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46"/>
  </p:notesMasterIdLst>
  <p:sldIdLst>
    <p:sldId id="256" r:id="rId6"/>
    <p:sldId id="29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95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91" r:id="rId37"/>
    <p:sldId id="292" r:id="rId38"/>
    <p:sldId id="293" r:id="rId39"/>
    <p:sldId id="286" r:id="rId40"/>
    <p:sldId id="287" r:id="rId41"/>
    <p:sldId id="288" r:id="rId42"/>
    <p:sldId id="289" r:id="rId43"/>
    <p:sldId id="294" r:id="rId44"/>
    <p:sldId id="29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96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97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1EE53B1-B6E5-4D2C-B8B2-5309B39F17B7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834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9815CF2-FDAF-4AD0-8696-85856DACFC2F}" type="slidenum">
              <a:rPr lang="en-US" sz="1100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B1F1E35-1AC0-4F80-9343-E55F6F7CA4BC}" type="slidenum">
              <a:rPr lang="en-US" sz="1200" strike="noStrike">
                <a:latin typeface="Times New Roman"/>
              </a:rPr>
              <a:t>20</a:t>
            </a:fld>
            <a:endParaRPr/>
          </a:p>
        </p:txBody>
      </p:sp>
      <p:sp>
        <p:nvSpPr>
          <p:cNvPr id="713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919C4F4-B76B-4582-B2CC-0462F1186CED}" type="slidenum">
              <a:rPr lang="en-US" sz="1200" strike="noStrike">
                <a:latin typeface="Times New Roman"/>
              </a:rPr>
              <a:t>21</a:t>
            </a:fld>
            <a:endParaRPr/>
          </a:p>
        </p:txBody>
      </p:sp>
      <p:sp>
        <p:nvSpPr>
          <p:cNvPr id="715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Laplacian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1EE53B1-B6E5-4D2C-B8B2-5309B39F17B7}" type="slidenum">
              <a:rPr lang="en-US" sz="1400" smtClean="0">
                <a:latin typeface="Times New Roman"/>
              </a:r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21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0129F3D-8867-4983-AADA-9BFFC46A74F8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30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7F77482-3EC4-45A2-968F-F284EC8E7993}" type="slidenum">
              <a:rPr lang="en-US" altLang="zh-CN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zh-CN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78020A0E-3FF6-4A46-8FFC-23A4C4C86322}" type="slidenum">
              <a:rPr lang="en-US" altLang="zh-CN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zh-CN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6667ABB4-48F9-43BB-ACAE-5AB934E24F8E}" type="slidenum">
              <a:rPr lang="en-US" altLang="zh-CN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zh-CN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/>
              <a:t>We could not evaluate the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EA11BDB-0838-4A53-8BEA-BFA0E67499C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37</a:t>
            </a:fld>
            <a:endParaRPr/>
          </a:p>
        </p:txBody>
      </p:sp>
      <p:sp>
        <p:nvSpPr>
          <p:cNvPr id="719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sz="2000" strike="noStrike">
                <a:latin typeface="Arial"/>
              </a:rPr>
              <a:t>Your eyes don’t see everything at once, but they jump around.  You see only about 2 degrees with high resolution</a:t>
            </a:r>
            <a:endParaRPr/>
          </a:p>
        </p:txBody>
      </p:sp>
      <p:sp>
        <p:nvSpPr>
          <p:cNvPr id="69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5C65B2D-BE5C-4822-A965-F68F61F75C56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D4E39B2-A885-43A7-80F5-ADE6A02CB408}" type="slidenum">
              <a:rPr lang="en-US" sz="1200" strike="noStrike">
                <a:latin typeface="Times New Roman"/>
              </a:rPr>
              <a:t>9</a:t>
            </a:fld>
            <a:endParaRPr/>
          </a:p>
        </p:txBody>
      </p:sp>
      <p:sp>
        <p:nvSpPr>
          <p:cNvPr id="701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 moving around causes no difference, b. moving up and down no difference, but left and right yes, c. moving in two directions causes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1EE53B1-B6E5-4D2C-B8B2-5309B39F17B7}" type="slidenum">
              <a:rPr lang="en-US" sz="1400" smtClean="0">
                <a:latin typeface="Times New Roman"/>
              </a:r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5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C9DEE25-21A9-4258-BE5B-1169B13B103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13</a:t>
            </a:fld>
            <a:endParaRPr/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FF75C95-2A8B-4D94-86CF-C1E599051024}" type="slidenum">
              <a:rPr lang="en-US" sz="1200" strike="noStrike">
                <a:latin typeface="Times New Roman"/>
              </a:rPr>
              <a:t>16</a:t>
            </a:fld>
            <a:endParaRPr/>
          </a:p>
        </p:txBody>
      </p:sp>
      <p:sp>
        <p:nvSpPr>
          <p:cNvPr id="705" name="PlaceHolder 2"/>
          <p:cNvSpPr>
            <a:spLocks noGrp="1"/>
          </p:cNvSpPr>
          <p:nvPr>
            <p:ph type="body"/>
          </p:nvPr>
        </p:nvSpPr>
        <p:spPr>
          <a:xfrm>
            <a:off x="913680" y="4343760"/>
            <a:ext cx="5029920" cy="41133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B6B2BF1-17F4-4336-8FE9-3E8BF3A54588}" type="slidenum">
              <a:rPr lang="en-US" sz="1200" strike="noStrike">
                <a:latin typeface="Times New Roman"/>
              </a:rPr>
              <a:t>17</a:t>
            </a:fld>
            <a:endParaRPr/>
          </a:p>
        </p:txBody>
      </p:sp>
      <p:sp>
        <p:nvSpPr>
          <p:cNvPr id="707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97C4F2D-4735-4873-9A9E-527EFC6285CF}" type="slidenum">
              <a:rPr lang="en-US" sz="1200" strike="noStrike">
                <a:latin typeface="Times New Roman"/>
              </a:rPr>
              <a:t>18</a:t>
            </a:fld>
            <a:endParaRPr/>
          </a:p>
        </p:txBody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Shown</a:t>
            </a:r>
            <a:r>
              <a:rPr lang="en-US" baseline="0" dirty="0" smtClean="0"/>
              <a:t> as a heat map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571CDB-8DC3-423B-B4DE-1572C2C9A5D2}" type="slidenum">
              <a:rPr lang="en-US" sz="1200" strike="noStrike">
                <a:latin typeface="Times New Roman"/>
              </a:rPr>
              <a:t>19</a:t>
            </a:fld>
            <a:endParaRPr/>
          </a:p>
        </p:txBody>
      </p:sp>
      <p:sp>
        <p:nvSpPr>
          <p:cNvPr id="711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75" name="Picture 74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4" name="Picture 113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115" name="Picture 114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4" name="Picture 153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155" name="Picture 154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91" name="Picture 190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192" name="Picture 191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08E0-B629-4AC1-B104-D52F067E23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923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4FC3D-84CD-4283-A43E-5B5432EE9E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80880" y="1414080"/>
            <a:ext cx="8380080" cy="749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Click to edit Master title style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80880" y="2599920"/>
            <a:ext cx="8380080" cy="20761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Blip>
                <a:blip r:embed="rId14"/>
              </a:buBlip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Blip>
                <a:blip r:embed="rId15"/>
              </a:buBlip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Blip>
                <a:blip r:embed="rId15"/>
              </a:buBlip>
            </a:pPr>
            <a:r>
              <a:rPr lang="en-US" sz="2400" strike="noStrike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Blip>
                <a:blip r:embed="rId15"/>
              </a:buBlip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Blip>
                <a:blip r:embed="rId15"/>
              </a:buBlip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ine 1"/>
          <p:cNvSpPr/>
          <p:nvPr/>
        </p:nvSpPr>
        <p:spPr>
          <a:xfrm>
            <a:off x="685800" y="838080"/>
            <a:ext cx="7772400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77" name="PlaceHolder 2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Master title style</a:t>
            </a:r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66D1EB81-DB0E-4E4F-BCB9-E1EF02717D7A}" type="slidenum">
              <a:rPr lang="en-US" sz="1400" strike="noStrike">
                <a:solidFill>
                  <a:srgbClr val="000000"/>
                </a:solidFill>
                <a:latin typeface="Arial"/>
              </a:rPr>
              <a:t>‹#›</a:t>
            </a:fld>
            <a:endParaRPr/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ine 1"/>
          <p:cNvSpPr/>
          <p:nvPr/>
        </p:nvSpPr>
        <p:spPr>
          <a:xfrm>
            <a:off x="685800" y="838080"/>
            <a:ext cx="7772400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17" name="PlaceHolder 2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Master title style</a:t>
            </a:r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en-US" sz="2000" strike="noStrike">
                <a:solidFill>
                  <a:srgbClr val="000000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»"/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400" strike="noStrike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PlaceHolder 6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641C3954-4D60-4C16-97B9-191957707E2F}" type="slidenum">
              <a:rPr lang="en-US" sz="1400" strike="noStrike">
                <a:solidFill>
                  <a:srgbClr val="000000"/>
                </a:solidFill>
                <a:latin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Line 1"/>
          <p:cNvSpPr/>
          <p:nvPr/>
        </p:nvSpPr>
        <p:spPr>
          <a:xfrm>
            <a:off x="685800" y="838080"/>
            <a:ext cx="7772400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57" name="PlaceHolder 2"/>
          <p:cNvSpPr>
            <a:spLocks noGrp="1"/>
          </p:cNvSpPr>
          <p:nvPr>
            <p:ph type="title"/>
          </p:nvPr>
        </p:nvSpPr>
        <p:spPr>
          <a:xfrm>
            <a:off x="380880" y="1414080"/>
            <a:ext cx="8380080" cy="749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Click to edit Master title style</a:t>
            </a:r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380880" y="2599920"/>
            <a:ext cx="8380080" cy="20761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Blip>
                <a:blip r:embed="rId15"/>
              </a:buBlip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Blip>
                <a:blip r:embed="rId16"/>
              </a:buBlip>
            </a:pPr>
            <a:r>
              <a:rPr lang="en-US" sz="2000" strike="noStrike">
                <a:solidFill>
                  <a:srgbClr val="000000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Blip>
                <a:blip r:embed="rId16"/>
              </a:buBlip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Blip>
                <a:blip r:embed="rId16"/>
              </a:buBlip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Blip>
                <a:blip r:embed="rId16"/>
              </a:buBlip>
            </a:pPr>
            <a:r>
              <a:rPr lang="en-US" sz="1400" strike="noStrike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png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8.wmf"/><Relationship Id="rId5" Type="http://schemas.openxmlformats.org/officeDocument/2006/relationships/image" Target="../media/image6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 dirty="0">
                <a:solidFill>
                  <a:srgbClr val="000000"/>
                </a:solidFill>
                <a:latin typeface="Kalinga"/>
              </a:rPr>
              <a:t>Interest </a:t>
            </a:r>
            <a:r>
              <a:rPr lang="en-US" sz="4400" strike="noStrike" dirty="0" smtClean="0">
                <a:solidFill>
                  <a:srgbClr val="000000"/>
                </a:solidFill>
                <a:latin typeface="Kalinga"/>
              </a:rPr>
              <a:t>Points</a:t>
            </a:r>
            <a:endParaRPr dirty="0"/>
          </a:p>
        </p:txBody>
      </p:sp>
      <p:sp>
        <p:nvSpPr>
          <p:cNvPr id="199" name="TextShape 2"/>
          <p:cNvSpPr txBox="1"/>
          <p:nvPr/>
        </p:nvSpPr>
        <p:spPr>
          <a:xfrm>
            <a:off x="1371600" y="4114800"/>
            <a:ext cx="6400440" cy="25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dirty="0" smtClean="0"/>
              <a:t>EE/CSE 576</a:t>
            </a:r>
          </a:p>
          <a:p>
            <a:pPr algn="ctr">
              <a:lnSpc>
                <a:spcPct val="100000"/>
              </a:lnSpc>
            </a:pPr>
            <a:r>
              <a:rPr lang="en-US" dirty="0" smtClean="0"/>
              <a:t>Linda Shapiro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Let’s look at the </a:t>
            </a:r>
            <a:r>
              <a:rPr lang="en-US" sz="34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gradient</a:t>
            </a:r>
            <a:r>
              <a:rPr lang="en-US" sz="3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 distributions</a:t>
            </a:r>
            <a:endParaRPr dirty="0"/>
          </a:p>
        </p:txBody>
      </p:sp>
      <p:sp>
        <p:nvSpPr>
          <p:cNvPr id="249" name="CustomShape 2"/>
          <p:cNvSpPr/>
          <p:nvPr/>
        </p:nvSpPr>
        <p:spPr>
          <a:xfrm>
            <a:off x="533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3"/>
          <p:cNvSpPr/>
          <p:nvPr/>
        </p:nvSpPr>
        <p:spPr>
          <a:xfrm>
            <a:off x="342900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4"/>
          <p:cNvSpPr/>
          <p:nvPr/>
        </p:nvSpPr>
        <p:spPr>
          <a:xfrm>
            <a:off x="3886200" y="1600200"/>
            <a:ext cx="1599840" cy="1447560"/>
          </a:xfrm>
          <a:custGeom>
            <a:avLst/>
            <a:gdLst/>
            <a:ahLst/>
            <a:cxnLst/>
            <a:rect l="0" t="0" r="r" b="b"/>
            <a:pathLst>
              <a:path w="1009" h="913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4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5"/>
          <p:cNvSpPr/>
          <p:nvPr/>
        </p:nvSpPr>
        <p:spPr>
          <a:xfrm>
            <a:off x="6248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Line 6"/>
          <p:cNvSpPr/>
          <p:nvPr/>
        </p:nvSpPr>
        <p:spPr>
          <a:xfrm>
            <a:off x="17420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54" name="Line 7"/>
          <p:cNvSpPr/>
          <p:nvPr/>
        </p:nvSpPr>
        <p:spPr>
          <a:xfrm>
            <a:off x="79812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55" name="CustomShape 8"/>
          <p:cNvSpPr/>
          <p:nvPr/>
        </p:nvSpPr>
        <p:spPr>
          <a:xfrm>
            <a:off x="168300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9"/>
          <p:cNvSpPr/>
          <p:nvPr/>
        </p:nvSpPr>
        <p:spPr>
          <a:xfrm>
            <a:off x="1747080" y="4697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10"/>
          <p:cNvSpPr/>
          <p:nvPr/>
        </p:nvSpPr>
        <p:spPr>
          <a:xfrm>
            <a:off x="1799280" y="4853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11"/>
          <p:cNvSpPr/>
          <p:nvPr/>
        </p:nvSpPr>
        <p:spPr>
          <a:xfrm>
            <a:off x="1828800" y="4724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12"/>
          <p:cNvSpPr/>
          <p:nvPr/>
        </p:nvSpPr>
        <p:spPr>
          <a:xfrm>
            <a:off x="1704600" y="4764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13"/>
          <p:cNvSpPr/>
          <p:nvPr/>
        </p:nvSpPr>
        <p:spPr>
          <a:xfrm>
            <a:off x="163116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14"/>
          <p:cNvSpPr/>
          <p:nvPr/>
        </p:nvSpPr>
        <p:spPr>
          <a:xfrm>
            <a:off x="1636920" y="4581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15"/>
          <p:cNvSpPr/>
          <p:nvPr/>
        </p:nvSpPr>
        <p:spPr>
          <a:xfrm>
            <a:off x="1654920" y="4682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16"/>
          <p:cNvSpPr/>
          <p:nvPr/>
        </p:nvSpPr>
        <p:spPr>
          <a:xfrm>
            <a:off x="1771560" y="4791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17"/>
          <p:cNvSpPr/>
          <p:nvPr/>
        </p:nvSpPr>
        <p:spPr>
          <a:xfrm>
            <a:off x="1774800" y="4633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18"/>
          <p:cNvSpPr/>
          <p:nvPr/>
        </p:nvSpPr>
        <p:spPr>
          <a:xfrm>
            <a:off x="164232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19"/>
          <p:cNvSpPr/>
          <p:nvPr/>
        </p:nvSpPr>
        <p:spPr>
          <a:xfrm>
            <a:off x="1726200" y="48088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20"/>
          <p:cNvSpPr/>
          <p:nvPr/>
        </p:nvSpPr>
        <p:spPr>
          <a:xfrm>
            <a:off x="1676880" y="4848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21"/>
          <p:cNvSpPr/>
          <p:nvPr/>
        </p:nvSpPr>
        <p:spPr>
          <a:xfrm>
            <a:off x="1571760" y="4690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22"/>
          <p:cNvSpPr/>
          <p:nvPr/>
        </p:nvSpPr>
        <p:spPr>
          <a:xfrm>
            <a:off x="1625040" y="4798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23"/>
          <p:cNvSpPr/>
          <p:nvPr/>
        </p:nvSpPr>
        <p:spPr>
          <a:xfrm>
            <a:off x="1771200" y="47653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Line 24"/>
          <p:cNvSpPr/>
          <p:nvPr/>
        </p:nvSpPr>
        <p:spPr>
          <a:xfrm>
            <a:off x="460080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72" name="Line 25"/>
          <p:cNvSpPr/>
          <p:nvPr/>
        </p:nvSpPr>
        <p:spPr>
          <a:xfrm>
            <a:off x="365688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73" name="CustomShape 26"/>
          <p:cNvSpPr/>
          <p:nvPr/>
        </p:nvSpPr>
        <p:spPr>
          <a:xfrm>
            <a:off x="3990240" y="4717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27"/>
          <p:cNvSpPr/>
          <p:nvPr/>
        </p:nvSpPr>
        <p:spPr>
          <a:xfrm>
            <a:off x="4520160" y="4840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28"/>
          <p:cNvSpPr/>
          <p:nvPr/>
        </p:nvSpPr>
        <p:spPr>
          <a:xfrm>
            <a:off x="4631400" y="4868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29"/>
          <p:cNvSpPr/>
          <p:nvPr/>
        </p:nvSpPr>
        <p:spPr>
          <a:xfrm>
            <a:off x="4520160" y="479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30"/>
          <p:cNvSpPr/>
          <p:nvPr/>
        </p:nvSpPr>
        <p:spPr>
          <a:xfrm>
            <a:off x="43509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31"/>
          <p:cNvSpPr/>
          <p:nvPr/>
        </p:nvSpPr>
        <p:spPr>
          <a:xfrm>
            <a:off x="448992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32"/>
          <p:cNvSpPr/>
          <p:nvPr/>
        </p:nvSpPr>
        <p:spPr>
          <a:xfrm>
            <a:off x="3886200" y="4705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33"/>
          <p:cNvSpPr/>
          <p:nvPr/>
        </p:nvSpPr>
        <p:spPr>
          <a:xfrm>
            <a:off x="461916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34"/>
          <p:cNvSpPr/>
          <p:nvPr/>
        </p:nvSpPr>
        <p:spPr>
          <a:xfrm>
            <a:off x="4635360" y="467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35"/>
          <p:cNvSpPr/>
          <p:nvPr/>
        </p:nvSpPr>
        <p:spPr>
          <a:xfrm>
            <a:off x="4489920" y="4727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36"/>
          <p:cNvSpPr/>
          <p:nvPr/>
        </p:nvSpPr>
        <p:spPr>
          <a:xfrm>
            <a:off x="399024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37"/>
          <p:cNvSpPr/>
          <p:nvPr/>
        </p:nvSpPr>
        <p:spPr>
          <a:xfrm>
            <a:off x="4563720" y="47566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38"/>
          <p:cNvSpPr/>
          <p:nvPr/>
        </p:nvSpPr>
        <p:spPr>
          <a:xfrm>
            <a:off x="4217040" y="4730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39"/>
          <p:cNvSpPr/>
          <p:nvPr/>
        </p:nvSpPr>
        <p:spPr>
          <a:xfrm>
            <a:off x="4071240" y="470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40"/>
          <p:cNvSpPr/>
          <p:nvPr/>
        </p:nvSpPr>
        <p:spPr>
          <a:xfrm>
            <a:off x="457632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41"/>
          <p:cNvSpPr/>
          <p:nvPr/>
        </p:nvSpPr>
        <p:spPr>
          <a:xfrm>
            <a:off x="3879000" y="48430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42"/>
          <p:cNvSpPr/>
          <p:nvPr/>
        </p:nvSpPr>
        <p:spPr>
          <a:xfrm>
            <a:off x="386532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43"/>
          <p:cNvSpPr/>
          <p:nvPr/>
        </p:nvSpPr>
        <p:spPr>
          <a:xfrm>
            <a:off x="3613320" y="217008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44"/>
          <p:cNvSpPr/>
          <p:nvPr/>
        </p:nvSpPr>
        <p:spPr>
          <a:xfrm>
            <a:off x="667764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45"/>
          <p:cNvSpPr/>
          <p:nvPr/>
        </p:nvSpPr>
        <p:spPr>
          <a:xfrm>
            <a:off x="6440760" y="135756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46"/>
          <p:cNvSpPr/>
          <p:nvPr/>
        </p:nvSpPr>
        <p:spPr>
          <a:xfrm>
            <a:off x="965880" y="158616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47"/>
          <p:cNvSpPr/>
          <p:nvPr/>
        </p:nvSpPr>
        <p:spPr>
          <a:xfrm>
            <a:off x="1495440" y="250200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Line 48"/>
          <p:cNvSpPr/>
          <p:nvPr/>
        </p:nvSpPr>
        <p:spPr>
          <a:xfrm>
            <a:off x="74966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96" name="Line 49"/>
          <p:cNvSpPr/>
          <p:nvPr/>
        </p:nvSpPr>
        <p:spPr>
          <a:xfrm>
            <a:off x="6553080" y="4798440"/>
            <a:ext cx="194292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97" name="CustomShape 50"/>
          <p:cNvSpPr/>
          <p:nvPr/>
        </p:nvSpPr>
        <p:spPr>
          <a:xfrm>
            <a:off x="7527600" y="47671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51"/>
          <p:cNvSpPr/>
          <p:nvPr/>
        </p:nvSpPr>
        <p:spPr>
          <a:xfrm>
            <a:off x="7224840" y="5343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52"/>
          <p:cNvSpPr/>
          <p:nvPr/>
        </p:nvSpPr>
        <p:spPr>
          <a:xfrm>
            <a:off x="7258680" y="5238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53"/>
          <p:cNvSpPr/>
          <p:nvPr/>
        </p:nvSpPr>
        <p:spPr>
          <a:xfrm>
            <a:off x="7437960" y="4849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54"/>
          <p:cNvSpPr/>
          <p:nvPr/>
        </p:nvSpPr>
        <p:spPr>
          <a:xfrm>
            <a:off x="71607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55"/>
          <p:cNvSpPr/>
          <p:nvPr/>
        </p:nvSpPr>
        <p:spPr>
          <a:xfrm>
            <a:off x="7354800" y="48362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56"/>
          <p:cNvSpPr/>
          <p:nvPr/>
        </p:nvSpPr>
        <p:spPr>
          <a:xfrm>
            <a:off x="7429680" y="4689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57"/>
          <p:cNvSpPr/>
          <p:nvPr/>
        </p:nvSpPr>
        <p:spPr>
          <a:xfrm>
            <a:off x="7354800" y="4719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58"/>
          <p:cNvSpPr/>
          <p:nvPr/>
        </p:nvSpPr>
        <p:spPr>
          <a:xfrm>
            <a:off x="7410240" y="5003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59"/>
          <p:cNvSpPr/>
          <p:nvPr/>
        </p:nvSpPr>
        <p:spPr>
          <a:xfrm>
            <a:off x="7497000" y="4716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60"/>
          <p:cNvSpPr/>
          <p:nvPr/>
        </p:nvSpPr>
        <p:spPr>
          <a:xfrm>
            <a:off x="685872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61"/>
          <p:cNvSpPr/>
          <p:nvPr/>
        </p:nvSpPr>
        <p:spPr>
          <a:xfrm>
            <a:off x="7133040" y="548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62"/>
          <p:cNvSpPr/>
          <p:nvPr/>
        </p:nvSpPr>
        <p:spPr>
          <a:xfrm>
            <a:off x="7469280" y="4752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63"/>
          <p:cNvSpPr/>
          <p:nvPr/>
        </p:nvSpPr>
        <p:spPr>
          <a:xfrm>
            <a:off x="7089120" y="53708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64"/>
          <p:cNvSpPr/>
          <p:nvPr/>
        </p:nvSpPr>
        <p:spPr>
          <a:xfrm>
            <a:off x="7527600" y="4852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65"/>
          <p:cNvSpPr/>
          <p:nvPr/>
        </p:nvSpPr>
        <p:spPr>
          <a:xfrm>
            <a:off x="7058160" y="4726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66"/>
          <p:cNvSpPr/>
          <p:nvPr/>
        </p:nvSpPr>
        <p:spPr>
          <a:xfrm>
            <a:off x="6800760" y="4725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67"/>
          <p:cNvSpPr/>
          <p:nvPr/>
        </p:nvSpPr>
        <p:spPr>
          <a:xfrm>
            <a:off x="6926400" y="48222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533520" y="249840"/>
            <a:ext cx="830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 dirty="0" smtClean="0">
                <a:solidFill>
                  <a:srgbClr val="000000"/>
                </a:solidFill>
                <a:latin typeface="Kalinga"/>
              </a:rPr>
              <a:t>Principal  </a:t>
            </a:r>
            <a:r>
              <a:rPr lang="en-US" sz="3600" strike="noStrike" dirty="0">
                <a:solidFill>
                  <a:srgbClr val="000000"/>
                </a:solidFill>
                <a:latin typeface="Kalinga"/>
              </a:rPr>
              <a:t>Component  Analysis</a:t>
            </a:r>
            <a:endParaRPr dirty="0"/>
          </a:p>
        </p:txBody>
      </p:sp>
      <p:sp>
        <p:nvSpPr>
          <p:cNvPr id="316" name="CustomShape 2"/>
          <p:cNvSpPr/>
          <p:nvPr/>
        </p:nvSpPr>
        <p:spPr>
          <a:xfrm>
            <a:off x="533520" y="1219320"/>
            <a:ext cx="373356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Principal component is the direction of highest variance.</a:t>
            </a:r>
            <a:endParaRPr/>
          </a:p>
        </p:txBody>
      </p:sp>
      <p:sp>
        <p:nvSpPr>
          <p:cNvPr id="317" name="CustomShape 3"/>
          <p:cNvSpPr/>
          <p:nvPr/>
        </p:nvSpPr>
        <p:spPr>
          <a:xfrm>
            <a:off x="4709520" y="1211760"/>
            <a:ext cx="4038120" cy="15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How to compute PCA components: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Subtract off the mean for each data point.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Compute the covariance matrix.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Compute eigenvectors and eigenvalues.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The components are the eigenvectors ranked by the eigenvalues.</a:t>
            </a:r>
            <a:endParaRPr/>
          </a:p>
        </p:txBody>
      </p:sp>
      <p:sp>
        <p:nvSpPr>
          <p:cNvPr id="318" name="CustomShape 4"/>
          <p:cNvSpPr/>
          <p:nvPr/>
        </p:nvSpPr>
        <p:spPr>
          <a:xfrm>
            <a:off x="533520" y="1905120"/>
            <a:ext cx="373356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Next, highest component is the direction with highest variance </a:t>
            </a:r>
            <a:r>
              <a:rPr lang="en-US" sz="1400" i="1" strike="noStrike">
                <a:solidFill>
                  <a:srgbClr val="000000"/>
                </a:solidFill>
                <a:latin typeface="Arial"/>
              </a:rPr>
              <a:t>orthogonal</a:t>
            </a:r>
            <a:r>
              <a:rPr lang="en-US" sz="1400" strike="noStrike">
                <a:solidFill>
                  <a:srgbClr val="000000"/>
                </a:solidFill>
                <a:latin typeface="Arial"/>
              </a:rPr>
              <a:t> to the previous components.</a:t>
            </a:r>
            <a:endParaRPr/>
          </a:p>
        </p:txBody>
      </p:sp>
      <p:sp>
        <p:nvSpPr>
          <p:cNvPr id="319" name="Line 5"/>
          <p:cNvSpPr/>
          <p:nvPr/>
        </p:nvSpPr>
        <p:spPr>
          <a:xfrm>
            <a:off x="17420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20" name="Line 6"/>
          <p:cNvSpPr/>
          <p:nvPr/>
        </p:nvSpPr>
        <p:spPr>
          <a:xfrm>
            <a:off x="79812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21" name="CustomShape 7"/>
          <p:cNvSpPr/>
          <p:nvPr/>
        </p:nvSpPr>
        <p:spPr>
          <a:xfrm>
            <a:off x="168300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8"/>
          <p:cNvSpPr/>
          <p:nvPr/>
        </p:nvSpPr>
        <p:spPr>
          <a:xfrm>
            <a:off x="1747080" y="4697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9"/>
          <p:cNvSpPr/>
          <p:nvPr/>
        </p:nvSpPr>
        <p:spPr>
          <a:xfrm>
            <a:off x="1799280" y="4853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10"/>
          <p:cNvSpPr/>
          <p:nvPr/>
        </p:nvSpPr>
        <p:spPr>
          <a:xfrm>
            <a:off x="1828800" y="4724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11"/>
          <p:cNvSpPr/>
          <p:nvPr/>
        </p:nvSpPr>
        <p:spPr>
          <a:xfrm>
            <a:off x="1704600" y="4764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12"/>
          <p:cNvSpPr/>
          <p:nvPr/>
        </p:nvSpPr>
        <p:spPr>
          <a:xfrm>
            <a:off x="163116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13"/>
          <p:cNvSpPr/>
          <p:nvPr/>
        </p:nvSpPr>
        <p:spPr>
          <a:xfrm>
            <a:off x="1636920" y="4581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14"/>
          <p:cNvSpPr/>
          <p:nvPr/>
        </p:nvSpPr>
        <p:spPr>
          <a:xfrm>
            <a:off x="1654920" y="4682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5"/>
          <p:cNvSpPr/>
          <p:nvPr/>
        </p:nvSpPr>
        <p:spPr>
          <a:xfrm>
            <a:off x="1771560" y="4791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16"/>
          <p:cNvSpPr/>
          <p:nvPr/>
        </p:nvSpPr>
        <p:spPr>
          <a:xfrm>
            <a:off x="1774800" y="4633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17"/>
          <p:cNvSpPr/>
          <p:nvPr/>
        </p:nvSpPr>
        <p:spPr>
          <a:xfrm>
            <a:off x="164232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8"/>
          <p:cNvSpPr/>
          <p:nvPr/>
        </p:nvSpPr>
        <p:spPr>
          <a:xfrm>
            <a:off x="1726200" y="48088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19"/>
          <p:cNvSpPr/>
          <p:nvPr/>
        </p:nvSpPr>
        <p:spPr>
          <a:xfrm>
            <a:off x="1676880" y="4848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20"/>
          <p:cNvSpPr/>
          <p:nvPr/>
        </p:nvSpPr>
        <p:spPr>
          <a:xfrm>
            <a:off x="1571760" y="4690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21"/>
          <p:cNvSpPr/>
          <p:nvPr/>
        </p:nvSpPr>
        <p:spPr>
          <a:xfrm>
            <a:off x="1625040" y="4798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22"/>
          <p:cNvSpPr/>
          <p:nvPr/>
        </p:nvSpPr>
        <p:spPr>
          <a:xfrm>
            <a:off x="1771200" y="47653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Line 23"/>
          <p:cNvSpPr/>
          <p:nvPr/>
        </p:nvSpPr>
        <p:spPr>
          <a:xfrm>
            <a:off x="460080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38" name="Line 24"/>
          <p:cNvSpPr/>
          <p:nvPr/>
        </p:nvSpPr>
        <p:spPr>
          <a:xfrm>
            <a:off x="365688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39" name="CustomShape 25"/>
          <p:cNvSpPr/>
          <p:nvPr/>
        </p:nvSpPr>
        <p:spPr>
          <a:xfrm>
            <a:off x="3990240" y="4717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26"/>
          <p:cNvSpPr/>
          <p:nvPr/>
        </p:nvSpPr>
        <p:spPr>
          <a:xfrm>
            <a:off x="4520160" y="4840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27"/>
          <p:cNvSpPr/>
          <p:nvPr/>
        </p:nvSpPr>
        <p:spPr>
          <a:xfrm>
            <a:off x="4631400" y="4868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28"/>
          <p:cNvSpPr/>
          <p:nvPr/>
        </p:nvSpPr>
        <p:spPr>
          <a:xfrm>
            <a:off x="4520160" y="479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29"/>
          <p:cNvSpPr/>
          <p:nvPr/>
        </p:nvSpPr>
        <p:spPr>
          <a:xfrm>
            <a:off x="43509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30"/>
          <p:cNvSpPr/>
          <p:nvPr/>
        </p:nvSpPr>
        <p:spPr>
          <a:xfrm>
            <a:off x="448992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31"/>
          <p:cNvSpPr/>
          <p:nvPr/>
        </p:nvSpPr>
        <p:spPr>
          <a:xfrm>
            <a:off x="3886200" y="4705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32"/>
          <p:cNvSpPr/>
          <p:nvPr/>
        </p:nvSpPr>
        <p:spPr>
          <a:xfrm>
            <a:off x="461916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33"/>
          <p:cNvSpPr/>
          <p:nvPr/>
        </p:nvSpPr>
        <p:spPr>
          <a:xfrm>
            <a:off x="4635360" y="467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34"/>
          <p:cNvSpPr/>
          <p:nvPr/>
        </p:nvSpPr>
        <p:spPr>
          <a:xfrm>
            <a:off x="4489920" y="4727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35"/>
          <p:cNvSpPr/>
          <p:nvPr/>
        </p:nvSpPr>
        <p:spPr>
          <a:xfrm>
            <a:off x="399024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36"/>
          <p:cNvSpPr/>
          <p:nvPr/>
        </p:nvSpPr>
        <p:spPr>
          <a:xfrm>
            <a:off x="4563720" y="47566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37"/>
          <p:cNvSpPr/>
          <p:nvPr/>
        </p:nvSpPr>
        <p:spPr>
          <a:xfrm>
            <a:off x="4217040" y="4730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38"/>
          <p:cNvSpPr/>
          <p:nvPr/>
        </p:nvSpPr>
        <p:spPr>
          <a:xfrm>
            <a:off x="4071240" y="470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39"/>
          <p:cNvSpPr/>
          <p:nvPr/>
        </p:nvSpPr>
        <p:spPr>
          <a:xfrm>
            <a:off x="457632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40"/>
          <p:cNvSpPr/>
          <p:nvPr/>
        </p:nvSpPr>
        <p:spPr>
          <a:xfrm>
            <a:off x="3879000" y="48430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Line 41"/>
          <p:cNvSpPr/>
          <p:nvPr/>
        </p:nvSpPr>
        <p:spPr>
          <a:xfrm>
            <a:off x="74966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56" name="Line 42"/>
          <p:cNvSpPr/>
          <p:nvPr/>
        </p:nvSpPr>
        <p:spPr>
          <a:xfrm>
            <a:off x="6553080" y="4798440"/>
            <a:ext cx="194292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57" name="CustomShape 43"/>
          <p:cNvSpPr/>
          <p:nvPr/>
        </p:nvSpPr>
        <p:spPr>
          <a:xfrm>
            <a:off x="7527600" y="47671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44"/>
          <p:cNvSpPr/>
          <p:nvPr/>
        </p:nvSpPr>
        <p:spPr>
          <a:xfrm>
            <a:off x="7224840" y="5343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45"/>
          <p:cNvSpPr/>
          <p:nvPr/>
        </p:nvSpPr>
        <p:spPr>
          <a:xfrm>
            <a:off x="7258680" y="5238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46"/>
          <p:cNvSpPr/>
          <p:nvPr/>
        </p:nvSpPr>
        <p:spPr>
          <a:xfrm>
            <a:off x="7437960" y="4849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47"/>
          <p:cNvSpPr/>
          <p:nvPr/>
        </p:nvSpPr>
        <p:spPr>
          <a:xfrm>
            <a:off x="71607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48"/>
          <p:cNvSpPr/>
          <p:nvPr/>
        </p:nvSpPr>
        <p:spPr>
          <a:xfrm>
            <a:off x="7354800" y="48362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49"/>
          <p:cNvSpPr/>
          <p:nvPr/>
        </p:nvSpPr>
        <p:spPr>
          <a:xfrm>
            <a:off x="7429680" y="4689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50"/>
          <p:cNvSpPr/>
          <p:nvPr/>
        </p:nvSpPr>
        <p:spPr>
          <a:xfrm>
            <a:off x="7354800" y="4719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51"/>
          <p:cNvSpPr/>
          <p:nvPr/>
        </p:nvSpPr>
        <p:spPr>
          <a:xfrm>
            <a:off x="7410240" y="5003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52"/>
          <p:cNvSpPr/>
          <p:nvPr/>
        </p:nvSpPr>
        <p:spPr>
          <a:xfrm>
            <a:off x="7497000" y="4716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53"/>
          <p:cNvSpPr/>
          <p:nvPr/>
        </p:nvSpPr>
        <p:spPr>
          <a:xfrm>
            <a:off x="685872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54"/>
          <p:cNvSpPr/>
          <p:nvPr/>
        </p:nvSpPr>
        <p:spPr>
          <a:xfrm>
            <a:off x="7133040" y="548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55"/>
          <p:cNvSpPr/>
          <p:nvPr/>
        </p:nvSpPr>
        <p:spPr>
          <a:xfrm>
            <a:off x="7469280" y="4752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56"/>
          <p:cNvSpPr/>
          <p:nvPr/>
        </p:nvSpPr>
        <p:spPr>
          <a:xfrm>
            <a:off x="7089120" y="53708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57"/>
          <p:cNvSpPr/>
          <p:nvPr/>
        </p:nvSpPr>
        <p:spPr>
          <a:xfrm>
            <a:off x="7527600" y="4852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58"/>
          <p:cNvSpPr/>
          <p:nvPr/>
        </p:nvSpPr>
        <p:spPr>
          <a:xfrm>
            <a:off x="7058160" y="4726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59"/>
          <p:cNvSpPr/>
          <p:nvPr/>
        </p:nvSpPr>
        <p:spPr>
          <a:xfrm>
            <a:off x="6800760" y="4725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60"/>
          <p:cNvSpPr/>
          <p:nvPr/>
        </p:nvSpPr>
        <p:spPr>
          <a:xfrm>
            <a:off x="6926400" y="48222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61"/>
          <p:cNvSpPr/>
          <p:nvPr/>
        </p:nvSpPr>
        <p:spPr>
          <a:xfrm flipH="1" flipV="1">
            <a:off x="3809160" y="4806000"/>
            <a:ext cx="808920" cy="79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62"/>
          <p:cNvSpPr/>
          <p:nvPr/>
        </p:nvSpPr>
        <p:spPr>
          <a:xfrm flipH="1">
            <a:off x="6886440" y="4800960"/>
            <a:ext cx="598320" cy="3805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63"/>
          <p:cNvSpPr/>
          <p:nvPr/>
        </p:nvSpPr>
        <p:spPr>
          <a:xfrm flipH="1" flipV="1">
            <a:off x="1571040" y="4634640"/>
            <a:ext cx="162360" cy="18108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64"/>
          <p:cNvSpPr/>
          <p:nvPr/>
        </p:nvSpPr>
        <p:spPr>
          <a:xfrm flipV="1">
            <a:off x="4600800" y="4608360"/>
            <a:ext cx="2880" cy="20808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65"/>
          <p:cNvSpPr/>
          <p:nvPr/>
        </p:nvSpPr>
        <p:spPr>
          <a:xfrm flipV="1">
            <a:off x="1747080" y="4660200"/>
            <a:ext cx="136800" cy="1645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66"/>
          <p:cNvSpPr/>
          <p:nvPr/>
        </p:nvSpPr>
        <p:spPr>
          <a:xfrm flipH="1" flipV="1">
            <a:off x="7116120" y="4343400"/>
            <a:ext cx="364680" cy="4759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1" name="Picture 2"/>
          <p:cNvPicPr/>
          <p:nvPr/>
        </p:nvPicPr>
        <p:blipFill>
          <a:blip r:embed="rId2"/>
          <a:stretch/>
        </p:blipFill>
        <p:spPr>
          <a:xfrm>
            <a:off x="5741280" y="2920320"/>
            <a:ext cx="1535760" cy="37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Corners have …</a:t>
            </a:r>
            <a:endParaRPr/>
          </a:p>
        </p:txBody>
      </p:sp>
      <p:sp>
        <p:nvSpPr>
          <p:cNvPr id="383" name="CustomShape 2"/>
          <p:cNvSpPr/>
          <p:nvPr/>
        </p:nvSpPr>
        <p:spPr>
          <a:xfrm>
            <a:off x="533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CustomShape 3"/>
          <p:cNvSpPr/>
          <p:nvPr/>
        </p:nvSpPr>
        <p:spPr>
          <a:xfrm>
            <a:off x="342900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4"/>
          <p:cNvSpPr/>
          <p:nvPr/>
        </p:nvSpPr>
        <p:spPr>
          <a:xfrm>
            <a:off x="3886200" y="1600200"/>
            <a:ext cx="1599840" cy="1447560"/>
          </a:xfrm>
          <a:custGeom>
            <a:avLst/>
            <a:gdLst/>
            <a:ahLst/>
            <a:cxnLst/>
            <a:rect l="0" t="0" r="r" b="b"/>
            <a:pathLst>
              <a:path w="1009" h="913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4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5"/>
          <p:cNvSpPr/>
          <p:nvPr/>
        </p:nvSpPr>
        <p:spPr>
          <a:xfrm>
            <a:off x="6248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Line 6"/>
          <p:cNvSpPr/>
          <p:nvPr/>
        </p:nvSpPr>
        <p:spPr>
          <a:xfrm>
            <a:off x="17420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88" name="Line 7"/>
          <p:cNvSpPr/>
          <p:nvPr/>
        </p:nvSpPr>
        <p:spPr>
          <a:xfrm>
            <a:off x="79812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89" name="CustomShape 8"/>
          <p:cNvSpPr/>
          <p:nvPr/>
        </p:nvSpPr>
        <p:spPr>
          <a:xfrm>
            <a:off x="168300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9"/>
          <p:cNvSpPr/>
          <p:nvPr/>
        </p:nvSpPr>
        <p:spPr>
          <a:xfrm>
            <a:off x="1747080" y="4697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10"/>
          <p:cNvSpPr/>
          <p:nvPr/>
        </p:nvSpPr>
        <p:spPr>
          <a:xfrm>
            <a:off x="1799280" y="4853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11"/>
          <p:cNvSpPr/>
          <p:nvPr/>
        </p:nvSpPr>
        <p:spPr>
          <a:xfrm>
            <a:off x="1828800" y="4724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12"/>
          <p:cNvSpPr/>
          <p:nvPr/>
        </p:nvSpPr>
        <p:spPr>
          <a:xfrm>
            <a:off x="1704600" y="4764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13"/>
          <p:cNvSpPr/>
          <p:nvPr/>
        </p:nvSpPr>
        <p:spPr>
          <a:xfrm>
            <a:off x="163116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14"/>
          <p:cNvSpPr/>
          <p:nvPr/>
        </p:nvSpPr>
        <p:spPr>
          <a:xfrm>
            <a:off x="1636920" y="4581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15"/>
          <p:cNvSpPr/>
          <p:nvPr/>
        </p:nvSpPr>
        <p:spPr>
          <a:xfrm>
            <a:off x="1654920" y="4682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16"/>
          <p:cNvSpPr/>
          <p:nvPr/>
        </p:nvSpPr>
        <p:spPr>
          <a:xfrm>
            <a:off x="1771560" y="4791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17"/>
          <p:cNvSpPr/>
          <p:nvPr/>
        </p:nvSpPr>
        <p:spPr>
          <a:xfrm>
            <a:off x="1774800" y="4633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18"/>
          <p:cNvSpPr/>
          <p:nvPr/>
        </p:nvSpPr>
        <p:spPr>
          <a:xfrm>
            <a:off x="164232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19"/>
          <p:cNvSpPr/>
          <p:nvPr/>
        </p:nvSpPr>
        <p:spPr>
          <a:xfrm>
            <a:off x="1726200" y="48088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20"/>
          <p:cNvSpPr/>
          <p:nvPr/>
        </p:nvSpPr>
        <p:spPr>
          <a:xfrm>
            <a:off x="1676880" y="4848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21"/>
          <p:cNvSpPr/>
          <p:nvPr/>
        </p:nvSpPr>
        <p:spPr>
          <a:xfrm>
            <a:off x="1571760" y="4690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CustomShape 22"/>
          <p:cNvSpPr/>
          <p:nvPr/>
        </p:nvSpPr>
        <p:spPr>
          <a:xfrm>
            <a:off x="1625040" y="4798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23"/>
          <p:cNvSpPr/>
          <p:nvPr/>
        </p:nvSpPr>
        <p:spPr>
          <a:xfrm>
            <a:off x="1771200" y="47653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Line 24"/>
          <p:cNvSpPr/>
          <p:nvPr/>
        </p:nvSpPr>
        <p:spPr>
          <a:xfrm>
            <a:off x="460080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06" name="Line 25"/>
          <p:cNvSpPr/>
          <p:nvPr/>
        </p:nvSpPr>
        <p:spPr>
          <a:xfrm>
            <a:off x="365688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07" name="CustomShape 26"/>
          <p:cNvSpPr/>
          <p:nvPr/>
        </p:nvSpPr>
        <p:spPr>
          <a:xfrm>
            <a:off x="3990240" y="4717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27"/>
          <p:cNvSpPr/>
          <p:nvPr/>
        </p:nvSpPr>
        <p:spPr>
          <a:xfrm>
            <a:off x="4520160" y="4840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CustomShape 28"/>
          <p:cNvSpPr/>
          <p:nvPr/>
        </p:nvSpPr>
        <p:spPr>
          <a:xfrm>
            <a:off x="4631400" y="4868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CustomShape 29"/>
          <p:cNvSpPr/>
          <p:nvPr/>
        </p:nvSpPr>
        <p:spPr>
          <a:xfrm>
            <a:off x="4520160" y="479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30"/>
          <p:cNvSpPr/>
          <p:nvPr/>
        </p:nvSpPr>
        <p:spPr>
          <a:xfrm>
            <a:off x="43509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31"/>
          <p:cNvSpPr/>
          <p:nvPr/>
        </p:nvSpPr>
        <p:spPr>
          <a:xfrm>
            <a:off x="448992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32"/>
          <p:cNvSpPr/>
          <p:nvPr/>
        </p:nvSpPr>
        <p:spPr>
          <a:xfrm>
            <a:off x="3886200" y="4705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33"/>
          <p:cNvSpPr/>
          <p:nvPr/>
        </p:nvSpPr>
        <p:spPr>
          <a:xfrm>
            <a:off x="461916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34"/>
          <p:cNvSpPr/>
          <p:nvPr/>
        </p:nvSpPr>
        <p:spPr>
          <a:xfrm>
            <a:off x="4635360" y="467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35"/>
          <p:cNvSpPr/>
          <p:nvPr/>
        </p:nvSpPr>
        <p:spPr>
          <a:xfrm>
            <a:off x="4489920" y="4727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36"/>
          <p:cNvSpPr/>
          <p:nvPr/>
        </p:nvSpPr>
        <p:spPr>
          <a:xfrm>
            <a:off x="399024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CustomShape 37"/>
          <p:cNvSpPr/>
          <p:nvPr/>
        </p:nvSpPr>
        <p:spPr>
          <a:xfrm>
            <a:off x="4563720" y="47566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38"/>
          <p:cNvSpPr/>
          <p:nvPr/>
        </p:nvSpPr>
        <p:spPr>
          <a:xfrm>
            <a:off x="4217040" y="4730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0" name="CustomShape 39"/>
          <p:cNvSpPr/>
          <p:nvPr/>
        </p:nvSpPr>
        <p:spPr>
          <a:xfrm>
            <a:off x="4071240" y="470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40"/>
          <p:cNvSpPr/>
          <p:nvPr/>
        </p:nvSpPr>
        <p:spPr>
          <a:xfrm>
            <a:off x="457632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CustomShape 41"/>
          <p:cNvSpPr/>
          <p:nvPr/>
        </p:nvSpPr>
        <p:spPr>
          <a:xfrm>
            <a:off x="3879000" y="48430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42"/>
          <p:cNvSpPr/>
          <p:nvPr/>
        </p:nvSpPr>
        <p:spPr>
          <a:xfrm>
            <a:off x="386532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CustomShape 43"/>
          <p:cNvSpPr/>
          <p:nvPr/>
        </p:nvSpPr>
        <p:spPr>
          <a:xfrm>
            <a:off x="3613320" y="217008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44"/>
          <p:cNvSpPr/>
          <p:nvPr/>
        </p:nvSpPr>
        <p:spPr>
          <a:xfrm>
            <a:off x="667764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45"/>
          <p:cNvSpPr/>
          <p:nvPr/>
        </p:nvSpPr>
        <p:spPr>
          <a:xfrm>
            <a:off x="6440760" y="135756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46"/>
          <p:cNvSpPr/>
          <p:nvPr/>
        </p:nvSpPr>
        <p:spPr>
          <a:xfrm>
            <a:off x="965880" y="158616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47"/>
          <p:cNvSpPr/>
          <p:nvPr/>
        </p:nvSpPr>
        <p:spPr>
          <a:xfrm>
            <a:off x="1495440" y="250200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Line 48"/>
          <p:cNvSpPr/>
          <p:nvPr/>
        </p:nvSpPr>
        <p:spPr>
          <a:xfrm>
            <a:off x="74966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30" name="Line 49"/>
          <p:cNvSpPr/>
          <p:nvPr/>
        </p:nvSpPr>
        <p:spPr>
          <a:xfrm>
            <a:off x="6553080" y="4798440"/>
            <a:ext cx="194292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31" name="CustomShape 50"/>
          <p:cNvSpPr/>
          <p:nvPr/>
        </p:nvSpPr>
        <p:spPr>
          <a:xfrm>
            <a:off x="7527600" y="47671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51"/>
          <p:cNvSpPr/>
          <p:nvPr/>
        </p:nvSpPr>
        <p:spPr>
          <a:xfrm>
            <a:off x="7224840" y="5343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52"/>
          <p:cNvSpPr/>
          <p:nvPr/>
        </p:nvSpPr>
        <p:spPr>
          <a:xfrm>
            <a:off x="7258680" y="5238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53"/>
          <p:cNvSpPr/>
          <p:nvPr/>
        </p:nvSpPr>
        <p:spPr>
          <a:xfrm>
            <a:off x="7437960" y="4849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CustomShape 54"/>
          <p:cNvSpPr/>
          <p:nvPr/>
        </p:nvSpPr>
        <p:spPr>
          <a:xfrm>
            <a:off x="71607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CustomShape 55"/>
          <p:cNvSpPr/>
          <p:nvPr/>
        </p:nvSpPr>
        <p:spPr>
          <a:xfrm>
            <a:off x="7354800" y="48362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CustomShape 56"/>
          <p:cNvSpPr/>
          <p:nvPr/>
        </p:nvSpPr>
        <p:spPr>
          <a:xfrm>
            <a:off x="7429680" y="4689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CustomShape 57"/>
          <p:cNvSpPr/>
          <p:nvPr/>
        </p:nvSpPr>
        <p:spPr>
          <a:xfrm>
            <a:off x="7354800" y="4719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CustomShape 58"/>
          <p:cNvSpPr/>
          <p:nvPr/>
        </p:nvSpPr>
        <p:spPr>
          <a:xfrm>
            <a:off x="7410240" y="5003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CustomShape 59"/>
          <p:cNvSpPr/>
          <p:nvPr/>
        </p:nvSpPr>
        <p:spPr>
          <a:xfrm>
            <a:off x="7497000" y="4716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CustomShape 60"/>
          <p:cNvSpPr/>
          <p:nvPr/>
        </p:nvSpPr>
        <p:spPr>
          <a:xfrm>
            <a:off x="685872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CustomShape 61"/>
          <p:cNvSpPr/>
          <p:nvPr/>
        </p:nvSpPr>
        <p:spPr>
          <a:xfrm>
            <a:off x="7133040" y="548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3" name="CustomShape 62"/>
          <p:cNvSpPr/>
          <p:nvPr/>
        </p:nvSpPr>
        <p:spPr>
          <a:xfrm>
            <a:off x="7469280" y="4752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CustomShape 63"/>
          <p:cNvSpPr/>
          <p:nvPr/>
        </p:nvSpPr>
        <p:spPr>
          <a:xfrm>
            <a:off x="7089120" y="53708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CustomShape 64"/>
          <p:cNvSpPr/>
          <p:nvPr/>
        </p:nvSpPr>
        <p:spPr>
          <a:xfrm>
            <a:off x="7527600" y="4852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CustomShape 65"/>
          <p:cNvSpPr/>
          <p:nvPr/>
        </p:nvSpPr>
        <p:spPr>
          <a:xfrm>
            <a:off x="7058160" y="4726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CustomShape 66"/>
          <p:cNvSpPr/>
          <p:nvPr/>
        </p:nvSpPr>
        <p:spPr>
          <a:xfrm>
            <a:off x="6800760" y="4725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CustomShape 67"/>
          <p:cNvSpPr/>
          <p:nvPr/>
        </p:nvSpPr>
        <p:spPr>
          <a:xfrm>
            <a:off x="6926400" y="48222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9" name="CustomShape 68"/>
          <p:cNvSpPr/>
          <p:nvPr/>
        </p:nvSpPr>
        <p:spPr>
          <a:xfrm>
            <a:off x="5744160" y="6095880"/>
            <a:ext cx="3276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strike="noStrike" dirty="0">
                <a:solidFill>
                  <a:srgbClr val="FF0000"/>
                </a:solidFill>
                <a:latin typeface="Arial"/>
              </a:rPr>
              <a:t>Both</a:t>
            </a:r>
            <a:r>
              <a:rPr lang="en-US" strike="noStrike" dirty="0">
                <a:solidFill>
                  <a:srgbClr val="FF0000"/>
                </a:solidFill>
                <a:latin typeface="Arial"/>
              </a:rPr>
              <a:t> eigenvalues are large!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50" name="CustomShape 69"/>
          <p:cNvSpPr/>
          <p:nvPr/>
        </p:nvSpPr>
        <p:spPr>
          <a:xfrm flipV="1">
            <a:off x="6914160" y="5637960"/>
            <a:ext cx="67680" cy="53316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chemeClr val="tx1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Picture 10"/>
          <p:cNvPicPr/>
          <p:nvPr/>
        </p:nvPicPr>
        <p:blipFill>
          <a:blip r:embed="rId3"/>
          <a:stretch/>
        </p:blipFill>
        <p:spPr>
          <a:xfrm>
            <a:off x="534360" y="3505200"/>
            <a:ext cx="1655280" cy="1317240"/>
          </a:xfrm>
          <a:prstGeom prst="rect">
            <a:avLst/>
          </a:prstGeom>
          <a:ln w="9360">
            <a:noFill/>
          </a:ln>
        </p:spPr>
      </p:pic>
      <p:pic>
        <p:nvPicPr>
          <p:cNvPr id="452" name="Picture 17"/>
          <p:cNvPicPr/>
          <p:nvPr/>
        </p:nvPicPr>
        <p:blipFill>
          <a:blip r:embed="rId4"/>
          <a:srcRect l="8233" t="10319" r="50983" b="48759"/>
          <a:stretch/>
        </p:blipFill>
        <p:spPr>
          <a:xfrm>
            <a:off x="2581560" y="3543566"/>
            <a:ext cx="1618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3" name="Picture 18"/>
          <p:cNvPicPr/>
          <p:nvPr/>
        </p:nvPicPr>
        <p:blipFill>
          <a:blip r:embed="rId4"/>
          <a:srcRect l="7510" t="59252" r="49461"/>
          <a:stretch/>
        </p:blipFill>
        <p:spPr>
          <a:xfrm>
            <a:off x="6704205" y="3559612"/>
            <a:ext cx="1699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4" name="Picture 19"/>
          <p:cNvPicPr/>
          <p:nvPr/>
        </p:nvPicPr>
        <p:blipFill>
          <a:blip r:embed="rId4"/>
          <a:srcRect l="57798" t="59252"/>
          <a:stretch/>
        </p:blipFill>
        <p:spPr>
          <a:xfrm>
            <a:off x="4668840" y="3559612"/>
            <a:ext cx="1672920" cy="1294920"/>
          </a:xfrm>
          <a:prstGeom prst="rect">
            <a:avLst/>
          </a:prstGeom>
          <a:ln w="9360">
            <a:noFill/>
          </a:ln>
        </p:spPr>
      </p:pic>
      <p:sp>
        <p:nvSpPr>
          <p:cNvPr id="455" name="CustomShape 1"/>
          <p:cNvSpPr/>
          <p:nvPr/>
        </p:nvSpPr>
        <p:spPr>
          <a:xfrm>
            <a:off x="0" y="152280"/>
            <a:ext cx="8610600" cy="533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 dirty="0">
                <a:solidFill>
                  <a:srgbClr val="000000"/>
                </a:solidFill>
                <a:latin typeface="Calibri"/>
              </a:rPr>
              <a:t>Second Moment </a:t>
            </a:r>
            <a:r>
              <a:rPr lang="en-US" sz="4000" strike="noStrike" dirty="0" smtClean="0">
                <a:solidFill>
                  <a:srgbClr val="000000"/>
                </a:solidFill>
                <a:latin typeface="Calibri"/>
              </a:rPr>
              <a:t>Matrix or </a:t>
            </a:r>
            <a:r>
              <a:rPr lang="en-US" sz="4000" strike="noStrike" dirty="0" smtClean="0">
                <a:solidFill>
                  <a:srgbClr val="FF0000"/>
                </a:solidFill>
                <a:latin typeface="Calibri"/>
              </a:rPr>
              <a:t>H</a:t>
            </a:r>
            <a:r>
              <a:rPr lang="en-US" sz="4000" strike="noStrike" dirty="0" smtClean="0">
                <a:solidFill>
                  <a:srgbClr val="000000"/>
                </a:solidFill>
                <a:latin typeface="Calibri"/>
              </a:rPr>
              <a:t>arris Matrix</a:t>
            </a:r>
            <a:endParaRPr dirty="0"/>
          </a:p>
        </p:txBody>
      </p:sp>
      <p:sp>
        <p:nvSpPr>
          <p:cNvPr id="456" name="CustomShape 2"/>
          <p:cNvSpPr/>
          <p:nvPr/>
        </p:nvSpPr>
        <p:spPr>
          <a:xfrm>
            <a:off x="959417" y="2438280"/>
            <a:ext cx="7813440" cy="943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2 x 2 matrix of image </a:t>
            </a:r>
            <a:r>
              <a:rPr lang="en-US" sz="2800" strike="noStrike" dirty="0" smtClean="0">
                <a:solidFill>
                  <a:srgbClr val="000000"/>
                </a:solidFill>
                <a:latin typeface="Arial"/>
              </a:rPr>
              <a:t>derivatives smoothed by Gaussian weights.</a:t>
            </a:r>
            <a:endParaRPr dirty="0"/>
          </a:p>
        </p:txBody>
      </p:sp>
      <p:sp>
        <p:nvSpPr>
          <p:cNvPr id="457" name="CustomShape 3"/>
          <p:cNvSpPr/>
          <p:nvPr/>
        </p:nvSpPr>
        <p:spPr>
          <a:xfrm>
            <a:off x="701829" y="5192932"/>
            <a:ext cx="1496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Notation:</a:t>
            </a:r>
            <a:endParaRPr dirty="0"/>
          </a:p>
        </p:txBody>
      </p:sp>
      <p:pic>
        <p:nvPicPr>
          <p:cNvPr id="458" name="Picture 457"/>
          <p:cNvPicPr/>
          <p:nvPr/>
        </p:nvPicPr>
        <p:blipFill rotWithShape="1">
          <a:blip r:embed="rId5"/>
          <a:srcRect l="8967"/>
          <a:stretch/>
        </p:blipFill>
        <p:spPr>
          <a:xfrm>
            <a:off x="2415011" y="914400"/>
            <a:ext cx="4289194" cy="1523880"/>
          </a:xfrm>
          <a:prstGeom prst="rect">
            <a:avLst/>
          </a:prstGeom>
          <a:ln>
            <a:noFill/>
          </a:ln>
        </p:spPr>
      </p:pic>
      <p:pic>
        <p:nvPicPr>
          <p:cNvPr id="459" name="Picture 458"/>
          <p:cNvPicPr/>
          <p:nvPr/>
        </p:nvPicPr>
        <p:blipFill>
          <a:blip r:embed="rId6"/>
          <a:stretch/>
        </p:blipFill>
        <p:spPr>
          <a:xfrm>
            <a:off x="2668954" y="4838486"/>
            <a:ext cx="1422360" cy="977760"/>
          </a:xfrm>
          <a:prstGeom prst="rect">
            <a:avLst/>
          </a:prstGeom>
          <a:ln>
            <a:noFill/>
          </a:ln>
        </p:spPr>
      </p:pic>
      <p:pic>
        <p:nvPicPr>
          <p:cNvPr id="460" name="Picture 459"/>
          <p:cNvPicPr/>
          <p:nvPr/>
        </p:nvPicPr>
        <p:blipFill>
          <a:blip r:embed="rId7"/>
          <a:stretch/>
        </p:blipFill>
        <p:spPr>
          <a:xfrm>
            <a:off x="4737240" y="4854532"/>
            <a:ext cx="1460520" cy="1041480"/>
          </a:xfrm>
          <a:prstGeom prst="rect">
            <a:avLst/>
          </a:prstGeom>
          <a:ln>
            <a:noFill/>
          </a:ln>
        </p:spPr>
      </p:pic>
      <p:pic>
        <p:nvPicPr>
          <p:cNvPr id="461" name="Picture 460"/>
          <p:cNvPicPr/>
          <p:nvPr/>
        </p:nvPicPr>
        <p:blipFill>
          <a:blip r:embed="rId8"/>
          <a:stretch/>
        </p:blipFill>
        <p:spPr>
          <a:xfrm>
            <a:off x="6442845" y="4854532"/>
            <a:ext cx="2222640" cy="10414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28560" y="5816246"/>
            <a:ext cx="8454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First compute I</a:t>
            </a:r>
            <a:r>
              <a:rPr lang="en-US" sz="2000" baseline="-25000" dirty="0" smtClean="0">
                <a:solidFill>
                  <a:srgbClr val="FF0000"/>
                </a:solidFill>
              </a:rPr>
              <a:t>x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, and 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 as 3 images; then apply Gaussian to each.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CC"/>
                </a:solidFill>
              </a:rPr>
              <a:t>OR, first apply the Gaussian and </a:t>
            </a:r>
            <a:r>
              <a:rPr lang="en-US" sz="2000" dirty="0" smtClean="0">
                <a:solidFill>
                  <a:srgbClr val="0000CC"/>
                </a:solidFill>
              </a:rPr>
              <a:t>then </a:t>
            </a:r>
            <a:r>
              <a:rPr lang="en-US" sz="2000" dirty="0" smtClean="0">
                <a:solidFill>
                  <a:srgbClr val="0000CC"/>
                </a:solidFill>
              </a:rPr>
              <a:t>compute the derivatives.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3789" y="13839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6"/>
          <p:cNvPicPr/>
          <p:nvPr/>
        </p:nvPicPr>
        <p:blipFill>
          <a:blip r:embed="rId2"/>
          <a:stretch/>
        </p:blipFill>
        <p:spPr>
          <a:xfrm>
            <a:off x="1227960" y="2197440"/>
            <a:ext cx="3661920" cy="888120"/>
          </a:xfrm>
          <a:prstGeom prst="rect">
            <a:avLst/>
          </a:prstGeom>
          <a:ln>
            <a:noFill/>
          </a:ln>
        </p:spPr>
      </p:pic>
      <p:sp>
        <p:nvSpPr>
          <p:cNvPr id="463" name="CustomShape 1"/>
          <p:cNvSpPr/>
          <p:nvPr/>
        </p:nvSpPr>
        <p:spPr>
          <a:xfrm>
            <a:off x="533520" y="249840"/>
            <a:ext cx="830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The math</a:t>
            </a:r>
            <a:endParaRPr/>
          </a:p>
        </p:txBody>
      </p:sp>
      <p:sp>
        <p:nvSpPr>
          <p:cNvPr id="464" name="CustomShape 2"/>
          <p:cNvSpPr/>
          <p:nvPr/>
        </p:nvSpPr>
        <p:spPr>
          <a:xfrm>
            <a:off x="740160" y="1143000"/>
            <a:ext cx="5508240" cy="435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Arial"/>
              </a:rPr>
              <a:t>To compute the eigenvalues: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trike="noStrike" dirty="0" smtClean="0">
                <a:solidFill>
                  <a:srgbClr val="000000"/>
                </a:solidFill>
              </a:rPr>
              <a:t> Compute </a:t>
            </a:r>
            <a:r>
              <a:rPr lang="en-US" strike="noStrike" dirty="0">
                <a:solidFill>
                  <a:srgbClr val="000000"/>
                </a:solidFill>
              </a:rPr>
              <a:t>the </a:t>
            </a:r>
            <a:r>
              <a:rPr lang="en-US" strike="noStrike" dirty="0" smtClean="0">
                <a:solidFill>
                  <a:srgbClr val="000000"/>
                </a:solidFill>
              </a:rPr>
              <a:t>Harris matrix over a window.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What does this equation mean in practice?</a:t>
            </a:r>
          </a:p>
          <a:p>
            <a:pPr>
              <a:lnSpc>
                <a:spcPct val="10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Arial"/>
                <a:cs typeface="Arial"/>
              </a:rPr>
              <a:t>           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smoothed I</a:t>
            </a:r>
            <a:r>
              <a:rPr lang="en-US" baseline="-25000" dirty="0" smtClean="0">
                <a:latin typeface="Arial"/>
                <a:cs typeface="Arial"/>
              </a:rPr>
              <a:t>x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    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smoothed 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baseline="-25000" dirty="0" err="1" smtClean="0">
                <a:latin typeface="Arial"/>
                <a:cs typeface="Arial"/>
              </a:rPr>
              <a:t>x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baseline="-25000" dirty="0" err="1" smtClean="0">
                <a:latin typeface="Arial"/>
                <a:cs typeface="Arial"/>
              </a:rPr>
              <a:t>y</a:t>
            </a:r>
            <a:endParaRPr lang="en-US" baseline="-25000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           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smoothed 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baseline="-25000" dirty="0" err="1" smtClean="0">
                <a:latin typeface="Arial"/>
                <a:cs typeface="Arial"/>
              </a:rPr>
              <a:t>x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baseline="-25000" dirty="0" err="1" smtClean="0">
                <a:latin typeface="Arial"/>
                <a:cs typeface="Arial"/>
              </a:rPr>
              <a:t>y</a:t>
            </a:r>
            <a:r>
              <a:rPr lang="en-US" dirty="0" smtClean="0">
                <a:latin typeface="Arial"/>
                <a:cs typeface="Arial"/>
              </a:rPr>
              <a:t>    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smoothed I</a:t>
            </a:r>
            <a:r>
              <a:rPr lang="en-US" baseline="-25000" dirty="0" smtClean="0">
                <a:latin typeface="Arial"/>
                <a:cs typeface="Arial"/>
              </a:rPr>
              <a:t>y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endParaRPr lang="en-US" baseline="30000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2.  Compute eigenvalues from that.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65" name="Picture 3"/>
          <p:cNvPicPr/>
          <p:nvPr/>
        </p:nvPicPr>
        <p:blipFill>
          <a:blip r:embed="rId3"/>
          <a:stretch/>
        </p:blipFill>
        <p:spPr>
          <a:xfrm>
            <a:off x="6063480" y="2197440"/>
            <a:ext cx="1881000" cy="621360"/>
          </a:xfrm>
          <a:prstGeom prst="rect">
            <a:avLst/>
          </a:prstGeom>
          <a:ln>
            <a:noFill/>
          </a:ln>
        </p:spPr>
      </p:pic>
      <p:pic>
        <p:nvPicPr>
          <p:cNvPr id="466" name="Picture 4"/>
          <p:cNvPicPr/>
          <p:nvPr/>
        </p:nvPicPr>
        <p:blipFill>
          <a:blip r:embed="rId4"/>
          <a:stretch/>
        </p:blipFill>
        <p:spPr>
          <a:xfrm>
            <a:off x="2877814" y="5653646"/>
            <a:ext cx="5409720" cy="734760"/>
          </a:xfrm>
          <a:prstGeom prst="rect">
            <a:avLst/>
          </a:prstGeom>
          <a:ln>
            <a:noFill/>
          </a:ln>
        </p:spPr>
      </p:pic>
      <p:sp>
        <p:nvSpPr>
          <p:cNvPr id="467" name="CustomShape 3"/>
          <p:cNvSpPr/>
          <p:nvPr/>
        </p:nvSpPr>
        <p:spPr>
          <a:xfrm>
            <a:off x="2939760" y="3124080"/>
            <a:ext cx="31237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70C0"/>
                </a:solidFill>
                <a:latin typeface="Arial"/>
              </a:rPr>
              <a:t>Typically Gaussian weights</a:t>
            </a:r>
            <a:endParaRPr/>
          </a:p>
        </p:txBody>
      </p:sp>
      <p:sp>
        <p:nvSpPr>
          <p:cNvPr id="468" name="CustomShape 4"/>
          <p:cNvSpPr/>
          <p:nvPr/>
        </p:nvSpPr>
        <p:spPr>
          <a:xfrm flipH="1" flipV="1">
            <a:off x="2759400" y="2818800"/>
            <a:ext cx="246960" cy="380520"/>
          </a:xfrm>
          <a:prstGeom prst="straightConnector1">
            <a:avLst/>
          </a:prstGeom>
          <a:solidFill>
            <a:schemeClr val="accent1"/>
          </a:solidFill>
          <a:ln w="19080">
            <a:solidFill>
              <a:srgbClr val="0070C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9" name="Picture 7"/>
          <p:cNvPicPr/>
          <p:nvPr/>
        </p:nvPicPr>
        <p:blipFill>
          <a:blip r:embed="rId5"/>
          <a:stretch/>
        </p:blipFill>
        <p:spPr>
          <a:xfrm>
            <a:off x="997251" y="5653646"/>
            <a:ext cx="1646280" cy="875160"/>
          </a:xfrm>
          <a:prstGeom prst="rect">
            <a:avLst/>
          </a:prstGeom>
          <a:ln>
            <a:noFill/>
          </a:ln>
        </p:spPr>
      </p:pic>
      <p:sp>
        <p:nvSpPr>
          <p:cNvPr id="2" name="Left Bracket 1"/>
          <p:cNvSpPr/>
          <p:nvPr/>
        </p:nvSpPr>
        <p:spPr>
          <a:xfrm>
            <a:off x="1371600" y="4038600"/>
            <a:ext cx="152400" cy="762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ket 2"/>
          <p:cNvSpPr/>
          <p:nvPr/>
        </p:nvSpPr>
        <p:spPr>
          <a:xfrm>
            <a:off x="4889880" y="4038600"/>
            <a:ext cx="139320" cy="76200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Corner Response Function</a:t>
            </a:r>
            <a:endParaRPr/>
          </a:p>
        </p:txBody>
      </p:sp>
      <p:sp>
        <p:nvSpPr>
          <p:cNvPr id="471" name="TextShape 2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Computing eigenvalues are expensive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Harris corner detector 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used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the following alternative</a:t>
            </a:r>
            <a:endParaRPr dirty="0"/>
          </a:p>
        </p:txBody>
      </p:sp>
      <p:pic>
        <p:nvPicPr>
          <p:cNvPr id="472" name="Picture 4"/>
          <p:cNvPicPr/>
          <p:nvPr/>
        </p:nvPicPr>
        <p:blipFill>
          <a:blip r:embed="rId2"/>
          <a:stretch/>
        </p:blipFill>
        <p:spPr>
          <a:xfrm>
            <a:off x="1447920" y="3428280"/>
            <a:ext cx="5409720" cy="500400"/>
          </a:xfrm>
          <a:prstGeom prst="rect">
            <a:avLst/>
          </a:prstGeom>
          <a:ln>
            <a:noFill/>
          </a:ln>
        </p:spPr>
      </p:pic>
      <p:pic>
        <p:nvPicPr>
          <p:cNvPr id="473" name="Picture 6"/>
          <p:cNvPicPr/>
          <p:nvPr/>
        </p:nvPicPr>
        <p:blipFill>
          <a:blip r:embed="rId3"/>
          <a:stretch/>
        </p:blipFill>
        <p:spPr>
          <a:xfrm>
            <a:off x="838080" y="5105520"/>
            <a:ext cx="3352320" cy="771480"/>
          </a:xfrm>
          <a:prstGeom prst="rect">
            <a:avLst/>
          </a:prstGeom>
          <a:ln>
            <a:noFill/>
          </a:ln>
        </p:spPr>
      </p:pic>
      <p:pic>
        <p:nvPicPr>
          <p:cNvPr id="474" name="Picture 7"/>
          <p:cNvPicPr/>
          <p:nvPr/>
        </p:nvPicPr>
        <p:blipFill>
          <a:blip r:embed="rId4"/>
          <a:stretch/>
        </p:blipFill>
        <p:spPr>
          <a:xfrm>
            <a:off x="4724280" y="5105520"/>
            <a:ext cx="3336840" cy="761760"/>
          </a:xfrm>
          <a:prstGeom prst="rect">
            <a:avLst/>
          </a:prstGeom>
          <a:ln>
            <a:noFill/>
          </a:ln>
        </p:spPr>
      </p:pic>
      <p:sp>
        <p:nvSpPr>
          <p:cNvPr id="475" name="CustomShape 3"/>
          <p:cNvSpPr/>
          <p:nvPr/>
        </p:nvSpPr>
        <p:spPr>
          <a:xfrm>
            <a:off x="617400" y="4419720"/>
            <a:ext cx="20113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</a:rPr>
              <a:t>Reminder</a:t>
            </a:r>
            <a:r>
              <a:rPr lang="en-US" strike="noStrike">
                <a:solidFill>
                  <a:srgbClr val="000000"/>
                </a:solidFill>
                <a:latin typeface="Arial"/>
              </a:rPr>
              <a:t>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sp>
        <p:nvSpPr>
          <p:cNvPr id="477" name="TextShape 2"/>
          <p:cNvSpPr txBox="1"/>
          <p:nvPr/>
        </p:nvSpPr>
        <p:spPr>
          <a:xfrm>
            <a:off x="380880" y="1143000"/>
            <a:ext cx="8457840" cy="5181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Compute derivatives I</a:t>
            </a:r>
            <a:r>
              <a:rPr lang="en-US" sz="2400" strike="noStrike" baseline="-25000" dirty="0" smtClean="0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, </a:t>
            </a:r>
            <a:r>
              <a:rPr lang="en-US" sz="2400" strike="noStrike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and </a:t>
            </a:r>
            <a:r>
              <a:rPr lang="en-US" sz="2400" strike="noStrike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r>
              <a:rPr lang="en-US" sz="2400" strike="noStrike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at each pixel and smooth them with a Gaussian. (Or smooth first and then derivatives.)</a:t>
            </a:r>
            <a:endParaRPr dirty="0" smtClean="0"/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Compute the Harris matrix H in a window around each pixel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Compute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corner response function 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endParaRPr dirty="0"/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Threshold 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endParaRPr dirty="0"/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Find local maxima of response function (</a:t>
            </a:r>
            <a:r>
              <a:rPr lang="en-US" sz="2400" strike="noStrike" dirty="0" err="1">
                <a:solidFill>
                  <a:srgbClr val="000000"/>
                </a:solidFill>
                <a:latin typeface="Arial"/>
                <a:ea typeface="ＭＳ Ｐゴシック"/>
              </a:rPr>
              <a:t>nonmaximum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 suppression)</a:t>
            </a:r>
            <a:endParaRPr dirty="0"/>
          </a:p>
        </p:txBody>
      </p:sp>
      <p:sp>
        <p:nvSpPr>
          <p:cNvPr id="478" name="CustomShape 3"/>
          <p:cNvSpPr/>
          <p:nvPr/>
        </p:nvSpPr>
        <p:spPr>
          <a:xfrm>
            <a:off x="380880" y="5759280"/>
            <a:ext cx="8457840" cy="668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C.Harris and M.Stephens. </a:t>
            </a:r>
            <a:r>
              <a:rPr lang="en-US" sz="2000" i="1" strike="noStrike">
                <a:solidFill>
                  <a:srgbClr val="000000"/>
                </a:solidFill>
                <a:latin typeface="Arial"/>
              </a:rPr>
              <a:t>Proceedings of the 4th Alvey Vision Conference</a:t>
            </a:r>
            <a:r>
              <a:rPr lang="en-US" sz="2000" strike="noStrike">
                <a:solidFill>
                  <a:srgbClr val="000000"/>
                </a:solidFill>
                <a:latin typeface="Arial"/>
              </a:rPr>
              <a:t>: pages 147—151, 1988. 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pic>
        <p:nvPicPr>
          <p:cNvPr id="480" name="Picture 3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71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Shape 1"/>
          <p:cNvSpPr txBox="1"/>
          <p:nvPr/>
        </p:nvSpPr>
        <p:spPr>
          <a:xfrm>
            <a:off x="457200" y="-928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pic>
        <p:nvPicPr>
          <p:cNvPr id="482" name="Picture 3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68600"/>
          </a:xfrm>
          <a:prstGeom prst="rect">
            <a:avLst/>
          </a:prstGeom>
          <a:ln w="9360">
            <a:noFill/>
          </a:ln>
        </p:spPr>
      </p:pic>
      <p:sp>
        <p:nvSpPr>
          <p:cNvPr id="483" name="CustomShape 2"/>
          <p:cNvSpPr/>
          <p:nvPr/>
        </p:nvSpPr>
        <p:spPr>
          <a:xfrm>
            <a:off x="876240" y="774720"/>
            <a:ext cx="395748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Compute corner response </a:t>
            </a:r>
            <a:r>
              <a:rPr lang="en-US" i="1" strike="noStrike">
                <a:solidFill>
                  <a:srgbClr val="000000"/>
                </a:solidFill>
                <a:latin typeface="Arial"/>
              </a:rPr>
              <a:t>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extShape 1"/>
          <p:cNvSpPr txBox="1"/>
          <p:nvPr/>
        </p:nvSpPr>
        <p:spPr>
          <a:xfrm>
            <a:off x="457200" y="-705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sp>
        <p:nvSpPr>
          <p:cNvPr id="485" name="CustomShape 2"/>
          <p:cNvSpPr/>
          <p:nvPr/>
        </p:nvSpPr>
        <p:spPr>
          <a:xfrm>
            <a:off x="1188720" y="774720"/>
            <a:ext cx="67543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Arial"/>
              </a:rPr>
              <a:t>Find points with large corner response: </a:t>
            </a:r>
            <a:r>
              <a:rPr lang="en-US" i="1" strike="noStrike" dirty="0" smtClean="0">
                <a:solidFill>
                  <a:srgbClr val="000000"/>
                </a:solidFill>
                <a:latin typeface="Arial"/>
              </a:rPr>
              <a:t>R &gt; </a:t>
            </a:r>
            <a:r>
              <a:rPr lang="en-US" strike="noStrike" dirty="0" smtClean="0">
                <a:solidFill>
                  <a:srgbClr val="000000"/>
                </a:solidFill>
                <a:latin typeface="Arial"/>
              </a:rPr>
              <a:t>threshold</a:t>
            </a:r>
            <a:endParaRPr dirty="0"/>
          </a:p>
        </p:txBody>
      </p:sp>
      <p:pic>
        <p:nvPicPr>
          <p:cNvPr id="486" name="Picture 4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686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334000" y="61722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A6591A-286E-41B8-9BE4-348246BA9F2F}" type="slidenum">
              <a:rPr lang="en-US" altLang="en-US" sz="1400" smtClean="0"/>
              <a:pPr/>
              <a:t>2</a:t>
            </a:fld>
            <a:endParaRPr lang="en-US" altLang="en-US" sz="1400" smtClean="0"/>
          </a:p>
        </p:txBody>
      </p:sp>
      <p:sp>
        <p:nvSpPr>
          <p:cNvPr id="11267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882775" y="423863"/>
            <a:ext cx="5381625" cy="677862"/>
          </a:xfrm>
        </p:spPr>
        <p:txBody>
          <a:bodyPr/>
          <a:lstStyle/>
          <a:p>
            <a:r>
              <a:rPr lang="en-US" altLang="en-US" smtClean="0"/>
              <a:t>Preview: Harris detector</a:t>
            </a:r>
            <a:endParaRPr lang="fr-FR" altLang="en-US" smtClean="0"/>
          </a:p>
        </p:txBody>
      </p:sp>
      <p:pic>
        <p:nvPicPr>
          <p:cNvPr id="11268" name="Picture 4" descr="crop_corners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" y="2185988"/>
            <a:ext cx="4124325" cy="3097212"/>
          </a:xfrm>
          <a:prstGeom prst="rect">
            <a:avLst/>
          </a:prstGeom>
          <a:noFill/>
        </p:spPr>
      </p:pic>
      <p:pic>
        <p:nvPicPr>
          <p:cNvPr id="11269" name="Picture 6" descr="crop_corners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375" y="2184400"/>
            <a:ext cx="4125913" cy="3098800"/>
          </a:xfrm>
          <a:prstGeom prst="rect">
            <a:avLst/>
          </a:prstGeom>
          <a:noFill/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1119188" y="5851525"/>
            <a:ext cx="6919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>
                <a:latin typeface="Arial" charset="0"/>
              </a:rPr>
              <a:t>Interest points extracted with Harris (~ 500 points)</a:t>
            </a:r>
            <a:endParaRPr lang="fr-FR" alt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Shape 1"/>
          <p:cNvSpPr txBox="1"/>
          <p:nvPr/>
        </p:nvSpPr>
        <p:spPr>
          <a:xfrm>
            <a:off x="457200" y="-374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sp>
        <p:nvSpPr>
          <p:cNvPr id="488" name="CustomShape 2"/>
          <p:cNvSpPr/>
          <p:nvPr/>
        </p:nvSpPr>
        <p:spPr>
          <a:xfrm>
            <a:off x="900720" y="774720"/>
            <a:ext cx="567036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Take only the points of local maxima of </a:t>
            </a:r>
            <a:r>
              <a:rPr lang="en-US" i="1" strike="noStrike">
                <a:solidFill>
                  <a:srgbClr val="000000"/>
                </a:solidFill>
                <a:latin typeface="Arial"/>
              </a:rPr>
              <a:t>R</a:t>
            </a:r>
            <a:endParaRPr/>
          </a:p>
        </p:txBody>
      </p:sp>
      <p:pic>
        <p:nvPicPr>
          <p:cNvPr id="489" name="Picture 4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50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TextShape 1"/>
          <p:cNvSpPr txBox="1"/>
          <p:nvPr/>
        </p:nvSpPr>
        <p:spPr>
          <a:xfrm>
            <a:off x="457200" y="-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Harris Detector: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ＭＳ Ｐゴシック"/>
              </a:rPr>
              <a:t>Results</a:t>
            </a:r>
            <a:endParaRPr dirty="0"/>
          </a:p>
        </p:txBody>
      </p:sp>
      <p:pic>
        <p:nvPicPr>
          <p:cNvPr id="491" name="Picture 3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77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j-lt"/>
              </a:rPr>
              <a:t>Simpler Response Function</a:t>
            </a:r>
            <a:endParaRPr lang="en-US" sz="3600" dirty="0">
              <a:latin typeface="+mj-lt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861482"/>
            <a:ext cx="5410200" cy="50071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12313"/>
              </p:ext>
            </p:extLst>
          </p:nvPr>
        </p:nvGraphicFramePr>
        <p:xfrm>
          <a:off x="2438400" y="3276600"/>
          <a:ext cx="34036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1371240" imgH="594000" progId="Equation.3">
                  <p:embed/>
                </p:oleObj>
              </mc:Choice>
              <mc:Fallback>
                <p:oleObj name="Equation" r:id="rId4" imgW="1371240" imgH="59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276600"/>
                        <a:ext cx="34036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1392704"/>
            <a:ext cx="18045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Instead of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We can use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200400"/>
            <a:ext cx="13716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TextShape 1"/>
          <p:cNvSpPr txBox="1"/>
          <p:nvPr/>
        </p:nvSpPr>
        <p:spPr>
          <a:xfrm>
            <a:off x="609480" y="-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Properties of the Harris corner detector</a:t>
            </a:r>
            <a:endParaRPr/>
          </a:p>
        </p:txBody>
      </p:sp>
      <p:sp>
        <p:nvSpPr>
          <p:cNvPr id="496" name="TextShape 2"/>
          <p:cNvSpPr txBox="1"/>
          <p:nvPr/>
        </p:nvSpPr>
        <p:spPr>
          <a:xfrm>
            <a:off x="685800" y="1337760"/>
            <a:ext cx="7772040" cy="2285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Translation invariant?</a:t>
            </a:r>
            <a:endParaRPr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Rotation invariant? </a:t>
            </a:r>
            <a:endParaRPr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Scale invariant?</a:t>
            </a:r>
            <a:endParaRPr dirty="0"/>
          </a:p>
        </p:txBody>
      </p:sp>
      <p:sp>
        <p:nvSpPr>
          <p:cNvPr id="497" name="CustomShape 3"/>
          <p:cNvSpPr/>
          <p:nvPr/>
        </p:nvSpPr>
        <p:spPr>
          <a:xfrm>
            <a:off x="5791320" y="3267000"/>
            <a:ext cx="2742840" cy="2006280"/>
          </a:xfrm>
          <a:custGeom>
            <a:avLst/>
            <a:gdLst/>
            <a:ahLst/>
            <a:cxnLst/>
            <a:rect l="0" t="0" r="r" b="b"/>
            <a:pathLst>
              <a:path w="1729" h="1265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8" name="CustomShape 4"/>
          <p:cNvSpPr/>
          <p:nvPr/>
        </p:nvSpPr>
        <p:spPr>
          <a:xfrm>
            <a:off x="5715000" y="382572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9" name="CustomShape 5"/>
          <p:cNvSpPr/>
          <p:nvPr/>
        </p:nvSpPr>
        <p:spPr>
          <a:xfrm>
            <a:off x="6095880" y="329256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0" name="CustomShape 6"/>
          <p:cNvSpPr/>
          <p:nvPr/>
        </p:nvSpPr>
        <p:spPr>
          <a:xfrm>
            <a:off x="6948360" y="304812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1" name="CustomShape 7"/>
          <p:cNvSpPr/>
          <p:nvPr/>
        </p:nvSpPr>
        <p:spPr>
          <a:xfrm>
            <a:off x="5867280" y="5578560"/>
            <a:ext cx="2590560" cy="700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dirty="0">
                <a:solidFill>
                  <a:srgbClr val="000000"/>
                </a:solidFill>
                <a:latin typeface="Arial"/>
              </a:rPr>
              <a:t>All points will be classified as </a:t>
            </a:r>
            <a:r>
              <a:rPr lang="en-US" sz="2000" strike="noStrike" dirty="0">
                <a:solidFill>
                  <a:srgbClr val="0033CC"/>
                </a:solidFill>
                <a:latin typeface="Arial"/>
              </a:rPr>
              <a:t>edges</a:t>
            </a:r>
            <a:endParaRPr dirty="0"/>
          </a:p>
        </p:txBody>
      </p:sp>
      <p:sp>
        <p:nvSpPr>
          <p:cNvPr id="503" name="CustomShape 9"/>
          <p:cNvSpPr/>
          <p:nvPr/>
        </p:nvSpPr>
        <p:spPr>
          <a:xfrm>
            <a:off x="1523880" y="3305160"/>
            <a:ext cx="380520" cy="329760"/>
          </a:xfrm>
          <a:custGeom>
            <a:avLst/>
            <a:gdLst/>
            <a:ahLst/>
            <a:cxnLst/>
            <a:rect l="0" t="0" r="r" b="b"/>
            <a:pathLst>
              <a:path w="1729" h="1265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4" name="CustomShape 10"/>
          <p:cNvSpPr/>
          <p:nvPr/>
        </p:nvSpPr>
        <p:spPr>
          <a:xfrm>
            <a:off x="1461960" y="320040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5" name="CustomShape 11"/>
          <p:cNvSpPr/>
          <p:nvPr/>
        </p:nvSpPr>
        <p:spPr>
          <a:xfrm>
            <a:off x="1219320" y="5235480"/>
            <a:ext cx="137124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3300"/>
                </a:solidFill>
                <a:latin typeface="Arial"/>
              </a:rPr>
              <a:t>Corner !</a:t>
            </a:r>
            <a:endParaRPr/>
          </a:p>
        </p:txBody>
      </p:sp>
      <p:sp>
        <p:nvSpPr>
          <p:cNvPr id="506" name="CustomShape 12"/>
          <p:cNvSpPr/>
          <p:nvPr/>
        </p:nvSpPr>
        <p:spPr>
          <a:xfrm>
            <a:off x="4800600" y="1426680"/>
            <a:ext cx="990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Yes</a:t>
            </a:r>
            <a:endParaRPr/>
          </a:p>
        </p:txBody>
      </p:sp>
      <p:sp>
        <p:nvSpPr>
          <p:cNvPr id="507" name="CustomShape 13"/>
          <p:cNvSpPr/>
          <p:nvPr/>
        </p:nvSpPr>
        <p:spPr>
          <a:xfrm>
            <a:off x="4876920" y="2493720"/>
            <a:ext cx="19047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No</a:t>
            </a:r>
            <a:endParaRPr/>
          </a:p>
        </p:txBody>
      </p:sp>
      <p:sp>
        <p:nvSpPr>
          <p:cNvPr id="508" name="CustomShape 14"/>
          <p:cNvSpPr/>
          <p:nvPr/>
        </p:nvSpPr>
        <p:spPr>
          <a:xfrm>
            <a:off x="4800600" y="1960200"/>
            <a:ext cx="990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Yes</a:t>
            </a:r>
            <a:endParaRPr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3047700" y="3936874"/>
            <a:ext cx="1676400" cy="838200"/>
          </a:xfrm>
          <a:custGeom>
            <a:avLst/>
            <a:gdLst>
              <a:gd name="T0" fmla="*/ 1257300 w 21600"/>
              <a:gd name="T1" fmla="*/ 0 h 21600"/>
              <a:gd name="T2" fmla="*/ 0 w 21600"/>
              <a:gd name="T3" fmla="*/ 419100 h 21600"/>
              <a:gd name="T4" fmla="*/ 1257300 w 21600"/>
              <a:gd name="T5" fmla="*/ 838200 h 21600"/>
              <a:gd name="T6" fmla="*/ 1676400 w 21600"/>
              <a:gd name="T7" fmla="*/ 4191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6400" y="1960200"/>
            <a:ext cx="163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problem?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Scale </a:t>
            </a:r>
            <a:endParaRPr/>
          </a:p>
        </p:txBody>
      </p:sp>
      <p:sp>
        <p:nvSpPr>
          <p:cNvPr id="510" name="CustomShape 2"/>
          <p:cNvSpPr/>
          <p:nvPr/>
        </p:nvSpPr>
        <p:spPr>
          <a:xfrm>
            <a:off x="838080" y="1523880"/>
            <a:ext cx="38858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Let’s look at scale first:</a:t>
            </a:r>
            <a:endParaRPr/>
          </a:p>
        </p:txBody>
      </p:sp>
      <p:pic>
        <p:nvPicPr>
          <p:cNvPr id="511" name="Picture 3"/>
          <p:cNvPicPr/>
          <p:nvPr/>
        </p:nvPicPr>
        <p:blipFill>
          <a:blip r:embed="rId2"/>
          <a:stretch/>
        </p:blipFill>
        <p:spPr>
          <a:xfrm>
            <a:off x="1752480" y="2209680"/>
            <a:ext cx="5462280" cy="3657240"/>
          </a:xfrm>
          <a:prstGeom prst="rect">
            <a:avLst/>
          </a:prstGeom>
          <a:ln>
            <a:noFill/>
          </a:ln>
        </p:spPr>
      </p:pic>
      <p:sp>
        <p:nvSpPr>
          <p:cNvPr id="512" name="CustomShape 3"/>
          <p:cNvSpPr/>
          <p:nvPr/>
        </p:nvSpPr>
        <p:spPr>
          <a:xfrm>
            <a:off x="805680" y="6095880"/>
            <a:ext cx="38858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What is the “best” scale?</a:t>
            </a:r>
            <a:endParaRPr/>
          </a:p>
        </p:txBody>
      </p:sp>
      <p:sp>
        <p:nvSpPr>
          <p:cNvPr id="513" name="CustomShape 4"/>
          <p:cNvSpPr/>
          <p:nvPr/>
        </p:nvSpPr>
        <p:spPr>
          <a:xfrm>
            <a:off x="4371120" y="2987640"/>
            <a:ext cx="151920" cy="15192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4" name="CustomShape 5"/>
          <p:cNvSpPr/>
          <p:nvPr/>
        </p:nvSpPr>
        <p:spPr>
          <a:xfrm>
            <a:off x="4295160" y="2911680"/>
            <a:ext cx="304560" cy="30456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5" name="CustomShape 6"/>
          <p:cNvSpPr/>
          <p:nvPr/>
        </p:nvSpPr>
        <p:spPr>
          <a:xfrm>
            <a:off x="4052520" y="2674800"/>
            <a:ext cx="789480" cy="77760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6" name="CustomShape 7"/>
          <p:cNvSpPr/>
          <p:nvPr/>
        </p:nvSpPr>
        <p:spPr>
          <a:xfrm>
            <a:off x="4204800" y="2831400"/>
            <a:ext cx="486720" cy="46476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Scale Invariance</a:t>
            </a:r>
            <a:endParaRPr/>
          </a:p>
        </p:txBody>
      </p:sp>
      <p:sp>
        <p:nvSpPr>
          <p:cNvPr id="518" name="TextShape 2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K. Grauman, B. Leibe</a:t>
            </a:r>
            <a:endParaRPr/>
          </a:p>
        </p:txBody>
      </p:sp>
      <p:pic>
        <p:nvPicPr>
          <p:cNvPr id="519" name="Picture 3"/>
          <p:cNvPicPr/>
          <p:nvPr/>
        </p:nvPicPr>
        <p:blipFill>
          <a:blip r:embed="rId2"/>
          <a:stretch/>
        </p:blipFill>
        <p:spPr>
          <a:xfrm>
            <a:off x="1042920" y="1440000"/>
            <a:ext cx="3312720" cy="2649240"/>
          </a:xfrm>
          <a:prstGeom prst="rect">
            <a:avLst/>
          </a:prstGeom>
          <a:ln w="9360">
            <a:noFill/>
          </a:ln>
        </p:spPr>
      </p:pic>
      <p:pic>
        <p:nvPicPr>
          <p:cNvPr id="520" name="Picture 4"/>
          <p:cNvPicPr/>
          <p:nvPr/>
        </p:nvPicPr>
        <p:blipFill>
          <a:blip r:embed="rId3"/>
          <a:stretch/>
        </p:blipFill>
        <p:spPr>
          <a:xfrm>
            <a:off x="5265720" y="1476360"/>
            <a:ext cx="2619000" cy="2663640"/>
          </a:xfrm>
          <a:prstGeom prst="rect">
            <a:avLst/>
          </a:prstGeom>
          <a:ln w="9360">
            <a:noFill/>
          </a:ln>
        </p:spPr>
      </p:pic>
      <p:sp>
        <p:nvSpPr>
          <p:cNvPr id="521" name="CustomShape 3"/>
          <p:cNvSpPr/>
          <p:nvPr/>
        </p:nvSpPr>
        <p:spPr>
          <a:xfrm>
            <a:off x="1871640" y="2052720"/>
            <a:ext cx="215640" cy="215640"/>
          </a:xfrm>
          <a:prstGeom prst="rect">
            <a:avLst/>
          </a:prstGeom>
          <a:noFill/>
          <a:ln w="2556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2" name="CustomShape 4"/>
          <p:cNvSpPr/>
          <p:nvPr/>
        </p:nvSpPr>
        <p:spPr>
          <a:xfrm>
            <a:off x="5651640" y="1728720"/>
            <a:ext cx="396360" cy="394920"/>
          </a:xfrm>
          <a:prstGeom prst="rect">
            <a:avLst/>
          </a:prstGeom>
          <a:noFill/>
          <a:ln w="2556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3" name="Line 5"/>
          <p:cNvSpPr/>
          <p:nvPr/>
        </p:nvSpPr>
        <p:spPr>
          <a:xfrm>
            <a:off x="5821200" y="1881000"/>
            <a:ext cx="7308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4" name="Line 6"/>
          <p:cNvSpPr/>
          <p:nvPr/>
        </p:nvSpPr>
        <p:spPr>
          <a:xfrm flipH="1">
            <a:off x="5822640" y="1881000"/>
            <a:ext cx="7164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5" name="Line 7"/>
          <p:cNvSpPr/>
          <p:nvPr/>
        </p:nvSpPr>
        <p:spPr>
          <a:xfrm>
            <a:off x="1942920" y="2124000"/>
            <a:ext cx="7308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6" name="Line 8"/>
          <p:cNvSpPr/>
          <p:nvPr/>
        </p:nvSpPr>
        <p:spPr>
          <a:xfrm flipH="1">
            <a:off x="1944360" y="2124000"/>
            <a:ext cx="7164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7" name="Line 9"/>
          <p:cNvSpPr/>
          <p:nvPr/>
        </p:nvSpPr>
        <p:spPr>
          <a:xfrm>
            <a:off x="1979280" y="2303280"/>
            <a:ext cx="1116000" cy="2089080"/>
          </a:xfrm>
          <a:prstGeom prst="line">
            <a:avLst/>
          </a:prstGeom>
          <a:ln w="1908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528" name="Line 10"/>
          <p:cNvSpPr/>
          <p:nvPr/>
        </p:nvSpPr>
        <p:spPr>
          <a:xfrm flipH="1">
            <a:off x="5616360" y="2160360"/>
            <a:ext cx="250920" cy="2268720"/>
          </a:xfrm>
          <a:prstGeom prst="line">
            <a:avLst/>
          </a:prstGeom>
          <a:ln w="1908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529" name="CustomShape 11"/>
          <p:cNvSpPr/>
          <p:nvPr/>
        </p:nvSpPr>
        <p:spPr>
          <a:xfrm>
            <a:off x="685800" y="5034240"/>
            <a:ext cx="75434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Arial"/>
              </a:rPr>
              <a:t>How can we independently select interest points in each image, such that the detections are repeatable across </a:t>
            </a:r>
            <a:r>
              <a:rPr lang="en-US" sz="2400" strike="noStrike" dirty="0">
                <a:solidFill>
                  <a:srgbClr val="FF0000"/>
                </a:solidFill>
                <a:latin typeface="Arial"/>
              </a:rPr>
              <a:t>different scales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</a:rPr>
              <a:t>?</a:t>
            </a:r>
            <a:endParaRPr dirty="0"/>
          </a:p>
        </p:txBody>
      </p:sp>
      <p:pic>
        <p:nvPicPr>
          <p:cNvPr id="530" name="Picture 529"/>
          <p:cNvPicPr/>
          <p:nvPr/>
        </p:nvPicPr>
        <p:blipFill>
          <a:blip r:embed="rId4"/>
          <a:stretch/>
        </p:blipFill>
        <p:spPr>
          <a:xfrm>
            <a:off x="2997360" y="4432320"/>
            <a:ext cx="3492360" cy="39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Picture 3"/>
          <p:cNvPicPr/>
          <p:nvPr/>
        </p:nvPicPr>
        <p:blipFill>
          <a:blip r:embed="rId3"/>
          <a:srcRect l="38600" t="4239" r="37472" b="47632"/>
          <a:stretch/>
        </p:blipFill>
        <p:spPr>
          <a:xfrm>
            <a:off x="3191040" y="1840320"/>
            <a:ext cx="1613880" cy="1900080"/>
          </a:xfrm>
          <a:prstGeom prst="rect">
            <a:avLst/>
          </a:prstGeom>
          <a:ln>
            <a:noFill/>
          </a:ln>
        </p:spPr>
      </p:pic>
      <p:sp>
        <p:nvSpPr>
          <p:cNvPr id="532" name="CustomShape 1"/>
          <p:cNvSpPr/>
          <p:nvPr/>
        </p:nvSpPr>
        <p:spPr>
          <a:xfrm>
            <a:off x="3557160" y="2176200"/>
            <a:ext cx="761760" cy="761760"/>
          </a:xfrm>
          <a:prstGeom prst="ellipse">
            <a:avLst/>
          </a:prstGeom>
          <a:solidFill>
            <a:srgbClr val="000000">
              <a:alpha val="51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3" name="TextShape 2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Kalinga"/>
              </a:rPr>
              <a:t>Differences between Inside and Outside</a:t>
            </a:r>
            <a:endParaRPr sz="2800" dirty="0"/>
          </a:p>
        </p:txBody>
      </p:sp>
      <p:pic>
        <p:nvPicPr>
          <p:cNvPr id="534" name="Picture 3"/>
          <p:cNvPicPr/>
          <p:nvPr/>
        </p:nvPicPr>
        <p:blipFill>
          <a:blip r:embed="rId3"/>
          <a:srcRect l="38600" t="4239" r="37472" b="47632"/>
          <a:stretch/>
        </p:blipFill>
        <p:spPr>
          <a:xfrm>
            <a:off x="1024920" y="1847520"/>
            <a:ext cx="1613880" cy="1900080"/>
          </a:xfrm>
          <a:prstGeom prst="rect">
            <a:avLst/>
          </a:prstGeom>
          <a:ln>
            <a:noFill/>
          </a:ln>
        </p:spPr>
      </p:pic>
      <p:sp>
        <p:nvSpPr>
          <p:cNvPr id="535" name="CustomShape 3"/>
          <p:cNvSpPr/>
          <p:nvPr/>
        </p:nvSpPr>
        <p:spPr>
          <a:xfrm>
            <a:off x="1524240" y="2325240"/>
            <a:ext cx="486720" cy="46476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6" name="Picture 2"/>
          <p:cNvPicPr/>
          <p:nvPr/>
        </p:nvPicPr>
        <p:blipFill>
          <a:blip r:embed="rId4"/>
          <a:stretch/>
        </p:blipFill>
        <p:spPr>
          <a:xfrm>
            <a:off x="5553000" y="1923840"/>
            <a:ext cx="2523600" cy="3010680"/>
          </a:xfrm>
          <a:prstGeom prst="rect">
            <a:avLst/>
          </a:prstGeom>
          <a:ln>
            <a:noFill/>
          </a:ln>
        </p:spPr>
      </p:pic>
      <p:sp>
        <p:nvSpPr>
          <p:cNvPr id="537" name="CustomShape 4"/>
          <p:cNvSpPr/>
          <p:nvPr/>
        </p:nvSpPr>
        <p:spPr>
          <a:xfrm>
            <a:off x="3711600" y="2328840"/>
            <a:ext cx="452880" cy="456840"/>
          </a:xfrm>
          <a:prstGeom prst="ellipse">
            <a:avLst/>
          </a:prstGeom>
          <a:solidFill>
            <a:srgbClr val="FFFFFF">
              <a:alpha val="77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>
            <a:off x="969575" y="4749854"/>
            <a:ext cx="383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  We can use a Laplacian function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Scale</a:t>
            </a:r>
            <a:endParaRPr/>
          </a:p>
        </p:txBody>
      </p:sp>
      <p:pic>
        <p:nvPicPr>
          <p:cNvPr id="539" name="Picture 1"/>
          <p:cNvPicPr/>
          <p:nvPr/>
        </p:nvPicPr>
        <p:blipFill>
          <a:blip r:embed="rId2"/>
          <a:stretch/>
        </p:blipFill>
        <p:spPr>
          <a:xfrm>
            <a:off x="1233720" y="2658240"/>
            <a:ext cx="2423520" cy="320760"/>
          </a:xfrm>
          <a:prstGeom prst="rect">
            <a:avLst/>
          </a:prstGeom>
          <a:ln>
            <a:noFill/>
          </a:ln>
        </p:spPr>
      </p:pic>
      <p:sp>
        <p:nvSpPr>
          <p:cNvPr id="540" name="CustomShape 2"/>
          <p:cNvSpPr/>
          <p:nvPr/>
        </p:nvSpPr>
        <p:spPr>
          <a:xfrm>
            <a:off x="762120" y="1819800"/>
            <a:ext cx="320004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 smtClean="0">
                <a:solidFill>
                  <a:srgbClr val="000000"/>
                </a:solidFill>
                <a:latin typeface="Arial"/>
              </a:rPr>
              <a:t>Why </a:t>
            </a:r>
            <a:r>
              <a:rPr lang="en-US" strike="noStrike" dirty="0">
                <a:solidFill>
                  <a:srgbClr val="000000"/>
                </a:solidFill>
                <a:latin typeface="Arial"/>
              </a:rPr>
              <a:t>Gaussian?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It is invariant to scale change, i.e.,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and has several other nice properties.  </a:t>
            </a:r>
            <a:r>
              <a:rPr lang="en-US" sz="1200" strike="noStrike" dirty="0" err="1">
                <a:solidFill>
                  <a:srgbClr val="000000"/>
                </a:solidFill>
                <a:latin typeface="Arial"/>
              </a:rPr>
              <a:t>Lindeberg</a:t>
            </a:r>
            <a:r>
              <a:rPr lang="en-US" sz="1200" strike="noStrike" dirty="0">
                <a:solidFill>
                  <a:srgbClr val="000000"/>
                </a:solidFill>
                <a:latin typeface="Arial"/>
              </a:rPr>
              <a:t>, 1994</a:t>
            </a:r>
            <a:endParaRPr dirty="0"/>
          </a:p>
        </p:txBody>
      </p:sp>
      <p:sp>
        <p:nvSpPr>
          <p:cNvPr id="541" name="CustomShape 3"/>
          <p:cNvSpPr/>
          <p:nvPr/>
        </p:nvSpPr>
        <p:spPr>
          <a:xfrm>
            <a:off x="762120" y="3877200"/>
            <a:ext cx="33451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FF0000"/>
                </a:solidFill>
                <a:latin typeface="Arial"/>
              </a:rPr>
              <a:t>In practice, the Laplacian is approximated using a Difference of Gaussian (</a:t>
            </a:r>
            <a:r>
              <a:rPr lang="en-US" strike="noStrike" dirty="0" err="1">
                <a:solidFill>
                  <a:srgbClr val="FF0000"/>
                </a:solidFill>
                <a:latin typeface="Arial"/>
              </a:rPr>
              <a:t>DoG</a:t>
            </a:r>
            <a:r>
              <a:rPr lang="en-US" strike="noStrike" dirty="0">
                <a:solidFill>
                  <a:srgbClr val="FF0000"/>
                </a:solidFill>
                <a:latin typeface="Arial"/>
              </a:rPr>
              <a:t>).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542" name="Picture 2"/>
          <p:cNvPicPr/>
          <p:nvPr/>
        </p:nvPicPr>
        <p:blipFill>
          <a:blip r:embed="rId3"/>
          <a:stretch/>
        </p:blipFill>
        <p:spPr>
          <a:xfrm>
            <a:off x="4495680" y="1969200"/>
            <a:ext cx="4195080" cy="32094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62120" y="106632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we use a Gaussian.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107240" y="4419600"/>
            <a:ext cx="191256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Difference-of-Gaussian (DoG)</a:t>
            </a:r>
            <a:endParaRPr/>
          </a:p>
        </p:txBody>
      </p:sp>
      <p:sp>
        <p:nvSpPr>
          <p:cNvPr id="544" name="TextShape 2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K. Grauman, B. Leibe</a:t>
            </a:r>
            <a:endParaRPr/>
          </a:p>
        </p:txBody>
      </p:sp>
      <p:pic>
        <p:nvPicPr>
          <p:cNvPr id="545" name="Picture 4"/>
          <p:cNvPicPr/>
          <p:nvPr/>
        </p:nvPicPr>
        <p:blipFill>
          <a:blip r:embed="rId2"/>
          <a:stretch/>
        </p:blipFill>
        <p:spPr>
          <a:xfrm>
            <a:off x="6294000" y="1447800"/>
            <a:ext cx="2015640" cy="2015640"/>
          </a:xfrm>
          <a:prstGeom prst="rect">
            <a:avLst/>
          </a:prstGeom>
          <a:ln w="9360">
            <a:noFill/>
          </a:ln>
        </p:spPr>
      </p:pic>
      <p:pic>
        <p:nvPicPr>
          <p:cNvPr id="546" name="Picture 5"/>
          <p:cNvPicPr/>
          <p:nvPr/>
        </p:nvPicPr>
        <p:blipFill>
          <a:blip r:embed="rId3"/>
          <a:stretch/>
        </p:blipFill>
        <p:spPr>
          <a:xfrm>
            <a:off x="3360960" y="4616280"/>
            <a:ext cx="2169720" cy="1698120"/>
          </a:xfrm>
          <a:prstGeom prst="rect">
            <a:avLst/>
          </a:prstGeom>
          <a:ln w="12600">
            <a:noFill/>
          </a:ln>
        </p:spPr>
      </p:pic>
      <p:pic>
        <p:nvPicPr>
          <p:cNvPr id="547" name="Picture 6"/>
          <p:cNvPicPr/>
          <p:nvPr/>
        </p:nvPicPr>
        <p:blipFill>
          <a:blip r:embed="rId4"/>
          <a:stretch/>
        </p:blipFill>
        <p:spPr>
          <a:xfrm>
            <a:off x="770040" y="4616280"/>
            <a:ext cx="2169720" cy="1698120"/>
          </a:xfrm>
          <a:prstGeom prst="rect">
            <a:avLst/>
          </a:prstGeom>
          <a:ln w="12600">
            <a:noFill/>
          </a:ln>
        </p:spPr>
      </p:pic>
      <p:pic>
        <p:nvPicPr>
          <p:cNvPr id="548" name="Picture 7"/>
          <p:cNvPicPr/>
          <p:nvPr/>
        </p:nvPicPr>
        <p:blipFill>
          <a:blip r:embed="rId5"/>
          <a:stretch/>
        </p:blipFill>
        <p:spPr>
          <a:xfrm>
            <a:off x="6324480" y="4614840"/>
            <a:ext cx="2160360" cy="1699920"/>
          </a:xfrm>
          <a:prstGeom prst="rect">
            <a:avLst/>
          </a:prstGeom>
          <a:ln w="12600">
            <a:noFill/>
          </a:ln>
        </p:spPr>
      </p:pic>
      <p:sp>
        <p:nvSpPr>
          <p:cNvPr id="549" name="CustomShape 3"/>
          <p:cNvSpPr/>
          <p:nvPr/>
        </p:nvSpPr>
        <p:spPr>
          <a:xfrm>
            <a:off x="2940120" y="5178600"/>
            <a:ext cx="43128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>
                <a:solidFill>
                  <a:srgbClr val="000000"/>
                </a:solidFill>
                <a:latin typeface="Arial"/>
              </a:rPr>
              <a:t>-</a:t>
            </a:r>
            <a:endParaRPr/>
          </a:p>
        </p:txBody>
      </p:sp>
      <p:sp>
        <p:nvSpPr>
          <p:cNvPr id="550" name="CustomShape 4"/>
          <p:cNvSpPr/>
          <p:nvPr/>
        </p:nvSpPr>
        <p:spPr>
          <a:xfrm>
            <a:off x="5711760" y="5121360"/>
            <a:ext cx="43128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>
                <a:solidFill>
                  <a:srgbClr val="000000"/>
                </a:solidFill>
                <a:latin typeface="Arial"/>
              </a:rPr>
              <a:t>=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676400" y="3886200"/>
            <a:ext cx="7082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G1        -          G2            =        </a:t>
            </a:r>
            <a:r>
              <a:rPr lang="en-US" sz="2800" dirty="0" err="1" smtClean="0"/>
              <a:t>DoG</a:t>
            </a:r>
            <a:r>
              <a:rPr lang="en-US" sz="2800" dirty="0" smtClean="0"/>
              <a:t>         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TextShape 1"/>
          <p:cNvSpPr txBox="1"/>
          <p:nvPr/>
        </p:nvSpPr>
        <p:spPr>
          <a:xfrm>
            <a:off x="609480" y="240480"/>
            <a:ext cx="8380080" cy="749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DoG example</a:t>
            </a:r>
            <a:endParaRPr/>
          </a:p>
        </p:txBody>
      </p:sp>
      <p:pic>
        <p:nvPicPr>
          <p:cNvPr id="552" name="Picture 2"/>
          <p:cNvPicPr/>
          <p:nvPr/>
        </p:nvPicPr>
        <p:blipFill>
          <a:blip r:embed="rId2"/>
          <a:stretch/>
        </p:blipFill>
        <p:spPr>
          <a:xfrm>
            <a:off x="7238880" y="479340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3" name="Picture 3"/>
          <p:cNvPicPr/>
          <p:nvPr/>
        </p:nvPicPr>
        <p:blipFill>
          <a:blip r:embed="rId3"/>
          <a:stretch/>
        </p:blipFill>
        <p:spPr>
          <a:xfrm>
            <a:off x="3416400" y="1116360"/>
            <a:ext cx="1904760" cy="1550520"/>
          </a:xfrm>
          <a:prstGeom prst="rect">
            <a:avLst/>
          </a:prstGeom>
          <a:ln>
            <a:noFill/>
          </a:ln>
        </p:spPr>
      </p:pic>
      <p:pic>
        <p:nvPicPr>
          <p:cNvPr id="554" name="Picture 4"/>
          <p:cNvPicPr/>
          <p:nvPr/>
        </p:nvPicPr>
        <p:blipFill>
          <a:blip r:embed="rId4"/>
          <a:stretch/>
        </p:blipFill>
        <p:spPr>
          <a:xfrm>
            <a:off x="22860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5" name="Picture 5"/>
          <p:cNvPicPr/>
          <p:nvPr/>
        </p:nvPicPr>
        <p:blipFill>
          <a:blip r:embed="rId5"/>
          <a:stretch/>
        </p:blipFill>
        <p:spPr>
          <a:xfrm>
            <a:off x="198108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6" name="Picture 7"/>
          <p:cNvPicPr/>
          <p:nvPr/>
        </p:nvPicPr>
        <p:blipFill>
          <a:blip r:embed="rId6"/>
          <a:stretch/>
        </p:blipFill>
        <p:spPr>
          <a:xfrm>
            <a:off x="373392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7" name="Picture 8"/>
          <p:cNvPicPr/>
          <p:nvPr/>
        </p:nvPicPr>
        <p:blipFill>
          <a:blip r:embed="rId7"/>
          <a:stretch/>
        </p:blipFill>
        <p:spPr>
          <a:xfrm>
            <a:off x="548640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8" name="Picture 9"/>
          <p:cNvPicPr/>
          <p:nvPr/>
        </p:nvPicPr>
        <p:blipFill>
          <a:blip r:embed="rId8"/>
          <a:stretch/>
        </p:blipFill>
        <p:spPr>
          <a:xfrm>
            <a:off x="7238880" y="302796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9" name="Picture 10"/>
          <p:cNvPicPr/>
          <p:nvPr/>
        </p:nvPicPr>
        <p:blipFill>
          <a:blip r:embed="rId9"/>
          <a:stretch/>
        </p:blipFill>
        <p:spPr>
          <a:xfrm>
            <a:off x="228600" y="475956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60" name="Picture 11"/>
          <p:cNvPicPr/>
          <p:nvPr/>
        </p:nvPicPr>
        <p:blipFill>
          <a:blip r:embed="rId10"/>
          <a:stretch/>
        </p:blipFill>
        <p:spPr>
          <a:xfrm>
            <a:off x="1981080" y="479340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61" name="Picture 12"/>
          <p:cNvPicPr/>
          <p:nvPr/>
        </p:nvPicPr>
        <p:blipFill>
          <a:blip r:embed="rId11"/>
          <a:stretch/>
        </p:blipFill>
        <p:spPr>
          <a:xfrm>
            <a:off x="3733920" y="479340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62" name="Picture 13"/>
          <p:cNvPicPr/>
          <p:nvPr/>
        </p:nvPicPr>
        <p:blipFill>
          <a:blip r:embed="rId12"/>
          <a:stretch/>
        </p:blipFill>
        <p:spPr>
          <a:xfrm>
            <a:off x="5486400" y="4793400"/>
            <a:ext cx="1599840" cy="1302480"/>
          </a:xfrm>
          <a:prstGeom prst="rect">
            <a:avLst/>
          </a:prstGeom>
          <a:ln>
            <a:noFill/>
          </a:ln>
        </p:spPr>
      </p:pic>
      <p:sp>
        <p:nvSpPr>
          <p:cNvPr id="563" name="CustomShape 2"/>
          <p:cNvSpPr/>
          <p:nvPr/>
        </p:nvSpPr>
        <p:spPr>
          <a:xfrm>
            <a:off x="457200" y="4336200"/>
            <a:ext cx="837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σ = 1</a:t>
            </a:r>
            <a:endParaRPr/>
          </a:p>
        </p:txBody>
      </p:sp>
      <p:sp>
        <p:nvSpPr>
          <p:cNvPr id="564" name="CustomShape 3"/>
          <p:cNvSpPr/>
          <p:nvPr/>
        </p:nvSpPr>
        <p:spPr>
          <a:xfrm>
            <a:off x="7620120" y="6080400"/>
            <a:ext cx="1142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σ = 66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09480" y="1295400"/>
            <a:ext cx="2716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Take Gaussians at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multiple spreads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and uses </a:t>
            </a:r>
            <a:r>
              <a:rPr lang="en-US" sz="2400" dirty="0" err="1" smtClean="0">
                <a:solidFill>
                  <a:srgbClr val="FF0000"/>
                </a:solidFill>
              </a:rPr>
              <a:t>DoGs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80880" y="572760"/>
            <a:ext cx="830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How can we find corresponding points?</a:t>
            </a:r>
            <a:endParaRPr/>
          </a:p>
        </p:txBody>
      </p:sp>
      <p:pic>
        <p:nvPicPr>
          <p:cNvPr id="201" name="Picture 2"/>
          <p:cNvPicPr/>
          <p:nvPr/>
        </p:nvPicPr>
        <p:blipFill>
          <a:blip r:embed="rId2"/>
          <a:stretch/>
        </p:blipFill>
        <p:spPr>
          <a:xfrm>
            <a:off x="625320" y="1867680"/>
            <a:ext cx="3717720" cy="2973960"/>
          </a:xfrm>
          <a:prstGeom prst="rect">
            <a:avLst/>
          </a:prstGeom>
          <a:ln>
            <a:noFill/>
          </a:ln>
        </p:spPr>
      </p:pic>
      <p:pic>
        <p:nvPicPr>
          <p:cNvPr id="202" name="Picture 3"/>
          <p:cNvPicPr/>
          <p:nvPr/>
        </p:nvPicPr>
        <p:blipFill>
          <a:blip r:embed="rId3"/>
          <a:stretch/>
        </p:blipFill>
        <p:spPr>
          <a:xfrm>
            <a:off x="4740120" y="1867680"/>
            <a:ext cx="3717720" cy="2973960"/>
          </a:xfrm>
          <a:prstGeom prst="rect">
            <a:avLst/>
          </a:prstGeom>
          <a:ln>
            <a:noFill/>
          </a:ln>
        </p:spPr>
      </p:pic>
      <p:sp>
        <p:nvSpPr>
          <p:cNvPr id="203" name="CustomShape 2"/>
          <p:cNvSpPr/>
          <p:nvPr/>
        </p:nvSpPr>
        <p:spPr>
          <a:xfrm>
            <a:off x="1523880" y="2514600"/>
            <a:ext cx="4723920" cy="75960"/>
          </a:xfrm>
          <a:prstGeom prst="straightConnector1">
            <a:avLst/>
          </a:prstGeom>
          <a:noFill/>
          <a:ln w="57240">
            <a:solidFill>
              <a:srgbClr val="FFFF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3"/>
          <p:cNvSpPr/>
          <p:nvPr/>
        </p:nvSpPr>
        <p:spPr>
          <a:xfrm>
            <a:off x="3048120" y="2895480"/>
            <a:ext cx="3809520" cy="228240"/>
          </a:xfrm>
          <a:prstGeom prst="straightConnector1">
            <a:avLst/>
          </a:prstGeom>
          <a:noFill/>
          <a:ln w="57240">
            <a:solidFill>
              <a:srgbClr val="FFFF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4"/>
          <p:cNvSpPr/>
          <p:nvPr/>
        </p:nvSpPr>
        <p:spPr>
          <a:xfrm>
            <a:off x="2286000" y="3886200"/>
            <a:ext cx="4312800" cy="266400"/>
          </a:xfrm>
          <a:prstGeom prst="straightConnector1">
            <a:avLst/>
          </a:prstGeom>
          <a:noFill/>
          <a:ln w="57240">
            <a:solidFill>
              <a:srgbClr val="FFFF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 rot="5400000">
            <a:off x="7567200" y="3282120"/>
            <a:ext cx="2482560" cy="1080"/>
          </a:xfrm>
          <a:prstGeom prst="straightConnector1">
            <a:avLst/>
          </a:prstGeom>
          <a:noFill/>
          <a:ln w="9360">
            <a:solidFill>
              <a:schemeClr val="tx1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6" name="CustomShape 2"/>
          <p:cNvSpPr/>
          <p:nvPr/>
        </p:nvSpPr>
        <p:spPr>
          <a:xfrm>
            <a:off x="3581280" y="5728320"/>
            <a:ext cx="62532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s1</a:t>
            </a:r>
            <a:endParaRPr/>
          </a:p>
        </p:txBody>
      </p:sp>
      <p:sp>
        <p:nvSpPr>
          <p:cNvPr id="567" name="CustomShape 3"/>
          <p:cNvSpPr/>
          <p:nvPr/>
        </p:nvSpPr>
        <p:spPr>
          <a:xfrm>
            <a:off x="3581280" y="4719960"/>
            <a:ext cx="55224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s2</a:t>
            </a:r>
            <a:endParaRPr/>
          </a:p>
        </p:txBody>
      </p:sp>
      <p:sp>
        <p:nvSpPr>
          <p:cNvPr id="568" name="CustomShape 4"/>
          <p:cNvSpPr/>
          <p:nvPr/>
        </p:nvSpPr>
        <p:spPr>
          <a:xfrm>
            <a:off x="3618000" y="3760920"/>
            <a:ext cx="58860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s3</a:t>
            </a:r>
            <a:endParaRPr/>
          </a:p>
        </p:txBody>
      </p:sp>
      <p:sp>
        <p:nvSpPr>
          <p:cNvPr id="569" name="CustomShape 5"/>
          <p:cNvSpPr/>
          <p:nvPr/>
        </p:nvSpPr>
        <p:spPr>
          <a:xfrm>
            <a:off x="3652920" y="2752920"/>
            <a:ext cx="51732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s4</a:t>
            </a:r>
            <a:endParaRPr/>
          </a:p>
        </p:txBody>
      </p:sp>
      <p:sp>
        <p:nvSpPr>
          <p:cNvPr id="570" name="CustomShape 6"/>
          <p:cNvSpPr/>
          <p:nvPr/>
        </p:nvSpPr>
        <p:spPr>
          <a:xfrm>
            <a:off x="3689280" y="1779480"/>
            <a:ext cx="54108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s5</a:t>
            </a:r>
            <a:endParaRPr/>
          </a:p>
        </p:txBody>
      </p:sp>
      <p:pic>
        <p:nvPicPr>
          <p:cNvPr id="576" name="Picture 27"/>
          <p:cNvPicPr/>
          <p:nvPr/>
        </p:nvPicPr>
        <p:blipFill>
          <a:blip r:embed="rId3"/>
          <a:stretch/>
        </p:blipFill>
        <p:spPr>
          <a:xfrm>
            <a:off x="619894" y="3349800"/>
            <a:ext cx="1749240" cy="1164960"/>
          </a:xfrm>
          <a:prstGeom prst="rect">
            <a:avLst/>
          </a:prstGeom>
          <a:ln w="9360">
            <a:noFill/>
          </a:ln>
        </p:spPr>
      </p:pic>
      <p:pic>
        <p:nvPicPr>
          <p:cNvPr id="577" name="Picture 4"/>
          <p:cNvPicPr/>
          <p:nvPr/>
        </p:nvPicPr>
        <p:blipFill>
          <a:blip r:embed="rId4"/>
          <a:srcRect l="15132"/>
          <a:stretch/>
        </p:blipFill>
        <p:spPr>
          <a:xfrm>
            <a:off x="6981840" y="2473200"/>
            <a:ext cx="1912680" cy="2172960"/>
          </a:xfrm>
          <a:prstGeom prst="rect">
            <a:avLst/>
          </a:prstGeom>
          <a:ln w="9360">
            <a:noFill/>
          </a:ln>
        </p:spPr>
      </p:pic>
      <p:sp>
        <p:nvSpPr>
          <p:cNvPr id="578" name="Line 12"/>
          <p:cNvSpPr/>
          <p:nvPr/>
        </p:nvSpPr>
        <p:spPr>
          <a:xfrm>
            <a:off x="5886360" y="4049640"/>
            <a:ext cx="1204920" cy="145800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79" name="Line 13"/>
          <p:cNvSpPr/>
          <p:nvPr/>
        </p:nvSpPr>
        <p:spPr>
          <a:xfrm>
            <a:off x="5886360" y="3062160"/>
            <a:ext cx="1350720" cy="476280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80" name="Line 14"/>
          <p:cNvSpPr/>
          <p:nvPr/>
        </p:nvSpPr>
        <p:spPr>
          <a:xfrm>
            <a:off x="5881680" y="2179440"/>
            <a:ext cx="1428480" cy="736560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81" name="CustomShape 15"/>
          <p:cNvSpPr/>
          <p:nvPr/>
        </p:nvSpPr>
        <p:spPr>
          <a:xfrm>
            <a:off x="7072200" y="5181480"/>
            <a:ext cx="207144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>
                <a:solidFill>
                  <a:srgbClr val="000000"/>
                </a:solidFill>
                <a:latin typeface="Symbol"/>
              </a:rPr>
              <a:t></a:t>
            </a:r>
            <a:r>
              <a:rPr lang="en-US" sz="2000" b="1" strike="noStrike">
                <a:solidFill>
                  <a:srgbClr val="000000"/>
                </a:solidFill>
                <a:latin typeface="Arial"/>
              </a:rPr>
              <a:t> List of       
</a:t>
            </a:r>
            <a:r>
              <a:rPr lang="en-US" sz="2000" b="1" i="1" strike="noStrike">
                <a:solidFill>
                  <a:srgbClr val="000000"/>
                </a:solidFill>
                <a:latin typeface="Arial"/>
              </a:rPr>
              <a:t>    (x, y, </a:t>
            </a:r>
            <a:r>
              <a:rPr lang="en-US" sz="2000" strike="noStrike">
                <a:solidFill>
                  <a:srgbClr val="000000"/>
                </a:solidFill>
                <a:latin typeface="Arial"/>
              </a:rPr>
              <a:t>σ</a:t>
            </a:r>
            <a:r>
              <a:rPr lang="en-US" sz="2000" b="1" i="1" strike="noStrike">
                <a:solidFill>
                  <a:srgbClr val="000000"/>
                </a:solidFill>
                <a:latin typeface="Arial"/>
              </a:rPr>
              <a:t>)</a:t>
            </a:r>
            <a:endParaRPr/>
          </a:p>
        </p:txBody>
      </p:sp>
      <p:sp>
        <p:nvSpPr>
          <p:cNvPr id="582" name="CustomShape 16"/>
          <p:cNvSpPr/>
          <p:nvPr/>
        </p:nvSpPr>
        <p:spPr>
          <a:xfrm>
            <a:off x="8413920" y="3171960"/>
            <a:ext cx="729720" cy="36468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scale</a:t>
            </a:r>
            <a:endParaRPr/>
          </a:p>
        </p:txBody>
      </p:sp>
      <p:sp>
        <p:nvSpPr>
          <p:cNvPr id="583" name="TextShape 17"/>
          <p:cNvSpPr txBox="1"/>
          <p:nvPr/>
        </p:nvSpPr>
        <p:spPr>
          <a:xfrm>
            <a:off x="685800" y="76320"/>
            <a:ext cx="84578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Scale invariant interest points</a:t>
            </a:r>
            <a:endParaRPr/>
          </a:p>
        </p:txBody>
      </p:sp>
      <p:sp>
        <p:nvSpPr>
          <p:cNvPr id="584" name="CustomShape 18"/>
          <p:cNvSpPr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Interest points are local maxima in both position and scale.</a:t>
            </a:r>
            <a:endParaRPr/>
          </a:p>
        </p:txBody>
      </p:sp>
      <p:pic>
        <p:nvPicPr>
          <p:cNvPr id="585" name="Picture 35"/>
          <p:cNvPicPr/>
          <p:nvPr/>
        </p:nvPicPr>
        <p:blipFill>
          <a:blip r:embed="rId5"/>
          <a:stretch/>
        </p:blipFill>
        <p:spPr>
          <a:xfrm>
            <a:off x="3913920" y="116532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6" name="Picture 37"/>
          <p:cNvPicPr/>
          <p:nvPr/>
        </p:nvPicPr>
        <p:blipFill>
          <a:blip r:embed="rId6"/>
          <a:stretch/>
        </p:blipFill>
        <p:spPr>
          <a:xfrm>
            <a:off x="3902400" y="226656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7" name="Picture 41"/>
          <p:cNvPicPr/>
          <p:nvPr/>
        </p:nvPicPr>
        <p:blipFill>
          <a:blip r:embed="rId7"/>
          <a:stretch/>
        </p:blipFill>
        <p:spPr>
          <a:xfrm>
            <a:off x="3878280" y="337356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8" name="Picture 42"/>
          <p:cNvPicPr/>
          <p:nvPr/>
        </p:nvPicPr>
        <p:blipFill>
          <a:blip r:embed="rId8"/>
          <a:stretch/>
        </p:blipFill>
        <p:spPr>
          <a:xfrm>
            <a:off x="3878280" y="444204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9" name="Picture 43"/>
          <p:cNvPicPr/>
          <p:nvPr/>
        </p:nvPicPr>
        <p:blipFill>
          <a:blip r:embed="rId9"/>
          <a:stretch/>
        </p:blipFill>
        <p:spPr>
          <a:xfrm>
            <a:off x="3878280" y="5474880"/>
            <a:ext cx="2140560" cy="1605240"/>
          </a:xfrm>
          <a:prstGeom prst="rect">
            <a:avLst/>
          </a:prstGeom>
          <a:ln w="9360">
            <a:noFill/>
          </a:ln>
        </p:spPr>
      </p:pic>
      <p:sp>
        <p:nvSpPr>
          <p:cNvPr id="590" name="CustomShape 19"/>
          <p:cNvSpPr/>
          <p:nvPr/>
        </p:nvSpPr>
        <p:spPr>
          <a:xfrm>
            <a:off x="838200" y="5155380"/>
            <a:ext cx="233640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Apply Gaussians with different </a:t>
            </a:r>
            <a:r>
              <a:rPr lang="el-GR" dirty="0" smtClean="0">
                <a:solidFill>
                  <a:srgbClr val="000000"/>
                </a:solidFill>
                <a:latin typeface="Arial"/>
              </a:rPr>
              <a:t>σ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’s.</a:t>
            </a:r>
            <a:endParaRPr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369134" y="2144160"/>
            <a:ext cx="1212146" cy="91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514600" y="3117600"/>
            <a:ext cx="1066680" cy="442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14600" y="4049640"/>
            <a:ext cx="10666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67" idx="1"/>
          </p:cNvCxnSpPr>
          <p:nvPr/>
        </p:nvCxnSpPr>
        <p:spPr>
          <a:xfrm>
            <a:off x="2514600" y="4442040"/>
            <a:ext cx="1066680" cy="460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14600" y="4672170"/>
            <a:ext cx="1066680" cy="1056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0" y="1500155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for extrema</a:t>
            </a:r>
          </a:p>
          <a:p>
            <a:r>
              <a:rPr lang="en-US" dirty="0" smtClean="0"/>
              <a:t>in difference of</a:t>
            </a:r>
          </a:p>
          <a:p>
            <a:r>
              <a:rPr lang="en-US" dirty="0" smtClean="0"/>
              <a:t>Gaussians.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Scale </a:t>
            </a:r>
            <a:endParaRPr/>
          </a:p>
        </p:txBody>
      </p:sp>
      <p:sp>
        <p:nvSpPr>
          <p:cNvPr id="593" name="CustomShape 2"/>
          <p:cNvSpPr/>
          <p:nvPr/>
        </p:nvSpPr>
        <p:spPr>
          <a:xfrm>
            <a:off x="1676520" y="1688040"/>
            <a:ext cx="6552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In practice the image is downsampled for larger sigmas.</a:t>
            </a:r>
            <a:endParaRPr/>
          </a:p>
        </p:txBody>
      </p:sp>
      <p:pic>
        <p:nvPicPr>
          <p:cNvPr id="594" name="Picture 2"/>
          <p:cNvPicPr/>
          <p:nvPr/>
        </p:nvPicPr>
        <p:blipFill>
          <a:blip r:embed="rId2"/>
          <a:stretch/>
        </p:blipFill>
        <p:spPr>
          <a:xfrm>
            <a:off x="1828800" y="2209680"/>
            <a:ext cx="5505120" cy="3952440"/>
          </a:xfrm>
          <a:prstGeom prst="rect">
            <a:avLst/>
          </a:prstGeom>
          <a:ln>
            <a:noFill/>
          </a:ln>
        </p:spPr>
      </p:pic>
      <p:sp>
        <p:nvSpPr>
          <p:cNvPr id="595" name="CustomShape 3"/>
          <p:cNvSpPr/>
          <p:nvPr/>
        </p:nvSpPr>
        <p:spPr>
          <a:xfrm>
            <a:off x="1828800" y="6162840"/>
            <a:ext cx="6552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Lowe, 2004.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577872-2D53-4353-B464-03B30B6A6E61}" type="slidenum">
              <a:rPr lang="en-US" altLang="zh-CN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Lowe</a:t>
            </a:r>
            <a:r>
              <a:rPr lang="en-US" altLang="en-US" smtClean="0">
                <a:latin typeface="Arial" charset="0"/>
              </a:rPr>
              <a:t>’</a:t>
            </a:r>
            <a:r>
              <a:rPr lang="en-US" altLang="en-US" smtClean="0"/>
              <a:t>s Pyramid Scheme</a:t>
            </a:r>
          </a:p>
        </p:txBody>
      </p:sp>
      <p:pic>
        <p:nvPicPr>
          <p:cNvPr id="2355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8" t="23546" r="9642" b="17589"/>
          <a:stretch>
            <a:fillRect/>
          </a:stretch>
        </p:blipFill>
        <p:spPr>
          <a:xfrm>
            <a:off x="1524000" y="1447800"/>
            <a:ext cx="6858000" cy="4706938"/>
          </a:xfrm>
          <a:prstGeom prst="rect">
            <a:avLst/>
          </a:prstGeom>
          <a:noFill/>
        </p:spPr>
      </p:pic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304800" y="3203575"/>
            <a:ext cx="15240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s+2 filters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s+1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(s+1)/s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aseline="-2500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i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i/s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2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2/s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1/s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1524000" y="5029200"/>
            <a:ext cx="1085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including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original</a:t>
            </a:r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8001000" y="4953000"/>
            <a:ext cx="920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differ-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1524000" y="6172200"/>
            <a:ext cx="653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parameter </a:t>
            </a:r>
            <a:r>
              <a:rPr lang="en-US" altLang="en-US" sz="1800" b="1">
                <a:solidFill>
                  <a:srgbClr val="FF3300"/>
                </a:solidFill>
              </a:rPr>
              <a:t>s</a:t>
            </a:r>
            <a:r>
              <a:rPr lang="en-US" altLang="en-US" sz="1800">
                <a:solidFill>
                  <a:srgbClr val="FF3300"/>
                </a:solidFill>
              </a:rPr>
              <a:t> determines the number of images per octave.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A2A3D-6C3B-4FB6-B3B4-60B46BC79201}" type="slidenum">
              <a:rPr lang="en-US" altLang="zh-CN"/>
              <a:pPr>
                <a:defRPr/>
              </a:pPr>
              <a:t>33</a:t>
            </a:fld>
            <a:endParaRPr lang="en-US" altLang="zh-CN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835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Key point localization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84450"/>
            <a:ext cx="4338638" cy="3546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Detect maxima and minima of difference-of-Gaussian in scale space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Each point is compared to its 8 neighbors in the current image and 9 neighbors each in the scales above and below</a:t>
            </a:r>
          </a:p>
        </p:txBody>
      </p:sp>
      <p:graphicFrame>
        <p:nvGraphicFramePr>
          <p:cNvPr id="2458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95875" y="1862138"/>
          <a:ext cx="3460750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Bitmap Image" r:id="rId4" imgW="3414056" imgH="3070476" progId="Paint.Picture">
                  <p:embed/>
                </p:oleObj>
              </mc:Choice>
              <mc:Fallback>
                <p:oleObj name="Bitmap Image" r:id="rId4" imgW="3414056" imgH="307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1862138"/>
                        <a:ext cx="3460750" cy="273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3" name="Picture 5" descr="max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 descr="max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5" name="Object 7"/>
          <p:cNvGraphicFramePr>
            <a:graphicFrameLocks noChangeAspect="1"/>
          </p:cNvGraphicFramePr>
          <p:nvPr/>
        </p:nvGraphicFramePr>
        <p:xfrm>
          <a:off x="4529138" y="3386138"/>
          <a:ext cx="84137" cy="8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orelDRAW" r:id="rId7" imgW="84531" imgH="84647" progId="CorelDraw.Graphic.8">
                  <p:embed/>
                </p:oleObj>
              </mc:Choice>
              <mc:Fallback>
                <p:oleObj name="CorelDRAW" r:id="rId7" imgW="84531" imgH="84647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3386138"/>
                        <a:ext cx="84137" cy="8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6" name="Picture 8" descr="Pyrami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165725" y="4684713"/>
            <a:ext cx="2987675" cy="9255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For each max or min found,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output is the </a:t>
            </a:r>
            <a:r>
              <a:rPr lang="en-US" altLang="en-US" sz="1800" b="1">
                <a:solidFill>
                  <a:srgbClr val="FF3300"/>
                </a:solidFill>
              </a:rPr>
              <a:t>location</a:t>
            </a:r>
            <a:r>
              <a:rPr lang="en-US" altLang="en-US" sz="1800">
                <a:solidFill>
                  <a:srgbClr val="FF3300"/>
                </a:solidFill>
              </a:rPr>
              <a:t>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</a:t>
            </a:r>
            <a:r>
              <a:rPr lang="en-US" altLang="en-US" sz="1800" b="1">
                <a:solidFill>
                  <a:srgbClr val="FF3300"/>
                </a:solidFill>
              </a:rPr>
              <a:t>scale</a:t>
            </a:r>
            <a:r>
              <a:rPr lang="en-US" altLang="en-US" sz="1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053544" y="1066800"/>
            <a:ext cx="2597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s+2 difference images.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top and bottom ignored.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 planes searched.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964484-5949-4DD3-863B-3FBEC5184C27}" type="slidenum">
              <a:rPr lang="en-US" altLang="zh-CN"/>
              <a:pPr>
                <a:defRPr/>
              </a:pPr>
              <a:t>34</a:t>
            </a:fld>
            <a:endParaRPr lang="en-US" altLang="zh-CN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/>
              <a:t>Scale-space extrema detection: experimental results over 32 images that were synthetically transformed and noise added.</a:t>
            </a:r>
          </a:p>
        </p:txBody>
      </p:sp>
      <p:pic>
        <p:nvPicPr>
          <p:cNvPr id="25605" name="Picture 1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7315200" cy="2668588"/>
          </a:xfrm>
          <a:prstGeom prst="rect">
            <a:avLst/>
          </a:prstGeom>
        </p:spPr>
      </p:pic>
      <p:sp>
        <p:nvSpPr>
          <p:cNvPr id="25606" name="Rectangle 1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941763"/>
            <a:ext cx="8229600" cy="218916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600" smtClean="0"/>
              <a:t>Sampling in scale for efficiency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200" smtClean="0">
                <a:solidFill>
                  <a:srgbClr val="3333CC"/>
                </a:solidFill>
              </a:rPr>
              <a:t>How many scales should be used per octave? S=?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More scales evaluated, more keypoints found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S &lt; 3, stable keypoints increased too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S &gt; 3, stable keypoints decreased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S = 3, maximum stable keypoints found</a:t>
            </a:r>
          </a:p>
        </p:txBody>
      </p:sp>
      <p:sp>
        <p:nvSpPr>
          <p:cNvPr id="25607" name="Text Box 18"/>
          <p:cNvSpPr txBox="1">
            <a:spLocks noChangeArrowheads="1"/>
          </p:cNvSpPr>
          <p:nvPr/>
        </p:nvSpPr>
        <p:spPr bwMode="auto">
          <a:xfrm>
            <a:off x="7162800" y="5629275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aseline="30000"/>
          </a:p>
        </p:txBody>
      </p:sp>
      <p:sp>
        <p:nvSpPr>
          <p:cNvPr id="25608" name="Text Box 19"/>
          <p:cNvSpPr txBox="1">
            <a:spLocks noChangeArrowheads="1"/>
          </p:cNvSpPr>
          <p:nvPr/>
        </p:nvSpPr>
        <p:spPr bwMode="auto">
          <a:xfrm>
            <a:off x="1127125" y="1255713"/>
            <a:ext cx="29527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% detected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           % correctly matched</a:t>
            </a:r>
          </a:p>
        </p:txBody>
      </p:sp>
      <p:sp>
        <p:nvSpPr>
          <p:cNvPr id="25609" name="Text Box 21"/>
          <p:cNvSpPr txBox="1">
            <a:spLocks noChangeArrowheads="1"/>
          </p:cNvSpPr>
          <p:nvPr/>
        </p:nvSpPr>
        <p:spPr bwMode="auto">
          <a:xfrm>
            <a:off x="5943600" y="1295400"/>
            <a:ext cx="233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average no. detected</a:t>
            </a:r>
          </a:p>
        </p:txBody>
      </p:sp>
      <p:sp>
        <p:nvSpPr>
          <p:cNvPr id="25610" name="Text Box 22"/>
          <p:cNvSpPr txBox="1">
            <a:spLocks noChangeArrowheads="1"/>
          </p:cNvSpPr>
          <p:nvPr/>
        </p:nvSpPr>
        <p:spPr bwMode="auto">
          <a:xfrm>
            <a:off x="6156325" y="2398713"/>
            <a:ext cx="233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average no. matched</a:t>
            </a:r>
          </a:p>
        </p:txBody>
      </p:sp>
      <p:sp>
        <p:nvSpPr>
          <p:cNvPr id="25611" name="Text Box 23"/>
          <p:cNvSpPr txBox="1">
            <a:spLocks noChangeArrowheads="1"/>
          </p:cNvSpPr>
          <p:nvPr/>
        </p:nvSpPr>
        <p:spPr bwMode="auto">
          <a:xfrm>
            <a:off x="1889125" y="3617913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Stability</a:t>
            </a:r>
          </a:p>
        </p:txBody>
      </p:sp>
      <p:sp>
        <p:nvSpPr>
          <p:cNvPr id="25612" name="Text Box 24"/>
          <p:cNvSpPr txBox="1">
            <a:spLocks noChangeArrowheads="1"/>
          </p:cNvSpPr>
          <p:nvPr/>
        </p:nvSpPr>
        <p:spPr bwMode="auto">
          <a:xfrm>
            <a:off x="5791200" y="358140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Expense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Results: Difference-of-Gaussian</a:t>
            </a:r>
            <a:endParaRPr/>
          </a:p>
        </p:txBody>
      </p:sp>
      <p:sp>
        <p:nvSpPr>
          <p:cNvPr id="597" name="TextShape 2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98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K. Grauman, B. Leibe</a:t>
            </a:r>
            <a:endParaRPr/>
          </a:p>
        </p:txBody>
      </p:sp>
      <p:pic>
        <p:nvPicPr>
          <p:cNvPr id="599" name="Picture 3"/>
          <p:cNvPicPr/>
          <p:nvPr/>
        </p:nvPicPr>
        <p:blipFill>
          <a:blip r:embed="rId2"/>
          <a:stretch/>
        </p:blipFill>
        <p:spPr>
          <a:xfrm>
            <a:off x="2035080" y="1238400"/>
            <a:ext cx="5316120" cy="4490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Picture 2"/>
          <p:cNvPicPr/>
          <p:nvPr/>
        </p:nvPicPr>
        <p:blipFill>
          <a:blip r:embed="rId2"/>
          <a:stretch/>
        </p:blipFill>
        <p:spPr>
          <a:xfrm>
            <a:off x="625320" y="1447920"/>
            <a:ext cx="3717720" cy="2973960"/>
          </a:xfrm>
          <a:prstGeom prst="rect">
            <a:avLst/>
          </a:prstGeom>
          <a:ln>
            <a:noFill/>
          </a:ln>
        </p:spPr>
      </p:pic>
      <p:pic>
        <p:nvPicPr>
          <p:cNvPr id="601" name="Picture 2"/>
          <p:cNvPicPr/>
          <p:nvPr/>
        </p:nvPicPr>
        <p:blipFill>
          <a:blip r:embed="rId2"/>
          <a:srcRect l="37756" t="24065" r="56942" b="67318"/>
          <a:stretch/>
        </p:blipFill>
        <p:spPr>
          <a:xfrm>
            <a:off x="1925640" y="2110680"/>
            <a:ext cx="456840" cy="456840"/>
          </a:xfrm>
          <a:prstGeom prst="rect">
            <a:avLst/>
          </a:prstGeom>
          <a:ln>
            <a:noFill/>
          </a:ln>
        </p:spPr>
      </p:pic>
      <p:sp>
        <p:nvSpPr>
          <p:cNvPr id="602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200" strike="noStrike" dirty="0">
                <a:solidFill>
                  <a:srgbClr val="000000"/>
                </a:solidFill>
                <a:latin typeface="Kalinga"/>
              </a:rPr>
              <a:t>How can we find correspondences</a:t>
            </a:r>
            <a:r>
              <a:rPr lang="en-US" sz="3600" strike="noStrike" dirty="0">
                <a:solidFill>
                  <a:srgbClr val="000000"/>
                </a:solidFill>
                <a:latin typeface="Kalinga"/>
              </a:rPr>
              <a:t>?</a:t>
            </a:r>
            <a:endParaRPr dirty="0"/>
          </a:p>
        </p:txBody>
      </p:sp>
      <p:pic>
        <p:nvPicPr>
          <p:cNvPr id="603" name="Picture 3"/>
          <p:cNvPicPr/>
          <p:nvPr/>
        </p:nvPicPr>
        <p:blipFill>
          <a:blip r:embed="rId3"/>
          <a:stretch/>
        </p:blipFill>
        <p:spPr>
          <a:xfrm>
            <a:off x="4800600" y="1449000"/>
            <a:ext cx="3715920" cy="2972520"/>
          </a:xfrm>
          <a:prstGeom prst="rect">
            <a:avLst/>
          </a:prstGeom>
          <a:ln>
            <a:noFill/>
          </a:ln>
        </p:spPr>
      </p:pic>
      <p:sp>
        <p:nvSpPr>
          <p:cNvPr id="604" name="CustomShape 2"/>
          <p:cNvSpPr/>
          <p:nvPr/>
        </p:nvSpPr>
        <p:spPr>
          <a:xfrm>
            <a:off x="1925640" y="2110680"/>
            <a:ext cx="456840" cy="456840"/>
          </a:xfrm>
          <a:prstGeom prst="rect">
            <a:avLst/>
          </a:prstGeom>
          <a:solidFill>
            <a:srgbClr val="FFFF00">
              <a:alpha val="24000"/>
            </a:srgbClr>
          </a:solidFill>
          <a:ln w="2844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CustomShape 3"/>
          <p:cNvSpPr/>
          <p:nvPr/>
        </p:nvSpPr>
        <p:spPr>
          <a:xfrm rot="20454600">
            <a:off x="5945040" y="2443320"/>
            <a:ext cx="415080" cy="413640"/>
          </a:xfrm>
          <a:prstGeom prst="rect">
            <a:avLst/>
          </a:prstGeom>
          <a:solidFill>
            <a:srgbClr val="FFFF00">
              <a:alpha val="24000"/>
            </a:srgbClr>
          </a:solidFill>
          <a:ln w="2844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6" name="CustomShape 4"/>
          <p:cNvSpPr/>
          <p:nvPr/>
        </p:nvSpPr>
        <p:spPr>
          <a:xfrm rot="4144200">
            <a:off x="2397240" y="4155120"/>
            <a:ext cx="1045800" cy="533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rgbClr val="FFFF00"/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5"/>
          <p:cNvSpPr/>
          <p:nvPr/>
        </p:nvSpPr>
        <p:spPr>
          <a:xfrm rot="6105000">
            <a:off x="5262480" y="4155120"/>
            <a:ext cx="1045800" cy="533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rgbClr val="FFFF00"/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08" name="Picture 2"/>
          <p:cNvPicPr/>
          <p:nvPr/>
        </p:nvPicPr>
        <p:blipFill>
          <a:blip r:embed="rId2"/>
          <a:srcRect l="37756" t="24065" r="56942" b="67318"/>
          <a:stretch/>
        </p:blipFill>
        <p:spPr>
          <a:xfrm>
            <a:off x="3048120" y="5118840"/>
            <a:ext cx="914040" cy="914040"/>
          </a:xfrm>
          <a:prstGeom prst="rect">
            <a:avLst/>
          </a:prstGeom>
          <a:ln w="19080">
            <a:solidFill>
              <a:schemeClr val="tx1"/>
            </a:solidFill>
            <a:round/>
          </a:ln>
        </p:spPr>
      </p:pic>
      <p:pic>
        <p:nvPicPr>
          <p:cNvPr id="609" name="Picture 2"/>
          <p:cNvPicPr/>
          <p:nvPr/>
        </p:nvPicPr>
        <p:blipFill>
          <a:blip r:embed="rId4"/>
          <a:srcRect l="34966" t="22285" r="52732" b="62338"/>
          <a:stretch/>
        </p:blipFill>
        <p:spPr>
          <a:xfrm>
            <a:off x="5230800" y="5118840"/>
            <a:ext cx="914040" cy="914040"/>
          </a:xfrm>
          <a:prstGeom prst="rect">
            <a:avLst/>
          </a:prstGeom>
          <a:ln w="19080">
            <a:solidFill>
              <a:schemeClr val="tx1"/>
            </a:solidFill>
            <a:round/>
          </a:ln>
        </p:spPr>
      </p:pic>
      <p:sp>
        <p:nvSpPr>
          <p:cNvPr id="610" name="CustomShape 6"/>
          <p:cNvSpPr/>
          <p:nvPr/>
        </p:nvSpPr>
        <p:spPr>
          <a:xfrm>
            <a:off x="3538440" y="6172200"/>
            <a:ext cx="2350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Similarity transform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3124080" y="4505400"/>
            <a:ext cx="289512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Times New Roman"/>
              </a:rPr>
              <a:t>CSE 576: Computer Vision</a:t>
            </a:r>
            <a:endParaRPr/>
          </a:p>
        </p:txBody>
      </p:sp>
      <p:pic>
        <p:nvPicPr>
          <p:cNvPr id="612" name="Picture 2"/>
          <p:cNvPicPr/>
          <p:nvPr/>
        </p:nvPicPr>
        <p:blipFill>
          <a:blip r:embed="rId3"/>
          <a:stretch/>
        </p:blipFill>
        <p:spPr>
          <a:xfrm>
            <a:off x="2057400" y="1457280"/>
            <a:ext cx="4962240" cy="3495240"/>
          </a:xfrm>
          <a:prstGeom prst="rect">
            <a:avLst/>
          </a:prstGeom>
          <a:ln w="9360">
            <a:noFill/>
          </a:ln>
        </p:spPr>
      </p:pic>
      <p:sp>
        <p:nvSpPr>
          <p:cNvPr id="613" name="TextShape 2"/>
          <p:cNvSpPr txBox="1"/>
          <p:nvPr/>
        </p:nvSpPr>
        <p:spPr>
          <a:xfrm>
            <a:off x="379440" y="-152280"/>
            <a:ext cx="8459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Arial"/>
                <a:ea typeface="ＭＳ Ｐゴシック"/>
              </a:rPr>
              <a:t>Rotation invariance</a:t>
            </a:r>
            <a:endParaRPr/>
          </a:p>
        </p:txBody>
      </p:sp>
      <p:pic>
        <p:nvPicPr>
          <p:cNvPr id="614" name="Picture 5"/>
          <p:cNvPicPr/>
          <p:nvPr/>
        </p:nvPicPr>
        <p:blipFill>
          <a:blip r:embed="rId4"/>
          <a:stretch/>
        </p:blipFill>
        <p:spPr>
          <a:xfrm>
            <a:off x="5499000" y="274176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615" name="Line 3"/>
          <p:cNvSpPr/>
          <p:nvPr/>
        </p:nvSpPr>
        <p:spPr>
          <a:xfrm>
            <a:off x="7726680" y="2743200"/>
            <a:ext cx="45720" cy="1904760"/>
          </a:xfrm>
          <a:prstGeom prst="line">
            <a:avLst/>
          </a:prstGeom>
          <a:ln w="5076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6" name="Line 4"/>
          <p:cNvSpPr/>
          <p:nvPr/>
        </p:nvSpPr>
        <p:spPr>
          <a:xfrm>
            <a:off x="4343400" y="2201760"/>
            <a:ext cx="596880" cy="123840"/>
          </a:xfrm>
          <a:prstGeom prst="line">
            <a:avLst/>
          </a:prstGeom>
          <a:ln w="3168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7" name="CustomShape 5"/>
          <p:cNvSpPr/>
          <p:nvPr/>
        </p:nvSpPr>
        <p:spPr>
          <a:xfrm>
            <a:off x="6963840" y="6568920"/>
            <a:ext cx="2188080" cy="28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strike="noStrike">
                <a:solidFill>
                  <a:srgbClr val="000000"/>
                </a:solidFill>
                <a:latin typeface="Arial"/>
              </a:rPr>
              <a:t>Image from Matthew Brown</a:t>
            </a:r>
            <a:endParaRPr/>
          </a:p>
        </p:txBody>
      </p:sp>
      <p:sp>
        <p:nvSpPr>
          <p:cNvPr id="618" name="CustomShape 6"/>
          <p:cNvSpPr/>
          <p:nvPr/>
        </p:nvSpPr>
        <p:spPr>
          <a:xfrm>
            <a:off x="336600" y="5035680"/>
            <a:ext cx="873396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Rotate patch according to its </a:t>
            </a:r>
            <a:r>
              <a:rPr lang="en-US" sz="2800" strike="noStrike" dirty="0">
                <a:solidFill>
                  <a:srgbClr val="FF0000"/>
                </a:solidFill>
                <a:latin typeface="Arial"/>
              </a:rPr>
              <a:t>dominant gradient orientation</a:t>
            </a:r>
            <a:endParaRPr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This puts the patches into a canonical orientation.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T. Tuytelaars, B. Leibe</a:t>
            </a:r>
            <a:endParaRPr/>
          </a:p>
        </p:txBody>
      </p:sp>
      <p:sp>
        <p:nvSpPr>
          <p:cNvPr id="620" name="CustomShape 2"/>
          <p:cNvSpPr/>
          <p:nvPr/>
        </p:nvSpPr>
        <p:spPr>
          <a:xfrm>
            <a:off x="2765520" y="4065480"/>
            <a:ext cx="2282400" cy="230328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3"/>
          <p:cNvSpPr/>
          <p:nvPr/>
        </p:nvSpPr>
        <p:spPr>
          <a:xfrm>
            <a:off x="3906720" y="405432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4"/>
          <p:cNvSpPr/>
          <p:nvPr/>
        </p:nvSpPr>
        <p:spPr>
          <a:xfrm>
            <a:off x="3906720" y="521820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5"/>
          <p:cNvSpPr/>
          <p:nvPr/>
        </p:nvSpPr>
        <p:spPr>
          <a:xfrm>
            <a:off x="2754360" y="521820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6"/>
          <p:cNvSpPr/>
          <p:nvPr/>
        </p:nvSpPr>
        <p:spPr>
          <a:xfrm>
            <a:off x="2754360" y="405432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7"/>
          <p:cNvSpPr/>
          <p:nvPr/>
        </p:nvSpPr>
        <p:spPr>
          <a:xfrm>
            <a:off x="3129120" y="4465800"/>
            <a:ext cx="769680" cy="8139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8"/>
          <p:cNvSpPr/>
          <p:nvPr/>
        </p:nvSpPr>
        <p:spPr>
          <a:xfrm>
            <a:off x="3132000" y="5267160"/>
            <a:ext cx="210600" cy="55692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9"/>
          <p:cNvSpPr/>
          <p:nvPr/>
        </p:nvSpPr>
        <p:spPr>
          <a:xfrm>
            <a:off x="3327480" y="5253120"/>
            <a:ext cx="1052280" cy="56484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0"/>
          <p:cNvSpPr/>
          <p:nvPr/>
        </p:nvSpPr>
        <p:spPr>
          <a:xfrm>
            <a:off x="3811680" y="5415120"/>
            <a:ext cx="837720" cy="51084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1"/>
          <p:cNvSpPr/>
          <p:nvPr/>
        </p:nvSpPr>
        <p:spPr>
          <a:xfrm>
            <a:off x="4249800" y="4583160"/>
            <a:ext cx="564840" cy="3600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2"/>
          <p:cNvSpPr/>
          <p:nvPr/>
        </p:nvSpPr>
        <p:spPr>
          <a:xfrm>
            <a:off x="4253040" y="4602240"/>
            <a:ext cx="118800" cy="65052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3"/>
          <p:cNvSpPr/>
          <p:nvPr/>
        </p:nvSpPr>
        <p:spPr>
          <a:xfrm>
            <a:off x="4932360" y="4292640"/>
            <a:ext cx="360000" cy="29808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4"/>
          <p:cNvSpPr/>
          <p:nvPr/>
        </p:nvSpPr>
        <p:spPr>
          <a:xfrm>
            <a:off x="3870360" y="4384800"/>
            <a:ext cx="1257120" cy="90144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"/>
          <p:cNvSpPr/>
          <p:nvPr/>
        </p:nvSpPr>
        <p:spPr>
          <a:xfrm>
            <a:off x="1763640" y="3429000"/>
            <a:ext cx="3816000" cy="3312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TextShape 16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Orientation Normalization</a:t>
            </a:r>
            <a:endParaRPr/>
          </a:p>
        </p:txBody>
      </p:sp>
      <p:sp>
        <p:nvSpPr>
          <p:cNvPr id="635" name="TextShape 17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Compute orientation histogram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Select dominant orientation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Normalize: rotate to fixed orientation </a:t>
            </a:r>
            <a:endParaRPr dirty="0"/>
          </a:p>
        </p:txBody>
      </p:sp>
      <p:sp>
        <p:nvSpPr>
          <p:cNvPr id="636" name="CustomShape 18"/>
          <p:cNvSpPr/>
          <p:nvPr/>
        </p:nvSpPr>
        <p:spPr>
          <a:xfrm>
            <a:off x="6200640" y="4653000"/>
            <a:ext cx="2295000" cy="23400"/>
          </a:xfrm>
          <a:custGeom>
            <a:avLst/>
            <a:gdLst/>
            <a:ahLst/>
            <a:cxnLst/>
            <a:rect l="0" t="0" r="r" b="b"/>
            <a:pathLst>
              <a:path w="8675" h="104">
                <a:moveTo>
                  <a:pt x="8674" y="52"/>
                </a:moveTo>
                <a:lnTo>
                  <a:pt x="8629" y="0"/>
                </a:lnTo>
                <a:lnTo>
                  <a:pt x="0" y="0"/>
                </a:lnTo>
                <a:lnTo>
                  <a:pt x="0" y="103"/>
                </a:lnTo>
                <a:lnTo>
                  <a:pt x="8629" y="103"/>
                </a:lnTo>
                <a:lnTo>
                  <a:pt x="8582" y="52"/>
                </a:lnTo>
                <a:lnTo>
                  <a:pt x="8674" y="52"/>
                </a:lnTo>
                <a:lnTo>
                  <a:pt x="8674" y="0"/>
                </a:lnTo>
                <a:lnTo>
                  <a:pt x="8629" y="0"/>
                </a:lnTo>
                <a:lnTo>
                  <a:pt x="8674" y="5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9"/>
          <p:cNvSpPr/>
          <p:nvPr/>
        </p:nvSpPr>
        <p:spPr>
          <a:xfrm>
            <a:off x="8472600" y="4665600"/>
            <a:ext cx="23400" cy="1260000"/>
          </a:xfrm>
          <a:custGeom>
            <a:avLst/>
            <a:gdLst/>
            <a:ahLst/>
            <a:cxnLst/>
            <a:rect l="0" t="0" r="r" b="b"/>
            <a:pathLst>
              <a:path w="93" h="5561">
                <a:moveTo>
                  <a:pt x="47" y="5560"/>
                </a:moveTo>
                <a:lnTo>
                  <a:pt x="92" y="5509"/>
                </a:lnTo>
                <a:lnTo>
                  <a:pt x="92" y="0"/>
                </a:lnTo>
                <a:lnTo>
                  <a:pt x="0" y="0"/>
                </a:lnTo>
                <a:lnTo>
                  <a:pt x="0" y="5509"/>
                </a:lnTo>
                <a:lnTo>
                  <a:pt x="47" y="5458"/>
                </a:lnTo>
                <a:lnTo>
                  <a:pt x="47" y="5560"/>
                </a:lnTo>
                <a:lnTo>
                  <a:pt x="92" y="5560"/>
                </a:lnTo>
                <a:lnTo>
                  <a:pt x="92" y="5509"/>
                </a:lnTo>
                <a:lnTo>
                  <a:pt x="47" y="556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20"/>
          <p:cNvSpPr/>
          <p:nvPr/>
        </p:nvSpPr>
        <p:spPr>
          <a:xfrm>
            <a:off x="6189840" y="5902200"/>
            <a:ext cx="2293560" cy="23400"/>
          </a:xfrm>
          <a:custGeom>
            <a:avLst/>
            <a:gdLst/>
            <a:ahLst/>
            <a:cxnLst/>
            <a:rect l="0" t="0" r="r" b="b"/>
            <a:pathLst>
              <a:path w="8675" h="103">
                <a:moveTo>
                  <a:pt x="0" y="51"/>
                </a:moveTo>
                <a:lnTo>
                  <a:pt x="45" y="102"/>
                </a:lnTo>
                <a:lnTo>
                  <a:pt x="8674" y="102"/>
                </a:lnTo>
                <a:lnTo>
                  <a:pt x="8674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21"/>
          <p:cNvSpPr/>
          <p:nvPr/>
        </p:nvSpPr>
        <p:spPr>
          <a:xfrm>
            <a:off x="6189840" y="4653000"/>
            <a:ext cx="23400" cy="1261800"/>
          </a:xfrm>
          <a:custGeom>
            <a:avLst/>
            <a:gdLst/>
            <a:ahLst/>
            <a:cxnLst/>
            <a:rect l="0" t="0" r="r" b="b"/>
            <a:pathLst>
              <a:path w="92" h="5562">
                <a:moveTo>
                  <a:pt x="45" y="0"/>
                </a:moveTo>
                <a:lnTo>
                  <a:pt x="0" y="52"/>
                </a:lnTo>
                <a:lnTo>
                  <a:pt x="0" y="5561"/>
                </a:lnTo>
                <a:lnTo>
                  <a:pt x="91" y="5561"/>
                </a:lnTo>
                <a:lnTo>
                  <a:pt x="91" y="52"/>
                </a:lnTo>
                <a:lnTo>
                  <a:pt x="45" y="103"/>
                </a:lnTo>
                <a:lnTo>
                  <a:pt x="45" y="0"/>
                </a:lnTo>
                <a:lnTo>
                  <a:pt x="0" y="0"/>
                </a:lnTo>
                <a:lnTo>
                  <a:pt x="0" y="52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22"/>
          <p:cNvSpPr/>
          <p:nvPr/>
        </p:nvSpPr>
        <p:spPr>
          <a:xfrm>
            <a:off x="6200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23"/>
          <p:cNvSpPr/>
          <p:nvPr/>
        </p:nvSpPr>
        <p:spPr>
          <a:xfrm>
            <a:off x="6200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24"/>
          <p:cNvSpPr/>
          <p:nvPr/>
        </p:nvSpPr>
        <p:spPr>
          <a:xfrm>
            <a:off x="651528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25"/>
          <p:cNvSpPr/>
          <p:nvPr/>
        </p:nvSpPr>
        <p:spPr>
          <a:xfrm>
            <a:off x="618984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26"/>
          <p:cNvSpPr/>
          <p:nvPr/>
        </p:nvSpPr>
        <p:spPr>
          <a:xfrm>
            <a:off x="6189840" y="559116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27"/>
          <p:cNvSpPr/>
          <p:nvPr/>
        </p:nvSpPr>
        <p:spPr>
          <a:xfrm>
            <a:off x="6527880" y="4976640"/>
            <a:ext cx="325080" cy="9378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28"/>
          <p:cNvSpPr/>
          <p:nvPr/>
        </p:nvSpPr>
        <p:spPr>
          <a:xfrm>
            <a:off x="6527880" y="496584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29"/>
          <p:cNvSpPr/>
          <p:nvPr/>
        </p:nvSpPr>
        <p:spPr>
          <a:xfrm>
            <a:off x="6842160" y="49766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3" h="4185">
                <a:moveTo>
                  <a:pt x="47" y="4184"/>
                </a:moveTo>
                <a:lnTo>
                  <a:pt x="92" y="4133"/>
                </a:lnTo>
                <a:lnTo>
                  <a:pt x="92" y="0"/>
                </a:lnTo>
                <a:lnTo>
                  <a:pt x="0" y="0"/>
                </a:lnTo>
                <a:lnTo>
                  <a:pt x="0" y="4133"/>
                </a:lnTo>
                <a:lnTo>
                  <a:pt x="47" y="4082"/>
                </a:lnTo>
                <a:lnTo>
                  <a:pt x="47" y="4184"/>
                </a:lnTo>
                <a:lnTo>
                  <a:pt x="92" y="4184"/>
                </a:lnTo>
                <a:lnTo>
                  <a:pt x="92" y="4133"/>
                </a:lnTo>
                <a:lnTo>
                  <a:pt x="47" y="418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30"/>
          <p:cNvSpPr/>
          <p:nvPr/>
        </p:nvSpPr>
        <p:spPr>
          <a:xfrm>
            <a:off x="65152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31"/>
          <p:cNvSpPr/>
          <p:nvPr/>
        </p:nvSpPr>
        <p:spPr>
          <a:xfrm>
            <a:off x="6515280" y="49658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2" h="4185">
                <a:moveTo>
                  <a:pt x="45" y="0"/>
                </a:moveTo>
                <a:lnTo>
                  <a:pt x="0" y="51"/>
                </a:lnTo>
                <a:lnTo>
                  <a:pt x="0" y="4184"/>
                </a:lnTo>
                <a:lnTo>
                  <a:pt x="91" y="4184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32"/>
          <p:cNvSpPr/>
          <p:nvPr/>
        </p:nvSpPr>
        <p:spPr>
          <a:xfrm>
            <a:off x="6853320" y="5289480"/>
            <a:ext cx="326520" cy="62496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33"/>
          <p:cNvSpPr/>
          <p:nvPr/>
        </p:nvSpPr>
        <p:spPr>
          <a:xfrm>
            <a:off x="6842160" y="527832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92" y="51"/>
                </a:moveTo>
                <a:lnTo>
                  <a:pt x="47" y="102"/>
                </a:lnTo>
                <a:lnTo>
                  <a:pt x="1279" y="102"/>
                </a:lnTo>
                <a:lnTo>
                  <a:pt x="1279" y="0"/>
                </a:lnTo>
                <a:lnTo>
                  <a:pt x="47" y="0"/>
                </a:lnTo>
                <a:lnTo>
                  <a:pt x="0" y="51"/>
                </a:lnTo>
                <a:lnTo>
                  <a:pt x="47" y="0"/>
                </a:lnTo>
                <a:lnTo>
                  <a:pt x="0" y="0"/>
                </a:lnTo>
                <a:lnTo>
                  <a:pt x="0" y="51"/>
                </a:lnTo>
                <a:lnTo>
                  <a:pt x="92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34"/>
          <p:cNvSpPr/>
          <p:nvPr/>
        </p:nvSpPr>
        <p:spPr>
          <a:xfrm>
            <a:off x="6842160" y="528948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3" h="2807">
                <a:moveTo>
                  <a:pt x="47" y="2704"/>
                </a:moveTo>
                <a:lnTo>
                  <a:pt x="92" y="2755"/>
                </a:lnTo>
                <a:lnTo>
                  <a:pt x="92" y="0"/>
                </a:lnTo>
                <a:lnTo>
                  <a:pt x="0" y="0"/>
                </a:lnTo>
                <a:lnTo>
                  <a:pt x="0" y="2755"/>
                </a:lnTo>
                <a:lnTo>
                  <a:pt x="47" y="2806"/>
                </a:lnTo>
                <a:lnTo>
                  <a:pt x="0" y="2755"/>
                </a:lnTo>
                <a:lnTo>
                  <a:pt x="0" y="2806"/>
                </a:lnTo>
                <a:lnTo>
                  <a:pt x="47" y="2806"/>
                </a:lnTo>
                <a:lnTo>
                  <a:pt x="47" y="270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35"/>
          <p:cNvSpPr/>
          <p:nvPr/>
        </p:nvSpPr>
        <p:spPr>
          <a:xfrm>
            <a:off x="685332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8" h="103">
                <a:moveTo>
                  <a:pt x="1186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2"/>
                </a:lnTo>
                <a:lnTo>
                  <a:pt x="1232" y="102"/>
                </a:lnTo>
                <a:lnTo>
                  <a:pt x="1277" y="51"/>
                </a:lnTo>
                <a:lnTo>
                  <a:pt x="1232" y="102"/>
                </a:lnTo>
                <a:lnTo>
                  <a:pt x="1277" y="102"/>
                </a:lnTo>
                <a:lnTo>
                  <a:pt x="1277" y="51"/>
                </a:lnTo>
                <a:lnTo>
                  <a:pt x="1186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36"/>
          <p:cNvSpPr/>
          <p:nvPr/>
        </p:nvSpPr>
        <p:spPr>
          <a:xfrm>
            <a:off x="7167600" y="527832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2" h="2807">
                <a:moveTo>
                  <a:pt x="46" y="102"/>
                </a:moveTo>
                <a:lnTo>
                  <a:pt x="0" y="51"/>
                </a:lnTo>
                <a:lnTo>
                  <a:pt x="0" y="2806"/>
                </a:lnTo>
                <a:lnTo>
                  <a:pt x="91" y="2806"/>
                </a:lnTo>
                <a:lnTo>
                  <a:pt x="91" y="51"/>
                </a:lnTo>
                <a:lnTo>
                  <a:pt x="46" y="0"/>
                </a:lnTo>
                <a:lnTo>
                  <a:pt x="91" y="51"/>
                </a:lnTo>
                <a:lnTo>
                  <a:pt x="91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37"/>
          <p:cNvSpPr/>
          <p:nvPr/>
        </p:nvSpPr>
        <p:spPr>
          <a:xfrm>
            <a:off x="718020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38"/>
          <p:cNvSpPr/>
          <p:nvPr/>
        </p:nvSpPr>
        <p:spPr>
          <a:xfrm>
            <a:off x="718020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1"/>
                </a:lnTo>
                <a:lnTo>
                  <a:pt x="1232" y="101"/>
                </a:lnTo>
                <a:lnTo>
                  <a:pt x="1187" y="51"/>
                </a:lnTo>
                <a:lnTo>
                  <a:pt x="1278" y="51"/>
                </a:lnTo>
                <a:lnTo>
                  <a:pt x="1278" y="0"/>
                </a:lnTo>
                <a:lnTo>
                  <a:pt x="1232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39"/>
          <p:cNvSpPr/>
          <p:nvPr/>
        </p:nvSpPr>
        <p:spPr>
          <a:xfrm>
            <a:off x="7493040" y="5707080"/>
            <a:ext cx="25200" cy="21888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5" y="969"/>
                </a:moveTo>
                <a:lnTo>
                  <a:pt x="91" y="918"/>
                </a:lnTo>
                <a:lnTo>
                  <a:pt x="91" y="0"/>
                </a:lnTo>
                <a:lnTo>
                  <a:pt x="0" y="0"/>
                </a:lnTo>
                <a:lnTo>
                  <a:pt x="0" y="918"/>
                </a:lnTo>
                <a:lnTo>
                  <a:pt x="45" y="867"/>
                </a:lnTo>
                <a:lnTo>
                  <a:pt x="45" y="969"/>
                </a:lnTo>
                <a:lnTo>
                  <a:pt x="91" y="969"/>
                </a:lnTo>
                <a:lnTo>
                  <a:pt x="91" y="918"/>
                </a:lnTo>
                <a:lnTo>
                  <a:pt x="45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40"/>
          <p:cNvSpPr/>
          <p:nvPr/>
        </p:nvSpPr>
        <p:spPr>
          <a:xfrm>
            <a:off x="716760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6" y="102"/>
                </a:lnTo>
                <a:lnTo>
                  <a:pt x="1278" y="102"/>
                </a:lnTo>
                <a:lnTo>
                  <a:pt x="1278" y="0"/>
                </a:lnTo>
                <a:lnTo>
                  <a:pt x="46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41"/>
          <p:cNvSpPr/>
          <p:nvPr/>
        </p:nvSpPr>
        <p:spPr>
          <a:xfrm>
            <a:off x="7167600" y="5694480"/>
            <a:ext cx="23400" cy="22032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1" y="969"/>
                </a:lnTo>
                <a:lnTo>
                  <a:pt x="91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42"/>
          <p:cNvSpPr/>
          <p:nvPr/>
        </p:nvSpPr>
        <p:spPr>
          <a:xfrm>
            <a:off x="7505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43"/>
          <p:cNvSpPr/>
          <p:nvPr/>
        </p:nvSpPr>
        <p:spPr>
          <a:xfrm>
            <a:off x="7505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44"/>
          <p:cNvSpPr/>
          <p:nvPr/>
        </p:nvSpPr>
        <p:spPr>
          <a:xfrm>
            <a:off x="781992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45"/>
          <p:cNvSpPr/>
          <p:nvPr/>
        </p:nvSpPr>
        <p:spPr>
          <a:xfrm>
            <a:off x="7493040" y="5902200"/>
            <a:ext cx="3394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46"/>
          <p:cNvSpPr/>
          <p:nvPr/>
        </p:nvSpPr>
        <p:spPr>
          <a:xfrm>
            <a:off x="7493040" y="5591160"/>
            <a:ext cx="252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47"/>
          <p:cNvSpPr/>
          <p:nvPr/>
        </p:nvSpPr>
        <p:spPr>
          <a:xfrm>
            <a:off x="7832880" y="5810400"/>
            <a:ext cx="325080" cy="1044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48"/>
          <p:cNvSpPr/>
          <p:nvPr/>
        </p:nvSpPr>
        <p:spPr>
          <a:xfrm>
            <a:off x="7819920" y="579924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91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0" y="51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91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49"/>
          <p:cNvSpPr/>
          <p:nvPr/>
        </p:nvSpPr>
        <p:spPr>
          <a:xfrm>
            <a:off x="7819920" y="5810400"/>
            <a:ext cx="23400" cy="115560"/>
          </a:xfrm>
          <a:custGeom>
            <a:avLst/>
            <a:gdLst/>
            <a:ahLst/>
            <a:cxnLst/>
            <a:rect l="0" t="0" r="r" b="b"/>
            <a:pathLst>
              <a:path w="92" h="511">
                <a:moveTo>
                  <a:pt x="45" y="408"/>
                </a:moveTo>
                <a:lnTo>
                  <a:pt x="91" y="459"/>
                </a:lnTo>
                <a:lnTo>
                  <a:pt x="91" y="0"/>
                </a:lnTo>
                <a:lnTo>
                  <a:pt x="0" y="0"/>
                </a:lnTo>
                <a:lnTo>
                  <a:pt x="0" y="459"/>
                </a:lnTo>
                <a:lnTo>
                  <a:pt x="45" y="510"/>
                </a:lnTo>
                <a:lnTo>
                  <a:pt x="0" y="459"/>
                </a:lnTo>
                <a:lnTo>
                  <a:pt x="0" y="510"/>
                </a:lnTo>
                <a:lnTo>
                  <a:pt x="45" y="510"/>
                </a:lnTo>
                <a:lnTo>
                  <a:pt x="45" y="408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50"/>
          <p:cNvSpPr/>
          <p:nvPr/>
        </p:nvSpPr>
        <p:spPr>
          <a:xfrm>
            <a:off x="78328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187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279" y="51"/>
                </a:lnTo>
                <a:lnTo>
                  <a:pt x="1233" y="102"/>
                </a:lnTo>
                <a:lnTo>
                  <a:pt x="1279" y="102"/>
                </a:lnTo>
                <a:lnTo>
                  <a:pt x="1279" y="51"/>
                </a:lnTo>
                <a:lnTo>
                  <a:pt x="1187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51"/>
          <p:cNvSpPr/>
          <p:nvPr/>
        </p:nvSpPr>
        <p:spPr>
          <a:xfrm>
            <a:off x="8145360" y="5799240"/>
            <a:ext cx="25200" cy="115560"/>
          </a:xfrm>
          <a:custGeom>
            <a:avLst/>
            <a:gdLst/>
            <a:ahLst/>
            <a:cxnLst/>
            <a:rect l="0" t="0" r="r" b="b"/>
            <a:pathLst>
              <a:path w="93" h="511">
                <a:moveTo>
                  <a:pt x="46" y="102"/>
                </a:moveTo>
                <a:lnTo>
                  <a:pt x="0" y="51"/>
                </a:lnTo>
                <a:lnTo>
                  <a:pt x="0" y="510"/>
                </a:lnTo>
                <a:lnTo>
                  <a:pt x="92" y="510"/>
                </a:lnTo>
                <a:lnTo>
                  <a:pt x="92" y="51"/>
                </a:lnTo>
                <a:lnTo>
                  <a:pt x="46" y="0"/>
                </a:lnTo>
                <a:lnTo>
                  <a:pt x="92" y="51"/>
                </a:lnTo>
                <a:lnTo>
                  <a:pt x="92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52"/>
          <p:cNvSpPr/>
          <p:nvPr/>
        </p:nvSpPr>
        <p:spPr>
          <a:xfrm>
            <a:off x="815832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53"/>
          <p:cNvSpPr/>
          <p:nvPr/>
        </p:nvSpPr>
        <p:spPr>
          <a:xfrm>
            <a:off x="815832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1"/>
                </a:lnTo>
                <a:lnTo>
                  <a:pt x="1233" y="101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54"/>
          <p:cNvSpPr/>
          <p:nvPr/>
        </p:nvSpPr>
        <p:spPr>
          <a:xfrm>
            <a:off x="8472600" y="5707080"/>
            <a:ext cx="23400" cy="21888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7" y="969"/>
                </a:moveTo>
                <a:lnTo>
                  <a:pt x="92" y="918"/>
                </a:lnTo>
                <a:lnTo>
                  <a:pt x="92" y="0"/>
                </a:lnTo>
                <a:lnTo>
                  <a:pt x="0" y="0"/>
                </a:lnTo>
                <a:lnTo>
                  <a:pt x="0" y="918"/>
                </a:lnTo>
                <a:lnTo>
                  <a:pt x="47" y="867"/>
                </a:lnTo>
                <a:lnTo>
                  <a:pt x="47" y="969"/>
                </a:lnTo>
                <a:lnTo>
                  <a:pt x="92" y="969"/>
                </a:lnTo>
                <a:lnTo>
                  <a:pt x="92" y="918"/>
                </a:lnTo>
                <a:lnTo>
                  <a:pt x="47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55"/>
          <p:cNvSpPr/>
          <p:nvPr/>
        </p:nvSpPr>
        <p:spPr>
          <a:xfrm>
            <a:off x="814536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0" y="51"/>
                </a:moveTo>
                <a:lnTo>
                  <a:pt x="46" y="102"/>
                </a:lnTo>
                <a:lnTo>
                  <a:pt x="1279" y="102"/>
                </a:lnTo>
                <a:lnTo>
                  <a:pt x="1279" y="0"/>
                </a:lnTo>
                <a:lnTo>
                  <a:pt x="46" y="0"/>
                </a:lnTo>
                <a:lnTo>
                  <a:pt x="92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56"/>
          <p:cNvSpPr/>
          <p:nvPr/>
        </p:nvSpPr>
        <p:spPr>
          <a:xfrm>
            <a:off x="8145360" y="5694480"/>
            <a:ext cx="25200" cy="22032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2" y="969"/>
                </a:lnTo>
                <a:lnTo>
                  <a:pt x="92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57"/>
          <p:cNvSpPr/>
          <p:nvPr/>
        </p:nvSpPr>
        <p:spPr>
          <a:xfrm>
            <a:off x="6074280" y="600876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0</a:t>
            </a:r>
            <a:endParaRPr/>
          </a:p>
        </p:txBody>
      </p:sp>
      <p:sp>
        <p:nvSpPr>
          <p:cNvPr id="676" name="CustomShape 58"/>
          <p:cNvSpPr/>
          <p:nvPr/>
        </p:nvSpPr>
        <p:spPr>
          <a:xfrm>
            <a:off x="8365320" y="597528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2</a:t>
            </a:r>
            <a:endParaRPr/>
          </a:p>
        </p:txBody>
      </p:sp>
      <p:sp>
        <p:nvSpPr>
          <p:cNvPr id="677" name="CustomShape 59"/>
          <p:cNvSpPr/>
          <p:nvPr/>
        </p:nvSpPr>
        <p:spPr>
          <a:xfrm>
            <a:off x="8539200" y="5946840"/>
            <a:ext cx="15336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Symbol"/>
              </a:rPr>
              <a:t>p</a:t>
            </a:r>
            <a:endParaRPr/>
          </a:p>
        </p:txBody>
      </p:sp>
      <p:sp>
        <p:nvSpPr>
          <p:cNvPr id="678" name="CustomShape 60"/>
          <p:cNvSpPr/>
          <p:nvPr/>
        </p:nvSpPr>
        <p:spPr>
          <a:xfrm>
            <a:off x="6608880" y="5991120"/>
            <a:ext cx="124920" cy="109080"/>
          </a:xfrm>
          <a:custGeom>
            <a:avLst/>
            <a:gdLst/>
            <a:ahLst/>
            <a:cxnLst/>
            <a:rect l="0" t="0" r="r" b="b"/>
            <a:pathLst>
              <a:path w="478" h="486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61"/>
          <p:cNvSpPr/>
          <p:nvPr/>
        </p:nvSpPr>
        <p:spPr>
          <a:xfrm>
            <a:off x="6659640" y="6091200"/>
            <a:ext cx="23400" cy="175680"/>
          </a:xfrm>
          <a:custGeom>
            <a:avLst/>
            <a:gdLst/>
            <a:ahLst/>
            <a:cxnLst/>
            <a:rect l="0" t="0" r="r" b="b"/>
            <a:pathLst>
              <a:path w="93" h="776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62"/>
          <p:cNvSpPr/>
          <p:nvPr/>
        </p:nvSpPr>
        <p:spPr>
          <a:xfrm rot="18210600">
            <a:off x="3437280" y="3626640"/>
            <a:ext cx="2625480" cy="4246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63"/>
          <p:cNvSpPr/>
          <p:nvPr/>
        </p:nvSpPr>
        <p:spPr>
          <a:xfrm rot="18210600">
            <a:off x="2773440" y="4105080"/>
            <a:ext cx="2282400" cy="226332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64"/>
          <p:cNvSpPr/>
          <p:nvPr/>
        </p:nvSpPr>
        <p:spPr>
          <a:xfrm rot="18210600">
            <a:off x="3179520" y="386820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65"/>
          <p:cNvSpPr/>
          <p:nvPr/>
        </p:nvSpPr>
        <p:spPr>
          <a:xfrm rot="18210600">
            <a:off x="4132800" y="449964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66"/>
          <p:cNvSpPr/>
          <p:nvPr/>
        </p:nvSpPr>
        <p:spPr>
          <a:xfrm rot="18210600">
            <a:off x="3497040" y="546120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67"/>
          <p:cNvSpPr/>
          <p:nvPr/>
        </p:nvSpPr>
        <p:spPr>
          <a:xfrm rot="18210600">
            <a:off x="2543760" y="483012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68"/>
          <p:cNvSpPr/>
          <p:nvPr/>
        </p:nvSpPr>
        <p:spPr>
          <a:xfrm rot="18210600">
            <a:off x="3030120" y="4977360"/>
            <a:ext cx="769680" cy="7995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69"/>
          <p:cNvSpPr/>
          <p:nvPr/>
        </p:nvSpPr>
        <p:spPr>
          <a:xfrm rot="18210600">
            <a:off x="3709440" y="5699520"/>
            <a:ext cx="210600" cy="54684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70"/>
          <p:cNvSpPr/>
          <p:nvPr/>
        </p:nvSpPr>
        <p:spPr>
          <a:xfrm rot="18210600">
            <a:off x="3619440" y="5176080"/>
            <a:ext cx="1052280" cy="55476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71"/>
          <p:cNvSpPr/>
          <p:nvPr/>
        </p:nvSpPr>
        <p:spPr>
          <a:xfrm rot="18210600">
            <a:off x="4045680" y="4961520"/>
            <a:ext cx="837720" cy="50220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72"/>
          <p:cNvSpPr/>
          <p:nvPr/>
        </p:nvSpPr>
        <p:spPr>
          <a:xfrm rot="18210600">
            <a:off x="3605040" y="4291200"/>
            <a:ext cx="564840" cy="3546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73"/>
          <p:cNvSpPr/>
          <p:nvPr/>
        </p:nvSpPr>
        <p:spPr>
          <a:xfrm rot="18210600">
            <a:off x="3841560" y="4421880"/>
            <a:ext cx="118800" cy="63864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74"/>
          <p:cNvSpPr/>
          <p:nvPr/>
        </p:nvSpPr>
        <p:spPr>
          <a:xfrm rot="18210600">
            <a:off x="3742920" y="3689640"/>
            <a:ext cx="360000" cy="30852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75"/>
          <p:cNvSpPr/>
          <p:nvPr/>
        </p:nvSpPr>
        <p:spPr>
          <a:xfrm rot="18210600">
            <a:off x="3281400" y="4080240"/>
            <a:ext cx="1257120" cy="88668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76"/>
          <p:cNvSpPr/>
          <p:nvPr/>
        </p:nvSpPr>
        <p:spPr>
          <a:xfrm>
            <a:off x="2593800" y="4076640"/>
            <a:ext cx="2625480" cy="432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77"/>
          <p:cNvSpPr/>
          <p:nvPr/>
        </p:nvSpPr>
        <p:spPr>
          <a:xfrm>
            <a:off x="6849000" y="1233360"/>
            <a:ext cx="20815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[Lowe, SIFT, 1999]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What’s next?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09600" y="1143000"/>
            <a:ext cx="7772040" cy="837720"/>
          </a:xfrm>
        </p:spPr>
        <p:txBody>
          <a:bodyPr/>
          <a:lstStyle/>
          <a:p>
            <a:r>
              <a:rPr lang="en-US" dirty="0" smtClean="0"/>
              <a:t>    Once we have found the </a:t>
            </a:r>
            <a:r>
              <a:rPr lang="en-US" dirty="0" err="1" smtClean="0"/>
              <a:t>keypoints</a:t>
            </a:r>
            <a:r>
              <a:rPr lang="en-US" dirty="0" smtClean="0"/>
              <a:t> and a dominant orientation for each,</a:t>
            </a:r>
          </a:p>
          <a:p>
            <a:endParaRPr lang="en-US" dirty="0"/>
          </a:p>
          <a:p>
            <a:r>
              <a:rPr lang="en-US" dirty="0" smtClean="0"/>
              <a:t>   we need to </a:t>
            </a:r>
            <a:r>
              <a:rPr lang="en-US" dirty="0" smtClean="0">
                <a:solidFill>
                  <a:srgbClr val="FF0000"/>
                </a:solidFill>
              </a:rPr>
              <a:t>describe</a:t>
            </a:r>
            <a:r>
              <a:rPr lang="en-US" dirty="0" smtClean="0"/>
              <a:t> the (rotated and scaled) neighborhood about each.</a:t>
            </a:r>
            <a:endParaRPr lang="en-US" dirty="0"/>
          </a:p>
        </p:txBody>
      </p:sp>
      <p:pic>
        <p:nvPicPr>
          <p:cNvPr id="4" name="Picture 5"/>
          <p:cNvPicPr/>
          <p:nvPr/>
        </p:nvPicPr>
        <p:blipFill>
          <a:blip r:embed="rId2"/>
          <a:stretch/>
        </p:blipFill>
        <p:spPr>
          <a:xfrm>
            <a:off x="1752600" y="289560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24400" y="3704534"/>
            <a:ext cx="25699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128-dimensional vector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3735120" y="3889200"/>
            <a:ext cx="9892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6"/>
          <p:cNvPicPr/>
          <p:nvPr/>
        </p:nvPicPr>
        <p:blipFill>
          <a:blip r:embed="rId2"/>
          <a:stretch/>
        </p:blipFill>
        <p:spPr>
          <a:xfrm>
            <a:off x="4572000" y="1447920"/>
            <a:ext cx="4419360" cy="4419360"/>
          </a:xfrm>
          <a:prstGeom prst="rect">
            <a:avLst/>
          </a:prstGeom>
          <a:ln>
            <a:noFill/>
          </a:ln>
        </p:spPr>
      </p:pic>
      <p:pic>
        <p:nvPicPr>
          <p:cNvPr id="207" name="Picture 5"/>
          <p:cNvPicPr/>
          <p:nvPr/>
        </p:nvPicPr>
        <p:blipFill>
          <a:blip r:embed="rId3"/>
          <a:stretch/>
        </p:blipFill>
        <p:spPr>
          <a:xfrm>
            <a:off x="152280" y="1447920"/>
            <a:ext cx="4419360" cy="4419360"/>
          </a:xfrm>
          <a:prstGeom prst="rect">
            <a:avLst/>
          </a:prstGeom>
          <a:ln>
            <a:noFill/>
          </a:ln>
        </p:spPr>
      </p:pic>
      <p:sp>
        <p:nvSpPr>
          <p:cNvPr id="208" name="TextShape 1"/>
          <p:cNvSpPr txBox="1"/>
          <p:nvPr/>
        </p:nvSpPr>
        <p:spPr>
          <a:xfrm>
            <a:off x="60948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Not always easy</a:t>
            </a:r>
            <a:endParaRPr/>
          </a:p>
        </p:txBody>
      </p:sp>
      <p:sp>
        <p:nvSpPr>
          <p:cNvPr id="209" name="CustomShape 2"/>
          <p:cNvSpPr/>
          <p:nvPr/>
        </p:nvSpPr>
        <p:spPr>
          <a:xfrm>
            <a:off x="2781360" y="5910120"/>
            <a:ext cx="36190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NASA Mars Rover images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sz="2800" dirty="0" smtClean="0"/>
              <a:t>Important Point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85800" y="3048000"/>
            <a:ext cx="7772040" cy="2819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People just say “SIFT”.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But there are TWO parts to SIFT.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CC"/>
                </a:solidFill>
              </a:rPr>
              <a:t>an interest point detector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0000C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CC"/>
                </a:solidFill>
              </a:rPr>
              <a:t>a region descriptor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They are independent. Many people use the region descriptor without looking for the points.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90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3"/>
          <p:cNvPicPr/>
          <p:nvPr/>
        </p:nvPicPr>
        <p:blipFill>
          <a:blip r:embed="rId3"/>
          <a:stretch/>
        </p:blipFill>
        <p:spPr>
          <a:xfrm>
            <a:off x="4572000" y="1447920"/>
            <a:ext cx="4419360" cy="4419360"/>
          </a:xfrm>
          <a:prstGeom prst="rect">
            <a:avLst/>
          </a:prstGeom>
          <a:ln>
            <a:noFill/>
          </a:ln>
        </p:spPr>
      </p:pic>
      <p:pic>
        <p:nvPicPr>
          <p:cNvPr id="211" name="Picture 2"/>
          <p:cNvPicPr/>
          <p:nvPr/>
        </p:nvPicPr>
        <p:blipFill>
          <a:blip r:embed="rId4"/>
          <a:stretch/>
        </p:blipFill>
        <p:spPr>
          <a:xfrm>
            <a:off x="152280" y="1447920"/>
            <a:ext cx="4419360" cy="4419360"/>
          </a:xfrm>
          <a:prstGeom prst="rect">
            <a:avLst/>
          </a:prstGeom>
          <a:ln>
            <a:noFill/>
          </a:ln>
        </p:spPr>
      </p:pic>
      <p:sp>
        <p:nvSpPr>
          <p:cNvPr id="212" name="CustomShape 1"/>
          <p:cNvSpPr/>
          <p:nvPr/>
        </p:nvSpPr>
        <p:spPr>
          <a:xfrm>
            <a:off x="2781360" y="5910120"/>
            <a:ext cx="361908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NASA Mars Rover images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with SIFT feature matches
Figure by Noah Snavely</a:t>
            </a:r>
            <a:endParaRPr/>
          </a:p>
        </p:txBody>
      </p:sp>
      <p:sp>
        <p:nvSpPr>
          <p:cNvPr id="213" name="TextShape 2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Answer below </a:t>
            </a: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(look for tiny colored squares…)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57200" y="-835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Human eye movements</a:t>
            </a:r>
            <a:endParaRPr/>
          </a:p>
        </p:txBody>
      </p:sp>
      <p:pic>
        <p:nvPicPr>
          <p:cNvPr id="215" name="Picture 2"/>
          <p:cNvPicPr/>
          <p:nvPr/>
        </p:nvPicPr>
        <p:blipFill>
          <a:blip r:embed="rId3"/>
          <a:srcRect r="53253"/>
          <a:stretch/>
        </p:blipFill>
        <p:spPr>
          <a:xfrm>
            <a:off x="2799720" y="1182240"/>
            <a:ext cx="2911680" cy="4647960"/>
          </a:xfrm>
          <a:prstGeom prst="rect">
            <a:avLst/>
          </a:prstGeom>
          <a:ln>
            <a:noFill/>
          </a:ln>
        </p:spPr>
      </p:pic>
      <p:sp>
        <p:nvSpPr>
          <p:cNvPr id="216" name="CustomShape 2"/>
          <p:cNvSpPr/>
          <p:nvPr/>
        </p:nvSpPr>
        <p:spPr>
          <a:xfrm>
            <a:off x="3521160" y="5882760"/>
            <a:ext cx="2174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Yarbus eye tracking</a:t>
            </a:r>
            <a:endParaRPr/>
          </a:p>
        </p:txBody>
      </p:sp>
      <p:pic>
        <p:nvPicPr>
          <p:cNvPr id="217" name="Picture 2"/>
          <p:cNvPicPr/>
          <p:nvPr/>
        </p:nvPicPr>
        <p:blipFill>
          <a:blip r:embed="rId3"/>
          <a:srcRect l="49517" r="3214"/>
          <a:stretch/>
        </p:blipFill>
        <p:spPr>
          <a:xfrm>
            <a:off x="2859120" y="1182240"/>
            <a:ext cx="2943360" cy="464796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77000" y="2133600"/>
            <a:ext cx="209544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catches your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interest?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298080" y="-669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Interest points</a:t>
            </a:r>
            <a:endParaRPr/>
          </a:p>
        </p:txBody>
      </p:sp>
      <p:sp>
        <p:nvSpPr>
          <p:cNvPr id="219" name="TextShape 2"/>
          <p:cNvSpPr txBox="1"/>
          <p:nvPr/>
        </p:nvSpPr>
        <p:spPr>
          <a:xfrm>
            <a:off x="457200" y="990720"/>
            <a:ext cx="4343040" cy="5572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Suppose you have to click on some point,  go away and come back after I deform the image, and click on the same points again.  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Which points would you choose?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20" name="Picture 11"/>
          <p:cNvPicPr/>
          <p:nvPr/>
        </p:nvPicPr>
        <p:blipFill>
          <a:blip r:embed="rId2"/>
          <a:stretch/>
        </p:blipFill>
        <p:spPr>
          <a:xfrm>
            <a:off x="5335920" y="1223280"/>
            <a:ext cx="3191040" cy="2485080"/>
          </a:xfrm>
          <a:prstGeom prst="rect">
            <a:avLst/>
          </a:prstGeom>
          <a:ln w="12600">
            <a:solidFill>
              <a:srgbClr val="002060"/>
            </a:solidFill>
            <a:miter/>
          </a:ln>
        </p:spPr>
      </p:pic>
      <p:pic>
        <p:nvPicPr>
          <p:cNvPr id="221" name="Picture 11"/>
          <p:cNvPicPr/>
          <p:nvPr/>
        </p:nvPicPr>
        <p:blipFill>
          <a:blip r:embed="rId2"/>
          <a:stretch/>
        </p:blipFill>
        <p:spPr>
          <a:xfrm rot="14826000">
            <a:off x="5189400" y="3888360"/>
            <a:ext cx="3545640" cy="2463120"/>
          </a:xfrm>
          <a:prstGeom prst="rect">
            <a:avLst/>
          </a:prstGeom>
          <a:ln w="12600">
            <a:solidFill>
              <a:srgbClr val="002060"/>
            </a:solidFill>
            <a:miter/>
          </a:ln>
          <a:scene3d>
            <a:camera prst="orthographicFront">
              <a:rot lat="20783509" lon="19661947" rev="17225537"/>
            </a:camera>
            <a:lightRig rig="threePt" dir="t"/>
          </a:scene3d>
        </p:spPr>
      </p:pic>
      <p:sp>
        <p:nvSpPr>
          <p:cNvPr id="222" name="CustomShape 3"/>
          <p:cNvSpPr/>
          <p:nvPr/>
        </p:nvSpPr>
        <p:spPr>
          <a:xfrm>
            <a:off x="6483960" y="838080"/>
            <a:ext cx="914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original</a:t>
            </a:r>
            <a:endParaRPr/>
          </a:p>
        </p:txBody>
      </p:sp>
      <p:sp>
        <p:nvSpPr>
          <p:cNvPr id="223" name="CustomShape 4"/>
          <p:cNvSpPr/>
          <p:nvPr/>
        </p:nvSpPr>
        <p:spPr>
          <a:xfrm>
            <a:off x="7694280" y="6194520"/>
            <a:ext cx="1144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deformed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Intuition</a:t>
            </a:r>
            <a:endParaRPr/>
          </a:p>
        </p:txBody>
      </p:sp>
      <p:sp>
        <p:nvSpPr>
          <p:cNvPr id="225" name="CustomShape 2"/>
          <p:cNvSpPr/>
          <p:nvPr/>
        </p:nvSpPr>
        <p:spPr>
          <a:xfrm>
            <a:off x="1219320" y="1295280"/>
            <a:ext cx="6781320" cy="441936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6" name="CustomShape 3"/>
          <p:cNvSpPr/>
          <p:nvPr/>
        </p:nvSpPr>
        <p:spPr>
          <a:xfrm>
            <a:off x="2438280" y="2209680"/>
            <a:ext cx="4038120" cy="2895120"/>
          </a:xfrm>
          <a:prstGeom prst="trapezoid">
            <a:avLst>
              <a:gd name="adj" fmla="val 12316"/>
            </a:avLst>
          </a:prstGeom>
          <a:solidFill>
            <a:schemeClr val="tx1"/>
          </a:solidFill>
          <a:ln>
            <a:solidFill>
              <a:srgbClr val="00C79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319680" y="204480"/>
            <a:ext cx="7772040" cy="533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Calibri"/>
                <a:ea typeface="ＭＳ Ｐゴシック"/>
              </a:rPr>
              <a:t>Corners</a:t>
            </a:r>
            <a:endParaRPr/>
          </a:p>
        </p:txBody>
      </p:sp>
      <p:sp>
        <p:nvSpPr>
          <p:cNvPr id="228" name="TextShape 2"/>
          <p:cNvSpPr txBox="1"/>
          <p:nvPr/>
        </p:nvSpPr>
        <p:spPr>
          <a:xfrm>
            <a:off x="685800" y="990720"/>
            <a:ext cx="7467120" cy="1828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We should easily recognize the point by looking through a small window</a:t>
            </a:r>
            <a:endParaRPr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Shifting a window in </a:t>
            </a:r>
            <a:r>
              <a:rPr lang="en-US" sz="2400" i="1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any</a:t>
            </a:r>
            <a:r>
              <a:rPr lang="en-US" sz="24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sz="2400" i="1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direc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tion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 should give 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a </a:t>
            </a:r>
            <a:r>
              <a:rPr lang="en-US" sz="2400" i="1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large change</a:t>
            </a:r>
            <a:r>
              <a:rPr lang="en-US" sz="24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in intensity</a:t>
            </a:r>
            <a:endParaRPr dirty="0"/>
          </a:p>
        </p:txBody>
      </p:sp>
      <p:pic>
        <p:nvPicPr>
          <p:cNvPr id="229" name="Picture 8"/>
          <p:cNvPicPr/>
          <p:nvPr/>
        </p:nvPicPr>
        <p:blipFill>
          <a:blip r:embed="rId3"/>
          <a:stretch/>
        </p:blipFill>
        <p:spPr>
          <a:xfrm>
            <a:off x="3429000" y="2895480"/>
            <a:ext cx="2285640" cy="22856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30" name="CustomShape 3"/>
          <p:cNvSpPr/>
          <p:nvPr/>
        </p:nvSpPr>
        <p:spPr>
          <a:xfrm>
            <a:off x="3429000" y="5213520"/>
            <a:ext cx="2437920" cy="155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3399"/>
                </a:solidFill>
                <a:latin typeface="Arial Unicode MS"/>
              </a:rPr>
              <a:t>“edge”</a:t>
            </a:r>
            <a:r>
              <a:rPr lang="en-US" sz="2400" strike="noStrike">
                <a:solidFill>
                  <a:srgbClr val="000000"/>
                </a:solidFill>
                <a:latin typeface="Arial Unicode MS"/>
              </a:rPr>
              <a:t>:
no change along the edge direction</a:t>
            </a:r>
            <a:endParaRPr/>
          </a:p>
        </p:txBody>
      </p:sp>
      <p:sp>
        <p:nvSpPr>
          <p:cNvPr id="231" name="CustomShape 4"/>
          <p:cNvSpPr/>
          <p:nvPr/>
        </p:nvSpPr>
        <p:spPr>
          <a:xfrm>
            <a:off x="3962520" y="3962520"/>
            <a:ext cx="685440" cy="685440"/>
          </a:xfrm>
          <a:prstGeom prst="rect">
            <a:avLst/>
          </a:prstGeom>
          <a:solidFill>
            <a:srgbClr val="FFCC99">
              <a:alpha val="40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Line 5"/>
          <p:cNvSpPr/>
          <p:nvPr/>
        </p:nvSpPr>
        <p:spPr>
          <a:xfrm flipV="1">
            <a:off x="3733560" y="4038480"/>
            <a:ext cx="0" cy="533520"/>
          </a:xfrm>
          <a:prstGeom prst="line">
            <a:avLst/>
          </a:prstGeom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sp>
      <p:pic>
        <p:nvPicPr>
          <p:cNvPr id="233" name="Picture 9"/>
          <p:cNvPicPr/>
          <p:nvPr/>
        </p:nvPicPr>
        <p:blipFill>
          <a:blip r:embed="rId3"/>
          <a:stretch/>
        </p:blipFill>
        <p:spPr>
          <a:xfrm>
            <a:off x="6019920" y="2895480"/>
            <a:ext cx="2285640" cy="22856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34" name="CustomShape 6"/>
          <p:cNvSpPr/>
          <p:nvPr/>
        </p:nvSpPr>
        <p:spPr>
          <a:xfrm>
            <a:off x="6248520" y="5213520"/>
            <a:ext cx="2437920" cy="155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3399"/>
                </a:solidFill>
                <a:latin typeface="Arial Unicode MS"/>
              </a:rPr>
              <a:t>“corner”</a:t>
            </a:r>
            <a:r>
              <a:rPr lang="en-US" sz="2400" strike="noStrike">
                <a:solidFill>
                  <a:srgbClr val="000000"/>
                </a:solidFill>
                <a:latin typeface="Arial Unicode MS"/>
              </a:rPr>
              <a:t>:
significant change in all directions</a:t>
            </a:r>
            <a:endParaRPr/>
          </a:p>
        </p:txBody>
      </p:sp>
      <p:sp>
        <p:nvSpPr>
          <p:cNvPr id="235" name="CustomShape 7"/>
          <p:cNvSpPr/>
          <p:nvPr/>
        </p:nvSpPr>
        <p:spPr>
          <a:xfrm>
            <a:off x="6705720" y="3200400"/>
            <a:ext cx="685440" cy="685440"/>
          </a:xfrm>
          <a:prstGeom prst="rect">
            <a:avLst/>
          </a:prstGeom>
          <a:solidFill>
            <a:srgbClr val="FFCC99">
              <a:alpha val="40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Line 8"/>
          <p:cNvSpPr/>
          <p:nvPr/>
        </p:nvSpPr>
        <p:spPr>
          <a:xfrm flipH="1">
            <a:off x="6476760" y="3886200"/>
            <a:ext cx="228600" cy="2286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</p:sp>
      <p:sp>
        <p:nvSpPr>
          <p:cNvPr id="237" name="Line 9"/>
          <p:cNvSpPr/>
          <p:nvPr/>
        </p:nvSpPr>
        <p:spPr>
          <a:xfrm flipH="1" flipV="1">
            <a:off x="6476760" y="2971800"/>
            <a:ext cx="228600" cy="2286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</p:sp>
      <p:sp>
        <p:nvSpPr>
          <p:cNvPr id="238" name="Line 10"/>
          <p:cNvSpPr/>
          <p:nvPr/>
        </p:nvSpPr>
        <p:spPr>
          <a:xfrm>
            <a:off x="7391160" y="388620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39" name="Line 11"/>
          <p:cNvSpPr/>
          <p:nvPr/>
        </p:nvSpPr>
        <p:spPr>
          <a:xfrm flipV="1">
            <a:off x="7391160" y="2971800"/>
            <a:ext cx="228600" cy="2286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</p:sp>
      <p:pic>
        <p:nvPicPr>
          <p:cNvPr id="240" name="Picture 7"/>
          <p:cNvPicPr/>
          <p:nvPr/>
        </p:nvPicPr>
        <p:blipFill>
          <a:blip r:embed="rId3"/>
          <a:stretch/>
        </p:blipFill>
        <p:spPr>
          <a:xfrm>
            <a:off x="838080" y="2895480"/>
            <a:ext cx="2285640" cy="22856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41" name="CustomShape 12"/>
          <p:cNvSpPr/>
          <p:nvPr/>
        </p:nvSpPr>
        <p:spPr>
          <a:xfrm>
            <a:off x="762120" y="5213520"/>
            <a:ext cx="2057040" cy="1918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3399"/>
                </a:solidFill>
                <a:latin typeface="Arial Unicode MS"/>
              </a:rPr>
              <a:t>“flat”</a:t>
            </a:r>
            <a:r>
              <a:rPr lang="en-US" sz="2400" strike="noStrike">
                <a:solidFill>
                  <a:srgbClr val="000000"/>
                </a:solidFill>
                <a:latin typeface="Arial Unicode MS"/>
              </a:rPr>
              <a:t> region:
no change in all directions</a:t>
            </a:r>
            <a:endParaRPr/>
          </a:p>
        </p:txBody>
      </p:sp>
      <p:sp>
        <p:nvSpPr>
          <p:cNvPr id="242" name="CustomShape 13"/>
          <p:cNvSpPr/>
          <p:nvPr/>
        </p:nvSpPr>
        <p:spPr>
          <a:xfrm>
            <a:off x="2133720" y="3962520"/>
            <a:ext cx="685440" cy="685440"/>
          </a:xfrm>
          <a:prstGeom prst="rect">
            <a:avLst/>
          </a:prstGeom>
          <a:solidFill>
            <a:srgbClr val="FFCC99">
              <a:alpha val="40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Line 14"/>
          <p:cNvSpPr/>
          <p:nvPr/>
        </p:nvSpPr>
        <p:spPr>
          <a:xfrm>
            <a:off x="2819160" y="46479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4" name="Line 15"/>
          <p:cNvSpPr/>
          <p:nvPr/>
        </p:nvSpPr>
        <p:spPr>
          <a:xfrm flipH="1">
            <a:off x="1904760" y="46479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5" name="Line 16"/>
          <p:cNvSpPr/>
          <p:nvPr/>
        </p:nvSpPr>
        <p:spPr>
          <a:xfrm flipH="1" flipV="1">
            <a:off x="1904760" y="37335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6" name="Line 17"/>
          <p:cNvSpPr/>
          <p:nvPr/>
        </p:nvSpPr>
        <p:spPr>
          <a:xfrm flipV="1">
            <a:off x="2819160" y="37335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7" name="CustomShape 18"/>
          <p:cNvSpPr/>
          <p:nvPr/>
        </p:nvSpPr>
        <p:spPr>
          <a:xfrm>
            <a:off x="48600" y="6553080"/>
            <a:ext cx="1473480" cy="30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Source: A. Efros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1110</Words>
  <Application>Microsoft Office PowerPoint</Application>
  <PresentationFormat>On-screen Show (4:3)</PresentationFormat>
  <Paragraphs>260</Paragraphs>
  <Slides>40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9" baseType="lpstr">
      <vt:lpstr>ＭＳ Ｐゴシック</vt:lpstr>
      <vt:lpstr>宋体</vt:lpstr>
      <vt:lpstr>Arial</vt:lpstr>
      <vt:lpstr>Arial Unicode MS</vt:lpstr>
      <vt:lpstr>AvantGarde Bk BT</vt:lpstr>
      <vt:lpstr>Calibri</vt:lpstr>
      <vt:lpstr>DejaVu Sans</vt:lpstr>
      <vt:lpstr>Kalinga</vt:lpstr>
      <vt:lpstr>StarSymbol</vt:lpstr>
      <vt:lpstr>Symbol</vt:lpstr>
      <vt:lpstr>Times New Roman</vt:lpstr>
      <vt:lpstr>Office Theme</vt:lpstr>
      <vt:lpstr>Office Theme</vt:lpstr>
      <vt:lpstr>Office Theme</vt:lpstr>
      <vt:lpstr>Office Theme</vt:lpstr>
      <vt:lpstr>Office Theme</vt:lpstr>
      <vt:lpstr>Equation</vt:lpstr>
      <vt:lpstr>Bitmap Image</vt:lpstr>
      <vt:lpstr>CorelDRAW</vt:lpstr>
      <vt:lpstr>PowerPoint Presentation</vt:lpstr>
      <vt:lpstr>Preview: Harris detector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Simpler Response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Lowe’s Pyramid Scheme</vt:lpstr>
      <vt:lpstr>Key point localization</vt:lpstr>
      <vt:lpstr>Scale-space extrema detection: experimental results over 32 images that were synthetically transformed and noise added.</vt:lpstr>
      <vt:lpstr>PowerPoint Presentation</vt:lpstr>
      <vt:lpstr>PowerPoint Presentation</vt:lpstr>
      <vt:lpstr>PowerPoint Presentation</vt:lpstr>
      <vt:lpstr>PowerPoint Presentation</vt:lpstr>
      <vt:lpstr>  What’s next?</vt:lpstr>
      <vt:lpstr>  Important 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Linda Shapiro</cp:lastModifiedBy>
  <cp:revision>149</cp:revision>
  <dcterms:created xsi:type="dcterms:W3CDTF">2011-03-15T23:32:41Z</dcterms:created>
  <dcterms:modified xsi:type="dcterms:W3CDTF">2018-04-04T23:46:44Z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Microsoft Corporation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18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34</vt:i4>
  </property>
</Properties>
</file>