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sldIdLst>
    <p:sldId id="256" r:id="rId2"/>
    <p:sldId id="260" r:id="rId3"/>
    <p:sldId id="257" r:id="rId4"/>
    <p:sldId id="372" r:id="rId5"/>
    <p:sldId id="258" r:id="rId6"/>
    <p:sldId id="367" r:id="rId7"/>
    <p:sldId id="363" r:id="rId8"/>
    <p:sldId id="368" r:id="rId9"/>
    <p:sldId id="262" r:id="rId10"/>
    <p:sldId id="268" r:id="rId11"/>
    <p:sldId id="267" r:id="rId12"/>
    <p:sldId id="369" r:id="rId13"/>
    <p:sldId id="370" r:id="rId14"/>
    <p:sldId id="371" r:id="rId15"/>
    <p:sldId id="377" r:id="rId16"/>
    <p:sldId id="378" r:id="rId17"/>
    <p:sldId id="376" r:id="rId18"/>
    <p:sldId id="382" r:id="rId19"/>
    <p:sldId id="383" r:id="rId20"/>
    <p:sldId id="384" r:id="rId21"/>
    <p:sldId id="385" r:id="rId22"/>
    <p:sldId id="386" r:id="rId23"/>
    <p:sldId id="387" r:id="rId24"/>
    <p:sldId id="388" r:id="rId25"/>
    <p:sldId id="389" r:id="rId26"/>
    <p:sldId id="390" r:id="rId27"/>
    <p:sldId id="392" r:id="rId28"/>
    <p:sldId id="398" r:id="rId29"/>
    <p:sldId id="412" r:id="rId30"/>
    <p:sldId id="393" r:id="rId31"/>
    <p:sldId id="394" r:id="rId32"/>
    <p:sldId id="287" r:id="rId33"/>
    <p:sldId id="395" r:id="rId34"/>
    <p:sldId id="400" r:id="rId35"/>
    <p:sldId id="401" r:id="rId36"/>
    <p:sldId id="403" r:id="rId37"/>
    <p:sldId id="404" r:id="rId38"/>
    <p:sldId id="405" r:id="rId39"/>
    <p:sldId id="406" r:id="rId40"/>
    <p:sldId id="407" r:id="rId41"/>
    <p:sldId id="408" r:id="rId42"/>
    <p:sldId id="409" r:id="rId43"/>
    <p:sldId id="410" r:id="rId44"/>
    <p:sldId id="411" r:id="rId45"/>
    <p:sldId id="402" r:id="rId46"/>
    <p:sldId id="346" r:id="rId47"/>
    <p:sldId id="352" r:id="rId48"/>
    <p:sldId id="353" r:id="rId49"/>
    <p:sldId id="354" r:id="rId50"/>
    <p:sldId id="355" r:id="rId51"/>
    <p:sldId id="356" r:id="rId52"/>
    <p:sldId id="357" r:id="rId53"/>
    <p:sldId id="358" r:id="rId54"/>
    <p:sldId id="359" r:id="rId55"/>
    <p:sldId id="360" r:id="rId56"/>
    <p:sldId id="361" r:id="rId57"/>
    <p:sldId id="413" r:id="rId58"/>
    <p:sldId id="422" r:id="rId59"/>
    <p:sldId id="423" r:id="rId60"/>
    <p:sldId id="424" r:id="rId61"/>
    <p:sldId id="425" r:id="rId62"/>
    <p:sldId id="431" r:id="rId63"/>
    <p:sldId id="426" r:id="rId64"/>
    <p:sldId id="427" r:id="rId65"/>
    <p:sldId id="428" r:id="rId66"/>
    <p:sldId id="429" r:id="rId67"/>
    <p:sldId id="430" r:id="rId68"/>
    <p:sldId id="420" r:id="rId69"/>
    <p:sldId id="421" r:id="rId70"/>
    <p:sldId id="415" r:id="rId71"/>
    <p:sldId id="416" r:id="rId72"/>
    <p:sldId id="417" r:id="rId73"/>
    <p:sldId id="418" r:id="rId74"/>
    <p:sldId id="301"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84" d="100"/>
          <a:sy n="84" d="100"/>
        </p:scale>
        <p:origin x="75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image" Target="../media/image49.wmf"/><Relationship Id="rId4"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57958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these</a:t>
            </a:r>
            <a:r>
              <a:rPr lang="en-US" baseline="0" dirty="0" smtClean="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24</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link to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26</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28</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29</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Recovering 3D geometry from a single 2D image is mathematically</a:t>
            </a:r>
            <a:r>
              <a:rPr lang="en-US" baseline="0" dirty="0" smtClean="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36</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that patch in the different images? hand, shoes person talking on cellphone, car</a:t>
            </a:r>
            <a:r>
              <a:rPr lang="en-US" smtClean="0"/>
              <a:t>,</a:t>
            </a:r>
            <a:r>
              <a:rPr lang="en-US" baseline="0" smtClean="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43</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44</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smtClean="0"/>
              <a:t>Ask Ali.</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46</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47</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48</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49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smtClean="0"/>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50</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52</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55</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57</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59</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smtClean="0"/>
              <a:t>vision are used in many</a:t>
            </a:r>
            <a:r>
              <a:rPr lang="en-US" baseline="0" dirty="0" smtClean="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60</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61</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pixels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62</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We also used the 2D histogram to analyze the 22q11.2DS data.</a:t>
            </a:r>
          </a:p>
          <a:p>
            <a:pPr eaLnBrk="1" hangingPunct="1"/>
            <a:r>
              <a:rPr lang="en-US" altLang="en-US" smtClean="0">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smtClean="0">
                <a:ea typeface="ＭＳ Ｐゴシック" pitchFamily="34" charset="-128"/>
              </a:rPr>
              <a:t>All the experiments were performed using 10 fold cross validation</a:t>
            </a:r>
          </a:p>
          <a:p>
            <a:pPr eaLnBrk="1" hangingPunct="1"/>
            <a:r>
              <a:rPr lang="en-US" altLang="en-US" smtClean="0">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EDB6727-802F-734A-A644-6E6C4949117A}" type="slidenum">
              <a:rPr lang="en-US"/>
              <a:pPr/>
              <a:t>63</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67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5</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VIDEO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9</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vertical lines look like same length in image but not in reality</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11</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restoration</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12</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16</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4CAB09-923F-4DCB-90FC-FFB32A7BC7D1}" type="datetime1">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0FB328-89B8-415B-AD16-27FE65978378}" type="datetime1">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F3CED-5EBB-4EE8-AC70-8FB7853314A0}" type="datetime1">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33E80-BFA1-45B5-AA82-AF4AACDF648A}" type="datetime1">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7706C-6FE7-47D2-BBEA-7B874C6080C0}" type="datetime1">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798F5-73D9-4B73-9B53-D0728E337984}" type="datetime1">
              <a:rPr lang="en-US" smtClean="0"/>
              <a:t>3/26/2018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DF8379-F04B-4DF1-B514-5681BA338F51}" type="datetime1">
              <a:rPr lang="en-US" smtClean="0"/>
              <a:t>3/26/2018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bindita@cs.washington.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courses.cs.washington.edu/courses/cse576/18sp" TargetMode="External"/><Relationship Id="rId4" Type="http://schemas.openxmlformats.org/officeDocument/2006/relationships/hyperlink" Target="mailto:liangshu@cs.washington.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50.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2.png"/><Relationship Id="rId5" Type="http://schemas.openxmlformats.org/officeDocument/2006/relationships/image" Target="../media/image4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www.sensiblevision.com/" TargetMode="Externa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63.wmf"/></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6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marsrovers.jpl.nasa.gov/gallery/images.html" TargetMode="External"/><Relationship Id="rId4" Type="http://schemas.openxmlformats.org/officeDocument/2006/relationships/hyperlink" Target="http://www.ri.cmu.edu/pubs/pub_5719.html"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hyperlink" Target="http://www.vision.caltech.edu/visipedia/" TargetMode="External"/><Relationship Id="rId4" Type="http://schemas.openxmlformats.org/officeDocument/2006/relationships/hyperlink" Target="http://leafsnap.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hyperlink" Target="http://astrometry.net/" TargetMode="Externa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jpeg"/><Relationship Id="rId12" Type="http://schemas.openxmlformats.org/officeDocument/2006/relationships/image" Target="../media/image103.jpg"/><Relationship Id="rId17" Type="http://schemas.openxmlformats.org/officeDocument/2006/relationships/image" Target="../media/image108.jpeg"/><Relationship Id="rId2" Type="http://schemas.openxmlformats.org/officeDocument/2006/relationships/image" Target="../media/image93.png"/><Relationship Id="rId16" Type="http://schemas.openxmlformats.org/officeDocument/2006/relationships/image" Target="../media/image107.jpeg"/><Relationship Id="rId20"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5" Type="http://schemas.openxmlformats.org/officeDocument/2006/relationships/image" Target="../media/image106.jpeg"/><Relationship Id="rId10" Type="http://schemas.openxmlformats.org/officeDocument/2006/relationships/image" Target="../media/image101.jpeg"/><Relationship Id="rId19" Type="http://schemas.openxmlformats.org/officeDocument/2006/relationships/image" Target="../media/image110.jp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smtClean="0">
                <a:cs typeface="Arial Rounded MT Bold"/>
              </a:rPr>
              <a:t>Computer Vision</a:t>
            </a:r>
            <a:br>
              <a:rPr lang="en-US" dirty="0" smtClean="0">
                <a:cs typeface="Arial Rounded MT Bold"/>
              </a:rPr>
            </a:br>
            <a:r>
              <a:rPr lang="en-US" dirty="0" smtClean="0">
                <a:cs typeface="Arial Rounded MT Bold"/>
              </a:rPr>
              <a:t/>
            </a:r>
            <a:br>
              <a:rPr lang="en-US" dirty="0" smtClean="0">
                <a:cs typeface="Arial Rounded MT Bold"/>
              </a:rPr>
            </a:br>
            <a:r>
              <a:rPr lang="en-US" dirty="0">
                <a:cs typeface="Arial Rounded MT Bold"/>
              </a:rPr>
              <a:t/>
            </a:r>
            <a:br>
              <a:rPr lang="en-US" dirty="0">
                <a:cs typeface="Arial Rounded MT Bold"/>
              </a:rPr>
            </a:br>
            <a:r>
              <a:rPr lang="en-US" dirty="0" smtClean="0">
                <a:cs typeface="Arial Rounded MT Bold"/>
              </a:rPr>
              <a:t>EE/CSE 576</a:t>
            </a:r>
            <a:r>
              <a:rPr lang="en-US" sz="3600" dirty="0" smtClean="0">
                <a:cs typeface="Arial Rounded MT Bold"/>
              </a:rPr>
              <a:t/>
            </a:r>
            <a:br>
              <a:rPr lang="en-US" sz="3600" dirty="0" smtClean="0">
                <a:cs typeface="Arial Rounded MT Bold"/>
              </a:rPr>
            </a:br>
            <a:r>
              <a:rPr lang="en-US" sz="3600" dirty="0" smtClean="0">
                <a:cs typeface="Arial Rounded MT Bold"/>
              </a:rPr>
              <a:t/>
            </a:r>
            <a:br>
              <a:rPr lang="en-US" sz="3600" dirty="0" smtClean="0">
                <a:cs typeface="Arial Rounded MT Bold"/>
              </a:rPr>
            </a:br>
            <a:r>
              <a:rPr lang="en-US" sz="3600" dirty="0" smtClean="0">
                <a:cs typeface="Arial Rounded MT Bold"/>
              </a:rPr>
              <a:t>Linda Shapiro</a:t>
            </a:r>
            <a:br>
              <a:rPr lang="en-US" sz="3600" dirty="0" smtClean="0">
                <a:cs typeface="Arial Rounded MT Bold"/>
              </a:rPr>
            </a:br>
            <a:r>
              <a:rPr lang="en-US" sz="2800" dirty="0" smtClean="0">
                <a:cs typeface="Arial Rounded MT Bold"/>
              </a:rPr>
              <a:t>Professor of Computer Science &amp; Engineering</a:t>
            </a:r>
            <a:br>
              <a:rPr lang="en-US" sz="2800" dirty="0" smtClean="0">
                <a:cs typeface="Arial Rounded MT Bold"/>
              </a:rPr>
            </a:br>
            <a:r>
              <a:rPr lang="en-US" sz="2800" dirty="0" smtClean="0">
                <a:cs typeface="Arial Rounded MT Bold"/>
              </a:rPr>
              <a:t>Professor of Electrical Engineering</a:t>
            </a:r>
            <a:endParaRPr lang="en-US" sz="2800" dirty="0">
              <a:cs typeface="Arial Rounded MT Bold"/>
            </a:endParaRP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10</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Alyosha</a:t>
            </a:r>
            <a:r>
              <a:rPr lang="en-US" dirty="0" smtClean="0">
                <a:solidFill>
                  <a:schemeClr val="bg1">
                    <a:lumMod val="65000"/>
                  </a:schemeClr>
                </a:solidFill>
              </a:rPr>
              <a:t> </a:t>
            </a:r>
            <a:r>
              <a:rPr lang="en-US" dirty="0" err="1" smtClean="0">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11</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Tree>
    <p:extLst>
      <p:ext uri="{BB962C8B-B14F-4D97-AF65-F5344CB8AC3E}">
        <p14:creationId xmlns:p14="http://schemas.microsoft.com/office/powerpoint/2010/main" val="2497842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13</a:t>
            </a:fld>
            <a:endParaRPr lang="en-US"/>
          </a:p>
        </p:txBody>
      </p:sp>
    </p:spTree>
    <p:extLst>
      <p:ext uri="{BB962C8B-B14F-4D97-AF65-F5344CB8AC3E}">
        <p14:creationId xmlns:p14="http://schemas.microsoft.com/office/powerpoint/2010/main" val="470698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034116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smtClean="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smtClean="0"/>
              <a:t>less</a:t>
            </a:r>
          </a:p>
          <a:p>
            <a:pPr algn="ctr"/>
            <a:r>
              <a:rPr lang="en-US" dirty="0" smtClean="0"/>
              <a:t>important</a:t>
            </a:r>
            <a:endParaRPr lang="en-US" dirty="0"/>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a:t>
            </a:r>
            <a:r>
              <a:rPr lang="en-US" b="1" dirty="0" smtClean="0">
                <a:solidFill>
                  <a:srgbClr val="000000"/>
                </a:solidFill>
              </a:rPr>
              <a:t>resizing uses important areas.</a:t>
            </a:r>
          </a:p>
          <a:p>
            <a:pPr fontAlgn="base">
              <a:spcBef>
                <a:spcPct val="0"/>
              </a:spcBef>
              <a:spcAft>
                <a:spcPct val="0"/>
              </a:spcAft>
            </a:pPr>
            <a:r>
              <a:rPr lang="en-US" b="1" dirty="0" smtClean="0">
                <a:solidFill>
                  <a:srgbClr val="000000"/>
                </a:solidFill>
              </a:rPr>
              <a:t>Extends in horizontal direction and reduces in vertical.</a:t>
            </a:r>
            <a:endParaRPr lang="en-US" b="1" dirty="0">
              <a:solidFill>
                <a:srgbClr val="000000"/>
              </a:solidFill>
            </a:endParaRP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a:t>
            </a:r>
            <a:r>
              <a:rPr lang="en-US" b="1" dirty="0" smtClean="0">
                <a:solidFill>
                  <a:srgbClr val="000000"/>
                </a:solidFill>
              </a:rPr>
              <a:t>resizing uses and stretches the whole image.</a:t>
            </a:r>
            <a:endParaRPr lang="en-US" b="1" dirty="0">
              <a:solidFill>
                <a:srgbClr val="000000"/>
              </a:solidFill>
            </a:endParaRP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smtClean="0">
                <a:solidFill>
                  <a:srgbClr val="000000"/>
                </a:solidFill>
              </a:rPr>
              <a:t>[</a:t>
            </a:r>
            <a:r>
              <a:rPr lang="en-US" sz="2200" dirty="0" err="1" smtClean="0">
                <a:solidFill>
                  <a:srgbClr val="000000"/>
                </a:solidFill>
              </a:rPr>
              <a:t>Shai</a:t>
            </a:r>
            <a:r>
              <a:rPr lang="en-US" sz="2200" dirty="0" smtClean="0">
                <a:solidFill>
                  <a:srgbClr val="000000"/>
                </a:solidFill>
              </a:rPr>
              <a:t> &amp; </a:t>
            </a:r>
            <a:r>
              <a:rPr lang="en-US" sz="2200" dirty="0" err="1" smtClean="0">
                <a:solidFill>
                  <a:srgbClr val="000000"/>
                </a:solidFill>
              </a:rPr>
              <a:t>Avidan</a:t>
            </a:r>
            <a:r>
              <a:rPr lang="en-US" sz="2200" dirty="0" smtClean="0">
                <a:solidFill>
                  <a:srgbClr val="000000"/>
                </a:solidFill>
              </a:rPr>
              <a:t>, SIGGRAPH 2007]</a:t>
            </a:r>
            <a:endParaRPr lang="en-US" sz="2200" dirty="0">
              <a:solidFill>
                <a:srgbClr val="000000"/>
              </a:solidFill>
            </a:endParaRPr>
          </a:p>
        </p:txBody>
      </p:sp>
      <p:sp>
        <p:nvSpPr>
          <p:cNvPr id="2" name="Slide Number Placeholder 1"/>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solidFill>
                  <a:schemeClr val="bg1">
                    <a:lumMod val="75000"/>
                  </a:schemeClr>
                </a:solidFill>
              </a:rPr>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t>Reconstruction</a:t>
            </a:r>
          </a:p>
          <a:p>
            <a:pPr lvl="1"/>
            <a:r>
              <a:rPr lang="en-US" dirty="0" smtClean="0"/>
              <a:t>Depth</a:t>
            </a:r>
          </a:p>
          <a:p>
            <a:pPr lvl="1"/>
            <a:r>
              <a:rPr lang="en-US" dirty="0" smtClean="0"/>
              <a:t>Motion Estimation</a:t>
            </a:r>
            <a:endParaRPr lang="en-US" dirty="0"/>
          </a:p>
          <a:p>
            <a:r>
              <a:rPr lang="en-US" dirty="0" smtClean="0">
                <a:solidFill>
                  <a:schemeClr val="bg1">
                    <a:lumMod val="75000"/>
                  </a:schemeClr>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11" name="Slide Number Placeholder 10"/>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4167238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66"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96098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16309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a:t>
            </a:r>
            <a:endParaRPr lang="en-US" dirty="0"/>
          </a:p>
        </p:txBody>
      </p:sp>
      <p:sp>
        <p:nvSpPr>
          <p:cNvPr id="3" name="Content Placeholder 2"/>
          <p:cNvSpPr>
            <a:spLocks noGrp="1"/>
          </p:cNvSpPr>
          <p:nvPr>
            <p:ph idx="1"/>
          </p:nvPr>
        </p:nvSpPr>
        <p:spPr>
          <a:xfrm>
            <a:off x="457200" y="1600200"/>
            <a:ext cx="8314660" cy="4525963"/>
          </a:xfrm>
        </p:spPr>
        <p:txBody>
          <a:bodyPr>
            <a:normAutofit fontScale="70000" lnSpcReduction="20000"/>
          </a:bodyPr>
          <a:lstStyle/>
          <a:p>
            <a:r>
              <a:rPr lang="en-US" dirty="0" smtClean="0"/>
              <a:t>Time: </a:t>
            </a:r>
          </a:p>
          <a:p>
            <a:pPr lvl="1"/>
            <a:r>
              <a:rPr lang="en-US" dirty="0" smtClean="0"/>
              <a:t>Mondays and Wednesdays</a:t>
            </a:r>
            <a:r>
              <a:rPr lang="en-US" smtClean="0"/>
              <a:t>, </a:t>
            </a:r>
            <a:r>
              <a:rPr lang="en-US" smtClean="0"/>
              <a:t>1:00 </a:t>
            </a:r>
            <a:r>
              <a:rPr lang="en-US" smtClean="0"/>
              <a:t>-</a:t>
            </a:r>
            <a:r>
              <a:rPr lang="en-US" smtClean="0"/>
              <a:t>2:20pm</a:t>
            </a:r>
            <a:endParaRPr lang="en-US" dirty="0" smtClean="0"/>
          </a:p>
          <a:p>
            <a:r>
              <a:rPr lang="en-US" dirty="0" smtClean="0"/>
              <a:t>Location:</a:t>
            </a:r>
          </a:p>
          <a:p>
            <a:pPr lvl="1"/>
            <a:r>
              <a:rPr lang="en-US" dirty="0" smtClean="0"/>
              <a:t>EEB 037</a:t>
            </a:r>
          </a:p>
          <a:p>
            <a:r>
              <a:rPr lang="en-US" dirty="0" smtClean="0"/>
              <a:t>Contact:	</a:t>
            </a:r>
          </a:p>
          <a:p>
            <a:pPr lvl="1"/>
            <a:r>
              <a:rPr lang="en-US" dirty="0" smtClean="0"/>
              <a:t>shapiro@cs.uw.edu , CSE 634</a:t>
            </a:r>
          </a:p>
          <a:p>
            <a:r>
              <a:rPr lang="en-US" dirty="0" smtClean="0"/>
              <a:t>TAs:</a:t>
            </a:r>
          </a:p>
          <a:p>
            <a:pPr lvl="1"/>
            <a:r>
              <a:rPr lang="en-US" dirty="0" err="1" smtClean="0"/>
              <a:t>Bindita</a:t>
            </a:r>
            <a:r>
              <a:rPr lang="en-US" dirty="0" smtClean="0"/>
              <a:t> Chaudhuri </a:t>
            </a:r>
          </a:p>
          <a:p>
            <a:pPr lvl="1"/>
            <a:r>
              <a:rPr lang="en-US" dirty="0" smtClean="0">
                <a:hlinkClick r:id="rId3"/>
              </a:rPr>
              <a:t>bindita@cs.washington.edu</a:t>
            </a:r>
            <a:endParaRPr lang="en-US" dirty="0" smtClean="0"/>
          </a:p>
          <a:p>
            <a:pPr lvl="1"/>
            <a:r>
              <a:rPr lang="en-US" dirty="0" smtClean="0"/>
              <a:t>Shu Liang</a:t>
            </a:r>
          </a:p>
          <a:p>
            <a:pPr lvl="1"/>
            <a:r>
              <a:rPr lang="en-US" dirty="0" smtClean="0">
                <a:hlinkClick r:id="rId4"/>
              </a:rPr>
              <a:t>liangshu@cs.washington.edu</a:t>
            </a:r>
            <a:endParaRPr lang="en-US" dirty="0" smtClean="0"/>
          </a:p>
          <a:p>
            <a:pPr lvl="1"/>
            <a:endParaRPr lang="en-US" dirty="0" smtClean="0"/>
          </a:p>
          <a:p>
            <a:r>
              <a:rPr lang="en-US" dirty="0" smtClean="0"/>
              <a:t>Website:</a:t>
            </a:r>
          </a:p>
          <a:p>
            <a:pPr lvl="1"/>
            <a:r>
              <a:rPr lang="en-US" dirty="0" smtClean="0">
                <a:hlinkClick r:id="rId5"/>
              </a:rPr>
              <a:t>https://courses.cs.washington.edu/courses/cse576/18sp</a:t>
            </a:r>
            <a:r>
              <a:rPr lang="en-US" dirty="0" smtClean="0"/>
              <a:t>/</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Tree>
    <p:extLst>
      <p:ext uri="{BB962C8B-B14F-4D97-AF65-F5344CB8AC3E}">
        <p14:creationId xmlns:p14="http://schemas.microsoft.com/office/powerpoint/2010/main" val="894345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6615788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21</a:t>
            </a:fld>
            <a:endParaRPr lang="en-US"/>
          </a:p>
        </p:txBody>
      </p:sp>
    </p:spTree>
    <p:extLst>
      <p:ext uri="{BB962C8B-B14F-4D97-AF65-F5344CB8AC3E}">
        <p14:creationId xmlns:p14="http://schemas.microsoft.com/office/powerpoint/2010/main" val="1350318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268035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830604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61955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3388630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smtClean="0">
                <a:solidFill>
                  <a:srgbClr val="BFBFBF"/>
                </a:solidFill>
              </a:rPr>
              <a:t>Low Level Vision</a:t>
            </a:r>
          </a:p>
          <a:p>
            <a:pPr lvl="1"/>
            <a:r>
              <a:rPr lang="en-US" dirty="0" smtClean="0">
                <a:solidFill>
                  <a:srgbClr val="BFBFBF"/>
                </a:solidFill>
              </a:rPr>
              <a:t>Measurements</a:t>
            </a:r>
          </a:p>
          <a:p>
            <a:pPr lvl="1"/>
            <a:r>
              <a:rPr lang="en-US" dirty="0" smtClean="0">
                <a:solidFill>
                  <a:srgbClr val="BFBFBF"/>
                </a:solidFill>
              </a:rPr>
              <a:t>Enhancements</a:t>
            </a:r>
          </a:p>
          <a:p>
            <a:pPr lvl="1"/>
            <a:r>
              <a:rPr lang="en-US" dirty="0" smtClean="0">
                <a:solidFill>
                  <a:srgbClr val="BFBFBF"/>
                </a:solidFill>
              </a:rPr>
              <a:t>Region segmentation</a:t>
            </a:r>
          </a:p>
          <a:p>
            <a:pPr lvl="1"/>
            <a:r>
              <a:rPr lang="en-US" dirty="0" smtClean="0">
                <a:solidFill>
                  <a:srgbClr val="BFBFBF"/>
                </a:solidFill>
              </a:rPr>
              <a:t>Features</a:t>
            </a:r>
            <a:endParaRPr lang="en-US" dirty="0">
              <a:solidFill>
                <a:srgbClr val="BFBFBF"/>
              </a:solidFill>
            </a:endParaRPr>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t>Category detection</a:t>
            </a:r>
          </a:p>
          <a:p>
            <a:pPr lvl="1"/>
            <a:r>
              <a:rPr lang="en-US" dirty="0" smtClean="0"/>
              <a:t>Activity </a:t>
            </a:r>
            <a:r>
              <a:rPr lang="en-US" dirty="0"/>
              <a:t>r</a:t>
            </a:r>
            <a:r>
              <a:rPr lang="en-US" dirty="0" smtClean="0"/>
              <a:t>ecognition</a:t>
            </a:r>
          </a:p>
          <a:p>
            <a:pPr lvl="1"/>
            <a:r>
              <a:rPr lang="en-US" dirty="0" smtClean="0"/>
              <a:t>Deep understandings</a:t>
            </a:r>
          </a:p>
          <a:p>
            <a:pPr lvl="1"/>
            <a:r>
              <a:rPr lang="en-US" dirty="0" smtClean="0"/>
              <a:t>Pose estimation</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2258193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61454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3662621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2367595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smtClean="0"/>
              <a:t>How hard is computer vision?</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3204426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smtClean="0">
                <a:latin typeface="Arial" pitchFamily="34" charset="0"/>
                <a:cs typeface="Arial" pitchFamily="34" charset="0"/>
              </a:rPr>
              <a:t>“In 1966, </a:t>
            </a:r>
            <a:r>
              <a:rPr lang="en-US" sz="2000" dirty="0" err="1" smtClean="0">
                <a:latin typeface="Arial" pitchFamily="34" charset="0"/>
                <a:cs typeface="Arial" pitchFamily="34" charset="0"/>
              </a:rPr>
              <a:t>Minsky</a:t>
            </a:r>
            <a:r>
              <a:rPr lang="en-US" sz="2000" dirty="0" smtClean="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smtClean="0">
              <a:latin typeface="Arial" pitchFamily="34" charset="0"/>
              <a:cs typeface="Arial" pitchFamily="34" charset="0"/>
            </a:endParaRPr>
          </a:p>
          <a:p>
            <a:r>
              <a:rPr lang="en-US" sz="1200" dirty="0" err="1" smtClean="0">
                <a:latin typeface="Arial" pitchFamily="34" charset="0"/>
                <a:cs typeface="Arial" pitchFamily="34" charset="0"/>
              </a:rPr>
              <a:t>Crevier</a:t>
            </a:r>
            <a:r>
              <a:rPr lang="en-US" sz="1200" dirty="0" smtClean="0">
                <a:latin typeface="Arial" pitchFamily="34" charset="0"/>
                <a:cs typeface="Arial" pitchFamily="34" charset="0"/>
              </a:rPr>
              <a:t> 1993, pg. 88</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207089270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4236342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smtClean="0">
                <a:latin typeface="Arial" pitchFamily="34" charset="0"/>
                <a:cs typeface="Arial" pitchFamily="34" charset="0"/>
              </a:rPr>
              <a:t>Marvin </a:t>
            </a:r>
            <a:r>
              <a:rPr lang="en-US" sz="1800" dirty="0" err="1" smtClean="0">
                <a:latin typeface="Arial" pitchFamily="34" charset="0"/>
                <a:cs typeface="Arial" pitchFamily="34" charset="0"/>
              </a:rPr>
              <a:t>Minsky</a:t>
            </a:r>
            <a:r>
              <a:rPr lang="en-US" sz="1800" dirty="0" smtClean="0">
                <a:latin typeface="Arial" pitchFamily="34" charset="0"/>
                <a:cs typeface="Arial" pitchFamily="34" charset="0"/>
              </a:rPr>
              <a:t>, MIT</a:t>
            </a:r>
          </a:p>
          <a:p>
            <a:r>
              <a:rPr lang="en-US" sz="1800" dirty="0" smtClean="0">
                <a:latin typeface="Arial" pitchFamily="34" charset="0"/>
                <a:cs typeface="Arial" pitchFamily="34" charset="0"/>
              </a:rPr>
              <a:t>Turing award,1969</a:t>
            </a:r>
            <a:endParaRPr lang="en-US" sz="1800" dirty="0">
              <a:latin typeface="Arial" pitchFamily="34" charset="0"/>
              <a:cs typeface="Arial" pitchFamily="34" charset="0"/>
            </a:endParaRP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smtClean="0">
                <a:latin typeface="Arial" pitchFamily="34" charset="0"/>
                <a:cs typeface="Arial" pitchFamily="34" charset="0"/>
              </a:rPr>
              <a:t>Gerald </a:t>
            </a:r>
            <a:r>
              <a:rPr lang="en-US" sz="1800" dirty="0" err="1" smtClean="0">
                <a:latin typeface="Arial" pitchFamily="34" charset="0"/>
                <a:cs typeface="Arial" pitchFamily="34" charset="0"/>
              </a:rPr>
              <a:t>Sussman</a:t>
            </a:r>
            <a:r>
              <a:rPr lang="en-US" sz="1800" dirty="0" smtClean="0">
                <a:latin typeface="Arial" pitchFamily="34" charset="0"/>
                <a:cs typeface="Arial" pitchFamily="34" charset="0"/>
              </a:rPr>
              <a:t>, MIT</a:t>
            </a:r>
          </a:p>
          <a:p>
            <a:r>
              <a:rPr lang="en-US" dirty="0" smtClean="0">
                <a:latin typeface="Arial" pitchFamily="34" charset="0"/>
                <a:cs typeface="Arial" pitchFamily="34" charset="0"/>
              </a:rPr>
              <a:t>(the undergraduate)</a:t>
            </a:r>
            <a:endParaRPr lang="en-US" sz="1800" dirty="0" smtClean="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smtClean="0">
                <a:latin typeface="Arial" pitchFamily="34" charset="0"/>
                <a:cs typeface="Arial" pitchFamily="34" charset="0"/>
              </a:rPr>
              <a:t>“You’ll notice that </a:t>
            </a:r>
            <a:r>
              <a:rPr lang="en-US" sz="2000" dirty="0" err="1" smtClean="0">
                <a:latin typeface="Arial" pitchFamily="34" charset="0"/>
                <a:cs typeface="Arial" pitchFamily="34" charset="0"/>
              </a:rPr>
              <a:t>Sussman</a:t>
            </a:r>
            <a:r>
              <a:rPr lang="en-US" sz="2000" dirty="0" smtClean="0">
                <a:latin typeface="Arial" pitchFamily="34" charset="0"/>
                <a:cs typeface="Arial" pitchFamily="34" charset="0"/>
              </a:rPr>
              <a:t> never worked in vision again!” </a:t>
            </a:r>
            <a:r>
              <a:rPr lang="en-US" sz="1800" dirty="0" smtClean="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smtClean="0"/>
              <a:t>Why vision is so hard?</a:t>
            </a:r>
            <a:endParaRPr lang="en-US" sz="4400" dirty="0"/>
          </a:p>
        </p:txBody>
      </p:sp>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1284555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vision so hard?</a:t>
            </a:r>
            <a:endParaRPr lang="en-US" dirty="0"/>
          </a:p>
        </p:txBody>
      </p:sp>
      <p:sp>
        <p:nvSpPr>
          <p:cNvPr id="3" name="Content Placeholder 2"/>
          <p:cNvSpPr>
            <a:spLocks noGrp="1"/>
          </p:cNvSpPr>
          <p:nvPr>
            <p:ph idx="1"/>
          </p:nvPr>
        </p:nvSpPr>
        <p:spPr/>
        <p:txBody>
          <a:bodyPr/>
          <a:lstStyle/>
          <a:p>
            <a:r>
              <a:rPr lang="en-US" smtClean="0"/>
              <a:t>Ill-posed </a:t>
            </a:r>
            <a:r>
              <a:rPr lang="en-US" dirty="0" smtClean="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smtClean="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17789957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234749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Tree>
    <p:extLst>
      <p:ext uri="{BB962C8B-B14F-4D97-AF65-F5344CB8AC3E}">
        <p14:creationId xmlns:p14="http://schemas.microsoft.com/office/powerpoint/2010/main" val="4011481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endParaRPr lang="en-US" sz="3200" b="0" dirty="0" smtClean="0">
              <a:solidFill>
                <a:srgbClr val="000000"/>
              </a:solidFill>
            </a:endParaRPr>
          </a:p>
          <a:p>
            <a:pPr defTabSz="914400" fontAlgn="base">
              <a:spcBef>
                <a:spcPct val="0"/>
              </a:spcBef>
              <a:spcAft>
                <a:spcPct val="0"/>
              </a:spcAft>
            </a:pPr>
            <a:r>
              <a:rPr lang="en-US" sz="3200" b="0" dirty="0" smtClean="0">
                <a:solidFill>
                  <a:srgbClr val="000000"/>
                </a:solidFill>
              </a:rPr>
              <a:t>occlusion</a:t>
            </a:r>
            <a:endParaRPr lang="en-US" sz="3200" b="0" dirty="0">
              <a:solidFill>
                <a:srgbClr val="000000"/>
              </a:solidFill>
            </a:endParaRP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4204315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3002142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035868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446561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42</a:t>
            </a:fld>
            <a:endParaRPr lang="en-US"/>
          </a:p>
        </p:txBody>
      </p:sp>
    </p:spTree>
    <p:extLst>
      <p:ext uri="{BB962C8B-B14F-4D97-AF65-F5344CB8AC3E}">
        <p14:creationId xmlns:p14="http://schemas.microsoft.com/office/powerpoint/2010/main" val="3741865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345"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346"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347"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348"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349"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smtClean="0">
                <a:solidFill>
                  <a:schemeClr val="bg1">
                    <a:lumMod val="65000"/>
                  </a:schemeClr>
                </a:solidFill>
              </a:rPr>
              <a:t>Slide Credit: </a:t>
            </a:r>
            <a:r>
              <a:rPr lang="en-US" sz="1400" dirty="0" err="1" smtClean="0">
                <a:solidFill>
                  <a:schemeClr val="bg1">
                    <a:lumMod val="65000"/>
                  </a:schemeClr>
                </a:solidFill>
              </a:rPr>
              <a:t>Alyosha</a:t>
            </a:r>
            <a:r>
              <a:rPr lang="en-US" sz="1400" dirty="0" smtClean="0">
                <a:solidFill>
                  <a:schemeClr val="bg1">
                    <a:lumMod val="65000"/>
                  </a:schemeClr>
                </a:solidFill>
              </a:rPr>
              <a:t> </a:t>
            </a:r>
            <a:r>
              <a:rPr lang="en-US" sz="1400" dirty="0" err="1" smtClean="0">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44</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smtClean="0"/>
              <a:t>What Works Today?</a:t>
            </a:r>
            <a:endParaRPr lang="en-US" sz="4800" dirty="0"/>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3077487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smtClean="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9012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Biometrics</a:t>
            </a:r>
          </a:p>
        </p:txBody>
      </p:sp>
      <p:sp>
        <p:nvSpPr>
          <p:cNvPr id="48131" name="Rectangle 3"/>
          <p:cNvSpPr>
            <a:spLocks noGrp="1" noChangeArrowheads="1"/>
          </p:cNvSpPr>
          <p:nvPr>
            <p:ph type="body" idx="1"/>
          </p:nvPr>
        </p:nvSpPr>
        <p:spPr/>
        <p:txBody>
          <a:bodyPr/>
          <a:lstStyle/>
          <a:p>
            <a:endParaRPr lang="en-US" smtClean="0"/>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4259810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smtClean="0"/>
              <a:t>Mobile visual search: </a:t>
            </a:r>
            <a:r>
              <a:rPr lang="en-US" dirty="0" smtClean="0">
                <a:hlinkClick r:id="rId3"/>
              </a:rPr>
              <a:t>Google Goggles</a:t>
            </a:r>
            <a:endParaRPr lang="en-US" dirty="0" smtClean="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1768084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smtClean="0"/>
              <a:t>Many new digital cameras now detect faces</a:t>
            </a:r>
          </a:p>
          <a:p>
            <a:pPr lvl="1"/>
            <a:r>
              <a:rPr lang="en-US" smtClean="0"/>
              <a:t>Canon, Sony, Fuji, …</a:t>
            </a:r>
          </a:p>
          <a:p>
            <a:pPr lvl="1">
              <a:buFontTx/>
              <a:buNone/>
            </a:pPr>
            <a:endParaRPr lang="en-US" smtClean="0"/>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2311112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5" name="Slide Number Placeholder 4"/>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Smile detection</a:t>
            </a:r>
          </a:p>
        </p:txBody>
      </p:sp>
      <p:sp>
        <p:nvSpPr>
          <p:cNvPr id="45059" name="Rectangle 3"/>
          <p:cNvSpPr>
            <a:spLocks noGrp="1" noChangeArrowheads="1"/>
          </p:cNvSpPr>
          <p:nvPr>
            <p:ph type="body" idx="1"/>
          </p:nvPr>
        </p:nvSpPr>
        <p:spPr/>
        <p:txBody>
          <a:bodyPr/>
          <a:lstStyle/>
          <a:p>
            <a:endParaRPr lang="en-US" smtClean="0"/>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239984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smtClean="0"/>
              <a:t>Face recognition: Apple </a:t>
            </a:r>
            <a:r>
              <a:rPr lang="en-US" dirty="0" err="1" smtClean="0"/>
              <a:t>iPhoto</a:t>
            </a:r>
            <a:r>
              <a:rPr lang="en-US" dirty="0" smtClean="0"/>
              <a:t>, </a:t>
            </a:r>
            <a:r>
              <a:rPr lang="en-US" dirty="0" err="1" smtClean="0"/>
              <a:t>Facebook</a:t>
            </a:r>
            <a:r>
              <a:rPr lang="en-US" dirty="0" smtClean="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261561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199117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13952133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smtClean="0"/>
              <a:t>Security</a:t>
            </a:r>
            <a:endParaRPr lang="en-US" dirty="0"/>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45851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smtClean="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smtClean="0">
                <a:hlinkClick r:id="rId3"/>
              </a:rPr>
              <a:t>Mobileye</a:t>
            </a:r>
            <a:r>
              <a:rPr lang="en-US" sz="2400" dirty="0" smtClean="0"/>
              <a:t>: Vision systems in high-end BMW, GM, Volvo models </a:t>
            </a:r>
          </a:p>
          <a:p>
            <a:pPr lvl="1"/>
            <a:r>
              <a:rPr lang="en-US" dirty="0" smtClean="0"/>
              <a:t>Pedestrian collision warning</a:t>
            </a:r>
          </a:p>
          <a:p>
            <a:pPr lvl="1"/>
            <a:r>
              <a:rPr lang="en-US" dirty="0" smtClean="0"/>
              <a:t>Forward collision warning</a:t>
            </a:r>
          </a:p>
          <a:p>
            <a:pPr lvl="1"/>
            <a:r>
              <a:rPr lang="en-US" dirty="0" smtClean="0"/>
              <a:t>Lane departure warning</a:t>
            </a:r>
          </a:p>
          <a:p>
            <a:pPr lvl="1"/>
            <a:r>
              <a:rPr lang="en-US" dirty="0" smtClean="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3419645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12860082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smtClean="0"/>
              <a:t>Vision-based interaction: Xbox </a:t>
            </a:r>
            <a:r>
              <a:rPr lang="en-US" dirty="0" err="1" smtClean="0"/>
              <a:t>Kinect</a:t>
            </a:r>
            <a:endParaRPr lang="en-US" dirty="0" smtClean="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4229217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smtClean="0"/>
              <a:t>Augmented reality, consumer products </a:t>
            </a:r>
            <a:endParaRPr lang="en-US" dirty="0"/>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smtClean="0">
                <a:hlinkClick r:id="rId3"/>
              </a:rPr>
              <a:t>http://</a:t>
            </a:r>
            <a:r>
              <a:rPr lang="en-US" dirty="0" err="1" smtClean="0">
                <a:hlinkClick r:id="rId3"/>
              </a:rPr>
              <a:t>nconnex.com/wp</a:t>
            </a:r>
            <a:r>
              <a:rPr lang="en-US" dirty="0" smtClean="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3050215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smtClean="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866471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Car</a:t>
              </a:r>
              <a:endParaRPr lang="en-US" dirty="0">
                <a:solidFill>
                  <a:srgbClr val="FF0000"/>
                </a:solidFill>
              </a:endParaRP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smtClean="0">
                  <a:solidFill>
                    <a:srgbClr val="FF0000"/>
                  </a:solidFill>
                </a:rPr>
                <a:t>Horse</a:t>
              </a:r>
              <a:endParaRPr lang="en-US" dirty="0">
                <a:solidFill>
                  <a:srgbClr val="FF0000"/>
                </a:solidFill>
              </a:endParaRP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Wheel</a:t>
              </a:r>
              <a:endParaRPr lang="en-US" dirty="0">
                <a:solidFill>
                  <a:srgbClr val="FF0000"/>
                </a:solidFill>
              </a:endParaRP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smtClean="0">
                  <a:solidFill>
                    <a:srgbClr val="FF0000"/>
                  </a:solidFill>
                </a:rPr>
                <a:t>Person</a:t>
              </a:r>
              <a:endParaRPr lang="en-US" dirty="0">
                <a:solidFill>
                  <a:srgbClr val="FF0000"/>
                </a:solidFill>
              </a:endParaRP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smtClean="0">
                <a:solidFill>
                  <a:srgbClr val="FF0000"/>
                </a:solidFill>
              </a:rPr>
              <a:t>Sky</a:t>
            </a:r>
            <a:endParaRPr lang="en-US" dirty="0">
              <a:solidFill>
                <a:srgbClr val="FF0000"/>
              </a:solidFill>
            </a:endParaRP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smtClean="0">
                <a:solidFill>
                  <a:srgbClr val="FF0000"/>
                </a:solidFill>
              </a:rPr>
              <a:t>Road</a:t>
            </a:r>
            <a:endParaRPr lang="en-US" dirty="0">
              <a:solidFill>
                <a:srgbClr val="FF0000"/>
              </a:solidFill>
            </a:endParaRP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smtClean="0">
                  <a:solidFill>
                    <a:srgbClr val="FF0000"/>
                  </a:solidFill>
                </a:rPr>
                <a:t>The car is in front of the pole</a:t>
              </a:r>
              <a:endParaRPr lang="en-US" dirty="0">
                <a:solidFill>
                  <a:srgbClr val="FF0000"/>
                </a:solidFill>
              </a:endParaRPr>
            </a:p>
          </p:txBody>
        </p:sp>
      </p:grpSp>
      <p:sp>
        <p:nvSpPr>
          <p:cNvPr id="3" name="Slide Number Placeholder 2"/>
          <p:cNvSpPr>
            <a:spLocks noGrp="1"/>
          </p:cNvSpPr>
          <p:nvPr>
            <p:ph type="sldNum" sz="quarter" idx="12"/>
          </p:nvPr>
        </p:nvSpPr>
        <p:spPr/>
        <p:txBody>
          <a:bodyPr/>
          <a:lstStyle/>
          <a:p>
            <a:fld id="{AD4E86B5-A92D-294E-92AF-8654113B1844}" type="slidenum">
              <a:rPr lang="en-US" smtClean="0"/>
              <a:t>6</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mtClean="0"/>
              <a:t>Vision for robotics, space exploration</a:t>
            </a:r>
          </a:p>
        </p:txBody>
      </p:sp>
      <p:sp>
        <p:nvSpPr>
          <p:cNvPr id="54275" name="Rectangle 3"/>
          <p:cNvSpPr>
            <a:spLocks noGrp="1" noChangeArrowheads="1"/>
          </p:cNvSpPr>
          <p:nvPr>
            <p:ph type="body" idx="1"/>
          </p:nvPr>
        </p:nvSpPr>
        <p:spPr/>
        <p:txBody>
          <a:bodyPr/>
          <a:lstStyle/>
          <a:p>
            <a:endParaRPr lang="en-US" smtClean="0"/>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a:solidFill>
                  <a:schemeClr val="tx1"/>
                </a:solidFill>
              </a:rPr>
              <a:t>Vision systems (JPL) used for several tasks</a:t>
            </a:r>
          </a:p>
          <a:p>
            <a:pPr marL="742950" lvl="1" indent="-285750" algn="l" eaLnBrk="0" hangingPunct="0">
              <a:spcBef>
                <a:spcPct val="20000"/>
              </a:spcBef>
              <a:buFontTx/>
              <a:buChar char="•"/>
            </a:pPr>
            <a:r>
              <a:rPr lang="en-US" sz="2000" b="0">
                <a:solidFill>
                  <a:schemeClr val="tx1"/>
                </a:solidFill>
              </a:rPr>
              <a:t>Panorama stitching</a:t>
            </a:r>
          </a:p>
          <a:p>
            <a:pPr marL="742950" lvl="1" indent="-285750" algn="l" eaLnBrk="0" hangingPunct="0">
              <a:spcBef>
                <a:spcPct val="20000"/>
              </a:spcBef>
              <a:buFontTx/>
              <a:buChar char="•"/>
            </a:pPr>
            <a:r>
              <a:rPr lang="en-US" sz="2000" b="0">
                <a:solidFill>
                  <a:schemeClr val="tx1"/>
                </a:solidFill>
              </a:rPr>
              <a:t>3D terrain modeling</a:t>
            </a:r>
          </a:p>
          <a:p>
            <a:pPr marL="742950" lvl="1" indent="-285750" algn="l" eaLnBrk="0" hangingPunct="0">
              <a:spcBef>
                <a:spcPct val="20000"/>
              </a:spcBef>
              <a:buFontTx/>
              <a:buChar char="•"/>
            </a:pPr>
            <a:r>
              <a:rPr lang="en-US" sz="2000" b="0">
                <a:solidFill>
                  <a:schemeClr val="tx1"/>
                </a:solidFill>
              </a:rPr>
              <a:t>Obstacle detection, position tracking</a:t>
            </a:r>
          </a:p>
          <a:p>
            <a:pPr marL="742950" lvl="1" indent="-285750" algn="l" eaLnBrk="0" hangingPunct="0">
              <a:spcBef>
                <a:spcPct val="20000"/>
              </a:spcBef>
              <a:buFontTx/>
              <a:buChar char="•"/>
            </a:pPr>
            <a:r>
              <a:rPr lang="en-US" sz="2000" b="0">
                <a:solidFill>
                  <a:schemeClr val="tx1"/>
                </a:solidFill>
              </a:rPr>
              <a:t>For more, read “</a:t>
            </a:r>
            <a:r>
              <a:rPr lang="en-US" sz="2000" b="0">
                <a:solidFill>
                  <a:schemeClr val="tx1"/>
                </a:solidFill>
                <a:hlinkClick r:id="rId4"/>
              </a:rPr>
              <a:t>Computer Vision on Mars</a:t>
            </a:r>
            <a:r>
              <a:rPr lang="en-US" sz="2000" b="0">
                <a:solidFill>
                  <a:schemeClr val="tx1"/>
                </a:solidFill>
              </a:rPr>
              <a:t>” by Matthies et al.</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5"/>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3096939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11001115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62</a:t>
            </a:fld>
            <a:endParaRPr lang="en-US" altLang="en-US" smtClean="0"/>
          </a:p>
        </p:txBody>
      </p:sp>
      <p:sp>
        <p:nvSpPr>
          <p:cNvPr id="17411" name="Rectangle 2"/>
          <p:cNvSpPr>
            <a:spLocks noGrp="1" noChangeArrowheads="1"/>
          </p:cNvSpPr>
          <p:nvPr>
            <p:ph type="title"/>
          </p:nvPr>
        </p:nvSpPr>
        <p:spPr/>
        <p:txBody>
          <a:bodyPr/>
          <a:lstStyle/>
          <a:p>
            <a:pPr eaLnBrk="1" hangingPunct="1"/>
            <a:r>
              <a:rPr lang="en-US" altLang="en-US" smtClean="0">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a:p>
            <a:pPr eaLnBrk="1" hangingPunct="1"/>
            <a:r>
              <a:rPr lang="en-US" altLang="en-US" dirty="0" smtClean="0">
                <a:ea typeface="ＭＳ Ｐゴシック" pitchFamily="34" charset="-128"/>
              </a:rPr>
              <a:t>Treat 2D azimuth-elevation angle </a:t>
            </a:r>
          </a:p>
          <a:p>
            <a:pPr marL="0" indent="0" eaLnBrk="1" hangingPunct="1">
              <a:buNone/>
            </a:pPr>
            <a:r>
              <a:rPr lang="en-US" altLang="en-US" dirty="0" smtClean="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a:xfrm>
            <a:off x="194733" y="2957689"/>
            <a:ext cx="8229600" cy="914400"/>
          </a:xfrm>
        </p:spPr>
        <p:txBody>
          <a:bodyPr>
            <a:normAutofit fontScale="90000"/>
          </a:bodyPr>
          <a:lstStyle/>
          <a:p>
            <a:pPr eaLnBrk="1" hangingPunct="1"/>
            <a:r>
              <a:rPr lang="en-US" dirty="0" smtClean="0"/>
              <a:t>Computer vision in other scientific fields</a:t>
            </a:r>
            <a:br>
              <a:rPr lang="en-US" dirty="0" smtClean="0"/>
            </a:b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4133482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biology</a:t>
            </a:r>
            <a:endParaRPr lang="en-US" dirty="0"/>
          </a:p>
        </p:txBody>
      </p:sp>
      <p:pic>
        <p:nvPicPr>
          <p:cNvPr id="4" name="Picture 3"/>
          <p:cNvPicPr>
            <a:picLocks noChangeAspect="1"/>
          </p:cNvPicPr>
          <p:nvPr/>
        </p:nvPicPr>
        <p:blipFill>
          <a:blip r:embed="rId2"/>
          <a:stretch>
            <a:fillRect/>
          </a:stretch>
        </p:blipFill>
        <p:spPr>
          <a:xfrm>
            <a:off x="533400" y="1600200"/>
            <a:ext cx="3134467" cy="4419599"/>
          </a:xfrm>
          <a:prstGeom prst="rect">
            <a:avLst/>
          </a:prstGeom>
        </p:spPr>
      </p:pic>
      <p:pic>
        <p:nvPicPr>
          <p:cNvPr id="5" name="Picture 4"/>
          <p:cNvPicPr>
            <a:picLocks noChangeAspect="1"/>
          </p:cNvPicPr>
          <p:nvPr/>
        </p:nvPicPr>
        <p:blipFill>
          <a:blip r:embed="rId3"/>
          <a:stretch>
            <a:fillRect/>
          </a:stretch>
        </p:blipFill>
        <p:spPr>
          <a:xfrm>
            <a:off x="4267200" y="1905000"/>
            <a:ext cx="4495800" cy="3657600"/>
          </a:xfrm>
          <a:prstGeom prst="rect">
            <a:avLst/>
          </a:prstGeom>
        </p:spPr>
      </p:pic>
      <p:sp>
        <p:nvSpPr>
          <p:cNvPr id="6" name="TextBox 5"/>
          <p:cNvSpPr txBox="1"/>
          <p:nvPr/>
        </p:nvSpPr>
        <p:spPr>
          <a:xfrm>
            <a:off x="914400" y="6248400"/>
            <a:ext cx="2210862" cy="369332"/>
          </a:xfrm>
          <a:prstGeom prst="rect">
            <a:avLst/>
          </a:prstGeom>
          <a:noFill/>
        </p:spPr>
        <p:txBody>
          <a:bodyPr wrap="none" rtlCol="0">
            <a:spAutoFit/>
          </a:bodyPr>
          <a:lstStyle/>
          <a:p>
            <a:r>
              <a:rPr lang="en-US" dirty="0" smtClean="0">
                <a:hlinkClick r:id="rId4"/>
              </a:rPr>
              <a:t>http://</a:t>
            </a:r>
            <a:r>
              <a:rPr lang="en-US" dirty="0" err="1" smtClean="0">
                <a:hlinkClick r:id="rId4"/>
              </a:rPr>
              <a:t>leafsnap.com</a:t>
            </a:r>
            <a:r>
              <a:rPr lang="en-US" dirty="0" smtClean="0">
                <a:hlinkClick r:id="rId4"/>
              </a:rPr>
              <a:t>/</a:t>
            </a:r>
            <a:endParaRPr lang="en-US" dirty="0"/>
          </a:p>
        </p:txBody>
      </p:sp>
      <p:sp>
        <p:nvSpPr>
          <p:cNvPr id="7" name="Rectangle 6"/>
          <p:cNvSpPr/>
          <p:nvPr/>
        </p:nvSpPr>
        <p:spPr>
          <a:xfrm>
            <a:off x="4572000" y="6096000"/>
            <a:ext cx="4185761" cy="369332"/>
          </a:xfrm>
          <a:prstGeom prst="rect">
            <a:avLst/>
          </a:prstGeom>
        </p:spPr>
        <p:txBody>
          <a:bodyPr wrap="none">
            <a:spAutoFit/>
          </a:bodyPr>
          <a:lstStyle/>
          <a:p>
            <a:r>
              <a:rPr lang="en-US" dirty="0" smtClean="0">
                <a:hlinkClick r:id="rId5"/>
              </a:rPr>
              <a:t>http://</a:t>
            </a:r>
            <a:r>
              <a:rPr lang="en-US" dirty="0" err="1" smtClean="0">
                <a:hlinkClick r:id="rId5"/>
              </a:rPr>
              <a:t>www.vision.caltech.edu/visipedia</a:t>
            </a:r>
            <a:r>
              <a:rPr lang="en-US" dirty="0" smtClean="0">
                <a:hlinkClick r:id="rId5"/>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2294531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cosmology</a:t>
            </a:r>
            <a:endParaRPr lang="en-US" dirty="0"/>
          </a:p>
        </p:txBody>
      </p:sp>
      <p:pic>
        <p:nvPicPr>
          <p:cNvPr id="3" name="Picture 2"/>
          <p:cNvPicPr>
            <a:picLocks noChangeAspect="1"/>
          </p:cNvPicPr>
          <p:nvPr/>
        </p:nvPicPr>
        <p:blipFill>
          <a:blip r:embed="rId2"/>
          <a:stretch>
            <a:fillRect/>
          </a:stretch>
        </p:blipFill>
        <p:spPr>
          <a:xfrm>
            <a:off x="609600" y="1219200"/>
            <a:ext cx="2540000" cy="3810000"/>
          </a:xfrm>
          <a:prstGeom prst="rect">
            <a:avLst/>
          </a:prstGeom>
        </p:spPr>
      </p:pic>
      <p:pic>
        <p:nvPicPr>
          <p:cNvPr id="4" name="Picture 3"/>
          <p:cNvPicPr>
            <a:picLocks noChangeAspect="1"/>
          </p:cNvPicPr>
          <p:nvPr/>
        </p:nvPicPr>
        <p:blipFill>
          <a:blip r:embed="rId3"/>
          <a:stretch>
            <a:fillRect/>
          </a:stretch>
        </p:blipFill>
        <p:spPr>
          <a:xfrm>
            <a:off x="3429000" y="1219200"/>
            <a:ext cx="2540000" cy="3810000"/>
          </a:xfrm>
          <a:prstGeom prst="rect">
            <a:avLst/>
          </a:prstGeom>
        </p:spPr>
      </p:pic>
      <p:pic>
        <p:nvPicPr>
          <p:cNvPr id="5" name="Picture 4"/>
          <p:cNvPicPr>
            <a:picLocks noChangeAspect="1"/>
          </p:cNvPicPr>
          <p:nvPr/>
        </p:nvPicPr>
        <p:blipFill>
          <a:blip r:embed="rId4"/>
          <a:stretch>
            <a:fillRect/>
          </a:stretch>
        </p:blipFill>
        <p:spPr>
          <a:xfrm>
            <a:off x="6324600" y="1219200"/>
            <a:ext cx="2540000" cy="3810000"/>
          </a:xfrm>
          <a:prstGeom prst="rect">
            <a:avLst/>
          </a:prstGeom>
        </p:spPr>
      </p:pic>
      <p:sp>
        <p:nvSpPr>
          <p:cNvPr id="6" name="Rectangle 5"/>
          <p:cNvSpPr/>
          <p:nvPr/>
        </p:nvSpPr>
        <p:spPr>
          <a:xfrm>
            <a:off x="6477000" y="6324600"/>
            <a:ext cx="2300630" cy="369332"/>
          </a:xfrm>
          <a:prstGeom prst="rect">
            <a:avLst/>
          </a:prstGeom>
        </p:spPr>
        <p:txBody>
          <a:bodyPr wrap="none">
            <a:spAutoFit/>
          </a:bodyPr>
          <a:lstStyle/>
          <a:p>
            <a:r>
              <a:rPr lang="en-US" dirty="0" smtClean="0">
                <a:hlinkClick r:id="rId5"/>
              </a:rPr>
              <a:t>http://</a:t>
            </a:r>
            <a:r>
              <a:rPr lang="en-US" dirty="0" err="1" smtClean="0">
                <a:hlinkClick r:id="rId5"/>
              </a:rPr>
              <a:t>astrometry.net</a:t>
            </a:r>
            <a:r>
              <a:rPr lang="en-US" dirty="0" smtClean="0">
                <a:hlinkClick r:id="rId5"/>
              </a:rPr>
              <a:t>/</a:t>
            </a:r>
            <a:endParaRPr lang="en-US" dirty="0"/>
          </a:p>
        </p:txBody>
      </p:sp>
      <p:sp>
        <p:nvSpPr>
          <p:cNvPr id="7" name="Slide Number Placeholder 6"/>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3404965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Computer vision research in healthcare</a:t>
            </a:r>
            <a:endParaRPr lang="en-US" dirty="0"/>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smtClean="0"/>
              <a:t>assisted living, patient monitoring</a:t>
            </a:r>
          </a:p>
          <a:p>
            <a:r>
              <a:rPr lang="en-US" dirty="0" smtClean="0"/>
              <a:t>[</a:t>
            </a:r>
            <a:r>
              <a:rPr lang="en-US" dirty="0" err="1" smtClean="0"/>
              <a:t>Lan</a:t>
            </a:r>
            <a:r>
              <a:rPr lang="en-US" dirty="0" smtClean="0"/>
              <a:t> et al, PAMI 2012]</a:t>
            </a:r>
            <a:endParaRPr lang="en-US" dirty="0"/>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smtClean="0"/>
              <a:t>autism screening</a:t>
            </a:r>
            <a:endParaRPr lang="en-US" dirty="0"/>
          </a:p>
        </p:txBody>
      </p:sp>
      <p:sp>
        <p:nvSpPr>
          <p:cNvPr id="14" name="Rectangle 13"/>
          <p:cNvSpPr/>
          <p:nvPr/>
        </p:nvSpPr>
        <p:spPr>
          <a:xfrm>
            <a:off x="4876800" y="5105400"/>
            <a:ext cx="4572000" cy="646331"/>
          </a:xfrm>
          <a:prstGeom prst="rect">
            <a:avLst/>
          </a:prstGeom>
        </p:spPr>
        <p:txBody>
          <a:bodyPr>
            <a:spAutoFit/>
          </a:bodyPr>
          <a:lstStyle/>
          <a:p>
            <a:r>
              <a:rPr lang="en-US" dirty="0" smtClean="0">
                <a:hlinkClick r:id="rId5"/>
              </a:rPr>
              <a:t>http://</a:t>
            </a:r>
            <a:r>
              <a:rPr lang="en-US" dirty="0" err="1" smtClean="0">
                <a:hlinkClick r:id="rId5"/>
              </a:rPr>
              <a:t>www.gatech.edu/newsroom/release.html?nid</a:t>
            </a:r>
            <a:r>
              <a:rPr lang="en-US" dirty="0" smtClean="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358883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in the real-world	</a:t>
            </a:r>
            <a:endParaRPr lang="en-US" dirty="0"/>
          </a:p>
        </p:txBody>
      </p:sp>
      <p:sp>
        <p:nvSpPr>
          <p:cNvPr id="3" name="Content Placeholder 2"/>
          <p:cNvSpPr>
            <a:spLocks noGrp="1"/>
          </p:cNvSpPr>
          <p:nvPr>
            <p:ph idx="1"/>
          </p:nvPr>
        </p:nvSpPr>
        <p:spPr/>
        <p:txBody>
          <a:bodyPr/>
          <a:lstStyle/>
          <a:p>
            <a:r>
              <a:rPr lang="en-US" dirty="0" smtClean="0"/>
              <a:t>Most examples are less than 5 years old </a:t>
            </a:r>
          </a:p>
          <a:p>
            <a:r>
              <a:rPr lang="en-US" dirty="0" smtClean="0"/>
              <a:t>Very active research area. Many new applications to come. </a:t>
            </a:r>
          </a:p>
          <a:p>
            <a:r>
              <a:rPr lang="en-US" dirty="0" smtClean="0"/>
              <a:t>A website of computer vision industries maintained by Prof. David Lowe (UBC):</a:t>
            </a:r>
          </a:p>
          <a:p>
            <a:endParaRPr lang="en-US" dirty="0"/>
          </a:p>
        </p:txBody>
      </p:sp>
      <p:sp>
        <p:nvSpPr>
          <p:cNvPr id="4" name="Rectangle 3"/>
          <p:cNvSpPr/>
          <p:nvPr/>
        </p:nvSpPr>
        <p:spPr>
          <a:xfrm>
            <a:off x="838200" y="4735689"/>
            <a:ext cx="7087610" cy="369332"/>
          </a:xfrm>
          <a:prstGeom prst="rect">
            <a:avLst/>
          </a:prstGeom>
        </p:spPr>
        <p:txBody>
          <a:bodyPr wrap="square">
            <a:spAutoFit/>
          </a:bodyPr>
          <a:lstStyle/>
          <a:p>
            <a:r>
              <a:rPr lang="en-US" dirty="0" smtClean="0">
                <a:hlinkClick r:id="rId3"/>
              </a:rPr>
              <a:t>http://</a:t>
            </a:r>
            <a:r>
              <a:rPr lang="en-US" dirty="0" err="1" smtClean="0">
                <a:hlinkClick r:id="rId3"/>
              </a:rPr>
              <a:t>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26973636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smtClean="0"/>
              <a:t>Topics</a:t>
            </a:r>
            <a:endParaRPr lang="en-US" dirty="0"/>
          </a:p>
        </p:txBody>
      </p:sp>
      <p:sp>
        <p:nvSpPr>
          <p:cNvPr id="377859" name="Rectangle 3"/>
          <p:cNvSpPr>
            <a:spLocks noGrp="1" noChangeArrowheads="1"/>
          </p:cNvSpPr>
          <p:nvPr>
            <p:ph type="body" idx="1"/>
          </p:nvPr>
        </p:nvSpPr>
        <p:spPr>
          <a:xfrm>
            <a:off x="685800" y="914400"/>
            <a:ext cx="7772400" cy="5715000"/>
          </a:xfrm>
        </p:spPr>
        <p:txBody>
          <a:bodyPr>
            <a:normAutofit/>
          </a:bodyPr>
          <a:lstStyle/>
          <a:p>
            <a:pPr>
              <a:lnSpc>
                <a:spcPct val="90000"/>
              </a:lnSpc>
              <a:buFontTx/>
              <a:buChar char="•"/>
            </a:pPr>
            <a:endParaRPr lang="en-US" sz="1800" dirty="0"/>
          </a:p>
          <a:p>
            <a:pPr marL="0" indent="0">
              <a:lnSpc>
                <a:spcPct val="90000"/>
              </a:lnSpc>
              <a:buNone/>
            </a:pPr>
            <a:endParaRPr lang="en-US" sz="1600" dirty="0" smtClean="0"/>
          </a:p>
          <a:p>
            <a:pPr marL="0" indent="0">
              <a:lnSpc>
                <a:spcPct val="90000"/>
              </a:lnSpc>
              <a:buNone/>
            </a:pPr>
            <a:endParaRPr lang="en-US" sz="1600" dirty="0" smtClean="0"/>
          </a:p>
          <a:p>
            <a:pPr>
              <a:lnSpc>
                <a:spcPct val="90000"/>
              </a:lnSpc>
              <a:buFontTx/>
              <a:buChar char="•"/>
            </a:pPr>
            <a:r>
              <a:rPr lang="en-US" sz="2400" dirty="0" smtClean="0"/>
              <a:t>Filtering, Sampling, Edge Finding, Transformations</a:t>
            </a:r>
          </a:p>
          <a:p>
            <a:pPr>
              <a:lnSpc>
                <a:spcPct val="90000"/>
              </a:lnSpc>
              <a:buFontTx/>
              <a:buChar char="•"/>
            </a:pPr>
            <a:r>
              <a:rPr lang="en-US" sz="2400" dirty="0" smtClean="0"/>
              <a:t>Color, Texture, Segmentation</a:t>
            </a:r>
          </a:p>
          <a:p>
            <a:pPr>
              <a:lnSpc>
                <a:spcPct val="90000"/>
              </a:lnSpc>
              <a:buFontTx/>
              <a:buChar char="•"/>
            </a:pPr>
            <a:r>
              <a:rPr lang="en-US" sz="2400" dirty="0" smtClean="0"/>
              <a:t>Interest Points and Region Descriptors</a:t>
            </a:r>
          </a:p>
          <a:p>
            <a:pPr>
              <a:lnSpc>
                <a:spcPct val="90000"/>
              </a:lnSpc>
              <a:buFontTx/>
              <a:buChar char="•"/>
            </a:pPr>
            <a:r>
              <a:rPr lang="en-US" sz="2400" dirty="0" smtClean="0"/>
              <a:t>Image Stitching</a:t>
            </a:r>
          </a:p>
          <a:p>
            <a:pPr>
              <a:lnSpc>
                <a:spcPct val="90000"/>
              </a:lnSpc>
              <a:buFontTx/>
              <a:buChar char="•"/>
            </a:pPr>
            <a:r>
              <a:rPr lang="en-US" sz="2400" dirty="0" smtClean="0"/>
              <a:t>Machine Learning</a:t>
            </a:r>
          </a:p>
          <a:p>
            <a:pPr>
              <a:lnSpc>
                <a:spcPct val="90000"/>
              </a:lnSpc>
              <a:buFontTx/>
              <a:buChar char="•"/>
            </a:pPr>
            <a:r>
              <a:rPr lang="en-US" sz="2400" dirty="0"/>
              <a:t>Object Detection and Recognition</a:t>
            </a:r>
          </a:p>
          <a:p>
            <a:pPr>
              <a:lnSpc>
                <a:spcPct val="90000"/>
              </a:lnSpc>
              <a:buFontTx/>
              <a:buChar char="•"/>
            </a:pPr>
            <a:r>
              <a:rPr lang="en-US" sz="2400" dirty="0"/>
              <a:t>Content-Based Image </a:t>
            </a:r>
            <a:r>
              <a:rPr lang="en-US" sz="2400" dirty="0" smtClean="0"/>
              <a:t>Retrieval</a:t>
            </a:r>
          </a:p>
          <a:p>
            <a:pPr>
              <a:lnSpc>
                <a:spcPct val="90000"/>
              </a:lnSpc>
              <a:buFontTx/>
              <a:buChar char="•"/>
            </a:pPr>
            <a:r>
              <a:rPr lang="en-US" sz="2400" dirty="0" smtClean="0"/>
              <a:t>Cameras, Stereo, Reconstruction</a:t>
            </a:r>
          </a:p>
          <a:p>
            <a:pPr>
              <a:lnSpc>
                <a:spcPct val="90000"/>
              </a:lnSpc>
              <a:buFontTx/>
              <a:buChar char="•"/>
            </a:pPr>
            <a:r>
              <a:rPr lang="en-US" sz="2400" dirty="0" smtClean="0"/>
              <a:t>Motion, Optical Flow</a:t>
            </a:r>
          </a:p>
          <a:p>
            <a:pPr>
              <a:lnSpc>
                <a:spcPct val="90000"/>
              </a:lnSpc>
              <a:buFontTx/>
              <a:buChar char="•"/>
            </a:pPr>
            <a:r>
              <a:rPr lang="en-US" sz="2400" dirty="0" smtClean="0"/>
              <a:t>3D Shape</a:t>
            </a:r>
          </a:p>
          <a:p>
            <a:pPr>
              <a:lnSpc>
                <a:spcPct val="90000"/>
              </a:lnSpc>
              <a:buFontTx/>
              <a:buChar char="•"/>
            </a:pPr>
            <a:r>
              <a:rPr lang="en-US" sz="2400" dirty="0" smtClean="0"/>
              <a:t>Applications</a:t>
            </a:r>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2400" dirty="0" smtClean="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24321219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 (tentative)</a:t>
            </a:r>
            <a:endParaRPr lang="en-US" dirty="0"/>
          </a:p>
        </p:txBody>
      </p:sp>
      <p:sp>
        <p:nvSpPr>
          <p:cNvPr id="3" name="Content Placeholder 2"/>
          <p:cNvSpPr>
            <a:spLocks noGrp="1"/>
          </p:cNvSpPr>
          <p:nvPr>
            <p:ph idx="1"/>
          </p:nvPr>
        </p:nvSpPr>
        <p:spPr>
          <a:xfrm>
            <a:off x="457200" y="1459090"/>
            <a:ext cx="8229600" cy="4525963"/>
          </a:xfrm>
        </p:spPr>
        <p:txBody>
          <a:bodyPr>
            <a:noAutofit/>
          </a:bodyPr>
          <a:lstStyle/>
          <a:p>
            <a:r>
              <a:rPr lang="en-US" sz="2800" dirty="0" smtClean="0"/>
              <a:t>Three regular assignments (50%)</a:t>
            </a:r>
          </a:p>
          <a:p>
            <a:pPr lvl="1"/>
            <a:r>
              <a:rPr lang="en-US" dirty="0" smtClean="0"/>
              <a:t>Using </a:t>
            </a:r>
            <a:r>
              <a:rPr lang="en-US" dirty="0" err="1" smtClean="0"/>
              <a:t>Qt</a:t>
            </a:r>
            <a:r>
              <a:rPr lang="en-US" dirty="0" smtClean="0"/>
              <a:t> (cross platform UI in </a:t>
            </a:r>
            <a:r>
              <a:rPr lang="en-US" dirty="0" err="1" smtClean="0"/>
              <a:t>c++</a:t>
            </a:r>
            <a:r>
              <a:rPr lang="en-US" dirty="0" smtClean="0"/>
              <a:t>) qt.nokia.com</a:t>
            </a:r>
          </a:p>
          <a:p>
            <a:pPr lvl="1"/>
            <a:r>
              <a:rPr lang="en-US" dirty="0" smtClean="0"/>
              <a:t>Use of interactive UIs for exploring and gaining intuition</a:t>
            </a:r>
          </a:p>
          <a:p>
            <a:pPr marL="914400" lvl="1" indent="-514350">
              <a:buFont typeface="+mj-lt"/>
              <a:buAutoNum type="arabicPeriod"/>
            </a:pPr>
            <a:r>
              <a:rPr lang="en-US" dirty="0" smtClean="0"/>
              <a:t>Filters, edge detection, segmentation</a:t>
            </a:r>
          </a:p>
          <a:p>
            <a:pPr marL="914400" lvl="1" indent="-514350">
              <a:buFont typeface="+mj-lt"/>
              <a:buAutoNum type="arabicPeriod"/>
            </a:pPr>
            <a:r>
              <a:rPr lang="en-US" dirty="0" smtClean="0"/>
              <a:t>Creating panoramas</a:t>
            </a:r>
          </a:p>
          <a:p>
            <a:pPr marL="914400" lvl="1" indent="-514350">
              <a:buFont typeface="+mj-lt"/>
              <a:buAutoNum type="arabicPeriod"/>
            </a:pPr>
            <a:r>
              <a:rPr lang="en-US" dirty="0" smtClean="0"/>
              <a:t>Content-based </a:t>
            </a:r>
            <a:r>
              <a:rPr lang="en-US" dirty="0"/>
              <a:t>i</a:t>
            </a:r>
            <a:r>
              <a:rPr lang="en-US" dirty="0" smtClean="0"/>
              <a:t>mage </a:t>
            </a:r>
            <a:r>
              <a:rPr lang="en-US" dirty="0"/>
              <a:t>r</a:t>
            </a:r>
            <a:r>
              <a:rPr lang="en-US" dirty="0" smtClean="0"/>
              <a:t>etrieval</a:t>
            </a:r>
          </a:p>
          <a:p>
            <a:r>
              <a:rPr lang="en-US" sz="2800" dirty="0" smtClean="0"/>
              <a:t>One Course Project (30%)</a:t>
            </a:r>
          </a:p>
          <a:p>
            <a:r>
              <a:rPr lang="en-US" sz="2800" dirty="0" smtClean="0"/>
              <a:t>One Exam (20%)</a:t>
            </a:r>
          </a:p>
        </p:txBody>
      </p:sp>
      <p:sp>
        <p:nvSpPr>
          <p:cNvPr id="4" name="Slide Number Placeholder 3"/>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4015137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solidFill>
                  <a:schemeClr val="bg1">
                    <a:lumMod val="85000"/>
                  </a:schemeClr>
                </a:solidFill>
              </a:rPr>
              <a:t>Measurements</a:t>
            </a:r>
          </a:p>
          <a:p>
            <a:pPr lvl="1"/>
            <a:r>
              <a:rPr lang="en-US" dirty="0" smtClean="0">
                <a:solidFill>
                  <a:schemeClr val="bg1">
                    <a:lumMod val="85000"/>
                  </a:schemeClr>
                </a:solidFill>
              </a:rPr>
              <a:t>Enhancements</a:t>
            </a:r>
          </a:p>
          <a:p>
            <a:pPr lvl="1"/>
            <a:r>
              <a:rPr lang="en-US" dirty="0" smtClean="0">
                <a:solidFill>
                  <a:schemeClr val="bg1">
                    <a:lumMod val="85000"/>
                  </a:schemeClr>
                </a:solidFill>
              </a:rPr>
              <a:t>Region segmentation</a:t>
            </a:r>
          </a:p>
          <a:p>
            <a:pPr lvl="1"/>
            <a:r>
              <a:rPr lang="en-US" dirty="0" smtClean="0">
                <a:solidFill>
                  <a:schemeClr val="bg1">
                    <a:lumMod val="85000"/>
                  </a:schemeClr>
                </a:solidFill>
              </a:rPr>
              <a:t>Features</a:t>
            </a:r>
            <a:endParaRPr lang="en-US" dirty="0">
              <a:solidFill>
                <a:schemeClr val="bg1">
                  <a:lumMod val="85000"/>
                </a:schemeClr>
              </a:solidFill>
            </a:endParaRPr>
          </a:p>
          <a:p>
            <a:r>
              <a:rPr lang="en-US" dirty="0" smtClean="0"/>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26531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dirty="0"/>
              <a:t>Project 1:  </a:t>
            </a:r>
            <a:r>
              <a:rPr lang="en-US" dirty="0" smtClean="0"/>
              <a:t>Image Filtering</a:t>
            </a:r>
            <a:endParaRPr lang="en-US" dirty="0"/>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2364453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Project 2:  Panorama Stitching</a:t>
            </a:r>
          </a:p>
        </p:txBody>
      </p:sp>
      <p:pic>
        <p:nvPicPr>
          <p:cNvPr id="345093" name="Picture 5" descr="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640013"/>
            <a:ext cx="9418638" cy="140176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25518891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fontScale="90000"/>
          </a:bodyPr>
          <a:lstStyle/>
          <a:p>
            <a:r>
              <a:rPr lang="en-US" dirty="0"/>
              <a:t>Project 3:  </a:t>
            </a:r>
            <a:r>
              <a:rPr lang="en-US" dirty="0" smtClean="0"/>
              <a:t>Content-Based Image Retrieval</a:t>
            </a:r>
            <a:endParaRPr lang="en-US" dirty="0"/>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pic>
        <p:nvPicPr>
          <p:cNvPr id="138242" name="Picture 2" descr="http://imagedatabase.cs.washington.edu/demo/image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356" y="1828800"/>
            <a:ext cx="5695693" cy="380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907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smtClean="0"/>
              <a:t>Final Course Project:  Machine Learning for Some Kind of Recognition</a:t>
            </a:r>
            <a:endParaRPr lang="en-US" dirty="0"/>
          </a:p>
        </p:txBody>
      </p:sp>
      <p:sp>
        <p:nvSpPr>
          <p:cNvPr id="2" name="Slide Number Placeholder 1"/>
          <p:cNvSpPr>
            <a:spLocks noGrp="1"/>
          </p:cNvSpPr>
          <p:nvPr>
            <p:ph type="sldNum" sz="quarter" idx="12"/>
          </p:nvPr>
        </p:nvSpPr>
        <p:spPr/>
        <p:txBody>
          <a:bodyPr/>
          <a:lstStyle/>
          <a:p>
            <a:fld id="{AD4E86B5-A92D-294E-92AF-8654113B1844}" type="slidenum">
              <a:rPr lang="en-US" smtClean="0"/>
              <a:t>73</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1793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74</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smtClean="0"/>
              <a:t>Older, but designed</a:t>
            </a:r>
          </a:p>
          <a:p>
            <a:r>
              <a:rPr lang="en-US" dirty="0" smtClean="0"/>
              <a:t>for undergrads and</a:t>
            </a:r>
          </a:p>
          <a:p>
            <a:r>
              <a:rPr lang="en-US" dirty="0" smtClean="0"/>
              <a:t>has the basics. Chapters</a:t>
            </a:r>
          </a:p>
          <a:p>
            <a:r>
              <a:rPr lang="en-US" dirty="0" smtClean="0"/>
              <a:t>available from our web</a:t>
            </a:r>
          </a:p>
          <a:p>
            <a:r>
              <a:rPr lang="en-US" dirty="0" smtClean="0"/>
              <a:t>page.</a:t>
            </a:r>
            <a:endParaRPr lang="en-US" dirty="0"/>
          </a:p>
        </p:txBody>
      </p:sp>
      <p:sp>
        <p:nvSpPr>
          <p:cNvPr id="8" name="TextBox 7"/>
          <p:cNvSpPr txBox="1"/>
          <p:nvPr/>
        </p:nvSpPr>
        <p:spPr>
          <a:xfrm>
            <a:off x="4870835" y="4859079"/>
            <a:ext cx="2175404" cy="646331"/>
          </a:xfrm>
          <a:prstGeom prst="rect">
            <a:avLst/>
          </a:prstGeom>
          <a:noFill/>
        </p:spPr>
        <p:txBody>
          <a:bodyPr wrap="none" rtlCol="0">
            <a:spAutoFit/>
          </a:bodyPr>
          <a:lstStyle/>
          <a:p>
            <a:r>
              <a:rPr lang="en-US" dirty="0" smtClean="0"/>
              <a:t>Newest and available</a:t>
            </a:r>
          </a:p>
          <a:p>
            <a:r>
              <a:rPr lang="en-US" dirty="0" smtClean="0"/>
              <a:t>as a pdf online.</a:t>
            </a:r>
            <a:endParaRPr lang="en-US" dirty="0"/>
          </a:p>
        </p:txBody>
      </p:sp>
    </p:spTree>
    <p:extLst>
      <p:ext uri="{BB962C8B-B14F-4D97-AF65-F5344CB8AC3E}">
        <p14:creationId xmlns:p14="http://schemas.microsoft.com/office/powerpoint/2010/main" val="2406760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smtClean="0"/>
              <a:t>Low Level Vision</a:t>
            </a:r>
          </a:p>
          <a:p>
            <a:pPr lvl="1"/>
            <a:r>
              <a:rPr lang="en-US" dirty="0" smtClean="0"/>
              <a:t>Measurements</a:t>
            </a:r>
          </a:p>
          <a:p>
            <a:pPr lvl="1"/>
            <a:r>
              <a:rPr lang="en-US" dirty="0" smtClean="0"/>
              <a:t>Enhancements</a:t>
            </a:r>
          </a:p>
          <a:p>
            <a:pPr lvl="1"/>
            <a:r>
              <a:rPr lang="en-US" dirty="0" smtClean="0"/>
              <a:t>Region segmentation</a:t>
            </a:r>
          </a:p>
          <a:p>
            <a:pPr lvl="1"/>
            <a:r>
              <a:rPr lang="en-US" dirty="0" smtClean="0"/>
              <a:t>Features</a:t>
            </a:r>
            <a:endParaRPr lang="en-US" dirty="0"/>
          </a:p>
          <a:p>
            <a:r>
              <a:rPr lang="en-US" dirty="0" smtClean="0">
                <a:solidFill>
                  <a:srgbClr val="D9D9D9"/>
                </a:solidFill>
              </a:rPr>
              <a:t>Mid Level Vision</a:t>
            </a:r>
          </a:p>
          <a:p>
            <a:pPr lvl="1"/>
            <a:r>
              <a:rPr lang="en-US" dirty="0" smtClean="0">
                <a:solidFill>
                  <a:srgbClr val="D9D9D9"/>
                </a:solidFill>
              </a:rPr>
              <a:t>Reconstruction</a:t>
            </a:r>
          </a:p>
          <a:p>
            <a:pPr lvl="1"/>
            <a:r>
              <a:rPr lang="en-US" dirty="0" smtClean="0">
                <a:solidFill>
                  <a:srgbClr val="D9D9D9"/>
                </a:solidFill>
              </a:rPr>
              <a:t>Depth</a:t>
            </a:r>
          </a:p>
          <a:p>
            <a:pPr lvl="1"/>
            <a:r>
              <a:rPr lang="en-US" dirty="0" smtClean="0">
                <a:solidFill>
                  <a:srgbClr val="D9D9D9"/>
                </a:solidFill>
              </a:rPr>
              <a:t>Motion Estimation</a:t>
            </a:r>
            <a:endParaRPr lang="en-US" dirty="0">
              <a:solidFill>
                <a:srgbClr val="D9D9D9"/>
              </a:solidFill>
            </a:endParaRPr>
          </a:p>
          <a:p>
            <a:r>
              <a:rPr lang="en-US" dirty="0" smtClean="0">
                <a:solidFill>
                  <a:srgbClr val="D9D9D9"/>
                </a:solidFill>
              </a:rPr>
              <a:t>High Level Vision</a:t>
            </a:r>
          </a:p>
          <a:p>
            <a:pPr lvl="1"/>
            <a:r>
              <a:rPr lang="en-US" dirty="0" smtClean="0">
                <a:solidFill>
                  <a:srgbClr val="D9D9D9"/>
                </a:solidFill>
              </a:rPr>
              <a:t>Category detection</a:t>
            </a:r>
          </a:p>
          <a:p>
            <a:pPr lvl="1"/>
            <a:r>
              <a:rPr lang="en-US" dirty="0" smtClean="0">
                <a:solidFill>
                  <a:srgbClr val="D9D9D9"/>
                </a:solidFill>
              </a:rPr>
              <a:t>Activity </a:t>
            </a:r>
            <a:r>
              <a:rPr lang="en-US" dirty="0">
                <a:solidFill>
                  <a:srgbClr val="D9D9D9"/>
                </a:solidFill>
              </a:rPr>
              <a:t>r</a:t>
            </a:r>
            <a:r>
              <a:rPr lang="en-US" dirty="0" smtClean="0">
                <a:solidFill>
                  <a:srgbClr val="D9D9D9"/>
                </a:solidFill>
              </a:rPr>
              <a:t>ecognition</a:t>
            </a:r>
          </a:p>
          <a:p>
            <a:pPr lvl="1"/>
            <a:r>
              <a:rPr lang="en-US" dirty="0" smtClean="0">
                <a:solidFill>
                  <a:srgbClr val="D9D9D9"/>
                </a:solidFill>
              </a:rPr>
              <a:t>Deep understandings</a:t>
            </a:r>
          </a:p>
          <a:p>
            <a:pPr lvl="1"/>
            <a:endParaRPr lang="en-US" dirty="0" smtClean="0"/>
          </a:p>
          <a:p>
            <a:pPr lvl="1"/>
            <a:endParaRPr lang="en-US" dirty="0" smtClean="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smtClean="0">
                  <a:solidFill>
                    <a:srgbClr val="FF0000"/>
                  </a:solidFill>
                </a:rPr>
                <a:t>1m</a:t>
              </a:r>
              <a:endParaRPr lang="en-US" dirty="0">
                <a:solidFill>
                  <a:srgbClr val="FF0000"/>
                </a:solidFill>
              </a:endParaRP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smtClean="0">
                  <a:solidFill>
                    <a:srgbClr val="FF0000"/>
                  </a:solidFill>
                </a:rPr>
                <a:t>White</a:t>
              </a:r>
              <a:endParaRPr lang="en-US" dirty="0">
                <a:solidFill>
                  <a:srgbClr val="FF0000"/>
                </a:solidFill>
              </a:endParaRP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smtClean="0">
                  <a:solidFill>
                    <a:srgbClr val="FF0000"/>
                  </a:solidFill>
                </a:rPr>
                <a:t>Shadow</a:t>
              </a:r>
              <a:endParaRPr lang="en-US" dirty="0">
                <a:solidFill>
                  <a:srgbClr val="FF0000"/>
                </a:solidFill>
              </a:endParaRPr>
            </a:p>
          </p:txBody>
        </p:sp>
      </p:grpSp>
      <p:sp>
        <p:nvSpPr>
          <p:cNvPr id="14" name="Slide Number Placeholder 13"/>
          <p:cNvSpPr>
            <a:spLocks noGrp="1"/>
          </p:cNvSpPr>
          <p:nvPr>
            <p:ph type="sldNum" sz="quarter" idx="12"/>
          </p:nvPr>
        </p:nvSpPr>
        <p:spPr/>
        <p:txBody>
          <a:bodyPr/>
          <a:lstStyle/>
          <a:p>
            <a:fld id="{AD4E86B5-A92D-294E-92AF-8654113B1844}" type="slidenum">
              <a:rPr lang="en-US" smtClean="0"/>
              <a:t>8</a:t>
            </a:fld>
            <a:endParaRPr lang="en-US"/>
          </a:p>
        </p:txBody>
      </p:sp>
    </p:spTree>
    <p:extLst>
      <p:ext uri="{BB962C8B-B14F-4D97-AF65-F5344CB8AC3E}">
        <p14:creationId xmlns:p14="http://schemas.microsoft.com/office/powerpoint/2010/main" val="3947365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smtClean="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9</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1377</TotalTime>
  <Words>1537</Words>
  <Application>Microsoft Office PowerPoint</Application>
  <PresentationFormat>On-screen Show (4:3)</PresentationFormat>
  <Paragraphs>425</Paragraphs>
  <Slides>74</Slides>
  <Notes>33</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74</vt:i4>
      </vt:variant>
    </vt:vector>
  </HeadingPairs>
  <TitlesOfParts>
    <vt:vector size="84"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EE/CSE 576  Linda Shapiro Professor of Computer Science &amp; Engineering Professor of Electrical Engineering</vt:lpstr>
      <vt:lpstr>Course Information </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in other scientific fields </vt:lpstr>
      <vt:lpstr>Computer vision research in biology</vt:lpstr>
      <vt:lpstr>Computer vision in cosmology</vt:lpstr>
      <vt:lpstr>Computer vision research in healthcare</vt:lpstr>
      <vt:lpstr>Computer vision in the real-world </vt:lpstr>
      <vt:lpstr>Topics</vt:lpstr>
      <vt:lpstr>Grading (tentative)</vt:lpstr>
      <vt:lpstr>Project 1:  Image Filtering</vt:lpstr>
      <vt:lpstr>Project 2:  Panorama Stitching</vt:lpstr>
      <vt:lpstr>Project 3:  Content-Based Image Retrieval</vt:lpstr>
      <vt:lpstr>Final Course Project:  Machine Learning for Some Kind of Recognition</vt:lpstr>
      <vt:lpstr>Books</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Linda Shapiro</cp:lastModifiedBy>
  <cp:revision>147</cp:revision>
  <dcterms:created xsi:type="dcterms:W3CDTF">2013-01-06T19:09:38Z</dcterms:created>
  <dcterms:modified xsi:type="dcterms:W3CDTF">2018-03-26T17:42:54Z</dcterms:modified>
</cp:coreProperties>
</file>