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6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7.xml" ContentType="application/vnd.openxmlformats-officedocument.presentationml.notesSlide+xml"/>
  <Override PartName="/ppt/tags/tag14.xml" ContentType="application/vnd.openxmlformats-officedocument.presentationml.tags+xml"/>
  <Override PartName="/ppt/notesSlides/notesSlide8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notesSlides/notesSlide9.xml" ContentType="application/vnd.openxmlformats-officedocument.presentationml.notesSlide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notesSlides/notesSlide10.xml" ContentType="application/vnd.openxmlformats-officedocument.presentationml.notesSlide+xml"/>
  <Override PartName="/ppt/tags/tag74.xml" ContentType="application/vnd.openxmlformats-officedocument.presentationml.tags+xml"/>
  <Override PartName="/ppt/notesSlides/notesSlide11.xml" ContentType="application/vnd.openxmlformats-officedocument.presentationml.notesSlide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notesSlides/notesSlide22.xml" ContentType="application/vnd.openxmlformats-officedocument.presentationml.notesSlide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notesSlides/notesSlide23.xml" ContentType="application/vnd.openxmlformats-officedocument.presentationml.notesSlide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notesSlides/notesSlide24.xml" ContentType="application/vnd.openxmlformats-officedocument.presentationml.notesSlide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notesSlides/notesSlide25.xml" ContentType="application/vnd.openxmlformats-officedocument.presentationml.notesSlide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84" r:id="rId2"/>
    <p:sldMasterId id="2147483697" r:id="rId3"/>
    <p:sldMasterId id="2147483709" r:id="rId4"/>
    <p:sldMasterId id="2147483721" r:id="rId5"/>
    <p:sldMasterId id="2147483745" r:id="rId6"/>
  </p:sldMasterIdLst>
  <p:notesMasterIdLst>
    <p:notesMasterId r:id="rId71"/>
  </p:notesMasterIdLst>
  <p:sldIdLst>
    <p:sldId id="256" r:id="rId7"/>
    <p:sldId id="516" r:id="rId8"/>
    <p:sldId id="527" r:id="rId9"/>
    <p:sldId id="528" r:id="rId10"/>
    <p:sldId id="529" r:id="rId11"/>
    <p:sldId id="530" r:id="rId12"/>
    <p:sldId id="531" r:id="rId13"/>
    <p:sldId id="532" r:id="rId14"/>
    <p:sldId id="533" r:id="rId15"/>
    <p:sldId id="534" r:id="rId16"/>
    <p:sldId id="535" r:id="rId17"/>
    <p:sldId id="536" r:id="rId18"/>
    <p:sldId id="537" r:id="rId19"/>
    <p:sldId id="538" r:id="rId20"/>
    <p:sldId id="539" r:id="rId21"/>
    <p:sldId id="540" r:id="rId22"/>
    <p:sldId id="541" r:id="rId23"/>
    <p:sldId id="542" r:id="rId24"/>
    <p:sldId id="357" r:id="rId25"/>
    <p:sldId id="515" r:id="rId26"/>
    <p:sldId id="517" r:id="rId27"/>
    <p:sldId id="364" r:id="rId28"/>
    <p:sldId id="375" r:id="rId29"/>
    <p:sldId id="376" r:id="rId30"/>
    <p:sldId id="406" r:id="rId31"/>
    <p:sldId id="405" r:id="rId32"/>
    <p:sldId id="431" r:id="rId33"/>
    <p:sldId id="407" r:id="rId34"/>
    <p:sldId id="408" r:id="rId35"/>
    <p:sldId id="409" r:id="rId36"/>
    <p:sldId id="410" r:id="rId37"/>
    <p:sldId id="411" r:id="rId38"/>
    <p:sldId id="432" r:id="rId39"/>
    <p:sldId id="412" r:id="rId40"/>
    <p:sldId id="518" r:id="rId41"/>
    <p:sldId id="416" r:id="rId42"/>
    <p:sldId id="417" r:id="rId43"/>
    <p:sldId id="525" r:id="rId44"/>
    <p:sldId id="514" r:id="rId45"/>
    <p:sldId id="519" r:id="rId46"/>
    <p:sldId id="520" r:id="rId47"/>
    <p:sldId id="521" r:id="rId48"/>
    <p:sldId id="522" r:id="rId49"/>
    <p:sldId id="523" r:id="rId50"/>
    <p:sldId id="524" r:id="rId51"/>
    <p:sldId id="436" r:id="rId52"/>
    <p:sldId id="438" r:id="rId53"/>
    <p:sldId id="439" r:id="rId54"/>
    <p:sldId id="440" r:id="rId55"/>
    <p:sldId id="441" r:id="rId56"/>
    <p:sldId id="442" r:id="rId57"/>
    <p:sldId id="443" r:id="rId58"/>
    <p:sldId id="448" r:id="rId59"/>
    <p:sldId id="444" r:id="rId60"/>
    <p:sldId id="445" r:id="rId61"/>
    <p:sldId id="421" r:id="rId62"/>
    <p:sldId id="422" r:id="rId63"/>
    <p:sldId id="424" r:id="rId64"/>
    <p:sldId id="425" r:id="rId65"/>
    <p:sldId id="426" r:id="rId66"/>
    <p:sldId id="427" r:id="rId67"/>
    <p:sldId id="428" r:id="rId68"/>
    <p:sldId id="429" r:id="rId69"/>
    <p:sldId id="446" r:id="rId7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  <a:srgbClr val="3506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71" d="100"/>
          <a:sy n="71" d="100"/>
        </p:scale>
        <p:origin x="-858" y="-27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04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63" Type="http://schemas.openxmlformats.org/officeDocument/2006/relationships/slide" Target="slides/slide57.xml"/><Relationship Id="rId68" Type="http://schemas.openxmlformats.org/officeDocument/2006/relationships/slide" Target="slides/slide62.xml"/><Relationship Id="rId7" Type="http://schemas.openxmlformats.org/officeDocument/2006/relationships/slide" Target="slides/slide1.xml"/><Relationship Id="rId71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66" Type="http://schemas.openxmlformats.org/officeDocument/2006/relationships/slide" Target="slides/slide60.xml"/><Relationship Id="rId7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61" Type="http://schemas.openxmlformats.org/officeDocument/2006/relationships/slide" Target="slides/slide55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slide" Target="slides/slide59.xml"/><Relationship Id="rId73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slide" Target="slides/slide58.xml"/><Relationship Id="rId69" Type="http://schemas.openxmlformats.org/officeDocument/2006/relationships/slide" Target="slides/slide63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slide" Target="slides/slide6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Relationship Id="rId70" Type="http://schemas.openxmlformats.org/officeDocument/2006/relationships/slide" Target="slides/slide64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3F5F2E-4F06-C949-8A01-629B6EA24B49}" type="datetimeFigureOut">
              <a:rPr lang="en-US" smtClean="0"/>
              <a:t>5/10/2017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A608ED-37D9-F24B-BCD9-FD10A567CB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980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4C7BAC0-5962-487F-B777-CB4ADDC79E39}" type="slidenum">
              <a:rPr lang="en-US"/>
              <a:pPr/>
              <a:t>19</a:t>
            </a:fld>
            <a:endParaRPr lang="en-US"/>
          </a:p>
        </p:txBody>
      </p:sp>
      <p:sp>
        <p:nvSpPr>
          <p:cNvPr id="532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0412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4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6098" y="4343704"/>
            <a:ext cx="5485805" cy="411389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432" tIns="45716" rIns="91432" bIns="45716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56E9089-B36E-48B3-B6C3-FB8C310B32AD}" type="slidenum">
              <a:rPr lang="en-US">
                <a:solidFill>
                  <a:prstClr val="black"/>
                </a:solidFill>
                <a:latin typeface="Calibri"/>
              </a:rPr>
              <a:pPr/>
              <a:t>37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95970" name="Rectangle 7"/>
          <p:cNvSpPr txBox="1">
            <a:spLocks noGrp="1" noChangeArrowheads="1"/>
          </p:cNvSpPr>
          <p:nvPr/>
        </p:nvSpPr>
        <p:spPr bwMode="auto">
          <a:xfrm>
            <a:off x="3884414" y="8687405"/>
            <a:ext cx="2972098" cy="455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52" tIns="48327" rIns="96652" bIns="48327" anchor="b"/>
          <a:lstStyle>
            <a:lvl1pPr defTabSz="102235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85813" indent="-303213" defTabSz="10223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208088" indent="-241300" defTabSz="102235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92275" indent="-242888" defTabSz="102235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174875" indent="-241300" defTabSz="102235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632075" indent="-241300" defTabSz="1022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089275" indent="-241300" defTabSz="1022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546475" indent="-241300" defTabSz="1022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003675" indent="-241300" defTabSz="1022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4862FBE5-A68F-41B5-AE5E-98F7739263A5}" type="slidenum">
              <a:rPr lang="en-US" sz="1300">
                <a:solidFill>
                  <a:srgbClr val="000000"/>
                </a:solidFill>
                <a:latin typeface="Arial" pitchFamily="34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37</a:t>
            </a:fld>
            <a:endParaRPr lang="en-US" sz="13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595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ln/>
        </p:spPr>
      </p:sp>
      <p:sp>
        <p:nvSpPr>
          <p:cNvPr id="5959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6098" y="4343704"/>
            <a:ext cx="5485805" cy="4113892"/>
          </a:xfrm>
          <a:ln/>
        </p:spPr>
        <p:txBody>
          <a:bodyPr lIns="96652" tIns="48327" rIns="96652" bIns="48327"/>
          <a:lstStyle/>
          <a:p>
            <a:pPr>
              <a:spcBef>
                <a:spcPct val="0"/>
              </a:spcBef>
            </a:pPr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A608ED-37D9-F24B-BCD9-FD10A567CBE6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5716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2697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>
                <a:latin typeface="Calibri" charset="0"/>
              </a:rPr>
              <a:t>Compare to the output of classifier to the actual label</a:t>
            </a:r>
          </a:p>
          <a:p>
            <a:r>
              <a:rPr lang="en-US" dirty="0">
                <a:latin typeface="Calibri" charset="0"/>
              </a:rPr>
              <a:t>In the case of binary classification, </a:t>
            </a:r>
            <a:r>
              <a:rPr lang="en-US" dirty="0" err="1">
                <a:latin typeface="Calibri" charset="0"/>
              </a:rPr>
              <a:t>postive</a:t>
            </a:r>
            <a:r>
              <a:rPr lang="en-US" dirty="0">
                <a:latin typeface="Calibri" charset="0"/>
              </a:rPr>
              <a:t> and negative</a:t>
            </a:r>
          </a:p>
          <a:p>
            <a:r>
              <a:rPr lang="en-US" dirty="0">
                <a:latin typeface="Calibri" charset="0"/>
              </a:rPr>
              <a:t>Confusion matrix, each entry show the frequency of will show actual value, predicted value.</a:t>
            </a:r>
          </a:p>
          <a:p>
            <a:r>
              <a:rPr lang="en-US" dirty="0">
                <a:latin typeface="Calibri" charset="0"/>
              </a:rPr>
              <a:t>True positive, the number of positive examples that has been correctly classified as positive. False positive, negative, positive</a:t>
            </a:r>
          </a:p>
          <a:p>
            <a:endParaRPr lang="en-US" dirty="0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06B34F9-9ADA-F348-BF63-739A92972FE5}" type="slidenum">
              <a:rPr lang="en-US">
                <a:solidFill>
                  <a:prstClr val="black"/>
                </a:solidFill>
              </a:rPr>
              <a:pPr>
                <a:defRPr/>
              </a:pPr>
              <a:t>46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CEA2CF4-C81C-44D7-95DB-8009BB4A4C8C}" type="slidenum">
              <a:rPr lang="en-US" smtClean="0">
                <a:solidFill>
                  <a:prstClr val="black"/>
                </a:solidFill>
              </a:rPr>
              <a:pPr/>
              <a:t>47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758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675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01C77FB-3C66-49FE-9B46-60FFC930A9A1}" type="slidenum">
              <a:rPr lang="en-US" smtClean="0"/>
              <a:pPr/>
              <a:t>48</a:t>
            </a:fld>
            <a:endParaRPr 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C84C9DE-B5AB-4AE4-80F6-9E2673B3697D}" type="slidenum">
              <a:rPr lang="en-US" smtClean="0"/>
              <a:pPr/>
              <a:t>49</a:t>
            </a:fld>
            <a:endParaRPr lang="en-US" smtClean="0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912EF53-188F-476D-B031-1B370B2D2971}" type="slidenum">
              <a:rPr lang="en-US" smtClean="0"/>
              <a:pPr/>
              <a:t>50</a:t>
            </a:fld>
            <a:endParaRPr lang="en-US" smtClean="0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0563"/>
            <a:ext cx="4556125" cy="3417887"/>
          </a:xfrm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805" y="4343704"/>
            <a:ext cx="5030391" cy="4113892"/>
          </a:xfrm>
          <a:noFill/>
          <a:ln/>
        </p:spPr>
        <p:txBody>
          <a:bodyPr/>
          <a:lstStyle/>
          <a:p>
            <a:pPr eaLnBrk="1" hangingPunct="1"/>
            <a:r>
              <a:rPr lang="en-US" smtClean="0"/>
              <a:t>In general simple classifiers, while they are more efficient,  they are also weaker.</a:t>
            </a:r>
          </a:p>
          <a:p>
            <a:pPr eaLnBrk="1" hangingPunct="1"/>
            <a:endParaRPr lang="en-US" smtClean="0"/>
          </a:p>
          <a:p>
            <a:pPr eaLnBrk="1" hangingPunct="1"/>
            <a:r>
              <a:rPr lang="en-US" smtClean="0"/>
              <a:t>We could define a computational risk hierarchy (in analogy with structural risk minimization)…</a:t>
            </a:r>
          </a:p>
          <a:p>
            <a:pPr eaLnBrk="1" hangingPunct="1"/>
            <a:r>
              <a:rPr lang="en-US" smtClean="0"/>
              <a:t>  A nested set of  classifier classes</a:t>
            </a:r>
          </a:p>
          <a:p>
            <a:pPr eaLnBrk="1" hangingPunct="1"/>
            <a:endParaRPr lang="en-US" smtClean="0"/>
          </a:p>
          <a:p>
            <a:pPr eaLnBrk="1" hangingPunct="1"/>
            <a:endParaRPr lang="en-US" smtClean="0"/>
          </a:p>
          <a:p>
            <a:pPr eaLnBrk="1" hangingPunct="1"/>
            <a:endParaRPr lang="en-US" smtClean="0"/>
          </a:p>
          <a:p>
            <a:pPr eaLnBrk="1" hangingPunct="1"/>
            <a:r>
              <a:rPr lang="en-US" smtClean="0"/>
              <a:t>The training process is reminiscent of boosting…</a:t>
            </a:r>
          </a:p>
          <a:p>
            <a:pPr eaLnBrk="1" hangingPunct="1"/>
            <a:r>
              <a:rPr lang="en-US" smtClean="0"/>
              <a:t>   - previous classifiers reweight the examples used to train subsequent classifiers</a:t>
            </a:r>
          </a:p>
          <a:p>
            <a:pPr eaLnBrk="1" hangingPunct="1"/>
            <a:endParaRPr lang="en-US" smtClean="0"/>
          </a:p>
          <a:p>
            <a:pPr eaLnBrk="1" hangingPunct="1"/>
            <a:r>
              <a:rPr lang="en-US" smtClean="0"/>
              <a:t>The goal of the training process is different</a:t>
            </a:r>
          </a:p>
          <a:p>
            <a:pPr eaLnBrk="1" hangingPunct="1"/>
            <a:r>
              <a:rPr lang="en-US" smtClean="0"/>
              <a:t>   - instead of minimizing errors minimize false positives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06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706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3F40C29-5DF3-4839-92EA-00F840C9A1B3}" type="slidenum">
              <a:rPr lang="en-US" smtClean="0"/>
              <a:pPr/>
              <a:t>51</a:t>
            </a:fld>
            <a:endParaRPr 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16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716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A21329D-C39B-4D5B-816A-63F794147201}" type="slidenum">
              <a:rPr lang="en-US" smtClean="0"/>
              <a:pPr/>
              <a:t>52</a:t>
            </a:fld>
            <a:endParaRPr 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964B208-FB4F-4EE9-A0CE-AC6C9A54CA79}" type="slidenum">
              <a:rPr lang="en-US">
                <a:solidFill>
                  <a:prstClr val="black"/>
                </a:solidFill>
                <a:latin typeface="Calibri"/>
              </a:rPr>
              <a:pPr/>
              <a:t>53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164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ln/>
        </p:spPr>
      </p:sp>
      <p:sp>
        <p:nvSpPr>
          <p:cNvPr id="616451" name="Notes Placeholder 2"/>
          <p:cNvSpPr>
            <a:spLocks noGrp="1"/>
          </p:cNvSpPr>
          <p:nvPr>
            <p:ph type="body" idx="1"/>
          </p:nvPr>
        </p:nvSpPr>
        <p:spPr>
          <a:xfrm>
            <a:off x="686098" y="4343704"/>
            <a:ext cx="5485805" cy="4113892"/>
          </a:xfrm>
          <a:ln/>
        </p:spPr>
        <p:txBody>
          <a:bodyPr lIns="91432" tIns="45716" rIns="91432" bIns="45716"/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616452" name="Slide Number Placeholder 3"/>
          <p:cNvSpPr txBox="1">
            <a:spLocks noGrp="1"/>
          </p:cNvSpPr>
          <p:nvPr/>
        </p:nvSpPr>
        <p:spPr bwMode="auto">
          <a:xfrm>
            <a:off x="3884414" y="8685894"/>
            <a:ext cx="2972098" cy="456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 anchor="b"/>
          <a:lstStyle>
            <a:lvl1pPr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85813" indent="-303213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208088" indent="-2413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92275" indent="-242888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174875" indent="-2413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6320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0892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5464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0036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fld id="{2FA4A93A-65D8-468A-8447-ABEC06303692}" type="slidenum">
              <a:rPr lang="de-CH" sz="1200" b="1">
                <a:solidFill>
                  <a:srgbClr val="EEECE1"/>
                </a:solidFill>
                <a:latin typeface="Trebuchet MS" pitchFamily="34" charset="0"/>
              </a:rPr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t>53</a:t>
            </a:fld>
            <a:endParaRPr lang="de-CH" sz="1200" b="1">
              <a:solidFill>
                <a:srgbClr val="EEECE1"/>
              </a:solidFill>
              <a:latin typeface="Trebuchet MS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5C215E3-E42B-4AE7-8351-59EF62B895D9}" type="slidenum">
              <a:rPr lang="en-US"/>
              <a:pPr/>
              <a:t>22</a:t>
            </a:fld>
            <a:endParaRPr lang="en-US"/>
          </a:p>
        </p:txBody>
      </p:sp>
      <p:sp>
        <p:nvSpPr>
          <p:cNvPr id="548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0412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88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6098" y="4343704"/>
            <a:ext cx="5485805" cy="411389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432" tIns="45716" rIns="91432" bIns="45716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F87B5A5-8592-45C0-B70A-60C90274E03F}" type="slidenum">
              <a:rPr lang="en-US" smtClean="0"/>
              <a:pPr/>
              <a:t>54</a:t>
            </a:fld>
            <a:endParaRPr lang="en-US" smtClean="0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0563"/>
            <a:ext cx="4556125" cy="3417887"/>
          </a:xfrm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805" y="4343704"/>
            <a:ext cx="5030391" cy="4113892"/>
          </a:xfrm>
          <a:noFill/>
          <a:ln/>
        </p:spPr>
        <p:txBody>
          <a:bodyPr/>
          <a:lstStyle/>
          <a:p>
            <a:pPr eaLnBrk="1" hangingPunct="1"/>
            <a:r>
              <a:rPr lang="en-US" smtClean="0"/>
              <a:t>This situation with negative examples is actually quite common…  where negative examples are free.</a:t>
            </a:r>
          </a:p>
          <a:p>
            <a:pPr eaLnBrk="1" hangingPunct="1"/>
            <a:endParaRPr lang="en-US" smtClean="0"/>
          </a:p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347CF93-9A49-44A4-920E-851FBF3A0093}" type="slidenum">
              <a:rPr lang="en-US" smtClean="0"/>
              <a:pPr/>
              <a:t>55</a:t>
            </a:fld>
            <a:endParaRPr lang="en-US" smtClean="0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77806B5-D1EE-423C-A40E-B197ACBA4597}" type="slidenum">
              <a:rPr lang="en-US">
                <a:solidFill>
                  <a:prstClr val="black"/>
                </a:solidFill>
                <a:latin typeface="Calibri"/>
              </a:rPr>
              <a:pPr/>
              <a:t>59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20546" name="Rectangle 7"/>
          <p:cNvSpPr txBox="1">
            <a:spLocks noGrp="1" noChangeArrowheads="1"/>
          </p:cNvSpPr>
          <p:nvPr/>
        </p:nvSpPr>
        <p:spPr bwMode="auto">
          <a:xfrm>
            <a:off x="3884414" y="8687405"/>
            <a:ext cx="2972098" cy="455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52" tIns="48327" rIns="96652" bIns="48327" anchor="b"/>
          <a:lstStyle>
            <a:lvl1pPr defTabSz="102235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85813" indent="-303213" defTabSz="10223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208088" indent="-241300" defTabSz="102235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92275" indent="-242888" defTabSz="102235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174875" indent="-241300" defTabSz="102235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632075" indent="-241300" defTabSz="1022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089275" indent="-241300" defTabSz="1022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546475" indent="-241300" defTabSz="1022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003675" indent="-241300" defTabSz="1022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31C8DD9A-A8FD-48E3-9774-FD6438459B5F}" type="slidenum">
              <a:rPr lang="en-US" sz="1300">
                <a:solidFill>
                  <a:srgbClr val="000000"/>
                </a:solidFill>
                <a:latin typeface="Arial" pitchFamily="34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59</a:t>
            </a:fld>
            <a:endParaRPr lang="en-US" sz="13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20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ln/>
        </p:spPr>
      </p:sp>
      <p:sp>
        <p:nvSpPr>
          <p:cNvPr id="6205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6098" y="4343704"/>
            <a:ext cx="5485805" cy="4113892"/>
          </a:xfrm>
          <a:ln/>
        </p:spPr>
        <p:txBody>
          <a:bodyPr lIns="96652" tIns="48327" rIns="96652" bIns="48327"/>
          <a:lstStyle/>
          <a:p>
            <a:pPr>
              <a:spcBef>
                <a:spcPct val="0"/>
              </a:spcBef>
            </a:pPr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F35302E-4B77-4A9F-A5E1-8E7AD46636B3}" type="slidenum">
              <a:rPr lang="en-US">
                <a:solidFill>
                  <a:prstClr val="black"/>
                </a:solidFill>
                <a:latin typeface="Calibri"/>
              </a:rPr>
              <a:pPr/>
              <a:t>60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22594" name="Rectangle 7"/>
          <p:cNvSpPr txBox="1">
            <a:spLocks noGrp="1" noChangeArrowheads="1"/>
          </p:cNvSpPr>
          <p:nvPr/>
        </p:nvSpPr>
        <p:spPr bwMode="auto">
          <a:xfrm>
            <a:off x="3884414" y="8687405"/>
            <a:ext cx="2972098" cy="455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52" tIns="48327" rIns="96652" bIns="48327" anchor="b"/>
          <a:lstStyle>
            <a:lvl1pPr defTabSz="102235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85813" indent="-303213" defTabSz="10223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208088" indent="-241300" defTabSz="102235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92275" indent="-242888" defTabSz="102235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174875" indent="-241300" defTabSz="102235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632075" indent="-241300" defTabSz="1022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089275" indent="-241300" defTabSz="1022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546475" indent="-241300" defTabSz="1022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003675" indent="-241300" defTabSz="1022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6541C994-F501-48F4-8C01-A9806440BBD6}" type="slidenum">
              <a:rPr lang="en-US" sz="1300">
                <a:solidFill>
                  <a:srgbClr val="000000"/>
                </a:solidFill>
                <a:latin typeface="Arial" pitchFamily="34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60</a:t>
            </a:fld>
            <a:endParaRPr lang="en-US" sz="13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22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ln/>
        </p:spPr>
      </p:sp>
      <p:sp>
        <p:nvSpPr>
          <p:cNvPr id="6225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6098" y="4343704"/>
            <a:ext cx="5485805" cy="4113892"/>
          </a:xfrm>
          <a:ln/>
        </p:spPr>
        <p:txBody>
          <a:bodyPr lIns="96652" tIns="48327" rIns="96652" bIns="48327"/>
          <a:lstStyle/>
          <a:p>
            <a:pPr>
              <a:spcBef>
                <a:spcPct val="0"/>
              </a:spcBef>
            </a:pPr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AE7A32B-DCBD-4AF4-9F45-17646A154127}" type="slidenum">
              <a:rPr lang="en-US">
                <a:solidFill>
                  <a:prstClr val="black"/>
                </a:solidFill>
                <a:latin typeface="Calibri"/>
              </a:rPr>
              <a:pPr/>
              <a:t>61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24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ln/>
        </p:spPr>
      </p:sp>
      <p:sp>
        <p:nvSpPr>
          <p:cNvPr id="6246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6098" y="4343704"/>
            <a:ext cx="5485805" cy="4113892"/>
          </a:xfrm>
          <a:ln/>
        </p:spPr>
        <p:txBody>
          <a:bodyPr lIns="91432" tIns="45716" rIns="91432" bIns="45716"/>
          <a:lstStyle/>
          <a:p>
            <a:pPr>
              <a:spcBef>
                <a:spcPct val="0"/>
              </a:spcBef>
            </a:pPr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5A8DC23-A970-4EF4-BECC-E4971ECF9B9F}" type="slidenum">
              <a:rPr lang="en-US">
                <a:solidFill>
                  <a:prstClr val="black"/>
                </a:solidFill>
                <a:latin typeface="Calibri"/>
              </a:rPr>
              <a:pPr/>
              <a:t>62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26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ln/>
        </p:spPr>
      </p:sp>
      <p:sp>
        <p:nvSpPr>
          <p:cNvPr id="6266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6098" y="4343704"/>
            <a:ext cx="5485805" cy="4113892"/>
          </a:xfrm>
          <a:ln/>
        </p:spPr>
        <p:txBody>
          <a:bodyPr lIns="91432" tIns="45716" rIns="91432" bIns="45716"/>
          <a:lstStyle/>
          <a:p>
            <a:pPr>
              <a:spcBef>
                <a:spcPct val="0"/>
              </a:spcBef>
            </a:pPr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5D07976-0B26-4938-BCF2-E93FFE4709E8}" type="slidenum">
              <a:rPr lang="en-US">
                <a:solidFill>
                  <a:prstClr val="black"/>
                </a:solidFill>
                <a:latin typeface="Calibri"/>
              </a:rPr>
              <a:pPr/>
              <a:t>63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28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ln/>
        </p:spPr>
      </p:sp>
      <p:sp>
        <p:nvSpPr>
          <p:cNvPr id="6287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6098" y="4343704"/>
            <a:ext cx="5485805" cy="4113892"/>
          </a:xfrm>
          <a:ln/>
        </p:spPr>
        <p:txBody>
          <a:bodyPr lIns="91432" tIns="45716" rIns="91432" bIns="45716"/>
          <a:lstStyle/>
          <a:p>
            <a:pPr>
              <a:spcBef>
                <a:spcPct val="0"/>
              </a:spcBef>
            </a:pPr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5A1AE26-9DAB-4FB1-BA68-FA614A749E59}" type="slidenum">
              <a:rPr lang="en-US" smtClean="0"/>
              <a:pPr/>
              <a:t>64</a:t>
            </a:fld>
            <a:endParaRPr lang="en-US" smtClean="0"/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36557CE-33E3-4EB7-B94C-77F79F415A77}" type="slidenum">
              <a:rPr lang="en-US" smtClean="0"/>
              <a:pPr/>
              <a:t>23</a:t>
            </a:fld>
            <a:endParaRPr lang="en-US" smtClean="0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CC61A5-B041-40CA-B59E-9FD7E78C7BDB}" type="slidenum">
              <a:rPr lang="en-US" smtClean="0"/>
              <a:pPr/>
              <a:t>24</a:t>
            </a:fld>
            <a:endParaRPr lang="en-US" smtClean="0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C99BD17-FB12-4AF1-90F8-698AAB4D4942}" type="slidenum">
              <a:rPr lang="en-US" smtClean="0">
                <a:solidFill>
                  <a:prstClr val="black"/>
                </a:solidFill>
              </a:rPr>
              <a:pPr/>
              <a:t>27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0563"/>
            <a:ext cx="4556125" cy="3417887"/>
          </a:xfrm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805" y="4343704"/>
            <a:ext cx="5030391" cy="4113892"/>
          </a:xfrm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F4BABC1-11E5-46F6-AAB8-E72E62887842}" type="slidenum">
              <a:rPr lang="en-US">
                <a:solidFill>
                  <a:prstClr val="black"/>
                </a:solidFill>
                <a:latin typeface="Calibri"/>
              </a:rPr>
              <a:pPr/>
              <a:t>28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816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ln/>
        </p:spPr>
      </p:sp>
      <p:sp>
        <p:nvSpPr>
          <p:cNvPr id="581635" name="Notes Placeholder 2"/>
          <p:cNvSpPr>
            <a:spLocks noGrp="1"/>
          </p:cNvSpPr>
          <p:nvPr>
            <p:ph type="body" idx="1"/>
          </p:nvPr>
        </p:nvSpPr>
        <p:spPr>
          <a:xfrm>
            <a:off x="686098" y="4343704"/>
            <a:ext cx="5485805" cy="4113892"/>
          </a:xfrm>
          <a:ln/>
        </p:spPr>
        <p:txBody>
          <a:bodyPr lIns="91432" tIns="45716" rIns="91432" bIns="45716"/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581636" name="Slide Number Placeholder 3"/>
          <p:cNvSpPr txBox="1">
            <a:spLocks noGrp="1"/>
          </p:cNvSpPr>
          <p:nvPr/>
        </p:nvSpPr>
        <p:spPr bwMode="auto">
          <a:xfrm>
            <a:off x="3884414" y="8685894"/>
            <a:ext cx="2972098" cy="456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 anchor="b"/>
          <a:lstStyle>
            <a:lvl1pPr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85813" indent="-303213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208088" indent="-2413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92275" indent="-242888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174875" indent="-2413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6320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0892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5464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0036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fld id="{EB15E8E2-A828-46BE-A9A7-F1CD75ECF7D7}" type="slidenum">
              <a:rPr lang="de-CH" sz="1200" b="1">
                <a:solidFill>
                  <a:srgbClr val="EEECE1"/>
                </a:solidFill>
                <a:latin typeface="Trebuchet MS" pitchFamily="34" charset="0"/>
              </a:rPr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t>28</a:t>
            </a:fld>
            <a:endParaRPr lang="de-CH" sz="1200" b="1">
              <a:solidFill>
                <a:srgbClr val="EEECE1"/>
              </a:solidFill>
              <a:latin typeface="Trebuchet MS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8698C49-978E-4F32-87CD-F33064687765}" type="slidenum">
              <a:rPr lang="en-US">
                <a:solidFill>
                  <a:prstClr val="black"/>
                </a:solidFill>
                <a:latin typeface="Calibri"/>
              </a:rPr>
              <a:pPr/>
              <a:t>32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83682" name="Rectangle 7"/>
          <p:cNvSpPr txBox="1">
            <a:spLocks noGrp="1" noChangeArrowheads="1"/>
          </p:cNvSpPr>
          <p:nvPr/>
        </p:nvSpPr>
        <p:spPr bwMode="auto">
          <a:xfrm>
            <a:off x="3884414" y="8687405"/>
            <a:ext cx="2972098" cy="455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52" tIns="48327" rIns="96652" bIns="48327" anchor="b"/>
          <a:lstStyle>
            <a:lvl1pPr defTabSz="102235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85813" indent="-303213" defTabSz="10223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208088" indent="-241300" defTabSz="102235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92275" indent="-242888" defTabSz="102235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174875" indent="-241300" defTabSz="102235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632075" indent="-241300" defTabSz="1022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089275" indent="-241300" defTabSz="1022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546475" indent="-241300" defTabSz="1022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003675" indent="-241300" defTabSz="1022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FC71FD2C-2F05-41EC-B5D0-DC377D6BAD4E}" type="slidenum">
              <a:rPr lang="en-US" sz="1300">
                <a:solidFill>
                  <a:srgbClr val="000000"/>
                </a:solidFill>
                <a:latin typeface="Arial" pitchFamily="34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32</a:t>
            </a:fld>
            <a:endParaRPr lang="en-US" sz="13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583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ln/>
        </p:spPr>
      </p:sp>
      <p:sp>
        <p:nvSpPr>
          <p:cNvPr id="5836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6098" y="4343704"/>
            <a:ext cx="5485805" cy="4113892"/>
          </a:xfrm>
          <a:ln/>
        </p:spPr>
        <p:txBody>
          <a:bodyPr lIns="96652" tIns="48327" rIns="96652" bIns="48327"/>
          <a:lstStyle/>
          <a:p>
            <a:pPr>
              <a:spcBef>
                <a:spcPct val="0"/>
              </a:spcBef>
            </a:pPr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C36AB80-869A-434D-A4EB-C97162DC92B9}" type="slidenum">
              <a:rPr lang="en-US" smtClean="0">
                <a:solidFill>
                  <a:prstClr val="black"/>
                </a:solidFill>
              </a:rPr>
              <a:pPr/>
              <a:t>33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67E224C-32EE-44FB-AB02-2E336849A56D}" type="slidenum">
              <a:rPr lang="en-US">
                <a:solidFill>
                  <a:prstClr val="black"/>
                </a:solidFill>
                <a:latin typeface="Calibri"/>
              </a:rPr>
              <a:pPr/>
              <a:t>34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85730" name="Rectangle 7"/>
          <p:cNvSpPr txBox="1">
            <a:spLocks noGrp="1" noChangeArrowheads="1"/>
          </p:cNvSpPr>
          <p:nvPr/>
        </p:nvSpPr>
        <p:spPr bwMode="auto">
          <a:xfrm>
            <a:off x="3884414" y="8687405"/>
            <a:ext cx="2972098" cy="455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52" tIns="48327" rIns="96652" bIns="48327" anchor="b"/>
          <a:lstStyle>
            <a:lvl1pPr defTabSz="102235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85813" indent="-303213" defTabSz="10223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208088" indent="-241300" defTabSz="102235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92275" indent="-242888" defTabSz="102235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174875" indent="-241300" defTabSz="102235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632075" indent="-241300" defTabSz="1022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089275" indent="-241300" defTabSz="1022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546475" indent="-241300" defTabSz="1022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003675" indent="-241300" defTabSz="1022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1D3CB8A2-C095-44CB-BB4C-7E0A5387187D}" type="slidenum">
              <a:rPr lang="en-US" sz="1300">
                <a:solidFill>
                  <a:srgbClr val="000000"/>
                </a:solidFill>
                <a:latin typeface="Arial" pitchFamily="34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34</a:t>
            </a:fld>
            <a:endParaRPr lang="en-US" sz="13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585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ln/>
        </p:spPr>
      </p:sp>
      <p:sp>
        <p:nvSpPr>
          <p:cNvPr id="5857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6098" y="4343704"/>
            <a:ext cx="5485805" cy="4113892"/>
          </a:xfrm>
          <a:ln/>
        </p:spPr>
        <p:txBody>
          <a:bodyPr lIns="96652" tIns="48327" rIns="96652" bIns="48327"/>
          <a:lstStyle/>
          <a:p>
            <a:pPr>
              <a:spcBef>
                <a:spcPct val="0"/>
              </a:spcBef>
            </a:pPr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F518B3A4-F075-40B2-81B8-614E8825083F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355185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A5EF145E-4D98-4EFE-A2EC-499DA0C419D4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387448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DFB8408B-212A-4AAC-B5CD-009FD38EE673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895769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33C7CF3-A7EF-4519-B4A1-A8C97814888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59624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33C7CF3-A7EF-4519-B4A1-A8C97814888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53714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33C7CF3-A7EF-4519-B4A1-A8C97814888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22090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33C7CF3-A7EF-4519-B4A1-A8C97814888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82266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33C7CF3-A7EF-4519-B4A1-A8C97814888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84128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33C7CF3-A7EF-4519-B4A1-A8C97814888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29916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33C7CF3-A7EF-4519-B4A1-A8C97814888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4245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33C7CF3-A7EF-4519-B4A1-A8C97814888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70388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DC577530-F841-445A-9BBF-C142C1C9EEB7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408789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33C7CF3-A7EF-4519-B4A1-A8C97814888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37145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33C7CF3-A7EF-4519-B4A1-A8C97814888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25649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33C7CF3-A7EF-4519-B4A1-A8C97814888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79381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414198"/>
            <a:ext cx="8380412" cy="750205"/>
          </a:xfrm>
        </p:spPr>
        <p:txBody>
          <a:bodyPr>
            <a:normAutofit/>
          </a:bodyPr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3600" spc="-300" dirty="0">
                <a:ln w="3175">
                  <a:noFill/>
                </a:ln>
                <a:solidFill>
                  <a:schemeClr val="tx1"/>
                </a:solidFill>
                <a:effectLst/>
                <a:latin typeface="Kalinga" pitchFamily="34" charset="0"/>
                <a:ea typeface="+mn-ea"/>
                <a:cs typeface="Kalinga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2600062"/>
            <a:ext cx="8380412" cy="2076450"/>
          </a:xfrm>
        </p:spPr>
        <p:txBody>
          <a:bodyPr/>
          <a:lstStyle>
            <a:lvl1pPr>
              <a:buFontTx/>
              <a:buBlip>
                <a:blip r:embed="rId2"/>
              </a:buBlip>
              <a:defRPr/>
            </a:lvl1pPr>
            <a:lvl2pPr>
              <a:buFontTx/>
              <a:buBlip>
                <a:blip r:embed="rId3"/>
              </a:buBlip>
              <a:defRPr/>
            </a:lvl2pPr>
            <a:lvl3pPr>
              <a:buFontTx/>
              <a:buBlip>
                <a:blip r:embed="rId3"/>
              </a:buBlip>
              <a:defRPr/>
            </a:lvl3pPr>
            <a:lvl4pPr>
              <a:buFontTx/>
              <a:buBlip>
                <a:blip r:embed="rId3"/>
              </a:buBlip>
              <a:defRPr/>
            </a:lvl4pPr>
            <a:lvl5pPr>
              <a:buFontTx/>
              <a:buBlip>
                <a:blip r:embed="rId3"/>
              </a:buBlip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619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BB9BE1-CC02-4630-A187-1FA3D78B1A2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439190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C1639-4E2F-4550-BAEE-C5BDC1CB80D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591223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B1FF34-FEDA-430E-8462-E7A209AF306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513857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19BF50-AC92-44AF-92A4-620F182E35C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3851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E26E91-021D-4B32-926D-DC16A89D51C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97190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756749-8CA8-49DA-A68F-85171B0F527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46452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FB5C2203-1A54-4B40-9D28-67CFE83A4C59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6938670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36D7BB-2806-4694-9201-C1DF6EA7CF1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49818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AD4D2A-A0A1-4AB1-BF3F-4E3C9BF5598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413899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8DC858-3513-47BE-8939-E01A91F098A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634634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DD7741-022D-4361-BD74-799334698C2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202348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8C337E-79AB-43D3-B7D5-9A8EDE49DF7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770602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BB9BE1-CC02-4630-A187-1FA3D78B1A2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732704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C1639-4E2F-4550-BAEE-C5BDC1CB80D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22807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B1FF34-FEDA-430E-8462-E7A209AF306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175721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19BF50-AC92-44AF-92A4-620F182E35C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469927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E26E91-021D-4B32-926D-DC16A89D51C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82042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9A8F8274-9A3A-4D3F-B883-4F0268AE9B6A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6940280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756749-8CA8-49DA-A68F-85171B0F527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733086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36D7BB-2806-4694-9201-C1DF6EA7CF1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200017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AD4D2A-A0A1-4AB1-BF3F-4E3C9BF5598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104381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8DC858-3513-47BE-8939-E01A91F098A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733619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DD7741-022D-4361-BD74-799334698C2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364226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8C337E-79AB-43D3-B7D5-9A8EDE49DF7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894949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355975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FE047C-F262-6C41-B730-82640DBCF1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01923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EC7550-1A5D-424A-9481-B6F2D29D6F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09402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D54CE5-B0A0-B34A-88C6-6452D1F2AD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55946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A49A41-8DE7-DA45-8832-F0B280B3E0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8466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17CBB8D0-63F1-4333-8B68-4F833FF6310E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864216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77FF30-B42D-F94C-89AD-0EFF6ACD99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88996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06C8FE-DE83-5F47-892D-1FB3A559F6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6699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90C317-1646-E542-A12C-AB15C81877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30900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710C97-433E-134C-A825-6111D3A61F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56793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DD10E7-CF47-7F43-83CD-92CCF215FD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81119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216BDC-1A30-2F48-864A-EE3CBE74E7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59154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3E13C5-9C36-7340-B6ED-BC09E44076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56497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BB9BE1-CC02-4630-A187-1FA3D78B1A2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215857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C1639-4E2F-4550-BAEE-C5BDC1CB80D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570721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B1FF34-FEDA-430E-8462-E7A209AF306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00941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52A1F748-6AC3-41A0-80E9-5E243F3D64A3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8591412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19BF50-AC92-44AF-92A4-620F182E35C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040959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E26E91-021D-4B32-926D-DC16A89D51C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110606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756749-8CA8-49DA-A68F-85171B0F527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340542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36D7BB-2806-4694-9201-C1DF6EA7CF1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573755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AD4D2A-A0A1-4AB1-BF3F-4E3C9BF5598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756417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8DC858-3513-47BE-8939-E01A91F098A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049364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DD7741-022D-4361-BD74-799334698C2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54232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8C337E-79AB-43D3-B7D5-9A8EDE49DF7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29871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4B8138ED-CFD4-4439-98B5-D554D0B40B4D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570017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57E0B9DC-22BC-4D85-995C-96D3930A00E8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855662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D4E065F8-D59F-4C04-88BB-AB4D5FF65E2C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24600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330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355331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222706"/>
            <a:ext cx="7772400" cy="4949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05408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4831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Times New Roman" pitchFamily="18" charset="0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Times New Roman" pitchFamily="18" charset="0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Times New Roman" pitchFamily="18" charset="0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D615FC6-65EA-469E-A2AC-6B14F4DC4664}" type="slidenum">
              <a:rPr lang="en-US">
                <a:solidFill>
                  <a:srgbClr val="000000"/>
                </a:solidFill>
                <a:cs typeface="Arial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223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b="1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3924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Times New Roman" pitchFamily="18" charset="0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Times New Roman" pitchFamily="18" charset="0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Times New Roman" pitchFamily="18" charset="0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D615FC6-65EA-469E-A2AC-6B14F4DC4664}" type="slidenum">
              <a:rPr lang="en-US">
                <a:solidFill>
                  <a:srgbClr val="000000"/>
                </a:solidFill>
                <a:cs typeface="Arial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223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b="1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5854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066800"/>
            <a:ext cx="82296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ea typeface="ＭＳ Ｐゴシック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914400"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74EF28DA-D2C3-4246-A736-2EC12D3C89AA}" type="slidenum">
              <a:rPr lang="en-US">
                <a:ea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0158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Times New Roman" pitchFamily="18" charset="0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Times New Roman" pitchFamily="18" charset="0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Times New Roman" pitchFamily="18" charset="0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D615FC6-65EA-469E-A2AC-6B14F4DC4664}" type="slidenum">
              <a:rPr lang="en-US">
                <a:solidFill>
                  <a:srgbClr val="000000"/>
                </a:solidFill>
                <a:cs typeface="Arial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223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b="1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84927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vision.ucsd.edu/~bbabenko/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5.png"/><Relationship Id="rId5" Type="http://schemas.openxmlformats.org/officeDocument/2006/relationships/oleObject" Target="../embeddings/oleObject1.bin"/><Relationship Id="rId4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9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image" Target="../media/image31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image" Target="../media/image30.png"/><Relationship Id="rId5" Type="http://schemas.openxmlformats.org/officeDocument/2006/relationships/tags" Target="../tags/tag5.xml"/><Relationship Id="rId10" Type="http://schemas.openxmlformats.org/officeDocument/2006/relationships/notesSlide" Target="../notesSlides/notesSlide6.xml"/><Relationship Id="rId4" Type="http://schemas.openxmlformats.org/officeDocument/2006/relationships/tags" Target="../tags/tag4.xml"/><Relationship Id="rId9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vasc.ri.cmu.edu/NNFaceDetector/" TargetMode="External"/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13.xml"/><Relationship Id="rId5" Type="http://schemas.openxmlformats.org/officeDocument/2006/relationships/hyperlink" Target="http://www.hpl.hp.com/techreports/Compaq-DEC/CRL-98-11.pdf" TargetMode="External"/><Relationship Id="rId4" Type="http://schemas.openxmlformats.org/officeDocument/2006/relationships/image" Target="../media/image4.wm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tags" Target="../tags/tag11.xml"/><Relationship Id="rId7" Type="http://schemas.openxmlformats.org/officeDocument/2006/relationships/notesSlide" Target="../notesSlides/notesSlide7.xml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13.xml"/><Relationship Id="rId4" Type="http://schemas.openxmlformats.org/officeDocument/2006/relationships/tags" Target="../tags/tag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36.xml"/><Relationship Id="rId1" Type="http://schemas.openxmlformats.org/officeDocument/2006/relationships/tags" Target="../tags/tag14.xml"/></Relationships>
</file>

<file path=ppt/slides/_rels/slide34.xml.rels><?xml version="1.0" encoding="UTF-8" standalone="yes"?>
<Relationships xmlns="http://schemas.openxmlformats.org/package/2006/relationships"><Relationship Id="rId13" Type="http://schemas.openxmlformats.org/officeDocument/2006/relationships/tags" Target="../tags/tag27.xml"/><Relationship Id="rId18" Type="http://schemas.openxmlformats.org/officeDocument/2006/relationships/tags" Target="../tags/tag32.xml"/><Relationship Id="rId26" Type="http://schemas.openxmlformats.org/officeDocument/2006/relationships/tags" Target="../tags/tag40.xml"/><Relationship Id="rId39" Type="http://schemas.openxmlformats.org/officeDocument/2006/relationships/tags" Target="../tags/tag53.xml"/><Relationship Id="rId21" Type="http://schemas.openxmlformats.org/officeDocument/2006/relationships/tags" Target="../tags/tag35.xml"/><Relationship Id="rId34" Type="http://schemas.openxmlformats.org/officeDocument/2006/relationships/tags" Target="../tags/tag48.xml"/><Relationship Id="rId42" Type="http://schemas.openxmlformats.org/officeDocument/2006/relationships/tags" Target="../tags/tag56.xml"/><Relationship Id="rId47" Type="http://schemas.openxmlformats.org/officeDocument/2006/relationships/tags" Target="../tags/tag61.xml"/><Relationship Id="rId50" Type="http://schemas.openxmlformats.org/officeDocument/2006/relationships/tags" Target="../tags/tag64.xml"/><Relationship Id="rId55" Type="http://schemas.openxmlformats.org/officeDocument/2006/relationships/image" Target="../media/image30.png"/><Relationship Id="rId7" Type="http://schemas.openxmlformats.org/officeDocument/2006/relationships/tags" Target="../tags/tag21.xml"/><Relationship Id="rId12" Type="http://schemas.openxmlformats.org/officeDocument/2006/relationships/tags" Target="../tags/tag26.xml"/><Relationship Id="rId17" Type="http://schemas.openxmlformats.org/officeDocument/2006/relationships/tags" Target="../tags/tag31.xml"/><Relationship Id="rId25" Type="http://schemas.openxmlformats.org/officeDocument/2006/relationships/tags" Target="../tags/tag39.xml"/><Relationship Id="rId33" Type="http://schemas.openxmlformats.org/officeDocument/2006/relationships/tags" Target="../tags/tag47.xml"/><Relationship Id="rId38" Type="http://schemas.openxmlformats.org/officeDocument/2006/relationships/tags" Target="../tags/tag52.xml"/><Relationship Id="rId46" Type="http://schemas.openxmlformats.org/officeDocument/2006/relationships/tags" Target="../tags/tag60.xml"/><Relationship Id="rId2" Type="http://schemas.openxmlformats.org/officeDocument/2006/relationships/tags" Target="../tags/tag16.xml"/><Relationship Id="rId16" Type="http://schemas.openxmlformats.org/officeDocument/2006/relationships/tags" Target="../tags/tag30.xml"/><Relationship Id="rId20" Type="http://schemas.openxmlformats.org/officeDocument/2006/relationships/tags" Target="../tags/tag34.xml"/><Relationship Id="rId29" Type="http://schemas.openxmlformats.org/officeDocument/2006/relationships/tags" Target="../tags/tag43.xml"/><Relationship Id="rId41" Type="http://schemas.openxmlformats.org/officeDocument/2006/relationships/tags" Target="../tags/tag55.xml"/><Relationship Id="rId54" Type="http://schemas.openxmlformats.org/officeDocument/2006/relationships/notesSlide" Target="../notesSlides/notesSlide9.xml"/><Relationship Id="rId1" Type="http://schemas.openxmlformats.org/officeDocument/2006/relationships/tags" Target="../tags/tag15.xml"/><Relationship Id="rId6" Type="http://schemas.openxmlformats.org/officeDocument/2006/relationships/tags" Target="../tags/tag20.xml"/><Relationship Id="rId11" Type="http://schemas.openxmlformats.org/officeDocument/2006/relationships/tags" Target="../tags/tag25.xml"/><Relationship Id="rId24" Type="http://schemas.openxmlformats.org/officeDocument/2006/relationships/tags" Target="../tags/tag38.xml"/><Relationship Id="rId32" Type="http://schemas.openxmlformats.org/officeDocument/2006/relationships/tags" Target="../tags/tag46.xml"/><Relationship Id="rId37" Type="http://schemas.openxmlformats.org/officeDocument/2006/relationships/tags" Target="../tags/tag51.xml"/><Relationship Id="rId40" Type="http://schemas.openxmlformats.org/officeDocument/2006/relationships/tags" Target="../tags/tag54.xml"/><Relationship Id="rId45" Type="http://schemas.openxmlformats.org/officeDocument/2006/relationships/tags" Target="../tags/tag59.xml"/><Relationship Id="rId53" Type="http://schemas.openxmlformats.org/officeDocument/2006/relationships/slideLayout" Target="../slideLayouts/slideLayout7.xml"/><Relationship Id="rId58" Type="http://schemas.openxmlformats.org/officeDocument/2006/relationships/image" Target="../media/image35.png"/><Relationship Id="rId5" Type="http://schemas.openxmlformats.org/officeDocument/2006/relationships/tags" Target="../tags/tag19.xml"/><Relationship Id="rId15" Type="http://schemas.openxmlformats.org/officeDocument/2006/relationships/tags" Target="../tags/tag29.xml"/><Relationship Id="rId23" Type="http://schemas.openxmlformats.org/officeDocument/2006/relationships/tags" Target="../tags/tag37.xml"/><Relationship Id="rId28" Type="http://schemas.openxmlformats.org/officeDocument/2006/relationships/tags" Target="../tags/tag42.xml"/><Relationship Id="rId36" Type="http://schemas.openxmlformats.org/officeDocument/2006/relationships/tags" Target="../tags/tag50.xml"/><Relationship Id="rId49" Type="http://schemas.openxmlformats.org/officeDocument/2006/relationships/tags" Target="../tags/tag63.xml"/><Relationship Id="rId57" Type="http://schemas.openxmlformats.org/officeDocument/2006/relationships/image" Target="../media/image33.png"/><Relationship Id="rId10" Type="http://schemas.openxmlformats.org/officeDocument/2006/relationships/tags" Target="../tags/tag24.xml"/><Relationship Id="rId19" Type="http://schemas.openxmlformats.org/officeDocument/2006/relationships/tags" Target="../tags/tag33.xml"/><Relationship Id="rId31" Type="http://schemas.openxmlformats.org/officeDocument/2006/relationships/tags" Target="../tags/tag45.xml"/><Relationship Id="rId44" Type="http://schemas.openxmlformats.org/officeDocument/2006/relationships/tags" Target="../tags/tag58.xml"/><Relationship Id="rId52" Type="http://schemas.openxmlformats.org/officeDocument/2006/relationships/tags" Target="../tags/tag66.xml"/><Relationship Id="rId4" Type="http://schemas.openxmlformats.org/officeDocument/2006/relationships/tags" Target="../tags/tag18.xml"/><Relationship Id="rId9" Type="http://schemas.openxmlformats.org/officeDocument/2006/relationships/tags" Target="../tags/tag23.xml"/><Relationship Id="rId14" Type="http://schemas.openxmlformats.org/officeDocument/2006/relationships/tags" Target="../tags/tag28.xml"/><Relationship Id="rId22" Type="http://schemas.openxmlformats.org/officeDocument/2006/relationships/tags" Target="../tags/tag36.xml"/><Relationship Id="rId27" Type="http://schemas.openxmlformats.org/officeDocument/2006/relationships/tags" Target="../tags/tag41.xml"/><Relationship Id="rId30" Type="http://schemas.openxmlformats.org/officeDocument/2006/relationships/tags" Target="../tags/tag44.xml"/><Relationship Id="rId35" Type="http://schemas.openxmlformats.org/officeDocument/2006/relationships/tags" Target="../tags/tag49.xml"/><Relationship Id="rId43" Type="http://schemas.openxmlformats.org/officeDocument/2006/relationships/tags" Target="../tags/tag57.xml"/><Relationship Id="rId48" Type="http://schemas.openxmlformats.org/officeDocument/2006/relationships/tags" Target="../tags/tag62.xml"/><Relationship Id="rId56" Type="http://schemas.openxmlformats.org/officeDocument/2006/relationships/image" Target="../media/image34.png"/><Relationship Id="rId8" Type="http://schemas.openxmlformats.org/officeDocument/2006/relationships/tags" Target="../tags/tag22.xml"/><Relationship Id="rId51" Type="http://schemas.openxmlformats.org/officeDocument/2006/relationships/tags" Target="../tags/tag65.xml"/><Relationship Id="rId3" Type="http://schemas.openxmlformats.org/officeDocument/2006/relationships/tags" Target="../tags/tag1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7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0.xml"/><Relationship Id="rId3" Type="http://schemas.openxmlformats.org/officeDocument/2006/relationships/tags" Target="../tags/tag70.xml"/><Relationship Id="rId7" Type="http://schemas.openxmlformats.org/officeDocument/2006/relationships/slideLayout" Target="../slideLayouts/slideLayout7.xml"/><Relationship Id="rId2" Type="http://schemas.openxmlformats.org/officeDocument/2006/relationships/tags" Target="../tags/tag69.xml"/><Relationship Id="rId1" Type="http://schemas.openxmlformats.org/officeDocument/2006/relationships/tags" Target="../tags/tag68.xml"/><Relationship Id="rId6" Type="http://schemas.openxmlformats.org/officeDocument/2006/relationships/tags" Target="../tags/tag73.xml"/><Relationship Id="rId11" Type="http://schemas.openxmlformats.org/officeDocument/2006/relationships/image" Target="../media/image39.png"/><Relationship Id="rId5" Type="http://schemas.openxmlformats.org/officeDocument/2006/relationships/tags" Target="../tags/tag72.xml"/><Relationship Id="rId10" Type="http://schemas.openxmlformats.org/officeDocument/2006/relationships/image" Target="../media/image38.png"/><Relationship Id="rId4" Type="http://schemas.openxmlformats.org/officeDocument/2006/relationships/tags" Target="../tags/tag71.xml"/><Relationship Id="rId9" Type="http://schemas.openxmlformats.org/officeDocument/2006/relationships/image" Target="../media/image37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4.xml"/><Relationship Id="rId5" Type="http://schemas.openxmlformats.org/officeDocument/2006/relationships/image" Target="../media/image39.png"/><Relationship Id="rId4" Type="http://schemas.openxmlformats.org/officeDocument/2006/relationships/image" Target="../media/image4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tags" Target="../tags/tag77.xml"/><Relationship Id="rId7" Type="http://schemas.openxmlformats.org/officeDocument/2006/relationships/image" Target="../media/image41.png"/><Relationship Id="rId2" Type="http://schemas.openxmlformats.org/officeDocument/2006/relationships/tags" Target="../tags/tag76.xml"/><Relationship Id="rId1" Type="http://schemas.openxmlformats.org/officeDocument/2006/relationships/tags" Target="../tags/tag75.xml"/><Relationship Id="rId6" Type="http://schemas.openxmlformats.org/officeDocument/2006/relationships/image" Target="../media/image30.png"/><Relationship Id="rId5" Type="http://schemas.openxmlformats.org/officeDocument/2006/relationships/image" Target="../media/image33.png"/><Relationship Id="rId4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8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8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7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8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8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8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tags" Target="../tags/tag85.xml"/><Relationship Id="rId13" Type="http://schemas.openxmlformats.org/officeDocument/2006/relationships/tags" Target="../tags/tag90.xml"/><Relationship Id="rId18" Type="http://schemas.openxmlformats.org/officeDocument/2006/relationships/tags" Target="../tags/tag95.xml"/><Relationship Id="rId26" Type="http://schemas.openxmlformats.org/officeDocument/2006/relationships/tags" Target="../tags/tag103.xml"/><Relationship Id="rId39" Type="http://schemas.openxmlformats.org/officeDocument/2006/relationships/image" Target="../media/image49.png"/><Relationship Id="rId3" Type="http://schemas.openxmlformats.org/officeDocument/2006/relationships/tags" Target="../tags/tag80.xml"/><Relationship Id="rId21" Type="http://schemas.openxmlformats.org/officeDocument/2006/relationships/tags" Target="../tags/tag98.xml"/><Relationship Id="rId34" Type="http://schemas.openxmlformats.org/officeDocument/2006/relationships/image" Target="../media/image44.png"/><Relationship Id="rId7" Type="http://schemas.openxmlformats.org/officeDocument/2006/relationships/tags" Target="../tags/tag84.xml"/><Relationship Id="rId12" Type="http://schemas.openxmlformats.org/officeDocument/2006/relationships/tags" Target="../tags/tag89.xml"/><Relationship Id="rId17" Type="http://schemas.openxmlformats.org/officeDocument/2006/relationships/tags" Target="../tags/tag94.xml"/><Relationship Id="rId25" Type="http://schemas.openxmlformats.org/officeDocument/2006/relationships/tags" Target="../tags/tag102.xml"/><Relationship Id="rId33" Type="http://schemas.openxmlformats.org/officeDocument/2006/relationships/image" Target="../media/image35.png"/><Relationship Id="rId38" Type="http://schemas.openxmlformats.org/officeDocument/2006/relationships/image" Target="../media/image48.jpeg"/><Relationship Id="rId2" Type="http://schemas.openxmlformats.org/officeDocument/2006/relationships/tags" Target="../tags/tag79.xml"/><Relationship Id="rId16" Type="http://schemas.openxmlformats.org/officeDocument/2006/relationships/tags" Target="../tags/tag93.xml"/><Relationship Id="rId20" Type="http://schemas.openxmlformats.org/officeDocument/2006/relationships/tags" Target="../tags/tag97.xml"/><Relationship Id="rId29" Type="http://schemas.openxmlformats.org/officeDocument/2006/relationships/tags" Target="../tags/tag106.xml"/><Relationship Id="rId1" Type="http://schemas.openxmlformats.org/officeDocument/2006/relationships/tags" Target="../tags/tag78.xml"/><Relationship Id="rId6" Type="http://schemas.openxmlformats.org/officeDocument/2006/relationships/tags" Target="../tags/tag83.xml"/><Relationship Id="rId11" Type="http://schemas.openxmlformats.org/officeDocument/2006/relationships/tags" Target="../tags/tag88.xml"/><Relationship Id="rId24" Type="http://schemas.openxmlformats.org/officeDocument/2006/relationships/tags" Target="../tags/tag101.xml"/><Relationship Id="rId32" Type="http://schemas.openxmlformats.org/officeDocument/2006/relationships/notesSlide" Target="../notesSlides/notesSlide19.xml"/><Relationship Id="rId37" Type="http://schemas.openxmlformats.org/officeDocument/2006/relationships/image" Target="../media/image47.png"/><Relationship Id="rId40" Type="http://schemas.openxmlformats.org/officeDocument/2006/relationships/image" Target="../media/image50.png"/><Relationship Id="rId5" Type="http://schemas.openxmlformats.org/officeDocument/2006/relationships/tags" Target="../tags/tag82.xml"/><Relationship Id="rId15" Type="http://schemas.openxmlformats.org/officeDocument/2006/relationships/tags" Target="../tags/tag92.xml"/><Relationship Id="rId23" Type="http://schemas.openxmlformats.org/officeDocument/2006/relationships/tags" Target="../tags/tag100.xml"/><Relationship Id="rId28" Type="http://schemas.openxmlformats.org/officeDocument/2006/relationships/tags" Target="../tags/tag105.xml"/><Relationship Id="rId36" Type="http://schemas.openxmlformats.org/officeDocument/2006/relationships/image" Target="../media/image46.png"/><Relationship Id="rId10" Type="http://schemas.openxmlformats.org/officeDocument/2006/relationships/tags" Target="../tags/tag87.xml"/><Relationship Id="rId19" Type="http://schemas.openxmlformats.org/officeDocument/2006/relationships/tags" Target="../tags/tag96.xml"/><Relationship Id="rId31" Type="http://schemas.openxmlformats.org/officeDocument/2006/relationships/slideLayout" Target="../slideLayouts/slideLayout63.xml"/><Relationship Id="rId4" Type="http://schemas.openxmlformats.org/officeDocument/2006/relationships/tags" Target="../tags/tag81.xml"/><Relationship Id="rId9" Type="http://schemas.openxmlformats.org/officeDocument/2006/relationships/tags" Target="../tags/tag86.xml"/><Relationship Id="rId14" Type="http://schemas.openxmlformats.org/officeDocument/2006/relationships/tags" Target="../tags/tag91.xml"/><Relationship Id="rId22" Type="http://schemas.openxmlformats.org/officeDocument/2006/relationships/tags" Target="../tags/tag99.xml"/><Relationship Id="rId27" Type="http://schemas.openxmlformats.org/officeDocument/2006/relationships/tags" Target="../tags/tag104.xml"/><Relationship Id="rId30" Type="http://schemas.openxmlformats.org/officeDocument/2006/relationships/tags" Target="../tags/tag107.xml"/><Relationship Id="rId35" Type="http://schemas.openxmlformats.org/officeDocument/2006/relationships/image" Target="../media/image45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8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8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8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9.xml"/><Relationship Id="rId4" Type="http://schemas.openxmlformats.org/officeDocument/2006/relationships/image" Target="../media/image53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11.xml"/><Relationship Id="rId1" Type="http://schemas.openxmlformats.org/officeDocument/2006/relationships/tags" Target="../tags/tag110.xml"/><Relationship Id="rId5" Type="http://schemas.openxmlformats.org/officeDocument/2006/relationships/image" Target="../media/image50.png"/><Relationship Id="rId4" Type="http://schemas.openxmlformats.org/officeDocument/2006/relationships/notesSlide" Target="../notesSlides/notesSlide2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13.xml"/><Relationship Id="rId1" Type="http://schemas.openxmlformats.org/officeDocument/2006/relationships/tags" Target="../tags/tag112.xml"/><Relationship Id="rId5" Type="http://schemas.openxmlformats.org/officeDocument/2006/relationships/image" Target="../media/image55.png"/><Relationship Id="rId4" Type="http://schemas.openxmlformats.org/officeDocument/2006/relationships/notesSlide" Target="../notesSlides/notesSlide2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tags" Target="../tags/tag116.xml"/><Relationship Id="rId7" Type="http://schemas.openxmlformats.org/officeDocument/2006/relationships/image" Target="../media/image57.jpeg"/><Relationship Id="rId2" Type="http://schemas.openxmlformats.org/officeDocument/2006/relationships/tags" Target="../tags/tag115.xml"/><Relationship Id="rId1" Type="http://schemas.openxmlformats.org/officeDocument/2006/relationships/tags" Target="../tags/tag114.xml"/><Relationship Id="rId6" Type="http://schemas.openxmlformats.org/officeDocument/2006/relationships/image" Target="../media/image56.jpeg"/><Relationship Id="rId5" Type="http://schemas.openxmlformats.org/officeDocument/2006/relationships/notesSlide" Target="../notesSlides/notesSlide24.xml"/><Relationship Id="rId4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tags" Target="../tags/tag119.xml"/><Relationship Id="rId7" Type="http://schemas.openxmlformats.org/officeDocument/2006/relationships/image" Target="../media/image58.jpeg"/><Relationship Id="rId2" Type="http://schemas.openxmlformats.org/officeDocument/2006/relationships/tags" Target="../tags/tag118.xml"/><Relationship Id="rId1" Type="http://schemas.openxmlformats.org/officeDocument/2006/relationships/tags" Target="../tags/tag117.xml"/><Relationship Id="rId6" Type="http://schemas.openxmlformats.org/officeDocument/2006/relationships/notesSlide" Target="../notesSlides/notesSlide25.xml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120.xm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6.xml"/><Relationship Id="rId3" Type="http://schemas.openxmlformats.org/officeDocument/2006/relationships/tags" Target="../tags/tag123.xml"/><Relationship Id="rId7" Type="http://schemas.openxmlformats.org/officeDocument/2006/relationships/slideLayout" Target="../slideLayouts/slideLayout7.xml"/><Relationship Id="rId2" Type="http://schemas.openxmlformats.org/officeDocument/2006/relationships/tags" Target="../tags/tag122.xml"/><Relationship Id="rId1" Type="http://schemas.openxmlformats.org/officeDocument/2006/relationships/tags" Target="../tags/tag121.xml"/><Relationship Id="rId6" Type="http://schemas.openxmlformats.org/officeDocument/2006/relationships/tags" Target="../tags/tag126.xml"/><Relationship Id="rId11" Type="http://schemas.openxmlformats.org/officeDocument/2006/relationships/image" Target="../media/image62.jpeg"/><Relationship Id="rId5" Type="http://schemas.openxmlformats.org/officeDocument/2006/relationships/tags" Target="../tags/tag125.xml"/><Relationship Id="rId10" Type="http://schemas.openxmlformats.org/officeDocument/2006/relationships/image" Target="../media/image61.jpeg"/><Relationship Id="rId4" Type="http://schemas.openxmlformats.org/officeDocument/2006/relationships/tags" Target="../tags/tag124.xml"/><Relationship Id="rId9" Type="http://schemas.openxmlformats.org/officeDocument/2006/relationships/image" Target="../media/image60.jpe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Skin and Face Detection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Linda Shapiro</a:t>
            </a:r>
          </a:p>
          <a:p>
            <a:endParaRPr lang="en-US" dirty="0"/>
          </a:p>
          <a:p>
            <a:r>
              <a:rPr lang="en-US" dirty="0" smtClean="0"/>
              <a:t>EE/CSE 576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8B3A4-F075-40B2-81B8-614E8825083F}" type="slidenum">
              <a:rPr lang="en-US" smtClean="0">
                <a:solidFill>
                  <a:srgbClr val="000000"/>
                </a:solidFill>
                <a:latin typeface="Arial"/>
              </a:rPr>
              <a:pPr/>
              <a:t>1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92826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89166252-0A01-48AE-AB30-AF9C68B2D85B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10</a:t>
            </a:fld>
            <a:endParaRPr lang="en-US" altLang="en-US" sz="1400" smtClean="0"/>
          </a:p>
        </p:txBody>
      </p:sp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617538"/>
            <a:ext cx="7953375" cy="1143000"/>
          </a:xfrm>
        </p:spPr>
        <p:txBody>
          <a:bodyPr>
            <a:normAutofit fontScale="90000"/>
          </a:bodyPr>
          <a:lstStyle/>
          <a:p>
            <a:r>
              <a:rPr lang="en-US" altLang="en-US" sz="3600" smtClean="0"/>
              <a:t> Object Detection:</a:t>
            </a:r>
            <a:br>
              <a:rPr lang="en-US" altLang="en-US" sz="3600" smtClean="0"/>
            </a:br>
            <a:r>
              <a:rPr lang="en-US" altLang="en-US" sz="3600" smtClean="0"/>
              <a:t> Rowley’s Face Finder</a:t>
            </a:r>
            <a:endParaRPr lang="en-US" altLang="en-US" smtClean="0"/>
          </a:p>
        </p:txBody>
      </p:sp>
      <p:sp>
        <p:nvSpPr>
          <p:cNvPr id="10244" name="Rectangle 3"/>
          <p:cNvSpPr>
            <a:spLocks noChangeArrowheads="1"/>
          </p:cNvSpPr>
          <p:nvPr/>
        </p:nvSpPr>
        <p:spPr bwMode="auto">
          <a:xfrm>
            <a:off x="0" y="2867025"/>
            <a:ext cx="9144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900">
                <a:latin typeface="Times New Roman" pitchFamily="18" charset="0"/>
              </a:rPr>
              <a:t> </a:t>
            </a: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0245" name="Rectangle 4"/>
          <p:cNvSpPr>
            <a:spLocks noChangeArrowheads="1"/>
          </p:cNvSpPr>
          <p:nvPr/>
        </p:nvSpPr>
        <p:spPr bwMode="auto">
          <a:xfrm>
            <a:off x="0" y="3141663"/>
            <a:ext cx="9144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>
                <a:latin typeface="Times New Roman" pitchFamily="18" charset="0"/>
                <a:cs typeface="Times New Roman" pitchFamily="18" charset="0"/>
              </a:rPr>
              <a:t> </a:t>
            </a: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0246" name="Text Box 5"/>
          <p:cNvSpPr txBox="1">
            <a:spLocks noChangeArrowheads="1"/>
          </p:cNvSpPr>
          <p:nvPr/>
        </p:nvSpPr>
        <p:spPr bwMode="auto">
          <a:xfrm>
            <a:off x="441325" y="2630488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Script MT Bold" pitchFamily="66" charset="0"/>
            </a:endParaRPr>
          </a:p>
        </p:txBody>
      </p:sp>
      <p:sp>
        <p:nvSpPr>
          <p:cNvPr id="10247" name="Text Box 6"/>
          <p:cNvSpPr txBox="1">
            <a:spLocks noChangeArrowheads="1"/>
          </p:cNvSpPr>
          <p:nvPr/>
        </p:nvSpPr>
        <p:spPr bwMode="auto">
          <a:xfrm>
            <a:off x="441325" y="2249488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Script MT Bold" pitchFamily="66" charset="0"/>
            </a:endParaRPr>
          </a:p>
        </p:txBody>
      </p:sp>
      <p:pic>
        <p:nvPicPr>
          <p:cNvPr id="10248" name="Picture 8" descr="rowley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2362200"/>
            <a:ext cx="4495800" cy="294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9" name="Text Box 9"/>
          <p:cNvSpPr txBox="1">
            <a:spLocks noChangeArrowheads="1"/>
          </p:cNvSpPr>
          <p:nvPr/>
        </p:nvSpPr>
        <p:spPr bwMode="auto">
          <a:xfrm>
            <a:off x="441325" y="2243138"/>
            <a:ext cx="2749471" cy="147732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1. convert to gray scale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chemeClr val="tx2"/>
                </a:solidFill>
              </a:rPr>
              <a:t>2. normalize for </a:t>
            </a:r>
            <a:r>
              <a:rPr lang="en-US" altLang="en-US" sz="1800" dirty="0" smtClean="0">
                <a:solidFill>
                  <a:schemeClr val="tx2"/>
                </a:solidFill>
              </a:rPr>
              <a:t>lighting</a:t>
            </a:r>
            <a:endParaRPr lang="en-US" altLang="en-US" sz="1800" dirty="0">
              <a:solidFill>
                <a:schemeClr val="tx2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008000"/>
                </a:solidFill>
              </a:rPr>
              <a:t>3. histogram equalization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A50021"/>
                </a:solidFill>
              </a:rPr>
              <a:t>4. apply neural net(s)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A50021"/>
                </a:solidFill>
              </a:rPr>
              <a:t>    trained on 16K images</a:t>
            </a:r>
          </a:p>
        </p:txBody>
      </p:sp>
      <p:sp>
        <p:nvSpPr>
          <p:cNvPr id="10250" name="Text Box 10"/>
          <p:cNvSpPr txBox="1">
            <a:spLocks noChangeArrowheads="1"/>
          </p:cNvSpPr>
          <p:nvPr/>
        </p:nvSpPr>
        <p:spPr bwMode="auto">
          <a:xfrm>
            <a:off x="365125" y="4605338"/>
            <a:ext cx="2159000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0000"/>
                </a:solidFill>
              </a:rPr>
              <a:t>What data is fed to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0000"/>
                </a:solidFill>
              </a:rPr>
              <a:t>the classifier?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FF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0000"/>
                </a:solidFill>
              </a:rPr>
              <a:t>20 x 20 windows in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0000"/>
                </a:solidFill>
              </a:rPr>
              <a:t>a pyramid structure</a:t>
            </a:r>
          </a:p>
        </p:txBody>
      </p:sp>
      <p:sp>
        <p:nvSpPr>
          <p:cNvPr id="10251" name="Text Box 11"/>
          <p:cNvSpPr txBox="1">
            <a:spLocks noChangeArrowheads="1"/>
          </p:cNvSpPr>
          <p:nvPr/>
        </p:nvSpPr>
        <p:spPr bwMode="auto">
          <a:xfrm>
            <a:off x="3717925" y="5822950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Preprocessing</a:t>
            </a:r>
          </a:p>
        </p:txBody>
      </p:sp>
      <p:pic>
        <p:nvPicPr>
          <p:cNvPr id="1126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t="35938" r="20000" b="23438"/>
          <a:stretch>
            <a:fillRect/>
          </a:stretch>
        </p:blipFill>
        <p:spPr bwMode="auto">
          <a:xfrm>
            <a:off x="598488" y="1752600"/>
            <a:ext cx="7866062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Image Pyramid Idea</a:t>
            </a:r>
          </a:p>
        </p:txBody>
      </p:sp>
      <p:sp>
        <p:nvSpPr>
          <p:cNvPr id="3" name="Parallelogram 2"/>
          <p:cNvSpPr/>
          <p:nvPr/>
        </p:nvSpPr>
        <p:spPr>
          <a:xfrm>
            <a:off x="457200" y="4572000"/>
            <a:ext cx="2743200" cy="1981200"/>
          </a:xfrm>
          <a:prstGeom prst="parallelogram">
            <a:avLst/>
          </a:pr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Parallelogram 3"/>
          <p:cNvSpPr/>
          <p:nvPr/>
        </p:nvSpPr>
        <p:spPr>
          <a:xfrm>
            <a:off x="1066800" y="3276600"/>
            <a:ext cx="1447800" cy="990600"/>
          </a:xfrm>
          <a:prstGeom prst="parallelogram">
            <a:avLst/>
          </a:pr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Parallelogram 4"/>
          <p:cNvSpPr/>
          <p:nvPr/>
        </p:nvSpPr>
        <p:spPr>
          <a:xfrm>
            <a:off x="1447800" y="2438400"/>
            <a:ext cx="762000" cy="457200"/>
          </a:xfrm>
          <a:prstGeom prst="parallelogram">
            <a:avLst/>
          </a:pr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294" name="TextBox 5"/>
          <p:cNvSpPr txBox="1">
            <a:spLocks noChangeArrowheads="1"/>
          </p:cNvSpPr>
          <p:nvPr/>
        </p:nvSpPr>
        <p:spPr bwMode="auto">
          <a:xfrm>
            <a:off x="3581400" y="5105400"/>
            <a:ext cx="26209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original image (full size)</a:t>
            </a:r>
          </a:p>
        </p:txBody>
      </p:sp>
      <p:sp>
        <p:nvSpPr>
          <p:cNvPr id="12295" name="TextBox 6"/>
          <p:cNvSpPr txBox="1">
            <a:spLocks noChangeArrowheads="1"/>
          </p:cNvSpPr>
          <p:nvPr/>
        </p:nvSpPr>
        <p:spPr bwMode="auto">
          <a:xfrm>
            <a:off x="3657600" y="3505200"/>
            <a:ext cx="40957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lower resolution image (1/4 of original)</a:t>
            </a:r>
          </a:p>
        </p:txBody>
      </p:sp>
      <p:sp>
        <p:nvSpPr>
          <p:cNvPr id="12296" name="TextBox 7"/>
          <p:cNvSpPr txBox="1">
            <a:spLocks noChangeArrowheads="1"/>
          </p:cNvSpPr>
          <p:nvPr/>
        </p:nvSpPr>
        <p:spPr bwMode="auto">
          <a:xfrm>
            <a:off x="3657600" y="2362200"/>
            <a:ext cx="40957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even lower resolution (1/16 of original)</a:t>
            </a:r>
          </a:p>
        </p:txBody>
      </p:sp>
      <p:sp>
        <p:nvSpPr>
          <p:cNvPr id="9" name="Smiley Face 8"/>
          <p:cNvSpPr/>
          <p:nvPr/>
        </p:nvSpPr>
        <p:spPr>
          <a:xfrm>
            <a:off x="1295400" y="5105400"/>
            <a:ext cx="914400" cy="914400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Smiley Face 9"/>
          <p:cNvSpPr/>
          <p:nvPr/>
        </p:nvSpPr>
        <p:spPr>
          <a:xfrm>
            <a:off x="1600200" y="3578225"/>
            <a:ext cx="457200" cy="500063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 Training the Neural Network</a:t>
            </a:r>
          </a:p>
        </p:txBody>
      </p:sp>
      <p:sp>
        <p:nvSpPr>
          <p:cNvPr id="13315" name="TextBox 2"/>
          <p:cNvSpPr txBox="1">
            <a:spLocks noChangeArrowheads="1"/>
          </p:cNvSpPr>
          <p:nvPr/>
        </p:nvSpPr>
        <p:spPr bwMode="auto">
          <a:xfrm>
            <a:off x="685800" y="2057400"/>
            <a:ext cx="8197850" cy="415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2400"/>
              <a:t> Nearly 1051 face examples collected from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   face databases at CMU, Harvard, and WWW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  <a:p>
            <a:pPr eaLnBrk="1" hangingPunct="1">
              <a:spcBef>
                <a:spcPct val="0"/>
              </a:spcBef>
            </a:pPr>
            <a:r>
              <a:rPr lang="en-US" altLang="en-US" sz="2400"/>
              <a:t>  Faces of various sizes, positions, orientations, intensities</a:t>
            </a:r>
          </a:p>
          <a:p>
            <a:pPr eaLnBrk="1" hangingPunct="1">
              <a:spcBef>
                <a:spcPct val="0"/>
              </a:spcBef>
            </a:pPr>
            <a:endParaRPr lang="en-US" altLang="en-US" sz="2400"/>
          </a:p>
          <a:p>
            <a:pPr eaLnBrk="1" hangingPunct="1">
              <a:spcBef>
                <a:spcPct val="0"/>
              </a:spcBef>
            </a:pPr>
            <a:r>
              <a:rPr lang="en-US" altLang="en-US" sz="2400"/>
              <a:t>  Eyes, tip of nose, corners and center of mouth labeled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    manually and used to normalize each face to the same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    scale, orientation, and position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/>
            </a:r>
            <a:br>
              <a:rPr lang="en-US" altLang="en-US" sz="2400"/>
            </a:br>
            <a:r>
              <a:rPr lang="en-US" altLang="en-US" sz="2400"/>
              <a:t>Result: set of 20 X 20 face training samples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13316" name="TextBox 3"/>
          <p:cNvSpPr txBox="1">
            <a:spLocks noChangeArrowheads="1"/>
          </p:cNvSpPr>
          <p:nvPr/>
        </p:nvSpPr>
        <p:spPr bwMode="auto">
          <a:xfrm>
            <a:off x="2590800" y="1295400"/>
            <a:ext cx="40211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FF0000"/>
                </a:solidFill>
              </a:rPr>
              <a:t>Positive Face Examples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Training the Neural Network</a:t>
            </a:r>
          </a:p>
        </p:txBody>
      </p:sp>
      <p:sp>
        <p:nvSpPr>
          <p:cNvPr id="14339" name="TextBox 2"/>
          <p:cNvSpPr txBox="1">
            <a:spLocks noChangeArrowheads="1"/>
          </p:cNvSpPr>
          <p:nvPr/>
        </p:nvSpPr>
        <p:spPr bwMode="auto">
          <a:xfrm>
            <a:off x="2514600" y="1295400"/>
            <a:ext cx="41830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FF0000"/>
                </a:solidFill>
              </a:rPr>
              <a:t>Negative Face Examples</a:t>
            </a:r>
          </a:p>
        </p:txBody>
      </p:sp>
      <p:sp>
        <p:nvSpPr>
          <p:cNvPr id="14340" name="TextBox 3"/>
          <p:cNvSpPr txBox="1">
            <a:spLocks noChangeArrowheads="1"/>
          </p:cNvSpPr>
          <p:nvPr/>
        </p:nvSpPr>
        <p:spPr bwMode="auto">
          <a:xfrm>
            <a:off x="533400" y="2133600"/>
            <a:ext cx="7962900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1800"/>
              <a:t>  </a:t>
            </a:r>
            <a:r>
              <a:rPr lang="en-US" altLang="en-US" sz="2400"/>
              <a:t>Generate 1000 random nonface images and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  apply the preprocessing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  <a:p>
            <a:pPr eaLnBrk="1" hangingPunct="1">
              <a:spcBef>
                <a:spcPct val="0"/>
              </a:spcBef>
            </a:pPr>
            <a:r>
              <a:rPr lang="en-US" altLang="en-US" sz="2400"/>
              <a:t>  Train a neural network on these plus the face images</a:t>
            </a:r>
          </a:p>
          <a:p>
            <a:pPr eaLnBrk="1" hangingPunct="1">
              <a:spcBef>
                <a:spcPct val="0"/>
              </a:spcBef>
            </a:pPr>
            <a:endParaRPr lang="en-US" altLang="en-US" sz="2400"/>
          </a:p>
          <a:p>
            <a:pPr eaLnBrk="1" hangingPunct="1">
              <a:spcBef>
                <a:spcPct val="0"/>
              </a:spcBef>
            </a:pPr>
            <a:r>
              <a:rPr lang="en-US" altLang="en-US" sz="2400"/>
              <a:t>  Run the system on real scenes that contain no faces</a:t>
            </a:r>
          </a:p>
          <a:p>
            <a:pPr eaLnBrk="1" hangingPunct="1">
              <a:spcBef>
                <a:spcPct val="0"/>
              </a:spcBef>
            </a:pPr>
            <a:endParaRPr lang="en-US" altLang="en-US" sz="2400"/>
          </a:p>
          <a:p>
            <a:pPr eaLnBrk="1" hangingPunct="1">
              <a:spcBef>
                <a:spcPct val="0"/>
              </a:spcBef>
            </a:pPr>
            <a:r>
              <a:rPr lang="en-US" altLang="en-US" sz="2400"/>
              <a:t>  Collect the false positives</a:t>
            </a:r>
          </a:p>
          <a:p>
            <a:pPr eaLnBrk="1" hangingPunct="1">
              <a:spcBef>
                <a:spcPct val="0"/>
              </a:spcBef>
            </a:pPr>
            <a:endParaRPr lang="en-US" altLang="en-US" sz="2400"/>
          </a:p>
          <a:p>
            <a:pPr eaLnBrk="1" hangingPunct="1">
              <a:spcBef>
                <a:spcPct val="0"/>
              </a:spcBef>
            </a:pPr>
            <a:r>
              <a:rPr lang="en-US" altLang="en-US" sz="2400"/>
              <a:t>  Randomly select 250 of these and apply preprocessing</a:t>
            </a:r>
          </a:p>
          <a:p>
            <a:pPr eaLnBrk="1" hangingPunct="1">
              <a:spcBef>
                <a:spcPct val="0"/>
              </a:spcBef>
            </a:pPr>
            <a:endParaRPr lang="en-US" altLang="en-US" sz="2400"/>
          </a:p>
          <a:p>
            <a:pPr eaLnBrk="1" hangingPunct="1">
              <a:spcBef>
                <a:spcPct val="0"/>
              </a:spcBef>
            </a:pPr>
            <a:r>
              <a:rPr lang="en-US" altLang="en-US" sz="2400"/>
              <a:t>  Label them as negative and add to the training set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Overall Algorithm</a:t>
            </a:r>
          </a:p>
        </p:txBody>
      </p:sp>
      <p:pic>
        <p:nvPicPr>
          <p:cNvPr id="1536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5" t="34375" r="17500" b="25000"/>
          <a:stretch>
            <a:fillRect/>
          </a:stretch>
        </p:blipFill>
        <p:spPr bwMode="auto">
          <a:xfrm>
            <a:off x="533400" y="2057400"/>
            <a:ext cx="8001000" cy="428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en-US" sz="3200" smtClean="0"/>
              <a:t>More Pictures</a:t>
            </a:r>
          </a:p>
        </p:txBody>
      </p:sp>
      <p:pic>
        <p:nvPicPr>
          <p:cNvPr id="1638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75" t="17188" r="21249" b="6250"/>
          <a:stretch>
            <a:fillRect/>
          </a:stretch>
        </p:blipFill>
        <p:spPr bwMode="auto">
          <a:xfrm>
            <a:off x="3657600" y="381000"/>
            <a:ext cx="5257800" cy="620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en-US" sz="2800" smtClean="0"/>
              <a:t>Even More</a:t>
            </a:r>
          </a:p>
        </p:txBody>
      </p:sp>
      <p:pic>
        <p:nvPicPr>
          <p:cNvPr id="1741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t="27344" r="21249" b="5469"/>
          <a:stretch>
            <a:fillRect/>
          </a:stretch>
        </p:blipFill>
        <p:spPr bwMode="auto">
          <a:xfrm>
            <a:off x="2438400" y="0"/>
            <a:ext cx="6553200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en-US" smtClean="0"/>
              <a:t>And More</a:t>
            </a:r>
          </a:p>
        </p:txBody>
      </p:sp>
      <p:pic>
        <p:nvPicPr>
          <p:cNvPr id="1843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50" t="16406" r="21875" b="5469"/>
          <a:stretch>
            <a:fillRect/>
          </a:stretch>
        </p:blipFill>
        <p:spPr bwMode="auto">
          <a:xfrm>
            <a:off x="3505200" y="304800"/>
            <a:ext cx="5438775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TextBox 3"/>
          <p:cNvSpPr txBox="1">
            <a:spLocks noChangeArrowheads="1"/>
          </p:cNvSpPr>
          <p:nvPr/>
        </p:nvSpPr>
        <p:spPr bwMode="auto">
          <a:xfrm>
            <a:off x="609600" y="2438400"/>
            <a:ext cx="2852738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Accuracy: detected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80-90% on different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image sets with an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“acceptable number” of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false positives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Fast Version: 2-4 seconds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per image (in 1998)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45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34471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rgbClr val="000090"/>
                </a:solidFill>
              </a:rPr>
              <a:t>Learning from weighted data</a:t>
            </a:r>
          </a:p>
        </p:txBody>
      </p:sp>
      <p:sp>
        <p:nvSpPr>
          <p:cNvPr id="531459" name="Rectangle 3"/>
          <p:cNvSpPr>
            <a:spLocks noGrp="1" noChangeArrowheads="1"/>
          </p:cNvSpPr>
          <p:nvPr>
            <p:ph idx="1"/>
          </p:nvPr>
        </p:nvSpPr>
        <p:spPr>
          <a:xfrm>
            <a:off x="578223" y="2622176"/>
            <a:ext cx="8229600" cy="3281082"/>
          </a:xfrm>
        </p:spPr>
        <p:txBody>
          <a:bodyPr>
            <a:normAutofit/>
          </a:bodyPr>
          <a:lstStyle/>
          <a:p>
            <a:r>
              <a:rPr lang="en-US" sz="2400" b="1" dirty="0" smtClean="0">
                <a:solidFill>
                  <a:srgbClr val="000090"/>
                </a:solidFill>
              </a:rPr>
              <a:t>Consider </a:t>
            </a:r>
            <a:r>
              <a:rPr lang="en-US" sz="2400" b="1" dirty="0">
                <a:solidFill>
                  <a:srgbClr val="000090"/>
                </a:solidFill>
              </a:rPr>
              <a:t>a weighted dataset</a:t>
            </a:r>
          </a:p>
          <a:p>
            <a:pPr lvl="1"/>
            <a:r>
              <a:rPr lang="en-US" sz="2400" dirty="0" smtClean="0"/>
              <a:t>W</a:t>
            </a:r>
            <a:r>
              <a:rPr lang="en-US" sz="2400" baseline="-25000" dirty="0" smtClean="0"/>
              <a:t>i</a:t>
            </a:r>
            <a:r>
              <a:rPr lang="en-US" sz="2400" dirty="0" smtClean="0"/>
              <a:t> </a:t>
            </a:r>
            <a:r>
              <a:rPr lang="en-US" sz="2400" dirty="0"/>
              <a:t>– </a:t>
            </a:r>
            <a:r>
              <a:rPr lang="en-US" sz="2400" dirty="0">
                <a:solidFill>
                  <a:srgbClr val="C00000"/>
                </a:solidFill>
              </a:rPr>
              <a:t>weight </a:t>
            </a:r>
            <a:r>
              <a:rPr lang="en-US" sz="2400" dirty="0"/>
              <a:t>of </a:t>
            </a:r>
            <a:r>
              <a:rPr lang="en-US" sz="2400" i="1" dirty="0" err="1"/>
              <a:t>i</a:t>
            </a:r>
            <a:r>
              <a:rPr lang="en-US" sz="1600" i="1" dirty="0"/>
              <a:t> </a:t>
            </a:r>
            <a:r>
              <a:rPr lang="en-US" sz="2400" dirty="0" err="1"/>
              <a:t>th</a:t>
            </a:r>
            <a:r>
              <a:rPr lang="en-US" sz="2400" dirty="0"/>
              <a:t> training example (</a:t>
            </a:r>
            <a:r>
              <a:rPr lang="en-US" sz="2400" b="1" dirty="0" err="1"/>
              <a:t>x</a:t>
            </a:r>
            <a:r>
              <a:rPr lang="en-US" sz="2400" baseline="30000" dirty="0" err="1"/>
              <a:t>i</a:t>
            </a:r>
            <a:r>
              <a:rPr lang="en-US" sz="2400" dirty="0" err="1"/>
              <a:t>,y</a:t>
            </a:r>
            <a:r>
              <a:rPr lang="en-US" sz="2400" baseline="30000" dirty="0" err="1"/>
              <a:t>i</a:t>
            </a:r>
            <a:r>
              <a:rPr lang="en-US" sz="2400" dirty="0"/>
              <a:t>)</a:t>
            </a:r>
          </a:p>
          <a:p>
            <a:pPr lvl="1"/>
            <a:r>
              <a:rPr lang="en-US" sz="2400" dirty="0">
                <a:solidFill>
                  <a:srgbClr val="000090"/>
                </a:solidFill>
              </a:rPr>
              <a:t>Interpretations:</a:t>
            </a:r>
          </a:p>
          <a:p>
            <a:pPr lvl="2"/>
            <a:r>
              <a:rPr lang="en-US" sz="2000" i="1" dirty="0" err="1"/>
              <a:t>i</a:t>
            </a:r>
            <a:r>
              <a:rPr lang="en-US" sz="1100" i="1" dirty="0"/>
              <a:t> </a:t>
            </a:r>
            <a:r>
              <a:rPr lang="en-US" sz="2000" dirty="0" err="1"/>
              <a:t>th</a:t>
            </a:r>
            <a:r>
              <a:rPr lang="en-US" sz="2000" dirty="0"/>
              <a:t> training example counts </a:t>
            </a:r>
            <a:r>
              <a:rPr lang="en-US" sz="2000" dirty="0" smtClean="0"/>
              <a:t>as if it occurred W</a:t>
            </a:r>
            <a:r>
              <a:rPr lang="en-US" sz="2000" baseline="-25000" dirty="0" smtClean="0"/>
              <a:t>i </a:t>
            </a:r>
            <a:r>
              <a:rPr lang="en-US" sz="2000" dirty="0" smtClean="0"/>
              <a:t>% times</a:t>
            </a:r>
            <a:endParaRPr lang="en-US" sz="2000" dirty="0"/>
          </a:p>
          <a:p>
            <a:pPr lvl="2"/>
            <a:r>
              <a:rPr lang="en-US" sz="2000" dirty="0"/>
              <a:t>If I were to “resample” data, I would get </a:t>
            </a:r>
            <a:r>
              <a:rPr lang="en-US" sz="2000" dirty="0">
                <a:solidFill>
                  <a:srgbClr val="0033CC"/>
                </a:solidFill>
              </a:rPr>
              <a:t>more samples </a:t>
            </a:r>
            <a:r>
              <a:rPr lang="en-US" sz="2000" dirty="0"/>
              <a:t>of “heavier” data </a:t>
            </a:r>
            <a:r>
              <a:rPr lang="en-US" sz="2000" dirty="0" smtClean="0"/>
              <a:t>points</a:t>
            </a:r>
            <a:endParaRPr lang="en-US" sz="2000" dirty="0"/>
          </a:p>
          <a:p>
            <a:r>
              <a:rPr lang="en-US" sz="2400" b="1" dirty="0">
                <a:solidFill>
                  <a:srgbClr val="000090"/>
                </a:solidFill>
              </a:rPr>
              <a:t>Now, </a:t>
            </a:r>
            <a:r>
              <a:rPr lang="en-US" sz="2400" b="1" dirty="0" smtClean="0">
                <a:solidFill>
                  <a:srgbClr val="000090"/>
                </a:solidFill>
              </a:rPr>
              <a:t>always do weighted calculations:</a:t>
            </a:r>
            <a:endParaRPr lang="en-US" sz="2400" b="1" dirty="0">
              <a:solidFill>
                <a:srgbClr val="00009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77530-F841-445A-9BBF-C142C1C9EEB7}" type="slidenum">
              <a:rPr lang="en-US" smtClean="0">
                <a:solidFill>
                  <a:srgbClr val="000000"/>
                </a:solidFill>
                <a:latin typeface="Arial"/>
              </a:rPr>
              <a:pPr/>
              <a:t>19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78223" y="1331259"/>
            <a:ext cx="2249334" cy="92333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sample class weight</a:t>
            </a:r>
          </a:p>
          <a:p>
            <a:r>
              <a:rPr lang="en-US" dirty="0" smtClean="0"/>
              <a:t>1.5 2.6     I      1/4</a:t>
            </a:r>
          </a:p>
          <a:p>
            <a:r>
              <a:rPr lang="en-US" dirty="0" smtClean="0"/>
              <a:t>2.3 8.9     II     3/4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109116" y="1144848"/>
            <a:ext cx="1659429" cy="147732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sample class </a:t>
            </a:r>
          </a:p>
          <a:p>
            <a:r>
              <a:rPr lang="en-US" dirty="0"/>
              <a:t>1.5 2.6     I      </a:t>
            </a:r>
          </a:p>
          <a:p>
            <a:r>
              <a:rPr lang="en-US" dirty="0"/>
              <a:t>2.3 8.9     II  </a:t>
            </a:r>
            <a:endParaRPr lang="en-US" dirty="0" smtClean="0"/>
          </a:p>
          <a:p>
            <a:r>
              <a:rPr lang="en-US" dirty="0" smtClean="0"/>
              <a:t>2.3 </a:t>
            </a:r>
            <a:r>
              <a:rPr lang="en-US" dirty="0"/>
              <a:t>8.9     II   </a:t>
            </a:r>
          </a:p>
          <a:p>
            <a:r>
              <a:rPr lang="en-US" dirty="0"/>
              <a:t>2.3 8.9     II   </a:t>
            </a:r>
          </a:p>
        </p:txBody>
      </p:sp>
    </p:spTree>
    <p:extLst>
      <p:ext uri="{BB962C8B-B14F-4D97-AF65-F5344CB8AC3E}">
        <p14:creationId xmlns:p14="http://schemas.microsoft.com/office/powerpoint/2010/main" val="1971920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4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4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1459" grpId="0" uiExpand="1" build="p"/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What’s Coming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Review of </a:t>
            </a:r>
            <a:r>
              <a:rPr lang="en-US" dirty="0" err="1" smtClean="0"/>
              <a:t>Bakic</a:t>
            </a:r>
            <a:r>
              <a:rPr lang="en-US" dirty="0" smtClean="0"/>
              <a:t> flesh </a:t>
            </a:r>
            <a:r>
              <a:rPr lang="en-US" dirty="0"/>
              <a:t>d</a:t>
            </a:r>
            <a:r>
              <a:rPr lang="en-US" dirty="0" smtClean="0"/>
              <a:t>etector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Fleck and Forsyth flesh </a:t>
            </a:r>
            <a:r>
              <a:rPr lang="en-US" dirty="0"/>
              <a:t>d</a:t>
            </a:r>
            <a:r>
              <a:rPr lang="en-US" dirty="0" smtClean="0"/>
              <a:t>etector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Details of Rowley face </a:t>
            </a:r>
            <a:r>
              <a:rPr lang="en-US" dirty="0"/>
              <a:t>d</a:t>
            </a:r>
            <a:r>
              <a:rPr lang="en-US" dirty="0" smtClean="0"/>
              <a:t>etector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Review </a:t>
            </a:r>
            <a:r>
              <a:rPr lang="en-US" dirty="0" smtClean="0"/>
              <a:t>of the basic </a:t>
            </a:r>
            <a:r>
              <a:rPr lang="en-US" dirty="0" err="1" smtClean="0"/>
              <a:t>AdaBoost</a:t>
            </a:r>
            <a:r>
              <a:rPr lang="en-US" dirty="0" smtClean="0"/>
              <a:t> algorithm </a:t>
            </a: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The </a:t>
            </a:r>
            <a:r>
              <a:rPr lang="en-US" dirty="0" smtClean="0"/>
              <a:t>Viola Jones face </a:t>
            </a:r>
            <a:r>
              <a:rPr lang="en-US" dirty="0"/>
              <a:t>d</a:t>
            </a:r>
            <a:r>
              <a:rPr lang="en-US" dirty="0" smtClean="0"/>
              <a:t>etector features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The modified </a:t>
            </a:r>
            <a:r>
              <a:rPr lang="en-US" dirty="0" err="1" smtClean="0"/>
              <a:t>AdaBoost</a:t>
            </a:r>
            <a:r>
              <a:rPr lang="en-US" dirty="0" smtClean="0"/>
              <a:t> algorithm that is used in Viola-Jones face detection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C7CF3-A7EF-4519-B4A1-A8C97814888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64075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Basic </a:t>
            </a:r>
            <a:r>
              <a:rPr lang="en-US" dirty="0" err="1" smtClean="0"/>
              <a:t>AdaBoost</a:t>
            </a:r>
            <a:r>
              <a:rPr lang="en-US" dirty="0" smtClean="0"/>
              <a:t> 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Input</a:t>
            </a:r>
            <a:r>
              <a:rPr lang="en-US" sz="2400" dirty="0" smtClean="0"/>
              <a:t> is a set of training examples (X</a:t>
            </a:r>
            <a:r>
              <a:rPr lang="en-US" sz="2400" baseline="-25000" dirty="0" smtClean="0"/>
              <a:t>i</a:t>
            </a:r>
            <a:r>
              <a:rPr lang="en-US" sz="2400" dirty="0" smtClean="0"/>
              <a:t>, </a:t>
            </a:r>
            <a:r>
              <a:rPr lang="en-US" sz="2400" dirty="0" err="1" smtClean="0"/>
              <a:t>y</a:t>
            </a:r>
            <a:r>
              <a:rPr lang="en-US" sz="2400" baseline="-25000" dirty="0" err="1" smtClean="0"/>
              <a:t>i</a:t>
            </a:r>
            <a:r>
              <a:rPr lang="en-US" sz="2400" dirty="0" smtClean="0"/>
              <a:t>) </a:t>
            </a:r>
            <a:r>
              <a:rPr lang="en-US" sz="2400" dirty="0" err="1" smtClean="0"/>
              <a:t>i</a:t>
            </a:r>
            <a:r>
              <a:rPr lang="en-US" sz="2400" dirty="0" smtClean="0"/>
              <a:t> = 1 to m.</a:t>
            </a:r>
          </a:p>
          <a:p>
            <a:r>
              <a:rPr lang="en-US" sz="2400" dirty="0" smtClean="0"/>
              <a:t>We train a </a:t>
            </a:r>
            <a:r>
              <a:rPr lang="en-US" sz="2400" dirty="0" smtClean="0">
                <a:solidFill>
                  <a:srgbClr val="FF0000"/>
                </a:solidFill>
              </a:rPr>
              <a:t>sequence of weak classifiers</a:t>
            </a:r>
            <a:r>
              <a:rPr lang="en-US" sz="2400" dirty="0" smtClean="0"/>
              <a:t>, such as decision trees, neural nets or SVMs. Weak because not as strong as the final classifier.</a:t>
            </a:r>
          </a:p>
          <a:p>
            <a:r>
              <a:rPr lang="en-US" sz="2400" dirty="0" smtClean="0"/>
              <a:t>The training examples will have </a:t>
            </a:r>
            <a:r>
              <a:rPr lang="en-US" sz="2400" dirty="0" smtClean="0">
                <a:solidFill>
                  <a:srgbClr val="FF0000"/>
                </a:solidFill>
              </a:rPr>
              <a:t>weights</a:t>
            </a:r>
            <a:r>
              <a:rPr lang="en-US" sz="2400" dirty="0" smtClean="0"/>
              <a:t>, initially all equal.</a:t>
            </a:r>
          </a:p>
          <a:p>
            <a:r>
              <a:rPr lang="en-US" sz="2400" dirty="0" smtClean="0"/>
              <a:t>At each step, we use the current weights, train a new classifier, and use its performance on the training data to produce </a:t>
            </a:r>
            <a:r>
              <a:rPr lang="en-US" sz="2400" dirty="0" smtClean="0">
                <a:solidFill>
                  <a:srgbClr val="FF0000"/>
                </a:solidFill>
              </a:rPr>
              <a:t>new weights </a:t>
            </a:r>
            <a:r>
              <a:rPr lang="en-US" sz="2400" dirty="0" smtClean="0"/>
              <a:t>for the next step</a:t>
            </a:r>
            <a:r>
              <a:rPr lang="en-US" sz="2400" dirty="0"/>
              <a:t> </a:t>
            </a:r>
            <a:r>
              <a:rPr lang="en-US" sz="2400" dirty="0" smtClean="0"/>
              <a:t>(normalized).</a:t>
            </a:r>
          </a:p>
          <a:p>
            <a:r>
              <a:rPr lang="en-US" sz="2400" dirty="0" smtClean="0"/>
              <a:t>But we </a:t>
            </a:r>
            <a:r>
              <a:rPr lang="en-US" sz="2400" dirty="0" smtClean="0">
                <a:solidFill>
                  <a:srgbClr val="3506BA"/>
                </a:solidFill>
              </a:rPr>
              <a:t>keep ALL </a:t>
            </a:r>
            <a:r>
              <a:rPr lang="en-US" sz="2400" dirty="0" smtClean="0"/>
              <a:t>the weak classifiers.</a:t>
            </a:r>
          </a:p>
          <a:p>
            <a:r>
              <a:rPr lang="en-US" sz="2400" dirty="0" smtClean="0"/>
              <a:t>When it’s time for testing on a new feature vector, we will </a:t>
            </a:r>
            <a:r>
              <a:rPr lang="en-US" sz="2400" dirty="0" smtClean="0">
                <a:solidFill>
                  <a:srgbClr val="FF0000"/>
                </a:solidFill>
              </a:rPr>
              <a:t>combine the results from all of the weak classifiers</a:t>
            </a:r>
            <a:r>
              <a:rPr lang="en-US" sz="2400" dirty="0" smtClean="0"/>
              <a:t>.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C7CF3-A7EF-4519-B4A1-A8C97814888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72202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Idea of Boosting</a:t>
            </a:r>
            <a:br>
              <a:rPr lang="en-US" dirty="0" smtClean="0"/>
            </a:br>
            <a:r>
              <a:rPr lang="en-US" dirty="0" smtClean="0"/>
              <a:t>(from AI text)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C7CF3-A7EF-4519-B4A1-A8C97814888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9112" y="2165257"/>
            <a:ext cx="5565775" cy="3951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113494" y="1680882"/>
            <a:ext cx="1667316" cy="2585323"/>
          </a:xfrm>
          <a:prstGeom prst="rect">
            <a:avLst/>
          </a:prstGeom>
          <a:noFill/>
          <a:ln>
            <a:solidFill>
              <a:srgbClr val="0033CC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506BA"/>
                </a:solidFill>
              </a:rPr>
              <a:t>But Viola Jones</a:t>
            </a:r>
          </a:p>
          <a:p>
            <a:r>
              <a:rPr lang="en-US" dirty="0" smtClean="0">
                <a:solidFill>
                  <a:srgbClr val="3506BA"/>
                </a:solidFill>
              </a:rPr>
              <a:t>will make the</a:t>
            </a:r>
          </a:p>
          <a:p>
            <a:r>
              <a:rPr lang="en-US" dirty="0" smtClean="0">
                <a:solidFill>
                  <a:srgbClr val="3506BA"/>
                </a:solidFill>
              </a:rPr>
              <a:t>weights of the</a:t>
            </a:r>
          </a:p>
          <a:p>
            <a:r>
              <a:rPr lang="en-US" dirty="0" smtClean="0">
                <a:solidFill>
                  <a:srgbClr val="3506BA"/>
                </a:solidFill>
              </a:rPr>
              <a:t>correct samples</a:t>
            </a:r>
          </a:p>
          <a:p>
            <a:r>
              <a:rPr lang="en-US" dirty="0" smtClean="0">
                <a:solidFill>
                  <a:srgbClr val="3506BA"/>
                </a:solidFill>
              </a:rPr>
              <a:t>smaller instead</a:t>
            </a:r>
          </a:p>
          <a:p>
            <a:r>
              <a:rPr lang="en-US" dirty="0" smtClean="0">
                <a:solidFill>
                  <a:srgbClr val="3506BA"/>
                </a:solidFill>
              </a:rPr>
              <a:t>of making the</a:t>
            </a:r>
          </a:p>
          <a:p>
            <a:r>
              <a:rPr lang="en-US" dirty="0" smtClean="0">
                <a:solidFill>
                  <a:srgbClr val="3506BA"/>
                </a:solidFill>
              </a:rPr>
              <a:t>weights of the</a:t>
            </a:r>
          </a:p>
          <a:p>
            <a:r>
              <a:rPr lang="en-US" dirty="0" smtClean="0">
                <a:solidFill>
                  <a:srgbClr val="3506BA"/>
                </a:solidFill>
              </a:rPr>
              <a:t>incorrect ones</a:t>
            </a:r>
          </a:p>
          <a:p>
            <a:r>
              <a:rPr lang="en-US" dirty="0" smtClean="0">
                <a:solidFill>
                  <a:srgbClr val="3506BA"/>
                </a:solidFill>
              </a:rPr>
              <a:t>bigger.</a:t>
            </a:r>
            <a:endParaRPr lang="en-US" dirty="0">
              <a:solidFill>
                <a:srgbClr val="3506B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3165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8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228600"/>
            <a:ext cx="8229600" cy="1371600"/>
          </a:xfrm>
        </p:spPr>
        <p:txBody>
          <a:bodyPr/>
          <a:lstStyle/>
          <a:p>
            <a:r>
              <a:rPr lang="en-US" sz="4000" dirty="0">
                <a:solidFill>
                  <a:srgbClr val="000090"/>
                </a:solidFill>
              </a:rPr>
              <a:t>Boosting results – Digit recognition</a:t>
            </a:r>
          </a:p>
        </p:txBody>
      </p:sp>
      <p:sp>
        <p:nvSpPr>
          <p:cNvPr id="547843" name="Rectangle 3"/>
          <p:cNvSpPr>
            <a:spLocks noGrp="1" noChangeArrowheads="1"/>
          </p:cNvSpPr>
          <p:nvPr>
            <p:ph idx="1"/>
          </p:nvPr>
        </p:nvSpPr>
        <p:spPr>
          <a:xfrm>
            <a:off x="1219200" y="4876800"/>
            <a:ext cx="6477000" cy="16764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 smtClean="0">
                <a:solidFill>
                  <a:srgbClr val="000090"/>
                </a:solidFill>
              </a:rPr>
              <a:t>Boosting:</a:t>
            </a:r>
            <a:endParaRPr lang="en-US" dirty="0">
              <a:solidFill>
                <a:srgbClr val="000090"/>
              </a:solidFill>
            </a:endParaRPr>
          </a:p>
          <a:p>
            <a:pPr lvl="1">
              <a:lnSpc>
                <a:spcPct val="90000"/>
              </a:lnSpc>
            </a:pPr>
            <a:r>
              <a:rPr lang="en-US" dirty="0" smtClean="0"/>
              <a:t>Seems to be </a:t>
            </a:r>
            <a:r>
              <a:rPr lang="en-US" dirty="0"/>
              <a:t>r</a:t>
            </a:r>
            <a:r>
              <a:rPr lang="en-US" dirty="0" smtClean="0"/>
              <a:t>obust </a:t>
            </a:r>
            <a:r>
              <a:rPr lang="en-US" dirty="0"/>
              <a:t>to overfitting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Test </a:t>
            </a:r>
            <a:r>
              <a:rPr lang="en-US" dirty="0" smtClean="0"/>
              <a:t>error can decrease </a:t>
            </a:r>
            <a:r>
              <a:rPr lang="en-US" dirty="0"/>
              <a:t>even after training error is </a:t>
            </a:r>
            <a:r>
              <a:rPr lang="en-US" dirty="0" smtClean="0"/>
              <a:t>zero!!!</a:t>
            </a:r>
            <a:endParaRPr lang="en-US" dirty="0"/>
          </a:p>
        </p:txBody>
      </p:sp>
      <p:pic>
        <p:nvPicPr>
          <p:cNvPr id="547844" name="Picture 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905000" y="1066800"/>
            <a:ext cx="5029200" cy="3735206"/>
          </a:xfrm>
          <a:prstGeom prst="rect">
            <a:avLst/>
          </a:prstGeom>
          <a:noFill/>
        </p:spPr>
      </p:pic>
      <p:sp>
        <p:nvSpPr>
          <p:cNvPr id="547845" name="Text Box 5"/>
          <p:cNvSpPr txBox="1">
            <a:spLocks noChangeArrowheads="1"/>
          </p:cNvSpPr>
          <p:nvPr/>
        </p:nvSpPr>
        <p:spPr bwMode="auto">
          <a:xfrm>
            <a:off x="7010400" y="746125"/>
            <a:ext cx="2133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/>
              <a:t>[Schapire, 1989]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334000" y="2450068"/>
            <a:ext cx="11595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Test error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762000" y="3669268"/>
            <a:ext cx="15615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Training error</a:t>
            </a:r>
            <a:endParaRPr lang="en-US" dirty="0"/>
          </a:p>
        </p:txBody>
      </p:sp>
      <p:cxnSp>
        <p:nvCxnSpPr>
          <p:cNvPr id="4" name="Straight Arrow Connector 3"/>
          <p:cNvCxnSpPr>
            <a:stCxn id="2" idx="1"/>
          </p:cNvCxnSpPr>
          <p:nvPr/>
        </p:nvCxnSpPr>
        <p:spPr>
          <a:xfrm flipH="1">
            <a:off x="4419600" y="2634734"/>
            <a:ext cx="914400" cy="71806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19" idx="3"/>
          </p:cNvCxnSpPr>
          <p:nvPr/>
        </p:nvCxnSpPr>
        <p:spPr>
          <a:xfrm flipV="1">
            <a:off x="2323545" y="3352800"/>
            <a:ext cx="953055" cy="50113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77530-F841-445A-9BBF-C142C1C9EEB7}" type="slidenum">
              <a:rPr lang="en-US" smtClean="0">
                <a:solidFill>
                  <a:srgbClr val="000000"/>
                </a:solidFill>
                <a:latin typeface="Arial"/>
              </a:rPr>
              <a:pPr/>
              <a:t>22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73682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Face detection</a:t>
            </a:r>
          </a:p>
        </p:txBody>
      </p:sp>
      <p:pic>
        <p:nvPicPr>
          <p:cNvPr id="8" name="Picture 7" descr="fast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03600" y="2286000"/>
            <a:ext cx="2235200" cy="1676400"/>
          </a:xfrm>
          <a:prstGeom prst="rect">
            <a:avLst/>
          </a:prstGeom>
        </p:spPr>
      </p:pic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1828800" y="4267200"/>
            <a:ext cx="511229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0" dirty="0" smtClean="0"/>
              <a:t>State-of-the-art face detection demo</a:t>
            </a:r>
          </a:p>
          <a:p>
            <a:pPr algn="ctr"/>
            <a:r>
              <a:rPr lang="en-US" b="0" dirty="0" smtClean="0"/>
              <a:t>(Courtesy </a:t>
            </a:r>
            <a:r>
              <a:rPr lang="en-US" b="0" dirty="0" smtClean="0">
                <a:hlinkClick r:id="rId4"/>
              </a:rPr>
              <a:t>Boris </a:t>
            </a:r>
            <a:r>
              <a:rPr lang="en-US" b="0" dirty="0" err="1" smtClean="0">
                <a:hlinkClick r:id="rId4"/>
              </a:rPr>
              <a:t>Babenko</a:t>
            </a:r>
            <a:r>
              <a:rPr lang="en-US" b="0" dirty="0" smtClean="0"/>
              <a:t>)</a:t>
            </a:r>
            <a:endParaRPr lang="en-US" b="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77530-F841-445A-9BBF-C142C1C9EEB7}" type="slidenum">
              <a:rPr lang="en-US" smtClean="0">
                <a:solidFill>
                  <a:srgbClr val="000000"/>
                </a:solidFill>
                <a:latin typeface="Arial"/>
              </a:rPr>
              <a:pPr/>
              <a:t>23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29907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2362200"/>
            <a:ext cx="3944938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44165" name="AutoShape 5"/>
          <p:cNvSpPr>
            <a:spLocks noChangeArrowheads="1"/>
          </p:cNvSpPr>
          <p:nvPr/>
        </p:nvSpPr>
        <p:spPr bwMode="auto">
          <a:xfrm>
            <a:off x="457200" y="2438400"/>
            <a:ext cx="623888" cy="685800"/>
          </a:xfrm>
          <a:prstGeom prst="roundRect">
            <a:avLst>
              <a:gd name="adj" fmla="val 16667"/>
            </a:avLst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9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Face detection and recognition</a:t>
            </a:r>
          </a:p>
        </p:txBody>
      </p:sp>
      <p:sp>
        <p:nvSpPr>
          <p:cNvPr id="6" name="AutoShape 5"/>
          <p:cNvSpPr>
            <a:spLocks noChangeArrowheads="1"/>
          </p:cNvSpPr>
          <p:nvPr/>
        </p:nvSpPr>
        <p:spPr bwMode="auto">
          <a:xfrm>
            <a:off x="3979863" y="3276600"/>
            <a:ext cx="1295400" cy="838200"/>
          </a:xfrm>
          <a:prstGeom prst="rightArrow">
            <a:avLst>
              <a:gd name="adj1" fmla="val 50000"/>
              <a:gd name="adj2" fmla="val 38636"/>
            </a:avLst>
          </a:prstGeom>
          <a:solidFill>
            <a:srgbClr val="FF99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800" b="0" dirty="0"/>
              <a:t>Detection</a:t>
            </a:r>
          </a:p>
        </p:txBody>
      </p:sp>
      <p:graphicFrame>
        <p:nvGraphicFramePr>
          <p:cNvPr id="7" name="Object 7"/>
          <p:cNvGraphicFramePr>
            <a:graphicFrameLocks noChangeAspect="1"/>
          </p:cNvGraphicFramePr>
          <p:nvPr/>
        </p:nvGraphicFramePr>
        <p:xfrm>
          <a:off x="5351463" y="3200400"/>
          <a:ext cx="977900" cy="1003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97" name="Image" r:id="rId5" imgW="977778" imgH="1002821" progId="Photoshop.Image.10">
                  <p:embed/>
                </p:oleObj>
              </mc:Choice>
              <mc:Fallback>
                <p:oleObj name="Image" r:id="rId5" imgW="977778" imgH="1002821" progId="Photoshop.Image.1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51463" y="3200400"/>
                        <a:ext cx="977900" cy="1003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AutoShape 9"/>
          <p:cNvSpPr>
            <a:spLocks noChangeArrowheads="1"/>
          </p:cNvSpPr>
          <p:nvPr/>
        </p:nvSpPr>
        <p:spPr bwMode="auto">
          <a:xfrm>
            <a:off x="6494463" y="3276600"/>
            <a:ext cx="1447800" cy="838200"/>
          </a:xfrm>
          <a:prstGeom prst="rightArrow">
            <a:avLst>
              <a:gd name="adj1" fmla="val 50000"/>
              <a:gd name="adj2" fmla="val 43182"/>
            </a:avLst>
          </a:prstGeom>
          <a:solidFill>
            <a:srgbClr val="FF99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800" b="0"/>
              <a:t>Recognition</a:t>
            </a:r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8018463" y="3505200"/>
            <a:ext cx="10493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0"/>
              <a:t>“Sally”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77530-F841-445A-9BBF-C142C1C9EEB7}" type="slidenum">
              <a:rPr lang="en-US" smtClean="0">
                <a:solidFill>
                  <a:srgbClr val="000000"/>
                </a:solidFill>
                <a:latin typeface="Arial"/>
              </a:rPr>
              <a:pPr/>
              <a:t>24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6708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4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007 -0.01204 L 0.36424 -0.01204 L 0.36337 0.03958 L -0.00504 0.03958 L -0.00504 0.0956 L 0.18073 0.09537 " pathEditMode="relative" rAng="0" ptsTypes="AAAAAA">
                                      <p:cBhvr>
                                        <p:cTn id="9" dur="2000" fill="hold"/>
                                        <p:tgtEl>
                                          <p:spTgt spid="12441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00" y="5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4165" grpId="0" animBg="1"/>
      <p:bldP spid="1244165" grpId="1" animBg="1"/>
      <p:bldP spid="6" grpId="0" animBg="1"/>
      <p:bldP spid="8" grpId="0" animBg="1"/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Face detection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Where are the faces? </a:t>
            </a:r>
            <a:endParaRPr lang="en-US" dirty="0"/>
          </a:p>
        </p:txBody>
      </p:sp>
      <p:pic>
        <p:nvPicPr>
          <p:cNvPr id="6146" name="Picture 2" descr="http://scien.stanford.edu/pages/labsite/2007/psych221/projects/07/face%20detection/images/shuttle2_faces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4147" y="2057400"/>
            <a:ext cx="5158653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77530-F841-445A-9BBF-C142C1C9EEB7}" type="slidenum">
              <a:rPr lang="en-US" smtClean="0">
                <a:solidFill>
                  <a:srgbClr val="000000"/>
                </a:solidFill>
                <a:latin typeface="Arial"/>
              </a:rPr>
              <a:pPr/>
              <a:t>25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4548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Face Detection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33CC"/>
                </a:solidFill>
              </a:rPr>
              <a:t>What kind of features?</a:t>
            </a:r>
          </a:p>
          <a:p>
            <a:endParaRPr lang="en-US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Rowley: 32 x 32 </a:t>
            </a:r>
            <a:r>
              <a:rPr lang="en-US" dirty="0" err="1" smtClean="0"/>
              <a:t>subimages</a:t>
            </a:r>
            <a:r>
              <a:rPr lang="en-US" dirty="0" smtClean="0"/>
              <a:t> at different levels of a pyramid</a:t>
            </a: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Viola/Jones: rectangular features</a:t>
            </a:r>
            <a:endParaRPr lang="en-US" dirty="0">
              <a:solidFill>
                <a:srgbClr val="FF0000"/>
              </a:solidFill>
            </a:endParaRPr>
          </a:p>
          <a:p>
            <a:endParaRPr lang="en-US" dirty="0" smtClean="0"/>
          </a:p>
          <a:p>
            <a:r>
              <a:rPr lang="en-US" dirty="0" smtClean="0">
                <a:solidFill>
                  <a:srgbClr val="0033CC"/>
                </a:solidFill>
              </a:rPr>
              <a:t>What kind of classifiers?</a:t>
            </a:r>
          </a:p>
          <a:p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Rowley: neural nets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Viola/Jones: </a:t>
            </a:r>
            <a:r>
              <a:rPr lang="en-US" dirty="0" err="1" smtClean="0">
                <a:solidFill>
                  <a:srgbClr val="FF0000"/>
                </a:solidFill>
              </a:rPr>
              <a:t>Adaboost</a:t>
            </a:r>
            <a:r>
              <a:rPr lang="en-US" dirty="0" smtClean="0">
                <a:solidFill>
                  <a:srgbClr val="FF0000"/>
                </a:solidFill>
              </a:rPr>
              <a:t> over simple one-node decision trees (stumps)</a:t>
            </a:r>
          </a:p>
          <a:p>
            <a:endParaRPr lang="en-US" dirty="0" smtClean="0"/>
          </a:p>
          <a:p>
            <a:endParaRPr lang="en-US" dirty="0" smtClean="0"/>
          </a:p>
          <a:p>
            <a:pPr marL="457200" lvl="1" indent="0">
              <a:buNone/>
            </a:pPr>
            <a:endParaRPr lang="en-US" dirty="0" smtClean="0"/>
          </a:p>
          <a:p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77530-F841-445A-9BBF-C142C1C9EEB7}" type="slidenum">
              <a:rPr lang="en-US" smtClean="0">
                <a:solidFill>
                  <a:srgbClr val="000000"/>
                </a:solidFill>
                <a:latin typeface="Arial"/>
              </a:rPr>
              <a:pPr/>
              <a:t>26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492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3"/>
          <p:cNvSpPr>
            <a:spLocks noGrp="1" noChangeArrowheads="1"/>
          </p:cNvSpPr>
          <p:nvPr>
            <p:ph type="title"/>
          </p:nvPr>
        </p:nvSpPr>
        <p:spPr>
          <a:xfrm>
            <a:off x="533400" y="76200"/>
            <a:ext cx="8229600" cy="838200"/>
          </a:xfrm>
        </p:spPr>
        <p:txBody>
          <a:bodyPr/>
          <a:lstStyle/>
          <a:p>
            <a:r>
              <a:rPr lang="en-US" smtClean="0"/>
              <a:t>Image Features</a:t>
            </a:r>
          </a:p>
        </p:txBody>
      </p:sp>
      <p:pic>
        <p:nvPicPr>
          <p:cNvPr id="12291" name="Picture 4" descr="featur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86400" y="1447800"/>
            <a:ext cx="3429000" cy="301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2" name="Text Box 5"/>
          <p:cNvSpPr txBox="1">
            <a:spLocks noChangeArrowheads="1"/>
          </p:cNvSpPr>
          <p:nvPr/>
        </p:nvSpPr>
        <p:spPr bwMode="auto">
          <a:xfrm>
            <a:off x="517525" y="1600200"/>
            <a:ext cx="3521075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000000"/>
                </a:solidFill>
                <a:latin typeface="Arial" charset="0"/>
                <a:cs typeface="Arial" charset="0"/>
              </a:rPr>
              <a:t>“Rectangle filters”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pic>
        <p:nvPicPr>
          <p:cNvPr id="12293" name="Picture 6" descr="quer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62400" y="1447800"/>
            <a:ext cx="1600200" cy="1503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96393" name="Text Box 9"/>
          <p:cNvSpPr txBox="1">
            <a:spLocks noChangeArrowheads="1"/>
          </p:cNvSpPr>
          <p:nvPr/>
        </p:nvSpPr>
        <p:spPr bwMode="auto">
          <a:xfrm>
            <a:off x="685800" y="4248150"/>
            <a:ext cx="4541838" cy="222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i="1" dirty="0">
                <a:solidFill>
                  <a:srgbClr val="000000"/>
                </a:solidFill>
                <a:latin typeface="Arial" charset="0"/>
                <a:cs typeface="Arial" charset="0"/>
              </a:rPr>
              <a:t>Value =  </a:t>
            </a:r>
          </a:p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i="1" dirty="0">
                <a:solidFill>
                  <a:srgbClr val="000000"/>
                </a:solidFill>
                <a:latin typeface="Arial" charset="0"/>
                <a:cs typeface="Arial" charset="0"/>
              </a:rPr>
              <a:t>∑ (pixels in white area) – </a:t>
            </a:r>
            <a:br>
              <a:rPr lang="en-US" sz="2800" i="1" dirty="0">
                <a:solidFill>
                  <a:srgbClr val="000000"/>
                </a:solidFill>
                <a:latin typeface="Arial" charset="0"/>
                <a:cs typeface="Arial" charset="0"/>
              </a:rPr>
            </a:br>
            <a:r>
              <a:rPr lang="en-US" sz="2800" i="1" dirty="0">
                <a:solidFill>
                  <a:srgbClr val="000000"/>
                </a:solidFill>
                <a:latin typeface="Arial" charset="0"/>
                <a:cs typeface="Arial" charset="0"/>
              </a:rPr>
              <a:t>∑ (pixels in black area)</a:t>
            </a:r>
          </a:p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endParaRPr lang="en-US" sz="2800" i="1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915664" y="1502819"/>
            <a:ext cx="36764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+1</a:t>
            </a:r>
            <a:endParaRPr lang="en-US" sz="1100" dirty="0"/>
          </a:p>
        </p:txBody>
      </p:sp>
      <p:sp>
        <p:nvSpPr>
          <p:cNvPr id="8" name="TextBox 7"/>
          <p:cNvSpPr txBox="1"/>
          <p:nvPr/>
        </p:nvSpPr>
        <p:spPr>
          <a:xfrm>
            <a:off x="6149614" y="1507702"/>
            <a:ext cx="36764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-1</a:t>
            </a:r>
            <a:endParaRPr lang="en-US" sz="11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756749-8CA8-49DA-A68F-85171B0F5274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9087" y="2915682"/>
            <a:ext cx="38395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People call them </a:t>
            </a:r>
            <a:r>
              <a:rPr lang="en-US" dirty="0" err="1" smtClean="0">
                <a:solidFill>
                  <a:srgbClr val="FF0000"/>
                </a:solidFill>
              </a:rPr>
              <a:t>Haar</a:t>
            </a:r>
            <a:r>
              <a:rPr lang="en-US" dirty="0" smtClean="0">
                <a:solidFill>
                  <a:srgbClr val="FF0000"/>
                </a:solidFill>
              </a:rPr>
              <a:t>-like features,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since similar to 2D </a:t>
            </a:r>
            <a:r>
              <a:rPr lang="en-US" dirty="0" err="1" smtClean="0">
                <a:solidFill>
                  <a:srgbClr val="FF0000"/>
                </a:solidFill>
              </a:rPr>
              <a:t>Haar</a:t>
            </a:r>
            <a:r>
              <a:rPr lang="en-US" dirty="0" smtClean="0">
                <a:solidFill>
                  <a:srgbClr val="FF0000"/>
                </a:solidFill>
              </a:rPr>
              <a:t> wavelets.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7789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6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639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610" name="Title 1"/>
          <p:cNvSpPr>
            <a:spLocks noGrp="1"/>
          </p:cNvSpPr>
          <p:nvPr>
            <p:ph type="title" idx="4294967295"/>
            <p:custDataLst>
              <p:tags r:id="rId1"/>
            </p:custDataLst>
          </p:nvPr>
        </p:nvSpPr>
        <p:spPr>
          <a:xfrm>
            <a:off x="0" y="381000"/>
            <a:ext cx="7315200" cy="609600"/>
          </a:xfrm>
        </p:spPr>
        <p:txBody>
          <a:bodyPr/>
          <a:lstStyle/>
          <a:p>
            <a:r>
              <a:rPr lang="en-US"/>
              <a:t>Feature extraction</a:t>
            </a:r>
          </a:p>
        </p:txBody>
      </p:sp>
      <p:sp>
        <p:nvSpPr>
          <p:cNvPr id="580612" name="Footer Placeholder 3"/>
          <p:cNvSpPr txBox="1">
            <a:spLocks noGrp="1"/>
          </p:cNvSpPr>
          <p:nvPr>
            <p:custDataLst>
              <p:tags r:id="rId2"/>
            </p:custDataLst>
          </p:nvPr>
        </p:nvSpPr>
        <p:spPr bwMode="auto">
          <a:xfrm>
            <a:off x="2376488" y="6553200"/>
            <a:ext cx="4572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200">
                <a:solidFill>
                  <a:srgbClr val="000000"/>
                </a:solidFill>
                <a:latin typeface="Trebuchet MS" pitchFamily="34" charset="0"/>
              </a:rPr>
              <a:t>K. Grauman, B. Leibe</a:t>
            </a:r>
          </a:p>
        </p:txBody>
      </p:sp>
      <p:pic>
        <p:nvPicPr>
          <p:cNvPr id="580613" name="Picture 2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46" t="38481" r="18179" b="29387"/>
          <a:stretch>
            <a:fillRect/>
          </a:stretch>
        </p:blipFill>
        <p:spPr bwMode="auto">
          <a:xfrm>
            <a:off x="628650" y="1530350"/>
            <a:ext cx="1390650" cy="142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0614" name="TextBox 6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3914775" y="1528763"/>
            <a:ext cx="4856163" cy="2416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71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400050" lvl="1" indent="-342900" defTabSz="914400" eaLnBrk="0" fontAlgn="base" hangingPunct="0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100" b="1" dirty="0">
                <a:solidFill>
                  <a:srgbClr val="000000"/>
                </a:solidFill>
                <a:latin typeface="Trebuchet MS" pitchFamily="34" charset="0"/>
              </a:rPr>
              <a:t>Filters can be different sizes.</a:t>
            </a:r>
          </a:p>
          <a:p>
            <a:pPr marL="400050" lvl="1" indent="-342900" defTabSz="914400" eaLnBrk="0" fontAlgn="base" hangingPunct="0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100" b="1" dirty="0">
                <a:solidFill>
                  <a:srgbClr val="000000"/>
                </a:solidFill>
                <a:latin typeface="Trebuchet MS" pitchFamily="34" charset="0"/>
              </a:rPr>
              <a:t>Filters can be anywhere in the</a:t>
            </a:r>
          </a:p>
          <a:p>
            <a:pPr lvl="1" defTabSz="914400"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en-US" sz="2100" b="1" dirty="0">
                <a:solidFill>
                  <a:srgbClr val="000000"/>
                </a:solidFill>
                <a:latin typeface="Trebuchet MS" pitchFamily="34" charset="0"/>
              </a:rPr>
              <a:t>     box being analyzed.</a:t>
            </a:r>
          </a:p>
          <a:p>
            <a:pPr marL="400050" lvl="1" indent="-342900" defTabSz="914400" eaLnBrk="0" fontAlgn="base" hangingPunct="0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100" b="1" dirty="0" smtClean="0">
                <a:solidFill>
                  <a:srgbClr val="000000"/>
                </a:solidFill>
                <a:latin typeface="Trebuchet MS" pitchFamily="34" charset="0"/>
              </a:rPr>
              <a:t>Feature </a:t>
            </a:r>
            <a:r>
              <a:rPr lang="en-US" sz="2100" b="1" dirty="0">
                <a:solidFill>
                  <a:srgbClr val="000000"/>
                </a:solidFill>
                <a:latin typeface="Trebuchet MS" pitchFamily="34" charset="0"/>
              </a:rPr>
              <a:t>output is </a:t>
            </a:r>
            <a:r>
              <a:rPr lang="en-US" sz="2100" b="1" dirty="0" smtClean="0">
                <a:solidFill>
                  <a:srgbClr val="000000"/>
                </a:solidFill>
                <a:latin typeface="Trebuchet MS" pitchFamily="34" charset="0"/>
              </a:rPr>
              <a:t>very simple </a:t>
            </a:r>
          </a:p>
          <a:p>
            <a:pPr lvl="1" defTabSz="914400"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en-US" sz="2100" b="1" dirty="0" smtClean="0">
                <a:solidFill>
                  <a:srgbClr val="000000"/>
                </a:solidFill>
                <a:latin typeface="Trebuchet MS" pitchFamily="34" charset="0"/>
              </a:rPr>
              <a:t>     convolution.</a:t>
            </a:r>
          </a:p>
          <a:p>
            <a:pPr marL="400050" lvl="1" indent="-342900" defTabSz="914400" eaLnBrk="0" fontAlgn="base" hangingPunct="0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100" b="1" dirty="0" smtClean="0">
                <a:solidFill>
                  <a:srgbClr val="000000"/>
                </a:solidFill>
                <a:latin typeface="Trebuchet MS" pitchFamily="34" charset="0"/>
              </a:rPr>
              <a:t>Requires sums of large boxes.</a:t>
            </a:r>
          </a:p>
        </p:txBody>
      </p:sp>
      <p:sp>
        <p:nvSpPr>
          <p:cNvPr id="580615" name="TextBox 7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482600" y="6350000"/>
            <a:ext cx="30749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800" b="1">
                <a:solidFill>
                  <a:srgbClr val="000000"/>
                </a:solidFill>
                <a:latin typeface="Trebuchet MS" pitchFamily="34" charset="0"/>
              </a:rPr>
              <a:t>Viola &amp; Jones, CVPR 2001</a:t>
            </a:r>
          </a:p>
        </p:txBody>
      </p:sp>
      <p:pic>
        <p:nvPicPr>
          <p:cNvPr id="580618" name="Picture 10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84" t="41776" r="17699" b="7678"/>
          <a:stretch>
            <a:fillRect/>
          </a:stretch>
        </p:blipFill>
        <p:spPr bwMode="auto">
          <a:xfrm>
            <a:off x="2198688" y="1530350"/>
            <a:ext cx="1579562" cy="143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592138" y="3502025"/>
            <a:ext cx="3286125" cy="250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71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lvl="1" defTabSz="914400" eaLnBrk="0" fontAlgn="base" hangingPunct="0">
              <a:spcBef>
                <a:spcPct val="0"/>
              </a:spcBef>
              <a:spcAft>
                <a:spcPts val="1200"/>
              </a:spcAft>
            </a:pPr>
            <a:r>
              <a:rPr lang="en-US" sz="2100" b="1" dirty="0">
                <a:solidFill>
                  <a:srgbClr val="000000"/>
                </a:solidFill>
                <a:latin typeface="Trebuchet MS" pitchFamily="34" charset="0"/>
              </a:rPr>
              <a:t>Efficiently computable with </a:t>
            </a:r>
            <a:r>
              <a:rPr lang="en-US" sz="2100" b="1" dirty="0">
                <a:solidFill>
                  <a:srgbClr val="FF0000"/>
                </a:solidFill>
                <a:latin typeface="Trebuchet MS" pitchFamily="34" charset="0"/>
              </a:rPr>
              <a:t>integral image</a:t>
            </a:r>
            <a:r>
              <a:rPr lang="en-US" sz="2100" b="1" dirty="0">
                <a:solidFill>
                  <a:srgbClr val="000000"/>
                </a:solidFill>
                <a:latin typeface="Trebuchet MS" pitchFamily="34" charset="0"/>
              </a:rPr>
              <a:t>: any sum can be computed in constant time</a:t>
            </a:r>
          </a:p>
          <a:p>
            <a:pPr lvl="1" defTabSz="914400" eaLnBrk="0" fontAlgn="base" hangingPunct="0">
              <a:spcBef>
                <a:spcPct val="0"/>
              </a:spcBef>
              <a:spcAft>
                <a:spcPts val="1200"/>
              </a:spcAft>
            </a:pPr>
            <a:r>
              <a:rPr lang="en-US" sz="2100" b="1" dirty="0">
                <a:solidFill>
                  <a:srgbClr val="000000"/>
                </a:solidFill>
                <a:latin typeface="Trebuchet MS" pitchFamily="34" charset="0"/>
              </a:rPr>
              <a:t>Avoid scaling images </a:t>
            </a:r>
            <a:r>
              <a:rPr lang="en-US" sz="2100" b="1" dirty="0" smtClean="0">
                <a:solidFill>
                  <a:srgbClr val="000000"/>
                </a:solidFill>
                <a:latin typeface="Trebuchet MS" pitchFamily="34" charset="0"/>
                <a:sym typeface="Wingdings" pitchFamily="2" charset="2"/>
              </a:rPr>
              <a:t>scale </a:t>
            </a:r>
            <a:r>
              <a:rPr lang="en-US" sz="2100" b="1" dirty="0">
                <a:solidFill>
                  <a:srgbClr val="000000"/>
                </a:solidFill>
                <a:latin typeface="Trebuchet MS" pitchFamily="34" charset="0"/>
                <a:sym typeface="Wingdings" pitchFamily="2" charset="2"/>
              </a:rPr>
              <a:t>features directly for same cost</a:t>
            </a:r>
            <a:endParaRPr lang="en-US" sz="2100" b="1" dirty="0">
              <a:solidFill>
                <a:srgbClr val="000000"/>
              </a:solidFill>
              <a:latin typeface="Trebuchet MS" pitchFamily="34" charset="0"/>
            </a:endParaRPr>
          </a:p>
        </p:txBody>
      </p:sp>
      <p:sp>
        <p:nvSpPr>
          <p:cNvPr id="580620" name="TextBox 12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628650" y="1092200"/>
            <a:ext cx="3249613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100" b="1">
                <a:solidFill>
                  <a:srgbClr val="000000"/>
                </a:solidFill>
                <a:latin typeface="Trebuchet MS" pitchFamily="34" charset="0"/>
              </a:rPr>
              <a:t>“Rectangular” filters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138ED-CFD4-4439-98B5-D554D0B40B4D}" type="slidenum">
              <a:rPr lang="en-US" smtClean="0">
                <a:solidFill>
                  <a:srgbClr val="000000"/>
                </a:solidFill>
                <a:latin typeface="Arial"/>
              </a:rPr>
              <a:pPr/>
              <a:t>28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33536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6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6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6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6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6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6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algn="l"/>
            <a:r>
              <a:rPr lang="en-US" spc="-200" dirty="0" smtClean="0"/>
              <a:t>Recall: Sums of rectangular regions</a:t>
            </a:r>
            <a:endParaRPr lang="en-US" sz="2800" spc="-200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533400" y="1143000"/>
            <a:ext cx="8229600" cy="0"/>
          </a:xfrm>
          <a:prstGeom prst="line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3620864"/>
              </p:ext>
            </p:extLst>
          </p:nvPr>
        </p:nvGraphicFramePr>
        <p:xfrm>
          <a:off x="4876800" y="1921374"/>
          <a:ext cx="3327816" cy="4167270"/>
        </p:xfrm>
        <a:graphic>
          <a:graphicData uri="http://schemas.openxmlformats.org/drawingml/2006/table">
            <a:tbl>
              <a:tblPr bandRow="1">
                <a:effectLst/>
                <a:tableStyleId>{5C22544A-7EE6-4342-B048-85BDC9FD1C3A}</a:tableStyleId>
              </a:tblPr>
              <a:tblGrid>
                <a:gridCol w="277318"/>
                <a:gridCol w="277318"/>
                <a:gridCol w="277318"/>
                <a:gridCol w="277318"/>
                <a:gridCol w="277318"/>
                <a:gridCol w="277318"/>
                <a:gridCol w="277318"/>
                <a:gridCol w="277318"/>
                <a:gridCol w="277318"/>
                <a:gridCol w="277318"/>
                <a:gridCol w="277318"/>
                <a:gridCol w="277318"/>
              </a:tblGrid>
              <a:tr h="277818">
                <a:tc>
                  <a:txBody>
                    <a:bodyPr/>
                    <a:lstStyle/>
                    <a:p>
                      <a:pPr algn="ctr"/>
                      <a:r>
                        <a:rPr lang="en-US" sz="600" smtClean="0">
                          <a:solidFill>
                            <a:schemeClr val="tx1"/>
                          </a:solidFill>
                        </a:rPr>
                        <a:t>243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239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240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225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206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185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188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218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211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206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216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225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7818"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242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239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218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110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67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31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34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152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213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206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208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221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7818"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243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242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123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58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94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82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132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77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108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208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208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215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7818"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235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217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115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212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243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236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247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139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91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209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208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211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7818"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233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208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131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222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219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226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196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114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74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208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213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214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7818"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232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217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131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116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77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150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69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56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52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201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228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223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7818"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232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232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182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186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184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179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159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123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93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232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235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235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7818"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232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236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201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154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216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133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129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81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175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252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241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240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7818"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235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238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230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128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172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138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65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63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234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249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241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245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7818"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237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236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247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143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59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78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94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255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248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247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251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7818"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234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237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245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193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55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33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115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144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213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255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253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251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7818"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248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245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161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128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149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109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138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65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47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smtClean="0">
                          <a:solidFill>
                            <a:schemeClr val="tx1"/>
                          </a:solidFill>
                        </a:rPr>
                        <a:t>156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239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255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7818"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190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107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39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102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94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73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114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58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17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7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51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137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7818"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23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32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33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148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168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203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179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43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27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17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12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8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7818"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17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26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12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160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255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255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109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22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26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19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35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24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5715000" y="3292974"/>
            <a:ext cx="1932079" cy="1959788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5800" y="1930273"/>
            <a:ext cx="3657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2000" dirty="0">
                <a:solidFill>
                  <a:prstClr val="black"/>
                </a:solidFill>
                <a:latin typeface="Calibri"/>
              </a:rPr>
              <a:t>How do we compute the sum of the pixels in the red box?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85800" y="2971800"/>
            <a:ext cx="3657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2000" dirty="0">
                <a:solidFill>
                  <a:prstClr val="black"/>
                </a:solidFill>
                <a:latin typeface="Calibri"/>
              </a:rPr>
              <a:t>After some pre-computation, this can be done in constant time for any box.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85800" y="5334000"/>
            <a:ext cx="36576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1400" dirty="0">
                <a:solidFill>
                  <a:prstClr val="black"/>
                </a:solidFill>
                <a:latin typeface="Calibri"/>
              </a:rPr>
              <a:t>This “trick” is commonly used for computing </a:t>
            </a:r>
            <a:r>
              <a:rPr lang="en-US" sz="1400" dirty="0" err="1">
                <a:solidFill>
                  <a:prstClr val="black"/>
                </a:solidFill>
                <a:latin typeface="Calibri"/>
              </a:rPr>
              <a:t>Haar</a:t>
            </a:r>
            <a:r>
              <a:rPr lang="en-US" sz="1400" dirty="0">
                <a:solidFill>
                  <a:prstClr val="black"/>
                </a:solidFill>
                <a:latin typeface="Calibri"/>
              </a:rPr>
              <a:t> wavelets (a </a:t>
            </a:r>
            <a:r>
              <a:rPr lang="en-US" sz="1400" dirty="0" err="1">
                <a:solidFill>
                  <a:prstClr val="black"/>
                </a:solidFill>
                <a:latin typeface="Calibri"/>
              </a:rPr>
              <a:t>fundemental</a:t>
            </a:r>
            <a:r>
              <a:rPr lang="en-US" sz="1400" dirty="0">
                <a:solidFill>
                  <a:prstClr val="black"/>
                </a:solidFill>
                <a:latin typeface="Calibri"/>
              </a:rPr>
              <a:t> building block of many object recognition approaches.)</a:t>
            </a:r>
          </a:p>
        </p:txBody>
      </p:sp>
    </p:spTree>
    <p:extLst>
      <p:ext uri="{BB962C8B-B14F-4D97-AF65-F5344CB8AC3E}">
        <p14:creationId xmlns:p14="http://schemas.microsoft.com/office/powerpoint/2010/main" val="3875604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Object Detection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19200"/>
            <a:ext cx="8229600" cy="4525963"/>
          </a:xfrm>
        </p:spPr>
        <p:txBody>
          <a:bodyPr/>
          <a:lstStyle/>
          <a:p>
            <a:r>
              <a:rPr lang="en-US" altLang="en-US" sz="2000" smtClean="0"/>
              <a:t>Example: Face Detection</a:t>
            </a:r>
          </a:p>
          <a:p>
            <a:endParaRPr lang="en-US" altLang="en-US" smtClean="0"/>
          </a:p>
          <a:p>
            <a:endParaRPr lang="en-US" altLang="en-US" smtClean="0"/>
          </a:p>
          <a:p>
            <a:endParaRPr lang="en-US" altLang="en-US" smtClean="0"/>
          </a:p>
          <a:p>
            <a:pPr>
              <a:buFontTx/>
              <a:buNone/>
            </a:pPr>
            <a:endParaRPr lang="en-US" altLang="en-US" smtClean="0"/>
          </a:p>
          <a:p>
            <a:r>
              <a:rPr lang="en-US" altLang="en-US" sz="2000" smtClean="0"/>
              <a:t>Example: Skin Detection</a:t>
            </a:r>
            <a:endParaRPr lang="en-US" altLang="en-US" smtClean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469"/>
          <a:stretch>
            <a:fillRect/>
          </a:stretch>
        </p:blipFill>
        <p:spPr bwMode="auto">
          <a:xfrm>
            <a:off x="838200" y="1600200"/>
            <a:ext cx="5638800" cy="222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Text Box 5"/>
          <p:cNvSpPr txBox="1">
            <a:spLocks noChangeArrowheads="1"/>
          </p:cNvSpPr>
          <p:nvPr/>
        </p:nvSpPr>
        <p:spPr bwMode="auto">
          <a:xfrm>
            <a:off x="6477000" y="2971800"/>
            <a:ext cx="2017713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Times New Roman" pitchFamily="18" charset="0"/>
              </a:rPr>
              <a:t>(</a:t>
            </a:r>
            <a:r>
              <a:rPr lang="en-US" altLang="en-US" sz="1400">
                <a:latin typeface="Times New Roman" pitchFamily="18" charset="0"/>
                <a:hlinkClick r:id="rId3"/>
              </a:rPr>
              <a:t>Rowley, Baluja &amp; Kanade, 1998</a:t>
            </a:r>
            <a:r>
              <a:rPr lang="en-US" altLang="en-US" sz="1400">
                <a:latin typeface="Times New Roman" pitchFamily="18" charset="0"/>
              </a:rPr>
              <a:t>)</a:t>
            </a:r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854"/>
          <a:stretch>
            <a:fillRect/>
          </a:stretch>
        </p:blipFill>
        <p:spPr bwMode="auto">
          <a:xfrm>
            <a:off x="838200" y="4267200"/>
            <a:ext cx="5791200" cy="234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9" name="Text Box 7"/>
          <p:cNvSpPr txBox="1">
            <a:spLocks noChangeArrowheads="1"/>
          </p:cNvSpPr>
          <p:nvPr/>
        </p:nvSpPr>
        <p:spPr bwMode="auto">
          <a:xfrm>
            <a:off x="6477000" y="6248400"/>
            <a:ext cx="197008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latin typeface="Times New Roman" pitchFamily="18" charset="0"/>
              </a:rPr>
              <a:t>(</a:t>
            </a:r>
            <a:r>
              <a:rPr lang="en-US" altLang="en-US" sz="1600">
                <a:latin typeface="Times New Roman" pitchFamily="18" charset="0"/>
                <a:hlinkClick r:id="rId5"/>
              </a:rPr>
              <a:t>Jones &amp; Rehg, 1999</a:t>
            </a:r>
            <a:r>
              <a:rPr lang="en-US" altLang="en-US" sz="1600">
                <a:latin typeface="Times New Roman" pitchFamily="18" charset="0"/>
              </a:rPr>
              <a:t>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algn="l"/>
            <a:r>
              <a:rPr lang="en-US" spc="-200" dirty="0" smtClean="0"/>
              <a:t>Sums of rectangular regions</a:t>
            </a:r>
            <a:endParaRPr lang="en-US" sz="2800" spc="-200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533400" y="1143000"/>
            <a:ext cx="8229600" cy="0"/>
          </a:xfrm>
          <a:prstGeom prst="line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7674648"/>
              </p:ext>
            </p:extLst>
          </p:nvPr>
        </p:nvGraphicFramePr>
        <p:xfrm>
          <a:off x="4876800" y="1921374"/>
          <a:ext cx="3327816" cy="4167270"/>
        </p:xfrm>
        <a:graphic>
          <a:graphicData uri="http://schemas.openxmlformats.org/drawingml/2006/table">
            <a:tbl>
              <a:tblPr bandRow="1">
                <a:effectLst/>
                <a:tableStyleId>{5C22544A-7EE6-4342-B048-85BDC9FD1C3A}</a:tableStyleId>
              </a:tblPr>
              <a:tblGrid>
                <a:gridCol w="277318"/>
                <a:gridCol w="277318"/>
                <a:gridCol w="277318"/>
                <a:gridCol w="277318"/>
                <a:gridCol w="277318"/>
                <a:gridCol w="277318"/>
                <a:gridCol w="277318"/>
                <a:gridCol w="277318"/>
                <a:gridCol w="277318"/>
                <a:gridCol w="277318"/>
                <a:gridCol w="277318"/>
                <a:gridCol w="277318"/>
              </a:tblGrid>
              <a:tr h="277818">
                <a:tc>
                  <a:txBody>
                    <a:bodyPr/>
                    <a:lstStyle/>
                    <a:p>
                      <a:pPr algn="ctr"/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7818"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7818"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7818"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7818"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7818"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7818"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7818"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7818"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7818"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7818"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7818"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7818"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7818"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7818"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4876800" y="1930273"/>
            <a:ext cx="1932079" cy="1959788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5800" y="1930273"/>
            <a:ext cx="3657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2000" dirty="0">
                <a:solidFill>
                  <a:prstClr val="black"/>
                </a:solidFill>
                <a:latin typeface="Calibri"/>
              </a:rPr>
              <a:t>The trick is to compute an “integral image.”  </a:t>
            </a:r>
            <a:r>
              <a:rPr lang="en-US" sz="2000" dirty="0">
                <a:solidFill>
                  <a:srgbClr val="FF0000"/>
                </a:solidFill>
                <a:latin typeface="Calibri"/>
              </a:rPr>
              <a:t>Every pixel is the sum of its neighbors to the upper left.</a:t>
            </a:r>
          </a:p>
          <a:p>
            <a:pPr defTabSz="914400"/>
            <a:endParaRPr lang="en-US" sz="2000" dirty="0">
              <a:solidFill>
                <a:prstClr val="black"/>
              </a:solidFill>
              <a:latin typeface="Calibri"/>
            </a:endParaRPr>
          </a:p>
          <a:p>
            <a:pPr defTabSz="914400"/>
            <a:r>
              <a:rPr lang="en-US" sz="2000" dirty="0">
                <a:solidFill>
                  <a:prstClr val="black"/>
                </a:solidFill>
                <a:latin typeface="Calibri"/>
              </a:rPr>
              <a:t>Sequentially compute using:</a:t>
            </a:r>
          </a:p>
        </p:txBody>
      </p:sp>
      <p:sp>
        <p:nvSpPr>
          <p:cNvPr id="9" name="Rectangle 8"/>
          <p:cNvSpPr/>
          <p:nvPr/>
        </p:nvSpPr>
        <p:spPr>
          <a:xfrm>
            <a:off x="4876801" y="1930273"/>
            <a:ext cx="1387974" cy="2770196"/>
          </a:xfrm>
          <a:prstGeom prst="rect">
            <a:avLst/>
          </a:prstGeom>
          <a:noFill/>
          <a:ln w="76200">
            <a:solidFill>
              <a:srgbClr val="00B050">
                <a:alpha val="50196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876800" y="1930273"/>
            <a:ext cx="2778466" cy="828041"/>
          </a:xfrm>
          <a:prstGeom prst="rect">
            <a:avLst/>
          </a:prstGeom>
          <a:noFill/>
          <a:ln w="76200">
            <a:solidFill>
              <a:srgbClr val="0070C0">
                <a:alpha val="50196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923"/>
          <a:stretch/>
        </p:blipFill>
        <p:spPr bwMode="auto">
          <a:xfrm>
            <a:off x="914400" y="3886200"/>
            <a:ext cx="1077532" cy="322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67" r="28732"/>
          <a:stretch/>
        </p:blipFill>
        <p:spPr bwMode="auto">
          <a:xfrm>
            <a:off x="1219200" y="4308248"/>
            <a:ext cx="2942831" cy="322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17"/>
          <a:stretch/>
        </p:blipFill>
        <p:spPr bwMode="auto">
          <a:xfrm>
            <a:off x="1148006" y="4734305"/>
            <a:ext cx="1687851" cy="322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923"/>
          <a:stretch/>
        </p:blipFill>
        <p:spPr bwMode="auto">
          <a:xfrm>
            <a:off x="2057400" y="3891936"/>
            <a:ext cx="1077532" cy="322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34" r="54783"/>
          <a:stretch/>
        </p:blipFill>
        <p:spPr bwMode="auto">
          <a:xfrm>
            <a:off x="2859114" y="3903679"/>
            <a:ext cx="275818" cy="322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81367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4876801" y="1919484"/>
            <a:ext cx="828753" cy="3332648"/>
          </a:xfrm>
          <a:prstGeom prst="rect">
            <a:avLst/>
          </a:prstGeom>
          <a:solidFill>
            <a:srgbClr val="4F81BD">
              <a:alpha val="2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algn="l"/>
            <a:r>
              <a:rPr lang="en-US" spc="-200" dirty="0" smtClean="0"/>
              <a:t>Sums of rectangular regions</a:t>
            </a:r>
            <a:endParaRPr lang="en-US" sz="2800" spc="-200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533400" y="1143000"/>
            <a:ext cx="8229600" cy="0"/>
          </a:xfrm>
          <a:prstGeom prst="line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0111679"/>
              </p:ext>
            </p:extLst>
          </p:nvPr>
        </p:nvGraphicFramePr>
        <p:xfrm>
          <a:off x="4876800" y="1921374"/>
          <a:ext cx="3327816" cy="4167270"/>
        </p:xfrm>
        <a:graphic>
          <a:graphicData uri="http://schemas.openxmlformats.org/drawingml/2006/table">
            <a:tbl>
              <a:tblPr bandRow="1">
                <a:effectLst/>
                <a:tableStyleId>{5C22544A-7EE6-4342-B048-85BDC9FD1C3A}</a:tableStyleId>
              </a:tblPr>
              <a:tblGrid>
                <a:gridCol w="277318"/>
                <a:gridCol w="277318"/>
                <a:gridCol w="277318"/>
                <a:gridCol w="277318"/>
                <a:gridCol w="277318"/>
                <a:gridCol w="277318"/>
                <a:gridCol w="277318"/>
                <a:gridCol w="277318"/>
                <a:gridCol w="277318"/>
                <a:gridCol w="277318"/>
                <a:gridCol w="277318"/>
                <a:gridCol w="277318"/>
              </a:tblGrid>
              <a:tr h="277818">
                <a:tc>
                  <a:txBody>
                    <a:bodyPr/>
                    <a:lstStyle/>
                    <a:p>
                      <a:pPr algn="ctr"/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7818"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7818"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7818"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7818"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i="1" dirty="0" smtClean="0">
                          <a:solidFill>
                            <a:schemeClr val="tx1"/>
                          </a:solidFill>
                        </a:rPr>
                        <a:t>A</a:t>
                      </a:r>
                      <a:endParaRPr lang="en-US" sz="700" b="1" i="1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1" dirty="0" smtClean="0">
                          <a:solidFill>
                            <a:schemeClr val="tx1"/>
                          </a:solidFill>
                        </a:rPr>
                        <a:t>B</a:t>
                      </a:r>
                      <a:endParaRPr lang="en-US" sz="700" b="1" i="1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7818"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7818"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7818"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7818"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7818"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7818"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7818"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i="1" dirty="0" smtClean="0">
                          <a:solidFill>
                            <a:schemeClr val="tx1"/>
                          </a:solidFill>
                        </a:rPr>
                        <a:t>C</a:t>
                      </a:r>
                      <a:endParaRPr lang="en-US" sz="1400" b="1" i="1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i="1" dirty="0" smtClean="0">
                          <a:solidFill>
                            <a:schemeClr val="tx1"/>
                          </a:solidFill>
                        </a:rPr>
                        <a:t>D</a:t>
                      </a:r>
                      <a:endParaRPr lang="en-US" sz="800" b="1" i="1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7818"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7818"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7818"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762000" y="2362200"/>
            <a:ext cx="36576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2000" dirty="0">
                <a:solidFill>
                  <a:prstClr val="black"/>
                </a:solidFill>
                <a:latin typeface="Calibri"/>
              </a:rPr>
              <a:t>Solution is found using:</a:t>
            </a:r>
          </a:p>
          <a:p>
            <a:pPr defTabSz="914400"/>
            <a:endParaRPr lang="en-US" sz="2000" dirty="0">
              <a:solidFill>
                <a:prstClr val="black"/>
              </a:solidFill>
              <a:latin typeface="Calibri"/>
            </a:endParaRPr>
          </a:p>
          <a:p>
            <a:pPr defTabSz="914400"/>
            <a:r>
              <a:rPr lang="en-US" sz="3600" i="1" dirty="0">
                <a:solidFill>
                  <a:prstClr val="black"/>
                </a:solidFill>
                <a:latin typeface="Calibri"/>
              </a:rPr>
              <a:t>A + D – B - C</a:t>
            </a:r>
          </a:p>
        </p:txBody>
      </p:sp>
      <p:sp>
        <p:nvSpPr>
          <p:cNvPr id="6" name="Rectangle 5"/>
          <p:cNvSpPr/>
          <p:nvPr/>
        </p:nvSpPr>
        <p:spPr>
          <a:xfrm>
            <a:off x="4876800" y="1919484"/>
            <a:ext cx="2770279" cy="3333278"/>
          </a:xfrm>
          <a:prstGeom prst="rect">
            <a:avLst/>
          </a:prstGeom>
          <a:solidFill>
            <a:srgbClr val="4F81BD">
              <a:alpha val="2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876801" y="1919484"/>
            <a:ext cx="828754" cy="1390493"/>
          </a:xfrm>
          <a:prstGeom prst="rect">
            <a:avLst/>
          </a:prstGeom>
          <a:solidFill>
            <a:srgbClr val="4F81BD">
              <a:alpha val="2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876799" y="1919484"/>
            <a:ext cx="2770909" cy="1390493"/>
          </a:xfrm>
          <a:prstGeom prst="rect">
            <a:avLst/>
          </a:prstGeom>
          <a:solidFill>
            <a:srgbClr val="4F81BD">
              <a:alpha val="2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715000" y="3292974"/>
            <a:ext cx="1932079" cy="1959788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5800" y="4495800"/>
            <a:ext cx="3429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dirty="0">
                <a:solidFill>
                  <a:prstClr val="black"/>
                </a:solidFill>
                <a:latin typeface="Calibri"/>
              </a:rPr>
              <a:t>What if the position of the box lies between pixels?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39360" y="5607424"/>
            <a:ext cx="2630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506BA"/>
                </a:solidFill>
              </a:rPr>
              <a:t>Use bilinear interpolation.</a:t>
            </a:r>
            <a:endParaRPr lang="en-US" dirty="0">
              <a:solidFill>
                <a:srgbClr val="3506B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368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659" name="Rectangle 2"/>
          <p:cNvSpPr>
            <a:spLocks noGrp="1" noChangeArrowheads="1"/>
          </p:cNvSpPr>
          <p:nvPr>
            <p:ph type="title" idx="4294967295"/>
            <p:custDataLst>
              <p:tags r:id="rId1"/>
            </p:custDataLst>
          </p:nvPr>
        </p:nvSpPr>
        <p:spPr>
          <a:xfrm>
            <a:off x="0" y="381000"/>
            <a:ext cx="7315200" cy="609600"/>
          </a:xfrm>
        </p:spPr>
        <p:txBody>
          <a:bodyPr/>
          <a:lstStyle/>
          <a:p>
            <a:r>
              <a:rPr lang="en-US"/>
              <a:t>Large library of filters</a:t>
            </a:r>
          </a:p>
        </p:txBody>
      </p:sp>
      <p:pic>
        <p:nvPicPr>
          <p:cNvPr id="582658" name="Picture 4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62" t="38298" r="24236" b="10341"/>
          <a:stretch>
            <a:fillRect/>
          </a:stretch>
        </p:blipFill>
        <p:spPr bwMode="auto">
          <a:xfrm>
            <a:off x="446088" y="982663"/>
            <a:ext cx="6180137" cy="444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2660" name="Text Box 6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6626225" y="1311275"/>
            <a:ext cx="2417762" cy="397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lvl="1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2100" b="1" dirty="0">
                <a:solidFill>
                  <a:srgbClr val="000000"/>
                </a:solidFill>
                <a:latin typeface="Trebuchet MS" pitchFamily="34" charset="0"/>
              </a:rPr>
              <a:t>Considering all possible filter parameters: </a:t>
            </a:r>
            <a:r>
              <a:rPr lang="en-US" sz="2100" b="1" dirty="0">
                <a:solidFill>
                  <a:srgbClr val="3506BA"/>
                </a:solidFill>
                <a:latin typeface="Trebuchet MS" pitchFamily="34" charset="0"/>
              </a:rPr>
              <a:t>position, scale, and type: </a:t>
            </a:r>
          </a:p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2100" b="1" dirty="0" smtClean="0">
                <a:solidFill>
                  <a:srgbClr val="FF0000"/>
                </a:solidFill>
                <a:latin typeface="Trebuchet MS" pitchFamily="34" charset="0"/>
              </a:rPr>
              <a:t>160,000</a:t>
            </a:r>
            <a:r>
              <a:rPr lang="en-US" sz="2100" b="1" dirty="0">
                <a:solidFill>
                  <a:srgbClr val="FF0000"/>
                </a:solidFill>
                <a:latin typeface="Trebuchet MS" pitchFamily="34" charset="0"/>
              </a:rPr>
              <a:t>+ </a:t>
            </a:r>
            <a:r>
              <a:rPr lang="en-US" sz="2100" b="1" dirty="0">
                <a:solidFill>
                  <a:srgbClr val="000000"/>
                </a:solidFill>
                <a:latin typeface="Trebuchet MS" pitchFamily="34" charset="0"/>
              </a:rPr>
              <a:t>possible features associated with each 24 x 24 window</a:t>
            </a:r>
          </a:p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endParaRPr lang="en-US" sz="2100" b="1" dirty="0">
              <a:solidFill>
                <a:srgbClr val="000000"/>
              </a:solidFill>
              <a:latin typeface="Trebuchet MS" pitchFamily="34" charset="0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541463" y="5108575"/>
            <a:ext cx="6499225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100" b="1" dirty="0">
                <a:solidFill>
                  <a:srgbClr val="000000"/>
                </a:solidFill>
                <a:latin typeface="Trebuchet MS" pitchFamily="34" charset="0"/>
              </a:rPr>
              <a:t>Use </a:t>
            </a:r>
            <a:r>
              <a:rPr lang="en-US" sz="2100" b="1" dirty="0" err="1">
                <a:solidFill>
                  <a:srgbClr val="FF0000"/>
                </a:solidFill>
                <a:latin typeface="Trebuchet MS" pitchFamily="34" charset="0"/>
              </a:rPr>
              <a:t>AdaBoost</a:t>
            </a:r>
            <a:r>
              <a:rPr lang="en-US" sz="2100" b="1" dirty="0">
                <a:solidFill>
                  <a:srgbClr val="000000"/>
                </a:solidFill>
                <a:latin typeface="Trebuchet MS" pitchFamily="34" charset="0"/>
              </a:rPr>
              <a:t> both to select the informative features and to form the classifier</a:t>
            </a:r>
          </a:p>
        </p:txBody>
      </p:sp>
      <p:sp>
        <p:nvSpPr>
          <p:cNvPr id="582662" name="TextBox 7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482600" y="6350000"/>
            <a:ext cx="30749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800" b="1">
                <a:solidFill>
                  <a:srgbClr val="000000"/>
                </a:solidFill>
                <a:latin typeface="Trebuchet MS" pitchFamily="34" charset="0"/>
              </a:rPr>
              <a:t>Viola &amp; Jones, CVPR 2001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138ED-CFD4-4439-98B5-D554D0B40B4D}" type="slidenum">
              <a:rPr lang="en-US" smtClean="0">
                <a:solidFill>
                  <a:srgbClr val="000000"/>
                </a:solidFill>
                <a:latin typeface="Arial"/>
              </a:rPr>
              <a:pPr/>
              <a:t>32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87714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Feature selection</a:t>
            </a:r>
          </a:p>
        </p:txBody>
      </p:sp>
      <p:sp>
        <p:nvSpPr>
          <p:cNvPr id="1352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  <a:buFontTx/>
              <a:buChar char="•"/>
            </a:pPr>
            <a:r>
              <a:rPr lang="en-US" dirty="0" smtClean="0"/>
              <a:t>For a 24x24 detection region, the number of possible rectangle features is ~160,000! </a:t>
            </a:r>
          </a:p>
          <a:p>
            <a:pPr>
              <a:spcBef>
                <a:spcPct val="0"/>
              </a:spcBef>
              <a:buFontTx/>
              <a:buChar char="•"/>
            </a:pPr>
            <a:endParaRPr lang="en-US" dirty="0" smtClean="0"/>
          </a:p>
          <a:p>
            <a:pPr>
              <a:spcBef>
                <a:spcPct val="0"/>
              </a:spcBef>
              <a:buFontTx/>
              <a:buChar char="•"/>
            </a:pPr>
            <a:r>
              <a:rPr lang="en-US" dirty="0" smtClean="0"/>
              <a:t>At test time, it is impractical to evaluate the entire feature set </a:t>
            </a:r>
          </a:p>
          <a:p>
            <a:pPr>
              <a:spcBef>
                <a:spcPct val="0"/>
              </a:spcBef>
              <a:buFontTx/>
              <a:buChar char="•"/>
            </a:pPr>
            <a:endParaRPr lang="en-US" dirty="0" smtClean="0"/>
          </a:p>
          <a:p>
            <a:pPr>
              <a:spcBef>
                <a:spcPct val="0"/>
              </a:spcBef>
              <a:buFontTx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Can we create a good classifier using just a small subset of all possible features?</a:t>
            </a:r>
          </a:p>
          <a:p>
            <a:pPr>
              <a:spcBef>
                <a:spcPct val="0"/>
              </a:spcBef>
              <a:buFontTx/>
              <a:buChar char="•"/>
            </a:pPr>
            <a:endParaRPr lang="en-US" dirty="0" smtClean="0"/>
          </a:p>
          <a:p>
            <a:pPr>
              <a:buFontTx/>
              <a:buChar char="•"/>
            </a:pPr>
            <a:r>
              <a:rPr lang="en-US" dirty="0" smtClean="0"/>
              <a:t>How to select such a subset?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4C1639-4E2F-4550-BAEE-C5BDC1CB80DD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33</a:t>
            </a:fld>
            <a:endParaRPr lang="en-US">
              <a:solidFill>
                <a:srgbClr val="00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68658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707" name="Rectangle 2"/>
          <p:cNvSpPr>
            <a:spLocks noGrp="1" noChangeArrowheads="1"/>
          </p:cNvSpPr>
          <p:nvPr>
            <p:ph type="title" idx="4294967295"/>
            <p:custDataLst>
              <p:tags r:id="rId1"/>
            </p:custDataLst>
          </p:nvPr>
        </p:nvSpPr>
        <p:spPr>
          <a:xfrm>
            <a:off x="0" y="381000"/>
            <a:ext cx="7948613" cy="609600"/>
          </a:xfrm>
        </p:spPr>
        <p:txBody>
          <a:bodyPr/>
          <a:lstStyle/>
          <a:p>
            <a:r>
              <a:rPr lang="en-US"/>
              <a:t>AdaBoost for feature+classifier selection</a:t>
            </a:r>
          </a:p>
        </p:txBody>
      </p:sp>
      <p:sp>
        <p:nvSpPr>
          <p:cNvPr id="584708" name="Rectangle 3"/>
          <p:cNvSpPr>
            <a:spLocks noGrp="1" noChangeArrowheads="1"/>
          </p:cNvSpPr>
          <p:nvPr>
            <p:ph type="body" idx="4294967295"/>
            <p:custDataLst>
              <p:tags r:id="rId2"/>
            </p:custDataLst>
          </p:nvPr>
        </p:nvSpPr>
        <p:spPr>
          <a:xfrm>
            <a:off x="-1" y="1066800"/>
            <a:ext cx="9144001" cy="1095375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2100" dirty="0" smtClean="0"/>
              <a:t>Want </a:t>
            </a:r>
            <a:r>
              <a:rPr lang="en-US" sz="2100" dirty="0"/>
              <a:t>to select the single rectangle feature and threshold </a:t>
            </a:r>
            <a:r>
              <a:rPr lang="en-US" sz="2100" dirty="0" smtClean="0"/>
              <a:t>that </a:t>
            </a:r>
            <a:r>
              <a:rPr lang="en-US" sz="2100" dirty="0"/>
              <a:t>best separates </a:t>
            </a:r>
            <a:r>
              <a:rPr lang="en-US" sz="2100" dirty="0">
                <a:solidFill>
                  <a:srgbClr val="FF0000"/>
                </a:solidFill>
              </a:rPr>
              <a:t>positive</a:t>
            </a:r>
            <a:r>
              <a:rPr lang="en-US" sz="2100" dirty="0"/>
              <a:t> (faces) and </a:t>
            </a:r>
            <a:r>
              <a:rPr lang="en-US" sz="2100" dirty="0">
                <a:solidFill>
                  <a:schemeClr val="accent2"/>
                </a:solidFill>
              </a:rPr>
              <a:t>negative</a:t>
            </a:r>
            <a:r>
              <a:rPr lang="en-US" sz="2100" dirty="0"/>
              <a:t> (non-faces) training examples, in terms of </a:t>
            </a:r>
            <a:r>
              <a:rPr lang="en-US" sz="2100" i="1" dirty="0"/>
              <a:t>weighted</a:t>
            </a:r>
            <a:r>
              <a:rPr lang="en-US" sz="2100" dirty="0"/>
              <a:t> error.</a:t>
            </a:r>
          </a:p>
        </p:txBody>
      </p:sp>
      <p:cxnSp>
        <p:nvCxnSpPr>
          <p:cNvPr id="61" name="Straight Arrow Connector 60"/>
          <p:cNvCxnSpPr>
            <a:cxnSpLocks noChangeShapeType="1"/>
          </p:cNvCxnSpPr>
          <p:nvPr>
            <p:custDataLst>
              <p:tags r:id="rId3"/>
            </p:custDataLst>
          </p:nvPr>
        </p:nvCxnSpPr>
        <p:spPr bwMode="auto">
          <a:xfrm>
            <a:off x="1906588" y="4941888"/>
            <a:ext cx="1533525" cy="1587"/>
          </a:xfrm>
          <a:prstGeom prst="straightConnector1">
            <a:avLst/>
          </a:prstGeom>
          <a:noFill/>
          <a:ln w="12700" cap="sq" algn="ctr">
            <a:solidFill>
              <a:schemeClr val="bg2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35173" name="Picture 5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76" t="76900" r="54482" b="13509"/>
          <a:stretch>
            <a:fillRect/>
          </a:stretch>
        </p:blipFill>
        <p:spPr bwMode="auto">
          <a:xfrm>
            <a:off x="5046663" y="3298825"/>
            <a:ext cx="3600450" cy="93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6006" name="Text Box 6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395413" y="5160963"/>
            <a:ext cx="2513814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defTabSz="914400" fontAlgn="base">
              <a:spcAft>
                <a:spcPct val="0"/>
              </a:spcAft>
            </a:pPr>
            <a:r>
              <a:rPr lang="en-US" sz="1800" dirty="0">
                <a:solidFill>
                  <a:srgbClr val="3506BA"/>
                </a:solidFill>
                <a:latin typeface="Trebuchet MS" pitchFamily="34" charset="0"/>
              </a:rPr>
              <a:t>Outputs of a possible rectangle feature </a:t>
            </a:r>
            <a:r>
              <a:rPr lang="en-US" sz="1800" dirty="0" smtClean="0">
                <a:solidFill>
                  <a:srgbClr val="000000"/>
                </a:solidFill>
                <a:latin typeface="Trebuchet MS" pitchFamily="34" charset="0"/>
              </a:rPr>
              <a:t>on training examples x (faces and non faces)</a:t>
            </a:r>
          </a:p>
        </p:txBody>
      </p:sp>
      <p:pic>
        <p:nvPicPr>
          <p:cNvPr id="896015" name="Picture 10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17" t="78464" r="60167" b="17628"/>
          <a:stretch>
            <a:fillRect/>
          </a:stretch>
        </p:blipFill>
        <p:spPr bwMode="auto">
          <a:xfrm>
            <a:off x="2381250" y="4759325"/>
            <a:ext cx="6096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62"/>
          <p:cNvGrpSpPr>
            <a:grpSpLocks/>
          </p:cNvGrpSpPr>
          <p:nvPr>
            <p:custDataLst>
              <p:tags r:id="rId7"/>
            </p:custDataLst>
          </p:nvPr>
        </p:nvGrpSpPr>
        <p:grpSpPr bwMode="auto">
          <a:xfrm>
            <a:off x="482600" y="2824163"/>
            <a:ext cx="4052888" cy="600075"/>
            <a:chOff x="482544" y="2735253"/>
            <a:chExt cx="4052942" cy="600698"/>
          </a:xfrm>
        </p:grpSpPr>
        <p:pic>
          <p:nvPicPr>
            <p:cNvPr id="584716" name="Picture 4"/>
            <p:cNvPicPr>
              <a:picLocks noChangeAspect="1" noChangeArrowheads="1"/>
            </p:cNvPicPr>
            <p:nvPr>
              <p:custDataLst>
                <p:tags r:id="rId42"/>
              </p:custDataLst>
            </p:nvPr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77" t="28741" r="55986" b="68793"/>
            <a:stretch>
              <a:fillRect/>
            </a:stretch>
          </p:blipFill>
          <p:spPr bwMode="auto">
            <a:xfrm>
              <a:off x="4024305" y="2954331"/>
              <a:ext cx="259976" cy="2079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717" name="Picture 4"/>
            <p:cNvPicPr>
              <a:picLocks noChangeAspect="1" noChangeArrowheads="1"/>
            </p:cNvPicPr>
            <p:nvPr>
              <p:custDataLst>
                <p:tags r:id="rId43"/>
              </p:custDataLst>
            </p:nvPr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428" t="23193" r="55421" b="74649"/>
            <a:stretch>
              <a:fillRect/>
            </a:stretch>
          </p:blipFill>
          <p:spPr bwMode="auto">
            <a:xfrm>
              <a:off x="2344707" y="2954331"/>
              <a:ext cx="207981" cy="1819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718" name="Picture 4"/>
            <p:cNvPicPr>
              <a:picLocks noChangeAspect="1" noChangeArrowheads="1"/>
            </p:cNvPicPr>
            <p:nvPr>
              <p:custDataLst>
                <p:tags r:id="rId44"/>
              </p:custDataLst>
            </p:nvPr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77" t="28741" r="55986" b="68793"/>
            <a:stretch>
              <a:fillRect/>
            </a:stretch>
          </p:blipFill>
          <p:spPr bwMode="auto">
            <a:xfrm>
              <a:off x="1870038" y="2943234"/>
              <a:ext cx="259976" cy="2079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719" name="Picture 4"/>
            <p:cNvPicPr>
              <a:picLocks noChangeAspect="1" noChangeArrowheads="1"/>
            </p:cNvPicPr>
            <p:nvPr>
              <p:custDataLst>
                <p:tags r:id="rId45"/>
              </p:custDataLst>
            </p:nvPr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77" t="28741" r="55986" b="68793"/>
            <a:stretch>
              <a:fillRect/>
            </a:stretch>
          </p:blipFill>
          <p:spPr bwMode="auto">
            <a:xfrm>
              <a:off x="3257532" y="2954331"/>
              <a:ext cx="259976" cy="2079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720" name="Picture 4"/>
            <p:cNvPicPr>
              <a:picLocks noChangeAspect="1" noChangeArrowheads="1"/>
            </p:cNvPicPr>
            <p:nvPr>
              <p:custDataLst>
                <p:tags r:id="rId46"/>
              </p:custDataLst>
            </p:nvPr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77" t="28741" r="55986" b="68793"/>
            <a:stretch>
              <a:fillRect/>
            </a:stretch>
          </p:blipFill>
          <p:spPr bwMode="auto">
            <a:xfrm>
              <a:off x="3476610" y="2954331"/>
              <a:ext cx="259976" cy="2079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721" name="Picture 4"/>
            <p:cNvPicPr>
              <a:picLocks noChangeAspect="1" noChangeArrowheads="1"/>
            </p:cNvPicPr>
            <p:nvPr>
              <p:custDataLst>
                <p:tags r:id="rId47"/>
              </p:custDataLst>
            </p:nvPr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865" t="29050" r="55986" b="68793"/>
            <a:stretch>
              <a:fillRect/>
            </a:stretch>
          </p:blipFill>
          <p:spPr bwMode="auto">
            <a:xfrm>
              <a:off x="3805227" y="2979747"/>
              <a:ext cx="207981" cy="1819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722" name="Picture 4"/>
            <p:cNvPicPr>
              <a:picLocks noChangeAspect="1" noChangeArrowheads="1"/>
            </p:cNvPicPr>
            <p:nvPr>
              <p:custDataLst>
                <p:tags r:id="rId48"/>
              </p:custDataLst>
            </p:nvPr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428" t="23193" r="55421" b="74649"/>
            <a:stretch>
              <a:fillRect/>
            </a:stretch>
          </p:blipFill>
          <p:spPr bwMode="auto">
            <a:xfrm>
              <a:off x="1577934" y="2954331"/>
              <a:ext cx="207981" cy="1819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723" name="Picture 4"/>
            <p:cNvPicPr>
              <a:picLocks noChangeAspect="1" noChangeArrowheads="1"/>
            </p:cNvPicPr>
            <p:nvPr>
              <p:custDataLst>
                <p:tags r:id="rId49"/>
              </p:custDataLst>
            </p:nvPr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428" t="23193" r="55421" b="74649"/>
            <a:stretch>
              <a:fillRect/>
            </a:stretch>
          </p:blipFill>
          <p:spPr bwMode="auto">
            <a:xfrm>
              <a:off x="1285830" y="2954331"/>
              <a:ext cx="207981" cy="1819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724" name="Picture 4"/>
            <p:cNvPicPr>
              <a:picLocks noChangeAspect="1" noChangeArrowheads="1"/>
            </p:cNvPicPr>
            <p:nvPr>
              <p:custDataLst>
                <p:tags r:id="rId50"/>
              </p:custDataLst>
            </p:nvPr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428" t="23193" r="55421" b="74649"/>
            <a:stretch>
              <a:fillRect/>
            </a:stretch>
          </p:blipFill>
          <p:spPr bwMode="auto">
            <a:xfrm>
              <a:off x="2855889" y="2954331"/>
              <a:ext cx="207981" cy="1819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725" name="Picture 4"/>
            <p:cNvPicPr>
              <a:picLocks noChangeAspect="1" noChangeArrowheads="1"/>
            </p:cNvPicPr>
            <p:nvPr>
              <p:custDataLst>
                <p:tags r:id="rId51"/>
              </p:custDataLst>
            </p:nvPr>
          </p:nvPicPr>
          <p:blipFill>
            <a:blip r:embed="rId5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656" t="70761" r="69067" b="16591"/>
            <a:stretch>
              <a:fillRect/>
            </a:stretch>
          </p:blipFill>
          <p:spPr bwMode="auto">
            <a:xfrm>
              <a:off x="482544" y="2735253"/>
              <a:ext cx="620721" cy="6006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584726" name="Straight Arrow Connector 54"/>
            <p:cNvCxnSpPr>
              <a:cxnSpLocks noChangeShapeType="1"/>
            </p:cNvCxnSpPr>
            <p:nvPr>
              <p:custDataLst>
                <p:tags r:id="rId52"/>
              </p:custDataLst>
            </p:nvPr>
          </p:nvCxnSpPr>
          <p:spPr bwMode="auto">
            <a:xfrm rot="10800000" flipH="1" flipV="1">
              <a:off x="1285829" y="3045322"/>
              <a:ext cx="3249657" cy="18547"/>
            </a:xfrm>
            <a:prstGeom prst="straightConnector1">
              <a:avLst/>
            </a:prstGeom>
            <a:noFill/>
            <a:ln w="12700" cap="sq" algn="ctr">
              <a:solidFill>
                <a:schemeClr val="bg2"/>
              </a:solidFill>
              <a:round/>
              <a:headEnd type="none" w="sm" len="sm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3" name="Group 63"/>
          <p:cNvGrpSpPr>
            <a:grpSpLocks/>
          </p:cNvGrpSpPr>
          <p:nvPr>
            <p:custDataLst>
              <p:tags r:id="rId8"/>
            </p:custDataLst>
          </p:nvPr>
        </p:nvGrpSpPr>
        <p:grpSpPr bwMode="auto">
          <a:xfrm>
            <a:off x="519113" y="3481388"/>
            <a:ext cx="3979862" cy="547687"/>
            <a:chOff x="519057" y="3392487"/>
            <a:chExt cx="3979917" cy="547695"/>
          </a:xfrm>
        </p:grpSpPr>
        <p:pic>
          <p:nvPicPr>
            <p:cNvPr id="584728" name="Picture 4"/>
            <p:cNvPicPr>
              <a:picLocks noChangeAspect="1" noChangeArrowheads="1"/>
            </p:cNvPicPr>
            <p:nvPr>
              <p:custDataLst>
                <p:tags r:id="rId31"/>
              </p:custDataLst>
            </p:nvPr>
          </p:nvPicPr>
          <p:blipFill>
            <a:blip r:embed="rId5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802" t="56004" r="36253" b="31348"/>
            <a:stretch>
              <a:fillRect/>
            </a:stretch>
          </p:blipFill>
          <p:spPr bwMode="auto">
            <a:xfrm>
              <a:off x="519057" y="3392487"/>
              <a:ext cx="547695" cy="5476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729" name="Picture 4"/>
            <p:cNvPicPr>
              <a:picLocks noChangeAspect="1" noChangeArrowheads="1"/>
            </p:cNvPicPr>
            <p:nvPr>
              <p:custDataLst>
                <p:tags r:id="rId32"/>
              </p:custDataLst>
            </p:nvPr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77" t="28741" r="55986" b="68793"/>
            <a:stretch>
              <a:fillRect/>
            </a:stretch>
          </p:blipFill>
          <p:spPr bwMode="auto">
            <a:xfrm>
              <a:off x="4019920" y="3586149"/>
              <a:ext cx="259976" cy="2079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730" name="Picture 4"/>
            <p:cNvPicPr>
              <a:picLocks noChangeAspect="1" noChangeArrowheads="1"/>
            </p:cNvPicPr>
            <p:nvPr>
              <p:custDataLst>
                <p:tags r:id="rId33"/>
              </p:custDataLst>
            </p:nvPr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428" t="23193" r="55421" b="74649"/>
            <a:stretch>
              <a:fillRect/>
            </a:stretch>
          </p:blipFill>
          <p:spPr bwMode="auto">
            <a:xfrm>
              <a:off x="2136726" y="3575052"/>
              <a:ext cx="207981" cy="1819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731" name="Picture 4"/>
            <p:cNvPicPr>
              <a:picLocks noChangeAspect="1" noChangeArrowheads="1"/>
            </p:cNvPicPr>
            <p:nvPr>
              <p:custDataLst>
                <p:tags r:id="rId34"/>
              </p:custDataLst>
            </p:nvPr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77" t="28741" r="55986" b="68793"/>
            <a:stretch>
              <a:fillRect/>
            </a:stretch>
          </p:blipFill>
          <p:spPr bwMode="auto">
            <a:xfrm>
              <a:off x="3074967" y="3575052"/>
              <a:ext cx="259976" cy="2079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732" name="Picture 4"/>
            <p:cNvPicPr>
              <a:picLocks noChangeAspect="1" noChangeArrowheads="1"/>
            </p:cNvPicPr>
            <p:nvPr>
              <p:custDataLst>
                <p:tags r:id="rId35"/>
              </p:custDataLst>
            </p:nvPr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77" t="28741" r="55986" b="68793"/>
            <a:stretch>
              <a:fillRect/>
            </a:stretch>
          </p:blipFill>
          <p:spPr bwMode="auto">
            <a:xfrm>
              <a:off x="2376835" y="3575052"/>
              <a:ext cx="259976" cy="2079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733" name="Picture 4"/>
            <p:cNvPicPr>
              <a:picLocks noChangeAspect="1" noChangeArrowheads="1"/>
            </p:cNvPicPr>
            <p:nvPr>
              <p:custDataLst>
                <p:tags r:id="rId36"/>
              </p:custDataLst>
            </p:nvPr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77" t="28741" r="55986" b="68793"/>
            <a:stretch>
              <a:fillRect/>
            </a:stretch>
          </p:blipFill>
          <p:spPr bwMode="auto">
            <a:xfrm>
              <a:off x="3362686" y="3575052"/>
              <a:ext cx="259976" cy="2079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734" name="Picture 4"/>
            <p:cNvPicPr>
              <a:picLocks noChangeAspect="1" noChangeArrowheads="1"/>
            </p:cNvPicPr>
            <p:nvPr>
              <p:custDataLst>
                <p:tags r:id="rId37"/>
              </p:custDataLst>
            </p:nvPr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865" t="29050" r="55986" b="68793"/>
            <a:stretch>
              <a:fillRect/>
            </a:stretch>
          </p:blipFill>
          <p:spPr bwMode="auto">
            <a:xfrm>
              <a:off x="1870038" y="3611565"/>
              <a:ext cx="207981" cy="1819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735" name="Picture 4"/>
            <p:cNvPicPr>
              <a:picLocks noChangeAspect="1" noChangeArrowheads="1"/>
            </p:cNvPicPr>
            <p:nvPr>
              <p:custDataLst>
                <p:tags r:id="rId38"/>
              </p:custDataLst>
            </p:nvPr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428" t="23193" r="55421" b="74649"/>
            <a:stretch>
              <a:fillRect/>
            </a:stretch>
          </p:blipFill>
          <p:spPr bwMode="auto">
            <a:xfrm>
              <a:off x="3805227" y="3575052"/>
              <a:ext cx="207981" cy="1819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736" name="Picture 4"/>
            <p:cNvPicPr>
              <a:picLocks noChangeAspect="1" noChangeArrowheads="1"/>
            </p:cNvPicPr>
            <p:nvPr>
              <p:custDataLst>
                <p:tags r:id="rId39"/>
              </p:custDataLst>
            </p:nvPr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428" t="23193" r="55421" b="74649"/>
            <a:stretch>
              <a:fillRect/>
            </a:stretch>
          </p:blipFill>
          <p:spPr bwMode="auto">
            <a:xfrm>
              <a:off x="1281445" y="3586149"/>
              <a:ext cx="207981" cy="1819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737" name="Picture 4"/>
            <p:cNvPicPr>
              <a:picLocks noChangeAspect="1" noChangeArrowheads="1"/>
            </p:cNvPicPr>
            <p:nvPr>
              <p:custDataLst>
                <p:tags r:id="rId40"/>
              </p:custDataLst>
            </p:nvPr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428" t="23193" r="55421" b="74649"/>
            <a:stretch>
              <a:fillRect/>
            </a:stretch>
          </p:blipFill>
          <p:spPr bwMode="auto">
            <a:xfrm>
              <a:off x="2851504" y="3586149"/>
              <a:ext cx="207981" cy="1819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584738" name="Straight Arrow Connector 55"/>
            <p:cNvCxnSpPr>
              <a:cxnSpLocks noChangeShapeType="1"/>
            </p:cNvCxnSpPr>
            <p:nvPr>
              <p:custDataLst>
                <p:tags r:id="rId41"/>
              </p:custDataLst>
            </p:nvPr>
          </p:nvCxnSpPr>
          <p:spPr bwMode="auto">
            <a:xfrm rot="10800000" flipH="1" flipV="1">
              <a:off x="1249317" y="3666043"/>
              <a:ext cx="3249657" cy="18547"/>
            </a:xfrm>
            <a:prstGeom prst="straightConnector1">
              <a:avLst/>
            </a:prstGeom>
            <a:noFill/>
            <a:ln w="12700" cap="sq" algn="ctr">
              <a:solidFill>
                <a:schemeClr val="bg2"/>
              </a:solidFill>
              <a:round/>
              <a:headEnd type="none" w="sm" len="sm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4" name="Group 64"/>
          <p:cNvGrpSpPr>
            <a:grpSpLocks/>
          </p:cNvGrpSpPr>
          <p:nvPr>
            <p:custDataLst>
              <p:tags r:id="rId9"/>
            </p:custDataLst>
          </p:nvPr>
        </p:nvGrpSpPr>
        <p:grpSpPr bwMode="auto">
          <a:xfrm>
            <a:off x="519113" y="4102100"/>
            <a:ext cx="4016375" cy="1570038"/>
            <a:chOff x="519057" y="4013208"/>
            <a:chExt cx="4016431" cy="1570058"/>
          </a:xfrm>
        </p:grpSpPr>
        <p:pic>
          <p:nvPicPr>
            <p:cNvPr id="584740" name="Picture 4"/>
            <p:cNvPicPr>
              <a:picLocks noChangeAspect="1" noChangeArrowheads="1"/>
            </p:cNvPicPr>
            <p:nvPr>
              <p:custDataLst>
                <p:tags r:id="rId19"/>
              </p:custDataLst>
            </p:nvPr>
          </p:nvPicPr>
          <p:blipFill>
            <a:blip r:embed="rId5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926" t="56004" r="58130" b="31348"/>
            <a:stretch>
              <a:fillRect/>
            </a:stretch>
          </p:blipFill>
          <p:spPr bwMode="auto">
            <a:xfrm>
              <a:off x="519057" y="4013208"/>
              <a:ext cx="584208" cy="5842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84741" name="TextBox 34"/>
            <p:cNvSpPr txBox="1">
              <a:spLocks noChangeArrowheads="1"/>
            </p:cNvSpPr>
            <p:nvPr>
              <p:custDataLst>
                <p:tags r:id="rId20"/>
              </p:custDataLst>
            </p:nvPr>
          </p:nvSpPr>
          <p:spPr bwMode="auto">
            <a:xfrm rot="5400000">
              <a:off x="379933" y="4882592"/>
              <a:ext cx="985851" cy="4154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100" b="1">
                  <a:solidFill>
                    <a:srgbClr val="000000"/>
                  </a:solidFill>
                  <a:latin typeface="Trebuchet MS" pitchFamily="34" charset="0"/>
                </a:rPr>
                <a:t>…</a:t>
              </a:r>
            </a:p>
          </p:txBody>
        </p:sp>
        <p:pic>
          <p:nvPicPr>
            <p:cNvPr id="584742" name="Picture 4"/>
            <p:cNvPicPr>
              <a:picLocks noChangeAspect="1" noChangeArrowheads="1"/>
            </p:cNvPicPr>
            <p:nvPr>
              <p:custDataLst>
                <p:tags r:id="rId21"/>
              </p:custDataLst>
            </p:nvPr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77" t="28741" r="55986" b="68793"/>
            <a:stretch>
              <a:fillRect/>
            </a:stretch>
          </p:blipFill>
          <p:spPr bwMode="auto">
            <a:xfrm>
              <a:off x="4056433" y="4206870"/>
              <a:ext cx="259976" cy="2079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743" name="Picture 4"/>
            <p:cNvPicPr>
              <a:picLocks noChangeAspect="1" noChangeArrowheads="1"/>
            </p:cNvPicPr>
            <p:nvPr>
              <p:custDataLst>
                <p:tags r:id="rId22"/>
              </p:custDataLst>
            </p:nvPr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428" t="23193" r="55421" b="74649"/>
            <a:stretch>
              <a:fillRect/>
            </a:stretch>
          </p:blipFill>
          <p:spPr bwMode="auto">
            <a:xfrm>
              <a:off x="2595913" y="4206870"/>
              <a:ext cx="207981" cy="1819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744" name="Picture 4"/>
            <p:cNvPicPr>
              <a:picLocks noChangeAspect="1" noChangeArrowheads="1"/>
            </p:cNvPicPr>
            <p:nvPr>
              <p:custDataLst>
                <p:tags r:id="rId23"/>
              </p:custDataLst>
            </p:nvPr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77" t="28741" r="55986" b="68793"/>
            <a:stretch>
              <a:fillRect/>
            </a:stretch>
          </p:blipFill>
          <p:spPr bwMode="auto">
            <a:xfrm>
              <a:off x="1902166" y="4195773"/>
              <a:ext cx="259976" cy="2079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745" name="Picture 4"/>
            <p:cNvPicPr>
              <a:picLocks noChangeAspect="1" noChangeArrowheads="1"/>
            </p:cNvPicPr>
            <p:nvPr>
              <p:custDataLst>
                <p:tags r:id="rId24"/>
              </p:custDataLst>
            </p:nvPr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77" t="28741" r="55986" b="68793"/>
            <a:stretch>
              <a:fillRect/>
            </a:stretch>
          </p:blipFill>
          <p:spPr bwMode="auto">
            <a:xfrm>
              <a:off x="2230783" y="4195773"/>
              <a:ext cx="259976" cy="2079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746" name="Picture 4"/>
            <p:cNvPicPr>
              <a:picLocks noChangeAspect="1" noChangeArrowheads="1"/>
            </p:cNvPicPr>
            <p:nvPr>
              <p:custDataLst>
                <p:tags r:id="rId25"/>
              </p:custDataLst>
            </p:nvPr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77" t="28741" r="55986" b="68793"/>
            <a:stretch>
              <a:fillRect/>
            </a:stretch>
          </p:blipFill>
          <p:spPr bwMode="auto">
            <a:xfrm>
              <a:off x="3508738" y="4206870"/>
              <a:ext cx="259976" cy="2079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747" name="Picture 4"/>
            <p:cNvPicPr>
              <a:picLocks noChangeAspect="1" noChangeArrowheads="1"/>
            </p:cNvPicPr>
            <p:nvPr>
              <p:custDataLst>
                <p:tags r:id="rId26"/>
              </p:custDataLst>
            </p:nvPr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865" t="29050" r="55986" b="68793"/>
            <a:stretch>
              <a:fillRect/>
            </a:stretch>
          </p:blipFill>
          <p:spPr bwMode="auto">
            <a:xfrm>
              <a:off x="3001941" y="4232286"/>
              <a:ext cx="207981" cy="1819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748" name="Picture 4"/>
            <p:cNvPicPr>
              <a:picLocks noChangeAspect="1" noChangeArrowheads="1"/>
            </p:cNvPicPr>
            <p:nvPr>
              <p:custDataLst>
                <p:tags r:id="rId27"/>
              </p:custDataLst>
            </p:nvPr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428" t="23193" r="55421" b="74649"/>
            <a:stretch>
              <a:fillRect/>
            </a:stretch>
          </p:blipFill>
          <p:spPr bwMode="auto">
            <a:xfrm>
              <a:off x="1610062" y="4206870"/>
              <a:ext cx="207981" cy="1819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749" name="Picture 4"/>
            <p:cNvPicPr>
              <a:picLocks noChangeAspect="1" noChangeArrowheads="1"/>
            </p:cNvPicPr>
            <p:nvPr>
              <p:custDataLst>
                <p:tags r:id="rId28"/>
              </p:custDataLst>
            </p:nvPr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428" t="23193" r="55421" b="74649"/>
            <a:stretch>
              <a:fillRect/>
            </a:stretch>
          </p:blipFill>
          <p:spPr bwMode="auto">
            <a:xfrm>
              <a:off x="1317958" y="4206870"/>
              <a:ext cx="207981" cy="1819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750" name="Picture 4"/>
            <p:cNvPicPr>
              <a:picLocks noChangeAspect="1" noChangeArrowheads="1"/>
            </p:cNvPicPr>
            <p:nvPr>
              <p:custDataLst>
                <p:tags r:id="rId29"/>
              </p:custDataLst>
            </p:nvPr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428" t="23193" r="55421" b="74649"/>
            <a:stretch>
              <a:fillRect/>
            </a:stretch>
          </p:blipFill>
          <p:spPr bwMode="auto">
            <a:xfrm>
              <a:off x="3268629" y="4232868"/>
              <a:ext cx="207981" cy="1819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584751" name="Straight Arrow Connector 56"/>
            <p:cNvCxnSpPr>
              <a:cxnSpLocks noChangeShapeType="1"/>
            </p:cNvCxnSpPr>
            <p:nvPr>
              <p:custDataLst>
                <p:tags r:id="rId30"/>
              </p:custDataLst>
            </p:nvPr>
          </p:nvCxnSpPr>
          <p:spPr bwMode="auto">
            <a:xfrm rot="10800000" flipH="1" flipV="1">
              <a:off x="1285831" y="4305312"/>
              <a:ext cx="3249657" cy="18547"/>
            </a:xfrm>
            <a:prstGeom prst="straightConnector1">
              <a:avLst/>
            </a:prstGeom>
            <a:noFill/>
            <a:ln w="12700" cap="sq" algn="ctr">
              <a:solidFill>
                <a:schemeClr val="bg2"/>
              </a:solidFill>
              <a:round/>
              <a:headEnd type="none" w="sm" len="sm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pic>
        <p:nvPicPr>
          <p:cNvPr id="70" name="Picture 2"/>
          <p:cNvPicPr>
            <a:picLocks noChangeAspect="1" noChangeArrowheads="1"/>
          </p:cNvPicPr>
          <p:nvPr>
            <p:custDataLst>
              <p:tags r:id="rId10"/>
            </p:custDataLst>
          </p:nvPr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82" r="60495" b="90565"/>
          <a:stretch>
            <a:fillRect/>
          </a:stretch>
        </p:blipFill>
        <p:spPr bwMode="auto">
          <a:xfrm>
            <a:off x="5353050" y="3189288"/>
            <a:ext cx="401638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71" name="Picture 52"/>
          <p:cNvPicPr>
            <a:picLocks noChangeAspect="1" noChangeArrowheads="1"/>
          </p:cNvPicPr>
          <p:nvPr>
            <p:custDataLst>
              <p:tags r:id="rId11"/>
            </p:custDataLst>
          </p:nvPr>
        </p:nvPicPr>
        <p:blipFill>
          <a:blip r:embed="rId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17" t="78839" r="63316" b="17628"/>
          <a:stretch>
            <a:fillRect/>
          </a:stretch>
        </p:blipFill>
        <p:spPr bwMode="auto">
          <a:xfrm>
            <a:off x="665163" y="2459038"/>
            <a:ext cx="219075" cy="34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71"/>
          <p:cNvGrpSpPr>
            <a:grpSpLocks/>
          </p:cNvGrpSpPr>
          <p:nvPr>
            <p:custDataLst>
              <p:tags r:id="rId12"/>
            </p:custDataLst>
          </p:nvPr>
        </p:nvGrpSpPr>
        <p:grpSpPr bwMode="auto">
          <a:xfrm>
            <a:off x="3208338" y="2495550"/>
            <a:ext cx="414337" cy="1042988"/>
            <a:chOff x="1688269" y="2406636"/>
            <a:chExt cx="413543" cy="1042974"/>
          </a:xfrm>
        </p:grpSpPr>
        <p:cxnSp>
          <p:nvCxnSpPr>
            <p:cNvPr id="584758" name="Straight Connector 13"/>
            <p:cNvCxnSpPr>
              <a:cxnSpLocks noChangeShapeType="1"/>
            </p:cNvCxnSpPr>
            <p:nvPr>
              <p:custDataLst>
                <p:tags r:id="rId17"/>
              </p:custDataLst>
            </p:nvPr>
          </p:nvCxnSpPr>
          <p:spPr bwMode="auto">
            <a:xfrm rot="16200000" flipH="1">
              <a:off x="1209643" y="2959084"/>
              <a:ext cx="969152" cy="11900"/>
            </a:xfrm>
            <a:prstGeom prst="line">
              <a:avLst/>
            </a:prstGeom>
            <a:noFill/>
            <a:ln w="38100" algn="ctr">
              <a:solidFill>
                <a:schemeClr val="bg2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pic>
          <p:nvPicPr>
            <p:cNvPr id="584759" name="Picture 55"/>
            <p:cNvPicPr>
              <a:picLocks noChangeAspect="1" noChangeArrowheads="1"/>
            </p:cNvPicPr>
            <p:nvPr>
              <p:custDataLst>
                <p:tags r:id="rId18"/>
              </p:custDataLst>
            </p:nvPr>
          </p:nvPicPr>
          <p:blipFill>
            <a:blip r:embed="rId5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91" t="78464" r="55251" b="16847"/>
            <a:stretch>
              <a:fillRect/>
            </a:stretch>
          </p:blipFill>
          <p:spPr bwMode="auto">
            <a:xfrm>
              <a:off x="1797012" y="2406636"/>
              <a:ext cx="3048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5" name="Text Box 56"/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4572000" y="2552700"/>
            <a:ext cx="4235450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2100" b="1" dirty="0">
                <a:solidFill>
                  <a:srgbClr val="000000"/>
                </a:solidFill>
                <a:latin typeface="Trebuchet MS" pitchFamily="34" charset="0"/>
              </a:rPr>
              <a:t>Resulting </a:t>
            </a:r>
            <a:r>
              <a:rPr lang="en-US" sz="2100" b="1" dirty="0">
                <a:solidFill>
                  <a:srgbClr val="FF0000"/>
                </a:solidFill>
                <a:latin typeface="Trebuchet MS" pitchFamily="34" charset="0"/>
              </a:rPr>
              <a:t>weak classifier</a:t>
            </a:r>
            <a:r>
              <a:rPr lang="en-US" sz="2100" b="1" dirty="0">
                <a:solidFill>
                  <a:srgbClr val="000000"/>
                </a:solidFill>
                <a:latin typeface="Trebuchet MS" pitchFamily="34" charset="0"/>
              </a:rPr>
              <a:t>:</a:t>
            </a:r>
          </a:p>
        </p:txBody>
      </p:sp>
      <p:sp>
        <p:nvSpPr>
          <p:cNvPr id="76" name="Rectangle 75"/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227013" y="2406650"/>
            <a:ext cx="4600575" cy="1095375"/>
          </a:xfrm>
          <a:prstGeom prst="rect">
            <a:avLst/>
          </a:prstGeom>
          <a:noFill/>
          <a:ln w="38100" cap="sq" algn="ctr">
            <a:solidFill>
              <a:srgbClr val="FFC000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0000" tIns="46800" rIns="90000" bIns="4680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00" b="1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80" name="Text Box 58"/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5046663" y="4560888"/>
            <a:ext cx="423545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2100" b="1" dirty="0">
                <a:solidFill>
                  <a:srgbClr val="000000"/>
                </a:solidFill>
                <a:latin typeface="Trebuchet MS" pitchFamily="34" charset="0"/>
              </a:rPr>
              <a:t>For next round, reweight the examples according to errors, choose another filter/threshold combo.</a:t>
            </a:r>
          </a:p>
        </p:txBody>
      </p:sp>
      <p:sp>
        <p:nvSpPr>
          <p:cNvPr id="584763" name="TextBox 80"/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482600" y="6350000"/>
            <a:ext cx="30749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800" b="1" dirty="0">
                <a:solidFill>
                  <a:srgbClr val="000000"/>
                </a:solidFill>
                <a:latin typeface="Trebuchet MS" pitchFamily="34" charset="0"/>
              </a:rPr>
              <a:t>Viola &amp; Jones, CVPR 2001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138ED-CFD4-4439-98B5-D554D0B40B4D}" type="slidenum">
              <a:rPr lang="en-US" smtClean="0">
                <a:solidFill>
                  <a:srgbClr val="000000"/>
                </a:solidFill>
                <a:latin typeface="Arial"/>
              </a:rPr>
              <a:pPr/>
              <a:t>34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13216" y="62484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46663" y="2162175"/>
            <a:ext cx="36695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000" dirty="0" smtClean="0">
                <a:solidFill>
                  <a:srgbClr val="3506BA"/>
                </a:solidFill>
              </a:rPr>
              <a:t>θ</a:t>
            </a:r>
            <a:r>
              <a:rPr lang="en-US" sz="2000" baseline="-25000" dirty="0" smtClean="0">
                <a:solidFill>
                  <a:srgbClr val="3506BA"/>
                </a:solidFill>
              </a:rPr>
              <a:t>t</a:t>
            </a:r>
            <a:r>
              <a:rPr lang="en-US" sz="2000" dirty="0" smtClean="0">
                <a:solidFill>
                  <a:srgbClr val="3506BA"/>
                </a:solidFill>
              </a:rPr>
              <a:t> is a threshold for classifier </a:t>
            </a:r>
            <a:r>
              <a:rPr lang="en-US" sz="2000" dirty="0" err="1" smtClean="0">
                <a:solidFill>
                  <a:srgbClr val="3506BA"/>
                </a:solidFill>
              </a:rPr>
              <a:t>h</a:t>
            </a:r>
            <a:r>
              <a:rPr lang="en-US" sz="2000" baseline="-25000" dirty="0" err="1" smtClean="0">
                <a:solidFill>
                  <a:srgbClr val="3506BA"/>
                </a:solidFill>
              </a:rPr>
              <a:t>t</a:t>
            </a:r>
            <a:endParaRPr lang="en-US" sz="2000" baseline="-25000" dirty="0">
              <a:solidFill>
                <a:srgbClr val="3506BA"/>
              </a:solidFill>
            </a:endParaRPr>
          </a:p>
        </p:txBody>
      </p:sp>
      <p:cxnSp>
        <p:nvCxnSpPr>
          <p:cNvPr id="10" name="Straight Arrow Connector 9"/>
          <p:cNvCxnSpPr>
            <a:stCxn id="8" idx="1"/>
          </p:cNvCxnSpPr>
          <p:nvPr/>
        </p:nvCxnSpPr>
        <p:spPr bwMode="auto">
          <a:xfrm flipH="1">
            <a:off x="3622675" y="2362230"/>
            <a:ext cx="1423988" cy="20714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" name="TextBox 8"/>
          <p:cNvSpPr txBox="1"/>
          <p:nvPr/>
        </p:nvSpPr>
        <p:spPr>
          <a:xfrm>
            <a:off x="6471229" y="3841690"/>
            <a:ext cx="312906" cy="369332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9782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6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6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6006" grpId="0"/>
      <p:bldP spid="75" grpId="0"/>
      <p:bldP spid="75" grpId="1"/>
      <p:bldP spid="76" grpId="0" animBg="1"/>
      <p:bldP spid="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Weak Classifiers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Each weak classifier works on exactly </a:t>
            </a:r>
            <a:r>
              <a:rPr lang="en-US" dirty="0" smtClean="0">
                <a:solidFill>
                  <a:srgbClr val="FF0000"/>
                </a:solidFill>
              </a:rPr>
              <a:t>one rectangle feature.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Each weak classifier has 3 associated variables</a:t>
            </a:r>
          </a:p>
          <a:p>
            <a:pPr marL="857250" lvl="1" indent="-457200">
              <a:buFont typeface="+mj-lt"/>
              <a:buAutoNum type="arabicPeriod"/>
            </a:pPr>
            <a:r>
              <a:rPr lang="en-US" dirty="0" smtClean="0">
                <a:solidFill>
                  <a:srgbClr val="FF0000"/>
                </a:solidFill>
              </a:rPr>
              <a:t>its threshold </a:t>
            </a:r>
            <a:r>
              <a:rPr lang="el-GR" dirty="0" smtClean="0">
                <a:solidFill>
                  <a:srgbClr val="FF0000"/>
                </a:solidFill>
              </a:rPr>
              <a:t>θ</a:t>
            </a:r>
            <a:endParaRPr lang="en-US" dirty="0" smtClean="0">
              <a:solidFill>
                <a:srgbClr val="FF0000"/>
              </a:solidFill>
            </a:endParaRPr>
          </a:p>
          <a:p>
            <a:pPr marL="857250" lvl="1" indent="-457200">
              <a:buFont typeface="+mj-lt"/>
              <a:buAutoNum type="arabicPeriod"/>
            </a:pPr>
            <a:r>
              <a:rPr lang="en-US" dirty="0" smtClean="0">
                <a:solidFill>
                  <a:srgbClr val="FF0000"/>
                </a:solidFill>
              </a:rPr>
              <a:t>its polarity p </a:t>
            </a:r>
          </a:p>
          <a:p>
            <a:pPr marL="857250" lvl="1" indent="-457200">
              <a:buFont typeface="+mj-lt"/>
              <a:buAutoNum type="arabicPeriod"/>
            </a:pPr>
            <a:r>
              <a:rPr lang="en-US" dirty="0" smtClean="0">
                <a:solidFill>
                  <a:srgbClr val="FF0000"/>
                </a:solidFill>
              </a:rPr>
              <a:t>its weight </a:t>
            </a:r>
            <a:r>
              <a:rPr lang="el-GR" dirty="0" smtClean="0">
                <a:solidFill>
                  <a:srgbClr val="FF0000"/>
                </a:solidFill>
                <a:latin typeface="Arial"/>
                <a:cs typeface="Arial"/>
              </a:rPr>
              <a:t>α</a:t>
            </a:r>
            <a:endParaRPr lang="en-US" dirty="0" smtClean="0">
              <a:solidFill>
                <a:srgbClr val="FF0000"/>
              </a:solidFill>
              <a:latin typeface="Arial"/>
              <a:cs typeface="Arial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/>
                <a:cs typeface="Arial"/>
              </a:rPr>
              <a:t>The polarity can be 0 or 1 (in our code)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/>
                <a:cs typeface="Arial"/>
              </a:rPr>
              <a:t>The weak classifier computes its one feature f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3506BA"/>
                </a:solidFill>
                <a:latin typeface="Arial"/>
                <a:cs typeface="Arial"/>
              </a:rPr>
              <a:t>When the polarity is 1, we want f &gt; </a:t>
            </a:r>
            <a:r>
              <a:rPr lang="el-GR" dirty="0" smtClean="0">
                <a:solidFill>
                  <a:srgbClr val="3506BA"/>
                </a:solidFill>
                <a:latin typeface="Arial"/>
                <a:cs typeface="Arial"/>
              </a:rPr>
              <a:t>θ</a:t>
            </a:r>
            <a:r>
              <a:rPr lang="en-US" dirty="0" smtClean="0">
                <a:solidFill>
                  <a:srgbClr val="3506BA"/>
                </a:solidFill>
                <a:latin typeface="Arial"/>
                <a:cs typeface="Arial"/>
              </a:rPr>
              <a:t> for face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3506BA"/>
                </a:solidFill>
                <a:latin typeface="Arial"/>
                <a:cs typeface="Arial"/>
              </a:rPr>
              <a:t>When the polarity is 0, we want f &lt; </a:t>
            </a:r>
            <a:r>
              <a:rPr lang="el-GR" dirty="0" smtClean="0">
                <a:solidFill>
                  <a:srgbClr val="3506BA"/>
                </a:solidFill>
                <a:latin typeface="Arial"/>
                <a:cs typeface="Arial"/>
              </a:rPr>
              <a:t>θ</a:t>
            </a:r>
            <a:r>
              <a:rPr lang="en-US" dirty="0" smtClean="0">
                <a:solidFill>
                  <a:srgbClr val="3506BA"/>
                </a:solidFill>
                <a:latin typeface="Arial"/>
                <a:cs typeface="Arial"/>
              </a:rPr>
              <a:t> for face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/>
                <a:cs typeface="Arial"/>
              </a:rPr>
              <a:t>The weight will be used in the final classification by </a:t>
            </a:r>
            <a:r>
              <a:rPr lang="en-US" dirty="0" err="1" smtClean="0">
                <a:latin typeface="Arial"/>
                <a:cs typeface="Arial"/>
              </a:rPr>
              <a:t>AdaBoost</a:t>
            </a:r>
            <a:r>
              <a:rPr lang="en-US" dirty="0" smtClean="0">
                <a:latin typeface="Arial"/>
                <a:cs typeface="Arial"/>
              </a:rPr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77530-F841-445A-9BBF-C142C1C9EEB7}" type="slidenum">
              <a:rPr lang="en-US" smtClean="0">
                <a:solidFill>
                  <a:srgbClr val="000000"/>
                </a:solidFill>
                <a:latin typeface="Arial"/>
              </a:rPr>
              <a:pPr/>
              <a:t>35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05152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0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295400" y="4371243"/>
            <a:ext cx="7239000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285750" indent="-285750" defTabSz="914400" fontAlgn="base">
              <a:spcBef>
                <a:spcPct val="500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99">
                    <a:lumMod val="60000"/>
                    <a:lumOff val="40000"/>
                  </a:srgbClr>
                </a:solidFill>
                <a:latin typeface="Trebuchet MS" pitchFamily="34" charset="0"/>
              </a:rPr>
              <a:t>Final classifier is combination of the weak ones, weighted according to error they had</a:t>
            </a:r>
            <a:r>
              <a:rPr lang="en-US" sz="1800" dirty="0" smtClean="0">
                <a:solidFill>
                  <a:srgbClr val="000099">
                    <a:lumMod val="60000"/>
                    <a:lumOff val="40000"/>
                  </a:srgbClr>
                </a:solidFill>
                <a:latin typeface="Trebuchet MS" pitchFamily="34" charset="0"/>
              </a:rPr>
              <a:t>.</a:t>
            </a:r>
            <a:endParaRPr lang="en-US" sz="1800" dirty="0">
              <a:solidFill>
                <a:srgbClr val="000099">
                  <a:lumMod val="60000"/>
                  <a:lumOff val="40000"/>
                </a:srgbClr>
              </a:solidFill>
              <a:latin typeface="Trebuchet MS" pitchFamily="34" charset="0"/>
            </a:endParaRPr>
          </a:p>
          <a:p>
            <a:pPr marL="285750" indent="-285750" defTabSz="914400" fontAlgn="base">
              <a:spcBef>
                <a:spcPct val="500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rgbClr val="000099">
                    <a:lumMod val="60000"/>
                    <a:lumOff val="40000"/>
                  </a:srgbClr>
                </a:solidFill>
                <a:latin typeface="Trebuchet MS" pitchFamily="34" charset="0"/>
              </a:rPr>
              <a:t>The code computes </a:t>
            </a:r>
            <a:r>
              <a:rPr lang="en-US" sz="1800" dirty="0">
                <a:solidFill>
                  <a:srgbClr val="000099">
                    <a:lumMod val="60000"/>
                    <a:lumOff val="40000"/>
                  </a:srgbClr>
                </a:solidFill>
                <a:latin typeface="Trebuchet MS" pitchFamily="34" charset="0"/>
              </a:rPr>
              <a:t>a</a:t>
            </a:r>
            <a:r>
              <a:rPr lang="en-US" sz="1800" dirty="0" smtClean="0">
                <a:solidFill>
                  <a:srgbClr val="000099">
                    <a:lumMod val="60000"/>
                    <a:lumOff val="40000"/>
                  </a:srgbClr>
                </a:solidFill>
                <a:latin typeface="Trebuchet MS" pitchFamily="34" charset="0"/>
              </a:rPr>
              <a:t> </a:t>
            </a:r>
            <a:r>
              <a:rPr lang="en-US" sz="1800" dirty="0" smtClean="0">
                <a:solidFill>
                  <a:srgbClr val="FF0000"/>
                </a:solidFill>
                <a:latin typeface="Trebuchet MS" pitchFamily="34" charset="0"/>
              </a:rPr>
              <a:t>SCORE</a:t>
            </a:r>
            <a:r>
              <a:rPr lang="en-US" sz="1800" dirty="0" smtClean="0">
                <a:solidFill>
                  <a:srgbClr val="000099">
                    <a:lumMod val="60000"/>
                    <a:lumOff val="40000"/>
                  </a:srgbClr>
                </a:solidFill>
                <a:latin typeface="Trebuchet MS" pitchFamily="34" charset="0"/>
              </a:rPr>
              <a:t> based on the difference of the two above summations.</a:t>
            </a:r>
          </a:p>
          <a:p>
            <a:pPr marL="285750" indent="-285750" defTabSz="914400" fontAlgn="base">
              <a:spcBef>
                <a:spcPct val="500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sz="1800" dirty="0">
              <a:solidFill>
                <a:srgbClr val="000099">
                  <a:lumMod val="60000"/>
                  <a:lumOff val="40000"/>
                </a:srgbClr>
              </a:solidFill>
              <a:latin typeface="Trebuchet MS" pitchFamily="34" charset="0"/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914400"/>
            <a:ext cx="7016946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138ED-CFD4-4439-98B5-D554D0B40B4D}" type="slidenum">
              <a:rPr lang="en-US" smtClean="0">
                <a:solidFill>
                  <a:srgbClr val="000000"/>
                </a:solidFill>
                <a:latin typeface="Arial"/>
              </a:rPr>
              <a:pPr/>
              <a:t>36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95400" y="3617258"/>
            <a:ext cx="69733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dirty="0" smtClean="0">
                <a:solidFill>
                  <a:srgbClr val="FF0000"/>
                </a:solidFill>
                <a:latin typeface="Arial"/>
                <a:cs typeface="Arial"/>
              </a:rPr>
              <a:t>β</a:t>
            </a:r>
            <a:r>
              <a:rPr lang="en-US" sz="2400" baseline="-25000" dirty="0" smtClean="0">
                <a:solidFill>
                  <a:srgbClr val="FF0000"/>
                </a:solidFill>
                <a:latin typeface="Arial"/>
                <a:cs typeface="Arial"/>
              </a:rPr>
              <a:t>t</a:t>
            </a:r>
            <a:r>
              <a:rPr lang="en-US" sz="2400" dirty="0" smtClean="0">
                <a:solidFill>
                  <a:srgbClr val="FF0000"/>
                </a:solidFill>
                <a:latin typeface="Arial"/>
                <a:cs typeface="Arial"/>
              </a:rPr>
              <a:t> = </a:t>
            </a:r>
            <a:r>
              <a:rPr lang="el-GR" sz="2400" dirty="0" smtClean="0">
                <a:solidFill>
                  <a:srgbClr val="FF0000"/>
                </a:solidFill>
                <a:latin typeface="Arial"/>
                <a:cs typeface="Arial"/>
              </a:rPr>
              <a:t>ε</a:t>
            </a:r>
            <a:r>
              <a:rPr lang="en-US" sz="2400" baseline="-25000" dirty="0" smtClean="0">
                <a:solidFill>
                  <a:srgbClr val="FF0000"/>
                </a:solidFill>
                <a:latin typeface="Arial"/>
                <a:cs typeface="Arial"/>
              </a:rPr>
              <a:t>t</a:t>
            </a:r>
            <a:r>
              <a:rPr lang="en-US" sz="2400" dirty="0" smtClean="0">
                <a:solidFill>
                  <a:srgbClr val="FF0000"/>
                </a:solidFill>
                <a:latin typeface="Arial"/>
                <a:cs typeface="Arial"/>
              </a:rPr>
              <a:t> / (1-</a:t>
            </a:r>
            <a:r>
              <a:rPr lang="el-GR" sz="2400" dirty="0">
                <a:solidFill>
                  <a:srgbClr val="FF0000"/>
                </a:solidFill>
                <a:cs typeface="Arial"/>
              </a:rPr>
              <a:t> ε</a:t>
            </a:r>
            <a:r>
              <a:rPr lang="en-US" sz="2400" baseline="-25000" dirty="0" smtClean="0">
                <a:solidFill>
                  <a:srgbClr val="FF0000"/>
                </a:solidFill>
                <a:cs typeface="Arial"/>
              </a:rPr>
              <a:t>t</a:t>
            </a:r>
            <a:r>
              <a:rPr lang="en-US" sz="2400" dirty="0" smtClean="0">
                <a:solidFill>
                  <a:srgbClr val="FF0000"/>
                </a:solidFill>
                <a:cs typeface="Arial"/>
              </a:rPr>
              <a:t>): the training error of the classifier </a:t>
            </a:r>
            <a:r>
              <a:rPr lang="en-US" sz="2400" dirty="0" err="1" smtClean="0">
                <a:solidFill>
                  <a:srgbClr val="FF0000"/>
                </a:solidFill>
                <a:cs typeface="Arial"/>
              </a:rPr>
              <a:t>h</a:t>
            </a:r>
            <a:r>
              <a:rPr lang="en-US" sz="2400" baseline="-25000" dirty="0" err="1" smtClean="0">
                <a:solidFill>
                  <a:srgbClr val="FF0000"/>
                </a:solidFill>
                <a:cs typeface="Arial"/>
              </a:rPr>
              <a:t>t</a:t>
            </a:r>
            <a:r>
              <a:rPr lang="en-US" sz="2400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6" name="Oval 5"/>
          <p:cNvSpPr/>
          <p:nvPr/>
        </p:nvSpPr>
        <p:spPr bwMode="auto">
          <a:xfrm>
            <a:off x="3701162" y="1382806"/>
            <a:ext cx="4382584" cy="1196788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906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86"/>
          <a:stretch/>
        </p:blipFill>
        <p:spPr bwMode="auto">
          <a:xfrm>
            <a:off x="0" y="578896"/>
            <a:ext cx="5038776" cy="30025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02"/>
          <a:stretch/>
        </p:blipFill>
        <p:spPr bwMode="auto">
          <a:xfrm>
            <a:off x="-283" y="3581400"/>
            <a:ext cx="5158864" cy="3284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94946" name="Rectangle 2"/>
          <p:cNvSpPr>
            <a:spLocks noGrp="1" noChangeArrowheads="1"/>
          </p:cNvSpPr>
          <p:nvPr>
            <p:ph type="title" idx="4294967295"/>
            <p:custDataLst>
              <p:tags r:id="rId1"/>
            </p:custDataLst>
          </p:nvPr>
        </p:nvSpPr>
        <p:spPr>
          <a:xfrm>
            <a:off x="1035425" y="0"/>
            <a:ext cx="8108576" cy="609600"/>
          </a:xfrm>
        </p:spPr>
        <p:txBody>
          <a:bodyPr/>
          <a:lstStyle/>
          <a:p>
            <a:r>
              <a:rPr lang="en-US" sz="2800" dirty="0" err="1">
                <a:solidFill>
                  <a:srgbClr val="3506BA"/>
                </a:solidFill>
              </a:rPr>
              <a:t>AdaBoost</a:t>
            </a:r>
            <a:r>
              <a:rPr lang="en-US" sz="2800" dirty="0">
                <a:solidFill>
                  <a:srgbClr val="3506BA"/>
                </a:solidFill>
              </a:rPr>
              <a:t> </a:t>
            </a:r>
            <a:r>
              <a:rPr lang="en-US" sz="2800" dirty="0" smtClean="0">
                <a:solidFill>
                  <a:srgbClr val="3506BA"/>
                </a:solidFill>
              </a:rPr>
              <a:t>Algorithm modified by Viola Jones</a:t>
            </a:r>
            <a:endParaRPr lang="en-US" sz="2800" dirty="0">
              <a:solidFill>
                <a:srgbClr val="3506BA"/>
              </a:solidFill>
            </a:endParaRPr>
          </a:p>
        </p:txBody>
      </p:sp>
      <p:sp>
        <p:nvSpPr>
          <p:cNvPr id="133126" name="Text Box 6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5867400" y="3962400"/>
            <a:ext cx="2992799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0066FF">
                    <a:lumMod val="50000"/>
                  </a:srgbClr>
                </a:solidFill>
                <a:latin typeface="Trebuchet MS" pitchFamily="34" charset="0"/>
              </a:rPr>
              <a:t>Find the best threshold and polarity for each feature, and return </a:t>
            </a:r>
            <a:r>
              <a:rPr lang="en-US" sz="1400" dirty="0" smtClean="0">
                <a:solidFill>
                  <a:srgbClr val="FF0000"/>
                </a:solidFill>
                <a:latin typeface="Trebuchet MS" pitchFamily="34" charset="0"/>
              </a:rPr>
              <a:t>error </a:t>
            </a:r>
            <a:r>
              <a:rPr lang="el-GR" sz="1400" dirty="0" smtClean="0">
                <a:solidFill>
                  <a:srgbClr val="FF0000"/>
                </a:solidFill>
                <a:latin typeface="Arial"/>
                <a:cs typeface="Arial"/>
              </a:rPr>
              <a:t>ε</a:t>
            </a:r>
            <a:r>
              <a:rPr lang="en-US" sz="1400" dirty="0" smtClean="0">
                <a:solidFill>
                  <a:srgbClr val="0066FF">
                    <a:lumMod val="50000"/>
                  </a:srgbClr>
                </a:solidFill>
                <a:latin typeface="Trebuchet MS" pitchFamily="34" charset="0"/>
              </a:rPr>
              <a:t>.</a:t>
            </a:r>
            <a:endParaRPr lang="en-US" sz="1400" dirty="0">
              <a:solidFill>
                <a:srgbClr val="0066FF">
                  <a:lumMod val="50000"/>
                </a:srgbClr>
              </a:solidFill>
              <a:latin typeface="Trebuchet MS" pitchFamily="34" charset="0"/>
            </a:endParaRPr>
          </a:p>
        </p:txBody>
      </p:sp>
      <p:sp>
        <p:nvSpPr>
          <p:cNvPr id="133128" name="Text Box 8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822887" y="5535633"/>
            <a:ext cx="3373799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66FF">
                    <a:lumMod val="50000"/>
                  </a:srgbClr>
                </a:solidFill>
                <a:latin typeface="Trebuchet MS" pitchFamily="34" charset="0"/>
              </a:rPr>
              <a:t>Re-weight the examples: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66FF">
                    <a:lumMod val="50000"/>
                  </a:srgbClr>
                </a:solidFill>
                <a:latin typeface="Trebuchet MS" pitchFamily="34" charset="0"/>
              </a:rPr>
              <a:t>Incorrectly classified -&gt; more weight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66FF">
                    <a:lumMod val="50000"/>
                  </a:srgbClr>
                </a:solidFill>
                <a:latin typeface="Trebuchet MS" pitchFamily="34" charset="0"/>
              </a:rPr>
              <a:t>Correctly classified -&gt; less weight</a:t>
            </a:r>
          </a:p>
        </p:txBody>
      </p:sp>
      <p:pic>
        <p:nvPicPr>
          <p:cNvPr id="594961" name="Picture 2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01" t="42026" r="44916" b="38367"/>
          <a:stretch>
            <a:fillRect/>
          </a:stretch>
        </p:blipFill>
        <p:spPr bwMode="auto">
          <a:xfrm>
            <a:off x="7597775" y="609600"/>
            <a:ext cx="1158875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4962" name="TextBox 20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7591930" y="1716232"/>
            <a:ext cx="1323469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100" b="1" dirty="0">
                <a:solidFill>
                  <a:srgbClr val="000000"/>
                </a:solidFill>
                <a:latin typeface="Trebuchet MS" pitchFamily="34" charset="0"/>
              </a:rPr>
              <a:t>{x</a:t>
            </a:r>
            <a:r>
              <a:rPr lang="en-US" sz="2100" b="1" baseline="-25000" dirty="0">
                <a:solidFill>
                  <a:srgbClr val="000000"/>
                </a:solidFill>
                <a:latin typeface="Trebuchet MS" pitchFamily="34" charset="0"/>
              </a:rPr>
              <a:t>1</a:t>
            </a:r>
            <a:r>
              <a:rPr lang="en-US" sz="2100" b="1" dirty="0">
                <a:solidFill>
                  <a:srgbClr val="000000"/>
                </a:solidFill>
                <a:latin typeface="Trebuchet MS" pitchFamily="34" charset="0"/>
              </a:rPr>
              <a:t>,…</a:t>
            </a:r>
            <a:r>
              <a:rPr lang="en-US" sz="2100" b="1" dirty="0" err="1">
                <a:solidFill>
                  <a:srgbClr val="000000"/>
                </a:solidFill>
                <a:latin typeface="Trebuchet MS" pitchFamily="34" charset="0"/>
              </a:rPr>
              <a:t>x</a:t>
            </a:r>
            <a:r>
              <a:rPr lang="en-US" sz="2100" b="1" baseline="-25000" dirty="0" err="1">
                <a:solidFill>
                  <a:srgbClr val="000000"/>
                </a:solidFill>
                <a:latin typeface="Trebuchet MS" pitchFamily="34" charset="0"/>
              </a:rPr>
              <a:t>n</a:t>
            </a:r>
            <a:r>
              <a:rPr lang="en-US" sz="2100" b="1" dirty="0">
                <a:solidFill>
                  <a:srgbClr val="000000"/>
                </a:solidFill>
                <a:latin typeface="Trebuchet MS" pitchFamily="34" charset="0"/>
              </a:rPr>
              <a:t>}</a:t>
            </a:r>
          </a:p>
        </p:txBody>
      </p:sp>
      <p:sp>
        <p:nvSpPr>
          <p:cNvPr id="20" name="Text Box 20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5426507" y="2161684"/>
            <a:ext cx="19494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1800" dirty="0">
                <a:solidFill>
                  <a:srgbClr val="0066FF">
                    <a:lumMod val="50000"/>
                  </a:srgbClr>
                </a:solidFill>
                <a:latin typeface="Trebuchet MS" pitchFamily="34" charset="0"/>
              </a:rPr>
              <a:t>For T </a:t>
            </a:r>
            <a:r>
              <a:rPr lang="en-US" sz="1800" dirty="0" smtClean="0">
                <a:solidFill>
                  <a:srgbClr val="0066FF">
                    <a:lumMod val="50000"/>
                  </a:srgbClr>
                </a:solidFill>
                <a:latin typeface="Trebuchet MS" pitchFamily="34" charset="0"/>
              </a:rPr>
              <a:t>rounds:</a:t>
            </a:r>
          </a:p>
        </p:txBody>
      </p:sp>
      <p:sp>
        <p:nvSpPr>
          <p:cNvPr id="4" name="Right Arrow 3"/>
          <p:cNvSpPr/>
          <p:nvPr/>
        </p:nvSpPr>
        <p:spPr bwMode="auto">
          <a:xfrm rot="10800000">
            <a:off x="5367962" y="4211615"/>
            <a:ext cx="423238" cy="304799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31" name="Right Arrow 30"/>
          <p:cNvSpPr/>
          <p:nvPr/>
        </p:nvSpPr>
        <p:spPr bwMode="auto">
          <a:xfrm rot="10800000">
            <a:off x="5367961" y="5752565"/>
            <a:ext cx="423238" cy="304799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138ED-CFD4-4439-98B5-D554D0B40B4D}" type="slidenum">
              <a:rPr lang="en-US" smtClean="0">
                <a:solidFill>
                  <a:srgbClr val="000000"/>
                </a:solidFill>
                <a:latin typeface="Arial"/>
              </a:rPr>
              <a:pPr/>
              <a:t>37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67960" y="1108805"/>
            <a:ext cx="19271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NOTE: Our code </a:t>
            </a:r>
          </a:p>
          <a:p>
            <a:r>
              <a:rPr lang="en-US" sz="1600" dirty="0" smtClean="0">
                <a:solidFill>
                  <a:srgbClr val="FF0000"/>
                </a:solidFill>
              </a:rPr>
              <a:t>uses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en-US" sz="1600" dirty="0" smtClean="0">
                <a:solidFill>
                  <a:srgbClr val="FF0000"/>
                </a:solidFill>
              </a:rPr>
              <a:t>equal weights</a:t>
            </a:r>
          </a:p>
          <a:p>
            <a:r>
              <a:rPr lang="en-US" sz="1600" dirty="0" smtClean="0">
                <a:solidFill>
                  <a:srgbClr val="FF0000"/>
                </a:solidFill>
              </a:rPr>
              <a:t>for all samples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04564" y="4656275"/>
            <a:ext cx="25795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3506BA"/>
                </a:solidFill>
              </a:rPr>
              <a:t>sum over training samples</a:t>
            </a:r>
            <a:endParaRPr lang="en-US" sz="1600" dirty="0">
              <a:solidFill>
                <a:srgbClr val="3506BA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992319" y="2161684"/>
            <a:ext cx="202459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Aft>
                <a:spcPct val="0"/>
              </a:spcAft>
            </a:pPr>
            <a:r>
              <a:rPr lang="en-US" dirty="0">
                <a:solidFill>
                  <a:srgbClr val="0066FF">
                    <a:lumMod val="50000"/>
                  </a:srgbClr>
                </a:solidFill>
                <a:latin typeface="Trebuchet MS" pitchFamily="34" charset="0"/>
              </a:rPr>
              <a:t>meaning we will </a:t>
            </a:r>
            <a:endParaRPr lang="en-US" dirty="0" smtClean="0">
              <a:solidFill>
                <a:srgbClr val="0066FF">
                  <a:lumMod val="50000"/>
                </a:srgbClr>
              </a:solidFill>
              <a:latin typeface="Trebuchet MS" pitchFamily="34" charset="0"/>
            </a:endParaRPr>
          </a:p>
          <a:p>
            <a:pPr defTabSz="914400" fontAlgn="base">
              <a:spcAft>
                <a:spcPct val="0"/>
              </a:spcAft>
            </a:pPr>
            <a:r>
              <a:rPr lang="en-US" dirty="0" smtClean="0">
                <a:solidFill>
                  <a:srgbClr val="0066FF">
                    <a:lumMod val="50000"/>
                  </a:srgbClr>
                </a:solidFill>
                <a:latin typeface="Trebuchet MS" pitchFamily="34" charset="0"/>
              </a:rPr>
              <a:t>construct </a:t>
            </a:r>
            <a:r>
              <a:rPr lang="en-US" dirty="0">
                <a:solidFill>
                  <a:srgbClr val="0066FF">
                    <a:lumMod val="50000"/>
                  </a:srgbClr>
                </a:solidFill>
                <a:latin typeface="Trebuchet MS" pitchFamily="34" charset="0"/>
              </a:rPr>
              <a:t>T weak </a:t>
            </a:r>
            <a:endParaRPr lang="en-US" dirty="0" smtClean="0">
              <a:solidFill>
                <a:srgbClr val="0066FF">
                  <a:lumMod val="50000"/>
                </a:srgbClr>
              </a:solidFill>
              <a:latin typeface="Trebuchet MS" pitchFamily="34" charset="0"/>
            </a:endParaRPr>
          </a:p>
          <a:p>
            <a:pPr defTabSz="914400" fontAlgn="base">
              <a:spcAft>
                <a:spcPct val="0"/>
              </a:spcAft>
            </a:pPr>
            <a:r>
              <a:rPr lang="en-US" dirty="0" smtClean="0">
                <a:solidFill>
                  <a:srgbClr val="0066FF">
                    <a:lumMod val="50000"/>
                  </a:srgbClr>
                </a:solidFill>
                <a:latin typeface="Trebuchet MS" pitchFamily="34" charset="0"/>
              </a:rPr>
              <a:t>classifiers</a:t>
            </a:r>
            <a:endParaRPr lang="en-US" dirty="0">
              <a:solidFill>
                <a:srgbClr val="0066FF">
                  <a:lumMod val="50000"/>
                </a:srgbClr>
              </a:solidFill>
              <a:latin typeface="Trebuchet MS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822887" y="3254188"/>
            <a:ext cx="18582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3506BA"/>
                </a:solidFill>
              </a:rPr>
              <a:t>Normalize weights</a:t>
            </a:r>
            <a:endParaRPr lang="en-US" sz="1600" dirty="0">
              <a:solidFill>
                <a:srgbClr val="3506BA"/>
              </a:solidFill>
            </a:endParaRPr>
          </a:p>
        </p:txBody>
      </p:sp>
      <p:sp>
        <p:nvSpPr>
          <p:cNvPr id="17" name="Right Arrow 16"/>
          <p:cNvSpPr/>
          <p:nvPr/>
        </p:nvSpPr>
        <p:spPr bwMode="auto">
          <a:xfrm rot="10800000">
            <a:off x="5308742" y="3287943"/>
            <a:ext cx="423238" cy="304799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5231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4" grpId="0" animBg="1"/>
      <p:bldP spid="31" grpId="0" animBg="1"/>
      <p:bldP spid="17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Updating the Weights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468138"/>
            <a:ext cx="8229600" cy="452596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Suppose a weak classifier </a:t>
            </a:r>
            <a:r>
              <a:rPr lang="en-US" dirty="0" err="1" smtClean="0">
                <a:solidFill>
                  <a:srgbClr val="FF0000"/>
                </a:solidFill>
              </a:rPr>
              <a:t>i</a:t>
            </a:r>
            <a:r>
              <a:rPr lang="en-US" dirty="0" smtClean="0"/>
              <a:t> has </a:t>
            </a:r>
            <a:r>
              <a:rPr lang="en-US" dirty="0" smtClean="0">
                <a:solidFill>
                  <a:srgbClr val="FF0000"/>
                </a:solidFill>
              </a:rPr>
              <a:t>error </a:t>
            </a:r>
            <a:r>
              <a:rPr lang="en-US" dirty="0" err="1" smtClean="0">
                <a:solidFill>
                  <a:srgbClr val="FF0000"/>
                </a:solidFill>
              </a:rPr>
              <a:t>e</a:t>
            </a:r>
            <a:r>
              <a:rPr lang="en-US" baseline="-25000" dirty="0" err="1" smtClean="0">
                <a:solidFill>
                  <a:srgbClr val="FF0000"/>
                </a:solidFill>
              </a:rPr>
              <a:t>i</a:t>
            </a:r>
            <a:r>
              <a:rPr lang="en-US" dirty="0" smtClean="0"/>
              <a:t>.</a:t>
            </a:r>
          </a:p>
          <a:p>
            <a:r>
              <a:rPr lang="en-US" dirty="0" smtClean="0"/>
              <a:t>The weight alpha for this classifier is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</a:t>
            </a:r>
            <a:r>
              <a:rPr lang="el-GR" dirty="0" smtClean="0">
                <a:solidFill>
                  <a:srgbClr val="FF0000"/>
                </a:solidFill>
                <a:latin typeface="Arial"/>
                <a:cs typeface="Arial"/>
              </a:rPr>
              <a:t>α</a:t>
            </a:r>
            <a:r>
              <a:rPr lang="en-US" dirty="0" smtClean="0">
                <a:solidFill>
                  <a:srgbClr val="FF0000"/>
                </a:solidFill>
                <a:latin typeface="Arial"/>
                <a:cs typeface="Arial"/>
              </a:rPr>
              <a:t> = ln((1-e</a:t>
            </a:r>
            <a:r>
              <a:rPr lang="en-US" baseline="-25000" dirty="0" smtClean="0">
                <a:solidFill>
                  <a:srgbClr val="FF0000"/>
                </a:solidFill>
                <a:latin typeface="Arial"/>
                <a:cs typeface="Arial"/>
              </a:rPr>
              <a:t>i</a:t>
            </a:r>
            <a:r>
              <a:rPr lang="en-US" dirty="0" smtClean="0">
                <a:solidFill>
                  <a:srgbClr val="FF0000"/>
                </a:solidFill>
                <a:latin typeface="Arial"/>
                <a:cs typeface="Arial"/>
              </a:rPr>
              <a:t>)/</a:t>
            </a:r>
            <a:r>
              <a:rPr lang="en-US" dirty="0" err="1" smtClean="0">
                <a:solidFill>
                  <a:srgbClr val="FF0000"/>
                </a:solidFill>
                <a:latin typeface="Arial"/>
                <a:cs typeface="Arial"/>
              </a:rPr>
              <a:t>e</a:t>
            </a:r>
            <a:r>
              <a:rPr lang="en-US" baseline="-25000" dirty="0" err="1" smtClean="0">
                <a:solidFill>
                  <a:srgbClr val="FF0000"/>
                </a:solidFill>
                <a:latin typeface="Arial"/>
                <a:cs typeface="Arial"/>
              </a:rPr>
              <a:t>i</a:t>
            </a:r>
            <a:r>
              <a:rPr lang="en-US" dirty="0" smtClean="0">
                <a:solidFill>
                  <a:srgbClr val="FF0000"/>
                </a:solidFill>
                <a:latin typeface="Arial"/>
                <a:cs typeface="Arial"/>
              </a:rPr>
              <a:t>)</a:t>
            </a:r>
            <a:endParaRPr lang="en-US" dirty="0" smtClean="0">
              <a:solidFill>
                <a:srgbClr val="FF0000"/>
              </a:solidFill>
            </a:endParaRPr>
          </a:p>
          <a:p>
            <a:r>
              <a:rPr lang="en-US" dirty="0" smtClean="0"/>
              <a:t>The updating formula for the weight </a:t>
            </a:r>
            <a:r>
              <a:rPr lang="en-US" dirty="0" err="1" smtClean="0"/>
              <a:t>w</a:t>
            </a:r>
            <a:r>
              <a:rPr lang="en-US" baseline="-25000" dirty="0" err="1" smtClean="0"/>
              <a:t>i</a:t>
            </a:r>
            <a:r>
              <a:rPr lang="en-US" dirty="0" smtClean="0"/>
              <a:t> for classifier </a:t>
            </a:r>
            <a:r>
              <a:rPr lang="en-US" dirty="0" err="1" smtClean="0"/>
              <a:t>i</a:t>
            </a:r>
            <a:r>
              <a:rPr lang="en-US" dirty="0" smtClean="0"/>
              <a:t> is given as 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w</a:t>
            </a:r>
            <a:r>
              <a:rPr lang="en-US" baseline="-25000" dirty="0" smtClean="0"/>
              <a:t>t+1,i</a:t>
            </a:r>
            <a:r>
              <a:rPr lang="en-US" dirty="0" smtClean="0"/>
              <a:t> = </a:t>
            </a:r>
            <a:r>
              <a:rPr lang="en-US" dirty="0" err="1" smtClean="0"/>
              <a:t>w</a:t>
            </a:r>
            <a:r>
              <a:rPr lang="en-US" baseline="-25000" dirty="0" err="1" smtClean="0"/>
              <a:t>t,i</a:t>
            </a:r>
            <a:r>
              <a:rPr lang="en-US" baseline="-25000" dirty="0" smtClean="0"/>
              <a:t> </a:t>
            </a:r>
            <a:r>
              <a:rPr lang="el-GR" dirty="0" smtClean="0">
                <a:latin typeface="Arial"/>
                <a:cs typeface="Arial"/>
              </a:rPr>
              <a:t>β</a:t>
            </a:r>
            <a:r>
              <a:rPr lang="en-US" baseline="-25000" dirty="0" smtClean="0">
                <a:latin typeface="Arial"/>
                <a:cs typeface="Arial"/>
              </a:rPr>
              <a:t>t</a:t>
            </a:r>
            <a:r>
              <a:rPr lang="en-US" baseline="30000" dirty="0" smtClean="0">
                <a:latin typeface="Arial"/>
                <a:cs typeface="Arial"/>
              </a:rPr>
              <a:t>1-ei</a:t>
            </a:r>
            <a:endParaRPr lang="en-US" baseline="30000" dirty="0" smtClean="0"/>
          </a:p>
          <a:p>
            <a:pPr marL="0" indent="0">
              <a:buNone/>
            </a:pPr>
            <a:r>
              <a:rPr lang="en-US" dirty="0" smtClean="0">
                <a:solidFill>
                  <a:srgbClr val="0033CC"/>
                </a:solidFill>
              </a:rPr>
              <a:t>where </a:t>
            </a:r>
            <a:r>
              <a:rPr lang="en-US" dirty="0" err="1" smtClean="0">
                <a:solidFill>
                  <a:srgbClr val="0033CC"/>
                </a:solidFill>
              </a:rPr>
              <a:t>e</a:t>
            </a:r>
            <a:r>
              <a:rPr lang="en-US" baseline="-25000" dirty="0" err="1" smtClean="0">
                <a:solidFill>
                  <a:srgbClr val="0033CC"/>
                </a:solidFill>
              </a:rPr>
              <a:t>i</a:t>
            </a:r>
            <a:r>
              <a:rPr lang="en-US" dirty="0" smtClean="0">
                <a:solidFill>
                  <a:srgbClr val="0033CC"/>
                </a:solidFill>
              </a:rPr>
              <a:t> = 0 if example x</a:t>
            </a:r>
            <a:r>
              <a:rPr lang="en-US" baseline="-25000" dirty="0" smtClean="0">
                <a:solidFill>
                  <a:srgbClr val="0033CC"/>
                </a:solidFill>
              </a:rPr>
              <a:t>i</a:t>
            </a:r>
            <a:r>
              <a:rPr lang="en-US" dirty="0" smtClean="0">
                <a:solidFill>
                  <a:srgbClr val="0033CC"/>
                </a:solidFill>
              </a:rPr>
              <a:t> is classified correctly else 1. </a:t>
            </a:r>
          </a:p>
          <a:p>
            <a:r>
              <a:rPr lang="en-US" dirty="0" smtClean="0"/>
              <a:t>And </a:t>
            </a:r>
            <a:r>
              <a:rPr lang="el-GR" dirty="0" smtClean="0">
                <a:latin typeface="Arial"/>
                <a:cs typeface="Arial"/>
              </a:rPr>
              <a:t>β</a:t>
            </a:r>
            <a:r>
              <a:rPr lang="en-US" baseline="-25000" dirty="0" smtClean="0">
                <a:latin typeface="Arial"/>
                <a:cs typeface="Arial"/>
              </a:rPr>
              <a:t>t</a:t>
            </a:r>
            <a:r>
              <a:rPr lang="en-US" dirty="0" smtClean="0">
                <a:latin typeface="Arial"/>
                <a:cs typeface="Arial"/>
              </a:rPr>
              <a:t> = </a:t>
            </a:r>
            <a:r>
              <a:rPr lang="en-US" dirty="0" err="1" smtClean="0">
                <a:latin typeface="Arial"/>
                <a:cs typeface="Arial"/>
              </a:rPr>
              <a:t>exp</a:t>
            </a:r>
            <a:r>
              <a:rPr lang="en-US" dirty="0" smtClean="0">
                <a:latin typeface="Arial"/>
                <a:cs typeface="Arial"/>
              </a:rPr>
              <a:t>(-</a:t>
            </a:r>
            <a:r>
              <a:rPr lang="el-GR" dirty="0" smtClean="0">
                <a:latin typeface="Arial"/>
                <a:cs typeface="Arial"/>
              </a:rPr>
              <a:t>α</a:t>
            </a:r>
            <a:r>
              <a:rPr lang="en-US" baseline="-25000" dirty="0" smtClean="0">
                <a:latin typeface="Arial"/>
                <a:cs typeface="Arial"/>
              </a:rPr>
              <a:t>t</a:t>
            </a:r>
            <a:r>
              <a:rPr lang="en-US" dirty="0" smtClean="0">
                <a:latin typeface="Arial"/>
                <a:cs typeface="Arial"/>
              </a:rPr>
              <a:t>) which is </a:t>
            </a:r>
            <a:r>
              <a:rPr lang="en-US" dirty="0" err="1" smtClean="0">
                <a:latin typeface="Arial"/>
                <a:cs typeface="Arial"/>
              </a:rPr>
              <a:t>e</a:t>
            </a:r>
            <a:r>
              <a:rPr lang="en-US" baseline="-25000" dirty="0" err="1" smtClean="0">
                <a:latin typeface="Arial"/>
                <a:cs typeface="Arial"/>
              </a:rPr>
              <a:t>i</a:t>
            </a:r>
            <a:r>
              <a:rPr lang="en-US" dirty="0" smtClean="0">
                <a:latin typeface="Arial"/>
                <a:cs typeface="Arial"/>
              </a:rPr>
              <a:t>/(1-e</a:t>
            </a:r>
            <a:r>
              <a:rPr lang="en-US" baseline="-25000" dirty="0" smtClean="0">
                <a:latin typeface="Arial"/>
                <a:cs typeface="Arial"/>
              </a:rPr>
              <a:t>i</a:t>
            </a:r>
            <a:r>
              <a:rPr lang="en-US" dirty="0" smtClean="0">
                <a:latin typeface="Arial"/>
                <a:cs typeface="Arial"/>
              </a:rPr>
              <a:t>)</a:t>
            </a:r>
          </a:p>
          <a:p>
            <a:endParaRPr lang="en-US" dirty="0" smtClean="0">
              <a:latin typeface="Arial"/>
              <a:cs typeface="Arial"/>
            </a:endParaRPr>
          </a:p>
          <a:p>
            <a:r>
              <a:rPr lang="en-US" dirty="0" smtClean="0">
                <a:solidFill>
                  <a:srgbClr val="0033CC"/>
                </a:solidFill>
                <a:latin typeface="Arial"/>
                <a:cs typeface="Arial"/>
              </a:rPr>
              <a:t>After the weights are updated, they are normalized by the sum of all of them.</a:t>
            </a:r>
            <a:endParaRPr lang="en-US" dirty="0">
              <a:solidFill>
                <a:srgbClr val="0033CC"/>
              </a:solidFill>
            </a:endParaRPr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8876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8488" y="217250"/>
            <a:ext cx="90855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Recall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67375" y="1236602"/>
            <a:ext cx="5582096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 smtClean="0"/>
              <a:t>Classification</a:t>
            </a:r>
          </a:p>
          <a:p>
            <a:pPr marL="742950" lvl="1" indent="-285750">
              <a:buFont typeface="Arial"/>
              <a:buChar char="•"/>
            </a:pPr>
            <a:r>
              <a:rPr lang="en-US" sz="2400" dirty="0" smtClean="0"/>
              <a:t>Decision Trees and Forests</a:t>
            </a:r>
          </a:p>
          <a:p>
            <a:pPr marL="742950" lvl="1" indent="-285750">
              <a:buFont typeface="Arial"/>
              <a:buChar char="•"/>
            </a:pPr>
            <a:r>
              <a:rPr lang="en-US" sz="2400" dirty="0" smtClean="0"/>
              <a:t>Neural Nets</a:t>
            </a:r>
          </a:p>
          <a:p>
            <a:pPr marL="742950" lvl="1" indent="-285750">
              <a:buFont typeface="Arial"/>
              <a:buChar char="•"/>
            </a:pPr>
            <a:r>
              <a:rPr lang="en-US" sz="2400" dirty="0" smtClean="0"/>
              <a:t>SVMs</a:t>
            </a:r>
          </a:p>
          <a:p>
            <a:pPr marL="742950" lvl="1" indent="-285750">
              <a:buFont typeface="Arial"/>
              <a:buChar char="•"/>
            </a:pPr>
            <a:r>
              <a:rPr lang="en-US" sz="2400" dirty="0" smtClean="0"/>
              <a:t>Boosting</a:t>
            </a:r>
          </a:p>
          <a:p>
            <a:pPr marL="742950" lvl="1" indent="-285750">
              <a:buFont typeface="Arial"/>
              <a:buChar char="•"/>
            </a:pPr>
            <a:r>
              <a:rPr lang="en-US" sz="2400" dirty="0" smtClean="0"/>
              <a:t>....</a:t>
            </a:r>
          </a:p>
          <a:p>
            <a:pPr lvl="1"/>
            <a:endParaRPr lang="en-US" sz="2400" dirty="0" smtClean="0"/>
          </a:p>
          <a:p>
            <a:pPr marL="285750" indent="-285750">
              <a:buFont typeface="Arial"/>
              <a:buChar char="•"/>
            </a:pPr>
            <a:r>
              <a:rPr lang="en-US" sz="2400" dirty="0"/>
              <a:t>	</a:t>
            </a:r>
            <a:r>
              <a:rPr lang="en-US" sz="2400" dirty="0" smtClean="0"/>
              <a:t>Face Detection</a:t>
            </a:r>
          </a:p>
          <a:p>
            <a:pPr marL="742950" lvl="1" indent="-285750">
              <a:buFont typeface="Arial"/>
              <a:buChar char="•"/>
            </a:pPr>
            <a:r>
              <a:rPr lang="en-US" sz="2400" dirty="0" smtClean="0"/>
              <a:t>Simple Features</a:t>
            </a:r>
          </a:p>
          <a:p>
            <a:pPr marL="742950" lvl="1" indent="-285750">
              <a:buFont typeface="Arial"/>
              <a:buChar char="•"/>
            </a:pPr>
            <a:r>
              <a:rPr lang="en-US" sz="2400" dirty="0" smtClean="0"/>
              <a:t>Integral Images</a:t>
            </a:r>
          </a:p>
          <a:p>
            <a:pPr marL="742950" lvl="1" indent="-285750">
              <a:buFont typeface="Arial"/>
              <a:buChar char="•"/>
            </a:pPr>
            <a:r>
              <a:rPr lang="en-US" sz="2400" dirty="0" smtClean="0"/>
              <a:t>Boosting</a:t>
            </a:r>
          </a:p>
          <a:p>
            <a:pPr marL="742950" lvl="1" indent="-285750">
              <a:buFont typeface="Arial"/>
              <a:buChar char="•"/>
            </a:pPr>
            <a:endParaRPr lang="en-US" sz="2400" dirty="0" smtClean="0"/>
          </a:p>
          <a:p>
            <a:pPr marL="742950" lvl="1" indent="-285750">
              <a:buFont typeface="Arial"/>
              <a:buChar char="•"/>
            </a:pPr>
            <a:endParaRPr lang="en-US" sz="2400" dirty="0" smtClean="0"/>
          </a:p>
          <a:p>
            <a:pPr marL="285750" indent="-285750">
              <a:buFont typeface="Arial"/>
              <a:buChar char="•"/>
            </a:pPr>
            <a:endParaRPr lang="en-US" sz="2400" dirty="0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25537" y="4018946"/>
            <a:ext cx="1015147" cy="6252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3493148" y="4927929"/>
            <a:ext cx="157955" cy="635182"/>
          </a:xfrm>
          <a:prstGeom prst="rect">
            <a:avLst/>
          </a:prstGeom>
          <a:solidFill>
            <a:srgbClr val="4F81BD">
              <a:alpha val="2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1985282"/>
              </p:ext>
            </p:extLst>
          </p:nvPr>
        </p:nvGraphicFramePr>
        <p:xfrm>
          <a:off x="3493146" y="4929819"/>
          <a:ext cx="634272" cy="794250"/>
        </p:xfrm>
        <a:graphic>
          <a:graphicData uri="http://schemas.openxmlformats.org/drawingml/2006/table">
            <a:tbl>
              <a:tblPr bandRow="1">
                <a:effectLst/>
                <a:tableStyleId>{5C22544A-7EE6-4342-B048-85BDC9FD1C3A}</a:tableStyleId>
              </a:tblPr>
              <a:tblGrid>
                <a:gridCol w="52856"/>
                <a:gridCol w="52856"/>
                <a:gridCol w="52856"/>
                <a:gridCol w="52856"/>
                <a:gridCol w="52856"/>
                <a:gridCol w="52856"/>
                <a:gridCol w="52856"/>
                <a:gridCol w="52856"/>
                <a:gridCol w="52856"/>
                <a:gridCol w="52856"/>
                <a:gridCol w="52856"/>
                <a:gridCol w="52856"/>
              </a:tblGrid>
              <a:tr h="52950"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2950"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2950"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2950"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2950"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" b="1" i="1" dirty="0" smtClean="0">
                          <a:solidFill>
                            <a:schemeClr val="tx1"/>
                          </a:solidFill>
                        </a:rPr>
                        <a:t>A</a:t>
                      </a:r>
                      <a:endParaRPr lang="en-US" sz="100" b="1" i="1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00" b="1" i="1" dirty="0" smtClean="0">
                          <a:solidFill>
                            <a:schemeClr val="tx1"/>
                          </a:solidFill>
                        </a:rPr>
                        <a:t>B</a:t>
                      </a:r>
                      <a:endParaRPr lang="en-US" sz="100" b="1" i="1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2950"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2950"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2950"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2950"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2950"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2950"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2950"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" b="1" i="1" dirty="0" smtClean="0">
                          <a:solidFill>
                            <a:schemeClr val="tx1"/>
                          </a:solidFill>
                        </a:rPr>
                        <a:t>C</a:t>
                      </a:r>
                      <a:endParaRPr lang="en-US" sz="300" b="1" i="1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" b="1" i="1" dirty="0" smtClean="0">
                          <a:solidFill>
                            <a:schemeClr val="tx1"/>
                          </a:solidFill>
                        </a:rPr>
                        <a:t>D</a:t>
                      </a:r>
                      <a:endParaRPr lang="en-US" sz="100" b="1" i="1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2950"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2950"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2950"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3493147" y="4927929"/>
            <a:ext cx="527998" cy="635302"/>
          </a:xfrm>
          <a:prstGeom prst="rect">
            <a:avLst/>
          </a:prstGeom>
          <a:solidFill>
            <a:srgbClr val="4F81BD">
              <a:alpha val="2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493147" y="4927929"/>
            <a:ext cx="157955" cy="265019"/>
          </a:xfrm>
          <a:prstGeom prst="rect">
            <a:avLst/>
          </a:prstGeom>
          <a:solidFill>
            <a:srgbClr val="4F81BD">
              <a:alpha val="2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493146" y="4927930"/>
            <a:ext cx="528119" cy="265020"/>
          </a:xfrm>
          <a:prstGeom prst="rect">
            <a:avLst/>
          </a:prstGeom>
          <a:solidFill>
            <a:srgbClr val="4F81BD">
              <a:alpha val="2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40" t="39386" r="43803" b="38367"/>
          <a:stretch/>
        </p:blipFill>
        <p:spPr bwMode="auto">
          <a:xfrm>
            <a:off x="2970312" y="5627045"/>
            <a:ext cx="1042888" cy="1031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138ED-CFD4-4439-98B5-D554D0B40B4D}" type="slidenum">
              <a:rPr lang="en-US" smtClean="0">
                <a:solidFill>
                  <a:srgbClr val="000000"/>
                </a:solidFill>
                <a:latin typeface="Arial"/>
              </a:rPr>
              <a:pPr/>
              <a:t>39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89949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Review:  Bakic Flesh Finder</a:t>
            </a:r>
          </a:p>
        </p:txBody>
      </p:sp>
      <p:sp>
        <p:nvSpPr>
          <p:cNvPr id="409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mtClean="0"/>
              <a:t>Convert pixels to normalized (r,g) space</a:t>
            </a:r>
          </a:p>
          <a:p>
            <a:r>
              <a:rPr lang="en-US" altLang="en-US" smtClean="0"/>
              <a:t>Train a binary classifier to recognize pixels in this space as skin or not skin by giving it lots of examples of both classes.</a:t>
            </a:r>
          </a:p>
          <a:p>
            <a:r>
              <a:rPr lang="en-US" altLang="en-US" smtClean="0"/>
              <a:t>On test images, have the classifier label the skin pixels.</a:t>
            </a:r>
          </a:p>
          <a:p>
            <a:r>
              <a:rPr lang="en-US" altLang="en-US" smtClean="0"/>
              <a:t>Find large connected components.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90600" y="228600"/>
            <a:ext cx="7162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3200" dirty="0">
                <a:solidFill>
                  <a:srgbClr val="000000"/>
                </a:solidFill>
                <a:latin typeface="Trebuchet MS"/>
              </a:rPr>
              <a:t>Picking the </a:t>
            </a:r>
            <a:r>
              <a:rPr lang="en-US" sz="3200" dirty="0" smtClean="0">
                <a:solidFill>
                  <a:srgbClr val="000000"/>
                </a:solidFill>
                <a:latin typeface="Trebuchet MS"/>
              </a:rPr>
              <a:t>threshold for the best classifier: the idea</a:t>
            </a:r>
            <a:endParaRPr lang="en-US" sz="3200" dirty="0">
              <a:solidFill>
                <a:srgbClr val="000000"/>
              </a:solidFill>
              <a:latin typeface="Trebuchet MS"/>
            </a:endParaRPr>
          </a:p>
        </p:txBody>
      </p:sp>
      <p:pic>
        <p:nvPicPr>
          <p:cNvPr id="15" name="Picture 4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56" t="70761" r="69067" b="16591"/>
          <a:stretch>
            <a:fillRect/>
          </a:stretch>
        </p:blipFill>
        <p:spPr bwMode="auto">
          <a:xfrm>
            <a:off x="1212850" y="2456048"/>
            <a:ext cx="620713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6" name="Straight Arrow Connector 54"/>
          <p:cNvCxnSpPr>
            <a:cxnSpLocks noChangeShapeType="1"/>
          </p:cNvCxnSpPr>
          <p:nvPr>
            <p:custDataLst>
              <p:tags r:id="rId2"/>
            </p:custDataLst>
          </p:nvPr>
        </p:nvCxnSpPr>
        <p:spPr bwMode="auto">
          <a:xfrm>
            <a:off x="1844807" y="2734620"/>
            <a:ext cx="5756276" cy="3876"/>
          </a:xfrm>
          <a:prstGeom prst="straightConnector1">
            <a:avLst/>
          </a:prstGeom>
          <a:noFill/>
          <a:ln w="12700" cap="sq" algn="ctr">
            <a:solidFill>
              <a:schemeClr val="bg2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7" name="Picture 52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17" t="78839" r="63316" b="17628"/>
          <a:stretch>
            <a:fillRect/>
          </a:stretch>
        </p:blipFill>
        <p:spPr bwMode="auto">
          <a:xfrm>
            <a:off x="1395413" y="2090923"/>
            <a:ext cx="219075" cy="34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Oval 25"/>
          <p:cNvSpPr/>
          <p:nvPr/>
        </p:nvSpPr>
        <p:spPr bwMode="auto">
          <a:xfrm>
            <a:off x="5962309" y="2549011"/>
            <a:ext cx="373011" cy="344487"/>
          </a:xfrm>
          <a:prstGeom prst="ellipse">
            <a:avLst/>
          </a:prstGeom>
          <a:solidFill>
            <a:srgbClr val="FF0000"/>
          </a:solidFill>
          <a:ln w="1905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27" name="Oval 26"/>
          <p:cNvSpPr/>
          <p:nvPr/>
        </p:nvSpPr>
        <p:spPr bwMode="auto">
          <a:xfrm>
            <a:off x="3742483" y="2635722"/>
            <a:ext cx="152400" cy="155390"/>
          </a:xfrm>
          <a:prstGeom prst="ellipse">
            <a:avLst/>
          </a:prstGeom>
          <a:solidFill>
            <a:schemeClr val="accent2"/>
          </a:solidFill>
          <a:ln w="1905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31" name="Oval 30"/>
          <p:cNvSpPr/>
          <p:nvPr/>
        </p:nvSpPr>
        <p:spPr bwMode="auto">
          <a:xfrm>
            <a:off x="2438400" y="2702293"/>
            <a:ext cx="76200" cy="77695"/>
          </a:xfrm>
          <a:prstGeom prst="ellipse">
            <a:avLst/>
          </a:prstGeom>
          <a:solidFill>
            <a:schemeClr val="accent2"/>
          </a:solidFill>
          <a:ln w="1905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34" name="Oval 33"/>
          <p:cNvSpPr/>
          <p:nvPr/>
        </p:nvSpPr>
        <p:spPr bwMode="auto">
          <a:xfrm>
            <a:off x="5413757" y="2566371"/>
            <a:ext cx="349624" cy="309768"/>
          </a:xfrm>
          <a:prstGeom prst="ellipse">
            <a:avLst/>
          </a:prstGeom>
          <a:solidFill>
            <a:srgbClr val="FF0000"/>
          </a:solidFill>
          <a:ln w="1905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35" name="Oval 34"/>
          <p:cNvSpPr/>
          <p:nvPr/>
        </p:nvSpPr>
        <p:spPr bwMode="auto">
          <a:xfrm>
            <a:off x="7015239" y="2514739"/>
            <a:ext cx="434432" cy="387463"/>
          </a:xfrm>
          <a:prstGeom prst="ellipse">
            <a:avLst/>
          </a:prstGeom>
          <a:solidFill>
            <a:srgbClr val="FF0000"/>
          </a:solidFill>
          <a:ln w="1905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36" name="Oval 35"/>
          <p:cNvSpPr/>
          <p:nvPr/>
        </p:nvSpPr>
        <p:spPr bwMode="auto">
          <a:xfrm>
            <a:off x="4927189" y="2604713"/>
            <a:ext cx="234562" cy="233085"/>
          </a:xfrm>
          <a:prstGeom prst="ellipse">
            <a:avLst/>
          </a:prstGeom>
          <a:solidFill>
            <a:schemeClr val="accent2"/>
          </a:solidFill>
          <a:ln w="1905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39" name="Oval 38"/>
          <p:cNvSpPr/>
          <p:nvPr/>
        </p:nvSpPr>
        <p:spPr bwMode="auto">
          <a:xfrm>
            <a:off x="2813249" y="2670819"/>
            <a:ext cx="120912" cy="118230"/>
          </a:xfrm>
          <a:prstGeom prst="ellipse">
            <a:avLst/>
          </a:prstGeom>
          <a:solidFill>
            <a:schemeClr val="accent2"/>
          </a:solidFill>
          <a:ln w="1905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40" name="Oval 39"/>
          <p:cNvSpPr/>
          <p:nvPr/>
        </p:nvSpPr>
        <p:spPr bwMode="auto">
          <a:xfrm>
            <a:off x="4167830" y="2632322"/>
            <a:ext cx="201521" cy="195223"/>
          </a:xfrm>
          <a:prstGeom prst="ellipse">
            <a:avLst/>
          </a:prstGeom>
          <a:solidFill>
            <a:schemeClr val="accent2"/>
          </a:solidFill>
          <a:ln w="1905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42" name="Oval 41"/>
          <p:cNvSpPr/>
          <p:nvPr/>
        </p:nvSpPr>
        <p:spPr bwMode="auto">
          <a:xfrm>
            <a:off x="2178405" y="2702293"/>
            <a:ext cx="76200" cy="77695"/>
          </a:xfrm>
          <a:prstGeom prst="ellipse">
            <a:avLst/>
          </a:prstGeom>
          <a:solidFill>
            <a:schemeClr val="accent2"/>
          </a:solidFill>
          <a:ln w="1905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44" name="Oval 43"/>
          <p:cNvSpPr/>
          <p:nvPr/>
        </p:nvSpPr>
        <p:spPr bwMode="auto">
          <a:xfrm>
            <a:off x="3304451" y="2675505"/>
            <a:ext cx="120912" cy="118230"/>
          </a:xfrm>
          <a:prstGeom prst="ellipse">
            <a:avLst/>
          </a:prstGeom>
          <a:solidFill>
            <a:srgbClr val="FF0000"/>
          </a:solidFill>
          <a:ln w="1905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45" name="Oval 44"/>
          <p:cNvSpPr/>
          <p:nvPr/>
        </p:nvSpPr>
        <p:spPr bwMode="auto">
          <a:xfrm>
            <a:off x="6427695" y="2514739"/>
            <a:ext cx="429066" cy="387463"/>
          </a:xfrm>
          <a:prstGeom prst="ellipse">
            <a:avLst/>
          </a:prstGeom>
          <a:solidFill>
            <a:srgbClr val="FF0000"/>
          </a:solidFill>
          <a:ln w="1905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46" name="Oval 45"/>
          <p:cNvSpPr/>
          <p:nvPr/>
        </p:nvSpPr>
        <p:spPr bwMode="auto">
          <a:xfrm>
            <a:off x="4572000" y="2624597"/>
            <a:ext cx="234562" cy="233085"/>
          </a:xfrm>
          <a:prstGeom prst="ellipse">
            <a:avLst/>
          </a:prstGeom>
          <a:solidFill>
            <a:srgbClr val="FF0000"/>
          </a:solidFill>
          <a:ln w="1905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1040143" y="1436135"/>
            <a:ext cx="716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dirty="0">
                <a:solidFill>
                  <a:srgbClr val="000000"/>
                </a:solidFill>
                <a:latin typeface="Trebuchet MS"/>
              </a:rPr>
              <a:t>Efficient single pass approach: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1092413" y="3526947"/>
            <a:ext cx="716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dirty="0">
                <a:solidFill>
                  <a:srgbClr val="000000"/>
                </a:solidFill>
                <a:latin typeface="Trebuchet MS"/>
              </a:rPr>
              <a:t>At each sample compute: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1143000" y="4709286"/>
            <a:ext cx="701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dirty="0">
                <a:solidFill>
                  <a:srgbClr val="0033CC"/>
                </a:solidFill>
                <a:latin typeface="Trebuchet MS"/>
              </a:rPr>
              <a:t>Find the minimum value of   , and use the value of the corresponding sample as the threshold.  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5809" y="4744552"/>
            <a:ext cx="204842" cy="28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3" name="TextBox 52"/>
          <p:cNvSpPr txBox="1"/>
          <p:nvPr/>
        </p:nvSpPr>
        <p:spPr>
          <a:xfrm>
            <a:off x="2073152" y="4038600"/>
            <a:ext cx="5520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2800" dirty="0">
                <a:solidFill>
                  <a:srgbClr val="000000"/>
                </a:solidFill>
                <a:latin typeface="Trebuchet MS"/>
              </a:rPr>
              <a:t> = min ( </a:t>
            </a:r>
            <a:r>
              <a:rPr lang="en-US" sz="2800" dirty="0">
                <a:solidFill>
                  <a:srgbClr val="3506BA"/>
                </a:solidFill>
                <a:latin typeface="Trebuchet MS"/>
              </a:rPr>
              <a:t>S</a:t>
            </a:r>
            <a:r>
              <a:rPr lang="en-US" sz="2800" dirty="0">
                <a:solidFill>
                  <a:srgbClr val="000000"/>
                </a:solidFill>
                <a:latin typeface="Trebuchet MS"/>
              </a:rPr>
              <a:t> + (</a:t>
            </a:r>
            <a:r>
              <a:rPr lang="en-US" sz="2800" dirty="0">
                <a:solidFill>
                  <a:srgbClr val="FF0000"/>
                </a:solidFill>
                <a:latin typeface="Trebuchet MS"/>
              </a:rPr>
              <a:t>T</a:t>
            </a:r>
            <a:r>
              <a:rPr lang="en-US" sz="2800" dirty="0">
                <a:solidFill>
                  <a:srgbClr val="000000"/>
                </a:solidFill>
                <a:latin typeface="Trebuchet MS"/>
              </a:rPr>
              <a:t> – </a:t>
            </a:r>
            <a:r>
              <a:rPr lang="en-US" sz="2800" dirty="0">
                <a:solidFill>
                  <a:srgbClr val="FF0000"/>
                </a:solidFill>
                <a:latin typeface="Trebuchet MS"/>
              </a:rPr>
              <a:t>S</a:t>
            </a:r>
            <a:r>
              <a:rPr lang="en-US" sz="2800" dirty="0">
                <a:solidFill>
                  <a:srgbClr val="000000"/>
                </a:solidFill>
                <a:latin typeface="Trebuchet MS"/>
              </a:rPr>
              <a:t>), </a:t>
            </a:r>
            <a:r>
              <a:rPr lang="en-US" sz="2800" dirty="0">
                <a:solidFill>
                  <a:srgbClr val="FF0000"/>
                </a:solidFill>
                <a:latin typeface="Trebuchet MS"/>
              </a:rPr>
              <a:t>S</a:t>
            </a:r>
            <a:r>
              <a:rPr lang="en-US" sz="2800" dirty="0">
                <a:solidFill>
                  <a:srgbClr val="000000"/>
                </a:solidFill>
                <a:latin typeface="Trebuchet MS"/>
              </a:rPr>
              <a:t> + (</a:t>
            </a:r>
            <a:r>
              <a:rPr lang="en-US" sz="2800" dirty="0">
                <a:solidFill>
                  <a:srgbClr val="3506BA"/>
                </a:solidFill>
                <a:latin typeface="Trebuchet MS"/>
              </a:rPr>
              <a:t>T</a:t>
            </a:r>
            <a:r>
              <a:rPr lang="en-US" sz="2800" dirty="0">
                <a:solidFill>
                  <a:srgbClr val="000000"/>
                </a:solidFill>
                <a:latin typeface="Trebuchet MS"/>
              </a:rPr>
              <a:t> – </a:t>
            </a:r>
            <a:r>
              <a:rPr lang="en-US" sz="2800" dirty="0">
                <a:solidFill>
                  <a:srgbClr val="3506BA"/>
                </a:solidFill>
                <a:latin typeface="Trebuchet MS"/>
              </a:rPr>
              <a:t>S</a:t>
            </a:r>
            <a:r>
              <a:rPr lang="en-US" sz="2800" dirty="0">
                <a:solidFill>
                  <a:srgbClr val="000000"/>
                </a:solidFill>
                <a:latin typeface="Trebuchet MS"/>
              </a:rPr>
              <a:t>) )</a:t>
            </a:r>
          </a:p>
        </p:txBody>
      </p:sp>
      <p:pic>
        <p:nvPicPr>
          <p:cNvPr id="54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5388" y="4098691"/>
            <a:ext cx="315269" cy="443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5" name="TextBox 54"/>
          <p:cNvSpPr txBox="1"/>
          <p:nvPr/>
        </p:nvSpPr>
        <p:spPr>
          <a:xfrm>
            <a:off x="1170321" y="5562600"/>
            <a:ext cx="7162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dirty="0">
                <a:solidFill>
                  <a:srgbClr val="000000"/>
                </a:solidFill>
                <a:latin typeface="Trebuchet MS"/>
              </a:rPr>
              <a:t>S = sum of </a:t>
            </a:r>
            <a:r>
              <a:rPr lang="en-US" dirty="0" smtClean="0">
                <a:solidFill>
                  <a:srgbClr val="FF0000"/>
                </a:solidFill>
                <a:latin typeface="Trebuchet MS"/>
              </a:rPr>
              <a:t>weights of </a:t>
            </a:r>
            <a:r>
              <a:rPr lang="en-US" dirty="0" smtClean="0">
                <a:solidFill>
                  <a:srgbClr val="000000"/>
                </a:solidFill>
                <a:latin typeface="Trebuchet MS"/>
              </a:rPr>
              <a:t>samples with feature value below </a:t>
            </a:r>
            <a:r>
              <a:rPr lang="en-US" dirty="0">
                <a:solidFill>
                  <a:srgbClr val="000000"/>
                </a:solidFill>
                <a:latin typeface="Trebuchet MS"/>
              </a:rPr>
              <a:t>the current sample</a:t>
            </a:r>
          </a:p>
          <a:p>
            <a:pPr defTabSz="914400"/>
            <a:r>
              <a:rPr lang="en-US" dirty="0">
                <a:solidFill>
                  <a:srgbClr val="000000"/>
                </a:solidFill>
                <a:latin typeface="Trebuchet MS"/>
              </a:rPr>
              <a:t>T = total sum of all </a:t>
            </a:r>
            <a:r>
              <a:rPr lang="en-US" dirty="0" smtClean="0">
                <a:solidFill>
                  <a:srgbClr val="000000"/>
                </a:solidFill>
                <a:latin typeface="Trebuchet MS"/>
              </a:rPr>
              <a:t>samples</a:t>
            </a:r>
          </a:p>
          <a:p>
            <a:pPr defTabSz="914400"/>
            <a:r>
              <a:rPr lang="en-US" dirty="0" smtClean="0">
                <a:solidFill>
                  <a:srgbClr val="FF0000"/>
                </a:solidFill>
                <a:latin typeface="Trebuchet MS"/>
              </a:rPr>
              <a:t>S</a:t>
            </a:r>
            <a:r>
              <a:rPr lang="en-US" dirty="0" smtClean="0">
                <a:solidFill>
                  <a:srgbClr val="000000"/>
                </a:solidFill>
                <a:latin typeface="Trebuchet MS"/>
              </a:rPr>
              <a:t> and </a:t>
            </a:r>
            <a:r>
              <a:rPr lang="en-US" dirty="0" smtClean="0">
                <a:solidFill>
                  <a:srgbClr val="FF0000"/>
                </a:solidFill>
                <a:latin typeface="Trebuchet MS"/>
              </a:rPr>
              <a:t>T</a:t>
            </a:r>
            <a:r>
              <a:rPr lang="en-US" dirty="0" smtClean="0">
                <a:solidFill>
                  <a:srgbClr val="000000"/>
                </a:solidFill>
                <a:latin typeface="Trebuchet MS"/>
              </a:rPr>
              <a:t> are for faces; </a:t>
            </a:r>
            <a:r>
              <a:rPr lang="en-US" dirty="0" smtClean="0">
                <a:solidFill>
                  <a:srgbClr val="3506BA"/>
                </a:solidFill>
                <a:latin typeface="Trebuchet MS"/>
              </a:rPr>
              <a:t>S</a:t>
            </a:r>
            <a:r>
              <a:rPr lang="en-US" dirty="0" smtClean="0">
                <a:solidFill>
                  <a:srgbClr val="000000"/>
                </a:solidFill>
                <a:latin typeface="Trebuchet MS"/>
              </a:rPr>
              <a:t> and </a:t>
            </a:r>
            <a:r>
              <a:rPr lang="en-US" dirty="0" smtClean="0">
                <a:solidFill>
                  <a:srgbClr val="3506BA"/>
                </a:solidFill>
                <a:latin typeface="Trebuchet MS"/>
              </a:rPr>
              <a:t>T</a:t>
            </a:r>
            <a:r>
              <a:rPr lang="en-US" dirty="0" smtClean="0">
                <a:solidFill>
                  <a:srgbClr val="000000"/>
                </a:solidFill>
                <a:latin typeface="Trebuchet MS"/>
              </a:rPr>
              <a:t> are for background.</a:t>
            </a:r>
            <a:endParaRPr lang="en-US" dirty="0">
              <a:solidFill>
                <a:srgbClr val="FF0000"/>
              </a:solidFill>
              <a:latin typeface="Trebuchet MS"/>
            </a:endParaRPr>
          </a:p>
        </p:txBody>
      </p:sp>
      <p:cxnSp>
        <p:nvCxnSpPr>
          <p:cNvPr id="52" name="Straight Connector 51"/>
          <p:cNvCxnSpPr/>
          <p:nvPr/>
        </p:nvCxnSpPr>
        <p:spPr bwMode="auto">
          <a:xfrm>
            <a:off x="5359967" y="2167123"/>
            <a:ext cx="0" cy="1185677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bg2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138ED-CFD4-4439-98B5-D554D0B40B4D}" type="slidenum">
              <a:rPr lang="en-US" smtClean="0">
                <a:solidFill>
                  <a:srgbClr val="000000"/>
                </a:solidFill>
                <a:latin typeface="Arial"/>
              </a:rPr>
              <a:pPr/>
              <a:t>40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792025" y="1176144"/>
            <a:ext cx="35189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The features are actually </a:t>
            </a:r>
            <a:r>
              <a:rPr lang="en-US" b="1" dirty="0" smtClean="0">
                <a:solidFill>
                  <a:srgbClr val="FF0000"/>
                </a:solidFill>
              </a:rPr>
              <a:t>sorted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in the code according to numeric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value!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2365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1" grpId="0"/>
      <p:bldP spid="53" grpId="0"/>
      <p:bldP spid="55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90600" y="228600"/>
            <a:ext cx="7162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3200" dirty="0">
                <a:solidFill>
                  <a:srgbClr val="000000"/>
                </a:solidFill>
                <a:latin typeface="Trebuchet MS"/>
              </a:rPr>
              <a:t>Picking the </a:t>
            </a:r>
            <a:r>
              <a:rPr lang="en-US" sz="3200" dirty="0" smtClean="0">
                <a:solidFill>
                  <a:srgbClr val="000000"/>
                </a:solidFill>
                <a:latin typeface="Trebuchet MS"/>
              </a:rPr>
              <a:t>threshold for the best classifier: the details for coding</a:t>
            </a:r>
            <a:endParaRPr lang="en-US" sz="3200" dirty="0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1360631" y="3669268"/>
            <a:ext cx="716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dirty="0">
                <a:solidFill>
                  <a:srgbClr val="000000"/>
                </a:solidFill>
                <a:latin typeface="Trebuchet MS"/>
              </a:rPr>
              <a:t>At each </a:t>
            </a:r>
            <a:r>
              <a:rPr lang="en-US" dirty="0" smtClean="0">
                <a:solidFill>
                  <a:srgbClr val="000000"/>
                </a:solidFill>
                <a:latin typeface="Trebuchet MS"/>
              </a:rPr>
              <a:t>sample, add weight to FS or BG and compute:</a:t>
            </a:r>
            <a:endParaRPr lang="en-US" dirty="0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856129" y="5010834"/>
            <a:ext cx="7010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dirty="0">
                <a:solidFill>
                  <a:srgbClr val="000000"/>
                </a:solidFill>
                <a:latin typeface="Trebuchet MS"/>
              </a:rPr>
              <a:t>Find the minimum value of </a:t>
            </a:r>
            <a:r>
              <a:rPr lang="en-US" sz="2400" dirty="0" smtClean="0">
                <a:solidFill>
                  <a:srgbClr val="000000"/>
                </a:solidFill>
                <a:latin typeface="Script MT Bold" panose="03040602040607080904" pitchFamily="66" charset="0"/>
              </a:rPr>
              <a:t>e</a:t>
            </a:r>
            <a:r>
              <a:rPr lang="en-US" dirty="0" smtClean="0">
                <a:solidFill>
                  <a:srgbClr val="000000"/>
                </a:solidFill>
                <a:latin typeface="Trebuchet MS"/>
              </a:rPr>
              <a:t>, </a:t>
            </a:r>
            <a:r>
              <a:rPr lang="en-US" dirty="0">
                <a:solidFill>
                  <a:srgbClr val="000000"/>
                </a:solidFill>
                <a:latin typeface="Trebuchet MS"/>
              </a:rPr>
              <a:t>and use the </a:t>
            </a:r>
            <a:r>
              <a:rPr lang="en-US" dirty="0" smtClean="0">
                <a:solidFill>
                  <a:srgbClr val="000000"/>
                </a:solidFill>
                <a:latin typeface="Trebuchet MS"/>
              </a:rPr>
              <a:t>feature value </a:t>
            </a:r>
            <a:r>
              <a:rPr lang="en-US" dirty="0">
                <a:solidFill>
                  <a:srgbClr val="000000"/>
                </a:solidFill>
                <a:latin typeface="Trebuchet MS"/>
              </a:rPr>
              <a:t>of the corresponding sample as the threshold.  </a:t>
            </a:r>
            <a:endParaRPr lang="en-US" dirty="0" smtClean="0">
              <a:solidFill>
                <a:srgbClr val="000000"/>
              </a:solidFill>
              <a:latin typeface="Trebuchet MS"/>
            </a:endParaRPr>
          </a:p>
        </p:txBody>
      </p:sp>
      <p:pic>
        <p:nvPicPr>
          <p:cNvPr id="5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5388" y="4098691"/>
            <a:ext cx="315269" cy="443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138ED-CFD4-4439-98B5-D554D0B40B4D}" type="slidenum">
              <a:rPr lang="en-US" smtClean="0">
                <a:solidFill>
                  <a:srgbClr val="000000"/>
                </a:solidFill>
                <a:latin typeface="Arial"/>
              </a:rPr>
              <a:pPr/>
              <a:t>41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90600" y="1243793"/>
            <a:ext cx="76424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The</a:t>
            </a:r>
            <a:r>
              <a:rPr lang="en-US" b="1" dirty="0" smtClean="0">
                <a:solidFill>
                  <a:srgbClr val="FF0000"/>
                </a:solidFill>
              </a:rPr>
              <a:t> features </a:t>
            </a:r>
            <a:r>
              <a:rPr lang="en-US" dirty="0" smtClean="0">
                <a:solidFill>
                  <a:srgbClr val="FF0000"/>
                </a:solidFill>
              </a:rPr>
              <a:t>for the training samples are actually </a:t>
            </a:r>
            <a:r>
              <a:rPr lang="en-US" b="1" dirty="0" smtClean="0">
                <a:solidFill>
                  <a:srgbClr val="FF0000"/>
                </a:solidFill>
              </a:rPr>
              <a:t>sorted </a:t>
            </a:r>
            <a:r>
              <a:rPr lang="en-US" dirty="0" smtClean="0">
                <a:solidFill>
                  <a:srgbClr val="FF0000"/>
                </a:solidFill>
              </a:rPr>
              <a:t>in the code according to numeric value!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90600" y="1963271"/>
            <a:ext cx="753283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Algorithm: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find </a:t>
            </a:r>
            <a:r>
              <a:rPr lang="en-US" dirty="0" smtClean="0">
                <a:solidFill>
                  <a:srgbClr val="FF0000"/>
                </a:solidFill>
              </a:rPr>
              <a:t>AFS</a:t>
            </a:r>
            <a:r>
              <a:rPr lang="en-US" dirty="0" smtClean="0"/>
              <a:t>, the sum of the weights of all the </a:t>
            </a:r>
            <a:r>
              <a:rPr lang="en-US" dirty="0" smtClean="0">
                <a:solidFill>
                  <a:srgbClr val="FF0000"/>
                </a:solidFill>
              </a:rPr>
              <a:t>face</a:t>
            </a:r>
            <a:r>
              <a:rPr lang="en-US" dirty="0" smtClean="0"/>
              <a:t> samples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find </a:t>
            </a:r>
            <a:r>
              <a:rPr lang="en-US" dirty="0" smtClean="0">
                <a:solidFill>
                  <a:srgbClr val="3506BA"/>
                </a:solidFill>
              </a:rPr>
              <a:t>ABG</a:t>
            </a:r>
            <a:r>
              <a:rPr lang="en-US" dirty="0" smtClean="0"/>
              <a:t>, the sum of the weights of all the </a:t>
            </a:r>
            <a:r>
              <a:rPr lang="en-US" dirty="0" smtClean="0">
                <a:solidFill>
                  <a:srgbClr val="0033CC"/>
                </a:solidFill>
              </a:rPr>
              <a:t>background</a:t>
            </a:r>
            <a:r>
              <a:rPr lang="en-US" dirty="0" smtClean="0"/>
              <a:t> samples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set to zero </a:t>
            </a:r>
            <a:r>
              <a:rPr lang="en-US" dirty="0" smtClean="0">
                <a:solidFill>
                  <a:srgbClr val="FF0000"/>
                </a:solidFill>
              </a:rPr>
              <a:t>FS</a:t>
            </a:r>
            <a:r>
              <a:rPr lang="en-US" dirty="0" smtClean="0"/>
              <a:t>, the sum of the weights of face samples so far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set to zero </a:t>
            </a:r>
            <a:r>
              <a:rPr lang="en-US" dirty="0" smtClean="0">
                <a:solidFill>
                  <a:srgbClr val="3506BA"/>
                </a:solidFill>
              </a:rPr>
              <a:t>BG</a:t>
            </a:r>
            <a:r>
              <a:rPr lang="en-US" dirty="0" smtClean="0"/>
              <a:t>, the sum of the weights of background samples so far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go through each sample s in a loop </a:t>
            </a:r>
            <a:r>
              <a:rPr lang="en-US" dirty="0" smtClean="0">
                <a:solidFill>
                  <a:srgbClr val="7030A0"/>
                </a:solidFill>
              </a:rPr>
              <a:t>IN THE SORTED ORDER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418707" y="4080107"/>
            <a:ext cx="61189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= min (</a:t>
            </a:r>
            <a:r>
              <a:rPr lang="en-US" sz="2400" dirty="0" smtClean="0">
                <a:solidFill>
                  <a:srgbClr val="3506BA"/>
                </a:solidFill>
              </a:rPr>
              <a:t>BG</a:t>
            </a:r>
            <a:r>
              <a:rPr lang="en-US" sz="2400" dirty="0" smtClean="0"/>
              <a:t> + (</a:t>
            </a:r>
            <a:r>
              <a:rPr lang="en-US" sz="2400" dirty="0" smtClean="0">
                <a:solidFill>
                  <a:srgbClr val="FF0000"/>
                </a:solidFill>
              </a:rPr>
              <a:t>AFS</a:t>
            </a:r>
            <a:r>
              <a:rPr lang="en-US" sz="2400" dirty="0" smtClean="0"/>
              <a:t> – </a:t>
            </a:r>
            <a:r>
              <a:rPr lang="en-US" sz="2400" dirty="0" smtClean="0">
                <a:solidFill>
                  <a:srgbClr val="FF0000"/>
                </a:solidFill>
              </a:rPr>
              <a:t>FS</a:t>
            </a:r>
            <a:r>
              <a:rPr lang="en-US" sz="2400" dirty="0" smtClean="0"/>
              <a:t>), </a:t>
            </a:r>
            <a:r>
              <a:rPr lang="en-US" sz="2400" dirty="0" smtClean="0">
                <a:solidFill>
                  <a:srgbClr val="FF0000"/>
                </a:solidFill>
              </a:rPr>
              <a:t>FS</a:t>
            </a:r>
            <a:r>
              <a:rPr lang="en-US" sz="2400" dirty="0" smtClean="0"/>
              <a:t> + (</a:t>
            </a:r>
            <a:r>
              <a:rPr lang="en-US" sz="2400" dirty="0" smtClean="0">
                <a:solidFill>
                  <a:srgbClr val="3506BA"/>
                </a:solidFill>
              </a:rPr>
              <a:t>ABG</a:t>
            </a:r>
            <a:r>
              <a:rPr lang="en-US" sz="2400" dirty="0" smtClean="0"/>
              <a:t> – </a:t>
            </a:r>
            <a:r>
              <a:rPr lang="en-US" sz="2400" dirty="0" smtClean="0">
                <a:solidFill>
                  <a:srgbClr val="3506BA"/>
                </a:solidFill>
              </a:rPr>
              <a:t>BG</a:t>
            </a:r>
            <a:r>
              <a:rPr lang="en-US" sz="2400" dirty="0" smtClean="0"/>
              <a:t>))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774543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What’s going on?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1F748-6AC3-41A0-80E9-5E243F3D64A3}" type="slidenum">
              <a:rPr lang="en-US" smtClean="0">
                <a:solidFill>
                  <a:srgbClr val="000000"/>
                </a:solidFill>
                <a:latin typeface="Arial"/>
              </a:rPr>
              <a:pPr/>
              <a:t>42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68188" y="1261793"/>
            <a:ext cx="677731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error = </a:t>
            </a:r>
            <a:r>
              <a:rPr lang="en-US" sz="2400" dirty="0"/>
              <a:t>min (</a:t>
            </a:r>
            <a:r>
              <a:rPr lang="en-US" sz="2400" dirty="0">
                <a:solidFill>
                  <a:srgbClr val="3506BA"/>
                </a:solidFill>
              </a:rPr>
              <a:t>BG</a:t>
            </a:r>
            <a:r>
              <a:rPr lang="en-US" sz="2400" dirty="0"/>
              <a:t> + (</a:t>
            </a:r>
            <a:r>
              <a:rPr lang="en-US" sz="2400" dirty="0">
                <a:solidFill>
                  <a:srgbClr val="FF0000"/>
                </a:solidFill>
              </a:rPr>
              <a:t>AFS</a:t>
            </a:r>
            <a:r>
              <a:rPr lang="en-US" sz="2400" dirty="0"/>
              <a:t> – </a:t>
            </a:r>
            <a:r>
              <a:rPr lang="en-US" sz="2400" dirty="0">
                <a:solidFill>
                  <a:srgbClr val="FF0000"/>
                </a:solidFill>
              </a:rPr>
              <a:t>FS</a:t>
            </a:r>
            <a:r>
              <a:rPr lang="en-US" sz="2400" dirty="0"/>
              <a:t>), </a:t>
            </a:r>
            <a:r>
              <a:rPr lang="en-US" sz="2400" dirty="0">
                <a:solidFill>
                  <a:srgbClr val="FF0000"/>
                </a:solidFill>
              </a:rPr>
              <a:t>FS</a:t>
            </a:r>
            <a:r>
              <a:rPr lang="en-US" sz="2400" dirty="0"/>
              <a:t> + (</a:t>
            </a:r>
            <a:r>
              <a:rPr lang="en-US" sz="2400" dirty="0">
                <a:solidFill>
                  <a:srgbClr val="3506BA"/>
                </a:solidFill>
              </a:rPr>
              <a:t>ABG</a:t>
            </a:r>
            <a:r>
              <a:rPr lang="en-US" sz="2400" dirty="0"/>
              <a:t> </a:t>
            </a:r>
            <a:r>
              <a:rPr lang="en-US" sz="2400" dirty="0" smtClean="0"/>
              <a:t>–</a:t>
            </a:r>
            <a:r>
              <a:rPr lang="en-US" sz="2400" dirty="0" smtClean="0">
                <a:solidFill>
                  <a:srgbClr val="3506BA"/>
                </a:solidFill>
              </a:rPr>
              <a:t>BG</a:t>
            </a:r>
            <a:r>
              <a:rPr lang="en-US" sz="2400" dirty="0" smtClean="0"/>
              <a:t>))</a:t>
            </a:r>
          </a:p>
          <a:p>
            <a:r>
              <a:rPr lang="en-US" sz="2400" dirty="0"/>
              <a:t> </a:t>
            </a:r>
            <a:r>
              <a:rPr lang="en-US" sz="2400" dirty="0" smtClean="0"/>
              <a:t>                            left                         right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1075765" y="2124635"/>
            <a:ext cx="8031366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Let’s pretend the weights on the samples are all 1’s.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The samples are arranged in ascending order by feature value</a:t>
            </a:r>
          </a:p>
          <a:p>
            <a:r>
              <a:rPr lang="en-US" sz="2000" dirty="0" smtClean="0"/>
              <a:t>     and we know which ones are faces (f) and background (b).</a:t>
            </a:r>
          </a:p>
          <a:p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3506BA"/>
                </a:solidFill>
              </a:rPr>
              <a:t>L</a:t>
            </a:r>
            <a:r>
              <a:rPr lang="en-US" sz="2000" dirty="0" smtClean="0">
                <a:solidFill>
                  <a:srgbClr val="3506BA"/>
                </a:solidFill>
              </a:rPr>
              <a:t>eft</a:t>
            </a:r>
            <a:r>
              <a:rPr lang="en-US" sz="2000" dirty="0" smtClean="0"/>
              <a:t> is the number of background patches so far plus the number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    of faces </a:t>
            </a:r>
            <a:r>
              <a:rPr lang="en-US" sz="2000" dirty="0" smtClean="0">
                <a:solidFill>
                  <a:srgbClr val="0033CC"/>
                </a:solidFill>
              </a:rPr>
              <a:t>yet to be encountered</a:t>
            </a:r>
            <a:r>
              <a:rPr lang="en-US" sz="2000" dirty="0" smtClean="0"/>
              <a:t>.</a:t>
            </a:r>
          </a:p>
          <a:p>
            <a:endParaRPr lang="en-US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FF0000"/>
                </a:solidFill>
              </a:rPr>
              <a:t>Right</a:t>
            </a:r>
            <a:r>
              <a:rPr lang="en-US" sz="2000" dirty="0" smtClean="0"/>
              <a:t> is the number of faces so far plus the number of background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    patches </a:t>
            </a:r>
            <a:r>
              <a:rPr lang="en-US" sz="2000" dirty="0" smtClean="0">
                <a:solidFill>
                  <a:srgbClr val="FF0000"/>
                </a:solidFill>
              </a:rPr>
              <a:t>yet to be encountered</a:t>
            </a:r>
            <a:r>
              <a:rPr lang="en-US" sz="2000" dirty="0" smtClean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847165" y="5094679"/>
            <a:ext cx="792031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3506BA"/>
                </a:solidFill>
              </a:rPr>
              <a:t>  b          </a:t>
            </a:r>
            <a:r>
              <a:rPr lang="en-US" sz="2000" dirty="0" err="1" smtClean="0">
                <a:solidFill>
                  <a:srgbClr val="3506BA"/>
                </a:solidFill>
              </a:rPr>
              <a:t>b</a:t>
            </a:r>
            <a:r>
              <a:rPr lang="en-US" sz="2000" dirty="0" smtClean="0">
                <a:solidFill>
                  <a:srgbClr val="3506BA"/>
                </a:solidFill>
              </a:rPr>
              <a:t>          </a:t>
            </a:r>
            <a:r>
              <a:rPr lang="en-US" sz="2000" dirty="0" err="1" smtClean="0">
                <a:solidFill>
                  <a:srgbClr val="3506BA"/>
                </a:solidFill>
              </a:rPr>
              <a:t>b</a:t>
            </a:r>
            <a:r>
              <a:rPr lang="en-US" sz="2000" dirty="0" smtClean="0">
                <a:solidFill>
                  <a:srgbClr val="3506BA"/>
                </a:solidFill>
              </a:rPr>
              <a:t>          </a:t>
            </a:r>
            <a:r>
              <a:rPr lang="en-US" sz="2000" dirty="0" smtClean="0">
                <a:solidFill>
                  <a:srgbClr val="FF0000"/>
                </a:solidFill>
              </a:rPr>
              <a:t>f</a:t>
            </a:r>
            <a:r>
              <a:rPr lang="en-US" sz="2000" dirty="0" smtClean="0">
                <a:solidFill>
                  <a:srgbClr val="3506BA"/>
                </a:solidFill>
              </a:rPr>
              <a:t>          b          </a:t>
            </a:r>
            <a:r>
              <a:rPr lang="en-US" sz="2000" dirty="0" smtClean="0">
                <a:solidFill>
                  <a:srgbClr val="FF0000"/>
                </a:solidFill>
              </a:rPr>
              <a:t>f          </a:t>
            </a:r>
            <a:r>
              <a:rPr lang="en-US" sz="2000" dirty="0" err="1" smtClean="0">
                <a:solidFill>
                  <a:srgbClr val="FF0000"/>
                </a:solidFill>
              </a:rPr>
              <a:t>f</a:t>
            </a:r>
            <a:r>
              <a:rPr lang="en-US" sz="2000" dirty="0" smtClean="0">
                <a:solidFill>
                  <a:srgbClr val="3506BA"/>
                </a:solidFill>
              </a:rPr>
              <a:t>          b         </a:t>
            </a:r>
            <a:r>
              <a:rPr lang="en-US" sz="2000" dirty="0" smtClean="0">
                <a:solidFill>
                  <a:srgbClr val="FF0000"/>
                </a:solidFill>
              </a:rPr>
              <a:t>f          </a:t>
            </a:r>
            <a:r>
              <a:rPr lang="en-US" sz="2000" dirty="0" err="1" smtClean="0">
                <a:solidFill>
                  <a:srgbClr val="FF0000"/>
                </a:solidFill>
              </a:rPr>
              <a:t>f</a:t>
            </a:r>
            <a:endParaRPr lang="en-US" sz="2000" dirty="0" smtClean="0">
              <a:solidFill>
                <a:srgbClr val="FF0000"/>
              </a:solidFill>
            </a:endParaRPr>
          </a:p>
          <a:p>
            <a:r>
              <a:rPr lang="en-US" sz="2000" dirty="0" smtClean="0"/>
              <a:t>(6,4)    (7,3)     (8,2)    (7,3)    (8,2)     (7,3)   (4,4)    (7,3)   (6,4)   (5,5)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  </a:t>
            </a:r>
            <a:endParaRPr lang="en-US" sz="2000" dirty="0"/>
          </a:p>
        </p:txBody>
      </p:sp>
      <p:cxnSp>
        <p:nvCxnSpPr>
          <p:cNvPr id="9" name="Straight Connector 8"/>
          <p:cNvCxnSpPr/>
          <p:nvPr/>
        </p:nvCxnSpPr>
        <p:spPr bwMode="auto">
          <a:xfrm>
            <a:off x="2850776" y="1723458"/>
            <a:ext cx="20574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Straight Connector 9"/>
          <p:cNvCxnSpPr/>
          <p:nvPr/>
        </p:nvCxnSpPr>
        <p:spPr bwMode="auto">
          <a:xfrm>
            <a:off x="5253317" y="1723458"/>
            <a:ext cx="20574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Straight Connector 11"/>
          <p:cNvCxnSpPr/>
          <p:nvPr/>
        </p:nvCxnSpPr>
        <p:spPr bwMode="auto">
          <a:xfrm>
            <a:off x="3254188" y="5094679"/>
            <a:ext cx="0" cy="1153721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3" name="TextBox 12"/>
          <p:cNvSpPr txBox="1"/>
          <p:nvPr/>
        </p:nvSpPr>
        <p:spPr>
          <a:xfrm>
            <a:off x="510988" y="5879068"/>
            <a:ext cx="83829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min 4          </a:t>
            </a:r>
            <a:r>
              <a:rPr lang="en-US" sz="2000" dirty="0"/>
              <a:t>3   </a:t>
            </a:r>
            <a:r>
              <a:rPr lang="en-US" sz="2000" dirty="0" smtClean="0"/>
              <a:t>       </a:t>
            </a:r>
            <a:r>
              <a:rPr lang="en-US" sz="2000" b="1" dirty="0"/>
              <a:t>2</a:t>
            </a:r>
            <a:r>
              <a:rPr lang="en-US" sz="2000" dirty="0"/>
              <a:t>     </a:t>
            </a:r>
            <a:r>
              <a:rPr lang="en-US" sz="2000" dirty="0" smtClean="0"/>
              <a:t>    </a:t>
            </a:r>
            <a:r>
              <a:rPr lang="en-US" sz="2000" dirty="0"/>
              <a:t>3   </a:t>
            </a:r>
            <a:r>
              <a:rPr lang="en-US" sz="2000" dirty="0" smtClean="0"/>
              <a:t>      </a:t>
            </a:r>
            <a:r>
              <a:rPr lang="en-US" sz="2000" dirty="0"/>
              <a:t>2         </a:t>
            </a:r>
            <a:r>
              <a:rPr lang="en-US" sz="2000" dirty="0" smtClean="0"/>
              <a:t>  </a:t>
            </a:r>
            <a:r>
              <a:rPr lang="en-US" sz="2000" dirty="0"/>
              <a:t>3    </a:t>
            </a:r>
            <a:r>
              <a:rPr lang="en-US" sz="2000" dirty="0" smtClean="0"/>
              <a:t>    </a:t>
            </a:r>
            <a:r>
              <a:rPr lang="en-US" sz="2000" dirty="0"/>
              <a:t>4     </a:t>
            </a:r>
            <a:r>
              <a:rPr lang="en-US" sz="2000" dirty="0" smtClean="0"/>
              <a:t>     </a:t>
            </a:r>
            <a:r>
              <a:rPr lang="en-US" sz="2000" dirty="0"/>
              <a:t>3   </a:t>
            </a:r>
            <a:r>
              <a:rPr lang="en-US" sz="2000" dirty="0" smtClean="0"/>
              <a:t>     </a:t>
            </a:r>
            <a:r>
              <a:rPr lang="en-US" sz="2000" dirty="0"/>
              <a:t>4         5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82388" y="4988859"/>
            <a:ext cx="7809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1+5-0</a:t>
            </a:r>
            <a:endParaRPr lang="en-US" dirty="0">
              <a:solidFill>
                <a:srgbClr val="C00000"/>
              </a:solidFill>
            </a:endParaRPr>
          </a:p>
        </p:txBody>
      </p:sp>
      <p:cxnSp>
        <p:nvCxnSpPr>
          <p:cNvPr id="16" name="Straight Arrow Connector 15"/>
          <p:cNvCxnSpPr>
            <a:stCxn id="14" idx="2"/>
          </p:cNvCxnSpPr>
          <p:nvPr/>
        </p:nvCxnSpPr>
        <p:spPr bwMode="auto">
          <a:xfrm>
            <a:off x="672880" y="5358191"/>
            <a:ext cx="295308" cy="11476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7" name="TextBox 16"/>
          <p:cNvSpPr txBox="1"/>
          <p:nvPr/>
        </p:nvSpPr>
        <p:spPr>
          <a:xfrm>
            <a:off x="1250577" y="4925402"/>
            <a:ext cx="928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0+5-1</a:t>
            </a:r>
            <a:endParaRPr lang="en-US" dirty="0">
              <a:solidFill>
                <a:srgbClr val="C00000"/>
              </a:solidFill>
            </a:endParaRPr>
          </a:p>
        </p:txBody>
      </p:sp>
      <p:cxnSp>
        <p:nvCxnSpPr>
          <p:cNvPr id="19" name="Straight Arrow Connector 18"/>
          <p:cNvCxnSpPr/>
          <p:nvPr/>
        </p:nvCxnSpPr>
        <p:spPr bwMode="auto">
          <a:xfrm flipH="1">
            <a:off x="1398493" y="5294734"/>
            <a:ext cx="201707" cy="17821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262668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Setting the Polarity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250584" y="1499358"/>
            <a:ext cx="572906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error = min (</a:t>
            </a:r>
            <a:r>
              <a:rPr lang="en-US" sz="2400" dirty="0">
                <a:solidFill>
                  <a:srgbClr val="3506BA"/>
                </a:solidFill>
              </a:rPr>
              <a:t>BG</a:t>
            </a:r>
            <a:r>
              <a:rPr lang="en-US" sz="2400" dirty="0"/>
              <a:t> + (</a:t>
            </a:r>
            <a:r>
              <a:rPr lang="en-US" sz="2400" dirty="0">
                <a:solidFill>
                  <a:srgbClr val="FF0000"/>
                </a:solidFill>
              </a:rPr>
              <a:t>AFS</a:t>
            </a:r>
            <a:r>
              <a:rPr lang="en-US" sz="2400" dirty="0"/>
              <a:t> – </a:t>
            </a:r>
            <a:r>
              <a:rPr lang="en-US" sz="2400" dirty="0">
                <a:solidFill>
                  <a:srgbClr val="FF0000"/>
                </a:solidFill>
              </a:rPr>
              <a:t>FS</a:t>
            </a:r>
            <a:r>
              <a:rPr lang="en-US" sz="2400" dirty="0"/>
              <a:t>), </a:t>
            </a:r>
            <a:r>
              <a:rPr lang="en-US" sz="2400" dirty="0">
                <a:solidFill>
                  <a:srgbClr val="FF0000"/>
                </a:solidFill>
              </a:rPr>
              <a:t>FS</a:t>
            </a:r>
            <a:r>
              <a:rPr lang="en-US" sz="2400" dirty="0"/>
              <a:t> + (</a:t>
            </a:r>
            <a:r>
              <a:rPr lang="en-US" sz="2400" dirty="0">
                <a:solidFill>
                  <a:srgbClr val="3506BA"/>
                </a:solidFill>
              </a:rPr>
              <a:t>ABG</a:t>
            </a:r>
            <a:r>
              <a:rPr lang="en-US" sz="2400" dirty="0"/>
              <a:t> –</a:t>
            </a:r>
            <a:r>
              <a:rPr lang="en-US" sz="2400" dirty="0">
                <a:solidFill>
                  <a:srgbClr val="3506BA"/>
                </a:solidFill>
              </a:rPr>
              <a:t>BG</a:t>
            </a:r>
            <a:r>
              <a:rPr lang="en-US" sz="2400" dirty="0" smtClean="0"/>
              <a:t>))</a:t>
            </a:r>
          </a:p>
          <a:p>
            <a:r>
              <a:rPr lang="en-US" sz="2400" dirty="0"/>
              <a:t> </a:t>
            </a:r>
            <a:r>
              <a:rPr lang="en-US" sz="2400" dirty="0" smtClean="0"/>
              <a:t>                           left                         right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1524011" y="5177134"/>
            <a:ext cx="475258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When left &lt; right, set polarity to 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Else set polarity to 1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1232654" y="2743200"/>
            <a:ext cx="669247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3506BA"/>
                </a:solidFill>
              </a:rPr>
              <a:t>left</a:t>
            </a:r>
            <a:r>
              <a:rPr lang="en-US" dirty="0" smtClean="0"/>
              <a:t> </a:t>
            </a:r>
            <a:r>
              <a:rPr lang="en-US" dirty="0"/>
              <a:t>is the number of background patches so far plus the number</a:t>
            </a:r>
          </a:p>
          <a:p>
            <a:r>
              <a:rPr lang="en-US" dirty="0"/>
              <a:t>     of faces yet to be encountered.</a:t>
            </a:r>
          </a:p>
          <a:p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right</a:t>
            </a:r>
            <a:r>
              <a:rPr lang="en-US" dirty="0" smtClean="0"/>
              <a:t> </a:t>
            </a:r>
            <a:r>
              <a:rPr lang="en-US" dirty="0"/>
              <a:t>is the number of faces so far plus the number of background</a:t>
            </a:r>
          </a:p>
          <a:p>
            <a:r>
              <a:rPr lang="en-US" dirty="0"/>
              <a:t>     patches yet to be encountered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9986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Threshold and Polarity Example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90600" y="1348770"/>
            <a:ext cx="1042914" cy="23698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samples</a:t>
            </a:r>
          </a:p>
          <a:p>
            <a:r>
              <a:rPr lang="en-US" sz="2000" dirty="0" smtClean="0"/>
              <a:t>labels</a:t>
            </a:r>
          </a:p>
          <a:p>
            <a:r>
              <a:rPr lang="en-US" sz="2000" dirty="0" smtClean="0"/>
              <a:t>features</a:t>
            </a:r>
          </a:p>
          <a:p>
            <a:r>
              <a:rPr lang="en-US" sz="2000" dirty="0" smtClean="0"/>
              <a:t>weight</a:t>
            </a:r>
            <a:endParaRPr lang="en-US" sz="2000" dirty="0"/>
          </a:p>
          <a:p>
            <a:r>
              <a:rPr lang="en-US" sz="2000" dirty="0" smtClean="0"/>
              <a:t>index</a:t>
            </a:r>
          </a:p>
          <a:p>
            <a:endParaRPr lang="en-US" sz="2400" dirty="0" smtClean="0"/>
          </a:p>
          <a:p>
            <a:endParaRPr lang="en-US" sz="2400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2438411" y="1348770"/>
            <a:ext cx="3018775" cy="1631216"/>
          </a:xfrm>
          <a:prstGeom prst="rect">
            <a:avLst/>
          </a:prstGeom>
          <a:noFill/>
          <a:ln>
            <a:solidFill>
              <a:srgbClr val="0033CC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smtClean="0"/>
              <a:t>0        1         2         3         4</a:t>
            </a:r>
          </a:p>
          <a:p>
            <a:r>
              <a:rPr lang="en-US" sz="2000" dirty="0" smtClean="0">
                <a:solidFill>
                  <a:srgbClr val="FF0000"/>
                </a:solidFill>
              </a:rPr>
              <a:t>F</a:t>
            </a:r>
            <a:r>
              <a:rPr lang="en-US" sz="2000" dirty="0" smtClean="0"/>
              <a:t>        </a:t>
            </a:r>
            <a:r>
              <a:rPr lang="en-US" sz="2000" dirty="0" smtClean="0">
                <a:solidFill>
                  <a:srgbClr val="0033CC"/>
                </a:solidFill>
              </a:rPr>
              <a:t>B </a:t>
            </a:r>
            <a:r>
              <a:rPr lang="en-US" sz="2000" dirty="0" smtClean="0"/>
              <a:t>        </a:t>
            </a:r>
            <a:r>
              <a:rPr lang="en-US" sz="2000" dirty="0" smtClean="0">
                <a:solidFill>
                  <a:srgbClr val="FF0000"/>
                </a:solidFill>
              </a:rPr>
              <a:t>F</a:t>
            </a:r>
            <a:r>
              <a:rPr lang="en-US" sz="2000" dirty="0" smtClean="0"/>
              <a:t>         </a:t>
            </a:r>
            <a:r>
              <a:rPr lang="en-US" sz="2000" dirty="0" smtClean="0">
                <a:solidFill>
                  <a:srgbClr val="0033CC"/>
                </a:solidFill>
              </a:rPr>
              <a:t>B</a:t>
            </a:r>
            <a:r>
              <a:rPr lang="en-US" sz="2000" dirty="0" smtClean="0"/>
              <a:t>         </a:t>
            </a:r>
            <a:r>
              <a:rPr lang="en-US" sz="2000" dirty="0" err="1" smtClean="0">
                <a:solidFill>
                  <a:srgbClr val="0033CC"/>
                </a:solidFill>
              </a:rPr>
              <a:t>B</a:t>
            </a:r>
            <a:endParaRPr lang="en-US" sz="2000" dirty="0" smtClean="0">
              <a:solidFill>
                <a:srgbClr val="0033CC"/>
              </a:solidFill>
            </a:endParaRPr>
          </a:p>
          <a:p>
            <a:pPr marL="457200" indent="-457200">
              <a:buAutoNum type="arabicPlain" startAt="6"/>
            </a:pPr>
            <a:r>
              <a:rPr lang="en-US" sz="2000" dirty="0" smtClean="0"/>
              <a:t>    3        10       2        1</a:t>
            </a:r>
          </a:p>
          <a:p>
            <a:r>
              <a:rPr lang="en-US" sz="2000" dirty="0" smtClean="0"/>
              <a:t>1/5   1/5    1/5     1/5      1/5</a:t>
            </a:r>
          </a:p>
          <a:p>
            <a:r>
              <a:rPr lang="en-US" sz="2000" dirty="0" smtClean="0"/>
              <a:t>4        3          1        0          2 </a:t>
            </a:r>
            <a:endParaRPr lang="en-US" sz="2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7583" y="709008"/>
            <a:ext cx="5859463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943600" y="1524016"/>
            <a:ext cx="178260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initialize</a:t>
            </a:r>
          </a:p>
          <a:p>
            <a:r>
              <a:rPr lang="en-US" dirty="0" smtClean="0"/>
              <a:t>AFS = 0</a:t>
            </a:r>
          </a:p>
          <a:p>
            <a:r>
              <a:rPr lang="en-US" dirty="0" smtClean="0"/>
              <a:t>ABG = 0</a:t>
            </a:r>
          </a:p>
          <a:p>
            <a:r>
              <a:rPr lang="en-US" dirty="0" err="1" smtClean="0"/>
              <a:t>besterr</a:t>
            </a:r>
            <a:r>
              <a:rPr lang="en-US" dirty="0" smtClean="0"/>
              <a:t> = 999999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880046" y="3168134"/>
            <a:ext cx="5677132" cy="369332"/>
          </a:xfrm>
          <a:prstGeom prst="rect">
            <a:avLst/>
          </a:prstGeom>
          <a:noFill/>
          <a:ln>
            <a:solidFill>
              <a:srgbClr val="0033CC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AFS becomes sum of face sample weights = 2/5; ABG = 3/5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13038" y="3777734"/>
            <a:ext cx="4626138" cy="923330"/>
          </a:xfrm>
          <a:prstGeom prst="rect">
            <a:avLst/>
          </a:prstGeom>
          <a:noFill/>
          <a:ln>
            <a:solidFill>
              <a:srgbClr val="0033CC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step 0: </a:t>
            </a:r>
            <a:r>
              <a:rPr lang="en-US" dirty="0" smtClean="0"/>
              <a:t> </a:t>
            </a:r>
            <a:r>
              <a:rPr lang="en-US" dirty="0" err="1" smtClean="0"/>
              <a:t>idx</a:t>
            </a:r>
            <a:r>
              <a:rPr lang="en-US" dirty="0" smtClean="0"/>
              <a:t> = 4; FS stays 0; BG = 1/5</a:t>
            </a:r>
          </a:p>
          <a:p>
            <a:r>
              <a:rPr lang="en-US" dirty="0" smtClean="0">
                <a:solidFill>
                  <a:srgbClr val="7030A0"/>
                </a:solidFill>
              </a:rPr>
              <a:t>error = min(1/5 + (2/5-0), 0 + (3/5-1/5))= 2/5</a:t>
            </a:r>
          </a:p>
          <a:p>
            <a:r>
              <a:rPr lang="en-US" dirty="0" err="1" smtClean="0"/>
              <a:t>besterr</a:t>
            </a:r>
            <a:r>
              <a:rPr lang="en-US" dirty="0" smtClean="0"/>
              <a:t> = 2/5; </a:t>
            </a:r>
            <a:r>
              <a:rPr lang="en-US" dirty="0" err="1" smtClean="0"/>
              <a:t>bestpolarity</a:t>
            </a:r>
            <a:r>
              <a:rPr lang="en-US" dirty="0" smtClean="0"/>
              <a:t> = 1; </a:t>
            </a:r>
            <a:r>
              <a:rPr lang="en-US" dirty="0" err="1" smtClean="0"/>
              <a:t>bestthreshold</a:t>
            </a:r>
            <a:r>
              <a:rPr lang="en-US" dirty="0" smtClean="0"/>
              <a:t>=1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13038" y="5105400"/>
            <a:ext cx="4626138" cy="923330"/>
          </a:xfrm>
          <a:prstGeom prst="rect">
            <a:avLst/>
          </a:prstGeom>
          <a:noFill/>
          <a:ln>
            <a:solidFill>
              <a:srgbClr val="0033CC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step </a:t>
            </a:r>
            <a:r>
              <a:rPr lang="en-US" dirty="0" smtClean="0">
                <a:solidFill>
                  <a:srgbClr val="FF0000"/>
                </a:solidFill>
              </a:rPr>
              <a:t>1: </a:t>
            </a:r>
            <a:r>
              <a:rPr lang="en-US" dirty="0" smtClean="0"/>
              <a:t> </a:t>
            </a:r>
            <a:r>
              <a:rPr lang="en-US" dirty="0" err="1"/>
              <a:t>idx</a:t>
            </a:r>
            <a:r>
              <a:rPr lang="en-US" dirty="0"/>
              <a:t> = </a:t>
            </a:r>
            <a:r>
              <a:rPr lang="en-US" dirty="0" smtClean="0"/>
              <a:t>3; </a:t>
            </a:r>
            <a:r>
              <a:rPr lang="en-US" dirty="0"/>
              <a:t>FS stays 0; BG = </a:t>
            </a:r>
            <a:r>
              <a:rPr lang="en-US" dirty="0" smtClean="0"/>
              <a:t>2/5</a:t>
            </a:r>
            <a:endParaRPr lang="en-US" dirty="0"/>
          </a:p>
          <a:p>
            <a:r>
              <a:rPr lang="en-US" dirty="0">
                <a:solidFill>
                  <a:srgbClr val="7030A0"/>
                </a:solidFill>
              </a:rPr>
              <a:t>error = </a:t>
            </a:r>
            <a:r>
              <a:rPr lang="en-US" dirty="0" smtClean="0">
                <a:solidFill>
                  <a:srgbClr val="7030A0"/>
                </a:solidFill>
              </a:rPr>
              <a:t>min(2/5 </a:t>
            </a:r>
            <a:r>
              <a:rPr lang="en-US" dirty="0">
                <a:solidFill>
                  <a:srgbClr val="7030A0"/>
                </a:solidFill>
              </a:rPr>
              <a:t>+ (2/5-0</a:t>
            </a:r>
            <a:r>
              <a:rPr lang="en-US" dirty="0" smtClean="0">
                <a:solidFill>
                  <a:srgbClr val="7030A0"/>
                </a:solidFill>
              </a:rPr>
              <a:t>), 0 </a:t>
            </a:r>
            <a:r>
              <a:rPr lang="en-US" dirty="0">
                <a:solidFill>
                  <a:srgbClr val="7030A0"/>
                </a:solidFill>
              </a:rPr>
              <a:t>+ (</a:t>
            </a:r>
            <a:r>
              <a:rPr lang="en-US" dirty="0" smtClean="0">
                <a:solidFill>
                  <a:srgbClr val="7030A0"/>
                </a:solidFill>
              </a:rPr>
              <a:t>3/5-2/5</a:t>
            </a:r>
            <a:r>
              <a:rPr lang="en-US" dirty="0">
                <a:solidFill>
                  <a:srgbClr val="7030A0"/>
                </a:solidFill>
              </a:rPr>
              <a:t>))= </a:t>
            </a:r>
            <a:r>
              <a:rPr lang="en-US" dirty="0" smtClean="0">
                <a:solidFill>
                  <a:srgbClr val="7030A0"/>
                </a:solidFill>
              </a:rPr>
              <a:t>1/5</a:t>
            </a:r>
            <a:endParaRPr lang="en-US" dirty="0">
              <a:solidFill>
                <a:srgbClr val="7030A0"/>
              </a:solidFill>
            </a:endParaRPr>
          </a:p>
          <a:p>
            <a:r>
              <a:rPr lang="en-US" dirty="0" err="1"/>
              <a:t>besterr</a:t>
            </a:r>
            <a:r>
              <a:rPr lang="en-US" dirty="0"/>
              <a:t> = 1/5; </a:t>
            </a:r>
            <a:r>
              <a:rPr lang="en-US" dirty="0" err="1"/>
              <a:t>bestpolarity</a:t>
            </a:r>
            <a:r>
              <a:rPr lang="en-US" dirty="0"/>
              <a:t> = 1; </a:t>
            </a:r>
            <a:r>
              <a:rPr lang="en-US" dirty="0" err="1" smtClean="0"/>
              <a:t>bestthreshold</a:t>
            </a:r>
            <a:r>
              <a:rPr lang="en-US" dirty="0" smtClean="0"/>
              <a:t>=2</a:t>
            </a:r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2438411" y="2667000"/>
            <a:ext cx="301877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/>
          <p:cNvSpPr/>
          <p:nvPr/>
        </p:nvSpPr>
        <p:spPr>
          <a:xfrm>
            <a:off x="5029200" y="2057400"/>
            <a:ext cx="218624" cy="228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2512521" y="2667000"/>
            <a:ext cx="218624" cy="228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716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Threshold and Polarity Example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90600" y="1348770"/>
            <a:ext cx="1042914" cy="23698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samples</a:t>
            </a:r>
          </a:p>
          <a:p>
            <a:r>
              <a:rPr lang="en-US" sz="2000" dirty="0" smtClean="0"/>
              <a:t>labels</a:t>
            </a:r>
          </a:p>
          <a:p>
            <a:r>
              <a:rPr lang="en-US" sz="2000" dirty="0" smtClean="0"/>
              <a:t>features</a:t>
            </a:r>
          </a:p>
          <a:p>
            <a:r>
              <a:rPr lang="en-US" sz="2000" dirty="0" smtClean="0"/>
              <a:t>weight</a:t>
            </a:r>
            <a:endParaRPr lang="en-US" sz="2000" dirty="0"/>
          </a:p>
          <a:p>
            <a:r>
              <a:rPr lang="en-US" sz="2000" dirty="0" smtClean="0"/>
              <a:t>index</a:t>
            </a:r>
          </a:p>
          <a:p>
            <a:endParaRPr lang="en-US" sz="2400" dirty="0" smtClean="0"/>
          </a:p>
          <a:p>
            <a:endParaRPr lang="en-US" sz="2400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2438411" y="1348770"/>
            <a:ext cx="3733789" cy="1631216"/>
          </a:xfrm>
          <a:prstGeom prst="rect">
            <a:avLst/>
          </a:prstGeom>
          <a:noFill/>
          <a:ln>
            <a:solidFill>
              <a:srgbClr val="0033CC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0        1         2         3         4</a:t>
            </a:r>
          </a:p>
          <a:p>
            <a:r>
              <a:rPr lang="en-US" sz="2000" dirty="0" smtClean="0">
                <a:solidFill>
                  <a:srgbClr val="FF0000"/>
                </a:solidFill>
              </a:rPr>
              <a:t>F</a:t>
            </a:r>
            <a:r>
              <a:rPr lang="en-US" sz="2000" dirty="0" smtClean="0"/>
              <a:t>        </a:t>
            </a:r>
            <a:r>
              <a:rPr lang="en-US" sz="2000" dirty="0" smtClean="0">
                <a:solidFill>
                  <a:srgbClr val="0033CC"/>
                </a:solidFill>
              </a:rPr>
              <a:t>B </a:t>
            </a:r>
            <a:r>
              <a:rPr lang="en-US" sz="2000" dirty="0" smtClean="0"/>
              <a:t>        </a:t>
            </a:r>
            <a:r>
              <a:rPr lang="en-US" sz="2000" dirty="0" smtClean="0">
                <a:solidFill>
                  <a:srgbClr val="FF0000"/>
                </a:solidFill>
              </a:rPr>
              <a:t>F</a:t>
            </a:r>
            <a:r>
              <a:rPr lang="en-US" sz="2000" dirty="0" smtClean="0"/>
              <a:t>         </a:t>
            </a:r>
            <a:r>
              <a:rPr lang="en-US" sz="2000" dirty="0" smtClean="0">
                <a:solidFill>
                  <a:srgbClr val="0033CC"/>
                </a:solidFill>
              </a:rPr>
              <a:t>B</a:t>
            </a:r>
            <a:r>
              <a:rPr lang="en-US" sz="2000" dirty="0" smtClean="0"/>
              <a:t>         </a:t>
            </a:r>
            <a:r>
              <a:rPr lang="en-US" sz="2000" dirty="0" err="1" smtClean="0">
                <a:solidFill>
                  <a:srgbClr val="0033CC"/>
                </a:solidFill>
              </a:rPr>
              <a:t>B</a:t>
            </a:r>
            <a:endParaRPr lang="en-US" sz="2000" dirty="0" smtClean="0">
              <a:solidFill>
                <a:srgbClr val="0033CC"/>
              </a:solidFill>
            </a:endParaRPr>
          </a:p>
          <a:p>
            <a:pPr marL="457200" indent="-457200">
              <a:buAutoNum type="arabicPlain" startAt="6"/>
            </a:pPr>
            <a:r>
              <a:rPr lang="en-US" sz="2000" dirty="0" smtClean="0"/>
              <a:t>    3        10        2         1</a:t>
            </a:r>
          </a:p>
          <a:p>
            <a:r>
              <a:rPr lang="en-US" sz="2000" dirty="0" smtClean="0"/>
              <a:t>1/5   1/5       1/5     1/5      1/5</a:t>
            </a:r>
          </a:p>
          <a:p>
            <a:r>
              <a:rPr lang="en-US" sz="2000" dirty="0" smtClean="0"/>
              <a:t>4        3          1        0          2 </a:t>
            </a:r>
            <a:endParaRPr lang="en-US" sz="2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7583" y="709008"/>
            <a:ext cx="5859463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107558" y="1524016"/>
            <a:ext cx="178260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initialize</a:t>
            </a:r>
          </a:p>
          <a:p>
            <a:r>
              <a:rPr lang="en-US" dirty="0" smtClean="0"/>
              <a:t>AFS = 0</a:t>
            </a:r>
          </a:p>
          <a:p>
            <a:r>
              <a:rPr lang="en-US" dirty="0" smtClean="0"/>
              <a:t>ABG = 0</a:t>
            </a:r>
          </a:p>
          <a:p>
            <a:r>
              <a:rPr lang="en-US" dirty="0" err="1" smtClean="0"/>
              <a:t>besterr</a:t>
            </a:r>
            <a:r>
              <a:rPr lang="en-US" dirty="0" smtClean="0"/>
              <a:t> = 999999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33408" y="3124200"/>
            <a:ext cx="4923778" cy="923330"/>
          </a:xfrm>
          <a:prstGeom prst="rect">
            <a:avLst/>
          </a:prstGeom>
          <a:noFill/>
          <a:ln>
            <a:solidFill>
              <a:srgbClr val="0033CC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step 2: </a:t>
            </a:r>
            <a:r>
              <a:rPr lang="en-US" dirty="0" smtClean="0"/>
              <a:t> </a:t>
            </a:r>
            <a:r>
              <a:rPr lang="en-US" dirty="0" err="1" smtClean="0"/>
              <a:t>idx</a:t>
            </a:r>
            <a:r>
              <a:rPr lang="en-US" dirty="0" smtClean="0"/>
              <a:t> = 1; FS stays 0; BG = 3/5</a:t>
            </a:r>
          </a:p>
          <a:p>
            <a:r>
              <a:rPr lang="en-US" dirty="0" smtClean="0">
                <a:solidFill>
                  <a:srgbClr val="7030A0"/>
                </a:solidFill>
              </a:rPr>
              <a:t>error = min(3/5 + (2/5-0), 0 + (3/5-3/5))= 0</a:t>
            </a:r>
          </a:p>
          <a:p>
            <a:r>
              <a:rPr lang="en-US" dirty="0" err="1" smtClean="0"/>
              <a:t>besterr</a:t>
            </a:r>
            <a:r>
              <a:rPr lang="en-US" dirty="0" smtClean="0"/>
              <a:t> = 0; </a:t>
            </a:r>
            <a:r>
              <a:rPr lang="en-US" dirty="0" err="1" smtClean="0"/>
              <a:t>bestpolarity</a:t>
            </a:r>
            <a:r>
              <a:rPr lang="en-US" dirty="0" smtClean="0"/>
              <a:t> = 1; </a:t>
            </a:r>
            <a:r>
              <a:rPr lang="en-US" dirty="0" err="1" smtClean="0"/>
              <a:t>bestthreshold</a:t>
            </a:r>
            <a:r>
              <a:rPr lang="en-US" dirty="0" smtClean="0"/>
              <a:t>=3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33408" y="4191000"/>
            <a:ext cx="4923778" cy="1200329"/>
          </a:xfrm>
          <a:prstGeom prst="rect">
            <a:avLst/>
          </a:prstGeom>
          <a:noFill/>
          <a:ln>
            <a:solidFill>
              <a:srgbClr val="0033CC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step 3</a:t>
            </a:r>
            <a:r>
              <a:rPr lang="en-US" dirty="0" smtClean="0">
                <a:solidFill>
                  <a:srgbClr val="FF0000"/>
                </a:solidFill>
              </a:rPr>
              <a:t>: </a:t>
            </a:r>
            <a:r>
              <a:rPr lang="en-US" dirty="0" smtClean="0"/>
              <a:t> </a:t>
            </a:r>
            <a:r>
              <a:rPr lang="en-US" dirty="0" err="1"/>
              <a:t>idx</a:t>
            </a:r>
            <a:r>
              <a:rPr lang="en-US" dirty="0"/>
              <a:t> = 0</a:t>
            </a:r>
            <a:r>
              <a:rPr lang="en-US" dirty="0" smtClean="0"/>
              <a:t>; </a:t>
            </a:r>
            <a:r>
              <a:rPr lang="en-US" dirty="0"/>
              <a:t>FS </a:t>
            </a:r>
            <a:r>
              <a:rPr lang="en-US" dirty="0" smtClean="0"/>
              <a:t>= 1/5; </a:t>
            </a:r>
            <a:r>
              <a:rPr lang="en-US" dirty="0"/>
              <a:t>BG = 3</a:t>
            </a:r>
            <a:r>
              <a:rPr lang="en-US" dirty="0" smtClean="0"/>
              <a:t>/5</a:t>
            </a:r>
            <a:endParaRPr lang="en-US" dirty="0"/>
          </a:p>
          <a:p>
            <a:r>
              <a:rPr lang="en-US" dirty="0">
                <a:solidFill>
                  <a:srgbClr val="7030A0"/>
                </a:solidFill>
              </a:rPr>
              <a:t>error = </a:t>
            </a:r>
            <a:r>
              <a:rPr lang="en-US" dirty="0" smtClean="0">
                <a:solidFill>
                  <a:srgbClr val="7030A0"/>
                </a:solidFill>
              </a:rPr>
              <a:t>min(3/5 </a:t>
            </a:r>
            <a:r>
              <a:rPr lang="en-US" dirty="0">
                <a:solidFill>
                  <a:srgbClr val="7030A0"/>
                </a:solidFill>
              </a:rPr>
              <a:t>+ (</a:t>
            </a:r>
            <a:r>
              <a:rPr lang="en-US" dirty="0" smtClean="0">
                <a:solidFill>
                  <a:srgbClr val="7030A0"/>
                </a:solidFill>
              </a:rPr>
              <a:t>2/5-1/5), 1/5 </a:t>
            </a:r>
            <a:r>
              <a:rPr lang="en-US" dirty="0">
                <a:solidFill>
                  <a:srgbClr val="7030A0"/>
                </a:solidFill>
              </a:rPr>
              <a:t>+ (</a:t>
            </a:r>
            <a:r>
              <a:rPr lang="en-US" dirty="0" smtClean="0">
                <a:solidFill>
                  <a:srgbClr val="7030A0"/>
                </a:solidFill>
              </a:rPr>
              <a:t>3/5-3/5</a:t>
            </a:r>
            <a:r>
              <a:rPr lang="en-US" dirty="0">
                <a:solidFill>
                  <a:srgbClr val="7030A0"/>
                </a:solidFill>
              </a:rPr>
              <a:t>))= </a:t>
            </a:r>
            <a:r>
              <a:rPr lang="en-US" dirty="0" smtClean="0">
                <a:solidFill>
                  <a:srgbClr val="7030A0"/>
                </a:solidFill>
              </a:rPr>
              <a:t>1/5</a:t>
            </a:r>
          </a:p>
          <a:p>
            <a:r>
              <a:rPr lang="en-US" dirty="0" smtClean="0"/>
              <a:t>NO CHANGE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33408" y="5334000"/>
            <a:ext cx="4923778" cy="923330"/>
          </a:xfrm>
          <a:prstGeom prst="rect">
            <a:avLst/>
          </a:prstGeom>
          <a:noFill/>
          <a:ln>
            <a:solidFill>
              <a:srgbClr val="0033CC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step </a:t>
            </a:r>
            <a:r>
              <a:rPr lang="en-US" dirty="0" smtClean="0">
                <a:solidFill>
                  <a:srgbClr val="FF0000"/>
                </a:solidFill>
              </a:rPr>
              <a:t>4: </a:t>
            </a:r>
            <a:r>
              <a:rPr lang="en-US" dirty="0" smtClean="0"/>
              <a:t> </a:t>
            </a:r>
            <a:r>
              <a:rPr lang="en-US" dirty="0" err="1"/>
              <a:t>idx</a:t>
            </a:r>
            <a:r>
              <a:rPr lang="en-US" dirty="0"/>
              <a:t> = </a:t>
            </a:r>
            <a:r>
              <a:rPr lang="en-US" dirty="0" smtClean="0"/>
              <a:t>2; </a:t>
            </a:r>
            <a:r>
              <a:rPr lang="en-US" dirty="0"/>
              <a:t>FS </a:t>
            </a:r>
            <a:r>
              <a:rPr lang="en-US" dirty="0" smtClean="0"/>
              <a:t>= 2/5; </a:t>
            </a:r>
            <a:r>
              <a:rPr lang="en-US" dirty="0"/>
              <a:t>BG = </a:t>
            </a:r>
            <a:r>
              <a:rPr lang="en-US" dirty="0" smtClean="0"/>
              <a:t>3/5</a:t>
            </a:r>
            <a:endParaRPr lang="en-US" dirty="0"/>
          </a:p>
          <a:p>
            <a:r>
              <a:rPr lang="en-US" dirty="0">
                <a:solidFill>
                  <a:srgbClr val="7030A0"/>
                </a:solidFill>
              </a:rPr>
              <a:t>error = </a:t>
            </a:r>
            <a:r>
              <a:rPr lang="en-US" dirty="0" smtClean="0">
                <a:solidFill>
                  <a:srgbClr val="7030A0"/>
                </a:solidFill>
              </a:rPr>
              <a:t>min(3/5 </a:t>
            </a:r>
            <a:r>
              <a:rPr lang="en-US" dirty="0">
                <a:solidFill>
                  <a:srgbClr val="7030A0"/>
                </a:solidFill>
              </a:rPr>
              <a:t>+ (</a:t>
            </a:r>
            <a:r>
              <a:rPr lang="en-US" dirty="0" smtClean="0">
                <a:solidFill>
                  <a:srgbClr val="7030A0"/>
                </a:solidFill>
              </a:rPr>
              <a:t>2/5-2/5), 2/5+ </a:t>
            </a:r>
            <a:r>
              <a:rPr lang="en-US" dirty="0">
                <a:solidFill>
                  <a:srgbClr val="7030A0"/>
                </a:solidFill>
              </a:rPr>
              <a:t>(</a:t>
            </a:r>
            <a:r>
              <a:rPr lang="en-US" dirty="0" smtClean="0">
                <a:solidFill>
                  <a:srgbClr val="7030A0"/>
                </a:solidFill>
              </a:rPr>
              <a:t>3/5-3/5</a:t>
            </a:r>
            <a:r>
              <a:rPr lang="en-US" dirty="0">
                <a:solidFill>
                  <a:srgbClr val="7030A0"/>
                </a:solidFill>
              </a:rPr>
              <a:t>))= </a:t>
            </a:r>
            <a:r>
              <a:rPr lang="en-US" dirty="0" smtClean="0">
                <a:solidFill>
                  <a:srgbClr val="7030A0"/>
                </a:solidFill>
              </a:rPr>
              <a:t>2/5</a:t>
            </a:r>
            <a:endParaRPr lang="en-US" dirty="0">
              <a:solidFill>
                <a:srgbClr val="7030A0"/>
              </a:solidFill>
            </a:endParaRPr>
          </a:p>
          <a:p>
            <a:r>
              <a:rPr lang="en-US" dirty="0" smtClean="0"/>
              <a:t>NO CHANGE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705608" y="3585865"/>
            <a:ext cx="9440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RESULT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349520" y="4069942"/>
            <a:ext cx="2229704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1   2   3   6   10</a:t>
            </a:r>
            <a:endParaRPr lang="en-US" sz="2000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7348539" y="4047546"/>
            <a:ext cx="0" cy="582723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6705608" y="4652665"/>
            <a:ext cx="8098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000" dirty="0" smtClean="0">
                <a:solidFill>
                  <a:srgbClr val="FF0000"/>
                </a:solidFill>
              </a:rPr>
              <a:t>θ</a:t>
            </a:r>
            <a:r>
              <a:rPr lang="en-US" sz="2000" dirty="0" smtClean="0">
                <a:solidFill>
                  <a:srgbClr val="FF0000"/>
                </a:solidFill>
              </a:rPr>
              <a:t>  &gt;  3</a:t>
            </a:r>
            <a:endParaRPr 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9606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5" grpId="0" animBg="1"/>
      <p:bldP spid="10" grpId="0"/>
      <p:bldP spid="11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</a:rPr>
              <a:t>Measuring classification performance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5791200" cy="5715000"/>
          </a:xfrm>
        </p:spPr>
        <p:txBody>
          <a:bodyPr>
            <a:normAutofit fontScale="85000" lnSpcReduction="20000"/>
          </a:bodyPr>
          <a:lstStyle/>
          <a:p>
            <a:pPr>
              <a:defRPr/>
            </a:pPr>
            <a:r>
              <a:rPr lang="en-US" dirty="0" smtClean="0"/>
              <a:t>Confusion matrix</a:t>
            </a:r>
            <a:br>
              <a:rPr lang="en-US" dirty="0" smtClean="0"/>
            </a:br>
            <a:endParaRPr lang="en-US" dirty="0" smtClean="0"/>
          </a:p>
          <a:p>
            <a:pPr>
              <a:defRPr/>
            </a:pPr>
            <a:r>
              <a:rPr lang="en-US" dirty="0"/>
              <a:t>Accuracy</a:t>
            </a:r>
          </a:p>
          <a:p>
            <a:pPr lvl="1">
              <a:defRPr/>
            </a:pPr>
            <a:r>
              <a:rPr lang="en-US" dirty="0"/>
              <a:t>(TP+TN)/</a:t>
            </a:r>
            <a:br>
              <a:rPr lang="en-US" dirty="0"/>
            </a:br>
            <a:r>
              <a:rPr lang="en-US" dirty="0"/>
              <a:t>(TP+TN+FP+FN)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True Positive Rate=Recall</a:t>
            </a:r>
          </a:p>
          <a:p>
            <a:pPr lvl="1">
              <a:defRPr/>
            </a:pPr>
            <a:r>
              <a:rPr lang="en-US" dirty="0" smtClean="0"/>
              <a:t>TP/(TP+FN)</a:t>
            </a:r>
          </a:p>
          <a:p>
            <a:pPr>
              <a:defRPr/>
            </a:pPr>
            <a:r>
              <a:rPr lang="en-US" dirty="0" smtClean="0"/>
              <a:t>False Positive Rate</a:t>
            </a:r>
          </a:p>
          <a:p>
            <a:pPr lvl="1">
              <a:defRPr/>
            </a:pPr>
            <a:r>
              <a:rPr lang="en-US" dirty="0" smtClean="0"/>
              <a:t>FP/(FP+TN)</a:t>
            </a:r>
          </a:p>
          <a:p>
            <a:pPr>
              <a:defRPr/>
            </a:pPr>
            <a:r>
              <a:rPr lang="en-US" dirty="0" smtClean="0"/>
              <a:t>Precision</a:t>
            </a:r>
          </a:p>
          <a:p>
            <a:pPr lvl="1">
              <a:defRPr/>
            </a:pPr>
            <a:r>
              <a:rPr lang="en-US" dirty="0" smtClean="0"/>
              <a:t>TP/(TP+FP)</a:t>
            </a:r>
          </a:p>
          <a:p>
            <a:pPr>
              <a:defRPr/>
            </a:pPr>
            <a:r>
              <a:rPr lang="en-US" dirty="0" smtClean="0"/>
              <a:t>F1 Score</a:t>
            </a:r>
          </a:p>
          <a:p>
            <a:pPr lvl="1">
              <a:defRPr/>
            </a:pPr>
            <a:r>
              <a:rPr lang="en-US" dirty="0" smtClean="0"/>
              <a:t>2*Recall*Precision/</a:t>
            </a:r>
            <a:br>
              <a:rPr lang="en-US" dirty="0" smtClean="0"/>
            </a:br>
            <a:r>
              <a:rPr lang="en-US" dirty="0" smtClean="0"/>
              <a:t>(</a:t>
            </a:r>
            <a:r>
              <a:rPr lang="en-US" dirty="0" err="1" smtClean="0"/>
              <a:t>Recall+Precision</a:t>
            </a:r>
            <a:r>
              <a:rPr lang="en-US" dirty="0" smtClean="0"/>
              <a:t>)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2824123"/>
              </p:ext>
            </p:extLst>
          </p:nvPr>
        </p:nvGraphicFramePr>
        <p:xfrm>
          <a:off x="4893736" y="1092200"/>
          <a:ext cx="4089396" cy="21420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43844"/>
                <a:gridCol w="791915"/>
                <a:gridCol w="817879"/>
                <a:gridCol w="817879"/>
                <a:gridCol w="817879"/>
              </a:tblGrid>
              <a:tr h="428413"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77893" marR="77893" marT="38947" marB="38947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77893" marR="77893" marT="38947" marB="38947">
                    <a:noFill/>
                  </a:tcPr>
                </a:tc>
                <a:tc gridSpan="3">
                  <a:txBody>
                    <a:bodyPr/>
                    <a:lstStyle/>
                    <a:p>
                      <a:r>
                        <a:rPr lang="en-US" sz="2000" dirty="0" smtClean="0"/>
                        <a:t>Predicted class</a:t>
                      </a:r>
                      <a:endParaRPr lang="en-US" sz="2000" dirty="0"/>
                    </a:p>
                  </a:txBody>
                  <a:tcPr marL="77893" marR="77893" marT="38947" marB="38947"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428413"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77893" marR="77893" marT="38947" marB="38947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77893" marR="77893" marT="38947" marB="38947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dirty="0" smtClean="0"/>
                        <a:t>Class1</a:t>
                      </a:r>
                      <a:endParaRPr lang="en-US" sz="1500" dirty="0"/>
                    </a:p>
                  </a:txBody>
                  <a:tcPr marL="77893" marR="77893" marT="38947" marB="38947"/>
                </a:tc>
                <a:tc>
                  <a:txBody>
                    <a:bodyPr/>
                    <a:lstStyle/>
                    <a:p>
                      <a:r>
                        <a:rPr lang="en-US" sz="1500" dirty="0" smtClean="0"/>
                        <a:t>Class2</a:t>
                      </a:r>
                      <a:endParaRPr lang="en-US" sz="1500" dirty="0"/>
                    </a:p>
                  </a:txBody>
                  <a:tcPr marL="77893" marR="77893" marT="38947" marB="38947"/>
                </a:tc>
                <a:tc>
                  <a:txBody>
                    <a:bodyPr/>
                    <a:lstStyle/>
                    <a:p>
                      <a:r>
                        <a:rPr lang="en-US" sz="1500" dirty="0" smtClean="0"/>
                        <a:t>Class3</a:t>
                      </a:r>
                      <a:endParaRPr lang="en-US" sz="1500" dirty="0"/>
                    </a:p>
                  </a:txBody>
                  <a:tcPr marL="77893" marR="77893" marT="38947" marB="38947"/>
                </a:tc>
              </a:tr>
              <a:tr h="428413">
                <a:tc rowSpan="3">
                  <a:txBody>
                    <a:bodyPr/>
                    <a:lstStyle/>
                    <a:p>
                      <a:r>
                        <a:rPr lang="en-US" sz="2000" b="1" dirty="0" smtClean="0">
                          <a:solidFill>
                            <a:srgbClr val="FFFFFF"/>
                          </a:solidFill>
                        </a:rPr>
                        <a:t>Actual</a:t>
                      </a:r>
                    </a:p>
                    <a:p>
                      <a:r>
                        <a:rPr lang="en-US" sz="2000" b="1" dirty="0" smtClean="0">
                          <a:solidFill>
                            <a:srgbClr val="FFFFFF"/>
                          </a:solidFill>
                        </a:rPr>
                        <a:t>class</a:t>
                      </a:r>
                      <a:endParaRPr lang="en-US" sz="2000" b="1" dirty="0">
                        <a:solidFill>
                          <a:srgbClr val="FFFFFF"/>
                        </a:solidFill>
                      </a:endParaRPr>
                    </a:p>
                  </a:txBody>
                  <a:tcPr marL="77893" marR="77893" marT="38947" marB="38947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dirty="0" smtClean="0"/>
                        <a:t>Class</a:t>
                      </a:r>
                      <a:r>
                        <a:rPr lang="en-US" sz="1500" baseline="0" dirty="0" smtClean="0"/>
                        <a:t>1</a:t>
                      </a:r>
                      <a:endParaRPr lang="en-US" sz="1500" dirty="0"/>
                    </a:p>
                  </a:txBody>
                  <a:tcPr marL="77893" marR="77893" marT="38947" marB="3894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40</a:t>
                      </a:r>
                      <a:endParaRPr lang="en-US" sz="1500" dirty="0"/>
                    </a:p>
                  </a:txBody>
                  <a:tcPr marL="77893" marR="77893" marT="38947" marB="3894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1</a:t>
                      </a:r>
                      <a:endParaRPr lang="en-US" sz="1500" dirty="0"/>
                    </a:p>
                  </a:txBody>
                  <a:tcPr marL="77893" marR="77893" marT="38947" marB="3894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6</a:t>
                      </a:r>
                      <a:endParaRPr lang="en-US" sz="1500" dirty="0"/>
                    </a:p>
                  </a:txBody>
                  <a:tcPr marL="77893" marR="77893" marT="38947" marB="38947"/>
                </a:tc>
              </a:tr>
              <a:tr h="42841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dirty="0" smtClean="0"/>
                        <a:t>Class2</a:t>
                      </a:r>
                      <a:endParaRPr lang="en-US" sz="1500" dirty="0"/>
                    </a:p>
                  </a:txBody>
                  <a:tcPr marL="77893" marR="77893" marT="38947" marB="3894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3</a:t>
                      </a:r>
                      <a:endParaRPr lang="en-US" sz="1500" dirty="0"/>
                    </a:p>
                  </a:txBody>
                  <a:tcPr marL="77893" marR="77893" marT="38947" marB="3894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25</a:t>
                      </a:r>
                      <a:endParaRPr lang="en-US" sz="1500" dirty="0"/>
                    </a:p>
                  </a:txBody>
                  <a:tcPr marL="77893" marR="77893" marT="38947" marB="3894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7</a:t>
                      </a:r>
                      <a:endParaRPr lang="en-US" sz="1500" dirty="0"/>
                    </a:p>
                  </a:txBody>
                  <a:tcPr marL="77893" marR="77893" marT="38947" marB="38947"/>
                </a:tc>
              </a:tr>
              <a:tr h="428413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dirty="0" smtClean="0"/>
                        <a:t>Class3</a:t>
                      </a:r>
                      <a:endParaRPr lang="en-US" sz="1500" dirty="0"/>
                    </a:p>
                  </a:txBody>
                  <a:tcPr marL="77893" marR="77893" marT="38947" marB="3894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4</a:t>
                      </a:r>
                      <a:endParaRPr lang="en-US" sz="1500" dirty="0"/>
                    </a:p>
                  </a:txBody>
                  <a:tcPr marL="77893" marR="77893" marT="38947" marB="3894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9</a:t>
                      </a:r>
                      <a:endParaRPr lang="en-US" sz="1500" dirty="0"/>
                    </a:p>
                  </a:txBody>
                  <a:tcPr marL="77893" marR="77893" marT="38947" marB="3894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10</a:t>
                      </a:r>
                      <a:endParaRPr lang="en-US" sz="1500" dirty="0"/>
                    </a:p>
                  </a:txBody>
                  <a:tcPr marL="77893" marR="77893" marT="38947" marB="38947"/>
                </a:tc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9610910"/>
              </p:ext>
            </p:extLst>
          </p:nvPr>
        </p:nvGraphicFramePr>
        <p:xfrm>
          <a:off x="4639734" y="4207934"/>
          <a:ext cx="4343400" cy="21101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5850"/>
                <a:gridCol w="1085850"/>
                <a:gridCol w="1085850"/>
                <a:gridCol w="1085850"/>
              </a:tblGrid>
              <a:tr h="457084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08" marB="45708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08" marB="45708">
                    <a:noFill/>
                  </a:tcPr>
                </a:tc>
                <a:tc gridSpan="2">
                  <a:txBody>
                    <a:bodyPr/>
                    <a:lstStyle/>
                    <a:p>
                      <a:r>
                        <a:rPr lang="en-US" sz="2400" dirty="0" smtClean="0"/>
                        <a:t>Predicted</a:t>
                      </a:r>
                      <a:endParaRPr lang="en-US" sz="2400" dirty="0"/>
                    </a:p>
                  </a:txBody>
                  <a:tcPr marT="45708" marB="45708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287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T="45708" marB="45708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08" marB="45708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Positive</a:t>
                      </a:r>
                      <a:endParaRPr lang="en-US" sz="1800" dirty="0"/>
                    </a:p>
                  </a:txBody>
                  <a:tcPr marT="45708" marB="45708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Negative</a:t>
                      </a:r>
                      <a:endParaRPr lang="en-US" sz="1800" dirty="0"/>
                    </a:p>
                  </a:txBody>
                  <a:tcPr marT="45708" marB="45708"/>
                </a:tc>
              </a:tr>
              <a:tr h="639917">
                <a:tc rowSpan="2"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rgbClr val="FFFFFF"/>
                          </a:solidFill>
                        </a:rPr>
                        <a:t>Actual</a:t>
                      </a:r>
                      <a:endParaRPr lang="en-US" sz="2400" b="1" dirty="0">
                        <a:solidFill>
                          <a:srgbClr val="FFFFFF"/>
                        </a:solidFill>
                      </a:endParaRPr>
                    </a:p>
                  </a:txBody>
                  <a:tcPr marT="45708" marB="45708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Positive</a:t>
                      </a:r>
                      <a:endParaRPr lang="en-US" sz="1800" dirty="0"/>
                    </a:p>
                  </a:txBody>
                  <a:tcPr marT="45708" marB="45708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True</a:t>
                      </a:r>
                      <a:r>
                        <a:rPr lang="en-US" sz="1800" baseline="0" dirty="0" smtClean="0"/>
                        <a:t> Positive</a:t>
                      </a:r>
                      <a:endParaRPr lang="en-US" sz="1800" dirty="0"/>
                    </a:p>
                  </a:txBody>
                  <a:tcPr marT="45708" marB="45708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False Negative</a:t>
                      </a:r>
                      <a:endParaRPr lang="en-US" sz="1800" dirty="0"/>
                    </a:p>
                  </a:txBody>
                  <a:tcPr marT="45708" marB="45708"/>
                </a:tc>
              </a:tr>
              <a:tr h="639917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Negative</a:t>
                      </a:r>
                      <a:endParaRPr lang="en-US" sz="1800" dirty="0"/>
                    </a:p>
                  </a:txBody>
                  <a:tcPr marT="45708" marB="45708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False Positive</a:t>
                      </a:r>
                      <a:endParaRPr lang="en-US" sz="1800" dirty="0"/>
                    </a:p>
                  </a:txBody>
                  <a:tcPr marT="45708" marB="45708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True Negative</a:t>
                      </a:r>
                      <a:endParaRPr lang="en-US" sz="1800" dirty="0"/>
                    </a:p>
                  </a:txBody>
                  <a:tcPr marT="45708" marB="45708"/>
                </a:tc>
              </a:tr>
            </a:tbl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EC7550-1A5D-424A-9481-B6F2D29D6F65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859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Boosting for face detection</a:t>
            </a:r>
          </a:p>
        </p:txBody>
      </p:sp>
      <p:sp>
        <p:nvSpPr>
          <p:cNvPr id="25603" name="Rectangle 5"/>
          <p:cNvSpPr>
            <a:spLocks noGrp="1" noChangeArrowheads="1"/>
          </p:cNvSpPr>
          <p:nvPr>
            <p:ph idx="1"/>
          </p:nvPr>
        </p:nvSpPr>
        <p:spPr>
          <a:xfrm>
            <a:off x="685800" y="914400"/>
            <a:ext cx="7772400" cy="56388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smtClean="0"/>
              <a:t>First two features selected by boosting:</a:t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>This feature combination can yield 100% detection rate and 50% false positive rate</a:t>
            </a:r>
          </a:p>
        </p:txBody>
      </p:sp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1524000"/>
            <a:ext cx="6477000" cy="398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4C1639-4E2F-4550-BAEE-C5BDC1CB80DD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47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3899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Boosting for face detection</a:t>
            </a:r>
          </a:p>
        </p:txBody>
      </p:sp>
      <p:sp>
        <p:nvSpPr>
          <p:cNvPr id="26627" name="Content Placeholder 2"/>
          <p:cNvSpPr>
            <a:spLocks noGrp="1"/>
          </p:cNvSpPr>
          <p:nvPr>
            <p:ph idx="1"/>
          </p:nvPr>
        </p:nvSpPr>
        <p:spPr>
          <a:xfrm>
            <a:off x="609600" y="914400"/>
            <a:ext cx="8458200" cy="52578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smtClean="0"/>
              <a:t>A 200-feature classifier can yield 95% detection rate and a false positive rate of 1 in 14084</a:t>
            </a:r>
          </a:p>
        </p:txBody>
      </p:sp>
      <p:pic>
        <p:nvPicPr>
          <p:cNvPr id="2662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52600" y="1989138"/>
            <a:ext cx="5257800" cy="429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497667" y="3725333"/>
            <a:ext cx="3995004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Is this good enough?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26630" name="Text Box 65"/>
          <p:cNvSpPr txBox="1">
            <a:spLocks noChangeArrowheads="1"/>
          </p:cNvSpPr>
          <p:nvPr/>
        </p:nvSpPr>
        <p:spPr bwMode="auto">
          <a:xfrm>
            <a:off x="2057400" y="6411913"/>
            <a:ext cx="48768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800" b="0"/>
              <a:t>Receiver operating characteristic (ROC) curve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4C1639-4E2F-4550-BAEE-C5BDC1CB80DD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48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7706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838200"/>
          </a:xfrm>
        </p:spPr>
        <p:txBody>
          <a:bodyPr/>
          <a:lstStyle/>
          <a:p>
            <a:r>
              <a:rPr lang="en-US" dirty="0" smtClean="0">
                <a:solidFill>
                  <a:srgbClr val="3506BA"/>
                </a:solidFill>
              </a:rPr>
              <a:t>Attentional cascade (from Viola-Jones)</a:t>
            </a:r>
            <a:br>
              <a:rPr lang="en-US" dirty="0" smtClean="0">
                <a:solidFill>
                  <a:srgbClr val="3506BA"/>
                </a:solidFill>
              </a:rPr>
            </a:br>
            <a:endParaRPr lang="en-US" sz="2000" dirty="0" smtClean="0">
              <a:solidFill>
                <a:srgbClr val="3506BA"/>
              </a:solidFill>
            </a:endParaRPr>
          </a:p>
        </p:txBody>
      </p:sp>
      <p:sp>
        <p:nvSpPr>
          <p:cNvPr id="12636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90600"/>
            <a:ext cx="7772400" cy="52578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dirty="0" smtClean="0"/>
              <a:t>We start with </a:t>
            </a:r>
            <a:r>
              <a:rPr lang="en-US" dirty="0" smtClean="0">
                <a:solidFill>
                  <a:srgbClr val="C00000"/>
                </a:solidFill>
              </a:rPr>
              <a:t>simple classifiers </a:t>
            </a:r>
            <a:r>
              <a:rPr lang="en-US" dirty="0" smtClean="0"/>
              <a:t>which reject many of the negative sub-windows while detecting almost all positive sub-windows</a:t>
            </a:r>
          </a:p>
          <a:p>
            <a:pPr>
              <a:buFontTx/>
              <a:buChar char="•"/>
            </a:pPr>
            <a:r>
              <a:rPr lang="en-US" dirty="0" smtClean="0"/>
              <a:t>Positive response from the first classifier triggers the evaluation of a second (more complex) classifier, and so on</a:t>
            </a:r>
          </a:p>
          <a:p>
            <a:pPr>
              <a:buFontTx/>
              <a:buChar char="•"/>
            </a:pPr>
            <a:r>
              <a:rPr lang="en-US" dirty="0" smtClean="0">
                <a:solidFill>
                  <a:srgbClr val="C00000"/>
                </a:solidFill>
              </a:rPr>
              <a:t>A negative outcome at any point leads to the immediate rejection of the sub-window</a:t>
            </a:r>
          </a:p>
        </p:txBody>
      </p:sp>
      <p:grpSp>
        <p:nvGrpSpPr>
          <p:cNvPr id="2" name="Group 87"/>
          <p:cNvGrpSpPr>
            <a:grpSpLocks/>
          </p:cNvGrpSpPr>
          <p:nvPr/>
        </p:nvGrpSpPr>
        <p:grpSpPr bwMode="auto">
          <a:xfrm>
            <a:off x="914400" y="5291138"/>
            <a:ext cx="7016750" cy="1338262"/>
            <a:chOff x="576" y="3333"/>
            <a:chExt cx="4420" cy="843"/>
          </a:xfrm>
        </p:grpSpPr>
        <p:sp>
          <p:nvSpPr>
            <p:cNvPr id="27653" name="Text Box 60"/>
            <p:cNvSpPr txBox="1">
              <a:spLocks noChangeArrowheads="1"/>
            </p:cNvSpPr>
            <p:nvPr/>
          </p:nvSpPr>
          <p:spPr bwMode="auto">
            <a:xfrm>
              <a:off x="4512" y="3417"/>
              <a:ext cx="48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800" b="0">
                  <a:latin typeface="Times New Roman" pitchFamily="18" charset="0"/>
                </a:rPr>
                <a:t>FACE</a:t>
              </a:r>
            </a:p>
          </p:txBody>
        </p:sp>
        <p:sp>
          <p:nvSpPr>
            <p:cNvPr id="27654" name="Text Box 61"/>
            <p:cNvSpPr txBox="1">
              <a:spLocks noChangeArrowheads="1"/>
            </p:cNvSpPr>
            <p:nvPr/>
          </p:nvSpPr>
          <p:spPr bwMode="auto">
            <a:xfrm>
              <a:off x="576" y="3427"/>
              <a:ext cx="863" cy="3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b="0">
                  <a:latin typeface="Times New Roman" pitchFamily="18" charset="0"/>
                </a:rPr>
                <a:t>IMAGE</a:t>
              </a:r>
            </a:p>
            <a:p>
              <a:r>
                <a:rPr lang="en-US" sz="1400" b="0">
                  <a:latin typeface="Times New Roman" pitchFamily="18" charset="0"/>
                </a:rPr>
                <a:t>SUB-WINDOW</a:t>
              </a:r>
            </a:p>
          </p:txBody>
        </p:sp>
        <p:sp>
          <p:nvSpPr>
            <p:cNvPr id="27655" name="Line 62"/>
            <p:cNvSpPr>
              <a:spLocks noChangeShapeType="1"/>
            </p:cNvSpPr>
            <p:nvPr/>
          </p:nvSpPr>
          <p:spPr bwMode="auto">
            <a:xfrm>
              <a:off x="1296" y="3571"/>
              <a:ext cx="2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656" name="Text Box 63"/>
            <p:cNvSpPr txBox="1">
              <a:spLocks noChangeArrowheads="1"/>
            </p:cNvSpPr>
            <p:nvPr/>
          </p:nvSpPr>
          <p:spPr bwMode="auto">
            <a:xfrm>
              <a:off x="1632" y="3496"/>
              <a:ext cx="557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200" b="0">
                  <a:latin typeface="Times New Roman" pitchFamily="18" charset="0"/>
                </a:rPr>
                <a:t>Classifier 1</a:t>
              </a:r>
            </a:p>
          </p:txBody>
        </p:sp>
        <p:sp>
          <p:nvSpPr>
            <p:cNvPr id="27657" name="Line 64"/>
            <p:cNvSpPr>
              <a:spLocks noChangeShapeType="1"/>
            </p:cNvSpPr>
            <p:nvPr/>
          </p:nvSpPr>
          <p:spPr bwMode="auto">
            <a:xfrm>
              <a:off x="2271" y="3571"/>
              <a:ext cx="2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658" name="Line 65"/>
            <p:cNvSpPr>
              <a:spLocks noChangeShapeType="1"/>
            </p:cNvSpPr>
            <p:nvPr/>
          </p:nvSpPr>
          <p:spPr bwMode="auto">
            <a:xfrm>
              <a:off x="1914" y="3811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659" name="Text Box 66"/>
            <p:cNvSpPr txBox="1">
              <a:spLocks noChangeArrowheads="1"/>
            </p:cNvSpPr>
            <p:nvPr/>
          </p:nvSpPr>
          <p:spPr bwMode="auto">
            <a:xfrm>
              <a:off x="2322" y="3379"/>
              <a:ext cx="18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>
                  <a:latin typeface="Times New Roman" pitchFamily="18" charset="0"/>
                </a:rPr>
                <a:t>T</a:t>
              </a:r>
            </a:p>
          </p:txBody>
        </p:sp>
        <p:sp>
          <p:nvSpPr>
            <p:cNvPr id="27660" name="Oval 67"/>
            <p:cNvSpPr>
              <a:spLocks noChangeArrowheads="1"/>
            </p:cNvSpPr>
            <p:nvPr/>
          </p:nvSpPr>
          <p:spPr bwMode="auto">
            <a:xfrm>
              <a:off x="3553" y="3342"/>
              <a:ext cx="659" cy="459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61" name="Text Box 68"/>
            <p:cNvSpPr txBox="1">
              <a:spLocks noChangeArrowheads="1"/>
            </p:cNvSpPr>
            <p:nvPr/>
          </p:nvSpPr>
          <p:spPr bwMode="auto">
            <a:xfrm>
              <a:off x="3607" y="3474"/>
              <a:ext cx="557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latin typeface="Times New Roman" pitchFamily="18" charset="0"/>
                </a:rPr>
                <a:t>Classifier 3</a:t>
              </a:r>
            </a:p>
          </p:txBody>
        </p:sp>
        <p:sp>
          <p:nvSpPr>
            <p:cNvPr id="27662" name="Line 69"/>
            <p:cNvSpPr>
              <a:spLocks noChangeShapeType="1"/>
            </p:cNvSpPr>
            <p:nvPr/>
          </p:nvSpPr>
          <p:spPr bwMode="auto">
            <a:xfrm>
              <a:off x="4218" y="3570"/>
              <a:ext cx="2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663" name="Text Box 70"/>
            <p:cNvSpPr txBox="1">
              <a:spLocks noChangeArrowheads="1"/>
            </p:cNvSpPr>
            <p:nvPr/>
          </p:nvSpPr>
          <p:spPr bwMode="auto">
            <a:xfrm>
              <a:off x="4266" y="3378"/>
              <a:ext cx="18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>
                  <a:latin typeface="Times New Roman" pitchFamily="18" charset="0"/>
                </a:rPr>
                <a:t>T</a:t>
              </a:r>
            </a:p>
          </p:txBody>
        </p:sp>
        <p:sp>
          <p:nvSpPr>
            <p:cNvPr id="27664" name="Line 71"/>
            <p:cNvSpPr>
              <a:spLocks noChangeShapeType="1"/>
            </p:cNvSpPr>
            <p:nvPr/>
          </p:nvSpPr>
          <p:spPr bwMode="auto">
            <a:xfrm>
              <a:off x="3873" y="3811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665" name="Text Box 72"/>
            <p:cNvSpPr txBox="1">
              <a:spLocks noChangeArrowheads="1"/>
            </p:cNvSpPr>
            <p:nvPr/>
          </p:nvSpPr>
          <p:spPr bwMode="auto">
            <a:xfrm>
              <a:off x="3863" y="3784"/>
              <a:ext cx="175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>
                  <a:latin typeface="Times New Roman" pitchFamily="18" charset="0"/>
                </a:rPr>
                <a:t>F</a:t>
              </a:r>
            </a:p>
          </p:txBody>
        </p:sp>
        <p:sp>
          <p:nvSpPr>
            <p:cNvPr id="27666" name="Text Box 73"/>
            <p:cNvSpPr txBox="1">
              <a:spLocks noChangeArrowheads="1"/>
            </p:cNvSpPr>
            <p:nvPr/>
          </p:nvSpPr>
          <p:spPr bwMode="auto">
            <a:xfrm>
              <a:off x="3592" y="4003"/>
              <a:ext cx="60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latin typeface="Times New Roman" pitchFamily="18" charset="0"/>
                </a:rPr>
                <a:t>NON-FACE</a:t>
              </a:r>
            </a:p>
          </p:txBody>
        </p:sp>
        <p:sp>
          <p:nvSpPr>
            <p:cNvPr id="27667" name="Line 74"/>
            <p:cNvSpPr>
              <a:spLocks noChangeShapeType="1"/>
            </p:cNvSpPr>
            <p:nvPr/>
          </p:nvSpPr>
          <p:spPr bwMode="auto">
            <a:xfrm>
              <a:off x="2269" y="3570"/>
              <a:ext cx="2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668" name="Text Box 75"/>
            <p:cNvSpPr txBox="1">
              <a:spLocks noChangeArrowheads="1"/>
            </p:cNvSpPr>
            <p:nvPr/>
          </p:nvSpPr>
          <p:spPr bwMode="auto">
            <a:xfrm>
              <a:off x="2320" y="3378"/>
              <a:ext cx="18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>
                  <a:latin typeface="Times New Roman" pitchFamily="18" charset="0"/>
                </a:rPr>
                <a:t>T</a:t>
              </a:r>
            </a:p>
          </p:txBody>
        </p:sp>
        <p:sp>
          <p:nvSpPr>
            <p:cNvPr id="27669" name="Text Box 76"/>
            <p:cNvSpPr txBox="1">
              <a:spLocks noChangeArrowheads="1"/>
            </p:cNvSpPr>
            <p:nvPr/>
          </p:nvSpPr>
          <p:spPr bwMode="auto">
            <a:xfrm>
              <a:off x="2673" y="3474"/>
              <a:ext cx="557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latin typeface="Times New Roman" pitchFamily="18" charset="0"/>
                </a:rPr>
                <a:t>Classifier 2</a:t>
              </a:r>
            </a:p>
          </p:txBody>
        </p:sp>
        <p:sp>
          <p:nvSpPr>
            <p:cNvPr id="27670" name="Line 77"/>
            <p:cNvSpPr>
              <a:spLocks noChangeShapeType="1"/>
            </p:cNvSpPr>
            <p:nvPr/>
          </p:nvSpPr>
          <p:spPr bwMode="auto">
            <a:xfrm>
              <a:off x="3249" y="3570"/>
              <a:ext cx="2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671" name="Text Box 78"/>
            <p:cNvSpPr txBox="1">
              <a:spLocks noChangeArrowheads="1"/>
            </p:cNvSpPr>
            <p:nvPr/>
          </p:nvSpPr>
          <p:spPr bwMode="auto">
            <a:xfrm>
              <a:off x="3312" y="3378"/>
              <a:ext cx="18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>
                  <a:latin typeface="Times New Roman" pitchFamily="18" charset="0"/>
                </a:rPr>
                <a:t>T</a:t>
              </a:r>
            </a:p>
          </p:txBody>
        </p:sp>
        <p:sp>
          <p:nvSpPr>
            <p:cNvPr id="27672" name="Line 79"/>
            <p:cNvSpPr>
              <a:spLocks noChangeShapeType="1"/>
            </p:cNvSpPr>
            <p:nvPr/>
          </p:nvSpPr>
          <p:spPr bwMode="auto">
            <a:xfrm>
              <a:off x="2954" y="3789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673" name="Text Box 80"/>
            <p:cNvSpPr txBox="1">
              <a:spLocks noChangeArrowheads="1"/>
            </p:cNvSpPr>
            <p:nvPr/>
          </p:nvSpPr>
          <p:spPr bwMode="auto">
            <a:xfrm>
              <a:off x="2944" y="3762"/>
              <a:ext cx="175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>
                  <a:latin typeface="Times New Roman" pitchFamily="18" charset="0"/>
                </a:rPr>
                <a:t>F</a:t>
              </a:r>
            </a:p>
          </p:txBody>
        </p:sp>
        <p:sp>
          <p:nvSpPr>
            <p:cNvPr id="27674" name="Text Box 81"/>
            <p:cNvSpPr txBox="1">
              <a:spLocks noChangeArrowheads="1"/>
            </p:cNvSpPr>
            <p:nvPr/>
          </p:nvSpPr>
          <p:spPr bwMode="auto">
            <a:xfrm>
              <a:off x="2673" y="3981"/>
              <a:ext cx="60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latin typeface="Times New Roman" pitchFamily="18" charset="0"/>
                </a:rPr>
                <a:t>NON-FACE</a:t>
              </a:r>
            </a:p>
          </p:txBody>
        </p:sp>
        <p:sp>
          <p:nvSpPr>
            <p:cNvPr id="27675" name="Oval 82"/>
            <p:cNvSpPr>
              <a:spLocks noChangeArrowheads="1"/>
            </p:cNvSpPr>
            <p:nvPr/>
          </p:nvSpPr>
          <p:spPr bwMode="auto">
            <a:xfrm>
              <a:off x="2592" y="3333"/>
              <a:ext cx="659" cy="459"/>
            </a:xfrm>
            <a:prstGeom prst="ellips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76" name="Oval 83"/>
            <p:cNvSpPr>
              <a:spLocks noChangeArrowheads="1"/>
            </p:cNvSpPr>
            <p:nvPr/>
          </p:nvSpPr>
          <p:spPr bwMode="auto">
            <a:xfrm>
              <a:off x="1584" y="3333"/>
              <a:ext cx="659" cy="459"/>
            </a:xfrm>
            <a:prstGeom prst="ellips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77" name="Line 84"/>
            <p:cNvSpPr>
              <a:spLocks noChangeShapeType="1"/>
            </p:cNvSpPr>
            <p:nvPr/>
          </p:nvSpPr>
          <p:spPr bwMode="auto">
            <a:xfrm>
              <a:off x="1913" y="3811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678" name="Text Box 85"/>
            <p:cNvSpPr txBox="1">
              <a:spLocks noChangeArrowheads="1"/>
            </p:cNvSpPr>
            <p:nvPr/>
          </p:nvSpPr>
          <p:spPr bwMode="auto">
            <a:xfrm>
              <a:off x="1903" y="3784"/>
              <a:ext cx="175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>
                  <a:latin typeface="Times New Roman" pitchFamily="18" charset="0"/>
                </a:rPr>
                <a:t>F</a:t>
              </a:r>
            </a:p>
          </p:txBody>
        </p:sp>
        <p:sp>
          <p:nvSpPr>
            <p:cNvPr id="27679" name="Text Box 86"/>
            <p:cNvSpPr txBox="1">
              <a:spLocks noChangeArrowheads="1"/>
            </p:cNvSpPr>
            <p:nvPr/>
          </p:nvSpPr>
          <p:spPr bwMode="auto">
            <a:xfrm>
              <a:off x="1632" y="4003"/>
              <a:ext cx="60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latin typeface="Times New Roman" pitchFamily="18" charset="0"/>
                </a:rPr>
                <a:t>NON-FACE</a:t>
              </a:r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4C1639-4E2F-4550-BAEE-C5BDC1CB80DD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49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068989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36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36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36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3619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Finding a face in a video frame</a:t>
            </a:r>
          </a:p>
        </p:txBody>
      </p:sp>
      <p:sp>
        <p:nvSpPr>
          <p:cNvPr id="5123" name="Slide Number Placeholder 2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7183A6BF-5F6D-4CFC-92DB-BE32CD9A1E02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5</a:t>
            </a:fld>
            <a:endParaRPr lang="en-US" altLang="en-US" sz="1400" smtClean="0"/>
          </a:p>
        </p:txBody>
      </p:sp>
      <p:pic>
        <p:nvPicPr>
          <p:cNvPr id="5124" name="Picture 4" descr="f00_i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447800"/>
            <a:ext cx="28956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6" descr="f00_i01_cla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447800"/>
            <a:ext cx="2514600" cy="188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7" descr="f00_i01_fac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447800"/>
            <a:ext cx="2514600" cy="188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7" name="TextBox 6"/>
          <p:cNvSpPr txBox="1">
            <a:spLocks noChangeArrowheads="1"/>
          </p:cNvSpPr>
          <p:nvPr/>
        </p:nvSpPr>
        <p:spPr bwMode="auto">
          <a:xfrm>
            <a:off x="2286000" y="5638800"/>
            <a:ext cx="3800475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800"/>
              <a:t>(all work contributed by Vera Bakic)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5128" name="TextBox 7"/>
          <p:cNvSpPr txBox="1">
            <a:spLocks noChangeArrowheads="1"/>
          </p:cNvSpPr>
          <p:nvPr/>
        </p:nvSpPr>
        <p:spPr bwMode="auto">
          <a:xfrm>
            <a:off x="838200" y="3581400"/>
            <a:ext cx="7777163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input video frame                pixels classified in               largest connected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                                        normalized r-g space        component with aspect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                                                                                        similar to a face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Attentional cascade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990600"/>
            <a:ext cx="5562600" cy="20574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dirty="0" smtClean="0"/>
              <a:t>Chain of classifiers that are progressively more complex and have lower false positive rates:</a:t>
            </a:r>
          </a:p>
          <a:p>
            <a:pPr>
              <a:buFontTx/>
              <a:buChar char="•"/>
            </a:pPr>
            <a:endParaRPr lang="en-US" dirty="0" smtClean="0"/>
          </a:p>
          <a:p>
            <a:pPr>
              <a:buFontTx/>
              <a:buChar char="•"/>
            </a:pPr>
            <a:endParaRPr lang="en-US" dirty="0" smtClean="0"/>
          </a:p>
        </p:txBody>
      </p:sp>
      <p:grpSp>
        <p:nvGrpSpPr>
          <p:cNvPr id="28676" name="Group 4"/>
          <p:cNvGrpSpPr>
            <a:grpSpLocks/>
          </p:cNvGrpSpPr>
          <p:nvPr/>
        </p:nvGrpSpPr>
        <p:grpSpPr bwMode="auto">
          <a:xfrm>
            <a:off x="5943600" y="1981200"/>
            <a:ext cx="2984500" cy="2887663"/>
            <a:chOff x="3744" y="1248"/>
            <a:chExt cx="1880" cy="1819"/>
          </a:xfrm>
        </p:grpSpPr>
        <p:sp>
          <p:nvSpPr>
            <p:cNvPr id="28711" name="Rectangle 5"/>
            <p:cNvSpPr>
              <a:spLocks noChangeArrowheads="1"/>
            </p:cNvSpPr>
            <p:nvPr/>
          </p:nvSpPr>
          <p:spPr bwMode="auto">
            <a:xfrm>
              <a:off x="4056" y="1616"/>
              <a:ext cx="11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600" b="0">
                  <a:solidFill>
                    <a:srgbClr val="000000"/>
                  </a:solidFill>
                  <a:latin typeface="Times New Roman" pitchFamily="18" charset="0"/>
                </a:rPr>
                <a:t>vs</a:t>
              </a:r>
              <a:endParaRPr lang="en-US" sz="3200" b="0">
                <a:latin typeface="Times New Roman" pitchFamily="18" charset="0"/>
              </a:endParaRPr>
            </a:p>
          </p:txBody>
        </p:sp>
        <p:sp>
          <p:nvSpPr>
            <p:cNvPr id="28712" name="Rectangle 6"/>
            <p:cNvSpPr>
              <a:spLocks noChangeArrowheads="1"/>
            </p:cNvSpPr>
            <p:nvPr/>
          </p:nvSpPr>
          <p:spPr bwMode="auto">
            <a:xfrm>
              <a:off x="4158" y="1616"/>
              <a:ext cx="307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600" b="0">
                  <a:solidFill>
                    <a:srgbClr val="000000"/>
                  </a:solidFill>
                  <a:latin typeface="Times New Roman" pitchFamily="18" charset="0"/>
                </a:rPr>
                <a:t> false </a:t>
              </a:r>
              <a:endParaRPr lang="en-US" sz="3200" b="0">
                <a:latin typeface="Times New Roman" pitchFamily="18" charset="0"/>
              </a:endParaRPr>
            </a:p>
          </p:txBody>
        </p:sp>
        <p:sp>
          <p:nvSpPr>
            <p:cNvPr id="28713" name="Rectangle 7"/>
            <p:cNvSpPr>
              <a:spLocks noChangeArrowheads="1"/>
            </p:cNvSpPr>
            <p:nvPr/>
          </p:nvSpPr>
          <p:spPr bwMode="auto">
            <a:xfrm>
              <a:off x="4454" y="1616"/>
              <a:ext cx="217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600" b="0">
                  <a:solidFill>
                    <a:srgbClr val="000000"/>
                  </a:solidFill>
                  <a:latin typeface="Times New Roman" pitchFamily="18" charset="0"/>
                </a:rPr>
                <a:t>neg </a:t>
              </a:r>
              <a:endParaRPr lang="en-US" sz="3200" b="0">
                <a:latin typeface="Times New Roman" pitchFamily="18" charset="0"/>
              </a:endParaRPr>
            </a:p>
          </p:txBody>
        </p:sp>
        <p:sp>
          <p:nvSpPr>
            <p:cNvPr id="28714" name="Rectangle 8"/>
            <p:cNvSpPr>
              <a:spLocks noChangeArrowheads="1"/>
            </p:cNvSpPr>
            <p:nvPr/>
          </p:nvSpPr>
          <p:spPr bwMode="auto">
            <a:xfrm>
              <a:off x="4649" y="1616"/>
              <a:ext cx="738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600" b="0">
                  <a:solidFill>
                    <a:srgbClr val="000000"/>
                  </a:solidFill>
                  <a:latin typeface="Times New Roman" pitchFamily="18" charset="0"/>
                </a:rPr>
                <a:t>determined by</a:t>
              </a:r>
              <a:endParaRPr lang="en-US" sz="3200" b="0">
                <a:latin typeface="Times New Roman" pitchFamily="18" charset="0"/>
              </a:endParaRPr>
            </a:p>
          </p:txBody>
        </p:sp>
        <p:sp>
          <p:nvSpPr>
            <p:cNvPr id="28715" name="Rectangle 9"/>
            <p:cNvSpPr>
              <a:spLocks noChangeArrowheads="1"/>
            </p:cNvSpPr>
            <p:nvPr/>
          </p:nvSpPr>
          <p:spPr bwMode="auto">
            <a:xfrm>
              <a:off x="3775" y="1279"/>
              <a:ext cx="1849" cy="1788"/>
            </a:xfrm>
            <a:prstGeom prst="rect">
              <a:avLst/>
            </a:prstGeom>
            <a:solidFill>
              <a:srgbClr val="96969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716" name="Rectangle 10"/>
            <p:cNvSpPr>
              <a:spLocks noChangeArrowheads="1"/>
            </p:cNvSpPr>
            <p:nvPr/>
          </p:nvSpPr>
          <p:spPr bwMode="auto">
            <a:xfrm>
              <a:off x="3744" y="1248"/>
              <a:ext cx="1842" cy="1781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CC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717" name="Rectangle 11"/>
            <p:cNvSpPr>
              <a:spLocks noChangeArrowheads="1"/>
            </p:cNvSpPr>
            <p:nvPr/>
          </p:nvSpPr>
          <p:spPr bwMode="auto">
            <a:xfrm>
              <a:off x="4143" y="1616"/>
              <a:ext cx="1412" cy="1321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718" name="Rectangle 12"/>
            <p:cNvSpPr>
              <a:spLocks noChangeArrowheads="1"/>
            </p:cNvSpPr>
            <p:nvPr/>
          </p:nvSpPr>
          <p:spPr bwMode="auto">
            <a:xfrm>
              <a:off x="4527" y="1279"/>
              <a:ext cx="522" cy="1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719" name="Rectangle 13"/>
            <p:cNvSpPr>
              <a:spLocks noChangeArrowheads="1"/>
            </p:cNvSpPr>
            <p:nvPr/>
          </p:nvSpPr>
          <p:spPr bwMode="auto">
            <a:xfrm>
              <a:off x="4573" y="1302"/>
              <a:ext cx="469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200" b="0">
                  <a:solidFill>
                    <a:srgbClr val="000000"/>
                  </a:solidFill>
                  <a:latin typeface="Times New Roman" pitchFamily="18" charset="0"/>
                </a:rPr>
                <a:t>% False Pos</a:t>
              </a:r>
              <a:endParaRPr lang="en-US" sz="3200" b="0">
                <a:latin typeface="Times New Roman" pitchFamily="18" charset="0"/>
              </a:endParaRPr>
            </a:p>
          </p:txBody>
        </p:sp>
        <p:sp>
          <p:nvSpPr>
            <p:cNvPr id="28720" name="Rectangle 14"/>
            <p:cNvSpPr>
              <a:spLocks noChangeArrowheads="1"/>
            </p:cNvSpPr>
            <p:nvPr/>
          </p:nvSpPr>
          <p:spPr bwMode="auto">
            <a:xfrm rot="-5400000">
              <a:off x="3611" y="2248"/>
              <a:ext cx="479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200" b="0">
                  <a:solidFill>
                    <a:srgbClr val="000000"/>
                  </a:solidFill>
                  <a:latin typeface="Times New Roman" pitchFamily="18" charset="0"/>
                </a:rPr>
                <a:t>% Detection</a:t>
              </a:r>
              <a:endParaRPr lang="en-US" sz="3200" b="0">
                <a:latin typeface="Times New Roman" pitchFamily="18" charset="0"/>
              </a:endParaRPr>
            </a:p>
          </p:txBody>
        </p:sp>
        <p:sp>
          <p:nvSpPr>
            <p:cNvPr id="28721" name="Rectangle 15"/>
            <p:cNvSpPr>
              <a:spLocks noChangeArrowheads="1"/>
            </p:cNvSpPr>
            <p:nvPr/>
          </p:nvSpPr>
          <p:spPr bwMode="auto">
            <a:xfrm>
              <a:off x="4673" y="2076"/>
              <a:ext cx="77" cy="186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722" name="Rectangle 16"/>
            <p:cNvSpPr>
              <a:spLocks noChangeArrowheads="1"/>
            </p:cNvSpPr>
            <p:nvPr/>
          </p:nvSpPr>
          <p:spPr bwMode="auto">
            <a:xfrm>
              <a:off x="4143" y="1462"/>
              <a:ext cx="1389" cy="1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723" name="Rectangle 17"/>
            <p:cNvSpPr>
              <a:spLocks noChangeArrowheads="1"/>
            </p:cNvSpPr>
            <p:nvPr/>
          </p:nvSpPr>
          <p:spPr bwMode="auto">
            <a:xfrm>
              <a:off x="4226" y="1486"/>
              <a:ext cx="984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200" b="0">
                  <a:solidFill>
                    <a:srgbClr val="000000"/>
                  </a:solidFill>
                  <a:latin typeface="Times New Roman" pitchFamily="18" charset="0"/>
                </a:rPr>
                <a:t>0                                       </a:t>
              </a:r>
              <a:endParaRPr lang="en-US" sz="3200" b="0">
                <a:latin typeface="Times New Roman" pitchFamily="18" charset="0"/>
              </a:endParaRPr>
            </a:p>
          </p:txBody>
        </p:sp>
        <p:sp>
          <p:nvSpPr>
            <p:cNvPr id="28724" name="Rectangle 18"/>
            <p:cNvSpPr>
              <a:spLocks noChangeArrowheads="1"/>
            </p:cNvSpPr>
            <p:nvPr/>
          </p:nvSpPr>
          <p:spPr bwMode="auto">
            <a:xfrm>
              <a:off x="5234" y="1486"/>
              <a:ext cx="120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200" b="0">
                  <a:solidFill>
                    <a:srgbClr val="000000"/>
                  </a:solidFill>
                  <a:latin typeface="Times New Roman" pitchFamily="18" charset="0"/>
                </a:rPr>
                <a:t>     </a:t>
              </a:r>
              <a:endParaRPr lang="en-US" sz="3200" b="0">
                <a:latin typeface="Times New Roman" pitchFamily="18" charset="0"/>
              </a:endParaRPr>
            </a:p>
          </p:txBody>
        </p:sp>
        <p:sp>
          <p:nvSpPr>
            <p:cNvPr id="28725" name="Rectangle 19"/>
            <p:cNvSpPr>
              <a:spLocks noChangeArrowheads="1"/>
            </p:cNvSpPr>
            <p:nvPr/>
          </p:nvSpPr>
          <p:spPr bwMode="auto">
            <a:xfrm>
              <a:off x="5372" y="1486"/>
              <a:ext cx="121" cy="1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200" b="0">
                  <a:solidFill>
                    <a:srgbClr val="000000"/>
                  </a:solidFill>
                  <a:latin typeface="Times New Roman" pitchFamily="18" charset="0"/>
                </a:rPr>
                <a:t> 50</a:t>
              </a:r>
              <a:endParaRPr lang="en-US" sz="3200" b="0">
                <a:latin typeface="Times New Roman" pitchFamily="18" charset="0"/>
              </a:endParaRPr>
            </a:p>
          </p:txBody>
        </p:sp>
        <p:sp>
          <p:nvSpPr>
            <p:cNvPr id="28726" name="Rectangle 20"/>
            <p:cNvSpPr>
              <a:spLocks noChangeArrowheads="1"/>
            </p:cNvSpPr>
            <p:nvPr/>
          </p:nvSpPr>
          <p:spPr bwMode="auto">
            <a:xfrm rot="-5400000">
              <a:off x="3462" y="2194"/>
              <a:ext cx="1163" cy="1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200" b="0">
                  <a:solidFill>
                    <a:srgbClr val="000000"/>
                  </a:solidFill>
                  <a:latin typeface="Times New Roman" pitchFamily="18" charset="0"/>
                </a:rPr>
                <a:t>0                                        100</a:t>
              </a:r>
              <a:endParaRPr lang="en-US" sz="3200" b="0">
                <a:latin typeface="Times New Roman" pitchFamily="18" charset="0"/>
              </a:endParaRPr>
            </a:p>
          </p:txBody>
        </p:sp>
      </p:grpSp>
      <p:sp>
        <p:nvSpPr>
          <p:cNvPr id="28677" name="Text Box 23"/>
          <p:cNvSpPr txBox="1">
            <a:spLocks noChangeArrowheads="1"/>
          </p:cNvSpPr>
          <p:nvPr/>
        </p:nvSpPr>
        <p:spPr bwMode="auto">
          <a:xfrm>
            <a:off x="7162800" y="5424488"/>
            <a:ext cx="7683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0">
                <a:latin typeface="Times New Roman" pitchFamily="18" charset="0"/>
              </a:rPr>
              <a:t>FACE</a:t>
            </a:r>
          </a:p>
        </p:txBody>
      </p:sp>
      <p:sp>
        <p:nvSpPr>
          <p:cNvPr id="28678" name="Text Box 24"/>
          <p:cNvSpPr txBox="1">
            <a:spLocks noChangeArrowheads="1"/>
          </p:cNvSpPr>
          <p:nvPr/>
        </p:nvSpPr>
        <p:spPr bwMode="auto">
          <a:xfrm>
            <a:off x="914400" y="5440363"/>
            <a:ext cx="1370013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0">
                <a:latin typeface="Times New Roman" pitchFamily="18" charset="0"/>
              </a:rPr>
              <a:t>IMAGE</a:t>
            </a:r>
          </a:p>
          <a:p>
            <a:r>
              <a:rPr lang="en-US" sz="1400" b="0">
                <a:latin typeface="Times New Roman" pitchFamily="18" charset="0"/>
              </a:rPr>
              <a:t>SUB-WINDOW</a:t>
            </a:r>
          </a:p>
        </p:txBody>
      </p:sp>
      <p:sp>
        <p:nvSpPr>
          <p:cNvPr id="28679" name="Line 25"/>
          <p:cNvSpPr>
            <a:spLocks noChangeShapeType="1"/>
          </p:cNvSpPr>
          <p:nvPr/>
        </p:nvSpPr>
        <p:spPr bwMode="auto">
          <a:xfrm>
            <a:off x="2057400" y="5668963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8680" name="Text Box 28"/>
          <p:cNvSpPr txBox="1">
            <a:spLocks noChangeArrowheads="1"/>
          </p:cNvSpPr>
          <p:nvPr/>
        </p:nvSpPr>
        <p:spPr bwMode="auto">
          <a:xfrm>
            <a:off x="2590800" y="5549900"/>
            <a:ext cx="88423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b="0">
                <a:latin typeface="Times New Roman" pitchFamily="18" charset="0"/>
              </a:rPr>
              <a:t>Classifier 1</a:t>
            </a:r>
          </a:p>
        </p:txBody>
      </p:sp>
      <p:sp>
        <p:nvSpPr>
          <p:cNvPr id="28681" name="Line 29"/>
          <p:cNvSpPr>
            <a:spLocks noChangeShapeType="1"/>
          </p:cNvSpPr>
          <p:nvPr/>
        </p:nvSpPr>
        <p:spPr bwMode="auto">
          <a:xfrm>
            <a:off x="3605213" y="5668963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8682" name="Line 30"/>
          <p:cNvSpPr>
            <a:spLocks noChangeShapeType="1"/>
          </p:cNvSpPr>
          <p:nvPr/>
        </p:nvSpPr>
        <p:spPr bwMode="auto">
          <a:xfrm>
            <a:off x="3038475" y="6049963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8683" name="Text Box 32"/>
          <p:cNvSpPr txBox="1">
            <a:spLocks noChangeArrowheads="1"/>
          </p:cNvSpPr>
          <p:nvPr/>
        </p:nvSpPr>
        <p:spPr bwMode="auto">
          <a:xfrm>
            <a:off x="3686175" y="5364163"/>
            <a:ext cx="2857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latin typeface="Times New Roman" pitchFamily="18" charset="0"/>
              </a:rPr>
              <a:t>T</a:t>
            </a:r>
          </a:p>
        </p:txBody>
      </p:sp>
      <p:sp>
        <p:nvSpPr>
          <p:cNvPr id="28684" name="Oval 34"/>
          <p:cNvSpPr>
            <a:spLocks noChangeArrowheads="1"/>
          </p:cNvSpPr>
          <p:nvPr/>
        </p:nvSpPr>
        <p:spPr bwMode="auto">
          <a:xfrm>
            <a:off x="5640388" y="5305425"/>
            <a:ext cx="1046162" cy="728663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685" name="Text Box 35"/>
          <p:cNvSpPr txBox="1">
            <a:spLocks noChangeArrowheads="1"/>
          </p:cNvSpPr>
          <p:nvPr/>
        </p:nvSpPr>
        <p:spPr bwMode="auto">
          <a:xfrm>
            <a:off x="5726113" y="5514975"/>
            <a:ext cx="884237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>
                <a:latin typeface="Times New Roman" pitchFamily="18" charset="0"/>
              </a:rPr>
              <a:t>Classifier 3</a:t>
            </a:r>
          </a:p>
        </p:txBody>
      </p:sp>
      <p:sp>
        <p:nvSpPr>
          <p:cNvPr id="28686" name="Line 36"/>
          <p:cNvSpPr>
            <a:spLocks noChangeShapeType="1"/>
          </p:cNvSpPr>
          <p:nvPr/>
        </p:nvSpPr>
        <p:spPr bwMode="auto">
          <a:xfrm>
            <a:off x="6696075" y="5667375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8687" name="Text Box 37"/>
          <p:cNvSpPr txBox="1">
            <a:spLocks noChangeArrowheads="1"/>
          </p:cNvSpPr>
          <p:nvPr/>
        </p:nvSpPr>
        <p:spPr bwMode="auto">
          <a:xfrm>
            <a:off x="6772275" y="5362575"/>
            <a:ext cx="2857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latin typeface="Times New Roman" pitchFamily="18" charset="0"/>
              </a:rPr>
              <a:t>T</a:t>
            </a:r>
          </a:p>
        </p:txBody>
      </p:sp>
      <p:sp>
        <p:nvSpPr>
          <p:cNvPr id="28688" name="Line 38"/>
          <p:cNvSpPr>
            <a:spLocks noChangeShapeType="1"/>
          </p:cNvSpPr>
          <p:nvPr/>
        </p:nvSpPr>
        <p:spPr bwMode="auto">
          <a:xfrm>
            <a:off x="6148388" y="6049963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8689" name="Text Box 39"/>
          <p:cNvSpPr txBox="1">
            <a:spLocks noChangeArrowheads="1"/>
          </p:cNvSpPr>
          <p:nvPr/>
        </p:nvSpPr>
        <p:spPr bwMode="auto">
          <a:xfrm>
            <a:off x="6132513" y="6007100"/>
            <a:ext cx="277812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latin typeface="Times New Roman" pitchFamily="18" charset="0"/>
              </a:rPr>
              <a:t>F</a:t>
            </a:r>
          </a:p>
        </p:txBody>
      </p:sp>
      <p:sp>
        <p:nvSpPr>
          <p:cNvPr id="28690" name="Text Box 40"/>
          <p:cNvSpPr txBox="1">
            <a:spLocks noChangeArrowheads="1"/>
          </p:cNvSpPr>
          <p:nvPr/>
        </p:nvSpPr>
        <p:spPr bwMode="auto">
          <a:xfrm>
            <a:off x="5702300" y="6354763"/>
            <a:ext cx="9525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>
                <a:latin typeface="Times New Roman" pitchFamily="18" charset="0"/>
              </a:rPr>
              <a:t>NON-FACE</a:t>
            </a:r>
          </a:p>
        </p:txBody>
      </p:sp>
      <p:sp>
        <p:nvSpPr>
          <p:cNvPr id="28691" name="Line 41"/>
          <p:cNvSpPr>
            <a:spLocks noChangeShapeType="1"/>
          </p:cNvSpPr>
          <p:nvPr/>
        </p:nvSpPr>
        <p:spPr bwMode="auto">
          <a:xfrm>
            <a:off x="3602038" y="5667375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8692" name="Text Box 44"/>
          <p:cNvSpPr txBox="1">
            <a:spLocks noChangeArrowheads="1"/>
          </p:cNvSpPr>
          <p:nvPr/>
        </p:nvSpPr>
        <p:spPr bwMode="auto">
          <a:xfrm>
            <a:off x="3683000" y="5362575"/>
            <a:ext cx="2857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latin typeface="Times New Roman" pitchFamily="18" charset="0"/>
              </a:rPr>
              <a:t>T</a:t>
            </a:r>
          </a:p>
        </p:txBody>
      </p:sp>
      <p:sp>
        <p:nvSpPr>
          <p:cNvPr id="28693" name="Text Box 47"/>
          <p:cNvSpPr txBox="1">
            <a:spLocks noChangeArrowheads="1"/>
          </p:cNvSpPr>
          <p:nvPr/>
        </p:nvSpPr>
        <p:spPr bwMode="auto">
          <a:xfrm>
            <a:off x="4243388" y="5514975"/>
            <a:ext cx="884237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>
                <a:latin typeface="Times New Roman" pitchFamily="18" charset="0"/>
              </a:rPr>
              <a:t>Classifier 2</a:t>
            </a:r>
          </a:p>
        </p:txBody>
      </p:sp>
      <p:sp>
        <p:nvSpPr>
          <p:cNvPr id="28694" name="Line 48"/>
          <p:cNvSpPr>
            <a:spLocks noChangeShapeType="1"/>
          </p:cNvSpPr>
          <p:nvPr/>
        </p:nvSpPr>
        <p:spPr bwMode="auto">
          <a:xfrm>
            <a:off x="5157788" y="5667375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8695" name="Text Box 49"/>
          <p:cNvSpPr txBox="1">
            <a:spLocks noChangeArrowheads="1"/>
          </p:cNvSpPr>
          <p:nvPr/>
        </p:nvSpPr>
        <p:spPr bwMode="auto">
          <a:xfrm>
            <a:off x="5257800" y="5362575"/>
            <a:ext cx="2857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latin typeface="Times New Roman" pitchFamily="18" charset="0"/>
              </a:rPr>
              <a:t>T</a:t>
            </a:r>
          </a:p>
        </p:txBody>
      </p:sp>
      <p:sp>
        <p:nvSpPr>
          <p:cNvPr id="28696" name="Line 50"/>
          <p:cNvSpPr>
            <a:spLocks noChangeShapeType="1"/>
          </p:cNvSpPr>
          <p:nvPr/>
        </p:nvSpPr>
        <p:spPr bwMode="auto">
          <a:xfrm>
            <a:off x="4689475" y="6015038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8697" name="Text Box 51"/>
          <p:cNvSpPr txBox="1">
            <a:spLocks noChangeArrowheads="1"/>
          </p:cNvSpPr>
          <p:nvPr/>
        </p:nvSpPr>
        <p:spPr bwMode="auto">
          <a:xfrm>
            <a:off x="4673600" y="5972175"/>
            <a:ext cx="27781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latin typeface="Times New Roman" pitchFamily="18" charset="0"/>
              </a:rPr>
              <a:t>F</a:t>
            </a:r>
          </a:p>
        </p:txBody>
      </p:sp>
      <p:sp>
        <p:nvSpPr>
          <p:cNvPr id="28698" name="Text Box 52"/>
          <p:cNvSpPr txBox="1">
            <a:spLocks noChangeArrowheads="1"/>
          </p:cNvSpPr>
          <p:nvPr/>
        </p:nvSpPr>
        <p:spPr bwMode="auto">
          <a:xfrm>
            <a:off x="4243388" y="6319838"/>
            <a:ext cx="9525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>
                <a:latin typeface="Times New Roman" pitchFamily="18" charset="0"/>
              </a:rPr>
              <a:t>NON-FACE</a:t>
            </a:r>
          </a:p>
        </p:txBody>
      </p:sp>
      <p:sp>
        <p:nvSpPr>
          <p:cNvPr id="28699" name="Freeform 53"/>
          <p:cNvSpPr>
            <a:spLocks/>
          </p:cNvSpPr>
          <p:nvPr/>
        </p:nvSpPr>
        <p:spPr bwMode="auto">
          <a:xfrm>
            <a:off x="6621463" y="2563813"/>
            <a:ext cx="2143125" cy="2044700"/>
          </a:xfrm>
          <a:custGeom>
            <a:avLst/>
            <a:gdLst>
              <a:gd name="T0" fmla="*/ 0 w 1056"/>
              <a:gd name="T1" fmla="*/ 2147483647 h 1008"/>
              <a:gd name="T2" fmla="*/ 2147483647 w 1056"/>
              <a:gd name="T3" fmla="*/ 2147483647 h 1008"/>
              <a:gd name="T4" fmla="*/ 2147483647 w 1056"/>
              <a:gd name="T5" fmla="*/ 2147483647 h 1008"/>
              <a:gd name="T6" fmla="*/ 2147483647 w 1056"/>
              <a:gd name="T7" fmla="*/ 2147483647 h 1008"/>
              <a:gd name="T8" fmla="*/ 2147483647 w 1056"/>
              <a:gd name="T9" fmla="*/ 0 h 100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56"/>
              <a:gd name="T16" fmla="*/ 0 h 1008"/>
              <a:gd name="T17" fmla="*/ 1056 w 1056"/>
              <a:gd name="T18" fmla="*/ 1008 h 100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56" h="1008">
                <a:moveTo>
                  <a:pt x="0" y="1008"/>
                </a:moveTo>
                <a:cubicBezTo>
                  <a:pt x="0" y="832"/>
                  <a:pt x="0" y="656"/>
                  <a:pt x="48" y="528"/>
                </a:cubicBezTo>
                <a:cubicBezTo>
                  <a:pt x="96" y="400"/>
                  <a:pt x="192" y="320"/>
                  <a:pt x="288" y="240"/>
                </a:cubicBezTo>
                <a:cubicBezTo>
                  <a:pt x="384" y="160"/>
                  <a:pt x="496" y="88"/>
                  <a:pt x="624" y="48"/>
                </a:cubicBezTo>
                <a:cubicBezTo>
                  <a:pt x="752" y="8"/>
                  <a:pt x="904" y="4"/>
                  <a:pt x="1056" y="0"/>
                </a:cubicBezTo>
              </a:path>
            </a:pathLst>
          </a:custGeom>
          <a:noFill/>
          <a:ln w="28575">
            <a:solidFill>
              <a:schemeClr val="accent2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8700" name="Oval 54"/>
          <p:cNvSpPr>
            <a:spLocks noChangeArrowheads="1"/>
          </p:cNvSpPr>
          <p:nvPr/>
        </p:nvSpPr>
        <p:spPr bwMode="auto">
          <a:xfrm>
            <a:off x="2819400" y="3581400"/>
            <a:ext cx="457200" cy="4572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8701" name="Freeform 55"/>
          <p:cNvSpPr>
            <a:spLocks/>
          </p:cNvSpPr>
          <p:nvPr/>
        </p:nvSpPr>
        <p:spPr bwMode="auto">
          <a:xfrm>
            <a:off x="6581775" y="2536825"/>
            <a:ext cx="2197100" cy="2128838"/>
          </a:xfrm>
          <a:custGeom>
            <a:avLst/>
            <a:gdLst>
              <a:gd name="T0" fmla="*/ 2147483647 w 1879"/>
              <a:gd name="T1" fmla="*/ 2147483647 h 1821"/>
              <a:gd name="T2" fmla="*/ 2147483647 w 1879"/>
              <a:gd name="T3" fmla="*/ 2147483647 h 1821"/>
              <a:gd name="T4" fmla="*/ 2147483647 w 1879"/>
              <a:gd name="T5" fmla="*/ 2147483647 h 1821"/>
              <a:gd name="T6" fmla="*/ 2147483647 w 1879"/>
              <a:gd name="T7" fmla="*/ 2147483647 h 1821"/>
              <a:gd name="T8" fmla="*/ 2147483647 w 1879"/>
              <a:gd name="T9" fmla="*/ 2147483647 h 182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879"/>
              <a:gd name="T16" fmla="*/ 0 h 1821"/>
              <a:gd name="T17" fmla="*/ 1879 w 1879"/>
              <a:gd name="T18" fmla="*/ 1821 h 182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879" h="1821">
                <a:moveTo>
                  <a:pt x="35" y="1821"/>
                </a:moveTo>
                <a:cubicBezTo>
                  <a:pt x="36" y="1682"/>
                  <a:pt x="0" y="1236"/>
                  <a:pt x="45" y="983"/>
                </a:cubicBezTo>
                <a:cubicBezTo>
                  <a:pt x="90" y="730"/>
                  <a:pt x="174" y="454"/>
                  <a:pt x="305" y="298"/>
                </a:cubicBezTo>
                <a:cubicBezTo>
                  <a:pt x="436" y="142"/>
                  <a:pt x="572" y="88"/>
                  <a:pt x="834" y="44"/>
                </a:cubicBezTo>
                <a:cubicBezTo>
                  <a:pt x="1096" y="0"/>
                  <a:pt x="1661" y="36"/>
                  <a:pt x="1879" y="34"/>
                </a:cubicBezTo>
              </a:path>
            </a:pathLst>
          </a:custGeom>
          <a:noFill/>
          <a:ln w="28575">
            <a:solidFill>
              <a:srgbClr val="33CC33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8702" name="Oval 56"/>
          <p:cNvSpPr>
            <a:spLocks noChangeArrowheads="1"/>
          </p:cNvSpPr>
          <p:nvPr/>
        </p:nvSpPr>
        <p:spPr bwMode="auto">
          <a:xfrm>
            <a:off x="2286000" y="3124200"/>
            <a:ext cx="1524000" cy="1295400"/>
          </a:xfrm>
          <a:prstGeom prst="ellips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8703" name="Freeform 57"/>
          <p:cNvSpPr>
            <a:spLocks/>
          </p:cNvSpPr>
          <p:nvPr/>
        </p:nvSpPr>
        <p:spPr bwMode="auto">
          <a:xfrm>
            <a:off x="6546850" y="2565400"/>
            <a:ext cx="2284413" cy="2108200"/>
          </a:xfrm>
          <a:custGeom>
            <a:avLst/>
            <a:gdLst>
              <a:gd name="T0" fmla="*/ 2147483647 w 1953"/>
              <a:gd name="T1" fmla="*/ 2147483647 h 1803"/>
              <a:gd name="T2" fmla="*/ 2147483647 w 1953"/>
              <a:gd name="T3" fmla="*/ 2147483647 h 1803"/>
              <a:gd name="T4" fmla="*/ 2147483647 w 1953"/>
              <a:gd name="T5" fmla="*/ 2147483647 h 1803"/>
              <a:gd name="T6" fmla="*/ 2147483647 w 1953"/>
              <a:gd name="T7" fmla="*/ 2147483647 h 1803"/>
              <a:gd name="T8" fmla="*/ 2147483647 w 1953"/>
              <a:gd name="T9" fmla="*/ 2147483647 h 180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953"/>
              <a:gd name="T16" fmla="*/ 0 h 1803"/>
              <a:gd name="T17" fmla="*/ 1953 w 1953"/>
              <a:gd name="T18" fmla="*/ 1803 h 180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953" h="1803">
                <a:moveTo>
                  <a:pt x="36" y="1803"/>
                </a:moveTo>
                <a:cubicBezTo>
                  <a:pt x="57" y="1408"/>
                  <a:pt x="14" y="1045"/>
                  <a:pt x="31" y="750"/>
                </a:cubicBezTo>
                <a:cubicBezTo>
                  <a:pt x="0" y="478"/>
                  <a:pt x="108" y="266"/>
                  <a:pt x="222" y="152"/>
                </a:cubicBezTo>
                <a:cubicBezTo>
                  <a:pt x="336" y="37"/>
                  <a:pt x="277" y="61"/>
                  <a:pt x="558" y="9"/>
                </a:cubicBezTo>
                <a:cubicBezTo>
                  <a:pt x="861" y="0"/>
                  <a:pt x="1755" y="22"/>
                  <a:pt x="1953" y="11"/>
                </a:cubicBezTo>
              </a:path>
            </a:pathLst>
          </a:custGeom>
          <a:noFill/>
          <a:ln w="28575">
            <a:solidFill>
              <a:srgbClr val="FF0F0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8704" name="Oval 58"/>
          <p:cNvSpPr>
            <a:spLocks noChangeArrowheads="1"/>
          </p:cNvSpPr>
          <p:nvPr/>
        </p:nvSpPr>
        <p:spPr bwMode="auto">
          <a:xfrm>
            <a:off x="1676400" y="2971800"/>
            <a:ext cx="2819400" cy="1905000"/>
          </a:xfrm>
          <a:prstGeom prst="ellips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8705" name="Oval 60"/>
          <p:cNvSpPr>
            <a:spLocks noChangeArrowheads="1"/>
          </p:cNvSpPr>
          <p:nvPr/>
        </p:nvSpPr>
        <p:spPr bwMode="auto">
          <a:xfrm>
            <a:off x="4114800" y="5291138"/>
            <a:ext cx="1046163" cy="728662"/>
          </a:xfrm>
          <a:prstGeom prst="ellips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706" name="Oval 61"/>
          <p:cNvSpPr>
            <a:spLocks noChangeArrowheads="1"/>
          </p:cNvSpPr>
          <p:nvPr/>
        </p:nvSpPr>
        <p:spPr bwMode="auto">
          <a:xfrm>
            <a:off x="2514600" y="5291138"/>
            <a:ext cx="1046163" cy="728662"/>
          </a:xfrm>
          <a:prstGeom prst="ellips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707" name="Line 62"/>
          <p:cNvSpPr>
            <a:spLocks noChangeShapeType="1"/>
          </p:cNvSpPr>
          <p:nvPr/>
        </p:nvSpPr>
        <p:spPr bwMode="auto">
          <a:xfrm>
            <a:off x="3036888" y="6049963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8708" name="Text Box 63"/>
          <p:cNvSpPr txBox="1">
            <a:spLocks noChangeArrowheads="1"/>
          </p:cNvSpPr>
          <p:nvPr/>
        </p:nvSpPr>
        <p:spPr bwMode="auto">
          <a:xfrm>
            <a:off x="3021013" y="6007100"/>
            <a:ext cx="277812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latin typeface="Times New Roman" pitchFamily="18" charset="0"/>
              </a:rPr>
              <a:t>F</a:t>
            </a:r>
          </a:p>
        </p:txBody>
      </p:sp>
      <p:sp>
        <p:nvSpPr>
          <p:cNvPr id="28709" name="Text Box 64"/>
          <p:cNvSpPr txBox="1">
            <a:spLocks noChangeArrowheads="1"/>
          </p:cNvSpPr>
          <p:nvPr/>
        </p:nvSpPr>
        <p:spPr bwMode="auto">
          <a:xfrm>
            <a:off x="2590800" y="6354763"/>
            <a:ext cx="9525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>
                <a:latin typeface="Times New Roman" pitchFamily="18" charset="0"/>
              </a:rPr>
              <a:t>NON-FACE</a:t>
            </a:r>
          </a:p>
        </p:txBody>
      </p:sp>
      <p:sp>
        <p:nvSpPr>
          <p:cNvPr id="28710" name="Text Box 65"/>
          <p:cNvSpPr txBox="1">
            <a:spLocks noChangeArrowheads="1"/>
          </p:cNvSpPr>
          <p:nvPr/>
        </p:nvSpPr>
        <p:spPr bwMode="auto">
          <a:xfrm>
            <a:off x="5927725" y="1295400"/>
            <a:ext cx="29114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800" b="0"/>
              <a:t>Receiver operating characteristic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4C1639-4E2F-4550-BAEE-C5BDC1CB80DD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50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291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Attentional cascade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914400"/>
            <a:ext cx="8077200" cy="52578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smtClean="0"/>
              <a:t>The detection rate and the false positive rate of the cascade are found by multiplying the respective rates of the individual stages</a:t>
            </a:r>
          </a:p>
          <a:p>
            <a:pPr>
              <a:buFontTx/>
              <a:buChar char="•"/>
            </a:pPr>
            <a:r>
              <a:rPr lang="en-US" smtClean="0"/>
              <a:t>A detection rate of 0.9 and a false positive rate on the order of 10</a:t>
            </a:r>
            <a:r>
              <a:rPr lang="en-US" baseline="30000" smtClean="0"/>
              <a:t>-6</a:t>
            </a:r>
            <a:r>
              <a:rPr lang="en-US" smtClean="0"/>
              <a:t> can be achieved by a </a:t>
            </a:r>
            <a:br>
              <a:rPr lang="en-US" smtClean="0"/>
            </a:br>
            <a:r>
              <a:rPr lang="en-US" smtClean="0"/>
              <a:t>10-stage cascade if each stage has a detection rate of 0.99 (0.99</a:t>
            </a:r>
            <a:r>
              <a:rPr lang="en-US" baseline="30000" smtClean="0"/>
              <a:t>10</a:t>
            </a:r>
            <a:r>
              <a:rPr lang="en-US" smtClean="0"/>
              <a:t> ≈ 0.9) and a false positive rate of about 0.30 (0.3</a:t>
            </a:r>
            <a:r>
              <a:rPr lang="en-US" baseline="30000" smtClean="0"/>
              <a:t>10</a:t>
            </a:r>
            <a:r>
              <a:rPr lang="en-US" smtClean="0"/>
              <a:t> ≈ 6×10</a:t>
            </a:r>
            <a:r>
              <a:rPr lang="en-US" baseline="30000" smtClean="0"/>
              <a:t>-6</a:t>
            </a:r>
            <a:r>
              <a:rPr lang="en-US" smtClean="0"/>
              <a:t>) </a:t>
            </a:r>
          </a:p>
          <a:p>
            <a:endParaRPr lang="en-US" smtClean="0"/>
          </a:p>
        </p:txBody>
      </p:sp>
      <p:sp>
        <p:nvSpPr>
          <p:cNvPr id="29700" name="Text Box 23"/>
          <p:cNvSpPr txBox="1">
            <a:spLocks noChangeArrowheads="1"/>
          </p:cNvSpPr>
          <p:nvPr/>
        </p:nvSpPr>
        <p:spPr bwMode="auto">
          <a:xfrm>
            <a:off x="7162800" y="5424488"/>
            <a:ext cx="7683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0">
                <a:latin typeface="Times New Roman" pitchFamily="18" charset="0"/>
              </a:rPr>
              <a:t>FACE</a:t>
            </a:r>
          </a:p>
        </p:txBody>
      </p:sp>
      <p:sp>
        <p:nvSpPr>
          <p:cNvPr id="29701" name="Text Box 24"/>
          <p:cNvSpPr txBox="1">
            <a:spLocks noChangeArrowheads="1"/>
          </p:cNvSpPr>
          <p:nvPr/>
        </p:nvSpPr>
        <p:spPr bwMode="auto">
          <a:xfrm>
            <a:off x="914400" y="5440363"/>
            <a:ext cx="1370013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0">
                <a:latin typeface="Times New Roman" pitchFamily="18" charset="0"/>
              </a:rPr>
              <a:t>IMAGE</a:t>
            </a:r>
          </a:p>
          <a:p>
            <a:r>
              <a:rPr lang="en-US" sz="1400" b="0">
                <a:latin typeface="Times New Roman" pitchFamily="18" charset="0"/>
              </a:rPr>
              <a:t>SUB-WINDOW</a:t>
            </a:r>
          </a:p>
        </p:txBody>
      </p:sp>
      <p:sp>
        <p:nvSpPr>
          <p:cNvPr id="29702" name="Line 25"/>
          <p:cNvSpPr>
            <a:spLocks noChangeShapeType="1"/>
          </p:cNvSpPr>
          <p:nvPr/>
        </p:nvSpPr>
        <p:spPr bwMode="auto">
          <a:xfrm>
            <a:off x="2057400" y="5668963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9703" name="Text Box 28"/>
          <p:cNvSpPr txBox="1">
            <a:spLocks noChangeArrowheads="1"/>
          </p:cNvSpPr>
          <p:nvPr/>
        </p:nvSpPr>
        <p:spPr bwMode="auto">
          <a:xfrm>
            <a:off x="2590800" y="5549900"/>
            <a:ext cx="88423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b="0">
                <a:latin typeface="Times New Roman" pitchFamily="18" charset="0"/>
              </a:rPr>
              <a:t>Classifier 1</a:t>
            </a:r>
          </a:p>
        </p:txBody>
      </p:sp>
      <p:sp>
        <p:nvSpPr>
          <p:cNvPr id="29704" name="Line 29"/>
          <p:cNvSpPr>
            <a:spLocks noChangeShapeType="1"/>
          </p:cNvSpPr>
          <p:nvPr/>
        </p:nvSpPr>
        <p:spPr bwMode="auto">
          <a:xfrm>
            <a:off x="3605213" y="5668963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9705" name="Line 30"/>
          <p:cNvSpPr>
            <a:spLocks noChangeShapeType="1"/>
          </p:cNvSpPr>
          <p:nvPr/>
        </p:nvSpPr>
        <p:spPr bwMode="auto">
          <a:xfrm>
            <a:off x="3038475" y="6049963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9706" name="Text Box 32"/>
          <p:cNvSpPr txBox="1">
            <a:spLocks noChangeArrowheads="1"/>
          </p:cNvSpPr>
          <p:nvPr/>
        </p:nvSpPr>
        <p:spPr bwMode="auto">
          <a:xfrm>
            <a:off x="3686175" y="5364163"/>
            <a:ext cx="2857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latin typeface="Times New Roman" pitchFamily="18" charset="0"/>
              </a:rPr>
              <a:t>T</a:t>
            </a:r>
          </a:p>
        </p:txBody>
      </p:sp>
      <p:sp>
        <p:nvSpPr>
          <p:cNvPr id="29707" name="Oval 34"/>
          <p:cNvSpPr>
            <a:spLocks noChangeArrowheads="1"/>
          </p:cNvSpPr>
          <p:nvPr/>
        </p:nvSpPr>
        <p:spPr bwMode="auto">
          <a:xfrm>
            <a:off x="5640388" y="5305425"/>
            <a:ext cx="1046162" cy="728663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08" name="Text Box 35"/>
          <p:cNvSpPr txBox="1">
            <a:spLocks noChangeArrowheads="1"/>
          </p:cNvSpPr>
          <p:nvPr/>
        </p:nvSpPr>
        <p:spPr bwMode="auto">
          <a:xfrm>
            <a:off x="5726113" y="5514975"/>
            <a:ext cx="884237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>
                <a:latin typeface="Times New Roman" pitchFamily="18" charset="0"/>
              </a:rPr>
              <a:t>Classifier 3</a:t>
            </a:r>
          </a:p>
        </p:txBody>
      </p:sp>
      <p:sp>
        <p:nvSpPr>
          <p:cNvPr id="29709" name="Line 36"/>
          <p:cNvSpPr>
            <a:spLocks noChangeShapeType="1"/>
          </p:cNvSpPr>
          <p:nvPr/>
        </p:nvSpPr>
        <p:spPr bwMode="auto">
          <a:xfrm>
            <a:off x="6696075" y="5667375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9710" name="Text Box 37"/>
          <p:cNvSpPr txBox="1">
            <a:spLocks noChangeArrowheads="1"/>
          </p:cNvSpPr>
          <p:nvPr/>
        </p:nvSpPr>
        <p:spPr bwMode="auto">
          <a:xfrm>
            <a:off x="6772275" y="5362575"/>
            <a:ext cx="2857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latin typeface="Times New Roman" pitchFamily="18" charset="0"/>
              </a:rPr>
              <a:t>T</a:t>
            </a:r>
          </a:p>
        </p:txBody>
      </p:sp>
      <p:sp>
        <p:nvSpPr>
          <p:cNvPr id="29711" name="Line 38"/>
          <p:cNvSpPr>
            <a:spLocks noChangeShapeType="1"/>
          </p:cNvSpPr>
          <p:nvPr/>
        </p:nvSpPr>
        <p:spPr bwMode="auto">
          <a:xfrm>
            <a:off x="6148388" y="6049963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9712" name="Text Box 39"/>
          <p:cNvSpPr txBox="1">
            <a:spLocks noChangeArrowheads="1"/>
          </p:cNvSpPr>
          <p:nvPr/>
        </p:nvSpPr>
        <p:spPr bwMode="auto">
          <a:xfrm>
            <a:off x="6132513" y="6007100"/>
            <a:ext cx="277812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latin typeface="Times New Roman" pitchFamily="18" charset="0"/>
              </a:rPr>
              <a:t>F</a:t>
            </a:r>
          </a:p>
        </p:txBody>
      </p:sp>
      <p:sp>
        <p:nvSpPr>
          <p:cNvPr id="29713" name="Text Box 40"/>
          <p:cNvSpPr txBox="1">
            <a:spLocks noChangeArrowheads="1"/>
          </p:cNvSpPr>
          <p:nvPr/>
        </p:nvSpPr>
        <p:spPr bwMode="auto">
          <a:xfrm>
            <a:off x="5702300" y="6354763"/>
            <a:ext cx="9525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>
                <a:latin typeface="Times New Roman" pitchFamily="18" charset="0"/>
              </a:rPr>
              <a:t>NON-FACE</a:t>
            </a:r>
          </a:p>
        </p:txBody>
      </p:sp>
      <p:sp>
        <p:nvSpPr>
          <p:cNvPr id="29714" name="Line 41"/>
          <p:cNvSpPr>
            <a:spLocks noChangeShapeType="1"/>
          </p:cNvSpPr>
          <p:nvPr/>
        </p:nvSpPr>
        <p:spPr bwMode="auto">
          <a:xfrm>
            <a:off x="3602038" y="5667375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9715" name="Text Box 44"/>
          <p:cNvSpPr txBox="1">
            <a:spLocks noChangeArrowheads="1"/>
          </p:cNvSpPr>
          <p:nvPr/>
        </p:nvSpPr>
        <p:spPr bwMode="auto">
          <a:xfrm>
            <a:off x="3683000" y="5362575"/>
            <a:ext cx="2857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latin typeface="Times New Roman" pitchFamily="18" charset="0"/>
              </a:rPr>
              <a:t>T</a:t>
            </a:r>
          </a:p>
        </p:txBody>
      </p:sp>
      <p:sp>
        <p:nvSpPr>
          <p:cNvPr id="29716" name="Text Box 47"/>
          <p:cNvSpPr txBox="1">
            <a:spLocks noChangeArrowheads="1"/>
          </p:cNvSpPr>
          <p:nvPr/>
        </p:nvSpPr>
        <p:spPr bwMode="auto">
          <a:xfrm>
            <a:off x="4243388" y="5514975"/>
            <a:ext cx="884237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>
                <a:latin typeface="Times New Roman" pitchFamily="18" charset="0"/>
              </a:rPr>
              <a:t>Classifier 2</a:t>
            </a:r>
          </a:p>
        </p:txBody>
      </p:sp>
      <p:sp>
        <p:nvSpPr>
          <p:cNvPr id="29717" name="Line 48"/>
          <p:cNvSpPr>
            <a:spLocks noChangeShapeType="1"/>
          </p:cNvSpPr>
          <p:nvPr/>
        </p:nvSpPr>
        <p:spPr bwMode="auto">
          <a:xfrm>
            <a:off x="5157788" y="5667375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9718" name="Text Box 49"/>
          <p:cNvSpPr txBox="1">
            <a:spLocks noChangeArrowheads="1"/>
          </p:cNvSpPr>
          <p:nvPr/>
        </p:nvSpPr>
        <p:spPr bwMode="auto">
          <a:xfrm>
            <a:off x="5257800" y="5362575"/>
            <a:ext cx="2857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latin typeface="Times New Roman" pitchFamily="18" charset="0"/>
              </a:rPr>
              <a:t>T</a:t>
            </a:r>
          </a:p>
        </p:txBody>
      </p:sp>
      <p:sp>
        <p:nvSpPr>
          <p:cNvPr id="29719" name="Line 50"/>
          <p:cNvSpPr>
            <a:spLocks noChangeShapeType="1"/>
          </p:cNvSpPr>
          <p:nvPr/>
        </p:nvSpPr>
        <p:spPr bwMode="auto">
          <a:xfrm>
            <a:off x="4689475" y="6015038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9720" name="Text Box 51"/>
          <p:cNvSpPr txBox="1">
            <a:spLocks noChangeArrowheads="1"/>
          </p:cNvSpPr>
          <p:nvPr/>
        </p:nvSpPr>
        <p:spPr bwMode="auto">
          <a:xfrm>
            <a:off x="4673600" y="5972175"/>
            <a:ext cx="27781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latin typeface="Times New Roman" pitchFamily="18" charset="0"/>
              </a:rPr>
              <a:t>F</a:t>
            </a:r>
          </a:p>
        </p:txBody>
      </p:sp>
      <p:sp>
        <p:nvSpPr>
          <p:cNvPr id="29721" name="Text Box 52"/>
          <p:cNvSpPr txBox="1">
            <a:spLocks noChangeArrowheads="1"/>
          </p:cNvSpPr>
          <p:nvPr/>
        </p:nvSpPr>
        <p:spPr bwMode="auto">
          <a:xfrm>
            <a:off x="4243388" y="6319838"/>
            <a:ext cx="9525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>
                <a:latin typeface="Times New Roman" pitchFamily="18" charset="0"/>
              </a:rPr>
              <a:t>NON-FACE</a:t>
            </a:r>
          </a:p>
        </p:txBody>
      </p:sp>
      <p:sp>
        <p:nvSpPr>
          <p:cNvPr id="29722" name="Oval 60"/>
          <p:cNvSpPr>
            <a:spLocks noChangeArrowheads="1"/>
          </p:cNvSpPr>
          <p:nvPr/>
        </p:nvSpPr>
        <p:spPr bwMode="auto">
          <a:xfrm>
            <a:off x="4114800" y="5291138"/>
            <a:ext cx="1046163" cy="728662"/>
          </a:xfrm>
          <a:prstGeom prst="ellips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23" name="Oval 61"/>
          <p:cNvSpPr>
            <a:spLocks noChangeArrowheads="1"/>
          </p:cNvSpPr>
          <p:nvPr/>
        </p:nvSpPr>
        <p:spPr bwMode="auto">
          <a:xfrm>
            <a:off x="2514600" y="5291138"/>
            <a:ext cx="1046163" cy="728662"/>
          </a:xfrm>
          <a:prstGeom prst="ellips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24" name="Line 62"/>
          <p:cNvSpPr>
            <a:spLocks noChangeShapeType="1"/>
          </p:cNvSpPr>
          <p:nvPr/>
        </p:nvSpPr>
        <p:spPr bwMode="auto">
          <a:xfrm>
            <a:off x="3036888" y="6049963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9725" name="Text Box 63"/>
          <p:cNvSpPr txBox="1">
            <a:spLocks noChangeArrowheads="1"/>
          </p:cNvSpPr>
          <p:nvPr/>
        </p:nvSpPr>
        <p:spPr bwMode="auto">
          <a:xfrm>
            <a:off x="3021013" y="6007100"/>
            <a:ext cx="277812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latin typeface="Times New Roman" pitchFamily="18" charset="0"/>
              </a:rPr>
              <a:t>F</a:t>
            </a:r>
          </a:p>
        </p:txBody>
      </p:sp>
      <p:sp>
        <p:nvSpPr>
          <p:cNvPr id="29726" name="Text Box 64"/>
          <p:cNvSpPr txBox="1">
            <a:spLocks noChangeArrowheads="1"/>
          </p:cNvSpPr>
          <p:nvPr/>
        </p:nvSpPr>
        <p:spPr bwMode="auto">
          <a:xfrm>
            <a:off x="2590800" y="6354763"/>
            <a:ext cx="9525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>
                <a:latin typeface="Times New Roman" pitchFamily="18" charset="0"/>
              </a:rPr>
              <a:t>NON-FACE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4C1639-4E2F-4550-BAEE-C5BDC1CB80DD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51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9608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Training the cascade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14400"/>
            <a:ext cx="8001000" cy="59436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dirty="0" smtClean="0"/>
              <a:t>Set target detection and false positive rates for each stage</a:t>
            </a:r>
          </a:p>
          <a:p>
            <a:pPr>
              <a:buFontTx/>
              <a:buChar char="•"/>
            </a:pPr>
            <a:r>
              <a:rPr lang="en-US" dirty="0" smtClean="0"/>
              <a:t>Keep adding features to the current stage until its target rates have been met </a:t>
            </a:r>
          </a:p>
          <a:p>
            <a:pPr lvl="1"/>
            <a:r>
              <a:rPr lang="en-US" dirty="0" smtClean="0"/>
              <a:t>Need to lower </a:t>
            </a:r>
            <a:r>
              <a:rPr lang="en-US" dirty="0" err="1" smtClean="0"/>
              <a:t>AdaBoost</a:t>
            </a:r>
            <a:r>
              <a:rPr lang="en-US" dirty="0" smtClean="0"/>
              <a:t> threshold to maximize detection </a:t>
            </a:r>
            <a:br>
              <a:rPr lang="en-US" dirty="0" smtClean="0"/>
            </a:br>
            <a:r>
              <a:rPr lang="en-US" dirty="0" smtClean="0"/>
              <a:t>(as opposed to minimizing total classification error)</a:t>
            </a:r>
          </a:p>
          <a:p>
            <a:pPr lvl="1"/>
            <a:r>
              <a:rPr lang="en-US" dirty="0" smtClean="0"/>
              <a:t>Test on a </a:t>
            </a:r>
            <a:r>
              <a:rPr lang="en-US" i="1" dirty="0" smtClean="0"/>
              <a:t>validation set</a:t>
            </a:r>
          </a:p>
          <a:p>
            <a:pPr>
              <a:buFontTx/>
              <a:buChar char="•"/>
            </a:pPr>
            <a:r>
              <a:rPr lang="en-US" dirty="0" smtClean="0"/>
              <a:t>If the overall false positive rate is not low enough, then add another stage</a:t>
            </a:r>
          </a:p>
          <a:p>
            <a:pPr>
              <a:buFontTx/>
              <a:buChar char="•"/>
            </a:pPr>
            <a:r>
              <a:rPr lang="en-US" dirty="0" smtClean="0"/>
              <a:t>Use false positives from current stage as the negative training examples for the next stage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4C1639-4E2F-4550-BAEE-C5BDC1CB80DD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52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9253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428" name="Title 1"/>
          <p:cNvSpPr>
            <a:spLocks noGrp="1"/>
          </p:cNvSpPr>
          <p:nvPr>
            <p:ph type="title" idx="4294967295"/>
            <p:custDataLst>
              <p:tags r:id="rId1"/>
            </p:custDataLst>
          </p:nvPr>
        </p:nvSpPr>
        <p:spPr>
          <a:xfrm>
            <a:off x="138421" y="135467"/>
            <a:ext cx="8864600" cy="609600"/>
          </a:xfrm>
        </p:spPr>
        <p:txBody>
          <a:bodyPr/>
          <a:lstStyle/>
          <a:p>
            <a:r>
              <a:rPr lang="en-US" dirty="0"/>
              <a:t>Viola-Jones Face Detector: Summary</a:t>
            </a:r>
          </a:p>
        </p:txBody>
      </p:sp>
      <p:sp>
        <p:nvSpPr>
          <p:cNvPr id="615429" name="Content Placeholder 6"/>
          <p:cNvSpPr>
            <a:spLocks noGrp="1"/>
          </p:cNvSpPr>
          <p:nvPr>
            <p:ph idx="4294967295"/>
            <p:custDataLst>
              <p:tags r:id="rId2"/>
            </p:custDataLst>
          </p:nvPr>
        </p:nvSpPr>
        <p:spPr>
          <a:xfrm>
            <a:off x="457200" y="4760913"/>
            <a:ext cx="8686800" cy="1954212"/>
          </a:xfrm>
        </p:spPr>
        <p:txBody>
          <a:bodyPr/>
          <a:lstStyle/>
          <a:p>
            <a:r>
              <a:rPr lang="en-US" sz="2100" dirty="0"/>
              <a:t>Train with 5K positives, 350M negatives</a:t>
            </a:r>
          </a:p>
          <a:p>
            <a:r>
              <a:rPr lang="en-US" sz="2100" dirty="0"/>
              <a:t>Real-time detector using 38 layer cascade</a:t>
            </a:r>
          </a:p>
          <a:p>
            <a:r>
              <a:rPr lang="en-US" sz="2100" dirty="0"/>
              <a:t>6061 features in final layer</a:t>
            </a:r>
          </a:p>
          <a:p>
            <a:r>
              <a:rPr lang="en-US" sz="1800" dirty="0"/>
              <a:t>[Implementation available in </a:t>
            </a:r>
            <a:r>
              <a:rPr lang="en-US" sz="1800" dirty="0" err="1"/>
              <a:t>OpenCV</a:t>
            </a:r>
            <a:r>
              <a:rPr lang="en-US" sz="1800" dirty="0"/>
              <a:t>: http://</a:t>
            </a:r>
            <a:r>
              <a:rPr lang="en-US" sz="1800" dirty="0" err="1"/>
              <a:t>www.intel.com</a:t>
            </a:r>
            <a:r>
              <a:rPr lang="en-US" sz="1800" dirty="0"/>
              <a:t>/technology/computing/</a:t>
            </a:r>
            <a:r>
              <a:rPr lang="en-US" sz="1800" dirty="0" err="1"/>
              <a:t>opencv</a:t>
            </a:r>
            <a:r>
              <a:rPr lang="en-US" sz="1800" dirty="0"/>
              <a:t>/]</a:t>
            </a:r>
          </a:p>
          <a:p>
            <a:endParaRPr lang="en-US" sz="2100" dirty="0"/>
          </a:p>
          <a:p>
            <a:endParaRPr lang="en-US" sz="2100" dirty="0"/>
          </a:p>
          <a:p>
            <a:endParaRPr lang="en-US" sz="2100" dirty="0"/>
          </a:p>
          <a:p>
            <a:endParaRPr lang="en-US" sz="2100" dirty="0"/>
          </a:p>
          <a:p>
            <a:endParaRPr lang="en-US" sz="2100" dirty="0"/>
          </a:p>
          <a:p>
            <a:endParaRPr lang="en-US" sz="2100" dirty="0"/>
          </a:p>
          <a:p>
            <a:endParaRPr lang="en-US" sz="2100" dirty="0"/>
          </a:p>
          <a:p>
            <a:endParaRPr lang="en-US" sz="2100" dirty="0"/>
          </a:p>
        </p:txBody>
      </p:sp>
      <p:sp>
        <p:nvSpPr>
          <p:cNvPr id="72" name="Rectangle 71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709863" y="3063875"/>
            <a:ext cx="2373312" cy="1606550"/>
          </a:xfrm>
          <a:prstGeom prst="rect">
            <a:avLst/>
          </a:prstGeom>
          <a:solidFill>
            <a:schemeClr val="tx1"/>
          </a:solidFill>
          <a:ln w="12700" cap="sq" algn="ctr">
            <a:solidFill>
              <a:schemeClr val="bg2"/>
            </a:solidFill>
            <a:round/>
            <a:headEnd type="none" w="sm" len="sm"/>
            <a:tailEnd type="triangle" w="sm" len="sm"/>
          </a:ln>
        </p:spPr>
        <p:txBody>
          <a:bodyPr wrap="none" lIns="90000" tIns="46800" rIns="90000" bIns="4680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00" b="1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615427" name="Rectangle 68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555625" y="1201738"/>
            <a:ext cx="1752600" cy="3505200"/>
          </a:xfrm>
          <a:prstGeom prst="rect">
            <a:avLst/>
          </a:prstGeom>
          <a:solidFill>
            <a:schemeClr val="tx1"/>
          </a:solidFill>
          <a:ln w="12700" cap="sq" algn="ctr">
            <a:solidFill>
              <a:schemeClr val="bg2"/>
            </a:solidFill>
            <a:round/>
            <a:headEnd type="none" w="sm" len="sm"/>
            <a:tailEnd type="triangle" w="sm" len="sm"/>
          </a:ln>
        </p:spPr>
        <p:txBody>
          <a:bodyPr wrap="none" lIns="90000" tIns="46800" rIns="90000" bIns="4680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00" b="1">
              <a:solidFill>
                <a:srgbClr val="000000"/>
              </a:solidFill>
              <a:latin typeface="Trebuchet MS"/>
            </a:endParaRPr>
          </a:p>
        </p:txBody>
      </p:sp>
      <p:pic>
        <p:nvPicPr>
          <p:cNvPr id="615432" name="Picture 2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188" y="1311275"/>
            <a:ext cx="1420812" cy="139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grpSp>
        <p:nvGrpSpPr>
          <p:cNvPr id="615433" name="Group 17"/>
          <p:cNvGrpSpPr>
            <a:grpSpLocks/>
          </p:cNvGrpSpPr>
          <p:nvPr>
            <p:custDataLst>
              <p:tags r:id="rId6"/>
            </p:custDataLst>
          </p:nvPr>
        </p:nvGrpSpPr>
        <p:grpSpPr bwMode="auto">
          <a:xfrm>
            <a:off x="738188" y="2954338"/>
            <a:ext cx="1423987" cy="1447800"/>
            <a:chOff x="3330558" y="1384272"/>
            <a:chExt cx="4538043" cy="3870378"/>
          </a:xfrm>
        </p:grpSpPr>
        <p:pic>
          <p:nvPicPr>
            <p:cNvPr id="615434" name="Picture 12" descr="untitled.bmp"/>
            <p:cNvPicPr>
              <a:picLocks noChangeAspect="1"/>
            </p:cNvPicPr>
            <p:nvPr>
              <p:custDataLst>
                <p:tags r:id="rId21"/>
              </p:custDataLst>
            </p:nvPr>
          </p:nvPicPr>
          <p:blipFill>
            <a:blip r:embed="rId34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43" r="33049" b="7195"/>
            <a:stretch>
              <a:fillRect/>
            </a:stretch>
          </p:blipFill>
          <p:spPr bwMode="auto">
            <a:xfrm>
              <a:off x="3330558" y="1384272"/>
              <a:ext cx="4538043" cy="38703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435" name="Picture 13" descr="untitled.bmp"/>
            <p:cNvPicPr>
              <a:picLocks noChangeAspect="1"/>
            </p:cNvPicPr>
            <p:nvPr>
              <p:custDataLst>
                <p:tags r:id="rId22"/>
              </p:custDataLst>
            </p:nvPr>
          </p:nvPicPr>
          <p:blipFill>
            <a:blip r:embed="rId35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692" t="1443" r="53766" b="85777"/>
            <a:stretch>
              <a:fillRect/>
            </a:stretch>
          </p:blipFill>
          <p:spPr bwMode="auto">
            <a:xfrm rot="5400000">
              <a:off x="3345641" y="2866223"/>
              <a:ext cx="511182" cy="5413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436" name="Picture 14" descr="untitled.bmp"/>
            <p:cNvPicPr>
              <a:picLocks noChangeAspect="1"/>
            </p:cNvPicPr>
            <p:nvPr>
              <p:custDataLst>
                <p:tags r:id="rId23"/>
              </p:custDataLst>
            </p:nvPr>
          </p:nvPicPr>
          <p:blipFill>
            <a:blip r:embed="rId36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692" t="1443" r="53766" b="85777"/>
            <a:stretch>
              <a:fillRect/>
            </a:stretch>
          </p:blipFill>
          <p:spPr bwMode="auto">
            <a:xfrm>
              <a:off x="3805227" y="3282948"/>
              <a:ext cx="511182" cy="5413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437" name="Picture 15" descr="untitled.bmp"/>
            <p:cNvPicPr>
              <a:picLocks noChangeAspect="1"/>
            </p:cNvPicPr>
            <p:nvPr>
              <p:custDataLst>
                <p:tags r:id="rId24"/>
              </p:custDataLst>
            </p:nvPr>
          </p:nvPicPr>
          <p:blipFill>
            <a:blip r:embed="rId37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692" t="1443" r="53766" b="85777"/>
            <a:stretch>
              <a:fillRect/>
            </a:stretch>
          </p:blipFill>
          <p:spPr bwMode="auto">
            <a:xfrm rot="-5400000">
              <a:off x="4294346" y="2851771"/>
              <a:ext cx="489753" cy="5186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438" name="Picture 17" descr="untitled.bmp"/>
            <p:cNvPicPr>
              <a:picLocks noChangeAspect="1"/>
            </p:cNvPicPr>
            <p:nvPr>
              <p:custDataLst>
                <p:tags r:id="rId25"/>
              </p:custDataLst>
            </p:nvPr>
          </p:nvPicPr>
          <p:blipFill>
            <a:blip r:embed="rId38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59" t="24715" r="42899" b="64079"/>
            <a:stretch>
              <a:fillRect/>
            </a:stretch>
          </p:blipFill>
          <p:spPr bwMode="auto">
            <a:xfrm>
              <a:off x="6689754" y="1895454"/>
              <a:ext cx="511182" cy="4746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439" name="Picture 18" descr="untitled.bmp"/>
            <p:cNvPicPr>
              <a:picLocks noChangeAspect="1"/>
            </p:cNvPicPr>
            <p:nvPr>
              <p:custDataLst>
                <p:tags r:id="rId26"/>
              </p:custDataLst>
            </p:nvPr>
          </p:nvPicPr>
          <p:blipFill>
            <a:blip r:embed="rId38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59" t="24715" r="42899" b="64079"/>
            <a:stretch>
              <a:fillRect/>
            </a:stretch>
          </p:blipFill>
          <p:spPr bwMode="auto">
            <a:xfrm>
              <a:off x="7200936" y="1420785"/>
              <a:ext cx="511182" cy="4746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5440" name="Isosceles Triangle 19"/>
            <p:cNvSpPr>
              <a:spLocks noChangeArrowheads="1"/>
            </p:cNvSpPr>
            <p:nvPr>
              <p:custDataLst>
                <p:tags r:id="rId27"/>
              </p:custDataLst>
            </p:nvPr>
          </p:nvSpPr>
          <p:spPr bwMode="auto">
            <a:xfrm>
              <a:off x="3403584" y="2479662"/>
              <a:ext cx="365130" cy="292104"/>
            </a:xfrm>
            <a:prstGeom prst="triangle">
              <a:avLst>
                <a:gd name="adj" fmla="val 50000"/>
              </a:avLst>
            </a:prstGeom>
            <a:solidFill>
              <a:schemeClr val="bg2"/>
            </a:solidFill>
            <a:ln w="12700" cap="sq" algn="ctr">
              <a:solidFill>
                <a:schemeClr val="bg2"/>
              </a:solidFill>
              <a:round/>
              <a:headEnd type="none" w="sm" len="sm"/>
              <a:tailEnd type="triangle" w="sm" len="sm"/>
            </a:ln>
          </p:spPr>
          <p:txBody>
            <a:bodyPr wrap="none" lIns="90000" tIns="46800" rIns="90000" bIns="46800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100" b="1">
                <a:solidFill>
                  <a:srgbClr val="000000"/>
                </a:solidFill>
                <a:latin typeface="Trebuchet MS"/>
              </a:endParaRPr>
            </a:p>
          </p:txBody>
        </p:sp>
        <p:sp>
          <p:nvSpPr>
            <p:cNvPr id="615441" name="Isosceles Triangle 20"/>
            <p:cNvSpPr>
              <a:spLocks noChangeArrowheads="1"/>
            </p:cNvSpPr>
            <p:nvPr>
              <p:custDataLst>
                <p:tags r:id="rId28"/>
              </p:custDataLst>
            </p:nvPr>
          </p:nvSpPr>
          <p:spPr bwMode="auto">
            <a:xfrm>
              <a:off x="4827591" y="1968480"/>
              <a:ext cx="365130" cy="292104"/>
            </a:xfrm>
            <a:prstGeom prst="triangle">
              <a:avLst>
                <a:gd name="adj" fmla="val 50000"/>
              </a:avLst>
            </a:prstGeom>
            <a:solidFill>
              <a:schemeClr val="bg2"/>
            </a:solidFill>
            <a:ln w="12700" cap="sq" algn="ctr">
              <a:solidFill>
                <a:schemeClr val="bg2"/>
              </a:solidFill>
              <a:round/>
              <a:headEnd type="none" w="sm" len="sm"/>
              <a:tailEnd type="triangle" w="sm" len="sm"/>
            </a:ln>
          </p:spPr>
          <p:txBody>
            <a:bodyPr wrap="none" lIns="90000" tIns="46800" rIns="90000" bIns="46800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100" b="1">
                <a:solidFill>
                  <a:srgbClr val="000000"/>
                </a:solidFill>
                <a:latin typeface="Trebuchet MS"/>
              </a:endParaRPr>
            </a:p>
          </p:txBody>
        </p:sp>
        <p:sp>
          <p:nvSpPr>
            <p:cNvPr id="615442" name="Isosceles Triangle 21"/>
            <p:cNvSpPr>
              <a:spLocks noChangeArrowheads="1"/>
            </p:cNvSpPr>
            <p:nvPr>
              <p:custDataLst>
                <p:tags r:id="rId29"/>
              </p:custDataLst>
            </p:nvPr>
          </p:nvSpPr>
          <p:spPr bwMode="auto">
            <a:xfrm>
              <a:off x="5448312" y="4278894"/>
              <a:ext cx="219078" cy="829704"/>
            </a:xfrm>
            <a:prstGeom prst="triangle">
              <a:avLst>
                <a:gd name="adj" fmla="val 50000"/>
              </a:avLst>
            </a:prstGeom>
            <a:solidFill>
              <a:schemeClr val="bg2"/>
            </a:solidFill>
            <a:ln w="12700" cap="sq" algn="ctr">
              <a:solidFill>
                <a:schemeClr val="bg2"/>
              </a:solidFill>
              <a:round/>
              <a:headEnd type="none" w="sm" len="sm"/>
              <a:tailEnd type="triangle" w="sm" len="sm"/>
            </a:ln>
          </p:spPr>
          <p:txBody>
            <a:bodyPr lIns="90000" tIns="46800" rIns="90000" bIns="46800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100" b="1">
                <a:solidFill>
                  <a:srgbClr val="000000"/>
                </a:solidFill>
                <a:latin typeface="Trebuchet MS"/>
              </a:endParaRPr>
            </a:p>
          </p:txBody>
        </p:sp>
        <p:sp>
          <p:nvSpPr>
            <p:cNvPr id="615443" name="Isosceles Triangle 22"/>
            <p:cNvSpPr>
              <a:spLocks noChangeArrowheads="1"/>
            </p:cNvSpPr>
            <p:nvPr>
              <p:custDataLst>
                <p:tags r:id="rId30"/>
              </p:custDataLst>
            </p:nvPr>
          </p:nvSpPr>
          <p:spPr bwMode="auto">
            <a:xfrm>
              <a:off x="6799293" y="4341825"/>
              <a:ext cx="365130" cy="292104"/>
            </a:xfrm>
            <a:prstGeom prst="triangle">
              <a:avLst>
                <a:gd name="adj" fmla="val 50000"/>
              </a:avLst>
            </a:prstGeom>
            <a:solidFill>
              <a:schemeClr val="bg2"/>
            </a:solidFill>
            <a:ln w="12700" cap="sq" algn="ctr">
              <a:solidFill>
                <a:schemeClr val="bg2"/>
              </a:solidFill>
              <a:round/>
              <a:headEnd type="none" w="sm" len="sm"/>
              <a:tailEnd type="triangle" w="sm" len="sm"/>
            </a:ln>
          </p:spPr>
          <p:txBody>
            <a:bodyPr wrap="none" lIns="90000" tIns="46800" rIns="90000" bIns="46800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100" b="1">
                <a:solidFill>
                  <a:srgbClr val="000000"/>
                </a:solidFill>
                <a:latin typeface="Trebuchet MS"/>
              </a:endParaRPr>
            </a:p>
          </p:txBody>
        </p:sp>
      </p:grpSp>
      <p:sp>
        <p:nvSpPr>
          <p:cNvPr id="615444" name="TextBox 10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1139825" y="2662238"/>
            <a:ext cx="7239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>
                <a:solidFill>
                  <a:srgbClr val="000000"/>
                </a:solidFill>
                <a:latin typeface="Trebuchet MS" pitchFamily="34" charset="0"/>
              </a:rPr>
              <a:t>Faces</a:t>
            </a:r>
          </a:p>
        </p:txBody>
      </p:sp>
      <p:sp>
        <p:nvSpPr>
          <p:cNvPr id="615445" name="TextBox 11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976313" y="4357688"/>
            <a:ext cx="12874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>
                <a:solidFill>
                  <a:srgbClr val="000000"/>
                </a:solidFill>
                <a:latin typeface="Trebuchet MS" pitchFamily="34" charset="0"/>
              </a:rPr>
              <a:t>Non-faces</a:t>
            </a:r>
          </a:p>
        </p:txBody>
      </p:sp>
      <p:sp>
        <p:nvSpPr>
          <p:cNvPr id="24" name="TextBox 23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2454275" y="1490663"/>
            <a:ext cx="2811463" cy="1062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100" b="1">
                <a:solidFill>
                  <a:srgbClr val="000000"/>
                </a:solidFill>
                <a:latin typeface="Trebuchet MS" pitchFamily="34" charset="0"/>
              </a:rPr>
              <a:t>Train cascade of classifiers with AdaBoost</a:t>
            </a:r>
          </a:p>
        </p:txBody>
      </p:sp>
      <p:sp>
        <p:nvSpPr>
          <p:cNvPr id="25" name="Rounded Rectangle 24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2636838" y="1311275"/>
            <a:ext cx="2446337" cy="1314450"/>
          </a:xfrm>
          <a:prstGeom prst="roundRect">
            <a:avLst>
              <a:gd name="adj" fmla="val 16667"/>
            </a:avLst>
          </a:prstGeom>
          <a:noFill/>
          <a:ln w="12700" cap="sq" algn="ctr">
            <a:solidFill>
              <a:schemeClr val="bg2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0000" tIns="46800" rIns="90000" bIns="4680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00" b="1">
              <a:solidFill>
                <a:srgbClr val="000000"/>
              </a:solidFill>
              <a:latin typeface="Trebuchet MS"/>
            </a:endParaRPr>
          </a:p>
        </p:txBody>
      </p:sp>
      <p:pic>
        <p:nvPicPr>
          <p:cNvPr id="65" name="Picture 4"/>
          <p:cNvPicPr>
            <a:picLocks noChangeAspect="1" noChangeArrowheads="1"/>
          </p:cNvPicPr>
          <p:nvPr>
            <p:custDataLst>
              <p:tags r:id="rId11"/>
            </p:custDataLst>
          </p:nvPr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62" t="38298" r="24236" b="16170"/>
          <a:stretch>
            <a:fillRect/>
          </a:stretch>
        </p:blipFill>
        <p:spPr bwMode="auto">
          <a:xfrm>
            <a:off x="3001963" y="3100388"/>
            <a:ext cx="1716087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" name="Right Arrow 67"/>
          <p:cNvSpPr/>
          <p:nvPr>
            <p:custDataLst>
              <p:tags r:id="rId12"/>
            </p:custDataLst>
          </p:nvPr>
        </p:nvSpPr>
        <p:spPr bwMode="auto">
          <a:xfrm>
            <a:off x="2198688" y="1530350"/>
            <a:ext cx="438150" cy="830263"/>
          </a:xfrm>
          <a:prstGeom prst="rightArrow">
            <a:avLst/>
          </a:prstGeom>
          <a:solidFill>
            <a:schemeClr val="accent4">
              <a:lumMod val="75000"/>
            </a:schemeClr>
          </a:solidFill>
          <a:ln w="12700" cap="rnd" cmpd="sng" algn="ctr">
            <a:solidFill>
              <a:schemeClr val="bg2"/>
            </a:solidFill>
            <a:prstDash val="solid"/>
            <a:round/>
            <a:headEnd type="none" w="sm" len="sm"/>
            <a:tailEnd type="triangle" w="sm" len="sm"/>
          </a:ln>
          <a:effectLst/>
        </p:spPr>
        <p:txBody>
          <a:bodyPr lIns="90000" tIns="46800" rIns="90000" bIns="4680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100" b="1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70" name="Right Arrow 69"/>
          <p:cNvSpPr/>
          <p:nvPr>
            <p:custDataLst>
              <p:tags r:id="rId13"/>
            </p:custDataLst>
          </p:nvPr>
        </p:nvSpPr>
        <p:spPr bwMode="auto">
          <a:xfrm rot="5400000">
            <a:off x="3549651" y="2430462"/>
            <a:ext cx="438150" cy="828675"/>
          </a:xfrm>
          <a:prstGeom prst="rightArrow">
            <a:avLst/>
          </a:prstGeom>
          <a:solidFill>
            <a:schemeClr val="accent4">
              <a:lumMod val="75000"/>
            </a:schemeClr>
          </a:solidFill>
          <a:ln w="12700" cap="rnd" cmpd="sng" algn="ctr">
            <a:solidFill>
              <a:schemeClr val="bg2"/>
            </a:solidFill>
            <a:prstDash val="solid"/>
            <a:round/>
            <a:headEnd type="none" w="sm" len="sm"/>
            <a:tailEnd type="triangle" w="sm" len="sm"/>
          </a:ln>
          <a:effectLst/>
        </p:spPr>
        <p:txBody>
          <a:bodyPr lIns="90000" tIns="46800" rIns="90000" bIns="4680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100" b="1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71" name="TextBox 70"/>
          <p:cNvSpPr txBox="1"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2819400" y="4159250"/>
            <a:ext cx="21542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>
                <a:solidFill>
                  <a:srgbClr val="000000"/>
                </a:solidFill>
                <a:latin typeface="Trebuchet MS" pitchFamily="34" charset="0"/>
              </a:rPr>
              <a:t>Selected features, thresholds, and weights</a:t>
            </a:r>
          </a:p>
        </p:txBody>
      </p:sp>
      <p:pic>
        <p:nvPicPr>
          <p:cNvPr id="74" name="Picture 28"/>
          <p:cNvPicPr>
            <a:picLocks noChangeAspect="1" noChangeArrowheads="1"/>
          </p:cNvPicPr>
          <p:nvPr>
            <p:custDataLst>
              <p:tags r:id="rId15"/>
            </p:custDataLst>
          </p:nvPr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87" t="42818" r="24835" b="40144"/>
          <a:stretch>
            <a:fillRect/>
          </a:stretch>
        </p:blipFill>
        <p:spPr bwMode="auto">
          <a:xfrm>
            <a:off x="5849938" y="1165225"/>
            <a:ext cx="2263775" cy="167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" name="TextBox 74"/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5886450" y="2771775"/>
            <a:ext cx="215423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>
                <a:solidFill>
                  <a:srgbClr val="000000"/>
                </a:solidFill>
                <a:latin typeface="Trebuchet MS" pitchFamily="34" charset="0"/>
              </a:rPr>
              <a:t>New image</a:t>
            </a:r>
          </a:p>
        </p:txBody>
      </p:sp>
      <p:sp>
        <p:nvSpPr>
          <p:cNvPr id="78" name="Rectangle 77"/>
          <p:cNvSpPr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5886450" y="1238250"/>
            <a:ext cx="365125" cy="417513"/>
          </a:xfrm>
          <a:prstGeom prst="rect">
            <a:avLst/>
          </a:prstGeom>
          <a:noFill/>
          <a:ln w="38100" cap="sq" algn="ctr">
            <a:solidFill>
              <a:srgbClr val="FFFF00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0000" tIns="46800" rIns="90000" bIns="4680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00" b="1">
              <a:solidFill>
                <a:srgbClr val="000000"/>
              </a:solidFill>
              <a:latin typeface="Trebuchet MS"/>
            </a:endParaRPr>
          </a:p>
        </p:txBody>
      </p:sp>
      <p:grpSp>
        <p:nvGrpSpPr>
          <p:cNvPr id="3" name="Group 79"/>
          <p:cNvGrpSpPr>
            <a:grpSpLocks/>
          </p:cNvGrpSpPr>
          <p:nvPr>
            <p:custDataLst>
              <p:tags r:id="rId18"/>
            </p:custDataLst>
          </p:nvPr>
        </p:nvGrpSpPr>
        <p:grpSpPr bwMode="auto">
          <a:xfrm>
            <a:off x="5083175" y="1566863"/>
            <a:ext cx="766763" cy="2405062"/>
            <a:chOff x="5083182" y="1566450"/>
            <a:chExt cx="766773" cy="2405781"/>
          </a:xfrm>
        </p:grpSpPr>
        <p:sp>
          <p:nvSpPr>
            <p:cNvPr id="77" name="Up Arrow 76"/>
            <p:cNvSpPr/>
            <p:nvPr>
              <p:custDataLst>
                <p:tags r:id="rId19"/>
              </p:custDataLst>
            </p:nvPr>
          </p:nvSpPr>
          <p:spPr bwMode="auto">
            <a:xfrm rot="1715709">
              <a:off x="5083182" y="1634732"/>
              <a:ext cx="766773" cy="2337499"/>
            </a:xfrm>
            <a:prstGeom prst="upArrow">
              <a:avLst/>
            </a:prstGeom>
            <a:solidFill>
              <a:schemeClr val="tx1">
                <a:lumMod val="65000"/>
              </a:schemeClr>
            </a:solidFill>
            <a:ln w="12700" cap="sq" cmpd="sng" algn="ctr">
              <a:solidFill>
                <a:schemeClr val="bg2"/>
              </a:solidFill>
              <a:prstDash val="solid"/>
              <a:round/>
              <a:headEnd type="none" w="sm" len="sm"/>
              <a:tailEnd type="triangle" w="sm" len="sm"/>
            </a:ln>
            <a:effectLst/>
          </p:spPr>
          <p:txBody>
            <a:bodyPr wrap="none" lIns="90000" tIns="46800" rIns="90000" bIns="46800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100" b="1">
                <a:solidFill>
                  <a:srgbClr val="000000"/>
                </a:solidFill>
                <a:latin typeface="Trebuchet MS"/>
              </a:endParaRPr>
            </a:p>
          </p:txBody>
        </p:sp>
        <p:sp>
          <p:nvSpPr>
            <p:cNvPr id="615457" name="TextBox 78"/>
            <p:cNvSpPr txBox="1">
              <a:spLocks noChangeArrowheads="1"/>
            </p:cNvSpPr>
            <p:nvPr>
              <p:custDataLst>
                <p:tags r:id="rId20"/>
              </p:custDataLst>
            </p:nvPr>
          </p:nvSpPr>
          <p:spPr bwMode="auto">
            <a:xfrm rot="-3602014">
              <a:off x="4449764" y="2369452"/>
              <a:ext cx="2190780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>
                  <a:solidFill>
                    <a:srgbClr val="000000"/>
                  </a:solidFill>
                  <a:latin typeface="Trebuchet MS" pitchFamily="34" charset="0"/>
                </a:rPr>
                <a:t>Apply to each subwindow</a:t>
              </a:r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36D7BB-2806-4694-9201-C1DF6EA7CF15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53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5719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948 -0.00254 0.18976 -0.00508 0.18872 -0.00277 C 0.18768 -0.00046 0.00278 0.0081 -0.00607 0.01365 C -0.01493 0.0192 0.11164 0.0273 0.13507 0.03008 " pathEditMode="relative" ptsTypes="aaaA">
                                      <p:cBhvr>
                                        <p:cTn id="36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 animBg="1"/>
      <p:bldP spid="24" grpId="0"/>
      <p:bldP spid="25" grpId="0" animBg="1"/>
      <p:bldP spid="68" grpId="0" animBg="1"/>
      <p:bldP spid="70" grpId="0" animBg="1"/>
      <p:bldP spid="71" grpId="0"/>
      <p:bldP spid="75" grpId="0"/>
      <p:bldP spid="78" grpId="0" animBg="1"/>
      <p:bldP spid="78" grpId="1" animBg="1"/>
      <p:bldP spid="78" grpId="2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The implemented system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066800"/>
            <a:ext cx="7772400" cy="48768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smtClean="0"/>
              <a:t>Training Data</a:t>
            </a:r>
          </a:p>
          <a:p>
            <a:pPr lvl="1"/>
            <a:r>
              <a:rPr lang="en-US" smtClean="0"/>
              <a:t>5000 faces</a:t>
            </a:r>
          </a:p>
          <a:p>
            <a:pPr lvl="2"/>
            <a:r>
              <a:rPr lang="en-US" smtClean="0"/>
              <a:t>All frontal, rescaled to </a:t>
            </a:r>
            <a:br>
              <a:rPr lang="en-US" smtClean="0"/>
            </a:br>
            <a:r>
              <a:rPr lang="en-US" smtClean="0"/>
              <a:t>24x24 pixels</a:t>
            </a:r>
          </a:p>
          <a:p>
            <a:pPr lvl="1"/>
            <a:r>
              <a:rPr lang="en-US" smtClean="0"/>
              <a:t>300 million non-faces</a:t>
            </a:r>
          </a:p>
          <a:p>
            <a:pPr lvl="2"/>
            <a:r>
              <a:rPr lang="en-US" smtClean="0"/>
              <a:t>9500 non-face images</a:t>
            </a:r>
          </a:p>
          <a:p>
            <a:pPr lvl="1"/>
            <a:r>
              <a:rPr lang="en-US" smtClean="0"/>
              <a:t>Faces are normalized</a:t>
            </a:r>
          </a:p>
          <a:p>
            <a:pPr lvl="2"/>
            <a:r>
              <a:rPr lang="en-US" smtClean="0"/>
              <a:t>Scale, translation</a:t>
            </a:r>
          </a:p>
          <a:p>
            <a:pPr>
              <a:buFontTx/>
              <a:buChar char="•"/>
            </a:pPr>
            <a:r>
              <a:rPr lang="en-US" smtClean="0"/>
              <a:t>Many variations</a:t>
            </a:r>
          </a:p>
          <a:p>
            <a:pPr lvl="1"/>
            <a:r>
              <a:rPr lang="en-US" smtClean="0"/>
              <a:t>Across individuals</a:t>
            </a:r>
          </a:p>
          <a:p>
            <a:pPr lvl="1"/>
            <a:r>
              <a:rPr lang="en-US" smtClean="0"/>
              <a:t>Illumination</a:t>
            </a:r>
          </a:p>
          <a:p>
            <a:pPr lvl="1"/>
            <a:r>
              <a:rPr lang="en-US" smtClean="0"/>
              <a:t>Pose</a:t>
            </a:r>
          </a:p>
          <a:p>
            <a:pPr>
              <a:buFontTx/>
              <a:buChar char="•"/>
            </a:pPr>
            <a:endParaRPr lang="en-US" smtClean="0"/>
          </a:p>
        </p:txBody>
      </p:sp>
      <p:pic>
        <p:nvPicPr>
          <p:cNvPr id="31748" name="Picture 4" descr="training_fac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219200"/>
            <a:ext cx="42672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4C1639-4E2F-4550-BAEE-C5BDC1CB80DD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54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1973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System performance</a:t>
            </a:r>
          </a:p>
        </p:txBody>
      </p:sp>
      <p:sp>
        <p:nvSpPr>
          <p:cNvPr id="1366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smtClean="0"/>
              <a:t>Training time: “weeks” on 466 MHz Sun workstation</a:t>
            </a:r>
          </a:p>
          <a:p>
            <a:pPr>
              <a:buFontTx/>
              <a:buChar char="•"/>
            </a:pPr>
            <a:r>
              <a:rPr lang="en-US" smtClean="0"/>
              <a:t>38 layers, total of 6061 features</a:t>
            </a:r>
          </a:p>
          <a:p>
            <a:pPr>
              <a:buFontTx/>
              <a:buChar char="•"/>
            </a:pPr>
            <a:r>
              <a:rPr lang="en-US" smtClean="0"/>
              <a:t>Average of 10 features evaluated per window on test set</a:t>
            </a:r>
          </a:p>
          <a:p>
            <a:pPr>
              <a:buFontTx/>
              <a:buChar char="•"/>
            </a:pPr>
            <a:r>
              <a:rPr lang="en-US" smtClean="0"/>
              <a:t>“On a 700 Mhz Pentium III processor, the face detector can process a 384 by 288 pixel image in about .067 seconds” </a:t>
            </a:r>
          </a:p>
          <a:p>
            <a:pPr lvl="1"/>
            <a:r>
              <a:rPr lang="en-US" smtClean="0"/>
              <a:t>15 Hz</a:t>
            </a:r>
          </a:p>
          <a:p>
            <a:pPr lvl="1"/>
            <a:r>
              <a:rPr lang="en-US" smtClean="0"/>
              <a:t>15 times faster than previous detector of comparable accuracy (Rowley et al., 1998)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4C1639-4E2F-4550-BAEE-C5BDC1CB80DD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55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0046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60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60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60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60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60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60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66019" grpId="0" build="p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>
            <p:custDataLst>
              <p:tags r:id="rId1"/>
            </p:custDataLst>
          </p:nvPr>
        </p:nvSpPr>
        <p:spPr bwMode="auto">
          <a:xfrm>
            <a:off x="457200" y="381000"/>
            <a:ext cx="7315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9pPr>
          </a:lstStyle>
          <a:p>
            <a:pPr defTabSz="914400"/>
            <a:r>
              <a:rPr lang="en-US" dirty="0" smtClean="0">
                <a:solidFill>
                  <a:srgbClr val="000099"/>
                </a:solidFill>
                <a:latin typeface="Trebuchet MS"/>
              </a:rPr>
              <a:t>Non-maximal suppression (NMS)</a:t>
            </a:r>
            <a:endParaRPr lang="en-US" dirty="0">
              <a:solidFill>
                <a:srgbClr val="000099"/>
              </a:solidFill>
              <a:latin typeface="Trebuchet MS"/>
            </a:endParaRPr>
          </a:p>
        </p:txBody>
      </p:sp>
      <p:pic>
        <p:nvPicPr>
          <p:cNvPr id="6146" name="Picture 2" descr="C:\larryz\classes\UW576S11\Assignment4\query\Befor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8850" y="1666875"/>
            <a:ext cx="4781550" cy="3971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209800" y="5638800"/>
            <a:ext cx="449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dirty="0">
                <a:solidFill>
                  <a:srgbClr val="000000"/>
                </a:solidFill>
                <a:latin typeface="Trebuchet MS"/>
              </a:rPr>
              <a:t>Many detections above threshold.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138ED-CFD4-4439-98B5-D554D0B40B4D}" type="slidenum">
              <a:rPr lang="en-US" smtClean="0">
                <a:solidFill>
                  <a:srgbClr val="000000"/>
                </a:solidFill>
                <a:latin typeface="Arial"/>
              </a:rPr>
              <a:pPr/>
              <a:t>56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90133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>
            <p:custDataLst>
              <p:tags r:id="rId1"/>
            </p:custDataLst>
          </p:nvPr>
        </p:nvSpPr>
        <p:spPr bwMode="auto">
          <a:xfrm>
            <a:off x="457200" y="381000"/>
            <a:ext cx="7315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9pPr>
          </a:lstStyle>
          <a:p>
            <a:pPr defTabSz="914400"/>
            <a:r>
              <a:rPr lang="en-US" dirty="0" smtClean="0">
                <a:solidFill>
                  <a:srgbClr val="000099"/>
                </a:solidFill>
                <a:latin typeface="Trebuchet MS"/>
              </a:rPr>
              <a:t>Non-maximal suppression (NMS)</a:t>
            </a:r>
            <a:endParaRPr lang="en-US" dirty="0">
              <a:solidFill>
                <a:srgbClr val="000099"/>
              </a:solidFill>
              <a:latin typeface="Trebuchet MS"/>
            </a:endParaRPr>
          </a:p>
        </p:txBody>
      </p:sp>
      <p:pic>
        <p:nvPicPr>
          <p:cNvPr id="6146" name="Picture 2" descr="C:\larryz\classes\UW576S11\Assignment4\query\Befor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8850" y="1666875"/>
            <a:ext cx="4781550" cy="3971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C:\larryz\classes\UW576S11\Assignment4\query\After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8850" y="1666875"/>
            <a:ext cx="4781550" cy="3971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138ED-CFD4-4439-98B5-D554D0B40B4D}" type="slidenum">
              <a:rPr lang="en-US" smtClean="0">
                <a:solidFill>
                  <a:srgbClr val="000000"/>
                </a:solidFill>
                <a:latin typeface="Arial"/>
              </a:rPr>
              <a:pPr/>
              <a:t>57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32130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09600"/>
            <a:ext cx="6286500" cy="523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048000" y="5848350"/>
            <a:ext cx="34290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dirty="0">
                <a:solidFill>
                  <a:srgbClr val="C00000"/>
                </a:solidFill>
                <a:latin typeface="Trebuchet MS"/>
              </a:rPr>
              <a:t>Similar accuracy, but 10x faster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362561" y="1882478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dirty="0">
                <a:solidFill>
                  <a:srgbClr val="0066FF">
                    <a:lumMod val="75000"/>
                  </a:srgbClr>
                </a:solidFill>
                <a:latin typeface="Trebuchet MS"/>
              </a:rPr>
              <a:t>Is this good?</a:t>
            </a:r>
          </a:p>
        </p:txBody>
      </p:sp>
      <p:cxnSp>
        <p:nvCxnSpPr>
          <p:cNvPr id="7" name="Straight Arrow Connector 6"/>
          <p:cNvCxnSpPr/>
          <p:nvPr/>
        </p:nvCxnSpPr>
        <p:spPr bwMode="auto">
          <a:xfrm flipH="1" flipV="1">
            <a:off x="2705100" y="1524000"/>
            <a:ext cx="685800" cy="489466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138ED-CFD4-4439-98B5-D554D0B40B4D}" type="slidenum">
              <a:rPr lang="en-US" smtClean="0">
                <a:solidFill>
                  <a:srgbClr val="000000"/>
                </a:solidFill>
                <a:latin typeface="Arial"/>
              </a:rPr>
              <a:pPr/>
              <a:t>58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68007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9522" name="Picture 2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20" t="39484" r="24835" b="8292"/>
          <a:stretch>
            <a:fillRect/>
          </a:stretch>
        </p:blipFill>
        <p:spPr bwMode="auto">
          <a:xfrm>
            <a:off x="1066800" y="1165225"/>
            <a:ext cx="7119938" cy="514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9523" name="Title 1"/>
          <p:cNvSpPr txBox="1">
            <a:spLocks/>
          </p:cNvSpPr>
          <p:nvPr>
            <p:custDataLst>
              <p:tags r:id="rId2"/>
            </p:custDataLst>
          </p:nvPr>
        </p:nvSpPr>
        <p:spPr bwMode="auto">
          <a:xfrm>
            <a:off x="457200" y="287863"/>
            <a:ext cx="7315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sz="3200" b="1" dirty="0">
                <a:solidFill>
                  <a:srgbClr val="000099"/>
                </a:solidFill>
                <a:latin typeface="Trebuchet MS" pitchFamily="34" charset="0"/>
              </a:rPr>
              <a:t>Viola-Jones Face Detector: Results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138ED-CFD4-4439-98B5-D554D0B40B4D}" type="slidenum">
              <a:rPr lang="en-US" smtClean="0">
                <a:solidFill>
                  <a:srgbClr val="000000"/>
                </a:solidFill>
                <a:latin typeface="Arial"/>
              </a:rPr>
              <a:pPr/>
              <a:t>59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83663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372F0DAC-E4BF-4D2B-BC30-05AB3964D009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6</a:t>
            </a:fld>
            <a:endParaRPr lang="en-US" altLang="en-US" sz="1400" smtClean="0"/>
          </a:p>
        </p:txBody>
      </p:sp>
      <p:sp>
        <p:nvSpPr>
          <p:cNvPr id="6147" name="Rectangle 1026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smtClean="0"/>
              <a:t>Fleck and Forsyth’s </a:t>
            </a:r>
            <a:br>
              <a:rPr lang="en-US" altLang="en-US" smtClean="0"/>
            </a:br>
            <a:r>
              <a:rPr lang="en-US" altLang="en-US" smtClean="0"/>
              <a:t>Flesh Detector</a:t>
            </a:r>
          </a:p>
        </p:txBody>
      </p:sp>
      <p:sp>
        <p:nvSpPr>
          <p:cNvPr id="6148" name="Text Box 1028"/>
          <p:cNvSpPr txBox="1">
            <a:spLocks noChangeArrowheads="1"/>
          </p:cNvSpPr>
          <p:nvPr/>
        </p:nvSpPr>
        <p:spPr bwMode="auto">
          <a:xfrm>
            <a:off x="1066800" y="2209800"/>
            <a:ext cx="5919788" cy="2308225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1800"/>
              <a:t> Convert RGB to HSI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1800"/>
              <a:t> Use the intensity component to compute a texture map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   texture = med2 ( | I - med1(I) | )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1800"/>
              <a:t> </a:t>
            </a:r>
            <a:r>
              <a:rPr lang="en-US" altLang="en-US" sz="1800">
                <a:solidFill>
                  <a:srgbClr val="FF0000"/>
                </a:solidFill>
              </a:rPr>
              <a:t>If a pixel falls into either of the following ranges,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0000"/>
                </a:solidFill>
              </a:rPr>
              <a:t>   it’s a potential skin pixel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FF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0000"/>
                </a:solidFill>
              </a:rPr>
              <a:t>   texture &lt; 5, 110 &lt; hue &lt; 150, 20 &lt; saturation &lt; 60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0000"/>
                </a:solidFill>
              </a:rPr>
              <a:t>   texture &lt; 5, 130 &lt; hue &lt; 170, 30 &lt; saturation &lt; 130</a:t>
            </a:r>
          </a:p>
        </p:txBody>
      </p:sp>
      <p:sp>
        <p:nvSpPr>
          <p:cNvPr id="6149" name="Text Box 1029"/>
          <p:cNvSpPr txBox="1">
            <a:spLocks noChangeArrowheads="1"/>
          </p:cNvSpPr>
          <p:nvPr/>
        </p:nvSpPr>
        <p:spPr bwMode="auto">
          <a:xfrm>
            <a:off x="7010400" y="2667000"/>
            <a:ext cx="189388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hlink"/>
                </a:solidFill>
              </a:rPr>
              <a:t>median filters of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hlink"/>
                </a:solidFill>
              </a:rPr>
              <a:t>radii 4 and 6</a:t>
            </a:r>
          </a:p>
        </p:txBody>
      </p:sp>
      <p:sp>
        <p:nvSpPr>
          <p:cNvPr id="6150" name="TextBox 7"/>
          <p:cNvSpPr txBox="1">
            <a:spLocks noChangeArrowheads="1"/>
          </p:cNvSpPr>
          <p:nvPr/>
        </p:nvSpPr>
        <p:spPr bwMode="auto">
          <a:xfrm>
            <a:off x="1143000" y="5181600"/>
            <a:ext cx="628967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* Margaret Fleck, David Forsyth, and Chris Bregler (1996)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 “Finding Naked People,” 1996 </a:t>
            </a:r>
            <a:r>
              <a:rPr lang="en-US" altLang="en-US" sz="1800" b="1"/>
              <a:t>European Conference on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/>
              <a:t>  Computer Vision </a:t>
            </a:r>
            <a:r>
              <a:rPr lang="en-US" altLang="en-US" sz="1800"/>
              <a:t>, Volume II, pp. 592-602.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1570" name="Picture 2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92" t="36972" r="24269" b="8212"/>
          <a:stretch>
            <a:fillRect/>
          </a:stretch>
        </p:blipFill>
        <p:spPr bwMode="auto">
          <a:xfrm>
            <a:off x="665163" y="982663"/>
            <a:ext cx="7812087" cy="540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1571" name="Title 1"/>
          <p:cNvSpPr txBox="1">
            <a:spLocks/>
          </p:cNvSpPr>
          <p:nvPr>
            <p:custDataLst>
              <p:tags r:id="rId2"/>
            </p:custDataLst>
          </p:nvPr>
        </p:nvSpPr>
        <p:spPr bwMode="auto">
          <a:xfrm>
            <a:off x="457200" y="381000"/>
            <a:ext cx="7315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sz="3200" b="1">
                <a:solidFill>
                  <a:srgbClr val="000099"/>
                </a:solidFill>
                <a:latin typeface="Trebuchet MS" pitchFamily="34" charset="0"/>
              </a:rPr>
              <a:t>Viola-Jones Face Detector: Results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138ED-CFD4-4439-98B5-D554D0B40B4D}" type="slidenum">
              <a:rPr lang="en-US" smtClean="0">
                <a:solidFill>
                  <a:srgbClr val="000000"/>
                </a:solidFill>
                <a:latin typeface="Arial"/>
              </a:rPr>
              <a:pPr/>
              <a:t>60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95749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3618" name="Picture 3" descr="three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25" y="1238250"/>
            <a:ext cx="4914900" cy="364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3619" name="Picture 4" descr="brez-out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4350" y="1231900"/>
            <a:ext cx="32004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3620" name="Title 1"/>
          <p:cNvSpPr txBox="1">
            <a:spLocks/>
          </p:cNvSpPr>
          <p:nvPr>
            <p:custDataLst>
              <p:tags r:id="rId3"/>
            </p:custDataLst>
          </p:nvPr>
        </p:nvSpPr>
        <p:spPr bwMode="auto">
          <a:xfrm>
            <a:off x="609600" y="361950"/>
            <a:ext cx="7723188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sz="3200" b="1">
                <a:solidFill>
                  <a:srgbClr val="000099"/>
                </a:solidFill>
                <a:latin typeface="Trebuchet MS" pitchFamily="34" charset="0"/>
              </a:rPr>
              <a:t>Viola-Jones Face Detector: Results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138ED-CFD4-4439-98B5-D554D0B40B4D}" type="slidenum">
              <a:rPr lang="en-US" smtClean="0">
                <a:solidFill>
                  <a:srgbClr val="000000"/>
                </a:solidFill>
                <a:latin typeface="Arial"/>
              </a:rPr>
              <a:pPr/>
              <a:t>61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50774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666" name="Rectangle 2"/>
          <p:cNvSpPr>
            <a:spLocks noGrp="1" noChangeArrowheads="1"/>
          </p:cNvSpPr>
          <p:nvPr>
            <p:ph type="title" idx="4294967295"/>
            <p:custDataLst>
              <p:tags r:id="rId1"/>
            </p:custDataLst>
          </p:nvPr>
        </p:nvSpPr>
        <p:spPr>
          <a:xfrm>
            <a:off x="0" y="381000"/>
            <a:ext cx="7315200" cy="609600"/>
          </a:xfrm>
        </p:spPr>
        <p:txBody>
          <a:bodyPr/>
          <a:lstStyle/>
          <a:p>
            <a:r>
              <a:rPr lang="en-US"/>
              <a:t>Detecting profile faces?</a:t>
            </a:r>
          </a:p>
        </p:txBody>
      </p:sp>
      <p:pic>
        <p:nvPicPr>
          <p:cNvPr id="44035" name="Picture 4" descr="features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67"/>
          <a:stretch>
            <a:fillRect/>
          </a:stretch>
        </p:blipFill>
        <p:spPr bwMode="auto">
          <a:xfrm>
            <a:off x="4572000" y="2260600"/>
            <a:ext cx="3733800" cy="284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6" name="TextBox 5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920750" y="1238250"/>
            <a:ext cx="7485063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100" b="1">
                <a:solidFill>
                  <a:srgbClr val="000000"/>
                </a:solidFill>
                <a:latin typeface="Trebuchet MS" pitchFamily="34" charset="0"/>
              </a:rPr>
              <a:t>Detecting profile faces requires training separate detector with profile examples.</a:t>
            </a:r>
          </a:p>
        </p:txBody>
      </p:sp>
      <p:pic>
        <p:nvPicPr>
          <p:cNvPr id="44037" name="Picture 3" descr="examples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78" b="3342"/>
          <a:stretch>
            <a:fillRect/>
          </a:stretch>
        </p:blipFill>
        <p:spPr bwMode="auto">
          <a:xfrm>
            <a:off x="957263" y="2187575"/>
            <a:ext cx="3268662" cy="326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138ED-CFD4-4439-98B5-D554D0B40B4D}" type="slidenum">
              <a:rPr lang="en-US" smtClean="0">
                <a:solidFill>
                  <a:srgbClr val="000000"/>
                </a:solidFill>
                <a:latin typeface="Arial"/>
              </a:rPr>
              <a:pPr/>
              <a:t>62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72741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6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7714" name="Group 9"/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>
            <a:off x="738188" y="1384300"/>
            <a:ext cx="4125912" cy="2606675"/>
            <a:chOff x="1322343" y="3611565"/>
            <a:chExt cx="4125969" cy="2606675"/>
          </a:xfrm>
        </p:grpSpPr>
        <p:pic>
          <p:nvPicPr>
            <p:cNvPr id="627715" name="Picture 3" descr="fdr-out"/>
            <p:cNvPicPr>
              <a:picLocks noChangeAspect="1" noChangeArrowheads="1"/>
            </p:cNvPicPr>
            <p:nvPr>
              <p:custDataLst>
                <p:tags r:id="rId5"/>
              </p:custDataLst>
            </p:nvPr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5369" y="3684591"/>
              <a:ext cx="4052943" cy="24323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27716" name="Picture 4" descr="fdr-right-out"/>
            <p:cNvPicPr>
              <a:picLocks noChangeAspect="1" noChangeArrowheads="1"/>
            </p:cNvPicPr>
            <p:nvPr>
              <p:custDataLst>
                <p:tags r:id="rId6"/>
              </p:custDataLst>
            </p:nvPr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3158"/>
            <a:stretch>
              <a:fillRect/>
            </a:stretch>
          </p:blipFill>
          <p:spPr bwMode="auto">
            <a:xfrm>
              <a:off x="1322343" y="3611565"/>
              <a:ext cx="1600200" cy="2606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27717" name="Picture 5" descr="olym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9225" y="1493838"/>
            <a:ext cx="3030538" cy="387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7718" name="TextBox 6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0" y="6553200"/>
            <a:ext cx="33528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>
                <a:solidFill>
                  <a:srgbClr val="FFFFFF"/>
                </a:solidFill>
                <a:latin typeface="Arial" pitchFamily="34" charset="0"/>
              </a:rPr>
              <a:t>Paul Viola, ICCV tutorial</a:t>
            </a:r>
          </a:p>
        </p:txBody>
      </p:sp>
      <p:sp>
        <p:nvSpPr>
          <p:cNvPr id="627719" name="Title 1"/>
          <p:cNvSpPr txBox="1">
            <a:spLocks/>
          </p:cNvSpPr>
          <p:nvPr>
            <p:custDataLst>
              <p:tags r:id="rId4"/>
            </p:custDataLst>
          </p:nvPr>
        </p:nvSpPr>
        <p:spPr bwMode="auto">
          <a:xfrm>
            <a:off x="609600" y="361950"/>
            <a:ext cx="7723188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sz="3200" b="1">
                <a:solidFill>
                  <a:srgbClr val="000099"/>
                </a:solidFill>
                <a:latin typeface="Trebuchet MS" pitchFamily="34" charset="0"/>
              </a:rPr>
              <a:t>Viola-Jones Face Detector: Results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138ED-CFD4-4439-98B5-D554D0B40B4D}" type="slidenum">
              <a:rPr lang="en-US" smtClean="0">
                <a:solidFill>
                  <a:srgbClr val="000000"/>
                </a:solidFill>
                <a:latin typeface="Arial"/>
              </a:rPr>
              <a:pPr/>
              <a:t>63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86806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Summary: Viola/Jones detector</a:t>
            </a:r>
          </a:p>
        </p:txBody>
      </p:sp>
      <p:sp>
        <p:nvSpPr>
          <p:cNvPr id="1363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smtClean="0"/>
              <a:t>Rectangle features</a:t>
            </a:r>
          </a:p>
          <a:p>
            <a:pPr>
              <a:buFontTx/>
              <a:buChar char="•"/>
            </a:pPr>
            <a:r>
              <a:rPr lang="en-US" smtClean="0"/>
              <a:t>Integral images for fast computation</a:t>
            </a:r>
          </a:p>
          <a:p>
            <a:pPr>
              <a:buFontTx/>
              <a:buChar char="•"/>
            </a:pPr>
            <a:r>
              <a:rPr lang="en-US" smtClean="0"/>
              <a:t>Boosting for feature selection</a:t>
            </a:r>
          </a:p>
          <a:p>
            <a:pPr>
              <a:buFontTx/>
              <a:buChar char="•"/>
            </a:pPr>
            <a:r>
              <a:rPr lang="en-US" smtClean="0"/>
              <a:t>Attentional cascade for fast rejection of negative windows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77530-F841-445A-9BBF-C142C1C9EEB7}" type="slidenum">
              <a:rPr lang="en-US" smtClean="0">
                <a:solidFill>
                  <a:srgbClr val="000000"/>
                </a:solidFill>
                <a:latin typeface="Arial"/>
              </a:rPr>
              <a:pPr/>
              <a:t>64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73298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39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39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39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39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63971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Algorithm </a:t>
            </a:r>
          </a:p>
        </p:txBody>
      </p:sp>
      <p:sp>
        <p:nvSpPr>
          <p:cNvPr id="7171" name="TextBox 2"/>
          <p:cNvSpPr txBox="1">
            <a:spLocks noChangeArrowheads="1"/>
          </p:cNvSpPr>
          <p:nvPr/>
        </p:nvSpPr>
        <p:spPr bwMode="auto">
          <a:xfrm>
            <a:off x="1524000" y="243840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" name="TextBox 3"/>
          <p:cNvSpPr txBox="1"/>
          <p:nvPr/>
        </p:nvSpPr>
        <p:spPr>
          <a:xfrm>
            <a:off x="838200" y="1524000"/>
            <a:ext cx="7815263" cy="48006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342900" indent="-342900">
              <a:buFontTx/>
              <a:buAutoNum type="arabicPeriod"/>
              <a:defRPr/>
            </a:pPr>
            <a:r>
              <a:rPr lang="en-US" b="1" dirty="0"/>
              <a:t>Skin Filter</a:t>
            </a:r>
            <a:r>
              <a:rPr lang="en-US" dirty="0"/>
              <a:t>: The algorithm first locates images containing large areas </a:t>
            </a:r>
          </a:p>
          <a:p>
            <a:pPr marL="342900" indent="-342900">
              <a:defRPr/>
            </a:pPr>
            <a:r>
              <a:rPr lang="en-US" dirty="0"/>
              <a:t>     whose color and texture is appropriate for skin.</a:t>
            </a:r>
          </a:p>
          <a:p>
            <a:pPr marL="342900" indent="-342900">
              <a:defRPr/>
            </a:pPr>
            <a:endParaRPr lang="en-US" dirty="0"/>
          </a:p>
          <a:p>
            <a:pPr>
              <a:defRPr/>
            </a:pPr>
            <a:r>
              <a:rPr lang="en-US" b="1" dirty="0"/>
              <a:t>2.  Grouper</a:t>
            </a:r>
            <a:r>
              <a:rPr lang="en-US" dirty="0"/>
              <a:t>: Within these areas, the algorithm finds elongated regions</a:t>
            </a:r>
          </a:p>
          <a:p>
            <a:pPr>
              <a:defRPr/>
            </a:pPr>
            <a:r>
              <a:rPr lang="en-US" dirty="0"/>
              <a:t>     and groups them into possible human limbs and connected groups</a:t>
            </a:r>
          </a:p>
          <a:p>
            <a:pPr>
              <a:defRPr/>
            </a:pPr>
            <a:r>
              <a:rPr lang="en-US" dirty="0"/>
              <a:t>     of limbs, using specialized groupers which incorporate substantial </a:t>
            </a:r>
          </a:p>
          <a:p>
            <a:pPr>
              <a:defRPr/>
            </a:pPr>
            <a:r>
              <a:rPr lang="en-US" dirty="0"/>
              <a:t>     amounts of information about object structure. 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3.   Images containing sufficiently </a:t>
            </a:r>
            <a:r>
              <a:rPr lang="en-US" dirty="0">
                <a:solidFill>
                  <a:srgbClr val="FF0000"/>
                </a:solidFill>
              </a:rPr>
              <a:t>large skin-colored groups of </a:t>
            </a:r>
          </a:p>
          <a:p>
            <a:pPr>
              <a:defRPr/>
            </a:pPr>
            <a:r>
              <a:rPr lang="en-US" dirty="0">
                <a:solidFill>
                  <a:srgbClr val="FF0000"/>
                </a:solidFill>
              </a:rPr>
              <a:t>      possible limbs</a:t>
            </a:r>
            <a:r>
              <a:rPr lang="en-US" dirty="0"/>
              <a:t> are reported as potentially containing naked people. 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This algorithm was tested on a database of 4854 images: 565 images </a:t>
            </a:r>
          </a:p>
          <a:p>
            <a:pPr>
              <a:defRPr/>
            </a:pPr>
            <a:r>
              <a:rPr lang="en-US" dirty="0"/>
              <a:t>of naked people and 4289 control images from a variety of sources. </a:t>
            </a:r>
          </a:p>
          <a:p>
            <a:pPr>
              <a:defRPr/>
            </a:pPr>
            <a:r>
              <a:rPr lang="en-US" dirty="0"/>
              <a:t>The skin filter identified 448 test images and 485 control images as </a:t>
            </a:r>
          </a:p>
          <a:p>
            <a:pPr>
              <a:defRPr/>
            </a:pPr>
            <a:r>
              <a:rPr lang="en-US" dirty="0"/>
              <a:t>containing substantial areas of skin. Of these, the grouper identified </a:t>
            </a:r>
          </a:p>
          <a:p>
            <a:pPr>
              <a:defRPr/>
            </a:pPr>
            <a:r>
              <a:rPr lang="en-US" dirty="0"/>
              <a:t>241 test images and 182 control images as containing people-like shapes. </a:t>
            </a:r>
          </a:p>
          <a:p>
            <a:pPr>
              <a:defRPr/>
            </a:pP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Grouping</a:t>
            </a:r>
          </a:p>
        </p:txBody>
      </p:sp>
      <p:pic>
        <p:nvPicPr>
          <p:cNvPr id="819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75" t="37500" r="28751" b="35156"/>
          <a:stretch>
            <a:fillRect/>
          </a:stretch>
        </p:blipFill>
        <p:spPr bwMode="auto">
          <a:xfrm>
            <a:off x="685800" y="1752600"/>
            <a:ext cx="7585075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514600"/>
            <a:ext cx="18288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2438400"/>
            <a:ext cx="18288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2590800"/>
            <a:ext cx="18288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4724400"/>
            <a:ext cx="152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4648200"/>
            <a:ext cx="18288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4648200"/>
            <a:ext cx="16764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4" name="TextBox 7"/>
          <p:cNvSpPr txBox="1">
            <a:spLocks noChangeArrowheads="1"/>
          </p:cNvSpPr>
          <p:nvPr/>
        </p:nvSpPr>
        <p:spPr bwMode="auto">
          <a:xfrm>
            <a:off x="3200400" y="3810000"/>
            <a:ext cx="23002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Some True Positives</a:t>
            </a:r>
          </a:p>
        </p:txBody>
      </p:sp>
      <p:sp>
        <p:nvSpPr>
          <p:cNvPr id="9225" name="TextBox 8"/>
          <p:cNvSpPr txBox="1">
            <a:spLocks noChangeArrowheads="1"/>
          </p:cNvSpPr>
          <p:nvPr/>
        </p:nvSpPr>
        <p:spPr bwMode="auto">
          <a:xfrm>
            <a:off x="2057400" y="6096000"/>
            <a:ext cx="59039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False Negatives                                         True Negative</a:t>
            </a:r>
          </a:p>
        </p:txBody>
      </p:sp>
      <p:sp>
        <p:nvSpPr>
          <p:cNvPr id="9226" name="TextBox 9"/>
          <p:cNvSpPr txBox="1">
            <a:spLocks noChangeArrowheads="1"/>
          </p:cNvSpPr>
          <p:nvPr/>
        </p:nvSpPr>
        <p:spPr bwMode="auto">
          <a:xfrm>
            <a:off x="3505200" y="228600"/>
            <a:ext cx="206692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/>
              <a:t>Results</a:t>
            </a:r>
          </a:p>
        </p:txBody>
      </p:sp>
      <p:pic>
        <p:nvPicPr>
          <p:cNvPr id="9227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51" t="44531" r="33749" b="41406"/>
          <a:stretch>
            <a:fillRect/>
          </a:stretch>
        </p:blipFill>
        <p:spPr bwMode="auto">
          <a:xfrm>
            <a:off x="2286000" y="990600"/>
            <a:ext cx="45720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3|0.1|0.2|0.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heme/theme1.xml><?xml version="1.0" encoding="utf-8"?>
<a:theme xmlns:a="http://schemas.openxmlformats.org/drawingml/2006/main" name="mosaic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mosaic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mosaic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saic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saic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saic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saic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saic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saic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Custom 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17365D"/>
      </a:hlink>
      <a:folHlink>
        <a:srgbClr val="17365D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7727</TotalTime>
  <Words>3459</Words>
  <Application>Microsoft Office PowerPoint</Application>
  <PresentationFormat>On-screen Show (4:3)</PresentationFormat>
  <Paragraphs>847</Paragraphs>
  <Slides>64</Slides>
  <Notes>27</Notes>
  <HiddenSlides>1</HiddenSlides>
  <MMClips>0</MMClips>
  <ScaleCrop>false</ScaleCrop>
  <HeadingPairs>
    <vt:vector size="6" baseType="variant">
      <vt:variant>
        <vt:lpstr>Theme</vt:lpstr>
      </vt:variant>
      <vt:variant>
        <vt:i4>6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64</vt:i4>
      </vt:variant>
    </vt:vector>
  </HeadingPairs>
  <TitlesOfParts>
    <vt:vector size="71" baseType="lpstr">
      <vt:lpstr>mosaic</vt:lpstr>
      <vt:lpstr>2_Office Theme</vt:lpstr>
      <vt:lpstr>Blank Presentation</vt:lpstr>
      <vt:lpstr>1_Blank Presentation</vt:lpstr>
      <vt:lpstr>Office Theme</vt:lpstr>
      <vt:lpstr>2_Blank Presentation</vt:lpstr>
      <vt:lpstr>Image</vt:lpstr>
      <vt:lpstr> Skin and Face Detection</vt:lpstr>
      <vt:lpstr>What’s Coming</vt:lpstr>
      <vt:lpstr>Object Detection</vt:lpstr>
      <vt:lpstr>Review:  Bakic Flesh Finder</vt:lpstr>
      <vt:lpstr>Finding a face in a video frame</vt:lpstr>
      <vt:lpstr>Fleck and Forsyth’s  Flesh Detector</vt:lpstr>
      <vt:lpstr>Algorithm </vt:lpstr>
      <vt:lpstr>Grouping</vt:lpstr>
      <vt:lpstr>PowerPoint Presentation</vt:lpstr>
      <vt:lpstr> Object Detection:  Rowley’s Face Finder</vt:lpstr>
      <vt:lpstr>Preprocessing</vt:lpstr>
      <vt:lpstr>Image Pyramid Idea</vt:lpstr>
      <vt:lpstr> Training the Neural Network</vt:lpstr>
      <vt:lpstr>Training the Neural Network</vt:lpstr>
      <vt:lpstr>Overall Algorithm</vt:lpstr>
      <vt:lpstr>More Pictures</vt:lpstr>
      <vt:lpstr>Even More</vt:lpstr>
      <vt:lpstr>And More</vt:lpstr>
      <vt:lpstr>Learning from weighted data</vt:lpstr>
      <vt:lpstr>Basic AdaBoost Overview</vt:lpstr>
      <vt:lpstr>Idea of Boosting (from AI text)</vt:lpstr>
      <vt:lpstr>Boosting results – Digit recognition</vt:lpstr>
      <vt:lpstr>Face detection</vt:lpstr>
      <vt:lpstr>Face detection and recognition</vt:lpstr>
      <vt:lpstr>Face detection</vt:lpstr>
      <vt:lpstr>Face Detection</vt:lpstr>
      <vt:lpstr>Image Features</vt:lpstr>
      <vt:lpstr>Feature extraction</vt:lpstr>
      <vt:lpstr>Recall: Sums of rectangular regions</vt:lpstr>
      <vt:lpstr>Sums of rectangular regions</vt:lpstr>
      <vt:lpstr>Sums of rectangular regions</vt:lpstr>
      <vt:lpstr>Large library of filters</vt:lpstr>
      <vt:lpstr>Feature selection</vt:lpstr>
      <vt:lpstr>AdaBoost for feature+classifier selection</vt:lpstr>
      <vt:lpstr>Weak Classifiers</vt:lpstr>
      <vt:lpstr>PowerPoint Presentation</vt:lpstr>
      <vt:lpstr>AdaBoost Algorithm modified by Viola Jones</vt:lpstr>
      <vt:lpstr>Updating the Weights</vt:lpstr>
      <vt:lpstr>PowerPoint Presentation</vt:lpstr>
      <vt:lpstr>PowerPoint Presentation</vt:lpstr>
      <vt:lpstr>PowerPoint Presentation</vt:lpstr>
      <vt:lpstr>What’s going on?</vt:lpstr>
      <vt:lpstr>Setting the Polarity</vt:lpstr>
      <vt:lpstr>Threshold and Polarity Example </vt:lpstr>
      <vt:lpstr>Threshold and Polarity Example </vt:lpstr>
      <vt:lpstr>Measuring classification performance</vt:lpstr>
      <vt:lpstr>Boosting for face detection</vt:lpstr>
      <vt:lpstr>Boosting for face detection</vt:lpstr>
      <vt:lpstr>Attentional cascade (from Viola-Jones) </vt:lpstr>
      <vt:lpstr>Attentional cascade</vt:lpstr>
      <vt:lpstr>Attentional cascade</vt:lpstr>
      <vt:lpstr>Training the cascade</vt:lpstr>
      <vt:lpstr>Viola-Jones Face Detector: Summary</vt:lpstr>
      <vt:lpstr>The implemented system</vt:lpstr>
      <vt:lpstr>System performance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Detecting profile faces?</vt:lpstr>
      <vt:lpstr>PowerPoint Presentation</vt:lpstr>
      <vt:lpstr>Summary: Viola/Jones detector</vt:lpstr>
    </vt:vector>
  </TitlesOfParts>
  <Company>UW CSE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Recognition</dc:title>
  <dc:creator>Ali Farhadi</dc:creator>
  <cp:lastModifiedBy>CSE</cp:lastModifiedBy>
  <cp:revision>101</cp:revision>
  <dcterms:created xsi:type="dcterms:W3CDTF">2013-05-20T23:23:00Z</dcterms:created>
  <dcterms:modified xsi:type="dcterms:W3CDTF">2017-05-11T18:15:41Z</dcterms:modified>
</cp:coreProperties>
</file>