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embeddings/oleObject3.bin" ContentType="application/vnd.openxmlformats-officedocument.oleObject"/>
  <Override PartName="/ppt/embeddings/oleObject4.bin" ContentType="application/vnd.openxmlformats-officedocument.oleObject"/>
  <Override PartName="/ppt/notesSlides/notesSlide20.xml" ContentType="application/vnd.openxmlformats-officedocument.presentationml.notesSlide+xml"/>
  <Override PartName="/ppt/embeddings/oleObject5.bin" ContentType="application/vnd.openxmlformats-officedocument.oleObject"/>
  <Override PartName="/ppt/embeddings/oleObject6.bin" ContentType="application/vnd.openxmlformats-officedocument.oleObject"/>
  <Override PartName="/ppt/notesSlides/notesSlide21.xml" ContentType="application/vnd.openxmlformats-officedocument.presentationml.notesSlide+xml"/>
  <Override PartName="/ppt/embeddings/oleObject7.bin" ContentType="application/vnd.openxmlformats-officedocument.oleObject"/>
  <Override PartName="/ppt/embeddings/oleObject8.bin" ContentType="application/vnd.openxmlformats-officedocument.oleObject"/>
  <Override PartName="/ppt/notesSlides/notesSlide22.xml" ContentType="application/vnd.openxmlformats-officedocument.presentationml.notesSlide+xml"/>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notesSlides/notesSlide23.xml" ContentType="application/vnd.openxmlformats-officedocument.presentationml.notesSlide+xml"/>
  <Override PartName="/ppt/embeddings/oleObject12.bin" ContentType="application/vnd.openxmlformats-officedocument.oleObject"/>
  <Override PartName="/ppt/embeddings/oleObject13.bin" ContentType="application/vnd.openxmlformats-officedocument.oleObject"/>
  <Override PartName="/ppt/notesSlides/notesSlide24.xml" ContentType="application/vnd.openxmlformats-officedocument.presentationml.notesSlide+xml"/>
  <Override PartName="/ppt/embeddings/oleObject14.bin" ContentType="application/vnd.openxmlformats-officedocument.oleObject"/>
  <Override PartName="/ppt/embeddings/oleObject15.bin" ContentType="application/vnd.openxmlformats-officedocument.oleObject"/>
  <Override PartName="/ppt/embeddings/oleObject16.bin" ContentType="application/vnd.openxmlformats-officedocument.oleObject"/>
  <Override PartName="/ppt/embeddings/oleObject17.bin" ContentType="application/vnd.openxmlformats-officedocument.oleObject"/>
  <Override PartName="/ppt/notesSlides/notesSlide25.xml" ContentType="application/vnd.openxmlformats-officedocument.presentationml.notesSlide+xml"/>
  <Override PartName="/ppt/embeddings/oleObject18.bin" ContentType="application/vnd.openxmlformats-officedocument.oleObject"/>
  <Override PartName="/ppt/embeddings/oleObject19.bin" ContentType="application/vnd.openxmlformats-officedocument.oleObject"/>
  <Override PartName="/ppt/notesSlides/notesSlide26.xml" ContentType="application/vnd.openxmlformats-officedocument.presentationml.notesSlide+xml"/>
  <Override PartName="/ppt/embeddings/oleObject20.bin" ContentType="application/vnd.openxmlformats-officedocument.oleObject"/>
  <Override PartName="/ppt/notesSlides/notesSlide27.xml" ContentType="application/vnd.openxmlformats-officedocument.presentationml.notesSlide+xml"/>
  <Override PartName="/ppt/embeddings/oleObject21.bin" ContentType="application/vnd.openxmlformats-officedocument.oleObject"/>
  <Override PartName="/ppt/notesSlides/notesSlide28.xml" ContentType="application/vnd.openxmlformats-officedocument.presentationml.notesSlide+xml"/>
  <Override PartName="/ppt/notesSlides/notesSlide29.xml" ContentType="application/vnd.openxmlformats-officedocument.presentationml.notesSlide+xml"/>
  <Override PartName="/ppt/embeddings/oleObject22.bin" ContentType="application/vnd.openxmlformats-officedocument.oleObject"/>
  <Override PartName="/ppt/notesSlides/notesSlide30.xml" ContentType="application/vnd.openxmlformats-officedocument.presentationml.notesSlide+xml"/>
  <Override PartName="/ppt/notesSlides/notesSlide31.xml" ContentType="application/vnd.openxmlformats-officedocument.presentationml.notesSlide+xml"/>
  <Override PartName="/ppt/embeddings/oleObject23.bin" ContentType="application/vnd.openxmlformats-officedocument.oleObject"/>
  <Override PartName="/ppt/embeddings/oleObject24.bin" ContentType="application/vnd.openxmlformats-officedocument.oleObject"/>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embeddings/oleObject25.bin" ContentType="application/vnd.openxmlformats-officedocument.oleObject"/>
  <Override PartName="/ppt/embeddings/oleObject26.bin" ContentType="application/vnd.openxmlformats-officedocument.oleObject"/>
  <Override PartName="/ppt/embeddings/oleObject27.bin" ContentType="application/vnd.openxmlformats-officedocument.oleObject"/>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embeddings/oleObject28.bin" ContentType="application/vnd.openxmlformats-officedocument.oleObject"/>
  <Override PartName="/ppt/embeddings/oleObject29.bin" ContentType="application/vnd.openxmlformats-officedocument.oleObject"/>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embeddings/oleObject30.bin" ContentType="application/vnd.openxmlformats-officedocument.oleObject"/>
  <Override PartName="/ppt/notesSlides/notesSlide50.xml" ContentType="application/vnd.openxmlformats-officedocument.presentationml.notesSlide+xml"/>
  <Override PartName="/ppt/embeddings/oleObject31.bin" ContentType="application/vnd.openxmlformats-officedocument.oleObject"/>
  <Override PartName="/ppt/tags/tag11.xml" ContentType="application/vnd.openxmlformats-officedocument.presentationml.tags+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embeddings/oleObject32.bin" ContentType="application/vnd.openxmlformats-officedocument.oleObject"/>
  <Override PartName="/ppt/embeddings/oleObject33.bin" ContentType="application/vnd.openxmlformats-officedocument.oleObject"/>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53.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1" r:id="rId2"/>
    <p:sldMasterId id="2147483903" r:id="rId3"/>
    <p:sldMasterId id="2147483917" r:id="rId4"/>
  </p:sldMasterIdLst>
  <p:notesMasterIdLst>
    <p:notesMasterId r:id="rId94"/>
  </p:notesMasterIdLst>
  <p:handoutMasterIdLst>
    <p:handoutMasterId r:id="rId95"/>
  </p:handoutMasterIdLst>
  <p:sldIdLst>
    <p:sldId id="379" r:id="rId5"/>
    <p:sldId id="402" r:id="rId6"/>
    <p:sldId id="404" r:id="rId7"/>
    <p:sldId id="399" r:id="rId8"/>
    <p:sldId id="400" r:id="rId9"/>
    <p:sldId id="541" r:id="rId10"/>
    <p:sldId id="542" r:id="rId11"/>
    <p:sldId id="548" r:id="rId12"/>
    <p:sldId id="466" r:id="rId13"/>
    <p:sldId id="543" r:id="rId14"/>
    <p:sldId id="467" r:id="rId15"/>
    <p:sldId id="468" r:id="rId16"/>
    <p:sldId id="470" r:id="rId17"/>
    <p:sldId id="471" r:id="rId18"/>
    <p:sldId id="472" r:id="rId19"/>
    <p:sldId id="473" r:id="rId20"/>
    <p:sldId id="474" r:id="rId21"/>
    <p:sldId id="475" r:id="rId22"/>
    <p:sldId id="529" r:id="rId23"/>
    <p:sldId id="530" r:id="rId24"/>
    <p:sldId id="476" r:id="rId25"/>
    <p:sldId id="531" r:id="rId26"/>
    <p:sldId id="532" r:id="rId27"/>
    <p:sldId id="533" r:id="rId28"/>
    <p:sldId id="549" r:id="rId29"/>
    <p:sldId id="550" r:id="rId30"/>
    <p:sldId id="551" r:id="rId31"/>
    <p:sldId id="552" r:id="rId32"/>
    <p:sldId id="553" r:id="rId33"/>
    <p:sldId id="554" r:id="rId34"/>
    <p:sldId id="555" r:id="rId35"/>
    <p:sldId id="556" r:id="rId36"/>
    <p:sldId id="557" r:id="rId37"/>
    <p:sldId id="559" r:id="rId38"/>
    <p:sldId id="560" r:id="rId39"/>
    <p:sldId id="561" r:id="rId40"/>
    <p:sldId id="534" r:id="rId41"/>
    <p:sldId id="535" r:id="rId42"/>
    <p:sldId id="536" r:id="rId43"/>
    <p:sldId id="537" r:id="rId44"/>
    <p:sldId id="538" r:id="rId45"/>
    <p:sldId id="539" r:id="rId46"/>
    <p:sldId id="540" r:id="rId47"/>
    <p:sldId id="524" r:id="rId48"/>
    <p:sldId id="525" r:id="rId49"/>
    <p:sldId id="526" r:id="rId50"/>
    <p:sldId id="527" r:id="rId51"/>
    <p:sldId id="528" r:id="rId52"/>
    <p:sldId id="479" r:id="rId53"/>
    <p:sldId id="480" r:id="rId54"/>
    <p:sldId id="483" r:id="rId55"/>
    <p:sldId id="516" r:id="rId56"/>
    <p:sldId id="481" r:id="rId57"/>
    <p:sldId id="482" r:id="rId58"/>
    <p:sldId id="484" r:id="rId59"/>
    <p:sldId id="485" r:id="rId60"/>
    <p:sldId id="412" r:id="rId61"/>
    <p:sldId id="487" r:id="rId62"/>
    <p:sldId id="488" r:id="rId63"/>
    <p:sldId id="489" r:id="rId64"/>
    <p:sldId id="490" r:id="rId65"/>
    <p:sldId id="491" r:id="rId66"/>
    <p:sldId id="492" r:id="rId67"/>
    <p:sldId id="493" r:id="rId68"/>
    <p:sldId id="494" r:id="rId69"/>
    <p:sldId id="495" r:id="rId70"/>
    <p:sldId id="496" r:id="rId71"/>
    <p:sldId id="497" r:id="rId72"/>
    <p:sldId id="517" r:id="rId73"/>
    <p:sldId id="518" r:id="rId74"/>
    <p:sldId id="519" r:id="rId75"/>
    <p:sldId id="520" r:id="rId76"/>
    <p:sldId id="521" r:id="rId77"/>
    <p:sldId id="522" r:id="rId78"/>
    <p:sldId id="523" r:id="rId79"/>
    <p:sldId id="501" r:id="rId80"/>
    <p:sldId id="502" r:id="rId81"/>
    <p:sldId id="503" r:id="rId82"/>
    <p:sldId id="499" r:id="rId83"/>
    <p:sldId id="444" r:id="rId84"/>
    <p:sldId id="443" r:id="rId85"/>
    <p:sldId id="437" r:id="rId86"/>
    <p:sldId id="439" r:id="rId87"/>
    <p:sldId id="440" r:id="rId88"/>
    <p:sldId id="424" r:id="rId89"/>
    <p:sldId id="544" r:id="rId90"/>
    <p:sldId id="545" r:id="rId91"/>
    <p:sldId id="547" r:id="rId92"/>
    <p:sldId id="546" r:id="rId93"/>
  </p:sldIdLst>
  <p:sldSz cx="9144000" cy="6858000" type="screen4x3"/>
  <p:notesSz cx="6997700" cy="9283700"/>
  <p:custDataLst>
    <p:tags r:id="rId97"/>
  </p:custDataLst>
  <p:defaultTextStyle>
    <a:defPPr>
      <a:defRPr lang="en-US"/>
    </a:defPPr>
    <a:lvl1pPr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New Roman" charset="0"/>
        <a:ea typeface="ＭＳ Ｐゴシック" charset="0"/>
        <a:cs typeface="+mn-cs"/>
      </a:defRPr>
    </a:lvl5pPr>
    <a:lvl6pPr marL="2286000" algn="l" defTabSz="457200" rtl="0" eaLnBrk="1" latinLnBrk="0" hangingPunct="1">
      <a:defRPr sz="2400" kern="1200">
        <a:solidFill>
          <a:schemeClr val="tx1"/>
        </a:solidFill>
        <a:latin typeface="Times New Roman" charset="0"/>
        <a:ea typeface="ＭＳ Ｐゴシック" charset="0"/>
        <a:cs typeface="+mn-cs"/>
      </a:defRPr>
    </a:lvl6pPr>
    <a:lvl7pPr marL="2743200" algn="l" defTabSz="457200" rtl="0" eaLnBrk="1" latinLnBrk="0" hangingPunct="1">
      <a:defRPr sz="2400" kern="1200">
        <a:solidFill>
          <a:schemeClr val="tx1"/>
        </a:solidFill>
        <a:latin typeface="Times New Roman" charset="0"/>
        <a:ea typeface="ＭＳ Ｐゴシック" charset="0"/>
        <a:cs typeface="+mn-cs"/>
      </a:defRPr>
    </a:lvl7pPr>
    <a:lvl8pPr marL="3200400" algn="l" defTabSz="457200" rtl="0" eaLnBrk="1" latinLnBrk="0" hangingPunct="1">
      <a:defRPr sz="2400" kern="1200">
        <a:solidFill>
          <a:schemeClr val="tx1"/>
        </a:solidFill>
        <a:latin typeface="Times New Roman" charset="0"/>
        <a:ea typeface="ＭＳ Ｐゴシック" charset="0"/>
        <a:cs typeface="+mn-cs"/>
      </a:defRPr>
    </a:lvl8pPr>
    <a:lvl9pPr marL="3657600" algn="l" defTabSz="457200" rtl="0" eaLnBrk="1" latinLnBrk="0" hangingPunct="1">
      <a:defRPr sz="2400" kern="1200">
        <a:solidFill>
          <a:schemeClr val="tx1"/>
        </a:solidFill>
        <a:latin typeface="Times New Roman"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66FF"/>
    <a:srgbClr val="C8C8C8"/>
    <a:srgbClr val="DDDDDD"/>
    <a:srgbClr val="FF0000"/>
    <a:srgbClr val="FFFF00"/>
    <a:srgbClr val="FF9900"/>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966" autoAdjust="0"/>
  </p:normalViewPr>
  <p:slideViewPr>
    <p:cSldViewPr snapToObjects="1">
      <p:cViewPr>
        <p:scale>
          <a:sx n="120" d="100"/>
          <a:sy n="120" d="100"/>
        </p:scale>
        <p:origin x="-1480" y="-164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66" d="100"/>
        <a:sy n="66" d="100"/>
      </p:scale>
      <p:origin x="0" y="1920"/>
    </p:cViewPr>
  </p:sorterViewPr>
  <p:gridSpacing cx="76200" cy="76200"/>
</p:viewPr>
</file>

<file path=ppt/_rels/presentation.xml.rels><?xml version="1.0" encoding="UTF-8" standalone="yes"?>
<Relationships xmlns="http://schemas.openxmlformats.org/package/2006/relationships"><Relationship Id="rId10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50" Type="http://schemas.openxmlformats.org/officeDocument/2006/relationships/slide" Target="slides/slide46.xml"/><Relationship Id="rId51" Type="http://schemas.openxmlformats.org/officeDocument/2006/relationships/slide" Target="slides/slide47.xml"/><Relationship Id="rId52" Type="http://schemas.openxmlformats.org/officeDocument/2006/relationships/slide" Target="slides/slide48.xml"/><Relationship Id="rId53" Type="http://schemas.openxmlformats.org/officeDocument/2006/relationships/slide" Target="slides/slide49.xml"/><Relationship Id="rId54" Type="http://schemas.openxmlformats.org/officeDocument/2006/relationships/slide" Target="slides/slide50.xml"/><Relationship Id="rId55" Type="http://schemas.openxmlformats.org/officeDocument/2006/relationships/slide" Target="slides/slide51.xml"/><Relationship Id="rId56" Type="http://schemas.openxmlformats.org/officeDocument/2006/relationships/slide" Target="slides/slide52.xml"/><Relationship Id="rId57" Type="http://schemas.openxmlformats.org/officeDocument/2006/relationships/slide" Target="slides/slide53.xml"/><Relationship Id="rId58" Type="http://schemas.openxmlformats.org/officeDocument/2006/relationships/slide" Target="slides/slide54.xml"/><Relationship Id="rId59" Type="http://schemas.openxmlformats.org/officeDocument/2006/relationships/slide" Target="slides/slide55.xml"/><Relationship Id="rId70" Type="http://schemas.openxmlformats.org/officeDocument/2006/relationships/slide" Target="slides/slide66.xml"/><Relationship Id="rId71" Type="http://schemas.openxmlformats.org/officeDocument/2006/relationships/slide" Target="slides/slide67.xml"/><Relationship Id="rId72" Type="http://schemas.openxmlformats.org/officeDocument/2006/relationships/slide" Target="slides/slide68.xml"/><Relationship Id="rId73" Type="http://schemas.openxmlformats.org/officeDocument/2006/relationships/slide" Target="slides/slide69.xml"/><Relationship Id="rId74" Type="http://schemas.openxmlformats.org/officeDocument/2006/relationships/slide" Target="slides/slide70.xml"/><Relationship Id="rId75" Type="http://schemas.openxmlformats.org/officeDocument/2006/relationships/slide" Target="slides/slide71.xml"/><Relationship Id="rId76" Type="http://schemas.openxmlformats.org/officeDocument/2006/relationships/slide" Target="slides/slide72.xml"/><Relationship Id="rId77" Type="http://schemas.openxmlformats.org/officeDocument/2006/relationships/slide" Target="slides/slide73.xml"/><Relationship Id="rId78" Type="http://schemas.openxmlformats.org/officeDocument/2006/relationships/slide" Target="slides/slide74.xml"/><Relationship Id="rId79" Type="http://schemas.openxmlformats.org/officeDocument/2006/relationships/slide" Target="slides/slide75.xml"/><Relationship Id="rId90" Type="http://schemas.openxmlformats.org/officeDocument/2006/relationships/slide" Target="slides/slide86.xml"/><Relationship Id="rId91" Type="http://schemas.openxmlformats.org/officeDocument/2006/relationships/slide" Target="slides/slide87.xml"/><Relationship Id="rId92" Type="http://schemas.openxmlformats.org/officeDocument/2006/relationships/slide" Target="slides/slide88.xml"/><Relationship Id="rId93" Type="http://schemas.openxmlformats.org/officeDocument/2006/relationships/slide" Target="slides/slide89.xml"/><Relationship Id="rId94" Type="http://schemas.openxmlformats.org/officeDocument/2006/relationships/notesMaster" Target="notesMasters/notesMaster1.xml"/><Relationship Id="rId95" Type="http://schemas.openxmlformats.org/officeDocument/2006/relationships/handoutMaster" Target="handoutMasters/handoutMaster1.xml"/><Relationship Id="rId96" Type="http://schemas.openxmlformats.org/officeDocument/2006/relationships/printerSettings" Target="printerSettings/printerSettings1.bin"/><Relationship Id="rId97" Type="http://schemas.openxmlformats.org/officeDocument/2006/relationships/tags" Target="tags/tag1.xml"/><Relationship Id="rId98" Type="http://schemas.openxmlformats.org/officeDocument/2006/relationships/presProps" Target="presProps.xml"/><Relationship Id="rId99" Type="http://schemas.openxmlformats.org/officeDocument/2006/relationships/viewProps" Target="viewProp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slide" Target="slides/slide39.xml"/><Relationship Id="rId44" Type="http://schemas.openxmlformats.org/officeDocument/2006/relationships/slide" Target="slides/slide40.xml"/><Relationship Id="rId45" Type="http://schemas.openxmlformats.org/officeDocument/2006/relationships/slide" Target="slides/slide41.xml"/><Relationship Id="rId46" Type="http://schemas.openxmlformats.org/officeDocument/2006/relationships/slide" Target="slides/slide42.xml"/><Relationship Id="rId47" Type="http://schemas.openxmlformats.org/officeDocument/2006/relationships/slide" Target="slides/slide43.xml"/><Relationship Id="rId48" Type="http://schemas.openxmlformats.org/officeDocument/2006/relationships/slide" Target="slides/slide44.xml"/><Relationship Id="rId49" Type="http://schemas.openxmlformats.org/officeDocument/2006/relationships/slide" Target="slides/slide45.xml"/><Relationship Id="rId60" Type="http://schemas.openxmlformats.org/officeDocument/2006/relationships/slide" Target="slides/slide56.xml"/><Relationship Id="rId61" Type="http://schemas.openxmlformats.org/officeDocument/2006/relationships/slide" Target="slides/slide57.xml"/><Relationship Id="rId62" Type="http://schemas.openxmlformats.org/officeDocument/2006/relationships/slide" Target="slides/slide58.xml"/><Relationship Id="rId63" Type="http://schemas.openxmlformats.org/officeDocument/2006/relationships/slide" Target="slides/slide59.xml"/><Relationship Id="rId64" Type="http://schemas.openxmlformats.org/officeDocument/2006/relationships/slide" Target="slides/slide60.xml"/><Relationship Id="rId65" Type="http://schemas.openxmlformats.org/officeDocument/2006/relationships/slide" Target="slides/slide61.xml"/><Relationship Id="rId66" Type="http://schemas.openxmlformats.org/officeDocument/2006/relationships/slide" Target="slides/slide62.xml"/><Relationship Id="rId67" Type="http://schemas.openxmlformats.org/officeDocument/2006/relationships/slide" Target="slides/slide63.xml"/><Relationship Id="rId68" Type="http://schemas.openxmlformats.org/officeDocument/2006/relationships/slide" Target="slides/slide64.xml"/><Relationship Id="rId69" Type="http://schemas.openxmlformats.org/officeDocument/2006/relationships/slide" Target="slides/slide65.xml"/><Relationship Id="rId100" Type="http://schemas.openxmlformats.org/officeDocument/2006/relationships/theme" Target="theme/theme1.xml"/><Relationship Id="rId80" Type="http://schemas.openxmlformats.org/officeDocument/2006/relationships/slide" Target="slides/slide76.xml"/><Relationship Id="rId81" Type="http://schemas.openxmlformats.org/officeDocument/2006/relationships/slide" Target="slides/slide77.xml"/><Relationship Id="rId82" Type="http://schemas.openxmlformats.org/officeDocument/2006/relationships/slide" Target="slides/slide78.xml"/><Relationship Id="rId83" Type="http://schemas.openxmlformats.org/officeDocument/2006/relationships/slide" Target="slides/slide79.xml"/><Relationship Id="rId84" Type="http://schemas.openxmlformats.org/officeDocument/2006/relationships/slide" Target="slides/slide80.xml"/><Relationship Id="rId85" Type="http://schemas.openxmlformats.org/officeDocument/2006/relationships/slide" Target="slides/slide81.xml"/><Relationship Id="rId86" Type="http://schemas.openxmlformats.org/officeDocument/2006/relationships/slide" Target="slides/slide82.xml"/><Relationship Id="rId87" Type="http://schemas.openxmlformats.org/officeDocument/2006/relationships/slide" Target="slides/slide83.xml"/><Relationship Id="rId88" Type="http://schemas.openxmlformats.org/officeDocument/2006/relationships/slide" Target="slides/slide84.xml"/><Relationship Id="rId89" Type="http://schemas.openxmlformats.org/officeDocument/2006/relationships/slide" Target="slides/slide85.xml"/></Relationships>
</file>

<file path=ppt/_rels/viewProps.xml.rels><?xml version="1.0" encoding="UTF-8" standalone="yes"?>
<Relationships xmlns="http://schemas.openxmlformats.org/package/2006/relationships"><Relationship Id="rId3" Type="http://schemas.openxmlformats.org/officeDocument/2006/relationships/slide" Target="slides/slide52.xml"/><Relationship Id="rId4" Type="http://schemas.openxmlformats.org/officeDocument/2006/relationships/slide" Target="slides/slide53.xml"/><Relationship Id="rId5" Type="http://schemas.openxmlformats.org/officeDocument/2006/relationships/slide" Target="slides/slide55.xml"/><Relationship Id="rId6" Type="http://schemas.openxmlformats.org/officeDocument/2006/relationships/slide" Target="slides/slide56.xml"/><Relationship Id="rId7" Type="http://schemas.openxmlformats.org/officeDocument/2006/relationships/slide" Target="slides/slide61.xml"/><Relationship Id="rId1" Type="http://schemas.openxmlformats.org/officeDocument/2006/relationships/slide" Target="slides/slide10.xml"/><Relationship Id="rId2" Type="http://schemas.openxmlformats.org/officeDocument/2006/relationships/slide" Target="slides/slide5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 Id="rId2" Type="http://schemas.openxmlformats.org/officeDocument/2006/relationships/image" Target="../media/image10.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73.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9.wmf"/><Relationship Id="rId2" Type="http://schemas.openxmlformats.org/officeDocument/2006/relationships/image" Target="../media/image10.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8.wmf"/><Relationship Id="rId2" Type="http://schemas.openxmlformats.org/officeDocument/2006/relationships/image" Target="../media/image79.wmf"/><Relationship Id="rId3" Type="http://schemas.openxmlformats.org/officeDocument/2006/relationships/image" Target="../media/image80.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94.png"/><Relationship Id="rId2" Type="http://schemas.openxmlformats.org/officeDocument/2006/relationships/image" Target="../media/image95.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08.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08.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94.png"/><Relationship Id="rId2" Type="http://schemas.openxmlformats.org/officeDocument/2006/relationships/image" Target="../media/image95.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8.wmf"/><Relationship Id="rId2" Type="http://schemas.openxmlformats.org/officeDocument/2006/relationships/image" Target="../media/image5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8.wmf"/><Relationship Id="rId2" Type="http://schemas.openxmlformats.org/officeDocument/2006/relationships/image" Target="../media/image5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0.wmf"/><Relationship Id="rId2" Type="http://schemas.openxmlformats.org/officeDocument/2006/relationships/image" Target="../media/image6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2.wmf"/><Relationship Id="rId2" Type="http://schemas.openxmlformats.org/officeDocument/2006/relationships/image" Target="../media/image63.wmf"/><Relationship Id="rId3" Type="http://schemas.openxmlformats.org/officeDocument/2006/relationships/image" Target="../media/image6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62.wmf"/><Relationship Id="rId2" Type="http://schemas.openxmlformats.org/officeDocument/2006/relationships/image" Target="../media/image64.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68.wmf"/><Relationship Id="rId4" Type="http://schemas.openxmlformats.org/officeDocument/2006/relationships/image" Target="../media/image69.wmf"/><Relationship Id="rId1" Type="http://schemas.openxmlformats.org/officeDocument/2006/relationships/image" Target="../media/image66.wmf"/><Relationship Id="rId2" Type="http://schemas.openxmlformats.org/officeDocument/2006/relationships/image" Target="../media/image67.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0.wmf"/><Relationship Id="rId2" Type="http://schemas.openxmlformats.org/officeDocument/2006/relationships/image" Target="../media/image71.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7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30273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39" tIns="45869" rIns="91739" bIns="45869" numCol="1" anchor="t" anchorCtr="0" compatLnSpc="1">
            <a:prstTxWarp prst="textNoShape">
              <a:avLst/>
            </a:prstTxWarp>
          </a:bodyPr>
          <a:lstStyle>
            <a:lvl1pPr defTabSz="917575">
              <a:defRPr sz="1200">
                <a:latin typeface="Times New Roman" pitchFamily="18" charset="0"/>
                <a:ea typeface="+mn-ea"/>
              </a:defRPr>
            </a:lvl1pPr>
          </a:lstStyle>
          <a:p>
            <a:pPr>
              <a:defRPr/>
            </a:pPr>
            <a:endParaRPr lang="en-US"/>
          </a:p>
        </p:txBody>
      </p:sp>
      <p:sp>
        <p:nvSpPr>
          <p:cNvPr id="64515" name="Rectangle 3"/>
          <p:cNvSpPr>
            <a:spLocks noGrp="1" noChangeArrowheads="1"/>
          </p:cNvSpPr>
          <p:nvPr>
            <p:ph type="dt" sz="quarter" idx="1"/>
          </p:nvPr>
        </p:nvSpPr>
        <p:spPr bwMode="auto">
          <a:xfrm>
            <a:off x="3938588" y="0"/>
            <a:ext cx="30289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39" tIns="45869" rIns="91739" bIns="45869" numCol="1" anchor="t" anchorCtr="0" compatLnSpc="1">
            <a:prstTxWarp prst="textNoShape">
              <a:avLst/>
            </a:prstTxWarp>
          </a:bodyPr>
          <a:lstStyle>
            <a:lvl1pPr algn="r" defTabSz="917575">
              <a:defRPr sz="1200">
                <a:latin typeface="Times New Roman" pitchFamily="18" charset="0"/>
                <a:ea typeface="+mn-ea"/>
              </a:defRPr>
            </a:lvl1pPr>
          </a:lstStyle>
          <a:p>
            <a:pPr>
              <a:defRPr/>
            </a:pPr>
            <a:endParaRPr lang="en-US"/>
          </a:p>
        </p:txBody>
      </p:sp>
      <p:sp>
        <p:nvSpPr>
          <p:cNvPr id="64516" name="Rectangle 4"/>
          <p:cNvSpPr>
            <a:spLocks noGrp="1" noChangeArrowheads="1"/>
          </p:cNvSpPr>
          <p:nvPr>
            <p:ph type="ftr" sz="quarter" idx="2"/>
          </p:nvPr>
        </p:nvSpPr>
        <p:spPr bwMode="auto">
          <a:xfrm>
            <a:off x="0" y="8856663"/>
            <a:ext cx="30273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39" tIns="45869" rIns="91739" bIns="45869" numCol="1" anchor="b" anchorCtr="0" compatLnSpc="1">
            <a:prstTxWarp prst="textNoShape">
              <a:avLst/>
            </a:prstTxWarp>
          </a:bodyPr>
          <a:lstStyle>
            <a:lvl1pPr defTabSz="917575">
              <a:defRPr sz="1200">
                <a:latin typeface="Times New Roman" pitchFamily="18" charset="0"/>
                <a:ea typeface="+mn-ea"/>
              </a:defRPr>
            </a:lvl1pPr>
          </a:lstStyle>
          <a:p>
            <a:pPr>
              <a:defRPr/>
            </a:pPr>
            <a:endParaRPr lang="en-US"/>
          </a:p>
        </p:txBody>
      </p:sp>
      <p:sp>
        <p:nvSpPr>
          <p:cNvPr id="64517" name="Rectangle 5"/>
          <p:cNvSpPr>
            <a:spLocks noGrp="1" noChangeArrowheads="1"/>
          </p:cNvSpPr>
          <p:nvPr>
            <p:ph type="sldNum" sz="quarter" idx="3"/>
          </p:nvPr>
        </p:nvSpPr>
        <p:spPr bwMode="auto">
          <a:xfrm>
            <a:off x="3938588" y="8856663"/>
            <a:ext cx="302895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39" tIns="45869" rIns="91739" bIns="45869" numCol="1" anchor="b" anchorCtr="0" compatLnSpc="1">
            <a:prstTxWarp prst="textNoShape">
              <a:avLst/>
            </a:prstTxWarp>
          </a:bodyPr>
          <a:lstStyle>
            <a:lvl1pPr algn="r" defTabSz="917575">
              <a:defRPr sz="1200"/>
            </a:lvl1pPr>
          </a:lstStyle>
          <a:p>
            <a:fld id="{BF3C0AFD-7374-3941-A9FD-58F5DFF7ED58}" type="slidenum">
              <a:rPr lang="en-US"/>
              <a:pPr/>
              <a:t>‹#›</a:t>
            </a:fld>
            <a:endParaRPr lang="en-US"/>
          </a:p>
        </p:txBody>
      </p:sp>
    </p:spTree>
    <p:extLst>
      <p:ext uri="{BB962C8B-B14F-4D97-AF65-F5344CB8AC3E}">
        <p14:creationId xmlns:p14="http://schemas.microsoft.com/office/powerpoint/2010/main" val="33008138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2" name="Rectangle 1026"/>
          <p:cNvSpPr>
            <a:spLocks noGrp="1" noChangeArrowheads="1"/>
          </p:cNvSpPr>
          <p:nvPr>
            <p:ph type="hdr" sz="quarter"/>
          </p:nvPr>
        </p:nvSpPr>
        <p:spPr bwMode="auto">
          <a:xfrm>
            <a:off x="0" y="0"/>
            <a:ext cx="3027363"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39" tIns="45869" rIns="91739" bIns="45869" numCol="1" anchor="t" anchorCtr="0" compatLnSpc="1">
            <a:prstTxWarp prst="textNoShape">
              <a:avLst/>
            </a:prstTxWarp>
          </a:bodyPr>
          <a:lstStyle>
            <a:lvl1pPr defTabSz="917575">
              <a:defRPr sz="1200">
                <a:latin typeface="Times New Roman" pitchFamily="18" charset="0"/>
                <a:ea typeface="+mn-ea"/>
              </a:defRPr>
            </a:lvl1pPr>
          </a:lstStyle>
          <a:p>
            <a:pPr>
              <a:defRPr/>
            </a:pPr>
            <a:endParaRPr lang="en-US"/>
          </a:p>
        </p:txBody>
      </p:sp>
      <p:sp>
        <p:nvSpPr>
          <p:cNvPr id="81923" name="Rectangle 1027"/>
          <p:cNvSpPr>
            <a:spLocks noGrp="1" noChangeArrowheads="1"/>
          </p:cNvSpPr>
          <p:nvPr>
            <p:ph type="dt" idx="1"/>
          </p:nvPr>
        </p:nvSpPr>
        <p:spPr bwMode="auto">
          <a:xfrm>
            <a:off x="3938588" y="0"/>
            <a:ext cx="302895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39" tIns="45869" rIns="91739" bIns="45869" numCol="1" anchor="t" anchorCtr="0" compatLnSpc="1">
            <a:prstTxWarp prst="textNoShape">
              <a:avLst/>
            </a:prstTxWarp>
          </a:bodyPr>
          <a:lstStyle>
            <a:lvl1pPr algn="r" defTabSz="917575">
              <a:defRPr sz="1200">
                <a:latin typeface="Times New Roman" pitchFamily="18" charset="0"/>
                <a:ea typeface="+mn-ea"/>
              </a:defRPr>
            </a:lvl1pPr>
          </a:lstStyle>
          <a:p>
            <a:pPr>
              <a:defRPr/>
            </a:pPr>
            <a:endParaRPr lang="en-US"/>
          </a:p>
        </p:txBody>
      </p:sp>
      <p:sp>
        <p:nvSpPr>
          <p:cNvPr id="66564" name="Rectangle 1028"/>
          <p:cNvSpPr>
            <a:spLocks noGrp="1" noRot="1" noChangeAspect="1" noChangeArrowheads="1" noTextEdit="1"/>
          </p:cNvSpPr>
          <p:nvPr>
            <p:ph type="sldImg" idx="2"/>
          </p:nvPr>
        </p:nvSpPr>
        <p:spPr bwMode="auto">
          <a:xfrm>
            <a:off x="1174750" y="693738"/>
            <a:ext cx="4621213" cy="3465512"/>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sp>
      <p:sp>
        <p:nvSpPr>
          <p:cNvPr id="81925" name="Rectangle 1029"/>
          <p:cNvSpPr>
            <a:spLocks noGrp="1" noChangeArrowheads="1"/>
          </p:cNvSpPr>
          <p:nvPr>
            <p:ph type="body" sz="quarter" idx="3"/>
          </p:nvPr>
        </p:nvSpPr>
        <p:spPr bwMode="auto">
          <a:xfrm>
            <a:off x="908050" y="4389438"/>
            <a:ext cx="5151438" cy="423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39" tIns="45869" rIns="91739" bIns="4586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26" name="Rectangle 1030"/>
          <p:cNvSpPr>
            <a:spLocks noGrp="1" noChangeArrowheads="1"/>
          </p:cNvSpPr>
          <p:nvPr>
            <p:ph type="ftr" sz="quarter" idx="4"/>
          </p:nvPr>
        </p:nvSpPr>
        <p:spPr bwMode="auto">
          <a:xfrm>
            <a:off x="0" y="8856663"/>
            <a:ext cx="3027363"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39" tIns="45869" rIns="91739" bIns="45869" numCol="1" anchor="b" anchorCtr="0" compatLnSpc="1">
            <a:prstTxWarp prst="textNoShape">
              <a:avLst/>
            </a:prstTxWarp>
          </a:bodyPr>
          <a:lstStyle>
            <a:lvl1pPr defTabSz="917575">
              <a:defRPr sz="1200">
                <a:latin typeface="Times New Roman" pitchFamily="18" charset="0"/>
                <a:ea typeface="+mn-ea"/>
              </a:defRPr>
            </a:lvl1pPr>
          </a:lstStyle>
          <a:p>
            <a:pPr>
              <a:defRPr/>
            </a:pPr>
            <a:endParaRPr lang="en-US"/>
          </a:p>
        </p:txBody>
      </p:sp>
      <p:sp>
        <p:nvSpPr>
          <p:cNvPr id="81927" name="Rectangle 1031"/>
          <p:cNvSpPr>
            <a:spLocks noGrp="1" noChangeArrowheads="1"/>
          </p:cNvSpPr>
          <p:nvPr>
            <p:ph type="sldNum" sz="quarter" idx="5"/>
          </p:nvPr>
        </p:nvSpPr>
        <p:spPr bwMode="auto">
          <a:xfrm>
            <a:off x="3938588" y="8856663"/>
            <a:ext cx="302895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39" tIns="45869" rIns="91739" bIns="45869" numCol="1" anchor="b" anchorCtr="0" compatLnSpc="1">
            <a:prstTxWarp prst="textNoShape">
              <a:avLst/>
            </a:prstTxWarp>
          </a:bodyPr>
          <a:lstStyle>
            <a:lvl1pPr algn="r" defTabSz="917575">
              <a:defRPr sz="1200"/>
            </a:lvl1pPr>
          </a:lstStyle>
          <a:p>
            <a:fld id="{EE8687C0-65CE-3D42-8FEB-4E6615E272F9}" type="slidenum">
              <a:rPr lang="en-US"/>
              <a:pPr/>
              <a:t>‹#›</a:t>
            </a:fld>
            <a:endParaRPr lang="en-US"/>
          </a:p>
        </p:txBody>
      </p:sp>
    </p:spTree>
    <p:extLst>
      <p:ext uri="{BB962C8B-B14F-4D97-AF65-F5344CB8AC3E}">
        <p14:creationId xmlns:p14="http://schemas.microsoft.com/office/powerpoint/2010/main" val="10113458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a:ln/>
        </p:spPr>
      </p:sp>
      <p:sp>
        <p:nvSpPr>
          <p:cNvPr id="399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rPr>
              <a:t>manipulate eq to show shape of focus region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BDB91091-15CC-4338-ACE0-C335C20EA157}" type="slidenum">
              <a:rPr lang="en-US" smtClean="0"/>
              <a:pPr/>
              <a:t>20</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0150FB6-F6FD-4678-906C-E16697A67A77}" type="slidenum">
              <a:rPr lang="en-US" smtClean="0">
                <a:latin typeface="Arial" pitchFamily="34" charset="0"/>
                <a:cs typeface="Arial" pitchFamily="34" charset="0"/>
              </a:rPr>
              <a:pPr/>
              <a:t>21</a:t>
            </a:fld>
            <a:endParaRPr lang="en-US" smtClean="0">
              <a:latin typeface="Arial" pitchFamily="34" charset="0"/>
              <a:cs typeface="Arial" pitchFamily="34"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6CE6C72C-6F38-4F92-973D-E1E43F2D69BA}" type="slidenum">
              <a:rPr lang="en-US" smtClean="0"/>
              <a:pPr/>
              <a:t>22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38EEE8D7-724D-49BC-83BB-FB02DCD74782}" type="slidenum">
              <a:rPr lang="en-US" smtClean="0"/>
              <a:pPr/>
              <a:t>23</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8E09A57-2BEC-442E-8EF7-2AD67DF5D260}" type="slidenum">
              <a:rPr lang="en-US" smtClean="0"/>
              <a:pPr/>
              <a:t>24</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noTextEdit="1"/>
          </p:cNvSpPr>
          <p:nvPr>
            <p:ph type="sldImg"/>
          </p:nvPr>
        </p:nvSpPr>
        <p:spPr>
          <a:ln/>
        </p:spPr>
      </p:sp>
      <p:sp>
        <p:nvSpPr>
          <p:cNvPr id="6758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Times New Roman" charset="0"/>
            </a:endParaRPr>
          </a:p>
        </p:txBody>
      </p:sp>
      <p:sp>
        <p:nvSpPr>
          <p:cNvPr id="67587" name="Slide Number Placeholder 3"/>
          <p:cNvSpPr>
            <a:spLocks noGrp="1"/>
          </p:cNvSpPr>
          <p:nvPr>
            <p:ph type="sldNum" sz="quarter" idx="4294967295"/>
          </p:nvPr>
        </p:nvSpPr>
        <p:spPr bwMode="auto">
          <a:xfrm>
            <a:off x="3962934" y="8817367"/>
            <a:ext cx="3033552" cy="4641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730" tIns="44865" rIns="89730" bIns="44865"/>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fld id="{5DADF181-0226-9F48-850A-FFC30868E3C6}" type="slidenum">
              <a:rPr lang="en-US"/>
              <a:pPr eaLnBrk="1" hangingPunct="1"/>
              <a:t>26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08E09A57-2BEC-442E-8EF7-2AD67DF5D260}" type="slidenum">
              <a:rPr lang="en-US" smtClean="0"/>
              <a:pPr/>
              <a:t>36</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166473B0-D645-4F8E-AD7C-18BAD656CFBB}" type="slidenum">
              <a:rPr lang="en-US" smtClean="0"/>
              <a:pPr/>
              <a:t>37</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B656120C-FE6B-4B78-86E7-7DAEDC885979}" type="slidenum">
              <a:rPr lang="en-US" smtClean="0"/>
              <a:pPr/>
              <a:t>38</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r>
              <a:rPr lang="en-US" dirty="0" smtClean="0"/>
              <a:t>X’ is X in the second camera’s coordinate system</a:t>
            </a:r>
          </a:p>
          <a:p>
            <a:pPr eaLnBrk="1" hangingPunct="1"/>
            <a:r>
              <a:rPr lang="en-US" dirty="0" smtClean="0"/>
              <a:t>We can identify the non-homogeneous 3D vectors X and X’ with the homogeneous coordinate vectors x and x’ of the projections of the two points into the two respective images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4F68B779-E80A-48EC-BD10-FC50FE2E1B68}" type="slidenum">
              <a:rPr lang="en-US" smtClean="0"/>
              <a:pPr/>
              <a:t>39</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31"/>
          <p:cNvSpPr>
            <a:spLocks noGrp="1" noChangeArrowheads="1"/>
          </p:cNvSpPr>
          <p:nvPr>
            <p:ph type="sldNum" sz="quarter" idx="5"/>
          </p:nvPr>
        </p:nvSpPr>
        <p:spPr/>
        <p:txBody>
          <a:bodyPr/>
          <a:lstStyle/>
          <a:p>
            <a:pPr>
              <a:defRPr/>
            </a:pPr>
            <a:fld id="{BBC00F9F-FA22-4E68-AE92-A73BF5E34EA1}" type="slidenum">
              <a:rPr lang="en-US" smtClean="0"/>
              <a:pPr>
                <a:defRPr/>
              </a:pPr>
              <a:t>10</a:t>
            </a:fld>
            <a:endParaRPr lang="en-US" smtClean="0"/>
          </a:p>
        </p:txBody>
      </p:sp>
      <p:sp>
        <p:nvSpPr>
          <p:cNvPr id="819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192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ACF0DE9-DE6A-4EC6-8CB6-4B20A56B8568}" type="slidenum">
              <a:rPr lang="en-US" smtClean="0"/>
              <a:pPr/>
              <a:t>40</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A0491519-53F1-4AE3-A5AB-EED6E456B18C}" type="slidenum">
              <a:rPr lang="en-US" smtClean="0"/>
              <a:pPr/>
              <a:t>41</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A0F6917B-FDEB-4DCD-938C-428055F66773}" type="slidenum">
              <a:rPr lang="en-US" smtClean="0"/>
              <a:pPr/>
              <a:t>42</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8CAB627B-5F55-416B-8A75-E1A398E782FB}" type="slidenum">
              <a:rPr lang="en-US" smtClean="0"/>
              <a:pPr/>
              <a:t>43</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123AC015-6004-498E-9BCD-BCD08157FCDD}" type="slidenum">
              <a:rPr lang="en-US" smtClean="0"/>
              <a:pPr/>
              <a:t>44</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84D5798E-44C2-4537-B907-8991FC942F25}" type="slidenum">
              <a:rPr lang="en-US" smtClean="0"/>
              <a:pPr/>
              <a:t>45</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1AFA102C-3135-4A9F-AB9D-704BC3D676FC}" type="slidenum">
              <a:rPr lang="en-US" smtClean="0"/>
              <a:pPr/>
              <a:t>46</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B57EFF60-2F50-4C29-8D7B-56AE705CA533}" type="slidenum">
              <a:rPr lang="en-US" smtClean="0"/>
              <a:pPr/>
              <a:t>47</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51C08440-C7E4-4A62-8509-FFFC0368085D}" type="slidenum">
              <a:rPr lang="en-US" smtClean="0"/>
              <a:pPr/>
              <a:t>48</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xfrm>
            <a:off x="932419" y="4410065"/>
            <a:ext cx="5132862" cy="4176744"/>
          </a:xfrm>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073CA73D-64A7-4C4B-B6D3-8CBB7DFFA928}" type="slidenum">
              <a:rPr lang="en-US" smtClean="0">
                <a:latin typeface="Arial" pitchFamily="34" charset="0"/>
                <a:cs typeface="Arial" pitchFamily="34" charset="0"/>
              </a:rPr>
              <a:pPr/>
              <a:t>49</a:t>
            </a:fld>
            <a:endParaRPr lang="en-US" smtClean="0">
              <a:latin typeface="Arial" pitchFamily="34" charset="0"/>
              <a:cs typeface="Arial" pitchFamily="34"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F5F75DC-2DAD-45AD-BC6F-C3559FDD87A9}" type="slidenum">
              <a:rPr lang="en-US" smtClean="0">
                <a:latin typeface="Arial" pitchFamily="34" charset="0"/>
                <a:cs typeface="Arial" pitchFamily="34" charset="0"/>
              </a:rPr>
              <a:pPr/>
              <a:t>13</a:t>
            </a:fld>
            <a:endParaRPr lang="en-US" smtClean="0">
              <a:latin typeface="Arial" pitchFamily="34" charset="0"/>
              <a:cs typeface="Arial" pitchFamily="34"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031"/>
          <p:cNvSpPr>
            <a:spLocks noGrp="1" noChangeArrowheads="1"/>
          </p:cNvSpPr>
          <p:nvPr>
            <p:ph type="sldNum" sz="quarter" idx="5"/>
          </p:nvPr>
        </p:nvSpPr>
        <p:spPr/>
        <p:txBody>
          <a:bodyPr/>
          <a:lstStyle/>
          <a:p>
            <a:pPr>
              <a:defRPr/>
            </a:pPr>
            <a:fld id="{9865DE2D-B43A-4809-9F43-A0D11507C48D}" type="slidenum">
              <a:rPr lang="en-US" smtClean="0"/>
              <a:pPr>
                <a:defRPr/>
              </a:pPr>
              <a:t>50</a:t>
            </a:fld>
            <a:endParaRPr lang="en-US" smtClean="0"/>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031"/>
          <p:cNvSpPr>
            <a:spLocks noGrp="1" noChangeArrowheads="1"/>
          </p:cNvSpPr>
          <p:nvPr>
            <p:ph type="sldNum" sz="quarter" idx="5"/>
          </p:nvPr>
        </p:nvSpPr>
        <p:spPr/>
        <p:txBody>
          <a:bodyPr/>
          <a:lstStyle/>
          <a:p>
            <a:pPr>
              <a:defRPr/>
            </a:pPr>
            <a:fld id="{BBC00F9F-FA22-4E68-AE92-A73BF5E34EA1}" type="slidenum">
              <a:rPr lang="en-US" smtClean="0"/>
              <a:pPr>
                <a:defRPr/>
              </a:pPr>
              <a:t>51</a:t>
            </a:fld>
            <a:endParaRPr lang="en-US" smtClean="0"/>
          </a:p>
        </p:txBody>
      </p:sp>
      <p:sp>
        <p:nvSpPr>
          <p:cNvPr id="819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192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031"/>
          <p:cNvSpPr>
            <a:spLocks noGrp="1" noChangeArrowheads="1"/>
          </p:cNvSpPr>
          <p:nvPr>
            <p:ph type="sldNum" sz="quarter" idx="5"/>
          </p:nvPr>
        </p:nvSpPr>
        <p:spPr/>
        <p:txBody>
          <a:bodyPr/>
          <a:lstStyle/>
          <a:p>
            <a:pPr>
              <a:defRPr/>
            </a:pPr>
            <a:fld id="{8B856102-7C12-44E3-9B61-5EDD0A3DEB10}" type="slidenum">
              <a:rPr lang="en-US" smtClean="0"/>
              <a:pPr>
                <a:defRPr/>
              </a:pPr>
              <a:t>52</a:t>
            </a:fld>
            <a:endParaRPr lang="en-US" smtClean="0"/>
          </a:p>
        </p:txBody>
      </p:sp>
      <p:sp>
        <p:nvSpPr>
          <p:cNvPr id="860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602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031"/>
          <p:cNvSpPr>
            <a:spLocks noGrp="1" noChangeArrowheads="1"/>
          </p:cNvSpPr>
          <p:nvPr>
            <p:ph type="sldNum" sz="quarter" idx="5"/>
          </p:nvPr>
        </p:nvSpPr>
        <p:spPr/>
        <p:txBody>
          <a:bodyPr/>
          <a:lstStyle/>
          <a:p>
            <a:pPr>
              <a:defRPr/>
            </a:pPr>
            <a:fld id="{43AE3FED-7E50-470B-BE2C-C84DAC8992C1}" type="slidenum">
              <a:rPr lang="en-US" smtClean="0"/>
              <a:pPr>
                <a:defRPr/>
              </a:pPr>
              <a:t>53</a:t>
            </a:fld>
            <a:endParaRPr lang="en-US" smtClean="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031"/>
          <p:cNvSpPr>
            <a:spLocks noGrp="1" noChangeArrowheads="1"/>
          </p:cNvSpPr>
          <p:nvPr>
            <p:ph type="sldNum" sz="quarter" idx="5"/>
          </p:nvPr>
        </p:nvSpPr>
        <p:spPr/>
        <p:txBody>
          <a:bodyPr/>
          <a:lstStyle/>
          <a:p>
            <a:pPr>
              <a:defRPr/>
            </a:pPr>
            <a:fld id="{6A9A57EF-541D-443D-B041-B5555686C3FA}" type="slidenum">
              <a:rPr lang="en-US" smtClean="0"/>
              <a:pPr>
                <a:defRPr/>
              </a:pPr>
              <a:t>54</a:t>
            </a:fld>
            <a:endParaRPr lang="en-US" smtClean="0"/>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031"/>
          <p:cNvSpPr>
            <a:spLocks noGrp="1" noChangeArrowheads="1"/>
          </p:cNvSpPr>
          <p:nvPr>
            <p:ph type="sldNum" sz="quarter" idx="5"/>
          </p:nvPr>
        </p:nvSpPr>
        <p:spPr/>
        <p:txBody>
          <a:bodyPr/>
          <a:lstStyle/>
          <a:p>
            <a:pPr>
              <a:defRPr/>
            </a:pPr>
            <a:fld id="{333347DA-7389-4F3D-B887-FF3C647DC3E0}" type="slidenum">
              <a:rPr lang="en-US" smtClean="0"/>
              <a:pPr>
                <a:defRPr/>
              </a:pPr>
              <a:t>55</a:t>
            </a:fld>
            <a:endParaRPr lang="en-US" smtClean="0"/>
          </a:p>
        </p:txBody>
      </p:sp>
      <p:sp>
        <p:nvSpPr>
          <p:cNvPr id="82947" name="Rectangle 2"/>
          <p:cNvSpPr>
            <a:spLocks noGrp="1" noRot="1" noChangeAspect="1" noChangeArrowheads="1" noTextEdit="1"/>
          </p:cNvSpPr>
          <p:nvPr>
            <p:ph type="sldImg"/>
          </p:nvPr>
        </p:nvSpPr>
        <p:spPr bwMode="auto">
          <a:xfrm>
            <a:off x="1176944" y="696917"/>
            <a:ext cx="4645411" cy="3481388"/>
          </a:xfrm>
          <a:noFill/>
          <a:ln cap="flat">
            <a:solidFill>
              <a:schemeClr val="tx1"/>
            </a:solidFill>
            <a:miter lim="800000"/>
            <a:headEnd/>
            <a:tailEnd/>
          </a:ln>
        </p:spPr>
      </p:sp>
      <p:sp>
        <p:nvSpPr>
          <p:cNvPr id="82948" name="Rectangle 3"/>
          <p:cNvSpPr>
            <a:spLocks noGrp="1" noChangeArrowheads="1"/>
          </p:cNvSpPr>
          <p:nvPr>
            <p:ph type="body" idx="1"/>
          </p:nvPr>
        </p:nvSpPr>
        <p:spPr bwMode="auto">
          <a:xfrm>
            <a:off x="933028" y="4409758"/>
            <a:ext cx="5131646" cy="4177665"/>
          </a:xfrm>
          <a:noFill/>
        </p:spPr>
        <p:txBody>
          <a:bodyPr wrap="square" lIns="104165" tIns="52082" rIns="104165" bIns="52082" numCol="1" anchor="t" anchorCtr="0" compatLnSpc="1">
            <a:prstTxWarp prst="textNoShape">
              <a:avLst/>
            </a:prstTxWarp>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031"/>
          <p:cNvSpPr>
            <a:spLocks noGrp="1" noChangeArrowheads="1"/>
          </p:cNvSpPr>
          <p:nvPr>
            <p:ph type="sldNum" sz="quarter" idx="5"/>
          </p:nvPr>
        </p:nvSpPr>
        <p:spPr/>
        <p:txBody>
          <a:bodyPr/>
          <a:lstStyle/>
          <a:p>
            <a:pPr>
              <a:defRPr/>
            </a:pPr>
            <a:fld id="{7E3CE4A0-8865-40C5-BB63-53519C9CFB24}" type="slidenum">
              <a:rPr lang="en-US" smtClean="0"/>
              <a:pPr>
                <a:defRPr/>
              </a:pPr>
              <a:t>56</a:t>
            </a:fld>
            <a:endParaRPr lang="en-US" smtClean="0"/>
          </a:p>
        </p:txBody>
      </p:sp>
      <p:sp>
        <p:nvSpPr>
          <p:cNvPr id="83971" name="Rectangle 2"/>
          <p:cNvSpPr>
            <a:spLocks noGrp="1" noRot="1" noChangeAspect="1" noChangeArrowheads="1" noTextEdit="1"/>
          </p:cNvSpPr>
          <p:nvPr>
            <p:ph type="sldImg"/>
          </p:nvPr>
        </p:nvSpPr>
        <p:spPr bwMode="auto">
          <a:xfrm>
            <a:off x="1176944" y="696917"/>
            <a:ext cx="4645411" cy="3481388"/>
          </a:xfrm>
          <a:noFill/>
          <a:ln cap="flat">
            <a:solidFill>
              <a:schemeClr val="tx1"/>
            </a:solidFill>
            <a:miter lim="800000"/>
            <a:headEnd/>
            <a:tailEnd/>
          </a:ln>
        </p:spPr>
      </p:sp>
      <p:sp>
        <p:nvSpPr>
          <p:cNvPr id="83972" name="Rectangle 3"/>
          <p:cNvSpPr>
            <a:spLocks noGrp="1" noChangeArrowheads="1"/>
          </p:cNvSpPr>
          <p:nvPr>
            <p:ph type="body" idx="1"/>
          </p:nvPr>
        </p:nvSpPr>
        <p:spPr bwMode="auto">
          <a:xfrm>
            <a:off x="933028" y="4409758"/>
            <a:ext cx="5131646" cy="4177665"/>
          </a:xfrm>
          <a:noFill/>
        </p:spPr>
        <p:txBody>
          <a:bodyPr wrap="square" lIns="104165" tIns="52082" rIns="104165" bIns="52082" numCol="1" anchor="t" anchorCtr="0" compatLnSpc="1">
            <a:prstTxWarp prst="textNoShape">
              <a:avLst/>
            </a:prstTxWarp>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031"/>
          <p:cNvSpPr>
            <a:spLocks noGrp="1" noChangeArrowheads="1"/>
          </p:cNvSpPr>
          <p:nvPr>
            <p:ph type="sldNum" sz="quarter" idx="5"/>
          </p:nvPr>
        </p:nvSpPr>
        <p:spPr/>
        <p:txBody>
          <a:bodyPr/>
          <a:lstStyle/>
          <a:p>
            <a:pPr>
              <a:defRPr/>
            </a:pPr>
            <a:fld id="{5395A5A5-AC04-41D2-827A-EAADDB20938B}" type="slidenum">
              <a:rPr lang="en-US" smtClean="0"/>
              <a:pPr>
                <a:defRPr/>
              </a:pPr>
              <a:t>58</a:t>
            </a:fld>
            <a:endParaRPr lang="en-US" smtClean="0"/>
          </a:p>
        </p:txBody>
      </p:sp>
      <p:sp>
        <p:nvSpPr>
          <p:cNvPr id="87043" name="Rectangle 2"/>
          <p:cNvSpPr>
            <a:spLocks noGrp="1" noRot="1" noChangeAspect="1" noChangeArrowheads="1" noTextEdit="1"/>
          </p:cNvSpPr>
          <p:nvPr>
            <p:ph type="sldImg"/>
          </p:nvPr>
        </p:nvSpPr>
        <p:spPr bwMode="auto">
          <a:xfrm>
            <a:off x="1176944" y="696917"/>
            <a:ext cx="4645411" cy="3481388"/>
          </a:xfrm>
          <a:noFill/>
          <a:ln>
            <a:solidFill>
              <a:srgbClr val="000000"/>
            </a:solidFill>
            <a:miter lim="800000"/>
            <a:headEnd/>
            <a:tailEnd/>
          </a:ln>
        </p:spPr>
      </p:sp>
      <p:sp>
        <p:nvSpPr>
          <p:cNvPr id="87044" name="Rectangle 3"/>
          <p:cNvSpPr>
            <a:spLocks noGrp="1" noChangeArrowheads="1"/>
          </p:cNvSpPr>
          <p:nvPr>
            <p:ph type="body" idx="1"/>
          </p:nvPr>
        </p:nvSpPr>
        <p:spPr bwMode="auto">
          <a:xfrm>
            <a:off x="933028" y="4409758"/>
            <a:ext cx="5131646" cy="4177665"/>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031"/>
          <p:cNvSpPr>
            <a:spLocks noGrp="1" noChangeArrowheads="1"/>
          </p:cNvSpPr>
          <p:nvPr>
            <p:ph type="sldNum" sz="quarter" idx="5"/>
          </p:nvPr>
        </p:nvSpPr>
        <p:spPr/>
        <p:txBody>
          <a:bodyPr/>
          <a:lstStyle/>
          <a:p>
            <a:pPr>
              <a:defRPr/>
            </a:pPr>
            <a:fld id="{6B86E719-FAB0-4528-BEF2-099CB32EC1F6}" type="slidenum">
              <a:rPr lang="en-US" smtClean="0"/>
              <a:pPr>
                <a:defRPr/>
              </a:pPr>
              <a:t>59</a:t>
            </a:fld>
            <a:endParaRPr lang="en-US" smtClean="0"/>
          </a:p>
        </p:txBody>
      </p:sp>
      <p:sp>
        <p:nvSpPr>
          <p:cNvPr id="88067" name="Rectangle 2"/>
          <p:cNvSpPr>
            <a:spLocks noGrp="1" noRot="1" noChangeAspect="1" noChangeArrowheads="1" noTextEdit="1"/>
          </p:cNvSpPr>
          <p:nvPr>
            <p:ph type="sldImg"/>
          </p:nvPr>
        </p:nvSpPr>
        <p:spPr bwMode="auto">
          <a:xfrm>
            <a:off x="1176944" y="696917"/>
            <a:ext cx="4645411" cy="3481388"/>
          </a:xfrm>
          <a:noFill/>
          <a:ln>
            <a:solidFill>
              <a:srgbClr val="000000"/>
            </a:solidFill>
            <a:miter lim="800000"/>
            <a:headEnd/>
            <a:tailEnd/>
          </a:ln>
        </p:spPr>
      </p:sp>
      <p:sp>
        <p:nvSpPr>
          <p:cNvPr id="88068" name="Rectangle 3"/>
          <p:cNvSpPr>
            <a:spLocks noGrp="1" noChangeArrowheads="1"/>
          </p:cNvSpPr>
          <p:nvPr>
            <p:ph type="body" idx="1"/>
          </p:nvPr>
        </p:nvSpPr>
        <p:spPr bwMode="auto">
          <a:xfrm>
            <a:off x="933028" y="4409758"/>
            <a:ext cx="5131646" cy="4177665"/>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031"/>
          <p:cNvSpPr>
            <a:spLocks noGrp="1" noChangeArrowheads="1"/>
          </p:cNvSpPr>
          <p:nvPr>
            <p:ph type="sldNum" sz="quarter" idx="5"/>
          </p:nvPr>
        </p:nvSpPr>
        <p:spPr/>
        <p:txBody>
          <a:bodyPr/>
          <a:lstStyle/>
          <a:p>
            <a:pPr>
              <a:defRPr/>
            </a:pPr>
            <a:fld id="{ED168AE7-BE0C-47DE-BCE5-3769041515A0}" type="slidenum">
              <a:rPr lang="en-US" smtClean="0"/>
              <a:pPr>
                <a:defRPr/>
              </a:pPr>
              <a:t>60</a:t>
            </a:fld>
            <a:endParaRPr lang="en-US" smtClean="0"/>
          </a:p>
        </p:txBody>
      </p:sp>
      <p:sp>
        <p:nvSpPr>
          <p:cNvPr id="89091" name="Rectangle 2"/>
          <p:cNvSpPr>
            <a:spLocks noGrp="1" noRot="1" noChangeAspect="1" noChangeArrowheads="1" noTextEdit="1"/>
          </p:cNvSpPr>
          <p:nvPr>
            <p:ph type="sldImg"/>
          </p:nvPr>
        </p:nvSpPr>
        <p:spPr bwMode="auto">
          <a:xfrm>
            <a:off x="1176944" y="696917"/>
            <a:ext cx="4645411" cy="3481388"/>
          </a:xfrm>
          <a:noFill/>
          <a:ln>
            <a:solidFill>
              <a:srgbClr val="000000"/>
            </a:solidFill>
            <a:miter lim="800000"/>
            <a:headEnd/>
            <a:tailEnd/>
          </a:ln>
        </p:spPr>
      </p:sp>
      <p:sp>
        <p:nvSpPr>
          <p:cNvPr id="89092" name="Rectangle 3"/>
          <p:cNvSpPr>
            <a:spLocks noGrp="1" noChangeArrowheads="1"/>
          </p:cNvSpPr>
          <p:nvPr>
            <p:ph type="body" idx="1"/>
          </p:nvPr>
        </p:nvSpPr>
        <p:spPr bwMode="auto">
          <a:xfrm>
            <a:off x="933028" y="4409758"/>
            <a:ext cx="5131646" cy="4177665"/>
          </a:xfrm>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797BD444-5732-439E-BCA3-B73A32001A6B}"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932420" y="4410066"/>
            <a:ext cx="5132862" cy="4176743"/>
          </a:xfrm>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1031"/>
          <p:cNvSpPr>
            <a:spLocks noGrp="1" noChangeArrowheads="1"/>
          </p:cNvSpPr>
          <p:nvPr>
            <p:ph type="sldNum" sz="quarter" idx="5"/>
          </p:nvPr>
        </p:nvSpPr>
        <p:spPr/>
        <p:txBody>
          <a:bodyPr/>
          <a:lstStyle/>
          <a:p>
            <a:pPr>
              <a:defRPr/>
            </a:pPr>
            <a:fld id="{A1868715-75F9-4227-8E7E-91CF5E6A8677}" type="slidenum">
              <a:rPr lang="en-US" smtClean="0"/>
              <a:pPr>
                <a:defRPr/>
              </a:pPr>
              <a:t>61</a:t>
            </a:fld>
            <a:endParaRPr lang="en-US" smtClean="0"/>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smtClean="0"/>
              <a:t>smaller window:  more detail, more noise</a:t>
            </a:r>
          </a:p>
          <a:p>
            <a:r>
              <a:rPr lang="en-US" smtClean="0"/>
              <a:t>bigger window:  less noise, more detail</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31"/>
          <p:cNvSpPr>
            <a:spLocks noGrp="1" noChangeArrowheads="1"/>
          </p:cNvSpPr>
          <p:nvPr>
            <p:ph type="sldNum" sz="quarter" idx="5"/>
          </p:nvPr>
        </p:nvSpPr>
        <p:spPr/>
        <p:txBody>
          <a:bodyPr/>
          <a:lstStyle/>
          <a:p>
            <a:pPr>
              <a:defRPr/>
            </a:pPr>
            <a:fld id="{4F2E4856-1E29-4EE0-9D64-315D56FDDF9E}" type="slidenum">
              <a:rPr lang="en-US" smtClean="0"/>
              <a:pPr>
                <a:defRPr/>
              </a:pPr>
              <a:t>62</a:t>
            </a:fld>
            <a:endParaRPr lang="en-US" smtClean="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1031"/>
          <p:cNvSpPr>
            <a:spLocks noGrp="1" noChangeArrowheads="1"/>
          </p:cNvSpPr>
          <p:nvPr>
            <p:ph type="sldNum" sz="quarter" idx="5"/>
          </p:nvPr>
        </p:nvSpPr>
        <p:spPr/>
        <p:txBody>
          <a:bodyPr/>
          <a:lstStyle/>
          <a:p>
            <a:pPr>
              <a:defRPr/>
            </a:pPr>
            <a:fld id="{931C379D-1FA9-4C5D-A2B4-CE2EC84057A5}" type="slidenum">
              <a:rPr lang="en-US" smtClean="0"/>
              <a:pPr>
                <a:defRPr/>
              </a:pPr>
              <a:t>63</a:t>
            </a:fld>
            <a:endParaRPr lang="en-US" smtClean="0"/>
          </a:p>
        </p:txBody>
      </p:sp>
      <p:sp>
        <p:nvSpPr>
          <p:cNvPr id="921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16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1031"/>
          <p:cNvSpPr>
            <a:spLocks noGrp="1" noChangeArrowheads="1"/>
          </p:cNvSpPr>
          <p:nvPr>
            <p:ph type="sldNum" sz="quarter" idx="5"/>
          </p:nvPr>
        </p:nvSpPr>
        <p:spPr/>
        <p:txBody>
          <a:bodyPr/>
          <a:lstStyle/>
          <a:p>
            <a:pPr>
              <a:defRPr/>
            </a:pPr>
            <a:fld id="{D1E4633C-E05B-48B7-BF44-4E11D64B3FEB}" type="slidenum">
              <a:rPr lang="en-US" smtClean="0"/>
              <a:pPr>
                <a:defRPr/>
              </a:pPr>
              <a:t>65</a:t>
            </a:fld>
            <a:endParaRPr lang="en-US" smtClean="0"/>
          </a:p>
        </p:txBody>
      </p:sp>
      <p:sp>
        <p:nvSpPr>
          <p:cNvPr id="942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421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1031"/>
          <p:cNvSpPr>
            <a:spLocks noGrp="1" noChangeArrowheads="1"/>
          </p:cNvSpPr>
          <p:nvPr>
            <p:ph type="sldNum" sz="quarter" idx="5"/>
          </p:nvPr>
        </p:nvSpPr>
        <p:spPr/>
        <p:txBody>
          <a:bodyPr/>
          <a:lstStyle/>
          <a:p>
            <a:pPr>
              <a:defRPr/>
            </a:pPr>
            <a:fld id="{21D57019-7353-4427-AD4A-0D21B44098A5}" type="slidenum">
              <a:rPr lang="en-US" smtClean="0"/>
              <a:pPr>
                <a:defRPr/>
              </a:pPr>
              <a:t>66</a:t>
            </a:fld>
            <a:endParaRPr lang="en-US" smtClean="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031"/>
          <p:cNvSpPr>
            <a:spLocks noGrp="1" noChangeArrowheads="1"/>
          </p:cNvSpPr>
          <p:nvPr>
            <p:ph type="sldNum" sz="quarter" idx="5"/>
          </p:nvPr>
        </p:nvSpPr>
        <p:spPr/>
        <p:txBody>
          <a:bodyPr/>
          <a:lstStyle/>
          <a:p>
            <a:pPr>
              <a:defRPr/>
            </a:pPr>
            <a:fld id="{6E9689E0-DD9B-408E-BB2C-E2AA0A58B9DF}" type="slidenum">
              <a:rPr lang="en-US" smtClean="0"/>
              <a:pPr>
                <a:defRPr/>
              </a:pPr>
              <a:t>67</a:t>
            </a:fld>
            <a:endParaRPr lang="en-US" smtClean="0"/>
          </a:p>
        </p:txBody>
      </p:sp>
      <p:sp>
        <p:nvSpPr>
          <p:cNvPr id="962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626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031"/>
          <p:cNvSpPr>
            <a:spLocks noGrp="1" noChangeArrowheads="1"/>
          </p:cNvSpPr>
          <p:nvPr>
            <p:ph type="sldNum" sz="quarter" idx="5"/>
          </p:nvPr>
        </p:nvSpPr>
        <p:spPr/>
        <p:txBody>
          <a:bodyPr/>
          <a:lstStyle/>
          <a:p>
            <a:pPr>
              <a:defRPr/>
            </a:pPr>
            <a:fld id="{8CE05645-044F-4B4A-94E2-55817AD5F8EA}" type="slidenum">
              <a:rPr lang="en-US" smtClean="0"/>
              <a:pPr>
                <a:defRPr/>
              </a:pPr>
              <a:t>68</a:t>
            </a:fld>
            <a:endParaRPr lang="en-US" smtClean="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endParaRPr lang="en-US">
              <a:latin typeface="Times New Roman"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a:spcBef>
                <a:spcPct val="0"/>
              </a:spcBef>
            </a:pPr>
            <a:endParaRPr lang="en-US">
              <a:latin typeface="Times New Roman" charset="0"/>
            </a:endParaRPr>
          </a:p>
        </p:txBody>
      </p:sp>
      <p:sp>
        <p:nvSpPr>
          <p:cNvPr id="8192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17575">
              <a:defRPr sz="2400">
                <a:solidFill>
                  <a:schemeClr val="tx1"/>
                </a:solidFill>
                <a:latin typeface="Times New Roman" charset="0"/>
                <a:ea typeface="ＭＳ Ｐゴシック" charset="0"/>
              </a:defRPr>
            </a:lvl1pPr>
            <a:lvl2pPr marL="742950" indent="-285750" defTabSz="917575">
              <a:defRPr sz="2400">
                <a:solidFill>
                  <a:schemeClr val="tx1"/>
                </a:solidFill>
                <a:latin typeface="Times New Roman" charset="0"/>
                <a:ea typeface="ＭＳ Ｐゴシック" charset="0"/>
              </a:defRPr>
            </a:lvl2pPr>
            <a:lvl3pPr marL="1143000" indent="-228600" defTabSz="917575">
              <a:defRPr sz="2400">
                <a:solidFill>
                  <a:schemeClr val="tx1"/>
                </a:solidFill>
                <a:latin typeface="Times New Roman" charset="0"/>
                <a:ea typeface="ＭＳ Ｐゴシック" charset="0"/>
              </a:defRPr>
            </a:lvl3pPr>
            <a:lvl4pPr marL="1600200" indent="-228600" defTabSz="917575">
              <a:defRPr sz="2400">
                <a:solidFill>
                  <a:schemeClr val="tx1"/>
                </a:solidFill>
                <a:latin typeface="Times New Roman" charset="0"/>
                <a:ea typeface="ＭＳ Ｐゴシック" charset="0"/>
              </a:defRPr>
            </a:lvl4pPr>
            <a:lvl5pPr marL="2057400" indent="-228600" defTabSz="917575">
              <a:defRPr sz="2400">
                <a:solidFill>
                  <a:schemeClr val="tx1"/>
                </a:solidFill>
                <a:latin typeface="Times New Roman" charset="0"/>
                <a:ea typeface="ＭＳ Ｐゴシック" charset="0"/>
              </a:defRPr>
            </a:lvl5pPr>
            <a:lvl6pPr marL="2514600" indent="-228600" defTabSz="917575"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17575"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17575"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17575" eaLnBrk="0" fontAlgn="base" hangingPunct="0">
              <a:spcBef>
                <a:spcPct val="0"/>
              </a:spcBef>
              <a:spcAft>
                <a:spcPct val="0"/>
              </a:spcAft>
              <a:defRPr sz="2400">
                <a:solidFill>
                  <a:schemeClr val="tx1"/>
                </a:solidFill>
                <a:latin typeface="Times New Roman" charset="0"/>
                <a:ea typeface="ＭＳ Ｐゴシック" charset="0"/>
              </a:defRPr>
            </a:lvl9pPr>
          </a:lstStyle>
          <a:p>
            <a:fld id="{ACF0BBB5-D101-6A49-88CA-51E5E389A35C}" type="slidenum">
              <a:rPr lang="en-US" sz="1200">
                <a:latin typeface="Calibri" charset="0"/>
              </a:rPr>
              <a:pPr/>
              <a:t>70</a:t>
            </a:fld>
            <a:endParaRPr lang="en-US" sz="1200">
              <a:latin typeface="Calibri"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17575">
              <a:defRPr sz="2400">
                <a:solidFill>
                  <a:schemeClr val="tx1"/>
                </a:solidFill>
                <a:latin typeface="Times New Roman" charset="0"/>
                <a:ea typeface="ＭＳ Ｐゴシック" charset="0"/>
              </a:defRPr>
            </a:lvl1pPr>
            <a:lvl2pPr marL="742950" indent="-285750" defTabSz="917575">
              <a:defRPr sz="2400">
                <a:solidFill>
                  <a:schemeClr val="tx1"/>
                </a:solidFill>
                <a:latin typeface="Times New Roman" charset="0"/>
                <a:ea typeface="ＭＳ Ｐゴシック" charset="0"/>
              </a:defRPr>
            </a:lvl2pPr>
            <a:lvl3pPr marL="1143000" indent="-228600" defTabSz="917575">
              <a:defRPr sz="2400">
                <a:solidFill>
                  <a:schemeClr val="tx1"/>
                </a:solidFill>
                <a:latin typeface="Times New Roman" charset="0"/>
                <a:ea typeface="ＭＳ Ｐゴシック" charset="0"/>
              </a:defRPr>
            </a:lvl3pPr>
            <a:lvl4pPr marL="1600200" indent="-228600" defTabSz="917575">
              <a:defRPr sz="2400">
                <a:solidFill>
                  <a:schemeClr val="tx1"/>
                </a:solidFill>
                <a:latin typeface="Times New Roman" charset="0"/>
                <a:ea typeface="ＭＳ Ｐゴシック" charset="0"/>
              </a:defRPr>
            </a:lvl4pPr>
            <a:lvl5pPr marL="2057400" indent="-228600" defTabSz="917575">
              <a:defRPr sz="2400">
                <a:solidFill>
                  <a:schemeClr val="tx1"/>
                </a:solidFill>
                <a:latin typeface="Times New Roman" charset="0"/>
                <a:ea typeface="ＭＳ Ｐゴシック" charset="0"/>
              </a:defRPr>
            </a:lvl5pPr>
            <a:lvl6pPr marL="2514600" indent="-228600" defTabSz="917575"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17575"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17575"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17575" eaLnBrk="0" fontAlgn="base" hangingPunct="0">
              <a:spcBef>
                <a:spcPct val="0"/>
              </a:spcBef>
              <a:spcAft>
                <a:spcPct val="0"/>
              </a:spcAft>
              <a:defRPr sz="2400">
                <a:solidFill>
                  <a:schemeClr val="tx1"/>
                </a:solidFill>
                <a:latin typeface="Times New Roman" charset="0"/>
                <a:ea typeface="ＭＳ Ｐゴシック" charset="0"/>
              </a:defRPr>
            </a:lvl9pPr>
          </a:lstStyle>
          <a:p>
            <a:fld id="{AB68D2F7-4C8B-D941-8624-72D7586D462A}" type="slidenum">
              <a:rPr lang="en-US" altLang="zh-TW" sz="1200">
                <a:latin typeface="Calibri" charset="0"/>
                <a:ea typeface="新細明體" charset="0"/>
                <a:cs typeface="新細明體" charset="0"/>
              </a:rPr>
              <a:pPr/>
              <a:t>74</a:t>
            </a:fld>
            <a:endParaRPr lang="en-US" altLang="zh-TW" sz="1200">
              <a:latin typeface="Calibri" charset="0"/>
              <a:ea typeface="新細明體" charset="0"/>
              <a:cs typeface="新細明體" charset="0"/>
            </a:endParaRPr>
          </a:p>
        </p:txBody>
      </p:sp>
      <p:sp>
        <p:nvSpPr>
          <p:cNvPr id="82947" name="Rectangle 2"/>
          <p:cNvSpPr>
            <a:spLocks noGrp="1" noRot="1" noChangeAspect="1" noChangeArrowheads="1" noTextEdit="1"/>
          </p:cNvSpPr>
          <p:nvPr>
            <p:ph type="sldImg"/>
          </p:nvPr>
        </p:nvSpPr>
        <p:spPr>
          <a:xfrm>
            <a:off x="1179513" y="696913"/>
            <a:ext cx="4638675" cy="3479800"/>
          </a:xfrm>
          <a:ln/>
        </p:spPr>
      </p:sp>
      <p:sp>
        <p:nvSpPr>
          <p:cNvPr id="829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a:spcBef>
                <a:spcPct val="0"/>
              </a:spcBef>
            </a:pPr>
            <a:endParaRPr lang="en-US">
              <a:latin typeface="Times New Roman"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21CC6933-934E-4D07-8F9B-9DAEEBC08295}"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932420" y="4410066"/>
            <a:ext cx="5132862" cy="4176743"/>
          </a:xfrm>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17575">
              <a:defRPr sz="2400">
                <a:solidFill>
                  <a:schemeClr val="tx1"/>
                </a:solidFill>
                <a:latin typeface="Times New Roman" charset="0"/>
                <a:ea typeface="ＭＳ Ｐゴシック" charset="0"/>
              </a:defRPr>
            </a:lvl1pPr>
            <a:lvl2pPr marL="742950" indent="-285750" defTabSz="917575">
              <a:defRPr sz="2400">
                <a:solidFill>
                  <a:schemeClr val="tx1"/>
                </a:solidFill>
                <a:latin typeface="Times New Roman" charset="0"/>
                <a:ea typeface="ＭＳ Ｐゴシック" charset="0"/>
              </a:defRPr>
            </a:lvl2pPr>
            <a:lvl3pPr marL="1143000" indent="-228600" defTabSz="917575">
              <a:defRPr sz="2400">
                <a:solidFill>
                  <a:schemeClr val="tx1"/>
                </a:solidFill>
                <a:latin typeface="Times New Roman" charset="0"/>
                <a:ea typeface="ＭＳ Ｐゴシック" charset="0"/>
              </a:defRPr>
            </a:lvl3pPr>
            <a:lvl4pPr marL="1600200" indent="-228600" defTabSz="917575">
              <a:defRPr sz="2400">
                <a:solidFill>
                  <a:schemeClr val="tx1"/>
                </a:solidFill>
                <a:latin typeface="Times New Roman" charset="0"/>
                <a:ea typeface="ＭＳ Ｐゴシック" charset="0"/>
              </a:defRPr>
            </a:lvl4pPr>
            <a:lvl5pPr marL="2057400" indent="-228600" defTabSz="917575">
              <a:defRPr sz="2400">
                <a:solidFill>
                  <a:schemeClr val="tx1"/>
                </a:solidFill>
                <a:latin typeface="Times New Roman" charset="0"/>
                <a:ea typeface="ＭＳ Ｐゴシック" charset="0"/>
              </a:defRPr>
            </a:lvl5pPr>
            <a:lvl6pPr marL="2514600" indent="-228600" defTabSz="917575"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defTabSz="917575"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defTabSz="917575"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defTabSz="917575" eaLnBrk="0" fontAlgn="base" hangingPunct="0">
              <a:spcBef>
                <a:spcPct val="0"/>
              </a:spcBef>
              <a:spcAft>
                <a:spcPct val="0"/>
              </a:spcAft>
              <a:defRPr sz="2400">
                <a:solidFill>
                  <a:schemeClr val="tx1"/>
                </a:solidFill>
                <a:latin typeface="Times New Roman" charset="0"/>
                <a:ea typeface="ＭＳ Ｐゴシック" charset="0"/>
              </a:defRPr>
            </a:lvl9pPr>
          </a:lstStyle>
          <a:p>
            <a:fld id="{7CEF4CF9-E41A-F14C-AA7D-3E3EC4001632}" type="slidenum">
              <a:rPr lang="en-US" altLang="zh-TW" sz="1200">
                <a:latin typeface="Calibri" charset="0"/>
                <a:ea typeface="新細明體" charset="0"/>
                <a:cs typeface="新細明體" charset="0"/>
              </a:rPr>
              <a:pPr/>
              <a:t>75</a:t>
            </a:fld>
            <a:endParaRPr lang="en-US" altLang="zh-TW" sz="1200">
              <a:latin typeface="Calibri" charset="0"/>
              <a:ea typeface="新細明體" charset="0"/>
              <a:cs typeface="新細明體" charset="0"/>
            </a:endParaRPr>
          </a:p>
        </p:txBody>
      </p:sp>
      <p:sp>
        <p:nvSpPr>
          <p:cNvPr id="83971" name="Rectangle 2"/>
          <p:cNvSpPr>
            <a:spLocks noGrp="1" noRot="1" noChangeAspect="1" noChangeArrowheads="1" noTextEdit="1"/>
          </p:cNvSpPr>
          <p:nvPr>
            <p:ph type="sldImg"/>
          </p:nvPr>
        </p:nvSpPr>
        <p:spPr>
          <a:xfrm>
            <a:off x="1179513" y="696913"/>
            <a:ext cx="4638675" cy="3479800"/>
          </a:xfrm>
          <a:ln/>
        </p:spPr>
      </p:sp>
      <p:sp>
        <p:nvSpPr>
          <p:cNvPr id="839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pPr>
              <a:spcBef>
                <a:spcPct val="0"/>
              </a:spcBef>
            </a:pPr>
            <a:endParaRPr lang="en-US">
              <a:latin typeface="Times New Roman"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r>
              <a:rPr lang="en-US">
                <a:latin typeface="Times New Roman" charset="0"/>
              </a:rPr>
              <a:t>smaller window:  more detail, more noise</a:t>
            </a:r>
          </a:p>
          <a:p>
            <a:r>
              <a:rPr lang="en-US">
                <a:latin typeface="Times New Roman" charset="0"/>
              </a:rPr>
              <a:t>bigger window:  less noise, more detail</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031"/>
          <p:cNvSpPr>
            <a:spLocks noGrp="1" noChangeArrowheads="1"/>
          </p:cNvSpPr>
          <p:nvPr>
            <p:ph type="sldNum" sz="quarter" idx="5"/>
          </p:nvPr>
        </p:nvSpPr>
        <p:spPr/>
        <p:txBody>
          <a:bodyPr/>
          <a:lstStyle/>
          <a:p>
            <a:pPr>
              <a:defRPr/>
            </a:pPr>
            <a:fld id="{8317DDC2-56D4-423B-A426-B41418C15EB6}" type="slidenum">
              <a:rPr lang="en-US" smtClean="0"/>
              <a:pPr>
                <a:defRPr/>
              </a:pPr>
              <a:t>79</a:t>
            </a:fld>
            <a:endParaRPr lang="en-US" smtClean="0"/>
          </a:p>
        </p:txBody>
      </p:sp>
      <p:sp>
        <p:nvSpPr>
          <p:cNvPr id="1003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35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endParaRPr lang="en-US">
              <a:latin typeface="Times New Roman"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a:lstStyle/>
          <a:p>
            <a:endParaRPr lang="en-US">
              <a:latin typeface="Times New Roman"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D43449-2EEA-A04F-B835-17019F20D2D7}" type="slidenum">
              <a:rPr lang="en-US">
                <a:solidFill>
                  <a:prstClr val="black"/>
                </a:solidFill>
              </a:rPr>
              <a:pPr/>
              <a:t>86</a:t>
            </a:fld>
            <a:endParaRPr lang="en-US">
              <a:solidFill>
                <a:prstClr val="black"/>
              </a:solidFill>
            </a:endParaRPr>
          </a:p>
        </p:txBody>
      </p:sp>
      <p:sp>
        <p:nvSpPr>
          <p:cNvPr id="2580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258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031"/>
          <p:cNvSpPr>
            <a:spLocks noGrp="1" noChangeArrowheads="1"/>
          </p:cNvSpPr>
          <p:nvPr>
            <p:ph type="sldNum" sz="quarter" idx="5"/>
          </p:nvPr>
        </p:nvSpPr>
        <p:spPr>
          <a:noFill/>
        </p:spPr>
        <p:txBody>
          <a:bodyPr/>
          <a:lstStyle/>
          <a:p>
            <a:fld id="{267D3E6D-AB0C-431D-A1C1-8D6B83D5E66D}" type="slidenum">
              <a:rPr lang="en-US" smtClean="0">
                <a:solidFill>
                  <a:prstClr val="black"/>
                </a:solidFill>
              </a:rPr>
              <a:pPr/>
              <a:t>87</a:t>
            </a:fld>
            <a:endParaRPr lang="en-US" smtClean="0">
              <a:solidFill>
                <a:prstClr val="black"/>
              </a:solidFill>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031"/>
          <p:cNvSpPr>
            <a:spLocks noGrp="1" noChangeArrowheads="1"/>
          </p:cNvSpPr>
          <p:nvPr>
            <p:ph type="sldNum" sz="quarter" idx="5"/>
          </p:nvPr>
        </p:nvSpPr>
        <p:spPr>
          <a:noFill/>
        </p:spPr>
        <p:txBody>
          <a:bodyPr/>
          <a:lstStyle/>
          <a:p>
            <a:fld id="{B18585B7-F1C2-4200-845A-CFCE628E06FE}" type="slidenum">
              <a:rPr lang="en-US" smtClean="0"/>
              <a:pPr/>
              <a:t>88</a:t>
            </a:fld>
            <a:endParaRPr lang="en-US" smtClean="0"/>
          </a:p>
        </p:txBody>
      </p:sp>
      <p:sp>
        <p:nvSpPr>
          <p:cNvPr id="53251" name="Rectangle 2"/>
          <p:cNvSpPr>
            <a:spLocks noGrp="1" noRot="1" noChangeAspect="1" noChangeArrowheads="1" noTextEdit="1"/>
          </p:cNvSpPr>
          <p:nvPr>
            <p:ph type="sldImg"/>
          </p:nvPr>
        </p:nvSpPr>
        <p:spPr>
          <a:xfrm>
            <a:off x="1202730" y="696891"/>
            <a:ext cx="4592241" cy="3481388"/>
          </a:xfrm>
          <a:ln/>
        </p:spPr>
      </p:sp>
      <p:sp>
        <p:nvSpPr>
          <p:cNvPr id="53252" name="Rectangle 3"/>
          <p:cNvSpPr>
            <a:spLocks noGrp="1" noChangeArrowheads="1"/>
          </p:cNvSpPr>
          <p:nvPr>
            <p:ph type="body" idx="1"/>
          </p:nvPr>
        </p:nvSpPr>
        <p:spPr>
          <a:xfrm>
            <a:off x="700074" y="4410065"/>
            <a:ext cx="5597553" cy="4176744"/>
          </a:xfrm>
          <a:noFill/>
          <a:ln/>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32BDD873-1981-47F1-8996-2C700F1D5DA0}" type="slidenum">
              <a:rPr lang="en-US" smtClean="0">
                <a:latin typeface="Arial" pitchFamily="34" charset="0"/>
                <a:cs typeface="Arial" pitchFamily="34" charset="0"/>
              </a:rPr>
              <a:pPr/>
              <a:t>16</a:t>
            </a:fld>
            <a:endParaRPr lang="en-US" smtClean="0">
              <a:latin typeface="Arial" pitchFamily="34" charset="0"/>
              <a:cs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500BC622-53E4-4B74-A169-8A5785B49C86}" type="slidenum">
              <a:rPr lang="en-US" smtClean="0">
                <a:latin typeface="Arial" pitchFamily="34" charset="0"/>
                <a:cs typeface="Arial" pitchFamily="34" charset="0"/>
              </a:rPr>
              <a:pPr/>
              <a:t>17</a:t>
            </a:fld>
            <a:endParaRPr lang="en-US" smtClean="0">
              <a:latin typeface="Arial" pitchFamily="34" charset="0"/>
              <a:cs typeface="Arial" pitchFamily="34"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80150FB6-F6FD-4678-906C-E16697A67A77}" type="slidenum">
              <a:rPr lang="en-US" smtClean="0">
                <a:latin typeface="Arial" pitchFamily="34" charset="0"/>
                <a:cs typeface="Arial" pitchFamily="34" charset="0"/>
              </a:rPr>
              <a:pPr/>
              <a:t>18</a:t>
            </a:fld>
            <a:endParaRPr lang="en-US" smtClean="0">
              <a:latin typeface="Arial" pitchFamily="34" charset="0"/>
              <a:cs typeface="Arial" pitchFamily="34"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en-US" smtClean="0">
              <a:latin typeface="Arial" pitchFamily="34" charset="0"/>
              <a:cs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BDB91091-15CC-4338-ACE0-C335C20EA157}" type="slidenum">
              <a:rPr lang="en-US" smtClean="0"/>
              <a:pPr/>
              <a:t>19</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03DDB3C-F04F-5446-B774-194A343E6B08}" type="slidenum">
              <a:rPr lang="en-US"/>
              <a:pPr/>
              <a:t>‹#›</a:t>
            </a:fld>
            <a:endParaRPr lang="en-US"/>
          </a:p>
        </p:txBody>
      </p:sp>
    </p:spTree>
    <p:extLst>
      <p:ext uri="{BB962C8B-B14F-4D97-AF65-F5344CB8AC3E}">
        <p14:creationId xmlns:p14="http://schemas.microsoft.com/office/powerpoint/2010/main" val="134285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11F5F58-BD36-6445-A52F-CE59CBAEB4E9}" type="slidenum">
              <a:rPr lang="en-US"/>
              <a:pPr/>
              <a:t>‹#›</a:t>
            </a:fld>
            <a:endParaRPr lang="en-US"/>
          </a:p>
        </p:txBody>
      </p:sp>
    </p:spTree>
    <p:extLst>
      <p:ext uri="{BB962C8B-B14F-4D97-AF65-F5344CB8AC3E}">
        <p14:creationId xmlns:p14="http://schemas.microsoft.com/office/powerpoint/2010/main" val="2536291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76200"/>
            <a:ext cx="19431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76200"/>
            <a:ext cx="56769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23DF22E-77B4-FE4E-87BF-64555ACAC80A}" type="slidenum">
              <a:rPr lang="en-US"/>
              <a:pPr/>
              <a:t>‹#›</a:t>
            </a:fld>
            <a:endParaRPr lang="en-US"/>
          </a:p>
        </p:txBody>
      </p:sp>
    </p:spTree>
    <p:extLst>
      <p:ext uri="{BB962C8B-B14F-4D97-AF65-F5344CB8AC3E}">
        <p14:creationId xmlns:p14="http://schemas.microsoft.com/office/powerpoint/2010/main" val="336931469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838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914400"/>
            <a:ext cx="3810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ABDF7F3E-2FAA-8B43-915F-E8BF8BE25A13}" type="slidenum">
              <a:rPr lang="en-US"/>
              <a:pPr/>
              <a:t>‹#›</a:t>
            </a:fld>
            <a:endParaRPr lang="en-US"/>
          </a:p>
        </p:txBody>
      </p:sp>
    </p:spTree>
    <p:extLst>
      <p:ext uri="{BB962C8B-B14F-4D97-AF65-F5344CB8AC3E}">
        <p14:creationId xmlns:p14="http://schemas.microsoft.com/office/powerpoint/2010/main" val="40013598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76200"/>
            <a:ext cx="7772400" cy="8382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9144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619500"/>
            <a:ext cx="38100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028"/>
          <p:cNvSpPr>
            <a:spLocks noGrp="1" noChangeArrowheads="1"/>
          </p:cNvSpPr>
          <p:nvPr>
            <p:ph type="dt" sz="half" idx="10"/>
          </p:nvPr>
        </p:nvSpPr>
        <p:spPr/>
        <p:txBody>
          <a:bodyPr/>
          <a:lstStyle>
            <a:lvl1pPr>
              <a:defRPr/>
            </a:lvl1pPr>
          </a:lstStyle>
          <a:p>
            <a:pPr>
              <a:defRPr/>
            </a:pPr>
            <a:endParaRPr lang="en-US"/>
          </a:p>
        </p:txBody>
      </p:sp>
      <p:sp>
        <p:nvSpPr>
          <p:cNvPr id="7" name="Rectangle 1029"/>
          <p:cNvSpPr>
            <a:spLocks noGrp="1" noChangeArrowheads="1"/>
          </p:cNvSpPr>
          <p:nvPr>
            <p:ph type="ftr" sz="quarter" idx="11"/>
          </p:nvPr>
        </p:nvSpPr>
        <p:spPr/>
        <p:txBody>
          <a:bodyPr/>
          <a:lstStyle>
            <a:lvl1pPr>
              <a:defRPr/>
            </a:lvl1pPr>
          </a:lstStyle>
          <a:p>
            <a:pPr>
              <a:defRPr/>
            </a:pPr>
            <a:endParaRPr lang="en-US"/>
          </a:p>
        </p:txBody>
      </p:sp>
      <p:sp>
        <p:nvSpPr>
          <p:cNvPr id="8" name="Rectangle 1030"/>
          <p:cNvSpPr>
            <a:spLocks noGrp="1" noChangeArrowheads="1"/>
          </p:cNvSpPr>
          <p:nvPr>
            <p:ph type="sldNum" sz="quarter" idx="12"/>
          </p:nvPr>
        </p:nvSpPr>
        <p:spPr/>
        <p:txBody>
          <a:bodyPr/>
          <a:lstStyle>
            <a:lvl1pPr>
              <a:defRPr/>
            </a:lvl1pPr>
          </a:lstStyle>
          <a:p>
            <a:pPr>
              <a:defRPr/>
            </a:pPr>
            <a:fld id="{C7F2F79C-4F4E-46B8-B10B-944B55A82C54}" type="slidenum">
              <a:rPr lang="en-US"/>
              <a:pPr>
                <a:defRPr/>
              </a:pPr>
              <a:t>‹#›</a:t>
            </a:fld>
            <a:endParaRPr lang="en-US"/>
          </a:p>
        </p:txBody>
      </p:sp>
    </p:spTree>
    <p:extLst>
      <p:ext uri="{BB962C8B-B14F-4D97-AF65-F5344CB8AC3E}">
        <p14:creationId xmlns:p14="http://schemas.microsoft.com/office/powerpoint/2010/main" val="2174422787"/>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eaLnBrk="0" hangingPunct="0">
              <a:defRPr>
                <a:latin typeface="Times New Roman" charset="0"/>
              </a:defRPr>
            </a:lvl1pPr>
          </a:lstStyle>
          <a:p>
            <a:fld id="{FE719F7C-F37B-614F-A79A-133E88CECEDE}" type="datetimeFigureOut">
              <a:rPr lang="en-US"/>
              <a:pPr/>
              <a:t>2/3/14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charset="0"/>
              </a:defRPr>
            </a:lvl1pPr>
          </a:lstStyle>
          <a:p>
            <a:fld id="{BFE56155-94F9-4E4E-97D3-68C234BB7AA4}" type="slidenum">
              <a:rPr lang="en-US"/>
              <a:pPr/>
              <a:t>‹#›</a:t>
            </a:fld>
            <a:endParaRPr lang="en-US"/>
          </a:p>
        </p:txBody>
      </p:sp>
    </p:spTree>
    <p:extLst>
      <p:ext uri="{BB962C8B-B14F-4D97-AF65-F5344CB8AC3E}">
        <p14:creationId xmlns:p14="http://schemas.microsoft.com/office/powerpoint/2010/main" val="1463042531"/>
      </p:ext>
    </p:extLst>
  </p:cSld>
  <p:clrMapOvr>
    <a:masterClrMapping/>
  </p:clrMapOvr>
  <p:transition xmlns:p14="http://schemas.microsoft.com/office/powerpoint/2010/mai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latin typeface="Times New Roman" charset="0"/>
              </a:defRPr>
            </a:lvl1pPr>
          </a:lstStyle>
          <a:p>
            <a:fld id="{9E21896B-ADB0-4E40-9F2F-360D51E5D8C5}" type="datetimeFigureOut">
              <a:rPr lang="en-US"/>
              <a:pPr/>
              <a:t>2/3/14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charset="0"/>
              </a:defRPr>
            </a:lvl1pPr>
          </a:lstStyle>
          <a:p>
            <a:fld id="{30B037A2-3270-5E4C-8E19-150D81A169B9}" type="slidenum">
              <a:rPr lang="en-US"/>
              <a:pPr/>
              <a:t>‹#›</a:t>
            </a:fld>
            <a:endParaRPr lang="en-US"/>
          </a:p>
        </p:txBody>
      </p:sp>
    </p:spTree>
    <p:extLst>
      <p:ext uri="{BB962C8B-B14F-4D97-AF65-F5344CB8AC3E}">
        <p14:creationId xmlns:p14="http://schemas.microsoft.com/office/powerpoint/2010/main" val="494808665"/>
      </p:ext>
    </p:extLst>
  </p:cSld>
  <p:clrMapOvr>
    <a:masterClrMapping/>
  </p:clrMapOvr>
  <p:transition xmlns:p14="http://schemas.microsoft.com/office/powerpoint/2010/main" spd="slow"/>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eaLnBrk="0" hangingPunct="0">
              <a:defRPr>
                <a:latin typeface="Times New Roman" charset="0"/>
              </a:defRPr>
            </a:lvl1pPr>
          </a:lstStyle>
          <a:p>
            <a:fld id="{16B40A4A-E2E5-C945-B187-83045BF90DE9}" type="datetimeFigureOut">
              <a:rPr lang="en-US"/>
              <a:pPr/>
              <a:t>2/3/14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charset="0"/>
              </a:defRPr>
            </a:lvl1pPr>
          </a:lstStyle>
          <a:p>
            <a:fld id="{633D86F7-59DC-6841-9A3E-73207D6A45EE}" type="slidenum">
              <a:rPr lang="en-US"/>
              <a:pPr/>
              <a:t>‹#›</a:t>
            </a:fld>
            <a:endParaRPr lang="en-US"/>
          </a:p>
        </p:txBody>
      </p:sp>
    </p:spTree>
    <p:extLst>
      <p:ext uri="{BB962C8B-B14F-4D97-AF65-F5344CB8AC3E}">
        <p14:creationId xmlns:p14="http://schemas.microsoft.com/office/powerpoint/2010/main" val="2296365857"/>
      </p:ext>
    </p:extLst>
  </p:cSld>
  <p:clrMapOvr>
    <a:masterClrMapping/>
  </p:clrMapOvr>
  <p:transition xmlns:p14="http://schemas.microsoft.com/office/powerpoint/2010/mai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eaLnBrk="0" hangingPunct="0">
              <a:defRPr>
                <a:latin typeface="Times New Roman" charset="0"/>
              </a:defRPr>
            </a:lvl1pPr>
          </a:lstStyle>
          <a:p>
            <a:fld id="{17F6DE36-5CD6-434C-80D6-CC716352407E}" type="datetimeFigureOut">
              <a:rPr lang="en-US"/>
              <a:pPr/>
              <a:t>2/3/14</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latin typeface="Times New Roman" charset="0"/>
              </a:defRPr>
            </a:lvl1pPr>
          </a:lstStyle>
          <a:p>
            <a:fld id="{746FCD8D-E9CA-714D-848E-19B2580FA456}" type="slidenum">
              <a:rPr lang="en-US"/>
              <a:pPr/>
              <a:t>‹#›</a:t>
            </a:fld>
            <a:endParaRPr lang="en-US"/>
          </a:p>
        </p:txBody>
      </p:sp>
    </p:spTree>
    <p:extLst>
      <p:ext uri="{BB962C8B-B14F-4D97-AF65-F5344CB8AC3E}">
        <p14:creationId xmlns:p14="http://schemas.microsoft.com/office/powerpoint/2010/main" val="4080162033"/>
      </p:ext>
    </p:extLst>
  </p:cSld>
  <p:clrMapOvr>
    <a:masterClrMapping/>
  </p:clrMapOvr>
  <p:transition xmlns:p14="http://schemas.microsoft.com/office/powerpoint/2010/mai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eaLnBrk="0" hangingPunct="0">
              <a:defRPr>
                <a:latin typeface="Times New Roman" charset="0"/>
              </a:defRPr>
            </a:lvl1pPr>
          </a:lstStyle>
          <a:p>
            <a:fld id="{4055931B-3E3F-3D4E-BAFC-2220E1A44EA0}" type="datetimeFigureOut">
              <a:rPr lang="en-US"/>
              <a:pPr/>
              <a:t>2/3/14</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9" name="Slide Number Placeholder 8"/>
          <p:cNvSpPr>
            <a:spLocks noGrp="1"/>
          </p:cNvSpPr>
          <p:nvPr>
            <p:ph type="sldNum" sz="quarter" idx="12"/>
          </p:nvPr>
        </p:nvSpPr>
        <p:spPr/>
        <p:txBody>
          <a:bodyPr/>
          <a:lstStyle>
            <a:lvl1pPr eaLnBrk="0" hangingPunct="0">
              <a:defRPr>
                <a:latin typeface="Times New Roman" charset="0"/>
              </a:defRPr>
            </a:lvl1pPr>
          </a:lstStyle>
          <a:p>
            <a:fld id="{F85839CA-99E0-2D48-85B8-76BC7579FDA5}" type="slidenum">
              <a:rPr lang="en-US"/>
              <a:pPr/>
              <a:t>‹#›</a:t>
            </a:fld>
            <a:endParaRPr lang="en-US"/>
          </a:p>
        </p:txBody>
      </p:sp>
    </p:spTree>
    <p:extLst>
      <p:ext uri="{BB962C8B-B14F-4D97-AF65-F5344CB8AC3E}">
        <p14:creationId xmlns:p14="http://schemas.microsoft.com/office/powerpoint/2010/main" val="4146917166"/>
      </p:ext>
    </p:extLst>
  </p:cSld>
  <p:clrMapOvr>
    <a:masterClrMapping/>
  </p:clrMapOvr>
  <p:transition xmlns:p14="http://schemas.microsoft.com/office/powerpoint/2010/mai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eaLnBrk="0" hangingPunct="0">
              <a:defRPr>
                <a:latin typeface="Times New Roman" charset="0"/>
              </a:defRPr>
            </a:lvl1pPr>
          </a:lstStyle>
          <a:p>
            <a:fld id="{3526058F-0294-E141-925C-9580F494AC14}" type="datetimeFigureOut">
              <a:rPr lang="en-US"/>
              <a:pPr/>
              <a:t>2/3/14</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5" name="Slide Number Placeholder 4"/>
          <p:cNvSpPr>
            <a:spLocks noGrp="1"/>
          </p:cNvSpPr>
          <p:nvPr>
            <p:ph type="sldNum" sz="quarter" idx="12"/>
          </p:nvPr>
        </p:nvSpPr>
        <p:spPr/>
        <p:txBody>
          <a:bodyPr/>
          <a:lstStyle>
            <a:lvl1pPr eaLnBrk="0" hangingPunct="0">
              <a:defRPr>
                <a:latin typeface="Times New Roman" charset="0"/>
              </a:defRPr>
            </a:lvl1pPr>
          </a:lstStyle>
          <a:p>
            <a:fld id="{80B2E942-788D-A942-803A-10138503CAF3}" type="slidenum">
              <a:rPr lang="en-US"/>
              <a:pPr/>
              <a:t>‹#›</a:t>
            </a:fld>
            <a:endParaRPr lang="en-US"/>
          </a:p>
        </p:txBody>
      </p:sp>
    </p:spTree>
    <p:extLst>
      <p:ext uri="{BB962C8B-B14F-4D97-AF65-F5344CB8AC3E}">
        <p14:creationId xmlns:p14="http://schemas.microsoft.com/office/powerpoint/2010/main" val="3304139101"/>
      </p:ext>
    </p:extLst>
  </p:cSld>
  <p:clrMapOvr>
    <a:masterClrMapping/>
  </p:clrMapOvr>
  <p:transition xmlns:p14="http://schemas.microsoft.com/office/powerpoint/2010/mai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7C59B69-6083-0D46-8CBF-CC33D581A354}" type="slidenum">
              <a:rPr lang="en-US"/>
              <a:pPr/>
              <a:t>‹#›</a:t>
            </a:fld>
            <a:endParaRPr lang="en-US"/>
          </a:p>
        </p:txBody>
      </p:sp>
    </p:spTree>
    <p:extLst>
      <p:ext uri="{BB962C8B-B14F-4D97-AF65-F5344CB8AC3E}">
        <p14:creationId xmlns:p14="http://schemas.microsoft.com/office/powerpoint/2010/main" val="13874429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hangingPunct="0">
              <a:defRPr>
                <a:latin typeface="Times New Roman" charset="0"/>
              </a:defRPr>
            </a:lvl1pPr>
          </a:lstStyle>
          <a:p>
            <a:fld id="{087A3D03-727D-B643-9C05-DC58DBC5BF48}" type="datetimeFigureOut">
              <a:rPr lang="en-US"/>
              <a:pPr/>
              <a:t>2/3/14</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4" name="Slide Number Placeholder 3"/>
          <p:cNvSpPr>
            <a:spLocks noGrp="1"/>
          </p:cNvSpPr>
          <p:nvPr>
            <p:ph type="sldNum" sz="quarter" idx="12"/>
          </p:nvPr>
        </p:nvSpPr>
        <p:spPr/>
        <p:txBody>
          <a:bodyPr/>
          <a:lstStyle>
            <a:lvl1pPr eaLnBrk="0" hangingPunct="0">
              <a:defRPr>
                <a:latin typeface="Times New Roman" charset="0"/>
              </a:defRPr>
            </a:lvl1pPr>
          </a:lstStyle>
          <a:p>
            <a:fld id="{2280C1AA-10A0-FE4C-B632-B32ACE2387FA}" type="slidenum">
              <a:rPr lang="en-US"/>
              <a:pPr/>
              <a:t>‹#›</a:t>
            </a:fld>
            <a:endParaRPr lang="en-US"/>
          </a:p>
        </p:txBody>
      </p:sp>
    </p:spTree>
    <p:extLst>
      <p:ext uri="{BB962C8B-B14F-4D97-AF65-F5344CB8AC3E}">
        <p14:creationId xmlns:p14="http://schemas.microsoft.com/office/powerpoint/2010/main" val="446458062"/>
      </p:ext>
    </p:extLst>
  </p:cSld>
  <p:clrMapOvr>
    <a:masterClrMapping/>
  </p:clrMapOvr>
  <p:transition xmlns:p14="http://schemas.microsoft.com/office/powerpoint/2010/main" spd="slow"/>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hangingPunct="0">
              <a:defRPr>
                <a:latin typeface="Times New Roman" charset="0"/>
              </a:defRPr>
            </a:lvl1pPr>
          </a:lstStyle>
          <a:p>
            <a:fld id="{312B65EC-7FA5-E44E-93D3-A964FF0DDB24}" type="datetimeFigureOut">
              <a:rPr lang="en-US"/>
              <a:pPr/>
              <a:t>2/3/14</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latin typeface="Times New Roman" charset="0"/>
              </a:defRPr>
            </a:lvl1pPr>
          </a:lstStyle>
          <a:p>
            <a:fld id="{BD437F38-2FD4-B246-B42F-7887276057D4}" type="slidenum">
              <a:rPr lang="en-US"/>
              <a:pPr/>
              <a:t>‹#›</a:t>
            </a:fld>
            <a:endParaRPr lang="en-US"/>
          </a:p>
        </p:txBody>
      </p:sp>
    </p:spTree>
    <p:extLst>
      <p:ext uri="{BB962C8B-B14F-4D97-AF65-F5344CB8AC3E}">
        <p14:creationId xmlns:p14="http://schemas.microsoft.com/office/powerpoint/2010/main" val="280675770"/>
      </p:ext>
    </p:extLst>
  </p:cSld>
  <p:clrMapOvr>
    <a:masterClrMapping/>
  </p:clrMapOvr>
  <p:transition xmlns:p14="http://schemas.microsoft.com/office/powerpoint/2010/main" spd="slow"/>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eaLnBrk="0" hangingPunct="0">
              <a:defRPr>
                <a:latin typeface="Times New Roman" charset="0"/>
              </a:defRPr>
            </a:lvl1pPr>
          </a:lstStyle>
          <a:p>
            <a:fld id="{1F7140A6-8399-F141-9560-407B1E9A67BA}" type="datetimeFigureOut">
              <a:rPr lang="en-US"/>
              <a:pPr/>
              <a:t>2/3/14</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7" name="Slide Number Placeholder 6"/>
          <p:cNvSpPr>
            <a:spLocks noGrp="1"/>
          </p:cNvSpPr>
          <p:nvPr>
            <p:ph type="sldNum" sz="quarter" idx="12"/>
          </p:nvPr>
        </p:nvSpPr>
        <p:spPr/>
        <p:txBody>
          <a:bodyPr/>
          <a:lstStyle>
            <a:lvl1pPr eaLnBrk="0" hangingPunct="0">
              <a:defRPr>
                <a:latin typeface="Times New Roman" charset="0"/>
              </a:defRPr>
            </a:lvl1pPr>
          </a:lstStyle>
          <a:p>
            <a:fld id="{E163D1E0-7C7E-0740-92F8-DFC5F8238411}" type="slidenum">
              <a:rPr lang="en-US"/>
              <a:pPr/>
              <a:t>‹#›</a:t>
            </a:fld>
            <a:endParaRPr lang="en-US"/>
          </a:p>
        </p:txBody>
      </p:sp>
    </p:spTree>
    <p:extLst>
      <p:ext uri="{BB962C8B-B14F-4D97-AF65-F5344CB8AC3E}">
        <p14:creationId xmlns:p14="http://schemas.microsoft.com/office/powerpoint/2010/main" val="2203275558"/>
      </p:ext>
    </p:extLst>
  </p:cSld>
  <p:clrMapOvr>
    <a:masterClrMapping/>
  </p:clrMapOvr>
  <p:transition xmlns:p14="http://schemas.microsoft.com/office/powerpoint/2010/main" spd="slow"/>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latin typeface="Times New Roman" charset="0"/>
              </a:defRPr>
            </a:lvl1pPr>
          </a:lstStyle>
          <a:p>
            <a:fld id="{31F2F7D0-A12E-8C4E-8F71-5441D8DE048F}" type="datetimeFigureOut">
              <a:rPr lang="en-US"/>
              <a:pPr/>
              <a:t>2/3/14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charset="0"/>
              </a:defRPr>
            </a:lvl1pPr>
          </a:lstStyle>
          <a:p>
            <a:fld id="{64B1DD1D-525B-214A-9D8C-FE5E8BA709FE}" type="slidenum">
              <a:rPr lang="en-US"/>
              <a:pPr/>
              <a:t>‹#›</a:t>
            </a:fld>
            <a:endParaRPr lang="en-US"/>
          </a:p>
        </p:txBody>
      </p:sp>
    </p:spTree>
    <p:extLst>
      <p:ext uri="{BB962C8B-B14F-4D97-AF65-F5344CB8AC3E}">
        <p14:creationId xmlns:p14="http://schemas.microsoft.com/office/powerpoint/2010/main" val="1751102256"/>
      </p:ext>
    </p:extLst>
  </p:cSld>
  <p:clrMapOvr>
    <a:masterClrMapping/>
  </p:clrMapOvr>
  <p:transition xmlns:p14="http://schemas.microsoft.com/office/powerpoint/2010/main" spd="slow"/>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eaLnBrk="0" hangingPunct="0">
              <a:defRPr>
                <a:latin typeface="Times New Roman" charset="0"/>
              </a:defRPr>
            </a:lvl1pPr>
          </a:lstStyle>
          <a:p>
            <a:fld id="{3F556FE4-03E1-884C-9129-95DEDC6A22DC}" type="datetimeFigureOut">
              <a:rPr lang="en-US"/>
              <a:pPr/>
              <a:t>2/3/14</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charset="0"/>
              </a:defRPr>
            </a:lvl1pPr>
          </a:lstStyle>
          <a:p>
            <a:fld id="{2A23F2F3-7A2F-414C-9CFF-93CC063ACD2F}" type="slidenum">
              <a:rPr lang="en-US"/>
              <a:pPr/>
              <a:t>‹#›</a:t>
            </a:fld>
            <a:endParaRPr lang="en-US"/>
          </a:p>
        </p:txBody>
      </p:sp>
    </p:spTree>
    <p:extLst>
      <p:ext uri="{BB962C8B-B14F-4D97-AF65-F5344CB8AC3E}">
        <p14:creationId xmlns:p14="http://schemas.microsoft.com/office/powerpoint/2010/main" val="496006794"/>
      </p:ext>
    </p:extLst>
  </p:cSld>
  <p:clrMapOvr>
    <a:masterClrMapping/>
  </p:clrMapOvr>
  <p:transition xmlns:p14="http://schemas.microsoft.com/office/powerpoint/2010/main" spd="slow"/>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1414198"/>
            <a:ext cx="8380412" cy="750205"/>
          </a:xfrm>
        </p:spPr>
        <p:txBody>
          <a:bodyPr>
            <a:normAutofit/>
          </a:bodyPr>
          <a:lstStyle>
            <a:lvl1pPr algn="l" rtl="0" fontAlgn="base">
              <a:lnSpc>
                <a:spcPct val="90000"/>
              </a:lnSpc>
              <a:spcBef>
                <a:spcPct val="0"/>
              </a:spcBef>
              <a:spcAft>
                <a:spcPct val="0"/>
              </a:spcAft>
              <a:defRPr lang="en-US" sz="3600" spc="-300" dirty="0">
                <a:ln w="3175">
                  <a:noFill/>
                </a:ln>
                <a:solidFill>
                  <a:schemeClr val="tx1"/>
                </a:solidFill>
                <a:effectLst/>
                <a:latin typeface="Kalinga" pitchFamily="34" charset="0"/>
                <a:ea typeface="+mn-ea"/>
                <a:cs typeface="Kalinga" pitchFamily="34" charset="0"/>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1000" y="2600062"/>
            <a:ext cx="8380412" cy="2076450"/>
          </a:xfrm>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1593607"/>
      </p:ext>
    </p:extLst>
  </p:cSld>
  <p:clrMapOvr>
    <a:masterClrMapping/>
  </p:clrMapOvr>
  <p:transition xmlns:p14="http://schemas.microsoft.com/office/powerpoint/2010/main" spd="slow"/>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1828800"/>
            <a:ext cx="7772400" cy="1143000"/>
          </a:xfrm>
        </p:spPr>
        <p:txBody>
          <a:bodyPr/>
          <a:lstStyle>
            <a:lvl1pPr algn="ctr">
              <a:defRPr/>
            </a:lvl1pPr>
          </a:lstStyle>
          <a:p>
            <a:pPr lvl="0"/>
            <a:r>
              <a:rPr lang="en-US" noProof="0" smtClean="0"/>
              <a:t>Click to edit Master title style</a:t>
            </a:r>
          </a:p>
        </p:txBody>
      </p:sp>
      <p:sp>
        <p:nvSpPr>
          <p:cNvPr id="6147" name="Rectangle 3"/>
          <p:cNvSpPr>
            <a:spLocks noGrp="1" noChangeArrowheads="1"/>
          </p:cNvSpPr>
          <p:nvPr>
            <p:ph type="subTitle" idx="1"/>
          </p:nvPr>
        </p:nvSpPr>
        <p:spPr>
          <a:xfrm>
            <a:off x="1371600" y="3581400"/>
            <a:ext cx="6400800" cy="1752600"/>
          </a:xfrm>
        </p:spPr>
        <p:txBody>
          <a:bodyPr/>
          <a:lstStyle>
            <a:lvl1pPr algn="ctr">
              <a:defRPr/>
            </a:lvl1pPr>
          </a:lstStyle>
          <a:p>
            <a:pPr lvl="0"/>
            <a:r>
              <a:rPr lang="en-US" noProof="0" smtClean="0"/>
              <a:t>Click to edit Master subtitle style</a:t>
            </a:r>
          </a:p>
        </p:txBody>
      </p:sp>
      <p:sp>
        <p:nvSpPr>
          <p:cNvPr id="6148" name="Rectangle 4"/>
          <p:cNvSpPr>
            <a:spLocks noGrp="1" noChangeArrowheads="1"/>
          </p:cNvSpPr>
          <p:nvPr>
            <p:ph type="ftr" sz="quarter" idx="3"/>
          </p:nvPr>
        </p:nvSpPr>
        <p:spPr>
          <a:xfrm>
            <a:off x="685800" y="6248400"/>
            <a:ext cx="2895600" cy="457200"/>
          </a:xfrm>
        </p:spPr>
        <p:txBody>
          <a:bodyPr/>
          <a:lstStyle>
            <a:lvl1pPr>
              <a:defRPr/>
            </a:lvl1pPr>
          </a:lstStyle>
          <a:p>
            <a:endParaRPr lang="en-US">
              <a:solidFill>
                <a:srgbClr val="FFFFFF"/>
              </a:solidFill>
              <a:ea typeface="ＭＳ Ｐゴシック"/>
            </a:endParaRPr>
          </a:p>
        </p:txBody>
      </p:sp>
      <p:sp>
        <p:nvSpPr>
          <p:cNvPr id="6149" name="Rectangle 5"/>
          <p:cNvSpPr>
            <a:spLocks noGrp="1" noChangeArrowheads="1"/>
          </p:cNvSpPr>
          <p:nvPr>
            <p:ph type="sldNum" sz="quarter" idx="4"/>
          </p:nvPr>
        </p:nvSpPr>
        <p:spPr>
          <a:xfrm>
            <a:off x="6553200" y="6248400"/>
            <a:ext cx="1905000" cy="457200"/>
          </a:xfrm>
        </p:spPr>
        <p:txBody>
          <a:bodyPr/>
          <a:lstStyle>
            <a:lvl1pPr>
              <a:defRPr/>
            </a:lvl1pPr>
          </a:lstStyle>
          <a:p>
            <a:fld id="{10B5802A-A3A1-854B-852F-19B6ABDD610F}"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3743240742"/>
      </p:ext>
    </p:extLst>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5" name="Slide Number Placeholder 4"/>
          <p:cNvSpPr>
            <a:spLocks noGrp="1"/>
          </p:cNvSpPr>
          <p:nvPr>
            <p:ph type="sldNum" sz="quarter" idx="11"/>
          </p:nvPr>
        </p:nvSpPr>
        <p:spPr/>
        <p:txBody>
          <a:bodyPr/>
          <a:lstStyle>
            <a:lvl1pPr>
              <a:defRPr/>
            </a:lvl1pPr>
          </a:lstStyle>
          <a:p>
            <a:fld id="{0089FFC4-FEA8-BB41-B326-01F1F6573AAF}"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4173947755"/>
      </p:ext>
    </p:extLst>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5" name="Slide Number Placeholder 4"/>
          <p:cNvSpPr>
            <a:spLocks noGrp="1"/>
          </p:cNvSpPr>
          <p:nvPr>
            <p:ph type="sldNum" sz="quarter" idx="11"/>
          </p:nvPr>
        </p:nvSpPr>
        <p:spPr/>
        <p:txBody>
          <a:bodyPr/>
          <a:lstStyle>
            <a:lvl1pPr>
              <a:defRPr/>
            </a:lvl1pPr>
          </a:lstStyle>
          <a:p>
            <a:fld id="{53C2D8A0-0C23-1B4B-A116-BF0B75793E56}"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3222401404"/>
      </p:ext>
    </p:extLst>
  </p:cSld>
  <p:clrMapOvr>
    <a:masterClrMapping/>
  </p:clrMapOvr>
  <p:transition xmlns:p14="http://schemas.microsoft.com/office/powerpoint/2010/main"/>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1430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386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6" name="Slide Number Placeholder 5"/>
          <p:cNvSpPr>
            <a:spLocks noGrp="1"/>
          </p:cNvSpPr>
          <p:nvPr>
            <p:ph type="sldNum" sz="quarter" idx="11"/>
          </p:nvPr>
        </p:nvSpPr>
        <p:spPr/>
        <p:txBody>
          <a:bodyPr/>
          <a:lstStyle>
            <a:lvl1pPr>
              <a:defRPr/>
            </a:lvl1pPr>
          </a:lstStyle>
          <a:p>
            <a:fld id="{72CC8401-3EA8-7549-8279-3E4642BD1006}"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1891433331"/>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24A3B62-75DA-0643-AED6-8AC1662E5436}" type="slidenum">
              <a:rPr lang="en-US"/>
              <a:pPr/>
              <a:t>‹#›</a:t>
            </a:fld>
            <a:endParaRPr lang="en-US"/>
          </a:p>
        </p:txBody>
      </p:sp>
    </p:spTree>
    <p:extLst>
      <p:ext uri="{BB962C8B-B14F-4D97-AF65-F5344CB8AC3E}">
        <p14:creationId xmlns:p14="http://schemas.microsoft.com/office/powerpoint/2010/main" val="37533575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8" name="Slide Number Placeholder 7"/>
          <p:cNvSpPr>
            <a:spLocks noGrp="1"/>
          </p:cNvSpPr>
          <p:nvPr>
            <p:ph type="sldNum" sz="quarter" idx="11"/>
          </p:nvPr>
        </p:nvSpPr>
        <p:spPr/>
        <p:txBody>
          <a:bodyPr/>
          <a:lstStyle>
            <a:lvl1pPr>
              <a:defRPr/>
            </a:lvl1pPr>
          </a:lstStyle>
          <a:p>
            <a:fld id="{9B4208CE-E079-BC4B-96E6-99B46E363E1A}"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3265244861"/>
      </p:ext>
    </p:extLst>
  </p:cSld>
  <p:clrMapOvr>
    <a:masterClrMapping/>
  </p:clrMapOvr>
  <p:transition xmlns:p14="http://schemas.microsoft.com/office/powerpoint/2010/main"/>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4" name="Slide Number Placeholder 3"/>
          <p:cNvSpPr>
            <a:spLocks noGrp="1"/>
          </p:cNvSpPr>
          <p:nvPr>
            <p:ph type="sldNum" sz="quarter" idx="11"/>
          </p:nvPr>
        </p:nvSpPr>
        <p:spPr/>
        <p:txBody>
          <a:bodyPr/>
          <a:lstStyle>
            <a:lvl1pPr>
              <a:defRPr/>
            </a:lvl1pPr>
          </a:lstStyle>
          <a:p>
            <a:fld id="{17B3E621-B036-7048-BD4D-AC48E166D110}"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3469405160"/>
      </p:ext>
    </p:extLst>
  </p:cSld>
  <p:clrMapOvr>
    <a:masterClrMapping/>
  </p:clrMapOvr>
  <p:transition xmlns:p14="http://schemas.microsoft.com/office/powerpoint/2010/main"/>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3" name="Slide Number Placeholder 2"/>
          <p:cNvSpPr>
            <a:spLocks noGrp="1"/>
          </p:cNvSpPr>
          <p:nvPr>
            <p:ph type="sldNum" sz="quarter" idx="11"/>
          </p:nvPr>
        </p:nvSpPr>
        <p:spPr/>
        <p:txBody>
          <a:bodyPr/>
          <a:lstStyle>
            <a:lvl1pPr>
              <a:defRPr/>
            </a:lvl1pPr>
          </a:lstStyle>
          <a:p>
            <a:fld id="{A5DE6739-9CCF-9F49-ACB9-41F37C7B05EB}"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630749615"/>
      </p:ext>
    </p:extLst>
  </p:cSld>
  <p:clrMapOvr>
    <a:masterClrMapping/>
  </p:clrMapOvr>
  <p:transition xmlns:p14="http://schemas.microsoft.com/office/powerpoint/2010/main"/>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6" name="Slide Number Placeholder 5"/>
          <p:cNvSpPr>
            <a:spLocks noGrp="1"/>
          </p:cNvSpPr>
          <p:nvPr>
            <p:ph type="sldNum" sz="quarter" idx="11"/>
          </p:nvPr>
        </p:nvSpPr>
        <p:spPr/>
        <p:txBody>
          <a:bodyPr/>
          <a:lstStyle>
            <a:lvl1pPr>
              <a:defRPr/>
            </a:lvl1pPr>
          </a:lstStyle>
          <a:p>
            <a:fld id="{FB9AF725-0217-3445-9B99-B5898AA31CC9}"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479739622"/>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6" name="Slide Number Placeholder 5"/>
          <p:cNvSpPr>
            <a:spLocks noGrp="1"/>
          </p:cNvSpPr>
          <p:nvPr>
            <p:ph type="sldNum" sz="quarter" idx="11"/>
          </p:nvPr>
        </p:nvSpPr>
        <p:spPr/>
        <p:txBody>
          <a:bodyPr/>
          <a:lstStyle>
            <a:lvl1pPr>
              <a:defRPr/>
            </a:lvl1pPr>
          </a:lstStyle>
          <a:p>
            <a:fld id="{35B7472E-95AE-AE4C-BA8B-E7006E1FAB1E}"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2801345244"/>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5" name="Slide Number Placeholder 4"/>
          <p:cNvSpPr>
            <a:spLocks noGrp="1"/>
          </p:cNvSpPr>
          <p:nvPr>
            <p:ph type="sldNum" sz="quarter" idx="11"/>
          </p:nvPr>
        </p:nvSpPr>
        <p:spPr/>
        <p:txBody>
          <a:bodyPr/>
          <a:lstStyle>
            <a:lvl1pPr>
              <a:defRPr/>
            </a:lvl1pPr>
          </a:lstStyle>
          <a:p>
            <a:fld id="{C9442433-E654-1C46-859C-AEF634705B33}"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3010468290"/>
      </p:ext>
    </p:extLst>
  </p:cSld>
  <p:clrMapOvr>
    <a:masterClrMapping/>
  </p:clrMapOvr>
  <p:transition xmlns:p14="http://schemas.microsoft.com/office/powerpoint/2010/mai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2400"/>
            <a:ext cx="205740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2400"/>
            <a:ext cx="601980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endParaRPr lang="en-US">
              <a:solidFill>
                <a:srgbClr val="FFFFFF"/>
              </a:solidFill>
              <a:ea typeface="ＭＳ Ｐゴシック"/>
            </a:endParaRPr>
          </a:p>
        </p:txBody>
      </p:sp>
      <p:sp>
        <p:nvSpPr>
          <p:cNvPr id="5" name="Slide Number Placeholder 4"/>
          <p:cNvSpPr>
            <a:spLocks noGrp="1"/>
          </p:cNvSpPr>
          <p:nvPr>
            <p:ph type="sldNum" sz="quarter" idx="11"/>
          </p:nvPr>
        </p:nvSpPr>
        <p:spPr/>
        <p:txBody>
          <a:bodyPr/>
          <a:lstStyle>
            <a:lvl1pPr>
              <a:defRPr/>
            </a:lvl1pPr>
          </a:lstStyle>
          <a:p>
            <a:fld id="{9B9E94C3-E103-7942-8121-837579C5B937}"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2578482917"/>
      </p:ext>
    </p:extLst>
  </p:cSld>
  <p:clrMapOvr>
    <a:masterClrMapping/>
  </p:clrMapOvr>
  <p:transition xmlns:p14="http://schemas.microsoft.com/office/powerpoint/2010/main"/>
</p:sldLayout>
</file>

<file path=ppt/slideLayouts/slideLayout37.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143000"/>
            <a:ext cx="40386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143000"/>
            <a:ext cx="40386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695700"/>
            <a:ext cx="40386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a:xfrm>
            <a:off x="457200" y="6248400"/>
            <a:ext cx="2895600" cy="457200"/>
          </a:xfrm>
        </p:spPr>
        <p:txBody>
          <a:bodyPr/>
          <a:lstStyle>
            <a:lvl1pPr>
              <a:defRPr/>
            </a:lvl1pPr>
          </a:lstStyle>
          <a:p>
            <a:endParaRPr lang="en-US">
              <a:solidFill>
                <a:srgbClr val="FFFFFF"/>
              </a:solidFill>
              <a:ea typeface="ＭＳ Ｐゴシック"/>
            </a:endParaRPr>
          </a:p>
        </p:txBody>
      </p:sp>
      <p:sp>
        <p:nvSpPr>
          <p:cNvPr id="7" name="Slide Number Placeholder 6"/>
          <p:cNvSpPr>
            <a:spLocks noGrp="1"/>
          </p:cNvSpPr>
          <p:nvPr>
            <p:ph type="sldNum" sz="quarter" idx="11"/>
          </p:nvPr>
        </p:nvSpPr>
        <p:spPr>
          <a:xfrm>
            <a:off x="6781800" y="6248400"/>
            <a:ext cx="1905000" cy="457200"/>
          </a:xfrm>
        </p:spPr>
        <p:txBody>
          <a:bodyPr/>
          <a:lstStyle>
            <a:lvl1pPr>
              <a:defRPr/>
            </a:lvl1pPr>
          </a:lstStyle>
          <a:p>
            <a:fld id="{46A1C598-198D-7349-B120-4AE199C966F2}"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25415152"/>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143000"/>
            <a:ext cx="40386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143000"/>
            <a:ext cx="40386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695700"/>
            <a:ext cx="4038600" cy="2400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10"/>
          </p:nvPr>
        </p:nvSpPr>
        <p:spPr>
          <a:xfrm>
            <a:off x="457200" y="6248400"/>
            <a:ext cx="2895600" cy="457200"/>
          </a:xfrm>
        </p:spPr>
        <p:txBody>
          <a:bodyPr/>
          <a:lstStyle>
            <a:lvl1pPr>
              <a:defRPr/>
            </a:lvl1pPr>
          </a:lstStyle>
          <a:p>
            <a:endParaRPr lang="en-US">
              <a:solidFill>
                <a:srgbClr val="FFFFFF"/>
              </a:solidFill>
              <a:ea typeface="ＭＳ Ｐゴシック"/>
            </a:endParaRPr>
          </a:p>
        </p:txBody>
      </p:sp>
      <p:sp>
        <p:nvSpPr>
          <p:cNvPr id="7" name="Slide Number Placeholder 6"/>
          <p:cNvSpPr>
            <a:spLocks noGrp="1"/>
          </p:cNvSpPr>
          <p:nvPr>
            <p:ph type="sldNum" sz="quarter" idx="11"/>
          </p:nvPr>
        </p:nvSpPr>
        <p:spPr>
          <a:xfrm>
            <a:off x="6781800" y="6248400"/>
            <a:ext cx="1905000" cy="457200"/>
          </a:xfrm>
        </p:spPr>
        <p:txBody>
          <a:bodyPr/>
          <a:lstStyle>
            <a:lvl1pPr>
              <a:defRPr/>
            </a:lvl1pPr>
          </a:lstStyle>
          <a:p>
            <a:fld id="{7D90AFC2-CF16-1643-8506-AE1A5F8B3F3C}" type="slidenum">
              <a:rPr lang="en-US">
                <a:solidFill>
                  <a:srgbClr val="FFFFFF"/>
                </a:solidFill>
                <a:ea typeface="ＭＳ Ｐゴシック"/>
              </a:rPr>
              <a:pPr/>
              <a:t>‹#›</a:t>
            </a:fld>
            <a:endParaRPr lang="en-US">
              <a:solidFill>
                <a:srgbClr val="FFFFFF"/>
              </a:solidFill>
              <a:ea typeface="ＭＳ Ｐゴシック"/>
            </a:endParaRPr>
          </a:p>
        </p:txBody>
      </p:sp>
    </p:spTree>
    <p:extLst>
      <p:ext uri="{BB962C8B-B14F-4D97-AF65-F5344CB8AC3E}">
        <p14:creationId xmlns:p14="http://schemas.microsoft.com/office/powerpoint/2010/main" val="884560120"/>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2"/>
          </p:nvPr>
        </p:nvSpPr>
        <p:spPr>
          <a:ln/>
        </p:spPr>
        <p:txBody>
          <a:bodyPr/>
          <a:lstStyle>
            <a:lvl1pPr>
              <a:defRPr/>
            </a:lvl1pPr>
          </a:lstStyle>
          <a:p>
            <a:pPr>
              <a:defRPr/>
            </a:pPr>
            <a:fld id="{8140DECC-C209-4800-AB0C-DB2A878117E2}"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12521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5FF2D1C0-1E7C-9F48-AB85-E04C6D2D5AB1}" type="slidenum">
              <a:rPr lang="en-US"/>
              <a:pPr/>
              <a:t>‹#›</a:t>
            </a:fld>
            <a:endParaRPr lang="en-US"/>
          </a:p>
        </p:txBody>
      </p:sp>
    </p:spTree>
    <p:extLst>
      <p:ext uri="{BB962C8B-B14F-4D97-AF65-F5344CB8AC3E}">
        <p14:creationId xmlns:p14="http://schemas.microsoft.com/office/powerpoint/2010/main" val="8759551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2"/>
          </p:nvPr>
        </p:nvSpPr>
        <p:spPr>
          <a:ln/>
        </p:spPr>
        <p:txBody>
          <a:bodyPr/>
          <a:lstStyle>
            <a:lvl1pPr>
              <a:defRPr/>
            </a:lvl1pPr>
          </a:lstStyle>
          <a:p>
            <a:pPr>
              <a:defRPr/>
            </a:pPr>
            <a:fld id="{F35E129A-E41D-479C-9971-1A57C1F71E3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0145897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2"/>
          </p:nvPr>
        </p:nvSpPr>
        <p:spPr>
          <a:ln/>
        </p:spPr>
        <p:txBody>
          <a:bodyPr/>
          <a:lstStyle>
            <a:lvl1pPr>
              <a:defRPr/>
            </a:lvl1pPr>
          </a:lstStyle>
          <a:p>
            <a:pPr>
              <a:defRPr/>
            </a:pPr>
            <a:fld id="{63FF5919-B9DF-40AE-B055-444C1C5F3D85}"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330820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30"/>
          <p:cNvSpPr>
            <a:spLocks noGrp="1" noChangeArrowheads="1"/>
          </p:cNvSpPr>
          <p:nvPr>
            <p:ph type="sldNum" sz="quarter" idx="12"/>
          </p:nvPr>
        </p:nvSpPr>
        <p:spPr>
          <a:ln/>
        </p:spPr>
        <p:txBody>
          <a:bodyPr/>
          <a:lstStyle>
            <a:lvl1pPr>
              <a:defRPr/>
            </a:lvl1pPr>
          </a:lstStyle>
          <a:p>
            <a:pPr>
              <a:defRPr/>
            </a:pPr>
            <a:fld id="{EA2D9DB3-E0F0-4037-8604-C20FF9505BB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6261815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8"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1030"/>
          <p:cNvSpPr>
            <a:spLocks noGrp="1" noChangeArrowheads="1"/>
          </p:cNvSpPr>
          <p:nvPr>
            <p:ph type="sldNum" sz="quarter" idx="12"/>
          </p:nvPr>
        </p:nvSpPr>
        <p:spPr>
          <a:ln/>
        </p:spPr>
        <p:txBody>
          <a:bodyPr/>
          <a:lstStyle>
            <a:lvl1pPr>
              <a:defRPr/>
            </a:lvl1pPr>
          </a:lstStyle>
          <a:p>
            <a:pPr>
              <a:defRPr/>
            </a:pPr>
            <a:fld id="{A2077C44-AEFC-4963-95A5-398EBC0681A3}"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4995675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4"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1030"/>
          <p:cNvSpPr>
            <a:spLocks noGrp="1" noChangeArrowheads="1"/>
          </p:cNvSpPr>
          <p:nvPr>
            <p:ph type="sldNum" sz="quarter" idx="12"/>
          </p:nvPr>
        </p:nvSpPr>
        <p:spPr>
          <a:ln/>
        </p:spPr>
        <p:txBody>
          <a:bodyPr/>
          <a:lstStyle>
            <a:lvl1pPr>
              <a:defRPr/>
            </a:lvl1pPr>
          </a:lstStyle>
          <a:p>
            <a:pPr>
              <a:defRPr/>
            </a:pPr>
            <a:fld id="{9F9E8EE9-95E5-448C-B6E5-10BB53234128}"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428925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3"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1030"/>
          <p:cNvSpPr>
            <a:spLocks noGrp="1" noChangeArrowheads="1"/>
          </p:cNvSpPr>
          <p:nvPr>
            <p:ph type="sldNum" sz="quarter" idx="12"/>
          </p:nvPr>
        </p:nvSpPr>
        <p:spPr>
          <a:ln/>
        </p:spPr>
        <p:txBody>
          <a:bodyPr/>
          <a:lstStyle>
            <a:lvl1pPr>
              <a:defRPr/>
            </a:lvl1pPr>
          </a:lstStyle>
          <a:p>
            <a:pPr>
              <a:defRPr/>
            </a:pPr>
            <a:fld id="{ABE068DC-28F9-4734-A638-4F85B8F3C98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723894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30"/>
          <p:cNvSpPr>
            <a:spLocks noGrp="1" noChangeArrowheads="1"/>
          </p:cNvSpPr>
          <p:nvPr>
            <p:ph type="sldNum" sz="quarter" idx="12"/>
          </p:nvPr>
        </p:nvSpPr>
        <p:spPr>
          <a:ln/>
        </p:spPr>
        <p:txBody>
          <a:bodyPr/>
          <a:lstStyle>
            <a:lvl1pPr>
              <a:defRPr/>
            </a:lvl1pPr>
          </a:lstStyle>
          <a:p>
            <a:pPr>
              <a:defRPr/>
            </a:pPr>
            <a:fld id="{7AC4320C-3B60-48EB-BDA7-30651CD1529E}"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95811517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6"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1030"/>
          <p:cNvSpPr>
            <a:spLocks noGrp="1" noChangeArrowheads="1"/>
          </p:cNvSpPr>
          <p:nvPr>
            <p:ph type="sldNum" sz="quarter" idx="12"/>
          </p:nvPr>
        </p:nvSpPr>
        <p:spPr>
          <a:ln/>
        </p:spPr>
        <p:txBody>
          <a:bodyPr/>
          <a:lstStyle>
            <a:lvl1pPr>
              <a:defRPr/>
            </a:lvl1pPr>
          </a:lstStyle>
          <a:p>
            <a:pPr>
              <a:defRPr/>
            </a:pPr>
            <a:fld id="{1BDFDB7C-5A7F-491A-879B-F3A3C04F897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2125105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2"/>
          </p:nvPr>
        </p:nvSpPr>
        <p:spPr>
          <a:ln/>
        </p:spPr>
        <p:txBody>
          <a:bodyPr/>
          <a:lstStyle>
            <a:lvl1pPr>
              <a:defRPr/>
            </a:lvl1pPr>
          </a:lstStyle>
          <a:p>
            <a:pPr>
              <a:defRPr/>
            </a:pPr>
            <a:fld id="{9BC46551-3C9D-4EA0-A580-2D0EB1A41F07}"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8834681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76200"/>
            <a:ext cx="19431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76200"/>
            <a:ext cx="56769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28"/>
          <p:cNvSpPr>
            <a:spLocks noGrp="1" noChangeArrowheads="1"/>
          </p:cNvSpPr>
          <p:nvPr>
            <p:ph type="dt" sz="half" idx="10"/>
          </p:nvPr>
        </p:nvSpPr>
        <p:spPr>
          <a:ln/>
        </p:spPr>
        <p:txBody>
          <a:bodyPr/>
          <a:lstStyle>
            <a:lvl1pPr>
              <a:defRPr/>
            </a:lvl1pPr>
          </a:lstStyle>
          <a:p>
            <a:pPr>
              <a:defRPr/>
            </a:pPr>
            <a:endParaRPr lang="en-US">
              <a:solidFill>
                <a:srgbClr val="000000"/>
              </a:solidFill>
            </a:endParaRPr>
          </a:p>
        </p:txBody>
      </p:sp>
      <p:sp>
        <p:nvSpPr>
          <p:cNvPr id="5" name="Rectangle 1029"/>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1030"/>
          <p:cNvSpPr>
            <a:spLocks noGrp="1" noChangeArrowheads="1"/>
          </p:cNvSpPr>
          <p:nvPr>
            <p:ph type="sldNum" sz="quarter" idx="12"/>
          </p:nvPr>
        </p:nvSpPr>
        <p:spPr>
          <a:ln/>
        </p:spPr>
        <p:txBody>
          <a:bodyPr/>
          <a:lstStyle>
            <a:lvl1pPr>
              <a:defRPr/>
            </a:lvl1pPr>
          </a:lstStyle>
          <a:p>
            <a:pPr>
              <a:defRPr/>
            </a:pPr>
            <a:fld id="{9982681E-646E-4E12-AB2E-69BC5DB9F7ED}"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0953097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F88317D5-B1B5-BF43-BDFB-D70F4223E2D5}" type="slidenum">
              <a:rPr lang="en-US"/>
              <a:pPr/>
              <a:t>‹#›</a:t>
            </a:fld>
            <a:endParaRPr lang="en-US"/>
          </a:p>
        </p:txBody>
      </p:sp>
    </p:spTree>
    <p:extLst>
      <p:ext uri="{BB962C8B-B14F-4D97-AF65-F5344CB8AC3E}">
        <p14:creationId xmlns:p14="http://schemas.microsoft.com/office/powerpoint/2010/main" val="25709127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2ECA7CF4-79CC-6A48-A466-8C20EA113E48}" type="slidenum">
              <a:rPr lang="en-US"/>
              <a:pPr/>
              <a:t>‹#›</a:t>
            </a:fld>
            <a:endParaRPr lang="en-US"/>
          </a:p>
        </p:txBody>
      </p:sp>
    </p:spTree>
    <p:extLst>
      <p:ext uri="{BB962C8B-B14F-4D97-AF65-F5344CB8AC3E}">
        <p14:creationId xmlns:p14="http://schemas.microsoft.com/office/powerpoint/2010/main" val="11522855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754B63F2-9CD4-9040-A87D-64D65E2E9931}" type="slidenum">
              <a:rPr lang="en-US"/>
              <a:pPr/>
              <a:t>‹#›</a:t>
            </a:fld>
            <a:endParaRPr lang="en-US"/>
          </a:p>
        </p:txBody>
      </p:sp>
    </p:spTree>
    <p:extLst>
      <p:ext uri="{BB962C8B-B14F-4D97-AF65-F5344CB8AC3E}">
        <p14:creationId xmlns:p14="http://schemas.microsoft.com/office/powerpoint/2010/main" val="7070034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09A6F1F6-D3ED-6347-982B-2D1D969E9EE3}" type="slidenum">
              <a:rPr lang="en-US"/>
              <a:pPr/>
              <a:t>‹#›</a:t>
            </a:fld>
            <a:endParaRPr lang="en-US"/>
          </a:p>
        </p:txBody>
      </p:sp>
    </p:spTree>
    <p:extLst>
      <p:ext uri="{BB962C8B-B14F-4D97-AF65-F5344CB8AC3E}">
        <p14:creationId xmlns:p14="http://schemas.microsoft.com/office/powerpoint/2010/main" val="1954489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045C788-29AC-1040-8C48-34B7763C693E}" type="slidenum">
              <a:rPr lang="en-US"/>
              <a:pPr/>
              <a:t>‹#›</a:t>
            </a:fld>
            <a:endParaRPr lang="en-US"/>
          </a:p>
        </p:txBody>
      </p:sp>
    </p:spTree>
    <p:extLst>
      <p:ext uri="{BB962C8B-B14F-4D97-AF65-F5344CB8AC3E}">
        <p14:creationId xmlns:p14="http://schemas.microsoft.com/office/powerpoint/2010/main" val="11419788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theme" Target="../theme/theme2.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slideLayout" Target="../slideLayouts/slideLayout37.xml"/><Relationship Id="rId13" Type="http://schemas.openxmlformats.org/officeDocument/2006/relationships/slideLayout" Target="../slideLayouts/slideLayout38.xml"/><Relationship Id="rId14" Type="http://schemas.openxmlformats.org/officeDocument/2006/relationships/theme" Target="../theme/theme3.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9.xml"/><Relationship Id="rId12" Type="http://schemas.openxmlformats.org/officeDocument/2006/relationships/theme" Target="../theme/theme4.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5" Type="http://schemas.openxmlformats.org/officeDocument/2006/relationships/slideLayout" Target="../slideLayouts/slideLayout43.xml"/><Relationship Id="rId6" Type="http://schemas.openxmlformats.org/officeDocument/2006/relationships/slideLayout" Target="../slideLayouts/slideLayout44.xml"/><Relationship Id="rId7" Type="http://schemas.openxmlformats.org/officeDocument/2006/relationships/slideLayout" Target="../slideLayouts/slideLayout45.xml"/><Relationship Id="rId8" Type="http://schemas.openxmlformats.org/officeDocument/2006/relationships/slideLayout" Target="../slideLayouts/slideLayout46.xml"/><Relationship Id="rId9" Type="http://schemas.openxmlformats.org/officeDocument/2006/relationships/slideLayout" Target="../slideLayouts/slideLayout47.xml"/><Relationship Id="rId10"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762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914400"/>
            <a:ext cx="77724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Times New Roman" pitchFamily="18"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Times New Roman" pitchFamily="18"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48AF2948-88F5-B34A-BB57-AD27A81B6BE5}" type="slidenum">
              <a:rPr lang="en-US"/>
              <a:pPr/>
              <a:t>‹#›</a:t>
            </a:fld>
            <a:endParaRPr lang="en-US"/>
          </a:p>
        </p:txBody>
      </p:sp>
      <p:sp>
        <p:nvSpPr>
          <p:cNvPr id="1031" name="Line 7"/>
          <p:cNvSpPr>
            <a:spLocks noChangeShapeType="1"/>
          </p:cNvSpPr>
          <p:nvPr/>
        </p:nvSpPr>
        <p:spPr bwMode="auto">
          <a:xfrm>
            <a:off x="685800" y="838200"/>
            <a:ext cx="77724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902" r:id="rId13"/>
  </p:sldLayoutIdLst>
  <p:txStyles>
    <p:titleStyle>
      <a:lvl1pPr algn="l" rtl="0" eaLnBrk="0" fontAlgn="base" hangingPunct="0">
        <a:spcBef>
          <a:spcPct val="0"/>
        </a:spcBef>
        <a:spcAft>
          <a:spcPct val="0"/>
        </a:spcAft>
        <a:defRPr sz="3400">
          <a:solidFill>
            <a:schemeClr val="tx2"/>
          </a:solidFill>
          <a:latin typeface="+mj-lt"/>
          <a:ea typeface="ＭＳ Ｐゴシック" charset="0"/>
          <a:cs typeface="+mj-cs"/>
        </a:defRPr>
      </a:lvl1pPr>
      <a:lvl2pPr algn="l" rtl="0" eaLnBrk="0" fontAlgn="base" hangingPunct="0">
        <a:spcBef>
          <a:spcPct val="0"/>
        </a:spcBef>
        <a:spcAft>
          <a:spcPct val="0"/>
        </a:spcAft>
        <a:defRPr sz="3400">
          <a:solidFill>
            <a:schemeClr val="tx2"/>
          </a:solidFill>
          <a:latin typeface="Arial" charset="0"/>
          <a:ea typeface="ＭＳ Ｐゴシック" charset="0"/>
        </a:defRPr>
      </a:lvl2pPr>
      <a:lvl3pPr algn="l" rtl="0" eaLnBrk="0" fontAlgn="base" hangingPunct="0">
        <a:spcBef>
          <a:spcPct val="0"/>
        </a:spcBef>
        <a:spcAft>
          <a:spcPct val="0"/>
        </a:spcAft>
        <a:defRPr sz="3400">
          <a:solidFill>
            <a:schemeClr val="tx2"/>
          </a:solidFill>
          <a:latin typeface="Arial" charset="0"/>
          <a:ea typeface="ＭＳ Ｐゴシック" charset="0"/>
        </a:defRPr>
      </a:lvl3pPr>
      <a:lvl4pPr algn="l" rtl="0" eaLnBrk="0" fontAlgn="base" hangingPunct="0">
        <a:spcBef>
          <a:spcPct val="0"/>
        </a:spcBef>
        <a:spcAft>
          <a:spcPct val="0"/>
        </a:spcAft>
        <a:defRPr sz="3400">
          <a:solidFill>
            <a:schemeClr val="tx2"/>
          </a:solidFill>
          <a:latin typeface="Arial" charset="0"/>
          <a:ea typeface="ＭＳ Ｐゴシック" charset="0"/>
        </a:defRPr>
      </a:lvl4pPr>
      <a:lvl5pPr algn="l" rtl="0" eaLnBrk="0" fontAlgn="base" hangingPunct="0">
        <a:spcBef>
          <a:spcPct val="0"/>
        </a:spcBef>
        <a:spcAft>
          <a:spcPct val="0"/>
        </a:spcAft>
        <a:defRPr sz="3400">
          <a:solidFill>
            <a:schemeClr val="tx2"/>
          </a:solidFill>
          <a:latin typeface="Arial" charset="0"/>
          <a:ea typeface="ＭＳ Ｐゴシック" charset="0"/>
        </a:defRPr>
      </a:lvl5pPr>
      <a:lvl6pPr marL="457200" algn="l" rtl="0" eaLnBrk="0" fontAlgn="base" hangingPunct="0">
        <a:spcBef>
          <a:spcPct val="0"/>
        </a:spcBef>
        <a:spcAft>
          <a:spcPct val="0"/>
        </a:spcAft>
        <a:defRPr sz="3400">
          <a:solidFill>
            <a:schemeClr val="tx2"/>
          </a:solidFill>
          <a:latin typeface="Arial" charset="0"/>
        </a:defRPr>
      </a:lvl6pPr>
      <a:lvl7pPr marL="914400" algn="l" rtl="0" eaLnBrk="0" fontAlgn="base" hangingPunct="0">
        <a:spcBef>
          <a:spcPct val="0"/>
        </a:spcBef>
        <a:spcAft>
          <a:spcPct val="0"/>
        </a:spcAft>
        <a:defRPr sz="3400">
          <a:solidFill>
            <a:schemeClr val="tx2"/>
          </a:solidFill>
          <a:latin typeface="Arial" charset="0"/>
        </a:defRPr>
      </a:lvl7pPr>
      <a:lvl8pPr marL="1371600" algn="l" rtl="0" eaLnBrk="0" fontAlgn="base" hangingPunct="0">
        <a:spcBef>
          <a:spcPct val="0"/>
        </a:spcBef>
        <a:spcAft>
          <a:spcPct val="0"/>
        </a:spcAft>
        <a:defRPr sz="3400">
          <a:solidFill>
            <a:schemeClr val="tx2"/>
          </a:solidFill>
          <a:latin typeface="Arial" charset="0"/>
        </a:defRPr>
      </a:lvl8pPr>
      <a:lvl9pPr marL="1828800" algn="l" rtl="0" eaLnBrk="0" fontAlgn="base" hangingPunct="0">
        <a:spcBef>
          <a:spcPct val="0"/>
        </a:spcBef>
        <a:spcAft>
          <a:spcPct val="0"/>
        </a:spcAft>
        <a:defRPr sz="3400">
          <a:solidFill>
            <a:schemeClr val="tx2"/>
          </a:solidFill>
          <a:latin typeface="Arial" charset="0"/>
        </a:defRPr>
      </a:lvl9pPr>
    </p:titleStyle>
    <p:bodyStyle>
      <a:lvl1pPr marL="342900" indent="-342900" algn="l" rtl="0" eaLnBrk="0" fontAlgn="base" hangingPunct="0">
        <a:spcBef>
          <a:spcPct val="20000"/>
        </a:spcBef>
        <a:spcAft>
          <a:spcPct val="0"/>
        </a:spcAft>
        <a:defRPr sz="24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Char char="•"/>
        <a:defRPr sz="20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16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1400">
          <a:solidFill>
            <a:schemeClr val="tx1"/>
          </a:solidFill>
          <a:latin typeface="+mn-lt"/>
          <a:ea typeface="ＭＳ Ｐゴシック" charset="0"/>
        </a:defRPr>
      </a:lvl5pPr>
      <a:lvl6pPr marL="2514600" indent="-228600" algn="l" rtl="0" eaLnBrk="0" fontAlgn="base" hangingPunct="0">
        <a:spcBef>
          <a:spcPct val="20000"/>
        </a:spcBef>
        <a:spcAft>
          <a:spcPct val="0"/>
        </a:spcAft>
        <a:buChar char="»"/>
        <a:defRPr sz="1400">
          <a:solidFill>
            <a:schemeClr val="tx1"/>
          </a:solidFill>
          <a:latin typeface="+mn-lt"/>
        </a:defRPr>
      </a:lvl6pPr>
      <a:lvl7pPr marL="2971800" indent="-228600" algn="l" rtl="0" eaLnBrk="0" fontAlgn="base" hangingPunct="0">
        <a:spcBef>
          <a:spcPct val="20000"/>
        </a:spcBef>
        <a:spcAft>
          <a:spcPct val="0"/>
        </a:spcAft>
        <a:buChar char="»"/>
        <a:defRPr sz="1400">
          <a:solidFill>
            <a:schemeClr val="tx1"/>
          </a:solidFill>
          <a:latin typeface="+mn-lt"/>
        </a:defRPr>
      </a:lvl7pPr>
      <a:lvl8pPr marL="3429000" indent="-228600" algn="l" rtl="0" eaLnBrk="0" fontAlgn="base" hangingPunct="0">
        <a:spcBef>
          <a:spcPct val="20000"/>
        </a:spcBef>
        <a:spcAft>
          <a:spcPct val="0"/>
        </a:spcAft>
        <a:buChar char="»"/>
        <a:defRPr sz="1400">
          <a:solidFill>
            <a:schemeClr val="tx1"/>
          </a:solidFill>
          <a:latin typeface="+mn-lt"/>
        </a:defRPr>
      </a:lvl8pPr>
      <a:lvl9pPr marL="3886200" indent="-228600" algn="l" rtl="0" eaLnBrk="0" fontAlgn="base" hangingPunct="0">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charset="0"/>
              </a:defRPr>
            </a:lvl1pPr>
          </a:lstStyle>
          <a:p>
            <a:fld id="{1F90155F-7F61-2F4D-8B23-277C64B4C9DD}" type="datetimeFigureOut">
              <a:rPr lang="en-US"/>
              <a:pPr/>
              <a:t>2/3/14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charset="0"/>
              </a:defRPr>
            </a:lvl1pPr>
          </a:lstStyle>
          <a:p>
            <a:fld id="{F9DDCAAC-E1BB-484C-B1CD-CC4B5FEEDDA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890" r:id="rId1"/>
    <p:sldLayoutId id="2147483891" r:id="rId2"/>
    <p:sldLayoutId id="2147483892" r:id="rId3"/>
    <p:sldLayoutId id="2147483893" r:id="rId4"/>
    <p:sldLayoutId id="2147483894" r:id="rId5"/>
    <p:sldLayoutId id="2147483895" r:id="rId6"/>
    <p:sldLayoutId id="2147483896" r:id="rId7"/>
    <p:sldLayoutId id="2147483897" r:id="rId8"/>
    <p:sldLayoutId id="2147483898" r:id="rId9"/>
    <p:sldLayoutId id="2147483899" r:id="rId10"/>
    <p:sldLayoutId id="2147483900" r:id="rId11"/>
    <p:sldLayoutId id="2147483901" r:id="rId12"/>
  </p:sldLayoutIdLst>
  <p:transition xmlns:p14="http://schemas.microsoft.com/office/powerpoint/2010/main" spd="slow"/>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152400"/>
            <a:ext cx="82296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5123" name="Rectangle 3"/>
          <p:cNvSpPr>
            <a:spLocks noGrp="1" noChangeArrowheads="1"/>
          </p:cNvSpPr>
          <p:nvPr>
            <p:ph type="body" idx="1"/>
          </p:nvPr>
        </p:nvSpPr>
        <p:spPr bwMode="auto">
          <a:xfrm>
            <a:off x="457200" y="1143000"/>
            <a:ext cx="82296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124" name="Rectangle 4"/>
          <p:cNvSpPr>
            <a:spLocks noGrp="1" noChangeArrowheads="1"/>
          </p:cNvSpPr>
          <p:nvPr>
            <p:ph type="ftr" sz="quarter" idx="3"/>
          </p:nvPr>
        </p:nvSpPr>
        <p:spPr bwMode="auto">
          <a:xfrm>
            <a:off x="457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1400"/>
            </a:lvl1pPr>
          </a:lstStyle>
          <a:p>
            <a:endParaRPr lang="en-US" smtClean="0">
              <a:solidFill>
                <a:srgbClr val="FFFFFF"/>
              </a:solidFill>
            </a:endParaRPr>
          </a:p>
        </p:txBody>
      </p:sp>
      <p:sp>
        <p:nvSpPr>
          <p:cNvPr id="5125" name="Rectangle 5"/>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1400"/>
            </a:lvl1pPr>
          </a:lstStyle>
          <a:p>
            <a:fld id="{3D567C2D-E6D2-3743-AC50-AE69E99AE553}" type="slidenum">
              <a:rPr lang="en-US" smtClean="0">
                <a:solidFill>
                  <a:srgbClr val="FFFFFF"/>
                </a:solidFill>
              </a:rPr>
              <a:pPr/>
              <a:t>‹#›</a:t>
            </a:fld>
            <a:endParaRPr lang="en-US" smtClean="0">
              <a:solidFill>
                <a:srgbClr val="FFFFFF"/>
              </a:solidFill>
            </a:endParaRPr>
          </a:p>
        </p:txBody>
      </p:sp>
      <p:sp>
        <p:nvSpPr>
          <p:cNvPr id="5126" name="Line 6"/>
          <p:cNvSpPr>
            <a:spLocks noChangeShapeType="1"/>
          </p:cNvSpPr>
          <p:nvPr/>
        </p:nvSpPr>
        <p:spPr bwMode="auto">
          <a:xfrm>
            <a:off x="457200" y="990600"/>
            <a:ext cx="8229600" cy="0"/>
          </a:xfrm>
          <a:prstGeom prst="line">
            <a:avLst/>
          </a:prstGeom>
          <a:noFill/>
          <a:ln w="22225">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Tree>
    <p:extLst>
      <p:ext uri="{BB962C8B-B14F-4D97-AF65-F5344CB8AC3E}">
        <p14:creationId xmlns:p14="http://schemas.microsoft.com/office/powerpoint/2010/main" val="1482508056"/>
      </p:ext>
    </p:extLst>
  </p:cSld>
  <p:clrMap bg1="dk2" tx1="lt1" bg2="dk1" tx2="lt2" accent1="accent1" accent2="accent2" accent3="accent3" accent4="accent4" accent5="accent5" accent6="accent6" hlink="hlink" folHlink="folHlink"/>
  <p:sldLayoutIdLst>
    <p:sldLayoutId id="2147483904" r:id="rId1"/>
    <p:sldLayoutId id="2147483905" r:id="rId2"/>
    <p:sldLayoutId id="2147483906" r:id="rId3"/>
    <p:sldLayoutId id="2147483907" r:id="rId4"/>
    <p:sldLayoutId id="2147483908" r:id="rId5"/>
    <p:sldLayoutId id="2147483909" r:id="rId6"/>
    <p:sldLayoutId id="2147483910" r:id="rId7"/>
    <p:sldLayoutId id="2147483911" r:id="rId8"/>
    <p:sldLayoutId id="2147483912" r:id="rId9"/>
    <p:sldLayoutId id="2147483913" r:id="rId10"/>
    <p:sldLayoutId id="2147483914" r:id="rId11"/>
    <p:sldLayoutId id="2147483915" r:id="rId12"/>
    <p:sldLayoutId id="2147483916" r:id="rId13"/>
  </p:sldLayoutIdLst>
  <p:transition xmlns:p14="http://schemas.microsoft.com/office/powerpoint/2010/main"/>
  <p:txStyles>
    <p:titleStyle>
      <a:lvl1pPr algn="l" rtl="0" eaLnBrk="0" fontAlgn="base" hangingPunct="0">
        <a:spcBef>
          <a:spcPct val="0"/>
        </a:spcBef>
        <a:spcAft>
          <a:spcPct val="0"/>
        </a:spcAft>
        <a:defRPr sz="3200">
          <a:solidFill>
            <a:schemeClr val="bg2"/>
          </a:solidFill>
          <a:latin typeface="+mj-lt"/>
          <a:ea typeface="+mj-ea"/>
          <a:cs typeface="+mj-cs"/>
        </a:defRPr>
      </a:lvl1pPr>
      <a:lvl2pPr algn="l" rtl="0" eaLnBrk="0" fontAlgn="base" hangingPunct="0">
        <a:spcBef>
          <a:spcPct val="0"/>
        </a:spcBef>
        <a:spcAft>
          <a:spcPct val="0"/>
        </a:spcAft>
        <a:defRPr sz="3200">
          <a:solidFill>
            <a:schemeClr val="bg2"/>
          </a:solidFill>
          <a:latin typeface="Arial" charset="0"/>
          <a:ea typeface="ＭＳ Ｐゴシック" charset="0"/>
        </a:defRPr>
      </a:lvl2pPr>
      <a:lvl3pPr algn="l" rtl="0" eaLnBrk="0" fontAlgn="base" hangingPunct="0">
        <a:spcBef>
          <a:spcPct val="0"/>
        </a:spcBef>
        <a:spcAft>
          <a:spcPct val="0"/>
        </a:spcAft>
        <a:defRPr sz="3200">
          <a:solidFill>
            <a:schemeClr val="bg2"/>
          </a:solidFill>
          <a:latin typeface="Arial" charset="0"/>
          <a:ea typeface="ＭＳ Ｐゴシック" charset="0"/>
        </a:defRPr>
      </a:lvl3pPr>
      <a:lvl4pPr algn="l" rtl="0" eaLnBrk="0" fontAlgn="base" hangingPunct="0">
        <a:spcBef>
          <a:spcPct val="0"/>
        </a:spcBef>
        <a:spcAft>
          <a:spcPct val="0"/>
        </a:spcAft>
        <a:defRPr sz="3200">
          <a:solidFill>
            <a:schemeClr val="bg2"/>
          </a:solidFill>
          <a:latin typeface="Arial" charset="0"/>
          <a:ea typeface="ＭＳ Ｐゴシック" charset="0"/>
        </a:defRPr>
      </a:lvl4pPr>
      <a:lvl5pPr algn="l" rtl="0" eaLnBrk="0" fontAlgn="base" hangingPunct="0">
        <a:spcBef>
          <a:spcPct val="0"/>
        </a:spcBef>
        <a:spcAft>
          <a:spcPct val="0"/>
        </a:spcAft>
        <a:defRPr sz="3200">
          <a:solidFill>
            <a:schemeClr val="bg2"/>
          </a:solidFill>
          <a:latin typeface="Arial" charset="0"/>
          <a:ea typeface="ＭＳ Ｐゴシック" charset="0"/>
        </a:defRPr>
      </a:lvl5pPr>
      <a:lvl6pPr marL="457200" algn="l" rtl="0" eaLnBrk="0" fontAlgn="base" hangingPunct="0">
        <a:spcBef>
          <a:spcPct val="0"/>
        </a:spcBef>
        <a:spcAft>
          <a:spcPct val="0"/>
        </a:spcAft>
        <a:defRPr sz="3200">
          <a:solidFill>
            <a:schemeClr val="bg2"/>
          </a:solidFill>
          <a:latin typeface="Arial" charset="0"/>
          <a:ea typeface="ＭＳ Ｐゴシック" charset="0"/>
        </a:defRPr>
      </a:lvl6pPr>
      <a:lvl7pPr marL="914400" algn="l" rtl="0" eaLnBrk="0" fontAlgn="base" hangingPunct="0">
        <a:spcBef>
          <a:spcPct val="0"/>
        </a:spcBef>
        <a:spcAft>
          <a:spcPct val="0"/>
        </a:spcAft>
        <a:defRPr sz="3200">
          <a:solidFill>
            <a:schemeClr val="bg2"/>
          </a:solidFill>
          <a:latin typeface="Arial" charset="0"/>
          <a:ea typeface="ＭＳ Ｐゴシック" charset="0"/>
        </a:defRPr>
      </a:lvl7pPr>
      <a:lvl8pPr marL="1371600" algn="l" rtl="0" eaLnBrk="0" fontAlgn="base" hangingPunct="0">
        <a:spcBef>
          <a:spcPct val="0"/>
        </a:spcBef>
        <a:spcAft>
          <a:spcPct val="0"/>
        </a:spcAft>
        <a:defRPr sz="3200">
          <a:solidFill>
            <a:schemeClr val="bg2"/>
          </a:solidFill>
          <a:latin typeface="Arial" charset="0"/>
          <a:ea typeface="ＭＳ Ｐゴシック" charset="0"/>
        </a:defRPr>
      </a:lvl8pPr>
      <a:lvl9pPr marL="1828800" algn="l" rtl="0" eaLnBrk="0" fontAlgn="base" hangingPunct="0">
        <a:spcBef>
          <a:spcPct val="0"/>
        </a:spcBef>
        <a:spcAft>
          <a:spcPct val="0"/>
        </a:spcAft>
        <a:defRPr sz="3200">
          <a:solidFill>
            <a:schemeClr val="bg2"/>
          </a:solidFill>
          <a:latin typeface="Arial" charset="0"/>
          <a:ea typeface="ＭＳ Ｐゴシック" charset="0"/>
        </a:defRPr>
      </a:lvl9pPr>
    </p:titleStyle>
    <p:bodyStyle>
      <a:lvl1pPr algn="l" rtl="0" eaLnBrk="0" fontAlgn="base" hangingPunct="0">
        <a:spcBef>
          <a:spcPct val="20000"/>
        </a:spcBef>
        <a:spcAft>
          <a:spcPct val="0"/>
        </a:spcAft>
        <a:defRPr sz="2600">
          <a:solidFill>
            <a:schemeClr val="bg2"/>
          </a:solidFill>
          <a:latin typeface="+mn-lt"/>
          <a:ea typeface="+mn-ea"/>
          <a:cs typeface="+mn-cs"/>
        </a:defRPr>
      </a:lvl1pPr>
      <a:lvl2pPr marL="742950" indent="-285750" algn="l" rtl="0" eaLnBrk="0" fontAlgn="base" hangingPunct="0">
        <a:spcBef>
          <a:spcPct val="25000"/>
        </a:spcBef>
        <a:spcAft>
          <a:spcPct val="0"/>
        </a:spcAft>
        <a:buClr>
          <a:schemeClr val="bg2"/>
        </a:buClr>
        <a:buChar char="•"/>
        <a:defRPr sz="2000">
          <a:solidFill>
            <a:schemeClr val="bg2"/>
          </a:solidFill>
          <a:latin typeface="+mn-lt"/>
          <a:ea typeface="+mn-ea"/>
        </a:defRPr>
      </a:lvl2pPr>
      <a:lvl3pPr marL="1143000" indent="-228600" algn="l" rtl="0" eaLnBrk="0" fontAlgn="base" hangingPunct="0">
        <a:spcBef>
          <a:spcPct val="20000"/>
        </a:spcBef>
        <a:spcAft>
          <a:spcPct val="0"/>
        </a:spcAft>
        <a:buChar char="&gt;"/>
        <a:defRPr>
          <a:solidFill>
            <a:schemeClr val="bg2"/>
          </a:solidFill>
          <a:latin typeface="+mn-lt"/>
          <a:ea typeface="+mn-ea"/>
        </a:defRPr>
      </a:lvl3pPr>
      <a:lvl4pPr marL="1600200" indent="-228600" algn="l" rtl="0" eaLnBrk="0" fontAlgn="base" hangingPunct="0">
        <a:spcBef>
          <a:spcPct val="20000"/>
        </a:spcBef>
        <a:spcAft>
          <a:spcPct val="0"/>
        </a:spcAft>
        <a:defRPr sz="1600">
          <a:solidFill>
            <a:schemeClr val="bg2"/>
          </a:solidFill>
          <a:latin typeface="+mn-lt"/>
          <a:ea typeface="+mn-ea"/>
        </a:defRPr>
      </a:lvl4pPr>
      <a:lvl5pPr marL="2057400" indent="-228600" algn="l" rtl="0" eaLnBrk="0" fontAlgn="base" hangingPunct="0">
        <a:spcBef>
          <a:spcPct val="20000"/>
        </a:spcBef>
        <a:spcAft>
          <a:spcPct val="0"/>
        </a:spcAft>
        <a:buChar char="»"/>
        <a:defRPr sz="1400">
          <a:solidFill>
            <a:schemeClr val="bg2"/>
          </a:solidFill>
          <a:latin typeface="+mn-lt"/>
          <a:ea typeface="+mn-ea"/>
        </a:defRPr>
      </a:lvl5pPr>
      <a:lvl6pPr marL="2514600" indent="-228600" algn="l" rtl="0" eaLnBrk="0" fontAlgn="base" hangingPunct="0">
        <a:spcBef>
          <a:spcPct val="20000"/>
        </a:spcBef>
        <a:spcAft>
          <a:spcPct val="0"/>
        </a:spcAft>
        <a:buChar char="»"/>
        <a:defRPr sz="1400">
          <a:solidFill>
            <a:schemeClr val="bg2"/>
          </a:solidFill>
          <a:latin typeface="+mn-lt"/>
          <a:ea typeface="+mn-ea"/>
        </a:defRPr>
      </a:lvl6pPr>
      <a:lvl7pPr marL="2971800" indent="-228600" algn="l" rtl="0" eaLnBrk="0" fontAlgn="base" hangingPunct="0">
        <a:spcBef>
          <a:spcPct val="20000"/>
        </a:spcBef>
        <a:spcAft>
          <a:spcPct val="0"/>
        </a:spcAft>
        <a:buChar char="»"/>
        <a:defRPr sz="1400">
          <a:solidFill>
            <a:schemeClr val="bg2"/>
          </a:solidFill>
          <a:latin typeface="+mn-lt"/>
          <a:ea typeface="+mn-ea"/>
        </a:defRPr>
      </a:lvl7pPr>
      <a:lvl8pPr marL="3429000" indent="-228600" algn="l" rtl="0" eaLnBrk="0" fontAlgn="base" hangingPunct="0">
        <a:spcBef>
          <a:spcPct val="20000"/>
        </a:spcBef>
        <a:spcAft>
          <a:spcPct val="0"/>
        </a:spcAft>
        <a:buChar char="»"/>
        <a:defRPr sz="1400">
          <a:solidFill>
            <a:schemeClr val="bg2"/>
          </a:solidFill>
          <a:latin typeface="+mn-lt"/>
          <a:ea typeface="+mn-ea"/>
        </a:defRPr>
      </a:lvl8pPr>
      <a:lvl9pPr marL="3886200" indent="-228600" algn="l" rtl="0" eaLnBrk="0" fontAlgn="base" hangingPunct="0">
        <a:spcBef>
          <a:spcPct val="20000"/>
        </a:spcBef>
        <a:spcAft>
          <a:spcPct val="0"/>
        </a:spcAft>
        <a:buChar char="»"/>
        <a:defRPr sz="1400">
          <a:solidFill>
            <a:schemeClr val="bg2"/>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1026"/>
          <p:cNvSpPr>
            <a:spLocks noGrp="1" noChangeArrowheads="1"/>
          </p:cNvSpPr>
          <p:nvPr>
            <p:ph type="title"/>
          </p:nvPr>
        </p:nvSpPr>
        <p:spPr bwMode="auto">
          <a:xfrm>
            <a:off x="685800" y="76200"/>
            <a:ext cx="7772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43" name="Rectangle 1027"/>
          <p:cNvSpPr>
            <a:spLocks noGrp="1" noChangeArrowheads="1"/>
          </p:cNvSpPr>
          <p:nvPr>
            <p:ph type="body" idx="1"/>
          </p:nvPr>
        </p:nvSpPr>
        <p:spPr bwMode="auto">
          <a:xfrm>
            <a:off x="685800" y="914400"/>
            <a:ext cx="7772400" cy="525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55332" name="Rectangle 1028"/>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Times New Roman" pitchFamily="18" charset="0"/>
              </a:defRPr>
            </a:lvl1pPr>
          </a:lstStyle>
          <a:p>
            <a:pPr>
              <a:defRPr/>
            </a:pPr>
            <a:endParaRPr lang="en-US">
              <a:solidFill>
                <a:srgbClr val="000000"/>
              </a:solidFill>
              <a:ea typeface="+mn-ea"/>
            </a:endParaRPr>
          </a:p>
        </p:txBody>
      </p:sp>
      <p:sp>
        <p:nvSpPr>
          <p:cNvPr id="355333" name="Rectangle 102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Times New Roman" pitchFamily="18" charset="0"/>
              </a:defRPr>
            </a:lvl1pPr>
          </a:lstStyle>
          <a:p>
            <a:pPr>
              <a:defRPr/>
            </a:pPr>
            <a:endParaRPr lang="en-US">
              <a:solidFill>
                <a:srgbClr val="000000"/>
              </a:solidFill>
              <a:ea typeface="+mn-ea"/>
            </a:endParaRPr>
          </a:p>
        </p:txBody>
      </p:sp>
      <p:sp>
        <p:nvSpPr>
          <p:cNvPr id="355334" name="Rectangle 1030"/>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Times New Roman" pitchFamily="18" charset="0"/>
              </a:defRPr>
            </a:lvl1pPr>
          </a:lstStyle>
          <a:p>
            <a:pPr>
              <a:defRPr/>
            </a:pPr>
            <a:fld id="{981CBE74-0004-4816-9D43-28829813589B}" type="slidenum">
              <a:rPr lang="en-US">
                <a:solidFill>
                  <a:srgbClr val="000000"/>
                </a:solidFill>
                <a:ea typeface="+mn-ea"/>
              </a:rPr>
              <a:pPr>
                <a:defRPr/>
              </a:pPr>
              <a:t>‹#›</a:t>
            </a:fld>
            <a:endParaRPr lang="en-US">
              <a:solidFill>
                <a:srgbClr val="000000"/>
              </a:solidFill>
              <a:ea typeface="+mn-ea"/>
            </a:endParaRPr>
          </a:p>
        </p:txBody>
      </p:sp>
      <p:sp>
        <p:nvSpPr>
          <p:cNvPr id="355335" name="Line 1031"/>
          <p:cNvSpPr>
            <a:spLocks noChangeShapeType="1"/>
          </p:cNvSpPr>
          <p:nvPr/>
        </p:nvSpPr>
        <p:spPr bwMode="auto">
          <a:xfrm>
            <a:off x="685800" y="838200"/>
            <a:ext cx="7772400" cy="0"/>
          </a:xfrm>
          <a:prstGeom prst="line">
            <a:avLst/>
          </a:prstGeom>
          <a:noFill/>
          <a:ln w="38100">
            <a:solidFill>
              <a:schemeClr val="tx1"/>
            </a:solidFill>
            <a:round/>
            <a:headEnd/>
            <a:tailEnd/>
          </a:ln>
          <a:effectLst/>
        </p:spPr>
        <p:txBody>
          <a:bodyPr wrap="none" anchor="ctr"/>
          <a:lstStyle/>
          <a:p>
            <a:pPr>
              <a:defRPr/>
            </a:pPr>
            <a:endParaRPr lang="en-US">
              <a:solidFill>
                <a:srgbClr val="000000"/>
              </a:solidFill>
              <a:latin typeface="Arial" charset="0"/>
              <a:ea typeface="+mn-ea"/>
            </a:endParaRPr>
          </a:p>
        </p:txBody>
      </p:sp>
    </p:spTree>
    <p:extLst>
      <p:ext uri="{BB962C8B-B14F-4D97-AF65-F5344CB8AC3E}">
        <p14:creationId xmlns:p14="http://schemas.microsoft.com/office/powerpoint/2010/main" val="3280747580"/>
      </p:ext>
    </p:extLst>
  </p:cSld>
  <p:clrMap bg1="lt1" tx1="dk1" bg2="lt2" tx2="dk2" accent1="accent1" accent2="accent2" accent3="accent3" accent4="accent4" accent5="accent5" accent6="accent6" hlink="hlink" folHlink="folHlink"/>
  <p:sldLayoutIdLst>
    <p:sldLayoutId id="2147483918" r:id="rId1"/>
    <p:sldLayoutId id="2147483919" r:id="rId2"/>
    <p:sldLayoutId id="2147483920"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Lst>
  <p:txStyles>
    <p:titleStyle>
      <a:lvl1pPr algn="l" rtl="0" eaLnBrk="0" fontAlgn="base" hangingPunct="0">
        <a:spcBef>
          <a:spcPct val="0"/>
        </a:spcBef>
        <a:spcAft>
          <a:spcPct val="0"/>
        </a:spcAft>
        <a:defRPr sz="3400">
          <a:solidFill>
            <a:schemeClr val="tx2"/>
          </a:solidFill>
          <a:latin typeface="+mj-lt"/>
          <a:ea typeface="+mj-ea"/>
          <a:cs typeface="+mj-cs"/>
        </a:defRPr>
      </a:lvl1pPr>
      <a:lvl2pPr algn="l" rtl="0" eaLnBrk="0" fontAlgn="base" hangingPunct="0">
        <a:spcBef>
          <a:spcPct val="0"/>
        </a:spcBef>
        <a:spcAft>
          <a:spcPct val="0"/>
        </a:spcAft>
        <a:defRPr sz="3400">
          <a:solidFill>
            <a:schemeClr val="tx2"/>
          </a:solidFill>
          <a:latin typeface="Arial" charset="0"/>
        </a:defRPr>
      </a:lvl2pPr>
      <a:lvl3pPr algn="l" rtl="0" eaLnBrk="0" fontAlgn="base" hangingPunct="0">
        <a:spcBef>
          <a:spcPct val="0"/>
        </a:spcBef>
        <a:spcAft>
          <a:spcPct val="0"/>
        </a:spcAft>
        <a:defRPr sz="3400">
          <a:solidFill>
            <a:schemeClr val="tx2"/>
          </a:solidFill>
          <a:latin typeface="Arial" charset="0"/>
        </a:defRPr>
      </a:lvl3pPr>
      <a:lvl4pPr algn="l" rtl="0" eaLnBrk="0" fontAlgn="base" hangingPunct="0">
        <a:spcBef>
          <a:spcPct val="0"/>
        </a:spcBef>
        <a:spcAft>
          <a:spcPct val="0"/>
        </a:spcAft>
        <a:defRPr sz="3400">
          <a:solidFill>
            <a:schemeClr val="tx2"/>
          </a:solidFill>
          <a:latin typeface="Arial" charset="0"/>
        </a:defRPr>
      </a:lvl4pPr>
      <a:lvl5pPr algn="l" rtl="0" eaLnBrk="0" fontAlgn="base" hangingPunct="0">
        <a:spcBef>
          <a:spcPct val="0"/>
        </a:spcBef>
        <a:spcAft>
          <a:spcPct val="0"/>
        </a:spcAft>
        <a:defRPr sz="3400">
          <a:solidFill>
            <a:schemeClr val="tx2"/>
          </a:solidFill>
          <a:latin typeface="Arial" charset="0"/>
        </a:defRPr>
      </a:lvl5pPr>
      <a:lvl6pPr marL="457200" algn="l" rtl="0" eaLnBrk="0" fontAlgn="base" hangingPunct="0">
        <a:spcBef>
          <a:spcPct val="0"/>
        </a:spcBef>
        <a:spcAft>
          <a:spcPct val="0"/>
        </a:spcAft>
        <a:defRPr sz="3400">
          <a:solidFill>
            <a:schemeClr val="tx2"/>
          </a:solidFill>
          <a:latin typeface="Arial" charset="0"/>
        </a:defRPr>
      </a:lvl6pPr>
      <a:lvl7pPr marL="914400" algn="l" rtl="0" eaLnBrk="0" fontAlgn="base" hangingPunct="0">
        <a:spcBef>
          <a:spcPct val="0"/>
        </a:spcBef>
        <a:spcAft>
          <a:spcPct val="0"/>
        </a:spcAft>
        <a:defRPr sz="3400">
          <a:solidFill>
            <a:schemeClr val="tx2"/>
          </a:solidFill>
          <a:latin typeface="Arial" charset="0"/>
        </a:defRPr>
      </a:lvl7pPr>
      <a:lvl8pPr marL="1371600" algn="l" rtl="0" eaLnBrk="0" fontAlgn="base" hangingPunct="0">
        <a:spcBef>
          <a:spcPct val="0"/>
        </a:spcBef>
        <a:spcAft>
          <a:spcPct val="0"/>
        </a:spcAft>
        <a:defRPr sz="3400">
          <a:solidFill>
            <a:schemeClr val="tx2"/>
          </a:solidFill>
          <a:latin typeface="Arial" charset="0"/>
        </a:defRPr>
      </a:lvl8pPr>
      <a:lvl9pPr marL="1828800" algn="l" rtl="0" eaLnBrk="0" fontAlgn="base" hangingPunct="0">
        <a:spcBef>
          <a:spcPct val="0"/>
        </a:spcBef>
        <a:spcAft>
          <a:spcPct val="0"/>
        </a:spcAft>
        <a:defRPr sz="3400">
          <a:solidFill>
            <a:schemeClr val="tx2"/>
          </a:solidFill>
          <a:latin typeface="Arial" charset="0"/>
        </a:defRPr>
      </a:lvl9pPr>
    </p:titleStyle>
    <p:bodyStyle>
      <a:lvl1pPr marL="342900" indent="-342900" algn="l" rtl="0" eaLnBrk="0" fontAlgn="base" hangingPunct="0">
        <a:spcBef>
          <a:spcPct val="20000"/>
        </a:spcBef>
        <a:spcAft>
          <a:spcPct val="0"/>
        </a:spcAft>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eaLnBrk="0" fontAlgn="base" hangingPunct="0">
        <a:spcBef>
          <a:spcPct val="20000"/>
        </a:spcBef>
        <a:spcAft>
          <a:spcPct val="0"/>
        </a:spcAft>
        <a:buChar char="»"/>
        <a:defRPr sz="1400">
          <a:solidFill>
            <a:schemeClr val="tx1"/>
          </a:solidFill>
          <a:latin typeface="+mn-lt"/>
        </a:defRPr>
      </a:lvl6pPr>
      <a:lvl7pPr marL="2971800" indent="-228600" algn="l" rtl="0" eaLnBrk="0" fontAlgn="base" hangingPunct="0">
        <a:spcBef>
          <a:spcPct val="20000"/>
        </a:spcBef>
        <a:spcAft>
          <a:spcPct val="0"/>
        </a:spcAft>
        <a:buChar char="»"/>
        <a:defRPr sz="1400">
          <a:solidFill>
            <a:schemeClr val="tx1"/>
          </a:solidFill>
          <a:latin typeface="+mn-lt"/>
        </a:defRPr>
      </a:lvl7pPr>
      <a:lvl8pPr marL="3429000" indent="-228600" algn="l" rtl="0" eaLnBrk="0" fontAlgn="base" hangingPunct="0">
        <a:spcBef>
          <a:spcPct val="20000"/>
        </a:spcBef>
        <a:spcAft>
          <a:spcPct val="0"/>
        </a:spcAft>
        <a:buChar char="»"/>
        <a:defRPr sz="1400">
          <a:solidFill>
            <a:schemeClr val="tx1"/>
          </a:solidFill>
          <a:latin typeface="+mn-lt"/>
        </a:defRPr>
      </a:lvl8pPr>
      <a:lvl9pPr marL="3886200" indent="-228600" algn="l" rtl="0" eaLnBrk="0" fontAlgn="base" hangingPunct="0">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4" Type="http://schemas.openxmlformats.org/officeDocument/2006/relationships/oleObject" Target="../embeddings/oleObject1.bin"/><Relationship Id="rId5" Type="http://schemas.openxmlformats.org/officeDocument/2006/relationships/image" Target="../media/image9.wmf"/><Relationship Id="rId6" Type="http://schemas.openxmlformats.org/officeDocument/2006/relationships/oleObject" Target="../embeddings/oleObject2.bin"/><Relationship Id="rId7" Type="http://schemas.openxmlformats.org/officeDocument/2006/relationships/image" Target="../media/image10.w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5.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7" Type="http://schemas.openxmlformats.org/officeDocument/2006/relationships/image" Target="../media/image33.png"/><Relationship Id="rId8" Type="http://schemas.openxmlformats.org/officeDocument/2006/relationships/image" Target="../media/image34.png"/><Relationship Id="rId9"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8"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40.png"/><Relationship Id="rId7" Type="http://schemas.openxmlformats.org/officeDocument/2006/relationships/image" Target="../media/image42.png"/><Relationship Id="rId8" Type="http://schemas.openxmlformats.org/officeDocument/2006/relationships/image" Target="../media/image43.png"/><Relationship Id="rId9"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38.png"/><Relationship Id="rId6" Type="http://schemas.openxmlformats.org/officeDocument/2006/relationships/image" Target="../media/image40.png"/><Relationship Id="rId7" Type="http://schemas.openxmlformats.org/officeDocument/2006/relationships/image" Target="../media/image42.png"/><Relationship Id="rId8"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2.png"/><Relationship Id="rId5"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image" Target="../media/image51.png"/><Relationship Id="rId8"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8" Type="http://schemas.openxmlformats.org/officeDocument/2006/relationships/image" Target="../media/image42.png"/><Relationship Id="rId9" Type="http://schemas.openxmlformats.org/officeDocument/2006/relationships/image" Target="../media/image55.png"/><Relationship Id="rId10" Type="http://schemas.openxmlformats.org/officeDocument/2006/relationships/image" Target="../media/image56.png"/><Relationship Id="rId11"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5.w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oleObject" Target="../embeddings/oleObject3.bin"/><Relationship Id="rId5" Type="http://schemas.openxmlformats.org/officeDocument/2006/relationships/image" Target="../media/image58.wmf"/><Relationship Id="rId6" Type="http://schemas.openxmlformats.org/officeDocument/2006/relationships/oleObject" Target="../embeddings/oleObject4.bin"/><Relationship Id="rId7" Type="http://schemas.openxmlformats.org/officeDocument/2006/relationships/image" Target="../media/image59.wmf"/><Relationship Id="rId8" Type="http://schemas.openxmlformats.org/officeDocument/2006/relationships/image" Target="../media/image14.png"/><Relationship Id="rId1" Type="http://schemas.openxmlformats.org/officeDocument/2006/relationships/vmlDrawing" Target="../drawings/vmlDrawing2.vml"/><Relationship Id="rId2"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hitl.washington.edu/scivw/EVE/III.A.1.c.DepthCues.html"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14.png"/><Relationship Id="rId5" Type="http://schemas.openxmlformats.org/officeDocument/2006/relationships/oleObject" Target="../embeddings/oleObject5.bin"/><Relationship Id="rId6" Type="http://schemas.openxmlformats.org/officeDocument/2006/relationships/image" Target="../media/image58.wmf"/><Relationship Id="rId7" Type="http://schemas.openxmlformats.org/officeDocument/2006/relationships/oleObject" Target="../embeddings/oleObject6.bin"/><Relationship Id="rId8" Type="http://schemas.openxmlformats.org/officeDocument/2006/relationships/image" Target="../media/image59.wmf"/><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14.png"/><Relationship Id="rId5" Type="http://schemas.openxmlformats.org/officeDocument/2006/relationships/oleObject" Target="../embeddings/oleObject7.bin"/><Relationship Id="rId6" Type="http://schemas.openxmlformats.org/officeDocument/2006/relationships/image" Target="../media/image60.wmf"/><Relationship Id="rId7" Type="http://schemas.openxmlformats.org/officeDocument/2006/relationships/oleObject" Target="../embeddings/oleObject8.bin"/><Relationship Id="rId8" Type="http://schemas.openxmlformats.org/officeDocument/2006/relationships/image" Target="../media/image61.wmf"/><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image" Target="../media/image14.png"/><Relationship Id="rId5" Type="http://schemas.openxmlformats.org/officeDocument/2006/relationships/oleObject" Target="../embeddings/oleObject9.bin"/><Relationship Id="rId6" Type="http://schemas.openxmlformats.org/officeDocument/2006/relationships/image" Target="../media/image62.wmf"/><Relationship Id="rId7" Type="http://schemas.openxmlformats.org/officeDocument/2006/relationships/oleObject" Target="../embeddings/oleObject10.bin"/><Relationship Id="rId8" Type="http://schemas.openxmlformats.org/officeDocument/2006/relationships/image" Target="../media/image63.wmf"/><Relationship Id="rId9" Type="http://schemas.openxmlformats.org/officeDocument/2006/relationships/oleObject" Target="../embeddings/oleObject11.bin"/><Relationship Id="rId10" Type="http://schemas.openxmlformats.org/officeDocument/2006/relationships/image" Target="../media/image64.wmf"/><Relationship Id="rId1" Type="http://schemas.openxmlformats.org/officeDocument/2006/relationships/vmlDrawing" Target="../drawings/vmlDrawing5.vml"/><Relationship Id="rId2"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3.xml"/><Relationship Id="rId4" Type="http://schemas.openxmlformats.org/officeDocument/2006/relationships/image" Target="../media/image65.png"/><Relationship Id="rId5" Type="http://schemas.openxmlformats.org/officeDocument/2006/relationships/oleObject" Target="../embeddings/oleObject12.bin"/><Relationship Id="rId6" Type="http://schemas.openxmlformats.org/officeDocument/2006/relationships/image" Target="../media/image62.wmf"/><Relationship Id="rId7" Type="http://schemas.openxmlformats.org/officeDocument/2006/relationships/oleObject" Target="../embeddings/oleObject13.bin"/><Relationship Id="rId8" Type="http://schemas.openxmlformats.org/officeDocument/2006/relationships/image" Target="../media/image64.wmf"/><Relationship Id="rId1" Type="http://schemas.openxmlformats.org/officeDocument/2006/relationships/vmlDrawing" Target="../drawings/vmlDrawing6.vml"/><Relationship Id="rId2"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oleObject" Target="../embeddings/oleObject14.bin"/><Relationship Id="rId5" Type="http://schemas.openxmlformats.org/officeDocument/2006/relationships/image" Target="../media/image66.wmf"/><Relationship Id="rId6" Type="http://schemas.openxmlformats.org/officeDocument/2006/relationships/oleObject" Target="../embeddings/oleObject15.bin"/><Relationship Id="rId7" Type="http://schemas.openxmlformats.org/officeDocument/2006/relationships/image" Target="../media/image67.wmf"/><Relationship Id="rId8" Type="http://schemas.openxmlformats.org/officeDocument/2006/relationships/oleObject" Target="../embeddings/oleObject16.bin"/><Relationship Id="rId9" Type="http://schemas.openxmlformats.org/officeDocument/2006/relationships/image" Target="../media/image68.wmf"/><Relationship Id="rId10" Type="http://schemas.openxmlformats.org/officeDocument/2006/relationships/oleObject" Target="../embeddings/oleObject17.bin"/><Relationship Id="rId11" Type="http://schemas.openxmlformats.org/officeDocument/2006/relationships/image" Target="../media/image69.wmf"/><Relationship Id="rId1" Type="http://schemas.openxmlformats.org/officeDocument/2006/relationships/vmlDrawing" Target="../drawings/vmlDrawing7.vml"/><Relationship Id="rId2"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oleObject" Target="../embeddings/oleObject18.bin"/><Relationship Id="rId5" Type="http://schemas.openxmlformats.org/officeDocument/2006/relationships/image" Target="../media/image70.wmf"/><Relationship Id="rId6" Type="http://schemas.openxmlformats.org/officeDocument/2006/relationships/oleObject" Target="../embeddings/oleObject19.bin"/><Relationship Id="rId7" Type="http://schemas.openxmlformats.org/officeDocument/2006/relationships/image" Target="../media/image71.wmf"/><Relationship Id="rId1" Type="http://schemas.openxmlformats.org/officeDocument/2006/relationships/vmlDrawing" Target="../drawings/vmlDrawing8.vml"/><Relationship Id="rId2"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oleObject" Target="../embeddings/oleObject20.bin"/><Relationship Id="rId5" Type="http://schemas.openxmlformats.org/officeDocument/2006/relationships/image" Target="../media/image72.wmf"/><Relationship Id="rId1" Type="http://schemas.openxmlformats.org/officeDocument/2006/relationships/vmlDrawing" Target="../drawings/vmlDrawing9.vml"/><Relationship Id="rId2"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oleObject" Target="../embeddings/oleObject21.bin"/><Relationship Id="rId5" Type="http://schemas.openxmlformats.org/officeDocument/2006/relationships/image" Target="../media/image73.wmf"/><Relationship Id="rId6" Type="http://schemas.openxmlformats.org/officeDocument/2006/relationships/image" Target="../media/image74.png"/><Relationship Id="rId1" Type="http://schemas.openxmlformats.org/officeDocument/2006/relationships/vmlDrawing" Target="../drawings/vmlDrawing10.vml"/><Relationship Id="rId2"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9.xml"/><Relationship Id="rId4" Type="http://schemas.openxmlformats.org/officeDocument/2006/relationships/oleObject" Target="../embeddings/oleObject22.bin"/><Relationship Id="rId5" Type="http://schemas.openxmlformats.org/officeDocument/2006/relationships/image" Target="../media/image75.png"/><Relationship Id="rId1" Type="http://schemas.openxmlformats.org/officeDocument/2006/relationships/vmlDrawing" Target="../drawings/vmlDrawing11.vml"/><Relationship Id="rId2"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hitl.washington.edu/scivw/EVE/III.A.1.c.DepthCues.html" TargetMode="External"/><Relationship Id="rId3" Type="http://schemas.openxmlformats.org/officeDocument/2006/relationships/image" Target="../media/image5.jpeg"/></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31.xml"/><Relationship Id="rId4" Type="http://schemas.openxmlformats.org/officeDocument/2006/relationships/oleObject" Target="../embeddings/oleObject23.bin"/><Relationship Id="rId5" Type="http://schemas.openxmlformats.org/officeDocument/2006/relationships/image" Target="../media/image9.wmf"/><Relationship Id="rId6" Type="http://schemas.openxmlformats.org/officeDocument/2006/relationships/oleObject" Target="../embeddings/oleObject24.bin"/><Relationship Id="rId7" Type="http://schemas.openxmlformats.org/officeDocument/2006/relationships/image" Target="../media/image10.wmf"/><Relationship Id="rId1" Type="http://schemas.openxmlformats.org/officeDocument/2006/relationships/vmlDrawing" Target="../drawings/vmlDrawing12.vml"/><Relationship Id="rId2"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77.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77.jpe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4.xml"/><Relationship Id="rId4" Type="http://schemas.openxmlformats.org/officeDocument/2006/relationships/oleObject" Target="../embeddings/oleObject25.bin"/><Relationship Id="rId5" Type="http://schemas.openxmlformats.org/officeDocument/2006/relationships/image" Target="../media/image78.wmf"/><Relationship Id="rId6" Type="http://schemas.openxmlformats.org/officeDocument/2006/relationships/oleObject" Target="../embeddings/oleObject26.bin"/><Relationship Id="rId7" Type="http://schemas.openxmlformats.org/officeDocument/2006/relationships/image" Target="../media/image79.wmf"/><Relationship Id="rId8" Type="http://schemas.openxmlformats.org/officeDocument/2006/relationships/oleObject" Target="../embeddings/oleObject27.bin"/><Relationship Id="rId9" Type="http://schemas.openxmlformats.org/officeDocument/2006/relationships/image" Target="../media/image80.wmf"/><Relationship Id="rId1" Type="http://schemas.openxmlformats.org/officeDocument/2006/relationships/vmlDrawing" Target="../drawings/vmlDrawing13.vml"/><Relationship Id="rId2"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hyperlink" Target="http://research.microsoft.com/~zhang/Papers/TR99-21.pdf"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1.jpeg"/><Relationship Id="rId3" Type="http://schemas.openxmlformats.org/officeDocument/2006/relationships/image" Target="../media/image82.jpeg"/></Relationships>
</file>

<file path=ppt/slides/_rels/slide58.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84.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59.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5.wmf"/><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emf"/></Relationships>
</file>

<file path=ppt/slides/_rels/slide60.xml.rels><?xml version="1.0" encoding="UTF-8" standalone="yes"?>
<Relationships xmlns="http://schemas.openxmlformats.org/package/2006/relationships"><Relationship Id="rId3" Type="http://schemas.openxmlformats.org/officeDocument/2006/relationships/image" Target="../media/image83.png"/><Relationship Id="rId4" Type="http://schemas.openxmlformats.org/officeDocument/2006/relationships/image" Target="../media/image84.png"/><Relationship Id="rId5" Type="http://schemas.openxmlformats.org/officeDocument/2006/relationships/image" Target="../media/image86.wmf"/><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61.xml.rels><?xml version="1.0" encoding="UTF-8" standalone="yes"?>
<Relationships xmlns="http://schemas.openxmlformats.org/package/2006/relationships"><Relationship Id="rId3" Type="http://schemas.openxmlformats.org/officeDocument/2006/relationships/image" Target="../media/image87.png"/><Relationship Id="rId4" Type="http://schemas.openxmlformats.org/officeDocument/2006/relationships/image" Target="../media/image88.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62.xml.rels><?xml version="1.0" encoding="UTF-8" standalone="yes"?>
<Relationships xmlns="http://schemas.openxmlformats.org/package/2006/relationships"><Relationship Id="rId3" Type="http://schemas.openxmlformats.org/officeDocument/2006/relationships/image" Target="../media/image89.png"/><Relationship Id="rId4" Type="http://schemas.openxmlformats.org/officeDocument/2006/relationships/image" Target="../media/image90.png"/><Relationship Id="rId5" Type="http://schemas.openxmlformats.org/officeDocument/2006/relationships/image" Target="../media/image91.wmf"/><Relationship Id="rId6" Type="http://schemas.openxmlformats.org/officeDocument/2006/relationships/image" Target="../media/image92.wmf"/><Relationship Id="rId7" Type="http://schemas.openxmlformats.org/officeDocument/2006/relationships/image" Target="../media/image93.wmf"/><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2.xml"/><Relationship Id="rId4" Type="http://schemas.openxmlformats.org/officeDocument/2006/relationships/oleObject" Target="../embeddings/oleObject28.bin"/><Relationship Id="rId5" Type="http://schemas.openxmlformats.org/officeDocument/2006/relationships/image" Target="../media/image94.png"/><Relationship Id="rId6" Type="http://schemas.openxmlformats.org/officeDocument/2006/relationships/oleObject" Target="../embeddings/oleObject29.bin"/><Relationship Id="rId7" Type="http://schemas.openxmlformats.org/officeDocument/2006/relationships/image" Target="../media/image95.png"/><Relationship Id="rId8" Type="http://schemas.openxmlformats.org/officeDocument/2006/relationships/image" Target="../media/image96.jpeg"/><Relationship Id="rId1" Type="http://schemas.openxmlformats.org/officeDocument/2006/relationships/vmlDrawing" Target="../drawings/vmlDrawing14.vml"/><Relationship Id="rId2"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9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98.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98.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69.xml.rels><?xml version="1.0" encoding="UTF-8" standalone="yes"?>
<Relationships xmlns="http://schemas.openxmlformats.org/package/2006/relationships"><Relationship Id="rId11" Type="http://schemas.openxmlformats.org/officeDocument/2006/relationships/notesSlide" Target="../notesSlides/notesSlide47.xml"/><Relationship Id="rId12" Type="http://schemas.openxmlformats.org/officeDocument/2006/relationships/image" Target="../media/image77.jpeg"/><Relationship Id="rId1" Type="http://schemas.openxmlformats.org/officeDocument/2006/relationships/tags" Target="../tags/tag2.xml"/><Relationship Id="rId2" Type="http://schemas.openxmlformats.org/officeDocument/2006/relationships/tags" Target="../tags/tag3.xml"/><Relationship Id="rId3" Type="http://schemas.openxmlformats.org/officeDocument/2006/relationships/tags" Target="../tags/tag4.xml"/><Relationship Id="rId4" Type="http://schemas.openxmlformats.org/officeDocument/2006/relationships/tags" Target="../tags/tag5.xml"/><Relationship Id="rId5" Type="http://schemas.openxmlformats.org/officeDocument/2006/relationships/tags" Target="../tags/tag6.xml"/><Relationship Id="rId6" Type="http://schemas.openxmlformats.org/officeDocument/2006/relationships/tags" Target="../tags/tag7.xml"/><Relationship Id="rId7" Type="http://schemas.openxmlformats.org/officeDocument/2006/relationships/tags" Target="../tags/tag8.xml"/><Relationship Id="rId8" Type="http://schemas.openxmlformats.org/officeDocument/2006/relationships/tags" Target="../tags/tag9.xml"/><Relationship Id="rId9" Type="http://schemas.openxmlformats.org/officeDocument/2006/relationships/tags" Target="../tags/tag10.xml"/><Relationship Id="rId10"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emf"/></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99.png"/></Relationships>
</file>

<file path=ppt/slides/_rels/slide71.xml.rels><?xml version="1.0" encoding="UTF-8" standalone="yes"?>
<Relationships xmlns="http://schemas.openxmlformats.org/package/2006/relationships"><Relationship Id="rId3" Type="http://schemas.openxmlformats.org/officeDocument/2006/relationships/image" Target="../media/image99.png"/><Relationship Id="rId4" Type="http://schemas.openxmlformats.org/officeDocument/2006/relationships/image" Target="../media/image101.png"/><Relationship Id="rId5" Type="http://schemas.openxmlformats.org/officeDocument/2006/relationships/image" Target="../media/image102.png"/><Relationship Id="rId6" Type="http://schemas.openxmlformats.org/officeDocument/2006/relationships/image" Target="../media/image103.png"/><Relationship Id="rId1" Type="http://schemas.openxmlformats.org/officeDocument/2006/relationships/slideLayout" Target="../slideLayouts/slideLayout2.xml"/><Relationship Id="rId2" Type="http://schemas.openxmlformats.org/officeDocument/2006/relationships/image" Target="../media/image100.png"/></Relationships>
</file>

<file path=ppt/slides/_rels/slide72.xml.rels><?xml version="1.0" encoding="UTF-8" standalone="yes"?>
<Relationships xmlns="http://schemas.openxmlformats.org/package/2006/relationships"><Relationship Id="rId3" Type="http://schemas.openxmlformats.org/officeDocument/2006/relationships/image" Target="../media/image105.png"/><Relationship Id="rId4" Type="http://schemas.openxmlformats.org/officeDocument/2006/relationships/image" Target="../media/image101.png"/><Relationship Id="rId1" Type="http://schemas.openxmlformats.org/officeDocument/2006/relationships/slideLayout" Target="../slideLayouts/slideLayout2.xml"/><Relationship Id="rId2" Type="http://schemas.openxmlformats.org/officeDocument/2006/relationships/image" Target="../media/image104.png"/></Relationships>
</file>

<file path=ppt/slides/_rels/slide73.xml.rels><?xml version="1.0" encoding="UTF-8" standalone="yes"?>
<Relationships xmlns="http://schemas.openxmlformats.org/package/2006/relationships"><Relationship Id="rId3" Type="http://schemas.openxmlformats.org/officeDocument/2006/relationships/image" Target="../media/image106.png"/><Relationship Id="rId4" Type="http://schemas.openxmlformats.org/officeDocument/2006/relationships/image" Target="../media/image107.png"/><Relationship Id="rId1" Type="http://schemas.openxmlformats.org/officeDocument/2006/relationships/slideLayout" Target="../slideLayouts/slideLayout2.xml"/><Relationship Id="rId2" Type="http://schemas.openxmlformats.org/officeDocument/2006/relationships/image" Target="../media/image99.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49.xml"/><Relationship Id="rId4" Type="http://schemas.openxmlformats.org/officeDocument/2006/relationships/oleObject" Target="../embeddings/oleObject30.bin"/><Relationship Id="rId5" Type="http://schemas.openxmlformats.org/officeDocument/2006/relationships/image" Target="../media/image108.png"/><Relationship Id="rId6" Type="http://schemas.openxmlformats.org/officeDocument/2006/relationships/image" Target="../media/image109.png"/><Relationship Id="rId7" Type="http://schemas.openxmlformats.org/officeDocument/2006/relationships/image" Target="../media/image110.png"/><Relationship Id="rId1" Type="http://schemas.openxmlformats.org/officeDocument/2006/relationships/vmlDrawing" Target="../drawings/vmlDrawing15.vml"/><Relationship Id="rId2"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0.xml"/><Relationship Id="rId4" Type="http://schemas.openxmlformats.org/officeDocument/2006/relationships/oleObject" Target="../embeddings/oleObject31.bin"/><Relationship Id="rId5" Type="http://schemas.openxmlformats.org/officeDocument/2006/relationships/image" Target="../media/image108.png"/><Relationship Id="rId1" Type="http://schemas.openxmlformats.org/officeDocument/2006/relationships/vmlDrawing" Target="../drawings/vmlDrawing16.vml"/><Relationship Id="rId2"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12.png"/><Relationship Id="rId4" Type="http://schemas.openxmlformats.org/officeDocument/2006/relationships/image" Target="../media/image113.png"/><Relationship Id="rId5" Type="http://schemas.openxmlformats.org/officeDocument/2006/relationships/image" Target="../media/image114.png"/><Relationship Id="rId1" Type="http://schemas.openxmlformats.org/officeDocument/2006/relationships/slideLayout" Target="../slideLayouts/slideLayout6.xml"/><Relationship Id="rId2" Type="http://schemas.openxmlformats.org/officeDocument/2006/relationships/image" Target="../media/image111.png"/></Relationships>
</file>

<file path=ppt/slides/_rels/slide77.xml.rels><?xml version="1.0" encoding="UTF-8" standalone="yes"?>
<Relationships xmlns="http://schemas.openxmlformats.org/package/2006/relationships"><Relationship Id="rId3" Type="http://schemas.openxmlformats.org/officeDocument/2006/relationships/image" Target="../media/image111.png"/><Relationship Id="rId4" Type="http://schemas.openxmlformats.org/officeDocument/2006/relationships/image" Target="../media/image115.png"/><Relationship Id="rId1" Type="http://schemas.openxmlformats.org/officeDocument/2006/relationships/slideLayout" Target="../slideLayouts/slideLayout6.xml"/><Relationship Id="rId2" Type="http://schemas.openxmlformats.org/officeDocument/2006/relationships/image" Target="../media/image114.png"/></Relationships>
</file>

<file path=ppt/slides/_rels/slide78.xml.rels><?xml version="1.0" encoding="UTF-8" standalone="yes"?>
<Relationships xmlns="http://schemas.openxmlformats.org/package/2006/relationships"><Relationship Id="rId11" Type="http://schemas.openxmlformats.org/officeDocument/2006/relationships/image" Target="../media/image123.png"/><Relationship Id="rId12" Type="http://schemas.openxmlformats.org/officeDocument/2006/relationships/image" Target="../media/image124.png"/><Relationship Id="rId13" Type="http://schemas.openxmlformats.org/officeDocument/2006/relationships/hyperlink" Target="http://siddhantahuja.wordpress.com/category/stereo-vision/" TargetMode="External"/><Relationship Id="rId1" Type="http://schemas.openxmlformats.org/officeDocument/2006/relationships/tags" Target="../tags/tag11.xml"/><Relationship Id="rId2" Type="http://schemas.openxmlformats.org/officeDocument/2006/relationships/slideLayout" Target="../slideLayouts/slideLayout2.xml"/><Relationship Id="rId3" Type="http://schemas.openxmlformats.org/officeDocument/2006/relationships/notesSlide" Target="../notesSlides/notesSlide51.xml"/><Relationship Id="rId4" Type="http://schemas.openxmlformats.org/officeDocument/2006/relationships/image" Target="../media/image116.png"/><Relationship Id="rId5" Type="http://schemas.openxmlformats.org/officeDocument/2006/relationships/image" Target="../media/image117.png"/><Relationship Id="rId6" Type="http://schemas.openxmlformats.org/officeDocument/2006/relationships/image" Target="../media/image118.png"/><Relationship Id="rId7" Type="http://schemas.openxmlformats.org/officeDocument/2006/relationships/image" Target="../media/image119.png"/><Relationship Id="rId8" Type="http://schemas.openxmlformats.org/officeDocument/2006/relationships/image" Target="../media/image120.png"/><Relationship Id="rId9" Type="http://schemas.openxmlformats.org/officeDocument/2006/relationships/image" Target="../media/image121.png"/><Relationship Id="rId10" Type="http://schemas.openxmlformats.org/officeDocument/2006/relationships/image" Target="../media/image122.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52.xml"/><Relationship Id="rId4" Type="http://schemas.openxmlformats.org/officeDocument/2006/relationships/oleObject" Target="../embeddings/oleObject32.bin"/><Relationship Id="rId5" Type="http://schemas.openxmlformats.org/officeDocument/2006/relationships/image" Target="../media/image94.png"/><Relationship Id="rId6" Type="http://schemas.openxmlformats.org/officeDocument/2006/relationships/image" Target="../media/image125.png"/><Relationship Id="rId7" Type="http://schemas.openxmlformats.org/officeDocument/2006/relationships/hyperlink" Target="http://www.middlebury.edu/stereo/" TargetMode="External"/><Relationship Id="rId8" Type="http://schemas.openxmlformats.org/officeDocument/2006/relationships/hyperlink" Target="http://www.csd.uwo.ca/~yuri/Papers/pami01.pdf" TargetMode="External"/><Relationship Id="rId9" Type="http://schemas.openxmlformats.org/officeDocument/2006/relationships/oleObject" Target="../embeddings/oleObject33.bin"/><Relationship Id="rId10" Type="http://schemas.openxmlformats.org/officeDocument/2006/relationships/image" Target="../media/image95.png"/><Relationship Id="rId1" Type="http://schemas.openxmlformats.org/officeDocument/2006/relationships/vmlDrawing" Target="../drawings/vmlDrawing17.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80.xml.rels><?xml version="1.0" encoding="UTF-8" standalone="yes"?>
<Relationships xmlns="http://schemas.openxmlformats.org/package/2006/relationships"><Relationship Id="rId3" Type="http://schemas.openxmlformats.org/officeDocument/2006/relationships/tags" Target="../tags/tag14.xml"/><Relationship Id="rId4" Type="http://schemas.openxmlformats.org/officeDocument/2006/relationships/tags" Target="../tags/tag15.xml"/><Relationship Id="rId5" Type="http://schemas.openxmlformats.org/officeDocument/2006/relationships/slideLayout" Target="../slideLayouts/slideLayout2.xml"/><Relationship Id="rId6" Type="http://schemas.openxmlformats.org/officeDocument/2006/relationships/notesSlide" Target="../notesSlides/notesSlide53.xml"/><Relationship Id="rId7" Type="http://schemas.openxmlformats.org/officeDocument/2006/relationships/image" Target="../media/image126.jpeg"/><Relationship Id="rId8" Type="http://schemas.openxmlformats.org/officeDocument/2006/relationships/hyperlink" Target="http://www.frc.ri.cmu.edu/projects/meteorobot/index.html" TargetMode="External"/><Relationship Id="rId1" Type="http://schemas.openxmlformats.org/officeDocument/2006/relationships/tags" Target="../tags/tag12.xml"/><Relationship Id="rId2" Type="http://schemas.openxmlformats.org/officeDocument/2006/relationships/tags" Target="../tags/tag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7.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8.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9.jpe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0.jpeg"/></Relationships>
</file>

<file path=ppt/slides/_rels/slide85.xml.rels><?xml version="1.0" encoding="UTF-8" standalone="yes"?>
<Relationships xmlns="http://schemas.openxmlformats.org/package/2006/relationships"><Relationship Id="rId3" Type="http://schemas.openxmlformats.org/officeDocument/2006/relationships/tags" Target="../tags/tag18.xml"/><Relationship Id="rId4" Type="http://schemas.openxmlformats.org/officeDocument/2006/relationships/tags" Target="../tags/tag19.xml"/><Relationship Id="rId5" Type="http://schemas.openxmlformats.org/officeDocument/2006/relationships/slideLayout" Target="../slideLayouts/slideLayout2.xml"/><Relationship Id="rId6" Type="http://schemas.openxmlformats.org/officeDocument/2006/relationships/notesSlide" Target="../notesSlides/notesSlide54.xml"/><Relationship Id="rId1" Type="http://schemas.openxmlformats.org/officeDocument/2006/relationships/tags" Target="../tags/tag16.xml"/><Relationship Id="rId2" Type="http://schemas.openxmlformats.org/officeDocument/2006/relationships/tags" Target="../tags/tag1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56.xml"/><Relationship Id="rId3" Type="http://schemas.openxmlformats.org/officeDocument/2006/relationships/image" Target="../media/image131.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57.xml"/><Relationship Id="rId3" Type="http://schemas.openxmlformats.org/officeDocument/2006/relationships/image" Target="../media/image132.png"/></Relationships>
</file>

<file path=ppt/slides/_rels/slide89.xml.rels><?xml version="1.0" encoding="UTF-8" standalone="yes"?>
<Relationships xmlns="http://schemas.openxmlformats.org/package/2006/relationships"><Relationship Id="rId3" Type="http://schemas.openxmlformats.org/officeDocument/2006/relationships/image" Target="../media/image134.png"/><Relationship Id="rId4" Type="http://schemas.openxmlformats.org/officeDocument/2006/relationships/image" Target="../media/image135.png"/><Relationship Id="rId5" Type="http://schemas.openxmlformats.org/officeDocument/2006/relationships/hyperlink" Target="http://grail.cs.washington.edu/projects/mvscpc/download/Goesele-2007-MVS.pdf" TargetMode="External"/><Relationship Id="rId6" Type="http://schemas.openxmlformats.org/officeDocument/2006/relationships/hyperlink" Target="http://iccv2007.rutgers.edu/" TargetMode="External"/><Relationship Id="rId1" Type="http://schemas.openxmlformats.org/officeDocument/2006/relationships/slideLayout" Target="../slideLayouts/slideLayout40.xml"/><Relationship Id="rId2" Type="http://schemas.openxmlformats.org/officeDocument/2006/relationships/image" Target="../media/image13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rtlCol="0">
            <a:normAutofit/>
          </a:bodyPr>
          <a:lstStyle/>
          <a:p>
            <a:pPr eaLnBrk="1" fontAlgn="auto" hangingPunct="1">
              <a:spcAft>
                <a:spcPts val="0"/>
              </a:spcAft>
              <a:defRPr/>
            </a:pPr>
            <a:r>
              <a:rPr lang="en-US" dirty="0" smtClean="0">
                <a:latin typeface="+mn-lt"/>
                <a:ea typeface="+mj-ea"/>
                <a:cs typeface="Kalinga" pitchFamily="34" charset="0"/>
              </a:rPr>
              <a:t>Stereo</a:t>
            </a:r>
            <a:endParaRPr lang="en-US" dirty="0">
              <a:latin typeface="+mn-lt"/>
              <a:ea typeface="+mj-ea"/>
              <a:cs typeface="Kalinga" pitchFamily="34" charset="0"/>
            </a:endParaRPr>
          </a:p>
        </p:txBody>
      </p:sp>
      <p:sp>
        <p:nvSpPr>
          <p:cNvPr id="3" name="Subtitle 2"/>
          <p:cNvSpPr>
            <a:spLocks noGrp="1"/>
          </p:cNvSpPr>
          <p:nvPr>
            <p:ph type="subTitle" idx="1"/>
          </p:nvPr>
        </p:nvSpPr>
        <p:spPr>
          <a:xfrm>
            <a:off x="1371600" y="3886200"/>
            <a:ext cx="6400800" cy="2667000"/>
          </a:xfrm>
        </p:spPr>
        <p:txBody>
          <a:bodyPr rtlCol="0">
            <a:normAutofit/>
          </a:bodyPr>
          <a:lstStyle/>
          <a:p>
            <a:pPr eaLnBrk="1" fontAlgn="auto" hangingPunct="1">
              <a:spcAft>
                <a:spcPts val="0"/>
              </a:spcAft>
              <a:buFont typeface="Arial" pitchFamily="34" charset="0"/>
              <a:buNone/>
              <a:defRPr/>
            </a:pPr>
            <a:r>
              <a:rPr lang="en-US" dirty="0" smtClean="0">
                <a:ea typeface="+mn-ea"/>
              </a:rPr>
              <a:t>CSE </a:t>
            </a:r>
            <a:r>
              <a:rPr lang="en-US" dirty="0" smtClean="0">
                <a:ea typeface="+mn-ea"/>
              </a:rPr>
              <a:t>576</a:t>
            </a:r>
            <a:endParaRPr lang="en-US" dirty="0">
              <a:ea typeface="+mn-ea"/>
            </a:endParaRPr>
          </a:p>
          <a:p>
            <a:pPr eaLnBrk="1" fontAlgn="auto" hangingPunct="1">
              <a:spcAft>
                <a:spcPts val="0"/>
              </a:spcAft>
              <a:buFont typeface="Arial" pitchFamily="34" charset="0"/>
              <a:buNone/>
              <a:defRPr/>
            </a:pPr>
            <a:r>
              <a:rPr lang="en-US" sz="2000" dirty="0" smtClean="0">
                <a:ea typeface="+mn-ea"/>
              </a:rPr>
              <a:t>Ali Farhadi</a:t>
            </a:r>
          </a:p>
          <a:p>
            <a:pPr eaLnBrk="1" fontAlgn="auto" hangingPunct="1">
              <a:spcAft>
                <a:spcPts val="0"/>
              </a:spcAft>
              <a:buFont typeface="Arial" pitchFamily="34" charset="0"/>
              <a:buNone/>
              <a:defRPr/>
            </a:pPr>
            <a:endParaRPr lang="en-US" sz="2000" dirty="0">
              <a:ea typeface="+mn-ea"/>
            </a:endParaRPr>
          </a:p>
          <a:p>
            <a:pPr eaLnBrk="1" fontAlgn="auto" hangingPunct="1">
              <a:spcAft>
                <a:spcPts val="0"/>
              </a:spcAft>
              <a:buFont typeface="Arial" pitchFamily="34" charset="0"/>
              <a:buNone/>
              <a:defRPr/>
            </a:pPr>
            <a:endParaRPr lang="en-US" sz="2000" dirty="0" smtClean="0">
              <a:ea typeface="+mn-ea"/>
            </a:endParaRPr>
          </a:p>
          <a:p>
            <a:pPr eaLnBrk="1" fontAlgn="auto" hangingPunct="1">
              <a:spcAft>
                <a:spcPts val="0"/>
              </a:spcAft>
              <a:buFont typeface="Arial" pitchFamily="34" charset="0"/>
              <a:buNone/>
              <a:defRPr/>
            </a:pPr>
            <a:endParaRPr lang="en-US" sz="2000" dirty="0" smtClean="0">
              <a:ea typeface="+mn-ea"/>
            </a:endParaRPr>
          </a:p>
          <a:p>
            <a:pPr eaLnBrk="1" fontAlgn="auto" hangingPunct="1">
              <a:spcAft>
                <a:spcPts val="0"/>
              </a:spcAft>
              <a:buFont typeface="Arial" pitchFamily="34" charset="0"/>
              <a:buNone/>
              <a:defRPr/>
            </a:pPr>
            <a:r>
              <a:rPr lang="en-US" sz="2000" dirty="0" smtClean="0">
                <a:ea typeface="+mn-ea"/>
              </a:rPr>
              <a:t>Several slides from Larry </a:t>
            </a:r>
            <a:r>
              <a:rPr lang="en-US" sz="2000" dirty="0" err="1" smtClean="0">
                <a:ea typeface="+mn-ea"/>
              </a:rPr>
              <a:t>Zitnick</a:t>
            </a:r>
            <a:r>
              <a:rPr lang="en-US" sz="2000" dirty="0" smtClean="0">
                <a:ea typeface="+mn-ea"/>
              </a:rPr>
              <a:t> and Steve Seitz</a:t>
            </a:r>
            <a:endParaRPr lang="en-US" sz="2000" dirty="0">
              <a:ea typeface="+mn-ea"/>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Depth from disparity</a:t>
            </a:r>
          </a:p>
        </p:txBody>
      </p:sp>
      <p:sp>
        <p:nvSpPr>
          <p:cNvPr id="13318" name="Oval 5"/>
          <p:cNvSpPr>
            <a:spLocks noChangeArrowheads="1"/>
          </p:cNvSpPr>
          <p:nvPr/>
        </p:nvSpPr>
        <p:spPr bwMode="auto">
          <a:xfrm>
            <a:off x="3392488" y="4069126"/>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19" name="Oval 6"/>
          <p:cNvSpPr>
            <a:spLocks noChangeArrowheads="1"/>
          </p:cNvSpPr>
          <p:nvPr/>
        </p:nvSpPr>
        <p:spPr bwMode="auto">
          <a:xfrm>
            <a:off x="5835650" y="4069126"/>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20" name="Line 7"/>
          <p:cNvSpPr>
            <a:spLocks noChangeShapeType="1"/>
          </p:cNvSpPr>
          <p:nvPr/>
        </p:nvSpPr>
        <p:spPr bwMode="auto">
          <a:xfrm>
            <a:off x="2849563" y="3426651"/>
            <a:ext cx="1176337" cy="0"/>
          </a:xfrm>
          <a:prstGeom prst="line">
            <a:avLst/>
          </a:prstGeom>
          <a:noFill/>
          <a:ln w="12700">
            <a:solidFill>
              <a:schemeClr val="tx1"/>
            </a:solidFill>
            <a:round/>
            <a:headEnd/>
            <a:tailEnd/>
          </a:ln>
        </p:spPr>
        <p:txBody>
          <a:bodyPr wrap="none" anchor="ctr"/>
          <a:lstStyle/>
          <a:p>
            <a:endParaRPr lang="en-US"/>
          </a:p>
        </p:txBody>
      </p:sp>
      <p:sp>
        <p:nvSpPr>
          <p:cNvPr id="13321" name="Line 8"/>
          <p:cNvSpPr>
            <a:spLocks noChangeShapeType="1"/>
          </p:cNvSpPr>
          <p:nvPr/>
        </p:nvSpPr>
        <p:spPr bwMode="auto">
          <a:xfrm>
            <a:off x="5292725" y="3426651"/>
            <a:ext cx="1176337" cy="0"/>
          </a:xfrm>
          <a:prstGeom prst="line">
            <a:avLst/>
          </a:prstGeom>
          <a:noFill/>
          <a:ln w="12700">
            <a:solidFill>
              <a:schemeClr val="tx1"/>
            </a:solidFill>
            <a:round/>
            <a:headEnd/>
            <a:tailEnd/>
          </a:ln>
        </p:spPr>
        <p:txBody>
          <a:bodyPr wrap="none" anchor="ctr"/>
          <a:lstStyle/>
          <a:p>
            <a:endParaRPr lang="en-US"/>
          </a:p>
        </p:txBody>
      </p:sp>
      <p:sp>
        <p:nvSpPr>
          <p:cNvPr id="13322" name="Oval 9"/>
          <p:cNvSpPr>
            <a:spLocks noChangeArrowheads="1"/>
          </p:cNvSpPr>
          <p:nvPr/>
        </p:nvSpPr>
        <p:spPr bwMode="auto">
          <a:xfrm>
            <a:off x="4531122" y="1459071"/>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23" name="Line 10"/>
          <p:cNvSpPr>
            <a:spLocks noChangeShapeType="1"/>
          </p:cNvSpPr>
          <p:nvPr/>
        </p:nvSpPr>
        <p:spPr bwMode="auto">
          <a:xfrm flipV="1">
            <a:off x="3482975" y="1499226"/>
            <a:ext cx="1085850" cy="2569900"/>
          </a:xfrm>
          <a:prstGeom prst="line">
            <a:avLst/>
          </a:prstGeom>
          <a:noFill/>
          <a:ln w="12700">
            <a:solidFill>
              <a:schemeClr val="tx1"/>
            </a:solidFill>
            <a:round/>
            <a:headEnd/>
            <a:tailEnd/>
          </a:ln>
        </p:spPr>
        <p:txBody>
          <a:bodyPr wrap="none" anchor="ctr"/>
          <a:lstStyle/>
          <a:p>
            <a:endParaRPr lang="en-US"/>
          </a:p>
        </p:txBody>
      </p:sp>
      <p:sp>
        <p:nvSpPr>
          <p:cNvPr id="13324" name="Line 11"/>
          <p:cNvSpPr>
            <a:spLocks noChangeShapeType="1"/>
          </p:cNvSpPr>
          <p:nvPr/>
        </p:nvSpPr>
        <p:spPr bwMode="auto">
          <a:xfrm flipH="1" flipV="1">
            <a:off x="4568825" y="1499226"/>
            <a:ext cx="1357312" cy="2661682"/>
          </a:xfrm>
          <a:prstGeom prst="line">
            <a:avLst/>
          </a:prstGeom>
          <a:noFill/>
          <a:ln w="12700">
            <a:solidFill>
              <a:schemeClr val="tx1"/>
            </a:solidFill>
            <a:round/>
            <a:headEnd/>
            <a:tailEnd/>
          </a:ln>
        </p:spPr>
        <p:txBody>
          <a:bodyPr wrap="none" anchor="ctr"/>
          <a:lstStyle/>
          <a:p>
            <a:endParaRPr lang="en-US"/>
          </a:p>
        </p:txBody>
      </p:sp>
      <p:sp>
        <p:nvSpPr>
          <p:cNvPr id="13325" name="Line 12"/>
          <p:cNvSpPr>
            <a:spLocks noChangeShapeType="1"/>
          </p:cNvSpPr>
          <p:nvPr/>
        </p:nvSpPr>
        <p:spPr bwMode="auto">
          <a:xfrm flipV="1">
            <a:off x="3445272" y="3426651"/>
            <a:ext cx="0" cy="642475"/>
          </a:xfrm>
          <a:prstGeom prst="line">
            <a:avLst/>
          </a:prstGeom>
          <a:noFill/>
          <a:ln w="12700">
            <a:solidFill>
              <a:schemeClr val="tx1"/>
            </a:solidFill>
            <a:round/>
            <a:headEnd/>
            <a:tailEnd type="arrow" w="med" len="med"/>
          </a:ln>
        </p:spPr>
        <p:txBody>
          <a:bodyPr wrap="none" anchor="ctr"/>
          <a:lstStyle/>
          <a:p>
            <a:endParaRPr lang="en-US"/>
          </a:p>
        </p:txBody>
      </p:sp>
      <p:sp>
        <p:nvSpPr>
          <p:cNvPr id="13326" name="Text Box 13"/>
          <p:cNvSpPr txBox="1">
            <a:spLocks noChangeArrowheads="1"/>
          </p:cNvSpPr>
          <p:nvPr/>
        </p:nvSpPr>
        <p:spPr bwMode="auto">
          <a:xfrm>
            <a:off x="3196432" y="3560500"/>
            <a:ext cx="262037" cy="426405"/>
          </a:xfrm>
          <a:prstGeom prst="rect">
            <a:avLst/>
          </a:prstGeom>
          <a:noFill/>
          <a:ln w="12700">
            <a:noFill/>
            <a:miter lim="800000"/>
            <a:headEnd/>
            <a:tailEnd/>
          </a:ln>
        </p:spPr>
        <p:txBody>
          <a:bodyPr wrap="none" anchor="ctr">
            <a:spAutoFit/>
          </a:bodyPr>
          <a:lstStyle/>
          <a:p>
            <a:pPr algn="ctr">
              <a:spcBef>
                <a:spcPct val="20000"/>
              </a:spcBef>
            </a:pPr>
            <a:r>
              <a:rPr lang="en-US" sz="2200"/>
              <a:t>f</a:t>
            </a:r>
          </a:p>
        </p:txBody>
      </p:sp>
      <p:sp>
        <p:nvSpPr>
          <p:cNvPr id="13327" name="Oval 14"/>
          <p:cNvSpPr>
            <a:spLocks noChangeArrowheads="1"/>
          </p:cNvSpPr>
          <p:nvPr/>
        </p:nvSpPr>
        <p:spPr bwMode="auto">
          <a:xfrm>
            <a:off x="3716735" y="3375023"/>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28" name="Oval 15"/>
          <p:cNvSpPr>
            <a:spLocks noChangeArrowheads="1"/>
          </p:cNvSpPr>
          <p:nvPr/>
        </p:nvSpPr>
        <p:spPr bwMode="auto">
          <a:xfrm>
            <a:off x="5513288" y="3375023"/>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29" name="Line 16"/>
          <p:cNvSpPr>
            <a:spLocks noChangeShapeType="1"/>
          </p:cNvSpPr>
          <p:nvPr/>
        </p:nvSpPr>
        <p:spPr bwMode="auto">
          <a:xfrm flipV="1">
            <a:off x="5562600" y="3461084"/>
            <a:ext cx="0" cy="642475"/>
          </a:xfrm>
          <a:prstGeom prst="line">
            <a:avLst/>
          </a:prstGeom>
          <a:noFill/>
          <a:ln w="12700">
            <a:solidFill>
              <a:schemeClr val="tx1"/>
            </a:solidFill>
            <a:round/>
            <a:headEnd/>
            <a:tailEnd type="arrow" w="med" len="med"/>
          </a:ln>
        </p:spPr>
        <p:txBody>
          <a:bodyPr wrap="none" anchor="ctr"/>
          <a:lstStyle/>
          <a:p>
            <a:endParaRPr lang="en-US"/>
          </a:p>
        </p:txBody>
      </p:sp>
      <p:sp>
        <p:nvSpPr>
          <p:cNvPr id="13330" name="Line 17"/>
          <p:cNvSpPr>
            <a:spLocks noChangeShapeType="1"/>
          </p:cNvSpPr>
          <p:nvPr/>
        </p:nvSpPr>
        <p:spPr bwMode="auto">
          <a:xfrm>
            <a:off x="3392488" y="3334869"/>
            <a:ext cx="361950" cy="0"/>
          </a:xfrm>
          <a:prstGeom prst="line">
            <a:avLst/>
          </a:prstGeom>
          <a:noFill/>
          <a:ln w="12700">
            <a:solidFill>
              <a:schemeClr val="tx1"/>
            </a:solidFill>
            <a:round/>
            <a:headEnd type="none" w="med" len="sm"/>
            <a:tailEnd type="arrow" w="med" len="sm"/>
          </a:ln>
        </p:spPr>
        <p:txBody>
          <a:bodyPr wrap="none" anchor="ctr"/>
          <a:lstStyle/>
          <a:p>
            <a:endParaRPr lang="en-US"/>
          </a:p>
        </p:txBody>
      </p:sp>
      <p:sp>
        <p:nvSpPr>
          <p:cNvPr id="13333" name="Text Box 20"/>
          <p:cNvSpPr txBox="1">
            <a:spLocks noChangeArrowheads="1"/>
          </p:cNvSpPr>
          <p:nvPr/>
        </p:nvSpPr>
        <p:spPr bwMode="auto">
          <a:xfrm>
            <a:off x="5562600" y="2971800"/>
            <a:ext cx="386457" cy="426405"/>
          </a:xfrm>
          <a:prstGeom prst="rect">
            <a:avLst/>
          </a:prstGeom>
          <a:noFill/>
          <a:ln w="12700">
            <a:noFill/>
            <a:miter lim="800000"/>
            <a:headEnd/>
            <a:tailEnd/>
          </a:ln>
        </p:spPr>
        <p:txBody>
          <a:bodyPr wrap="none" anchor="ctr">
            <a:spAutoFit/>
          </a:bodyPr>
          <a:lstStyle/>
          <a:p>
            <a:pPr algn="ctr">
              <a:spcBef>
                <a:spcPct val="20000"/>
              </a:spcBef>
            </a:pPr>
            <a:r>
              <a:rPr lang="en-US" sz="2200" dirty="0"/>
              <a:t>x’</a:t>
            </a:r>
          </a:p>
        </p:txBody>
      </p:sp>
      <p:sp>
        <p:nvSpPr>
          <p:cNvPr id="13334" name="Text Box 21"/>
          <p:cNvSpPr txBox="1">
            <a:spLocks noChangeArrowheads="1"/>
          </p:cNvSpPr>
          <p:nvPr/>
        </p:nvSpPr>
        <p:spPr bwMode="auto">
          <a:xfrm>
            <a:off x="4022130" y="4147523"/>
            <a:ext cx="1255514" cy="761027"/>
          </a:xfrm>
          <a:prstGeom prst="rect">
            <a:avLst/>
          </a:prstGeom>
          <a:noFill/>
          <a:ln w="12700">
            <a:noFill/>
            <a:miter lim="800000"/>
            <a:headEnd/>
            <a:tailEnd/>
          </a:ln>
        </p:spPr>
        <p:txBody>
          <a:bodyPr wrap="none" anchor="ctr">
            <a:spAutoFit/>
          </a:bodyPr>
          <a:lstStyle/>
          <a:p>
            <a:pPr algn="ctr">
              <a:spcBef>
                <a:spcPct val="20000"/>
              </a:spcBef>
            </a:pPr>
            <a:r>
              <a:rPr lang="en-US" sz="2200"/>
              <a:t>Baseline</a:t>
            </a:r>
            <a:br>
              <a:rPr lang="en-US" sz="2200"/>
            </a:br>
            <a:r>
              <a:rPr lang="en-US" sz="2200"/>
              <a:t>B</a:t>
            </a:r>
          </a:p>
        </p:txBody>
      </p:sp>
      <p:sp>
        <p:nvSpPr>
          <p:cNvPr id="13335" name="Line 22"/>
          <p:cNvSpPr>
            <a:spLocks noChangeShapeType="1"/>
          </p:cNvSpPr>
          <p:nvPr/>
        </p:nvSpPr>
        <p:spPr bwMode="auto">
          <a:xfrm flipV="1">
            <a:off x="6740525" y="1499226"/>
            <a:ext cx="0" cy="2661682"/>
          </a:xfrm>
          <a:prstGeom prst="line">
            <a:avLst/>
          </a:prstGeom>
          <a:noFill/>
          <a:ln w="12700">
            <a:solidFill>
              <a:schemeClr val="tx1"/>
            </a:solidFill>
            <a:round/>
            <a:headEnd/>
            <a:tailEnd type="arrow" w="med" len="med"/>
          </a:ln>
        </p:spPr>
        <p:txBody>
          <a:bodyPr wrap="none" anchor="ctr"/>
          <a:lstStyle/>
          <a:p>
            <a:endParaRPr lang="en-US"/>
          </a:p>
        </p:txBody>
      </p:sp>
      <p:sp>
        <p:nvSpPr>
          <p:cNvPr id="13336" name="Text Box 23"/>
          <p:cNvSpPr txBox="1">
            <a:spLocks noChangeArrowheads="1"/>
          </p:cNvSpPr>
          <p:nvPr/>
        </p:nvSpPr>
        <p:spPr bwMode="auto">
          <a:xfrm>
            <a:off x="6838553" y="2459114"/>
            <a:ext cx="324247" cy="426405"/>
          </a:xfrm>
          <a:prstGeom prst="rect">
            <a:avLst/>
          </a:prstGeom>
          <a:noFill/>
          <a:ln w="12700">
            <a:noFill/>
            <a:miter lim="800000"/>
            <a:headEnd/>
            <a:tailEnd/>
          </a:ln>
        </p:spPr>
        <p:txBody>
          <a:bodyPr wrap="none" anchor="ctr">
            <a:spAutoFit/>
          </a:bodyPr>
          <a:lstStyle/>
          <a:p>
            <a:pPr algn="ctr">
              <a:spcBef>
                <a:spcPct val="20000"/>
              </a:spcBef>
            </a:pPr>
            <a:r>
              <a:rPr lang="en-US" sz="2200"/>
              <a:t>z</a:t>
            </a:r>
          </a:p>
        </p:txBody>
      </p:sp>
      <p:sp>
        <p:nvSpPr>
          <p:cNvPr id="13337" name="Text Box 24"/>
          <p:cNvSpPr txBox="1">
            <a:spLocks noChangeArrowheads="1"/>
          </p:cNvSpPr>
          <p:nvPr/>
        </p:nvSpPr>
        <p:spPr bwMode="auto">
          <a:xfrm>
            <a:off x="2992835" y="4149435"/>
            <a:ext cx="916186" cy="426405"/>
          </a:xfrm>
          <a:prstGeom prst="rect">
            <a:avLst/>
          </a:prstGeom>
          <a:noFill/>
          <a:ln w="12700">
            <a:noFill/>
            <a:miter lim="800000"/>
            <a:headEnd/>
            <a:tailEnd/>
          </a:ln>
        </p:spPr>
        <p:txBody>
          <a:bodyPr anchor="ctr">
            <a:spAutoFit/>
          </a:bodyPr>
          <a:lstStyle/>
          <a:p>
            <a:pPr algn="ctr">
              <a:spcBef>
                <a:spcPct val="20000"/>
              </a:spcBef>
            </a:pPr>
            <a:r>
              <a:rPr lang="en-US" sz="2200"/>
              <a:t>O</a:t>
            </a:r>
            <a:endParaRPr lang="en-US" sz="2200" baseline="-25000"/>
          </a:p>
        </p:txBody>
      </p:sp>
      <p:sp>
        <p:nvSpPr>
          <p:cNvPr id="13338" name="Text Box 25"/>
          <p:cNvSpPr txBox="1">
            <a:spLocks noChangeArrowheads="1"/>
          </p:cNvSpPr>
          <p:nvPr/>
        </p:nvSpPr>
        <p:spPr bwMode="auto">
          <a:xfrm>
            <a:off x="5473700" y="4149435"/>
            <a:ext cx="916186" cy="426405"/>
          </a:xfrm>
          <a:prstGeom prst="rect">
            <a:avLst/>
          </a:prstGeom>
          <a:noFill/>
          <a:ln w="12700">
            <a:noFill/>
            <a:miter lim="800000"/>
            <a:headEnd/>
            <a:tailEnd/>
          </a:ln>
        </p:spPr>
        <p:txBody>
          <a:bodyPr anchor="ctr">
            <a:spAutoFit/>
          </a:bodyPr>
          <a:lstStyle/>
          <a:p>
            <a:pPr algn="ctr">
              <a:spcBef>
                <a:spcPct val="20000"/>
              </a:spcBef>
            </a:pPr>
            <a:r>
              <a:rPr lang="en-US" sz="2200"/>
              <a:t>O’</a:t>
            </a:r>
            <a:endParaRPr lang="en-US" sz="2200" baseline="-25000"/>
          </a:p>
        </p:txBody>
      </p:sp>
      <p:sp>
        <p:nvSpPr>
          <p:cNvPr id="13339" name="Text Box 26"/>
          <p:cNvSpPr txBox="1">
            <a:spLocks noChangeArrowheads="1"/>
          </p:cNvSpPr>
          <p:nvPr/>
        </p:nvSpPr>
        <p:spPr bwMode="auto">
          <a:xfrm>
            <a:off x="4116388" y="990600"/>
            <a:ext cx="916186" cy="428317"/>
          </a:xfrm>
          <a:prstGeom prst="rect">
            <a:avLst/>
          </a:prstGeom>
          <a:noFill/>
          <a:ln w="12700">
            <a:noFill/>
            <a:miter lim="800000"/>
            <a:headEnd/>
            <a:tailEnd/>
          </a:ln>
        </p:spPr>
        <p:txBody>
          <a:bodyPr anchor="ctr">
            <a:spAutoFit/>
          </a:bodyPr>
          <a:lstStyle/>
          <a:p>
            <a:pPr algn="ctr">
              <a:spcBef>
                <a:spcPct val="20000"/>
              </a:spcBef>
            </a:pPr>
            <a:r>
              <a:rPr lang="en-US" sz="2200"/>
              <a:t>X</a:t>
            </a:r>
            <a:endParaRPr lang="en-US" sz="2200" baseline="-25000"/>
          </a:p>
        </p:txBody>
      </p:sp>
      <p:sp>
        <p:nvSpPr>
          <p:cNvPr id="13340" name="Line 27"/>
          <p:cNvSpPr>
            <a:spLocks noChangeShapeType="1"/>
          </p:cNvSpPr>
          <p:nvPr/>
        </p:nvSpPr>
        <p:spPr bwMode="auto">
          <a:xfrm>
            <a:off x="3535760" y="4109281"/>
            <a:ext cx="2262187" cy="0"/>
          </a:xfrm>
          <a:prstGeom prst="line">
            <a:avLst/>
          </a:prstGeom>
          <a:noFill/>
          <a:ln w="19050">
            <a:solidFill>
              <a:schemeClr val="tx1"/>
            </a:solidFill>
            <a:round/>
            <a:headEnd/>
            <a:tailEnd type="triangle" w="med" len="med"/>
          </a:ln>
        </p:spPr>
        <p:txBody>
          <a:bodyPr wrap="none" anchor="ctr"/>
          <a:lstStyle/>
          <a:p>
            <a:endParaRPr lang="en-US"/>
          </a:p>
        </p:txBody>
      </p:sp>
      <p:sp>
        <p:nvSpPr>
          <p:cNvPr id="13341" name="Text Box 28"/>
          <p:cNvSpPr txBox="1">
            <a:spLocks noChangeArrowheads="1"/>
          </p:cNvSpPr>
          <p:nvPr/>
        </p:nvSpPr>
        <p:spPr bwMode="auto">
          <a:xfrm>
            <a:off x="5257800" y="3657600"/>
            <a:ext cx="262037" cy="428317"/>
          </a:xfrm>
          <a:prstGeom prst="rect">
            <a:avLst/>
          </a:prstGeom>
          <a:noFill/>
          <a:ln w="12700">
            <a:noFill/>
            <a:miter lim="800000"/>
            <a:headEnd/>
            <a:tailEnd/>
          </a:ln>
        </p:spPr>
        <p:txBody>
          <a:bodyPr wrap="none" anchor="ctr">
            <a:spAutoFit/>
          </a:bodyPr>
          <a:lstStyle/>
          <a:p>
            <a:pPr algn="ctr">
              <a:spcBef>
                <a:spcPct val="20000"/>
              </a:spcBef>
            </a:pPr>
            <a:r>
              <a:rPr lang="en-US" sz="2200" dirty="0"/>
              <a:t>f</a:t>
            </a:r>
          </a:p>
        </p:txBody>
      </p:sp>
      <p:graphicFrame>
        <p:nvGraphicFramePr>
          <p:cNvPr id="426028" name="Object 44"/>
          <p:cNvGraphicFramePr>
            <a:graphicFrameLocks noGrp="1" noChangeAspect="1"/>
          </p:cNvGraphicFramePr>
          <p:nvPr>
            <p:ph idx="1"/>
          </p:nvPr>
        </p:nvGraphicFramePr>
        <p:xfrm>
          <a:off x="2971800" y="5029200"/>
          <a:ext cx="3581400" cy="917575"/>
        </p:xfrm>
        <a:graphic>
          <a:graphicData uri="http://schemas.openxmlformats.org/presentationml/2006/ole">
            <mc:AlternateContent xmlns:mc="http://schemas.openxmlformats.org/markup-compatibility/2006">
              <mc:Choice xmlns:v="urn:schemas-microsoft-com:vml" Requires="v">
                <p:oleObj spid="_x0000_s1074" name="Equation" r:id="rId4" imgW="1536480" imgH="393480" progId="Equation.3">
                  <p:embed/>
                </p:oleObj>
              </mc:Choice>
              <mc:Fallback>
                <p:oleObj name="Equation" r:id="rId4" imgW="1536480" imgH="393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5029200"/>
                        <a:ext cx="3581400" cy="917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26032" name="Text Box 48"/>
          <p:cNvSpPr txBox="1">
            <a:spLocks noChangeArrowheads="1"/>
          </p:cNvSpPr>
          <p:nvPr/>
        </p:nvSpPr>
        <p:spPr bwMode="auto">
          <a:xfrm>
            <a:off x="2478390" y="6096000"/>
            <a:ext cx="4532010" cy="369332"/>
          </a:xfrm>
          <a:prstGeom prst="rect">
            <a:avLst/>
          </a:prstGeom>
          <a:noFill/>
          <a:ln w="9525">
            <a:noFill/>
            <a:miter lim="800000"/>
            <a:headEnd/>
            <a:tailEnd/>
          </a:ln>
        </p:spPr>
        <p:txBody>
          <a:bodyPr wrap="none">
            <a:spAutoFit/>
          </a:bodyPr>
          <a:lstStyle/>
          <a:p>
            <a:r>
              <a:rPr lang="en-US" dirty="0"/>
              <a:t>Disparity is inversely proportional to </a:t>
            </a:r>
            <a:r>
              <a:rPr lang="en-US" dirty="0" smtClean="0"/>
              <a:t>depth.</a:t>
            </a:r>
            <a:endParaRPr lang="en-US" dirty="0"/>
          </a:p>
        </p:txBody>
      </p:sp>
      <p:sp>
        <p:nvSpPr>
          <p:cNvPr id="30" name="Line 17"/>
          <p:cNvSpPr>
            <a:spLocks noChangeShapeType="1"/>
          </p:cNvSpPr>
          <p:nvPr/>
        </p:nvSpPr>
        <p:spPr bwMode="auto">
          <a:xfrm>
            <a:off x="5303520" y="3352800"/>
            <a:ext cx="182880" cy="0"/>
          </a:xfrm>
          <a:prstGeom prst="line">
            <a:avLst/>
          </a:prstGeom>
          <a:noFill/>
          <a:ln w="12700">
            <a:solidFill>
              <a:schemeClr val="tx1"/>
            </a:solidFill>
            <a:round/>
            <a:headEnd type="none" w="med" len="sm"/>
            <a:tailEnd type="arrow" w="med" len="sm"/>
          </a:ln>
        </p:spPr>
        <p:txBody>
          <a:bodyPr wrap="none" anchor="ctr"/>
          <a:lstStyle/>
          <a:p>
            <a:endParaRPr lang="en-US"/>
          </a:p>
        </p:txBody>
      </p:sp>
      <p:sp>
        <p:nvSpPr>
          <p:cNvPr id="13331" name="Text Box 18"/>
          <p:cNvSpPr txBox="1">
            <a:spLocks noChangeArrowheads="1"/>
          </p:cNvSpPr>
          <p:nvPr/>
        </p:nvSpPr>
        <p:spPr bwMode="auto">
          <a:xfrm>
            <a:off x="3437732" y="2919937"/>
            <a:ext cx="324247" cy="426405"/>
          </a:xfrm>
          <a:prstGeom prst="rect">
            <a:avLst/>
          </a:prstGeom>
          <a:noFill/>
          <a:ln w="12700">
            <a:noFill/>
            <a:miter lim="800000"/>
            <a:headEnd/>
            <a:tailEnd/>
          </a:ln>
        </p:spPr>
        <p:txBody>
          <a:bodyPr wrap="none" anchor="ctr">
            <a:spAutoFit/>
          </a:bodyPr>
          <a:lstStyle/>
          <a:p>
            <a:pPr algn="ctr">
              <a:spcBef>
                <a:spcPct val="20000"/>
              </a:spcBef>
            </a:pPr>
            <a:r>
              <a:rPr lang="en-US" sz="2200"/>
              <a:t>x</a:t>
            </a:r>
          </a:p>
        </p:txBody>
      </p:sp>
      <p:graphicFrame>
        <p:nvGraphicFramePr>
          <p:cNvPr id="4" name="Object 44"/>
          <p:cNvGraphicFramePr>
            <a:graphicFrameLocks noChangeAspect="1"/>
          </p:cNvGraphicFramePr>
          <p:nvPr/>
        </p:nvGraphicFramePr>
        <p:xfrm>
          <a:off x="874713" y="2316163"/>
          <a:ext cx="1778000" cy="915987"/>
        </p:xfrm>
        <a:graphic>
          <a:graphicData uri="http://schemas.openxmlformats.org/presentationml/2006/ole">
            <mc:AlternateContent xmlns:mc="http://schemas.openxmlformats.org/markup-compatibility/2006">
              <mc:Choice xmlns:v="urn:schemas-microsoft-com:vml" Requires="v">
                <p:oleObj spid="_x0000_s1075" name="Equation" r:id="rId6" imgW="761760" imgH="393480" progId="Equation.3">
                  <p:embed/>
                </p:oleObj>
              </mc:Choice>
              <mc:Fallback>
                <p:oleObj name="Equation" r:id="rId6" imgW="761760" imgH="3934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4713" y="2316163"/>
                        <a:ext cx="1778000" cy="915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8912114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6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6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03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Depth from Stereo</a:t>
            </a:r>
            <a:endParaRPr lang="en-US" dirty="0"/>
          </a:p>
        </p:txBody>
      </p:sp>
      <p:sp>
        <p:nvSpPr>
          <p:cNvPr id="53" name="Content Placeholder 52"/>
          <p:cNvSpPr>
            <a:spLocks noGrp="1"/>
          </p:cNvSpPr>
          <p:nvPr>
            <p:ph idx="1"/>
          </p:nvPr>
        </p:nvSpPr>
        <p:spPr>
          <a:xfrm>
            <a:off x="457200" y="990601"/>
            <a:ext cx="8229600" cy="2667000"/>
          </a:xfrm>
        </p:spPr>
        <p:txBody>
          <a:bodyPr>
            <a:normAutofit fontScale="92500" lnSpcReduction="10000"/>
          </a:bodyPr>
          <a:lstStyle/>
          <a:p>
            <a:r>
              <a:rPr lang="en-US" sz="2800" dirty="0" smtClean="0"/>
              <a:t>Goal: recover depth by finding image coordinate x’ that corresponds to x</a:t>
            </a:r>
          </a:p>
          <a:p>
            <a:r>
              <a:rPr lang="en-US" sz="2800" dirty="0" smtClean="0"/>
              <a:t>Sub-Problems</a:t>
            </a:r>
          </a:p>
          <a:p>
            <a:pPr marL="914400" lvl="1" indent="-457200">
              <a:buFont typeface="+mj-lt"/>
              <a:buAutoNum type="arabicPeriod"/>
            </a:pPr>
            <a:r>
              <a:rPr lang="en-US" sz="2400" dirty="0" smtClean="0"/>
              <a:t>Calibration: How do we recover the relation of the cameras (if not already known)?</a:t>
            </a:r>
          </a:p>
          <a:p>
            <a:pPr marL="914400" lvl="1" indent="-457200">
              <a:buFont typeface="+mj-lt"/>
              <a:buAutoNum type="arabicPeriod"/>
            </a:pPr>
            <a:r>
              <a:rPr lang="en-US" sz="2400" dirty="0" smtClean="0"/>
              <a:t>Correspondence: How do we search for the matching point x’?</a:t>
            </a:r>
          </a:p>
        </p:txBody>
      </p:sp>
      <p:grpSp>
        <p:nvGrpSpPr>
          <p:cNvPr id="54" name="Group 53"/>
          <p:cNvGrpSpPr>
            <a:grpSpLocks noChangeAspect="1"/>
          </p:cNvGrpSpPr>
          <p:nvPr/>
        </p:nvGrpSpPr>
        <p:grpSpPr>
          <a:xfrm>
            <a:off x="3361601" y="3754448"/>
            <a:ext cx="2240346" cy="2976732"/>
            <a:chOff x="609600" y="753824"/>
            <a:chExt cx="3905925" cy="5189776"/>
          </a:xfrm>
        </p:grpSpPr>
        <p:grpSp>
          <p:nvGrpSpPr>
            <p:cNvPr id="55" name="Group 54"/>
            <p:cNvGrpSpPr>
              <a:grpSpLocks noChangeAspect="1"/>
            </p:cNvGrpSpPr>
            <p:nvPr/>
          </p:nvGrpSpPr>
          <p:grpSpPr>
            <a:xfrm>
              <a:off x="609600" y="1143000"/>
              <a:ext cx="3905925" cy="4800600"/>
              <a:chOff x="533400" y="957263"/>
              <a:chExt cx="4491038" cy="5519737"/>
            </a:xfrm>
          </p:grpSpPr>
          <p:sp>
            <p:nvSpPr>
              <p:cNvPr id="59" name="Freeform 4"/>
              <p:cNvSpPr>
                <a:spLocks/>
              </p:cNvSpPr>
              <p:nvPr/>
            </p:nvSpPr>
            <p:spPr bwMode="auto">
              <a:xfrm>
                <a:off x="3481388" y="957263"/>
                <a:ext cx="1220787" cy="839787"/>
              </a:xfrm>
              <a:custGeom>
                <a:avLst/>
                <a:gdLst>
                  <a:gd name="T0" fmla="*/ 2147483647 w 865"/>
                  <a:gd name="T1" fmla="*/ 0 h 529"/>
                  <a:gd name="T2" fmla="*/ 2147483647 w 865"/>
                  <a:gd name="T3" fmla="*/ 2147483647 h 529"/>
                  <a:gd name="T4" fmla="*/ 2147483647 w 865"/>
                  <a:gd name="T5" fmla="*/ 2147483647 h 529"/>
                  <a:gd name="T6" fmla="*/ 2147483647 w 865"/>
                  <a:gd name="T7" fmla="*/ 2147483647 h 529"/>
                  <a:gd name="T8" fmla="*/ 2147483647 w 865"/>
                  <a:gd name="T9" fmla="*/ 2147483647 h 529"/>
                  <a:gd name="T10" fmla="*/ 2147483647 w 865"/>
                  <a:gd name="T11" fmla="*/ 2147483647 h 529"/>
                  <a:gd name="T12" fmla="*/ 2147483647 w 865"/>
                  <a:gd name="T13" fmla="*/ 2147483647 h 529"/>
                  <a:gd name="T14" fmla="*/ 2147483647 w 865"/>
                  <a:gd name="T15" fmla="*/ 2147483647 h 529"/>
                  <a:gd name="T16" fmla="*/ 2147483647 w 865"/>
                  <a:gd name="T17" fmla="*/ 2147483647 h 529"/>
                  <a:gd name="T18" fmla="*/ 0 w 865"/>
                  <a:gd name="T19" fmla="*/ 2147483647 h 529"/>
                  <a:gd name="T20" fmla="*/ 0 w 865"/>
                  <a:gd name="T21" fmla="*/ 2147483647 h 529"/>
                  <a:gd name="T22" fmla="*/ 0 w 865"/>
                  <a:gd name="T23" fmla="*/ 2147483647 h 529"/>
                  <a:gd name="T24" fmla="*/ 2147483647 w 865"/>
                  <a:gd name="T25" fmla="*/ 2147483647 h 529"/>
                  <a:gd name="T26" fmla="*/ 2147483647 w 865"/>
                  <a:gd name="T27" fmla="*/ 2147483647 h 529"/>
                  <a:gd name="T28" fmla="*/ 2147483647 w 865"/>
                  <a:gd name="T29" fmla="*/ 2147483647 h 529"/>
                  <a:gd name="T30" fmla="*/ 2147483647 w 865"/>
                  <a:gd name="T31" fmla="*/ 2147483647 h 529"/>
                  <a:gd name="T32" fmla="*/ 2147483647 w 865"/>
                  <a:gd name="T33" fmla="*/ 2147483647 h 529"/>
                  <a:gd name="T34" fmla="*/ 2147483647 w 865"/>
                  <a:gd name="T35" fmla="*/ 2147483647 h 529"/>
                  <a:gd name="T36" fmla="*/ 2147483647 w 865"/>
                  <a:gd name="T37" fmla="*/ 2147483647 h 529"/>
                  <a:gd name="T38" fmla="*/ 2147483647 w 865"/>
                  <a:gd name="T39" fmla="*/ 2147483647 h 529"/>
                  <a:gd name="T40" fmla="*/ 2147483647 w 865"/>
                  <a:gd name="T41" fmla="*/ 2147483647 h 529"/>
                  <a:gd name="T42" fmla="*/ 2147483647 w 865"/>
                  <a:gd name="T43" fmla="*/ 2147483647 h 529"/>
                  <a:gd name="T44" fmla="*/ 2147483647 w 865"/>
                  <a:gd name="T45" fmla="*/ 2147483647 h 529"/>
                  <a:gd name="T46" fmla="*/ 2147483647 w 865"/>
                  <a:gd name="T47" fmla="*/ 2147483647 h 529"/>
                  <a:gd name="T48" fmla="*/ 2147483647 w 865"/>
                  <a:gd name="T49" fmla="*/ 2147483647 h 529"/>
                  <a:gd name="T50" fmla="*/ 2147483647 w 865"/>
                  <a:gd name="T51" fmla="*/ 2147483647 h 529"/>
                  <a:gd name="T52" fmla="*/ 2147483647 w 865"/>
                  <a:gd name="T53" fmla="*/ 2147483647 h 529"/>
                  <a:gd name="T54" fmla="*/ 2147483647 w 865"/>
                  <a:gd name="T55" fmla="*/ 2147483647 h 529"/>
                  <a:gd name="T56" fmla="*/ 2147483647 w 865"/>
                  <a:gd name="T57" fmla="*/ 2147483647 h 529"/>
                  <a:gd name="T58" fmla="*/ 2147483647 w 865"/>
                  <a:gd name="T59" fmla="*/ 2147483647 h 529"/>
                  <a:gd name="T60" fmla="*/ 2147483647 w 865"/>
                  <a:gd name="T61" fmla="*/ 2147483647 h 529"/>
                  <a:gd name="T62" fmla="*/ 2147483647 w 865"/>
                  <a:gd name="T63" fmla="*/ 2147483647 h 529"/>
                  <a:gd name="T64" fmla="*/ 2147483647 w 865"/>
                  <a:gd name="T65" fmla="*/ 2147483647 h 529"/>
                  <a:gd name="T66" fmla="*/ 2147483647 w 865"/>
                  <a:gd name="T67" fmla="*/ 2147483647 h 529"/>
                  <a:gd name="T68" fmla="*/ 2147483647 w 865"/>
                  <a:gd name="T69" fmla="*/ 2147483647 h 529"/>
                  <a:gd name="T70" fmla="*/ 2147483647 w 865"/>
                  <a:gd name="T71" fmla="*/ 2147483647 h 529"/>
                  <a:gd name="T72" fmla="*/ 2147483647 w 865"/>
                  <a:gd name="T73" fmla="*/ 2147483647 h 529"/>
                  <a:gd name="T74" fmla="*/ 2147483647 w 865"/>
                  <a:gd name="T75" fmla="*/ 2147483647 h 529"/>
                  <a:gd name="T76" fmla="*/ 2147483647 w 865"/>
                  <a:gd name="T77" fmla="*/ 2147483647 h 529"/>
                  <a:gd name="T78" fmla="*/ 2147483647 w 865"/>
                  <a:gd name="T79" fmla="*/ 0 h 5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5"/>
                  <a:gd name="T121" fmla="*/ 0 h 529"/>
                  <a:gd name="T122" fmla="*/ 865 w 865"/>
                  <a:gd name="T123" fmla="*/ 529 h 5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5" h="529">
                    <a:moveTo>
                      <a:pt x="84" y="0"/>
                    </a:moveTo>
                    <a:lnTo>
                      <a:pt x="72" y="24"/>
                    </a:lnTo>
                    <a:lnTo>
                      <a:pt x="72" y="48"/>
                    </a:lnTo>
                    <a:lnTo>
                      <a:pt x="48" y="72"/>
                    </a:lnTo>
                    <a:lnTo>
                      <a:pt x="36" y="96"/>
                    </a:lnTo>
                    <a:lnTo>
                      <a:pt x="36" y="120"/>
                    </a:lnTo>
                    <a:lnTo>
                      <a:pt x="36" y="144"/>
                    </a:lnTo>
                    <a:lnTo>
                      <a:pt x="24" y="168"/>
                    </a:lnTo>
                    <a:lnTo>
                      <a:pt x="12" y="192"/>
                    </a:lnTo>
                    <a:lnTo>
                      <a:pt x="0" y="216"/>
                    </a:lnTo>
                    <a:lnTo>
                      <a:pt x="0" y="240"/>
                    </a:lnTo>
                    <a:lnTo>
                      <a:pt x="0" y="264"/>
                    </a:lnTo>
                    <a:lnTo>
                      <a:pt x="12" y="288"/>
                    </a:lnTo>
                    <a:lnTo>
                      <a:pt x="12" y="312"/>
                    </a:lnTo>
                    <a:lnTo>
                      <a:pt x="24" y="336"/>
                    </a:lnTo>
                    <a:lnTo>
                      <a:pt x="24" y="360"/>
                    </a:lnTo>
                    <a:lnTo>
                      <a:pt x="36" y="384"/>
                    </a:lnTo>
                    <a:lnTo>
                      <a:pt x="36" y="408"/>
                    </a:lnTo>
                    <a:lnTo>
                      <a:pt x="48" y="432"/>
                    </a:lnTo>
                    <a:lnTo>
                      <a:pt x="60" y="456"/>
                    </a:lnTo>
                    <a:lnTo>
                      <a:pt x="852" y="528"/>
                    </a:lnTo>
                    <a:lnTo>
                      <a:pt x="804" y="480"/>
                    </a:lnTo>
                    <a:lnTo>
                      <a:pt x="792" y="456"/>
                    </a:lnTo>
                    <a:lnTo>
                      <a:pt x="780" y="420"/>
                    </a:lnTo>
                    <a:lnTo>
                      <a:pt x="768" y="396"/>
                    </a:lnTo>
                    <a:lnTo>
                      <a:pt x="756" y="372"/>
                    </a:lnTo>
                    <a:lnTo>
                      <a:pt x="744" y="348"/>
                    </a:lnTo>
                    <a:lnTo>
                      <a:pt x="744" y="324"/>
                    </a:lnTo>
                    <a:lnTo>
                      <a:pt x="744" y="288"/>
                    </a:lnTo>
                    <a:lnTo>
                      <a:pt x="744" y="264"/>
                    </a:lnTo>
                    <a:lnTo>
                      <a:pt x="744" y="240"/>
                    </a:lnTo>
                    <a:lnTo>
                      <a:pt x="768" y="216"/>
                    </a:lnTo>
                    <a:lnTo>
                      <a:pt x="768" y="192"/>
                    </a:lnTo>
                    <a:lnTo>
                      <a:pt x="780" y="168"/>
                    </a:lnTo>
                    <a:lnTo>
                      <a:pt x="804" y="156"/>
                    </a:lnTo>
                    <a:lnTo>
                      <a:pt x="804" y="132"/>
                    </a:lnTo>
                    <a:lnTo>
                      <a:pt x="828" y="108"/>
                    </a:lnTo>
                    <a:lnTo>
                      <a:pt x="852" y="96"/>
                    </a:lnTo>
                    <a:lnTo>
                      <a:pt x="864" y="72"/>
                    </a:lnTo>
                    <a:lnTo>
                      <a:pt x="84" y="0"/>
                    </a:lnTo>
                  </a:path>
                </a:pathLst>
              </a:custGeom>
              <a:gradFill rotWithShape="0">
                <a:gsLst>
                  <a:gs pos="0">
                    <a:srgbClr val="012501"/>
                  </a:gs>
                  <a:gs pos="100000">
                    <a:srgbClr val="037C03"/>
                  </a:gs>
                </a:gsLst>
                <a:lin ang="18900000" scaled="1"/>
              </a:gradFill>
              <a:ln w="9525" cap="rnd">
                <a:noFill/>
                <a:round/>
                <a:headEnd/>
                <a:tailEnd/>
              </a:ln>
            </p:spPr>
            <p:txBody>
              <a:bodyPr/>
              <a:lstStyle/>
              <a:p>
                <a:endParaRPr lang="en-US" sz="1600"/>
              </a:p>
            </p:txBody>
          </p:sp>
          <p:sp>
            <p:nvSpPr>
              <p:cNvPr id="60" name="Line 5"/>
              <p:cNvSpPr>
                <a:spLocks noChangeShapeType="1"/>
              </p:cNvSpPr>
              <p:nvPr/>
            </p:nvSpPr>
            <p:spPr bwMode="auto">
              <a:xfrm>
                <a:off x="890588" y="4310063"/>
                <a:ext cx="3251200" cy="1828800"/>
              </a:xfrm>
              <a:prstGeom prst="line">
                <a:avLst/>
              </a:prstGeom>
              <a:noFill/>
              <a:ln w="12700">
                <a:solidFill>
                  <a:schemeClr val="tx1"/>
                </a:solidFill>
                <a:round/>
                <a:headEnd type="none" w="sm" len="sm"/>
                <a:tailEnd type="none" w="sm" len="sm"/>
              </a:ln>
            </p:spPr>
            <p:txBody>
              <a:bodyPr wrap="none" anchor="ctr"/>
              <a:lstStyle/>
              <a:p>
                <a:endParaRPr lang="en-US" sz="1600"/>
              </a:p>
            </p:txBody>
          </p:sp>
          <p:sp>
            <p:nvSpPr>
              <p:cNvPr id="61" name="Freeform 9"/>
              <p:cNvSpPr>
                <a:spLocks/>
              </p:cNvSpPr>
              <p:nvPr/>
            </p:nvSpPr>
            <p:spPr bwMode="auto">
              <a:xfrm>
                <a:off x="1533525" y="1219200"/>
                <a:ext cx="2471738" cy="2462213"/>
              </a:xfrm>
              <a:custGeom>
                <a:avLst/>
                <a:gdLst>
                  <a:gd name="T0" fmla="*/ 0 w 1557"/>
                  <a:gd name="T1" fmla="*/ 2147483647 h 1551"/>
                  <a:gd name="T2" fmla="*/ 2147483647 w 1557"/>
                  <a:gd name="T3" fmla="*/ 0 h 1551"/>
                  <a:gd name="T4" fmla="*/ 0 60000 65536"/>
                  <a:gd name="T5" fmla="*/ 0 60000 65536"/>
                  <a:gd name="T6" fmla="*/ 0 w 1557"/>
                  <a:gd name="T7" fmla="*/ 0 h 1551"/>
                  <a:gd name="T8" fmla="*/ 1557 w 1557"/>
                  <a:gd name="T9" fmla="*/ 1551 h 1551"/>
                </a:gdLst>
                <a:ahLst/>
                <a:cxnLst>
                  <a:cxn ang="T4">
                    <a:pos x="T0" y="T1"/>
                  </a:cxn>
                  <a:cxn ang="T5">
                    <a:pos x="T2" y="T3"/>
                  </a:cxn>
                </a:cxnLst>
                <a:rect l="T6" t="T7" r="T8" b="T9"/>
                <a:pathLst>
                  <a:path w="1557" h="1551">
                    <a:moveTo>
                      <a:pt x="0" y="1551"/>
                    </a:moveTo>
                    <a:lnTo>
                      <a:pt x="1557" y="0"/>
                    </a:lnTo>
                  </a:path>
                </a:pathLst>
              </a:custGeom>
              <a:noFill/>
              <a:ln w="12700">
                <a:solidFill>
                  <a:schemeClr val="tx1"/>
                </a:solidFill>
                <a:round/>
                <a:headEnd type="none" w="sm" len="sm"/>
                <a:tailEnd type="none" w="sm" len="sm"/>
              </a:ln>
            </p:spPr>
            <p:txBody>
              <a:bodyPr wrap="none" anchor="ctr"/>
              <a:lstStyle/>
              <a:p>
                <a:endParaRPr lang="en-US" sz="1600"/>
              </a:p>
            </p:txBody>
          </p:sp>
          <p:sp>
            <p:nvSpPr>
              <p:cNvPr id="62" name="Freeform 10"/>
              <p:cNvSpPr>
                <a:spLocks/>
              </p:cNvSpPr>
              <p:nvPr/>
            </p:nvSpPr>
            <p:spPr bwMode="auto">
              <a:xfrm>
                <a:off x="687388" y="2490788"/>
                <a:ext cx="1220787" cy="2001837"/>
              </a:xfrm>
              <a:custGeom>
                <a:avLst/>
                <a:gdLst>
                  <a:gd name="T0" fmla="*/ 0 w 865"/>
                  <a:gd name="T1" fmla="*/ 2147483647 h 1261"/>
                  <a:gd name="T2" fmla="*/ 2147483647 w 865"/>
                  <a:gd name="T3" fmla="*/ 2147483647 h 1261"/>
                  <a:gd name="T4" fmla="*/ 2147483647 w 865"/>
                  <a:gd name="T5" fmla="*/ 2147483647 h 1261"/>
                  <a:gd name="T6" fmla="*/ 0 w 865"/>
                  <a:gd name="T7" fmla="*/ 0 h 1261"/>
                  <a:gd name="T8" fmla="*/ 0 w 865"/>
                  <a:gd name="T9" fmla="*/ 2147483647 h 1261"/>
                  <a:gd name="T10" fmla="*/ 0 60000 65536"/>
                  <a:gd name="T11" fmla="*/ 0 60000 65536"/>
                  <a:gd name="T12" fmla="*/ 0 60000 65536"/>
                  <a:gd name="T13" fmla="*/ 0 60000 65536"/>
                  <a:gd name="T14" fmla="*/ 0 60000 65536"/>
                  <a:gd name="T15" fmla="*/ 0 w 865"/>
                  <a:gd name="T16" fmla="*/ 0 h 1261"/>
                  <a:gd name="T17" fmla="*/ 865 w 865"/>
                  <a:gd name="T18" fmla="*/ 1261 h 1261"/>
                </a:gdLst>
                <a:ahLst/>
                <a:cxnLst>
                  <a:cxn ang="T10">
                    <a:pos x="T0" y="T1"/>
                  </a:cxn>
                  <a:cxn ang="T11">
                    <a:pos x="T2" y="T3"/>
                  </a:cxn>
                  <a:cxn ang="T12">
                    <a:pos x="T4" y="T5"/>
                  </a:cxn>
                  <a:cxn ang="T13">
                    <a:pos x="T6" y="T7"/>
                  </a:cxn>
                  <a:cxn ang="T14">
                    <a:pos x="T8" y="T9"/>
                  </a:cxn>
                </a:cxnLst>
                <a:rect l="T15" t="T16" r="T17" b="T18"/>
                <a:pathLst>
                  <a:path w="865" h="1261">
                    <a:moveTo>
                      <a:pt x="0" y="828"/>
                    </a:moveTo>
                    <a:lnTo>
                      <a:pt x="864" y="1260"/>
                    </a:lnTo>
                    <a:lnTo>
                      <a:pt x="864" y="414"/>
                    </a:lnTo>
                    <a:lnTo>
                      <a:pt x="0" y="0"/>
                    </a:lnTo>
                    <a:lnTo>
                      <a:pt x="0" y="828"/>
                    </a:lnTo>
                  </a:path>
                </a:pathLst>
              </a:custGeom>
              <a:solidFill>
                <a:srgbClr val="FEBF02"/>
              </a:solidFill>
              <a:ln w="12700" cap="rnd">
                <a:solidFill>
                  <a:schemeClr val="bg2"/>
                </a:solidFill>
                <a:round/>
                <a:headEnd/>
                <a:tailEnd/>
              </a:ln>
            </p:spPr>
            <p:txBody>
              <a:bodyPr/>
              <a:lstStyle/>
              <a:p>
                <a:endParaRPr lang="en-US" sz="1600"/>
              </a:p>
            </p:txBody>
          </p:sp>
          <p:sp>
            <p:nvSpPr>
              <p:cNvPr id="63" name="Freeform 12"/>
              <p:cNvSpPr>
                <a:spLocks/>
              </p:cNvSpPr>
              <p:nvPr/>
            </p:nvSpPr>
            <p:spPr bwMode="auto">
              <a:xfrm>
                <a:off x="3990975" y="1219200"/>
                <a:ext cx="117475" cy="3910013"/>
              </a:xfrm>
              <a:custGeom>
                <a:avLst/>
                <a:gdLst>
                  <a:gd name="T0" fmla="*/ 2147483647 w 74"/>
                  <a:gd name="T1" fmla="*/ 2147483647 h 2463"/>
                  <a:gd name="T2" fmla="*/ 0 w 74"/>
                  <a:gd name="T3" fmla="*/ 0 h 2463"/>
                  <a:gd name="T4" fmla="*/ 0 60000 65536"/>
                  <a:gd name="T5" fmla="*/ 0 60000 65536"/>
                  <a:gd name="T6" fmla="*/ 0 w 74"/>
                  <a:gd name="T7" fmla="*/ 0 h 2463"/>
                  <a:gd name="T8" fmla="*/ 74 w 74"/>
                  <a:gd name="T9" fmla="*/ 2463 h 2463"/>
                </a:gdLst>
                <a:ahLst/>
                <a:cxnLst>
                  <a:cxn ang="T4">
                    <a:pos x="T0" y="T1"/>
                  </a:cxn>
                  <a:cxn ang="T5">
                    <a:pos x="T2" y="T3"/>
                  </a:cxn>
                </a:cxnLst>
                <a:rect l="T6" t="T7" r="T8" b="T9"/>
                <a:pathLst>
                  <a:path w="74" h="2463">
                    <a:moveTo>
                      <a:pt x="74" y="2463"/>
                    </a:moveTo>
                    <a:lnTo>
                      <a:pt x="0" y="0"/>
                    </a:lnTo>
                  </a:path>
                </a:pathLst>
              </a:custGeom>
              <a:noFill/>
              <a:ln w="12700">
                <a:solidFill>
                  <a:schemeClr val="tx1"/>
                </a:solidFill>
                <a:round/>
                <a:headEnd type="none" w="sm" len="sm"/>
                <a:tailEnd type="none" w="sm" len="sm"/>
              </a:ln>
            </p:spPr>
            <p:txBody>
              <a:bodyPr wrap="none" anchor="ctr"/>
              <a:lstStyle/>
              <a:p>
                <a:endParaRPr lang="en-US" sz="1600"/>
              </a:p>
            </p:txBody>
          </p:sp>
          <p:sp>
            <p:nvSpPr>
              <p:cNvPr id="64" name="Freeform 13"/>
              <p:cNvSpPr>
                <a:spLocks/>
              </p:cNvSpPr>
              <p:nvPr/>
            </p:nvSpPr>
            <p:spPr bwMode="auto">
              <a:xfrm>
                <a:off x="3803650" y="4208463"/>
                <a:ext cx="1220788" cy="2001837"/>
              </a:xfrm>
              <a:custGeom>
                <a:avLst/>
                <a:gdLst>
                  <a:gd name="T0" fmla="*/ 0 w 865"/>
                  <a:gd name="T1" fmla="*/ 2147483647 h 1261"/>
                  <a:gd name="T2" fmla="*/ 2147483647 w 865"/>
                  <a:gd name="T3" fmla="*/ 2147483647 h 1261"/>
                  <a:gd name="T4" fmla="*/ 2147483647 w 865"/>
                  <a:gd name="T5" fmla="*/ 2147483647 h 1261"/>
                  <a:gd name="T6" fmla="*/ 0 w 865"/>
                  <a:gd name="T7" fmla="*/ 0 h 1261"/>
                  <a:gd name="T8" fmla="*/ 0 w 865"/>
                  <a:gd name="T9" fmla="*/ 2147483647 h 1261"/>
                  <a:gd name="T10" fmla="*/ 0 60000 65536"/>
                  <a:gd name="T11" fmla="*/ 0 60000 65536"/>
                  <a:gd name="T12" fmla="*/ 0 60000 65536"/>
                  <a:gd name="T13" fmla="*/ 0 60000 65536"/>
                  <a:gd name="T14" fmla="*/ 0 60000 65536"/>
                  <a:gd name="T15" fmla="*/ 0 w 865"/>
                  <a:gd name="T16" fmla="*/ 0 h 1261"/>
                  <a:gd name="T17" fmla="*/ 865 w 865"/>
                  <a:gd name="T18" fmla="*/ 1261 h 1261"/>
                </a:gdLst>
                <a:ahLst/>
                <a:cxnLst>
                  <a:cxn ang="T10">
                    <a:pos x="T0" y="T1"/>
                  </a:cxn>
                  <a:cxn ang="T11">
                    <a:pos x="T2" y="T3"/>
                  </a:cxn>
                  <a:cxn ang="T12">
                    <a:pos x="T4" y="T5"/>
                  </a:cxn>
                  <a:cxn ang="T13">
                    <a:pos x="T6" y="T7"/>
                  </a:cxn>
                  <a:cxn ang="T14">
                    <a:pos x="T8" y="T9"/>
                  </a:cxn>
                </a:cxnLst>
                <a:rect l="T15" t="T16" r="T17" b="T18"/>
                <a:pathLst>
                  <a:path w="865" h="1261">
                    <a:moveTo>
                      <a:pt x="0" y="828"/>
                    </a:moveTo>
                    <a:lnTo>
                      <a:pt x="864" y="1260"/>
                    </a:lnTo>
                    <a:lnTo>
                      <a:pt x="864" y="414"/>
                    </a:lnTo>
                    <a:lnTo>
                      <a:pt x="0" y="0"/>
                    </a:lnTo>
                    <a:lnTo>
                      <a:pt x="0" y="828"/>
                    </a:lnTo>
                  </a:path>
                </a:pathLst>
              </a:custGeom>
              <a:solidFill>
                <a:srgbClr val="FEBF02"/>
              </a:solidFill>
              <a:ln w="12700" cap="rnd">
                <a:solidFill>
                  <a:schemeClr val="bg2"/>
                </a:solidFill>
                <a:round/>
                <a:headEnd/>
                <a:tailEnd/>
              </a:ln>
            </p:spPr>
            <p:txBody>
              <a:bodyPr/>
              <a:lstStyle/>
              <a:p>
                <a:endParaRPr lang="en-US" sz="1600"/>
              </a:p>
            </p:txBody>
          </p:sp>
          <p:sp>
            <p:nvSpPr>
              <p:cNvPr id="65" name="Line 14"/>
              <p:cNvSpPr>
                <a:spLocks noChangeShapeType="1"/>
              </p:cNvSpPr>
              <p:nvPr/>
            </p:nvSpPr>
            <p:spPr bwMode="auto">
              <a:xfrm flipV="1">
                <a:off x="890588" y="3681413"/>
                <a:ext cx="642937" cy="628650"/>
              </a:xfrm>
              <a:prstGeom prst="line">
                <a:avLst/>
              </a:prstGeom>
              <a:noFill/>
              <a:ln w="12700">
                <a:solidFill>
                  <a:schemeClr val="tx1"/>
                </a:solidFill>
                <a:round/>
                <a:headEnd type="none" w="sm" len="sm"/>
                <a:tailEnd type="none" w="sm" len="sm"/>
              </a:ln>
            </p:spPr>
            <p:txBody>
              <a:bodyPr wrap="none" anchor="ctr"/>
              <a:lstStyle/>
              <a:p>
                <a:endParaRPr lang="en-US" sz="1600"/>
              </a:p>
            </p:txBody>
          </p:sp>
          <p:sp>
            <p:nvSpPr>
              <p:cNvPr id="66" name="Line 15"/>
              <p:cNvSpPr>
                <a:spLocks noChangeShapeType="1"/>
              </p:cNvSpPr>
              <p:nvPr/>
            </p:nvSpPr>
            <p:spPr bwMode="auto">
              <a:xfrm flipH="1" flipV="1">
                <a:off x="4108450" y="5129213"/>
                <a:ext cx="33338" cy="1009650"/>
              </a:xfrm>
              <a:prstGeom prst="line">
                <a:avLst/>
              </a:prstGeom>
              <a:noFill/>
              <a:ln w="12700">
                <a:solidFill>
                  <a:schemeClr val="tx1"/>
                </a:solidFill>
                <a:round/>
                <a:headEnd type="none" w="sm" len="sm"/>
                <a:tailEnd type="none" w="sm" len="sm"/>
              </a:ln>
            </p:spPr>
            <p:txBody>
              <a:bodyPr wrap="none" anchor="ctr"/>
              <a:lstStyle/>
              <a:p>
                <a:endParaRPr lang="en-US" sz="1600"/>
              </a:p>
            </p:txBody>
          </p:sp>
          <p:sp>
            <p:nvSpPr>
              <p:cNvPr id="67" name="Freeform 18"/>
              <p:cNvSpPr>
                <a:spLocks/>
              </p:cNvSpPr>
              <p:nvPr/>
            </p:nvSpPr>
            <p:spPr bwMode="auto">
              <a:xfrm>
                <a:off x="533400" y="4260850"/>
                <a:ext cx="393700" cy="387350"/>
              </a:xfrm>
              <a:custGeom>
                <a:avLst/>
                <a:gdLst>
                  <a:gd name="T0" fmla="*/ 0 w 279"/>
                  <a:gd name="T1" fmla="*/ 2147483647 h 244"/>
                  <a:gd name="T2" fmla="*/ 2147483647 w 279"/>
                  <a:gd name="T3" fmla="*/ 2147483647 h 244"/>
                  <a:gd name="T4" fmla="*/ 2147483647 w 279"/>
                  <a:gd name="T5" fmla="*/ 0 h 244"/>
                  <a:gd name="T6" fmla="*/ 2147483647 w 279"/>
                  <a:gd name="T7" fmla="*/ 2147483647 h 244"/>
                  <a:gd name="T8" fmla="*/ 2147483647 w 279"/>
                  <a:gd name="T9" fmla="*/ 2147483647 h 244"/>
                  <a:gd name="T10" fmla="*/ 2147483647 w 279"/>
                  <a:gd name="T11" fmla="*/ 2147483647 h 244"/>
                  <a:gd name="T12" fmla="*/ 2147483647 w 279"/>
                  <a:gd name="T13" fmla="*/ 2147483647 h 244"/>
                  <a:gd name="T14" fmla="*/ 2147483647 w 279"/>
                  <a:gd name="T15" fmla="*/ 2147483647 h 244"/>
                  <a:gd name="T16" fmla="*/ 2147483647 w 279"/>
                  <a:gd name="T17" fmla="*/ 2147483647 h 244"/>
                  <a:gd name="T18" fmla="*/ 2147483647 w 279"/>
                  <a:gd name="T19" fmla="*/ 2147483647 h 244"/>
                  <a:gd name="T20" fmla="*/ 2147483647 w 279"/>
                  <a:gd name="T21" fmla="*/ 2147483647 h 244"/>
                  <a:gd name="T22" fmla="*/ 2147483647 w 279"/>
                  <a:gd name="T23" fmla="*/ 2147483647 h 244"/>
                  <a:gd name="T24" fmla="*/ 2147483647 w 279"/>
                  <a:gd name="T25" fmla="*/ 2147483647 h 244"/>
                  <a:gd name="T26" fmla="*/ 2147483647 w 279"/>
                  <a:gd name="T27" fmla="*/ 2147483647 h 244"/>
                  <a:gd name="T28" fmla="*/ 2147483647 w 279"/>
                  <a:gd name="T29" fmla="*/ 2147483647 h 244"/>
                  <a:gd name="T30" fmla="*/ 2147483647 w 279"/>
                  <a:gd name="T31" fmla="*/ 2147483647 h 244"/>
                  <a:gd name="T32" fmla="*/ 2147483647 w 279"/>
                  <a:gd name="T33" fmla="*/ 2147483647 h 244"/>
                  <a:gd name="T34" fmla="*/ 2147483647 w 279"/>
                  <a:gd name="T35" fmla="*/ 2147483647 h 244"/>
                  <a:gd name="T36" fmla="*/ 2147483647 w 279"/>
                  <a:gd name="T37" fmla="*/ 2147483647 h 244"/>
                  <a:gd name="T38" fmla="*/ 2147483647 w 279"/>
                  <a:gd name="T39" fmla="*/ 2147483647 h 244"/>
                  <a:gd name="T40" fmla="*/ 2147483647 w 279"/>
                  <a:gd name="T41" fmla="*/ 2147483647 h 244"/>
                  <a:gd name="T42" fmla="*/ 2147483647 w 279"/>
                  <a:gd name="T43" fmla="*/ 2147483647 h 244"/>
                  <a:gd name="T44" fmla="*/ 2147483647 w 279"/>
                  <a:gd name="T45" fmla="*/ 2147483647 h 244"/>
                  <a:gd name="T46" fmla="*/ 2147483647 w 279"/>
                  <a:gd name="T47" fmla="*/ 2147483647 h 244"/>
                  <a:gd name="T48" fmla="*/ 2147483647 w 279"/>
                  <a:gd name="T49" fmla="*/ 2147483647 h 244"/>
                  <a:gd name="T50" fmla="*/ 2147483647 w 279"/>
                  <a:gd name="T51" fmla="*/ 2147483647 h 244"/>
                  <a:gd name="T52" fmla="*/ 2147483647 w 279"/>
                  <a:gd name="T53" fmla="*/ 2147483647 h 244"/>
                  <a:gd name="T54" fmla="*/ 2147483647 w 279"/>
                  <a:gd name="T55" fmla="*/ 2147483647 h 244"/>
                  <a:gd name="T56" fmla="*/ 2147483647 w 279"/>
                  <a:gd name="T57" fmla="*/ 2147483647 h 244"/>
                  <a:gd name="T58" fmla="*/ 2147483647 w 279"/>
                  <a:gd name="T59" fmla="*/ 2147483647 h 244"/>
                  <a:gd name="T60" fmla="*/ 2147483647 w 279"/>
                  <a:gd name="T61" fmla="*/ 2147483647 h 244"/>
                  <a:gd name="T62" fmla="*/ 2147483647 w 279"/>
                  <a:gd name="T63" fmla="*/ 2147483647 h 244"/>
                  <a:gd name="T64" fmla="*/ 2147483647 w 279"/>
                  <a:gd name="T65" fmla="*/ 2147483647 h 244"/>
                  <a:gd name="T66" fmla="*/ 2147483647 w 279"/>
                  <a:gd name="T67" fmla="*/ 2147483647 h 244"/>
                  <a:gd name="T68" fmla="*/ 2147483647 w 279"/>
                  <a:gd name="T69" fmla="*/ 2147483647 h 244"/>
                  <a:gd name="T70" fmla="*/ 2147483647 w 279"/>
                  <a:gd name="T71" fmla="*/ 2147483647 h 244"/>
                  <a:gd name="T72" fmla="*/ 2147483647 w 279"/>
                  <a:gd name="T73" fmla="*/ 2147483647 h 244"/>
                  <a:gd name="T74" fmla="*/ 2147483647 w 279"/>
                  <a:gd name="T75" fmla="*/ 2147483647 h 244"/>
                  <a:gd name="T76" fmla="*/ 2147483647 w 279"/>
                  <a:gd name="T77" fmla="*/ 2147483647 h 244"/>
                  <a:gd name="T78" fmla="*/ 2147483647 w 279"/>
                  <a:gd name="T79" fmla="*/ 2147483647 h 244"/>
                  <a:gd name="T80" fmla="*/ 2147483647 w 279"/>
                  <a:gd name="T81" fmla="*/ 2147483647 h 244"/>
                  <a:gd name="T82" fmla="*/ 2147483647 w 279"/>
                  <a:gd name="T83" fmla="*/ 2147483647 h 244"/>
                  <a:gd name="T84" fmla="*/ 2147483647 w 279"/>
                  <a:gd name="T85" fmla="*/ 2147483647 h 244"/>
                  <a:gd name="T86" fmla="*/ 2147483647 w 279"/>
                  <a:gd name="T87" fmla="*/ 2147483647 h 244"/>
                  <a:gd name="T88" fmla="*/ 2147483647 w 279"/>
                  <a:gd name="T89" fmla="*/ 2147483647 h 244"/>
                  <a:gd name="T90" fmla="*/ 2147483647 w 279"/>
                  <a:gd name="T91" fmla="*/ 2147483647 h 244"/>
                  <a:gd name="T92" fmla="*/ 2147483647 w 279"/>
                  <a:gd name="T93" fmla="*/ 2147483647 h 244"/>
                  <a:gd name="T94" fmla="*/ 2147483647 w 279"/>
                  <a:gd name="T95" fmla="*/ 2147483647 h 244"/>
                  <a:gd name="T96" fmla="*/ 2147483647 w 279"/>
                  <a:gd name="T97" fmla="*/ 2147483647 h 244"/>
                  <a:gd name="T98" fmla="*/ 0 w 279"/>
                  <a:gd name="T99" fmla="*/ 2147483647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9"/>
                  <a:gd name="T151" fmla="*/ 0 h 244"/>
                  <a:gd name="T152" fmla="*/ 279 w 279"/>
                  <a:gd name="T153" fmla="*/ 244 h 2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9" h="244">
                    <a:moveTo>
                      <a:pt x="0" y="243"/>
                    </a:moveTo>
                    <a:lnTo>
                      <a:pt x="148" y="1"/>
                    </a:lnTo>
                    <a:lnTo>
                      <a:pt x="160" y="0"/>
                    </a:lnTo>
                    <a:lnTo>
                      <a:pt x="167" y="3"/>
                    </a:lnTo>
                    <a:lnTo>
                      <a:pt x="168" y="6"/>
                    </a:lnTo>
                    <a:lnTo>
                      <a:pt x="173" y="5"/>
                    </a:lnTo>
                    <a:lnTo>
                      <a:pt x="177" y="9"/>
                    </a:lnTo>
                    <a:lnTo>
                      <a:pt x="182" y="7"/>
                    </a:lnTo>
                    <a:lnTo>
                      <a:pt x="184" y="12"/>
                    </a:lnTo>
                    <a:lnTo>
                      <a:pt x="190" y="13"/>
                    </a:lnTo>
                    <a:lnTo>
                      <a:pt x="196" y="14"/>
                    </a:lnTo>
                    <a:lnTo>
                      <a:pt x="201" y="15"/>
                    </a:lnTo>
                    <a:lnTo>
                      <a:pt x="205" y="19"/>
                    </a:lnTo>
                    <a:lnTo>
                      <a:pt x="210" y="20"/>
                    </a:lnTo>
                    <a:lnTo>
                      <a:pt x="215" y="23"/>
                    </a:lnTo>
                    <a:lnTo>
                      <a:pt x="222" y="25"/>
                    </a:lnTo>
                    <a:lnTo>
                      <a:pt x="226" y="29"/>
                    </a:lnTo>
                    <a:lnTo>
                      <a:pt x="229" y="32"/>
                    </a:lnTo>
                    <a:lnTo>
                      <a:pt x="231" y="36"/>
                    </a:lnTo>
                    <a:lnTo>
                      <a:pt x="235" y="39"/>
                    </a:lnTo>
                    <a:lnTo>
                      <a:pt x="238" y="45"/>
                    </a:lnTo>
                    <a:lnTo>
                      <a:pt x="242" y="46"/>
                    </a:lnTo>
                    <a:lnTo>
                      <a:pt x="248" y="55"/>
                    </a:lnTo>
                    <a:lnTo>
                      <a:pt x="249" y="58"/>
                    </a:lnTo>
                    <a:lnTo>
                      <a:pt x="255" y="63"/>
                    </a:lnTo>
                    <a:lnTo>
                      <a:pt x="256" y="67"/>
                    </a:lnTo>
                    <a:lnTo>
                      <a:pt x="261" y="71"/>
                    </a:lnTo>
                    <a:lnTo>
                      <a:pt x="261" y="75"/>
                    </a:lnTo>
                    <a:lnTo>
                      <a:pt x="264" y="81"/>
                    </a:lnTo>
                    <a:lnTo>
                      <a:pt x="264" y="86"/>
                    </a:lnTo>
                    <a:lnTo>
                      <a:pt x="266" y="90"/>
                    </a:lnTo>
                    <a:lnTo>
                      <a:pt x="266" y="95"/>
                    </a:lnTo>
                    <a:lnTo>
                      <a:pt x="268" y="99"/>
                    </a:lnTo>
                    <a:lnTo>
                      <a:pt x="267" y="103"/>
                    </a:lnTo>
                    <a:lnTo>
                      <a:pt x="268" y="109"/>
                    </a:lnTo>
                    <a:lnTo>
                      <a:pt x="269" y="113"/>
                    </a:lnTo>
                    <a:lnTo>
                      <a:pt x="273" y="119"/>
                    </a:lnTo>
                    <a:lnTo>
                      <a:pt x="274" y="124"/>
                    </a:lnTo>
                    <a:lnTo>
                      <a:pt x="275" y="128"/>
                    </a:lnTo>
                    <a:lnTo>
                      <a:pt x="276" y="134"/>
                    </a:lnTo>
                    <a:lnTo>
                      <a:pt x="277" y="138"/>
                    </a:lnTo>
                    <a:lnTo>
                      <a:pt x="277" y="143"/>
                    </a:lnTo>
                    <a:lnTo>
                      <a:pt x="277" y="147"/>
                    </a:lnTo>
                    <a:lnTo>
                      <a:pt x="274" y="153"/>
                    </a:lnTo>
                    <a:lnTo>
                      <a:pt x="276" y="156"/>
                    </a:lnTo>
                    <a:lnTo>
                      <a:pt x="277" y="162"/>
                    </a:lnTo>
                    <a:lnTo>
                      <a:pt x="278" y="167"/>
                    </a:lnTo>
                    <a:lnTo>
                      <a:pt x="275" y="172"/>
                    </a:lnTo>
                    <a:lnTo>
                      <a:pt x="271" y="181"/>
                    </a:lnTo>
                    <a:lnTo>
                      <a:pt x="0" y="243"/>
                    </a:lnTo>
                  </a:path>
                </a:pathLst>
              </a:custGeom>
              <a:noFill/>
              <a:ln w="9525" cap="rnd">
                <a:noFill/>
                <a:round/>
                <a:headEnd/>
                <a:tailEnd/>
              </a:ln>
            </p:spPr>
            <p:txBody>
              <a:bodyPr/>
              <a:lstStyle/>
              <a:p>
                <a:endParaRPr lang="en-US" sz="1600"/>
              </a:p>
            </p:txBody>
          </p:sp>
          <p:sp>
            <p:nvSpPr>
              <p:cNvPr id="68" name="Arc 19"/>
              <p:cNvSpPr>
                <a:spLocks/>
              </p:cNvSpPr>
              <p:nvPr/>
            </p:nvSpPr>
            <p:spPr bwMode="auto">
              <a:xfrm rot="720000">
                <a:off x="733425" y="4276725"/>
                <a:ext cx="211138" cy="236538"/>
              </a:xfrm>
              <a:custGeom>
                <a:avLst/>
                <a:gdLst>
                  <a:gd name="T0" fmla="*/ 0 w 21745"/>
                  <a:gd name="T1" fmla="*/ 0 h 21600"/>
                  <a:gd name="T2" fmla="*/ 2147483647 w 21745"/>
                  <a:gd name="T3" fmla="*/ 2147483647 h 21600"/>
                  <a:gd name="T4" fmla="*/ 1179876122 w 21745"/>
                  <a:gd name="T5" fmla="*/ 2147483647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sz="1600"/>
              </a:p>
            </p:txBody>
          </p:sp>
          <p:sp>
            <p:nvSpPr>
              <p:cNvPr id="69" name="Line 20"/>
              <p:cNvSpPr>
                <a:spLocks noChangeShapeType="1"/>
              </p:cNvSpPr>
              <p:nvPr/>
            </p:nvSpPr>
            <p:spPr bwMode="auto">
              <a:xfrm flipH="1">
                <a:off x="533400" y="4095750"/>
                <a:ext cx="303213" cy="550863"/>
              </a:xfrm>
              <a:prstGeom prst="line">
                <a:avLst/>
              </a:prstGeom>
              <a:noFill/>
              <a:ln w="25400">
                <a:solidFill>
                  <a:schemeClr val="tx1"/>
                </a:solidFill>
                <a:round/>
                <a:headEnd type="none" w="sm" len="sm"/>
                <a:tailEnd type="none" w="sm" len="sm"/>
              </a:ln>
            </p:spPr>
            <p:txBody>
              <a:bodyPr wrap="none" anchor="ctr"/>
              <a:lstStyle/>
              <a:p>
                <a:endParaRPr lang="en-US" sz="1600"/>
              </a:p>
            </p:txBody>
          </p:sp>
          <p:sp>
            <p:nvSpPr>
              <p:cNvPr id="70" name="Oval 21"/>
              <p:cNvSpPr>
                <a:spLocks noChangeArrowheads="1"/>
              </p:cNvSpPr>
              <p:nvPr/>
            </p:nvSpPr>
            <p:spPr bwMode="auto">
              <a:xfrm rot="19740000">
                <a:off x="811213" y="4281488"/>
                <a:ext cx="100012" cy="198437"/>
              </a:xfrm>
              <a:prstGeom prst="ellipse">
                <a:avLst/>
              </a:prstGeom>
              <a:solidFill>
                <a:schemeClr val="tx1"/>
              </a:solidFill>
              <a:ln w="12700">
                <a:solidFill>
                  <a:schemeClr val="tx1"/>
                </a:solidFill>
                <a:round/>
                <a:headEnd/>
                <a:tailEnd/>
              </a:ln>
            </p:spPr>
            <p:txBody>
              <a:bodyPr wrap="none" anchor="ctr"/>
              <a:lstStyle/>
              <a:p>
                <a:endParaRPr lang="en-US" sz="1600"/>
              </a:p>
            </p:txBody>
          </p:sp>
          <p:sp>
            <p:nvSpPr>
              <p:cNvPr id="71" name="Line 22"/>
              <p:cNvSpPr>
                <a:spLocks noChangeShapeType="1"/>
              </p:cNvSpPr>
              <p:nvPr/>
            </p:nvSpPr>
            <p:spPr bwMode="auto">
              <a:xfrm flipV="1">
                <a:off x="533400" y="4502150"/>
                <a:ext cx="555625" cy="144463"/>
              </a:xfrm>
              <a:prstGeom prst="line">
                <a:avLst/>
              </a:prstGeom>
              <a:noFill/>
              <a:ln w="25400">
                <a:solidFill>
                  <a:schemeClr val="tx1"/>
                </a:solidFill>
                <a:round/>
                <a:headEnd type="none" w="sm" len="sm"/>
                <a:tailEnd type="none" w="sm" len="sm"/>
              </a:ln>
            </p:spPr>
            <p:txBody>
              <a:bodyPr wrap="none" anchor="ctr"/>
              <a:lstStyle/>
              <a:p>
                <a:endParaRPr lang="en-US" sz="1600"/>
              </a:p>
            </p:txBody>
          </p:sp>
          <p:sp>
            <p:nvSpPr>
              <p:cNvPr id="72" name="Freeform 23"/>
              <p:cNvSpPr>
                <a:spLocks/>
              </p:cNvSpPr>
              <p:nvPr/>
            </p:nvSpPr>
            <p:spPr bwMode="auto">
              <a:xfrm>
                <a:off x="3784600" y="6089650"/>
                <a:ext cx="393700" cy="387350"/>
              </a:xfrm>
              <a:custGeom>
                <a:avLst/>
                <a:gdLst>
                  <a:gd name="T0" fmla="*/ 0 w 279"/>
                  <a:gd name="T1" fmla="*/ 2147483647 h 244"/>
                  <a:gd name="T2" fmla="*/ 2147483647 w 279"/>
                  <a:gd name="T3" fmla="*/ 2147483647 h 244"/>
                  <a:gd name="T4" fmla="*/ 2147483647 w 279"/>
                  <a:gd name="T5" fmla="*/ 0 h 244"/>
                  <a:gd name="T6" fmla="*/ 2147483647 w 279"/>
                  <a:gd name="T7" fmla="*/ 2147483647 h 244"/>
                  <a:gd name="T8" fmla="*/ 2147483647 w 279"/>
                  <a:gd name="T9" fmla="*/ 2147483647 h 244"/>
                  <a:gd name="T10" fmla="*/ 2147483647 w 279"/>
                  <a:gd name="T11" fmla="*/ 2147483647 h 244"/>
                  <a:gd name="T12" fmla="*/ 2147483647 w 279"/>
                  <a:gd name="T13" fmla="*/ 2147483647 h 244"/>
                  <a:gd name="T14" fmla="*/ 2147483647 w 279"/>
                  <a:gd name="T15" fmla="*/ 2147483647 h 244"/>
                  <a:gd name="T16" fmla="*/ 2147483647 w 279"/>
                  <a:gd name="T17" fmla="*/ 2147483647 h 244"/>
                  <a:gd name="T18" fmla="*/ 2147483647 w 279"/>
                  <a:gd name="T19" fmla="*/ 2147483647 h 244"/>
                  <a:gd name="T20" fmla="*/ 2147483647 w 279"/>
                  <a:gd name="T21" fmla="*/ 2147483647 h 244"/>
                  <a:gd name="T22" fmla="*/ 2147483647 w 279"/>
                  <a:gd name="T23" fmla="*/ 2147483647 h 244"/>
                  <a:gd name="T24" fmla="*/ 2147483647 w 279"/>
                  <a:gd name="T25" fmla="*/ 2147483647 h 244"/>
                  <a:gd name="T26" fmla="*/ 2147483647 w 279"/>
                  <a:gd name="T27" fmla="*/ 2147483647 h 244"/>
                  <a:gd name="T28" fmla="*/ 2147483647 w 279"/>
                  <a:gd name="T29" fmla="*/ 2147483647 h 244"/>
                  <a:gd name="T30" fmla="*/ 2147483647 w 279"/>
                  <a:gd name="T31" fmla="*/ 2147483647 h 244"/>
                  <a:gd name="T32" fmla="*/ 2147483647 w 279"/>
                  <a:gd name="T33" fmla="*/ 2147483647 h 244"/>
                  <a:gd name="T34" fmla="*/ 2147483647 w 279"/>
                  <a:gd name="T35" fmla="*/ 2147483647 h 244"/>
                  <a:gd name="T36" fmla="*/ 2147483647 w 279"/>
                  <a:gd name="T37" fmla="*/ 2147483647 h 244"/>
                  <a:gd name="T38" fmla="*/ 2147483647 w 279"/>
                  <a:gd name="T39" fmla="*/ 2147483647 h 244"/>
                  <a:gd name="T40" fmla="*/ 2147483647 w 279"/>
                  <a:gd name="T41" fmla="*/ 2147483647 h 244"/>
                  <a:gd name="T42" fmla="*/ 2147483647 w 279"/>
                  <a:gd name="T43" fmla="*/ 2147483647 h 244"/>
                  <a:gd name="T44" fmla="*/ 2147483647 w 279"/>
                  <a:gd name="T45" fmla="*/ 2147483647 h 244"/>
                  <a:gd name="T46" fmla="*/ 2147483647 w 279"/>
                  <a:gd name="T47" fmla="*/ 2147483647 h 244"/>
                  <a:gd name="T48" fmla="*/ 2147483647 w 279"/>
                  <a:gd name="T49" fmla="*/ 2147483647 h 244"/>
                  <a:gd name="T50" fmla="*/ 2147483647 w 279"/>
                  <a:gd name="T51" fmla="*/ 2147483647 h 244"/>
                  <a:gd name="T52" fmla="*/ 2147483647 w 279"/>
                  <a:gd name="T53" fmla="*/ 2147483647 h 244"/>
                  <a:gd name="T54" fmla="*/ 2147483647 w 279"/>
                  <a:gd name="T55" fmla="*/ 2147483647 h 244"/>
                  <a:gd name="T56" fmla="*/ 2147483647 w 279"/>
                  <a:gd name="T57" fmla="*/ 2147483647 h 244"/>
                  <a:gd name="T58" fmla="*/ 2147483647 w 279"/>
                  <a:gd name="T59" fmla="*/ 2147483647 h 244"/>
                  <a:gd name="T60" fmla="*/ 2147483647 w 279"/>
                  <a:gd name="T61" fmla="*/ 2147483647 h 244"/>
                  <a:gd name="T62" fmla="*/ 2147483647 w 279"/>
                  <a:gd name="T63" fmla="*/ 2147483647 h 244"/>
                  <a:gd name="T64" fmla="*/ 2147483647 w 279"/>
                  <a:gd name="T65" fmla="*/ 2147483647 h 244"/>
                  <a:gd name="T66" fmla="*/ 2147483647 w 279"/>
                  <a:gd name="T67" fmla="*/ 2147483647 h 244"/>
                  <a:gd name="T68" fmla="*/ 2147483647 w 279"/>
                  <a:gd name="T69" fmla="*/ 2147483647 h 244"/>
                  <a:gd name="T70" fmla="*/ 2147483647 w 279"/>
                  <a:gd name="T71" fmla="*/ 2147483647 h 244"/>
                  <a:gd name="T72" fmla="*/ 2147483647 w 279"/>
                  <a:gd name="T73" fmla="*/ 2147483647 h 244"/>
                  <a:gd name="T74" fmla="*/ 2147483647 w 279"/>
                  <a:gd name="T75" fmla="*/ 2147483647 h 244"/>
                  <a:gd name="T76" fmla="*/ 2147483647 w 279"/>
                  <a:gd name="T77" fmla="*/ 2147483647 h 244"/>
                  <a:gd name="T78" fmla="*/ 2147483647 w 279"/>
                  <a:gd name="T79" fmla="*/ 2147483647 h 244"/>
                  <a:gd name="T80" fmla="*/ 2147483647 w 279"/>
                  <a:gd name="T81" fmla="*/ 2147483647 h 244"/>
                  <a:gd name="T82" fmla="*/ 2147483647 w 279"/>
                  <a:gd name="T83" fmla="*/ 2147483647 h 244"/>
                  <a:gd name="T84" fmla="*/ 2147483647 w 279"/>
                  <a:gd name="T85" fmla="*/ 2147483647 h 244"/>
                  <a:gd name="T86" fmla="*/ 2147483647 w 279"/>
                  <a:gd name="T87" fmla="*/ 2147483647 h 244"/>
                  <a:gd name="T88" fmla="*/ 2147483647 w 279"/>
                  <a:gd name="T89" fmla="*/ 2147483647 h 244"/>
                  <a:gd name="T90" fmla="*/ 2147483647 w 279"/>
                  <a:gd name="T91" fmla="*/ 2147483647 h 244"/>
                  <a:gd name="T92" fmla="*/ 2147483647 w 279"/>
                  <a:gd name="T93" fmla="*/ 2147483647 h 244"/>
                  <a:gd name="T94" fmla="*/ 2147483647 w 279"/>
                  <a:gd name="T95" fmla="*/ 2147483647 h 244"/>
                  <a:gd name="T96" fmla="*/ 2147483647 w 279"/>
                  <a:gd name="T97" fmla="*/ 2147483647 h 244"/>
                  <a:gd name="T98" fmla="*/ 0 w 279"/>
                  <a:gd name="T99" fmla="*/ 2147483647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9"/>
                  <a:gd name="T151" fmla="*/ 0 h 244"/>
                  <a:gd name="T152" fmla="*/ 279 w 279"/>
                  <a:gd name="T153" fmla="*/ 244 h 2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9" h="244">
                    <a:moveTo>
                      <a:pt x="0" y="243"/>
                    </a:moveTo>
                    <a:lnTo>
                      <a:pt x="148" y="1"/>
                    </a:lnTo>
                    <a:lnTo>
                      <a:pt x="160" y="0"/>
                    </a:lnTo>
                    <a:lnTo>
                      <a:pt x="167" y="3"/>
                    </a:lnTo>
                    <a:lnTo>
                      <a:pt x="168" y="6"/>
                    </a:lnTo>
                    <a:lnTo>
                      <a:pt x="173" y="5"/>
                    </a:lnTo>
                    <a:lnTo>
                      <a:pt x="177" y="9"/>
                    </a:lnTo>
                    <a:lnTo>
                      <a:pt x="182" y="7"/>
                    </a:lnTo>
                    <a:lnTo>
                      <a:pt x="184" y="12"/>
                    </a:lnTo>
                    <a:lnTo>
                      <a:pt x="190" y="13"/>
                    </a:lnTo>
                    <a:lnTo>
                      <a:pt x="196" y="14"/>
                    </a:lnTo>
                    <a:lnTo>
                      <a:pt x="201" y="15"/>
                    </a:lnTo>
                    <a:lnTo>
                      <a:pt x="205" y="19"/>
                    </a:lnTo>
                    <a:lnTo>
                      <a:pt x="210" y="20"/>
                    </a:lnTo>
                    <a:lnTo>
                      <a:pt x="215" y="23"/>
                    </a:lnTo>
                    <a:lnTo>
                      <a:pt x="222" y="25"/>
                    </a:lnTo>
                    <a:lnTo>
                      <a:pt x="226" y="29"/>
                    </a:lnTo>
                    <a:lnTo>
                      <a:pt x="229" y="32"/>
                    </a:lnTo>
                    <a:lnTo>
                      <a:pt x="231" y="36"/>
                    </a:lnTo>
                    <a:lnTo>
                      <a:pt x="235" y="39"/>
                    </a:lnTo>
                    <a:lnTo>
                      <a:pt x="238" y="45"/>
                    </a:lnTo>
                    <a:lnTo>
                      <a:pt x="242" y="46"/>
                    </a:lnTo>
                    <a:lnTo>
                      <a:pt x="248" y="55"/>
                    </a:lnTo>
                    <a:lnTo>
                      <a:pt x="249" y="58"/>
                    </a:lnTo>
                    <a:lnTo>
                      <a:pt x="255" y="63"/>
                    </a:lnTo>
                    <a:lnTo>
                      <a:pt x="256" y="67"/>
                    </a:lnTo>
                    <a:lnTo>
                      <a:pt x="261" y="71"/>
                    </a:lnTo>
                    <a:lnTo>
                      <a:pt x="261" y="75"/>
                    </a:lnTo>
                    <a:lnTo>
                      <a:pt x="264" y="81"/>
                    </a:lnTo>
                    <a:lnTo>
                      <a:pt x="264" y="86"/>
                    </a:lnTo>
                    <a:lnTo>
                      <a:pt x="266" y="90"/>
                    </a:lnTo>
                    <a:lnTo>
                      <a:pt x="266" y="95"/>
                    </a:lnTo>
                    <a:lnTo>
                      <a:pt x="268" y="99"/>
                    </a:lnTo>
                    <a:lnTo>
                      <a:pt x="267" y="103"/>
                    </a:lnTo>
                    <a:lnTo>
                      <a:pt x="268" y="109"/>
                    </a:lnTo>
                    <a:lnTo>
                      <a:pt x="269" y="113"/>
                    </a:lnTo>
                    <a:lnTo>
                      <a:pt x="273" y="119"/>
                    </a:lnTo>
                    <a:lnTo>
                      <a:pt x="274" y="124"/>
                    </a:lnTo>
                    <a:lnTo>
                      <a:pt x="275" y="128"/>
                    </a:lnTo>
                    <a:lnTo>
                      <a:pt x="276" y="134"/>
                    </a:lnTo>
                    <a:lnTo>
                      <a:pt x="277" y="138"/>
                    </a:lnTo>
                    <a:lnTo>
                      <a:pt x="277" y="143"/>
                    </a:lnTo>
                    <a:lnTo>
                      <a:pt x="277" y="147"/>
                    </a:lnTo>
                    <a:lnTo>
                      <a:pt x="274" y="153"/>
                    </a:lnTo>
                    <a:lnTo>
                      <a:pt x="276" y="156"/>
                    </a:lnTo>
                    <a:lnTo>
                      <a:pt x="277" y="162"/>
                    </a:lnTo>
                    <a:lnTo>
                      <a:pt x="278" y="167"/>
                    </a:lnTo>
                    <a:lnTo>
                      <a:pt x="275" y="172"/>
                    </a:lnTo>
                    <a:lnTo>
                      <a:pt x="271" y="181"/>
                    </a:lnTo>
                    <a:lnTo>
                      <a:pt x="0" y="243"/>
                    </a:lnTo>
                  </a:path>
                </a:pathLst>
              </a:custGeom>
              <a:noFill/>
              <a:ln w="9525" cap="rnd">
                <a:noFill/>
                <a:round/>
                <a:headEnd/>
                <a:tailEnd/>
              </a:ln>
            </p:spPr>
            <p:txBody>
              <a:bodyPr/>
              <a:lstStyle/>
              <a:p>
                <a:endParaRPr lang="en-US" sz="1600"/>
              </a:p>
            </p:txBody>
          </p:sp>
          <p:sp>
            <p:nvSpPr>
              <p:cNvPr id="73" name="Arc 24"/>
              <p:cNvSpPr>
                <a:spLocks/>
              </p:cNvSpPr>
              <p:nvPr/>
            </p:nvSpPr>
            <p:spPr bwMode="auto">
              <a:xfrm rot="720000">
                <a:off x="3984625" y="6105525"/>
                <a:ext cx="211138" cy="236538"/>
              </a:xfrm>
              <a:custGeom>
                <a:avLst/>
                <a:gdLst>
                  <a:gd name="T0" fmla="*/ 0 w 21745"/>
                  <a:gd name="T1" fmla="*/ 0 h 21600"/>
                  <a:gd name="T2" fmla="*/ 2147483647 w 21745"/>
                  <a:gd name="T3" fmla="*/ 2147483647 h 21600"/>
                  <a:gd name="T4" fmla="*/ 1179876122 w 21745"/>
                  <a:gd name="T5" fmla="*/ 2147483647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sz="1600"/>
              </a:p>
            </p:txBody>
          </p:sp>
          <p:sp>
            <p:nvSpPr>
              <p:cNvPr id="74" name="Line 25"/>
              <p:cNvSpPr>
                <a:spLocks noChangeShapeType="1"/>
              </p:cNvSpPr>
              <p:nvPr/>
            </p:nvSpPr>
            <p:spPr bwMode="auto">
              <a:xfrm flipH="1">
                <a:off x="3784600" y="5924550"/>
                <a:ext cx="303213" cy="550863"/>
              </a:xfrm>
              <a:prstGeom prst="line">
                <a:avLst/>
              </a:prstGeom>
              <a:noFill/>
              <a:ln w="25400">
                <a:solidFill>
                  <a:schemeClr val="tx1"/>
                </a:solidFill>
                <a:round/>
                <a:headEnd type="none" w="sm" len="sm"/>
                <a:tailEnd type="none" w="sm" len="sm"/>
              </a:ln>
            </p:spPr>
            <p:txBody>
              <a:bodyPr wrap="none" anchor="ctr"/>
              <a:lstStyle/>
              <a:p>
                <a:endParaRPr lang="en-US" sz="1600"/>
              </a:p>
            </p:txBody>
          </p:sp>
          <p:sp>
            <p:nvSpPr>
              <p:cNvPr id="75" name="Oval 26"/>
              <p:cNvSpPr>
                <a:spLocks noChangeArrowheads="1"/>
              </p:cNvSpPr>
              <p:nvPr/>
            </p:nvSpPr>
            <p:spPr bwMode="auto">
              <a:xfrm rot="19740000">
                <a:off x="4062413" y="6110288"/>
                <a:ext cx="100012" cy="198437"/>
              </a:xfrm>
              <a:prstGeom prst="ellipse">
                <a:avLst/>
              </a:prstGeom>
              <a:solidFill>
                <a:schemeClr val="tx1"/>
              </a:solidFill>
              <a:ln w="12700">
                <a:solidFill>
                  <a:schemeClr val="tx1"/>
                </a:solidFill>
                <a:round/>
                <a:headEnd/>
                <a:tailEnd/>
              </a:ln>
            </p:spPr>
            <p:txBody>
              <a:bodyPr wrap="none" anchor="ctr"/>
              <a:lstStyle/>
              <a:p>
                <a:endParaRPr lang="en-US" sz="1600"/>
              </a:p>
            </p:txBody>
          </p:sp>
          <p:sp>
            <p:nvSpPr>
              <p:cNvPr id="76" name="Line 27"/>
              <p:cNvSpPr>
                <a:spLocks noChangeShapeType="1"/>
              </p:cNvSpPr>
              <p:nvPr/>
            </p:nvSpPr>
            <p:spPr bwMode="auto">
              <a:xfrm flipV="1">
                <a:off x="3784600" y="6330950"/>
                <a:ext cx="555625" cy="144463"/>
              </a:xfrm>
              <a:prstGeom prst="line">
                <a:avLst/>
              </a:prstGeom>
              <a:noFill/>
              <a:ln w="25400">
                <a:solidFill>
                  <a:schemeClr val="tx1"/>
                </a:solidFill>
                <a:round/>
                <a:headEnd type="none" w="sm" len="sm"/>
                <a:tailEnd type="none" w="sm" len="sm"/>
              </a:ln>
            </p:spPr>
            <p:txBody>
              <a:bodyPr wrap="none" anchor="ctr"/>
              <a:lstStyle/>
              <a:p>
                <a:endParaRPr lang="en-US" sz="1600"/>
              </a:p>
            </p:txBody>
          </p:sp>
          <p:sp>
            <p:nvSpPr>
              <p:cNvPr id="77" name="Oval 33"/>
              <p:cNvSpPr>
                <a:spLocks noChangeArrowheads="1"/>
              </p:cNvSpPr>
              <p:nvPr/>
            </p:nvSpPr>
            <p:spPr bwMode="auto">
              <a:xfrm>
                <a:off x="4079875" y="5081588"/>
                <a:ext cx="57150" cy="63500"/>
              </a:xfrm>
              <a:prstGeom prst="ellipse">
                <a:avLst/>
              </a:prstGeom>
              <a:solidFill>
                <a:srgbClr val="037C03"/>
              </a:solidFill>
              <a:ln w="12700">
                <a:solidFill>
                  <a:schemeClr val="bg2"/>
                </a:solidFill>
                <a:round/>
                <a:headEnd/>
                <a:tailEnd/>
              </a:ln>
            </p:spPr>
            <p:txBody>
              <a:bodyPr wrap="none" anchor="ctr"/>
              <a:lstStyle/>
              <a:p>
                <a:endParaRPr lang="en-US" sz="1600"/>
              </a:p>
            </p:txBody>
          </p:sp>
          <p:sp>
            <p:nvSpPr>
              <p:cNvPr id="78" name="Oval 34"/>
              <p:cNvSpPr>
                <a:spLocks noChangeArrowheads="1"/>
              </p:cNvSpPr>
              <p:nvPr/>
            </p:nvSpPr>
            <p:spPr bwMode="auto">
              <a:xfrm>
                <a:off x="1504950" y="3649663"/>
                <a:ext cx="57150" cy="63500"/>
              </a:xfrm>
              <a:prstGeom prst="ellipse">
                <a:avLst/>
              </a:prstGeom>
              <a:solidFill>
                <a:srgbClr val="037C03"/>
              </a:solidFill>
              <a:ln w="12700">
                <a:solidFill>
                  <a:schemeClr val="bg2"/>
                </a:solidFill>
                <a:round/>
                <a:headEnd/>
                <a:tailEnd/>
              </a:ln>
            </p:spPr>
            <p:txBody>
              <a:bodyPr wrap="none" anchor="ctr"/>
              <a:lstStyle/>
              <a:p>
                <a:endParaRPr lang="en-US" sz="1600"/>
              </a:p>
            </p:txBody>
          </p:sp>
        </p:grpSp>
        <p:sp>
          <p:nvSpPr>
            <p:cNvPr id="56" name="Text Box 26"/>
            <p:cNvSpPr txBox="1">
              <a:spLocks noChangeArrowheads="1"/>
            </p:cNvSpPr>
            <p:nvPr/>
          </p:nvSpPr>
          <p:spPr bwMode="auto">
            <a:xfrm>
              <a:off x="3657600" y="753824"/>
              <a:ext cx="809272" cy="547089"/>
            </a:xfrm>
            <a:prstGeom prst="rect">
              <a:avLst/>
            </a:prstGeom>
            <a:noFill/>
            <a:ln w="12700">
              <a:noFill/>
              <a:miter lim="800000"/>
              <a:headEnd/>
              <a:tailEnd/>
            </a:ln>
          </p:spPr>
          <p:txBody>
            <a:bodyPr anchor="ctr">
              <a:spAutoFit/>
            </a:bodyPr>
            <a:lstStyle/>
            <a:p>
              <a:pPr algn="ctr">
                <a:spcBef>
                  <a:spcPct val="20000"/>
                </a:spcBef>
              </a:pPr>
              <a:r>
                <a:rPr lang="en-US" sz="2000" dirty="0"/>
                <a:t>X</a:t>
              </a:r>
              <a:endParaRPr lang="en-US" sz="2000" baseline="-25000" dirty="0"/>
            </a:p>
          </p:txBody>
        </p:sp>
        <p:sp>
          <p:nvSpPr>
            <p:cNvPr id="57" name="Text Box 26"/>
            <p:cNvSpPr txBox="1">
              <a:spLocks noChangeArrowheads="1"/>
            </p:cNvSpPr>
            <p:nvPr/>
          </p:nvSpPr>
          <p:spPr bwMode="auto">
            <a:xfrm>
              <a:off x="867127" y="3092412"/>
              <a:ext cx="809272" cy="547089"/>
            </a:xfrm>
            <a:prstGeom prst="rect">
              <a:avLst/>
            </a:prstGeom>
            <a:noFill/>
            <a:ln w="12700">
              <a:noFill/>
              <a:miter lim="800000"/>
              <a:headEnd/>
              <a:tailEnd/>
            </a:ln>
          </p:spPr>
          <p:txBody>
            <a:bodyPr anchor="ctr">
              <a:spAutoFit/>
            </a:bodyPr>
            <a:lstStyle/>
            <a:p>
              <a:pPr algn="ctr">
                <a:spcBef>
                  <a:spcPct val="20000"/>
                </a:spcBef>
              </a:pPr>
              <a:r>
                <a:rPr lang="en-US" sz="2000" dirty="0" smtClean="0"/>
                <a:t>x</a:t>
              </a:r>
              <a:endParaRPr lang="en-US" sz="2000" baseline="-25000" dirty="0"/>
            </a:p>
          </p:txBody>
        </p:sp>
        <p:sp>
          <p:nvSpPr>
            <p:cNvPr id="58" name="Text Box 26"/>
            <p:cNvSpPr txBox="1">
              <a:spLocks noChangeArrowheads="1"/>
            </p:cNvSpPr>
            <p:nvPr/>
          </p:nvSpPr>
          <p:spPr bwMode="auto">
            <a:xfrm>
              <a:off x="3520189" y="4479002"/>
              <a:ext cx="809272" cy="547089"/>
            </a:xfrm>
            <a:prstGeom prst="rect">
              <a:avLst/>
            </a:prstGeom>
            <a:noFill/>
            <a:ln w="12700">
              <a:noFill/>
              <a:miter lim="800000"/>
              <a:headEnd/>
              <a:tailEnd/>
            </a:ln>
          </p:spPr>
          <p:txBody>
            <a:bodyPr anchor="ctr">
              <a:spAutoFit/>
            </a:bodyPr>
            <a:lstStyle/>
            <a:p>
              <a:pPr algn="ctr">
                <a:spcBef>
                  <a:spcPct val="20000"/>
                </a:spcBef>
              </a:pPr>
              <a:r>
                <a:rPr lang="en-US" sz="2000" dirty="0" smtClean="0"/>
                <a:t>x'</a:t>
              </a:r>
              <a:endParaRPr lang="en-US" sz="2000" baseline="-25000" dirty="0"/>
            </a:p>
          </p:txBody>
        </p:sp>
      </p:grpSp>
    </p:spTree>
    <p:extLst>
      <p:ext uri="{BB962C8B-B14F-4D97-AF65-F5344CB8AC3E}">
        <p14:creationId xmlns:p14="http://schemas.microsoft.com/office/powerpoint/2010/main" val="377391251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Correspondence Problem</a:t>
            </a:r>
            <a:endParaRPr lang="en-US" dirty="0"/>
          </a:p>
        </p:txBody>
      </p:sp>
      <p:sp>
        <p:nvSpPr>
          <p:cNvPr id="3" name="Content Placeholder 2"/>
          <p:cNvSpPr>
            <a:spLocks noGrp="1"/>
          </p:cNvSpPr>
          <p:nvPr>
            <p:ph idx="1"/>
          </p:nvPr>
        </p:nvSpPr>
        <p:spPr>
          <a:xfrm>
            <a:off x="457200" y="3581400"/>
            <a:ext cx="8229600" cy="2544763"/>
          </a:xfrm>
        </p:spPr>
        <p:txBody>
          <a:bodyPr>
            <a:normAutofit/>
          </a:bodyPr>
          <a:lstStyle/>
          <a:p>
            <a:endParaRPr lang="en-US" sz="2400" dirty="0" smtClean="0"/>
          </a:p>
          <a:p>
            <a:r>
              <a:rPr lang="en-US" sz="2400" dirty="0" smtClean="0"/>
              <a:t>We have two images taken from cameras with different intrinsic and extrinsic parameters</a:t>
            </a:r>
          </a:p>
          <a:p>
            <a:pPr>
              <a:buNone/>
            </a:pPr>
            <a:endParaRPr lang="en-US" sz="2400" dirty="0" smtClean="0"/>
          </a:p>
          <a:p>
            <a:r>
              <a:rPr lang="en-US" sz="2400" dirty="0" smtClean="0"/>
              <a:t>How do we match a point in the first image to a point in the second?  How can we constrain our search?</a:t>
            </a:r>
            <a:endParaRPr lang="en-US" sz="2400" dirty="0"/>
          </a:p>
        </p:txBody>
      </p:sp>
      <p:pic>
        <p:nvPicPr>
          <p:cNvPr id="4" name="Picture 13" descr="rect_006_007_left"/>
          <p:cNvPicPr>
            <a:picLocks noChangeAspect="1" noChangeArrowheads="1"/>
          </p:cNvPicPr>
          <p:nvPr/>
        </p:nvPicPr>
        <p:blipFill>
          <a:blip r:embed="rId2" cstate="print"/>
          <a:srcRect/>
          <a:stretch>
            <a:fillRect/>
          </a:stretch>
        </p:blipFill>
        <p:spPr bwMode="auto">
          <a:xfrm>
            <a:off x="914400" y="1066800"/>
            <a:ext cx="3321069" cy="2438400"/>
          </a:xfrm>
          <a:prstGeom prst="rect">
            <a:avLst/>
          </a:prstGeom>
          <a:noFill/>
          <a:ln w="9525">
            <a:noFill/>
            <a:miter lim="800000"/>
            <a:headEnd/>
            <a:tailEnd/>
          </a:ln>
        </p:spPr>
      </p:pic>
      <p:pic>
        <p:nvPicPr>
          <p:cNvPr id="5" name="Picture 14" descr="rect_006_007_right"/>
          <p:cNvPicPr>
            <a:picLocks noChangeAspect="1" noChangeArrowheads="1"/>
          </p:cNvPicPr>
          <p:nvPr/>
        </p:nvPicPr>
        <p:blipFill>
          <a:blip r:embed="rId3" cstate="print"/>
          <a:srcRect/>
          <a:stretch>
            <a:fillRect/>
          </a:stretch>
        </p:blipFill>
        <p:spPr bwMode="auto">
          <a:xfrm>
            <a:off x="4724400" y="1005590"/>
            <a:ext cx="3429000" cy="2510376"/>
          </a:xfrm>
          <a:prstGeom prst="rect">
            <a:avLst/>
          </a:prstGeom>
          <a:noFill/>
          <a:ln w="9525">
            <a:noFill/>
            <a:miter lim="800000"/>
            <a:headEnd/>
            <a:tailEnd/>
          </a:ln>
        </p:spPr>
      </p:pic>
      <p:sp>
        <p:nvSpPr>
          <p:cNvPr id="6" name="TextBox 5"/>
          <p:cNvSpPr txBox="1"/>
          <p:nvPr/>
        </p:nvSpPr>
        <p:spPr>
          <a:xfrm>
            <a:off x="2653352" y="2128630"/>
            <a:ext cx="312906" cy="369332"/>
          </a:xfrm>
          <a:prstGeom prst="rect">
            <a:avLst/>
          </a:prstGeom>
          <a:noFill/>
        </p:spPr>
        <p:txBody>
          <a:bodyPr wrap="none" rtlCol="0">
            <a:spAutoFit/>
          </a:bodyPr>
          <a:lstStyle/>
          <a:p>
            <a:r>
              <a:rPr lang="en-US" b="1" dirty="0" smtClean="0">
                <a:solidFill>
                  <a:srgbClr val="FF0000"/>
                </a:solidFill>
              </a:rPr>
              <a:t>x</a:t>
            </a:r>
            <a:endParaRPr lang="en-US" b="1" dirty="0">
              <a:solidFill>
                <a:srgbClr val="FF0000"/>
              </a:solidFill>
            </a:endParaRPr>
          </a:p>
        </p:txBody>
      </p:sp>
      <p:sp>
        <p:nvSpPr>
          <p:cNvPr id="7" name="TextBox 6"/>
          <p:cNvSpPr txBox="1"/>
          <p:nvPr/>
        </p:nvSpPr>
        <p:spPr>
          <a:xfrm>
            <a:off x="6687403" y="2132777"/>
            <a:ext cx="325730" cy="369332"/>
          </a:xfrm>
          <a:prstGeom prst="rect">
            <a:avLst/>
          </a:prstGeom>
          <a:noFill/>
        </p:spPr>
        <p:txBody>
          <a:bodyPr wrap="none" rtlCol="0">
            <a:spAutoFit/>
          </a:bodyPr>
          <a:lstStyle/>
          <a:p>
            <a:r>
              <a:rPr lang="en-US" b="1" dirty="0" smtClean="0">
                <a:solidFill>
                  <a:srgbClr val="FF0000"/>
                </a:solidFill>
              </a:rPr>
              <a:t>?</a:t>
            </a:r>
            <a:endParaRPr lang="en-US" b="1" dirty="0">
              <a:solidFill>
                <a:srgbClr val="FF0000"/>
              </a:solidFill>
            </a:endParaRPr>
          </a:p>
        </p:txBody>
      </p:sp>
    </p:spTree>
    <p:extLst>
      <p:ext uri="{BB962C8B-B14F-4D97-AF65-F5344CB8AC3E}">
        <p14:creationId xmlns:p14="http://schemas.microsoft.com/office/powerpoint/2010/main" val="5400200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cstate="print"/>
          <a:srcRect/>
          <a:stretch>
            <a:fillRect/>
          </a:stretch>
        </p:blipFill>
        <p:spPr bwMode="auto">
          <a:xfrm>
            <a:off x="795338" y="901700"/>
            <a:ext cx="7662862" cy="3213100"/>
          </a:xfrm>
          <a:prstGeom prst="rect">
            <a:avLst/>
          </a:prstGeom>
          <a:noFill/>
          <a:ln w="9525">
            <a:noFill/>
            <a:miter lim="800000"/>
            <a:headEnd/>
            <a:tailEnd/>
          </a:ln>
        </p:spPr>
      </p:pic>
      <p:sp>
        <p:nvSpPr>
          <p:cNvPr id="711683" name="Text Box 3"/>
          <p:cNvSpPr txBox="1">
            <a:spLocks noChangeArrowheads="1"/>
          </p:cNvSpPr>
          <p:nvPr/>
        </p:nvSpPr>
        <p:spPr bwMode="auto">
          <a:xfrm>
            <a:off x="1457325" y="4579938"/>
            <a:ext cx="7234673" cy="400110"/>
          </a:xfrm>
          <a:prstGeom prst="rect">
            <a:avLst/>
          </a:prstGeom>
          <a:noFill/>
          <a:ln w="9525">
            <a:noFill/>
            <a:miter lim="800000"/>
            <a:headEnd/>
            <a:tailEnd/>
          </a:ln>
        </p:spPr>
        <p:txBody>
          <a:bodyPr wrap="none">
            <a:spAutoFit/>
          </a:bodyPr>
          <a:lstStyle/>
          <a:p>
            <a:r>
              <a:rPr lang="en-US" sz="2000" dirty="0" smtClean="0"/>
              <a:t>Potential </a:t>
            </a:r>
            <a:r>
              <a:rPr lang="en-US" sz="2000" dirty="0"/>
              <a:t>matches for </a:t>
            </a:r>
            <a:r>
              <a:rPr lang="en-US" sz="2000" i="1" dirty="0"/>
              <a:t>x</a:t>
            </a:r>
            <a:r>
              <a:rPr lang="en-US" sz="2000" dirty="0"/>
              <a:t> have to lie on the corresponding </a:t>
            </a:r>
            <a:r>
              <a:rPr lang="en-US" sz="2000" dirty="0" smtClean="0"/>
              <a:t>line </a:t>
            </a:r>
            <a:r>
              <a:rPr lang="en-US" sz="2000" i="1" dirty="0"/>
              <a:t>l’</a:t>
            </a:r>
            <a:r>
              <a:rPr lang="en-US" sz="2000" dirty="0"/>
              <a:t>.</a:t>
            </a:r>
          </a:p>
        </p:txBody>
      </p:sp>
      <p:sp>
        <p:nvSpPr>
          <p:cNvPr id="711684" name="Text Box 4"/>
          <p:cNvSpPr txBox="1">
            <a:spLocks noChangeArrowheads="1"/>
          </p:cNvSpPr>
          <p:nvPr/>
        </p:nvSpPr>
        <p:spPr bwMode="auto">
          <a:xfrm>
            <a:off x="1447800" y="5646738"/>
            <a:ext cx="7234673" cy="400110"/>
          </a:xfrm>
          <a:prstGeom prst="rect">
            <a:avLst/>
          </a:prstGeom>
          <a:noFill/>
          <a:ln w="9525">
            <a:noFill/>
            <a:miter lim="800000"/>
            <a:headEnd/>
            <a:tailEnd/>
          </a:ln>
        </p:spPr>
        <p:txBody>
          <a:bodyPr wrap="none">
            <a:spAutoFit/>
          </a:bodyPr>
          <a:lstStyle/>
          <a:p>
            <a:r>
              <a:rPr lang="en-US" sz="2000" dirty="0" smtClean="0"/>
              <a:t>Potential </a:t>
            </a:r>
            <a:r>
              <a:rPr lang="en-US" sz="2000" dirty="0"/>
              <a:t>matches for </a:t>
            </a:r>
            <a:r>
              <a:rPr lang="en-US" sz="2000" i="1" dirty="0"/>
              <a:t>x’</a:t>
            </a:r>
            <a:r>
              <a:rPr lang="en-US" sz="2000" dirty="0"/>
              <a:t> have to lie on the corresponding </a:t>
            </a:r>
            <a:r>
              <a:rPr lang="en-US" sz="2000" dirty="0" smtClean="0"/>
              <a:t>line </a:t>
            </a:r>
            <a:r>
              <a:rPr lang="en-US" sz="2000" i="1" dirty="0"/>
              <a:t>l</a:t>
            </a:r>
            <a:r>
              <a:rPr lang="en-US" sz="2000" dirty="0"/>
              <a:t>.</a:t>
            </a:r>
          </a:p>
        </p:txBody>
      </p:sp>
      <p:sp>
        <p:nvSpPr>
          <p:cNvPr id="711685" name="Oval 5"/>
          <p:cNvSpPr>
            <a:spLocks noChangeArrowheads="1"/>
          </p:cNvSpPr>
          <p:nvPr/>
        </p:nvSpPr>
        <p:spPr bwMode="auto">
          <a:xfrm>
            <a:off x="2884488" y="24066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86" name="Line 6"/>
          <p:cNvSpPr>
            <a:spLocks noChangeShapeType="1"/>
          </p:cNvSpPr>
          <p:nvPr/>
        </p:nvSpPr>
        <p:spPr bwMode="auto">
          <a:xfrm flipH="1">
            <a:off x="6084888" y="2330450"/>
            <a:ext cx="254000" cy="1581150"/>
          </a:xfrm>
          <a:prstGeom prst="line">
            <a:avLst/>
          </a:prstGeom>
          <a:noFill/>
          <a:ln w="28575">
            <a:solidFill>
              <a:schemeClr val="folHlink"/>
            </a:solidFill>
            <a:round/>
            <a:headEnd/>
            <a:tailEnd/>
          </a:ln>
        </p:spPr>
        <p:txBody>
          <a:bodyPr wrap="none" anchor="ctr"/>
          <a:lstStyle/>
          <a:p>
            <a:endParaRPr lang="en-US"/>
          </a:p>
        </p:txBody>
      </p:sp>
      <p:sp>
        <p:nvSpPr>
          <p:cNvPr id="711687" name="Oval 7"/>
          <p:cNvSpPr>
            <a:spLocks noChangeArrowheads="1"/>
          </p:cNvSpPr>
          <p:nvPr/>
        </p:nvSpPr>
        <p:spPr bwMode="auto">
          <a:xfrm>
            <a:off x="6275388" y="2406650"/>
            <a:ext cx="76200" cy="76200"/>
          </a:xfrm>
          <a:prstGeom prst="ellipse">
            <a:avLst/>
          </a:prstGeom>
          <a:solidFill>
            <a:srgbClr val="CC3300"/>
          </a:solidFill>
          <a:ln w="9525">
            <a:solidFill>
              <a:srgbClr val="CC3300"/>
            </a:solidFill>
            <a:round/>
            <a:headEnd/>
            <a:tailEnd/>
          </a:ln>
        </p:spPr>
        <p:txBody>
          <a:bodyPr wrap="none" anchor="ctr"/>
          <a:lstStyle/>
          <a:p>
            <a:pPr algn="ctr"/>
            <a:endParaRPr lang="en-US">
              <a:latin typeface="Verdana" pitchFamily="34" charset="0"/>
            </a:endParaRPr>
          </a:p>
        </p:txBody>
      </p:sp>
      <p:sp>
        <p:nvSpPr>
          <p:cNvPr id="711688" name="Line 8"/>
          <p:cNvSpPr>
            <a:spLocks noChangeShapeType="1"/>
          </p:cNvSpPr>
          <p:nvPr/>
        </p:nvSpPr>
        <p:spPr bwMode="auto">
          <a:xfrm flipH="1" flipV="1">
            <a:off x="2909888" y="2311400"/>
            <a:ext cx="241300" cy="1562100"/>
          </a:xfrm>
          <a:prstGeom prst="line">
            <a:avLst/>
          </a:prstGeom>
          <a:noFill/>
          <a:ln w="28575">
            <a:solidFill>
              <a:srgbClr val="CC3300"/>
            </a:solidFill>
            <a:round/>
            <a:headEnd/>
            <a:tailEnd/>
          </a:ln>
        </p:spPr>
        <p:txBody>
          <a:bodyPr wrap="none" anchor="ctr"/>
          <a:lstStyle/>
          <a:p>
            <a:endParaRPr lang="en-US"/>
          </a:p>
        </p:txBody>
      </p:sp>
      <p:sp>
        <p:nvSpPr>
          <p:cNvPr id="711689" name="Oval 9"/>
          <p:cNvSpPr>
            <a:spLocks noChangeArrowheads="1"/>
          </p:cNvSpPr>
          <p:nvPr/>
        </p:nvSpPr>
        <p:spPr bwMode="auto">
          <a:xfrm>
            <a:off x="3316288" y="21018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90" name="Oval 10"/>
          <p:cNvSpPr>
            <a:spLocks noChangeArrowheads="1"/>
          </p:cNvSpPr>
          <p:nvPr/>
        </p:nvSpPr>
        <p:spPr bwMode="auto">
          <a:xfrm>
            <a:off x="3970338" y="16573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91" name="Oval 11"/>
          <p:cNvSpPr>
            <a:spLocks noChangeArrowheads="1"/>
          </p:cNvSpPr>
          <p:nvPr/>
        </p:nvSpPr>
        <p:spPr bwMode="auto">
          <a:xfrm>
            <a:off x="6275388" y="24003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92" name="Oval 12"/>
          <p:cNvSpPr>
            <a:spLocks noChangeArrowheads="1"/>
          </p:cNvSpPr>
          <p:nvPr/>
        </p:nvSpPr>
        <p:spPr bwMode="auto">
          <a:xfrm>
            <a:off x="6224588" y="27559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93" name="Oval 13"/>
          <p:cNvSpPr>
            <a:spLocks noChangeArrowheads="1"/>
          </p:cNvSpPr>
          <p:nvPr/>
        </p:nvSpPr>
        <p:spPr bwMode="auto">
          <a:xfrm>
            <a:off x="6167438" y="30480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0494" name="Rectangle 14"/>
          <p:cNvSpPr>
            <a:spLocks noGrp="1" noChangeArrowheads="1"/>
          </p:cNvSpPr>
          <p:nvPr>
            <p:ph type="title"/>
          </p:nvPr>
        </p:nvSpPr>
        <p:spPr/>
        <p:txBody>
          <a:bodyPr/>
          <a:lstStyle/>
          <a:p>
            <a:r>
              <a:rPr lang="en-US" dirty="0" smtClean="0"/>
              <a:t>Key idea: </a:t>
            </a:r>
            <a:r>
              <a:rPr lang="en-US" dirty="0" err="1" smtClean="0"/>
              <a:t>Epipolar</a:t>
            </a:r>
            <a:r>
              <a:rPr lang="en-US" dirty="0" smtClean="0"/>
              <a:t> constraint</a:t>
            </a:r>
          </a:p>
        </p:txBody>
      </p:sp>
      <p:sp>
        <p:nvSpPr>
          <p:cNvPr id="20495" name="Freeform 15"/>
          <p:cNvSpPr>
            <a:spLocks/>
          </p:cNvSpPr>
          <p:nvPr/>
        </p:nvSpPr>
        <p:spPr bwMode="auto">
          <a:xfrm>
            <a:off x="2667000" y="2286000"/>
            <a:ext cx="228600" cy="228600"/>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12" y="80"/>
                </a:lnTo>
                <a:lnTo>
                  <a:pt x="144" y="0"/>
                </a:lnTo>
                <a:lnTo>
                  <a:pt x="48" y="0"/>
                </a:lnTo>
                <a:close/>
              </a:path>
            </a:pathLst>
          </a:custGeom>
          <a:solidFill>
            <a:schemeClr val="bg1"/>
          </a:solidFill>
          <a:ln w="9525">
            <a:noFill/>
            <a:round/>
            <a:headEnd/>
            <a:tailEnd/>
          </a:ln>
        </p:spPr>
        <p:txBody>
          <a:bodyPr/>
          <a:lstStyle/>
          <a:p>
            <a:endParaRPr lang="en-US"/>
          </a:p>
        </p:txBody>
      </p:sp>
      <p:sp>
        <p:nvSpPr>
          <p:cNvPr id="20496" name="Text Box 16"/>
          <p:cNvSpPr txBox="1">
            <a:spLocks noChangeArrowheads="1"/>
          </p:cNvSpPr>
          <p:nvPr/>
        </p:nvSpPr>
        <p:spPr bwMode="auto">
          <a:xfrm>
            <a:off x="2667000" y="2209800"/>
            <a:ext cx="20955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20497" name="Freeform 17"/>
          <p:cNvSpPr>
            <a:spLocks/>
          </p:cNvSpPr>
          <p:nvPr/>
        </p:nvSpPr>
        <p:spPr bwMode="auto">
          <a:xfrm>
            <a:off x="6019800" y="2336800"/>
            <a:ext cx="273050" cy="254000"/>
          </a:xfrm>
          <a:custGeom>
            <a:avLst/>
            <a:gdLst>
              <a:gd name="T0" fmla="*/ 2147483647 w 172"/>
              <a:gd name="T1" fmla="*/ 2147483647 h 160"/>
              <a:gd name="T2" fmla="*/ 0 w 172"/>
              <a:gd name="T3" fmla="*/ 2147483647 h 160"/>
              <a:gd name="T4" fmla="*/ 2147483647 w 172"/>
              <a:gd name="T5" fmla="*/ 2147483647 h 160"/>
              <a:gd name="T6" fmla="*/ 2147483647 w 172"/>
              <a:gd name="T7" fmla="*/ 2147483647 h 160"/>
              <a:gd name="T8" fmla="*/ 2147483647 w 172"/>
              <a:gd name="T9" fmla="*/ 0 h 160"/>
              <a:gd name="T10" fmla="*/ 2147483647 w 172"/>
              <a:gd name="T11" fmla="*/ 2147483647 h 160"/>
              <a:gd name="T12" fmla="*/ 0 60000 65536"/>
              <a:gd name="T13" fmla="*/ 0 60000 65536"/>
              <a:gd name="T14" fmla="*/ 0 60000 65536"/>
              <a:gd name="T15" fmla="*/ 0 60000 65536"/>
              <a:gd name="T16" fmla="*/ 0 60000 65536"/>
              <a:gd name="T17" fmla="*/ 0 60000 65536"/>
              <a:gd name="T18" fmla="*/ 0 w 172"/>
              <a:gd name="T19" fmla="*/ 0 h 160"/>
              <a:gd name="T20" fmla="*/ 172 w 172"/>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72" h="160">
                <a:moveTo>
                  <a:pt x="48" y="16"/>
                </a:moveTo>
                <a:lnTo>
                  <a:pt x="0" y="112"/>
                </a:lnTo>
                <a:lnTo>
                  <a:pt x="48" y="160"/>
                </a:lnTo>
                <a:lnTo>
                  <a:pt x="144" y="112"/>
                </a:lnTo>
                <a:lnTo>
                  <a:pt x="172" y="0"/>
                </a:lnTo>
                <a:lnTo>
                  <a:pt x="48" y="16"/>
                </a:lnTo>
                <a:close/>
              </a:path>
            </a:pathLst>
          </a:custGeom>
          <a:solidFill>
            <a:schemeClr val="bg1"/>
          </a:solidFill>
          <a:ln w="9525">
            <a:noFill/>
            <a:round/>
            <a:headEnd/>
            <a:tailEnd/>
          </a:ln>
        </p:spPr>
        <p:txBody>
          <a:bodyPr/>
          <a:lstStyle/>
          <a:p>
            <a:endParaRPr lang="en-US"/>
          </a:p>
        </p:txBody>
      </p:sp>
      <p:sp>
        <p:nvSpPr>
          <p:cNvPr id="711698" name="Text Box 18"/>
          <p:cNvSpPr txBox="1">
            <a:spLocks noChangeArrowheads="1"/>
          </p:cNvSpPr>
          <p:nvPr/>
        </p:nvSpPr>
        <p:spPr bwMode="auto">
          <a:xfrm>
            <a:off x="6019800" y="2286000"/>
            <a:ext cx="38100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20499" name="Freeform 19"/>
          <p:cNvSpPr>
            <a:spLocks/>
          </p:cNvSpPr>
          <p:nvPr/>
        </p:nvSpPr>
        <p:spPr bwMode="auto">
          <a:xfrm>
            <a:off x="8001000" y="1524000"/>
            <a:ext cx="381000" cy="304800"/>
          </a:xfrm>
          <a:custGeom>
            <a:avLst/>
            <a:gdLst>
              <a:gd name="T0" fmla="*/ 2147483647 w 240"/>
              <a:gd name="T1" fmla="*/ 2147483647 h 192"/>
              <a:gd name="T2" fmla="*/ 2147483647 w 240"/>
              <a:gd name="T3" fmla="*/ 0 h 192"/>
              <a:gd name="T4" fmla="*/ 2147483647 w 240"/>
              <a:gd name="T5" fmla="*/ 2147483647 h 192"/>
              <a:gd name="T6" fmla="*/ 0 w 240"/>
              <a:gd name="T7" fmla="*/ 2147483647 h 192"/>
              <a:gd name="T8" fmla="*/ 2147483647 w 240"/>
              <a:gd name="T9" fmla="*/ 2147483647 h 192"/>
              <a:gd name="T10" fmla="*/ 2147483647 w 240"/>
              <a:gd name="T11" fmla="*/ 2147483647 h 192"/>
              <a:gd name="T12" fmla="*/ 0 60000 65536"/>
              <a:gd name="T13" fmla="*/ 0 60000 65536"/>
              <a:gd name="T14" fmla="*/ 0 60000 65536"/>
              <a:gd name="T15" fmla="*/ 0 60000 65536"/>
              <a:gd name="T16" fmla="*/ 0 60000 65536"/>
              <a:gd name="T17" fmla="*/ 0 60000 65536"/>
              <a:gd name="T18" fmla="*/ 0 w 240"/>
              <a:gd name="T19" fmla="*/ 0 h 192"/>
              <a:gd name="T20" fmla="*/ 240 w 240"/>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240" h="192">
                <a:moveTo>
                  <a:pt x="240" y="192"/>
                </a:moveTo>
                <a:lnTo>
                  <a:pt x="240" y="0"/>
                </a:lnTo>
                <a:lnTo>
                  <a:pt x="88" y="24"/>
                </a:lnTo>
                <a:lnTo>
                  <a:pt x="0" y="96"/>
                </a:lnTo>
                <a:lnTo>
                  <a:pt x="96" y="192"/>
                </a:lnTo>
                <a:lnTo>
                  <a:pt x="240" y="192"/>
                </a:lnTo>
                <a:close/>
              </a:path>
            </a:pathLst>
          </a:custGeom>
          <a:solidFill>
            <a:schemeClr val="bg1"/>
          </a:solidFill>
          <a:ln w="9525">
            <a:noFill/>
            <a:round/>
            <a:headEnd/>
            <a:tailEnd/>
          </a:ln>
        </p:spPr>
        <p:txBody>
          <a:bodyPr/>
          <a:lstStyle/>
          <a:p>
            <a:endParaRPr lang="en-US"/>
          </a:p>
        </p:txBody>
      </p:sp>
      <p:sp>
        <p:nvSpPr>
          <p:cNvPr id="20500" name="Freeform 20"/>
          <p:cNvSpPr>
            <a:spLocks/>
          </p:cNvSpPr>
          <p:nvPr/>
        </p:nvSpPr>
        <p:spPr bwMode="auto">
          <a:xfrm>
            <a:off x="838200" y="1536700"/>
            <a:ext cx="260350" cy="292100"/>
          </a:xfrm>
          <a:custGeom>
            <a:avLst/>
            <a:gdLst>
              <a:gd name="T0" fmla="*/ 2147483647 w 164"/>
              <a:gd name="T1" fmla="*/ 0 h 184"/>
              <a:gd name="T2" fmla="*/ 0 w 164"/>
              <a:gd name="T3" fmla="*/ 2147483647 h 184"/>
              <a:gd name="T4" fmla="*/ 2147483647 w 164"/>
              <a:gd name="T5" fmla="*/ 2147483647 h 184"/>
              <a:gd name="T6" fmla="*/ 2147483647 w 164"/>
              <a:gd name="T7" fmla="*/ 2147483647 h 184"/>
              <a:gd name="T8" fmla="*/ 2147483647 w 164"/>
              <a:gd name="T9" fmla="*/ 2147483647 h 184"/>
              <a:gd name="T10" fmla="*/ 2147483647 w 164"/>
              <a:gd name="T11" fmla="*/ 0 h 184"/>
              <a:gd name="T12" fmla="*/ 0 60000 65536"/>
              <a:gd name="T13" fmla="*/ 0 60000 65536"/>
              <a:gd name="T14" fmla="*/ 0 60000 65536"/>
              <a:gd name="T15" fmla="*/ 0 60000 65536"/>
              <a:gd name="T16" fmla="*/ 0 60000 65536"/>
              <a:gd name="T17" fmla="*/ 0 60000 65536"/>
              <a:gd name="T18" fmla="*/ 0 w 164"/>
              <a:gd name="T19" fmla="*/ 0 h 184"/>
              <a:gd name="T20" fmla="*/ 164 w 164"/>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64" h="184">
                <a:moveTo>
                  <a:pt x="32" y="0"/>
                </a:moveTo>
                <a:lnTo>
                  <a:pt x="0" y="136"/>
                </a:lnTo>
                <a:lnTo>
                  <a:pt x="48" y="184"/>
                </a:lnTo>
                <a:lnTo>
                  <a:pt x="148" y="176"/>
                </a:lnTo>
                <a:lnTo>
                  <a:pt x="164" y="36"/>
                </a:lnTo>
                <a:lnTo>
                  <a:pt x="32" y="0"/>
                </a:lnTo>
                <a:close/>
              </a:path>
            </a:pathLst>
          </a:custGeom>
          <a:solidFill>
            <a:schemeClr val="bg1"/>
          </a:solidFill>
          <a:ln w="9525">
            <a:noFill/>
            <a:round/>
            <a:headEnd/>
            <a:tailEnd/>
          </a:ln>
        </p:spPr>
        <p:txBody>
          <a:bodyPr/>
          <a:lstStyle/>
          <a:p>
            <a:endParaRPr lang="en-US"/>
          </a:p>
        </p:txBody>
      </p:sp>
      <p:sp>
        <p:nvSpPr>
          <p:cNvPr id="20501" name="Freeform 21"/>
          <p:cNvSpPr>
            <a:spLocks/>
          </p:cNvSpPr>
          <p:nvPr/>
        </p:nvSpPr>
        <p:spPr bwMode="auto">
          <a:xfrm>
            <a:off x="5905500" y="2667000"/>
            <a:ext cx="336550" cy="698500"/>
          </a:xfrm>
          <a:custGeom>
            <a:avLst/>
            <a:gdLst>
              <a:gd name="T0" fmla="*/ 2147483647 w 212"/>
              <a:gd name="T1" fmla="*/ 2147483647 h 440"/>
              <a:gd name="T2" fmla="*/ 2147483647 w 212"/>
              <a:gd name="T3" fmla="*/ 2147483647 h 440"/>
              <a:gd name="T4" fmla="*/ 0 w 212"/>
              <a:gd name="T5" fmla="*/ 2147483647 h 440"/>
              <a:gd name="T6" fmla="*/ 2147483647 w 212"/>
              <a:gd name="T7" fmla="*/ 2147483647 h 440"/>
              <a:gd name="T8" fmla="*/ 2147483647 w 212"/>
              <a:gd name="T9" fmla="*/ 0 h 440"/>
              <a:gd name="T10" fmla="*/ 2147483647 w 212"/>
              <a:gd name="T11" fmla="*/ 2147483647 h 440"/>
              <a:gd name="T12" fmla="*/ 0 60000 65536"/>
              <a:gd name="T13" fmla="*/ 0 60000 65536"/>
              <a:gd name="T14" fmla="*/ 0 60000 65536"/>
              <a:gd name="T15" fmla="*/ 0 60000 65536"/>
              <a:gd name="T16" fmla="*/ 0 60000 65536"/>
              <a:gd name="T17" fmla="*/ 0 60000 65536"/>
              <a:gd name="T18" fmla="*/ 0 w 212"/>
              <a:gd name="T19" fmla="*/ 0 h 440"/>
              <a:gd name="T20" fmla="*/ 212 w 212"/>
              <a:gd name="T21" fmla="*/ 440 h 440"/>
            </a:gdLst>
            <a:ahLst/>
            <a:cxnLst>
              <a:cxn ang="T12">
                <a:pos x="T0" y="T1"/>
              </a:cxn>
              <a:cxn ang="T13">
                <a:pos x="T2" y="T3"/>
              </a:cxn>
              <a:cxn ang="T14">
                <a:pos x="T4" y="T5"/>
              </a:cxn>
              <a:cxn ang="T15">
                <a:pos x="T6" y="T7"/>
              </a:cxn>
              <a:cxn ang="T16">
                <a:pos x="T8" y="T9"/>
              </a:cxn>
              <a:cxn ang="T17">
                <a:pos x="T10" y="T11"/>
              </a:cxn>
            </a:cxnLst>
            <a:rect l="T18" t="T19" r="T20" b="T21"/>
            <a:pathLst>
              <a:path w="212" h="440">
                <a:moveTo>
                  <a:pt x="72" y="16"/>
                </a:moveTo>
                <a:lnTo>
                  <a:pt x="24" y="112"/>
                </a:lnTo>
                <a:lnTo>
                  <a:pt x="0" y="400"/>
                </a:lnTo>
                <a:lnTo>
                  <a:pt x="132" y="440"/>
                </a:lnTo>
                <a:lnTo>
                  <a:pt x="212" y="0"/>
                </a:lnTo>
                <a:lnTo>
                  <a:pt x="72" y="16"/>
                </a:lnTo>
                <a:close/>
              </a:path>
            </a:pathLst>
          </a:custGeom>
          <a:solidFill>
            <a:schemeClr val="bg1"/>
          </a:solidFill>
          <a:ln w="9525">
            <a:noFill/>
            <a:round/>
            <a:headEnd/>
            <a:tailEnd/>
          </a:ln>
        </p:spPr>
        <p:txBody>
          <a:bodyPr/>
          <a:lstStyle/>
          <a:p>
            <a:endParaRPr lang="en-US"/>
          </a:p>
        </p:txBody>
      </p:sp>
      <p:sp>
        <p:nvSpPr>
          <p:cNvPr id="20502" name="Freeform 22"/>
          <p:cNvSpPr>
            <a:spLocks/>
          </p:cNvSpPr>
          <p:nvPr/>
        </p:nvSpPr>
        <p:spPr bwMode="auto">
          <a:xfrm>
            <a:off x="3854450" y="1371600"/>
            <a:ext cx="368300" cy="298450"/>
          </a:xfrm>
          <a:custGeom>
            <a:avLst/>
            <a:gdLst>
              <a:gd name="T0" fmla="*/ 2147483647 w 232"/>
              <a:gd name="T1" fmla="*/ 2147483647 h 188"/>
              <a:gd name="T2" fmla="*/ 2147483647 w 232"/>
              <a:gd name="T3" fmla="*/ 2147483647 h 188"/>
              <a:gd name="T4" fmla="*/ 0 w 232"/>
              <a:gd name="T5" fmla="*/ 2147483647 h 188"/>
              <a:gd name="T6" fmla="*/ 2147483647 w 232"/>
              <a:gd name="T7" fmla="*/ 2147483647 h 188"/>
              <a:gd name="T8" fmla="*/ 2147483647 w 232"/>
              <a:gd name="T9" fmla="*/ 2147483647 h 188"/>
              <a:gd name="T10" fmla="*/ 2147483647 w 232"/>
              <a:gd name="T11" fmla="*/ 2147483647 h 188"/>
              <a:gd name="T12" fmla="*/ 2147483647 w 232"/>
              <a:gd name="T13" fmla="*/ 0 h 188"/>
              <a:gd name="T14" fmla="*/ 2147483647 w 232"/>
              <a:gd name="T15" fmla="*/ 2147483647 h 188"/>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188"/>
              <a:gd name="T26" fmla="*/ 232 w 232"/>
              <a:gd name="T27" fmla="*/ 188 h 1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188">
                <a:moveTo>
                  <a:pt x="68" y="16"/>
                </a:moveTo>
                <a:lnTo>
                  <a:pt x="20" y="112"/>
                </a:lnTo>
                <a:lnTo>
                  <a:pt x="0" y="164"/>
                </a:lnTo>
                <a:lnTo>
                  <a:pt x="56" y="188"/>
                </a:lnTo>
                <a:lnTo>
                  <a:pt x="136" y="148"/>
                </a:lnTo>
                <a:lnTo>
                  <a:pt x="232" y="80"/>
                </a:lnTo>
                <a:lnTo>
                  <a:pt x="192" y="0"/>
                </a:lnTo>
                <a:lnTo>
                  <a:pt x="68" y="16"/>
                </a:lnTo>
                <a:close/>
              </a:path>
            </a:pathLst>
          </a:custGeom>
          <a:solidFill>
            <a:schemeClr val="bg1"/>
          </a:solidFill>
          <a:ln w="9525">
            <a:noFill/>
            <a:round/>
            <a:headEnd/>
            <a:tailEnd/>
          </a:ln>
        </p:spPr>
        <p:txBody>
          <a:bodyPr/>
          <a:lstStyle/>
          <a:p>
            <a:endParaRPr lang="en-US"/>
          </a:p>
        </p:txBody>
      </p:sp>
      <p:sp>
        <p:nvSpPr>
          <p:cNvPr id="20503" name="Freeform 23"/>
          <p:cNvSpPr>
            <a:spLocks/>
          </p:cNvSpPr>
          <p:nvPr/>
        </p:nvSpPr>
        <p:spPr bwMode="auto">
          <a:xfrm>
            <a:off x="3200400" y="1828800"/>
            <a:ext cx="381000" cy="260350"/>
          </a:xfrm>
          <a:custGeom>
            <a:avLst/>
            <a:gdLst>
              <a:gd name="T0" fmla="*/ 2147483647 w 240"/>
              <a:gd name="T1" fmla="*/ 2147483647 h 164"/>
              <a:gd name="T2" fmla="*/ 2147483647 w 240"/>
              <a:gd name="T3" fmla="*/ 2147483647 h 164"/>
              <a:gd name="T4" fmla="*/ 0 w 240"/>
              <a:gd name="T5" fmla="*/ 2147483647 h 164"/>
              <a:gd name="T6" fmla="*/ 2147483647 w 240"/>
              <a:gd name="T7" fmla="*/ 2147483647 h 164"/>
              <a:gd name="T8" fmla="*/ 2147483647 w 240"/>
              <a:gd name="T9" fmla="*/ 2147483647 h 164"/>
              <a:gd name="T10" fmla="*/ 2147483647 w 240"/>
              <a:gd name="T11" fmla="*/ 0 h 164"/>
              <a:gd name="T12" fmla="*/ 2147483647 w 240"/>
              <a:gd name="T13" fmla="*/ 2147483647 h 164"/>
              <a:gd name="T14" fmla="*/ 0 60000 65536"/>
              <a:gd name="T15" fmla="*/ 0 60000 65536"/>
              <a:gd name="T16" fmla="*/ 0 60000 65536"/>
              <a:gd name="T17" fmla="*/ 0 60000 65536"/>
              <a:gd name="T18" fmla="*/ 0 60000 65536"/>
              <a:gd name="T19" fmla="*/ 0 60000 65536"/>
              <a:gd name="T20" fmla="*/ 0 60000 65536"/>
              <a:gd name="T21" fmla="*/ 0 w 240"/>
              <a:gd name="T22" fmla="*/ 0 h 164"/>
              <a:gd name="T23" fmla="*/ 240 w 240"/>
              <a:gd name="T24" fmla="*/ 164 h 1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0" h="164">
                <a:moveTo>
                  <a:pt x="76" y="16"/>
                </a:moveTo>
                <a:lnTo>
                  <a:pt x="28" y="112"/>
                </a:lnTo>
                <a:lnTo>
                  <a:pt x="0" y="156"/>
                </a:lnTo>
                <a:lnTo>
                  <a:pt x="104" y="164"/>
                </a:lnTo>
                <a:lnTo>
                  <a:pt x="240" y="80"/>
                </a:lnTo>
                <a:lnTo>
                  <a:pt x="200" y="0"/>
                </a:lnTo>
                <a:lnTo>
                  <a:pt x="76" y="16"/>
                </a:lnTo>
                <a:close/>
              </a:path>
            </a:pathLst>
          </a:custGeom>
          <a:solidFill>
            <a:schemeClr val="bg1"/>
          </a:solidFill>
          <a:ln w="9525">
            <a:noFill/>
            <a:round/>
            <a:headEnd/>
            <a:tailEnd/>
          </a:ln>
        </p:spPr>
        <p:txBody>
          <a:bodyPr/>
          <a:lstStyle/>
          <a:p>
            <a:endParaRPr lang="en-US"/>
          </a:p>
        </p:txBody>
      </p:sp>
      <p:sp>
        <p:nvSpPr>
          <p:cNvPr id="711704" name="Text Box 24"/>
          <p:cNvSpPr txBox="1">
            <a:spLocks noChangeArrowheads="1"/>
          </p:cNvSpPr>
          <p:nvPr/>
        </p:nvSpPr>
        <p:spPr bwMode="auto">
          <a:xfrm>
            <a:off x="3733800" y="1349375"/>
            <a:ext cx="303213" cy="304800"/>
          </a:xfrm>
          <a:prstGeom prst="rect">
            <a:avLst/>
          </a:prstGeom>
          <a:solidFill>
            <a:schemeClr val="bg1"/>
          </a:solidFill>
          <a:ln w="9525">
            <a:noFill/>
            <a:miter lim="800000"/>
            <a:headEnd/>
            <a:tailEnd/>
          </a:ln>
        </p:spPr>
        <p:txBody>
          <a:bodyPr wrap="none">
            <a:spAutoFit/>
          </a:bodyPr>
          <a:lstStyle/>
          <a:p>
            <a:r>
              <a:rPr lang="en-US" sz="1400" b="1" i="1">
                <a:latin typeface="Times New Roman" pitchFamily="18" charset="0"/>
              </a:rPr>
              <a:t>X</a:t>
            </a:r>
          </a:p>
        </p:txBody>
      </p:sp>
      <p:sp>
        <p:nvSpPr>
          <p:cNvPr id="711705" name="Text Box 25"/>
          <p:cNvSpPr txBox="1">
            <a:spLocks noChangeArrowheads="1"/>
          </p:cNvSpPr>
          <p:nvPr/>
        </p:nvSpPr>
        <p:spPr bwMode="auto">
          <a:xfrm>
            <a:off x="5943600" y="2667000"/>
            <a:ext cx="38100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711706" name="Text Box 26"/>
          <p:cNvSpPr txBox="1">
            <a:spLocks noChangeArrowheads="1"/>
          </p:cNvSpPr>
          <p:nvPr/>
        </p:nvSpPr>
        <p:spPr bwMode="auto">
          <a:xfrm>
            <a:off x="3124200" y="1752600"/>
            <a:ext cx="303213" cy="304800"/>
          </a:xfrm>
          <a:prstGeom prst="rect">
            <a:avLst/>
          </a:prstGeom>
          <a:solidFill>
            <a:schemeClr val="bg1"/>
          </a:solidFill>
          <a:ln w="9525">
            <a:noFill/>
            <a:miter lim="800000"/>
            <a:headEnd/>
            <a:tailEnd/>
          </a:ln>
        </p:spPr>
        <p:txBody>
          <a:bodyPr wrap="none">
            <a:spAutoFit/>
          </a:bodyPr>
          <a:lstStyle/>
          <a:p>
            <a:r>
              <a:rPr lang="en-US" sz="1400" b="1" i="1">
                <a:latin typeface="Times New Roman" pitchFamily="18" charset="0"/>
              </a:rPr>
              <a:t>X</a:t>
            </a:r>
          </a:p>
        </p:txBody>
      </p:sp>
      <p:sp>
        <p:nvSpPr>
          <p:cNvPr id="711707" name="Text Box 27"/>
          <p:cNvSpPr txBox="1">
            <a:spLocks noChangeArrowheads="1"/>
          </p:cNvSpPr>
          <p:nvPr/>
        </p:nvSpPr>
        <p:spPr bwMode="auto">
          <a:xfrm>
            <a:off x="5867400" y="3048000"/>
            <a:ext cx="38100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711708" name="Oval 28"/>
          <p:cNvSpPr>
            <a:spLocks noChangeArrowheads="1"/>
          </p:cNvSpPr>
          <p:nvPr/>
        </p:nvSpPr>
        <p:spPr bwMode="auto">
          <a:xfrm>
            <a:off x="4592638" y="12255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0509" name="Rectangle 29"/>
          <p:cNvSpPr>
            <a:spLocks noChangeArrowheads="1"/>
          </p:cNvSpPr>
          <p:nvPr/>
        </p:nvSpPr>
        <p:spPr bwMode="auto">
          <a:xfrm>
            <a:off x="4419600" y="914400"/>
            <a:ext cx="304800" cy="304800"/>
          </a:xfrm>
          <a:prstGeom prst="rect">
            <a:avLst/>
          </a:prstGeom>
          <a:solidFill>
            <a:schemeClr val="bg1"/>
          </a:solidFill>
          <a:ln w="9525">
            <a:noFill/>
            <a:miter lim="800000"/>
            <a:headEnd/>
            <a:tailEnd/>
          </a:ln>
        </p:spPr>
        <p:txBody>
          <a:bodyPr wrap="none" anchor="ctr"/>
          <a:lstStyle/>
          <a:p>
            <a:endParaRPr lang="en-US"/>
          </a:p>
        </p:txBody>
      </p:sp>
      <p:sp>
        <p:nvSpPr>
          <p:cNvPr id="711710" name="Text Box 30"/>
          <p:cNvSpPr txBox="1">
            <a:spLocks noChangeArrowheads="1"/>
          </p:cNvSpPr>
          <p:nvPr/>
        </p:nvSpPr>
        <p:spPr bwMode="auto">
          <a:xfrm>
            <a:off x="4343400" y="914400"/>
            <a:ext cx="457200" cy="304800"/>
          </a:xfrm>
          <a:prstGeom prst="rect">
            <a:avLst/>
          </a:prstGeom>
          <a:solidFill>
            <a:schemeClr val="bg1"/>
          </a:solidFill>
          <a:ln w="9525">
            <a:noFill/>
            <a:miter lim="800000"/>
            <a:headEnd/>
            <a:tailEnd/>
          </a:ln>
        </p:spPr>
        <p:txBody>
          <a:bodyPr>
            <a:spAutoFit/>
          </a:bodyPr>
          <a:lstStyle/>
          <a:p>
            <a:r>
              <a:rPr lang="en-US" sz="1400" b="1" i="1">
                <a:latin typeface="Times New Roman" pitchFamily="18" charset="0"/>
              </a:rPr>
              <a:t>X</a:t>
            </a:r>
          </a:p>
        </p:txBody>
      </p:sp>
    </p:spTree>
    <p:extLst>
      <p:ext uri="{BB962C8B-B14F-4D97-AF65-F5344CB8AC3E}">
        <p14:creationId xmlns:p14="http://schemas.microsoft.com/office/powerpoint/2010/main" val="22237893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1168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71168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7116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11708"/>
                                        </p:tgtEl>
                                        <p:attrNameLst>
                                          <p:attrName>style.visibility</p:attrName>
                                        </p:attrNameLst>
                                      </p:cBhvr>
                                      <p:to>
                                        <p:strVal val="visible"/>
                                      </p:to>
                                    </p:set>
                                  </p:childTnLst>
                                  <p:subTnLst>
                                    <p:set>
                                      <p:cBhvr override="childStyle">
                                        <p:cTn dur="1" fill="hold" display="0" masterRel="nextClick" afterEffect="1"/>
                                        <p:tgtEl>
                                          <p:spTgt spid="711708"/>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499"/>
                                          </p:stCondLst>
                                        </p:cTn>
                                        <p:tgtEl>
                                          <p:spTgt spid="711691"/>
                                        </p:tgtEl>
                                        <p:attrNameLst>
                                          <p:attrName>style.visibility</p:attrName>
                                        </p:attrNameLst>
                                      </p:cBhvr>
                                      <p:to>
                                        <p:strVal val="visible"/>
                                      </p:to>
                                    </p:set>
                                  </p:childTnLst>
                                  <p:subTnLst>
                                    <p:set>
                                      <p:cBhvr override="childStyle">
                                        <p:cTn dur="1" fill="hold" display="0" masterRel="nextClick" afterEffect="1"/>
                                        <p:tgtEl>
                                          <p:spTgt spid="711691"/>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11690"/>
                                        </p:tgtEl>
                                        <p:attrNameLst>
                                          <p:attrName>style.visibility</p:attrName>
                                        </p:attrNameLst>
                                      </p:cBhvr>
                                      <p:to>
                                        <p:strVal val="visible"/>
                                      </p:to>
                                    </p:set>
                                  </p:childTnLst>
                                  <p:subTnLst>
                                    <p:set>
                                      <p:cBhvr override="childStyle">
                                        <p:cTn dur="1" fill="hold" display="0" masterRel="nextClick" afterEffect="1"/>
                                        <p:tgtEl>
                                          <p:spTgt spid="711690"/>
                                        </p:tgtEl>
                                        <p:attrNameLst>
                                          <p:attrName>style.visibility</p:attrName>
                                        </p:attrNameLst>
                                      </p:cBhvr>
                                      <p:to>
                                        <p:strVal val="hidden"/>
                                      </p:to>
                                    </p:set>
                                  </p:subTnLst>
                                </p:cTn>
                              </p:par>
                              <p:par>
                                <p:cTn id="21" presetID="1" presetClass="entr" presetSubtype="0" fill="hold" grpId="0" nodeType="withEffect">
                                  <p:stCondLst>
                                    <p:cond delay="0"/>
                                  </p:stCondLst>
                                  <p:childTnLst>
                                    <p:set>
                                      <p:cBhvr>
                                        <p:cTn id="22" dur="1" fill="hold">
                                          <p:stCondLst>
                                            <p:cond delay="499"/>
                                          </p:stCondLst>
                                        </p:cTn>
                                        <p:tgtEl>
                                          <p:spTgt spid="711692"/>
                                        </p:tgtEl>
                                        <p:attrNameLst>
                                          <p:attrName>style.visibility</p:attrName>
                                        </p:attrNameLst>
                                      </p:cBhvr>
                                      <p:to>
                                        <p:strVal val="visible"/>
                                      </p:to>
                                    </p:set>
                                  </p:childTnLst>
                                  <p:subTnLst>
                                    <p:set>
                                      <p:cBhvr override="childStyle">
                                        <p:cTn dur="1" fill="hold" display="0" masterRel="nextClick" afterEffect="1"/>
                                        <p:tgtEl>
                                          <p:spTgt spid="711692"/>
                                        </p:tgtEl>
                                        <p:attrNameLst>
                                          <p:attrName>style.visibility</p:attrName>
                                        </p:attrNameLst>
                                      </p:cBhvr>
                                      <p:to>
                                        <p:strVal val="hidden"/>
                                      </p:to>
                                    </p:set>
                                  </p:subTnLst>
                                </p:cTn>
                              </p:par>
                              <p:par>
                                <p:cTn id="23" presetID="1" presetClass="entr" presetSubtype="0" fill="hold" grpId="0" nodeType="withEffect">
                                  <p:stCondLst>
                                    <p:cond delay="0"/>
                                  </p:stCondLst>
                                  <p:childTnLst>
                                    <p:set>
                                      <p:cBhvr>
                                        <p:cTn id="24" dur="1" fill="hold">
                                          <p:stCondLst>
                                            <p:cond delay="0"/>
                                          </p:stCondLst>
                                        </p:cTn>
                                        <p:tgtEl>
                                          <p:spTgt spid="711704"/>
                                        </p:tgtEl>
                                        <p:attrNameLst>
                                          <p:attrName>style.visibility</p:attrName>
                                        </p:attrNameLst>
                                      </p:cBhvr>
                                      <p:to>
                                        <p:strVal val="visible"/>
                                      </p:to>
                                    </p:set>
                                  </p:childTnLst>
                                  <p:subTnLst>
                                    <p:set>
                                      <p:cBhvr override="childStyle">
                                        <p:cTn dur="1" fill="hold" display="0" masterRel="nextClick" afterEffect="1"/>
                                        <p:tgtEl>
                                          <p:spTgt spid="711704"/>
                                        </p:tgtEl>
                                        <p:attrNameLst>
                                          <p:attrName>style.visibility</p:attrName>
                                        </p:attrNameLst>
                                      </p:cBhvr>
                                      <p:to>
                                        <p:strVal val="hidden"/>
                                      </p:to>
                                    </p:set>
                                  </p:subTnLst>
                                </p:cTn>
                              </p:par>
                              <p:par>
                                <p:cTn id="25" presetID="1" presetClass="entr" presetSubtype="0" fill="hold" grpId="0" nodeType="withEffect">
                                  <p:stCondLst>
                                    <p:cond delay="0"/>
                                  </p:stCondLst>
                                  <p:childTnLst>
                                    <p:set>
                                      <p:cBhvr>
                                        <p:cTn id="26" dur="1" fill="hold">
                                          <p:stCondLst>
                                            <p:cond delay="0"/>
                                          </p:stCondLst>
                                        </p:cTn>
                                        <p:tgtEl>
                                          <p:spTgt spid="711705"/>
                                        </p:tgtEl>
                                        <p:attrNameLst>
                                          <p:attrName>style.visibility</p:attrName>
                                        </p:attrNameLst>
                                      </p:cBhvr>
                                      <p:to>
                                        <p:strVal val="visible"/>
                                      </p:to>
                                    </p:set>
                                  </p:childTnLst>
                                  <p:subTnLst>
                                    <p:set>
                                      <p:cBhvr override="childStyle">
                                        <p:cTn dur="1" fill="hold" display="0" masterRel="nextClick" afterEffect="1"/>
                                        <p:tgtEl>
                                          <p:spTgt spid="711705"/>
                                        </p:tgtEl>
                                        <p:attrNameLst>
                                          <p:attrName>style.visibility</p:attrName>
                                        </p:attrNameLst>
                                      </p:cBhvr>
                                      <p:to>
                                        <p:strVal val="hidden"/>
                                      </p:to>
                                    </p:set>
                                  </p:subTnLst>
                                </p:cTn>
                              </p:par>
                              <p:par>
                                <p:cTn id="27" presetID="1" presetClass="exit" presetSubtype="0" fill="hold" grpId="0" nodeType="withEffect">
                                  <p:stCondLst>
                                    <p:cond delay="0"/>
                                  </p:stCondLst>
                                  <p:childTnLst>
                                    <p:set>
                                      <p:cBhvr>
                                        <p:cTn id="28" dur="1" fill="hold">
                                          <p:stCondLst>
                                            <p:cond delay="0"/>
                                          </p:stCondLst>
                                        </p:cTn>
                                        <p:tgtEl>
                                          <p:spTgt spid="711710"/>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71169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711689"/>
                                        </p:tgtEl>
                                        <p:attrNameLst>
                                          <p:attrName>style.visibility</p:attrName>
                                        </p:attrNameLst>
                                      </p:cBhvr>
                                      <p:to>
                                        <p:strVal val="visible"/>
                                      </p:to>
                                    </p:set>
                                  </p:childTnLst>
                                  <p:subTnLst>
                                    <p:set>
                                      <p:cBhvr override="childStyle">
                                        <p:cTn dur="1" fill="hold" display="0" masterRel="nextClick" afterEffect="1"/>
                                        <p:tgtEl>
                                          <p:spTgt spid="711689"/>
                                        </p:tgtEl>
                                        <p:attrNameLst>
                                          <p:attrName>style.visibility</p:attrName>
                                        </p:attrNameLst>
                                      </p:cBhvr>
                                      <p:to>
                                        <p:strVal val="hidden"/>
                                      </p:to>
                                    </p:set>
                                  </p:subTnLst>
                                </p:cTn>
                              </p:par>
                              <p:par>
                                <p:cTn id="35" presetID="1" presetClass="entr" presetSubtype="0" fill="hold" grpId="0" nodeType="withEffect">
                                  <p:stCondLst>
                                    <p:cond delay="0"/>
                                  </p:stCondLst>
                                  <p:childTnLst>
                                    <p:set>
                                      <p:cBhvr>
                                        <p:cTn id="36" dur="1" fill="hold">
                                          <p:stCondLst>
                                            <p:cond delay="499"/>
                                          </p:stCondLst>
                                        </p:cTn>
                                        <p:tgtEl>
                                          <p:spTgt spid="711693"/>
                                        </p:tgtEl>
                                        <p:attrNameLst>
                                          <p:attrName>style.visibility</p:attrName>
                                        </p:attrNameLst>
                                      </p:cBhvr>
                                      <p:to>
                                        <p:strVal val="visible"/>
                                      </p:to>
                                    </p:set>
                                  </p:childTnLst>
                                  <p:subTnLst>
                                    <p:set>
                                      <p:cBhvr override="childStyle">
                                        <p:cTn dur="1" fill="hold" display="0" masterRel="nextClick" afterEffect="1"/>
                                        <p:tgtEl>
                                          <p:spTgt spid="711693"/>
                                        </p:tgtEl>
                                        <p:attrNameLst>
                                          <p:attrName>style.visibility</p:attrName>
                                        </p:attrNameLst>
                                      </p:cBhvr>
                                      <p:to>
                                        <p:strVal val="hidden"/>
                                      </p:to>
                                    </p:set>
                                  </p:subTnLst>
                                </p:cTn>
                              </p:par>
                              <p:par>
                                <p:cTn id="37" presetID="1" presetClass="entr" presetSubtype="0" fill="hold" grpId="0" nodeType="withEffect">
                                  <p:stCondLst>
                                    <p:cond delay="0"/>
                                  </p:stCondLst>
                                  <p:childTnLst>
                                    <p:set>
                                      <p:cBhvr>
                                        <p:cTn id="38" dur="1" fill="hold">
                                          <p:stCondLst>
                                            <p:cond delay="0"/>
                                          </p:stCondLst>
                                        </p:cTn>
                                        <p:tgtEl>
                                          <p:spTgt spid="711706"/>
                                        </p:tgtEl>
                                        <p:attrNameLst>
                                          <p:attrName>style.visibility</p:attrName>
                                        </p:attrNameLst>
                                      </p:cBhvr>
                                      <p:to>
                                        <p:strVal val="visible"/>
                                      </p:to>
                                    </p:set>
                                  </p:childTnLst>
                                  <p:subTnLst>
                                    <p:set>
                                      <p:cBhvr override="childStyle">
                                        <p:cTn dur="1" fill="hold" display="0" masterRel="nextClick" afterEffect="1"/>
                                        <p:tgtEl>
                                          <p:spTgt spid="711706"/>
                                        </p:tgtEl>
                                        <p:attrNameLst>
                                          <p:attrName>style.visibility</p:attrName>
                                        </p:attrNameLst>
                                      </p:cBhvr>
                                      <p:to>
                                        <p:strVal val="hidden"/>
                                      </p:to>
                                    </p:set>
                                  </p:subTnLst>
                                </p:cTn>
                              </p:par>
                              <p:par>
                                <p:cTn id="39" presetID="1" presetClass="entr" presetSubtype="0" fill="hold" grpId="0" nodeType="withEffect">
                                  <p:stCondLst>
                                    <p:cond delay="0"/>
                                  </p:stCondLst>
                                  <p:childTnLst>
                                    <p:set>
                                      <p:cBhvr>
                                        <p:cTn id="40" dur="1" fill="hold">
                                          <p:stCondLst>
                                            <p:cond delay="0"/>
                                          </p:stCondLst>
                                        </p:cTn>
                                        <p:tgtEl>
                                          <p:spTgt spid="711707"/>
                                        </p:tgtEl>
                                        <p:attrNameLst>
                                          <p:attrName>style.visibility</p:attrName>
                                        </p:attrNameLst>
                                      </p:cBhvr>
                                      <p:to>
                                        <p:strVal val="visible"/>
                                      </p:to>
                                    </p:set>
                                  </p:childTnLst>
                                  <p:subTnLst>
                                    <p:set>
                                      <p:cBhvr override="childStyle">
                                        <p:cTn dur="1" fill="hold" display="0" masterRel="nextClick" afterEffect="1"/>
                                        <p:tgtEl>
                                          <p:spTgt spid="711707"/>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71168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499"/>
                                          </p:stCondLst>
                                        </p:cTn>
                                        <p:tgtEl>
                                          <p:spTgt spid="71168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499"/>
                                          </p:stCondLst>
                                        </p:cTn>
                                        <p:tgtEl>
                                          <p:spTgt spid="7116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1683" grpId="0" autoUpdateAnimBg="0"/>
      <p:bldP spid="711684" grpId="0" autoUpdateAnimBg="0"/>
      <p:bldP spid="711685" grpId="0" animBg="1"/>
      <p:bldP spid="711686" grpId="0" animBg="1"/>
      <p:bldP spid="711687" grpId="0" animBg="1" autoUpdateAnimBg="0"/>
      <p:bldP spid="711688" grpId="0" animBg="1"/>
      <p:bldP spid="711689" grpId="0" animBg="1"/>
      <p:bldP spid="711690" grpId="0" animBg="1"/>
      <p:bldP spid="711691" grpId="0" animBg="1"/>
      <p:bldP spid="711692" grpId="0" animBg="1"/>
      <p:bldP spid="711693" grpId="0" animBg="1"/>
      <p:bldP spid="711698" grpId="0"/>
      <p:bldP spid="711704" grpId="0" animBg="1"/>
      <p:bldP spid="711705" grpId="0"/>
      <p:bldP spid="711706" grpId="0" animBg="1"/>
      <p:bldP spid="711707" grpId="0"/>
      <p:bldP spid="711708" grpId="0" animBg="1"/>
      <p:bldP spid="7117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3" cstate="print"/>
          <a:srcRect/>
          <a:stretch>
            <a:fillRect/>
          </a:stretch>
        </p:blipFill>
        <p:spPr bwMode="auto">
          <a:xfrm>
            <a:off x="838200" y="877888"/>
            <a:ext cx="7696200" cy="3236912"/>
          </a:xfrm>
          <a:prstGeom prst="rect">
            <a:avLst/>
          </a:prstGeom>
          <a:noFill/>
          <a:ln w="9525">
            <a:noFill/>
            <a:miter lim="800000"/>
            <a:headEnd/>
            <a:tailEnd/>
          </a:ln>
        </p:spPr>
      </p:pic>
      <p:sp>
        <p:nvSpPr>
          <p:cNvPr id="591876" name="Line 4"/>
          <p:cNvSpPr>
            <a:spLocks noChangeShapeType="1"/>
          </p:cNvSpPr>
          <p:nvPr/>
        </p:nvSpPr>
        <p:spPr bwMode="auto">
          <a:xfrm flipV="1">
            <a:off x="1073150" y="3741738"/>
            <a:ext cx="2098675" cy="12700"/>
          </a:xfrm>
          <a:prstGeom prst="line">
            <a:avLst/>
          </a:prstGeom>
          <a:noFill/>
          <a:ln w="38100">
            <a:solidFill>
              <a:schemeClr val="folHlink"/>
            </a:solidFill>
            <a:round/>
            <a:headEnd/>
            <a:tailEnd/>
          </a:ln>
        </p:spPr>
        <p:txBody>
          <a:bodyPr wrap="none" anchor="ctr"/>
          <a:lstStyle/>
          <a:p>
            <a:endParaRPr lang="en-US"/>
          </a:p>
        </p:txBody>
      </p:sp>
      <p:sp>
        <p:nvSpPr>
          <p:cNvPr id="591877" name="Line 5"/>
          <p:cNvSpPr>
            <a:spLocks noChangeShapeType="1"/>
          </p:cNvSpPr>
          <p:nvPr/>
        </p:nvSpPr>
        <p:spPr bwMode="auto">
          <a:xfrm>
            <a:off x="3524250" y="3748088"/>
            <a:ext cx="2311400" cy="0"/>
          </a:xfrm>
          <a:prstGeom prst="line">
            <a:avLst/>
          </a:prstGeom>
          <a:noFill/>
          <a:ln w="38100">
            <a:solidFill>
              <a:schemeClr val="folHlink"/>
            </a:solidFill>
            <a:round/>
            <a:headEnd/>
            <a:tailEnd/>
          </a:ln>
        </p:spPr>
        <p:txBody>
          <a:bodyPr wrap="none" anchor="ctr"/>
          <a:lstStyle/>
          <a:p>
            <a:endParaRPr lang="en-US"/>
          </a:p>
        </p:txBody>
      </p:sp>
      <p:sp>
        <p:nvSpPr>
          <p:cNvPr id="591878" name="Line 6"/>
          <p:cNvSpPr>
            <a:spLocks noChangeShapeType="1"/>
          </p:cNvSpPr>
          <p:nvPr/>
        </p:nvSpPr>
        <p:spPr bwMode="auto">
          <a:xfrm>
            <a:off x="6210300" y="3748088"/>
            <a:ext cx="2095500" cy="0"/>
          </a:xfrm>
          <a:prstGeom prst="line">
            <a:avLst/>
          </a:prstGeom>
          <a:noFill/>
          <a:ln w="38100">
            <a:solidFill>
              <a:schemeClr val="folHlink"/>
            </a:solidFill>
            <a:round/>
            <a:headEnd/>
            <a:tailEnd/>
          </a:ln>
        </p:spPr>
        <p:txBody>
          <a:bodyPr wrap="none" anchor="ctr"/>
          <a:lstStyle/>
          <a:p>
            <a:endParaRPr lang="en-US"/>
          </a:p>
        </p:txBody>
      </p:sp>
      <p:sp>
        <p:nvSpPr>
          <p:cNvPr id="591879" name="Line 7"/>
          <p:cNvSpPr>
            <a:spLocks noChangeShapeType="1"/>
          </p:cNvSpPr>
          <p:nvPr/>
        </p:nvSpPr>
        <p:spPr bwMode="auto">
          <a:xfrm>
            <a:off x="6419850" y="2452688"/>
            <a:ext cx="1885950" cy="1289050"/>
          </a:xfrm>
          <a:prstGeom prst="line">
            <a:avLst/>
          </a:prstGeom>
          <a:noFill/>
          <a:ln w="38100">
            <a:solidFill>
              <a:schemeClr val="folHlink"/>
            </a:solidFill>
            <a:round/>
            <a:headEnd/>
            <a:tailEnd/>
          </a:ln>
        </p:spPr>
        <p:txBody>
          <a:bodyPr wrap="none" anchor="ctr"/>
          <a:lstStyle/>
          <a:p>
            <a:endParaRPr lang="en-US"/>
          </a:p>
        </p:txBody>
      </p:sp>
      <p:sp>
        <p:nvSpPr>
          <p:cNvPr id="591880" name="Line 8"/>
          <p:cNvSpPr>
            <a:spLocks noChangeShapeType="1"/>
          </p:cNvSpPr>
          <p:nvPr/>
        </p:nvSpPr>
        <p:spPr bwMode="auto">
          <a:xfrm>
            <a:off x="4724400" y="1284288"/>
            <a:ext cx="1466850" cy="1003300"/>
          </a:xfrm>
          <a:prstGeom prst="line">
            <a:avLst/>
          </a:prstGeom>
          <a:noFill/>
          <a:ln w="38100">
            <a:solidFill>
              <a:schemeClr val="folHlink"/>
            </a:solidFill>
            <a:round/>
            <a:headEnd/>
            <a:tailEnd/>
          </a:ln>
        </p:spPr>
        <p:txBody>
          <a:bodyPr wrap="none" anchor="ctr"/>
          <a:lstStyle/>
          <a:p>
            <a:endParaRPr lang="en-US"/>
          </a:p>
        </p:txBody>
      </p:sp>
      <p:sp>
        <p:nvSpPr>
          <p:cNvPr id="591881" name="Line 9"/>
          <p:cNvSpPr>
            <a:spLocks noChangeShapeType="1"/>
          </p:cNvSpPr>
          <p:nvPr/>
        </p:nvSpPr>
        <p:spPr bwMode="auto">
          <a:xfrm flipV="1">
            <a:off x="3187700" y="1271588"/>
            <a:ext cx="1473200" cy="1009650"/>
          </a:xfrm>
          <a:prstGeom prst="line">
            <a:avLst/>
          </a:prstGeom>
          <a:noFill/>
          <a:ln w="38100">
            <a:solidFill>
              <a:schemeClr val="folHlink"/>
            </a:solidFill>
            <a:round/>
            <a:headEnd/>
            <a:tailEnd/>
          </a:ln>
        </p:spPr>
        <p:txBody>
          <a:bodyPr wrap="none" anchor="ctr"/>
          <a:lstStyle/>
          <a:p>
            <a:endParaRPr lang="en-US"/>
          </a:p>
        </p:txBody>
      </p:sp>
      <p:sp>
        <p:nvSpPr>
          <p:cNvPr id="591882" name="Line 10"/>
          <p:cNvSpPr>
            <a:spLocks noChangeShapeType="1"/>
          </p:cNvSpPr>
          <p:nvPr/>
        </p:nvSpPr>
        <p:spPr bwMode="auto">
          <a:xfrm flipV="1">
            <a:off x="1060450" y="2446338"/>
            <a:ext cx="1892300" cy="1282700"/>
          </a:xfrm>
          <a:prstGeom prst="line">
            <a:avLst/>
          </a:prstGeom>
          <a:noFill/>
          <a:ln w="38100">
            <a:solidFill>
              <a:schemeClr val="folHlink"/>
            </a:solidFill>
            <a:round/>
            <a:headEnd/>
            <a:tailEnd/>
          </a:ln>
        </p:spPr>
        <p:txBody>
          <a:bodyPr wrap="none" anchor="ctr"/>
          <a:lstStyle/>
          <a:p>
            <a:endParaRPr lang="en-US"/>
          </a:p>
        </p:txBody>
      </p:sp>
      <p:sp>
        <p:nvSpPr>
          <p:cNvPr id="591883" name="Text Box 11"/>
          <p:cNvSpPr txBox="1">
            <a:spLocks noChangeArrowheads="1"/>
          </p:cNvSpPr>
          <p:nvPr/>
        </p:nvSpPr>
        <p:spPr bwMode="auto">
          <a:xfrm>
            <a:off x="925776" y="5470525"/>
            <a:ext cx="6553200" cy="396875"/>
          </a:xfrm>
          <a:prstGeom prst="rect">
            <a:avLst/>
          </a:prstGeom>
          <a:noFill/>
          <a:ln w="9525">
            <a:noFill/>
            <a:miter lim="800000"/>
            <a:headEnd/>
            <a:tailEnd/>
          </a:ln>
        </p:spPr>
        <p:txBody>
          <a:bodyPr wrap="none">
            <a:spAutoFit/>
          </a:bodyPr>
          <a:lstStyle/>
          <a:p>
            <a:pPr>
              <a:buFontTx/>
              <a:buChar char="•"/>
            </a:pPr>
            <a:r>
              <a:rPr lang="en-US" sz="2000" dirty="0">
                <a:solidFill>
                  <a:schemeClr val="folHlink"/>
                </a:solidFill>
              </a:rPr>
              <a:t> </a:t>
            </a:r>
            <a:r>
              <a:rPr lang="en-US" sz="2000" b="1" dirty="0" err="1">
                <a:solidFill>
                  <a:schemeClr val="folHlink"/>
                </a:solidFill>
              </a:rPr>
              <a:t>Epipolar</a:t>
            </a:r>
            <a:r>
              <a:rPr lang="en-US" sz="2000" b="1" dirty="0">
                <a:solidFill>
                  <a:schemeClr val="folHlink"/>
                </a:solidFill>
              </a:rPr>
              <a:t> Plane</a:t>
            </a:r>
            <a:r>
              <a:rPr lang="en-US" sz="2000" dirty="0">
                <a:solidFill>
                  <a:schemeClr val="folHlink"/>
                </a:solidFill>
              </a:rPr>
              <a:t> – plane containing baseline (1D family)</a:t>
            </a:r>
          </a:p>
        </p:txBody>
      </p:sp>
      <p:sp>
        <p:nvSpPr>
          <p:cNvPr id="591884" name="Oval 12"/>
          <p:cNvSpPr>
            <a:spLocks noChangeArrowheads="1"/>
          </p:cNvSpPr>
          <p:nvPr/>
        </p:nvSpPr>
        <p:spPr bwMode="auto">
          <a:xfrm>
            <a:off x="3105150" y="3659188"/>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91885" name="Oval 13"/>
          <p:cNvSpPr>
            <a:spLocks noChangeArrowheads="1"/>
          </p:cNvSpPr>
          <p:nvPr/>
        </p:nvSpPr>
        <p:spPr bwMode="auto">
          <a:xfrm>
            <a:off x="6102350" y="3690938"/>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91886" name="Text Box 14"/>
          <p:cNvSpPr txBox="1">
            <a:spLocks noChangeArrowheads="1"/>
          </p:cNvSpPr>
          <p:nvPr/>
        </p:nvSpPr>
        <p:spPr bwMode="auto">
          <a:xfrm>
            <a:off x="920088" y="4419600"/>
            <a:ext cx="5349875" cy="1016000"/>
          </a:xfrm>
          <a:prstGeom prst="rect">
            <a:avLst/>
          </a:prstGeom>
          <a:noFill/>
          <a:ln w="9525">
            <a:noFill/>
            <a:miter lim="800000"/>
            <a:headEnd/>
            <a:tailEnd/>
          </a:ln>
        </p:spPr>
        <p:txBody>
          <a:bodyPr wrap="none">
            <a:spAutoFit/>
          </a:bodyPr>
          <a:lstStyle/>
          <a:p>
            <a:pPr>
              <a:buFontTx/>
              <a:buChar char="•"/>
            </a:pPr>
            <a:r>
              <a:rPr lang="en-US" sz="2000" dirty="0">
                <a:solidFill>
                  <a:srgbClr val="339966"/>
                </a:solidFill>
              </a:rPr>
              <a:t> </a:t>
            </a:r>
            <a:r>
              <a:rPr lang="en-US" sz="2000" b="1" dirty="0" err="1">
                <a:solidFill>
                  <a:srgbClr val="339966"/>
                </a:solidFill>
              </a:rPr>
              <a:t>Epipoles</a:t>
            </a:r>
            <a:r>
              <a:rPr lang="en-US" sz="2000" b="1" dirty="0">
                <a:solidFill>
                  <a:srgbClr val="339966"/>
                </a:solidFill>
              </a:rPr>
              <a:t> </a:t>
            </a:r>
          </a:p>
          <a:p>
            <a:r>
              <a:rPr lang="en-US" sz="2000" dirty="0">
                <a:solidFill>
                  <a:srgbClr val="339966"/>
                </a:solidFill>
              </a:rPr>
              <a:t>= intersections of baseline with image planes </a:t>
            </a:r>
          </a:p>
          <a:p>
            <a:r>
              <a:rPr lang="en-US" sz="2000" dirty="0">
                <a:solidFill>
                  <a:srgbClr val="339966"/>
                </a:solidFill>
              </a:rPr>
              <a:t>= projections of the other camera center</a:t>
            </a:r>
          </a:p>
        </p:txBody>
      </p:sp>
      <p:sp>
        <p:nvSpPr>
          <p:cNvPr id="591890" name="Text Box 18"/>
          <p:cNvSpPr txBox="1">
            <a:spLocks noChangeArrowheads="1"/>
          </p:cNvSpPr>
          <p:nvPr/>
        </p:nvSpPr>
        <p:spPr bwMode="auto">
          <a:xfrm>
            <a:off x="914400" y="4010025"/>
            <a:ext cx="6069013" cy="396875"/>
          </a:xfrm>
          <a:prstGeom prst="rect">
            <a:avLst/>
          </a:prstGeom>
          <a:noFill/>
          <a:ln w="9525">
            <a:noFill/>
            <a:miter lim="800000"/>
            <a:headEnd/>
            <a:tailEnd/>
          </a:ln>
        </p:spPr>
        <p:txBody>
          <a:bodyPr wrap="none">
            <a:spAutoFit/>
          </a:bodyPr>
          <a:lstStyle/>
          <a:p>
            <a:pPr>
              <a:buFontTx/>
              <a:buChar char="•"/>
            </a:pPr>
            <a:r>
              <a:rPr lang="en-US" sz="2000" dirty="0">
                <a:solidFill>
                  <a:srgbClr val="FF3399"/>
                </a:solidFill>
              </a:rPr>
              <a:t> </a:t>
            </a:r>
            <a:r>
              <a:rPr lang="en-US" sz="2000" b="1" dirty="0">
                <a:solidFill>
                  <a:srgbClr val="FF3399"/>
                </a:solidFill>
              </a:rPr>
              <a:t>Baseline</a:t>
            </a:r>
            <a:r>
              <a:rPr lang="en-US" sz="2000" dirty="0">
                <a:solidFill>
                  <a:srgbClr val="FF3399"/>
                </a:solidFill>
              </a:rPr>
              <a:t> – line connecting the two camera centers</a:t>
            </a:r>
          </a:p>
        </p:txBody>
      </p:sp>
      <p:sp>
        <p:nvSpPr>
          <p:cNvPr id="591891" name="Line 19"/>
          <p:cNvSpPr>
            <a:spLocks noChangeShapeType="1"/>
          </p:cNvSpPr>
          <p:nvPr/>
        </p:nvSpPr>
        <p:spPr bwMode="auto">
          <a:xfrm>
            <a:off x="1066800" y="3773488"/>
            <a:ext cx="2057400" cy="0"/>
          </a:xfrm>
          <a:prstGeom prst="line">
            <a:avLst/>
          </a:prstGeom>
          <a:noFill/>
          <a:ln w="38100">
            <a:solidFill>
              <a:srgbClr val="FF3399"/>
            </a:solidFill>
            <a:round/>
            <a:headEnd/>
            <a:tailEnd/>
          </a:ln>
        </p:spPr>
        <p:txBody>
          <a:bodyPr wrap="none" anchor="ctr"/>
          <a:lstStyle/>
          <a:p>
            <a:endParaRPr lang="en-US"/>
          </a:p>
        </p:txBody>
      </p:sp>
      <p:sp>
        <p:nvSpPr>
          <p:cNvPr id="591892" name="Line 20"/>
          <p:cNvSpPr>
            <a:spLocks noChangeShapeType="1"/>
          </p:cNvSpPr>
          <p:nvPr/>
        </p:nvSpPr>
        <p:spPr bwMode="auto">
          <a:xfrm>
            <a:off x="3505200" y="3773488"/>
            <a:ext cx="2362200" cy="0"/>
          </a:xfrm>
          <a:prstGeom prst="line">
            <a:avLst/>
          </a:prstGeom>
          <a:noFill/>
          <a:ln w="38100">
            <a:solidFill>
              <a:srgbClr val="FF3399"/>
            </a:solidFill>
            <a:round/>
            <a:headEnd/>
            <a:tailEnd/>
          </a:ln>
        </p:spPr>
        <p:txBody>
          <a:bodyPr wrap="none" anchor="ctr"/>
          <a:lstStyle/>
          <a:p>
            <a:endParaRPr lang="en-US"/>
          </a:p>
        </p:txBody>
      </p:sp>
      <p:sp>
        <p:nvSpPr>
          <p:cNvPr id="591893" name="Line 21"/>
          <p:cNvSpPr>
            <a:spLocks noChangeShapeType="1"/>
          </p:cNvSpPr>
          <p:nvPr/>
        </p:nvSpPr>
        <p:spPr bwMode="auto">
          <a:xfrm>
            <a:off x="6248400" y="3773488"/>
            <a:ext cx="2057400" cy="0"/>
          </a:xfrm>
          <a:prstGeom prst="line">
            <a:avLst/>
          </a:prstGeom>
          <a:noFill/>
          <a:ln w="38100">
            <a:solidFill>
              <a:srgbClr val="FF3399"/>
            </a:solidFill>
            <a:round/>
            <a:headEnd/>
            <a:tailEnd/>
          </a:ln>
        </p:spPr>
        <p:txBody>
          <a:bodyPr wrap="none" anchor="ctr"/>
          <a:lstStyle/>
          <a:p>
            <a:endParaRPr lang="en-US"/>
          </a:p>
        </p:txBody>
      </p:sp>
      <p:sp>
        <p:nvSpPr>
          <p:cNvPr id="13332" name="Rectangle 22"/>
          <p:cNvSpPr>
            <a:spLocks noGrp="1" noChangeArrowheads="1"/>
          </p:cNvSpPr>
          <p:nvPr>
            <p:ph type="title"/>
          </p:nvPr>
        </p:nvSpPr>
        <p:spPr/>
        <p:txBody>
          <a:bodyPr/>
          <a:lstStyle/>
          <a:p>
            <a:r>
              <a:rPr lang="en-US" dirty="0" err="1" smtClean="0"/>
              <a:t>Epipolar</a:t>
            </a:r>
            <a:r>
              <a:rPr lang="en-US" dirty="0" smtClean="0"/>
              <a:t> geometry: notation</a:t>
            </a:r>
          </a:p>
        </p:txBody>
      </p:sp>
      <p:sp>
        <p:nvSpPr>
          <p:cNvPr id="13333" name="Rectangle 24"/>
          <p:cNvSpPr>
            <a:spLocks noChangeArrowheads="1"/>
          </p:cNvSpPr>
          <p:nvPr/>
        </p:nvSpPr>
        <p:spPr bwMode="auto">
          <a:xfrm>
            <a:off x="914400" y="1552575"/>
            <a:ext cx="228600" cy="304800"/>
          </a:xfrm>
          <a:prstGeom prst="rect">
            <a:avLst/>
          </a:prstGeom>
          <a:solidFill>
            <a:schemeClr val="bg1"/>
          </a:solidFill>
          <a:ln w="9525">
            <a:noFill/>
            <a:miter lim="800000"/>
            <a:headEnd/>
            <a:tailEnd/>
          </a:ln>
        </p:spPr>
        <p:txBody>
          <a:bodyPr wrap="none" anchor="ctr"/>
          <a:lstStyle/>
          <a:p>
            <a:endParaRPr lang="en-US"/>
          </a:p>
        </p:txBody>
      </p:sp>
      <p:sp>
        <p:nvSpPr>
          <p:cNvPr id="13334" name="Rectangle 25"/>
          <p:cNvSpPr>
            <a:spLocks noChangeArrowheads="1"/>
          </p:cNvSpPr>
          <p:nvPr/>
        </p:nvSpPr>
        <p:spPr bwMode="auto">
          <a:xfrm>
            <a:off x="8170863" y="1562100"/>
            <a:ext cx="322262" cy="304800"/>
          </a:xfrm>
          <a:prstGeom prst="rect">
            <a:avLst/>
          </a:prstGeom>
          <a:solidFill>
            <a:schemeClr val="bg1"/>
          </a:solidFill>
          <a:ln w="9525">
            <a:noFill/>
            <a:miter lim="800000"/>
            <a:headEnd/>
            <a:tailEnd/>
          </a:ln>
        </p:spPr>
        <p:txBody>
          <a:bodyPr wrap="none" anchor="ctr"/>
          <a:lstStyle/>
          <a:p>
            <a:endParaRPr lang="en-US"/>
          </a:p>
        </p:txBody>
      </p:sp>
      <p:sp>
        <p:nvSpPr>
          <p:cNvPr id="13335" name="Text Box 26"/>
          <p:cNvSpPr txBox="1">
            <a:spLocks noChangeArrowheads="1"/>
          </p:cNvSpPr>
          <p:nvPr/>
        </p:nvSpPr>
        <p:spPr bwMode="auto">
          <a:xfrm>
            <a:off x="4572000" y="892175"/>
            <a:ext cx="303213" cy="304800"/>
          </a:xfrm>
          <a:prstGeom prst="rect">
            <a:avLst/>
          </a:prstGeom>
          <a:solidFill>
            <a:schemeClr val="bg1"/>
          </a:solidFill>
          <a:ln w="9525">
            <a:noFill/>
            <a:miter lim="800000"/>
            <a:headEnd/>
            <a:tailEnd/>
          </a:ln>
        </p:spPr>
        <p:txBody>
          <a:bodyPr wrap="none">
            <a:spAutoFit/>
          </a:bodyPr>
          <a:lstStyle/>
          <a:p>
            <a:r>
              <a:rPr lang="en-US" sz="1400" b="1" i="1">
                <a:latin typeface="Times New Roman" pitchFamily="18" charset="0"/>
              </a:rPr>
              <a:t>X</a:t>
            </a:r>
          </a:p>
        </p:txBody>
      </p:sp>
      <p:sp>
        <p:nvSpPr>
          <p:cNvPr id="13336" name="Freeform 29"/>
          <p:cNvSpPr>
            <a:spLocks/>
          </p:cNvSpPr>
          <p:nvPr/>
        </p:nvSpPr>
        <p:spPr bwMode="auto">
          <a:xfrm>
            <a:off x="2667000" y="2286000"/>
            <a:ext cx="228600" cy="228600"/>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13337" name="Text Box 27"/>
          <p:cNvSpPr txBox="1">
            <a:spLocks noChangeArrowheads="1"/>
          </p:cNvSpPr>
          <p:nvPr/>
        </p:nvSpPr>
        <p:spPr bwMode="auto">
          <a:xfrm>
            <a:off x="2667000" y="2209800"/>
            <a:ext cx="20955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13338" name="Freeform 30"/>
          <p:cNvSpPr>
            <a:spLocks/>
          </p:cNvSpPr>
          <p:nvPr/>
        </p:nvSpPr>
        <p:spPr bwMode="auto">
          <a:xfrm>
            <a:off x="6477000" y="2286000"/>
            <a:ext cx="228600" cy="228600"/>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13339" name="Text Box 31"/>
          <p:cNvSpPr txBox="1">
            <a:spLocks noChangeArrowheads="1"/>
          </p:cNvSpPr>
          <p:nvPr/>
        </p:nvSpPr>
        <p:spPr bwMode="auto">
          <a:xfrm>
            <a:off x="6400800" y="2209800"/>
            <a:ext cx="38100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Tree>
    <p:extLst>
      <p:ext uri="{BB962C8B-B14F-4D97-AF65-F5344CB8AC3E}">
        <p14:creationId xmlns:p14="http://schemas.microsoft.com/office/powerpoint/2010/main" val="418166519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9189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59189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59189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59189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59188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59188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59188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59187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499"/>
                                          </p:stCondLst>
                                        </p:cTn>
                                        <p:tgtEl>
                                          <p:spTgt spid="59187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59187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59187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59188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59188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59188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5918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1876" grpId="0" animBg="1"/>
      <p:bldP spid="591877" grpId="0" animBg="1"/>
      <p:bldP spid="591878" grpId="0" animBg="1"/>
      <p:bldP spid="591879" grpId="0" animBg="1"/>
      <p:bldP spid="591880" grpId="0" animBg="1"/>
      <p:bldP spid="591881" grpId="0" animBg="1"/>
      <p:bldP spid="591882" grpId="0" animBg="1"/>
      <p:bldP spid="591883" grpId="0" autoUpdateAnimBg="0"/>
      <p:bldP spid="591884" grpId="0" animBg="1"/>
      <p:bldP spid="591885" grpId="0" animBg="1"/>
      <p:bldP spid="591886" grpId="0" autoUpdateAnimBg="0"/>
      <p:bldP spid="591890" grpId="0" autoUpdateAnimBg="0"/>
      <p:bldP spid="591891" grpId="0" animBg="1"/>
      <p:bldP spid="591892" grpId="0" animBg="1"/>
      <p:bldP spid="59189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print"/>
          <a:srcRect/>
          <a:stretch>
            <a:fillRect/>
          </a:stretch>
        </p:blipFill>
        <p:spPr bwMode="auto">
          <a:xfrm>
            <a:off x="838200" y="877888"/>
            <a:ext cx="7696200" cy="3236912"/>
          </a:xfrm>
          <a:prstGeom prst="rect">
            <a:avLst/>
          </a:prstGeom>
          <a:noFill/>
          <a:ln w="9525">
            <a:noFill/>
            <a:miter lim="800000"/>
            <a:headEnd/>
            <a:tailEnd/>
          </a:ln>
        </p:spPr>
      </p:pic>
      <p:sp>
        <p:nvSpPr>
          <p:cNvPr id="15363" name="Line 4"/>
          <p:cNvSpPr>
            <a:spLocks noChangeShapeType="1"/>
          </p:cNvSpPr>
          <p:nvPr/>
        </p:nvSpPr>
        <p:spPr bwMode="auto">
          <a:xfrm flipV="1">
            <a:off x="1073150" y="3741738"/>
            <a:ext cx="2098675" cy="12700"/>
          </a:xfrm>
          <a:prstGeom prst="line">
            <a:avLst/>
          </a:prstGeom>
          <a:noFill/>
          <a:ln w="38100">
            <a:solidFill>
              <a:schemeClr val="folHlink"/>
            </a:solidFill>
            <a:round/>
            <a:headEnd/>
            <a:tailEnd/>
          </a:ln>
        </p:spPr>
        <p:txBody>
          <a:bodyPr wrap="none" anchor="ctr"/>
          <a:lstStyle/>
          <a:p>
            <a:endParaRPr lang="en-US"/>
          </a:p>
        </p:txBody>
      </p:sp>
      <p:sp>
        <p:nvSpPr>
          <p:cNvPr id="15364" name="Line 5"/>
          <p:cNvSpPr>
            <a:spLocks noChangeShapeType="1"/>
          </p:cNvSpPr>
          <p:nvPr/>
        </p:nvSpPr>
        <p:spPr bwMode="auto">
          <a:xfrm>
            <a:off x="3524250" y="3748088"/>
            <a:ext cx="2311400" cy="0"/>
          </a:xfrm>
          <a:prstGeom prst="line">
            <a:avLst/>
          </a:prstGeom>
          <a:noFill/>
          <a:ln w="38100">
            <a:solidFill>
              <a:schemeClr val="folHlink"/>
            </a:solidFill>
            <a:round/>
            <a:headEnd/>
            <a:tailEnd/>
          </a:ln>
        </p:spPr>
        <p:txBody>
          <a:bodyPr wrap="none" anchor="ctr"/>
          <a:lstStyle/>
          <a:p>
            <a:endParaRPr lang="en-US"/>
          </a:p>
        </p:txBody>
      </p:sp>
      <p:sp>
        <p:nvSpPr>
          <p:cNvPr id="15365" name="Line 6"/>
          <p:cNvSpPr>
            <a:spLocks noChangeShapeType="1"/>
          </p:cNvSpPr>
          <p:nvPr/>
        </p:nvSpPr>
        <p:spPr bwMode="auto">
          <a:xfrm>
            <a:off x="6210300" y="3748088"/>
            <a:ext cx="2095500" cy="0"/>
          </a:xfrm>
          <a:prstGeom prst="line">
            <a:avLst/>
          </a:prstGeom>
          <a:noFill/>
          <a:ln w="38100">
            <a:solidFill>
              <a:schemeClr val="folHlink"/>
            </a:solidFill>
            <a:round/>
            <a:headEnd/>
            <a:tailEnd/>
          </a:ln>
        </p:spPr>
        <p:txBody>
          <a:bodyPr wrap="none" anchor="ctr"/>
          <a:lstStyle/>
          <a:p>
            <a:endParaRPr lang="en-US"/>
          </a:p>
        </p:txBody>
      </p:sp>
      <p:sp>
        <p:nvSpPr>
          <p:cNvPr id="15366" name="Line 7"/>
          <p:cNvSpPr>
            <a:spLocks noChangeShapeType="1"/>
          </p:cNvSpPr>
          <p:nvPr/>
        </p:nvSpPr>
        <p:spPr bwMode="auto">
          <a:xfrm>
            <a:off x="6419850" y="2452688"/>
            <a:ext cx="1885950" cy="1289050"/>
          </a:xfrm>
          <a:prstGeom prst="line">
            <a:avLst/>
          </a:prstGeom>
          <a:noFill/>
          <a:ln w="38100">
            <a:solidFill>
              <a:schemeClr val="folHlink"/>
            </a:solidFill>
            <a:round/>
            <a:headEnd/>
            <a:tailEnd/>
          </a:ln>
        </p:spPr>
        <p:txBody>
          <a:bodyPr wrap="none" anchor="ctr"/>
          <a:lstStyle/>
          <a:p>
            <a:endParaRPr lang="en-US"/>
          </a:p>
        </p:txBody>
      </p:sp>
      <p:sp>
        <p:nvSpPr>
          <p:cNvPr id="15367" name="Line 8"/>
          <p:cNvSpPr>
            <a:spLocks noChangeShapeType="1"/>
          </p:cNvSpPr>
          <p:nvPr/>
        </p:nvSpPr>
        <p:spPr bwMode="auto">
          <a:xfrm>
            <a:off x="4724400" y="1284288"/>
            <a:ext cx="1466850" cy="1003300"/>
          </a:xfrm>
          <a:prstGeom prst="line">
            <a:avLst/>
          </a:prstGeom>
          <a:noFill/>
          <a:ln w="38100">
            <a:solidFill>
              <a:schemeClr val="folHlink"/>
            </a:solidFill>
            <a:round/>
            <a:headEnd/>
            <a:tailEnd/>
          </a:ln>
        </p:spPr>
        <p:txBody>
          <a:bodyPr wrap="none" anchor="ctr"/>
          <a:lstStyle/>
          <a:p>
            <a:endParaRPr lang="en-US"/>
          </a:p>
        </p:txBody>
      </p:sp>
      <p:sp>
        <p:nvSpPr>
          <p:cNvPr id="15368" name="Line 9"/>
          <p:cNvSpPr>
            <a:spLocks noChangeShapeType="1"/>
          </p:cNvSpPr>
          <p:nvPr/>
        </p:nvSpPr>
        <p:spPr bwMode="auto">
          <a:xfrm flipV="1">
            <a:off x="3187700" y="1271588"/>
            <a:ext cx="1473200" cy="1009650"/>
          </a:xfrm>
          <a:prstGeom prst="line">
            <a:avLst/>
          </a:prstGeom>
          <a:noFill/>
          <a:ln w="38100">
            <a:solidFill>
              <a:schemeClr val="folHlink"/>
            </a:solidFill>
            <a:round/>
            <a:headEnd/>
            <a:tailEnd/>
          </a:ln>
        </p:spPr>
        <p:txBody>
          <a:bodyPr wrap="none" anchor="ctr"/>
          <a:lstStyle/>
          <a:p>
            <a:endParaRPr lang="en-US"/>
          </a:p>
        </p:txBody>
      </p:sp>
      <p:sp>
        <p:nvSpPr>
          <p:cNvPr id="15369" name="Line 10"/>
          <p:cNvSpPr>
            <a:spLocks noChangeShapeType="1"/>
          </p:cNvSpPr>
          <p:nvPr/>
        </p:nvSpPr>
        <p:spPr bwMode="auto">
          <a:xfrm flipV="1">
            <a:off x="1060450" y="2446338"/>
            <a:ext cx="1892300" cy="1282700"/>
          </a:xfrm>
          <a:prstGeom prst="line">
            <a:avLst/>
          </a:prstGeom>
          <a:noFill/>
          <a:ln w="38100">
            <a:solidFill>
              <a:schemeClr val="folHlink"/>
            </a:solidFill>
            <a:round/>
            <a:headEnd/>
            <a:tailEnd/>
          </a:ln>
        </p:spPr>
        <p:txBody>
          <a:bodyPr wrap="none" anchor="ctr"/>
          <a:lstStyle/>
          <a:p>
            <a:endParaRPr lang="en-US"/>
          </a:p>
        </p:txBody>
      </p:sp>
      <p:sp>
        <p:nvSpPr>
          <p:cNvPr id="15371" name="Oval 12"/>
          <p:cNvSpPr>
            <a:spLocks noChangeArrowheads="1"/>
          </p:cNvSpPr>
          <p:nvPr/>
        </p:nvSpPr>
        <p:spPr bwMode="auto">
          <a:xfrm>
            <a:off x="3105150" y="3659188"/>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5372" name="Oval 13"/>
          <p:cNvSpPr>
            <a:spLocks noChangeArrowheads="1"/>
          </p:cNvSpPr>
          <p:nvPr/>
        </p:nvSpPr>
        <p:spPr bwMode="auto">
          <a:xfrm>
            <a:off x="6102350" y="3690938"/>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grpSp>
        <p:nvGrpSpPr>
          <p:cNvPr id="29" name="Group 28"/>
          <p:cNvGrpSpPr/>
          <p:nvPr/>
        </p:nvGrpSpPr>
        <p:grpSpPr>
          <a:xfrm>
            <a:off x="2952750" y="2300288"/>
            <a:ext cx="3460750" cy="1600200"/>
            <a:chOff x="2952750" y="2300288"/>
            <a:chExt cx="3460750" cy="1600200"/>
          </a:xfrm>
        </p:grpSpPr>
        <p:sp>
          <p:nvSpPr>
            <p:cNvPr id="591887" name="Line 15"/>
            <p:cNvSpPr>
              <a:spLocks noChangeShapeType="1"/>
            </p:cNvSpPr>
            <p:nvPr/>
          </p:nvSpPr>
          <p:spPr bwMode="auto">
            <a:xfrm flipH="1" flipV="1">
              <a:off x="2952750" y="2300288"/>
              <a:ext cx="260350" cy="1581150"/>
            </a:xfrm>
            <a:prstGeom prst="line">
              <a:avLst/>
            </a:prstGeom>
            <a:noFill/>
            <a:ln w="38100">
              <a:solidFill>
                <a:srgbClr val="CC3300"/>
              </a:solidFill>
              <a:round/>
              <a:headEnd/>
              <a:tailEnd/>
            </a:ln>
          </p:spPr>
          <p:txBody>
            <a:bodyPr wrap="none" anchor="ctr"/>
            <a:lstStyle/>
            <a:p>
              <a:endParaRPr lang="en-US"/>
            </a:p>
          </p:txBody>
        </p:sp>
        <p:sp>
          <p:nvSpPr>
            <p:cNvPr id="591888" name="Line 16"/>
            <p:cNvSpPr>
              <a:spLocks noChangeShapeType="1"/>
            </p:cNvSpPr>
            <p:nvPr/>
          </p:nvSpPr>
          <p:spPr bwMode="auto">
            <a:xfrm flipV="1">
              <a:off x="6159500" y="2312988"/>
              <a:ext cx="254000" cy="1587500"/>
            </a:xfrm>
            <a:prstGeom prst="line">
              <a:avLst/>
            </a:prstGeom>
            <a:noFill/>
            <a:ln w="38100">
              <a:solidFill>
                <a:srgbClr val="CC3300"/>
              </a:solidFill>
              <a:round/>
              <a:headEnd/>
              <a:tailEnd/>
            </a:ln>
          </p:spPr>
          <p:txBody>
            <a:bodyPr wrap="none" anchor="ctr"/>
            <a:lstStyle/>
            <a:p>
              <a:endParaRPr lang="en-US"/>
            </a:p>
          </p:txBody>
        </p:sp>
      </p:grpSp>
      <p:sp>
        <p:nvSpPr>
          <p:cNvPr id="591889" name="Text Box 17"/>
          <p:cNvSpPr txBox="1">
            <a:spLocks noChangeArrowheads="1"/>
          </p:cNvSpPr>
          <p:nvPr/>
        </p:nvSpPr>
        <p:spPr bwMode="auto">
          <a:xfrm>
            <a:off x="914400" y="5804848"/>
            <a:ext cx="7467600" cy="1006475"/>
          </a:xfrm>
          <a:prstGeom prst="rect">
            <a:avLst/>
          </a:prstGeom>
          <a:noFill/>
          <a:ln w="9525">
            <a:noFill/>
            <a:miter lim="800000"/>
            <a:headEnd/>
            <a:tailEnd/>
          </a:ln>
        </p:spPr>
        <p:txBody>
          <a:bodyPr>
            <a:spAutoFit/>
          </a:bodyPr>
          <a:lstStyle/>
          <a:p>
            <a:pPr>
              <a:buFontTx/>
              <a:buChar char="•"/>
            </a:pPr>
            <a:r>
              <a:rPr lang="en-US" sz="2000" dirty="0">
                <a:solidFill>
                  <a:srgbClr val="A50021"/>
                </a:solidFill>
              </a:rPr>
              <a:t> </a:t>
            </a:r>
            <a:r>
              <a:rPr lang="en-US" sz="2000" b="1" dirty="0" err="1">
                <a:solidFill>
                  <a:srgbClr val="A50021"/>
                </a:solidFill>
              </a:rPr>
              <a:t>Epipolar</a:t>
            </a:r>
            <a:r>
              <a:rPr lang="en-US" sz="2000" b="1" dirty="0">
                <a:solidFill>
                  <a:srgbClr val="A50021"/>
                </a:solidFill>
              </a:rPr>
              <a:t> Lines</a:t>
            </a:r>
            <a:r>
              <a:rPr lang="en-US" sz="2000" dirty="0">
                <a:solidFill>
                  <a:srgbClr val="A50021"/>
                </a:solidFill>
              </a:rPr>
              <a:t> - intersections of </a:t>
            </a:r>
            <a:r>
              <a:rPr lang="en-US" sz="2000" dirty="0" err="1">
                <a:solidFill>
                  <a:srgbClr val="A50021"/>
                </a:solidFill>
              </a:rPr>
              <a:t>epipolar</a:t>
            </a:r>
            <a:r>
              <a:rPr lang="en-US" sz="2000" dirty="0">
                <a:solidFill>
                  <a:srgbClr val="A50021"/>
                </a:solidFill>
              </a:rPr>
              <a:t> plane with image</a:t>
            </a:r>
            <a:br>
              <a:rPr lang="en-US" sz="2000" dirty="0">
                <a:solidFill>
                  <a:srgbClr val="A50021"/>
                </a:solidFill>
              </a:rPr>
            </a:br>
            <a:r>
              <a:rPr lang="en-US" sz="2000" dirty="0">
                <a:solidFill>
                  <a:srgbClr val="A50021"/>
                </a:solidFill>
              </a:rPr>
              <a:t>  planes (always come in corresponding pairs)</a:t>
            </a:r>
          </a:p>
          <a:p>
            <a:pPr eaLnBrk="1" hangingPunct="1">
              <a:buFontTx/>
              <a:buChar char="•"/>
            </a:pPr>
            <a:endParaRPr lang="en-US" sz="2000" dirty="0">
              <a:solidFill>
                <a:srgbClr val="A50021"/>
              </a:solidFill>
            </a:endParaRPr>
          </a:p>
        </p:txBody>
      </p:sp>
      <p:sp>
        <p:nvSpPr>
          <p:cNvPr id="15378" name="Line 19"/>
          <p:cNvSpPr>
            <a:spLocks noChangeShapeType="1"/>
          </p:cNvSpPr>
          <p:nvPr/>
        </p:nvSpPr>
        <p:spPr bwMode="auto">
          <a:xfrm>
            <a:off x="1066800" y="3773488"/>
            <a:ext cx="2057400" cy="0"/>
          </a:xfrm>
          <a:prstGeom prst="line">
            <a:avLst/>
          </a:prstGeom>
          <a:noFill/>
          <a:ln w="38100">
            <a:solidFill>
              <a:srgbClr val="FF3399"/>
            </a:solidFill>
            <a:round/>
            <a:headEnd/>
            <a:tailEnd/>
          </a:ln>
        </p:spPr>
        <p:txBody>
          <a:bodyPr wrap="none" anchor="ctr"/>
          <a:lstStyle/>
          <a:p>
            <a:endParaRPr lang="en-US"/>
          </a:p>
        </p:txBody>
      </p:sp>
      <p:sp>
        <p:nvSpPr>
          <p:cNvPr id="15379" name="Line 20"/>
          <p:cNvSpPr>
            <a:spLocks noChangeShapeType="1"/>
          </p:cNvSpPr>
          <p:nvPr/>
        </p:nvSpPr>
        <p:spPr bwMode="auto">
          <a:xfrm>
            <a:off x="3505200" y="3773488"/>
            <a:ext cx="2362200" cy="0"/>
          </a:xfrm>
          <a:prstGeom prst="line">
            <a:avLst/>
          </a:prstGeom>
          <a:noFill/>
          <a:ln w="38100">
            <a:solidFill>
              <a:srgbClr val="FF3399"/>
            </a:solidFill>
            <a:round/>
            <a:headEnd/>
            <a:tailEnd/>
          </a:ln>
        </p:spPr>
        <p:txBody>
          <a:bodyPr wrap="none" anchor="ctr"/>
          <a:lstStyle/>
          <a:p>
            <a:endParaRPr lang="en-US"/>
          </a:p>
        </p:txBody>
      </p:sp>
      <p:sp>
        <p:nvSpPr>
          <p:cNvPr id="15380" name="Line 21"/>
          <p:cNvSpPr>
            <a:spLocks noChangeShapeType="1"/>
          </p:cNvSpPr>
          <p:nvPr/>
        </p:nvSpPr>
        <p:spPr bwMode="auto">
          <a:xfrm>
            <a:off x="6248400" y="3773488"/>
            <a:ext cx="2057400" cy="0"/>
          </a:xfrm>
          <a:prstGeom prst="line">
            <a:avLst/>
          </a:prstGeom>
          <a:noFill/>
          <a:ln w="38100">
            <a:solidFill>
              <a:srgbClr val="FF3399"/>
            </a:solidFill>
            <a:round/>
            <a:headEnd/>
            <a:tailEnd/>
          </a:ln>
        </p:spPr>
        <p:txBody>
          <a:bodyPr wrap="none" anchor="ctr"/>
          <a:lstStyle/>
          <a:p>
            <a:endParaRPr lang="en-US"/>
          </a:p>
        </p:txBody>
      </p:sp>
      <p:sp>
        <p:nvSpPr>
          <p:cNvPr id="15381" name="Rectangle 22"/>
          <p:cNvSpPr>
            <a:spLocks noGrp="1" noChangeArrowheads="1"/>
          </p:cNvSpPr>
          <p:nvPr>
            <p:ph type="title"/>
          </p:nvPr>
        </p:nvSpPr>
        <p:spPr/>
        <p:txBody>
          <a:bodyPr/>
          <a:lstStyle/>
          <a:p>
            <a:r>
              <a:rPr lang="en-US" dirty="0" err="1" smtClean="0"/>
              <a:t>Epipolar</a:t>
            </a:r>
            <a:r>
              <a:rPr lang="en-US" dirty="0" smtClean="0"/>
              <a:t> geometry: notation</a:t>
            </a:r>
          </a:p>
        </p:txBody>
      </p:sp>
      <p:sp>
        <p:nvSpPr>
          <p:cNvPr id="15382" name="Rectangle 24"/>
          <p:cNvSpPr>
            <a:spLocks noChangeArrowheads="1"/>
          </p:cNvSpPr>
          <p:nvPr/>
        </p:nvSpPr>
        <p:spPr bwMode="auto">
          <a:xfrm>
            <a:off x="914400" y="1552575"/>
            <a:ext cx="228600" cy="304800"/>
          </a:xfrm>
          <a:prstGeom prst="rect">
            <a:avLst/>
          </a:prstGeom>
          <a:solidFill>
            <a:schemeClr val="bg1"/>
          </a:solidFill>
          <a:ln w="9525">
            <a:noFill/>
            <a:miter lim="800000"/>
            <a:headEnd/>
            <a:tailEnd/>
          </a:ln>
        </p:spPr>
        <p:txBody>
          <a:bodyPr wrap="none" anchor="ctr"/>
          <a:lstStyle/>
          <a:p>
            <a:endParaRPr lang="en-US"/>
          </a:p>
        </p:txBody>
      </p:sp>
      <p:sp>
        <p:nvSpPr>
          <p:cNvPr id="15383" name="Rectangle 25"/>
          <p:cNvSpPr>
            <a:spLocks noChangeArrowheads="1"/>
          </p:cNvSpPr>
          <p:nvPr/>
        </p:nvSpPr>
        <p:spPr bwMode="auto">
          <a:xfrm>
            <a:off x="8170863" y="1562100"/>
            <a:ext cx="322262" cy="304800"/>
          </a:xfrm>
          <a:prstGeom prst="rect">
            <a:avLst/>
          </a:prstGeom>
          <a:solidFill>
            <a:schemeClr val="bg1"/>
          </a:solidFill>
          <a:ln w="9525">
            <a:noFill/>
            <a:miter lim="800000"/>
            <a:headEnd/>
            <a:tailEnd/>
          </a:ln>
        </p:spPr>
        <p:txBody>
          <a:bodyPr wrap="none" anchor="ctr"/>
          <a:lstStyle/>
          <a:p>
            <a:endParaRPr lang="en-US"/>
          </a:p>
        </p:txBody>
      </p:sp>
      <p:sp>
        <p:nvSpPr>
          <p:cNvPr id="15384" name="Text Box 26"/>
          <p:cNvSpPr txBox="1">
            <a:spLocks noChangeArrowheads="1"/>
          </p:cNvSpPr>
          <p:nvPr/>
        </p:nvSpPr>
        <p:spPr bwMode="auto">
          <a:xfrm>
            <a:off x="4572000" y="892175"/>
            <a:ext cx="303213" cy="304800"/>
          </a:xfrm>
          <a:prstGeom prst="rect">
            <a:avLst/>
          </a:prstGeom>
          <a:solidFill>
            <a:schemeClr val="bg1"/>
          </a:solidFill>
          <a:ln w="9525">
            <a:noFill/>
            <a:miter lim="800000"/>
            <a:headEnd/>
            <a:tailEnd/>
          </a:ln>
        </p:spPr>
        <p:txBody>
          <a:bodyPr wrap="none">
            <a:spAutoFit/>
          </a:bodyPr>
          <a:lstStyle/>
          <a:p>
            <a:r>
              <a:rPr lang="en-US" sz="1400" b="1" i="1">
                <a:latin typeface="Times New Roman" pitchFamily="18" charset="0"/>
              </a:rPr>
              <a:t>X</a:t>
            </a:r>
          </a:p>
        </p:txBody>
      </p:sp>
      <p:sp>
        <p:nvSpPr>
          <p:cNvPr id="15385" name="Freeform 29"/>
          <p:cNvSpPr>
            <a:spLocks/>
          </p:cNvSpPr>
          <p:nvPr/>
        </p:nvSpPr>
        <p:spPr bwMode="auto">
          <a:xfrm>
            <a:off x="2667000" y="2286000"/>
            <a:ext cx="228600" cy="228600"/>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15386" name="Text Box 27"/>
          <p:cNvSpPr txBox="1">
            <a:spLocks noChangeArrowheads="1"/>
          </p:cNvSpPr>
          <p:nvPr/>
        </p:nvSpPr>
        <p:spPr bwMode="auto">
          <a:xfrm>
            <a:off x="2667000" y="2209800"/>
            <a:ext cx="20955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15387" name="Freeform 30"/>
          <p:cNvSpPr>
            <a:spLocks/>
          </p:cNvSpPr>
          <p:nvPr/>
        </p:nvSpPr>
        <p:spPr bwMode="auto">
          <a:xfrm>
            <a:off x="6477000" y="2286000"/>
            <a:ext cx="228600" cy="228600"/>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15388" name="Text Box 31"/>
          <p:cNvSpPr txBox="1">
            <a:spLocks noChangeArrowheads="1"/>
          </p:cNvSpPr>
          <p:nvPr/>
        </p:nvSpPr>
        <p:spPr bwMode="auto">
          <a:xfrm>
            <a:off x="6400800" y="2209800"/>
            <a:ext cx="38100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31" name="Text Box 11"/>
          <p:cNvSpPr txBox="1">
            <a:spLocks noChangeArrowheads="1"/>
          </p:cNvSpPr>
          <p:nvPr/>
        </p:nvSpPr>
        <p:spPr bwMode="auto">
          <a:xfrm>
            <a:off x="925776" y="5470525"/>
            <a:ext cx="6553200" cy="396875"/>
          </a:xfrm>
          <a:prstGeom prst="rect">
            <a:avLst/>
          </a:prstGeom>
          <a:noFill/>
          <a:ln w="9525">
            <a:noFill/>
            <a:miter lim="800000"/>
            <a:headEnd/>
            <a:tailEnd/>
          </a:ln>
        </p:spPr>
        <p:txBody>
          <a:bodyPr wrap="none">
            <a:spAutoFit/>
          </a:bodyPr>
          <a:lstStyle/>
          <a:p>
            <a:pPr>
              <a:buFontTx/>
              <a:buChar char="•"/>
            </a:pPr>
            <a:r>
              <a:rPr lang="en-US" sz="2000" dirty="0">
                <a:solidFill>
                  <a:schemeClr val="folHlink"/>
                </a:solidFill>
              </a:rPr>
              <a:t> </a:t>
            </a:r>
            <a:r>
              <a:rPr lang="en-US" sz="2000" b="1" dirty="0" err="1">
                <a:solidFill>
                  <a:schemeClr val="folHlink"/>
                </a:solidFill>
              </a:rPr>
              <a:t>Epipolar</a:t>
            </a:r>
            <a:r>
              <a:rPr lang="en-US" sz="2000" b="1" dirty="0">
                <a:solidFill>
                  <a:schemeClr val="folHlink"/>
                </a:solidFill>
              </a:rPr>
              <a:t> Plane</a:t>
            </a:r>
            <a:r>
              <a:rPr lang="en-US" sz="2000" dirty="0">
                <a:solidFill>
                  <a:schemeClr val="folHlink"/>
                </a:solidFill>
              </a:rPr>
              <a:t> – plane containing baseline (1D family)</a:t>
            </a:r>
          </a:p>
        </p:txBody>
      </p:sp>
      <p:sp>
        <p:nvSpPr>
          <p:cNvPr id="32" name="Text Box 14"/>
          <p:cNvSpPr txBox="1">
            <a:spLocks noChangeArrowheads="1"/>
          </p:cNvSpPr>
          <p:nvPr/>
        </p:nvSpPr>
        <p:spPr bwMode="auto">
          <a:xfrm>
            <a:off x="920088" y="4419600"/>
            <a:ext cx="5349875" cy="1016000"/>
          </a:xfrm>
          <a:prstGeom prst="rect">
            <a:avLst/>
          </a:prstGeom>
          <a:noFill/>
          <a:ln w="9525">
            <a:noFill/>
            <a:miter lim="800000"/>
            <a:headEnd/>
            <a:tailEnd/>
          </a:ln>
        </p:spPr>
        <p:txBody>
          <a:bodyPr wrap="none">
            <a:spAutoFit/>
          </a:bodyPr>
          <a:lstStyle/>
          <a:p>
            <a:pPr>
              <a:buFontTx/>
              <a:buChar char="•"/>
            </a:pPr>
            <a:r>
              <a:rPr lang="en-US" sz="2000" dirty="0">
                <a:solidFill>
                  <a:srgbClr val="339966"/>
                </a:solidFill>
              </a:rPr>
              <a:t> </a:t>
            </a:r>
            <a:r>
              <a:rPr lang="en-US" sz="2000" b="1" dirty="0" err="1">
                <a:solidFill>
                  <a:srgbClr val="339966"/>
                </a:solidFill>
              </a:rPr>
              <a:t>Epipoles</a:t>
            </a:r>
            <a:r>
              <a:rPr lang="en-US" sz="2000" b="1" dirty="0">
                <a:solidFill>
                  <a:srgbClr val="339966"/>
                </a:solidFill>
              </a:rPr>
              <a:t> </a:t>
            </a:r>
          </a:p>
          <a:p>
            <a:r>
              <a:rPr lang="en-US" sz="2000" dirty="0">
                <a:solidFill>
                  <a:srgbClr val="339966"/>
                </a:solidFill>
              </a:rPr>
              <a:t>= intersections of baseline with image planes </a:t>
            </a:r>
          </a:p>
          <a:p>
            <a:r>
              <a:rPr lang="en-US" sz="2000" dirty="0">
                <a:solidFill>
                  <a:srgbClr val="339966"/>
                </a:solidFill>
              </a:rPr>
              <a:t>= projections of the other camera center</a:t>
            </a:r>
          </a:p>
        </p:txBody>
      </p:sp>
      <p:sp>
        <p:nvSpPr>
          <p:cNvPr id="33" name="Text Box 18"/>
          <p:cNvSpPr txBox="1">
            <a:spLocks noChangeArrowheads="1"/>
          </p:cNvSpPr>
          <p:nvPr/>
        </p:nvSpPr>
        <p:spPr bwMode="auto">
          <a:xfrm>
            <a:off x="914400" y="4010025"/>
            <a:ext cx="6069013" cy="396875"/>
          </a:xfrm>
          <a:prstGeom prst="rect">
            <a:avLst/>
          </a:prstGeom>
          <a:noFill/>
          <a:ln w="9525">
            <a:noFill/>
            <a:miter lim="800000"/>
            <a:headEnd/>
            <a:tailEnd/>
          </a:ln>
        </p:spPr>
        <p:txBody>
          <a:bodyPr wrap="none">
            <a:spAutoFit/>
          </a:bodyPr>
          <a:lstStyle/>
          <a:p>
            <a:pPr>
              <a:buFontTx/>
              <a:buChar char="•"/>
            </a:pPr>
            <a:r>
              <a:rPr lang="en-US" sz="2000" dirty="0">
                <a:solidFill>
                  <a:srgbClr val="FF3399"/>
                </a:solidFill>
              </a:rPr>
              <a:t> </a:t>
            </a:r>
            <a:r>
              <a:rPr lang="en-US" sz="2000" b="1" dirty="0">
                <a:solidFill>
                  <a:srgbClr val="FF3399"/>
                </a:solidFill>
              </a:rPr>
              <a:t>Baseline</a:t>
            </a:r>
            <a:r>
              <a:rPr lang="en-US" sz="2000" dirty="0">
                <a:solidFill>
                  <a:srgbClr val="FF3399"/>
                </a:solidFill>
              </a:rPr>
              <a:t> – line connecting the two camera centers</a:t>
            </a:r>
          </a:p>
        </p:txBody>
      </p:sp>
    </p:spTree>
    <p:extLst>
      <p:ext uri="{BB962C8B-B14F-4D97-AF65-F5344CB8AC3E}">
        <p14:creationId xmlns:p14="http://schemas.microsoft.com/office/powerpoint/2010/main" val="334632384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fig8"/>
          <p:cNvPicPr>
            <a:picLocks noChangeAspect="1" noChangeArrowheads="1"/>
          </p:cNvPicPr>
          <p:nvPr/>
        </p:nvPicPr>
        <p:blipFill>
          <a:blip r:embed="rId3" cstate="print"/>
          <a:srcRect/>
          <a:stretch>
            <a:fillRect/>
          </a:stretch>
        </p:blipFill>
        <p:spPr bwMode="auto">
          <a:xfrm>
            <a:off x="4476750" y="3255963"/>
            <a:ext cx="3876675" cy="3638550"/>
          </a:xfrm>
          <a:prstGeom prst="rect">
            <a:avLst/>
          </a:prstGeom>
          <a:noFill/>
          <a:ln w="9525">
            <a:noFill/>
            <a:miter lim="800000"/>
            <a:headEnd/>
            <a:tailEnd/>
          </a:ln>
        </p:spPr>
      </p:pic>
      <p:pic>
        <p:nvPicPr>
          <p:cNvPr id="16387" name="Picture 3" descr="fig8"/>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62000" y="3255963"/>
            <a:ext cx="3876675" cy="3638550"/>
          </a:xfrm>
          <a:prstGeom prst="rect">
            <a:avLst/>
          </a:prstGeom>
          <a:noFill/>
          <a:ln w="9525">
            <a:noFill/>
            <a:miter lim="800000"/>
            <a:headEnd/>
            <a:tailEnd/>
          </a:ln>
        </p:spPr>
      </p:pic>
      <p:pic>
        <p:nvPicPr>
          <p:cNvPr id="16388" name="Picture 4" descr="fig8"/>
          <p:cNvPicPr>
            <a:picLocks noChangeAspect="1" noChangeArrowheads="1"/>
          </p:cNvPicPr>
          <p:nvPr/>
        </p:nvPicPr>
        <p:blipFill>
          <a:blip r:embed="rId5" cstate="print"/>
          <a:srcRect/>
          <a:stretch>
            <a:fillRect/>
          </a:stretch>
        </p:blipFill>
        <p:spPr bwMode="auto">
          <a:xfrm>
            <a:off x="2532063" y="914400"/>
            <a:ext cx="3705225" cy="2247900"/>
          </a:xfrm>
          <a:prstGeom prst="rect">
            <a:avLst/>
          </a:prstGeom>
          <a:noFill/>
          <a:ln w="9525">
            <a:noFill/>
            <a:miter lim="800000"/>
            <a:headEnd/>
            <a:tailEnd/>
          </a:ln>
        </p:spPr>
      </p:pic>
      <p:sp>
        <p:nvSpPr>
          <p:cNvPr id="16389" name="Rectangle 6"/>
          <p:cNvSpPr>
            <a:spLocks noGrp="1" noChangeArrowheads="1"/>
          </p:cNvSpPr>
          <p:nvPr>
            <p:ph type="title"/>
          </p:nvPr>
        </p:nvSpPr>
        <p:spPr/>
        <p:txBody>
          <a:bodyPr/>
          <a:lstStyle/>
          <a:p>
            <a:r>
              <a:rPr lang="en-US" smtClean="0"/>
              <a:t>Example: Converging cameras</a:t>
            </a:r>
          </a:p>
        </p:txBody>
      </p:sp>
    </p:spTree>
    <p:extLst>
      <p:ext uri="{BB962C8B-B14F-4D97-AF65-F5344CB8AC3E}">
        <p14:creationId xmlns:p14="http://schemas.microsoft.com/office/powerpoint/2010/main" val="292896390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fig8"/>
          <p:cNvPicPr>
            <a:picLocks noChangeAspect="1" noChangeArrowheads="1"/>
          </p:cNvPicPr>
          <p:nvPr/>
        </p:nvPicPr>
        <p:blipFill>
          <a:blip r:embed="rId3" cstate="print"/>
          <a:srcRect/>
          <a:stretch>
            <a:fillRect/>
          </a:stretch>
        </p:blipFill>
        <p:spPr bwMode="auto">
          <a:xfrm>
            <a:off x="4781550" y="3905250"/>
            <a:ext cx="3370263" cy="1809750"/>
          </a:xfrm>
          <a:prstGeom prst="rect">
            <a:avLst/>
          </a:prstGeom>
          <a:noFill/>
          <a:ln w="9525">
            <a:noFill/>
            <a:miter lim="800000"/>
            <a:headEnd/>
            <a:tailEnd/>
          </a:ln>
        </p:spPr>
      </p:pic>
      <p:pic>
        <p:nvPicPr>
          <p:cNvPr id="17411" name="Picture 4" descr="fig8"/>
          <p:cNvPicPr>
            <a:picLocks noChangeAspect="1" noChangeArrowheads="1"/>
          </p:cNvPicPr>
          <p:nvPr/>
        </p:nvPicPr>
        <p:blipFill>
          <a:blip r:embed="rId4" cstate="print"/>
          <a:srcRect/>
          <a:stretch>
            <a:fillRect/>
          </a:stretch>
        </p:blipFill>
        <p:spPr bwMode="auto">
          <a:xfrm>
            <a:off x="1704975" y="1536700"/>
            <a:ext cx="5553075" cy="1343025"/>
          </a:xfrm>
          <a:prstGeom prst="rect">
            <a:avLst/>
          </a:prstGeom>
          <a:noFill/>
          <a:ln w="9525">
            <a:noFill/>
            <a:miter lim="800000"/>
            <a:headEnd/>
            <a:tailEnd/>
          </a:ln>
        </p:spPr>
      </p:pic>
      <p:pic>
        <p:nvPicPr>
          <p:cNvPr id="17412" name="Picture 5" descr="fig8"/>
          <p:cNvPicPr>
            <a:picLocks noChangeAspect="1" noChangeArrowheads="1"/>
          </p:cNvPicPr>
          <p:nvPr/>
        </p:nvPicPr>
        <p:blipFill>
          <a:blip r:embed="rId5" cstate="print"/>
          <a:srcRect/>
          <a:stretch>
            <a:fillRect/>
          </a:stretch>
        </p:blipFill>
        <p:spPr bwMode="auto">
          <a:xfrm>
            <a:off x="1219200" y="3917950"/>
            <a:ext cx="3332163" cy="1789113"/>
          </a:xfrm>
          <a:prstGeom prst="rect">
            <a:avLst/>
          </a:prstGeom>
          <a:noFill/>
          <a:ln w="9525">
            <a:noFill/>
            <a:miter lim="800000"/>
            <a:headEnd/>
            <a:tailEnd/>
          </a:ln>
        </p:spPr>
      </p:pic>
      <p:sp>
        <p:nvSpPr>
          <p:cNvPr id="17413" name="Rectangle 6"/>
          <p:cNvSpPr>
            <a:spLocks noGrp="1" noChangeArrowheads="1"/>
          </p:cNvSpPr>
          <p:nvPr>
            <p:ph type="title"/>
          </p:nvPr>
        </p:nvSpPr>
        <p:spPr>
          <a:xfrm>
            <a:off x="685800" y="76200"/>
            <a:ext cx="7924800" cy="838200"/>
          </a:xfrm>
        </p:spPr>
        <p:txBody>
          <a:bodyPr/>
          <a:lstStyle/>
          <a:p>
            <a:r>
              <a:rPr lang="en-US" smtClean="0"/>
              <a:t>Example: Motion parallel to image plane</a:t>
            </a:r>
          </a:p>
        </p:txBody>
      </p:sp>
    </p:spTree>
    <p:extLst>
      <p:ext uri="{BB962C8B-B14F-4D97-AF65-F5344CB8AC3E}">
        <p14:creationId xmlns:p14="http://schemas.microsoft.com/office/powerpoint/2010/main" val="163660629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52" name="Rectangle 21"/>
          <p:cNvSpPr>
            <a:spLocks noGrp="1" noChangeArrowheads="1"/>
          </p:cNvSpPr>
          <p:nvPr>
            <p:ph type="title"/>
          </p:nvPr>
        </p:nvSpPr>
        <p:spPr/>
        <p:txBody>
          <a:bodyPr>
            <a:normAutofit/>
          </a:bodyPr>
          <a:lstStyle/>
          <a:p>
            <a:r>
              <a:rPr lang="en-US" sz="3600" dirty="0" smtClean="0"/>
              <a:t>Example: Forward motion</a:t>
            </a:r>
          </a:p>
        </p:txBody>
      </p:sp>
      <p:sp>
        <p:nvSpPr>
          <p:cNvPr id="23" name="Content Placeholder 22"/>
          <p:cNvSpPr>
            <a:spLocks noGrp="1"/>
          </p:cNvSpPr>
          <p:nvPr>
            <p:ph idx="1"/>
          </p:nvPr>
        </p:nvSpPr>
        <p:spPr/>
        <p:txBody>
          <a:bodyPr/>
          <a:lstStyle/>
          <a:p>
            <a:endParaRPr lang="en-US" dirty="0" smtClean="0"/>
          </a:p>
          <a:p>
            <a:endParaRPr lang="en-US" dirty="0" smtClean="0"/>
          </a:p>
          <a:p>
            <a:pPr>
              <a:buNone/>
            </a:pPr>
            <a:r>
              <a:rPr lang="en-US" dirty="0" smtClean="0"/>
              <a:t>	What would the </a:t>
            </a:r>
            <a:r>
              <a:rPr lang="en-US" dirty="0" err="1" smtClean="0"/>
              <a:t>epipolar</a:t>
            </a:r>
            <a:r>
              <a:rPr lang="en-US" dirty="0" smtClean="0"/>
              <a:t> lines look like if the camera moves directly forward?</a:t>
            </a:r>
            <a:endParaRPr lang="en-US" dirty="0"/>
          </a:p>
        </p:txBody>
      </p:sp>
    </p:spTree>
    <p:extLst>
      <p:ext uri="{BB962C8B-B14F-4D97-AF65-F5344CB8AC3E}">
        <p14:creationId xmlns:p14="http://schemas.microsoft.com/office/powerpoint/2010/main" val="383717651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basement00"/>
          <p:cNvPicPr>
            <a:picLocks noChangeAspect="1" noChangeArrowheads="1"/>
          </p:cNvPicPr>
          <p:nvPr/>
        </p:nvPicPr>
        <p:blipFill>
          <a:blip r:embed="rId3" cstate="print"/>
          <a:srcRect/>
          <a:stretch>
            <a:fillRect/>
          </a:stretch>
        </p:blipFill>
        <p:spPr bwMode="auto">
          <a:xfrm>
            <a:off x="2230438" y="1087438"/>
            <a:ext cx="4681537" cy="4681537"/>
          </a:xfrm>
          <a:prstGeom prst="rect">
            <a:avLst/>
          </a:prstGeom>
          <a:noFill/>
          <a:ln w="9525">
            <a:noFill/>
            <a:miter lim="800000"/>
            <a:headEnd/>
            <a:tailEnd/>
          </a:ln>
        </p:spPr>
      </p:pic>
      <p:sp>
        <p:nvSpPr>
          <p:cNvPr id="5" name="Rectangle 21"/>
          <p:cNvSpPr>
            <a:spLocks noGrp="1" noChangeArrowheads="1"/>
          </p:cNvSpPr>
          <p:nvPr>
            <p:ph type="title"/>
          </p:nvPr>
        </p:nvSpPr>
        <p:spPr>
          <a:xfrm>
            <a:off x="304800" y="0"/>
            <a:ext cx="8686800" cy="838200"/>
          </a:xfrm>
        </p:spPr>
        <p:txBody>
          <a:bodyPr/>
          <a:lstStyle/>
          <a:p>
            <a:r>
              <a:rPr lang="en-US" sz="3200" dirty="0" smtClean="0"/>
              <a:t>Example: Motion perpendicular to image plane</a:t>
            </a:r>
          </a:p>
        </p:txBody>
      </p:sp>
    </p:spTree>
    <p:extLst>
      <p:ext uri="{BB962C8B-B14F-4D97-AF65-F5344CB8AC3E}">
        <p14:creationId xmlns:p14="http://schemas.microsoft.com/office/powerpoint/2010/main" val="413983793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4" descr="http://imgs.abduzeedo.com/files/articles/amazing-stereographics-time-travel/2435382661_39a11d1539_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8450" y="381000"/>
            <a:ext cx="333375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52" name="Rectangle 21"/>
          <p:cNvSpPr>
            <a:spLocks noGrp="1" noChangeArrowheads="1"/>
          </p:cNvSpPr>
          <p:nvPr>
            <p:ph type="title"/>
          </p:nvPr>
        </p:nvSpPr>
        <p:spPr>
          <a:xfrm>
            <a:off x="304800" y="0"/>
            <a:ext cx="8686800" cy="838200"/>
          </a:xfrm>
        </p:spPr>
        <p:txBody>
          <a:bodyPr/>
          <a:lstStyle/>
          <a:p>
            <a:r>
              <a:rPr lang="en-US" sz="3200" dirty="0" smtClean="0"/>
              <a:t>Example: Motion perpendicular to image plane</a:t>
            </a:r>
          </a:p>
        </p:txBody>
      </p:sp>
      <p:sp>
        <p:nvSpPr>
          <p:cNvPr id="2" name="Content Placeholder 1"/>
          <p:cNvSpPr>
            <a:spLocks noGrp="1"/>
          </p:cNvSpPr>
          <p:nvPr>
            <p:ph idx="1"/>
          </p:nvPr>
        </p:nvSpPr>
        <p:spPr>
          <a:xfrm>
            <a:off x="152400" y="5943600"/>
            <a:ext cx="9525000" cy="762000"/>
          </a:xfrm>
        </p:spPr>
        <p:txBody>
          <a:bodyPr/>
          <a:lstStyle/>
          <a:p>
            <a:pPr marL="457200" indent="-457200">
              <a:buFont typeface="Arial" pitchFamily="34" charset="0"/>
              <a:buChar char="•"/>
            </a:pPr>
            <a:r>
              <a:rPr lang="en-US" sz="2000" dirty="0" smtClean="0"/>
              <a:t>Points move along lines radiating from the </a:t>
            </a:r>
            <a:r>
              <a:rPr lang="en-US" sz="2000" dirty="0" err="1" smtClean="0"/>
              <a:t>epipole</a:t>
            </a:r>
            <a:r>
              <a:rPr lang="en-US" sz="2000" dirty="0" smtClean="0"/>
              <a:t>: “focus of expansion”</a:t>
            </a:r>
          </a:p>
          <a:p>
            <a:pPr marL="457200" indent="-457200">
              <a:buFont typeface="Arial" pitchFamily="34" charset="0"/>
              <a:buChar char="•"/>
            </a:pPr>
            <a:r>
              <a:rPr lang="en-US" sz="2000" dirty="0" err="1" smtClean="0"/>
              <a:t>Epipole</a:t>
            </a:r>
            <a:r>
              <a:rPr lang="en-US" sz="2000" dirty="0" smtClean="0"/>
              <a:t> is the principal point</a:t>
            </a:r>
            <a:endParaRPr lang="en-US" sz="2000" dirty="0"/>
          </a:p>
        </p:txBody>
      </p:sp>
      <p:pic>
        <p:nvPicPr>
          <p:cNvPr id="4" name="Picture 1027" descr="basement01"/>
          <p:cNvPicPr>
            <a:picLocks noChangeAspect="1" noChangeArrowheads="1"/>
          </p:cNvPicPr>
          <p:nvPr/>
        </p:nvPicPr>
        <p:blipFill>
          <a:blip r:embed="rId3" cstate="print"/>
          <a:srcRect/>
          <a:stretch>
            <a:fillRect/>
          </a:stretch>
        </p:blipFill>
        <p:spPr bwMode="auto">
          <a:xfrm>
            <a:off x="2230438" y="1087438"/>
            <a:ext cx="4681537" cy="4681537"/>
          </a:xfrm>
          <a:prstGeom prst="rect">
            <a:avLst/>
          </a:prstGeom>
          <a:noFill/>
          <a:ln w="9525">
            <a:noFill/>
            <a:miter lim="800000"/>
            <a:headEnd/>
            <a:tailEnd/>
          </a:ln>
        </p:spPr>
      </p:pic>
    </p:spTree>
    <p:extLst>
      <p:ext uri="{BB962C8B-B14F-4D97-AF65-F5344CB8AC3E}">
        <p14:creationId xmlns:p14="http://schemas.microsoft.com/office/powerpoint/2010/main" val="26778307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descr="fig8"/>
          <p:cNvPicPr>
            <a:picLocks noChangeAspect="1" noChangeArrowheads="1"/>
          </p:cNvPicPr>
          <p:nvPr/>
        </p:nvPicPr>
        <p:blipFill>
          <a:blip r:embed="rId3" cstate="print"/>
          <a:srcRect/>
          <a:stretch>
            <a:fillRect/>
          </a:stretch>
        </p:blipFill>
        <p:spPr bwMode="auto">
          <a:xfrm>
            <a:off x="914400" y="3941763"/>
            <a:ext cx="2682875" cy="2722562"/>
          </a:xfrm>
          <a:prstGeom prst="rect">
            <a:avLst/>
          </a:prstGeom>
          <a:noFill/>
          <a:ln w="9525">
            <a:noFill/>
            <a:miter lim="800000"/>
            <a:headEnd/>
            <a:tailEnd/>
          </a:ln>
        </p:spPr>
      </p:pic>
      <p:pic>
        <p:nvPicPr>
          <p:cNvPr id="18435" name="Picture 4" descr="fig8"/>
          <p:cNvPicPr>
            <a:picLocks noChangeAspect="1" noChangeArrowheads="1"/>
          </p:cNvPicPr>
          <p:nvPr/>
        </p:nvPicPr>
        <p:blipFill>
          <a:blip r:embed="rId4" cstate="print"/>
          <a:srcRect/>
          <a:stretch>
            <a:fillRect/>
          </a:stretch>
        </p:blipFill>
        <p:spPr bwMode="auto">
          <a:xfrm>
            <a:off x="928688" y="1066800"/>
            <a:ext cx="2682875" cy="2722563"/>
          </a:xfrm>
          <a:prstGeom prst="rect">
            <a:avLst/>
          </a:prstGeom>
          <a:noFill/>
          <a:ln w="9525">
            <a:noFill/>
            <a:miter lim="800000"/>
            <a:headEnd/>
            <a:tailEnd/>
          </a:ln>
        </p:spPr>
      </p:pic>
      <p:sp>
        <p:nvSpPr>
          <p:cNvPr id="18436" name="Rectangle 5"/>
          <p:cNvSpPr>
            <a:spLocks noChangeArrowheads="1"/>
          </p:cNvSpPr>
          <p:nvPr/>
        </p:nvSpPr>
        <p:spPr bwMode="auto">
          <a:xfrm>
            <a:off x="5341938" y="2435225"/>
            <a:ext cx="2049462" cy="1722438"/>
          </a:xfrm>
          <a:prstGeom prst="rect">
            <a:avLst/>
          </a:prstGeom>
          <a:noFill/>
          <a:ln w="9525" algn="ctr">
            <a:solidFill>
              <a:schemeClr val="tx1"/>
            </a:solidFill>
            <a:miter lim="800000"/>
            <a:headEnd/>
            <a:tailEnd/>
          </a:ln>
        </p:spPr>
        <p:txBody>
          <a:bodyPr wrap="none" anchor="ctr"/>
          <a:lstStyle/>
          <a:p>
            <a:endParaRPr lang="en-US"/>
          </a:p>
        </p:txBody>
      </p:sp>
      <p:sp>
        <p:nvSpPr>
          <p:cNvPr id="18437" name="Rectangle 6"/>
          <p:cNvSpPr>
            <a:spLocks noChangeArrowheads="1"/>
          </p:cNvSpPr>
          <p:nvPr/>
        </p:nvSpPr>
        <p:spPr bwMode="auto">
          <a:xfrm>
            <a:off x="5705475" y="1524000"/>
            <a:ext cx="1282700" cy="1135063"/>
          </a:xfrm>
          <a:prstGeom prst="rect">
            <a:avLst/>
          </a:prstGeom>
          <a:noFill/>
          <a:ln w="9525" algn="ctr">
            <a:solidFill>
              <a:schemeClr val="tx1"/>
            </a:solidFill>
            <a:miter lim="800000"/>
            <a:headEnd/>
            <a:tailEnd/>
          </a:ln>
        </p:spPr>
        <p:txBody>
          <a:bodyPr wrap="none" anchor="ctr"/>
          <a:lstStyle/>
          <a:p>
            <a:endParaRPr lang="en-US"/>
          </a:p>
        </p:txBody>
      </p:sp>
      <p:sp>
        <p:nvSpPr>
          <p:cNvPr id="18438" name="Freeform 7"/>
          <p:cNvSpPr>
            <a:spLocks/>
          </p:cNvSpPr>
          <p:nvPr/>
        </p:nvSpPr>
        <p:spPr bwMode="auto">
          <a:xfrm>
            <a:off x="5424488" y="1798638"/>
            <a:ext cx="914400" cy="1935162"/>
          </a:xfrm>
          <a:custGeom>
            <a:avLst/>
            <a:gdLst>
              <a:gd name="T0" fmla="*/ 2147483647 w 576"/>
              <a:gd name="T1" fmla="*/ 2147483647 h 1219"/>
              <a:gd name="T2" fmla="*/ 2147483647 w 576"/>
              <a:gd name="T3" fmla="*/ 2147483647 h 1219"/>
              <a:gd name="T4" fmla="*/ 2147483647 w 576"/>
              <a:gd name="T5" fmla="*/ 0 h 1219"/>
              <a:gd name="T6" fmla="*/ 0 w 576"/>
              <a:gd name="T7" fmla="*/ 2147483647 h 1219"/>
              <a:gd name="T8" fmla="*/ 2147483647 w 576"/>
              <a:gd name="T9" fmla="*/ 2147483647 h 1219"/>
              <a:gd name="T10" fmla="*/ 0 60000 65536"/>
              <a:gd name="T11" fmla="*/ 0 60000 65536"/>
              <a:gd name="T12" fmla="*/ 0 60000 65536"/>
              <a:gd name="T13" fmla="*/ 0 60000 65536"/>
              <a:gd name="T14" fmla="*/ 0 60000 65536"/>
              <a:gd name="T15" fmla="*/ 0 w 576"/>
              <a:gd name="T16" fmla="*/ 0 h 1219"/>
              <a:gd name="T17" fmla="*/ 576 w 576"/>
              <a:gd name="T18" fmla="*/ 1219 h 1219"/>
            </a:gdLst>
            <a:ahLst/>
            <a:cxnLst>
              <a:cxn ang="T10">
                <a:pos x="T0" y="T1"/>
              </a:cxn>
              <a:cxn ang="T11">
                <a:pos x="T2" y="T3"/>
              </a:cxn>
              <a:cxn ang="T12">
                <a:pos x="T4" y="T5"/>
              </a:cxn>
              <a:cxn ang="T13">
                <a:pos x="T6" y="T7"/>
              </a:cxn>
              <a:cxn ang="T14">
                <a:pos x="T8" y="T9"/>
              </a:cxn>
            </a:cxnLst>
            <a:rect l="T15" t="T16" r="T17" b="T18"/>
            <a:pathLst>
              <a:path w="576" h="1219">
                <a:moveTo>
                  <a:pt x="576" y="1219"/>
                </a:moveTo>
                <a:lnTo>
                  <a:pt x="571" y="108"/>
                </a:lnTo>
                <a:lnTo>
                  <a:pt x="266" y="0"/>
                </a:lnTo>
                <a:lnTo>
                  <a:pt x="0" y="1003"/>
                </a:lnTo>
                <a:lnTo>
                  <a:pt x="576" y="1219"/>
                </a:lnTo>
                <a:close/>
              </a:path>
            </a:pathLst>
          </a:custGeom>
          <a:noFill/>
          <a:ln w="9525">
            <a:solidFill>
              <a:schemeClr val="tx1"/>
            </a:solidFill>
            <a:round/>
            <a:headEnd/>
            <a:tailEnd/>
          </a:ln>
        </p:spPr>
        <p:txBody>
          <a:bodyPr wrap="none" anchor="ctr"/>
          <a:lstStyle/>
          <a:p>
            <a:endParaRPr lang="en-US"/>
          </a:p>
        </p:txBody>
      </p:sp>
      <p:sp>
        <p:nvSpPr>
          <p:cNvPr id="18439" name="Freeform 8"/>
          <p:cNvSpPr>
            <a:spLocks/>
          </p:cNvSpPr>
          <p:nvPr/>
        </p:nvSpPr>
        <p:spPr bwMode="auto">
          <a:xfrm flipH="1">
            <a:off x="6334125" y="1793875"/>
            <a:ext cx="914400" cy="1935163"/>
          </a:xfrm>
          <a:custGeom>
            <a:avLst/>
            <a:gdLst>
              <a:gd name="T0" fmla="*/ 2147483647 w 576"/>
              <a:gd name="T1" fmla="*/ 2147483647 h 1219"/>
              <a:gd name="T2" fmla="*/ 2147483647 w 576"/>
              <a:gd name="T3" fmla="*/ 2147483647 h 1219"/>
              <a:gd name="T4" fmla="*/ 2147483647 w 576"/>
              <a:gd name="T5" fmla="*/ 0 h 1219"/>
              <a:gd name="T6" fmla="*/ 0 w 576"/>
              <a:gd name="T7" fmla="*/ 2147483647 h 1219"/>
              <a:gd name="T8" fmla="*/ 2147483647 w 576"/>
              <a:gd name="T9" fmla="*/ 2147483647 h 1219"/>
              <a:gd name="T10" fmla="*/ 0 60000 65536"/>
              <a:gd name="T11" fmla="*/ 0 60000 65536"/>
              <a:gd name="T12" fmla="*/ 0 60000 65536"/>
              <a:gd name="T13" fmla="*/ 0 60000 65536"/>
              <a:gd name="T14" fmla="*/ 0 60000 65536"/>
              <a:gd name="T15" fmla="*/ 0 w 576"/>
              <a:gd name="T16" fmla="*/ 0 h 1219"/>
              <a:gd name="T17" fmla="*/ 576 w 576"/>
              <a:gd name="T18" fmla="*/ 1219 h 1219"/>
            </a:gdLst>
            <a:ahLst/>
            <a:cxnLst>
              <a:cxn ang="T10">
                <a:pos x="T0" y="T1"/>
              </a:cxn>
              <a:cxn ang="T11">
                <a:pos x="T2" y="T3"/>
              </a:cxn>
              <a:cxn ang="T12">
                <a:pos x="T4" y="T5"/>
              </a:cxn>
              <a:cxn ang="T13">
                <a:pos x="T6" y="T7"/>
              </a:cxn>
              <a:cxn ang="T14">
                <a:pos x="T8" y="T9"/>
              </a:cxn>
            </a:cxnLst>
            <a:rect l="T15" t="T16" r="T17" b="T18"/>
            <a:pathLst>
              <a:path w="576" h="1219">
                <a:moveTo>
                  <a:pt x="576" y="1219"/>
                </a:moveTo>
                <a:lnTo>
                  <a:pt x="571" y="108"/>
                </a:lnTo>
                <a:lnTo>
                  <a:pt x="266" y="0"/>
                </a:lnTo>
                <a:lnTo>
                  <a:pt x="0" y="1003"/>
                </a:lnTo>
                <a:lnTo>
                  <a:pt x="576" y="1219"/>
                </a:lnTo>
                <a:close/>
              </a:path>
            </a:pathLst>
          </a:custGeom>
          <a:noFill/>
          <a:ln w="9525">
            <a:solidFill>
              <a:schemeClr val="tx1"/>
            </a:solidFill>
            <a:round/>
            <a:headEnd/>
            <a:tailEnd/>
          </a:ln>
        </p:spPr>
        <p:txBody>
          <a:bodyPr wrap="none" anchor="ctr"/>
          <a:lstStyle/>
          <a:p>
            <a:endParaRPr lang="en-US"/>
          </a:p>
        </p:txBody>
      </p:sp>
      <p:sp>
        <p:nvSpPr>
          <p:cNvPr id="18440" name="Freeform 9"/>
          <p:cNvSpPr>
            <a:spLocks/>
          </p:cNvSpPr>
          <p:nvPr/>
        </p:nvSpPr>
        <p:spPr bwMode="auto">
          <a:xfrm>
            <a:off x="6337300" y="1984375"/>
            <a:ext cx="923925" cy="2001838"/>
          </a:xfrm>
          <a:custGeom>
            <a:avLst/>
            <a:gdLst>
              <a:gd name="T0" fmla="*/ 0 w 582"/>
              <a:gd name="T1" fmla="*/ 2147483647 h 1261"/>
              <a:gd name="T2" fmla="*/ 2147483647 w 582"/>
              <a:gd name="T3" fmla="*/ 0 h 1261"/>
              <a:gd name="T4" fmla="*/ 2147483647 w 582"/>
              <a:gd name="T5" fmla="*/ 2147483647 h 1261"/>
              <a:gd name="T6" fmla="*/ 2147483647 w 582"/>
              <a:gd name="T7" fmla="*/ 2147483647 h 1261"/>
              <a:gd name="T8" fmla="*/ 0 w 582"/>
              <a:gd name="T9" fmla="*/ 2147483647 h 1261"/>
              <a:gd name="T10" fmla="*/ 0 60000 65536"/>
              <a:gd name="T11" fmla="*/ 0 60000 65536"/>
              <a:gd name="T12" fmla="*/ 0 60000 65536"/>
              <a:gd name="T13" fmla="*/ 0 60000 65536"/>
              <a:gd name="T14" fmla="*/ 0 60000 65536"/>
              <a:gd name="T15" fmla="*/ 0 w 582"/>
              <a:gd name="T16" fmla="*/ 0 h 1261"/>
              <a:gd name="T17" fmla="*/ 582 w 582"/>
              <a:gd name="T18" fmla="*/ 1261 h 1261"/>
            </a:gdLst>
            <a:ahLst/>
            <a:cxnLst>
              <a:cxn ang="T10">
                <a:pos x="T0" y="T1"/>
              </a:cxn>
              <a:cxn ang="T11">
                <a:pos x="T2" y="T3"/>
              </a:cxn>
              <a:cxn ang="T12">
                <a:pos x="T4" y="T5"/>
              </a:cxn>
              <a:cxn ang="T13">
                <a:pos x="T6" y="T7"/>
              </a:cxn>
              <a:cxn ang="T14">
                <a:pos x="T8" y="T9"/>
              </a:cxn>
            </a:cxnLst>
            <a:rect l="T15" t="T16" r="T17" b="T18"/>
            <a:pathLst>
              <a:path w="582" h="1261">
                <a:moveTo>
                  <a:pt x="0" y="1111"/>
                </a:moveTo>
                <a:lnTo>
                  <a:pt x="5" y="0"/>
                </a:lnTo>
                <a:lnTo>
                  <a:pt x="269" y="68"/>
                </a:lnTo>
                <a:lnTo>
                  <a:pt x="582" y="1261"/>
                </a:lnTo>
                <a:lnTo>
                  <a:pt x="0" y="1111"/>
                </a:lnTo>
                <a:close/>
              </a:path>
            </a:pathLst>
          </a:custGeom>
          <a:noFill/>
          <a:ln w="9525">
            <a:solidFill>
              <a:schemeClr val="tx1"/>
            </a:solidFill>
            <a:round/>
            <a:headEnd/>
            <a:tailEnd/>
          </a:ln>
        </p:spPr>
        <p:txBody>
          <a:bodyPr wrap="none" anchor="ctr"/>
          <a:lstStyle/>
          <a:p>
            <a:endParaRPr lang="en-US"/>
          </a:p>
        </p:txBody>
      </p:sp>
      <p:sp>
        <p:nvSpPr>
          <p:cNvPr id="18441" name="Freeform 10"/>
          <p:cNvSpPr>
            <a:spLocks/>
          </p:cNvSpPr>
          <p:nvPr/>
        </p:nvSpPr>
        <p:spPr bwMode="auto">
          <a:xfrm flipH="1">
            <a:off x="5408613" y="1978025"/>
            <a:ext cx="923925" cy="2001838"/>
          </a:xfrm>
          <a:custGeom>
            <a:avLst/>
            <a:gdLst>
              <a:gd name="T0" fmla="*/ 0 w 582"/>
              <a:gd name="T1" fmla="*/ 2147483647 h 1261"/>
              <a:gd name="T2" fmla="*/ 2147483647 w 582"/>
              <a:gd name="T3" fmla="*/ 0 h 1261"/>
              <a:gd name="T4" fmla="*/ 2147483647 w 582"/>
              <a:gd name="T5" fmla="*/ 2147483647 h 1261"/>
              <a:gd name="T6" fmla="*/ 2147483647 w 582"/>
              <a:gd name="T7" fmla="*/ 2147483647 h 1261"/>
              <a:gd name="T8" fmla="*/ 0 w 582"/>
              <a:gd name="T9" fmla="*/ 2147483647 h 1261"/>
              <a:gd name="T10" fmla="*/ 0 60000 65536"/>
              <a:gd name="T11" fmla="*/ 0 60000 65536"/>
              <a:gd name="T12" fmla="*/ 0 60000 65536"/>
              <a:gd name="T13" fmla="*/ 0 60000 65536"/>
              <a:gd name="T14" fmla="*/ 0 60000 65536"/>
              <a:gd name="T15" fmla="*/ 0 w 582"/>
              <a:gd name="T16" fmla="*/ 0 h 1261"/>
              <a:gd name="T17" fmla="*/ 582 w 582"/>
              <a:gd name="T18" fmla="*/ 1261 h 1261"/>
            </a:gdLst>
            <a:ahLst/>
            <a:cxnLst>
              <a:cxn ang="T10">
                <a:pos x="T0" y="T1"/>
              </a:cxn>
              <a:cxn ang="T11">
                <a:pos x="T2" y="T3"/>
              </a:cxn>
              <a:cxn ang="T12">
                <a:pos x="T4" y="T5"/>
              </a:cxn>
              <a:cxn ang="T13">
                <a:pos x="T6" y="T7"/>
              </a:cxn>
              <a:cxn ang="T14">
                <a:pos x="T8" y="T9"/>
              </a:cxn>
            </a:cxnLst>
            <a:rect l="T15" t="T16" r="T17" b="T18"/>
            <a:pathLst>
              <a:path w="582" h="1261">
                <a:moveTo>
                  <a:pt x="0" y="1111"/>
                </a:moveTo>
                <a:lnTo>
                  <a:pt x="5" y="0"/>
                </a:lnTo>
                <a:lnTo>
                  <a:pt x="269" y="68"/>
                </a:lnTo>
                <a:lnTo>
                  <a:pt x="582" y="1261"/>
                </a:lnTo>
                <a:lnTo>
                  <a:pt x="0" y="1111"/>
                </a:lnTo>
                <a:close/>
              </a:path>
            </a:pathLst>
          </a:custGeom>
          <a:noFill/>
          <a:ln w="9525">
            <a:solidFill>
              <a:schemeClr val="tx1"/>
            </a:solidFill>
            <a:round/>
            <a:headEnd/>
            <a:tailEnd/>
          </a:ln>
        </p:spPr>
        <p:txBody>
          <a:bodyPr wrap="none" anchor="ctr"/>
          <a:lstStyle/>
          <a:p>
            <a:endParaRPr lang="en-US"/>
          </a:p>
        </p:txBody>
      </p:sp>
      <p:sp>
        <p:nvSpPr>
          <p:cNvPr id="18442" name="Line 11"/>
          <p:cNvSpPr>
            <a:spLocks noChangeShapeType="1"/>
          </p:cNvSpPr>
          <p:nvPr/>
        </p:nvSpPr>
        <p:spPr bwMode="auto">
          <a:xfrm>
            <a:off x="5538788" y="2982913"/>
            <a:ext cx="792162" cy="301625"/>
          </a:xfrm>
          <a:prstGeom prst="line">
            <a:avLst/>
          </a:prstGeom>
          <a:noFill/>
          <a:ln w="9525">
            <a:solidFill>
              <a:schemeClr val="tx1"/>
            </a:solidFill>
            <a:round/>
            <a:headEnd/>
            <a:tailEnd/>
          </a:ln>
        </p:spPr>
        <p:txBody>
          <a:bodyPr wrap="none" anchor="ctr"/>
          <a:lstStyle/>
          <a:p>
            <a:endParaRPr lang="en-US"/>
          </a:p>
        </p:txBody>
      </p:sp>
      <p:sp>
        <p:nvSpPr>
          <p:cNvPr id="18443" name="Line 12"/>
          <p:cNvSpPr>
            <a:spLocks noChangeShapeType="1"/>
          </p:cNvSpPr>
          <p:nvPr/>
        </p:nvSpPr>
        <p:spPr bwMode="auto">
          <a:xfrm flipV="1">
            <a:off x="6350000" y="3001963"/>
            <a:ext cx="800100" cy="277812"/>
          </a:xfrm>
          <a:prstGeom prst="line">
            <a:avLst/>
          </a:prstGeom>
          <a:noFill/>
          <a:ln w="9525">
            <a:solidFill>
              <a:schemeClr val="tx1"/>
            </a:solidFill>
            <a:round/>
            <a:headEnd/>
            <a:tailEnd/>
          </a:ln>
        </p:spPr>
        <p:txBody>
          <a:bodyPr wrap="none" anchor="ctr"/>
          <a:lstStyle/>
          <a:p>
            <a:endParaRPr lang="en-US"/>
          </a:p>
        </p:txBody>
      </p:sp>
      <p:sp>
        <p:nvSpPr>
          <p:cNvPr id="18444" name="Line 13"/>
          <p:cNvSpPr>
            <a:spLocks noChangeShapeType="1"/>
          </p:cNvSpPr>
          <p:nvPr/>
        </p:nvSpPr>
        <p:spPr bwMode="auto">
          <a:xfrm>
            <a:off x="6345238" y="3290888"/>
            <a:ext cx="784225" cy="187325"/>
          </a:xfrm>
          <a:prstGeom prst="line">
            <a:avLst/>
          </a:prstGeom>
          <a:noFill/>
          <a:ln w="9525">
            <a:solidFill>
              <a:schemeClr val="tx1"/>
            </a:solidFill>
            <a:round/>
            <a:headEnd/>
            <a:tailEnd/>
          </a:ln>
        </p:spPr>
        <p:txBody>
          <a:bodyPr wrap="none" anchor="ctr"/>
          <a:lstStyle/>
          <a:p>
            <a:endParaRPr lang="en-US"/>
          </a:p>
        </p:txBody>
      </p:sp>
      <p:sp>
        <p:nvSpPr>
          <p:cNvPr id="18445" name="Line 14"/>
          <p:cNvSpPr>
            <a:spLocks noChangeShapeType="1"/>
          </p:cNvSpPr>
          <p:nvPr/>
        </p:nvSpPr>
        <p:spPr bwMode="auto">
          <a:xfrm flipH="1">
            <a:off x="5540375" y="3276600"/>
            <a:ext cx="808038" cy="212725"/>
          </a:xfrm>
          <a:prstGeom prst="line">
            <a:avLst/>
          </a:prstGeom>
          <a:noFill/>
          <a:ln w="9525">
            <a:solidFill>
              <a:schemeClr val="tx1"/>
            </a:solidFill>
            <a:round/>
            <a:headEnd/>
            <a:tailEnd/>
          </a:ln>
        </p:spPr>
        <p:txBody>
          <a:bodyPr wrap="none" anchor="ctr"/>
          <a:lstStyle/>
          <a:p>
            <a:endParaRPr lang="en-US"/>
          </a:p>
        </p:txBody>
      </p:sp>
      <p:sp>
        <p:nvSpPr>
          <p:cNvPr id="18446" name="Oval 15"/>
          <p:cNvSpPr>
            <a:spLocks noChangeArrowheads="1"/>
          </p:cNvSpPr>
          <p:nvPr/>
        </p:nvSpPr>
        <p:spPr bwMode="auto">
          <a:xfrm>
            <a:off x="6307138" y="3709988"/>
            <a:ext cx="65087" cy="55562"/>
          </a:xfrm>
          <a:prstGeom prst="ellipse">
            <a:avLst/>
          </a:prstGeom>
          <a:solidFill>
            <a:schemeClr val="tx1"/>
          </a:solidFill>
          <a:ln w="9525" algn="ctr">
            <a:solidFill>
              <a:schemeClr val="tx1"/>
            </a:solidFill>
            <a:round/>
            <a:headEnd/>
            <a:tailEnd/>
          </a:ln>
        </p:spPr>
        <p:txBody>
          <a:bodyPr wrap="none" anchor="ctr"/>
          <a:lstStyle/>
          <a:p>
            <a:endParaRPr lang="en-US"/>
          </a:p>
        </p:txBody>
      </p:sp>
      <p:sp>
        <p:nvSpPr>
          <p:cNvPr id="18447" name="Oval 16"/>
          <p:cNvSpPr>
            <a:spLocks noChangeArrowheads="1"/>
          </p:cNvSpPr>
          <p:nvPr/>
        </p:nvSpPr>
        <p:spPr bwMode="auto">
          <a:xfrm>
            <a:off x="6302375" y="2178050"/>
            <a:ext cx="65088" cy="55563"/>
          </a:xfrm>
          <a:prstGeom prst="ellipse">
            <a:avLst/>
          </a:prstGeom>
          <a:solidFill>
            <a:schemeClr val="tx1"/>
          </a:solidFill>
          <a:ln w="9525" algn="ctr">
            <a:solidFill>
              <a:schemeClr val="tx1"/>
            </a:solidFill>
            <a:round/>
            <a:headEnd/>
            <a:tailEnd/>
          </a:ln>
        </p:spPr>
        <p:txBody>
          <a:bodyPr wrap="none" anchor="ctr"/>
          <a:lstStyle/>
          <a:p>
            <a:endParaRPr lang="en-US"/>
          </a:p>
        </p:txBody>
      </p:sp>
      <p:sp>
        <p:nvSpPr>
          <p:cNvPr id="18448" name="Oval 17"/>
          <p:cNvSpPr>
            <a:spLocks noChangeArrowheads="1"/>
          </p:cNvSpPr>
          <p:nvPr/>
        </p:nvSpPr>
        <p:spPr bwMode="auto">
          <a:xfrm>
            <a:off x="6310313" y="3248025"/>
            <a:ext cx="65087" cy="55563"/>
          </a:xfrm>
          <a:prstGeom prst="ellipse">
            <a:avLst/>
          </a:prstGeom>
          <a:solidFill>
            <a:schemeClr val="tx1"/>
          </a:solidFill>
          <a:ln w="9525" algn="ctr">
            <a:solidFill>
              <a:schemeClr val="tx1"/>
            </a:solidFill>
            <a:round/>
            <a:headEnd/>
            <a:tailEnd/>
          </a:ln>
        </p:spPr>
        <p:txBody>
          <a:bodyPr wrap="none" anchor="ctr"/>
          <a:lstStyle/>
          <a:p>
            <a:endParaRPr lang="en-US"/>
          </a:p>
        </p:txBody>
      </p:sp>
      <p:sp>
        <p:nvSpPr>
          <p:cNvPr id="18449" name="Oval 18"/>
          <p:cNvSpPr>
            <a:spLocks noChangeArrowheads="1"/>
          </p:cNvSpPr>
          <p:nvPr/>
        </p:nvSpPr>
        <p:spPr bwMode="auto">
          <a:xfrm>
            <a:off x="6305550" y="1944688"/>
            <a:ext cx="65088" cy="55562"/>
          </a:xfrm>
          <a:prstGeom prst="ellipse">
            <a:avLst/>
          </a:prstGeom>
          <a:solidFill>
            <a:schemeClr val="tx1"/>
          </a:solidFill>
          <a:ln w="9525" algn="ctr">
            <a:solidFill>
              <a:schemeClr val="tx1"/>
            </a:solidFill>
            <a:round/>
            <a:headEnd/>
            <a:tailEnd/>
          </a:ln>
        </p:spPr>
        <p:txBody>
          <a:bodyPr wrap="none" anchor="ctr"/>
          <a:lstStyle/>
          <a:p>
            <a:endParaRPr lang="en-US"/>
          </a:p>
        </p:txBody>
      </p:sp>
      <p:sp>
        <p:nvSpPr>
          <p:cNvPr id="18450" name="Text Box 19"/>
          <p:cNvSpPr txBox="1">
            <a:spLocks noChangeArrowheads="1"/>
          </p:cNvSpPr>
          <p:nvPr/>
        </p:nvSpPr>
        <p:spPr bwMode="auto">
          <a:xfrm>
            <a:off x="6257925" y="3668713"/>
            <a:ext cx="325438" cy="396875"/>
          </a:xfrm>
          <a:prstGeom prst="rect">
            <a:avLst/>
          </a:prstGeom>
          <a:noFill/>
          <a:ln w="9525" algn="ctr">
            <a:noFill/>
            <a:miter lim="800000"/>
            <a:headEnd/>
            <a:tailEnd/>
          </a:ln>
        </p:spPr>
        <p:txBody>
          <a:bodyPr wrap="none">
            <a:spAutoFit/>
          </a:bodyPr>
          <a:lstStyle/>
          <a:p>
            <a:pPr algn="ctr" eaLnBrk="1" hangingPunct="1"/>
            <a:r>
              <a:rPr lang="en-US" sz="2000"/>
              <a:t>e</a:t>
            </a:r>
          </a:p>
        </p:txBody>
      </p:sp>
      <p:sp>
        <p:nvSpPr>
          <p:cNvPr id="18451" name="Text Box 20"/>
          <p:cNvSpPr txBox="1">
            <a:spLocks noChangeArrowheads="1"/>
          </p:cNvSpPr>
          <p:nvPr/>
        </p:nvSpPr>
        <p:spPr bwMode="auto">
          <a:xfrm>
            <a:off x="6184900" y="1606550"/>
            <a:ext cx="382588" cy="396875"/>
          </a:xfrm>
          <a:prstGeom prst="rect">
            <a:avLst/>
          </a:prstGeom>
          <a:noFill/>
          <a:ln w="9525" algn="ctr">
            <a:noFill/>
            <a:miter lim="800000"/>
            <a:headEnd/>
            <a:tailEnd/>
          </a:ln>
        </p:spPr>
        <p:txBody>
          <a:bodyPr wrap="none">
            <a:spAutoFit/>
          </a:bodyPr>
          <a:lstStyle/>
          <a:p>
            <a:pPr algn="ctr" eaLnBrk="1" hangingPunct="1"/>
            <a:r>
              <a:rPr lang="en-US" sz="2000"/>
              <a:t>e’</a:t>
            </a:r>
          </a:p>
        </p:txBody>
      </p:sp>
      <p:sp>
        <p:nvSpPr>
          <p:cNvPr id="18452" name="Rectangle 21"/>
          <p:cNvSpPr>
            <a:spLocks noGrp="1" noChangeArrowheads="1"/>
          </p:cNvSpPr>
          <p:nvPr>
            <p:ph type="title"/>
          </p:nvPr>
        </p:nvSpPr>
        <p:spPr/>
        <p:txBody>
          <a:bodyPr/>
          <a:lstStyle/>
          <a:p>
            <a:r>
              <a:rPr lang="en-US" dirty="0" smtClean="0"/>
              <a:t>Example: Forward motion</a:t>
            </a:r>
          </a:p>
        </p:txBody>
      </p:sp>
      <p:sp>
        <p:nvSpPr>
          <p:cNvPr id="18453" name="Rectangle 22"/>
          <p:cNvSpPr>
            <a:spLocks noChangeArrowheads="1"/>
          </p:cNvSpPr>
          <p:nvPr/>
        </p:nvSpPr>
        <p:spPr bwMode="auto">
          <a:xfrm>
            <a:off x="4572000" y="4330700"/>
            <a:ext cx="4572000" cy="1569660"/>
          </a:xfrm>
          <a:prstGeom prst="rect">
            <a:avLst/>
          </a:prstGeom>
          <a:noFill/>
          <a:ln w="9525">
            <a:noFill/>
            <a:miter lim="800000"/>
            <a:headEnd/>
            <a:tailEnd/>
          </a:ln>
        </p:spPr>
        <p:txBody>
          <a:bodyPr>
            <a:spAutoFit/>
          </a:bodyPr>
          <a:lstStyle/>
          <a:p>
            <a:r>
              <a:rPr lang="en-US" dirty="0" err="1"/>
              <a:t>Epipole</a:t>
            </a:r>
            <a:r>
              <a:rPr lang="en-US" dirty="0"/>
              <a:t> has same coordinates in both images.</a:t>
            </a:r>
          </a:p>
          <a:p>
            <a:r>
              <a:rPr lang="en-US" dirty="0"/>
              <a:t>Points move along lines radiating from </a:t>
            </a:r>
            <a:r>
              <a:rPr lang="en-US" dirty="0" smtClean="0"/>
              <a:t> </a:t>
            </a:r>
            <a:r>
              <a:rPr lang="en-US" dirty="0"/>
              <a:t>“Focus of expansion”</a:t>
            </a:r>
          </a:p>
        </p:txBody>
      </p:sp>
    </p:spTree>
    <p:extLst>
      <p:ext uri="{BB962C8B-B14F-4D97-AF65-F5344CB8AC3E}">
        <p14:creationId xmlns:p14="http://schemas.microsoft.com/office/powerpoint/2010/main" val="185944125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cstate="print"/>
          <a:srcRect/>
          <a:stretch>
            <a:fillRect/>
          </a:stretch>
        </p:blipFill>
        <p:spPr bwMode="auto">
          <a:xfrm>
            <a:off x="795338" y="901700"/>
            <a:ext cx="7662862" cy="3213100"/>
          </a:xfrm>
          <a:prstGeom prst="rect">
            <a:avLst/>
          </a:prstGeom>
          <a:noFill/>
          <a:ln w="9525">
            <a:noFill/>
            <a:miter lim="800000"/>
            <a:headEnd/>
            <a:tailEnd/>
          </a:ln>
        </p:spPr>
      </p:pic>
      <p:sp>
        <p:nvSpPr>
          <p:cNvPr id="19459" name="Rectangle 16"/>
          <p:cNvSpPr>
            <a:spLocks noGrp="1" noChangeArrowheads="1"/>
          </p:cNvSpPr>
          <p:nvPr>
            <p:ph type="title"/>
          </p:nvPr>
        </p:nvSpPr>
        <p:spPr/>
        <p:txBody>
          <a:bodyPr/>
          <a:lstStyle/>
          <a:p>
            <a:r>
              <a:rPr lang="en-US" smtClean="0"/>
              <a:t>Epipolar constraint</a:t>
            </a:r>
          </a:p>
        </p:txBody>
      </p:sp>
      <p:sp>
        <p:nvSpPr>
          <p:cNvPr id="19460" name="Rectangle 55"/>
          <p:cNvSpPr>
            <a:spLocks noGrp="1" noChangeArrowheads="1"/>
          </p:cNvSpPr>
          <p:nvPr>
            <p:ph type="body" idx="1"/>
          </p:nvPr>
        </p:nvSpPr>
        <p:spPr>
          <a:xfrm>
            <a:off x="685800" y="4267200"/>
            <a:ext cx="7772400" cy="1905000"/>
          </a:xfrm>
        </p:spPr>
        <p:txBody>
          <a:bodyPr/>
          <a:lstStyle/>
          <a:p>
            <a:pPr>
              <a:buFontTx/>
              <a:buChar char="•"/>
            </a:pPr>
            <a:r>
              <a:rPr lang="en-US" dirty="0" smtClean="0"/>
              <a:t>If we observe a point </a:t>
            </a:r>
            <a:r>
              <a:rPr lang="en-US" b="1" i="1" dirty="0" smtClean="0"/>
              <a:t>x</a:t>
            </a:r>
            <a:r>
              <a:rPr lang="en-US" dirty="0" smtClean="0"/>
              <a:t> in one image, where can the corresponding point </a:t>
            </a:r>
            <a:r>
              <a:rPr lang="en-US" b="1" i="1" dirty="0" smtClean="0"/>
              <a:t>x’</a:t>
            </a:r>
            <a:r>
              <a:rPr lang="en-US" dirty="0" smtClean="0"/>
              <a:t> be in the other image?</a:t>
            </a:r>
          </a:p>
        </p:txBody>
      </p:sp>
      <p:sp>
        <p:nvSpPr>
          <p:cNvPr id="19461" name="Freeform 41"/>
          <p:cNvSpPr>
            <a:spLocks/>
          </p:cNvSpPr>
          <p:nvPr/>
        </p:nvSpPr>
        <p:spPr bwMode="auto">
          <a:xfrm>
            <a:off x="2667000" y="2286000"/>
            <a:ext cx="228600" cy="228600"/>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12" y="80"/>
                </a:lnTo>
                <a:lnTo>
                  <a:pt x="144" y="0"/>
                </a:lnTo>
                <a:lnTo>
                  <a:pt x="48" y="0"/>
                </a:lnTo>
                <a:close/>
              </a:path>
            </a:pathLst>
          </a:custGeom>
          <a:solidFill>
            <a:schemeClr val="bg1"/>
          </a:solidFill>
          <a:ln w="9525">
            <a:noFill/>
            <a:round/>
            <a:headEnd/>
            <a:tailEnd/>
          </a:ln>
        </p:spPr>
        <p:txBody>
          <a:bodyPr/>
          <a:lstStyle/>
          <a:p>
            <a:endParaRPr lang="en-US"/>
          </a:p>
        </p:txBody>
      </p:sp>
      <p:sp>
        <p:nvSpPr>
          <p:cNvPr id="19462" name="Text Box 42"/>
          <p:cNvSpPr txBox="1">
            <a:spLocks noChangeArrowheads="1"/>
          </p:cNvSpPr>
          <p:nvPr/>
        </p:nvSpPr>
        <p:spPr bwMode="auto">
          <a:xfrm>
            <a:off x="2667000" y="2209800"/>
            <a:ext cx="20955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19463" name="Freeform 43"/>
          <p:cNvSpPr>
            <a:spLocks/>
          </p:cNvSpPr>
          <p:nvPr/>
        </p:nvSpPr>
        <p:spPr bwMode="auto">
          <a:xfrm>
            <a:off x="6019800" y="2336800"/>
            <a:ext cx="273050" cy="254000"/>
          </a:xfrm>
          <a:custGeom>
            <a:avLst/>
            <a:gdLst>
              <a:gd name="T0" fmla="*/ 2147483647 w 172"/>
              <a:gd name="T1" fmla="*/ 2147483647 h 160"/>
              <a:gd name="T2" fmla="*/ 0 w 172"/>
              <a:gd name="T3" fmla="*/ 2147483647 h 160"/>
              <a:gd name="T4" fmla="*/ 2147483647 w 172"/>
              <a:gd name="T5" fmla="*/ 2147483647 h 160"/>
              <a:gd name="T6" fmla="*/ 2147483647 w 172"/>
              <a:gd name="T7" fmla="*/ 2147483647 h 160"/>
              <a:gd name="T8" fmla="*/ 2147483647 w 172"/>
              <a:gd name="T9" fmla="*/ 0 h 160"/>
              <a:gd name="T10" fmla="*/ 2147483647 w 172"/>
              <a:gd name="T11" fmla="*/ 2147483647 h 160"/>
              <a:gd name="T12" fmla="*/ 0 60000 65536"/>
              <a:gd name="T13" fmla="*/ 0 60000 65536"/>
              <a:gd name="T14" fmla="*/ 0 60000 65536"/>
              <a:gd name="T15" fmla="*/ 0 60000 65536"/>
              <a:gd name="T16" fmla="*/ 0 60000 65536"/>
              <a:gd name="T17" fmla="*/ 0 60000 65536"/>
              <a:gd name="T18" fmla="*/ 0 w 172"/>
              <a:gd name="T19" fmla="*/ 0 h 160"/>
              <a:gd name="T20" fmla="*/ 172 w 172"/>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72" h="160">
                <a:moveTo>
                  <a:pt x="48" y="16"/>
                </a:moveTo>
                <a:lnTo>
                  <a:pt x="0" y="112"/>
                </a:lnTo>
                <a:lnTo>
                  <a:pt x="48" y="160"/>
                </a:lnTo>
                <a:lnTo>
                  <a:pt x="144" y="112"/>
                </a:lnTo>
                <a:lnTo>
                  <a:pt x="172" y="0"/>
                </a:lnTo>
                <a:lnTo>
                  <a:pt x="48" y="16"/>
                </a:lnTo>
                <a:close/>
              </a:path>
            </a:pathLst>
          </a:custGeom>
          <a:solidFill>
            <a:schemeClr val="bg1"/>
          </a:solidFill>
          <a:ln w="9525">
            <a:noFill/>
            <a:round/>
            <a:headEnd/>
            <a:tailEnd/>
          </a:ln>
        </p:spPr>
        <p:txBody>
          <a:bodyPr/>
          <a:lstStyle/>
          <a:p>
            <a:endParaRPr lang="en-US"/>
          </a:p>
        </p:txBody>
      </p:sp>
      <p:sp>
        <p:nvSpPr>
          <p:cNvPr id="19464" name="Text Box 44"/>
          <p:cNvSpPr txBox="1">
            <a:spLocks noChangeArrowheads="1"/>
          </p:cNvSpPr>
          <p:nvPr/>
        </p:nvSpPr>
        <p:spPr bwMode="auto">
          <a:xfrm>
            <a:off x="6019800" y="2286000"/>
            <a:ext cx="38100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19465" name="Freeform 45"/>
          <p:cNvSpPr>
            <a:spLocks/>
          </p:cNvSpPr>
          <p:nvPr/>
        </p:nvSpPr>
        <p:spPr bwMode="auto">
          <a:xfrm>
            <a:off x="8001000" y="1524000"/>
            <a:ext cx="381000" cy="304800"/>
          </a:xfrm>
          <a:custGeom>
            <a:avLst/>
            <a:gdLst>
              <a:gd name="T0" fmla="*/ 2147483647 w 240"/>
              <a:gd name="T1" fmla="*/ 2147483647 h 192"/>
              <a:gd name="T2" fmla="*/ 2147483647 w 240"/>
              <a:gd name="T3" fmla="*/ 0 h 192"/>
              <a:gd name="T4" fmla="*/ 2147483647 w 240"/>
              <a:gd name="T5" fmla="*/ 2147483647 h 192"/>
              <a:gd name="T6" fmla="*/ 0 w 240"/>
              <a:gd name="T7" fmla="*/ 2147483647 h 192"/>
              <a:gd name="T8" fmla="*/ 2147483647 w 240"/>
              <a:gd name="T9" fmla="*/ 2147483647 h 192"/>
              <a:gd name="T10" fmla="*/ 2147483647 w 240"/>
              <a:gd name="T11" fmla="*/ 2147483647 h 192"/>
              <a:gd name="T12" fmla="*/ 0 60000 65536"/>
              <a:gd name="T13" fmla="*/ 0 60000 65536"/>
              <a:gd name="T14" fmla="*/ 0 60000 65536"/>
              <a:gd name="T15" fmla="*/ 0 60000 65536"/>
              <a:gd name="T16" fmla="*/ 0 60000 65536"/>
              <a:gd name="T17" fmla="*/ 0 60000 65536"/>
              <a:gd name="T18" fmla="*/ 0 w 240"/>
              <a:gd name="T19" fmla="*/ 0 h 192"/>
              <a:gd name="T20" fmla="*/ 240 w 240"/>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240" h="192">
                <a:moveTo>
                  <a:pt x="240" y="192"/>
                </a:moveTo>
                <a:lnTo>
                  <a:pt x="240" y="0"/>
                </a:lnTo>
                <a:lnTo>
                  <a:pt x="88" y="24"/>
                </a:lnTo>
                <a:lnTo>
                  <a:pt x="0" y="96"/>
                </a:lnTo>
                <a:lnTo>
                  <a:pt x="96" y="192"/>
                </a:lnTo>
                <a:lnTo>
                  <a:pt x="240" y="192"/>
                </a:lnTo>
                <a:close/>
              </a:path>
            </a:pathLst>
          </a:custGeom>
          <a:solidFill>
            <a:schemeClr val="bg1"/>
          </a:solidFill>
          <a:ln w="9525">
            <a:noFill/>
            <a:round/>
            <a:headEnd/>
            <a:tailEnd/>
          </a:ln>
        </p:spPr>
        <p:txBody>
          <a:bodyPr/>
          <a:lstStyle/>
          <a:p>
            <a:endParaRPr lang="en-US"/>
          </a:p>
        </p:txBody>
      </p:sp>
      <p:sp>
        <p:nvSpPr>
          <p:cNvPr id="19466" name="Freeform 46"/>
          <p:cNvSpPr>
            <a:spLocks/>
          </p:cNvSpPr>
          <p:nvPr/>
        </p:nvSpPr>
        <p:spPr bwMode="auto">
          <a:xfrm>
            <a:off x="838200" y="1536700"/>
            <a:ext cx="260350" cy="292100"/>
          </a:xfrm>
          <a:custGeom>
            <a:avLst/>
            <a:gdLst>
              <a:gd name="T0" fmla="*/ 2147483647 w 164"/>
              <a:gd name="T1" fmla="*/ 0 h 184"/>
              <a:gd name="T2" fmla="*/ 0 w 164"/>
              <a:gd name="T3" fmla="*/ 2147483647 h 184"/>
              <a:gd name="T4" fmla="*/ 2147483647 w 164"/>
              <a:gd name="T5" fmla="*/ 2147483647 h 184"/>
              <a:gd name="T6" fmla="*/ 2147483647 w 164"/>
              <a:gd name="T7" fmla="*/ 2147483647 h 184"/>
              <a:gd name="T8" fmla="*/ 2147483647 w 164"/>
              <a:gd name="T9" fmla="*/ 2147483647 h 184"/>
              <a:gd name="T10" fmla="*/ 2147483647 w 164"/>
              <a:gd name="T11" fmla="*/ 0 h 184"/>
              <a:gd name="T12" fmla="*/ 0 60000 65536"/>
              <a:gd name="T13" fmla="*/ 0 60000 65536"/>
              <a:gd name="T14" fmla="*/ 0 60000 65536"/>
              <a:gd name="T15" fmla="*/ 0 60000 65536"/>
              <a:gd name="T16" fmla="*/ 0 60000 65536"/>
              <a:gd name="T17" fmla="*/ 0 60000 65536"/>
              <a:gd name="T18" fmla="*/ 0 w 164"/>
              <a:gd name="T19" fmla="*/ 0 h 184"/>
              <a:gd name="T20" fmla="*/ 164 w 164"/>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64" h="184">
                <a:moveTo>
                  <a:pt x="32" y="0"/>
                </a:moveTo>
                <a:lnTo>
                  <a:pt x="0" y="136"/>
                </a:lnTo>
                <a:lnTo>
                  <a:pt x="48" y="184"/>
                </a:lnTo>
                <a:lnTo>
                  <a:pt x="148" y="176"/>
                </a:lnTo>
                <a:lnTo>
                  <a:pt x="164" y="36"/>
                </a:lnTo>
                <a:lnTo>
                  <a:pt x="32" y="0"/>
                </a:lnTo>
                <a:close/>
              </a:path>
            </a:pathLst>
          </a:custGeom>
          <a:solidFill>
            <a:schemeClr val="bg1"/>
          </a:solidFill>
          <a:ln w="9525">
            <a:noFill/>
            <a:round/>
            <a:headEnd/>
            <a:tailEnd/>
          </a:ln>
        </p:spPr>
        <p:txBody>
          <a:bodyPr/>
          <a:lstStyle/>
          <a:p>
            <a:endParaRPr lang="en-US"/>
          </a:p>
        </p:txBody>
      </p:sp>
      <p:sp>
        <p:nvSpPr>
          <p:cNvPr id="19467" name="Freeform 47"/>
          <p:cNvSpPr>
            <a:spLocks/>
          </p:cNvSpPr>
          <p:nvPr/>
        </p:nvSpPr>
        <p:spPr bwMode="auto">
          <a:xfrm>
            <a:off x="5905500" y="2667000"/>
            <a:ext cx="336550" cy="698500"/>
          </a:xfrm>
          <a:custGeom>
            <a:avLst/>
            <a:gdLst>
              <a:gd name="T0" fmla="*/ 2147483647 w 212"/>
              <a:gd name="T1" fmla="*/ 2147483647 h 440"/>
              <a:gd name="T2" fmla="*/ 2147483647 w 212"/>
              <a:gd name="T3" fmla="*/ 2147483647 h 440"/>
              <a:gd name="T4" fmla="*/ 0 w 212"/>
              <a:gd name="T5" fmla="*/ 2147483647 h 440"/>
              <a:gd name="T6" fmla="*/ 2147483647 w 212"/>
              <a:gd name="T7" fmla="*/ 2147483647 h 440"/>
              <a:gd name="T8" fmla="*/ 2147483647 w 212"/>
              <a:gd name="T9" fmla="*/ 0 h 440"/>
              <a:gd name="T10" fmla="*/ 2147483647 w 212"/>
              <a:gd name="T11" fmla="*/ 2147483647 h 440"/>
              <a:gd name="T12" fmla="*/ 0 60000 65536"/>
              <a:gd name="T13" fmla="*/ 0 60000 65536"/>
              <a:gd name="T14" fmla="*/ 0 60000 65536"/>
              <a:gd name="T15" fmla="*/ 0 60000 65536"/>
              <a:gd name="T16" fmla="*/ 0 60000 65536"/>
              <a:gd name="T17" fmla="*/ 0 60000 65536"/>
              <a:gd name="T18" fmla="*/ 0 w 212"/>
              <a:gd name="T19" fmla="*/ 0 h 440"/>
              <a:gd name="T20" fmla="*/ 212 w 212"/>
              <a:gd name="T21" fmla="*/ 440 h 440"/>
            </a:gdLst>
            <a:ahLst/>
            <a:cxnLst>
              <a:cxn ang="T12">
                <a:pos x="T0" y="T1"/>
              </a:cxn>
              <a:cxn ang="T13">
                <a:pos x="T2" y="T3"/>
              </a:cxn>
              <a:cxn ang="T14">
                <a:pos x="T4" y="T5"/>
              </a:cxn>
              <a:cxn ang="T15">
                <a:pos x="T6" y="T7"/>
              </a:cxn>
              <a:cxn ang="T16">
                <a:pos x="T8" y="T9"/>
              </a:cxn>
              <a:cxn ang="T17">
                <a:pos x="T10" y="T11"/>
              </a:cxn>
            </a:cxnLst>
            <a:rect l="T18" t="T19" r="T20" b="T21"/>
            <a:pathLst>
              <a:path w="212" h="440">
                <a:moveTo>
                  <a:pt x="72" y="16"/>
                </a:moveTo>
                <a:lnTo>
                  <a:pt x="24" y="112"/>
                </a:lnTo>
                <a:lnTo>
                  <a:pt x="0" y="400"/>
                </a:lnTo>
                <a:lnTo>
                  <a:pt x="132" y="440"/>
                </a:lnTo>
                <a:lnTo>
                  <a:pt x="212" y="0"/>
                </a:lnTo>
                <a:lnTo>
                  <a:pt x="72" y="16"/>
                </a:lnTo>
                <a:close/>
              </a:path>
            </a:pathLst>
          </a:custGeom>
          <a:solidFill>
            <a:schemeClr val="bg1"/>
          </a:solidFill>
          <a:ln w="9525">
            <a:noFill/>
            <a:round/>
            <a:headEnd/>
            <a:tailEnd/>
          </a:ln>
        </p:spPr>
        <p:txBody>
          <a:bodyPr/>
          <a:lstStyle/>
          <a:p>
            <a:endParaRPr lang="en-US"/>
          </a:p>
        </p:txBody>
      </p:sp>
      <p:sp>
        <p:nvSpPr>
          <p:cNvPr id="19468" name="Freeform 48"/>
          <p:cNvSpPr>
            <a:spLocks/>
          </p:cNvSpPr>
          <p:nvPr/>
        </p:nvSpPr>
        <p:spPr bwMode="auto">
          <a:xfrm>
            <a:off x="3854450" y="1371600"/>
            <a:ext cx="368300" cy="298450"/>
          </a:xfrm>
          <a:custGeom>
            <a:avLst/>
            <a:gdLst>
              <a:gd name="T0" fmla="*/ 2147483647 w 232"/>
              <a:gd name="T1" fmla="*/ 2147483647 h 188"/>
              <a:gd name="T2" fmla="*/ 2147483647 w 232"/>
              <a:gd name="T3" fmla="*/ 2147483647 h 188"/>
              <a:gd name="T4" fmla="*/ 0 w 232"/>
              <a:gd name="T5" fmla="*/ 2147483647 h 188"/>
              <a:gd name="T6" fmla="*/ 2147483647 w 232"/>
              <a:gd name="T7" fmla="*/ 2147483647 h 188"/>
              <a:gd name="T8" fmla="*/ 2147483647 w 232"/>
              <a:gd name="T9" fmla="*/ 2147483647 h 188"/>
              <a:gd name="T10" fmla="*/ 2147483647 w 232"/>
              <a:gd name="T11" fmla="*/ 2147483647 h 188"/>
              <a:gd name="T12" fmla="*/ 2147483647 w 232"/>
              <a:gd name="T13" fmla="*/ 0 h 188"/>
              <a:gd name="T14" fmla="*/ 2147483647 w 232"/>
              <a:gd name="T15" fmla="*/ 2147483647 h 188"/>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188"/>
              <a:gd name="T26" fmla="*/ 232 w 232"/>
              <a:gd name="T27" fmla="*/ 188 h 1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188">
                <a:moveTo>
                  <a:pt x="68" y="16"/>
                </a:moveTo>
                <a:lnTo>
                  <a:pt x="20" y="112"/>
                </a:lnTo>
                <a:lnTo>
                  <a:pt x="0" y="164"/>
                </a:lnTo>
                <a:lnTo>
                  <a:pt x="56" y="188"/>
                </a:lnTo>
                <a:lnTo>
                  <a:pt x="136" y="148"/>
                </a:lnTo>
                <a:lnTo>
                  <a:pt x="232" y="80"/>
                </a:lnTo>
                <a:lnTo>
                  <a:pt x="192" y="0"/>
                </a:lnTo>
                <a:lnTo>
                  <a:pt x="68" y="16"/>
                </a:lnTo>
                <a:close/>
              </a:path>
            </a:pathLst>
          </a:custGeom>
          <a:solidFill>
            <a:schemeClr val="bg1"/>
          </a:solidFill>
          <a:ln w="9525">
            <a:noFill/>
            <a:round/>
            <a:headEnd/>
            <a:tailEnd/>
          </a:ln>
        </p:spPr>
        <p:txBody>
          <a:bodyPr/>
          <a:lstStyle/>
          <a:p>
            <a:endParaRPr lang="en-US"/>
          </a:p>
        </p:txBody>
      </p:sp>
      <p:sp>
        <p:nvSpPr>
          <p:cNvPr id="19469" name="Freeform 49"/>
          <p:cNvSpPr>
            <a:spLocks/>
          </p:cNvSpPr>
          <p:nvPr/>
        </p:nvSpPr>
        <p:spPr bwMode="auto">
          <a:xfrm>
            <a:off x="3200400" y="1828800"/>
            <a:ext cx="381000" cy="260350"/>
          </a:xfrm>
          <a:custGeom>
            <a:avLst/>
            <a:gdLst>
              <a:gd name="T0" fmla="*/ 2147483647 w 240"/>
              <a:gd name="T1" fmla="*/ 2147483647 h 164"/>
              <a:gd name="T2" fmla="*/ 2147483647 w 240"/>
              <a:gd name="T3" fmla="*/ 2147483647 h 164"/>
              <a:gd name="T4" fmla="*/ 0 w 240"/>
              <a:gd name="T5" fmla="*/ 2147483647 h 164"/>
              <a:gd name="T6" fmla="*/ 2147483647 w 240"/>
              <a:gd name="T7" fmla="*/ 2147483647 h 164"/>
              <a:gd name="T8" fmla="*/ 2147483647 w 240"/>
              <a:gd name="T9" fmla="*/ 2147483647 h 164"/>
              <a:gd name="T10" fmla="*/ 2147483647 w 240"/>
              <a:gd name="T11" fmla="*/ 0 h 164"/>
              <a:gd name="T12" fmla="*/ 2147483647 w 240"/>
              <a:gd name="T13" fmla="*/ 2147483647 h 164"/>
              <a:gd name="T14" fmla="*/ 0 60000 65536"/>
              <a:gd name="T15" fmla="*/ 0 60000 65536"/>
              <a:gd name="T16" fmla="*/ 0 60000 65536"/>
              <a:gd name="T17" fmla="*/ 0 60000 65536"/>
              <a:gd name="T18" fmla="*/ 0 60000 65536"/>
              <a:gd name="T19" fmla="*/ 0 60000 65536"/>
              <a:gd name="T20" fmla="*/ 0 60000 65536"/>
              <a:gd name="T21" fmla="*/ 0 w 240"/>
              <a:gd name="T22" fmla="*/ 0 h 164"/>
              <a:gd name="T23" fmla="*/ 240 w 240"/>
              <a:gd name="T24" fmla="*/ 164 h 1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0" h="164">
                <a:moveTo>
                  <a:pt x="76" y="16"/>
                </a:moveTo>
                <a:lnTo>
                  <a:pt x="28" y="112"/>
                </a:lnTo>
                <a:lnTo>
                  <a:pt x="0" y="156"/>
                </a:lnTo>
                <a:lnTo>
                  <a:pt x="104" y="164"/>
                </a:lnTo>
                <a:lnTo>
                  <a:pt x="240" y="80"/>
                </a:lnTo>
                <a:lnTo>
                  <a:pt x="200" y="0"/>
                </a:lnTo>
                <a:lnTo>
                  <a:pt x="76" y="16"/>
                </a:lnTo>
                <a:close/>
              </a:path>
            </a:pathLst>
          </a:custGeom>
          <a:solidFill>
            <a:schemeClr val="bg1"/>
          </a:solidFill>
          <a:ln w="9525">
            <a:noFill/>
            <a:round/>
            <a:headEnd/>
            <a:tailEnd/>
          </a:ln>
        </p:spPr>
        <p:txBody>
          <a:bodyPr/>
          <a:lstStyle/>
          <a:p>
            <a:endParaRPr lang="en-US"/>
          </a:p>
        </p:txBody>
      </p:sp>
      <p:sp>
        <p:nvSpPr>
          <p:cNvPr id="19470" name="Rectangle 54"/>
          <p:cNvSpPr>
            <a:spLocks noChangeArrowheads="1"/>
          </p:cNvSpPr>
          <p:nvPr/>
        </p:nvSpPr>
        <p:spPr bwMode="auto">
          <a:xfrm>
            <a:off x="4419600" y="914400"/>
            <a:ext cx="304800" cy="304800"/>
          </a:xfrm>
          <a:prstGeom prst="rect">
            <a:avLst/>
          </a:prstGeom>
          <a:solidFill>
            <a:schemeClr val="bg1"/>
          </a:solidFill>
          <a:ln w="9525">
            <a:noFill/>
            <a:miter lim="800000"/>
            <a:headEnd/>
            <a:tailEnd/>
          </a:ln>
        </p:spPr>
        <p:txBody>
          <a:bodyPr wrap="none" anchor="ctr"/>
          <a:lstStyle/>
          <a:p>
            <a:endParaRPr lang="en-US"/>
          </a:p>
        </p:txBody>
      </p:sp>
      <p:sp>
        <p:nvSpPr>
          <p:cNvPr id="19471" name="Text Box 40"/>
          <p:cNvSpPr txBox="1">
            <a:spLocks noChangeArrowheads="1"/>
          </p:cNvSpPr>
          <p:nvPr/>
        </p:nvSpPr>
        <p:spPr bwMode="auto">
          <a:xfrm>
            <a:off x="4343400" y="914400"/>
            <a:ext cx="457200" cy="304800"/>
          </a:xfrm>
          <a:prstGeom prst="rect">
            <a:avLst/>
          </a:prstGeom>
          <a:solidFill>
            <a:schemeClr val="bg1"/>
          </a:solidFill>
          <a:ln w="9525">
            <a:noFill/>
            <a:miter lim="800000"/>
            <a:headEnd/>
            <a:tailEnd/>
          </a:ln>
        </p:spPr>
        <p:txBody>
          <a:bodyPr>
            <a:spAutoFit/>
          </a:bodyPr>
          <a:lstStyle/>
          <a:p>
            <a:r>
              <a:rPr lang="en-US" sz="1400" b="1" i="1">
                <a:latin typeface="Times New Roman" pitchFamily="18" charset="0"/>
              </a:rPr>
              <a:t>X</a:t>
            </a:r>
          </a:p>
        </p:txBody>
      </p:sp>
    </p:spTree>
    <p:extLst>
      <p:ext uri="{BB962C8B-B14F-4D97-AF65-F5344CB8AC3E}">
        <p14:creationId xmlns:p14="http://schemas.microsoft.com/office/powerpoint/2010/main" val="108250164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3" cstate="print"/>
          <a:srcRect/>
          <a:stretch>
            <a:fillRect/>
          </a:stretch>
        </p:blipFill>
        <p:spPr bwMode="auto">
          <a:xfrm>
            <a:off x="795338" y="901700"/>
            <a:ext cx="7662862" cy="3213100"/>
          </a:xfrm>
          <a:prstGeom prst="rect">
            <a:avLst/>
          </a:prstGeom>
          <a:noFill/>
          <a:ln w="9525">
            <a:noFill/>
            <a:miter lim="800000"/>
            <a:headEnd/>
            <a:tailEnd/>
          </a:ln>
        </p:spPr>
      </p:pic>
      <p:sp>
        <p:nvSpPr>
          <p:cNvPr id="711683" name="Text Box 3"/>
          <p:cNvSpPr txBox="1">
            <a:spLocks noChangeArrowheads="1"/>
          </p:cNvSpPr>
          <p:nvPr/>
        </p:nvSpPr>
        <p:spPr bwMode="auto">
          <a:xfrm>
            <a:off x="1457325" y="4579938"/>
            <a:ext cx="6869188" cy="769441"/>
          </a:xfrm>
          <a:prstGeom prst="rect">
            <a:avLst/>
          </a:prstGeom>
          <a:noFill/>
          <a:ln w="9525">
            <a:noFill/>
            <a:miter lim="800000"/>
            <a:headEnd/>
            <a:tailEnd/>
          </a:ln>
        </p:spPr>
        <p:txBody>
          <a:bodyPr wrap="none">
            <a:spAutoFit/>
          </a:bodyPr>
          <a:lstStyle/>
          <a:p>
            <a:pPr>
              <a:buFontTx/>
              <a:buChar char="•"/>
            </a:pPr>
            <a:r>
              <a:rPr lang="en-US" dirty="0"/>
              <a:t>  </a:t>
            </a:r>
            <a:r>
              <a:rPr lang="en-US" sz="2000" dirty="0"/>
              <a:t>Potential matches for </a:t>
            </a:r>
            <a:r>
              <a:rPr lang="en-US" sz="2000" b="1" i="1" dirty="0"/>
              <a:t>x</a:t>
            </a:r>
            <a:r>
              <a:rPr lang="en-US" sz="2000" dirty="0"/>
              <a:t> have to lie on the corresponding </a:t>
            </a:r>
          </a:p>
          <a:p>
            <a:r>
              <a:rPr lang="en-US" sz="2000" dirty="0" err="1"/>
              <a:t>epipolar</a:t>
            </a:r>
            <a:r>
              <a:rPr lang="en-US" sz="2000" dirty="0"/>
              <a:t> line </a:t>
            </a:r>
            <a:r>
              <a:rPr lang="en-US" sz="2000" b="1" i="1" dirty="0"/>
              <a:t>l</a:t>
            </a:r>
            <a:r>
              <a:rPr lang="en-US" sz="2000" i="1" dirty="0"/>
              <a:t>’</a:t>
            </a:r>
            <a:r>
              <a:rPr lang="en-US" sz="2000" dirty="0"/>
              <a:t>.</a:t>
            </a:r>
          </a:p>
        </p:txBody>
      </p:sp>
      <p:sp>
        <p:nvSpPr>
          <p:cNvPr id="711684" name="Text Box 4"/>
          <p:cNvSpPr txBox="1">
            <a:spLocks noChangeArrowheads="1"/>
          </p:cNvSpPr>
          <p:nvPr/>
        </p:nvSpPr>
        <p:spPr bwMode="auto">
          <a:xfrm>
            <a:off x="1447800" y="5646738"/>
            <a:ext cx="6939720" cy="769441"/>
          </a:xfrm>
          <a:prstGeom prst="rect">
            <a:avLst/>
          </a:prstGeom>
          <a:noFill/>
          <a:ln w="9525">
            <a:noFill/>
            <a:miter lim="800000"/>
            <a:headEnd/>
            <a:tailEnd/>
          </a:ln>
        </p:spPr>
        <p:txBody>
          <a:bodyPr wrap="none">
            <a:spAutoFit/>
          </a:bodyPr>
          <a:lstStyle/>
          <a:p>
            <a:pPr>
              <a:buFontTx/>
              <a:buChar char="•"/>
            </a:pPr>
            <a:r>
              <a:rPr lang="en-US" dirty="0"/>
              <a:t>  </a:t>
            </a:r>
            <a:r>
              <a:rPr lang="en-US" sz="2000" dirty="0"/>
              <a:t>Potential matches for </a:t>
            </a:r>
            <a:r>
              <a:rPr lang="en-US" sz="2000" b="1" i="1" dirty="0"/>
              <a:t>x</a:t>
            </a:r>
            <a:r>
              <a:rPr lang="en-US" sz="2000" i="1" dirty="0"/>
              <a:t>’</a:t>
            </a:r>
            <a:r>
              <a:rPr lang="en-US" sz="2000" b="1" dirty="0"/>
              <a:t> </a:t>
            </a:r>
            <a:r>
              <a:rPr lang="en-US" sz="2000" dirty="0"/>
              <a:t>have to lie on the corresponding </a:t>
            </a:r>
          </a:p>
          <a:p>
            <a:r>
              <a:rPr lang="en-US" sz="2000" dirty="0" err="1"/>
              <a:t>epipolar</a:t>
            </a:r>
            <a:r>
              <a:rPr lang="en-US" sz="2000" dirty="0"/>
              <a:t> line </a:t>
            </a:r>
            <a:r>
              <a:rPr lang="en-US" sz="2000" b="1" i="1" dirty="0"/>
              <a:t>l</a:t>
            </a:r>
            <a:r>
              <a:rPr lang="en-US" sz="2000" dirty="0"/>
              <a:t>.</a:t>
            </a:r>
          </a:p>
        </p:txBody>
      </p:sp>
      <p:sp>
        <p:nvSpPr>
          <p:cNvPr id="711685" name="Oval 5"/>
          <p:cNvSpPr>
            <a:spLocks noChangeArrowheads="1"/>
          </p:cNvSpPr>
          <p:nvPr/>
        </p:nvSpPr>
        <p:spPr bwMode="auto">
          <a:xfrm>
            <a:off x="2884488" y="24066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86" name="Line 6"/>
          <p:cNvSpPr>
            <a:spLocks noChangeShapeType="1"/>
          </p:cNvSpPr>
          <p:nvPr/>
        </p:nvSpPr>
        <p:spPr bwMode="auto">
          <a:xfrm flipH="1">
            <a:off x="6084888" y="2330450"/>
            <a:ext cx="254000" cy="1581150"/>
          </a:xfrm>
          <a:prstGeom prst="line">
            <a:avLst/>
          </a:prstGeom>
          <a:noFill/>
          <a:ln w="28575">
            <a:solidFill>
              <a:schemeClr val="folHlink"/>
            </a:solidFill>
            <a:round/>
            <a:headEnd/>
            <a:tailEnd/>
          </a:ln>
        </p:spPr>
        <p:txBody>
          <a:bodyPr wrap="none" anchor="ctr"/>
          <a:lstStyle/>
          <a:p>
            <a:endParaRPr lang="en-US"/>
          </a:p>
        </p:txBody>
      </p:sp>
      <p:sp>
        <p:nvSpPr>
          <p:cNvPr id="711687" name="Oval 7"/>
          <p:cNvSpPr>
            <a:spLocks noChangeArrowheads="1"/>
          </p:cNvSpPr>
          <p:nvPr/>
        </p:nvSpPr>
        <p:spPr bwMode="auto">
          <a:xfrm>
            <a:off x="6275388" y="2406650"/>
            <a:ext cx="76200" cy="76200"/>
          </a:xfrm>
          <a:prstGeom prst="ellipse">
            <a:avLst/>
          </a:prstGeom>
          <a:solidFill>
            <a:srgbClr val="CC3300"/>
          </a:solidFill>
          <a:ln w="9525">
            <a:solidFill>
              <a:srgbClr val="CC3300"/>
            </a:solidFill>
            <a:round/>
            <a:headEnd/>
            <a:tailEnd/>
          </a:ln>
        </p:spPr>
        <p:txBody>
          <a:bodyPr wrap="none" anchor="ctr"/>
          <a:lstStyle/>
          <a:p>
            <a:pPr algn="ctr"/>
            <a:endParaRPr lang="en-US">
              <a:latin typeface="Verdana" pitchFamily="34" charset="0"/>
            </a:endParaRPr>
          </a:p>
        </p:txBody>
      </p:sp>
      <p:sp>
        <p:nvSpPr>
          <p:cNvPr id="711688" name="Line 8"/>
          <p:cNvSpPr>
            <a:spLocks noChangeShapeType="1"/>
          </p:cNvSpPr>
          <p:nvPr/>
        </p:nvSpPr>
        <p:spPr bwMode="auto">
          <a:xfrm flipH="1" flipV="1">
            <a:off x="2909888" y="2311400"/>
            <a:ext cx="241300" cy="1562100"/>
          </a:xfrm>
          <a:prstGeom prst="line">
            <a:avLst/>
          </a:prstGeom>
          <a:noFill/>
          <a:ln w="28575">
            <a:solidFill>
              <a:srgbClr val="CC3300"/>
            </a:solidFill>
            <a:round/>
            <a:headEnd/>
            <a:tailEnd/>
          </a:ln>
        </p:spPr>
        <p:txBody>
          <a:bodyPr wrap="none" anchor="ctr"/>
          <a:lstStyle/>
          <a:p>
            <a:endParaRPr lang="en-US"/>
          </a:p>
        </p:txBody>
      </p:sp>
      <p:sp>
        <p:nvSpPr>
          <p:cNvPr id="711689" name="Oval 9"/>
          <p:cNvSpPr>
            <a:spLocks noChangeArrowheads="1"/>
          </p:cNvSpPr>
          <p:nvPr/>
        </p:nvSpPr>
        <p:spPr bwMode="auto">
          <a:xfrm>
            <a:off x="3316288" y="21018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90" name="Oval 10"/>
          <p:cNvSpPr>
            <a:spLocks noChangeArrowheads="1"/>
          </p:cNvSpPr>
          <p:nvPr/>
        </p:nvSpPr>
        <p:spPr bwMode="auto">
          <a:xfrm>
            <a:off x="3970338" y="16573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91" name="Oval 11"/>
          <p:cNvSpPr>
            <a:spLocks noChangeArrowheads="1"/>
          </p:cNvSpPr>
          <p:nvPr/>
        </p:nvSpPr>
        <p:spPr bwMode="auto">
          <a:xfrm>
            <a:off x="6275388" y="24003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92" name="Oval 12"/>
          <p:cNvSpPr>
            <a:spLocks noChangeArrowheads="1"/>
          </p:cNvSpPr>
          <p:nvPr/>
        </p:nvSpPr>
        <p:spPr bwMode="auto">
          <a:xfrm>
            <a:off x="6224588" y="27559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11693" name="Oval 13"/>
          <p:cNvSpPr>
            <a:spLocks noChangeArrowheads="1"/>
          </p:cNvSpPr>
          <p:nvPr/>
        </p:nvSpPr>
        <p:spPr bwMode="auto">
          <a:xfrm>
            <a:off x="6167438" y="304800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0494" name="Rectangle 14"/>
          <p:cNvSpPr>
            <a:spLocks noGrp="1" noChangeArrowheads="1"/>
          </p:cNvSpPr>
          <p:nvPr>
            <p:ph type="title"/>
          </p:nvPr>
        </p:nvSpPr>
        <p:spPr/>
        <p:txBody>
          <a:bodyPr/>
          <a:lstStyle/>
          <a:p>
            <a:r>
              <a:rPr lang="en-US" smtClean="0"/>
              <a:t>Epipolar constraint</a:t>
            </a:r>
          </a:p>
        </p:txBody>
      </p:sp>
      <p:sp>
        <p:nvSpPr>
          <p:cNvPr id="20495" name="Freeform 15"/>
          <p:cNvSpPr>
            <a:spLocks/>
          </p:cNvSpPr>
          <p:nvPr/>
        </p:nvSpPr>
        <p:spPr bwMode="auto">
          <a:xfrm>
            <a:off x="2667000" y="2286000"/>
            <a:ext cx="228600" cy="228600"/>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12" y="80"/>
                </a:lnTo>
                <a:lnTo>
                  <a:pt x="144" y="0"/>
                </a:lnTo>
                <a:lnTo>
                  <a:pt x="48" y="0"/>
                </a:lnTo>
                <a:close/>
              </a:path>
            </a:pathLst>
          </a:custGeom>
          <a:solidFill>
            <a:schemeClr val="bg1"/>
          </a:solidFill>
          <a:ln w="9525">
            <a:noFill/>
            <a:round/>
            <a:headEnd/>
            <a:tailEnd/>
          </a:ln>
        </p:spPr>
        <p:txBody>
          <a:bodyPr/>
          <a:lstStyle/>
          <a:p>
            <a:endParaRPr lang="en-US"/>
          </a:p>
        </p:txBody>
      </p:sp>
      <p:sp>
        <p:nvSpPr>
          <p:cNvPr id="20496" name="Text Box 16"/>
          <p:cNvSpPr txBox="1">
            <a:spLocks noChangeArrowheads="1"/>
          </p:cNvSpPr>
          <p:nvPr/>
        </p:nvSpPr>
        <p:spPr bwMode="auto">
          <a:xfrm>
            <a:off x="2667000" y="2209800"/>
            <a:ext cx="20955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20497" name="Freeform 17"/>
          <p:cNvSpPr>
            <a:spLocks/>
          </p:cNvSpPr>
          <p:nvPr/>
        </p:nvSpPr>
        <p:spPr bwMode="auto">
          <a:xfrm>
            <a:off x="6019800" y="2336800"/>
            <a:ext cx="273050" cy="254000"/>
          </a:xfrm>
          <a:custGeom>
            <a:avLst/>
            <a:gdLst>
              <a:gd name="T0" fmla="*/ 2147483647 w 172"/>
              <a:gd name="T1" fmla="*/ 2147483647 h 160"/>
              <a:gd name="T2" fmla="*/ 0 w 172"/>
              <a:gd name="T3" fmla="*/ 2147483647 h 160"/>
              <a:gd name="T4" fmla="*/ 2147483647 w 172"/>
              <a:gd name="T5" fmla="*/ 2147483647 h 160"/>
              <a:gd name="T6" fmla="*/ 2147483647 w 172"/>
              <a:gd name="T7" fmla="*/ 2147483647 h 160"/>
              <a:gd name="T8" fmla="*/ 2147483647 w 172"/>
              <a:gd name="T9" fmla="*/ 0 h 160"/>
              <a:gd name="T10" fmla="*/ 2147483647 w 172"/>
              <a:gd name="T11" fmla="*/ 2147483647 h 160"/>
              <a:gd name="T12" fmla="*/ 0 60000 65536"/>
              <a:gd name="T13" fmla="*/ 0 60000 65536"/>
              <a:gd name="T14" fmla="*/ 0 60000 65536"/>
              <a:gd name="T15" fmla="*/ 0 60000 65536"/>
              <a:gd name="T16" fmla="*/ 0 60000 65536"/>
              <a:gd name="T17" fmla="*/ 0 60000 65536"/>
              <a:gd name="T18" fmla="*/ 0 w 172"/>
              <a:gd name="T19" fmla="*/ 0 h 160"/>
              <a:gd name="T20" fmla="*/ 172 w 172"/>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172" h="160">
                <a:moveTo>
                  <a:pt x="48" y="16"/>
                </a:moveTo>
                <a:lnTo>
                  <a:pt x="0" y="112"/>
                </a:lnTo>
                <a:lnTo>
                  <a:pt x="48" y="160"/>
                </a:lnTo>
                <a:lnTo>
                  <a:pt x="144" y="112"/>
                </a:lnTo>
                <a:lnTo>
                  <a:pt x="172" y="0"/>
                </a:lnTo>
                <a:lnTo>
                  <a:pt x="48" y="16"/>
                </a:lnTo>
                <a:close/>
              </a:path>
            </a:pathLst>
          </a:custGeom>
          <a:solidFill>
            <a:schemeClr val="bg1"/>
          </a:solidFill>
          <a:ln w="9525">
            <a:noFill/>
            <a:round/>
            <a:headEnd/>
            <a:tailEnd/>
          </a:ln>
        </p:spPr>
        <p:txBody>
          <a:bodyPr/>
          <a:lstStyle/>
          <a:p>
            <a:endParaRPr lang="en-US"/>
          </a:p>
        </p:txBody>
      </p:sp>
      <p:sp>
        <p:nvSpPr>
          <p:cNvPr id="711698" name="Text Box 18"/>
          <p:cNvSpPr txBox="1">
            <a:spLocks noChangeArrowheads="1"/>
          </p:cNvSpPr>
          <p:nvPr/>
        </p:nvSpPr>
        <p:spPr bwMode="auto">
          <a:xfrm>
            <a:off x="6019800" y="2286000"/>
            <a:ext cx="38100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20499" name="Freeform 19"/>
          <p:cNvSpPr>
            <a:spLocks/>
          </p:cNvSpPr>
          <p:nvPr/>
        </p:nvSpPr>
        <p:spPr bwMode="auto">
          <a:xfrm>
            <a:off x="8001000" y="1524000"/>
            <a:ext cx="381000" cy="304800"/>
          </a:xfrm>
          <a:custGeom>
            <a:avLst/>
            <a:gdLst>
              <a:gd name="T0" fmla="*/ 2147483647 w 240"/>
              <a:gd name="T1" fmla="*/ 2147483647 h 192"/>
              <a:gd name="T2" fmla="*/ 2147483647 w 240"/>
              <a:gd name="T3" fmla="*/ 0 h 192"/>
              <a:gd name="T4" fmla="*/ 2147483647 w 240"/>
              <a:gd name="T5" fmla="*/ 2147483647 h 192"/>
              <a:gd name="T6" fmla="*/ 0 w 240"/>
              <a:gd name="T7" fmla="*/ 2147483647 h 192"/>
              <a:gd name="T8" fmla="*/ 2147483647 w 240"/>
              <a:gd name="T9" fmla="*/ 2147483647 h 192"/>
              <a:gd name="T10" fmla="*/ 2147483647 w 240"/>
              <a:gd name="T11" fmla="*/ 2147483647 h 192"/>
              <a:gd name="T12" fmla="*/ 0 60000 65536"/>
              <a:gd name="T13" fmla="*/ 0 60000 65536"/>
              <a:gd name="T14" fmla="*/ 0 60000 65536"/>
              <a:gd name="T15" fmla="*/ 0 60000 65536"/>
              <a:gd name="T16" fmla="*/ 0 60000 65536"/>
              <a:gd name="T17" fmla="*/ 0 60000 65536"/>
              <a:gd name="T18" fmla="*/ 0 w 240"/>
              <a:gd name="T19" fmla="*/ 0 h 192"/>
              <a:gd name="T20" fmla="*/ 240 w 240"/>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240" h="192">
                <a:moveTo>
                  <a:pt x="240" y="192"/>
                </a:moveTo>
                <a:lnTo>
                  <a:pt x="240" y="0"/>
                </a:lnTo>
                <a:lnTo>
                  <a:pt x="88" y="24"/>
                </a:lnTo>
                <a:lnTo>
                  <a:pt x="0" y="96"/>
                </a:lnTo>
                <a:lnTo>
                  <a:pt x="96" y="192"/>
                </a:lnTo>
                <a:lnTo>
                  <a:pt x="240" y="192"/>
                </a:lnTo>
                <a:close/>
              </a:path>
            </a:pathLst>
          </a:custGeom>
          <a:solidFill>
            <a:schemeClr val="bg1"/>
          </a:solidFill>
          <a:ln w="9525">
            <a:noFill/>
            <a:round/>
            <a:headEnd/>
            <a:tailEnd/>
          </a:ln>
        </p:spPr>
        <p:txBody>
          <a:bodyPr/>
          <a:lstStyle/>
          <a:p>
            <a:endParaRPr lang="en-US"/>
          </a:p>
        </p:txBody>
      </p:sp>
      <p:sp>
        <p:nvSpPr>
          <p:cNvPr id="20500" name="Freeform 20"/>
          <p:cNvSpPr>
            <a:spLocks/>
          </p:cNvSpPr>
          <p:nvPr/>
        </p:nvSpPr>
        <p:spPr bwMode="auto">
          <a:xfrm>
            <a:off x="838200" y="1536700"/>
            <a:ext cx="260350" cy="292100"/>
          </a:xfrm>
          <a:custGeom>
            <a:avLst/>
            <a:gdLst>
              <a:gd name="T0" fmla="*/ 2147483647 w 164"/>
              <a:gd name="T1" fmla="*/ 0 h 184"/>
              <a:gd name="T2" fmla="*/ 0 w 164"/>
              <a:gd name="T3" fmla="*/ 2147483647 h 184"/>
              <a:gd name="T4" fmla="*/ 2147483647 w 164"/>
              <a:gd name="T5" fmla="*/ 2147483647 h 184"/>
              <a:gd name="T6" fmla="*/ 2147483647 w 164"/>
              <a:gd name="T7" fmla="*/ 2147483647 h 184"/>
              <a:gd name="T8" fmla="*/ 2147483647 w 164"/>
              <a:gd name="T9" fmla="*/ 2147483647 h 184"/>
              <a:gd name="T10" fmla="*/ 2147483647 w 164"/>
              <a:gd name="T11" fmla="*/ 0 h 184"/>
              <a:gd name="T12" fmla="*/ 0 60000 65536"/>
              <a:gd name="T13" fmla="*/ 0 60000 65536"/>
              <a:gd name="T14" fmla="*/ 0 60000 65536"/>
              <a:gd name="T15" fmla="*/ 0 60000 65536"/>
              <a:gd name="T16" fmla="*/ 0 60000 65536"/>
              <a:gd name="T17" fmla="*/ 0 60000 65536"/>
              <a:gd name="T18" fmla="*/ 0 w 164"/>
              <a:gd name="T19" fmla="*/ 0 h 184"/>
              <a:gd name="T20" fmla="*/ 164 w 164"/>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64" h="184">
                <a:moveTo>
                  <a:pt x="32" y="0"/>
                </a:moveTo>
                <a:lnTo>
                  <a:pt x="0" y="136"/>
                </a:lnTo>
                <a:lnTo>
                  <a:pt x="48" y="184"/>
                </a:lnTo>
                <a:lnTo>
                  <a:pt x="148" y="176"/>
                </a:lnTo>
                <a:lnTo>
                  <a:pt x="164" y="36"/>
                </a:lnTo>
                <a:lnTo>
                  <a:pt x="32" y="0"/>
                </a:lnTo>
                <a:close/>
              </a:path>
            </a:pathLst>
          </a:custGeom>
          <a:solidFill>
            <a:schemeClr val="bg1"/>
          </a:solidFill>
          <a:ln w="9525">
            <a:noFill/>
            <a:round/>
            <a:headEnd/>
            <a:tailEnd/>
          </a:ln>
        </p:spPr>
        <p:txBody>
          <a:bodyPr/>
          <a:lstStyle/>
          <a:p>
            <a:endParaRPr lang="en-US"/>
          </a:p>
        </p:txBody>
      </p:sp>
      <p:sp>
        <p:nvSpPr>
          <p:cNvPr id="20501" name="Freeform 21"/>
          <p:cNvSpPr>
            <a:spLocks/>
          </p:cNvSpPr>
          <p:nvPr/>
        </p:nvSpPr>
        <p:spPr bwMode="auto">
          <a:xfrm>
            <a:off x="5905500" y="2667000"/>
            <a:ext cx="336550" cy="698500"/>
          </a:xfrm>
          <a:custGeom>
            <a:avLst/>
            <a:gdLst>
              <a:gd name="T0" fmla="*/ 2147483647 w 212"/>
              <a:gd name="T1" fmla="*/ 2147483647 h 440"/>
              <a:gd name="T2" fmla="*/ 2147483647 w 212"/>
              <a:gd name="T3" fmla="*/ 2147483647 h 440"/>
              <a:gd name="T4" fmla="*/ 0 w 212"/>
              <a:gd name="T5" fmla="*/ 2147483647 h 440"/>
              <a:gd name="T6" fmla="*/ 2147483647 w 212"/>
              <a:gd name="T7" fmla="*/ 2147483647 h 440"/>
              <a:gd name="T8" fmla="*/ 2147483647 w 212"/>
              <a:gd name="T9" fmla="*/ 0 h 440"/>
              <a:gd name="T10" fmla="*/ 2147483647 w 212"/>
              <a:gd name="T11" fmla="*/ 2147483647 h 440"/>
              <a:gd name="T12" fmla="*/ 0 60000 65536"/>
              <a:gd name="T13" fmla="*/ 0 60000 65536"/>
              <a:gd name="T14" fmla="*/ 0 60000 65536"/>
              <a:gd name="T15" fmla="*/ 0 60000 65536"/>
              <a:gd name="T16" fmla="*/ 0 60000 65536"/>
              <a:gd name="T17" fmla="*/ 0 60000 65536"/>
              <a:gd name="T18" fmla="*/ 0 w 212"/>
              <a:gd name="T19" fmla="*/ 0 h 440"/>
              <a:gd name="T20" fmla="*/ 212 w 212"/>
              <a:gd name="T21" fmla="*/ 440 h 440"/>
            </a:gdLst>
            <a:ahLst/>
            <a:cxnLst>
              <a:cxn ang="T12">
                <a:pos x="T0" y="T1"/>
              </a:cxn>
              <a:cxn ang="T13">
                <a:pos x="T2" y="T3"/>
              </a:cxn>
              <a:cxn ang="T14">
                <a:pos x="T4" y="T5"/>
              </a:cxn>
              <a:cxn ang="T15">
                <a:pos x="T6" y="T7"/>
              </a:cxn>
              <a:cxn ang="T16">
                <a:pos x="T8" y="T9"/>
              </a:cxn>
              <a:cxn ang="T17">
                <a:pos x="T10" y="T11"/>
              </a:cxn>
            </a:cxnLst>
            <a:rect l="T18" t="T19" r="T20" b="T21"/>
            <a:pathLst>
              <a:path w="212" h="440">
                <a:moveTo>
                  <a:pt x="72" y="16"/>
                </a:moveTo>
                <a:lnTo>
                  <a:pt x="24" y="112"/>
                </a:lnTo>
                <a:lnTo>
                  <a:pt x="0" y="400"/>
                </a:lnTo>
                <a:lnTo>
                  <a:pt x="132" y="440"/>
                </a:lnTo>
                <a:lnTo>
                  <a:pt x="212" y="0"/>
                </a:lnTo>
                <a:lnTo>
                  <a:pt x="72" y="16"/>
                </a:lnTo>
                <a:close/>
              </a:path>
            </a:pathLst>
          </a:custGeom>
          <a:solidFill>
            <a:schemeClr val="bg1"/>
          </a:solidFill>
          <a:ln w="9525">
            <a:noFill/>
            <a:round/>
            <a:headEnd/>
            <a:tailEnd/>
          </a:ln>
        </p:spPr>
        <p:txBody>
          <a:bodyPr/>
          <a:lstStyle/>
          <a:p>
            <a:endParaRPr lang="en-US"/>
          </a:p>
        </p:txBody>
      </p:sp>
      <p:sp>
        <p:nvSpPr>
          <p:cNvPr id="20502" name="Freeform 22"/>
          <p:cNvSpPr>
            <a:spLocks/>
          </p:cNvSpPr>
          <p:nvPr/>
        </p:nvSpPr>
        <p:spPr bwMode="auto">
          <a:xfrm>
            <a:off x="3854450" y="1371600"/>
            <a:ext cx="368300" cy="298450"/>
          </a:xfrm>
          <a:custGeom>
            <a:avLst/>
            <a:gdLst>
              <a:gd name="T0" fmla="*/ 2147483647 w 232"/>
              <a:gd name="T1" fmla="*/ 2147483647 h 188"/>
              <a:gd name="T2" fmla="*/ 2147483647 w 232"/>
              <a:gd name="T3" fmla="*/ 2147483647 h 188"/>
              <a:gd name="T4" fmla="*/ 0 w 232"/>
              <a:gd name="T5" fmla="*/ 2147483647 h 188"/>
              <a:gd name="T6" fmla="*/ 2147483647 w 232"/>
              <a:gd name="T7" fmla="*/ 2147483647 h 188"/>
              <a:gd name="T8" fmla="*/ 2147483647 w 232"/>
              <a:gd name="T9" fmla="*/ 2147483647 h 188"/>
              <a:gd name="T10" fmla="*/ 2147483647 w 232"/>
              <a:gd name="T11" fmla="*/ 2147483647 h 188"/>
              <a:gd name="T12" fmla="*/ 2147483647 w 232"/>
              <a:gd name="T13" fmla="*/ 0 h 188"/>
              <a:gd name="T14" fmla="*/ 2147483647 w 232"/>
              <a:gd name="T15" fmla="*/ 2147483647 h 188"/>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188"/>
              <a:gd name="T26" fmla="*/ 232 w 232"/>
              <a:gd name="T27" fmla="*/ 188 h 1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188">
                <a:moveTo>
                  <a:pt x="68" y="16"/>
                </a:moveTo>
                <a:lnTo>
                  <a:pt x="20" y="112"/>
                </a:lnTo>
                <a:lnTo>
                  <a:pt x="0" y="164"/>
                </a:lnTo>
                <a:lnTo>
                  <a:pt x="56" y="188"/>
                </a:lnTo>
                <a:lnTo>
                  <a:pt x="136" y="148"/>
                </a:lnTo>
                <a:lnTo>
                  <a:pt x="232" y="80"/>
                </a:lnTo>
                <a:lnTo>
                  <a:pt x="192" y="0"/>
                </a:lnTo>
                <a:lnTo>
                  <a:pt x="68" y="16"/>
                </a:lnTo>
                <a:close/>
              </a:path>
            </a:pathLst>
          </a:custGeom>
          <a:solidFill>
            <a:schemeClr val="bg1"/>
          </a:solidFill>
          <a:ln w="9525">
            <a:noFill/>
            <a:round/>
            <a:headEnd/>
            <a:tailEnd/>
          </a:ln>
        </p:spPr>
        <p:txBody>
          <a:bodyPr/>
          <a:lstStyle/>
          <a:p>
            <a:endParaRPr lang="en-US"/>
          </a:p>
        </p:txBody>
      </p:sp>
      <p:sp>
        <p:nvSpPr>
          <p:cNvPr id="20503" name="Freeform 23"/>
          <p:cNvSpPr>
            <a:spLocks/>
          </p:cNvSpPr>
          <p:nvPr/>
        </p:nvSpPr>
        <p:spPr bwMode="auto">
          <a:xfrm>
            <a:off x="3200400" y="1828800"/>
            <a:ext cx="381000" cy="260350"/>
          </a:xfrm>
          <a:custGeom>
            <a:avLst/>
            <a:gdLst>
              <a:gd name="T0" fmla="*/ 2147483647 w 240"/>
              <a:gd name="T1" fmla="*/ 2147483647 h 164"/>
              <a:gd name="T2" fmla="*/ 2147483647 w 240"/>
              <a:gd name="T3" fmla="*/ 2147483647 h 164"/>
              <a:gd name="T4" fmla="*/ 0 w 240"/>
              <a:gd name="T5" fmla="*/ 2147483647 h 164"/>
              <a:gd name="T6" fmla="*/ 2147483647 w 240"/>
              <a:gd name="T7" fmla="*/ 2147483647 h 164"/>
              <a:gd name="T8" fmla="*/ 2147483647 w 240"/>
              <a:gd name="T9" fmla="*/ 2147483647 h 164"/>
              <a:gd name="T10" fmla="*/ 2147483647 w 240"/>
              <a:gd name="T11" fmla="*/ 0 h 164"/>
              <a:gd name="T12" fmla="*/ 2147483647 w 240"/>
              <a:gd name="T13" fmla="*/ 2147483647 h 164"/>
              <a:gd name="T14" fmla="*/ 0 60000 65536"/>
              <a:gd name="T15" fmla="*/ 0 60000 65536"/>
              <a:gd name="T16" fmla="*/ 0 60000 65536"/>
              <a:gd name="T17" fmla="*/ 0 60000 65536"/>
              <a:gd name="T18" fmla="*/ 0 60000 65536"/>
              <a:gd name="T19" fmla="*/ 0 60000 65536"/>
              <a:gd name="T20" fmla="*/ 0 60000 65536"/>
              <a:gd name="T21" fmla="*/ 0 w 240"/>
              <a:gd name="T22" fmla="*/ 0 h 164"/>
              <a:gd name="T23" fmla="*/ 240 w 240"/>
              <a:gd name="T24" fmla="*/ 164 h 1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0" h="164">
                <a:moveTo>
                  <a:pt x="76" y="16"/>
                </a:moveTo>
                <a:lnTo>
                  <a:pt x="28" y="112"/>
                </a:lnTo>
                <a:lnTo>
                  <a:pt x="0" y="156"/>
                </a:lnTo>
                <a:lnTo>
                  <a:pt x="104" y="164"/>
                </a:lnTo>
                <a:lnTo>
                  <a:pt x="240" y="80"/>
                </a:lnTo>
                <a:lnTo>
                  <a:pt x="200" y="0"/>
                </a:lnTo>
                <a:lnTo>
                  <a:pt x="76" y="16"/>
                </a:lnTo>
                <a:close/>
              </a:path>
            </a:pathLst>
          </a:custGeom>
          <a:solidFill>
            <a:schemeClr val="bg1"/>
          </a:solidFill>
          <a:ln w="9525">
            <a:noFill/>
            <a:round/>
            <a:headEnd/>
            <a:tailEnd/>
          </a:ln>
        </p:spPr>
        <p:txBody>
          <a:bodyPr/>
          <a:lstStyle/>
          <a:p>
            <a:endParaRPr lang="en-US"/>
          </a:p>
        </p:txBody>
      </p:sp>
      <p:sp>
        <p:nvSpPr>
          <p:cNvPr id="711704" name="Text Box 24"/>
          <p:cNvSpPr txBox="1">
            <a:spLocks noChangeArrowheads="1"/>
          </p:cNvSpPr>
          <p:nvPr/>
        </p:nvSpPr>
        <p:spPr bwMode="auto">
          <a:xfrm>
            <a:off x="3733800" y="1349375"/>
            <a:ext cx="303213" cy="304800"/>
          </a:xfrm>
          <a:prstGeom prst="rect">
            <a:avLst/>
          </a:prstGeom>
          <a:solidFill>
            <a:schemeClr val="bg1"/>
          </a:solidFill>
          <a:ln w="9525">
            <a:noFill/>
            <a:miter lim="800000"/>
            <a:headEnd/>
            <a:tailEnd/>
          </a:ln>
        </p:spPr>
        <p:txBody>
          <a:bodyPr wrap="none">
            <a:spAutoFit/>
          </a:bodyPr>
          <a:lstStyle/>
          <a:p>
            <a:r>
              <a:rPr lang="en-US" sz="1400" b="1" i="1">
                <a:latin typeface="Times New Roman" pitchFamily="18" charset="0"/>
              </a:rPr>
              <a:t>X</a:t>
            </a:r>
          </a:p>
        </p:txBody>
      </p:sp>
      <p:sp>
        <p:nvSpPr>
          <p:cNvPr id="711705" name="Text Box 25"/>
          <p:cNvSpPr txBox="1">
            <a:spLocks noChangeArrowheads="1"/>
          </p:cNvSpPr>
          <p:nvPr/>
        </p:nvSpPr>
        <p:spPr bwMode="auto">
          <a:xfrm>
            <a:off x="5943600" y="2667000"/>
            <a:ext cx="38100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711706" name="Text Box 26"/>
          <p:cNvSpPr txBox="1">
            <a:spLocks noChangeArrowheads="1"/>
          </p:cNvSpPr>
          <p:nvPr/>
        </p:nvSpPr>
        <p:spPr bwMode="auto">
          <a:xfrm>
            <a:off x="3124200" y="1752600"/>
            <a:ext cx="303213" cy="304800"/>
          </a:xfrm>
          <a:prstGeom prst="rect">
            <a:avLst/>
          </a:prstGeom>
          <a:solidFill>
            <a:schemeClr val="bg1"/>
          </a:solidFill>
          <a:ln w="9525">
            <a:noFill/>
            <a:miter lim="800000"/>
            <a:headEnd/>
            <a:tailEnd/>
          </a:ln>
        </p:spPr>
        <p:txBody>
          <a:bodyPr wrap="none">
            <a:spAutoFit/>
          </a:bodyPr>
          <a:lstStyle/>
          <a:p>
            <a:r>
              <a:rPr lang="en-US" sz="1400" b="1" i="1">
                <a:latin typeface="Times New Roman" pitchFamily="18" charset="0"/>
              </a:rPr>
              <a:t>X</a:t>
            </a:r>
          </a:p>
        </p:txBody>
      </p:sp>
      <p:sp>
        <p:nvSpPr>
          <p:cNvPr id="711707" name="Text Box 27"/>
          <p:cNvSpPr txBox="1">
            <a:spLocks noChangeArrowheads="1"/>
          </p:cNvSpPr>
          <p:nvPr/>
        </p:nvSpPr>
        <p:spPr bwMode="auto">
          <a:xfrm>
            <a:off x="5867400" y="3048000"/>
            <a:ext cx="381000"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711708" name="Oval 28"/>
          <p:cNvSpPr>
            <a:spLocks noChangeArrowheads="1"/>
          </p:cNvSpPr>
          <p:nvPr/>
        </p:nvSpPr>
        <p:spPr bwMode="auto">
          <a:xfrm>
            <a:off x="4592638" y="1225550"/>
            <a:ext cx="76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0509" name="Rectangle 29"/>
          <p:cNvSpPr>
            <a:spLocks noChangeArrowheads="1"/>
          </p:cNvSpPr>
          <p:nvPr/>
        </p:nvSpPr>
        <p:spPr bwMode="auto">
          <a:xfrm>
            <a:off x="4419600" y="914400"/>
            <a:ext cx="304800" cy="304800"/>
          </a:xfrm>
          <a:prstGeom prst="rect">
            <a:avLst/>
          </a:prstGeom>
          <a:solidFill>
            <a:schemeClr val="bg1"/>
          </a:solidFill>
          <a:ln w="9525">
            <a:noFill/>
            <a:miter lim="800000"/>
            <a:headEnd/>
            <a:tailEnd/>
          </a:ln>
        </p:spPr>
        <p:txBody>
          <a:bodyPr wrap="none" anchor="ctr"/>
          <a:lstStyle/>
          <a:p>
            <a:endParaRPr lang="en-US"/>
          </a:p>
        </p:txBody>
      </p:sp>
      <p:sp>
        <p:nvSpPr>
          <p:cNvPr id="711710" name="Text Box 30"/>
          <p:cNvSpPr txBox="1">
            <a:spLocks noChangeArrowheads="1"/>
          </p:cNvSpPr>
          <p:nvPr/>
        </p:nvSpPr>
        <p:spPr bwMode="auto">
          <a:xfrm>
            <a:off x="4343400" y="914400"/>
            <a:ext cx="457200" cy="304800"/>
          </a:xfrm>
          <a:prstGeom prst="rect">
            <a:avLst/>
          </a:prstGeom>
          <a:solidFill>
            <a:schemeClr val="bg1"/>
          </a:solidFill>
          <a:ln w="9525">
            <a:noFill/>
            <a:miter lim="800000"/>
            <a:headEnd/>
            <a:tailEnd/>
          </a:ln>
        </p:spPr>
        <p:txBody>
          <a:bodyPr>
            <a:spAutoFit/>
          </a:bodyPr>
          <a:lstStyle/>
          <a:p>
            <a:r>
              <a:rPr lang="en-US" sz="1400" b="1" i="1">
                <a:latin typeface="Times New Roman" pitchFamily="18" charset="0"/>
              </a:rPr>
              <a:t>X</a:t>
            </a:r>
          </a:p>
        </p:txBody>
      </p:sp>
    </p:spTree>
    <p:extLst>
      <p:ext uri="{BB962C8B-B14F-4D97-AF65-F5344CB8AC3E}">
        <p14:creationId xmlns:p14="http://schemas.microsoft.com/office/powerpoint/2010/main" val="380298151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mtClean="0"/>
              <a:t>Epipolar constraint example</a:t>
            </a:r>
          </a:p>
        </p:txBody>
      </p:sp>
      <p:sp>
        <p:nvSpPr>
          <p:cNvPr id="21507" name="Rectangle 3"/>
          <p:cNvSpPr>
            <a:spLocks noGrp="1" noChangeArrowheads="1"/>
          </p:cNvSpPr>
          <p:nvPr>
            <p:ph type="body" idx="1"/>
          </p:nvPr>
        </p:nvSpPr>
        <p:spPr/>
        <p:txBody>
          <a:bodyPr/>
          <a:lstStyle/>
          <a:p>
            <a:endParaRPr lang="en-US" smtClean="0"/>
          </a:p>
        </p:txBody>
      </p:sp>
      <p:pic>
        <p:nvPicPr>
          <p:cNvPr id="21508" name="Picture 4"/>
          <p:cNvPicPr>
            <a:picLocks noChangeAspect="1" noChangeArrowheads="1"/>
          </p:cNvPicPr>
          <p:nvPr/>
        </p:nvPicPr>
        <p:blipFill>
          <a:blip r:embed="rId3" cstate="print"/>
          <a:srcRect t="833" r="1215"/>
          <a:stretch>
            <a:fillRect/>
          </a:stretch>
        </p:blipFill>
        <p:spPr bwMode="auto">
          <a:xfrm>
            <a:off x="819150" y="1109663"/>
            <a:ext cx="7413625" cy="5443537"/>
          </a:xfrm>
          <a:prstGeom prst="rect">
            <a:avLst/>
          </a:prstGeom>
          <a:noFill/>
          <a:ln w="9525">
            <a:noFill/>
            <a:miter lim="800000"/>
            <a:headEnd/>
            <a:tailEnd/>
          </a:ln>
        </p:spPr>
      </p:pic>
    </p:spTree>
    <p:extLst>
      <p:ext uri="{BB962C8B-B14F-4D97-AF65-F5344CB8AC3E}">
        <p14:creationId xmlns:p14="http://schemas.microsoft.com/office/powerpoint/2010/main" val="302280296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pPr indent="0" eaLnBrk="1" hangingPunct="1"/>
            <a:r>
              <a:rPr lang="en-US" dirty="0" smtClean="0">
                <a:latin typeface="Arial" charset="0"/>
                <a:ea typeface="ヒラギノ角ゴ ProN W3" charset="0"/>
                <a:cs typeface="ヒラギノ角ゴ ProN W3" charset="0"/>
              </a:rPr>
              <a:t>Camera </a:t>
            </a:r>
            <a:r>
              <a:rPr lang="en-US" dirty="0">
                <a:latin typeface="Arial" charset="0"/>
                <a:ea typeface="ヒラギノ角ゴ ProN W3" charset="0"/>
                <a:cs typeface="ヒラギノ角ゴ ProN W3" charset="0"/>
              </a:rPr>
              <a:t>parameters</a:t>
            </a:r>
          </a:p>
        </p:txBody>
      </p:sp>
      <p:sp>
        <p:nvSpPr>
          <p:cNvPr id="3" name="Content Placeholder 2"/>
          <p:cNvSpPr>
            <a:spLocks noGrp="1"/>
          </p:cNvSpPr>
          <p:nvPr>
            <p:ph idx="1"/>
          </p:nvPr>
        </p:nvSpPr>
        <p:spPr/>
        <p:txBody>
          <a:bodyPr/>
          <a:lstStyle/>
          <a:p>
            <a:pPr indent="0" eaLnBrk="1" hangingPunct="1">
              <a:defRPr/>
            </a:pPr>
            <a:r>
              <a:rPr lang="en-US" dirty="0">
                <a:latin typeface="Arial" charset="0"/>
                <a:ea typeface="ヒラギノ角ゴ ProN W3" charset="0"/>
                <a:cs typeface="ヒラギノ角ゴ ProN W3" charset="0"/>
              </a:rPr>
              <a:t>How many numbers do we need to describe a camera?</a:t>
            </a:r>
          </a:p>
          <a:p>
            <a:pPr indent="0" eaLnBrk="1" hangingPunct="1">
              <a:defRPr/>
            </a:pPr>
            <a:endParaRPr lang="en-US" dirty="0">
              <a:latin typeface="Arial" charset="0"/>
              <a:ea typeface="ヒラギノ角ゴ ProN W3" charset="0"/>
              <a:cs typeface="ヒラギノ角ゴ ProN W3" charset="0"/>
            </a:endParaRPr>
          </a:p>
          <a:p>
            <a:pPr marL="382588" indent="-342900" eaLnBrk="1" hangingPunct="1">
              <a:buFont typeface="Arial"/>
              <a:buChar char="•"/>
              <a:defRPr/>
            </a:pPr>
            <a:r>
              <a:rPr lang="en-US" dirty="0">
                <a:latin typeface="Arial" charset="0"/>
                <a:ea typeface="ヒラギノ角ゴ ProN W3" charset="0"/>
                <a:cs typeface="ヒラギノ角ゴ ProN W3" charset="0"/>
              </a:rPr>
              <a:t>We need to describe its </a:t>
            </a:r>
            <a:r>
              <a:rPr lang="en-US" i="1" dirty="0">
                <a:latin typeface="Arial" charset="0"/>
                <a:ea typeface="ヒラギノ角ゴ ProN W3" charset="0"/>
                <a:cs typeface="ヒラギノ角ゴ ProN W3" charset="0"/>
              </a:rPr>
              <a:t>pose </a:t>
            </a:r>
            <a:r>
              <a:rPr lang="en-US" dirty="0">
                <a:latin typeface="Arial" charset="0"/>
                <a:ea typeface="ヒラギノ角ゴ ProN W3" charset="0"/>
                <a:cs typeface="ヒラギノ角ゴ ProN W3" charset="0"/>
              </a:rPr>
              <a:t>in the world</a:t>
            </a:r>
          </a:p>
          <a:p>
            <a:pPr marL="382588" indent="-342900" eaLnBrk="1" hangingPunct="1">
              <a:buFont typeface="Arial"/>
              <a:buChar char="•"/>
              <a:defRPr/>
            </a:pPr>
            <a:r>
              <a:rPr lang="en-US" dirty="0">
                <a:latin typeface="Arial" charset="0"/>
                <a:ea typeface="ヒラギノ角ゴ ProN W3" charset="0"/>
                <a:cs typeface="ヒラギノ角ゴ ProN W3" charset="0"/>
              </a:rPr>
              <a:t>We need to describe its internal </a:t>
            </a:r>
            <a:r>
              <a:rPr lang="en-US" i="1" dirty="0">
                <a:latin typeface="Arial" charset="0"/>
                <a:ea typeface="ヒラギノ角ゴ ProN W3" charset="0"/>
                <a:cs typeface="ヒラギノ角ゴ ProN W3" charset="0"/>
              </a:rPr>
              <a:t>parameters</a:t>
            </a:r>
          </a:p>
        </p:txBody>
      </p:sp>
    </p:spTree>
    <p:extLst>
      <p:ext uri="{BB962C8B-B14F-4D97-AF65-F5344CB8AC3E}">
        <p14:creationId xmlns:p14="http://schemas.microsoft.com/office/powerpoint/2010/main" val="25018708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p:cNvSpPr>
            <a:spLocks noGrp="1"/>
          </p:cNvSpPr>
          <p:nvPr>
            <p:ph type="title"/>
          </p:nvPr>
        </p:nvSpPr>
        <p:spPr/>
        <p:txBody>
          <a:bodyPr/>
          <a:lstStyle/>
          <a:p>
            <a:pPr indent="0" eaLnBrk="1" hangingPunct="1"/>
            <a:r>
              <a:rPr lang="en-US">
                <a:latin typeface="Arial" charset="0"/>
                <a:ea typeface="ヒラギノ角ゴ ProN W3" charset="0"/>
                <a:cs typeface="ヒラギノ角ゴ ProN W3" charset="0"/>
              </a:rPr>
              <a:t>A Tale of Two Coordinate Systems</a:t>
            </a:r>
          </a:p>
        </p:txBody>
      </p:sp>
      <p:pic>
        <p:nvPicPr>
          <p:cNvPr id="462851" name="Picture 3"/>
          <p:cNvPicPr>
            <a:picLocks noChangeAspect="1" noChangeArrowheads="1"/>
          </p:cNvPicPr>
          <p:nvPr/>
        </p:nvPicPr>
        <p:blipFill>
          <a:blip r:embed="rId3" cstate="print"/>
          <a:srcRect/>
          <a:stretch>
            <a:fillRect/>
          </a:stretch>
        </p:blipFill>
        <p:spPr bwMode="auto">
          <a:xfrm>
            <a:off x="3962400" y="1879937"/>
            <a:ext cx="4648200" cy="3043118"/>
          </a:xfrm>
          <a:prstGeom prst="rect">
            <a:avLst/>
          </a:prstGeom>
          <a:noFill/>
          <a:ln w="9525">
            <a:noFill/>
            <a:miter lim="800000"/>
            <a:headEnd/>
            <a:tailEnd/>
          </a:ln>
          <a:effectLst>
            <a:softEdge rad="127000"/>
          </a:effectLst>
        </p:spPr>
      </p:pic>
      <p:sp>
        <p:nvSpPr>
          <p:cNvPr id="7" name="TextBox 6"/>
          <p:cNvSpPr txBox="1">
            <a:spLocks noChangeArrowheads="1"/>
          </p:cNvSpPr>
          <p:nvPr/>
        </p:nvSpPr>
        <p:spPr bwMode="auto">
          <a:xfrm>
            <a:off x="5638800" y="4927600"/>
            <a:ext cx="13589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ja-JP" altLang="en-US"/>
              <a:t>“</a:t>
            </a:r>
            <a:r>
              <a:rPr lang="en-US" altLang="ja-JP"/>
              <a:t>The World</a:t>
            </a:r>
            <a:r>
              <a:rPr lang="ja-JP" altLang="en-US"/>
              <a:t>”</a:t>
            </a:r>
            <a:endParaRPr lang="en-US"/>
          </a:p>
        </p:txBody>
      </p:sp>
      <p:sp>
        <p:nvSpPr>
          <p:cNvPr id="9" name="TextBox 8"/>
          <p:cNvSpPr txBox="1">
            <a:spLocks noChangeArrowheads="1"/>
          </p:cNvSpPr>
          <p:nvPr/>
        </p:nvSpPr>
        <p:spPr bwMode="auto">
          <a:xfrm>
            <a:off x="1290638" y="3860800"/>
            <a:ext cx="904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a:t>Camera</a:t>
            </a:r>
          </a:p>
        </p:txBody>
      </p:sp>
      <p:grpSp>
        <p:nvGrpSpPr>
          <p:cNvPr id="2" name="Group 30"/>
          <p:cNvGrpSpPr>
            <a:grpSpLocks/>
          </p:cNvGrpSpPr>
          <p:nvPr/>
        </p:nvGrpSpPr>
        <p:grpSpPr bwMode="auto">
          <a:xfrm>
            <a:off x="4016375" y="1944688"/>
            <a:ext cx="3603625" cy="3444875"/>
            <a:chOff x="4016828" y="2884714"/>
            <a:chExt cx="3603172" cy="3444351"/>
          </a:xfrm>
        </p:grpSpPr>
        <p:cxnSp>
          <p:nvCxnSpPr>
            <p:cNvPr id="11" name="Straight Arrow Connector 10"/>
            <p:cNvCxnSpPr/>
            <p:nvPr/>
          </p:nvCxnSpPr>
          <p:spPr>
            <a:xfrm>
              <a:off x="5486668" y="5378297"/>
              <a:ext cx="1882538" cy="10793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flipH="1" flipV="1">
              <a:off x="4419238" y="4256897"/>
              <a:ext cx="2177719" cy="6507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flipH="1" flipV="1">
              <a:off x="4408127" y="4256897"/>
              <a:ext cx="2177719" cy="6508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10800000" flipV="1">
              <a:off x="4016828" y="5387820"/>
              <a:ext cx="1447618" cy="55554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6585" name="TextBox 19"/>
            <p:cNvSpPr txBox="1">
              <a:spLocks noChangeArrowheads="1"/>
            </p:cNvSpPr>
            <p:nvPr/>
          </p:nvSpPr>
          <p:spPr bwMode="auto">
            <a:xfrm>
              <a:off x="7294270" y="5293118"/>
              <a:ext cx="3257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i="1"/>
                <a:t>x</a:t>
              </a:r>
            </a:p>
          </p:txBody>
        </p:sp>
        <p:sp>
          <p:nvSpPr>
            <p:cNvPr id="66586" name="TextBox 20"/>
            <p:cNvSpPr txBox="1">
              <a:spLocks noChangeArrowheads="1"/>
            </p:cNvSpPr>
            <p:nvPr/>
          </p:nvSpPr>
          <p:spPr bwMode="auto">
            <a:xfrm>
              <a:off x="5532296" y="2884714"/>
              <a:ext cx="3289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i="1"/>
                <a:t>y</a:t>
              </a:r>
            </a:p>
          </p:txBody>
        </p:sp>
        <p:sp>
          <p:nvSpPr>
            <p:cNvPr id="66587" name="TextBox 21"/>
            <p:cNvSpPr txBox="1">
              <a:spLocks noChangeArrowheads="1"/>
            </p:cNvSpPr>
            <p:nvPr/>
          </p:nvSpPr>
          <p:spPr bwMode="auto">
            <a:xfrm>
              <a:off x="4017670" y="5867400"/>
              <a:ext cx="3064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i="1"/>
                <a:t>z</a:t>
              </a:r>
            </a:p>
          </p:txBody>
        </p:sp>
      </p:grpSp>
      <p:pic>
        <p:nvPicPr>
          <p:cNvPr id="23" name="Picture 3" descr="C:\snavely\projects\bpsfm\paper\figures\camer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4438" y="2944813"/>
            <a:ext cx="1274762" cy="93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32"/>
          <p:cNvGrpSpPr>
            <a:grpSpLocks/>
          </p:cNvGrpSpPr>
          <p:nvPr/>
        </p:nvGrpSpPr>
        <p:grpSpPr bwMode="auto">
          <a:xfrm>
            <a:off x="355600" y="1879600"/>
            <a:ext cx="2997200" cy="2559050"/>
            <a:chOff x="-20924" y="2819400"/>
            <a:chExt cx="2997494" cy="2558143"/>
          </a:xfrm>
        </p:grpSpPr>
        <p:cxnSp>
          <p:nvCxnSpPr>
            <p:cNvPr id="24" name="Straight Arrow Connector 23"/>
            <p:cNvCxnSpPr/>
            <p:nvPr/>
          </p:nvCxnSpPr>
          <p:spPr>
            <a:xfrm flipH="1">
              <a:off x="156893" y="4465055"/>
              <a:ext cx="1043090" cy="563362"/>
            </a:xfrm>
            <a:prstGeom prst="straightConnector1">
              <a:avLst/>
            </a:prstGeom>
            <a:ln w="3175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flipH="1" flipV="1">
              <a:off x="529502" y="3794573"/>
              <a:ext cx="1340963" cy="0"/>
            </a:xfrm>
            <a:prstGeom prst="straightConnector1">
              <a:avLst/>
            </a:prstGeom>
            <a:ln w="3175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199984" y="4465055"/>
              <a:ext cx="1522561" cy="217410"/>
            </a:xfrm>
            <a:prstGeom prst="straightConnector1">
              <a:avLst/>
            </a:prstGeom>
            <a:ln w="3175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6578" name="TextBox 26"/>
            <p:cNvSpPr txBox="1">
              <a:spLocks noChangeArrowheads="1"/>
            </p:cNvSpPr>
            <p:nvPr/>
          </p:nvSpPr>
          <p:spPr bwMode="auto">
            <a:xfrm>
              <a:off x="1066800" y="2819400"/>
              <a:ext cx="29367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a:cs typeface="Times New Roman" charset="0"/>
                </a:rPr>
                <a:t>v</a:t>
              </a:r>
            </a:p>
          </p:txBody>
        </p:sp>
        <p:sp>
          <p:nvSpPr>
            <p:cNvPr id="66579" name="TextBox 27"/>
            <p:cNvSpPr txBox="1">
              <a:spLocks noChangeArrowheads="1"/>
            </p:cNvSpPr>
            <p:nvPr/>
          </p:nvSpPr>
          <p:spPr bwMode="auto">
            <a:xfrm>
              <a:off x="-20924" y="5008211"/>
              <a:ext cx="356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a:cs typeface="Times New Roman" charset="0"/>
                </a:rPr>
                <a:t>w</a:t>
              </a:r>
            </a:p>
          </p:txBody>
        </p:sp>
        <p:sp>
          <p:nvSpPr>
            <p:cNvPr id="66580" name="TextBox 28"/>
            <p:cNvSpPr txBox="1">
              <a:spLocks noChangeArrowheads="1"/>
            </p:cNvSpPr>
            <p:nvPr/>
          </p:nvSpPr>
          <p:spPr bwMode="auto">
            <a:xfrm>
              <a:off x="2668472" y="4474028"/>
              <a:ext cx="3080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a:cs typeface="Times New Roman" charset="0"/>
                </a:rPr>
                <a:t>u</a:t>
              </a:r>
            </a:p>
          </p:txBody>
        </p:sp>
      </p:grpSp>
      <p:grpSp>
        <p:nvGrpSpPr>
          <p:cNvPr id="4" name="Group 31"/>
          <p:cNvGrpSpPr>
            <a:grpSpLocks/>
          </p:cNvGrpSpPr>
          <p:nvPr/>
        </p:nvGrpSpPr>
        <p:grpSpPr bwMode="auto">
          <a:xfrm>
            <a:off x="5310188" y="4306888"/>
            <a:ext cx="319087" cy="522287"/>
            <a:chOff x="5310534" y="5246914"/>
            <a:chExt cx="319318" cy="522514"/>
          </a:xfrm>
        </p:grpSpPr>
        <p:sp>
          <p:nvSpPr>
            <p:cNvPr id="8" name="Oval 7"/>
            <p:cNvSpPr/>
            <p:nvPr/>
          </p:nvSpPr>
          <p:spPr>
            <a:xfrm>
              <a:off x="5366136" y="5246914"/>
              <a:ext cx="228765" cy="228699"/>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ym typeface="Times New Roman" pitchFamily="-84" charset="0"/>
              </a:endParaRPr>
            </a:p>
          </p:txBody>
        </p:sp>
        <p:sp>
          <p:nvSpPr>
            <p:cNvPr id="66574" name="TextBox 18"/>
            <p:cNvSpPr txBox="1">
              <a:spLocks noChangeArrowheads="1"/>
            </p:cNvSpPr>
            <p:nvPr/>
          </p:nvSpPr>
          <p:spPr bwMode="auto">
            <a:xfrm>
              <a:off x="5310534" y="5369318"/>
              <a:ext cx="3193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2000" b="1" i="1"/>
                <a:t>o</a:t>
              </a:r>
            </a:p>
          </p:txBody>
        </p:sp>
      </p:grpSp>
      <p:grpSp>
        <p:nvGrpSpPr>
          <p:cNvPr id="5" name="Group 36"/>
          <p:cNvGrpSpPr>
            <a:grpSpLocks/>
          </p:cNvGrpSpPr>
          <p:nvPr/>
        </p:nvGrpSpPr>
        <p:grpSpPr bwMode="auto">
          <a:xfrm>
            <a:off x="950913" y="3262313"/>
            <a:ext cx="677862" cy="400050"/>
            <a:chOff x="574437" y="4201886"/>
            <a:chExt cx="677419" cy="400110"/>
          </a:xfrm>
        </p:grpSpPr>
        <p:sp>
          <p:nvSpPr>
            <p:cNvPr id="34" name="Oval 33"/>
            <p:cNvSpPr/>
            <p:nvPr/>
          </p:nvSpPr>
          <p:spPr>
            <a:xfrm>
              <a:off x="1099556" y="4408292"/>
              <a:ext cx="152300" cy="152423"/>
            </a:xfrm>
            <a:prstGeom prst="ellipse">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ym typeface="Times New Roman" pitchFamily="-84" charset="0"/>
              </a:endParaRPr>
            </a:p>
          </p:txBody>
        </p:sp>
        <p:sp>
          <p:nvSpPr>
            <p:cNvPr id="66572" name="Rectangle 34"/>
            <p:cNvSpPr>
              <a:spLocks noChangeArrowheads="1"/>
            </p:cNvSpPr>
            <p:nvPr/>
          </p:nvSpPr>
          <p:spPr bwMode="auto">
            <a:xfrm>
              <a:off x="574437" y="4201886"/>
              <a:ext cx="622991" cy="400110"/>
            </a:xfrm>
            <a:prstGeom prst="rect">
              <a:avLst/>
            </a:prstGeom>
            <a:solidFill>
              <a:srgbClr val="EEECE1">
                <a:alpha val="1490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b="1" i="1"/>
                <a:t>COP</a:t>
              </a:r>
            </a:p>
          </p:txBody>
        </p:sp>
      </p:grpSp>
      <p:sp>
        <p:nvSpPr>
          <p:cNvPr id="38" name="TextBox 37"/>
          <p:cNvSpPr txBox="1">
            <a:spLocks noChangeArrowheads="1"/>
          </p:cNvSpPr>
          <p:nvPr/>
        </p:nvSpPr>
        <p:spPr bwMode="auto">
          <a:xfrm>
            <a:off x="152400" y="4546600"/>
            <a:ext cx="3854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2000"/>
              <a:t>Two important coordinate systems:</a:t>
            </a:r>
          </a:p>
          <a:p>
            <a:pPr eaLnBrk="1" hangingPunct="1"/>
            <a:r>
              <a:rPr lang="en-US" sz="2000"/>
              <a:t>    1. </a:t>
            </a:r>
            <a:r>
              <a:rPr lang="en-US" sz="2000" i="1"/>
              <a:t>World </a:t>
            </a:r>
            <a:r>
              <a:rPr lang="en-US" sz="2000"/>
              <a:t>coordinate system</a:t>
            </a:r>
          </a:p>
          <a:p>
            <a:pPr eaLnBrk="1" hangingPunct="1"/>
            <a:r>
              <a:rPr lang="en-US" sz="2000" i="1"/>
              <a:t>    </a:t>
            </a:r>
            <a:r>
              <a:rPr lang="en-US" sz="2000"/>
              <a:t>2. </a:t>
            </a:r>
            <a:r>
              <a:rPr lang="en-US" sz="2000" i="1"/>
              <a:t>Camera </a:t>
            </a:r>
            <a:r>
              <a:rPr lang="en-US" sz="2000"/>
              <a:t>coordinate system</a:t>
            </a:r>
            <a:endParaRPr lang="en-US" sz="2000" i="1"/>
          </a:p>
        </p:txBody>
      </p:sp>
    </p:spTree>
    <p:extLst>
      <p:ext uri="{BB962C8B-B14F-4D97-AF65-F5344CB8AC3E}">
        <p14:creationId xmlns:p14="http://schemas.microsoft.com/office/powerpoint/2010/main" val="3712182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62851"/>
                                        </p:tgtEl>
                                        <p:attrNameLst>
                                          <p:attrName>style.visibility</p:attrName>
                                        </p:attrNameLst>
                                      </p:cBhvr>
                                      <p:to>
                                        <p:strVal val="visible"/>
                                      </p:to>
                                    </p:set>
                                    <p:animEffect transition="in" filter="fade">
                                      <p:cBhvr>
                                        <p:cTn id="7" dur="500"/>
                                        <p:tgtEl>
                                          <p:spTgt spid="46285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0" presetClass="entr" presetSubtype="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3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p:txBody>
          <a:bodyPr/>
          <a:lstStyle/>
          <a:p>
            <a:pPr indent="0" eaLnBrk="1" hangingPunct="1"/>
            <a:r>
              <a:rPr lang="en-US">
                <a:latin typeface="Arial" charset="0"/>
                <a:ea typeface="ヒラギノ角ゴ ProN W3" charset="0"/>
                <a:cs typeface="ヒラギノ角ゴ ProN W3" charset="0"/>
              </a:rPr>
              <a:t>Camera parameters</a:t>
            </a:r>
          </a:p>
        </p:txBody>
      </p:sp>
      <p:sp>
        <p:nvSpPr>
          <p:cNvPr id="3" name="Content Placeholder 2"/>
          <p:cNvSpPr>
            <a:spLocks noGrp="1"/>
          </p:cNvSpPr>
          <p:nvPr>
            <p:ph idx="1"/>
          </p:nvPr>
        </p:nvSpPr>
        <p:spPr/>
        <p:txBody>
          <a:bodyPr/>
          <a:lstStyle/>
          <a:p>
            <a:pPr indent="0" eaLnBrk="1" hangingPunct="1">
              <a:buFontTx/>
              <a:buChar char="•"/>
            </a:pPr>
            <a:r>
              <a:rPr lang="en-US" dirty="0">
                <a:latin typeface="Arial" charset="0"/>
                <a:ea typeface="ヒラギノ角ゴ ProN W3" charset="0"/>
                <a:cs typeface="ヒラギノ角ゴ ProN W3" charset="0"/>
              </a:rPr>
              <a:t>To project a point (</a:t>
            </a:r>
            <a:r>
              <a:rPr lang="en-US" i="1" dirty="0" err="1">
                <a:latin typeface="Arial" charset="0"/>
                <a:ea typeface="ヒラギノ角ゴ ProN W3" charset="0"/>
                <a:cs typeface="ヒラギノ角ゴ ProN W3" charset="0"/>
              </a:rPr>
              <a:t>x</a:t>
            </a:r>
            <a:r>
              <a:rPr lang="en-US" dirty="0" err="1">
                <a:latin typeface="Arial" charset="0"/>
                <a:ea typeface="ヒラギノ角ゴ ProN W3" charset="0"/>
                <a:cs typeface="ヒラギノ角ゴ ProN W3" charset="0"/>
              </a:rPr>
              <a:t>,</a:t>
            </a:r>
            <a:r>
              <a:rPr lang="en-US" i="1" dirty="0" err="1">
                <a:latin typeface="Arial" charset="0"/>
                <a:ea typeface="ヒラギノ角ゴ ProN W3" charset="0"/>
                <a:cs typeface="ヒラギノ角ゴ ProN W3" charset="0"/>
              </a:rPr>
              <a:t>y</a:t>
            </a:r>
            <a:r>
              <a:rPr lang="en-US" dirty="0" err="1">
                <a:latin typeface="Arial" charset="0"/>
                <a:ea typeface="ヒラギノ角ゴ ProN W3" charset="0"/>
                <a:cs typeface="ヒラギノ角ゴ ProN W3" charset="0"/>
              </a:rPr>
              <a:t>,</a:t>
            </a:r>
            <a:r>
              <a:rPr lang="en-US" i="1" dirty="0" err="1">
                <a:latin typeface="Arial" charset="0"/>
                <a:ea typeface="ヒラギノ角ゴ ProN W3" charset="0"/>
                <a:cs typeface="ヒラギノ角ゴ ProN W3" charset="0"/>
              </a:rPr>
              <a:t>z</a:t>
            </a:r>
            <a:r>
              <a:rPr lang="en-US" dirty="0">
                <a:latin typeface="Arial" charset="0"/>
                <a:ea typeface="ヒラギノ角ゴ ProN W3" charset="0"/>
                <a:cs typeface="ヒラギノ角ゴ ProN W3" charset="0"/>
              </a:rPr>
              <a:t>) in </a:t>
            </a:r>
            <a:r>
              <a:rPr lang="en-US" i="1" dirty="0">
                <a:latin typeface="Arial" charset="0"/>
                <a:ea typeface="ヒラギノ角ゴ ProN W3" charset="0"/>
                <a:cs typeface="ヒラギノ角ゴ ProN W3" charset="0"/>
              </a:rPr>
              <a:t>world</a:t>
            </a:r>
            <a:r>
              <a:rPr lang="en-US" dirty="0">
                <a:latin typeface="Arial" charset="0"/>
                <a:ea typeface="ヒラギノ角ゴ ProN W3" charset="0"/>
                <a:cs typeface="ヒラギノ角ゴ ProN W3" charset="0"/>
              </a:rPr>
              <a:t> coordinates into a camera</a:t>
            </a:r>
          </a:p>
          <a:p>
            <a:pPr indent="0" eaLnBrk="1" hangingPunct="1">
              <a:buFontTx/>
              <a:buChar char="•"/>
            </a:pPr>
            <a:r>
              <a:rPr lang="en-US" dirty="0">
                <a:latin typeface="Arial" charset="0"/>
                <a:ea typeface="ヒラギノ角ゴ ProN W3" charset="0"/>
                <a:cs typeface="ヒラギノ角ゴ ProN W3" charset="0"/>
              </a:rPr>
              <a:t>First transform (</a:t>
            </a:r>
            <a:r>
              <a:rPr lang="en-US" i="1" dirty="0" err="1">
                <a:latin typeface="Arial" charset="0"/>
                <a:ea typeface="ヒラギノ角ゴ ProN W3" charset="0"/>
                <a:cs typeface="ヒラギノ角ゴ ProN W3" charset="0"/>
              </a:rPr>
              <a:t>x</a:t>
            </a:r>
            <a:r>
              <a:rPr lang="en-US" dirty="0" err="1">
                <a:latin typeface="Arial" charset="0"/>
                <a:ea typeface="ヒラギノ角ゴ ProN W3" charset="0"/>
                <a:cs typeface="ヒラギノ角ゴ ProN W3" charset="0"/>
              </a:rPr>
              <a:t>,</a:t>
            </a:r>
            <a:r>
              <a:rPr lang="en-US" i="1" dirty="0" err="1">
                <a:latin typeface="Arial" charset="0"/>
                <a:ea typeface="ヒラギノ角ゴ ProN W3" charset="0"/>
                <a:cs typeface="ヒラギノ角ゴ ProN W3" charset="0"/>
              </a:rPr>
              <a:t>y</a:t>
            </a:r>
            <a:r>
              <a:rPr lang="en-US" dirty="0" err="1">
                <a:latin typeface="Arial" charset="0"/>
                <a:ea typeface="ヒラギノ角ゴ ProN W3" charset="0"/>
                <a:cs typeface="ヒラギノ角ゴ ProN W3" charset="0"/>
              </a:rPr>
              <a:t>,</a:t>
            </a:r>
            <a:r>
              <a:rPr lang="en-US" i="1" dirty="0" err="1">
                <a:latin typeface="Arial" charset="0"/>
                <a:ea typeface="ヒラギノ角ゴ ProN W3" charset="0"/>
                <a:cs typeface="ヒラギノ角ゴ ProN W3" charset="0"/>
              </a:rPr>
              <a:t>z</a:t>
            </a:r>
            <a:r>
              <a:rPr lang="en-US" dirty="0">
                <a:latin typeface="Arial" charset="0"/>
                <a:ea typeface="ヒラギノ角ゴ ProN W3" charset="0"/>
                <a:cs typeface="ヒラギノ角ゴ ProN W3" charset="0"/>
              </a:rPr>
              <a:t>) into </a:t>
            </a:r>
            <a:r>
              <a:rPr lang="en-US" i="1" dirty="0">
                <a:latin typeface="Arial" charset="0"/>
                <a:ea typeface="ヒラギノ角ゴ ProN W3" charset="0"/>
                <a:cs typeface="ヒラギノ角ゴ ProN W3" charset="0"/>
              </a:rPr>
              <a:t>camera</a:t>
            </a:r>
            <a:r>
              <a:rPr lang="en-US" dirty="0">
                <a:latin typeface="Arial" charset="0"/>
                <a:ea typeface="ヒラギノ角ゴ ProN W3" charset="0"/>
                <a:cs typeface="ヒラギノ角ゴ ProN W3" charset="0"/>
              </a:rPr>
              <a:t> coordinates</a:t>
            </a:r>
          </a:p>
          <a:p>
            <a:pPr indent="0" eaLnBrk="1" hangingPunct="1">
              <a:buFontTx/>
              <a:buChar char="•"/>
            </a:pPr>
            <a:r>
              <a:rPr lang="en-US" dirty="0">
                <a:latin typeface="Arial" charset="0"/>
                <a:ea typeface="ヒラギノ角ゴ ProN W3" charset="0"/>
                <a:cs typeface="ヒラギノ角ゴ ProN W3" charset="0"/>
              </a:rPr>
              <a:t>Need to know</a:t>
            </a:r>
          </a:p>
          <a:p>
            <a:pPr lvl="1" eaLnBrk="1" hangingPunct="1">
              <a:buFont typeface="Arial" charset="0"/>
              <a:buChar char="–"/>
            </a:pPr>
            <a:r>
              <a:rPr lang="en-US" dirty="0">
                <a:latin typeface="Arial" charset="0"/>
                <a:ea typeface="ヒラギノ角ゴ ProN W3" charset="0"/>
                <a:cs typeface="ヒラギノ角ゴ ProN W3" charset="0"/>
              </a:rPr>
              <a:t>Camera position (in world coordinates)</a:t>
            </a:r>
          </a:p>
          <a:p>
            <a:pPr lvl="1" eaLnBrk="1" hangingPunct="1">
              <a:buFont typeface="Arial" charset="0"/>
              <a:buChar char="–"/>
            </a:pPr>
            <a:r>
              <a:rPr lang="en-US" dirty="0">
                <a:latin typeface="Arial" charset="0"/>
                <a:ea typeface="ヒラギノ角ゴ ProN W3" charset="0"/>
                <a:cs typeface="ヒラギノ角ゴ ProN W3" charset="0"/>
              </a:rPr>
              <a:t>Camera orientation (in world coordinates)</a:t>
            </a:r>
          </a:p>
          <a:p>
            <a:pPr indent="0" eaLnBrk="1" hangingPunct="1">
              <a:buFontTx/>
              <a:buChar char="•"/>
            </a:pPr>
            <a:r>
              <a:rPr lang="en-US" dirty="0">
                <a:latin typeface="Arial" charset="0"/>
                <a:ea typeface="ヒラギノ角ゴ ProN W3" charset="0"/>
                <a:cs typeface="ヒラギノ角ゴ ProN W3" charset="0"/>
              </a:rPr>
              <a:t>Then project into the image plane</a:t>
            </a:r>
          </a:p>
          <a:p>
            <a:pPr lvl="1" eaLnBrk="1" hangingPunct="1">
              <a:buFont typeface="Arial" charset="0"/>
              <a:buChar char="–"/>
            </a:pPr>
            <a:r>
              <a:rPr lang="en-US" dirty="0">
                <a:latin typeface="Arial" charset="0"/>
                <a:ea typeface="ヒラギノ角ゴ ProN W3" charset="0"/>
                <a:cs typeface="ヒラギノ角ゴ ProN W3" charset="0"/>
              </a:rPr>
              <a:t>Need to know camera </a:t>
            </a:r>
            <a:r>
              <a:rPr lang="en-US" i="1" dirty="0" err="1">
                <a:latin typeface="Arial" charset="0"/>
                <a:ea typeface="ヒラギノ角ゴ ProN W3" charset="0"/>
                <a:cs typeface="ヒラギノ角ゴ ProN W3" charset="0"/>
              </a:rPr>
              <a:t>intrinsics</a:t>
            </a:r>
            <a:endParaRPr lang="en-US" i="1" dirty="0">
              <a:latin typeface="Arial" charset="0"/>
              <a:ea typeface="ヒラギノ角ゴ ProN W3" charset="0"/>
              <a:cs typeface="ヒラギノ角ゴ ProN W3" charset="0"/>
            </a:endParaRPr>
          </a:p>
          <a:p>
            <a:pPr indent="0" eaLnBrk="1" hangingPunct="1">
              <a:buFontTx/>
              <a:buChar char="•"/>
            </a:pPr>
            <a:r>
              <a:rPr lang="en-US" dirty="0">
                <a:latin typeface="Arial" charset="0"/>
                <a:ea typeface="ヒラギノ角ゴ ProN W3" charset="0"/>
                <a:cs typeface="ヒラギノ角ゴ ProN W3" charset="0"/>
              </a:rPr>
              <a:t>These can all be described with matrices</a:t>
            </a:r>
          </a:p>
        </p:txBody>
      </p:sp>
    </p:spTree>
    <p:extLst>
      <p:ext uri="{BB962C8B-B14F-4D97-AF65-F5344CB8AC3E}">
        <p14:creationId xmlns:p14="http://schemas.microsoft.com/office/powerpoint/2010/main" val="2398010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500"/>
                                        <p:tgtEl>
                                          <p:spTgt spid="3">
                                            <p:txEl>
                                              <p:pRg st="3" end="3"/>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500"/>
                                        <p:tgtEl>
                                          <p:spTgt spid="3">
                                            <p:txEl>
                                              <p:pRg st="6" end="6"/>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fade">
                                      <p:cBhvr>
                                        <p:cTn id="3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Line 1"/>
          <p:cNvSpPr>
            <a:spLocks noChangeShapeType="1"/>
          </p:cNvSpPr>
          <p:nvPr/>
        </p:nvSpPr>
        <p:spPr bwMode="auto">
          <a:xfrm>
            <a:off x="685800" y="838200"/>
            <a:ext cx="7772400" cy="15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pic>
        <p:nvPicPr>
          <p:cNvPr id="69634"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5825" y="3429000"/>
            <a:ext cx="61277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35" name="Picture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138" y="3886200"/>
            <a:ext cx="201612" cy="22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Rectangle 4"/>
          <p:cNvSpPr>
            <a:spLocks noGrp="1" noChangeArrowheads="1"/>
          </p:cNvSpPr>
          <p:nvPr>
            <p:ph type="title"/>
          </p:nvPr>
        </p:nvSpPr>
        <p:spPr/>
        <p:txBody>
          <a:bodyPr rIns="132080"/>
          <a:lstStyle/>
          <a:p>
            <a:pPr indent="0" eaLnBrk="1" hangingPunct="1"/>
            <a:r>
              <a:rPr lang="en-US">
                <a:latin typeface="Arial" charset="0"/>
                <a:ea typeface="ヒラギノ角ゴ ProN W3" charset="0"/>
                <a:cs typeface="ヒラギノ角ゴ ProN W3" charset="0"/>
              </a:rPr>
              <a:t>Camera parameters</a:t>
            </a:r>
          </a:p>
        </p:txBody>
      </p:sp>
      <p:sp>
        <p:nvSpPr>
          <p:cNvPr id="69637" name="Rectangle 5"/>
          <p:cNvSpPr>
            <a:spLocks/>
          </p:cNvSpPr>
          <p:nvPr/>
        </p:nvSpPr>
        <p:spPr bwMode="auto">
          <a:xfrm>
            <a:off x="685800" y="914400"/>
            <a:ext cx="81661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82588" indent="-342900">
              <a:spcBef>
                <a:spcPts val="450"/>
              </a:spcBef>
            </a:pPr>
            <a:r>
              <a:rPr lang="en-US" sz="2000">
                <a:solidFill>
                  <a:schemeClr val="tx1"/>
                </a:solidFill>
                <a:latin typeface="Arial" charset="0"/>
                <a:cs typeface="Arial" charset="0"/>
                <a:sym typeface="Arial" charset="0"/>
              </a:rPr>
              <a:t>A camera is described by several parameters</a:t>
            </a:r>
          </a:p>
          <a:p>
            <a:pPr marL="382588" indent="-342900">
              <a:spcBef>
                <a:spcPts val="413"/>
              </a:spcBef>
              <a:buClr>
                <a:srgbClr val="000000"/>
              </a:buClr>
              <a:buSzPct val="100000"/>
              <a:buFont typeface="Arial" charset="0"/>
              <a:buChar char="•"/>
            </a:pPr>
            <a:r>
              <a:rPr lang="en-US" sz="1800">
                <a:solidFill>
                  <a:schemeClr val="tx1"/>
                </a:solidFill>
                <a:latin typeface="Arial" charset="0"/>
                <a:cs typeface="Arial" charset="0"/>
                <a:sym typeface="Arial" charset="0"/>
              </a:rPr>
              <a:t>Translation </a:t>
            </a:r>
            <a:r>
              <a:rPr lang="en-US" sz="1800">
                <a:solidFill>
                  <a:srgbClr val="0000FF"/>
                </a:solidFill>
                <a:latin typeface="Arial" charset="0"/>
                <a:cs typeface="Arial" charset="0"/>
                <a:sym typeface="Arial" charset="0"/>
              </a:rPr>
              <a:t>T</a:t>
            </a:r>
            <a:r>
              <a:rPr lang="en-US" sz="1800">
                <a:solidFill>
                  <a:schemeClr val="tx1"/>
                </a:solidFill>
                <a:latin typeface="Arial" charset="0"/>
                <a:cs typeface="Arial" charset="0"/>
                <a:sym typeface="Arial" charset="0"/>
              </a:rPr>
              <a:t> of the optical center from the origin of world coords</a:t>
            </a:r>
          </a:p>
          <a:p>
            <a:pPr marL="382588" indent="-342900">
              <a:spcBef>
                <a:spcPts val="413"/>
              </a:spcBef>
              <a:buClr>
                <a:srgbClr val="000000"/>
              </a:buClr>
              <a:buSzPct val="100000"/>
              <a:buFont typeface="Arial" charset="0"/>
              <a:buChar char="•"/>
            </a:pPr>
            <a:r>
              <a:rPr lang="en-US" sz="1800">
                <a:solidFill>
                  <a:schemeClr val="tx1"/>
                </a:solidFill>
                <a:latin typeface="Arial" charset="0"/>
                <a:cs typeface="Arial" charset="0"/>
                <a:sym typeface="Arial" charset="0"/>
              </a:rPr>
              <a:t>Rotation </a:t>
            </a:r>
            <a:r>
              <a:rPr lang="en-US" sz="1800">
                <a:solidFill>
                  <a:srgbClr val="0000FF"/>
                </a:solidFill>
                <a:latin typeface="Arial" charset="0"/>
                <a:cs typeface="Arial" charset="0"/>
                <a:sym typeface="Arial" charset="0"/>
              </a:rPr>
              <a:t>R</a:t>
            </a:r>
            <a:r>
              <a:rPr lang="en-US" sz="1800">
                <a:solidFill>
                  <a:schemeClr val="tx1"/>
                </a:solidFill>
                <a:latin typeface="Arial" charset="0"/>
                <a:cs typeface="Arial" charset="0"/>
                <a:sym typeface="Arial" charset="0"/>
              </a:rPr>
              <a:t> of the image plane</a:t>
            </a:r>
          </a:p>
          <a:p>
            <a:pPr marL="382588" indent="-342900">
              <a:spcBef>
                <a:spcPts val="413"/>
              </a:spcBef>
              <a:buClr>
                <a:srgbClr val="000000"/>
              </a:buClr>
              <a:buSzPct val="100000"/>
              <a:buFont typeface="Arial" charset="0"/>
              <a:buChar char="•"/>
            </a:pPr>
            <a:r>
              <a:rPr lang="en-US" sz="1800">
                <a:solidFill>
                  <a:schemeClr val="tx1"/>
                </a:solidFill>
                <a:latin typeface="Arial" charset="0"/>
                <a:cs typeface="Arial" charset="0"/>
                <a:sym typeface="Arial" charset="0"/>
              </a:rPr>
              <a:t>focal length </a:t>
            </a:r>
            <a:r>
              <a:rPr lang="en-US" sz="1800">
                <a:solidFill>
                  <a:srgbClr val="FF0000"/>
                </a:solidFill>
                <a:latin typeface="Arial" charset="0"/>
                <a:cs typeface="Arial" charset="0"/>
                <a:sym typeface="Arial" charset="0"/>
              </a:rPr>
              <a:t>f</a:t>
            </a:r>
            <a:r>
              <a:rPr lang="en-US" sz="1800">
                <a:solidFill>
                  <a:schemeClr val="tx1"/>
                </a:solidFill>
                <a:latin typeface="Arial" charset="0"/>
                <a:cs typeface="Arial" charset="0"/>
                <a:sym typeface="Arial" charset="0"/>
              </a:rPr>
              <a:t>, principle point </a:t>
            </a:r>
            <a:r>
              <a:rPr lang="en-US" sz="1800">
                <a:solidFill>
                  <a:srgbClr val="FF0000"/>
                </a:solidFill>
                <a:latin typeface="Arial" charset="0"/>
                <a:cs typeface="Arial" charset="0"/>
                <a:sym typeface="Arial" charset="0"/>
              </a:rPr>
              <a:t>(x</a:t>
            </a:r>
            <a:r>
              <a:rPr lang="ja-JP" altLang="en-US" sz="1800">
                <a:solidFill>
                  <a:srgbClr val="FF0000"/>
                </a:solidFill>
                <a:latin typeface="Arial" charset="0"/>
                <a:cs typeface="Arial" charset="0"/>
                <a:sym typeface="Arial" charset="0"/>
              </a:rPr>
              <a:t>’</a:t>
            </a:r>
            <a:r>
              <a:rPr lang="en-US" altLang="ja-JP" sz="1800" baseline="-25000">
                <a:solidFill>
                  <a:srgbClr val="FF0000"/>
                </a:solidFill>
                <a:latin typeface="Arial" charset="0"/>
                <a:cs typeface="Arial" charset="0"/>
                <a:sym typeface="Arial" charset="0"/>
              </a:rPr>
              <a:t>c</a:t>
            </a:r>
            <a:r>
              <a:rPr lang="en-US" altLang="ja-JP" sz="1800">
                <a:solidFill>
                  <a:srgbClr val="FF0000"/>
                </a:solidFill>
                <a:latin typeface="Arial" charset="0"/>
                <a:cs typeface="Arial" charset="0"/>
                <a:sym typeface="Arial" charset="0"/>
              </a:rPr>
              <a:t>, y</a:t>
            </a:r>
            <a:r>
              <a:rPr lang="ja-JP" altLang="en-US" sz="1800">
                <a:solidFill>
                  <a:srgbClr val="FF0000"/>
                </a:solidFill>
                <a:latin typeface="Arial" charset="0"/>
                <a:cs typeface="Arial" charset="0"/>
                <a:sym typeface="Arial" charset="0"/>
              </a:rPr>
              <a:t>’</a:t>
            </a:r>
            <a:r>
              <a:rPr lang="en-US" altLang="ja-JP" sz="1800" baseline="-25000">
                <a:solidFill>
                  <a:srgbClr val="FF0000"/>
                </a:solidFill>
                <a:latin typeface="Arial" charset="0"/>
                <a:cs typeface="Arial" charset="0"/>
                <a:sym typeface="Arial" charset="0"/>
              </a:rPr>
              <a:t>c</a:t>
            </a:r>
            <a:r>
              <a:rPr lang="en-US" altLang="ja-JP" sz="1800">
                <a:solidFill>
                  <a:srgbClr val="FF0000"/>
                </a:solidFill>
                <a:latin typeface="Arial" charset="0"/>
                <a:cs typeface="Arial" charset="0"/>
                <a:sym typeface="Arial" charset="0"/>
              </a:rPr>
              <a:t>)</a:t>
            </a:r>
            <a:r>
              <a:rPr lang="en-US" altLang="ja-JP" sz="1800">
                <a:solidFill>
                  <a:schemeClr val="tx1"/>
                </a:solidFill>
                <a:latin typeface="Arial" charset="0"/>
                <a:cs typeface="Arial" charset="0"/>
                <a:sym typeface="Arial" charset="0"/>
              </a:rPr>
              <a:t>, pixel size </a:t>
            </a:r>
            <a:r>
              <a:rPr lang="en-US" altLang="ja-JP" sz="1800">
                <a:solidFill>
                  <a:srgbClr val="FF0000"/>
                </a:solidFill>
                <a:latin typeface="Arial" charset="0"/>
                <a:cs typeface="Arial" charset="0"/>
                <a:sym typeface="Arial" charset="0"/>
              </a:rPr>
              <a:t>(s</a:t>
            </a:r>
            <a:r>
              <a:rPr lang="en-US" altLang="ja-JP" sz="1800" baseline="-25000">
                <a:solidFill>
                  <a:srgbClr val="FF0000"/>
                </a:solidFill>
                <a:latin typeface="Arial" charset="0"/>
                <a:cs typeface="Arial" charset="0"/>
                <a:sym typeface="Arial" charset="0"/>
              </a:rPr>
              <a:t>x</a:t>
            </a:r>
            <a:r>
              <a:rPr lang="en-US" altLang="ja-JP" sz="1800">
                <a:solidFill>
                  <a:srgbClr val="FF0000"/>
                </a:solidFill>
                <a:latin typeface="Arial" charset="0"/>
                <a:cs typeface="Arial" charset="0"/>
                <a:sym typeface="Arial" charset="0"/>
              </a:rPr>
              <a:t>, s</a:t>
            </a:r>
            <a:r>
              <a:rPr lang="en-US" altLang="ja-JP" sz="1800" baseline="-25000">
                <a:solidFill>
                  <a:srgbClr val="FF0000"/>
                </a:solidFill>
                <a:latin typeface="Arial" charset="0"/>
                <a:cs typeface="Arial" charset="0"/>
                <a:sym typeface="Arial" charset="0"/>
              </a:rPr>
              <a:t>y</a:t>
            </a:r>
            <a:r>
              <a:rPr lang="en-US" altLang="ja-JP" sz="1800">
                <a:solidFill>
                  <a:srgbClr val="FF0000"/>
                </a:solidFill>
                <a:latin typeface="Arial" charset="0"/>
                <a:cs typeface="Arial" charset="0"/>
                <a:sym typeface="Arial" charset="0"/>
              </a:rPr>
              <a:t>)</a:t>
            </a:r>
          </a:p>
          <a:p>
            <a:pPr marL="382588" indent="-342900">
              <a:spcBef>
                <a:spcPts val="413"/>
              </a:spcBef>
              <a:buClr>
                <a:srgbClr val="000000"/>
              </a:buClr>
              <a:buSzPct val="100000"/>
              <a:buFont typeface="Arial" charset="0"/>
              <a:buChar char="•"/>
            </a:pPr>
            <a:r>
              <a:rPr lang="en-US" sz="1800">
                <a:solidFill>
                  <a:schemeClr val="tx1"/>
                </a:solidFill>
                <a:latin typeface="Arial" charset="0"/>
                <a:cs typeface="Arial" charset="0"/>
                <a:sym typeface="Arial" charset="0"/>
              </a:rPr>
              <a:t>blue parameters are called </a:t>
            </a:r>
            <a:r>
              <a:rPr lang="ja-JP" altLang="en-US" sz="1800">
                <a:solidFill>
                  <a:schemeClr val="tx1"/>
                </a:solidFill>
                <a:latin typeface="Arial" charset="0"/>
                <a:cs typeface="Arial" charset="0"/>
                <a:sym typeface="Arial" charset="0"/>
              </a:rPr>
              <a:t>“</a:t>
            </a:r>
            <a:r>
              <a:rPr lang="en-US" altLang="ja-JP" sz="1800">
                <a:solidFill>
                  <a:srgbClr val="0000FF"/>
                </a:solidFill>
                <a:latin typeface="Arial" charset="0"/>
                <a:cs typeface="Arial" charset="0"/>
                <a:sym typeface="Arial" charset="0"/>
              </a:rPr>
              <a:t>extrinsics</a:t>
            </a:r>
            <a:r>
              <a:rPr lang="en-US" altLang="ja-JP" sz="1800">
                <a:solidFill>
                  <a:schemeClr val="tx1"/>
                </a:solidFill>
                <a:latin typeface="Arial" charset="0"/>
                <a:cs typeface="Arial" charset="0"/>
                <a:sym typeface="Arial" charset="0"/>
              </a:rPr>
              <a:t>,</a:t>
            </a:r>
            <a:r>
              <a:rPr lang="ja-JP" altLang="en-US" sz="1800">
                <a:solidFill>
                  <a:schemeClr val="tx1"/>
                </a:solidFill>
                <a:latin typeface="Arial" charset="0"/>
                <a:cs typeface="Arial" charset="0"/>
                <a:sym typeface="Arial" charset="0"/>
              </a:rPr>
              <a:t>”</a:t>
            </a:r>
            <a:r>
              <a:rPr lang="en-US" altLang="ja-JP" sz="1800">
                <a:solidFill>
                  <a:schemeClr val="tx1"/>
                </a:solidFill>
                <a:latin typeface="Arial" charset="0"/>
                <a:cs typeface="Arial" charset="0"/>
                <a:sym typeface="Arial" charset="0"/>
              </a:rPr>
              <a:t>  red are </a:t>
            </a:r>
            <a:r>
              <a:rPr lang="ja-JP" altLang="en-US" sz="1800">
                <a:solidFill>
                  <a:schemeClr val="tx1"/>
                </a:solidFill>
                <a:latin typeface="Arial" charset="0"/>
                <a:cs typeface="Arial" charset="0"/>
                <a:sym typeface="Arial" charset="0"/>
              </a:rPr>
              <a:t>“</a:t>
            </a:r>
            <a:r>
              <a:rPr lang="en-US" altLang="ja-JP" sz="1800">
                <a:solidFill>
                  <a:srgbClr val="FF0000"/>
                </a:solidFill>
                <a:latin typeface="Arial" charset="0"/>
                <a:cs typeface="Arial" charset="0"/>
                <a:sym typeface="Arial" charset="0"/>
              </a:rPr>
              <a:t>intrinsics</a:t>
            </a:r>
            <a:r>
              <a:rPr lang="ja-JP" altLang="en-US" sz="1800">
                <a:solidFill>
                  <a:schemeClr val="tx1"/>
                </a:solidFill>
                <a:latin typeface="Arial" charset="0"/>
                <a:cs typeface="Arial" charset="0"/>
                <a:sym typeface="Arial" charset="0"/>
              </a:rPr>
              <a:t>”</a:t>
            </a:r>
            <a:endParaRPr lang="en-US" sz="1800">
              <a:solidFill>
                <a:schemeClr val="tx1"/>
              </a:solidFill>
              <a:latin typeface="Arial" charset="0"/>
              <a:cs typeface="Arial" charset="0"/>
              <a:sym typeface="Arial" charset="0"/>
            </a:endParaRPr>
          </a:p>
        </p:txBody>
      </p:sp>
      <p:sp>
        <p:nvSpPr>
          <p:cNvPr id="32774" name="Rectangle 6"/>
          <p:cNvSpPr>
            <a:spLocks/>
          </p:cNvSpPr>
          <p:nvPr/>
        </p:nvSpPr>
        <p:spPr bwMode="auto">
          <a:xfrm>
            <a:off x="685800" y="6172200"/>
            <a:ext cx="8166100"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782638" indent="-285750">
              <a:spcBef>
                <a:spcPts val="413"/>
              </a:spcBef>
              <a:buClr>
                <a:srgbClr val="000000"/>
              </a:buClr>
              <a:buSzPct val="100000"/>
              <a:buFont typeface="Arial" charset="0"/>
              <a:buChar char="•"/>
            </a:pPr>
            <a:r>
              <a:rPr lang="en-US" sz="1800">
                <a:solidFill>
                  <a:schemeClr val="tx1"/>
                </a:solidFill>
                <a:latin typeface="Arial" charset="0"/>
                <a:cs typeface="Arial" charset="0"/>
                <a:sym typeface="Arial" charset="0"/>
              </a:rPr>
              <a:t>The definitions of these parameters are </a:t>
            </a:r>
            <a:r>
              <a:rPr lang="en-US" sz="1800">
                <a:solidFill>
                  <a:schemeClr val="tx1"/>
                </a:solidFill>
                <a:latin typeface="Arial Bold" charset="0"/>
                <a:cs typeface="Arial Bold" charset="0"/>
                <a:sym typeface="Arial Bold" charset="0"/>
              </a:rPr>
              <a:t>not</a:t>
            </a:r>
            <a:r>
              <a:rPr lang="en-US" sz="1800">
                <a:solidFill>
                  <a:schemeClr val="tx1"/>
                </a:solidFill>
                <a:latin typeface="Arial" charset="0"/>
                <a:cs typeface="Arial" charset="0"/>
                <a:sym typeface="Arial" charset="0"/>
              </a:rPr>
              <a:t> completely standardized</a:t>
            </a:r>
          </a:p>
          <a:p>
            <a:pPr marL="782638" indent="-285750">
              <a:spcBef>
                <a:spcPts val="350"/>
              </a:spcBef>
              <a:buClr>
                <a:srgbClr val="000000"/>
              </a:buClr>
              <a:buSzPct val="100000"/>
              <a:buFont typeface="Arial" charset="0"/>
              <a:buChar char="–"/>
            </a:pPr>
            <a:r>
              <a:rPr lang="en-US" sz="1600">
                <a:solidFill>
                  <a:schemeClr val="tx1"/>
                </a:solidFill>
                <a:latin typeface="Arial" charset="0"/>
                <a:cs typeface="Arial" charset="0"/>
                <a:sym typeface="Arial" charset="0"/>
              </a:rPr>
              <a:t>especially intrinsics—varies from one book to another</a:t>
            </a:r>
          </a:p>
        </p:txBody>
      </p:sp>
      <p:sp>
        <p:nvSpPr>
          <p:cNvPr id="69639" name="Rectangle 7"/>
          <p:cNvSpPr>
            <a:spLocks/>
          </p:cNvSpPr>
          <p:nvPr/>
        </p:nvSpPr>
        <p:spPr bwMode="auto">
          <a:xfrm>
            <a:off x="6781800" y="2743200"/>
            <a:ext cx="1447800" cy="114300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69640" name="Line 8"/>
          <p:cNvSpPr>
            <a:spLocks noChangeShapeType="1"/>
          </p:cNvSpPr>
          <p:nvPr/>
        </p:nvSpPr>
        <p:spPr bwMode="auto">
          <a:xfrm rot="10800000" flipH="1">
            <a:off x="7467600" y="2743200"/>
            <a:ext cx="1588"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69641" name="Line 9"/>
          <p:cNvSpPr>
            <a:spLocks noChangeShapeType="1"/>
          </p:cNvSpPr>
          <p:nvPr/>
        </p:nvSpPr>
        <p:spPr bwMode="auto">
          <a:xfrm>
            <a:off x="7467600" y="3351213"/>
            <a:ext cx="609600" cy="15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0" tIns="0" rIns="0" bIns="0"/>
          <a:lstStyle/>
          <a:p>
            <a:endParaRPr lang="en-US"/>
          </a:p>
        </p:txBody>
      </p:sp>
      <p:pic>
        <p:nvPicPr>
          <p:cNvPr id="69642" name="Picture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89900" y="3276600"/>
            <a:ext cx="2159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643" name="Picture 1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69150" y="2868613"/>
            <a:ext cx="190500"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4" name="Line 12"/>
          <p:cNvSpPr>
            <a:spLocks noChangeShapeType="1"/>
          </p:cNvSpPr>
          <p:nvPr/>
        </p:nvSpPr>
        <p:spPr bwMode="auto">
          <a:xfrm rot="10800000" flipH="1">
            <a:off x="6699250" y="3276600"/>
            <a:ext cx="1588"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0" tIns="0" rIns="0" bIns="0"/>
          <a:lstStyle/>
          <a:p>
            <a:endParaRPr lang="en-US"/>
          </a:p>
        </p:txBody>
      </p:sp>
      <p:sp>
        <p:nvSpPr>
          <p:cNvPr id="69645" name="Line 13"/>
          <p:cNvSpPr>
            <a:spLocks noChangeShapeType="1"/>
          </p:cNvSpPr>
          <p:nvPr/>
        </p:nvSpPr>
        <p:spPr bwMode="auto">
          <a:xfrm>
            <a:off x="6781800" y="3960813"/>
            <a:ext cx="609600" cy="15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0" tIns="0" rIns="0" bIns="0"/>
          <a:lstStyle/>
          <a:p>
            <a:endParaRPr lang="en-US"/>
          </a:p>
        </p:txBody>
      </p:sp>
      <p:pic>
        <p:nvPicPr>
          <p:cNvPr id="69646" name="Picture 1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38900" y="3276600"/>
            <a:ext cx="1905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47" name="Oval 15"/>
          <p:cNvSpPr>
            <a:spLocks/>
          </p:cNvSpPr>
          <p:nvPr/>
        </p:nvSpPr>
        <p:spPr bwMode="auto">
          <a:xfrm>
            <a:off x="7424738" y="3309938"/>
            <a:ext cx="76200" cy="76200"/>
          </a:xfrm>
          <a:prstGeom prst="ellipse">
            <a:avLst/>
          </a:prstGeom>
          <a:solidFill>
            <a:schemeClr val="accent1"/>
          </a:solidFill>
          <a:ln w="9525">
            <a:solidFill>
              <a:schemeClr val="tx1"/>
            </a:solidFill>
            <a:round/>
            <a:headEnd/>
            <a:tailEnd/>
          </a:ln>
        </p:spPr>
        <p:txBody>
          <a:bodyPr lIns="0" tIns="0" rIns="0" bIns="0"/>
          <a:lstStyle/>
          <a:p>
            <a:endParaRPr lang="en-US"/>
          </a:p>
        </p:txBody>
      </p:sp>
      <p:sp>
        <p:nvSpPr>
          <p:cNvPr id="69648" name="Freeform 16"/>
          <p:cNvSpPr>
            <a:spLocks/>
          </p:cNvSpPr>
          <p:nvPr/>
        </p:nvSpPr>
        <p:spPr bwMode="auto">
          <a:xfrm>
            <a:off x="5027613" y="1674813"/>
            <a:ext cx="3125787" cy="1601787"/>
          </a:xfrm>
          <a:custGeom>
            <a:avLst/>
            <a:gdLst>
              <a:gd name="T0" fmla="*/ 0 w 21515"/>
              <a:gd name="T1" fmla="*/ 2147483647 h 21442"/>
              <a:gd name="T2" fmla="*/ 2147483647 w 21515"/>
              <a:gd name="T3" fmla="*/ 373530199 h 21442"/>
              <a:gd name="T4" fmla="*/ 2147483647 w 21515"/>
              <a:gd name="T5" fmla="*/ 2147483647 h 21442"/>
              <a:gd name="T6" fmla="*/ 2147483647 w 21515"/>
              <a:gd name="T7" fmla="*/ 2147483647 h 21442"/>
              <a:gd name="T8" fmla="*/ 2147483647 w 21515"/>
              <a:gd name="T9" fmla="*/ 2147483647 h 21442"/>
              <a:gd name="T10" fmla="*/ 0 60000 65536"/>
              <a:gd name="T11" fmla="*/ 0 60000 65536"/>
              <a:gd name="T12" fmla="*/ 0 60000 65536"/>
              <a:gd name="T13" fmla="*/ 0 60000 65536"/>
              <a:gd name="T14" fmla="*/ 0 60000 65536"/>
              <a:gd name="T15" fmla="*/ 0 w 21515"/>
              <a:gd name="T16" fmla="*/ 0 h 21442"/>
              <a:gd name="T17" fmla="*/ 21515 w 21515"/>
              <a:gd name="T18" fmla="*/ 21442 h 21442"/>
            </a:gdLst>
            <a:ahLst/>
            <a:cxnLst>
              <a:cxn ang="T10">
                <a:pos x="T0" y="T1"/>
              </a:cxn>
              <a:cxn ang="T11">
                <a:pos x="T2" y="T3"/>
              </a:cxn>
              <a:cxn ang="T12">
                <a:pos x="T4" y="T5"/>
              </a:cxn>
              <a:cxn ang="T13">
                <a:pos x="T6" y="T7"/>
              </a:cxn>
              <a:cxn ang="T14">
                <a:pos x="T8" y="T9"/>
              </a:cxn>
            </a:cxnLst>
            <a:rect l="T15" t="T16" r="T17" b="T18"/>
            <a:pathLst>
              <a:path w="21515" h="21442">
                <a:moveTo>
                  <a:pt x="0" y="3073"/>
                </a:moveTo>
                <a:cubicBezTo>
                  <a:pt x="3585" y="1458"/>
                  <a:pt x="7171" y="-158"/>
                  <a:pt x="9969" y="12"/>
                </a:cubicBezTo>
                <a:cubicBezTo>
                  <a:pt x="12768" y="182"/>
                  <a:pt x="14866" y="1883"/>
                  <a:pt x="16790" y="4094"/>
                </a:cubicBezTo>
                <a:cubicBezTo>
                  <a:pt x="18714" y="6305"/>
                  <a:pt x="21425" y="10387"/>
                  <a:pt x="21513" y="13278"/>
                </a:cubicBezTo>
                <a:cubicBezTo>
                  <a:pt x="21600" y="16170"/>
                  <a:pt x="19457" y="18806"/>
                  <a:pt x="17315" y="21442"/>
                </a:cubicBezTo>
              </a:path>
            </a:pathLst>
          </a:custGeom>
          <a:noFill/>
          <a:ln w="9525">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2" name="Group 28"/>
          <p:cNvGrpSpPr>
            <a:grpSpLocks/>
          </p:cNvGrpSpPr>
          <p:nvPr/>
        </p:nvGrpSpPr>
        <p:grpSpPr bwMode="auto">
          <a:xfrm>
            <a:off x="685800" y="2667000"/>
            <a:ext cx="8166100" cy="3505200"/>
            <a:chOff x="0" y="0"/>
            <a:chExt cx="5144" cy="2208"/>
          </a:xfrm>
        </p:grpSpPr>
        <p:sp>
          <p:nvSpPr>
            <p:cNvPr id="69650" name="Rectangle 17"/>
            <p:cNvSpPr>
              <a:spLocks/>
            </p:cNvSpPr>
            <p:nvPr/>
          </p:nvSpPr>
          <p:spPr bwMode="auto">
            <a:xfrm>
              <a:off x="0" y="0"/>
              <a:ext cx="5144" cy="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0" tIns="0" rIns="40639" bIns="0"/>
            <a:lstStyle/>
            <a:p>
              <a:pPr marL="382588" indent="-342900">
                <a:spcBef>
                  <a:spcPts val="450"/>
                </a:spcBef>
              </a:pPr>
              <a:r>
                <a:rPr lang="en-US" sz="2000">
                  <a:solidFill>
                    <a:schemeClr val="tx1"/>
                  </a:solidFill>
                  <a:latin typeface="Arial" charset="0"/>
                  <a:cs typeface="Arial" charset="0"/>
                  <a:sym typeface="Arial" charset="0"/>
                </a:rPr>
                <a:t>Projection equation</a:t>
              </a:r>
            </a:p>
            <a:p>
              <a:pPr marL="382588" indent="-342900">
                <a:spcBef>
                  <a:spcPts val="450"/>
                </a:spcBef>
              </a:pPr>
              <a:endParaRPr lang="en-US" sz="2000">
                <a:solidFill>
                  <a:schemeClr val="tx1"/>
                </a:solidFill>
                <a:latin typeface="Arial" charset="0"/>
                <a:cs typeface="Arial" charset="0"/>
                <a:sym typeface="Arial" charset="0"/>
              </a:endParaRPr>
            </a:p>
            <a:p>
              <a:pPr marL="382588" indent="-342900">
                <a:spcBef>
                  <a:spcPts val="450"/>
                </a:spcBef>
              </a:pPr>
              <a:endParaRPr lang="en-US" sz="2000">
                <a:solidFill>
                  <a:schemeClr val="tx1"/>
                </a:solidFill>
                <a:latin typeface="Arial" charset="0"/>
                <a:cs typeface="Arial" charset="0"/>
                <a:sym typeface="Arial" charset="0"/>
              </a:endParaRPr>
            </a:p>
            <a:p>
              <a:pPr marL="382588" indent="-342900">
                <a:spcBef>
                  <a:spcPts val="450"/>
                </a:spcBef>
              </a:pPr>
              <a:endParaRPr lang="en-US" sz="2000">
                <a:solidFill>
                  <a:schemeClr val="tx1"/>
                </a:solidFill>
                <a:latin typeface="Arial" charset="0"/>
                <a:cs typeface="Arial" charset="0"/>
                <a:sym typeface="Arial" charset="0"/>
              </a:endParaRPr>
            </a:p>
            <a:p>
              <a:pPr marL="382588" indent="-342900">
                <a:spcBef>
                  <a:spcPts val="413"/>
                </a:spcBef>
                <a:buClr>
                  <a:srgbClr val="000000"/>
                </a:buClr>
                <a:buSzPct val="100000"/>
                <a:buFont typeface="Arial" charset="0"/>
                <a:buChar char="•"/>
              </a:pPr>
              <a:r>
                <a:rPr lang="en-US" sz="1800">
                  <a:solidFill>
                    <a:schemeClr val="tx1"/>
                  </a:solidFill>
                  <a:latin typeface="Arial" charset="0"/>
                  <a:cs typeface="Arial" charset="0"/>
                  <a:sym typeface="Arial" charset="0"/>
                </a:rPr>
                <a:t>The projection matrix models the cumulative effect of all parameters</a:t>
              </a:r>
            </a:p>
            <a:p>
              <a:pPr marL="382588" indent="-342900">
                <a:spcBef>
                  <a:spcPts val="413"/>
                </a:spcBef>
                <a:buClr>
                  <a:srgbClr val="000000"/>
                </a:buClr>
                <a:buSzPct val="100000"/>
                <a:buFont typeface="Arial" charset="0"/>
                <a:buChar char="•"/>
              </a:pPr>
              <a:r>
                <a:rPr lang="en-US" sz="1800">
                  <a:solidFill>
                    <a:schemeClr val="tx1"/>
                  </a:solidFill>
                  <a:latin typeface="Arial" charset="0"/>
                  <a:cs typeface="Arial" charset="0"/>
                  <a:sym typeface="Arial" charset="0"/>
                </a:rPr>
                <a:t>Useful to decompose into a series of operations</a:t>
              </a:r>
            </a:p>
          </p:txBody>
        </p:sp>
        <p:pic>
          <p:nvPicPr>
            <p:cNvPr id="69651" name="Picture 1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 y="1440"/>
              <a:ext cx="3392" cy="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52" name="Rectangle 19"/>
            <p:cNvSpPr>
              <a:spLocks/>
            </p:cNvSpPr>
            <p:nvPr/>
          </p:nvSpPr>
          <p:spPr bwMode="auto">
            <a:xfrm>
              <a:off x="1837" y="2016"/>
              <a:ext cx="58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sz="1400">
                  <a:solidFill>
                    <a:schemeClr val="tx1"/>
                  </a:solidFill>
                  <a:latin typeface="Arial" charset="0"/>
                  <a:cs typeface="Arial" charset="0"/>
                  <a:sym typeface="Arial" charset="0"/>
                </a:rPr>
                <a:t>projection</a:t>
              </a:r>
            </a:p>
          </p:txBody>
        </p:sp>
        <p:sp>
          <p:nvSpPr>
            <p:cNvPr id="69653" name="Rectangle 20"/>
            <p:cNvSpPr>
              <a:spLocks/>
            </p:cNvSpPr>
            <p:nvPr/>
          </p:nvSpPr>
          <p:spPr bwMode="auto">
            <a:xfrm>
              <a:off x="1117" y="2016"/>
              <a:ext cx="5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sz="1400">
                  <a:solidFill>
                    <a:srgbClr val="FF0000"/>
                  </a:solidFill>
                  <a:latin typeface="Arial" charset="0"/>
                  <a:cs typeface="Arial" charset="0"/>
                  <a:sym typeface="Arial" charset="0"/>
                </a:rPr>
                <a:t>intrinsics</a:t>
              </a:r>
            </a:p>
          </p:txBody>
        </p:sp>
        <p:sp>
          <p:nvSpPr>
            <p:cNvPr id="69654" name="Rectangle 21"/>
            <p:cNvSpPr>
              <a:spLocks/>
            </p:cNvSpPr>
            <p:nvPr/>
          </p:nvSpPr>
          <p:spPr bwMode="auto">
            <a:xfrm>
              <a:off x="2640" y="2016"/>
              <a:ext cx="471"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sz="1400">
                  <a:solidFill>
                    <a:srgbClr val="0000FF"/>
                  </a:solidFill>
                  <a:latin typeface="Arial" charset="0"/>
                  <a:cs typeface="Arial" charset="0"/>
                  <a:sym typeface="Arial" charset="0"/>
                </a:rPr>
                <a:t>rotation</a:t>
              </a:r>
            </a:p>
          </p:txBody>
        </p:sp>
        <p:sp>
          <p:nvSpPr>
            <p:cNvPr id="69655" name="Rectangle 22"/>
            <p:cNvSpPr>
              <a:spLocks/>
            </p:cNvSpPr>
            <p:nvPr/>
          </p:nvSpPr>
          <p:spPr bwMode="auto">
            <a:xfrm>
              <a:off x="3277" y="2016"/>
              <a:ext cx="61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r>
                <a:rPr lang="en-US" sz="1400">
                  <a:solidFill>
                    <a:srgbClr val="0000FF"/>
                  </a:solidFill>
                  <a:latin typeface="Arial" charset="0"/>
                  <a:cs typeface="Arial" charset="0"/>
                  <a:sym typeface="Arial" charset="0"/>
                </a:rPr>
                <a:t>translation</a:t>
              </a:r>
            </a:p>
          </p:txBody>
        </p:sp>
        <p:sp>
          <p:nvSpPr>
            <p:cNvPr id="69656" name="Rectangle 23"/>
            <p:cNvSpPr>
              <a:spLocks/>
            </p:cNvSpPr>
            <p:nvPr/>
          </p:nvSpPr>
          <p:spPr bwMode="auto">
            <a:xfrm>
              <a:off x="3853" y="1248"/>
              <a:ext cx="887"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0" tIns="0" rIns="40639" bIns="0">
              <a:spAutoFit/>
            </a:bodyPr>
            <a:lstStyle/>
            <a:p>
              <a:pPr marL="39688" algn="ctr"/>
              <a:r>
                <a:rPr lang="en-US" sz="1600">
                  <a:solidFill>
                    <a:schemeClr val="tx1"/>
                  </a:solidFill>
                  <a:latin typeface="Arial" charset="0"/>
                  <a:cs typeface="Arial" charset="0"/>
                  <a:sym typeface="Arial" charset="0"/>
                </a:rPr>
                <a:t>identity matrix</a:t>
              </a:r>
            </a:p>
          </p:txBody>
        </p:sp>
        <p:sp>
          <p:nvSpPr>
            <p:cNvPr id="69657" name="Line 24"/>
            <p:cNvSpPr>
              <a:spLocks noChangeShapeType="1"/>
            </p:cNvSpPr>
            <p:nvPr/>
          </p:nvSpPr>
          <p:spPr bwMode="auto">
            <a:xfrm flipH="1">
              <a:off x="3408" y="1392"/>
              <a:ext cx="432" cy="19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0" tIns="0" rIns="0" bIns="0"/>
            <a:lstStyle/>
            <a:p>
              <a:endParaRPr lang="en-US"/>
            </a:p>
          </p:txBody>
        </p:sp>
        <p:pic>
          <p:nvPicPr>
            <p:cNvPr id="69658" name="Picture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3" y="248"/>
              <a:ext cx="2625"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69659" name="Rectangle 26"/>
            <p:cNvSpPr>
              <a:spLocks/>
            </p:cNvSpPr>
            <p:nvPr/>
          </p:nvSpPr>
          <p:spPr bwMode="auto">
            <a:xfrm>
              <a:off x="416" y="1576"/>
              <a:ext cx="376" cy="304"/>
            </a:xfrm>
            <a:prstGeom prst="rect">
              <a:avLst/>
            </a:prstGeom>
            <a:solidFill>
              <a:srgbClr val="FFFFFF"/>
            </a:solidFill>
            <a:ln w="9525">
              <a:solidFill>
                <a:schemeClr val="tx1">
                  <a:alpha val="0"/>
                </a:schemeClr>
              </a:solidFill>
              <a:round/>
              <a:headEnd/>
              <a:tailEnd/>
            </a:ln>
          </p:spPr>
          <p:txBody>
            <a:bodyPr lIns="0" tIns="0" rIns="0" bIns="0"/>
            <a:lstStyle/>
            <a:p>
              <a:endParaRPr lang="en-US"/>
            </a:p>
          </p:txBody>
        </p:sp>
        <p:pic>
          <p:nvPicPr>
            <p:cNvPr id="69660" name="Picture 2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 y="1616"/>
              <a:ext cx="280" cy="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spTree>
    <p:extLst>
      <p:ext uri="{BB962C8B-B14F-4D97-AF65-F5344CB8AC3E}">
        <p14:creationId xmlns:p14="http://schemas.microsoft.com/office/powerpoint/2010/main" val="441350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27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p:txBody>
          <a:bodyPr/>
          <a:lstStyle/>
          <a:p>
            <a:pPr eaLnBrk="1" hangingPunct="1"/>
            <a:r>
              <a:rPr lang="en-US">
                <a:latin typeface="Calibri" charset="0"/>
              </a:rPr>
              <a:t>Extrinsics</a:t>
            </a:r>
          </a:p>
        </p:txBody>
      </p:sp>
      <p:sp>
        <p:nvSpPr>
          <p:cNvPr id="70658" name="Content Placeholder 2"/>
          <p:cNvSpPr>
            <a:spLocks noGrp="1"/>
          </p:cNvSpPr>
          <p:nvPr>
            <p:ph idx="1"/>
          </p:nvPr>
        </p:nvSpPr>
        <p:spPr>
          <a:xfrm>
            <a:off x="304800" y="1447800"/>
            <a:ext cx="8534400" cy="1600200"/>
          </a:xfrm>
        </p:spPr>
        <p:txBody>
          <a:bodyPr/>
          <a:lstStyle/>
          <a:p>
            <a:pPr eaLnBrk="1" hangingPunct="1"/>
            <a:r>
              <a:rPr lang="en-US">
                <a:latin typeface="Calibri" charset="0"/>
              </a:rPr>
              <a:t>How do we get the camera to </a:t>
            </a:r>
            <a:r>
              <a:rPr lang="ja-JP" altLang="en-US">
                <a:latin typeface="Calibri" charset="0"/>
              </a:rPr>
              <a:t>“</a:t>
            </a:r>
            <a:r>
              <a:rPr lang="en-US" altLang="ja-JP">
                <a:latin typeface="Calibri" charset="0"/>
              </a:rPr>
              <a:t>canonical form</a:t>
            </a:r>
            <a:r>
              <a:rPr lang="ja-JP" altLang="en-US">
                <a:latin typeface="Calibri" charset="0"/>
              </a:rPr>
              <a:t>”</a:t>
            </a:r>
            <a:r>
              <a:rPr lang="en-US" altLang="ja-JP">
                <a:latin typeface="Calibri" charset="0"/>
              </a:rPr>
              <a:t>?</a:t>
            </a:r>
          </a:p>
          <a:p>
            <a:pPr lvl="1" eaLnBrk="1" hangingPunct="1"/>
            <a:r>
              <a:rPr lang="en-US">
                <a:latin typeface="Calibri" charset="0"/>
                <a:ea typeface="ＭＳ Ｐゴシック" charset="0"/>
              </a:rPr>
              <a:t>(Center of projection at the origin, x-axis points right, y-axis points up, z-axis points backwards)</a:t>
            </a:r>
          </a:p>
        </p:txBody>
      </p:sp>
      <p:sp>
        <p:nvSpPr>
          <p:cNvPr id="4" name="Parallelogram 3"/>
          <p:cNvSpPr/>
          <p:nvPr/>
        </p:nvSpPr>
        <p:spPr>
          <a:xfrm rot="11352756" flipH="1">
            <a:off x="5588000" y="4468813"/>
            <a:ext cx="2057400" cy="1143000"/>
          </a:xfrm>
          <a:prstGeom prst="parallelogram">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sp>
        <p:nvSpPr>
          <p:cNvPr id="5" name="Oval 4"/>
          <p:cNvSpPr/>
          <p:nvPr/>
        </p:nvSpPr>
        <p:spPr>
          <a:xfrm>
            <a:off x="6096000" y="6084888"/>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cxnSp>
        <p:nvCxnSpPr>
          <p:cNvPr id="9" name="Straight Connector 8"/>
          <p:cNvCxnSpPr/>
          <p:nvPr/>
        </p:nvCxnSpPr>
        <p:spPr>
          <a:xfrm rot="16200000" flipV="1">
            <a:off x="5633244" y="5633244"/>
            <a:ext cx="685800" cy="3698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151563" y="5757863"/>
            <a:ext cx="1381125" cy="4032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6019800" y="4745038"/>
            <a:ext cx="1568450" cy="12636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V="1">
            <a:off x="5029200" y="5018088"/>
            <a:ext cx="1828800" cy="457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6200000" flipH="1">
            <a:off x="6400800" y="5932488"/>
            <a:ext cx="76200" cy="533400"/>
          </a:xfrm>
          <a:prstGeom prst="line">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V="1">
            <a:off x="5899944" y="5888832"/>
            <a:ext cx="501650" cy="42862"/>
          </a:xfrm>
          <a:prstGeom prst="line">
            <a:avLst/>
          </a:prstGeom>
          <a:ln w="22225">
            <a:solidFill>
              <a:srgbClr val="00FF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5829300" y="6221413"/>
            <a:ext cx="403225" cy="282575"/>
          </a:xfrm>
          <a:prstGeom prst="line">
            <a:avLst/>
          </a:prstGeom>
          <a:ln w="22225">
            <a:solidFill>
              <a:srgbClr val="3333FF"/>
            </a:solidFill>
            <a:tailEnd type="triangle"/>
          </a:ln>
        </p:spPr>
        <p:style>
          <a:lnRef idx="1">
            <a:schemeClr val="accent1"/>
          </a:lnRef>
          <a:fillRef idx="0">
            <a:schemeClr val="accent1"/>
          </a:fillRef>
          <a:effectRef idx="0">
            <a:schemeClr val="accent1"/>
          </a:effectRef>
          <a:fontRef idx="minor">
            <a:schemeClr val="tx1"/>
          </a:fontRef>
        </p:style>
      </p:cxnSp>
      <p:pic>
        <p:nvPicPr>
          <p:cNvPr id="7066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2425" y="6124575"/>
            <a:ext cx="23495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1088" y="5638800"/>
            <a:ext cx="193675"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0875" y="6586538"/>
            <a:ext cx="261938"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9025" y="6248400"/>
            <a:ext cx="165100" cy="16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2"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6925" y="6324600"/>
            <a:ext cx="3270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3"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7525" y="3581400"/>
            <a:ext cx="309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74"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6325" y="5029200"/>
            <a:ext cx="236538"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3" name="Straight Arrow Connector 42"/>
          <p:cNvCxnSpPr/>
          <p:nvPr/>
        </p:nvCxnSpPr>
        <p:spPr>
          <a:xfrm rot="10800000" flipV="1">
            <a:off x="2420938" y="5407025"/>
            <a:ext cx="1828800" cy="3175"/>
          </a:xfrm>
          <a:prstGeom prst="straightConnector1">
            <a:avLst/>
          </a:prstGeom>
          <a:ln w="22225">
            <a:solidFill>
              <a:srgbClr val="3333FF"/>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flipH="1" flipV="1">
            <a:off x="3374232" y="4533106"/>
            <a:ext cx="1752600" cy="1587"/>
          </a:xfrm>
          <a:prstGeom prst="straightConnector1">
            <a:avLst/>
          </a:prstGeom>
          <a:ln w="22225">
            <a:solidFill>
              <a:srgbClr val="00FF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10800000" flipV="1">
            <a:off x="3108325" y="5408613"/>
            <a:ext cx="1139825" cy="1068387"/>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4175125" y="53340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sp>
        <p:nvSpPr>
          <p:cNvPr id="70679" name="TextBox 54"/>
          <p:cNvSpPr txBox="1">
            <a:spLocks noChangeArrowheads="1"/>
          </p:cNvSpPr>
          <p:nvPr/>
        </p:nvSpPr>
        <p:spPr bwMode="auto">
          <a:xfrm>
            <a:off x="4297363" y="5241925"/>
            <a:ext cx="339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a:latin typeface="Calibri" charset="0"/>
                <a:cs typeface="Arial" charset="0"/>
              </a:rPr>
              <a:t>0</a:t>
            </a:r>
          </a:p>
        </p:txBody>
      </p:sp>
      <p:sp>
        <p:nvSpPr>
          <p:cNvPr id="56" name="TextBox 55"/>
          <p:cNvSpPr txBox="1">
            <a:spLocks noChangeArrowheads="1"/>
          </p:cNvSpPr>
          <p:nvPr/>
        </p:nvSpPr>
        <p:spPr bwMode="auto">
          <a:xfrm>
            <a:off x="6149975" y="3330575"/>
            <a:ext cx="29067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a:latin typeface="Calibri" charset="0"/>
                <a:cs typeface="Arial" charset="0"/>
              </a:rPr>
              <a:t>Step 1: Translate by -</a:t>
            </a:r>
            <a:r>
              <a:rPr lang="en-US" b="1">
                <a:latin typeface="Calibri" charset="0"/>
                <a:cs typeface="Arial" charset="0"/>
              </a:rPr>
              <a:t>c</a:t>
            </a:r>
          </a:p>
        </p:txBody>
      </p:sp>
    </p:spTree>
    <p:extLst>
      <p:ext uri="{BB962C8B-B14F-4D97-AF65-F5344CB8AC3E}">
        <p14:creationId xmlns:p14="http://schemas.microsoft.com/office/powerpoint/2010/main" val="2376770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9458" name="Group 3"/>
          <p:cNvGrpSpPr>
            <a:grpSpLocks/>
          </p:cNvGrpSpPr>
          <p:nvPr/>
        </p:nvGrpSpPr>
        <p:grpSpPr bwMode="auto">
          <a:xfrm>
            <a:off x="1447800" y="1828800"/>
            <a:ext cx="6096000" cy="3028950"/>
            <a:chOff x="1439849" y="1371600"/>
            <a:chExt cx="6096000" cy="3028950"/>
          </a:xfrm>
        </p:grpSpPr>
        <p:pic>
          <p:nvPicPr>
            <p:cNvPr id="19460" name="Picture 2" descr="http://imgs.abduzeedo.com/files/articles/amazing-stereographics-time-travel/2433624428_8081eb3cfb_z.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849" y="1371600"/>
              <a:ext cx="60960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2" descr="http://imgs.abduzeedo.com/files/articles/amazing-stereographics-time-travel/2433624428_8081eb3cfb_z.jpg"/>
            <p:cNvPicPr>
              <a:picLocks noChangeAspect="1" noChangeArrowheads="1"/>
            </p:cNvPicPr>
            <p:nvPr/>
          </p:nvPicPr>
          <p:blipFill>
            <a:blip r:embed="rId2">
              <a:extLst>
                <a:ext uri="{28A0092B-C50C-407E-A947-70E740481C1C}">
                  <a14:useLocalDpi xmlns:a14="http://schemas.microsoft.com/office/drawing/2010/main" val="0"/>
                </a:ext>
              </a:extLst>
            </a:blip>
            <a:srcRect l="49870" r="6825"/>
            <a:stretch>
              <a:fillRect/>
            </a:stretch>
          </p:blipFill>
          <p:spPr bwMode="auto">
            <a:xfrm>
              <a:off x="1848016" y="1371600"/>
              <a:ext cx="2639833"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2" descr="http://imgs.abduzeedo.com/files/articles/amazing-stereographics-time-travel/2433624428_8081eb3cfb_z.jpg"/>
            <p:cNvPicPr>
              <a:picLocks noChangeAspect="1" noChangeArrowheads="1"/>
            </p:cNvPicPr>
            <p:nvPr/>
          </p:nvPicPr>
          <p:blipFill>
            <a:blip r:embed="rId2">
              <a:extLst>
                <a:ext uri="{28A0092B-C50C-407E-A947-70E740481C1C}">
                  <a14:useLocalDpi xmlns:a14="http://schemas.microsoft.com/office/drawing/2010/main" val="0"/>
                </a:ext>
              </a:extLst>
            </a:blip>
            <a:srcRect l="6358" r="50076"/>
            <a:stretch>
              <a:fillRect/>
            </a:stretch>
          </p:blipFill>
          <p:spPr bwMode="auto">
            <a:xfrm>
              <a:off x="4487849" y="1371600"/>
              <a:ext cx="2655736"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TextBox 7"/>
          <p:cNvSpPr txBox="1"/>
          <p:nvPr/>
        </p:nvSpPr>
        <p:spPr>
          <a:xfrm>
            <a:off x="457200" y="228600"/>
            <a:ext cx="5791200" cy="461963"/>
          </a:xfrm>
          <a:prstGeom prst="rect">
            <a:avLst/>
          </a:prstGeom>
          <a:noFill/>
        </p:spPr>
        <p:txBody>
          <a:bodyPr>
            <a:spAutoFit/>
          </a:bodyPr>
          <a:lstStyle/>
          <a:p>
            <a:pPr>
              <a:defRPr/>
            </a:pPr>
            <a:r>
              <a:rPr lang="en-US" dirty="0">
                <a:solidFill>
                  <a:schemeClr val="bg1"/>
                </a:solidFill>
                <a:latin typeface="+mn-lt"/>
                <a:ea typeface="+mn-ea"/>
              </a:rPr>
              <a:t>Why do we perceive depth?</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5938" y="3581400"/>
            <a:ext cx="3095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2" name="Title 1"/>
          <p:cNvSpPr>
            <a:spLocks noGrp="1"/>
          </p:cNvSpPr>
          <p:nvPr>
            <p:ph type="title"/>
          </p:nvPr>
        </p:nvSpPr>
        <p:spPr/>
        <p:txBody>
          <a:bodyPr/>
          <a:lstStyle/>
          <a:p>
            <a:pPr eaLnBrk="1" hangingPunct="1"/>
            <a:r>
              <a:rPr lang="en-US">
                <a:latin typeface="Calibri" charset="0"/>
              </a:rPr>
              <a:t>Extrinsics</a:t>
            </a:r>
          </a:p>
        </p:txBody>
      </p:sp>
      <p:sp>
        <p:nvSpPr>
          <p:cNvPr id="71683" name="Content Placeholder 2"/>
          <p:cNvSpPr>
            <a:spLocks noGrp="1"/>
          </p:cNvSpPr>
          <p:nvPr>
            <p:ph idx="1"/>
          </p:nvPr>
        </p:nvSpPr>
        <p:spPr>
          <a:xfrm>
            <a:off x="304800" y="1447800"/>
            <a:ext cx="8534400" cy="1600200"/>
          </a:xfrm>
        </p:spPr>
        <p:txBody>
          <a:bodyPr/>
          <a:lstStyle/>
          <a:p>
            <a:pPr eaLnBrk="1" hangingPunct="1"/>
            <a:r>
              <a:rPr lang="en-US">
                <a:latin typeface="Calibri" charset="0"/>
              </a:rPr>
              <a:t>How do we get the camera to </a:t>
            </a:r>
            <a:r>
              <a:rPr lang="ja-JP" altLang="en-US">
                <a:latin typeface="Calibri" charset="0"/>
              </a:rPr>
              <a:t>“</a:t>
            </a:r>
            <a:r>
              <a:rPr lang="en-US" altLang="ja-JP">
                <a:latin typeface="Calibri" charset="0"/>
              </a:rPr>
              <a:t>canonical form</a:t>
            </a:r>
            <a:r>
              <a:rPr lang="ja-JP" altLang="en-US">
                <a:latin typeface="Calibri" charset="0"/>
              </a:rPr>
              <a:t>”</a:t>
            </a:r>
            <a:r>
              <a:rPr lang="en-US" altLang="ja-JP">
                <a:latin typeface="Calibri" charset="0"/>
              </a:rPr>
              <a:t>?</a:t>
            </a:r>
          </a:p>
          <a:p>
            <a:pPr lvl="1" eaLnBrk="1" hangingPunct="1"/>
            <a:r>
              <a:rPr lang="en-US">
                <a:latin typeface="Calibri" charset="0"/>
                <a:ea typeface="ＭＳ Ｐゴシック" charset="0"/>
              </a:rPr>
              <a:t>(Center of projection at the origin, x-axis points right, y-axis points up, z-axis points backwards)</a:t>
            </a:r>
          </a:p>
        </p:txBody>
      </p:sp>
      <p:grpSp>
        <p:nvGrpSpPr>
          <p:cNvPr id="71684" name="Group 24"/>
          <p:cNvGrpSpPr>
            <a:grpSpLocks/>
          </p:cNvGrpSpPr>
          <p:nvPr/>
        </p:nvGrpSpPr>
        <p:grpSpPr bwMode="auto">
          <a:xfrm>
            <a:off x="3657600" y="3592513"/>
            <a:ext cx="2057400" cy="2416175"/>
            <a:chOff x="2146514" y="3592284"/>
            <a:chExt cx="2057400" cy="2416630"/>
          </a:xfrm>
        </p:grpSpPr>
        <p:sp>
          <p:nvSpPr>
            <p:cNvPr id="4" name="Parallelogram 3"/>
            <p:cNvSpPr/>
            <p:nvPr/>
          </p:nvSpPr>
          <p:spPr>
            <a:xfrm rot="11352756" flipH="1">
              <a:off x="2146514" y="3728835"/>
              <a:ext cx="2057400" cy="1143215"/>
            </a:xfrm>
            <a:prstGeom prst="parallelogram">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sp>
          <p:nvSpPr>
            <p:cNvPr id="5" name="Oval 4"/>
            <p:cNvSpPr/>
            <p:nvPr/>
          </p:nvSpPr>
          <p:spPr>
            <a:xfrm>
              <a:off x="2656102" y="5345214"/>
              <a:ext cx="152400" cy="1524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cxnSp>
          <p:nvCxnSpPr>
            <p:cNvPr id="9" name="Straight Connector 8"/>
            <p:cNvCxnSpPr/>
            <p:nvPr/>
          </p:nvCxnSpPr>
          <p:spPr>
            <a:xfrm rot="16200000" flipV="1">
              <a:off x="2193281" y="4893520"/>
              <a:ext cx="685929" cy="369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710077" y="5018127"/>
              <a:ext cx="1382712" cy="4033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2579753" y="4006819"/>
              <a:ext cx="1567158" cy="12620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V="1">
              <a:off x="1589130" y="4278256"/>
              <a:ext cx="1829144" cy="457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6200000" flipH="1">
              <a:off x="2960895" y="5192836"/>
              <a:ext cx="76214" cy="533400"/>
            </a:xfrm>
            <a:prstGeom prst="line">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V="1">
              <a:off x="2458411" y="5149125"/>
              <a:ext cx="501744" cy="42862"/>
            </a:xfrm>
            <a:prstGeom prst="line">
              <a:avLst/>
            </a:prstGeom>
            <a:ln w="22225">
              <a:solidFill>
                <a:srgbClr val="00FF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2389364" y="5480203"/>
              <a:ext cx="401713" cy="284163"/>
            </a:xfrm>
            <a:prstGeom prst="line">
              <a:avLst/>
            </a:prstGeom>
            <a:ln w="22225">
              <a:solidFill>
                <a:srgbClr val="3333FF"/>
              </a:solidFill>
              <a:tailEnd type="triangle"/>
            </a:ln>
          </p:spPr>
          <p:style>
            <a:lnRef idx="1">
              <a:schemeClr val="accent1"/>
            </a:lnRef>
            <a:fillRef idx="0">
              <a:schemeClr val="accent1"/>
            </a:fillRef>
            <a:effectRef idx="0">
              <a:schemeClr val="accent1"/>
            </a:effectRef>
            <a:fontRef idx="minor">
              <a:schemeClr val="tx1"/>
            </a:fontRef>
          </p:style>
        </p:cxnSp>
        <p:pic>
          <p:nvPicPr>
            <p:cNvPr id="7170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1118" y="5385026"/>
              <a:ext cx="236111" cy="1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236" y="4899252"/>
              <a:ext cx="193788" cy="16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0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9569" y="5846310"/>
              <a:ext cx="262839" cy="16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1685"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5338" y="6324600"/>
            <a:ext cx="3270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6"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44738" y="5029200"/>
            <a:ext cx="236537"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3" name="Straight Arrow Connector 42"/>
          <p:cNvCxnSpPr/>
          <p:nvPr/>
        </p:nvCxnSpPr>
        <p:spPr>
          <a:xfrm rot="10800000" flipV="1">
            <a:off x="2419350" y="5407025"/>
            <a:ext cx="1828800" cy="3175"/>
          </a:xfrm>
          <a:prstGeom prst="straightConnector1">
            <a:avLst/>
          </a:prstGeom>
          <a:ln w="22225">
            <a:solidFill>
              <a:srgbClr val="3333FF"/>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flipH="1" flipV="1">
            <a:off x="3372644" y="4533106"/>
            <a:ext cx="1752600" cy="1588"/>
          </a:xfrm>
          <a:prstGeom prst="straightConnector1">
            <a:avLst/>
          </a:prstGeom>
          <a:ln w="22225">
            <a:solidFill>
              <a:srgbClr val="00FF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10800000" flipV="1">
            <a:off x="3106738" y="5408613"/>
            <a:ext cx="1139825" cy="1068387"/>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4173538" y="53340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sp>
        <p:nvSpPr>
          <p:cNvPr id="71691" name="TextBox 54"/>
          <p:cNvSpPr txBox="1">
            <a:spLocks noChangeArrowheads="1"/>
          </p:cNvSpPr>
          <p:nvPr/>
        </p:nvSpPr>
        <p:spPr bwMode="auto">
          <a:xfrm>
            <a:off x="4295775" y="5241925"/>
            <a:ext cx="339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a:latin typeface="Calibri" charset="0"/>
                <a:cs typeface="Arial" charset="0"/>
              </a:rPr>
              <a:t>0</a:t>
            </a:r>
          </a:p>
        </p:txBody>
      </p:sp>
      <p:sp>
        <p:nvSpPr>
          <p:cNvPr id="71692" name="TextBox 28"/>
          <p:cNvSpPr txBox="1">
            <a:spLocks noChangeArrowheads="1"/>
          </p:cNvSpPr>
          <p:nvPr/>
        </p:nvSpPr>
        <p:spPr bwMode="auto">
          <a:xfrm>
            <a:off x="6149975" y="3330575"/>
            <a:ext cx="29067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a:latin typeface="Calibri" charset="0"/>
                <a:cs typeface="Arial" charset="0"/>
              </a:rPr>
              <a:t>Step 1: Translate by -</a:t>
            </a:r>
            <a:r>
              <a:rPr lang="en-US" b="1">
                <a:latin typeface="Calibri" charset="0"/>
                <a:cs typeface="Arial" charset="0"/>
              </a:rPr>
              <a:t>c</a:t>
            </a:r>
          </a:p>
          <a:p>
            <a:pPr eaLnBrk="1" hangingPunct="1"/>
            <a:endParaRPr lang="en-US" b="1">
              <a:latin typeface="Calibri" charset="0"/>
              <a:cs typeface="Arial" charset="0"/>
            </a:endParaRPr>
          </a:p>
        </p:txBody>
      </p:sp>
      <p:sp>
        <p:nvSpPr>
          <p:cNvPr id="28" name="TextBox 27"/>
          <p:cNvSpPr txBox="1">
            <a:spLocks noChangeArrowheads="1"/>
          </p:cNvSpPr>
          <p:nvPr/>
        </p:nvSpPr>
        <p:spPr bwMode="auto">
          <a:xfrm>
            <a:off x="6389688" y="3973513"/>
            <a:ext cx="23844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How do we represent translation as a matrix multiplication?</a:t>
            </a:r>
          </a:p>
        </p:txBody>
      </p:sp>
      <p:pic>
        <p:nvPicPr>
          <p:cNvPr id="78131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00800" y="5086350"/>
            <a:ext cx="2424113"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1315"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75288" y="5576888"/>
            <a:ext cx="806450"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4201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81315"/>
                                        </p:tgtEl>
                                        <p:attrNameLst>
                                          <p:attrName>style.visibility</p:attrName>
                                        </p:attrNameLst>
                                      </p:cBhvr>
                                      <p:to>
                                        <p:strVal val="visible"/>
                                      </p:to>
                                    </p:set>
                                    <p:animEffect transition="in" filter="fade">
                                      <p:cBhvr>
                                        <p:cTn id="12" dur="500"/>
                                        <p:tgtEl>
                                          <p:spTgt spid="781315"/>
                                        </p:tgtEl>
                                      </p:cBhvr>
                                    </p:animEffect>
                                  </p:childTnLst>
                                </p:cTn>
                              </p:par>
                              <p:par>
                                <p:cTn id="13" presetID="10" presetClass="entr" presetSubtype="0" fill="hold" nodeType="withEffect">
                                  <p:stCondLst>
                                    <p:cond delay="0"/>
                                  </p:stCondLst>
                                  <p:childTnLst>
                                    <p:set>
                                      <p:cBhvr>
                                        <p:cTn id="14" dur="1" fill="hold">
                                          <p:stCondLst>
                                            <p:cond delay="0"/>
                                          </p:stCondLst>
                                        </p:cTn>
                                        <p:tgtEl>
                                          <p:spTgt spid="781314"/>
                                        </p:tgtEl>
                                        <p:attrNameLst>
                                          <p:attrName>style.visibility</p:attrName>
                                        </p:attrNameLst>
                                      </p:cBhvr>
                                      <p:to>
                                        <p:strVal val="visible"/>
                                      </p:to>
                                    </p:set>
                                    <p:animEffect transition="in" filter="fade">
                                      <p:cBhvr>
                                        <p:cTn id="15" dur="500"/>
                                        <p:tgtEl>
                                          <p:spTgt spid="781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5938" y="3581400"/>
            <a:ext cx="3095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6" name="Title 1"/>
          <p:cNvSpPr>
            <a:spLocks noGrp="1"/>
          </p:cNvSpPr>
          <p:nvPr>
            <p:ph type="title"/>
          </p:nvPr>
        </p:nvSpPr>
        <p:spPr/>
        <p:txBody>
          <a:bodyPr/>
          <a:lstStyle/>
          <a:p>
            <a:pPr eaLnBrk="1" hangingPunct="1"/>
            <a:r>
              <a:rPr lang="en-US">
                <a:latin typeface="Calibri" charset="0"/>
              </a:rPr>
              <a:t>Extrinsics</a:t>
            </a:r>
          </a:p>
        </p:txBody>
      </p:sp>
      <p:sp>
        <p:nvSpPr>
          <p:cNvPr id="72707" name="Content Placeholder 2"/>
          <p:cNvSpPr>
            <a:spLocks noGrp="1"/>
          </p:cNvSpPr>
          <p:nvPr>
            <p:ph idx="1"/>
          </p:nvPr>
        </p:nvSpPr>
        <p:spPr>
          <a:xfrm>
            <a:off x="304800" y="1447800"/>
            <a:ext cx="8534400" cy="1600200"/>
          </a:xfrm>
        </p:spPr>
        <p:txBody>
          <a:bodyPr/>
          <a:lstStyle/>
          <a:p>
            <a:pPr eaLnBrk="1" hangingPunct="1"/>
            <a:r>
              <a:rPr lang="en-US">
                <a:latin typeface="Calibri" charset="0"/>
              </a:rPr>
              <a:t>How do we get the camera to </a:t>
            </a:r>
            <a:r>
              <a:rPr lang="ja-JP" altLang="en-US">
                <a:latin typeface="Calibri" charset="0"/>
              </a:rPr>
              <a:t>“</a:t>
            </a:r>
            <a:r>
              <a:rPr lang="en-US" altLang="ja-JP">
                <a:latin typeface="Calibri" charset="0"/>
              </a:rPr>
              <a:t>canonical form</a:t>
            </a:r>
            <a:r>
              <a:rPr lang="ja-JP" altLang="en-US">
                <a:latin typeface="Calibri" charset="0"/>
              </a:rPr>
              <a:t>”</a:t>
            </a:r>
            <a:r>
              <a:rPr lang="en-US" altLang="ja-JP">
                <a:latin typeface="Calibri" charset="0"/>
              </a:rPr>
              <a:t>?</a:t>
            </a:r>
          </a:p>
          <a:p>
            <a:pPr lvl="1" eaLnBrk="1" hangingPunct="1"/>
            <a:r>
              <a:rPr lang="en-US">
                <a:latin typeface="Calibri" charset="0"/>
                <a:ea typeface="ＭＳ Ｐゴシック" charset="0"/>
              </a:rPr>
              <a:t>(Center of projection at the origin, x-axis points right, y-axis points up, z-axis points backwards)</a:t>
            </a:r>
          </a:p>
        </p:txBody>
      </p:sp>
      <p:grpSp>
        <p:nvGrpSpPr>
          <p:cNvPr id="72708" name="Group 24"/>
          <p:cNvGrpSpPr>
            <a:grpSpLocks/>
          </p:cNvGrpSpPr>
          <p:nvPr/>
        </p:nvGrpSpPr>
        <p:grpSpPr bwMode="auto">
          <a:xfrm>
            <a:off x="3657600" y="3592513"/>
            <a:ext cx="2057400" cy="2416175"/>
            <a:chOff x="2146514" y="3592284"/>
            <a:chExt cx="2057400" cy="2416630"/>
          </a:xfrm>
        </p:grpSpPr>
        <p:sp>
          <p:nvSpPr>
            <p:cNvPr id="4" name="Parallelogram 3"/>
            <p:cNvSpPr/>
            <p:nvPr/>
          </p:nvSpPr>
          <p:spPr>
            <a:xfrm rot="11352756" flipH="1">
              <a:off x="2146514" y="3728835"/>
              <a:ext cx="2057400" cy="1143215"/>
            </a:xfrm>
            <a:prstGeom prst="parallelogram">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sp>
          <p:nvSpPr>
            <p:cNvPr id="5" name="Oval 4"/>
            <p:cNvSpPr/>
            <p:nvPr/>
          </p:nvSpPr>
          <p:spPr>
            <a:xfrm>
              <a:off x="2656102" y="5345214"/>
              <a:ext cx="152400" cy="15242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cxnSp>
          <p:nvCxnSpPr>
            <p:cNvPr id="9" name="Straight Connector 8"/>
            <p:cNvCxnSpPr/>
            <p:nvPr/>
          </p:nvCxnSpPr>
          <p:spPr>
            <a:xfrm rot="16200000" flipV="1">
              <a:off x="2193281" y="4893520"/>
              <a:ext cx="685929" cy="369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2710077" y="5018127"/>
              <a:ext cx="1382712" cy="4033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5400000" flipH="1" flipV="1">
              <a:off x="2579753" y="4006819"/>
              <a:ext cx="1567158" cy="12620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V="1">
              <a:off x="1589130" y="4278256"/>
              <a:ext cx="1829144" cy="457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6200000" flipH="1">
              <a:off x="2960895" y="5192836"/>
              <a:ext cx="76214" cy="533400"/>
            </a:xfrm>
            <a:prstGeom prst="line">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16200000" flipV="1">
              <a:off x="2458411" y="5149125"/>
              <a:ext cx="501744" cy="42862"/>
            </a:xfrm>
            <a:prstGeom prst="line">
              <a:avLst/>
            </a:prstGeom>
            <a:ln w="22225">
              <a:solidFill>
                <a:srgbClr val="00FF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2389364" y="5480203"/>
              <a:ext cx="401713" cy="284163"/>
            </a:xfrm>
            <a:prstGeom prst="line">
              <a:avLst/>
            </a:prstGeom>
            <a:ln w="22225">
              <a:solidFill>
                <a:srgbClr val="3333FF"/>
              </a:solidFill>
              <a:tailEnd type="triangle"/>
            </a:ln>
          </p:spPr>
          <p:style>
            <a:lnRef idx="1">
              <a:schemeClr val="accent1"/>
            </a:lnRef>
            <a:fillRef idx="0">
              <a:schemeClr val="accent1"/>
            </a:fillRef>
            <a:effectRef idx="0">
              <a:schemeClr val="accent1"/>
            </a:effectRef>
            <a:fontRef idx="minor">
              <a:schemeClr val="tx1"/>
            </a:fontRef>
          </p:style>
        </p:cxnSp>
        <p:pic>
          <p:nvPicPr>
            <p:cNvPr id="727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1118" y="5385026"/>
              <a:ext cx="236111" cy="1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0236" y="4899252"/>
              <a:ext cx="193788" cy="16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9569" y="5846310"/>
              <a:ext cx="262839" cy="162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72709"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5338" y="6324600"/>
            <a:ext cx="3270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0"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44738" y="5029200"/>
            <a:ext cx="236537"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3" name="Straight Arrow Connector 42"/>
          <p:cNvCxnSpPr/>
          <p:nvPr/>
        </p:nvCxnSpPr>
        <p:spPr>
          <a:xfrm rot="10800000" flipV="1">
            <a:off x="2419350" y="5407025"/>
            <a:ext cx="1828800" cy="3175"/>
          </a:xfrm>
          <a:prstGeom prst="straightConnector1">
            <a:avLst/>
          </a:prstGeom>
          <a:ln w="22225">
            <a:solidFill>
              <a:srgbClr val="3333FF"/>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flipH="1" flipV="1">
            <a:off x="3372644" y="4533106"/>
            <a:ext cx="1752600" cy="1588"/>
          </a:xfrm>
          <a:prstGeom prst="straightConnector1">
            <a:avLst/>
          </a:prstGeom>
          <a:ln w="22225">
            <a:solidFill>
              <a:srgbClr val="00FF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10800000" flipV="1">
            <a:off x="3106738" y="5408613"/>
            <a:ext cx="1139825" cy="1068387"/>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4173538" y="53340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sp>
        <p:nvSpPr>
          <p:cNvPr id="72715" name="TextBox 54"/>
          <p:cNvSpPr txBox="1">
            <a:spLocks noChangeArrowheads="1"/>
          </p:cNvSpPr>
          <p:nvPr/>
        </p:nvSpPr>
        <p:spPr bwMode="auto">
          <a:xfrm>
            <a:off x="4295775" y="5241925"/>
            <a:ext cx="339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a:latin typeface="Calibri" charset="0"/>
                <a:cs typeface="Arial" charset="0"/>
              </a:rPr>
              <a:t>0</a:t>
            </a:r>
          </a:p>
        </p:txBody>
      </p:sp>
      <p:sp>
        <p:nvSpPr>
          <p:cNvPr id="30" name="TextBox 29"/>
          <p:cNvSpPr txBox="1">
            <a:spLocks noChangeArrowheads="1"/>
          </p:cNvSpPr>
          <p:nvPr/>
        </p:nvSpPr>
        <p:spPr bwMode="auto">
          <a:xfrm>
            <a:off x="6149975" y="3330575"/>
            <a:ext cx="29067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a:latin typeface="Calibri" charset="0"/>
                <a:cs typeface="Arial" charset="0"/>
              </a:rPr>
              <a:t>Step 1: Translate by -</a:t>
            </a:r>
            <a:r>
              <a:rPr lang="en-US" b="1">
                <a:latin typeface="Calibri" charset="0"/>
                <a:cs typeface="Arial" charset="0"/>
              </a:rPr>
              <a:t>c</a:t>
            </a:r>
          </a:p>
          <a:p>
            <a:pPr eaLnBrk="1" hangingPunct="1"/>
            <a:r>
              <a:rPr lang="en-US">
                <a:latin typeface="Calibri" charset="0"/>
                <a:cs typeface="Arial" charset="0"/>
              </a:rPr>
              <a:t>Step 2: Rotate by </a:t>
            </a:r>
            <a:r>
              <a:rPr lang="en-US" b="1">
                <a:latin typeface="Calibri" charset="0"/>
                <a:cs typeface="Arial" charset="0"/>
              </a:rPr>
              <a:t>R</a:t>
            </a:r>
          </a:p>
        </p:txBody>
      </p:sp>
      <p:pic>
        <p:nvPicPr>
          <p:cNvPr id="78029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81700" y="4651375"/>
            <a:ext cx="2928938"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2" name="Straight Arrow Connector 31"/>
          <p:cNvCxnSpPr/>
          <p:nvPr/>
        </p:nvCxnSpPr>
        <p:spPr>
          <a:xfrm rot="5400000" flipH="1" flipV="1">
            <a:off x="5709445" y="5622131"/>
            <a:ext cx="468312" cy="327025"/>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4887913" y="6008688"/>
            <a:ext cx="19796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3x3 rotation matrix</a:t>
            </a:r>
          </a:p>
        </p:txBody>
      </p:sp>
    </p:spTree>
    <p:extLst>
      <p:ext uri="{BB962C8B-B14F-4D97-AF65-F5344CB8AC3E}">
        <p14:creationId xmlns:p14="http://schemas.microsoft.com/office/powerpoint/2010/main" val="2534073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0">
                                            <p:txEl>
                                              <p:pRg st="1" end="1"/>
                                            </p:txEl>
                                          </p:spTgt>
                                        </p:tgtEl>
                                        <p:attrNameLst>
                                          <p:attrName>style.visibility</p:attrName>
                                        </p:attrNameLst>
                                      </p:cBhvr>
                                      <p:to>
                                        <p:strVal val="visible"/>
                                      </p:to>
                                    </p:set>
                                    <p:animEffect transition="in" filter="fade">
                                      <p:cBhvr>
                                        <p:cTn id="7" dur="500"/>
                                        <p:tgtEl>
                                          <p:spTgt spid="30">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80290"/>
                                        </p:tgtEl>
                                        <p:attrNameLst>
                                          <p:attrName>style.visibility</p:attrName>
                                        </p:attrNameLst>
                                      </p:cBhvr>
                                      <p:to>
                                        <p:strVal val="visible"/>
                                      </p:to>
                                    </p:set>
                                    <p:animEffect transition="in" filter="fade">
                                      <p:cBhvr>
                                        <p:cTn id="12" dur="500"/>
                                        <p:tgtEl>
                                          <p:spTgt spid="780290"/>
                                        </p:tgtEl>
                                      </p:cBhvr>
                                    </p:animEffect>
                                  </p:childTnLst>
                                </p:cTn>
                              </p:par>
                              <p:par>
                                <p:cTn id="13" presetID="10" presetClass="entr" presetSubtype="0" fill="hold"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5938" y="3581400"/>
            <a:ext cx="3095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30" name="Title 1"/>
          <p:cNvSpPr>
            <a:spLocks noGrp="1"/>
          </p:cNvSpPr>
          <p:nvPr>
            <p:ph type="title"/>
          </p:nvPr>
        </p:nvSpPr>
        <p:spPr/>
        <p:txBody>
          <a:bodyPr/>
          <a:lstStyle/>
          <a:p>
            <a:pPr eaLnBrk="1" hangingPunct="1"/>
            <a:r>
              <a:rPr lang="en-US">
                <a:latin typeface="Calibri" charset="0"/>
              </a:rPr>
              <a:t>Extrinsics</a:t>
            </a:r>
          </a:p>
        </p:txBody>
      </p:sp>
      <p:sp>
        <p:nvSpPr>
          <p:cNvPr id="73731" name="Content Placeholder 2"/>
          <p:cNvSpPr>
            <a:spLocks noGrp="1"/>
          </p:cNvSpPr>
          <p:nvPr>
            <p:ph idx="1"/>
          </p:nvPr>
        </p:nvSpPr>
        <p:spPr>
          <a:xfrm>
            <a:off x="304800" y="1447800"/>
            <a:ext cx="8534400" cy="1600200"/>
          </a:xfrm>
        </p:spPr>
        <p:txBody>
          <a:bodyPr/>
          <a:lstStyle/>
          <a:p>
            <a:pPr eaLnBrk="1" hangingPunct="1"/>
            <a:r>
              <a:rPr lang="en-US">
                <a:latin typeface="Calibri" charset="0"/>
              </a:rPr>
              <a:t>How do we get the camera to </a:t>
            </a:r>
            <a:r>
              <a:rPr lang="ja-JP" altLang="en-US">
                <a:latin typeface="Calibri" charset="0"/>
              </a:rPr>
              <a:t>“</a:t>
            </a:r>
            <a:r>
              <a:rPr lang="en-US" altLang="ja-JP">
                <a:latin typeface="Calibri" charset="0"/>
              </a:rPr>
              <a:t>canonical form</a:t>
            </a:r>
            <a:r>
              <a:rPr lang="ja-JP" altLang="en-US">
                <a:latin typeface="Calibri" charset="0"/>
              </a:rPr>
              <a:t>”</a:t>
            </a:r>
            <a:r>
              <a:rPr lang="en-US" altLang="ja-JP">
                <a:latin typeface="Calibri" charset="0"/>
              </a:rPr>
              <a:t>?</a:t>
            </a:r>
          </a:p>
          <a:p>
            <a:pPr lvl="1" eaLnBrk="1" hangingPunct="1"/>
            <a:r>
              <a:rPr lang="en-US">
                <a:latin typeface="Calibri" charset="0"/>
                <a:ea typeface="ＭＳ Ｐゴシック" charset="0"/>
              </a:rPr>
              <a:t>(Center of projection at the origin, x-axis points right, y-axis points up, z-axis points backwards)</a:t>
            </a:r>
          </a:p>
        </p:txBody>
      </p:sp>
      <p:pic>
        <p:nvPicPr>
          <p:cNvPr id="73732"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35338" y="6324600"/>
            <a:ext cx="3270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4738" y="5029200"/>
            <a:ext cx="236537"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3" name="Straight Arrow Connector 42"/>
          <p:cNvCxnSpPr/>
          <p:nvPr/>
        </p:nvCxnSpPr>
        <p:spPr>
          <a:xfrm rot="10800000" flipV="1">
            <a:off x="2419350" y="5407025"/>
            <a:ext cx="1828800" cy="3175"/>
          </a:xfrm>
          <a:prstGeom prst="straightConnector1">
            <a:avLst/>
          </a:prstGeom>
          <a:ln w="22225">
            <a:solidFill>
              <a:srgbClr val="3333FF"/>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5400000" flipH="1" flipV="1">
            <a:off x="3372644" y="4533106"/>
            <a:ext cx="1752600" cy="1588"/>
          </a:xfrm>
          <a:prstGeom prst="straightConnector1">
            <a:avLst/>
          </a:prstGeom>
          <a:ln w="22225">
            <a:solidFill>
              <a:srgbClr val="00FF00"/>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rot="10800000" flipV="1">
            <a:off x="3106738" y="5408613"/>
            <a:ext cx="1139825" cy="1068387"/>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2" name="Oval 51"/>
          <p:cNvSpPr/>
          <p:nvPr/>
        </p:nvSpPr>
        <p:spPr>
          <a:xfrm>
            <a:off x="4173538" y="53340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sp>
        <p:nvSpPr>
          <p:cNvPr id="73738" name="TextBox 54"/>
          <p:cNvSpPr txBox="1">
            <a:spLocks noChangeArrowheads="1"/>
          </p:cNvSpPr>
          <p:nvPr/>
        </p:nvSpPr>
        <p:spPr bwMode="auto">
          <a:xfrm>
            <a:off x="4295775" y="5241925"/>
            <a:ext cx="339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a:latin typeface="Calibri" charset="0"/>
                <a:cs typeface="Arial" charset="0"/>
              </a:rPr>
              <a:t>0</a:t>
            </a:r>
          </a:p>
        </p:txBody>
      </p:sp>
      <p:sp>
        <p:nvSpPr>
          <p:cNvPr id="27" name="Parallelogram 26"/>
          <p:cNvSpPr/>
          <p:nvPr/>
        </p:nvSpPr>
        <p:spPr>
          <a:xfrm rot="8347545">
            <a:off x="3975100" y="4616450"/>
            <a:ext cx="2435225" cy="1176338"/>
          </a:xfrm>
          <a:prstGeom prst="parallelogram">
            <a:avLst>
              <a:gd name="adj" fmla="val 89839"/>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cxnSp>
        <p:nvCxnSpPr>
          <p:cNvPr id="29" name="Straight Connector 28"/>
          <p:cNvCxnSpPr/>
          <p:nvPr/>
        </p:nvCxnSpPr>
        <p:spPr>
          <a:xfrm flipV="1">
            <a:off x="4244975" y="3973513"/>
            <a:ext cx="1481138" cy="142557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203700" y="4911726"/>
            <a:ext cx="523875" cy="4318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a:endCxn id="52" idx="1"/>
          </p:cNvCxnSpPr>
          <p:nvPr/>
        </p:nvCxnSpPr>
        <p:spPr>
          <a:xfrm rot="16200000" flipV="1">
            <a:off x="3923507" y="5709444"/>
            <a:ext cx="1035050" cy="4143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endCxn id="52" idx="4"/>
          </p:cNvCxnSpPr>
          <p:nvPr/>
        </p:nvCxnSpPr>
        <p:spPr>
          <a:xfrm rot="10800000">
            <a:off x="4244975" y="5421313"/>
            <a:ext cx="1458913" cy="1190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3744" name="TextBox 41"/>
          <p:cNvSpPr txBox="1">
            <a:spLocks noChangeArrowheads="1"/>
          </p:cNvSpPr>
          <p:nvPr/>
        </p:nvSpPr>
        <p:spPr bwMode="auto">
          <a:xfrm>
            <a:off x="6149975" y="3330575"/>
            <a:ext cx="29067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a:latin typeface="Calibri" charset="0"/>
                <a:cs typeface="Arial" charset="0"/>
              </a:rPr>
              <a:t>Step 1: Translate by -</a:t>
            </a:r>
            <a:r>
              <a:rPr lang="en-US" b="1">
                <a:latin typeface="Calibri" charset="0"/>
                <a:cs typeface="Arial" charset="0"/>
              </a:rPr>
              <a:t>c</a:t>
            </a:r>
          </a:p>
          <a:p>
            <a:pPr eaLnBrk="1" hangingPunct="1"/>
            <a:r>
              <a:rPr lang="en-US">
                <a:latin typeface="Calibri" charset="0"/>
                <a:cs typeface="Arial" charset="0"/>
              </a:rPr>
              <a:t>Step 2: Rotate by </a:t>
            </a:r>
            <a:r>
              <a:rPr lang="en-US" b="1">
                <a:latin typeface="Calibri" charset="0"/>
                <a:cs typeface="Arial" charset="0"/>
              </a:rPr>
              <a:t>R</a:t>
            </a:r>
          </a:p>
        </p:txBody>
      </p:sp>
      <p:pic>
        <p:nvPicPr>
          <p:cNvPr id="7374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1700" y="4651375"/>
            <a:ext cx="2928938"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32077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p:cNvSpPr>
            <a:spLocks noGrp="1"/>
          </p:cNvSpPr>
          <p:nvPr>
            <p:ph type="title"/>
          </p:nvPr>
        </p:nvSpPr>
        <p:spPr>
          <a:xfrm>
            <a:off x="457200" y="0"/>
            <a:ext cx="8229600" cy="1143000"/>
          </a:xfrm>
        </p:spPr>
        <p:txBody>
          <a:bodyPr/>
          <a:lstStyle/>
          <a:p>
            <a:pPr eaLnBrk="1" hangingPunct="1"/>
            <a:r>
              <a:rPr lang="en-US">
                <a:latin typeface="Calibri" charset="0"/>
              </a:rPr>
              <a:t>Perspective projection</a:t>
            </a:r>
          </a:p>
        </p:txBody>
      </p:sp>
      <p:pic>
        <p:nvPicPr>
          <p:cNvPr id="74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219200"/>
            <a:ext cx="4495800"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7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2743200"/>
            <a:ext cx="533400"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Left Brace 5"/>
          <p:cNvSpPr/>
          <p:nvPr/>
        </p:nvSpPr>
        <p:spPr>
          <a:xfrm rot="16200000">
            <a:off x="3314700" y="1485900"/>
            <a:ext cx="152400" cy="2057400"/>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solidFill>
                <a:prstClr val="black"/>
              </a:solidFill>
              <a:sym typeface="Times New Roman" pitchFamily="-84" charset="0"/>
            </a:endParaRPr>
          </a:p>
        </p:txBody>
      </p:sp>
      <p:sp>
        <p:nvSpPr>
          <p:cNvPr id="74757" name="TextBox 6"/>
          <p:cNvSpPr txBox="1">
            <a:spLocks noChangeArrowheads="1"/>
          </p:cNvSpPr>
          <p:nvPr/>
        </p:nvSpPr>
        <p:spPr bwMode="auto">
          <a:xfrm>
            <a:off x="2801938" y="3135313"/>
            <a:ext cx="11604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(intrinsics)</a:t>
            </a:r>
          </a:p>
        </p:txBody>
      </p:sp>
      <p:pic>
        <p:nvPicPr>
          <p:cNvPr id="7475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8225" y="1230313"/>
            <a:ext cx="44196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72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6663" y="3722688"/>
            <a:ext cx="39370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p:nvSpPr>
        <p:spPr bwMode="auto">
          <a:xfrm>
            <a:off x="1092200" y="4148138"/>
            <a:ext cx="1562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a:latin typeface="Calibri" charset="0"/>
                <a:cs typeface="Arial" charset="0"/>
              </a:rPr>
              <a:t>in general, </a:t>
            </a:r>
          </a:p>
        </p:txBody>
      </p:sp>
      <p:pic>
        <p:nvPicPr>
          <p:cNvPr id="77722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1675" y="5280025"/>
            <a:ext cx="347663"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722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0563" y="5791200"/>
            <a:ext cx="300037" cy="312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722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988" y="6248400"/>
            <a:ext cx="99060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a:spLocks noChangeArrowheads="1"/>
          </p:cNvSpPr>
          <p:nvPr/>
        </p:nvSpPr>
        <p:spPr bwMode="auto">
          <a:xfrm>
            <a:off x="995363" y="5286375"/>
            <a:ext cx="43545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 </a:t>
            </a:r>
            <a:r>
              <a:rPr lang="en-US" sz="1800" b="1">
                <a:latin typeface="Calibri" charset="0"/>
                <a:cs typeface="Arial" charset="0"/>
              </a:rPr>
              <a:t>aspect ratio </a:t>
            </a:r>
            <a:r>
              <a:rPr lang="en-US" sz="1800">
                <a:latin typeface="Calibri" charset="0"/>
                <a:cs typeface="Arial" charset="0"/>
              </a:rPr>
              <a:t>(1 unless pixels are not square)</a:t>
            </a:r>
          </a:p>
        </p:txBody>
      </p:sp>
      <p:sp>
        <p:nvSpPr>
          <p:cNvPr id="15" name="TextBox 14"/>
          <p:cNvSpPr txBox="1">
            <a:spLocks noChangeArrowheads="1"/>
          </p:cNvSpPr>
          <p:nvPr/>
        </p:nvSpPr>
        <p:spPr bwMode="auto">
          <a:xfrm>
            <a:off x="995363" y="5768975"/>
            <a:ext cx="59705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 </a:t>
            </a:r>
            <a:r>
              <a:rPr lang="en-US" sz="1800" b="1">
                <a:latin typeface="Calibri" charset="0"/>
                <a:cs typeface="Arial" charset="0"/>
              </a:rPr>
              <a:t>skew</a:t>
            </a:r>
            <a:r>
              <a:rPr lang="en-US" sz="1800">
                <a:latin typeface="Calibri" charset="0"/>
                <a:cs typeface="Arial" charset="0"/>
              </a:rPr>
              <a:t> (0 unless pixels are shaped like rhombi/parallelograms)</a:t>
            </a:r>
          </a:p>
        </p:txBody>
      </p:sp>
      <p:sp>
        <p:nvSpPr>
          <p:cNvPr id="16" name="TextBox 15"/>
          <p:cNvSpPr txBox="1">
            <a:spLocks noChangeArrowheads="1"/>
          </p:cNvSpPr>
          <p:nvPr/>
        </p:nvSpPr>
        <p:spPr bwMode="auto">
          <a:xfrm>
            <a:off x="984250" y="6259513"/>
            <a:ext cx="8096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 </a:t>
            </a:r>
            <a:r>
              <a:rPr lang="en-US" sz="1800" b="1">
                <a:latin typeface="Calibri" charset="0"/>
                <a:cs typeface="Arial" charset="0"/>
              </a:rPr>
              <a:t>principal point</a:t>
            </a:r>
            <a:r>
              <a:rPr lang="en-US" sz="1800">
                <a:latin typeface="Calibri" charset="0"/>
                <a:cs typeface="Arial" charset="0"/>
              </a:rPr>
              <a:t> ((0,0) unless optical axis doesn</a:t>
            </a:r>
            <a:r>
              <a:rPr lang="ja-JP" altLang="en-US" sz="1800">
                <a:latin typeface="Calibri" charset="0"/>
                <a:cs typeface="Arial" charset="0"/>
              </a:rPr>
              <a:t>’</a:t>
            </a:r>
            <a:r>
              <a:rPr lang="en-US" altLang="ja-JP" sz="1800">
                <a:latin typeface="Calibri" charset="0"/>
                <a:cs typeface="Arial" charset="0"/>
              </a:rPr>
              <a:t>t intersect projection plane at origin)</a:t>
            </a:r>
            <a:endParaRPr lang="en-US" sz="1800">
              <a:latin typeface="Calibri" charset="0"/>
              <a:cs typeface="Arial" charset="0"/>
            </a:endParaRPr>
          </a:p>
        </p:txBody>
      </p:sp>
      <p:sp>
        <p:nvSpPr>
          <p:cNvPr id="17" name="TextBox 16"/>
          <p:cNvSpPr txBox="1">
            <a:spLocks noChangeArrowheads="1"/>
          </p:cNvSpPr>
          <p:nvPr/>
        </p:nvSpPr>
        <p:spPr bwMode="auto">
          <a:xfrm>
            <a:off x="6477000" y="4103688"/>
            <a:ext cx="18399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algn="ctr" eaLnBrk="1" hangingPunct="1"/>
            <a:r>
              <a:rPr lang="en-US" sz="1800">
                <a:latin typeface="Calibri" charset="0"/>
                <a:cs typeface="Arial" charset="0"/>
              </a:rPr>
              <a:t>(upper triangular matrix)</a:t>
            </a:r>
          </a:p>
        </p:txBody>
      </p:sp>
      <p:sp>
        <p:nvSpPr>
          <p:cNvPr id="74768" name="TextBox 17"/>
          <p:cNvSpPr txBox="1">
            <a:spLocks noChangeArrowheads="1"/>
          </p:cNvSpPr>
          <p:nvPr/>
        </p:nvSpPr>
        <p:spPr bwMode="auto">
          <a:xfrm>
            <a:off x="4005263" y="2751138"/>
            <a:ext cx="40290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(converts from 3D rays in camera coordinate system to pixel coordinates)</a:t>
            </a:r>
          </a:p>
        </p:txBody>
      </p:sp>
    </p:spTree>
    <p:extLst>
      <p:ext uri="{BB962C8B-B14F-4D97-AF65-F5344CB8AC3E}">
        <p14:creationId xmlns:p14="http://schemas.microsoft.com/office/powerpoint/2010/main" val="3144569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77221"/>
                                        </p:tgtEl>
                                        <p:attrNameLst>
                                          <p:attrName>style.visibility</p:attrName>
                                        </p:attrNameLst>
                                      </p:cBhvr>
                                      <p:to>
                                        <p:strVal val="visible"/>
                                      </p:to>
                                    </p:set>
                                    <p:animEffect transition="in" filter="fade">
                                      <p:cBhvr>
                                        <p:cTn id="7" dur="500"/>
                                        <p:tgtEl>
                                          <p:spTgt spid="7772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777222"/>
                                        </p:tgtEl>
                                        <p:attrNameLst>
                                          <p:attrName>style.visibility</p:attrName>
                                        </p:attrNameLst>
                                      </p:cBhvr>
                                      <p:to>
                                        <p:strVal val="visible"/>
                                      </p:to>
                                    </p:set>
                                    <p:animEffect transition="in" filter="fade">
                                      <p:cBhvr>
                                        <p:cTn id="18" dur="500"/>
                                        <p:tgtEl>
                                          <p:spTgt spid="777222"/>
                                        </p:tgtEl>
                                      </p:cBhvr>
                                    </p:animEffect>
                                  </p:childTnLst>
                                </p:cTn>
                              </p:par>
                              <p:par>
                                <p:cTn id="19" presetID="10" presetClass="entr" presetSubtype="0" fill="hold" nodeType="withEffect">
                                  <p:stCondLst>
                                    <p:cond delay="0"/>
                                  </p:stCondLst>
                                  <p:childTnLst>
                                    <p:set>
                                      <p:cBhvr>
                                        <p:cTn id="20" dur="1" fill="hold">
                                          <p:stCondLst>
                                            <p:cond delay="0"/>
                                          </p:stCondLst>
                                        </p:cTn>
                                        <p:tgtEl>
                                          <p:spTgt spid="777223"/>
                                        </p:tgtEl>
                                        <p:attrNameLst>
                                          <p:attrName>style.visibility</p:attrName>
                                        </p:attrNameLst>
                                      </p:cBhvr>
                                      <p:to>
                                        <p:strVal val="visible"/>
                                      </p:to>
                                    </p:set>
                                    <p:animEffect transition="in" filter="fade">
                                      <p:cBhvr>
                                        <p:cTn id="21" dur="500"/>
                                        <p:tgtEl>
                                          <p:spTgt spid="777223"/>
                                        </p:tgtEl>
                                      </p:cBhvr>
                                    </p:animEffect>
                                  </p:childTnLst>
                                </p:cTn>
                              </p:par>
                              <p:par>
                                <p:cTn id="22" presetID="10" presetClass="entr" presetSubtype="0" fill="hold" nodeType="withEffect">
                                  <p:stCondLst>
                                    <p:cond delay="0"/>
                                  </p:stCondLst>
                                  <p:childTnLst>
                                    <p:set>
                                      <p:cBhvr>
                                        <p:cTn id="23" dur="1" fill="hold">
                                          <p:stCondLst>
                                            <p:cond delay="0"/>
                                          </p:stCondLst>
                                        </p:cTn>
                                        <p:tgtEl>
                                          <p:spTgt spid="777224"/>
                                        </p:tgtEl>
                                        <p:attrNameLst>
                                          <p:attrName>style.visibility</p:attrName>
                                        </p:attrNameLst>
                                      </p:cBhvr>
                                      <p:to>
                                        <p:strVal val="visible"/>
                                      </p:to>
                                    </p:set>
                                    <p:animEffect transition="in" filter="fade">
                                      <p:cBhvr>
                                        <p:cTn id="24" dur="500"/>
                                        <p:tgtEl>
                                          <p:spTgt spid="7772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p:txBody>
          <a:bodyPr/>
          <a:lstStyle/>
          <a:p>
            <a:pPr eaLnBrk="1" hangingPunct="1"/>
            <a:r>
              <a:rPr lang="en-US">
                <a:latin typeface="Calibri" charset="0"/>
              </a:rPr>
              <a:t>Projection matrix</a:t>
            </a:r>
          </a:p>
        </p:txBody>
      </p:sp>
      <p:pic>
        <p:nvPicPr>
          <p:cNvPr id="778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0413" y="1663700"/>
            <a:ext cx="6819900" cy="14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17625" y="2176463"/>
            <a:ext cx="5080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82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 y="2163763"/>
            <a:ext cx="1130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Left Brace 7"/>
          <p:cNvSpPr/>
          <p:nvPr/>
        </p:nvSpPr>
        <p:spPr>
          <a:xfrm rot="16200000">
            <a:off x="5257007" y="32544"/>
            <a:ext cx="338137" cy="6759575"/>
          </a:xfrm>
          <a:prstGeom prst="leftBrace">
            <a:avLst/>
          </a:prstGeom>
          <a:ln w="2222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sz="1800">
              <a:solidFill>
                <a:prstClr val="black"/>
              </a:solidFill>
              <a:sym typeface="Times New Roman" pitchFamily="-84" charset="0"/>
            </a:endParaRPr>
          </a:p>
        </p:txBody>
      </p:sp>
      <p:sp>
        <p:nvSpPr>
          <p:cNvPr id="77830" name="TextBox 23"/>
          <p:cNvSpPr txBox="1">
            <a:spLocks noChangeArrowheads="1"/>
          </p:cNvSpPr>
          <p:nvPr/>
        </p:nvSpPr>
        <p:spPr bwMode="auto">
          <a:xfrm>
            <a:off x="6900863" y="2982913"/>
            <a:ext cx="11953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translation</a:t>
            </a:r>
          </a:p>
        </p:txBody>
      </p:sp>
      <p:sp>
        <p:nvSpPr>
          <p:cNvPr id="77831" name="TextBox 24"/>
          <p:cNvSpPr txBox="1">
            <a:spLocks noChangeArrowheads="1"/>
          </p:cNvSpPr>
          <p:nvPr/>
        </p:nvSpPr>
        <p:spPr bwMode="auto">
          <a:xfrm>
            <a:off x="4614863" y="2982913"/>
            <a:ext cx="939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rotation</a:t>
            </a:r>
          </a:p>
        </p:txBody>
      </p:sp>
      <p:sp>
        <p:nvSpPr>
          <p:cNvPr id="77832" name="TextBox 25"/>
          <p:cNvSpPr txBox="1">
            <a:spLocks noChangeArrowheads="1"/>
          </p:cNvSpPr>
          <p:nvPr/>
        </p:nvSpPr>
        <p:spPr bwMode="auto">
          <a:xfrm>
            <a:off x="2503488" y="2982913"/>
            <a:ext cx="1146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projection</a:t>
            </a:r>
          </a:p>
        </p:txBody>
      </p:sp>
      <p:sp>
        <p:nvSpPr>
          <p:cNvPr id="77833" name="TextBox 26"/>
          <p:cNvSpPr txBox="1">
            <a:spLocks noChangeArrowheads="1"/>
          </p:cNvSpPr>
          <p:nvPr/>
        </p:nvSpPr>
        <p:spPr bwMode="auto">
          <a:xfrm>
            <a:off x="1077913" y="2633663"/>
            <a:ext cx="10191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800">
                <a:latin typeface="Calibri" charset="0"/>
                <a:cs typeface="Arial" charset="0"/>
              </a:rPr>
              <a:t>intrinsics</a:t>
            </a:r>
          </a:p>
        </p:txBody>
      </p:sp>
    </p:spTree>
    <p:extLst>
      <p:ext uri="{BB962C8B-B14F-4D97-AF65-F5344CB8AC3E}">
        <p14:creationId xmlns:p14="http://schemas.microsoft.com/office/powerpoint/2010/main" val="22195110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p:cNvSpPr>
            <a:spLocks noGrp="1"/>
          </p:cNvSpPr>
          <p:nvPr>
            <p:ph type="title"/>
          </p:nvPr>
        </p:nvSpPr>
        <p:spPr/>
        <p:txBody>
          <a:bodyPr/>
          <a:lstStyle/>
          <a:p>
            <a:pPr eaLnBrk="1" hangingPunct="1"/>
            <a:r>
              <a:rPr lang="en-US">
                <a:latin typeface="Calibri" charset="0"/>
              </a:rPr>
              <a:t>Projection matrix</a:t>
            </a:r>
          </a:p>
        </p:txBody>
      </p:sp>
      <p:sp>
        <p:nvSpPr>
          <p:cNvPr id="4" name="Parallelogram 3"/>
          <p:cNvSpPr/>
          <p:nvPr/>
        </p:nvSpPr>
        <p:spPr>
          <a:xfrm rot="11352756" flipH="1">
            <a:off x="4073525" y="2933700"/>
            <a:ext cx="2057400" cy="1143000"/>
          </a:xfrm>
          <a:prstGeom prst="parallelogram">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sp>
        <p:nvSpPr>
          <p:cNvPr id="5" name="Oval 4"/>
          <p:cNvSpPr/>
          <p:nvPr/>
        </p:nvSpPr>
        <p:spPr>
          <a:xfrm>
            <a:off x="4583113" y="4549775"/>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cxnSp>
        <p:nvCxnSpPr>
          <p:cNvPr id="6" name="Straight Connector 5"/>
          <p:cNvCxnSpPr/>
          <p:nvPr/>
        </p:nvCxnSpPr>
        <p:spPr>
          <a:xfrm rot="16200000" flipV="1">
            <a:off x="4120357" y="4098131"/>
            <a:ext cx="685800" cy="369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4637088" y="4222750"/>
            <a:ext cx="1382712" cy="40322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flipH="1" flipV="1">
            <a:off x="4507707" y="3210719"/>
            <a:ext cx="1566862" cy="12636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V="1">
            <a:off x="3516313" y="3482975"/>
            <a:ext cx="1828800" cy="457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16200000" flipH="1">
            <a:off x="4887913" y="4397375"/>
            <a:ext cx="76200" cy="533400"/>
          </a:xfrm>
          <a:prstGeom prst="line">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6200000" flipV="1">
            <a:off x="4387851" y="4354512"/>
            <a:ext cx="500062" cy="42863"/>
          </a:xfrm>
          <a:prstGeom prst="line">
            <a:avLst/>
          </a:prstGeom>
          <a:ln w="22225">
            <a:solidFill>
              <a:srgbClr val="00FF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5400000">
            <a:off x="4316413" y="4686300"/>
            <a:ext cx="403225" cy="282575"/>
          </a:xfrm>
          <a:prstGeom prst="line">
            <a:avLst/>
          </a:prstGeom>
          <a:ln w="22225">
            <a:solidFill>
              <a:srgbClr val="3333FF"/>
            </a:solidFill>
            <a:tailEnd type="triangle"/>
          </a:ln>
        </p:spPr>
        <p:style>
          <a:lnRef idx="1">
            <a:schemeClr val="accent1"/>
          </a:lnRef>
          <a:fillRef idx="0">
            <a:schemeClr val="accent1"/>
          </a:fillRef>
          <a:effectRef idx="0">
            <a:schemeClr val="accent1"/>
          </a:effectRef>
          <a:fontRef idx="minor">
            <a:schemeClr val="tx1"/>
          </a:fontRef>
        </p:style>
      </p:cxnSp>
      <p:pic>
        <p:nvPicPr>
          <p:cNvPr id="7885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9538" y="4589463"/>
            <a:ext cx="234950"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6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4103688"/>
            <a:ext cx="193675"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6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7988" y="5051425"/>
            <a:ext cx="261937"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6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6138" y="4713288"/>
            <a:ext cx="163512" cy="16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6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4038" y="4789488"/>
            <a:ext cx="3270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64"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14638" y="2046288"/>
            <a:ext cx="3095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65"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33438" y="3494088"/>
            <a:ext cx="236537"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0" name="Straight Arrow Connector 19"/>
          <p:cNvCxnSpPr/>
          <p:nvPr/>
        </p:nvCxnSpPr>
        <p:spPr>
          <a:xfrm rot="10800000" flipV="1">
            <a:off x="908050" y="3873500"/>
            <a:ext cx="1828800" cy="1588"/>
          </a:xfrm>
          <a:prstGeom prst="straightConnector1">
            <a:avLst/>
          </a:prstGeom>
          <a:ln w="22225">
            <a:solidFill>
              <a:srgbClr val="3333FF"/>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H="1" flipV="1">
            <a:off x="1861344" y="2997994"/>
            <a:ext cx="1752600" cy="1588"/>
          </a:xfrm>
          <a:prstGeom prst="straightConnector1">
            <a:avLst/>
          </a:prstGeom>
          <a:ln w="22225">
            <a:solidFill>
              <a:srgbClr val="00FF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flipV="1">
            <a:off x="1595438" y="3875088"/>
            <a:ext cx="1139825" cy="1066800"/>
          </a:xfrm>
          <a:prstGeom prst="straightConnector1">
            <a:avLst/>
          </a:prstGeom>
          <a:ln w="2222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2662238" y="3798888"/>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sp>
        <p:nvSpPr>
          <p:cNvPr id="78870" name="TextBox 23"/>
          <p:cNvSpPr txBox="1">
            <a:spLocks noChangeArrowheads="1"/>
          </p:cNvSpPr>
          <p:nvPr/>
        </p:nvSpPr>
        <p:spPr bwMode="auto">
          <a:xfrm>
            <a:off x="2784475" y="3706813"/>
            <a:ext cx="339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b="1">
                <a:latin typeface="Calibri" charset="0"/>
                <a:cs typeface="Arial" charset="0"/>
              </a:rPr>
              <a:t>0</a:t>
            </a:r>
          </a:p>
        </p:txBody>
      </p:sp>
      <p:cxnSp>
        <p:nvCxnSpPr>
          <p:cNvPr id="30" name="Straight Arrow Connector 29"/>
          <p:cNvCxnSpPr>
            <a:endCxn id="5" idx="3"/>
          </p:cNvCxnSpPr>
          <p:nvPr/>
        </p:nvCxnSpPr>
        <p:spPr>
          <a:xfrm rot="5400000">
            <a:off x="3963194" y="2775744"/>
            <a:ext cx="2546350" cy="1262062"/>
          </a:xfrm>
          <a:prstGeom prst="straightConnector1">
            <a:avLst/>
          </a:prstGeom>
          <a:ln w="22225">
            <a:solidFill>
              <a:schemeClr val="tx1"/>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5122863" y="3395663"/>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grpSp>
        <p:nvGrpSpPr>
          <p:cNvPr id="2" name="Group 38"/>
          <p:cNvGrpSpPr>
            <a:grpSpLocks/>
          </p:cNvGrpSpPr>
          <p:nvPr/>
        </p:nvGrpSpPr>
        <p:grpSpPr bwMode="auto">
          <a:xfrm>
            <a:off x="5797550" y="1687513"/>
            <a:ext cx="1811338" cy="522287"/>
            <a:chOff x="5796988" y="1687286"/>
            <a:chExt cx="1812111" cy="523220"/>
          </a:xfrm>
        </p:grpSpPr>
        <p:pic>
          <p:nvPicPr>
            <p:cNvPr id="78877"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43660" y="1832880"/>
              <a:ext cx="1065439" cy="28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Oval 27"/>
            <p:cNvSpPr/>
            <p:nvPr/>
          </p:nvSpPr>
          <p:spPr>
            <a:xfrm>
              <a:off x="5796988" y="2003762"/>
              <a:ext cx="152465" cy="15108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800">
                <a:solidFill>
                  <a:prstClr val="white"/>
                </a:solidFill>
                <a:sym typeface="Times New Roman" pitchFamily="-84" charset="0"/>
              </a:endParaRPr>
            </a:p>
          </p:txBody>
        </p:sp>
        <p:pic>
          <p:nvPicPr>
            <p:cNvPr id="78879"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27286" y="1873025"/>
              <a:ext cx="243009" cy="26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80" name="TextBox 37"/>
            <p:cNvSpPr txBox="1">
              <a:spLocks noChangeArrowheads="1"/>
            </p:cNvSpPr>
            <p:nvPr/>
          </p:nvSpPr>
          <p:spPr bwMode="auto">
            <a:xfrm>
              <a:off x="6226628" y="1687286"/>
              <a:ext cx="3642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2800">
                  <a:latin typeface="Calibri" charset="0"/>
                  <a:cs typeface="Arial" charset="0"/>
                </a:rPr>
                <a:t>=</a:t>
              </a:r>
            </a:p>
          </p:txBody>
        </p:sp>
      </p:grpSp>
      <p:pic>
        <p:nvPicPr>
          <p:cNvPr id="782340"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86288" y="3221038"/>
            <a:ext cx="5302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40"/>
          <p:cNvSpPr txBox="1">
            <a:spLocks noChangeArrowheads="1"/>
          </p:cNvSpPr>
          <p:nvPr/>
        </p:nvSpPr>
        <p:spPr bwMode="auto">
          <a:xfrm>
            <a:off x="6248400" y="3733800"/>
            <a:ext cx="2895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rgbClr val="000000"/>
                </a:solidFill>
                <a:latin typeface="Times New Roman" charset="0"/>
                <a:ea typeface="ヒラギノ明朝 ProN W3" charset="0"/>
                <a:cs typeface="ヒラギノ明朝 ProN W3" charset="0"/>
                <a:sym typeface="Times New Roman" charset="0"/>
              </a:defRPr>
            </a:lvl1pPr>
            <a:lvl2pPr marL="742950" indent="-285750" eaLnBrk="0" hangingPunct="0">
              <a:defRPr sz="2400">
                <a:solidFill>
                  <a:srgbClr val="000000"/>
                </a:solidFill>
                <a:latin typeface="Times New Roman" charset="0"/>
                <a:ea typeface="ヒラギノ明朝 ProN W3" charset="0"/>
                <a:cs typeface="ヒラギノ明朝 ProN W3" charset="0"/>
                <a:sym typeface="Times New Roman" charset="0"/>
              </a:defRPr>
            </a:lvl2pPr>
            <a:lvl3pPr marL="11430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3pPr>
            <a:lvl4pPr marL="16002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4pPr>
            <a:lvl5pPr marL="2057400" indent="-228600" eaLnBrk="0" hangingPunct="0">
              <a:defRPr sz="2400">
                <a:solidFill>
                  <a:srgbClr val="000000"/>
                </a:solidFill>
                <a:latin typeface="Times New Roman" charset="0"/>
                <a:ea typeface="ヒラギノ明朝 ProN W3" charset="0"/>
                <a:cs typeface="ヒラギノ明朝 ProN W3" charset="0"/>
                <a:sym typeface="Times New Roman" charset="0"/>
              </a:defRPr>
            </a:lvl5pPr>
            <a:lvl6pPr marL="25146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6pPr>
            <a:lvl7pPr marL="29718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7pPr>
            <a:lvl8pPr marL="34290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8pPr>
            <a:lvl9pPr marL="3886200" indent="-228600" eaLnBrk="0" fontAlgn="base" hangingPunct="0">
              <a:spcBef>
                <a:spcPct val="0"/>
              </a:spcBef>
              <a:spcAft>
                <a:spcPct val="0"/>
              </a:spcAft>
              <a:defRPr sz="2400">
                <a:solidFill>
                  <a:srgbClr val="000000"/>
                </a:solidFill>
                <a:latin typeface="Times New Roman" charset="0"/>
                <a:ea typeface="ヒラギノ明朝 ProN W3" charset="0"/>
                <a:cs typeface="ヒラギノ明朝 ProN W3" charset="0"/>
                <a:sym typeface="Times New Roman" charset="0"/>
              </a:defRPr>
            </a:lvl9pPr>
          </a:lstStyle>
          <a:p>
            <a:pPr eaLnBrk="1" hangingPunct="1"/>
            <a:r>
              <a:rPr lang="en-US" sz="1400">
                <a:latin typeface="Calibri" charset="0"/>
                <a:cs typeface="Arial" charset="0"/>
              </a:rPr>
              <a:t>(in homogeneous image coordinates)</a:t>
            </a:r>
          </a:p>
        </p:txBody>
      </p:sp>
      <p:cxnSp>
        <p:nvCxnSpPr>
          <p:cNvPr id="43" name="Straight Arrow Connector 42"/>
          <p:cNvCxnSpPr>
            <a:stCxn id="41" idx="1"/>
          </p:cNvCxnSpPr>
          <p:nvPr/>
        </p:nvCxnSpPr>
        <p:spPr>
          <a:xfrm rot="10800000">
            <a:off x="5334000" y="3516313"/>
            <a:ext cx="914400" cy="37147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843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par>
                                <p:cTn id="13" presetID="10" presetClass="entr" presetSubtype="0" fill="hold" grpId="0" nodeType="withEffect">
                                  <p:stCondLst>
                                    <p:cond delay="10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par>
                                <p:cTn id="16" presetID="10" presetClass="entr" presetSubtype="0" fill="hold" nodeType="withEffect">
                                  <p:stCondLst>
                                    <p:cond delay="100"/>
                                  </p:stCondLst>
                                  <p:childTnLst>
                                    <p:set>
                                      <p:cBhvr>
                                        <p:cTn id="17" dur="1" fill="hold">
                                          <p:stCondLst>
                                            <p:cond delay="0"/>
                                          </p:stCondLst>
                                        </p:cTn>
                                        <p:tgtEl>
                                          <p:spTgt spid="782340"/>
                                        </p:tgtEl>
                                        <p:attrNameLst>
                                          <p:attrName>style.visibility</p:attrName>
                                        </p:attrNameLst>
                                      </p:cBhvr>
                                      <p:to>
                                        <p:strVal val="visible"/>
                                      </p:to>
                                    </p:set>
                                    <p:animEffect transition="in" filter="fade">
                                      <p:cBhvr>
                                        <p:cTn id="18" dur="500"/>
                                        <p:tgtEl>
                                          <p:spTgt spid="78234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mtClean="0"/>
              <a:t>Epipolar constraint example</a:t>
            </a:r>
          </a:p>
        </p:txBody>
      </p:sp>
      <p:sp>
        <p:nvSpPr>
          <p:cNvPr id="21507" name="Rectangle 3"/>
          <p:cNvSpPr>
            <a:spLocks noGrp="1" noChangeArrowheads="1"/>
          </p:cNvSpPr>
          <p:nvPr>
            <p:ph type="body" idx="1"/>
          </p:nvPr>
        </p:nvSpPr>
        <p:spPr/>
        <p:txBody>
          <a:bodyPr/>
          <a:lstStyle/>
          <a:p>
            <a:endParaRPr lang="en-US" smtClean="0"/>
          </a:p>
        </p:txBody>
      </p:sp>
      <p:pic>
        <p:nvPicPr>
          <p:cNvPr id="21508" name="Picture 4"/>
          <p:cNvPicPr>
            <a:picLocks noChangeAspect="1" noChangeArrowheads="1"/>
          </p:cNvPicPr>
          <p:nvPr/>
        </p:nvPicPr>
        <p:blipFill>
          <a:blip r:embed="rId3" cstate="print"/>
          <a:srcRect t="833" r="1215"/>
          <a:stretch>
            <a:fillRect/>
          </a:stretch>
        </p:blipFill>
        <p:spPr bwMode="auto">
          <a:xfrm>
            <a:off x="819150" y="1109663"/>
            <a:ext cx="7413625" cy="5443537"/>
          </a:xfrm>
          <a:prstGeom prst="rect">
            <a:avLst/>
          </a:prstGeom>
          <a:noFill/>
          <a:ln w="9525">
            <a:noFill/>
            <a:miter lim="800000"/>
            <a:headEnd/>
            <a:tailEnd/>
          </a:ln>
        </p:spPr>
      </p:pic>
    </p:spTree>
    <p:extLst>
      <p:ext uri="{BB962C8B-B14F-4D97-AF65-F5344CB8AC3E}">
        <p14:creationId xmlns:p14="http://schemas.microsoft.com/office/powerpoint/2010/main" val="278343351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6"/>
          <p:cNvPicPr>
            <a:picLocks noChangeAspect="1" noChangeArrowheads="1"/>
          </p:cNvPicPr>
          <p:nvPr/>
        </p:nvPicPr>
        <p:blipFill>
          <a:blip r:embed="rId3" cstate="print"/>
          <a:srcRect/>
          <a:stretch>
            <a:fillRect/>
          </a:stretch>
        </p:blipFill>
        <p:spPr bwMode="auto">
          <a:xfrm>
            <a:off x="990600" y="1219200"/>
            <a:ext cx="7010400" cy="2819400"/>
          </a:xfrm>
          <a:prstGeom prst="rect">
            <a:avLst/>
          </a:prstGeom>
          <a:noFill/>
          <a:ln w="9525">
            <a:noFill/>
            <a:miter lim="800000"/>
            <a:headEnd/>
            <a:tailEnd/>
          </a:ln>
        </p:spPr>
      </p:pic>
      <p:sp>
        <p:nvSpPr>
          <p:cNvPr id="23555" name="Rectangle 27"/>
          <p:cNvSpPr>
            <a:spLocks noChangeArrowheads="1"/>
          </p:cNvSpPr>
          <p:nvPr/>
        </p:nvSpPr>
        <p:spPr bwMode="auto">
          <a:xfrm>
            <a:off x="1060450" y="1806575"/>
            <a:ext cx="207963" cy="265113"/>
          </a:xfrm>
          <a:prstGeom prst="rect">
            <a:avLst/>
          </a:prstGeom>
          <a:solidFill>
            <a:schemeClr val="bg1"/>
          </a:solidFill>
          <a:ln w="9525">
            <a:noFill/>
            <a:miter lim="800000"/>
            <a:headEnd/>
            <a:tailEnd/>
          </a:ln>
        </p:spPr>
        <p:txBody>
          <a:bodyPr wrap="none" anchor="ctr"/>
          <a:lstStyle/>
          <a:p>
            <a:endParaRPr lang="en-US"/>
          </a:p>
        </p:txBody>
      </p:sp>
      <p:sp>
        <p:nvSpPr>
          <p:cNvPr id="23556" name="Rectangle 28"/>
          <p:cNvSpPr>
            <a:spLocks noChangeArrowheads="1"/>
          </p:cNvSpPr>
          <p:nvPr/>
        </p:nvSpPr>
        <p:spPr bwMode="auto">
          <a:xfrm>
            <a:off x="7669213" y="1814513"/>
            <a:ext cx="293687" cy="266700"/>
          </a:xfrm>
          <a:prstGeom prst="rect">
            <a:avLst/>
          </a:prstGeom>
          <a:solidFill>
            <a:schemeClr val="bg1"/>
          </a:solidFill>
          <a:ln w="9525">
            <a:noFill/>
            <a:miter lim="800000"/>
            <a:headEnd/>
            <a:tailEnd/>
          </a:ln>
        </p:spPr>
        <p:txBody>
          <a:bodyPr wrap="none" anchor="ctr"/>
          <a:lstStyle/>
          <a:p>
            <a:endParaRPr lang="en-US"/>
          </a:p>
        </p:txBody>
      </p:sp>
      <p:sp>
        <p:nvSpPr>
          <p:cNvPr id="23557" name="Text Box 29"/>
          <p:cNvSpPr txBox="1">
            <a:spLocks noChangeArrowheads="1"/>
          </p:cNvSpPr>
          <p:nvPr/>
        </p:nvSpPr>
        <p:spPr bwMode="auto">
          <a:xfrm>
            <a:off x="4391025" y="1143000"/>
            <a:ext cx="338138" cy="369888"/>
          </a:xfrm>
          <a:prstGeom prst="rect">
            <a:avLst/>
          </a:prstGeom>
          <a:solidFill>
            <a:schemeClr val="bg1"/>
          </a:solidFill>
          <a:ln w="9525">
            <a:noFill/>
            <a:miter lim="800000"/>
            <a:headEnd/>
            <a:tailEnd/>
          </a:ln>
        </p:spPr>
        <p:txBody>
          <a:bodyPr wrap="none">
            <a:spAutoFit/>
          </a:bodyPr>
          <a:lstStyle/>
          <a:p>
            <a:r>
              <a:rPr lang="en-US" sz="1800" b="1" i="1">
                <a:latin typeface="Times New Roman" pitchFamily="18" charset="0"/>
              </a:rPr>
              <a:t>X</a:t>
            </a:r>
          </a:p>
        </p:txBody>
      </p:sp>
      <p:sp>
        <p:nvSpPr>
          <p:cNvPr id="23558" name="Freeform 30"/>
          <p:cNvSpPr>
            <a:spLocks/>
          </p:cNvSpPr>
          <p:nvPr/>
        </p:nvSpPr>
        <p:spPr bwMode="auto">
          <a:xfrm>
            <a:off x="2655888" y="2468563"/>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23559" name="Text Box 31"/>
          <p:cNvSpPr txBox="1">
            <a:spLocks noChangeArrowheads="1"/>
          </p:cNvSpPr>
          <p:nvPr/>
        </p:nvSpPr>
        <p:spPr bwMode="auto">
          <a:xfrm>
            <a:off x="2655888" y="2286000"/>
            <a:ext cx="192087"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23560" name="Freeform 32"/>
          <p:cNvSpPr>
            <a:spLocks/>
          </p:cNvSpPr>
          <p:nvPr/>
        </p:nvSpPr>
        <p:spPr bwMode="auto">
          <a:xfrm>
            <a:off x="6126163" y="2446338"/>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23561" name="Text Box 33"/>
          <p:cNvSpPr txBox="1">
            <a:spLocks noChangeArrowheads="1"/>
          </p:cNvSpPr>
          <p:nvPr/>
        </p:nvSpPr>
        <p:spPr bwMode="auto">
          <a:xfrm>
            <a:off x="6057900" y="2286000"/>
            <a:ext cx="346075"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23562" name="Rectangle 24"/>
          <p:cNvSpPr>
            <a:spLocks noGrp="1" noChangeArrowheads="1"/>
          </p:cNvSpPr>
          <p:nvPr>
            <p:ph type="title"/>
          </p:nvPr>
        </p:nvSpPr>
        <p:spPr/>
        <p:txBody>
          <a:bodyPr/>
          <a:lstStyle/>
          <a:p>
            <a:r>
              <a:rPr lang="en-US" smtClean="0"/>
              <a:t>Epipolar constraint: Calibrated case</a:t>
            </a:r>
          </a:p>
        </p:txBody>
      </p:sp>
      <p:sp>
        <p:nvSpPr>
          <p:cNvPr id="23563" name="Rectangle 55"/>
          <p:cNvSpPr>
            <a:spLocks noGrp="1" noChangeArrowheads="1"/>
          </p:cNvSpPr>
          <p:nvPr>
            <p:ph type="body" idx="1"/>
          </p:nvPr>
        </p:nvSpPr>
        <p:spPr>
          <a:xfrm>
            <a:off x="685800" y="4191000"/>
            <a:ext cx="7772400" cy="2514600"/>
          </a:xfrm>
        </p:spPr>
        <p:txBody>
          <a:bodyPr/>
          <a:lstStyle/>
          <a:p>
            <a:pPr>
              <a:lnSpc>
                <a:spcPct val="90000"/>
              </a:lnSpc>
              <a:buFontTx/>
              <a:buChar char="•"/>
            </a:pPr>
            <a:r>
              <a:rPr lang="en-US" sz="2000" dirty="0" smtClean="0"/>
              <a:t>Assume that the intrinsic and extrinsic parameters of the cameras are known</a:t>
            </a:r>
          </a:p>
          <a:p>
            <a:pPr>
              <a:lnSpc>
                <a:spcPct val="90000"/>
              </a:lnSpc>
              <a:buFontTx/>
              <a:buChar char="•"/>
            </a:pPr>
            <a:r>
              <a:rPr lang="en-US" sz="2000" dirty="0" smtClean="0"/>
              <a:t>We can multiply the projection matrix of each camera (and the image points) by the inverse of the calibration matrix to get </a:t>
            </a:r>
            <a:r>
              <a:rPr lang="en-US" sz="2000" i="1" dirty="0" smtClean="0"/>
              <a:t>normalized</a:t>
            </a:r>
            <a:r>
              <a:rPr lang="en-US" sz="2000" dirty="0" smtClean="0"/>
              <a:t> image coordinates</a:t>
            </a:r>
          </a:p>
          <a:p>
            <a:pPr>
              <a:lnSpc>
                <a:spcPct val="90000"/>
              </a:lnSpc>
              <a:buFontTx/>
              <a:buChar char="•"/>
            </a:pPr>
            <a:r>
              <a:rPr lang="en-US" sz="2000" dirty="0" smtClean="0"/>
              <a:t>We can also set the global coordinate system to the coordinate system of the first camera. Then the projection matrices of the two cameras can be written as </a:t>
            </a:r>
            <a:r>
              <a:rPr lang="en-US" sz="2000" b="1" dirty="0" smtClean="0">
                <a:latin typeface="Times New Roman" pitchFamily="18" charset="0"/>
                <a:cs typeface="Times New Roman" pitchFamily="18" charset="0"/>
              </a:rPr>
              <a:t>[I | 0] </a:t>
            </a:r>
            <a:r>
              <a:rPr lang="en-US" sz="2000" dirty="0" smtClean="0">
                <a:cs typeface="Times New Roman" pitchFamily="18" charset="0"/>
              </a:rPr>
              <a:t>and</a:t>
            </a:r>
            <a:r>
              <a:rPr lang="en-US" sz="2000" b="1" dirty="0" smtClean="0">
                <a:latin typeface="Times New Roman" pitchFamily="18" charset="0"/>
                <a:cs typeface="Times New Roman" pitchFamily="18" charset="0"/>
              </a:rPr>
              <a:t> [R | t]</a:t>
            </a:r>
            <a:endParaRPr lang="en-US" sz="2000" dirty="0" smtClean="0"/>
          </a:p>
        </p:txBody>
      </p:sp>
    </p:spTree>
    <p:extLst>
      <p:ext uri="{BB962C8B-B14F-4D97-AF65-F5344CB8AC3E}">
        <p14:creationId xmlns:p14="http://schemas.microsoft.com/office/powerpoint/2010/main" val="41882153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6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3"/>
          <p:cNvPicPr>
            <a:picLocks noChangeAspect="1" noChangeArrowheads="1"/>
          </p:cNvPicPr>
          <p:nvPr/>
        </p:nvPicPr>
        <p:blipFill>
          <a:blip r:embed="rId3" cstate="print"/>
          <a:srcRect/>
          <a:stretch>
            <a:fillRect/>
          </a:stretch>
        </p:blipFill>
        <p:spPr bwMode="auto">
          <a:xfrm>
            <a:off x="990600" y="1219200"/>
            <a:ext cx="7010400" cy="2819400"/>
          </a:xfrm>
          <a:prstGeom prst="rect">
            <a:avLst/>
          </a:prstGeom>
          <a:noFill/>
          <a:ln w="9525">
            <a:noFill/>
            <a:miter lim="800000"/>
            <a:headEnd/>
            <a:tailEnd/>
          </a:ln>
        </p:spPr>
      </p:pic>
      <p:sp>
        <p:nvSpPr>
          <p:cNvPr id="24579" name="Rectangle 4"/>
          <p:cNvSpPr>
            <a:spLocks noChangeArrowheads="1"/>
          </p:cNvSpPr>
          <p:nvPr/>
        </p:nvSpPr>
        <p:spPr bwMode="auto">
          <a:xfrm>
            <a:off x="1060450" y="1806575"/>
            <a:ext cx="207963" cy="265113"/>
          </a:xfrm>
          <a:prstGeom prst="rect">
            <a:avLst/>
          </a:prstGeom>
          <a:solidFill>
            <a:schemeClr val="bg1"/>
          </a:solidFill>
          <a:ln w="9525">
            <a:noFill/>
            <a:miter lim="800000"/>
            <a:headEnd/>
            <a:tailEnd/>
          </a:ln>
        </p:spPr>
        <p:txBody>
          <a:bodyPr wrap="none" anchor="ctr"/>
          <a:lstStyle/>
          <a:p>
            <a:endParaRPr lang="en-US"/>
          </a:p>
        </p:txBody>
      </p:sp>
      <p:sp>
        <p:nvSpPr>
          <p:cNvPr id="24580" name="Rectangle 5"/>
          <p:cNvSpPr>
            <a:spLocks noChangeArrowheads="1"/>
          </p:cNvSpPr>
          <p:nvPr/>
        </p:nvSpPr>
        <p:spPr bwMode="auto">
          <a:xfrm>
            <a:off x="7669213" y="1814513"/>
            <a:ext cx="293687" cy="266700"/>
          </a:xfrm>
          <a:prstGeom prst="rect">
            <a:avLst/>
          </a:prstGeom>
          <a:solidFill>
            <a:schemeClr val="bg1"/>
          </a:solidFill>
          <a:ln w="9525">
            <a:noFill/>
            <a:miter lim="800000"/>
            <a:headEnd/>
            <a:tailEnd/>
          </a:ln>
        </p:spPr>
        <p:txBody>
          <a:bodyPr wrap="none" anchor="ctr"/>
          <a:lstStyle/>
          <a:p>
            <a:endParaRPr lang="en-US"/>
          </a:p>
        </p:txBody>
      </p:sp>
      <p:sp>
        <p:nvSpPr>
          <p:cNvPr id="24581" name="Text Box 6"/>
          <p:cNvSpPr txBox="1">
            <a:spLocks noChangeArrowheads="1"/>
          </p:cNvSpPr>
          <p:nvPr/>
        </p:nvSpPr>
        <p:spPr bwMode="auto">
          <a:xfrm>
            <a:off x="4391025" y="1143000"/>
            <a:ext cx="338138" cy="369888"/>
          </a:xfrm>
          <a:prstGeom prst="rect">
            <a:avLst/>
          </a:prstGeom>
          <a:solidFill>
            <a:schemeClr val="bg1"/>
          </a:solidFill>
          <a:ln w="9525">
            <a:noFill/>
            <a:miter lim="800000"/>
            <a:headEnd/>
            <a:tailEnd/>
          </a:ln>
        </p:spPr>
        <p:txBody>
          <a:bodyPr wrap="none">
            <a:spAutoFit/>
          </a:bodyPr>
          <a:lstStyle/>
          <a:p>
            <a:r>
              <a:rPr lang="en-US" sz="1800" b="1" i="1">
                <a:latin typeface="Times New Roman" pitchFamily="18" charset="0"/>
              </a:rPr>
              <a:t>X</a:t>
            </a:r>
          </a:p>
        </p:txBody>
      </p:sp>
      <p:sp>
        <p:nvSpPr>
          <p:cNvPr id="24582" name="Freeform 7"/>
          <p:cNvSpPr>
            <a:spLocks/>
          </p:cNvSpPr>
          <p:nvPr/>
        </p:nvSpPr>
        <p:spPr bwMode="auto">
          <a:xfrm>
            <a:off x="2655888" y="2468563"/>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24583" name="Text Box 8"/>
          <p:cNvSpPr txBox="1">
            <a:spLocks noChangeArrowheads="1"/>
          </p:cNvSpPr>
          <p:nvPr/>
        </p:nvSpPr>
        <p:spPr bwMode="auto">
          <a:xfrm>
            <a:off x="2655888" y="2286000"/>
            <a:ext cx="192087" cy="304800"/>
          </a:xfrm>
          <a:prstGeom prst="rect">
            <a:avLst/>
          </a:prstGeom>
          <a:noFill/>
          <a:ln w="9525">
            <a:noFill/>
            <a:miter lim="800000"/>
            <a:headEnd/>
            <a:tailEnd/>
          </a:ln>
        </p:spPr>
        <p:txBody>
          <a:bodyPr>
            <a:spAutoFit/>
          </a:bodyPr>
          <a:lstStyle/>
          <a:p>
            <a:r>
              <a:rPr lang="en-US" sz="1400" b="1" i="1" dirty="0">
                <a:latin typeface="Times New Roman" pitchFamily="18" charset="0"/>
              </a:rPr>
              <a:t>x</a:t>
            </a:r>
          </a:p>
        </p:txBody>
      </p:sp>
      <p:sp>
        <p:nvSpPr>
          <p:cNvPr id="24584" name="Freeform 9"/>
          <p:cNvSpPr>
            <a:spLocks/>
          </p:cNvSpPr>
          <p:nvPr/>
        </p:nvSpPr>
        <p:spPr bwMode="auto">
          <a:xfrm>
            <a:off x="6126163" y="2446338"/>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24585" name="Text Box 10"/>
          <p:cNvSpPr txBox="1">
            <a:spLocks noChangeArrowheads="1"/>
          </p:cNvSpPr>
          <p:nvPr/>
        </p:nvSpPr>
        <p:spPr bwMode="auto">
          <a:xfrm>
            <a:off x="6057900" y="2286000"/>
            <a:ext cx="1333500" cy="307777"/>
          </a:xfrm>
          <a:prstGeom prst="rect">
            <a:avLst/>
          </a:prstGeom>
          <a:noFill/>
          <a:ln w="9525">
            <a:noFill/>
            <a:miter lim="800000"/>
            <a:headEnd/>
            <a:tailEnd/>
          </a:ln>
        </p:spPr>
        <p:txBody>
          <a:bodyPr wrap="square">
            <a:spAutoFit/>
          </a:bodyPr>
          <a:lstStyle/>
          <a:p>
            <a:r>
              <a:rPr lang="en-US" sz="1400" b="1" i="1" dirty="0">
                <a:latin typeface="Times New Roman" pitchFamily="18" charset="0"/>
              </a:rPr>
              <a:t>x</a:t>
            </a:r>
            <a:r>
              <a:rPr lang="en-US" sz="1400" b="1" i="1" dirty="0" smtClean="0">
                <a:latin typeface="Times New Roman" pitchFamily="18" charset="0"/>
              </a:rPr>
              <a:t>’ = </a:t>
            </a:r>
            <a:r>
              <a:rPr lang="en-US" sz="1400" b="1" i="1" dirty="0" err="1" smtClean="0">
                <a:latin typeface="Times New Roman" pitchFamily="18" charset="0"/>
              </a:rPr>
              <a:t>Rx+t</a:t>
            </a:r>
            <a:endParaRPr lang="en-US" sz="1400" b="1" i="1" dirty="0">
              <a:latin typeface="Times New Roman" pitchFamily="18" charset="0"/>
            </a:endParaRPr>
          </a:p>
        </p:txBody>
      </p:sp>
      <p:sp>
        <p:nvSpPr>
          <p:cNvPr id="681995" name="Line 11"/>
          <p:cNvSpPr>
            <a:spLocks noChangeShapeType="1"/>
          </p:cNvSpPr>
          <p:nvPr/>
        </p:nvSpPr>
        <p:spPr bwMode="auto">
          <a:xfrm flipV="1">
            <a:off x="1204913" y="3713163"/>
            <a:ext cx="1911350" cy="11112"/>
          </a:xfrm>
          <a:prstGeom prst="line">
            <a:avLst/>
          </a:prstGeom>
          <a:noFill/>
          <a:ln w="38100">
            <a:solidFill>
              <a:srgbClr val="00FF00"/>
            </a:solidFill>
            <a:round/>
            <a:headEnd/>
            <a:tailEnd/>
          </a:ln>
        </p:spPr>
        <p:txBody>
          <a:bodyPr wrap="none" anchor="ctr"/>
          <a:lstStyle/>
          <a:p>
            <a:endParaRPr lang="en-US"/>
          </a:p>
        </p:txBody>
      </p:sp>
      <p:sp>
        <p:nvSpPr>
          <p:cNvPr id="681996" name="Line 12"/>
          <p:cNvSpPr>
            <a:spLocks noChangeShapeType="1"/>
          </p:cNvSpPr>
          <p:nvPr/>
        </p:nvSpPr>
        <p:spPr bwMode="auto">
          <a:xfrm>
            <a:off x="3436938" y="3719513"/>
            <a:ext cx="2105025" cy="1587"/>
          </a:xfrm>
          <a:prstGeom prst="line">
            <a:avLst/>
          </a:prstGeom>
          <a:noFill/>
          <a:ln w="38100">
            <a:solidFill>
              <a:srgbClr val="00FF00"/>
            </a:solidFill>
            <a:round/>
            <a:headEnd/>
            <a:tailEnd/>
          </a:ln>
        </p:spPr>
        <p:txBody>
          <a:bodyPr wrap="none" anchor="ctr"/>
          <a:lstStyle/>
          <a:p>
            <a:endParaRPr lang="en-US"/>
          </a:p>
        </p:txBody>
      </p:sp>
      <p:sp>
        <p:nvSpPr>
          <p:cNvPr id="681997" name="Line 13"/>
          <p:cNvSpPr>
            <a:spLocks noChangeShapeType="1"/>
          </p:cNvSpPr>
          <p:nvPr/>
        </p:nvSpPr>
        <p:spPr bwMode="auto">
          <a:xfrm>
            <a:off x="5883275" y="3719513"/>
            <a:ext cx="1909763" cy="1587"/>
          </a:xfrm>
          <a:prstGeom prst="line">
            <a:avLst/>
          </a:prstGeom>
          <a:noFill/>
          <a:ln w="38100">
            <a:solidFill>
              <a:srgbClr val="00FF00"/>
            </a:solidFill>
            <a:round/>
            <a:headEnd/>
            <a:tailEnd type="stealth" w="lg" len="lg"/>
          </a:ln>
        </p:spPr>
        <p:txBody>
          <a:bodyPr wrap="none" anchor="ctr"/>
          <a:lstStyle/>
          <a:p>
            <a:endParaRPr lang="en-US"/>
          </a:p>
        </p:txBody>
      </p:sp>
      <p:sp>
        <p:nvSpPr>
          <p:cNvPr id="681998" name="Line 14"/>
          <p:cNvSpPr>
            <a:spLocks noChangeShapeType="1"/>
          </p:cNvSpPr>
          <p:nvPr/>
        </p:nvSpPr>
        <p:spPr bwMode="auto">
          <a:xfrm>
            <a:off x="6075363" y="2590800"/>
            <a:ext cx="1717675" cy="1122363"/>
          </a:xfrm>
          <a:prstGeom prst="line">
            <a:avLst/>
          </a:prstGeom>
          <a:noFill/>
          <a:ln w="38100">
            <a:solidFill>
              <a:srgbClr val="FF0000"/>
            </a:solidFill>
            <a:round/>
            <a:headEnd type="stealth" w="lg" len="lg"/>
            <a:tailEnd type="none" w="lg" len="lg"/>
          </a:ln>
        </p:spPr>
        <p:txBody>
          <a:bodyPr wrap="none" anchor="ctr"/>
          <a:lstStyle/>
          <a:p>
            <a:endParaRPr lang="en-US"/>
          </a:p>
        </p:txBody>
      </p:sp>
      <p:sp>
        <p:nvSpPr>
          <p:cNvPr id="681999" name="Line 15"/>
          <p:cNvSpPr>
            <a:spLocks noChangeShapeType="1"/>
          </p:cNvSpPr>
          <p:nvPr/>
        </p:nvSpPr>
        <p:spPr bwMode="auto">
          <a:xfrm flipV="1">
            <a:off x="1193800" y="2586038"/>
            <a:ext cx="1722438" cy="1116012"/>
          </a:xfrm>
          <a:prstGeom prst="line">
            <a:avLst/>
          </a:prstGeom>
          <a:noFill/>
          <a:ln w="38100">
            <a:solidFill>
              <a:srgbClr val="FF00FF"/>
            </a:solidFill>
            <a:round/>
            <a:headEnd/>
            <a:tailEnd type="stealth" w="lg" len="lg"/>
          </a:ln>
        </p:spPr>
        <p:txBody>
          <a:bodyPr wrap="none" anchor="ctr"/>
          <a:lstStyle/>
          <a:p>
            <a:endParaRPr lang="en-US"/>
          </a:p>
        </p:txBody>
      </p:sp>
      <p:sp>
        <p:nvSpPr>
          <p:cNvPr id="24591" name="Rectangle 18"/>
          <p:cNvSpPr>
            <a:spLocks noGrp="1" noChangeArrowheads="1"/>
          </p:cNvSpPr>
          <p:nvPr>
            <p:ph type="title"/>
          </p:nvPr>
        </p:nvSpPr>
        <p:spPr/>
        <p:txBody>
          <a:bodyPr/>
          <a:lstStyle/>
          <a:p>
            <a:r>
              <a:rPr lang="en-US" smtClean="0"/>
              <a:t>Epipolar constraint: Calibrated case</a:t>
            </a:r>
          </a:p>
        </p:txBody>
      </p:sp>
      <p:sp>
        <p:nvSpPr>
          <p:cNvPr id="22548" name="Freeform 21"/>
          <p:cNvSpPr>
            <a:spLocks/>
          </p:cNvSpPr>
          <p:nvPr/>
        </p:nvSpPr>
        <p:spPr bwMode="auto">
          <a:xfrm>
            <a:off x="2819400" y="4114800"/>
            <a:ext cx="3124200" cy="609600"/>
          </a:xfrm>
          <a:custGeom>
            <a:avLst/>
            <a:gdLst>
              <a:gd name="T0" fmla="*/ 0 w 1968"/>
              <a:gd name="T1" fmla="*/ 0 h 384"/>
              <a:gd name="T2" fmla="*/ 2147483647 w 1968"/>
              <a:gd name="T3" fmla="*/ 2147483647 h 384"/>
              <a:gd name="T4" fmla="*/ 2147483647 w 1968"/>
              <a:gd name="T5" fmla="*/ 0 h 384"/>
              <a:gd name="T6" fmla="*/ 0 60000 65536"/>
              <a:gd name="T7" fmla="*/ 0 60000 65536"/>
              <a:gd name="T8" fmla="*/ 0 60000 65536"/>
              <a:gd name="T9" fmla="*/ 0 w 1968"/>
              <a:gd name="T10" fmla="*/ 0 h 384"/>
              <a:gd name="T11" fmla="*/ 1968 w 1968"/>
              <a:gd name="T12" fmla="*/ 384 h 384"/>
            </a:gdLst>
            <a:ahLst/>
            <a:cxnLst>
              <a:cxn ang="T6">
                <a:pos x="T0" y="T1"/>
              </a:cxn>
              <a:cxn ang="T7">
                <a:pos x="T2" y="T3"/>
              </a:cxn>
              <a:cxn ang="T8">
                <a:pos x="T4" y="T5"/>
              </a:cxn>
            </a:cxnLst>
            <a:rect l="T9" t="T10" r="T11" b="T12"/>
            <a:pathLst>
              <a:path w="1968" h="384">
                <a:moveTo>
                  <a:pt x="0" y="0"/>
                </a:moveTo>
                <a:cubicBezTo>
                  <a:pt x="340" y="192"/>
                  <a:pt x="680" y="384"/>
                  <a:pt x="1008" y="384"/>
                </a:cubicBezTo>
                <a:cubicBezTo>
                  <a:pt x="1336" y="384"/>
                  <a:pt x="1652" y="192"/>
                  <a:pt x="1968" y="0"/>
                </a:cubicBezTo>
              </a:path>
            </a:pathLst>
          </a:custGeom>
          <a:noFill/>
          <a:ln w="9525">
            <a:solidFill>
              <a:schemeClr val="tx1"/>
            </a:solidFill>
            <a:round/>
            <a:headEnd type="none" w="med" len="med"/>
            <a:tailEnd type="stealth" w="med" len="med"/>
          </a:ln>
        </p:spPr>
        <p:txBody>
          <a:bodyPr/>
          <a:lstStyle/>
          <a:p>
            <a:endParaRPr lang="en-US"/>
          </a:p>
        </p:txBody>
      </p:sp>
      <p:sp>
        <p:nvSpPr>
          <p:cNvPr id="22549" name="Text Box 22"/>
          <p:cNvSpPr txBox="1">
            <a:spLocks noChangeArrowheads="1"/>
          </p:cNvSpPr>
          <p:nvPr/>
        </p:nvSpPr>
        <p:spPr bwMode="auto">
          <a:xfrm>
            <a:off x="4251325" y="4232275"/>
            <a:ext cx="387350" cy="457200"/>
          </a:xfrm>
          <a:prstGeom prst="rect">
            <a:avLst/>
          </a:prstGeom>
          <a:noFill/>
          <a:ln w="9525">
            <a:noFill/>
            <a:miter lim="800000"/>
            <a:headEnd/>
            <a:tailEnd/>
          </a:ln>
        </p:spPr>
        <p:txBody>
          <a:bodyPr wrap="none">
            <a:spAutoFit/>
          </a:bodyPr>
          <a:lstStyle/>
          <a:p>
            <a:r>
              <a:rPr lang="en-US" b="1" i="1">
                <a:latin typeface="Times New Roman" pitchFamily="18" charset="0"/>
              </a:rPr>
              <a:t>R</a:t>
            </a:r>
          </a:p>
        </p:txBody>
      </p:sp>
      <p:sp>
        <p:nvSpPr>
          <p:cNvPr id="22550" name="Line 23"/>
          <p:cNvSpPr>
            <a:spLocks noChangeShapeType="1"/>
          </p:cNvSpPr>
          <p:nvPr/>
        </p:nvSpPr>
        <p:spPr bwMode="auto">
          <a:xfrm>
            <a:off x="3733800" y="4114800"/>
            <a:ext cx="1524000" cy="0"/>
          </a:xfrm>
          <a:prstGeom prst="line">
            <a:avLst/>
          </a:prstGeom>
          <a:noFill/>
          <a:ln w="9525">
            <a:solidFill>
              <a:schemeClr val="tx1"/>
            </a:solidFill>
            <a:round/>
            <a:headEnd/>
            <a:tailEnd type="stealth" w="med" len="med"/>
          </a:ln>
        </p:spPr>
        <p:txBody>
          <a:bodyPr/>
          <a:lstStyle/>
          <a:p>
            <a:endParaRPr lang="en-US"/>
          </a:p>
        </p:txBody>
      </p:sp>
      <p:sp>
        <p:nvSpPr>
          <p:cNvPr id="22551" name="Text Box 24"/>
          <p:cNvSpPr txBox="1">
            <a:spLocks noChangeArrowheads="1"/>
          </p:cNvSpPr>
          <p:nvPr/>
        </p:nvSpPr>
        <p:spPr bwMode="auto">
          <a:xfrm>
            <a:off x="4343400" y="3733800"/>
            <a:ext cx="268288" cy="457200"/>
          </a:xfrm>
          <a:prstGeom prst="rect">
            <a:avLst/>
          </a:prstGeom>
          <a:noFill/>
          <a:ln w="9525">
            <a:noFill/>
            <a:miter lim="800000"/>
            <a:headEnd/>
            <a:tailEnd/>
          </a:ln>
        </p:spPr>
        <p:txBody>
          <a:bodyPr wrap="none">
            <a:spAutoFit/>
          </a:bodyPr>
          <a:lstStyle/>
          <a:p>
            <a:r>
              <a:rPr lang="en-US" b="1" i="1">
                <a:latin typeface="Times New Roman" pitchFamily="18" charset="0"/>
              </a:rPr>
              <a:t>t</a:t>
            </a:r>
          </a:p>
        </p:txBody>
      </p:sp>
      <p:sp>
        <p:nvSpPr>
          <p:cNvPr id="682009" name="Text Box 25"/>
          <p:cNvSpPr txBox="1">
            <a:spLocks noChangeArrowheads="1"/>
          </p:cNvSpPr>
          <p:nvPr/>
        </p:nvSpPr>
        <p:spPr bwMode="auto">
          <a:xfrm>
            <a:off x="914400" y="5334000"/>
            <a:ext cx="7402989" cy="584775"/>
          </a:xfrm>
          <a:prstGeom prst="rect">
            <a:avLst/>
          </a:prstGeom>
          <a:noFill/>
          <a:ln w="9525">
            <a:noFill/>
            <a:miter lim="800000"/>
            <a:headEnd/>
            <a:tailEnd/>
          </a:ln>
        </p:spPr>
        <p:txBody>
          <a:bodyPr wrap="none">
            <a:spAutoFit/>
          </a:bodyPr>
          <a:lstStyle/>
          <a:p>
            <a:r>
              <a:rPr lang="en-US" sz="3200" dirty="0"/>
              <a:t>The vectors </a:t>
            </a:r>
            <a:r>
              <a:rPr lang="en-US" sz="3200" b="1" i="1" dirty="0" smtClean="0">
                <a:solidFill>
                  <a:srgbClr val="FF00FF"/>
                </a:solidFill>
                <a:latin typeface="Times New Roman" pitchFamily="18" charset="0"/>
              </a:rPr>
              <a:t>Rx</a:t>
            </a:r>
            <a:r>
              <a:rPr lang="en-US" sz="3200" dirty="0" smtClean="0"/>
              <a:t>, </a:t>
            </a:r>
            <a:r>
              <a:rPr lang="en-US" sz="3200" b="1" i="1" dirty="0">
                <a:solidFill>
                  <a:srgbClr val="66FF33"/>
                </a:solidFill>
                <a:latin typeface="Times New Roman" pitchFamily="18" charset="0"/>
              </a:rPr>
              <a:t>t</a:t>
            </a:r>
            <a:r>
              <a:rPr lang="en-US" sz="3200" dirty="0"/>
              <a:t>, and </a:t>
            </a:r>
            <a:r>
              <a:rPr lang="en-US" sz="3200" b="1" i="1" dirty="0" smtClean="0">
                <a:solidFill>
                  <a:srgbClr val="FF0000"/>
                </a:solidFill>
                <a:latin typeface="Times New Roman" pitchFamily="18" charset="0"/>
              </a:rPr>
              <a:t>x</a:t>
            </a:r>
            <a:r>
              <a:rPr lang="en-US" sz="3200" b="1" i="1" dirty="0">
                <a:solidFill>
                  <a:srgbClr val="FF0000"/>
                </a:solidFill>
                <a:latin typeface="Times New Roman" pitchFamily="18" charset="0"/>
              </a:rPr>
              <a:t>’</a:t>
            </a:r>
            <a:r>
              <a:rPr lang="en-US" sz="3200" dirty="0"/>
              <a:t> are coplanar </a:t>
            </a:r>
          </a:p>
        </p:txBody>
      </p:sp>
      <p:sp>
        <p:nvSpPr>
          <p:cNvPr id="25" name="Text Box 6"/>
          <p:cNvSpPr txBox="1">
            <a:spLocks noChangeArrowheads="1"/>
          </p:cNvSpPr>
          <p:nvPr/>
        </p:nvSpPr>
        <p:spPr bwMode="auto">
          <a:xfrm>
            <a:off x="4648200" y="1143000"/>
            <a:ext cx="901209" cy="369332"/>
          </a:xfrm>
          <a:prstGeom prst="rect">
            <a:avLst/>
          </a:prstGeom>
          <a:solidFill>
            <a:schemeClr val="bg1"/>
          </a:solidFill>
          <a:ln w="9525">
            <a:noFill/>
            <a:miter lim="800000"/>
            <a:headEnd/>
            <a:tailEnd/>
          </a:ln>
        </p:spPr>
        <p:txBody>
          <a:bodyPr wrap="none">
            <a:spAutoFit/>
          </a:bodyPr>
          <a:lstStyle/>
          <a:p>
            <a:r>
              <a:rPr lang="en-US" sz="1800" b="1" i="1" dirty="0">
                <a:latin typeface="Times New Roman" pitchFamily="18" charset="0"/>
              </a:rPr>
              <a:t>= </a:t>
            </a:r>
            <a:r>
              <a:rPr lang="en-US" sz="1800" dirty="0" smtClean="0">
                <a:latin typeface="Times New Roman" pitchFamily="18" charset="0"/>
              </a:rPr>
              <a:t>(</a:t>
            </a:r>
            <a:r>
              <a:rPr lang="en-US" sz="1800" b="1" i="1" dirty="0" smtClean="0">
                <a:latin typeface="Times New Roman" pitchFamily="18" charset="0"/>
              </a:rPr>
              <a:t>x,</a:t>
            </a:r>
            <a:r>
              <a:rPr lang="en-US" sz="1800" dirty="0" smtClean="0">
                <a:latin typeface="Times New Roman" pitchFamily="18" charset="0"/>
              </a:rPr>
              <a:t>1)</a:t>
            </a:r>
            <a:r>
              <a:rPr lang="en-US" sz="1800" i="1" baseline="30000" dirty="0" smtClean="0">
                <a:latin typeface="Times New Roman" pitchFamily="18" charset="0"/>
              </a:rPr>
              <a:t>T</a:t>
            </a:r>
            <a:endParaRPr lang="en-US" sz="1800" i="1" baseline="30000" dirty="0">
              <a:latin typeface="Times New Roman" pitchFamily="18" charset="0"/>
            </a:endParaRPr>
          </a:p>
        </p:txBody>
      </p:sp>
    </p:spTree>
    <p:extLst>
      <p:ext uri="{BB962C8B-B14F-4D97-AF65-F5344CB8AC3E}">
        <p14:creationId xmlns:p14="http://schemas.microsoft.com/office/powerpoint/2010/main" val="16034882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5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820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P spid="24585" grpId="0"/>
      <p:bldP spid="68200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2" name="AutoShape 22"/>
          <p:cNvSpPr>
            <a:spLocks noChangeArrowheads="1"/>
          </p:cNvSpPr>
          <p:nvPr/>
        </p:nvSpPr>
        <p:spPr bwMode="auto">
          <a:xfrm>
            <a:off x="6781800" y="4681538"/>
            <a:ext cx="457200" cy="381000"/>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
        <p:nvSpPr>
          <p:cNvPr id="675863" name="Text Box 23"/>
          <p:cNvSpPr txBox="1">
            <a:spLocks noChangeArrowheads="1"/>
          </p:cNvSpPr>
          <p:nvPr/>
        </p:nvSpPr>
        <p:spPr bwMode="auto">
          <a:xfrm>
            <a:off x="5256213" y="5222875"/>
            <a:ext cx="3459162" cy="822325"/>
          </a:xfrm>
          <a:prstGeom prst="rect">
            <a:avLst/>
          </a:prstGeom>
          <a:noFill/>
          <a:ln w="9525">
            <a:noFill/>
            <a:miter lim="800000"/>
            <a:headEnd/>
            <a:tailEnd/>
          </a:ln>
        </p:spPr>
        <p:txBody>
          <a:bodyPr wrap="none">
            <a:spAutoFit/>
          </a:bodyPr>
          <a:lstStyle/>
          <a:p>
            <a:pPr algn="ctr"/>
            <a:r>
              <a:rPr lang="en-US" b="1"/>
              <a:t>Essential Matrix</a:t>
            </a:r>
          </a:p>
          <a:p>
            <a:pPr algn="ctr"/>
            <a:r>
              <a:rPr lang="en-US"/>
              <a:t>(Longuet-Higgins, 1981)</a:t>
            </a:r>
          </a:p>
        </p:txBody>
      </p:sp>
      <p:sp>
        <p:nvSpPr>
          <p:cNvPr id="675864" name="Rectangle 24"/>
          <p:cNvSpPr>
            <a:spLocks noChangeArrowheads="1"/>
          </p:cNvSpPr>
          <p:nvPr/>
        </p:nvSpPr>
        <p:spPr bwMode="auto">
          <a:xfrm>
            <a:off x="5181600" y="5138738"/>
            <a:ext cx="3581400" cy="1033462"/>
          </a:xfrm>
          <a:prstGeom prst="rect">
            <a:avLst/>
          </a:prstGeom>
          <a:noFill/>
          <a:ln w="28575">
            <a:solidFill>
              <a:srgbClr val="CC3300"/>
            </a:solidFill>
            <a:miter lim="800000"/>
            <a:headEnd/>
            <a:tailEnd/>
          </a:ln>
        </p:spPr>
        <p:txBody>
          <a:bodyPr wrap="none" anchor="ctr"/>
          <a:lstStyle/>
          <a:p>
            <a:endParaRPr lang="en-US"/>
          </a:p>
        </p:txBody>
      </p:sp>
      <p:sp>
        <p:nvSpPr>
          <p:cNvPr id="1031" name="Rectangle 25"/>
          <p:cNvSpPr>
            <a:spLocks noGrp="1" noChangeArrowheads="1"/>
          </p:cNvSpPr>
          <p:nvPr>
            <p:ph type="title"/>
          </p:nvPr>
        </p:nvSpPr>
        <p:spPr/>
        <p:txBody>
          <a:bodyPr/>
          <a:lstStyle/>
          <a:p>
            <a:r>
              <a:rPr lang="en-US" smtClean="0"/>
              <a:t>Epipolar constraint: Calibrated case</a:t>
            </a:r>
          </a:p>
        </p:txBody>
      </p:sp>
      <p:graphicFrame>
        <p:nvGraphicFramePr>
          <p:cNvPr id="675866" name="Object 26"/>
          <p:cNvGraphicFramePr>
            <a:graphicFrameLocks noGrp="1" noChangeAspect="1"/>
          </p:cNvGraphicFramePr>
          <p:nvPr>
            <p:ph sz="half" idx="1"/>
            <p:extLst>
              <p:ext uri="{D42A27DB-BD31-4B8C-83A1-F6EECF244321}">
                <p14:modId xmlns:p14="http://schemas.microsoft.com/office/powerpoint/2010/main" val="1911827168"/>
              </p:ext>
            </p:extLst>
          </p:nvPr>
        </p:nvGraphicFramePr>
        <p:xfrm>
          <a:off x="609600" y="4132263"/>
          <a:ext cx="2222500" cy="428625"/>
        </p:xfrm>
        <a:graphic>
          <a:graphicData uri="http://schemas.openxmlformats.org/presentationml/2006/ole">
            <mc:AlternateContent xmlns:mc="http://schemas.openxmlformats.org/markup-compatibility/2006">
              <mc:Choice xmlns:v="urn:schemas-microsoft-com:vml" Requires="v">
                <p:oleObj spid="_x0000_s191561" name="Equation" r:id="rId4" imgW="1054080" imgH="203040" progId="Equation.3">
                  <p:embed/>
                </p:oleObj>
              </mc:Choice>
              <mc:Fallback>
                <p:oleObj name="Equation" r:id="rId4" imgW="1054080" imgH="203040" progId="Equation.3">
                  <p:embed/>
                  <p:pic>
                    <p:nvPicPr>
                      <p:cNvPr id="0" name=""/>
                      <p:cNvPicPr>
                        <a:picLocks noChangeAspect="1" noChangeArrowheads="1"/>
                      </p:cNvPicPr>
                      <p:nvPr/>
                    </p:nvPicPr>
                    <p:blipFill>
                      <a:blip r:embed="rId5"/>
                      <a:srcRect/>
                      <a:stretch>
                        <a:fillRect/>
                      </a:stretch>
                    </p:blipFill>
                    <p:spPr bwMode="auto">
                      <a:xfrm>
                        <a:off x="609600" y="4132263"/>
                        <a:ext cx="22225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45"/>
          <p:cNvGrpSpPr>
            <a:grpSpLocks/>
          </p:cNvGrpSpPr>
          <p:nvPr/>
        </p:nvGrpSpPr>
        <p:grpSpPr bwMode="auto">
          <a:xfrm>
            <a:off x="3162300" y="4041775"/>
            <a:ext cx="5157788" cy="542925"/>
            <a:chOff x="1992" y="2546"/>
            <a:chExt cx="3249" cy="342"/>
          </a:xfrm>
        </p:grpSpPr>
        <p:graphicFrame>
          <p:nvGraphicFramePr>
            <p:cNvPr id="1027" name="Object 27"/>
            <p:cNvGraphicFramePr>
              <a:graphicFrameLocks noChangeAspect="1"/>
            </p:cNvGraphicFramePr>
            <p:nvPr>
              <p:extLst>
                <p:ext uri="{D42A27DB-BD31-4B8C-83A1-F6EECF244321}">
                  <p14:modId xmlns:p14="http://schemas.microsoft.com/office/powerpoint/2010/main" val="2516183087"/>
                </p:ext>
              </p:extLst>
            </p:nvPr>
          </p:nvGraphicFramePr>
          <p:xfrm>
            <a:off x="2487" y="2546"/>
            <a:ext cx="2754" cy="342"/>
          </p:xfrm>
          <a:graphic>
            <a:graphicData uri="http://schemas.openxmlformats.org/presentationml/2006/ole">
              <mc:AlternateContent xmlns:mc="http://schemas.openxmlformats.org/markup-compatibility/2006">
                <mc:Choice xmlns:v="urn:schemas-microsoft-com:vml" Requires="v">
                  <p:oleObj spid="_x0000_s191562" name="Equation" r:id="rId6" imgW="1841400" imgH="228600" progId="Equation.3">
                    <p:embed/>
                  </p:oleObj>
                </mc:Choice>
                <mc:Fallback>
                  <p:oleObj name="Equation" r:id="rId6" imgW="1841400" imgH="228600" progId="Equation.3">
                    <p:embed/>
                    <p:pic>
                      <p:nvPicPr>
                        <p:cNvPr id="0" name=""/>
                        <p:cNvPicPr>
                          <a:picLocks noChangeAspect="1" noChangeArrowheads="1"/>
                        </p:cNvPicPr>
                        <p:nvPr/>
                      </p:nvPicPr>
                      <p:blipFill>
                        <a:blip r:embed="rId7"/>
                        <a:srcRect/>
                        <a:stretch>
                          <a:fillRect/>
                        </a:stretch>
                      </p:blipFill>
                      <p:spPr bwMode="auto">
                        <a:xfrm>
                          <a:off x="2487" y="2546"/>
                          <a:ext cx="2754" cy="3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7" name="AutoShape 28"/>
            <p:cNvSpPr>
              <a:spLocks noChangeArrowheads="1"/>
            </p:cNvSpPr>
            <p:nvPr/>
          </p:nvSpPr>
          <p:spPr bwMode="auto">
            <a:xfrm>
              <a:off x="1992" y="2592"/>
              <a:ext cx="336" cy="240"/>
            </a:xfrm>
            <a:prstGeom prst="rightArrow">
              <a:avLst>
                <a:gd name="adj1" fmla="val 50000"/>
                <a:gd name="adj2" fmla="val 35000"/>
              </a:avLst>
            </a:prstGeom>
            <a:solidFill>
              <a:schemeClr val="accent1"/>
            </a:solidFill>
            <a:ln w="9525">
              <a:solidFill>
                <a:schemeClr val="tx1"/>
              </a:solidFill>
              <a:miter lim="800000"/>
              <a:headEnd/>
              <a:tailEnd/>
            </a:ln>
          </p:spPr>
          <p:txBody>
            <a:bodyPr wrap="none" anchor="ctr"/>
            <a:lstStyle/>
            <a:p>
              <a:endParaRPr lang="en-US"/>
            </a:p>
          </p:txBody>
        </p:sp>
      </p:grpSp>
      <p:pic>
        <p:nvPicPr>
          <p:cNvPr id="1033" name="Picture 30"/>
          <p:cNvPicPr>
            <a:picLocks noChangeAspect="1" noChangeArrowheads="1"/>
          </p:cNvPicPr>
          <p:nvPr/>
        </p:nvPicPr>
        <p:blipFill>
          <a:blip r:embed="rId8" cstate="print"/>
          <a:srcRect/>
          <a:stretch>
            <a:fillRect/>
          </a:stretch>
        </p:blipFill>
        <p:spPr bwMode="auto">
          <a:xfrm>
            <a:off x="990600" y="1219200"/>
            <a:ext cx="7010400" cy="2819400"/>
          </a:xfrm>
          <a:prstGeom prst="rect">
            <a:avLst/>
          </a:prstGeom>
          <a:noFill/>
          <a:ln w="9525">
            <a:noFill/>
            <a:miter lim="800000"/>
            <a:headEnd/>
            <a:tailEnd/>
          </a:ln>
        </p:spPr>
      </p:pic>
      <p:sp>
        <p:nvSpPr>
          <p:cNvPr id="1034" name="Rectangle 31"/>
          <p:cNvSpPr>
            <a:spLocks noChangeArrowheads="1"/>
          </p:cNvSpPr>
          <p:nvPr/>
        </p:nvSpPr>
        <p:spPr bwMode="auto">
          <a:xfrm>
            <a:off x="1060450" y="1806575"/>
            <a:ext cx="207963" cy="265113"/>
          </a:xfrm>
          <a:prstGeom prst="rect">
            <a:avLst/>
          </a:prstGeom>
          <a:solidFill>
            <a:schemeClr val="bg1"/>
          </a:solidFill>
          <a:ln w="9525">
            <a:noFill/>
            <a:miter lim="800000"/>
            <a:headEnd/>
            <a:tailEnd/>
          </a:ln>
        </p:spPr>
        <p:txBody>
          <a:bodyPr wrap="none" anchor="ctr"/>
          <a:lstStyle/>
          <a:p>
            <a:endParaRPr lang="en-US"/>
          </a:p>
        </p:txBody>
      </p:sp>
      <p:sp>
        <p:nvSpPr>
          <p:cNvPr id="1035" name="Rectangle 32"/>
          <p:cNvSpPr>
            <a:spLocks noChangeArrowheads="1"/>
          </p:cNvSpPr>
          <p:nvPr/>
        </p:nvSpPr>
        <p:spPr bwMode="auto">
          <a:xfrm>
            <a:off x="7669213" y="1814513"/>
            <a:ext cx="293687" cy="266700"/>
          </a:xfrm>
          <a:prstGeom prst="rect">
            <a:avLst/>
          </a:prstGeom>
          <a:solidFill>
            <a:schemeClr val="bg1"/>
          </a:solidFill>
          <a:ln w="9525">
            <a:noFill/>
            <a:miter lim="800000"/>
            <a:headEnd/>
            <a:tailEnd/>
          </a:ln>
        </p:spPr>
        <p:txBody>
          <a:bodyPr wrap="none" anchor="ctr"/>
          <a:lstStyle/>
          <a:p>
            <a:endParaRPr lang="en-US"/>
          </a:p>
        </p:txBody>
      </p:sp>
      <p:sp>
        <p:nvSpPr>
          <p:cNvPr id="1036" name="Text Box 33"/>
          <p:cNvSpPr txBox="1">
            <a:spLocks noChangeArrowheads="1"/>
          </p:cNvSpPr>
          <p:nvPr/>
        </p:nvSpPr>
        <p:spPr bwMode="auto">
          <a:xfrm>
            <a:off x="4391025" y="1143000"/>
            <a:ext cx="338138" cy="369888"/>
          </a:xfrm>
          <a:prstGeom prst="rect">
            <a:avLst/>
          </a:prstGeom>
          <a:solidFill>
            <a:schemeClr val="bg1"/>
          </a:solidFill>
          <a:ln w="9525">
            <a:noFill/>
            <a:miter lim="800000"/>
            <a:headEnd/>
            <a:tailEnd/>
          </a:ln>
        </p:spPr>
        <p:txBody>
          <a:bodyPr wrap="none">
            <a:spAutoFit/>
          </a:bodyPr>
          <a:lstStyle/>
          <a:p>
            <a:r>
              <a:rPr lang="en-US" sz="1800" b="1" i="1">
                <a:latin typeface="Times New Roman" pitchFamily="18" charset="0"/>
              </a:rPr>
              <a:t>X</a:t>
            </a:r>
          </a:p>
        </p:txBody>
      </p:sp>
      <p:sp>
        <p:nvSpPr>
          <p:cNvPr id="1037" name="Freeform 34"/>
          <p:cNvSpPr>
            <a:spLocks/>
          </p:cNvSpPr>
          <p:nvPr/>
        </p:nvSpPr>
        <p:spPr bwMode="auto">
          <a:xfrm>
            <a:off x="2655888" y="2468563"/>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1038" name="Text Box 35"/>
          <p:cNvSpPr txBox="1">
            <a:spLocks noChangeArrowheads="1"/>
          </p:cNvSpPr>
          <p:nvPr/>
        </p:nvSpPr>
        <p:spPr bwMode="auto">
          <a:xfrm>
            <a:off x="2655888" y="2286000"/>
            <a:ext cx="192087"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1039" name="Freeform 36"/>
          <p:cNvSpPr>
            <a:spLocks/>
          </p:cNvSpPr>
          <p:nvPr/>
        </p:nvSpPr>
        <p:spPr bwMode="auto">
          <a:xfrm>
            <a:off x="6126163" y="2446338"/>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1040" name="Text Box 37"/>
          <p:cNvSpPr txBox="1">
            <a:spLocks noChangeArrowheads="1"/>
          </p:cNvSpPr>
          <p:nvPr/>
        </p:nvSpPr>
        <p:spPr bwMode="auto">
          <a:xfrm>
            <a:off x="6057900" y="2286000"/>
            <a:ext cx="346075"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1041" name="Line 38"/>
          <p:cNvSpPr>
            <a:spLocks noChangeShapeType="1"/>
          </p:cNvSpPr>
          <p:nvPr/>
        </p:nvSpPr>
        <p:spPr bwMode="auto">
          <a:xfrm flipV="1">
            <a:off x="1204913" y="3713163"/>
            <a:ext cx="1911350" cy="11112"/>
          </a:xfrm>
          <a:prstGeom prst="line">
            <a:avLst/>
          </a:prstGeom>
          <a:noFill/>
          <a:ln w="38100">
            <a:solidFill>
              <a:srgbClr val="00FF00"/>
            </a:solidFill>
            <a:round/>
            <a:headEnd/>
            <a:tailEnd/>
          </a:ln>
        </p:spPr>
        <p:txBody>
          <a:bodyPr wrap="none" anchor="ctr"/>
          <a:lstStyle/>
          <a:p>
            <a:endParaRPr lang="en-US"/>
          </a:p>
        </p:txBody>
      </p:sp>
      <p:sp>
        <p:nvSpPr>
          <p:cNvPr id="1042" name="Line 39"/>
          <p:cNvSpPr>
            <a:spLocks noChangeShapeType="1"/>
          </p:cNvSpPr>
          <p:nvPr/>
        </p:nvSpPr>
        <p:spPr bwMode="auto">
          <a:xfrm>
            <a:off x="3436938" y="3719513"/>
            <a:ext cx="2105025" cy="1587"/>
          </a:xfrm>
          <a:prstGeom prst="line">
            <a:avLst/>
          </a:prstGeom>
          <a:noFill/>
          <a:ln w="38100">
            <a:solidFill>
              <a:srgbClr val="00FF00"/>
            </a:solidFill>
            <a:round/>
            <a:headEnd/>
            <a:tailEnd/>
          </a:ln>
        </p:spPr>
        <p:txBody>
          <a:bodyPr wrap="none" anchor="ctr"/>
          <a:lstStyle/>
          <a:p>
            <a:endParaRPr lang="en-US"/>
          </a:p>
        </p:txBody>
      </p:sp>
      <p:sp>
        <p:nvSpPr>
          <p:cNvPr id="1043" name="Line 40"/>
          <p:cNvSpPr>
            <a:spLocks noChangeShapeType="1"/>
          </p:cNvSpPr>
          <p:nvPr/>
        </p:nvSpPr>
        <p:spPr bwMode="auto">
          <a:xfrm>
            <a:off x="5883275" y="3719513"/>
            <a:ext cx="1909763" cy="1587"/>
          </a:xfrm>
          <a:prstGeom prst="line">
            <a:avLst/>
          </a:prstGeom>
          <a:noFill/>
          <a:ln w="38100">
            <a:solidFill>
              <a:srgbClr val="00FF00"/>
            </a:solidFill>
            <a:round/>
            <a:headEnd/>
            <a:tailEnd type="stealth" w="lg" len="lg"/>
          </a:ln>
        </p:spPr>
        <p:txBody>
          <a:bodyPr wrap="none" anchor="ctr"/>
          <a:lstStyle/>
          <a:p>
            <a:endParaRPr lang="en-US"/>
          </a:p>
        </p:txBody>
      </p:sp>
      <p:sp>
        <p:nvSpPr>
          <p:cNvPr id="1044" name="Line 41"/>
          <p:cNvSpPr>
            <a:spLocks noChangeShapeType="1"/>
          </p:cNvSpPr>
          <p:nvPr/>
        </p:nvSpPr>
        <p:spPr bwMode="auto">
          <a:xfrm>
            <a:off x="6075363" y="2590800"/>
            <a:ext cx="1717675" cy="1122363"/>
          </a:xfrm>
          <a:prstGeom prst="line">
            <a:avLst/>
          </a:prstGeom>
          <a:noFill/>
          <a:ln w="38100">
            <a:solidFill>
              <a:srgbClr val="FF0000"/>
            </a:solidFill>
            <a:round/>
            <a:headEnd type="stealth" w="lg" len="lg"/>
            <a:tailEnd type="none" w="lg" len="lg"/>
          </a:ln>
        </p:spPr>
        <p:txBody>
          <a:bodyPr wrap="none" anchor="ctr"/>
          <a:lstStyle/>
          <a:p>
            <a:endParaRPr lang="en-US"/>
          </a:p>
        </p:txBody>
      </p:sp>
      <p:sp>
        <p:nvSpPr>
          <p:cNvPr id="1045" name="Line 42"/>
          <p:cNvSpPr>
            <a:spLocks noChangeShapeType="1"/>
          </p:cNvSpPr>
          <p:nvPr/>
        </p:nvSpPr>
        <p:spPr bwMode="auto">
          <a:xfrm flipV="1">
            <a:off x="1193800" y="2586038"/>
            <a:ext cx="1722438" cy="1116012"/>
          </a:xfrm>
          <a:prstGeom prst="line">
            <a:avLst/>
          </a:prstGeom>
          <a:noFill/>
          <a:ln w="38100">
            <a:solidFill>
              <a:srgbClr val="FF00FF"/>
            </a:solidFill>
            <a:round/>
            <a:headEnd/>
            <a:tailEnd type="stealth" w="lg" len="lg"/>
          </a:ln>
        </p:spPr>
        <p:txBody>
          <a:bodyPr wrap="none" anchor="ctr"/>
          <a:lstStyle/>
          <a:p>
            <a:endParaRPr lang="en-US"/>
          </a:p>
        </p:txBody>
      </p:sp>
      <p:sp>
        <p:nvSpPr>
          <p:cNvPr id="675886" name="Text Box 46"/>
          <p:cNvSpPr txBox="1">
            <a:spLocks noChangeArrowheads="1"/>
          </p:cNvSpPr>
          <p:nvPr/>
        </p:nvSpPr>
        <p:spPr bwMode="auto">
          <a:xfrm>
            <a:off x="1828800" y="6365875"/>
            <a:ext cx="5400837" cy="461665"/>
          </a:xfrm>
          <a:prstGeom prst="rect">
            <a:avLst/>
          </a:prstGeom>
          <a:noFill/>
          <a:ln w="9525">
            <a:noFill/>
            <a:miter lim="800000"/>
            <a:headEnd/>
            <a:tailEnd/>
          </a:ln>
        </p:spPr>
        <p:txBody>
          <a:bodyPr wrap="none">
            <a:spAutoFit/>
          </a:bodyPr>
          <a:lstStyle/>
          <a:p>
            <a:r>
              <a:rPr lang="en-US" dirty="0"/>
              <a:t>The vectors </a:t>
            </a:r>
            <a:r>
              <a:rPr lang="en-US" b="1" i="1" dirty="0" smtClean="0">
                <a:solidFill>
                  <a:srgbClr val="FF00FF"/>
                </a:solidFill>
                <a:latin typeface="Times New Roman" pitchFamily="18" charset="0"/>
              </a:rPr>
              <a:t>Rx</a:t>
            </a:r>
            <a:r>
              <a:rPr lang="en-US" dirty="0" smtClean="0"/>
              <a:t>, </a:t>
            </a:r>
            <a:r>
              <a:rPr lang="en-US" b="1" i="1" dirty="0">
                <a:solidFill>
                  <a:srgbClr val="66FF33"/>
                </a:solidFill>
                <a:latin typeface="Times New Roman" pitchFamily="18" charset="0"/>
              </a:rPr>
              <a:t>t</a:t>
            </a:r>
            <a:r>
              <a:rPr lang="en-US" dirty="0"/>
              <a:t>, and </a:t>
            </a:r>
            <a:r>
              <a:rPr lang="en-US" b="1" i="1" dirty="0" smtClean="0">
                <a:solidFill>
                  <a:srgbClr val="FF0000"/>
                </a:solidFill>
                <a:latin typeface="Times New Roman" pitchFamily="18" charset="0"/>
              </a:rPr>
              <a:t>x</a:t>
            </a:r>
            <a:r>
              <a:rPr lang="en-US" b="1" i="1" dirty="0">
                <a:solidFill>
                  <a:srgbClr val="FF0000"/>
                </a:solidFill>
                <a:latin typeface="Times New Roman" pitchFamily="18" charset="0"/>
              </a:rPr>
              <a:t>’</a:t>
            </a:r>
            <a:r>
              <a:rPr lang="en-US" dirty="0"/>
              <a:t> are coplanar </a:t>
            </a:r>
          </a:p>
        </p:txBody>
      </p:sp>
    </p:spTree>
    <p:extLst>
      <p:ext uri="{BB962C8B-B14F-4D97-AF65-F5344CB8AC3E}">
        <p14:creationId xmlns:p14="http://schemas.microsoft.com/office/powerpoint/2010/main" val="26368094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67586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67586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758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2" grpId="0" animBg="1"/>
      <p:bldP spid="675863" grpId="0" autoUpdateAnimBg="0"/>
      <p:bldP spid="67586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atin typeface="Arial" charset="0"/>
              </a:rPr>
              <a:t>What do humans use as depth cues?</a:t>
            </a:r>
          </a:p>
        </p:txBody>
      </p:sp>
      <p:sp>
        <p:nvSpPr>
          <p:cNvPr id="20483" name="TextBox 2"/>
          <p:cNvSpPr txBox="1">
            <a:spLocks noChangeArrowheads="1"/>
          </p:cNvSpPr>
          <p:nvPr/>
        </p:nvSpPr>
        <p:spPr bwMode="auto">
          <a:xfrm>
            <a:off x="612775" y="1371600"/>
            <a:ext cx="79248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b="1" dirty="0"/>
              <a:t>Convergence </a:t>
            </a:r>
          </a:p>
          <a:p>
            <a:r>
              <a:rPr lang="en-US" sz="1400" dirty="0"/>
              <a:t>When watching an object close to us, our eyes point slightly inward. This difference in the direction of the eyes is called convergence. This depth cue is effective only on short distances (less than 10 meters). </a:t>
            </a:r>
          </a:p>
        </p:txBody>
      </p:sp>
      <p:sp>
        <p:nvSpPr>
          <p:cNvPr id="4" name="TextBox 3"/>
          <p:cNvSpPr txBox="1"/>
          <p:nvPr/>
        </p:nvSpPr>
        <p:spPr>
          <a:xfrm>
            <a:off x="2209800" y="6324600"/>
            <a:ext cx="6400800" cy="338138"/>
          </a:xfrm>
          <a:prstGeom prst="rect">
            <a:avLst/>
          </a:prstGeom>
          <a:noFill/>
        </p:spPr>
        <p:txBody>
          <a:bodyPr>
            <a:spAutoFit/>
          </a:bodyPr>
          <a:lstStyle/>
          <a:p>
            <a:pPr>
              <a:defRPr/>
            </a:pPr>
            <a:r>
              <a:rPr lang="en-US" sz="1600" dirty="0">
                <a:latin typeface="+mn-lt"/>
                <a:ea typeface="+mn-ea"/>
              </a:rPr>
              <a:t>Marko </a:t>
            </a:r>
            <a:r>
              <a:rPr lang="en-US" sz="1600" dirty="0" err="1">
                <a:latin typeface="+mn-lt"/>
                <a:ea typeface="+mn-ea"/>
              </a:rPr>
              <a:t>Teittinen</a:t>
            </a:r>
            <a:r>
              <a:rPr lang="en-US" sz="1600" dirty="0">
                <a:latin typeface="+mn-lt"/>
                <a:ea typeface="+mn-ea"/>
              </a:rPr>
              <a:t>  </a:t>
            </a:r>
            <a:r>
              <a:rPr lang="en-US" sz="1100" dirty="0">
                <a:latin typeface="+mn-lt"/>
                <a:ea typeface="+mn-ea"/>
                <a:hlinkClick r:id="rId2"/>
              </a:rPr>
              <a:t>http://www.hitl.washington.edu/scivw/EVE/III.A.1.c.DepthCues.html</a:t>
            </a:r>
            <a:r>
              <a:rPr lang="en-US" sz="1100" dirty="0">
                <a:latin typeface="+mn-lt"/>
                <a:ea typeface="+mn-ea"/>
              </a:rPr>
              <a:t> </a:t>
            </a:r>
            <a:endParaRPr lang="en-US" sz="1600" dirty="0">
              <a:latin typeface="+mn-lt"/>
              <a:ea typeface="+mn-ea"/>
            </a:endParaRPr>
          </a:p>
        </p:txBody>
      </p:sp>
      <p:sp>
        <p:nvSpPr>
          <p:cNvPr id="8" name="TextBox 7"/>
          <p:cNvSpPr txBox="1"/>
          <p:nvPr/>
        </p:nvSpPr>
        <p:spPr>
          <a:xfrm>
            <a:off x="457200" y="914400"/>
            <a:ext cx="2057400" cy="461963"/>
          </a:xfrm>
          <a:prstGeom prst="rect">
            <a:avLst/>
          </a:prstGeom>
          <a:noFill/>
        </p:spPr>
        <p:txBody>
          <a:bodyPr>
            <a:spAutoFit/>
          </a:bodyPr>
          <a:lstStyle/>
          <a:p>
            <a:pPr>
              <a:defRPr/>
            </a:pPr>
            <a:r>
              <a:rPr lang="en-US" dirty="0">
                <a:solidFill>
                  <a:srgbClr val="0070C0"/>
                </a:solidFill>
                <a:latin typeface="+mn-lt"/>
                <a:ea typeface="+mn-ea"/>
              </a:rPr>
              <a:t>Motion</a:t>
            </a:r>
          </a:p>
        </p:txBody>
      </p:sp>
      <p:sp>
        <p:nvSpPr>
          <p:cNvPr id="10" name="TextBox 9"/>
          <p:cNvSpPr txBox="1"/>
          <p:nvPr/>
        </p:nvSpPr>
        <p:spPr>
          <a:xfrm>
            <a:off x="457200" y="4572000"/>
            <a:ext cx="2057400" cy="461963"/>
          </a:xfrm>
          <a:prstGeom prst="rect">
            <a:avLst/>
          </a:prstGeom>
          <a:noFill/>
        </p:spPr>
        <p:txBody>
          <a:bodyPr>
            <a:spAutoFit/>
          </a:bodyPr>
          <a:lstStyle/>
          <a:p>
            <a:pPr>
              <a:defRPr/>
            </a:pPr>
            <a:r>
              <a:rPr lang="en-US" dirty="0">
                <a:solidFill>
                  <a:srgbClr val="0070C0"/>
                </a:solidFill>
                <a:latin typeface="+mn-lt"/>
                <a:ea typeface="+mn-ea"/>
              </a:rPr>
              <a:t>Focus</a:t>
            </a:r>
          </a:p>
        </p:txBody>
      </p:sp>
      <p:sp>
        <p:nvSpPr>
          <p:cNvPr id="11" name="TextBox 10"/>
          <p:cNvSpPr txBox="1">
            <a:spLocks noChangeArrowheads="1"/>
          </p:cNvSpPr>
          <p:nvPr/>
        </p:nvSpPr>
        <p:spPr bwMode="auto">
          <a:xfrm>
            <a:off x="612775" y="2109788"/>
            <a:ext cx="79248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b="1"/>
              <a:t>Binocular Parallax </a:t>
            </a:r>
          </a:p>
          <a:p>
            <a:r>
              <a:rPr lang="en-US" sz="1400"/>
              <a:t>As our eyes see the world from slightly different locations, the images sensed by the eyes are slightly different. This difference in the sensed images is called binocular parallax. Human visual system is very sensitive to these differences, and binocular parallax is the most important depth cue for medium viewing distances. The sense of depth can be achieved using binocular parallax even if all other depth cues are removed. </a:t>
            </a:r>
          </a:p>
          <a:p>
            <a:endParaRPr lang="en-US" sz="1400" b="1"/>
          </a:p>
        </p:txBody>
      </p:sp>
      <p:sp>
        <p:nvSpPr>
          <p:cNvPr id="12" name="TextBox 11"/>
          <p:cNvSpPr txBox="1">
            <a:spLocks noChangeArrowheads="1"/>
          </p:cNvSpPr>
          <p:nvPr/>
        </p:nvSpPr>
        <p:spPr bwMode="auto">
          <a:xfrm>
            <a:off x="609600" y="3478213"/>
            <a:ext cx="792480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b="1"/>
              <a:t>Monocular Movement Parallax </a:t>
            </a:r>
          </a:p>
          <a:p>
            <a:r>
              <a:rPr lang="en-US" sz="1400"/>
              <a:t>If we close one of our eyes, we can perceive depth by moving our head. This happens because human visual system can extract depth information in two similar images sensed after each other, in the same way it can combine two images from different eyes. </a:t>
            </a:r>
          </a:p>
          <a:p>
            <a:endParaRPr lang="en-US" sz="1400"/>
          </a:p>
        </p:txBody>
      </p:sp>
      <p:sp>
        <p:nvSpPr>
          <p:cNvPr id="13" name="TextBox 12"/>
          <p:cNvSpPr txBox="1">
            <a:spLocks noChangeArrowheads="1"/>
          </p:cNvSpPr>
          <p:nvPr/>
        </p:nvSpPr>
        <p:spPr bwMode="auto">
          <a:xfrm>
            <a:off x="609600" y="4953000"/>
            <a:ext cx="79248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400" b="1" dirty="0"/>
              <a:t>Accommodation</a:t>
            </a:r>
          </a:p>
          <a:p>
            <a:r>
              <a:rPr lang="en-US" sz="1400" dirty="0"/>
              <a:t>Accommodation is the tension of the muscle that changes the focal length of the lens of eye. Thus it brings into focus objects at different distances. This depth cue is quite weak, and it is effective only at short viewing distances (less than 2 meters) and with other cues. </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3"/>
          <p:cNvPicPr>
            <a:picLocks noChangeAspect="1" noChangeArrowheads="1"/>
          </p:cNvPicPr>
          <p:nvPr/>
        </p:nvPicPr>
        <p:blipFill>
          <a:blip r:embed="rId4" cstate="print"/>
          <a:srcRect/>
          <a:stretch>
            <a:fillRect/>
          </a:stretch>
        </p:blipFill>
        <p:spPr bwMode="auto">
          <a:xfrm>
            <a:off x="990600" y="1219200"/>
            <a:ext cx="7010400" cy="2819400"/>
          </a:xfrm>
          <a:prstGeom prst="rect">
            <a:avLst/>
          </a:prstGeom>
          <a:noFill/>
          <a:ln w="9525">
            <a:noFill/>
            <a:miter lim="800000"/>
            <a:headEnd/>
            <a:tailEnd/>
          </a:ln>
        </p:spPr>
      </p:pic>
      <p:sp>
        <p:nvSpPr>
          <p:cNvPr id="2053" name="Rectangle 4"/>
          <p:cNvSpPr>
            <a:spLocks noChangeArrowheads="1"/>
          </p:cNvSpPr>
          <p:nvPr/>
        </p:nvSpPr>
        <p:spPr bwMode="auto">
          <a:xfrm>
            <a:off x="1060450" y="1806575"/>
            <a:ext cx="207963" cy="265113"/>
          </a:xfrm>
          <a:prstGeom prst="rect">
            <a:avLst/>
          </a:prstGeom>
          <a:solidFill>
            <a:schemeClr val="bg1"/>
          </a:solidFill>
          <a:ln w="9525">
            <a:noFill/>
            <a:miter lim="800000"/>
            <a:headEnd/>
            <a:tailEnd/>
          </a:ln>
        </p:spPr>
        <p:txBody>
          <a:bodyPr wrap="none" anchor="ctr"/>
          <a:lstStyle/>
          <a:p>
            <a:endParaRPr lang="en-US"/>
          </a:p>
        </p:txBody>
      </p:sp>
      <p:sp>
        <p:nvSpPr>
          <p:cNvPr id="2054" name="Rectangle 5"/>
          <p:cNvSpPr>
            <a:spLocks noChangeArrowheads="1"/>
          </p:cNvSpPr>
          <p:nvPr/>
        </p:nvSpPr>
        <p:spPr bwMode="auto">
          <a:xfrm>
            <a:off x="7669213" y="1814513"/>
            <a:ext cx="293687" cy="266700"/>
          </a:xfrm>
          <a:prstGeom prst="rect">
            <a:avLst/>
          </a:prstGeom>
          <a:solidFill>
            <a:schemeClr val="bg1"/>
          </a:solidFill>
          <a:ln w="9525">
            <a:noFill/>
            <a:miter lim="800000"/>
            <a:headEnd/>
            <a:tailEnd/>
          </a:ln>
        </p:spPr>
        <p:txBody>
          <a:bodyPr wrap="none" anchor="ctr"/>
          <a:lstStyle/>
          <a:p>
            <a:endParaRPr lang="en-US"/>
          </a:p>
        </p:txBody>
      </p:sp>
      <p:sp>
        <p:nvSpPr>
          <p:cNvPr id="2055" name="Text Box 6"/>
          <p:cNvSpPr txBox="1">
            <a:spLocks noChangeArrowheads="1"/>
          </p:cNvSpPr>
          <p:nvPr/>
        </p:nvSpPr>
        <p:spPr bwMode="auto">
          <a:xfrm>
            <a:off x="4391025" y="1143000"/>
            <a:ext cx="338138" cy="369888"/>
          </a:xfrm>
          <a:prstGeom prst="rect">
            <a:avLst/>
          </a:prstGeom>
          <a:solidFill>
            <a:schemeClr val="bg1"/>
          </a:solidFill>
          <a:ln w="9525">
            <a:noFill/>
            <a:miter lim="800000"/>
            <a:headEnd/>
            <a:tailEnd/>
          </a:ln>
        </p:spPr>
        <p:txBody>
          <a:bodyPr wrap="none">
            <a:spAutoFit/>
          </a:bodyPr>
          <a:lstStyle/>
          <a:p>
            <a:r>
              <a:rPr lang="en-US" sz="1800" b="1" i="1">
                <a:latin typeface="Times New Roman" pitchFamily="18" charset="0"/>
              </a:rPr>
              <a:t>X</a:t>
            </a:r>
          </a:p>
        </p:txBody>
      </p:sp>
      <p:sp>
        <p:nvSpPr>
          <p:cNvPr id="2056" name="Freeform 7"/>
          <p:cNvSpPr>
            <a:spLocks/>
          </p:cNvSpPr>
          <p:nvPr/>
        </p:nvSpPr>
        <p:spPr bwMode="auto">
          <a:xfrm>
            <a:off x="2655888" y="2446338"/>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2057" name="Text Box 8"/>
          <p:cNvSpPr txBox="1">
            <a:spLocks noChangeArrowheads="1"/>
          </p:cNvSpPr>
          <p:nvPr/>
        </p:nvSpPr>
        <p:spPr bwMode="auto">
          <a:xfrm>
            <a:off x="2655888" y="2286000"/>
            <a:ext cx="192087"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2058" name="Freeform 9"/>
          <p:cNvSpPr>
            <a:spLocks/>
          </p:cNvSpPr>
          <p:nvPr/>
        </p:nvSpPr>
        <p:spPr bwMode="auto">
          <a:xfrm>
            <a:off x="6126163" y="2446338"/>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2059" name="Text Box 10"/>
          <p:cNvSpPr txBox="1">
            <a:spLocks noChangeArrowheads="1"/>
          </p:cNvSpPr>
          <p:nvPr/>
        </p:nvSpPr>
        <p:spPr bwMode="auto">
          <a:xfrm>
            <a:off x="6057900" y="2286000"/>
            <a:ext cx="346075"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660500" name="Line 20"/>
          <p:cNvSpPr>
            <a:spLocks noChangeShapeType="1"/>
          </p:cNvSpPr>
          <p:nvPr/>
        </p:nvSpPr>
        <p:spPr bwMode="auto">
          <a:xfrm flipH="1" flipV="1">
            <a:off x="2916238" y="2457450"/>
            <a:ext cx="238125" cy="1377950"/>
          </a:xfrm>
          <a:prstGeom prst="line">
            <a:avLst/>
          </a:prstGeom>
          <a:noFill/>
          <a:ln w="38100">
            <a:solidFill>
              <a:srgbClr val="CC3300"/>
            </a:solidFill>
            <a:round/>
            <a:headEnd/>
            <a:tailEnd/>
          </a:ln>
        </p:spPr>
        <p:txBody>
          <a:bodyPr wrap="none" anchor="ctr"/>
          <a:lstStyle/>
          <a:p>
            <a:endParaRPr lang="en-US"/>
          </a:p>
        </p:txBody>
      </p:sp>
      <p:sp>
        <p:nvSpPr>
          <p:cNvPr id="660501" name="Line 21"/>
          <p:cNvSpPr>
            <a:spLocks noChangeShapeType="1"/>
          </p:cNvSpPr>
          <p:nvPr/>
        </p:nvSpPr>
        <p:spPr bwMode="auto">
          <a:xfrm flipV="1">
            <a:off x="5837238" y="2468563"/>
            <a:ext cx="231775" cy="1382712"/>
          </a:xfrm>
          <a:prstGeom prst="line">
            <a:avLst/>
          </a:prstGeom>
          <a:noFill/>
          <a:ln w="38100">
            <a:solidFill>
              <a:srgbClr val="CC3300"/>
            </a:solidFill>
            <a:round/>
            <a:headEnd/>
            <a:tailEnd/>
          </a:ln>
        </p:spPr>
        <p:txBody>
          <a:bodyPr wrap="none" anchor="ctr"/>
          <a:lstStyle/>
          <a:p>
            <a:endParaRPr lang="en-US"/>
          </a:p>
        </p:txBody>
      </p:sp>
      <p:sp>
        <p:nvSpPr>
          <p:cNvPr id="2062" name="Rectangle 27"/>
          <p:cNvSpPr>
            <a:spLocks noGrp="1" noChangeArrowheads="1"/>
          </p:cNvSpPr>
          <p:nvPr>
            <p:ph type="title"/>
          </p:nvPr>
        </p:nvSpPr>
        <p:spPr/>
        <p:txBody>
          <a:bodyPr/>
          <a:lstStyle/>
          <a:p>
            <a:r>
              <a:rPr lang="en-US" smtClean="0"/>
              <a:t>Epipolar constraint: Calibrated case</a:t>
            </a:r>
          </a:p>
        </p:txBody>
      </p:sp>
      <p:sp>
        <p:nvSpPr>
          <p:cNvPr id="660510" name="Rectangle 30"/>
          <p:cNvSpPr>
            <a:spLocks noGrp="1" noChangeArrowheads="1"/>
          </p:cNvSpPr>
          <p:nvPr>
            <p:ph type="body" idx="1"/>
          </p:nvPr>
        </p:nvSpPr>
        <p:spPr>
          <a:xfrm>
            <a:off x="381000" y="4800600"/>
            <a:ext cx="8534400" cy="1981200"/>
          </a:xfrm>
        </p:spPr>
        <p:txBody>
          <a:bodyPr/>
          <a:lstStyle/>
          <a:p>
            <a:pPr>
              <a:lnSpc>
                <a:spcPct val="80000"/>
              </a:lnSpc>
              <a:buFontTx/>
              <a:buChar char="•"/>
            </a:pPr>
            <a:r>
              <a:rPr lang="en-US" sz="2400" b="1" i="1" dirty="0" smtClean="0"/>
              <a:t>E x</a:t>
            </a:r>
            <a:r>
              <a:rPr lang="en-US" sz="2400" dirty="0" smtClean="0"/>
              <a:t> is the </a:t>
            </a:r>
            <a:r>
              <a:rPr lang="en-US" sz="2400" dirty="0" err="1" smtClean="0"/>
              <a:t>epipolar</a:t>
            </a:r>
            <a:r>
              <a:rPr lang="en-US" sz="2400" dirty="0" smtClean="0"/>
              <a:t> line associated with </a:t>
            </a:r>
            <a:r>
              <a:rPr lang="en-US" sz="2400" b="1" i="1" dirty="0" smtClean="0"/>
              <a:t>x</a:t>
            </a:r>
            <a:r>
              <a:rPr lang="en-US" sz="2400" i="1" dirty="0" smtClean="0"/>
              <a:t> </a:t>
            </a:r>
            <a:r>
              <a:rPr lang="en-US" sz="2400" dirty="0" smtClean="0"/>
              <a:t>(</a:t>
            </a:r>
            <a:r>
              <a:rPr lang="en-US" sz="2400" b="1" i="1" dirty="0"/>
              <a:t>l</a:t>
            </a:r>
            <a:r>
              <a:rPr lang="en-US" sz="2400" i="1" dirty="0"/>
              <a:t>' </a:t>
            </a:r>
            <a:r>
              <a:rPr lang="en-US" sz="2400" i="1" dirty="0" smtClean="0"/>
              <a:t>= </a:t>
            </a:r>
            <a:r>
              <a:rPr lang="en-US" sz="2400" b="1" i="1" dirty="0" smtClean="0"/>
              <a:t>E x</a:t>
            </a:r>
            <a:r>
              <a:rPr lang="en-US" sz="2400" dirty="0" smtClean="0"/>
              <a:t>)</a:t>
            </a:r>
          </a:p>
          <a:p>
            <a:pPr>
              <a:lnSpc>
                <a:spcPct val="80000"/>
              </a:lnSpc>
              <a:buFontTx/>
              <a:buChar char="•"/>
            </a:pPr>
            <a:r>
              <a:rPr lang="en-US" sz="2400" b="1" i="1" dirty="0" err="1" smtClean="0"/>
              <a:t>E</a:t>
            </a:r>
            <a:r>
              <a:rPr lang="en-US" sz="2400" i="1" baseline="30000" dirty="0" err="1" smtClean="0"/>
              <a:t>T</a:t>
            </a:r>
            <a:r>
              <a:rPr lang="en-US" sz="2400" b="1" i="1" dirty="0" err="1" smtClean="0"/>
              <a:t>x</a:t>
            </a:r>
            <a:r>
              <a:rPr lang="en-US" sz="2400" i="1" dirty="0" smtClean="0"/>
              <a:t>'</a:t>
            </a:r>
            <a:r>
              <a:rPr lang="en-US" sz="2400" b="1" dirty="0" smtClean="0"/>
              <a:t> </a:t>
            </a:r>
            <a:r>
              <a:rPr lang="en-US" sz="2400" dirty="0" smtClean="0"/>
              <a:t>is the </a:t>
            </a:r>
            <a:r>
              <a:rPr lang="en-US" sz="2400" dirty="0" err="1" smtClean="0"/>
              <a:t>epipolar</a:t>
            </a:r>
            <a:r>
              <a:rPr lang="en-US" sz="2400" dirty="0" smtClean="0"/>
              <a:t> line associated with </a:t>
            </a:r>
            <a:r>
              <a:rPr lang="en-US" sz="2400" b="1" i="1" dirty="0" smtClean="0"/>
              <a:t>x'</a:t>
            </a:r>
            <a:r>
              <a:rPr lang="en-US" sz="2400" i="1" dirty="0" smtClean="0"/>
              <a:t> </a:t>
            </a:r>
            <a:r>
              <a:rPr lang="en-US" sz="2400" dirty="0" smtClean="0"/>
              <a:t>(</a:t>
            </a:r>
            <a:r>
              <a:rPr lang="en-US" sz="2400" b="1" i="1" dirty="0" smtClean="0"/>
              <a:t>l</a:t>
            </a:r>
            <a:r>
              <a:rPr lang="en-US" sz="2400" i="1" dirty="0" smtClean="0"/>
              <a:t> = </a:t>
            </a:r>
            <a:r>
              <a:rPr lang="en-US" sz="2400" b="1" i="1" dirty="0" err="1" smtClean="0"/>
              <a:t>E</a:t>
            </a:r>
            <a:r>
              <a:rPr lang="en-US" sz="2400" i="1" baseline="30000" dirty="0" err="1" smtClean="0"/>
              <a:t>T</a:t>
            </a:r>
            <a:r>
              <a:rPr lang="en-US" sz="2400" b="1" i="1" dirty="0" err="1" smtClean="0"/>
              <a:t>x</a:t>
            </a:r>
            <a:r>
              <a:rPr lang="en-US" sz="2400" i="1" dirty="0" smtClean="0"/>
              <a:t>'</a:t>
            </a:r>
            <a:r>
              <a:rPr lang="en-US" sz="2400" dirty="0" smtClean="0"/>
              <a:t>)</a:t>
            </a:r>
            <a:endParaRPr lang="en-US" sz="2400" i="1" dirty="0" smtClean="0"/>
          </a:p>
          <a:p>
            <a:pPr>
              <a:lnSpc>
                <a:spcPct val="80000"/>
              </a:lnSpc>
              <a:buFontTx/>
              <a:buChar char="•"/>
            </a:pPr>
            <a:r>
              <a:rPr lang="en-US" sz="2400" b="1" i="1" dirty="0" smtClean="0"/>
              <a:t>E </a:t>
            </a:r>
            <a:r>
              <a:rPr lang="en-US" sz="2400" b="1" i="1" dirty="0" err="1" smtClean="0"/>
              <a:t>e</a:t>
            </a:r>
            <a:r>
              <a:rPr lang="en-US" sz="2400" i="1" dirty="0" smtClean="0"/>
              <a:t> </a:t>
            </a:r>
            <a:r>
              <a:rPr lang="en-US" sz="2400" dirty="0" smtClean="0"/>
              <a:t>= 0   and   </a:t>
            </a:r>
            <a:r>
              <a:rPr lang="en-US" sz="2400" b="1" i="1" dirty="0" err="1" smtClean="0"/>
              <a:t>E</a:t>
            </a:r>
            <a:r>
              <a:rPr lang="en-US" sz="2400" i="1" baseline="30000" dirty="0" err="1" smtClean="0"/>
              <a:t>T</a:t>
            </a:r>
            <a:r>
              <a:rPr lang="en-US" sz="2400" b="1" i="1" dirty="0" err="1"/>
              <a:t>e</a:t>
            </a:r>
            <a:r>
              <a:rPr lang="en-US" sz="2400" i="1" dirty="0"/>
              <a:t>' </a:t>
            </a:r>
            <a:r>
              <a:rPr lang="en-US" sz="2400" i="1" dirty="0" smtClean="0"/>
              <a:t>= 0</a:t>
            </a:r>
          </a:p>
          <a:p>
            <a:pPr>
              <a:lnSpc>
                <a:spcPct val="80000"/>
              </a:lnSpc>
              <a:buFontTx/>
              <a:buChar char="•"/>
            </a:pPr>
            <a:r>
              <a:rPr lang="en-US" sz="2400" b="1" i="1" dirty="0" smtClean="0"/>
              <a:t>E</a:t>
            </a:r>
            <a:r>
              <a:rPr lang="en-US" sz="2400" i="1" dirty="0" smtClean="0"/>
              <a:t> </a:t>
            </a:r>
            <a:r>
              <a:rPr lang="en-US" sz="2400" dirty="0" smtClean="0"/>
              <a:t>is singular (rank two)</a:t>
            </a:r>
          </a:p>
          <a:p>
            <a:pPr>
              <a:lnSpc>
                <a:spcPct val="80000"/>
              </a:lnSpc>
              <a:buFontTx/>
              <a:buChar char="•"/>
            </a:pPr>
            <a:r>
              <a:rPr lang="en-US" sz="2400" b="1" i="1" dirty="0" smtClean="0"/>
              <a:t>E</a:t>
            </a:r>
            <a:r>
              <a:rPr lang="en-US" sz="2400" dirty="0" smtClean="0"/>
              <a:t> has five degrees of freedom </a:t>
            </a:r>
          </a:p>
        </p:txBody>
      </p:sp>
      <p:sp>
        <p:nvSpPr>
          <p:cNvPr id="2064" name="AutoShape 36"/>
          <p:cNvSpPr>
            <a:spLocks noChangeArrowheads="1"/>
          </p:cNvSpPr>
          <p:nvPr/>
        </p:nvSpPr>
        <p:spPr bwMode="auto">
          <a:xfrm>
            <a:off x="3162300" y="4114800"/>
            <a:ext cx="533400" cy="381000"/>
          </a:xfrm>
          <a:prstGeom prst="rightArrow">
            <a:avLst>
              <a:gd name="adj1" fmla="val 50000"/>
              <a:gd name="adj2" fmla="val 35000"/>
            </a:avLst>
          </a:prstGeom>
          <a:solidFill>
            <a:schemeClr val="accent1"/>
          </a:solidFill>
          <a:ln w="9525">
            <a:solidFill>
              <a:schemeClr val="tx1"/>
            </a:solidFill>
            <a:miter lim="800000"/>
            <a:headEnd/>
            <a:tailEnd/>
          </a:ln>
        </p:spPr>
        <p:txBody>
          <a:bodyPr wrap="none" anchor="ctr"/>
          <a:lstStyle/>
          <a:p>
            <a:endParaRPr lang="en-US"/>
          </a:p>
        </p:txBody>
      </p:sp>
      <p:sp>
        <p:nvSpPr>
          <p:cNvPr id="660498" name="Oval 18"/>
          <p:cNvSpPr>
            <a:spLocks noChangeArrowheads="1"/>
          </p:cNvSpPr>
          <p:nvPr/>
        </p:nvSpPr>
        <p:spPr bwMode="auto">
          <a:xfrm>
            <a:off x="3055938" y="3641725"/>
            <a:ext cx="138112" cy="1333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60499" name="Oval 19"/>
          <p:cNvSpPr>
            <a:spLocks noChangeArrowheads="1"/>
          </p:cNvSpPr>
          <p:nvPr/>
        </p:nvSpPr>
        <p:spPr bwMode="auto">
          <a:xfrm>
            <a:off x="5786438" y="3668713"/>
            <a:ext cx="138112" cy="133350"/>
          </a:xfrm>
          <a:prstGeom prst="ellipse">
            <a:avLst/>
          </a:prstGeom>
          <a:solidFill>
            <a:schemeClr val="accent1"/>
          </a:solidFill>
          <a:ln w="9525">
            <a:solidFill>
              <a:schemeClr val="tx1"/>
            </a:solidFill>
            <a:round/>
            <a:headEnd/>
            <a:tailEnd/>
          </a:ln>
        </p:spPr>
        <p:txBody>
          <a:bodyPr wrap="none" anchor="ctr"/>
          <a:lstStyle/>
          <a:p>
            <a:endParaRPr lang="en-US"/>
          </a:p>
        </p:txBody>
      </p:sp>
      <p:graphicFrame>
        <p:nvGraphicFramePr>
          <p:cNvPr id="19" name="Object 26"/>
          <p:cNvGraphicFramePr>
            <a:graphicFrameLocks noChangeAspect="1"/>
          </p:cNvGraphicFramePr>
          <p:nvPr>
            <p:extLst>
              <p:ext uri="{D42A27DB-BD31-4B8C-83A1-F6EECF244321}">
                <p14:modId xmlns:p14="http://schemas.microsoft.com/office/powerpoint/2010/main" val="1720633983"/>
              </p:ext>
            </p:extLst>
          </p:nvPr>
        </p:nvGraphicFramePr>
        <p:xfrm>
          <a:off x="609600" y="4132263"/>
          <a:ext cx="2222500" cy="428625"/>
        </p:xfrm>
        <a:graphic>
          <a:graphicData uri="http://schemas.openxmlformats.org/presentationml/2006/ole">
            <mc:AlternateContent xmlns:mc="http://schemas.openxmlformats.org/markup-compatibility/2006">
              <mc:Choice xmlns:v="urn:schemas-microsoft-com:vml" Requires="v">
                <p:oleObj spid="_x0000_s192585" name="Equation" r:id="rId5" imgW="1054080" imgH="203040" progId="Equation.3">
                  <p:embed/>
                </p:oleObj>
              </mc:Choice>
              <mc:Fallback>
                <p:oleObj name="Equation" r:id="rId5" imgW="1054080" imgH="203040" progId="Equation.3">
                  <p:embed/>
                  <p:pic>
                    <p:nvPicPr>
                      <p:cNvPr id="0" name=""/>
                      <p:cNvPicPr>
                        <a:picLocks noChangeAspect="1" noChangeArrowheads="1"/>
                      </p:cNvPicPr>
                      <p:nvPr/>
                    </p:nvPicPr>
                    <p:blipFill>
                      <a:blip r:embed="rId6"/>
                      <a:srcRect/>
                      <a:stretch>
                        <a:fillRect/>
                      </a:stretch>
                    </p:blipFill>
                    <p:spPr bwMode="auto">
                      <a:xfrm>
                        <a:off x="609600" y="4132263"/>
                        <a:ext cx="222250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 name="Group 45"/>
          <p:cNvGrpSpPr>
            <a:grpSpLocks/>
          </p:cNvGrpSpPr>
          <p:nvPr/>
        </p:nvGrpSpPr>
        <p:grpSpPr bwMode="auto">
          <a:xfrm>
            <a:off x="3162300" y="4041775"/>
            <a:ext cx="5157788" cy="542925"/>
            <a:chOff x="1992" y="2546"/>
            <a:chExt cx="3249" cy="342"/>
          </a:xfrm>
        </p:grpSpPr>
        <p:graphicFrame>
          <p:nvGraphicFramePr>
            <p:cNvPr id="21" name="Object 27"/>
            <p:cNvGraphicFramePr>
              <a:graphicFrameLocks noChangeAspect="1"/>
            </p:cNvGraphicFramePr>
            <p:nvPr>
              <p:extLst>
                <p:ext uri="{D42A27DB-BD31-4B8C-83A1-F6EECF244321}">
                  <p14:modId xmlns:p14="http://schemas.microsoft.com/office/powerpoint/2010/main" val="2836196178"/>
                </p:ext>
              </p:extLst>
            </p:nvPr>
          </p:nvGraphicFramePr>
          <p:xfrm>
            <a:off x="2487" y="2546"/>
            <a:ext cx="2754" cy="342"/>
          </p:xfrm>
          <a:graphic>
            <a:graphicData uri="http://schemas.openxmlformats.org/presentationml/2006/ole">
              <mc:AlternateContent xmlns:mc="http://schemas.openxmlformats.org/markup-compatibility/2006">
                <mc:Choice xmlns:v="urn:schemas-microsoft-com:vml" Requires="v">
                  <p:oleObj spid="_x0000_s192586" name="Equation" r:id="rId7" imgW="1841400" imgH="228600" progId="Equation.3">
                    <p:embed/>
                  </p:oleObj>
                </mc:Choice>
                <mc:Fallback>
                  <p:oleObj name="Equation" r:id="rId7" imgW="1841400" imgH="228600" progId="Equation.3">
                    <p:embed/>
                    <p:pic>
                      <p:nvPicPr>
                        <p:cNvPr id="0" name=""/>
                        <p:cNvPicPr>
                          <a:picLocks noChangeAspect="1" noChangeArrowheads="1"/>
                        </p:cNvPicPr>
                        <p:nvPr/>
                      </p:nvPicPr>
                      <p:blipFill>
                        <a:blip r:embed="rId8"/>
                        <a:srcRect/>
                        <a:stretch>
                          <a:fillRect/>
                        </a:stretch>
                      </p:blipFill>
                      <p:spPr bwMode="auto">
                        <a:xfrm>
                          <a:off x="2487" y="2546"/>
                          <a:ext cx="2754" cy="34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 name="AutoShape 28"/>
            <p:cNvSpPr>
              <a:spLocks noChangeArrowheads="1"/>
            </p:cNvSpPr>
            <p:nvPr/>
          </p:nvSpPr>
          <p:spPr bwMode="auto">
            <a:xfrm>
              <a:off x="1992" y="2592"/>
              <a:ext cx="336" cy="240"/>
            </a:xfrm>
            <a:prstGeom prst="rightArrow">
              <a:avLst>
                <a:gd name="adj1" fmla="val 50000"/>
                <a:gd name="adj2" fmla="val 35000"/>
              </a:avLst>
            </a:prstGeom>
            <a:solidFill>
              <a:schemeClr val="accent1"/>
            </a:solidFill>
            <a:ln w="9525">
              <a:solidFill>
                <a:schemeClr val="tx1"/>
              </a:solidFill>
              <a:miter lim="800000"/>
              <a:headEnd/>
              <a:tailEnd/>
            </a:ln>
          </p:spPr>
          <p:txBody>
            <a:bodyPr wrap="none" anchor="ctr"/>
            <a:lstStyle/>
            <a:p>
              <a:endParaRPr lang="en-US"/>
            </a:p>
          </p:txBody>
        </p:sp>
      </p:grpSp>
    </p:spTree>
    <p:extLst>
      <p:ext uri="{BB962C8B-B14F-4D97-AF65-F5344CB8AC3E}">
        <p14:creationId xmlns:p14="http://schemas.microsoft.com/office/powerpoint/2010/main" val="3959833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605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60501"/>
                                        </p:tgtEl>
                                        <p:attrNameLst>
                                          <p:attrName>style.visibility</p:attrName>
                                        </p:attrNameLst>
                                      </p:cBhvr>
                                      <p:to>
                                        <p:strVal val="visible"/>
                                      </p:to>
                                    </p:set>
                                  </p:childTnLst>
                                  <p:subTnLst>
                                    <p:set>
                                      <p:cBhvr override="childStyle">
                                        <p:cTn dur="1" fill="hold" display="0" masterRel="nextClick" afterEffect="1"/>
                                        <p:tgtEl>
                                          <p:spTgt spid="660501"/>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60510">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60500"/>
                                        </p:tgtEl>
                                        <p:attrNameLst>
                                          <p:attrName>style.visibility</p:attrName>
                                        </p:attrNameLst>
                                      </p:cBhvr>
                                      <p:to>
                                        <p:strVal val="visible"/>
                                      </p:to>
                                    </p:set>
                                  </p:childTnLst>
                                  <p:subTnLst>
                                    <p:set>
                                      <p:cBhvr override="childStyle">
                                        <p:cTn dur="1" fill="hold" display="0" masterRel="nextClick" afterEffect="1"/>
                                        <p:tgtEl>
                                          <p:spTgt spid="66050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60510">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6049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6049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60510">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605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0500" grpId="0" animBg="1"/>
      <p:bldP spid="660501" grpId="0" animBg="1"/>
      <p:bldP spid="660510" grpId="0" build="p"/>
      <p:bldP spid="660498" grpId="0" animBg="1"/>
      <p:bldP spid="66049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5"/>
          <p:cNvSpPr>
            <a:spLocks noGrp="1" noChangeArrowheads="1"/>
          </p:cNvSpPr>
          <p:nvPr>
            <p:ph type="title"/>
          </p:nvPr>
        </p:nvSpPr>
        <p:spPr/>
        <p:txBody>
          <a:bodyPr/>
          <a:lstStyle/>
          <a:p>
            <a:r>
              <a:rPr lang="en-US" smtClean="0"/>
              <a:t>Epipolar constraint: Uncalibrated case</a:t>
            </a:r>
          </a:p>
        </p:txBody>
      </p:sp>
      <p:sp>
        <p:nvSpPr>
          <p:cNvPr id="679971" name="Rectangle 35"/>
          <p:cNvSpPr>
            <a:spLocks noGrp="1" noChangeArrowheads="1"/>
          </p:cNvSpPr>
          <p:nvPr>
            <p:ph type="body" idx="1"/>
          </p:nvPr>
        </p:nvSpPr>
        <p:spPr>
          <a:xfrm>
            <a:off x="685800" y="4114800"/>
            <a:ext cx="7772400" cy="1752600"/>
          </a:xfrm>
        </p:spPr>
        <p:txBody>
          <a:bodyPr/>
          <a:lstStyle/>
          <a:p>
            <a:pPr>
              <a:lnSpc>
                <a:spcPct val="90000"/>
              </a:lnSpc>
              <a:buFontTx/>
              <a:buChar char="•"/>
            </a:pPr>
            <a:r>
              <a:rPr lang="en-US" dirty="0" smtClean="0"/>
              <a:t>The calibration matrices </a:t>
            </a:r>
            <a:r>
              <a:rPr lang="en-US" b="1" i="1" dirty="0" smtClean="0"/>
              <a:t>K</a:t>
            </a:r>
            <a:r>
              <a:rPr lang="en-US" dirty="0" smtClean="0"/>
              <a:t> and </a:t>
            </a:r>
            <a:r>
              <a:rPr lang="en-US" b="1" i="1" dirty="0" smtClean="0"/>
              <a:t>K</a:t>
            </a:r>
            <a:r>
              <a:rPr lang="en-US" i="1" dirty="0" smtClean="0"/>
              <a:t>’</a:t>
            </a:r>
            <a:r>
              <a:rPr lang="en-US" dirty="0" smtClean="0"/>
              <a:t> of the two cameras are unknown</a:t>
            </a:r>
          </a:p>
          <a:p>
            <a:pPr>
              <a:lnSpc>
                <a:spcPct val="90000"/>
              </a:lnSpc>
              <a:buFontTx/>
              <a:buChar char="•"/>
            </a:pPr>
            <a:r>
              <a:rPr lang="en-US" dirty="0" smtClean="0"/>
              <a:t>We can write the </a:t>
            </a:r>
            <a:r>
              <a:rPr lang="en-US" dirty="0" err="1" smtClean="0"/>
              <a:t>epipolar</a:t>
            </a:r>
            <a:r>
              <a:rPr lang="en-US" dirty="0" smtClean="0"/>
              <a:t> constraint in terms of </a:t>
            </a:r>
            <a:r>
              <a:rPr lang="en-US" i="1" dirty="0" smtClean="0"/>
              <a:t>unknown</a:t>
            </a:r>
            <a:r>
              <a:rPr lang="en-US" dirty="0" smtClean="0"/>
              <a:t> normalized coordinates:</a:t>
            </a:r>
          </a:p>
        </p:txBody>
      </p:sp>
      <p:pic>
        <p:nvPicPr>
          <p:cNvPr id="3078" name="Picture 10"/>
          <p:cNvPicPr>
            <a:picLocks noChangeAspect="1" noChangeArrowheads="1"/>
          </p:cNvPicPr>
          <p:nvPr/>
        </p:nvPicPr>
        <p:blipFill>
          <a:blip r:embed="rId4" cstate="print"/>
          <a:srcRect/>
          <a:stretch>
            <a:fillRect/>
          </a:stretch>
        </p:blipFill>
        <p:spPr bwMode="auto">
          <a:xfrm>
            <a:off x="990600" y="1219200"/>
            <a:ext cx="7010400" cy="2819400"/>
          </a:xfrm>
          <a:prstGeom prst="rect">
            <a:avLst/>
          </a:prstGeom>
          <a:noFill/>
          <a:ln w="9525">
            <a:noFill/>
            <a:miter lim="800000"/>
            <a:headEnd/>
            <a:tailEnd/>
          </a:ln>
        </p:spPr>
      </p:pic>
      <p:sp>
        <p:nvSpPr>
          <p:cNvPr id="3079" name="Rectangle 11"/>
          <p:cNvSpPr>
            <a:spLocks noChangeArrowheads="1"/>
          </p:cNvSpPr>
          <p:nvPr/>
        </p:nvSpPr>
        <p:spPr bwMode="auto">
          <a:xfrm>
            <a:off x="1060450" y="1806575"/>
            <a:ext cx="207963" cy="265113"/>
          </a:xfrm>
          <a:prstGeom prst="rect">
            <a:avLst/>
          </a:prstGeom>
          <a:solidFill>
            <a:schemeClr val="bg1"/>
          </a:solidFill>
          <a:ln w="9525">
            <a:noFill/>
            <a:miter lim="800000"/>
            <a:headEnd/>
            <a:tailEnd/>
          </a:ln>
        </p:spPr>
        <p:txBody>
          <a:bodyPr wrap="none" anchor="ctr"/>
          <a:lstStyle/>
          <a:p>
            <a:endParaRPr lang="en-US"/>
          </a:p>
        </p:txBody>
      </p:sp>
      <p:sp>
        <p:nvSpPr>
          <p:cNvPr id="3080" name="Rectangle 12"/>
          <p:cNvSpPr>
            <a:spLocks noChangeArrowheads="1"/>
          </p:cNvSpPr>
          <p:nvPr/>
        </p:nvSpPr>
        <p:spPr bwMode="auto">
          <a:xfrm>
            <a:off x="7669213" y="1814513"/>
            <a:ext cx="293687" cy="266700"/>
          </a:xfrm>
          <a:prstGeom prst="rect">
            <a:avLst/>
          </a:prstGeom>
          <a:solidFill>
            <a:schemeClr val="bg1"/>
          </a:solidFill>
          <a:ln w="9525">
            <a:noFill/>
            <a:miter lim="800000"/>
            <a:headEnd/>
            <a:tailEnd/>
          </a:ln>
        </p:spPr>
        <p:txBody>
          <a:bodyPr wrap="none" anchor="ctr"/>
          <a:lstStyle/>
          <a:p>
            <a:endParaRPr lang="en-US"/>
          </a:p>
        </p:txBody>
      </p:sp>
      <p:sp>
        <p:nvSpPr>
          <p:cNvPr id="3081" name="Text Box 13"/>
          <p:cNvSpPr txBox="1">
            <a:spLocks noChangeArrowheads="1"/>
          </p:cNvSpPr>
          <p:nvPr/>
        </p:nvSpPr>
        <p:spPr bwMode="auto">
          <a:xfrm>
            <a:off x="4391025" y="1143000"/>
            <a:ext cx="338138" cy="369888"/>
          </a:xfrm>
          <a:prstGeom prst="rect">
            <a:avLst/>
          </a:prstGeom>
          <a:solidFill>
            <a:schemeClr val="bg1"/>
          </a:solidFill>
          <a:ln w="9525">
            <a:noFill/>
            <a:miter lim="800000"/>
            <a:headEnd/>
            <a:tailEnd/>
          </a:ln>
        </p:spPr>
        <p:txBody>
          <a:bodyPr wrap="none">
            <a:spAutoFit/>
          </a:bodyPr>
          <a:lstStyle/>
          <a:p>
            <a:r>
              <a:rPr lang="en-US" sz="1800" b="1" i="1">
                <a:latin typeface="Times New Roman" pitchFamily="18" charset="0"/>
              </a:rPr>
              <a:t>X</a:t>
            </a:r>
          </a:p>
        </p:txBody>
      </p:sp>
      <p:sp>
        <p:nvSpPr>
          <p:cNvPr id="3082" name="Freeform 14"/>
          <p:cNvSpPr>
            <a:spLocks/>
          </p:cNvSpPr>
          <p:nvPr/>
        </p:nvSpPr>
        <p:spPr bwMode="auto">
          <a:xfrm>
            <a:off x="2655888" y="2468563"/>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3083" name="Text Box 15"/>
          <p:cNvSpPr txBox="1">
            <a:spLocks noChangeArrowheads="1"/>
          </p:cNvSpPr>
          <p:nvPr/>
        </p:nvSpPr>
        <p:spPr bwMode="auto">
          <a:xfrm>
            <a:off x="2655888" y="2286000"/>
            <a:ext cx="192087"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3084" name="Freeform 16"/>
          <p:cNvSpPr>
            <a:spLocks/>
          </p:cNvSpPr>
          <p:nvPr/>
        </p:nvSpPr>
        <p:spPr bwMode="auto">
          <a:xfrm>
            <a:off x="6126163" y="2446338"/>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3085" name="Text Box 17"/>
          <p:cNvSpPr txBox="1">
            <a:spLocks noChangeArrowheads="1"/>
          </p:cNvSpPr>
          <p:nvPr/>
        </p:nvSpPr>
        <p:spPr bwMode="auto">
          <a:xfrm>
            <a:off x="6057900" y="2286000"/>
            <a:ext cx="346075"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graphicFrame>
        <p:nvGraphicFramePr>
          <p:cNvPr id="679972" name="Object 36"/>
          <p:cNvGraphicFramePr>
            <a:graphicFrameLocks noChangeAspect="1"/>
          </p:cNvGraphicFramePr>
          <p:nvPr>
            <p:extLst>
              <p:ext uri="{D42A27DB-BD31-4B8C-83A1-F6EECF244321}">
                <p14:modId xmlns:p14="http://schemas.microsoft.com/office/powerpoint/2010/main" val="704616332"/>
              </p:ext>
            </p:extLst>
          </p:nvPr>
        </p:nvGraphicFramePr>
        <p:xfrm>
          <a:off x="1223963" y="5943600"/>
          <a:ext cx="1971675" cy="644525"/>
        </p:xfrm>
        <a:graphic>
          <a:graphicData uri="http://schemas.openxmlformats.org/presentationml/2006/ole">
            <mc:AlternateContent xmlns:mc="http://schemas.openxmlformats.org/markup-compatibility/2006">
              <mc:Choice xmlns:v="urn:schemas-microsoft-com:vml" Requires="v">
                <p:oleObj spid="_x0000_s193609" name="Equation" r:id="rId5" imgW="698400" imgH="228600" progId="Equation.3">
                  <p:embed/>
                </p:oleObj>
              </mc:Choice>
              <mc:Fallback>
                <p:oleObj name="Equation" r:id="rId5" imgW="698400" imgH="228600" progId="Equation.3">
                  <p:embed/>
                  <p:pic>
                    <p:nvPicPr>
                      <p:cNvPr id="0" name=""/>
                      <p:cNvPicPr>
                        <a:picLocks noChangeAspect="1" noChangeArrowheads="1"/>
                      </p:cNvPicPr>
                      <p:nvPr/>
                    </p:nvPicPr>
                    <p:blipFill>
                      <a:blip r:embed="rId6"/>
                      <a:srcRect/>
                      <a:stretch>
                        <a:fillRect/>
                      </a:stretch>
                    </p:blipFill>
                    <p:spPr bwMode="auto">
                      <a:xfrm>
                        <a:off x="1223963" y="5943600"/>
                        <a:ext cx="1971675" cy="644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79973" name="Object 37"/>
          <p:cNvGraphicFramePr>
            <a:graphicFrameLocks noChangeAspect="1"/>
          </p:cNvGraphicFramePr>
          <p:nvPr>
            <p:extLst>
              <p:ext uri="{D42A27DB-BD31-4B8C-83A1-F6EECF244321}">
                <p14:modId xmlns:p14="http://schemas.microsoft.com/office/powerpoint/2010/main" val="1908432053"/>
              </p:ext>
            </p:extLst>
          </p:nvPr>
        </p:nvGraphicFramePr>
        <p:xfrm>
          <a:off x="4187825" y="5905500"/>
          <a:ext cx="4314825" cy="687388"/>
        </p:xfrm>
        <a:graphic>
          <a:graphicData uri="http://schemas.openxmlformats.org/presentationml/2006/ole">
            <mc:AlternateContent xmlns:mc="http://schemas.openxmlformats.org/markup-compatibility/2006">
              <mc:Choice xmlns:v="urn:schemas-microsoft-com:vml" Requires="v">
                <p:oleObj spid="_x0000_s193610" name="Equation" r:id="rId7" imgW="1485720" imgH="228600" progId="Equation.3">
                  <p:embed/>
                </p:oleObj>
              </mc:Choice>
              <mc:Fallback>
                <p:oleObj name="Equation" r:id="rId7" imgW="1485720" imgH="228600" progId="Equation.3">
                  <p:embed/>
                  <p:pic>
                    <p:nvPicPr>
                      <p:cNvPr id="0" name=""/>
                      <p:cNvPicPr>
                        <a:picLocks noChangeAspect="1" noChangeArrowheads="1"/>
                      </p:cNvPicPr>
                      <p:nvPr/>
                    </p:nvPicPr>
                    <p:blipFill>
                      <a:blip r:embed="rId8"/>
                      <a:srcRect/>
                      <a:stretch>
                        <a:fillRect/>
                      </a:stretch>
                    </p:blipFill>
                    <p:spPr bwMode="auto">
                      <a:xfrm>
                        <a:off x="4187825" y="5905500"/>
                        <a:ext cx="4314825" cy="6873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86" name="Line 38"/>
          <p:cNvSpPr>
            <a:spLocks noChangeShapeType="1"/>
          </p:cNvSpPr>
          <p:nvPr/>
        </p:nvSpPr>
        <p:spPr bwMode="auto">
          <a:xfrm flipV="1">
            <a:off x="1204913" y="3713163"/>
            <a:ext cx="1919287" cy="11112"/>
          </a:xfrm>
          <a:prstGeom prst="line">
            <a:avLst/>
          </a:prstGeom>
          <a:noFill/>
          <a:ln w="38100">
            <a:solidFill>
              <a:srgbClr val="00FF00"/>
            </a:solidFill>
            <a:round/>
            <a:headEnd/>
            <a:tailEnd/>
          </a:ln>
        </p:spPr>
        <p:txBody>
          <a:bodyPr wrap="none" anchor="ctr"/>
          <a:lstStyle/>
          <a:p>
            <a:endParaRPr lang="en-US"/>
          </a:p>
        </p:txBody>
      </p:sp>
      <p:sp>
        <p:nvSpPr>
          <p:cNvPr id="3087" name="Line 39"/>
          <p:cNvSpPr>
            <a:spLocks noChangeShapeType="1"/>
          </p:cNvSpPr>
          <p:nvPr/>
        </p:nvSpPr>
        <p:spPr bwMode="auto">
          <a:xfrm>
            <a:off x="3436938" y="3719513"/>
            <a:ext cx="2105025" cy="1587"/>
          </a:xfrm>
          <a:prstGeom prst="line">
            <a:avLst/>
          </a:prstGeom>
          <a:noFill/>
          <a:ln w="38100">
            <a:solidFill>
              <a:srgbClr val="00FF00"/>
            </a:solidFill>
            <a:round/>
            <a:headEnd/>
            <a:tailEnd/>
          </a:ln>
        </p:spPr>
        <p:txBody>
          <a:bodyPr wrap="none" anchor="ctr"/>
          <a:lstStyle/>
          <a:p>
            <a:endParaRPr lang="en-US"/>
          </a:p>
        </p:txBody>
      </p:sp>
      <p:sp>
        <p:nvSpPr>
          <p:cNvPr id="3088" name="Line 40"/>
          <p:cNvSpPr>
            <a:spLocks noChangeShapeType="1"/>
          </p:cNvSpPr>
          <p:nvPr/>
        </p:nvSpPr>
        <p:spPr bwMode="auto">
          <a:xfrm>
            <a:off x="5883275" y="3719513"/>
            <a:ext cx="1909763" cy="1587"/>
          </a:xfrm>
          <a:prstGeom prst="line">
            <a:avLst/>
          </a:prstGeom>
          <a:noFill/>
          <a:ln w="38100">
            <a:solidFill>
              <a:srgbClr val="00FF00"/>
            </a:solidFill>
            <a:round/>
            <a:headEnd/>
            <a:tailEnd type="stealth" w="lg" len="lg"/>
          </a:ln>
        </p:spPr>
        <p:txBody>
          <a:bodyPr wrap="none" anchor="ctr"/>
          <a:lstStyle/>
          <a:p>
            <a:endParaRPr lang="en-US"/>
          </a:p>
        </p:txBody>
      </p:sp>
      <p:sp>
        <p:nvSpPr>
          <p:cNvPr id="3089" name="Line 41"/>
          <p:cNvSpPr>
            <a:spLocks noChangeShapeType="1"/>
          </p:cNvSpPr>
          <p:nvPr/>
        </p:nvSpPr>
        <p:spPr bwMode="auto">
          <a:xfrm>
            <a:off x="6075363" y="2590800"/>
            <a:ext cx="1717675" cy="1122363"/>
          </a:xfrm>
          <a:prstGeom prst="line">
            <a:avLst/>
          </a:prstGeom>
          <a:noFill/>
          <a:ln w="38100">
            <a:solidFill>
              <a:srgbClr val="FF0000"/>
            </a:solidFill>
            <a:round/>
            <a:headEnd type="stealth" w="lg" len="lg"/>
            <a:tailEnd type="none" w="lg" len="lg"/>
          </a:ln>
        </p:spPr>
        <p:txBody>
          <a:bodyPr wrap="none" anchor="ctr"/>
          <a:lstStyle/>
          <a:p>
            <a:endParaRPr lang="en-US"/>
          </a:p>
        </p:txBody>
      </p:sp>
      <p:sp>
        <p:nvSpPr>
          <p:cNvPr id="3090" name="Line 42"/>
          <p:cNvSpPr>
            <a:spLocks noChangeShapeType="1"/>
          </p:cNvSpPr>
          <p:nvPr/>
        </p:nvSpPr>
        <p:spPr bwMode="auto">
          <a:xfrm flipV="1">
            <a:off x="1193800" y="2586038"/>
            <a:ext cx="1722438" cy="1116012"/>
          </a:xfrm>
          <a:prstGeom prst="line">
            <a:avLst/>
          </a:prstGeom>
          <a:noFill/>
          <a:ln w="38100">
            <a:solidFill>
              <a:srgbClr val="FF00FF"/>
            </a:solidFill>
            <a:round/>
            <a:headEnd/>
            <a:tailEnd type="stealth" w="lg" len="lg"/>
          </a:ln>
        </p:spPr>
        <p:txBody>
          <a:bodyPr wrap="none" anchor="ctr"/>
          <a:lstStyle/>
          <a:p>
            <a:endParaRPr lang="en-US"/>
          </a:p>
        </p:txBody>
      </p:sp>
      <p:sp>
        <p:nvSpPr>
          <p:cNvPr id="3091" name="Oval 43"/>
          <p:cNvSpPr>
            <a:spLocks noChangeArrowheads="1"/>
          </p:cNvSpPr>
          <p:nvPr/>
        </p:nvSpPr>
        <p:spPr bwMode="auto">
          <a:xfrm>
            <a:off x="3055938" y="3641725"/>
            <a:ext cx="138112" cy="1333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3092" name="Oval 44"/>
          <p:cNvSpPr>
            <a:spLocks noChangeArrowheads="1"/>
          </p:cNvSpPr>
          <p:nvPr/>
        </p:nvSpPr>
        <p:spPr bwMode="auto">
          <a:xfrm>
            <a:off x="5786438" y="3668713"/>
            <a:ext cx="138112" cy="133350"/>
          </a:xfrm>
          <a:prstGeom prst="ellipse">
            <a:avLst/>
          </a:prstGeom>
          <a:solidFill>
            <a:schemeClr val="accent1"/>
          </a:solidFill>
          <a:ln w="9525">
            <a:solidFill>
              <a:schemeClr val="tx1"/>
            </a:solidFill>
            <a:round/>
            <a:headEnd/>
            <a:tailEnd/>
          </a:ln>
        </p:spPr>
        <p:txBody>
          <a:bodyPr wrap="none" anchor="ctr"/>
          <a:lstStyle/>
          <a:p>
            <a:endParaRPr lang="en-US"/>
          </a:p>
        </p:txBody>
      </p:sp>
    </p:spTree>
    <p:extLst>
      <p:ext uri="{BB962C8B-B14F-4D97-AF65-F5344CB8AC3E}">
        <p14:creationId xmlns:p14="http://schemas.microsoft.com/office/powerpoint/2010/main" val="327245458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799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7997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997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799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9971"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2"/>
          <p:cNvSpPr>
            <a:spLocks noGrp="1" noChangeArrowheads="1"/>
          </p:cNvSpPr>
          <p:nvPr>
            <p:ph type="title"/>
          </p:nvPr>
        </p:nvSpPr>
        <p:spPr/>
        <p:txBody>
          <a:bodyPr/>
          <a:lstStyle/>
          <a:p>
            <a:r>
              <a:rPr lang="en-US" smtClean="0"/>
              <a:t>Epipolar constraint: Uncalibrated case</a:t>
            </a:r>
          </a:p>
        </p:txBody>
      </p:sp>
      <p:pic>
        <p:nvPicPr>
          <p:cNvPr id="4102" name="Picture 3"/>
          <p:cNvPicPr>
            <a:picLocks noChangeAspect="1" noChangeArrowheads="1"/>
          </p:cNvPicPr>
          <p:nvPr/>
        </p:nvPicPr>
        <p:blipFill>
          <a:blip r:embed="rId4" cstate="print"/>
          <a:srcRect/>
          <a:stretch>
            <a:fillRect/>
          </a:stretch>
        </p:blipFill>
        <p:spPr bwMode="auto">
          <a:xfrm>
            <a:off x="990600" y="1219200"/>
            <a:ext cx="7010400" cy="2819400"/>
          </a:xfrm>
          <a:prstGeom prst="rect">
            <a:avLst/>
          </a:prstGeom>
          <a:noFill/>
          <a:ln w="9525">
            <a:noFill/>
            <a:miter lim="800000"/>
            <a:headEnd/>
            <a:tailEnd/>
          </a:ln>
        </p:spPr>
      </p:pic>
      <p:sp>
        <p:nvSpPr>
          <p:cNvPr id="4103" name="Rectangle 4"/>
          <p:cNvSpPr>
            <a:spLocks noChangeArrowheads="1"/>
          </p:cNvSpPr>
          <p:nvPr/>
        </p:nvSpPr>
        <p:spPr bwMode="auto">
          <a:xfrm>
            <a:off x="1060450" y="1806575"/>
            <a:ext cx="207963" cy="265113"/>
          </a:xfrm>
          <a:prstGeom prst="rect">
            <a:avLst/>
          </a:prstGeom>
          <a:solidFill>
            <a:schemeClr val="bg1"/>
          </a:solidFill>
          <a:ln w="9525">
            <a:noFill/>
            <a:miter lim="800000"/>
            <a:headEnd/>
            <a:tailEnd/>
          </a:ln>
        </p:spPr>
        <p:txBody>
          <a:bodyPr wrap="none" anchor="ctr"/>
          <a:lstStyle/>
          <a:p>
            <a:endParaRPr lang="en-US"/>
          </a:p>
        </p:txBody>
      </p:sp>
      <p:sp>
        <p:nvSpPr>
          <p:cNvPr id="4104" name="Rectangle 5"/>
          <p:cNvSpPr>
            <a:spLocks noChangeArrowheads="1"/>
          </p:cNvSpPr>
          <p:nvPr/>
        </p:nvSpPr>
        <p:spPr bwMode="auto">
          <a:xfrm>
            <a:off x="7669213" y="1814513"/>
            <a:ext cx="293687" cy="266700"/>
          </a:xfrm>
          <a:prstGeom prst="rect">
            <a:avLst/>
          </a:prstGeom>
          <a:solidFill>
            <a:schemeClr val="bg1"/>
          </a:solidFill>
          <a:ln w="9525">
            <a:noFill/>
            <a:miter lim="800000"/>
            <a:headEnd/>
            <a:tailEnd/>
          </a:ln>
        </p:spPr>
        <p:txBody>
          <a:bodyPr wrap="none" anchor="ctr"/>
          <a:lstStyle/>
          <a:p>
            <a:endParaRPr lang="en-US"/>
          </a:p>
        </p:txBody>
      </p:sp>
      <p:sp>
        <p:nvSpPr>
          <p:cNvPr id="4105" name="Text Box 6"/>
          <p:cNvSpPr txBox="1">
            <a:spLocks noChangeArrowheads="1"/>
          </p:cNvSpPr>
          <p:nvPr/>
        </p:nvSpPr>
        <p:spPr bwMode="auto">
          <a:xfrm>
            <a:off x="4391025" y="1143000"/>
            <a:ext cx="338138" cy="369888"/>
          </a:xfrm>
          <a:prstGeom prst="rect">
            <a:avLst/>
          </a:prstGeom>
          <a:solidFill>
            <a:schemeClr val="bg1"/>
          </a:solidFill>
          <a:ln w="9525">
            <a:noFill/>
            <a:miter lim="800000"/>
            <a:headEnd/>
            <a:tailEnd/>
          </a:ln>
        </p:spPr>
        <p:txBody>
          <a:bodyPr wrap="none">
            <a:spAutoFit/>
          </a:bodyPr>
          <a:lstStyle/>
          <a:p>
            <a:r>
              <a:rPr lang="en-US" sz="1800" b="1" i="1">
                <a:latin typeface="Times New Roman" pitchFamily="18" charset="0"/>
              </a:rPr>
              <a:t>X</a:t>
            </a:r>
          </a:p>
        </p:txBody>
      </p:sp>
      <p:sp>
        <p:nvSpPr>
          <p:cNvPr id="4106" name="Freeform 7"/>
          <p:cNvSpPr>
            <a:spLocks/>
          </p:cNvSpPr>
          <p:nvPr/>
        </p:nvSpPr>
        <p:spPr bwMode="auto">
          <a:xfrm>
            <a:off x="2655888" y="2468563"/>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4107" name="Text Box 8"/>
          <p:cNvSpPr txBox="1">
            <a:spLocks noChangeArrowheads="1"/>
          </p:cNvSpPr>
          <p:nvPr/>
        </p:nvSpPr>
        <p:spPr bwMode="auto">
          <a:xfrm>
            <a:off x="2655888" y="2286000"/>
            <a:ext cx="192087"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4108" name="Freeform 9"/>
          <p:cNvSpPr>
            <a:spLocks/>
          </p:cNvSpPr>
          <p:nvPr/>
        </p:nvSpPr>
        <p:spPr bwMode="auto">
          <a:xfrm>
            <a:off x="6126163" y="2446338"/>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4109" name="Text Box 10"/>
          <p:cNvSpPr txBox="1">
            <a:spLocks noChangeArrowheads="1"/>
          </p:cNvSpPr>
          <p:nvPr/>
        </p:nvSpPr>
        <p:spPr bwMode="auto">
          <a:xfrm>
            <a:off x="6057900" y="2286000"/>
            <a:ext cx="346075"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4110" name="Line 11"/>
          <p:cNvSpPr>
            <a:spLocks noChangeShapeType="1"/>
          </p:cNvSpPr>
          <p:nvPr/>
        </p:nvSpPr>
        <p:spPr bwMode="auto">
          <a:xfrm flipV="1">
            <a:off x="1204913" y="3713163"/>
            <a:ext cx="1919287" cy="11112"/>
          </a:xfrm>
          <a:prstGeom prst="line">
            <a:avLst/>
          </a:prstGeom>
          <a:noFill/>
          <a:ln w="38100">
            <a:solidFill>
              <a:srgbClr val="00FF00"/>
            </a:solidFill>
            <a:round/>
            <a:headEnd/>
            <a:tailEnd/>
          </a:ln>
        </p:spPr>
        <p:txBody>
          <a:bodyPr wrap="none" anchor="ctr"/>
          <a:lstStyle/>
          <a:p>
            <a:endParaRPr lang="en-US"/>
          </a:p>
        </p:txBody>
      </p:sp>
      <p:sp>
        <p:nvSpPr>
          <p:cNvPr id="4111" name="Line 12"/>
          <p:cNvSpPr>
            <a:spLocks noChangeShapeType="1"/>
          </p:cNvSpPr>
          <p:nvPr/>
        </p:nvSpPr>
        <p:spPr bwMode="auto">
          <a:xfrm>
            <a:off x="3436938" y="3719513"/>
            <a:ext cx="2105025" cy="1587"/>
          </a:xfrm>
          <a:prstGeom prst="line">
            <a:avLst/>
          </a:prstGeom>
          <a:noFill/>
          <a:ln w="38100">
            <a:solidFill>
              <a:srgbClr val="00FF00"/>
            </a:solidFill>
            <a:round/>
            <a:headEnd/>
            <a:tailEnd/>
          </a:ln>
        </p:spPr>
        <p:txBody>
          <a:bodyPr wrap="none" anchor="ctr"/>
          <a:lstStyle/>
          <a:p>
            <a:endParaRPr lang="en-US"/>
          </a:p>
        </p:txBody>
      </p:sp>
      <p:sp>
        <p:nvSpPr>
          <p:cNvPr id="4112" name="Line 13"/>
          <p:cNvSpPr>
            <a:spLocks noChangeShapeType="1"/>
          </p:cNvSpPr>
          <p:nvPr/>
        </p:nvSpPr>
        <p:spPr bwMode="auto">
          <a:xfrm>
            <a:off x="5883275" y="3719513"/>
            <a:ext cx="1909763" cy="1587"/>
          </a:xfrm>
          <a:prstGeom prst="line">
            <a:avLst/>
          </a:prstGeom>
          <a:noFill/>
          <a:ln w="38100">
            <a:solidFill>
              <a:srgbClr val="00FF00"/>
            </a:solidFill>
            <a:round/>
            <a:headEnd/>
            <a:tailEnd type="stealth" w="lg" len="lg"/>
          </a:ln>
        </p:spPr>
        <p:txBody>
          <a:bodyPr wrap="none" anchor="ctr"/>
          <a:lstStyle/>
          <a:p>
            <a:endParaRPr lang="en-US"/>
          </a:p>
        </p:txBody>
      </p:sp>
      <p:sp>
        <p:nvSpPr>
          <p:cNvPr id="4113" name="Line 14"/>
          <p:cNvSpPr>
            <a:spLocks noChangeShapeType="1"/>
          </p:cNvSpPr>
          <p:nvPr/>
        </p:nvSpPr>
        <p:spPr bwMode="auto">
          <a:xfrm>
            <a:off x="6075363" y="2590800"/>
            <a:ext cx="1717675" cy="1122363"/>
          </a:xfrm>
          <a:prstGeom prst="line">
            <a:avLst/>
          </a:prstGeom>
          <a:noFill/>
          <a:ln w="38100">
            <a:solidFill>
              <a:srgbClr val="FF0000"/>
            </a:solidFill>
            <a:round/>
            <a:headEnd type="stealth" w="lg" len="lg"/>
            <a:tailEnd type="none" w="lg" len="lg"/>
          </a:ln>
        </p:spPr>
        <p:txBody>
          <a:bodyPr wrap="none" anchor="ctr"/>
          <a:lstStyle/>
          <a:p>
            <a:endParaRPr lang="en-US"/>
          </a:p>
        </p:txBody>
      </p:sp>
      <p:sp>
        <p:nvSpPr>
          <p:cNvPr id="4114" name="Line 15"/>
          <p:cNvSpPr>
            <a:spLocks noChangeShapeType="1"/>
          </p:cNvSpPr>
          <p:nvPr/>
        </p:nvSpPr>
        <p:spPr bwMode="auto">
          <a:xfrm flipV="1">
            <a:off x="1193800" y="2586038"/>
            <a:ext cx="1722438" cy="1116012"/>
          </a:xfrm>
          <a:prstGeom prst="line">
            <a:avLst/>
          </a:prstGeom>
          <a:noFill/>
          <a:ln w="38100">
            <a:solidFill>
              <a:srgbClr val="FF00FF"/>
            </a:solidFill>
            <a:round/>
            <a:headEnd/>
            <a:tailEnd type="stealth" w="lg" len="lg"/>
          </a:ln>
        </p:spPr>
        <p:txBody>
          <a:bodyPr wrap="none" anchor="ctr"/>
          <a:lstStyle/>
          <a:p>
            <a:endParaRPr lang="en-US"/>
          </a:p>
        </p:txBody>
      </p:sp>
      <p:sp>
        <p:nvSpPr>
          <p:cNvPr id="4115" name="Oval 16"/>
          <p:cNvSpPr>
            <a:spLocks noChangeArrowheads="1"/>
          </p:cNvSpPr>
          <p:nvPr/>
        </p:nvSpPr>
        <p:spPr bwMode="auto">
          <a:xfrm>
            <a:off x="3055938" y="3641725"/>
            <a:ext cx="138112" cy="1333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4116" name="Oval 17"/>
          <p:cNvSpPr>
            <a:spLocks noChangeArrowheads="1"/>
          </p:cNvSpPr>
          <p:nvPr/>
        </p:nvSpPr>
        <p:spPr bwMode="auto">
          <a:xfrm>
            <a:off x="5786438" y="3668713"/>
            <a:ext cx="138112" cy="1333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85074" name="Text Box 18"/>
          <p:cNvSpPr txBox="1">
            <a:spLocks noChangeArrowheads="1"/>
          </p:cNvSpPr>
          <p:nvPr/>
        </p:nvSpPr>
        <p:spPr bwMode="auto">
          <a:xfrm>
            <a:off x="5105400" y="5322888"/>
            <a:ext cx="3079750" cy="731837"/>
          </a:xfrm>
          <a:prstGeom prst="rect">
            <a:avLst/>
          </a:prstGeom>
          <a:noFill/>
          <a:ln w="9525">
            <a:noFill/>
            <a:miter lim="800000"/>
            <a:headEnd/>
            <a:tailEnd/>
          </a:ln>
        </p:spPr>
        <p:txBody>
          <a:bodyPr wrap="none">
            <a:spAutoFit/>
          </a:bodyPr>
          <a:lstStyle/>
          <a:p>
            <a:r>
              <a:rPr lang="en-US" b="1"/>
              <a:t>Fundamental Matrix</a:t>
            </a:r>
          </a:p>
          <a:p>
            <a:r>
              <a:rPr lang="en-US" sz="1800"/>
              <a:t>(Faugeras and Luong, 1992)</a:t>
            </a:r>
            <a:endParaRPr lang="en-US"/>
          </a:p>
        </p:txBody>
      </p:sp>
      <p:sp>
        <p:nvSpPr>
          <p:cNvPr id="685075" name="Rectangle 19"/>
          <p:cNvSpPr>
            <a:spLocks noChangeArrowheads="1"/>
          </p:cNvSpPr>
          <p:nvPr/>
        </p:nvSpPr>
        <p:spPr bwMode="auto">
          <a:xfrm>
            <a:off x="4800600" y="5238750"/>
            <a:ext cx="3657600" cy="914400"/>
          </a:xfrm>
          <a:prstGeom prst="rect">
            <a:avLst/>
          </a:prstGeom>
          <a:noFill/>
          <a:ln w="28575">
            <a:solidFill>
              <a:srgbClr val="CC3300"/>
            </a:solidFill>
            <a:miter lim="800000"/>
            <a:headEnd/>
            <a:tailEnd/>
          </a:ln>
        </p:spPr>
        <p:txBody>
          <a:bodyPr wrap="none" anchor="ctr"/>
          <a:lstStyle/>
          <a:p>
            <a:endParaRPr lang="en-US"/>
          </a:p>
        </p:txBody>
      </p:sp>
      <p:sp>
        <p:nvSpPr>
          <p:cNvPr id="685076" name="AutoShape 20"/>
          <p:cNvSpPr>
            <a:spLocks noChangeArrowheads="1"/>
          </p:cNvSpPr>
          <p:nvPr/>
        </p:nvSpPr>
        <p:spPr bwMode="auto">
          <a:xfrm>
            <a:off x="6400800" y="4629150"/>
            <a:ext cx="457200" cy="457200"/>
          </a:xfrm>
          <a:prstGeom prst="down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graphicFrame>
        <p:nvGraphicFramePr>
          <p:cNvPr id="4098" name="Object 21"/>
          <p:cNvGraphicFramePr>
            <a:graphicFrameLocks noGrp="1" noChangeAspect="1"/>
          </p:cNvGraphicFramePr>
          <p:nvPr>
            <p:ph sz="half" idx="1"/>
            <p:extLst>
              <p:ext uri="{D42A27DB-BD31-4B8C-83A1-F6EECF244321}">
                <p14:modId xmlns:p14="http://schemas.microsoft.com/office/powerpoint/2010/main" val="1579484719"/>
              </p:ext>
            </p:extLst>
          </p:nvPr>
        </p:nvGraphicFramePr>
        <p:xfrm>
          <a:off x="609600" y="4060825"/>
          <a:ext cx="1828800" cy="598488"/>
        </p:xfrm>
        <a:graphic>
          <a:graphicData uri="http://schemas.openxmlformats.org/presentationml/2006/ole">
            <mc:AlternateContent xmlns:mc="http://schemas.openxmlformats.org/markup-compatibility/2006">
              <mc:Choice xmlns:v="urn:schemas-microsoft-com:vml" Requires="v">
                <p:oleObj spid="_x0000_s194666" name="Equation" r:id="rId5" imgW="698400" imgH="228600" progId="Equation.3">
                  <p:embed/>
                </p:oleObj>
              </mc:Choice>
              <mc:Fallback>
                <p:oleObj name="Equation" r:id="rId5" imgW="698400" imgH="228600" progId="Equation.3">
                  <p:embed/>
                  <p:pic>
                    <p:nvPicPr>
                      <p:cNvPr id="0" name=""/>
                      <p:cNvPicPr>
                        <a:picLocks noChangeAspect="1" noChangeArrowheads="1"/>
                      </p:cNvPicPr>
                      <p:nvPr/>
                    </p:nvPicPr>
                    <p:blipFill>
                      <a:blip r:embed="rId6"/>
                      <a:srcRect/>
                      <a:stretch>
                        <a:fillRect/>
                      </a:stretch>
                    </p:blipFill>
                    <p:spPr bwMode="auto">
                      <a:xfrm>
                        <a:off x="609600" y="4060825"/>
                        <a:ext cx="1828800" cy="598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099" name="Object 22"/>
          <p:cNvGraphicFramePr>
            <a:graphicFrameLocks noChangeAspect="1"/>
          </p:cNvGraphicFramePr>
          <p:nvPr>
            <p:extLst>
              <p:ext uri="{D42A27DB-BD31-4B8C-83A1-F6EECF244321}">
                <p14:modId xmlns:p14="http://schemas.microsoft.com/office/powerpoint/2010/main" val="676852641"/>
              </p:ext>
            </p:extLst>
          </p:nvPr>
        </p:nvGraphicFramePr>
        <p:xfrm>
          <a:off x="466725" y="4778375"/>
          <a:ext cx="2063750" cy="1376363"/>
        </p:xfrm>
        <a:graphic>
          <a:graphicData uri="http://schemas.openxmlformats.org/presentationml/2006/ole">
            <mc:AlternateContent xmlns:mc="http://schemas.openxmlformats.org/markup-compatibility/2006">
              <mc:Choice xmlns:v="urn:schemas-microsoft-com:vml" Requires="v">
                <p:oleObj spid="_x0000_s194667" name="Equation" r:id="rId7" imgW="711000" imgH="457200" progId="Equation.3">
                  <p:embed/>
                </p:oleObj>
              </mc:Choice>
              <mc:Fallback>
                <p:oleObj name="Equation" r:id="rId7" imgW="711000" imgH="457200" progId="Equation.3">
                  <p:embed/>
                  <p:pic>
                    <p:nvPicPr>
                      <p:cNvPr id="0" name=""/>
                      <p:cNvPicPr>
                        <a:picLocks noChangeAspect="1" noChangeArrowheads="1"/>
                      </p:cNvPicPr>
                      <p:nvPr/>
                    </p:nvPicPr>
                    <p:blipFill>
                      <a:blip r:embed="rId8"/>
                      <a:srcRect/>
                      <a:stretch>
                        <a:fillRect/>
                      </a:stretch>
                    </p:blipFill>
                    <p:spPr bwMode="auto">
                      <a:xfrm>
                        <a:off x="466725" y="4778375"/>
                        <a:ext cx="2063750" cy="1376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23"/>
          <p:cNvGrpSpPr>
            <a:grpSpLocks/>
          </p:cNvGrpSpPr>
          <p:nvPr/>
        </p:nvGrpSpPr>
        <p:grpSpPr bwMode="auto">
          <a:xfrm>
            <a:off x="2743200" y="4064000"/>
            <a:ext cx="6129338" cy="565150"/>
            <a:chOff x="1728" y="2560"/>
            <a:chExt cx="3861" cy="356"/>
          </a:xfrm>
        </p:grpSpPr>
        <p:sp>
          <p:nvSpPr>
            <p:cNvPr id="4121" name="AutoShape 24"/>
            <p:cNvSpPr>
              <a:spLocks noChangeArrowheads="1"/>
            </p:cNvSpPr>
            <p:nvPr/>
          </p:nvSpPr>
          <p:spPr bwMode="auto">
            <a:xfrm>
              <a:off x="1728" y="2628"/>
              <a:ext cx="432" cy="240"/>
            </a:xfrm>
            <a:prstGeom prst="rightArrow">
              <a:avLst>
                <a:gd name="adj1" fmla="val 50000"/>
                <a:gd name="adj2" fmla="val 45000"/>
              </a:avLst>
            </a:prstGeom>
            <a:solidFill>
              <a:schemeClr val="accent1"/>
            </a:solidFill>
            <a:ln w="9525">
              <a:solidFill>
                <a:schemeClr val="tx1"/>
              </a:solidFill>
              <a:miter lim="800000"/>
              <a:headEnd/>
              <a:tailEnd/>
            </a:ln>
          </p:spPr>
          <p:txBody>
            <a:bodyPr wrap="none" anchor="ctr"/>
            <a:lstStyle/>
            <a:p>
              <a:endParaRPr lang="en-US"/>
            </a:p>
          </p:txBody>
        </p:sp>
        <p:graphicFrame>
          <p:nvGraphicFramePr>
            <p:cNvPr id="4100" name="Object 25"/>
            <p:cNvGraphicFramePr>
              <a:graphicFrameLocks noChangeAspect="1"/>
            </p:cNvGraphicFramePr>
            <p:nvPr>
              <p:extLst>
                <p:ext uri="{D42A27DB-BD31-4B8C-83A1-F6EECF244321}">
                  <p14:modId xmlns:p14="http://schemas.microsoft.com/office/powerpoint/2010/main" val="665391746"/>
                </p:ext>
              </p:extLst>
            </p:nvPr>
          </p:nvGraphicFramePr>
          <p:xfrm>
            <a:off x="2187" y="2560"/>
            <a:ext cx="3402" cy="356"/>
          </p:xfrm>
          <a:graphic>
            <a:graphicData uri="http://schemas.openxmlformats.org/presentationml/2006/ole">
              <mc:AlternateContent xmlns:mc="http://schemas.openxmlformats.org/markup-compatibility/2006">
                <mc:Choice xmlns:v="urn:schemas-microsoft-com:vml" Requires="v">
                  <p:oleObj spid="_x0000_s194668" name="Equation" r:id="rId9" imgW="2184120" imgH="228600" progId="Equation.3">
                    <p:embed/>
                  </p:oleObj>
                </mc:Choice>
                <mc:Fallback>
                  <p:oleObj name="Equation" r:id="rId9" imgW="2184120" imgH="228600" progId="Equation.3">
                    <p:embed/>
                    <p:pic>
                      <p:nvPicPr>
                        <p:cNvPr id="0" name=""/>
                        <p:cNvPicPr>
                          <a:picLocks noChangeAspect="1" noChangeArrowheads="1"/>
                        </p:cNvPicPr>
                        <p:nvPr/>
                      </p:nvPicPr>
                      <p:blipFill>
                        <a:blip r:embed="rId10"/>
                        <a:srcRect/>
                        <a:stretch>
                          <a:fillRect/>
                        </a:stretch>
                      </p:blipFill>
                      <p:spPr bwMode="auto">
                        <a:xfrm>
                          <a:off x="2187" y="2560"/>
                          <a:ext cx="3402" cy="3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160722082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8507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8507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685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5074" grpId="0" autoUpdateAnimBg="0"/>
      <p:bldP spid="685075" grpId="0" animBg="1"/>
      <p:bldP spid="68507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AutoShape 4"/>
          <p:cNvSpPr>
            <a:spLocks noChangeArrowheads="1"/>
          </p:cNvSpPr>
          <p:nvPr/>
        </p:nvSpPr>
        <p:spPr bwMode="auto">
          <a:xfrm>
            <a:off x="2743200" y="4171950"/>
            <a:ext cx="685800" cy="381000"/>
          </a:xfrm>
          <a:prstGeom prst="rightArrow">
            <a:avLst>
              <a:gd name="adj1" fmla="val 50000"/>
              <a:gd name="adj2" fmla="val 45000"/>
            </a:avLst>
          </a:prstGeom>
          <a:solidFill>
            <a:schemeClr val="accent1"/>
          </a:solidFill>
          <a:ln w="9525">
            <a:solidFill>
              <a:schemeClr val="tx1"/>
            </a:solidFill>
            <a:miter lim="800000"/>
            <a:headEnd/>
            <a:tailEnd/>
          </a:ln>
        </p:spPr>
        <p:txBody>
          <a:bodyPr wrap="none" anchor="ctr"/>
          <a:lstStyle/>
          <a:p>
            <a:endParaRPr lang="en-US"/>
          </a:p>
        </p:txBody>
      </p:sp>
      <p:sp>
        <p:nvSpPr>
          <p:cNvPr id="5125" name="Rectangle 6"/>
          <p:cNvSpPr>
            <a:spLocks noGrp="1" noChangeArrowheads="1"/>
          </p:cNvSpPr>
          <p:nvPr>
            <p:ph type="title"/>
          </p:nvPr>
        </p:nvSpPr>
        <p:spPr>
          <a:xfrm>
            <a:off x="700088" y="0"/>
            <a:ext cx="7772400" cy="838200"/>
          </a:xfrm>
        </p:spPr>
        <p:txBody>
          <a:bodyPr/>
          <a:lstStyle/>
          <a:p>
            <a:r>
              <a:rPr lang="en-US" smtClean="0"/>
              <a:t>Epipolar constraint: Uncalibrated case</a:t>
            </a:r>
          </a:p>
        </p:txBody>
      </p:sp>
      <p:sp>
        <p:nvSpPr>
          <p:cNvPr id="671774" name="Rectangle 30"/>
          <p:cNvSpPr>
            <a:spLocks noChangeArrowheads="1"/>
          </p:cNvSpPr>
          <p:nvPr/>
        </p:nvSpPr>
        <p:spPr bwMode="auto">
          <a:xfrm>
            <a:off x="685800" y="4800600"/>
            <a:ext cx="7772400" cy="1752600"/>
          </a:xfrm>
          <a:prstGeom prst="rect">
            <a:avLst/>
          </a:prstGeom>
          <a:noFill/>
          <a:ln w="9525">
            <a:noFill/>
            <a:miter lim="800000"/>
            <a:headEnd/>
            <a:tailEnd/>
          </a:ln>
        </p:spPr>
        <p:txBody>
          <a:bodyPr/>
          <a:lstStyle/>
          <a:p>
            <a:pPr marL="342900" indent="-342900">
              <a:lnSpc>
                <a:spcPct val="80000"/>
              </a:lnSpc>
              <a:spcBef>
                <a:spcPct val="20000"/>
              </a:spcBef>
              <a:buFontTx/>
              <a:buChar char="•"/>
            </a:pPr>
            <a:r>
              <a:rPr lang="en-US" b="1" i="1" dirty="0"/>
              <a:t>F </a:t>
            </a:r>
            <a:r>
              <a:rPr lang="en-US" b="1" i="1" dirty="0" smtClean="0"/>
              <a:t>x</a:t>
            </a:r>
            <a:r>
              <a:rPr lang="en-US" dirty="0" smtClean="0"/>
              <a:t>  </a:t>
            </a:r>
            <a:r>
              <a:rPr lang="en-US" dirty="0"/>
              <a:t>is the </a:t>
            </a:r>
            <a:r>
              <a:rPr lang="en-US" dirty="0" err="1"/>
              <a:t>epipolar</a:t>
            </a:r>
            <a:r>
              <a:rPr lang="en-US" dirty="0"/>
              <a:t> line associated with </a:t>
            </a:r>
            <a:r>
              <a:rPr lang="en-US" b="1" i="1" dirty="0" smtClean="0"/>
              <a:t>x</a:t>
            </a:r>
            <a:r>
              <a:rPr lang="en-US" i="1" dirty="0"/>
              <a:t> </a:t>
            </a:r>
            <a:r>
              <a:rPr lang="en-US" sz="2800" dirty="0" smtClean="0"/>
              <a:t>(</a:t>
            </a:r>
            <a:r>
              <a:rPr lang="en-US" sz="2800" b="1" i="1" dirty="0"/>
              <a:t>l</a:t>
            </a:r>
            <a:r>
              <a:rPr lang="en-US" sz="2800" i="1" dirty="0"/>
              <a:t>' = </a:t>
            </a:r>
            <a:r>
              <a:rPr lang="en-US" sz="2800" b="1" i="1" dirty="0"/>
              <a:t>F </a:t>
            </a:r>
            <a:r>
              <a:rPr lang="en-US" sz="2800" b="1" i="1" dirty="0" smtClean="0"/>
              <a:t>x</a:t>
            </a:r>
            <a:r>
              <a:rPr lang="en-US" sz="2800" dirty="0" smtClean="0"/>
              <a:t>)</a:t>
            </a:r>
            <a:endParaRPr lang="en-US" i="1" dirty="0"/>
          </a:p>
          <a:p>
            <a:pPr marL="342900" indent="-342900">
              <a:lnSpc>
                <a:spcPct val="80000"/>
              </a:lnSpc>
              <a:spcBef>
                <a:spcPct val="20000"/>
              </a:spcBef>
              <a:buFontTx/>
              <a:buChar char="•"/>
            </a:pPr>
            <a:r>
              <a:rPr lang="en-US" b="1" i="1" dirty="0" err="1" smtClean="0"/>
              <a:t>F</a:t>
            </a:r>
            <a:r>
              <a:rPr lang="en-US" i="1" baseline="30000" dirty="0" err="1" smtClean="0"/>
              <a:t>T</a:t>
            </a:r>
            <a:r>
              <a:rPr lang="en-US" b="1" i="1" dirty="0" err="1" smtClean="0"/>
              <a:t>x</a:t>
            </a:r>
            <a:r>
              <a:rPr lang="en-US" i="1" dirty="0"/>
              <a:t>'</a:t>
            </a:r>
            <a:r>
              <a:rPr lang="en-US" dirty="0" smtClean="0"/>
              <a:t>  </a:t>
            </a:r>
            <a:r>
              <a:rPr lang="en-US" dirty="0"/>
              <a:t>is the </a:t>
            </a:r>
            <a:r>
              <a:rPr lang="en-US" dirty="0" err="1"/>
              <a:t>epipolar</a:t>
            </a:r>
            <a:r>
              <a:rPr lang="en-US" dirty="0"/>
              <a:t> line associated with </a:t>
            </a:r>
            <a:r>
              <a:rPr lang="en-US" b="1" i="1" dirty="0" smtClean="0"/>
              <a:t>x</a:t>
            </a:r>
            <a:r>
              <a:rPr lang="en-US" b="1" i="1" dirty="0"/>
              <a:t>'</a:t>
            </a:r>
            <a:r>
              <a:rPr lang="en-US" b="1" i="1" dirty="0" smtClean="0"/>
              <a:t> </a:t>
            </a:r>
            <a:r>
              <a:rPr lang="en-US" sz="2800" dirty="0"/>
              <a:t>(</a:t>
            </a:r>
            <a:r>
              <a:rPr lang="en-US" sz="2800" b="1" i="1" dirty="0" smtClean="0"/>
              <a:t>l</a:t>
            </a:r>
            <a:r>
              <a:rPr lang="en-US" sz="2800" i="1" dirty="0" smtClean="0"/>
              <a:t>' = </a:t>
            </a:r>
            <a:r>
              <a:rPr lang="en-US" sz="2800" b="1" i="1" dirty="0" err="1" smtClean="0"/>
              <a:t>F</a:t>
            </a:r>
            <a:r>
              <a:rPr lang="en-US" sz="2800" i="1" baseline="30000" dirty="0" err="1" smtClean="0"/>
              <a:t>T</a:t>
            </a:r>
            <a:r>
              <a:rPr lang="en-US" sz="2800" b="1" i="1" dirty="0" err="1"/>
              <a:t>x</a:t>
            </a:r>
            <a:r>
              <a:rPr lang="en-US" sz="2800" i="1" dirty="0"/>
              <a:t>'</a:t>
            </a:r>
            <a:r>
              <a:rPr lang="en-US" sz="2800" dirty="0" smtClean="0"/>
              <a:t>)</a:t>
            </a:r>
            <a:endParaRPr lang="en-US" i="1" dirty="0"/>
          </a:p>
          <a:p>
            <a:pPr marL="342900" indent="-342900">
              <a:lnSpc>
                <a:spcPct val="80000"/>
              </a:lnSpc>
              <a:spcBef>
                <a:spcPct val="20000"/>
              </a:spcBef>
              <a:buFontTx/>
              <a:buChar char="•"/>
            </a:pPr>
            <a:r>
              <a:rPr lang="en-US" b="1" i="1" dirty="0"/>
              <a:t>F </a:t>
            </a:r>
            <a:r>
              <a:rPr lang="en-US" b="1" i="1" dirty="0" smtClean="0"/>
              <a:t>e</a:t>
            </a:r>
            <a:r>
              <a:rPr lang="en-US" i="1" dirty="0"/>
              <a:t> </a:t>
            </a:r>
            <a:r>
              <a:rPr lang="en-US" dirty="0" smtClean="0"/>
              <a:t>= </a:t>
            </a:r>
            <a:r>
              <a:rPr lang="en-US" dirty="0"/>
              <a:t>0   and   </a:t>
            </a:r>
            <a:r>
              <a:rPr lang="en-US" b="1" i="1" dirty="0" err="1" smtClean="0"/>
              <a:t>F</a:t>
            </a:r>
            <a:r>
              <a:rPr lang="en-US" i="1" baseline="30000" dirty="0" err="1" smtClean="0"/>
              <a:t>T</a:t>
            </a:r>
            <a:r>
              <a:rPr lang="en-US" b="1" i="1" dirty="0" err="1" smtClean="0"/>
              <a:t>e</a:t>
            </a:r>
            <a:r>
              <a:rPr lang="en-US" i="1" dirty="0"/>
              <a:t>'</a:t>
            </a:r>
            <a:r>
              <a:rPr lang="en-US" i="1" dirty="0" smtClean="0"/>
              <a:t> </a:t>
            </a:r>
            <a:r>
              <a:rPr lang="en-US" i="1" dirty="0"/>
              <a:t>= </a:t>
            </a:r>
            <a:r>
              <a:rPr lang="en-US" dirty="0"/>
              <a:t>0</a:t>
            </a:r>
          </a:p>
          <a:p>
            <a:pPr marL="342900" indent="-342900">
              <a:lnSpc>
                <a:spcPct val="80000"/>
              </a:lnSpc>
              <a:spcBef>
                <a:spcPct val="20000"/>
              </a:spcBef>
              <a:buFontTx/>
              <a:buChar char="•"/>
            </a:pPr>
            <a:r>
              <a:rPr lang="en-US" b="1" i="1" dirty="0"/>
              <a:t>F</a:t>
            </a:r>
            <a:r>
              <a:rPr lang="en-US" i="1" dirty="0"/>
              <a:t> </a:t>
            </a:r>
            <a:r>
              <a:rPr lang="en-US" dirty="0"/>
              <a:t>is singular (rank two)</a:t>
            </a:r>
          </a:p>
          <a:p>
            <a:pPr marL="342900" indent="-342900">
              <a:lnSpc>
                <a:spcPct val="80000"/>
              </a:lnSpc>
              <a:spcBef>
                <a:spcPct val="20000"/>
              </a:spcBef>
              <a:buFontTx/>
              <a:buChar char="•"/>
            </a:pPr>
            <a:r>
              <a:rPr lang="en-US" b="1" i="1" dirty="0"/>
              <a:t>F</a:t>
            </a:r>
            <a:r>
              <a:rPr lang="en-US" dirty="0"/>
              <a:t> has </a:t>
            </a:r>
            <a:r>
              <a:rPr lang="en-US" i="1" dirty="0"/>
              <a:t>seven</a:t>
            </a:r>
            <a:r>
              <a:rPr lang="en-US" dirty="0"/>
              <a:t> degrees of freedom</a:t>
            </a:r>
          </a:p>
        </p:txBody>
      </p:sp>
      <p:pic>
        <p:nvPicPr>
          <p:cNvPr id="5127" name="Picture 46"/>
          <p:cNvPicPr>
            <a:picLocks noChangeAspect="1" noChangeArrowheads="1"/>
          </p:cNvPicPr>
          <p:nvPr/>
        </p:nvPicPr>
        <p:blipFill>
          <a:blip r:embed="rId4" cstate="print"/>
          <a:srcRect/>
          <a:stretch>
            <a:fillRect/>
          </a:stretch>
        </p:blipFill>
        <p:spPr bwMode="auto">
          <a:xfrm>
            <a:off x="990600" y="1219200"/>
            <a:ext cx="7010400" cy="2819400"/>
          </a:xfrm>
          <a:prstGeom prst="rect">
            <a:avLst/>
          </a:prstGeom>
          <a:noFill/>
          <a:ln w="9525">
            <a:noFill/>
            <a:miter lim="800000"/>
            <a:headEnd/>
            <a:tailEnd/>
          </a:ln>
        </p:spPr>
      </p:pic>
      <p:sp>
        <p:nvSpPr>
          <p:cNvPr id="5128" name="Rectangle 47"/>
          <p:cNvSpPr>
            <a:spLocks noChangeArrowheads="1"/>
          </p:cNvSpPr>
          <p:nvPr/>
        </p:nvSpPr>
        <p:spPr bwMode="auto">
          <a:xfrm>
            <a:off x="1060450" y="1806575"/>
            <a:ext cx="207963" cy="265113"/>
          </a:xfrm>
          <a:prstGeom prst="rect">
            <a:avLst/>
          </a:prstGeom>
          <a:solidFill>
            <a:schemeClr val="bg1"/>
          </a:solidFill>
          <a:ln w="9525">
            <a:noFill/>
            <a:miter lim="800000"/>
            <a:headEnd/>
            <a:tailEnd/>
          </a:ln>
        </p:spPr>
        <p:txBody>
          <a:bodyPr wrap="none" anchor="ctr"/>
          <a:lstStyle/>
          <a:p>
            <a:endParaRPr lang="en-US"/>
          </a:p>
        </p:txBody>
      </p:sp>
      <p:sp>
        <p:nvSpPr>
          <p:cNvPr id="5129" name="Rectangle 48"/>
          <p:cNvSpPr>
            <a:spLocks noChangeArrowheads="1"/>
          </p:cNvSpPr>
          <p:nvPr/>
        </p:nvSpPr>
        <p:spPr bwMode="auto">
          <a:xfrm>
            <a:off x="7669213" y="1814513"/>
            <a:ext cx="293687" cy="266700"/>
          </a:xfrm>
          <a:prstGeom prst="rect">
            <a:avLst/>
          </a:prstGeom>
          <a:solidFill>
            <a:schemeClr val="bg1"/>
          </a:solidFill>
          <a:ln w="9525">
            <a:noFill/>
            <a:miter lim="800000"/>
            <a:headEnd/>
            <a:tailEnd/>
          </a:ln>
        </p:spPr>
        <p:txBody>
          <a:bodyPr wrap="none" anchor="ctr"/>
          <a:lstStyle/>
          <a:p>
            <a:endParaRPr lang="en-US"/>
          </a:p>
        </p:txBody>
      </p:sp>
      <p:sp>
        <p:nvSpPr>
          <p:cNvPr id="5130" name="Text Box 49"/>
          <p:cNvSpPr txBox="1">
            <a:spLocks noChangeArrowheads="1"/>
          </p:cNvSpPr>
          <p:nvPr/>
        </p:nvSpPr>
        <p:spPr bwMode="auto">
          <a:xfrm>
            <a:off x="4391025" y="1143000"/>
            <a:ext cx="338138" cy="369888"/>
          </a:xfrm>
          <a:prstGeom prst="rect">
            <a:avLst/>
          </a:prstGeom>
          <a:solidFill>
            <a:schemeClr val="bg1"/>
          </a:solidFill>
          <a:ln w="9525">
            <a:noFill/>
            <a:miter lim="800000"/>
            <a:headEnd/>
            <a:tailEnd/>
          </a:ln>
        </p:spPr>
        <p:txBody>
          <a:bodyPr wrap="none">
            <a:spAutoFit/>
          </a:bodyPr>
          <a:lstStyle/>
          <a:p>
            <a:r>
              <a:rPr lang="en-US" sz="1800" b="1" i="1">
                <a:latin typeface="Times New Roman" pitchFamily="18" charset="0"/>
              </a:rPr>
              <a:t>X</a:t>
            </a:r>
          </a:p>
        </p:txBody>
      </p:sp>
      <p:sp>
        <p:nvSpPr>
          <p:cNvPr id="5131" name="Freeform 50"/>
          <p:cNvSpPr>
            <a:spLocks/>
          </p:cNvSpPr>
          <p:nvPr/>
        </p:nvSpPr>
        <p:spPr bwMode="auto">
          <a:xfrm>
            <a:off x="2655888" y="2446338"/>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5132" name="Text Box 51"/>
          <p:cNvSpPr txBox="1">
            <a:spLocks noChangeArrowheads="1"/>
          </p:cNvSpPr>
          <p:nvPr/>
        </p:nvSpPr>
        <p:spPr bwMode="auto">
          <a:xfrm>
            <a:off x="2655888" y="2286000"/>
            <a:ext cx="192087"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5133" name="Freeform 52"/>
          <p:cNvSpPr>
            <a:spLocks/>
          </p:cNvSpPr>
          <p:nvPr/>
        </p:nvSpPr>
        <p:spPr bwMode="auto">
          <a:xfrm>
            <a:off x="6126163" y="2446338"/>
            <a:ext cx="209550" cy="198437"/>
          </a:xfrm>
          <a:custGeom>
            <a:avLst/>
            <a:gdLst>
              <a:gd name="T0" fmla="*/ 2147483647 w 144"/>
              <a:gd name="T1" fmla="*/ 0 h 144"/>
              <a:gd name="T2" fmla="*/ 0 w 144"/>
              <a:gd name="T3" fmla="*/ 2147483647 h 144"/>
              <a:gd name="T4" fmla="*/ 2147483647 w 144"/>
              <a:gd name="T5" fmla="*/ 2147483647 h 144"/>
              <a:gd name="T6" fmla="*/ 2147483647 w 144"/>
              <a:gd name="T7" fmla="*/ 2147483647 h 144"/>
              <a:gd name="T8" fmla="*/ 2147483647 w 144"/>
              <a:gd name="T9" fmla="*/ 0 h 144"/>
              <a:gd name="T10" fmla="*/ 2147483647 w 144"/>
              <a:gd name="T11" fmla="*/ 0 h 144"/>
              <a:gd name="T12" fmla="*/ 0 60000 65536"/>
              <a:gd name="T13" fmla="*/ 0 60000 65536"/>
              <a:gd name="T14" fmla="*/ 0 60000 65536"/>
              <a:gd name="T15" fmla="*/ 0 60000 65536"/>
              <a:gd name="T16" fmla="*/ 0 60000 65536"/>
              <a:gd name="T17" fmla="*/ 0 60000 65536"/>
              <a:gd name="T18" fmla="*/ 0 w 144"/>
              <a:gd name="T19" fmla="*/ 0 h 144"/>
              <a:gd name="T20" fmla="*/ 144 w 144"/>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144" h="144">
                <a:moveTo>
                  <a:pt x="48" y="0"/>
                </a:moveTo>
                <a:lnTo>
                  <a:pt x="0" y="96"/>
                </a:lnTo>
                <a:lnTo>
                  <a:pt x="48" y="144"/>
                </a:lnTo>
                <a:lnTo>
                  <a:pt x="144" y="96"/>
                </a:lnTo>
                <a:lnTo>
                  <a:pt x="144" y="0"/>
                </a:lnTo>
                <a:lnTo>
                  <a:pt x="48" y="0"/>
                </a:lnTo>
                <a:close/>
              </a:path>
            </a:pathLst>
          </a:custGeom>
          <a:solidFill>
            <a:schemeClr val="bg1"/>
          </a:solidFill>
          <a:ln w="9525">
            <a:noFill/>
            <a:round/>
            <a:headEnd/>
            <a:tailEnd/>
          </a:ln>
        </p:spPr>
        <p:txBody>
          <a:bodyPr/>
          <a:lstStyle/>
          <a:p>
            <a:endParaRPr lang="en-US"/>
          </a:p>
        </p:txBody>
      </p:sp>
      <p:sp>
        <p:nvSpPr>
          <p:cNvPr id="5134" name="Text Box 53"/>
          <p:cNvSpPr txBox="1">
            <a:spLocks noChangeArrowheads="1"/>
          </p:cNvSpPr>
          <p:nvPr/>
        </p:nvSpPr>
        <p:spPr bwMode="auto">
          <a:xfrm>
            <a:off x="6057900" y="2286000"/>
            <a:ext cx="346075" cy="304800"/>
          </a:xfrm>
          <a:prstGeom prst="rect">
            <a:avLst/>
          </a:prstGeom>
          <a:noFill/>
          <a:ln w="9525">
            <a:noFill/>
            <a:miter lim="800000"/>
            <a:headEnd/>
            <a:tailEnd/>
          </a:ln>
        </p:spPr>
        <p:txBody>
          <a:bodyPr>
            <a:spAutoFit/>
          </a:bodyPr>
          <a:lstStyle/>
          <a:p>
            <a:r>
              <a:rPr lang="en-US" sz="1400" b="1" i="1">
                <a:latin typeface="Times New Roman" pitchFamily="18" charset="0"/>
              </a:rPr>
              <a:t>x’</a:t>
            </a:r>
          </a:p>
        </p:txBody>
      </p:sp>
      <p:sp>
        <p:nvSpPr>
          <p:cNvPr id="671798" name="Line 54"/>
          <p:cNvSpPr>
            <a:spLocks noChangeShapeType="1"/>
          </p:cNvSpPr>
          <p:nvPr/>
        </p:nvSpPr>
        <p:spPr bwMode="auto">
          <a:xfrm flipH="1" flipV="1">
            <a:off x="2916238" y="2457450"/>
            <a:ext cx="238125" cy="1377950"/>
          </a:xfrm>
          <a:prstGeom prst="line">
            <a:avLst/>
          </a:prstGeom>
          <a:noFill/>
          <a:ln w="38100">
            <a:solidFill>
              <a:srgbClr val="CC3300"/>
            </a:solidFill>
            <a:round/>
            <a:headEnd/>
            <a:tailEnd/>
          </a:ln>
        </p:spPr>
        <p:txBody>
          <a:bodyPr wrap="none" anchor="ctr"/>
          <a:lstStyle/>
          <a:p>
            <a:endParaRPr lang="en-US"/>
          </a:p>
        </p:txBody>
      </p:sp>
      <p:sp>
        <p:nvSpPr>
          <p:cNvPr id="671799" name="Line 55"/>
          <p:cNvSpPr>
            <a:spLocks noChangeShapeType="1"/>
          </p:cNvSpPr>
          <p:nvPr/>
        </p:nvSpPr>
        <p:spPr bwMode="auto">
          <a:xfrm flipV="1">
            <a:off x="5837238" y="2468563"/>
            <a:ext cx="231775" cy="1382712"/>
          </a:xfrm>
          <a:prstGeom prst="line">
            <a:avLst/>
          </a:prstGeom>
          <a:noFill/>
          <a:ln w="38100">
            <a:solidFill>
              <a:srgbClr val="CC3300"/>
            </a:solidFill>
            <a:round/>
            <a:headEnd/>
            <a:tailEnd/>
          </a:ln>
        </p:spPr>
        <p:txBody>
          <a:bodyPr wrap="none" anchor="ctr"/>
          <a:lstStyle/>
          <a:p>
            <a:endParaRPr lang="en-US"/>
          </a:p>
        </p:txBody>
      </p:sp>
      <p:sp>
        <p:nvSpPr>
          <p:cNvPr id="671800" name="Oval 56"/>
          <p:cNvSpPr>
            <a:spLocks noChangeArrowheads="1"/>
          </p:cNvSpPr>
          <p:nvPr/>
        </p:nvSpPr>
        <p:spPr bwMode="auto">
          <a:xfrm>
            <a:off x="3055938" y="3641725"/>
            <a:ext cx="138112" cy="13335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71801" name="Oval 57"/>
          <p:cNvSpPr>
            <a:spLocks noChangeArrowheads="1"/>
          </p:cNvSpPr>
          <p:nvPr/>
        </p:nvSpPr>
        <p:spPr bwMode="auto">
          <a:xfrm>
            <a:off x="5786438" y="3668713"/>
            <a:ext cx="138112" cy="133350"/>
          </a:xfrm>
          <a:prstGeom prst="ellipse">
            <a:avLst/>
          </a:prstGeom>
          <a:solidFill>
            <a:schemeClr val="accent1"/>
          </a:solidFill>
          <a:ln w="9525">
            <a:solidFill>
              <a:schemeClr val="tx1"/>
            </a:solidFill>
            <a:round/>
            <a:headEnd/>
            <a:tailEnd/>
          </a:ln>
        </p:spPr>
        <p:txBody>
          <a:bodyPr wrap="none" anchor="ctr"/>
          <a:lstStyle/>
          <a:p>
            <a:endParaRPr lang="en-US"/>
          </a:p>
        </p:txBody>
      </p:sp>
      <p:graphicFrame>
        <p:nvGraphicFramePr>
          <p:cNvPr id="21" name="Object 21"/>
          <p:cNvGraphicFramePr>
            <a:graphicFrameLocks noGrp="1" noChangeAspect="1"/>
          </p:cNvGraphicFramePr>
          <p:nvPr>
            <p:ph sz="half" idx="1"/>
            <p:extLst>
              <p:ext uri="{D42A27DB-BD31-4B8C-83A1-F6EECF244321}">
                <p14:modId xmlns:p14="http://schemas.microsoft.com/office/powerpoint/2010/main" val="61168424"/>
              </p:ext>
            </p:extLst>
          </p:nvPr>
        </p:nvGraphicFramePr>
        <p:xfrm>
          <a:off x="609600" y="4060825"/>
          <a:ext cx="1828800" cy="598488"/>
        </p:xfrm>
        <a:graphic>
          <a:graphicData uri="http://schemas.openxmlformats.org/presentationml/2006/ole">
            <mc:AlternateContent xmlns:mc="http://schemas.openxmlformats.org/markup-compatibility/2006">
              <mc:Choice xmlns:v="urn:schemas-microsoft-com:vml" Requires="v">
                <p:oleObj spid="_x0000_s195657" name="Equation" r:id="rId5" imgW="698400" imgH="228600" progId="Equation.3">
                  <p:embed/>
                </p:oleObj>
              </mc:Choice>
              <mc:Fallback>
                <p:oleObj name="Equation" r:id="rId5" imgW="698400" imgH="228600" progId="Equation.3">
                  <p:embed/>
                  <p:pic>
                    <p:nvPicPr>
                      <p:cNvPr id="0" name=""/>
                      <p:cNvPicPr>
                        <a:picLocks noChangeAspect="1" noChangeArrowheads="1"/>
                      </p:cNvPicPr>
                      <p:nvPr/>
                    </p:nvPicPr>
                    <p:blipFill>
                      <a:blip r:embed="rId6"/>
                      <a:srcRect/>
                      <a:stretch>
                        <a:fillRect/>
                      </a:stretch>
                    </p:blipFill>
                    <p:spPr bwMode="auto">
                      <a:xfrm>
                        <a:off x="609600" y="4060825"/>
                        <a:ext cx="1828800" cy="5984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2" name="Group 23"/>
          <p:cNvGrpSpPr>
            <a:grpSpLocks/>
          </p:cNvGrpSpPr>
          <p:nvPr/>
        </p:nvGrpSpPr>
        <p:grpSpPr bwMode="auto">
          <a:xfrm>
            <a:off x="2743200" y="4064000"/>
            <a:ext cx="6129338" cy="565150"/>
            <a:chOff x="1728" y="2560"/>
            <a:chExt cx="3861" cy="356"/>
          </a:xfrm>
        </p:grpSpPr>
        <p:sp>
          <p:nvSpPr>
            <p:cNvPr id="23" name="AutoShape 24"/>
            <p:cNvSpPr>
              <a:spLocks noChangeArrowheads="1"/>
            </p:cNvSpPr>
            <p:nvPr/>
          </p:nvSpPr>
          <p:spPr bwMode="auto">
            <a:xfrm>
              <a:off x="1728" y="2628"/>
              <a:ext cx="432" cy="240"/>
            </a:xfrm>
            <a:prstGeom prst="rightArrow">
              <a:avLst>
                <a:gd name="adj1" fmla="val 50000"/>
                <a:gd name="adj2" fmla="val 45000"/>
              </a:avLst>
            </a:prstGeom>
            <a:solidFill>
              <a:schemeClr val="accent1"/>
            </a:solidFill>
            <a:ln w="9525">
              <a:solidFill>
                <a:schemeClr val="tx1"/>
              </a:solidFill>
              <a:miter lim="800000"/>
              <a:headEnd/>
              <a:tailEnd/>
            </a:ln>
          </p:spPr>
          <p:txBody>
            <a:bodyPr wrap="none" anchor="ctr"/>
            <a:lstStyle/>
            <a:p>
              <a:endParaRPr lang="en-US"/>
            </a:p>
          </p:txBody>
        </p:sp>
        <p:graphicFrame>
          <p:nvGraphicFramePr>
            <p:cNvPr id="24" name="Object 25"/>
            <p:cNvGraphicFramePr>
              <a:graphicFrameLocks noChangeAspect="1"/>
            </p:cNvGraphicFramePr>
            <p:nvPr>
              <p:extLst>
                <p:ext uri="{D42A27DB-BD31-4B8C-83A1-F6EECF244321}">
                  <p14:modId xmlns:p14="http://schemas.microsoft.com/office/powerpoint/2010/main" val="913624458"/>
                </p:ext>
              </p:extLst>
            </p:nvPr>
          </p:nvGraphicFramePr>
          <p:xfrm>
            <a:off x="2187" y="2560"/>
            <a:ext cx="3402" cy="356"/>
          </p:xfrm>
          <a:graphic>
            <a:graphicData uri="http://schemas.openxmlformats.org/presentationml/2006/ole">
              <mc:AlternateContent xmlns:mc="http://schemas.openxmlformats.org/markup-compatibility/2006">
                <mc:Choice xmlns:v="urn:schemas-microsoft-com:vml" Requires="v">
                  <p:oleObj spid="_x0000_s195658" name="Equation" r:id="rId7" imgW="2184120" imgH="228600" progId="Equation.3">
                    <p:embed/>
                  </p:oleObj>
                </mc:Choice>
                <mc:Fallback>
                  <p:oleObj name="Equation" r:id="rId7" imgW="2184120" imgH="228600" progId="Equation.3">
                    <p:embed/>
                    <p:pic>
                      <p:nvPicPr>
                        <p:cNvPr id="0" name=""/>
                        <p:cNvPicPr>
                          <a:picLocks noChangeAspect="1" noChangeArrowheads="1"/>
                        </p:cNvPicPr>
                        <p:nvPr/>
                      </p:nvPicPr>
                      <p:blipFill>
                        <a:blip r:embed="rId8"/>
                        <a:srcRect/>
                        <a:stretch>
                          <a:fillRect/>
                        </a:stretch>
                      </p:blipFill>
                      <p:spPr bwMode="auto">
                        <a:xfrm>
                          <a:off x="2187" y="2560"/>
                          <a:ext cx="3402" cy="3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315460704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7177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1799"/>
                                        </p:tgtEl>
                                        <p:attrNameLst>
                                          <p:attrName>style.visibility</p:attrName>
                                        </p:attrNameLst>
                                      </p:cBhvr>
                                      <p:to>
                                        <p:strVal val="visible"/>
                                      </p:to>
                                    </p:set>
                                  </p:childTnLst>
                                  <p:subTnLst>
                                    <p:set>
                                      <p:cBhvr override="childStyle">
                                        <p:cTn dur="1" fill="hold" display="0" masterRel="nextClick" afterEffect="1"/>
                                        <p:tgtEl>
                                          <p:spTgt spid="671799"/>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71774">
                                            <p:txEl>
                                              <p:pRg st="1" end="1"/>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1798"/>
                                        </p:tgtEl>
                                        <p:attrNameLst>
                                          <p:attrName>style.visibility</p:attrName>
                                        </p:attrNameLst>
                                      </p:cBhvr>
                                      <p:to>
                                        <p:strVal val="visible"/>
                                      </p:to>
                                    </p:set>
                                  </p:childTnLst>
                                  <p:subTnLst>
                                    <p:set>
                                      <p:cBhvr override="childStyle">
                                        <p:cTn dur="1" fill="hold" display="0" masterRel="nextClick" afterEffect="1"/>
                                        <p:tgtEl>
                                          <p:spTgt spid="671798"/>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71774">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180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7180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71774">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7177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1774" grpId="0" build="p"/>
      <p:bldP spid="671798" grpId="0" animBg="1"/>
      <p:bldP spid="671799" grpId="0" animBg="1"/>
      <p:bldP spid="671800" grpId="0" animBg="1"/>
      <p:bldP spid="67180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2" name="AutoShape 12"/>
          <p:cNvSpPr>
            <a:spLocks noChangeArrowheads="1"/>
          </p:cNvSpPr>
          <p:nvPr/>
        </p:nvSpPr>
        <p:spPr bwMode="auto">
          <a:xfrm>
            <a:off x="4114800" y="2286000"/>
            <a:ext cx="533400" cy="533400"/>
          </a:xfrm>
          <a:prstGeom prst="right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
        <p:nvSpPr>
          <p:cNvPr id="573453" name="AutoShape 13"/>
          <p:cNvSpPr>
            <a:spLocks noChangeArrowheads="1"/>
          </p:cNvSpPr>
          <p:nvPr/>
        </p:nvSpPr>
        <p:spPr bwMode="auto">
          <a:xfrm rot="8550886">
            <a:off x="4191000" y="3352800"/>
            <a:ext cx="533400" cy="533400"/>
          </a:xfrm>
          <a:prstGeom prst="rightArrow">
            <a:avLst>
              <a:gd name="adj1" fmla="val 50000"/>
              <a:gd name="adj2" fmla="val 25000"/>
            </a:avLst>
          </a:prstGeom>
          <a:solidFill>
            <a:schemeClr val="accent1"/>
          </a:solidFill>
          <a:ln w="9525">
            <a:solidFill>
              <a:schemeClr val="tx1"/>
            </a:solidFill>
            <a:miter lim="800000"/>
            <a:headEnd/>
            <a:tailEnd/>
          </a:ln>
        </p:spPr>
        <p:txBody>
          <a:bodyPr wrap="none" anchor="ctr"/>
          <a:lstStyle/>
          <a:p>
            <a:endParaRPr lang="en-US"/>
          </a:p>
        </p:txBody>
      </p:sp>
      <p:sp>
        <p:nvSpPr>
          <p:cNvPr id="6153" name="Rectangle 16"/>
          <p:cNvSpPr>
            <a:spLocks noGrp="1" noChangeArrowheads="1"/>
          </p:cNvSpPr>
          <p:nvPr>
            <p:ph type="title"/>
          </p:nvPr>
        </p:nvSpPr>
        <p:spPr/>
        <p:txBody>
          <a:bodyPr/>
          <a:lstStyle/>
          <a:p>
            <a:r>
              <a:rPr lang="en-US" smtClean="0"/>
              <a:t>The eight-point algorithm</a:t>
            </a:r>
          </a:p>
        </p:txBody>
      </p:sp>
      <p:grpSp>
        <p:nvGrpSpPr>
          <p:cNvPr id="2" name="Group 21"/>
          <p:cNvGrpSpPr>
            <a:grpSpLocks/>
          </p:cNvGrpSpPr>
          <p:nvPr/>
        </p:nvGrpSpPr>
        <p:grpSpPr bwMode="auto">
          <a:xfrm>
            <a:off x="2971800" y="4114800"/>
            <a:ext cx="2552700" cy="2438400"/>
            <a:chOff x="4056" y="2496"/>
            <a:chExt cx="1608" cy="1536"/>
          </a:xfrm>
        </p:grpSpPr>
        <p:sp>
          <p:nvSpPr>
            <p:cNvPr id="6156" name="Text Box 9"/>
            <p:cNvSpPr txBox="1">
              <a:spLocks noChangeArrowheads="1"/>
            </p:cNvSpPr>
            <p:nvPr/>
          </p:nvSpPr>
          <p:spPr bwMode="auto">
            <a:xfrm>
              <a:off x="4112" y="2496"/>
              <a:ext cx="928" cy="288"/>
            </a:xfrm>
            <a:prstGeom prst="rect">
              <a:avLst/>
            </a:prstGeom>
            <a:noFill/>
            <a:ln w="9525">
              <a:noFill/>
              <a:miter lim="800000"/>
              <a:headEnd/>
              <a:tailEnd/>
            </a:ln>
          </p:spPr>
          <p:txBody>
            <a:bodyPr wrap="none">
              <a:spAutoFit/>
            </a:bodyPr>
            <a:lstStyle/>
            <a:p>
              <a:r>
                <a:rPr lang="en-US"/>
                <a:t>Minimize:</a:t>
              </a:r>
            </a:p>
          </p:txBody>
        </p:sp>
        <p:sp>
          <p:nvSpPr>
            <p:cNvPr id="6157" name="Text Box 10"/>
            <p:cNvSpPr txBox="1">
              <a:spLocks noChangeArrowheads="1"/>
            </p:cNvSpPr>
            <p:nvPr/>
          </p:nvSpPr>
          <p:spPr bwMode="auto">
            <a:xfrm>
              <a:off x="4174" y="3459"/>
              <a:ext cx="1401" cy="407"/>
            </a:xfrm>
            <a:prstGeom prst="rect">
              <a:avLst/>
            </a:prstGeom>
            <a:noFill/>
            <a:ln w="9525">
              <a:noFill/>
              <a:miter lim="800000"/>
              <a:headEnd/>
              <a:tailEnd/>
            </a:ln>
          </p:spPr>
          <p:txBody>
            <a:bodyPr wrap="none">
              <a:spAutoFit/>
            </a:bodyPr>
            <a:lstStyle/>
            <a:p>
              <a:pPr algn="ctr"/>
              <a:r>
                <a:rPr lang="en-US" sz="1800" dirty="0"/>
                <a:t>under the constraint</a:t>
              </a:r>
              <a:br>
                <a:rPr lang="en-US" sz="1800" dirty="0"/>
              </a:br>
              <a:r>
                <a:rPr lang="en-US" sz="1800" dirty="0" smtClean="0">
                  <a:latin typeface="Times New Roman" pitchFamily="18" charset="0"/>
                  <a:cs typeface="Times New Roman" pitchFamily="18" charset="0"/>
                </a:rPr>
                <a:t>||</a:t>
              </a:r>
              <a:r>
                <a:rPr lang="en-US" sz="1800" b="1" i="1" dirty="0" smtClean="0">
                  <a:latin typeface="Times New Roman" pitchFamily="18" charset="0"/>
                  <a:cs typeface="Times New Roman" pitchFamily="18" charset="0"/>
                </a:rPr>
                <a:t>F</a:t>
              </a:r>
              <a:r>
                <a:rPr lang="en-US" sz="1800" dirty="0" smtClean="0">
                  <a:latin typeface="Times New Roman" pitchFamily="18" charset="0"/>
                  <a:cs typeface="Times New Roman" pitchFamily="18" charset="0"/>
                </a:rPr>
                <a:t>||</a:t>
              </a:r>
              <a:r>
                <a:rPr lang="en-US" sz="1800" baseline="30000" dirty="0" smtClean="0">
                  <a:latin typeface="Times New Roman" pitchFamily="18" charset="0"/>
                  <a:cs typeface="Times New Roman" pitchFamily="18" charset="0"/>
                </a:rPr>
                <a:t>2</a:t>
              </a:r>
              <a:r>
                <a:rPr lang="en-US" sz="1800" dirty="0" smtClean="0">
                  <a:latin typeface="Times New Roman" pitchFamily="18" charset="0"/>
                  <a:cs typeface="Times New Roman" pitchFamily="18" charset="0"/>
                </a:rPr>
                <a:t>=1</a:t>
              </a:r>
              <a:endParaRPr lang="en-US" dirty="0">
                <a:latin typeface="Times New Roman" pitchFamily="18" charset="0"/>
                <a:cs typeface="Times New Roman" pitchFamily="18" charset="0"/>
              </a:endParaRPr>
            </a:p>
          </p:txBody>
        </p:sp>
        <p:sp>
          <p:nvSpPr>
            <p:cNvPr id="6158" name="Rectangle 15"/>
            <p:cNvSpPr>
              <a:spLocks noChangeArrowheads="1"/>
            </p:cNvSpPr>
            <p:nvPr/>
          </p:nvSpPr>
          <p:spPr bwMode="auto">
            <a:xfrm>
              <a:off x="4056" y="2496"/>
              <a:ext cx="1608" cy="1536"/>
            </a:xfrm>
            <a:prstGeom prst="rect">
              <a:avLst/>
            </a:prstGeom>
            <a:noFill/>
            <a:ln w="28575">
              <a:solidFill>
                <a:srgbClr val="CC3300"/>
              </a:solidFill>
              <a:miter lim="800000"/>
              <a:headEnd/>
              <a:tailEnd/>
            </a:ln>
          </p:spPr>
          <p:txBody>
            <a:bodyPr wrap="none" anchor="ctr"/>
            <a:lstStyle/>
            <a:p>
              <a:endParaRPr lang="en-US"/>
            </a:p>
          </p:txBody>
        </p:sp>
        <p:graphicFrame>
          <p:nvGraphicFramePr>
            <p:cNvPr id="6149" name="Object 19"/>
            <p:cNvGraphicFramePr>
              <a:graphicFrameLocks noChangeAspect="1"/>
            </p:cNvGraphicFramePr>
            <p:nvPr>
              <p:extLst>
                <p:ext uri="{D42A27DB-BD31-4B8C-83A1-F6EECF244321}">
                  <p14:modId xmlns:p14="http://schemas.microsoft.com/office/powerpoint/2010/main" val="3811829269"/>
                </p:ext>
              </p:extLst>
            </p:nvPr>
          </p:nvGraphicFramePr>
          <p:xfrm>
            <a:off x="4166" y="2784"/>
            <a:ext cx="1367" cy="694"/>
          </p:xfrm>
          <a:graphic>
            <a:graphicData uri="http://schemas.openxmlformats.org/presentationml/2006/ole">
              <mc:AlternateContent xmlns:mc="http://schemas.openxmlformats.org/markup-compatibility/2006">
                <mc:Choice xmlns:v="urn:schemas-microsoft-com:vml" Requires="v">
                  <p:oleObj spid="_x0000_s187535" name="Equation" r:id="rId4" imgW="850680" imgH="431640" progId="Equation.3">
                    <p:embed/>
                  </p:oleObj>
                </mc:Choice>
                <mc:Fallback>
                  <p:oleObj name="Equation" r:id="rId4" imgW="850680" imgH="431640" progId="Equation.3">
                    <p:embed/>
                    <p:pic>
                      <p:nvPicPr>
                        <p:cNvPr id="0" name=""/>
                        <p:cNvPicPr>
                          <a:picLocks noChangeAspect="1" noChangeArrowheads="1"/>
                        </p:cNvPicPr>
                        <p:nvPr/>
                      </p:nvPicPr>
                      <p:blipFill>
                        <a:blip r:embed="rId5"/>
                        <a:srcRect/>
                        <a:stretch>
                          <a:fillRect/>
                        </a:stretch>
                      </p:blipFill>
                      <p:spPr bwMode="auto">
                        <a:xfrm>
                          <a:off x="4166" y="2784"/>
                          <a:ext cx="1367" cy="69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aphicFrame>
        <p:nvGraphicFramePr>
          <p:cNvPr id="3" name="Object 2"/>
          <p:cNvGraphicFramePr>
            <a:graphicFrameLocks noChangeAspect="1"/>
          </p:cNvGraphicFramePr>
          <p:nvPr>
            <p:extLst>
              <p:ext uri="{D42A27DB-BD31-4B8C-83A1-F6EECF244321}">
                <p14:modId xmlns:p14="http://schemas.microsoft.com/office/powerpoint/2010/main" val="4088718192"/>
              </p:ext>
            </p:extLst>
          </p:nvPr>
        </p:nvGraphicFramePr>
        <p:xfrm>
          <a:off x="381000" y="1930400"/>
          <a:ext cx="3538538" cy="1193800"/>
        </p:xfrm>
        <a:graphic>
          <a:graphicData uri="http://schemas.openxmlformats.org/presentationml/2006/ole">
            <mc:AlternateContent xmlns:mc="http://schemas.openxmlformats.org/markup-compatibility/2006">
              <mc:Choice xmlns:v="urn:schemas-microsoft-com:vml" Requires="v">
                <p:oleObj spid="_x0000_s187536" name="Equation" r:id="rId6" imgW="2108160" imgH="711000" progId="Equation.3">
                  <p:embed/>
                </p:oleObj>
              </mc:Choice>
              <mc:Fallback>
                <p:oleObj name="Equation" r:id="rId6" imgW="2108160" imgH="711000" progId="Equation.3">
                  <p:embed/>
                  <p:pic>
                    <p:nvPicPr>
                      <p:cNvPr id="0" name=""/>
                      <p:cNvPicPr/>
                      <p:nvPr/>
                    </p:nvPicPr>
                    <p:blipFill>
                      <a:blip r:embed="rId7"/>
                      <a:stretch>
                        <a:fillRect/>
                      </a:stretch>
                    </p:blipFill>
                    <p:spPr>
                      <a:xfrm>
                        <a:off x="381000" y="1930400"/>
                        <a:ext cx="3538538" cy="1193800"/>
                      </a:xfrm>
                      <a:prstGeom prst="rect">
                        <a:avLst/>
                      </a:prstGeom>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785552164"/>
              </p:ext>
            </p:extLst>
          </p:nvPr>
        </p:nvGraphicFramePr>
        <p:xfrm>
          <a:off x="4792663" y="1038225"/>
          <a:ext cx="4243387" cy="3000375"/>
        </p:xfrm>
        <a:graphic>
          <a:graphicData uri="http://schemas.openxmlformats.org/presentationml/2006/ole">
            <mc:AlternateContent xmlns:mc="http://schemas.openxmlformats.org/markup-compatibility/2006">
              <mc:Choice xmlns:v="urn:schemas-microsoft-com:vml" Requires="v">
                <p:oleObj spid="_x0000_s187537" name="Equation" r:id="rId8" imgW="2946240" imgH="2082600" progId="Equation.3">
                  <p:embed/>
                </p:oleObj>
              </mc:Choice>
              <mc:Fallback>
                <p:oleObj name="Equation" r:id="rId8" imgW="2946240" imgH="2082600" progId="Equation.3">
                  <p:embed/>
                  <p:pic>
                    <p:nvPicPr>
                      <p:cNvPr id="0" name=""/>
                      <p:cNvPicPr>
                        <a:picLocks noChangeAspect="1" noChangeArrowheads="1"/>
                      </p:cNvPicPr>
                      <p:nvPr/>
                    </p:nvPicPr>
                    <p:blipFill>
                      <a:blip r:embed="rId9"/>
                      <a:srcRect/>
                      <a:stretch>
                        <a:fillRect/>
                      </a:stretch>
                    </p:blipFill>
                    <p:spPr bwMode="auto">
                      <a:xfrm>
                        <a:off x="4792663" y="1038225"/>
                        <a:ext cx="4243387" cy="3000375"/>
                      </a:xfrm>
                      <a:prstGeom prst="rect">
                        <a:avLst/>
                      </a:prstGeom>
                      <a:noFill/>
                      <a:ln>
                        <a:noFill/>
                      </a:ln>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833301586"/>
              </p:ext>
            </p:extLst>
          </p:nvPr>
        </p:nvGraphicFramePr>
        <p:xfrm>
          <a:off x="736600" y="1066800"/>
          <a:ext cx="3378200" cy="457200"/>
        </p:xfrm>
        <a:graphic>
          <a:graphicData uri="http://schemas.openxmlformats.org/presentationml/2006/ole">
            <mc:AlternateContent xmlns:mc="http://schemas.openxmlformats.org/markup-compatibility/2006">
              <mc:Choice xmlns:v="urn:schemas-microsoft-com:vml" Requires="v">
                <p:oleObj spid="_x0000_s187538" name="Equation" r:id="rId10" imgW="1688760" imgH="228600" progId="Equation.3">
                  <p:embed/>
                </p:oleObj>
              </mc:Choice>
              <mc:Fallback>
                <p:oleObj name="Equation" r:id="rId10" imgW="1688760" imgH="228600" progId="Equation.3">
                  <p:embed/>
                  <p:pic>
                    <p:nvPicPr>
                      <p:cNvPr id="0" name=""/>
                      <p:cNvPicPr/>
                      <p:nvPr/>
                    </p:nvPicPr>
                    <p:blipFill>
                      <a:blip r:embed="rId11"/>
                      <a:stretch>
                        <a:fillRect/>
                      </a:stretch>
                    </p:blipFill>
                    <p:spPr>
                      <a:xfrm>
                        <a:off x="736600" y="1066800"/>
                        <a:ext cx="3378200" cy="457200"/>
                      </a:xfrm>
                      <a:prstGeom prst="rect">
                        <a:avLst/>
                      </a:prstGeom>
                    </p:spPr>
                  </p:pic>
                </p:oleObj>
              </mc:Fallback>
            </mc:AlternateContent>
          </a:graphicData>
        </a:graphic>
      </p:graphicFrame>
      <p:sp>
        <p:nvSpPr>
          <p:cNvPr id="6" name="TextBox 5"/>
          <p:cNvSpPr txBox="1"/>
          <p:nvPr/>
        </p:nvSpPr>
        <p:spPr>
          <a:xfrm>
            <a:off x="5791200" y="3438436"/>
            <a:ext cx="2133600" cy="1200328"/>
          </a:xfrm>
          <a:prstGeom prst="rect">
            <a:avLst/>
          </a:prstGeom>
          <a:noFill/>
          <a:ln>
            <a:solidFill>
              <a:srgbClr val="FF0000"/>
            </a:solidFill>
          </a:ln>
        </p:spPr>
        <p:txBody>
          <a:bodyPr wrap="square" rtlCol="0">
            <a:spAutoFit/>
          </a:bodyPr>
          <a:lstStyle/>
          <a:p>
            <a:r>
              <a:rPr lang="en-US" dirty="0" smtClean="0"/>
              <a:t>Smallest eigenvalue of A</a:t>
            </a:r>
            <a:r>
              <a:rPr lang="en-US" baseline="30000" dirty="0" smtClean="0"/>
              <a:t>T</a:t>
            </a:r>
            <a:r>
              <a:rPr lang="en-US" dirty="0" smtClean="0"/>
              <a:t>A</a:t>
            </a:r>
            <a:endParaRPr lang="en-US" dirty="0"/>
          </a:p>
        </p:txBody>
      </p:sp>
      <p:sp>
        <p:nvSpPr>
          <p:cNvPr id="7" name="TextBox 6"/>
          <p:cNvSpPr txBox="1"/>
          <p:nvPr/>
        </p:nvSpPr>
        <p:spPr>
          <a:xfrm>
            <a:off x="6172200" y="2684188"/>
            <a:ext cx="685800" cy="461665"/>
          </a:xfrm>
          <a:prstGeom prst="rect">
            <a:avLst/>
          </a:prstGeom>
          <a:noFill/>
        </p:spPr>
        <p:txBody>
          <a:bodyPr wrap="square" rtlCol="0">
            <a:spAutoFit/>
          </a:bodyPr>
          <a:lstStyle/>
          <a:p>
            <a:r>
              <a:rPr lang="en-US" dirty="0" smtClean="0"/>
              <a:t>A</a:t>
            </a:r>
            <a:endParaRPr lang="en-US" dirty="0"/>
          </a:p>
        </p:txBody>
      </p:sp>
    </p:spTree>
    <p:extLst>
      <p:ext uri="{BB962C8B-B14F-4D97-AF65-F5344CB8AC3E}">
        <p14:creationId xmlns:p14="http://schemas.microsoft.com/office/powerpoint/2010/main" val="37988308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7345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7345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52" grpId="0" animBg="1"/>
      <p:bldP spid="573453" grpId="0" animBg="1"/>
      <p:bldP spid="6" grpId="0" animBg="1"/>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r>
              <a:rPr lang="en-US" smtClean="0"/>
              <a:t>The eight-point algorithm</a:t>
            </a:r>
          </a:p>
        </p:txBody>
      </p:sp>
      <p:sp>
        <p:nvSpPr>
          <p:cNvPr id="7173" name="Rectangle 3"/>
          <p:cNvSpPr>
            <a:spLocks noGrp="1" noChangeArrowheads="1"/>
          </p:cNvSpPr>
          <p:nvPr>
            <p:ph type="body" idx="1"/>
          </p:nvPr>
        </p:nvSpPr>
        <p:spPr>
          <a:xfrm>
            <a:off x="685800" y="1143000"/>
            <a:ext cx="7772400" cy="5029200"/>
          </a:xfrm>
        </p:spPr>
        <p:txBody>
          <a:bodyPr/>
          <a:lstStyle/>
          <a:p>
            <a:pPr>
              <a:buFontTx/>
              <a:buChar char="•"/>
            </a:pPr>
            <a:r>
              <a:rPr lang="en-US" dirty="0" smtClean="0"/>
              <a:t>Meaning of error</a:t>
            </a:r>
            <a:br>
              <a:rPr lang="en-US" dirty="0" smtClean="0"/>
            </a:br>
            <a:r>
              <a:rPr lang="en-US" dirty="0" smtClean="0"/>
              <a:t/>
            </a:r>
            <a:br>
              <a:rPr lang="en-US" dirty="0" smtClean="0"/>
            </a:br>
            <a:r>
              <a:rPr lang="en-US" dirty="0" smtClean="0"/>
              <a:t>sum of squared </a:t>
            </a:r>
            <a:r>
              <a:rPr lang="en-US" i="1" dirty="0" smtClean="0"/>
              <a:t>algebraic</a:t>
            </a:r>
            <a:r>
              <a:rPr lang="en-US" dirty="0" smtClean="0"/>
              <a:t> distances between points </a:t>
            </a:r>
            <a:r>
              <a:rPr lang="en-US" b="1" i="1" dirty="0" err="1" smtClean="0"/>
              <a:t>x</a:t>
            </a:r>
            <a:r>
              <a:rPr lang="en-US" i="1" dirty="0" err="1" smtClean="0"/>
              <a:t>’</a:t>
            </a:r>
            <a:r>
              <a:rPr lang="en-US" i="1" baseline="-25000" dirty="0" err="1" smtClean="0"/>
              <a:t>i</a:t>
            </a:r>
            <a:r>
              <a:rPr lang="en-US" i="1" baseline="-25000" dirty="0" smtClean="0"/>
              <a:t> </a:t>
            </a:r>
            <a:r>
              <a:rPr lang="en-US" dirty="0" smtClean="0"/>
              <a:t>and </a:t>
            </a:r>
            <a:r>
              <a:rPr lang="en-US" dirty="0" err="1" smtClean="0"/>
              <a:t>epipolar</a:t>
            </a:r>
            <a:r>
              <a:rPr lang="en-US" dirty="0" smtClean="0"/>
              <a:t> lines </a:t>
            </a:r>
            <a:r>
              <a:rPr lang="en-US" b="1" i="1" dirty="0" smtClean="0"/>
              <a:t>F</a:t>
            </a:r>
            <a:r>
              <a:rPr lang="en-US" sz="900" b="1" i="1" dirty="0" smtClean="0"/>
              <a:t> </a:t>
            </a:r>
            <a:r>
              <a:rPr lang="en-US" b="1" i="1" dirty="0" smtClean="0"/>
              <a:t>x</a:t>
            </a:r>
            <a:r>
              <a:rPr lang="en-US" i="1" baseline="-25000" dirty="0" smtClean="0"/>
              <a:t>i</a:t>
            </a:r>
            <a:r>
              <a:rPr lang="en-US" dirty="0" smtClean="0"/>
              <a:t> (or points </a:t>
            </a:r>
            <a:r>
              <a:rPr lang="en-US" b="1" i="1" dirty="0" smtClean="0"/>
              <a:t>x</a:t>
            </a:r>
            <a:r>
              <a:rPr lang="en-US" i="1" baseline="-25000" dirty="0" smtClean="0"/>
              <a:t>i</a:t>
            </a:r>
            <a:r>
              <a:rPr lang="en-US" dirty="0" smtClean="0"/>
              <a:t> and </a:t>
            </a:r>
            <a:r>
              <a:rPr lang="en-US" dirty="0" err="1" smtClean="0"/>
              <a:t>epipolar</a:t>
            </a:r>
            <a:r>
              <a:rPr lang="en-US" dirty="0" smtClean="0"/>
              <a:t> lines </a:t>
            </a:r>
            <a:r>
              <a:rPr lang="en-US" b="1" i="1" dirty="0" err="1" smtClean="0"/>
              <a:t>F</a:t>
            </a:r>
            <a:r>
              <a:rPr lang="en-US" i="1" baseline="30000" dirty="0" err="1" smtClean="0"/>
              <a:t>T</a:t>
            </a:r>
            <a:r>
              <a:rPr lang="en-US" b="1" i="1" dirty="0" err="1" smtClean="0"/>
              <a:t>x</a:t>
            </a:r>
            <a:r>
              <a:rPr lang="en-US" i="1" dirty="0" err="1" smtClean="0"/>
              <a:t>’</a:t>
            </a:r>
            <a:r>
              <a:rPr lang="en-US" i="1" baseline="-25000" dirty="0" err="1" smtClean="0"/>
              <a:t>i</a:t>
            </a:r>
            <a:r>
              <a:rPr lang="en-US" dirty="0" smtClean="0"/>
              <a:t>) </a:t>
            </a:r>
          </a:p>
          <a:p>
            <a:pPr>
              <a:buFontTx/>
              <a:buChar char="•"/>
            </a:pPr>
            <a:r>
              <a:rPr lang="en-US" dirty="0" smtClean="0"/>
              <a:t>Nonlinear approach: minimize sum of squared </a:t>
            </a:r>
            <a:r>
              <a:rPr lang="en-US" i="1" dirty="0" smtClean="0"/>
              <a:t>geometric</a:t>
            </a:r>
            <a:r>
              <a:rPr lang="en-US" dirty="0" smtClean="0"/>
              <a:t> distances</a:t>
            </a:r>
          </a:p>
        </p:txBody>
      </p:sp>
      <p:graphicFrame>
        <p:nvGraphicFramePr>
          <p:cNvPr id="7170" name="Object 8"/>
          <p:cNvGraphicFramePr>
            <a:graphicFrameLocks noGrp="1" noChangeAspect="1"/>
          </p:cNvGraphicFramePr>
          <p:nvPr>
            <p:ph idx="1"/>
            <p:extLst>
              <p:ext uri="{D42A27DB-BD31-4B8C-83A1-F6EECF244321}">
                <p14:modId xmlns:p14="http://schemas.microsoft.com/office/powerpoint/2010/main" val="2455560747"/>
              </p:ext>
            </p:extLst>
          </p:nvPr>
        </p:nvGraphicFramePr>
        <p:xfrm>
          <a:off x="3890963" y="962025"/>
          <a:ext cx="1976437" cy="933450"/>
        </p:xfrm>
        <a:graphic>
          <a:graphicData uri="http://schemas.openxmlformats.org/presentationml/2006/ole">
            <mc:AlternateContent xmlns:mc="http://schemas.openxmlformats.org/markup-compatibility/2006">
              <mc:Choice xmlns:v="urn:schemas-microsoft-com:vml" Requires="v">
                <p:oleObj spid="_x0000_s188491" name="Equation" r:id="rId4" imgW="914400" imgH="431640" progId="Equation.3">
                  <p:embed/>
                </p:oleObj>
              </mc:Choice>
              <mc:Fallback>
                <p:oleObj name="Equation" r:id="rId4" imgW="914400" imgH="431640" progId="Equation.3">
                  <p:embed/>
                  <p:pic>
                    <p:nvPicPr>
                      <p:cNvPr id="0" name=""/>
                      <p:cNvPicPr>
                        <a:picLocks noChangeAspect="1" noChangeArrowheads="1"/>
                      </p:cNvPicPr>
                      <p:nvPr/>
                    </p:nvPicPr>
                    <p:blipFill>
                      <a:blip r:embed="rId5"/>
                      <a:srcRect/>
                      <a:stretch>
                        <a:fillRect/>
                      </a:stretch>
                    </p:blipFill>
                    <p:spPr bwMode="auto">
                      <a:xfrm>
                        <a:off x="3890963" y="962025"/>
                        <a:ext cx="1976437" cy="933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1" name="Object 10"/>
          <p:cNvGraphicFramePr>
            <a:graphicFrameLocks noChangeAspect="1"/>
          </p:cNvGraphicFramePr>
          <p:nvPr>
            <p:extLst>
              <p:ext uri="{D42A27DB-BD31-4B8C-83A1-F6EECF244321}">
                <p14:modId xmlns:p14="http://schemas.microsoft.com/office/powerpoint/2010/main" val="3431870369"/>
              </p:ext>
            </p:extLst>
          </p:nvPr>
        </p:nvGraphicFramePr>
        <p:xfrm>
          <a:off x="2090738" y="4392613"/>
          <a:ext cx="4581525" cy="1017587"/>
        </p:xfrm>
        <a:graphic>
          <a:graphicData uri="http://schemas.openxmlformats.org/presentationml/2006/ole">
            <mc:AlternateContent xmlns:mc="http://schemas.openxmlformats.org/markup-compatibility/2006">
              <mc:Choice xmlns:v="urn:schemas-microsoft-com:vml" Requires="v">
                <p:oleObj spid="_x0000_s188492" name="Equation" r:id="rId6" imgW="1942920" imgH="431640" progId="Equation.3">
                  <p:embed/>
                </p:oleObj>
              </mc:Choice>
              <mc:Fallback>
                <p:oleObj name="Equation" r:id="rId6" imgW="1942920" imgH="431640" progId="Equation.3">
                  <p:embed/>
                  <p:pic>
                    <p:nvPicPr>
                      <p:cNvPr id="0" name=""/>
                      <p:cNvPicPr>
                        <a:picLocks noChangeAspect="1" noChangeArrowheads="1"/>
                      </p:cNvPicPr>
                      <p:nvPr/>
                    </p:nvPicPr>
                    <p:blipFill>
                      <a:blip r:embed="rId7"/>
                      <a:srcRect/>
                      <a:stretch>
                        <a:fillRect/>
                      </a:stretch>
                    </p:blipFill>
                    <p:spPr bwMode="auto">
                      <a:xfrm>
                        <a:off x="2090738" y="4392613"/>
                        <a:ext cx="4581525" cy="1017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1220642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17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7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1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title"/>
          </p:nvPr>
        </p:nvSpPr>
        <p:spPr/>
        <p:txBody>
          <a:bodyPr/>
          <a:lstStyle/>
          <a:p>
            <a:r>
              <a:rPr lang="en-US" smtClean="0"/>
              <a:t>Problem with eight-point algorithm</a:t>
            </a:r>
          </a:p>
        </p:txBody>
      </p:sp>
      <p:graphicFrame>
        <p:nvGraphicFramePr>
          <p:cNvPr id="3" name="Object 2"/>
          <p:cNvGraphicFramePr>
            <a:graphicFrameLocks noChangeAspect="1"/>
          </p:cNvGraphicFramePr>
          <p:nvPr>
            <p:extLst>
              <p:ext uri="{D42A27DB-BD31-4B8C-83A1-F6EECF244321}">
                <p14:modId xmlns:p14="http://schemas.microsoft.com/office/powerpoint/2010/main" val="1365135693"/>
              </p:ext>
            </p:extLst>
          </p:nvPr>
        </p:nvGraphicFramePr>
        <p:xfrm>
          <a:off x="1763713" y="1371600"/>
          <a:ext cx="6572250" cy="4267200"/>
        </p:xfrm>
        <a:graphic>
          <a:graphicData uri="http://schemas.openxmlformats.org/presentationml/2006/ole">
            <mc:AlternateContent xmlns:mc="http://schemas.openxmlformats.org/markup-compatibility/2006">
              <mc:Choice xmlns:v="urn:schemas-microsoft-com:vml" Requires="v">
                <p:oleObj spid="_x0000_s189481" name="Equation" r:id="rId4" imgW="2857320" imgH="1854000" progId="Equation.3">
                  <p:embed/>
                </p:oleObj>
              </mc:Choice>
              <mc:Fallback>
                <p:oleObj name="Equation" r:id="rId4" imgW="2857320" imgH="18540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713" y="1371600"/>
                        <a:ext cx="657225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06374792"/>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514332940"/>
              </p:ext>
            </p:extLst>
          </p:nvPr>
        </p:nvGraphicFramePr>
        <p:xfrm>
          <a:off x="1763713" y="1371600"/>
          <a:ext cx="6572250" cy="4267200"/>
        </p:xfrm>
        <a:graphic>
          <a:graphicData uri="http://schemas.openxmlformats.org/presentationml/2006/ole">
            <mc:AlternateContent xmlns:mc="http://schemas.openxmlformats.org/markup-compatibility/2006">
              <mc:Choice xmlns:v="urn:schemas-microsoft-com:vml" Requires="v">
                <p:oleObj spid="_x0000_s190505" name="Equation" r:id="rId4" imgW="2857320" imgH="1854000" progId="Equation.3">
                  <p:embed/>
                </p:oleObj>
              </mc:Choice>
              <mc:Fallback>
                <p:oleObj name="Equation" r:id="rId4" imgW="2857320" imgH="1854000" progId="Equation.3">
                  <p:embed/>
                  <p:pic>
                    <p:nvPicPr>
                      <p:cNvPr id="0" name=""/>
                      <p:cNvPicPr>
                        <a:picLocks noChangeAspect="1" noChangeArrowheads="1"/>
                      </p:cNvPicPr>
                      <p:nvPr/>
                    </p:nvPicPr>
                    <p:blipFill>
                      <a:blip r:embed="rId5"/>
                      <a:srcRect/>
                      <a:stretch>
                        <a:fillRect/>
                      </a:stretch>
                    </p:blipFill>
                    <p:spPr bwMode="auto">
                      <a:xfrm>
                        <a:off x="1763713" y="1371600"/>
                        <a:ext cx="657225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19" name="Rectangle 3"/>
          <p:cNvSpPr>
            <a:spLocks noGrp="1" noChangeArrowheads="1"/>
          </p:cNvSpPr>
          <p:nvPr>
            <p:ph type="title"/>
          </p:nvPr>
        </p:nvSpPr>
        <p:spPr/>
        <p:txBody>
          <a:bodyPr/>
          <a:lstStyle/>
          <a:p>
            <a:r>
              <a:rPr lang="en-US" smtClean="0"/>
              <a:t>Problem with eight-point algorithm</a:t>
            </a:r>
          </a:p>
        </p:txBody>
      </p:sp>
      <p:sp>
        <p:nvSpPr>
          <p:cNvPr id="716807" name="Rectangle 7"/>
          <p:cNvSpPr>
            <a:spLocks noGrp="1" noChangeArrowheads="1"/>
          </p:cNvSpPr>
          <p:nvPr>
            <p:ph type="body" idx="1"/>
          </p:nvPr>
        </p:nvSpPr>
        <p:spPr>
          <a:xfrm>
            <a:off x="685800" y="5257800"/>
            <a:ext cx="7772400" cy="1295400"/>
          </a:xfrm>
          <a:noFill/>
        </p:spPr>
        <p:txBody>
          <a:bodyPr/>
          <a:lstStyle/>
          <a:p>
            <a:r>
              <a:rPr lang="en-US" smtClean="0"/>
              <a:t>Poor numerical conditioning</a:t>
            </a:r>
          </a:p>
          <a:p>
            <a:r>
              <a:rPr lang="en-US" smtClean="0"/>
              <a:t>Can be fixed by rescaling the data</a:t>
            </a:r>
          </a:p>
        </p:txBody>
      </p:sp>
      <p:pic>
        <p:nvPicPr>
          <p:cNvPr id="9222" name="Picture 5"/>
          <p:cNvPicPr>
            <a:picLocks noChangeAspect="1" noChangeArrowheads="1"/>
          </p:cNvPicPr>
          <p:nvPr/>
        </p:nvPicPr>
        <p:blipFill>
          <a:blip r:embed="rId6" cstate="print"/>
          <a:srcRect r="11034"/>
          <a:stretch>
            <a:fillRect/>
          </a:stretch>
        </p:blipFill>
        <p:spPr bwMode="auto">
          <a:xfrm>
            <a:off x="704850" y="2593975"/>
            <a:ext cx="6076950" cy="1901825"/>
          </a:xfrm>
          <a:prstGeom prst="rect">
            <a:avLst/>
          </a:prstGeom>
          <a:noFill/>
          <a:ln w="9525">
            <a:noFill/>
            <a:miter lim="800000"/>
            <a:headEnd/>
            <a:tailEnd/>
          </a:ln>
        </p:spPr>
      </p:pic>
    </p:spTree>
    <p:extLst>
      <p:ext uri="{BB962C8B-B14F-4D97-AF65-F5344CB8AC3E}">
        <p14:creationId xmlns:p14="http://schemas.microsoft.com/office/powerpoint/2010/main" val="183021997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0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07"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a:spLocks noGrp="1" noChangeArrowheads="1"/>
          </p:cNvSpPr>
          <p:nvPr>
            <p:ph type="title"/>
          </p:nvPr>
        </p:nvSpPr>
        <p:spPr/>
        <p:txBody>
          <a:bodyPr/>
          <a:lstStyle/>
          <a:p>
            <a:r>
              <a:rPr lang="en-US" smtClean="0"/>
              <a:t>The normalized eight-point algorithm</a:t>
            </a:r>
          </a:p>
        </p:txBody>
      </p:sp>
      <p:sp>
        <p:nvSpPr>
          <p:cNvPr id="581645" name="Rectangle 13"/>
          <p:cNvSpPr>
            <a:spLocks noGrp="1" noChangeArrowheads="1"/>
          </p:cNvSpPr>
          <p:nvPr>
            <p:ph type="body" idx="1"/>
          </p:nvPr>
        </p:nvSpPr>
        <p:spPr>
          <a:xfrm>
            <a:off x="685800" y="1524000"/>
            <a:ext cx="7772400" cy="5105400"/>
          </a:xfrm>
        </p:spPr>
        <p:txBody>
          <a:bodyPr/>
          <a:lstStyle/>
          <a:p>
            <a:pPr>
              <a:buFontTx/>
              <a:buChar char="•"/>
            </a:pPr>
            <a:r>
              <a:rPr lang="en-US" sz="2400" dirty="0" smtClean="0"/>
              <a:t>Center the image data at the origin, and scale it so the mean squared distance between the origin and the data points is 2 pixels</a:t>
            </a:r>
          </a:p>
          <a:p>
            <a:pPr>
              <a:buFontTx/>
              <a:buChar char="•"/>
            </a:pPr>
            <a:r>
              <a:rPr lang="en-US" sz="2400" dirty="0" smtClean="0"/>
              <a:t>Use the eight-point algorithm to compute </a:t>
            </a:r>
            <a:r>
              <a:rPr lang="en-US" sz="2400" b="1" i="1" dirty="0" smtClean="0"/>
              <a:t>F</a:t>
            </a:r>
            <a:r>
              <a:rPr lang="en-US" sz="2400" dirty="0" smtClean="0"/>
              <a:t> from the normalized points</a:t>
            </a:r>
          </a:p>
          <a:p>
            <a:pPr>
              <a:buFontTx/>
              <a:buChar char="•"/>
            </a:pPr>
            <a:r>
              <a:rPr lang="en-US" sz="2400" dirty="0" smtClean="0"/>
              <a:t>Enforce the rank-2 constraint (for example, take SVD of </a:t>
            </a:r>
            <a:r>
              <a:rPr lang="en-US" sz="2400" b="1" i="1" dirty="0" smtClean="0"/>
              <a:t>F</a:t>
            </a:r>
            <a:r>
              <a:rPr lang="en-US" sz="2400" dirty="0" smtClean="0"/>
              <a:t> and throw out the smallest singular value)</a:t>
            </a:r>
          </a:p>
          <a:p>
            <a:pPr>
              <a:buFontTx/>
              <a:buChar char="•"/>
            </a:pPr>
            <a:r>
              <a:rPr lang="en-US" sz="2400" dirty="0" smtClean="0"/>
              <a:t>Transform fundamental matrix back to original units: if </a:t>
            </a:r>
            <a:r>
              <a:rPr lang="en-US" sz="2400" b="1" i="1" dirty="0" smtClean="0"/>
              <a:t>T</a:t>
            </a:r>
            <a:r>
              <a:rPr lang="en-US" sz="2400" dirty="0" smtClean="0"/>
              <a:t> and </a:t>
            </a:r>
            <a:r>
              <a:rPr lang="en-US" sz="2400" b="1" i="1" dirty="0" smtClean="0"/>
              <a:t>T</a:t>
            </a:r>
            <a:r>
              <a:rPr lang="en-US" sz="2400" i="1" dirty="0" smtClean="0"/>
              <a:t>’</a:t>
            </a:r>
            <a:r>
              <a:rPr lang="en-US" sz="2400" dirty="0" smtClean="0"/>
              <a:t> are the normalizing transformations in the two images, then the fundamental matrix in original coordinates is </a:t>
            </a:r>
            <a:r>
              <a:rPr lang="en-US" sz="2400" b="1" i="1" dirty="0" smtClean="0"/>
              <a:t>T</a:t>
            </a:r>
            <a:r>
              <a:rPr lang="en-US" sz="2400" i="1" dirty="0" smtClean="0"/>
              <a:t>’</a:t>
            </a:r>
            <a:r>
              <a:rPr lang="en-US" sz="2400" i="1" baseline="30000" dirty="0" smtClean="0"/>
              <a:t>T</a:t>
            </a:r>
            <a:r>
              <a:rPr lang="en-US" sz="2400" b="1" i="1" baseline="30000" dirty="0" smtClean="0"/>
              <a:t> </a:t>
            </a:r>
            <a:r>
              <a:rPr lang="en-US" sz="2400" b="1" i="1" dirty="0" smtClean="0"/>
              <a:t>F T</a:t>
            </a:r>
          </a:p>
        </p:txBody>
      </p:sp>
      <p:sp>
        <p:nvSpPr>
          <p:cNvPr id="25604" name="Text Box 12"/>
          <p:cNvSpPr txBox="1">
            <a:spLocks noChangeArrowheads="1"/>
          </p:cNvSpPr>
          <p:nvPr/>
        </p:nvSpPr>
        <p:spPr bwMode="auto">
          <a:xfrm>
            <a:off x="3336925" y="914400"/>
            <a:ext cx="2201863" cy="457200"/>
          </a:xfrm>
          <a:prstGeom prst="rect">
            <a:avLst/>
          </a:prstGeom>
          <a:noFill/>
          <a:ln w="9525">
            <a:noFill/>
            <a:miter lim="800000"/>
            <a:headEnd/>
            <a:tailEnd/>
          </a:ln>
        </p:spPr>
        <p:txBody>
          <a:bodyPr wrap="none">
            <a:spAutoFit/>
          </a:bodyPr>
          <a:lstStyle/>
          <a:p>
            <a:r>
              <a:rPr lang="en-US"/>
              <a:t>(Hartley, 1995)</a:t>
            </a:r>
          </a:p>
        </p:txBody>
      </p:sp>
    </p:spTree>
    <p:extLst>
      <p:ext uri="{BB962C8B-B14F-4D97-AF65-F5344CB8AC3E}">
        <p14:creationId xmlns:p14="http://schemas.microsoft.com/office/powerpoint/2010/main" val="37298688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164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164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8164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164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1645"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6"/>
          <p:cNvSpPr>
            <a:spLocks noGrp="1" noChangeArrowheads="1"/>
          </p:cNvSpPr>
          <p:nvPr>
            <p:ph type="title"/>
          </p:nvPr>
        </p:nvSpPr>
        <p:spPr/>
        <p:txBody>
          <a:bodyPr/>
          <a:lstStyle/>
          <a:p>
            <a:r>
              <a:rPr lang="en-US" smtClean="0"/>
              <a:t>Comparison of estimation algorithms</a:t>
            </a:r>
          </a:p>
        </p:txBody>
      </p:sp>
      <p:graphicFrame>
        <p:nvGraphicFramePr>
          <p:cNvPr id="10242" name="Object 5"/>
          <p:cNvGraphicFramePr>
            <a:graphicFrameLocks noGrp="1" noChangeAspect="1"/>
          </p:cNvGraphicFramePr>
          <p:nvPr>
            <p:ph idx="1"/>
          </p:nvPr>
        </p:nvGraphicFramePr>
        <p:xfrm>
          <a:off x="2324100" y="914400"/>
          <a:ext cx="4533900" cy="4533900"/>
        </p:xfrm>
        <a:graphic>
          <a:graphicData uri="http://schemas.openxmlformats.org/presentationml/2006/ole">
            <mc:AlternateContent xmlns:mc="http://schemas.openxmlformats.org/markup-compatibility/2006">
              <mc:Choice xmlns:v="urn:schemas-microsoft-com:vml" Requires="v">
                <p:oleObj spid="_x0000_s143408" name="Image" r:id="rId4" imgW="7250794" imgH="7250794" progId="">
                  <p:embed/>
                </p:oleObj>
              </mc:Choice>
              <mc:Fallback>
                <p:oleObj name="Image" r:id="rId4" imgW="7250794" imgH="7250794"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4100" y="914400"/>
                        <a:ext cx="4533900" cy="453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45234" name="Group 114"/>
          <p:cNvGraphicFramePr>
            <a:graphicFrameLocks noGrp="1"/>
          </p:cNvGraphicFramePr>
          <p:nvPr/>
        </p:nvGraphicFramePr>
        <p:xfrm>
          <a:off x="457200" y="5638800"/>
          <a:ext cx="8229600" cy="1027114"/>
        </p:xfrm>
        <a:graphic>
          <a:graphicData uri="http://schemas.openxmlformats.org/drawingml/2006/table">
            <a:tbl>
              <a:tblPr/>
              <a:tblGrid>
                <a:gridCol w="2057400"/>
                <a:gridCol w="2057400"/>
                <a:gridCol w="2057400"/>
                <a:gridCol w="2057400"/>
              </a:tblGrid>
              <a:tr h="3984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8-point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Normalized 8-point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Nonlinear least squares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63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Av. Dist. 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2.33 pixels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0.92 pixel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0.86 pixel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222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Av. Dist. 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2.18 pixels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0.85 pixel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rPr>
                        <a:t>0.80 pixel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2559425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atin typeface="Arial" charset="0"/>
              </a:rPr>
              <a:t>What do humans use as depth cues?</a:t>
            </a:r>
          </a:p>
        </p:txBody>
      </p:sp>
      <p:sp>
        <p:nvSpPr>
          <p:cNvPr id="3" name="TextBox 2"/>
          <p:cNvSpPr txBox="1"/>
          <p:nvPr/>
        </p:nvSpPr>
        <p:spPr>
          <a:xfrm>
            <a:off x="381000" y="4956175"/>
            <a:ext cx="4724400" cy="1292225"/>
          </a:xfrm>
          <a:prstGeom prst="rect">
            <a:avLst/>
          </a:prstGeom>
          <a:noFill/>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200" b="1"/>
              <a:t>Shades and Shadows </a:t>
            </a:r>
          </a:p>
          <a:p>
            <a:r>
              <a:rPr lang="en-US" sz="1000"/>
              <a:t>When we know the location of a light source and see objects casting shadows on other objects, we learn that the object shadowing the other is closer to the light source. As most illumination comes downward we tend to resolve ambiguities using this information. The three dimensional looking computer user interfaces are a nice example on this. Also, bright objects seem to be closer to the observer than dark ones. </a:t>
            </a:r>
          </a:p>
        </p:txBody>
      </p:sp>
      <p:sp>
        <p:nvSpPr>
          <p:cNvPr id="4" name="TextBox 3"/>
          <p:cNvSpPr txBox="1"/>
          <p:nvPr/>
        </p:nvSpPr>
        <p:spPr>
          <a:xfrm>
            <a:off x="228600" y="6327775"/>
            <a:ext cx="6400800" cy="261938"/>
          </a:xfrm>
          <a:prstGeom prst="rect">
            <a:avLst/>
          </a:prstGeom>
          <a:noFill/>
        </p:spPr>
        <p:txBody>
          <a:bodyPr>
            <a:spAutoFit/>
          </a:bodyPr>
          <a:lstStyle/>
          <a:p>
            <a:pPr>
              <a:defRPr/>
            </a:pPr>
            <a:r>
              <a:rPr lang="en-US" sz="1100" dirty="0">
                <a:latin typeface="+mn-lt"/>
                <a:ea typeface="+mn-ea"/>
              </a:rPr>
              <a:t>Marko </a:t>
            </a:r>
            <a:r>
              <a:rPr lang="en-US" sz="1100" dirty="0" err="1">
                <a:latin typeface="+mn-lt"/>
                <a:ea typeface="+mn-ea"/>
              </a:rPr>
              <a:t>Teittinen</a:t>
            </a:r>
            <a:r>
              <a:rPr lang="en-US" sz="1100" dirty="0">
                <a:latin typeface="+mn-lt"/>
                <a:ea typeface="+mn-ea"/>
              </a:rPr>
              <a:t>  </a:t>
            </a:r>
            <a:r>
              <a:rPr lang="en-US" sz="1100" dirty="0">
                <a:latin typeface="+mn-lt"/>
                <a:ea typeface="+mn-ea"/>
                <a:hlinkClick r:id="rId2"/>
              </a:rPr>
              <a:t>http://www.hitl.washington.edu/scivw/EVE/III.A.1.c.DepthCues.html</a:t>
            </a:r>
            <a:r>
              <a:rPr lang="en-US" sz="1100" dirty="0">
                <a:latin typeface="+mn-lt"/>
                <a:ea typeface="+mn-ea"/>
              </a:rPr>
              <a:t> </a:t>
            </a:r>
            <a:endParaRPr lang="en-US" sz="1600" dirty="0">
              <a:latin typeface="+mn-lt"/>
              <a:ea typeface="+mn-ea"/>
            </a:endParaRPr>
          </a:p>
        </p:txBody>
      </p:sp>
      <p:sp>
        <p:nvSpPr>
          <p:cNvPr id="2" name="TextBox 1"/>
          <p:cNvSpPr txBox="1"/>
          <p:nvPr/>
        </p:nvSpPr>
        <p:spPr>
          <a:xfrm>
            <a:off x="228600" y="990600"/>
            <a:ext cx="3810000" cy="461963"/>
          </a:xfrm>
          <a:prstGeom prst="rect">
            <a:avLst/>
          </a:prstGeom>
          <a:noFill/>
        </p:spPr>
        <p:txBody>
          <a:bodyPr>
            <a:spAutoFit/>
          </a:bodyPr>
          <a:lstStyle/>
          <a:p>
            <a:pPr>
              <a:defRPr/>
            </a:pPr>
            <a:r>
              <a:rPr lang="en-US" dirty="0">
                <a:solidFill>
                  <a:srgbClr val="0070C0"/>
                </a:solidFill>
                <a:latin typeface="+mn-lt"/>
                <a:ea typeface="+mn-ea"/>
              </a:rPr>
              <a:t>Image cues</a:t>
            </a:r>
          </a:p>
        </p:txBody>
      </p:sp>
      <p:sp>
        <p:nvSpPr>
          <p:cNvPr id="6" name="TextBox 5"/>
          <p:cNvSpPr txBox="1"/>
          <p:nvPr/>
        </p:nvSpPr>
        <p:spPr>
          <a:xfrm>
            <a:off x="381000" y="1458913"/>
            <a:ext cx="4724400" cy="600075"/>
          </a:xfrm>
          <a:prstGeom prst="rect">
            <a:avLst/>
          </a:prstGeom>
          <a:noFill/>
        </p:spPr>
        <p:txBody>
          <a:bodyPr>
            <a:spAutoFit/>
          </a:bodyPr>
          <a:lstStyle/>
          <a:p>
            <a:pPr>
              <a:defRPr/>
            </a:pPr>
            <a:r>
              <a:rPr lang="en-US" sz="1200" b="1" dirty="0">
                <a:latin typeface="Times New Roman" pitchFamily="18" charset="0"/>
                <a:ea typeface="+mn-ea"/>
              </a:rPr>
              <a:t>Retinal Image Size </a:t>
            </a:r>
          </a:p>
          <a:p>
            <a:pPr>
              <a:defRPr/>
            </a:pPr>
            <a:r>
              <a:rPr lang="en-US" sz="1050" dirty="0">
                <a:latin typeface="Times New Roman" pitchFamily="18" charset="0"/>
                <a:ea typeface="+mn-ea"/>
              </a:rPr>
              <a:t>When the real size of the object is known, our brain compares the sensed size of the object to this real size, and thus acquires information about the distance of the object. </a:t>
            </a:r>
          </a:p>
        </p:txBody>
      </p:sp>
      <p:sp>
        <p:nvSpPr>
          <p:cNvPr id="7" name="TextBox 6"/>
          <p:cNvSpPr txBox="1"/>
          <p:nvPr/>
        </p:nvSpPr>
        <p:spPr>
          <a:xfrm>
            <a:off x="381000" y="2057400"/>
            <a:ext cx="4724400" cy="784225"/>
          </a:xfrm>
          <a:prstGeom prst="rect">
            <a:avLst/>
          </a:prstGeom>
          <a:noFill/>
        </p:spPr>
        <p:txBody>
          <a:bodyPr>
            <a:spAutoFit/>
          </a:bodyPr>
          <a:lstStyle/>
          <a:p>
            <a:pPr>
              <a:defRPr/>
            </a:pPr>
            <a:r>
              <a:rPr lang="en-US" sz="1200" b="1" dirty="0">
                <a:latin typeface="Times New Roman" pitchFamily="18" charset="0"/>
                <a:ea typeface="+mn-ea"/>
              </a:rPr>
              <a:t>Linear Perspective </a:t>
            </a:r>
          </a:p>
          <a:p>
            <a:pPr>
              <a:defRPr/>
            </a:pPr>
            <a:r>
              <a:rPr lang="en-US" sz="1050" dirty="0">
                <a:latin typeface="Times New Roman" pitchFamily="18" charset="0"/>
                <a:ea typeface="+mn-ea"/>
              </a:rPr>
              <a:t>When looking down a straight level road we see the parallel sides of the road meet in the horizon. This effect is often visible in photos and it is an important depth cue. It is called linear perspective. </a:t>
            </a:r>
          </a:p>
        </p:txBody>
      </p:sp>
      <p:sp>
        <p:nvSpPr>
          <p:cNvPr id="8" name="TextBox 7"/>
          <p:cNvSpPr txBox="1"/>
          <p:nvPr/>
        </p:nvSpPr>
        <p:spPr>
          <a:xfrm>
            <a:off x="381000" y="2751138"/>
            <a:ext cx="4724400" cy="785812"/>
          </a:xfrm>
          <a:prstGeom prst="rect">
            <a:avLst/>
          </a:prstGeom>
          <a:noFill/>
        </p:spPr>
        <p:txBody>
          <a:bodyPr>
            <a:spAutoFit/>
          </a:bodyPr>
          <a:lstStyle/>
          <a:p>
            <a:pPr>
              <a:defRPr/>
            </a:pPr>
            <a:r>
              <a:rPr lang="en-US" sz="1200" b="1" dirty="0">
                <a:latin typeface="Times New Roman" pitchFamily="18" charset="0"/>
                <a:ea typeface="+mn-ea"/>
              </a:rPr>
              <a:t>Texture Gradient </a:t>
            </a:r>
          </a:p>
          <a:p>
            <a:pPr>
              <a:defRPr/>
            </a:pPr>
            <a:r>
              <a:rPr lang="en-US" sz="1050" dirty="0">
                <a:latin typeface="Times New Roman" pitchFamily="18" charset="0"/>
                <a:ea typeface="+mn-ea"/>
              </a:rPr>
              <a:t>The closer we are to an object the more detail we can see of its surface texture. So objects with smooth textures are usually interpreted being farther away. This is especially true if the surface texture spans all the distance from near to far. </a:t>
            </a:r>
          </a:p>
        </p:txBody>
      </p:sp>
      <p:sp>
        <p:nvSpPr>
          <p:cNvPr id="9" name="TextBox 8"/>
          <p:cNvSpPr txBox="1"/>
          <p:nvPr/>
        </p:nvSpPr>
        <p:spPr>
          <a:xfrm>
            <a:off x="381000" y="3482975"/>
            <a:ext cx="4724400" cy="784225"/>
          </a:xfrm>
          <a:prstGeom prst="rect">
            <a:avLst/>
          </a:prstGeom>
          <a:noFill/>
        </p:spPr>
        <p:txBody>
          <a:bodyPr>
            <a:spAutoFit/>
          </a:bodyPr>
          <a:lstStyle/>
          <a:p>
            <a:pPr>
              <a:defRPr/>
            </a:pPr>
            <a:r>
              <a:rPr lang="en-US" sz="1200" b="1" dirty="0">
                <a:latin typeface="Times New Roman" pitchFamily="18" charset="0"/>
                <a:ea typeface="+mn-ea"/>
              </a:rPr>
              <a:t>Overlapping </a:t>
            </a:r>
          </a:p>
          <a:p>
            <a:pPr>
              <a:defRPr/>
            </a:pPr>
            <a:r>
              <a:rPr lang="en-US" sz="1050" dirty="0">
                <a:latin typeface="Times New Roman" pitchFamily="18" charset="0"/>
                <a:ea typeface="+mn-ea"/>
              </a:rPr>
              <a:t>When objects block each other out of our sight, we know that the object that blocks the other one is closer to us. The object whose outline pattern looks more continuous is felt to lie closer. </a:t>
            </a:r>
          </a:p>
        </p:txBody>
      </p:sp>
      <p:sp>
        <p:nvSpPr>
          <p:cNvPr id="10" name="TextBox 9"/>
          <p:cNvSpPr txBox="1"/>
          <p:nvPr/>
        </p:nvSpPr>
        <p:spPr>
          <a:xfrm>
            <a:off x="381000" y="4211638"/>
            <a:ext cx="4724400" cy="969962"/>
          </a:xfrm>
          <a:prstGeom prst="rect">
            <a:avLst/>
          </a:prstGeom>
          <a:noFill/>
        </p:spPr>
        <p:txBody>
          <a:bodyPr>
            <a:spAutoFit/>
          </a:bodyPr>
          <a:lstStyle/>
          <a:p>
            <a:pPr>
              <a:defRPr/>
            </a:pPr>
            <a:r>
              <a:rPr lang="en-US" sz="1200" b="1" dirty="0">
                <a:latin typeface="Times New Roman" pitchFamily="18" charset="0"/>
                <a:ea typeface="+mn-ea"/>
              </a:rPr>
              <a:t>Aerial Haze</a:t>
            </a:r>
          </a:p>
          <a:p>
            <a:pPr>
              <a:defRPr/>
            </a:pPr>
            <a:r>
              <a:rPr lang="en-US" sz="1050" dirty="0">
                <a:latin typeface="Times New Roman" pitchFamily="18" charset="0"/>
                <a:ea typeface="+mn-ea"/>
              </a:rPr>
              <a:t>The mountains in the horizon look always slightly bluish or hazy. The reason for this are small water and dust particles in the air between the eye and the mountains. The farther the mountains, the hazier they look. </a:t>
            </a:r>
          </a:p>
          <a:p>
            <a:pPr>
              <a:defRPr/>
            </a:pPr>
            <a:endParaRPr lang="en-US" sz="1200" dirty="0">
              <a:latin typeface="Times New Roman" pitchFamily="18" charset="0"/>
              <a:ea typeface="+mn-ea"/>
            </a:endParaRPr>
          </a:p>
        </p:txBody>
      </p:sp>
      <p:pic>
        <p:nvPicPr>
          <p:cNvPr id="21515" name="Picture 2" descr="http://www.jonathanchiu.com/images/20080415232235_img_0028.jpg"/>
          <p:cNvPicPr>
            <a:picLocks noChangeAspect="1" noChangeArrowheads="1"/>
          </p:cNvPicPr>
          <p:nvPr/>
        </p:nvPicPr>
        <p:blipFill>
          <a:blip r:embed="rId3">
            <a:extLst>
              <a:ext uri="{28A0092B-C50C-407E-A947-70E740481C1C}">
                <a14:useLocalDpi xmlns:a14="http://schemas.microsoft.com/office/drawing/2010/main" val="0"/>
              </a:ext>
            </a:extLst>
          </a:blip>
          <a:srcRect l="30379" t="4988" r="24287"/>
          <a:stretch>
            <a:fillRect/>
          </a:stretch>
        </p:blipFill>
        <p:spPr bwMode="auto">
          <a:xfrm>
            <a:off x="5181600" y="990600"/>
            <a:ext cx="3752850" cy="524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981950" y="5981700"/>
            <a:ext cx="1162050" cy="246063"/>
          </a:xfrm>
          <a:prstGeom prst="rect">
            <a:avLst/>
          </a:prstGeom>
          <a:noFill/>
        </p:spPr>
        <p:txBody>
          <a:bodyPr>
            <a:spAutoFit/>
          </a:bodyPr>
          <a:lstStyle/>
          <a:p>
            <a:pPr>
              <a:defRPr/>
            </a:pPr>
            <a:r>
              <a:rPr lang="en-US" sz="1000" dirty="0">
                <a:solidFill>
                  <a:schemeClr val="bg1"/>
                </a:solidFill>
                <a:latin typeface="+mn-lt"/>
                <a:ea typeface="+mn-ea"/>
              </a:rPr>
              <a:t>Jonathan Chiu </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dirty="0" smtClean="0"/>
              <a:t>Moving on to stereo…</a:t>
            </a:r>
          </a:p>
        </p:txBody>
      </p:sp>
      <p:sp>
        <p:nvSpPr>
          <p:cNvPr id="38915" name="Rectangle 3"/>
          <p:cNvSpPr>
            <a:spLocks noGrp="1" noChangeArrowheads="1"/>
          </p:cNvSpPr>
          <p:nvPr>
            <p:ph type="body" idx="1"/>
          </p:nvPr>
        </p:nvSpPr>
        <p:spPr/>
        <p:txBody>
          <a:bodyPr/>
          <a:lstStyle/>
          <a:p>
            <a:pPr>
              <a:buNone/>
            </a:pPr>
            <a:r>
              <a:rPr lang="en-US" dirty="0" smtClean="0"/>
              <a:t>	Fuse a calibrated binocular stereo pair to produce a depth image</a:t>
            </a:r>
          </a:p>
        </p:txBody>
      </p:sp>
      <p:sp>
        <p:nvSpPr>
          <p:cNvPr id="38916" name="Text Box 10"/>
          <p:cNvSpPr txBox="1">
            <a:spLocks noChangeArrowheads="1"/>
          </p:cNvSpPr>
          <p:nvPr/>
        </p:nvSpPr>
        <p:spPr bwMode="auto">
          <a:xfrm>
            <a:off x="2432050" y="1919288"/>
            <a:ext cx="996950" cy="366712"/>
          </a:xfrm>
          <a:prstGeom prst="rect">
            <a:avLst/>
          </a:prstGeom>
          <a:noFill/>
          <a:ln w="9525">
            <a:noFill/>
            <a:miter lim="800000"/>
            <a:headEnd/>
            <a:tailEnd/>
          </a:ln>
        </p:spPr>
        <p:txBody>
          <a:bodyPr wrap="none">
            <a:spAutoFit/>
          </a:bodyPr>
          <a:lstStyle/>
          <a:p>
            <a:r>
              <a:rPr lang="de-DE"/>
              <a:t>image 1</a:t>
            </a:r>
            <a:endParaRPr lang="en-GB"/>
          </a:p>
        </p:txBody>
      </p:sp>
      <p:sp>
        <p:nvSpPr>
          <p:cNvPr id="38917" name="Text Box 11"/>
          <p:cNvSpPr txBox="1">
            <a:spLocks noChangeArrowheads="1"/>
          </p:cNvSpPr>
          <p:nvPr/>
        </p:nvSpPr>
        <p:spPr bwMode="auto">
          <a:xfrm>
            <a:off x="5556250" y="1919288"/>
            <a:ext cx="996950" cy="366712"/>
          </a:xfrm>
          <a:prstGeom prst="rect">
            <a:avLst/>
          </a:prstGeom>
          <a:noFill/>
          <a:ln w="9525">
            <a:noFill/>
            <a:miter lim="800000"/>
            <a:headEnd/>
            <a:tailEnd/>
          </a:ln>
        </p:spPr>
        <p:txBody>
          <a:bodyPr wrap="none">
            <a:spAutoFit/>
          </a:bodyPr>
          <a:lstStyle/>
          <a:p>
            <a:r>
              <a:rPr lang="de-DE"/>
              <a:t>image 2</a:t>
            </a:r>
            <a:endParaRPr lang="en-GB"/>
          </a:p>
        </p:txBody>
      </p:sp>
      <p:sp>
        <p:nvSpPr>
          <p:cNvPr id="38918" name="Text Box 12"/>
          <p:cNvSpPr txBox="1">
            <a:spLocks noChangeArrowheads="1"/>
          </p:cNvSpPr>
          <p:nvPr/>
        </p:nvSpPr>
        <p:spPr bwMode="auto">
          <a:xfrm>
            <a:off x="3433763" y="4357688"/>
            <a:ext cx="1987550" cy="366712"/>
          </a:xfrm>
          <a:prstGeom prst="rect">
            <a:avLst/>
          </a:prstGeom>
          <a:noFill/>
          <a:ln w="9525">
            <a:noFill/>
            <a:miter lim="800000"/>
            <a:headEnd/>
            <a:tailEnd/>
          </a:ln>
        </p:spPr>
        <p:txBody>
          <a:bodyPr wrap="none">
            <a:spAutoFit/>
          </a:bodyPr>
          <a:lstStyle/>
          <a:p>
            <a:r>
              <a:rPr lang="de-DE"/>
              <a:t>Dense depth map</a:t>
            </a:r>
            <a:endParaRPr lang="en-GB"/>
          </a:p>
        </p:txBody>
      </p:sp>
      <p:pic>
        <p:nvPicPr>
          <p:cNvPr id="38919" name="Picture 13" descr="rect_006_007_left"/>
          <p:cNvPicPr>
            <a:picLocks noChangeAspect="1" noChangeArrowheads="1"/>
          </p:cNvPicPr>
          <p:nvPr/>
        </p:nvPicPr>
        <p:blipFill>
          <a:blip r:embed="rId3" cstate="print"/>
          <a:srcRect/>
          <a:stretch>
            <a:fillRect/>
          </a:stretch>
        </p:blipFill>
        <p:spPr bwMode="auto">
          <a:xfrm>
            <a:off x="1525588" y="2270125"/>
            <a:ext cx="2741612" cy="2012950"/>
          </a:xfrm>
          <a:prstGeom prst="rect">
            <a:avLst/>
          </a:prstGeom>
          <a:noFill/>
          <a:ln w="9525">
            <a:noFill/>
            <a:miter lim="800000"/>
            <a:headEnd/>
            <a:tailEnd/>
          </a:ln>
        </p:spPr>
      </p:pic>
      <p:pic>
        <p:nvPicPr>
          <p:cNvPr id="38920" name="Picture 14" descr="rect_006_007_right"/>
          <p:cNvPicPr>
            <a:picLocks noChangeAspect="1" noChangeArrowheads="1"/>
          </p:cNvPicPr>
          <p:nvPr/>
        </p:nvPicPr>
        <p:blipFill>
          <a:blip r:embed="rId4" cstate="print"/>
          <a:srcRect/>
          <a:stretch>
            <a:fillRect/>
          </a:stretch>
        </p:blipFill>
        <p:spPr bwMode="auto">
          <a:xfrm>
            <a:off x="4724400" y="2259013"/>
            <a:ext cx="2749550" cy="2012950"/>
          </a:xfrm>
          <a:prstGeom prst="rect">
            <a:avLst/>
          </a:prstGeom>
          <a:noFill/>
          <a:ln w="9525">
            <a:noFill/>
            <a:miter lim="800000"/>
            <a:headEnd/>
            <a:tailEnd/>
          </a:ln>
        </p:spPr>
      </p:pic>
      <p:pic>
        <p:nvPicPr>
          <p:cNvPr id="38921" name="Picture 15" descr="disparity_006_007_lr"/>
          <p:cNvPicPr>
            <a:picLocks noChangeAspect="1" noChangeArrowheads="1"/>
          </p:cNvPicPr>
          <p:nvPr/>
        </p:nvPicPr>
        <p:blipFill>
          <a:blip r:embed="rId5" cstate="print"/>
          <a:srcRect/>
          <a:stretch>
            <a:fillRect/>
          </a:stretch>
        </p:blipFill>
        <p:spPr bwMode="auto">
          <a:xfrm>
            <a:off x="3124200" y="4768850"/>
            <a:ext cx="2749550" cy="2012950"/>
          </a:xfrm>
          <a:prstGeom prst="rect">
            <a:avLst/>
          </a:prstGeom>
          <a:noFill/>
          <a:ln w="9525">
            <a:noFill/>
            <a:miter lim="800000"/>
            <a:headEnd/>
            <a:tailEnd/>
          </a:ln>
        </p:spPr>
      </p:pic>
      <p:sp>
        <p:nvSpPr>
          <p:cNvPr id="38922" name="TextBox 9"/>
          <p:cNvSpPr txBox="1">
            <a:spLocks noChangeArrowheads="1"/>
          </p:cNvSpPr>
          <p:nvPr/>
        </p:nvSpPr>
        <p:spPr bwMode="auto">
          <a:xfrm flipH="1">
            <a:off x="6218238" y="6334125"/>
            <a:ext cx="2925762" cy="523875"/>
          </a:xfrm>
          <a:prstGeom prst="rect">
            <a:avLst/>
          </a:prstGeom>
          <a:noFill/>
          <a:ln w="9525">
            <a:noFill/>
            <a:miter lim="800000"/>
            <a:headEnd/>
            <a:tailEnd/>
          </a:ln>
        </p:spPr>
        <p:txBody>
          <a:bodyPr>
            <a:spAutoFit/>
          </a:bodyPr>
          <a:lstStyle/>
          <a:p>
            <a:r>
              <a:rPr lang="en-US" sz="1400"/>
              <a:t>Many of these slides adapted from Steve Seitz and Lana Lazebnik</a:t>
            </a:r>
          </a:p>
        </p:txBody>
      </p:sp>
    </p:spTree>
    <p:extLst>
      <p:ext uri="{BB962C8B-B14F-4D97-AF65-F5344CB8AC3E}">
        <p14:creationId xmlns:p14="http://schemas.microsoft.com/office/powerpoint/2010/main" val="214411026"/>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Depth from disparity</a:t>
            </a:r>
          </a:p>
        </p:txBody>
      </p:sp>
      <p:sp>
        <p:nvSpPr>
          <p:cNvPr id="13318" name="Oval 5"/>
          <p:cNvSpPr>
            <a:spLocks noChangeArrowheads="1"/>
          </p:cNvSpPr>
          <p:nvPr/>
        </p:nvSpPr>
        <p:spPr bwMode="auto">
          <a:xfrm>
            <a:off x="3392488" y="4069126"/>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19" name="Oval 6"/>
          <p:cNvSpPr>
            <a:spLocks noChangeArrowheads="1"/>
          </p:cNvSpPr>
          <p:nvPr/>
        </p:nvSpPr>
        <p:spPr bwMode="auto">
          <a:xfrm>
            <a:off x="5835650" y="4069126"/>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20" name="Line 7"/>
          <p:cNvSpPr>
            <a:spLocks noChangeShapeType="1"/>
          </p:cNvSpPr>
          <p:nvPr/>
        </p:nvSpPr>
        <p:spPr bwMode="auto">
          <a:xfrm>
            <a:off x="2849563" y="3426651"/>
            <a:ext cx="1176337" cy="0"/>
          </a:xfrm>
          <a:prstGeom prst="line">
            <a:avLst/>
          </a:prstGeom>
          <a:noFill/>
          <a:ln w="12700">
            <a:solidFill>
              <a:schemeClr val="tx1"/>
            </a:solidFill>
            <a:round/>
            <a:headEnd/>
            <a:tailEnd/>
          </a:ln>
        </p:spPr>
        <p:txBody>
          <a:bodyPr wrap="none" anchor="ctr"/>
          <a:lstStyle/>
          <a:p>
            <a:endParaRPr lang="en-US"/>
          </a:p>
        </p:txBody>
      </p:sp>
      <p:sp>
        <p:nvSpPr>
          <p:cNvPr id="13321" name="Line 8"/>
          <p:cNvSpPr>
            <a:spLocks noChangeShapeType="1"/>
          </p:cNvSpPr>
          <p:nvPr/>
        </p:nvSpPr>
        <p:spPr bwMode="auto">
          <a:xfrm>
            <a:off x="5292725" y="3426651"/>
            <a:ext cx="1176337" cy="0"/>
          </a:xfrm>
          <a:prstGeom prst="line">
            <a:avLst/>
          </a:prstGeom>
          <a:noFill/>
          <a:ln w="12700">
            <a:solidFill>
              <a:schemeClr val="tx1"/>
            </a:solidFill>
            <a:round/>
            <a:headEnd/>
            <a:tailEnd/>
          </a:ln>
        </p:spPr>
        <p:txBody>
          <a:bodyPr wrap="none" anchor="ctr"/>
          <a:lstStyle/>
          <a:p>
            <a:endParaRPr lang="en-US"/>
          </a:p>
        </p:txBody>
      </p:sp>
      <p:sp>
        <p:nvSpPr>
          <p:cNvPr id="13322" name="Oval 9"/>
          <p:cNvSpPr>
            <a:spLocks noChangeArrowheads="1"/>
          </p:cNvSpPr>
          <p:nvPr/>
        </p:nvSpPr>
        <p:spPr bwMode="auto">
          <a:xfrm>
            <a:off x="4531122" y="1459071"/>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23" name="Line 10"/>
          <p:cNvSpPr>
            <a:spLocks noChangeShapeType="1"/>
          </p:cNvSpPr>
          <p:nvPr/>
        </p:nvSpPr>
        <p:spPr bwMode="auto">
          <a:xfrm flipV="1">
            <a:off x="3482975" y="1499226"/>
            <a:ext cx="1085850" cy="2569900"/>
          </a:xfrm>
          <a:prstGeom prst="line">
            <a:avLst/>
          </a:prstGeom>
          <a:noFill/>
          <a:ln w="12700">
            <a:solidFill>
              <a:schemeClr val="tx1"/>
            </a:solidFill>
            <a:round/>
            <a:headEnd/>
            <a:tailEnd/>
          </a:ln>
        </p:spPr>
        <p:txBody>
          <a:bodyPr wrap="none" anchor="ctr"/>
          <a:lstStyle/>
          <a:p>
            <a:endParaRPr lang="en-US"/>
          </a:p>
        </p:txBody>
      </p:sp>
      <p:sp>
        <p:nvSpPr>
          <p:cNvPr id="13324" name="Line 11"/>
          <p:cNvSpPr>
            <a:spLocks noChangeShapeType="1"/>
          </p:cNvSpPr>
          <p:nvPr/>
        </p:nvSpPr>
        <p:spPr bwMode="auto">
          <a:xfrm flipH="1" flipV="1">
            <a:off x="4568825" y="1499226"/>
            <a:ext cx="1357312" cy="2661682"/>
          </a:xfrm>
          <a:prstGeom prst="line">
            <a:avLst/>
          </a:prstGeom>
          <a:noFill/>
          <a:ln w="12700">
            <a:solidFill>
              <a:schemeClr val="tx1"/>
            </a:solidFill>
            <a:round/>
            <a:headEnd/>
            <a:tailEnd/>
          </a:ln>
        </p:spPr>
        <p:txBody>
          <a:bodyPr wrap="none" anchor="ctr"/>
          <a:lstStyle/>
          <a:p>
            <a:endParaRPr lang="en-US"/>
          </a:p>
        </p:txBody>
      </p:sp>
      <p:sp>
        <p:nvSpPr>
          <p:cNvPr id="13325" name="Line 12"/>
          <p:cNvSpPr>
            <a:spLocks noChangeShapeType="1"/>
          </p:cNvSpPr>
          <p:nvPr/>
        </p:nvSpPr>
        <p:spPr bwMode="auto">
          <a:xfrm flipV="1">
            <a:off x="3445272" y="3426651"/>
            <a:ext cx="0" cy="642475"/>
          </a:xfrm>
          <a:prstGeom prst="line">
            <a:avLst/>
          </a:prstGeom>
          <a:noFill/>
          <a:ln w="12700">
            <a:solidFill>
              <a:schemeClr val="tx1"/>
            </a:solidFill>
            <a:round/>
            <a:headEnd/>
            <a:tailEnd type="arrow" w="med" len="med"/>
          </a:ln>
        </p:spPr>
        <p:txBody>
          <a:bodyPr wrap="none" anchor="ctr"/>
          <a:lstStyle/>
          <a:p>
            <a:endParaRPr lang="en-US"/>
          </a:p>
        </p:txBody>
      </p:sp>
      <p:sp>
        <p:nvSpPr>
          <p:cNvPr id="13326" name="Text Box 13"/>
          <p:cNvSpPr txBox="1">
            <a:spLocks noChangeArrowheads="1"/>
          </p:cNvSpPr>
          <p:nvPr/>
        </p:nvSpPr>
        <p:spPr bwMode="auto">
          <a:xfrm>
            <a:off x="3196432" y="3560500"/>
            <a:ext cx="262037" cy="426405"/>
          </a:xfrm>
          <a:prstGeom prst="rect">
            <a:avLst/>
          </a:prstGeom>
          <a:noFill/>
          <a:ln w="12700">
            <a:noFill/>
            <a:miter lim="800000"/>
            <a:headEnd/>
            <a:tailEnd/>
          </a:ln>
        </p:spPr>
        <p:txBody>
          <a:bodyPr wrap="none" anchor="ctr">
            <a:spAutoFit/>
          </a:bodyPr>
          <a:lstStyle/>
          <a:p>
            <a:pPr algn="ctr">
              <a:spcBef>
                <a:spcPct val="20000"/>
              </a:spcBef>
            </a:pPr>
            <a:r>
              <a:rPr lang="en-US" sz="2200"/>
              <a:t>f</a:t>
            </a:r>
          </a:p>
        </p:txBody>
      </p:sp>
      <p:sp>
        <p:nvSpPr>
          <p:cNvPr id="13327" name="Oval 14"/>
          <p:cNvSpPr>
            <a:spLocks noChangeArrowheads="1"/>
          </p:cNvSpPr>
          <p:nvPr/>
        </p:nvSpPr>
        <p:spPr bwMode="auto">
          <a:xfrm>
            <a:off x="3716735" y="3375023"/>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28" name="Oval 15"/>
          <p:cNvSpPr>
            <a:spLocks noChangeArrowheads="1"/>
          </p:cNvSpPr>
          <p:nvPr/>
        </p:nvSpPr>
        <p:spPr bwMode="auto">
          <a:xfrm>
            <a:off x="5513288" y="3375023"/>
            <a:ext cx="90487" cy="91782"/>
          </a:xfrm>
          <a:prstGeom prst="ellipse">
            <a:avLst/>
          </a:prstGeom>
          <a:solidFill>
            <a:schemeClr val="tx1"/>
          </a:solidFill>
          <a:ln w="12700">
            <a:solidFill>
              <a:schemeClr val="tx1"/>
            </a:solidFill>
            <a:round/>
            <a:headEnd/>
            <a:tailEnd/>
          </a:ln>
        </p:spPr>
        <p:txBody>
          <a:bodyPr wrap="none" anchor="ctr"/>
          <a:lstStyle/>
          <a:p>
            <a:endParaRPr lang="en-US"/>
          </a:p>
        </p:txBody>
      </p:sp>
      <p:sp>
        <p:nvSpPr>
          <p:cNvPr id="13329" name="Line 16"/>
          <p:cNvSpPr>
            <a:spLocks noChangeShapeType="1"/>
          </p:cNvSpPr>
          <p:nvPr/>
        </p:nvSpPr>
        <p:spPr bwMode="auto">
          <a:xfrm flipV="1">
            <a:off x="5562600" y="3461084"/>
            <a:ext cx="0" cy="642475"/>
          </a:xfrm>
          <a:prstGeom prst="line">
            <a:avLst/>
          </a:prstGeom>
          <a:noFill/>
          <a:ln w="12700">
            <a:solidFill>
              <a:schemeClr val="tx1"/>
            </a:solidFill>
            <a:round/>
            <a:headEnd/>
            <a:tailEnd type="arrow" w="med" len="med"/>
          </a:ln>
        </p:spPr>
        <p:txBody>
          <a:bodyPr wrap="none" anchor="ctr"/>
          <a:lstStyle/>
          <a:p>
            <a:endParaRPr lang="en-US"/>
          </a:p>
        </p:txBody>
      </p:sp>
      <p:sp>
        <p:nvSpPr>
          <p:cNvPr id="13330" name="Line 17"/>
          <p:cNvSpPr>
            <a:spLocks noChangeShapeType="1"/>
          </p:cNvSpPr>
          <p:nvPr/>
        </p:nvSpPr>
        <p:spPr bwMode="auto">
          <a:xfrm>
            <a:off x="3392488" y="3334869"/>
            <a:ext cx="361950" cy="0"/>
          </a:xfrm>
          <a:prstGeom prst="line">
            <a:avLst/>
          </a:prstGeom>
          <a:noFill/>
          <a:ln w="12700">
            <a:solidFill>
              <a:schemeClr val="tx1"/>
            </a:solidFill>
            <a:round/>
            <a:headEnd type="none" w="med" len="sm"/>
            <a:tailEnd type="arrow" w="med" len="sm"/>
          </a:ln>
        </p:spPr>
        <p:txBody>
          <a:bodyPr wrap="none" anchor="ctr"/>
          <a:lstStyle/>
          <a:p>
            <a:endParaRPr lang="en-US"/>
          </a:p>
        </p:txBody>
      </p:sp>
      <p:sp>
        <p:nvSpPr>
          <p:cNvPr id="13333" name="Text Box 20"/>
          <p:cNvSpPr txBox="1">
            <a:spLocks noChangeArrowheads="1"/>
          </p:cNvSpPr>
          <p:nvPr/>
        </p:nvSpPr>
        <p:spPr bwMode="auto">
          <a:xfrm>
            <a:off x="5562600" y="2971800"/>
            <a:ext cx="386457" cy="426405"/>
          </a:xfrm>
          <a:prstGeom prst="rect">
            <a:avLst/>
          </a:prstGeom>
          <a:noFill/>
          <a:ln w="12700">
            <a:noFill/>
            <a:miter lim="800000"/>
            <a:headEnd/>
            <a:tailEnd/>
          </a:ln>
        </p:spPr>
        <p:txBody>
          <a:bodyPr wrap="none" anchor="ctr">
            <a:spAutoFit/>
          </a:bodyPr>
          <a:lstStyle/>
          <a:p>
            <a:pPr algn="ctr">
              <a:spcBef>
                <a:spcPct val="20000"/>
              </a:spcBef>
            </a:pPr>
            <a:r>
              <a:rPr lang="en-US" sz="2200" dirty="0"/>
              <a:t>x’</a:t>
            </a:r>
          </a:p>
        </p:txBody>
      </p:sp>
      <p:sp>
        <p:nvSpPr>
          <p:cNvPr id="13334" name="Text Box 21"/>
          <p:cNvSpPr txBox="1">
            <a:spLocks noChangeArrowheads="1"/>
          </p:cNvSpPr>
          <p:nvPr/>
        </p:nvSpPr>
        <p:spPr bwMode="auto">
          <a:xfrm>
            <a:off x="4022130" y="4147523"/>
            <a:ext cx="1255514" cy="761027"/>
          </a:xfrm>
          <a:prstGeom prst="rect">
            <a:avLst/>
          </a:prstGeom>
          <a:noFill/>
          <a:ln w="12700">
            <a:noFill/>
            <a:miter lim="800000"/>
            <a:headEnd/>
            <a:tailEnd/>
          </a:ln>
        </p:spPr>
        <p:txBody>
          <a:bodyPr wrap="none" anchor="ctr">
            <a:spAutoFit/>
          </a:bodyPr>
          <a:lstStyle/>
          <a:p>
            <a:pPr algn="ctr">
              <a:spcBef>
                <a:spcPct val="20000"/>
              </a:spcBef>
            </a:pPr>
            <a:r>
              <a:rPr lang="en-US" sz="2200"/>
              <a:t>Baseline</a:t>
            </a:r>
            <a:br>
              <a:rPr lang="en-US" sz="2200"/>
            </a:br>
            <a:r>
              <a:rPr lang="en-US" sz="2200"/>
              <a:t>B</a:t>
            </a:r>
          </a:p>
        </p:txBody>
      </p:sp>
      <p:sp>
        <p:nvSpPr>
          <p:cNvPr id="13335" name="Line 22"/>
          <p:cNvSpPr>
            <a:spLocks noChangeShapeType="1"/>
          </p:cNvSpPr>
          <p:nvPr/>
        </p:nvSpPr>
        <p:spPr bwMode="auto">
          <a:xfrm flipV="1">
            <a:off x="6740525" y="1499226"/>
            <a:ext cx="0" cy="2661682"/>
          </a:xfrm>
          <a:prstGeom prst="line">
            <a:avLst/>
          </a:prstGeom>
          <a:noFill/>
          <a:ln w="12700">
            <a:solidFill>
              <a:schemeClr val="tx1"/>
            </a:solidFill>
            <a:round/>
            <a:headEnd/>
            <a:tailEnd type="arrow" w="med" len="med"/>
          </a:ln>
        </p:spPr>
        <p:txBody>
          <a:bodyPr wrap="none" anchor="ctr"/>
          <a:lstStyle/>
          <a:p>
            <a:endParaRPr lang="en-US"/>
          </a:p>
        </p:txBody>
      </p:sp>
      <p:sp>
        <p:nvSpPr>
          <p:cNvPr id="13336" name="Text Box 23"/>
          <p:cNvSpPr txBox="1">
            <a:spLocks noChangeArrowheads="1"/>
          </p:cNvSpPr>
          <p:nvPr/>
        </p:nvSpPr>
        <p:spPr bwMode="auto">
          <a:xfrm>
            <a:off x="6838553" y="2459114"/>
            <a:ext cx="324247" cy="426405"/>
          </a:xfrm>
          <a:prstGeom prst="rect">
            <a:avLst/>
          </a:prstGeom>
          <a:noFill/>
          <a:ln w="12700">
            <a:noFill/>
            <a:miter lim="800000"/>
            <a:headEnd/>
            <a:tailEnd/>
          </a:ln>
        </p:spPr>
        <p:txBody>
          <a:bodyPr wrap="none" anchor="ctr">
            <a:spAutoFit/>
          </a:bodyPr>
          <a:lstStyle/>
          <a:p>
            <a:pPr algn="ctr">
              <a:spcBef>
                <a:spcPct val="20000"/>
              </a:spcBef>
            </a:pPr>
            <a:r>
              <a:rPr lang="en-US" sz="2200"/>
              <a:t>z</a:t>
            </a:r>
          </a:p>
        </p:txBody>
      </p:sp>
      <p:sp>
        <p:nvSpPr>
          <p:cNvPr id="13337" name="Text Box 24"/>
          <p:cNvSpPr txBox="1">
            <a:spLocks noChangeArrowheads="1"/>
          </p:cNvSpPr>
          <p:nvPr/>
        </p:nvSpPr>
        <p:spPr bwMode="auto">
          <a:xfrm>
            <a:off x="2992835" y="4149435"/>
            <a:ext cx="916186" cy="426405"/>
          </a:xfrm>
          <a:prstGeom prst="rect">
            <a:avLst/>
          </a:prstGeom>
          <a:noFill/>
          <a:ln w="12700">
            <a:noFill/>
            <a:miter lim="800000"/>
            <a:headEnd/>
            <a:tailEnd/>
          </a:ln>
        </p:spPr>
        <p:txBody>
          <a:bodyPr anchor="ctr">
            <a:spAutoFit/>
          </a:bodyPr>
          <a:lstStyle/>
          <a:p>
            <a:pPr algn="ctr">
              <a:spcBef>
                <a:spcPct val="20000"/>
              </a:spcBef>
            </a:pPr>
            <a:r>
              <a:rPr lang="en-US" sz="2200"/>
              <a:t>O</a:t>
            </a:r>
            <a:endParaRPr lang="en-US" sz="2200" baseline="-25000"/>
          </a:p>
        </p:txBody>
      </p:sp>
      <p:sp>
        <p:nvSpPr>
          <p:cNvPr id="13338" name="Text Box 25"/>
          <p:cNvSpPr txBox="1">
            <a:spLocks noChangeArrowheads="1"/>
          </p:cNvSpPr>
          <p:nvPr/>
        </p:nvSpPr>
        <p:spPr bwMode="auto">
          <a:xfrm>
            <a:off x="5473700" y="4149435"/>
            <a:ext cx="916186" cy="426405"/>
          </a:xfrm>
          <a:prstGeom prst="rect">
            <a:avLst/>
          </a:prstGeom>
          <a:noFill/>
          <a:ln w="12700">
            <a:noFill/>
            <a:miter lim="800000"/>
            <a:headEnd/>
            <a:tailEnd/>
          </a:ln>
        </p:spPr>
        <p:txBody>
          <a:bodyPr anchor="ctr">
            <a:spAutoFit/>
          </a:bodyPr>
          <a:lstStyle/>
          <a:p>
            <a:pPr algn="ctr">
              <a:spcBef>
                <a:spcPct val="20000"/>
              </a:spcBef>
            </a:pPr>
            <a:r>
              <a:rPr lang="en-US" sz="2200"/>
              <a:t>O’</a:t>
            </a:r>
            <a:endParaRPr lang="en-US" sz="2200" baseline="-25000"/>
          </a:p>
        </p:txBody>
      </p:sp>
      <p:sp>
        <p:nvSpPr>
          <p:cNvPr id="13339" name="Text Box 26"/>
          <p:cNvSpPr txBox="1">
            <a:spLocks noChangeArrowheads="1"/>
          </p:cNvSpPr>
          <p:nvPr/>
        </p:nvSpPr>
        <p:spPr bwMode="auto">
          <a:xfrm>
            <a:off x="4116388" y="990600"/>
            <a:ext cx="916186" cy="428317"/>
          </a:xfrm>
          <a:prstGeom prst="rect">
            <a:avLst/>
          </a:prstGeom>
          <a:noFill/>
          <a:ln w="12700">
            <a:noFill/>
            <a:miter lim="800000"/>
            <a:headEnd/>
            <a:tailEnd/>
          </a:ln>
        </p:spPr>
        <p:txBody>
          <a:bodyPr anchor="ctr">
            <a:spAutoFit/>
          </a:bodyPr>
          <a:lstStyle/>
          <a:p>
            <a:pPr algn="ctr">
              <a:spcBef>
                <a:spcPct val="20000"/>
              </a:spcBef>
            </a:pPr>
            <a:r>
              <a:rPr lang="en-US" sz="2200"/>
              <a:t>X</a:t>
            </a:r>
            <a:endParaRPr lang="en-US" sz="2200" baseline="-25000"/>
          </a:p>
        </p:txBody>
      </p:sp>
      <p:sp>
        <p:nvSpPr>
          <p:cNvPr id="13340" name="Line 27"/>
          <p:cNvSpPr>
            <a:spLocks noChangeShapeType="1"/>
          </p:cNvSpPr>
          <p:nvPr/>
        </p:nvSpPr>
        <p:spPr bwMode="auto">
          <a:xfrm>
            <a:off x="3535760" y="4109281"/>
            <a:ext cx="2262187" cy="0"/>
          </a:xfrm>
          <a:prstGeom prst="line">
            <a:avLst/>
          </a:prstGeom>
          <a:noFill/>
          <a:ln w="19050">
            <a:solidFill>
              <a:schemeClr val="tx1"/>
            </a:solidFill>
            <a:round/>
            <a:headEnd/>
            <a:tailEnd type="triangle" w="med" len="med"/>
          </a:ln>
        </p:spPr>
        <p:txBody>
          <a:bodyPr wrap="none" anchor="ctr"/>
          <a:lstStyle/>
          <a:p>
            <a:endParaRPr lang="en-US"/>
          </a:p>
        </p:txBody>
      </p:sp>
      <p:sp>
        <p:nvSpPr>
          <p:cNvPr id="13341" name="Text Box 28"/>
          <p:cNvSpPr txBox="1">
            <a:spLocks noChangeArrowheads="1"/>
          </p:cNvSpPr>
          <p:nvPr/>
        </p:nvSpPr>
        <p:spPr bwMode="auto">
          <a:xfrm>
            <a:off x="5257800" y="3657600"/>
            <a:ext cx="262037" cy="428317"/>
          </a:xfrm>
          <a:prstGeom prst="rect">
            <a:avLst/>
          </a:prstGeom>
          <a:noFill/>
          <a:ln w="12700">
            <a:noFill/>
            <a:miter lim="800000"/>
            <a:headEnd/>
            <a:tailEnd/>
          </a:ln>
        </p:spPr>
        <p:txBody>
          <a:bodyPr wrap="none" anchor="ctr">
            <a:spAutoFit/>
          </a:bodyPr>
          <a:lstStyle/>
          <a:p>
            <a:pPr algn="ctr">
              <a:spcBef>
                <a:spcPct val="20000"/>
              </a:spcBef>
            </a:pPr>
            <a:r>
              <a:rPr lang="en-US" sz="2200" dirty="0"/>
              <a:t>f</a:t>
            </a:r>
          </a:p>
        </p:txBody>
      </p:sp>
      <p:graphicFrame>
        <p:nvGraphicFramePr>
          <p:cNvPr id="426028" name="Object 44"/>
          <p:cNvGraphicFramePr>
            <a:graphicFrameLocks noGrp="1" noChangeAspect="1"/>
          </p:cNvGraphicFramePr>
          <p:nvPr>
            <p:ph idx="1"/>
          </p:nvPr>
        </p:nvGraphicFramePr>
        <p:xfrm>
          <a:off x="2971800" y="5029200"/>
          <a:ext cx="3581400" cy="917575"/>
        </p:xfrm>
        <a:graphic>
          <a:graphicData uri="http://schemas.openxmlformats.org/presentationml/2006/ole">
            <mc:AlternateContent xmlns:mc="http://schemas.openxmlformats.org/markup-compatibility/2006">
              <mc:Choice xmlns:v="urn:schemas-microsoft-com:vml" Requires="v">
                <p:oleObj spid="_x0000_s145497" name="Equation" r:id="rId4" imgW="1536480" imgH="393480" progId="Equation.3">
                  <p:embed/>
                </p:oleObj>
              </mc:Choice>
              <mc:Fallback>
                <p:oleObj name="Equation" r:id="rId4" imgW="1536480" imgH="39348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5029200"/>
                        <a:ext cx="3581400" cy="917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26032" name="Text Box 48"/>
          <p:cNvSpPr txBox="1">
            <a:spLocks noChangeArrowheads="1"/>
          </p:cNvSpPr>
          <p:nvPr/>
        </p:nvSpPr>
        <p:spPr bwMode="auto">
          <a:xfrm>
            <a:off x="2478390" y="6096000"/>
            <a:ext cx="4532010" cy="369332"/>
          </a:xfrm>
          <a:prstGeom prst="rect">
            <a:avLst/>
          </a:prstGeom>
          <a:noFill/>
          <a:ln w="9525">
            <a:noFill/>
            <a:miter lim="800000"/>
            <a:headEnd/>
            <a:tailEnd/>
          </a:ln>
        </p:spPr>
        <p:txBody>
          <a:bodyPr wrap="none">
            <a:spAutoFit/>
          </a:bodyPr>
          <a:lstStyle/>
          <a:p>
            <a:r>
              <a:rPr lang="en-US" dirty="0"/>
              <a:t>Disparity is inversely proportional to </a:t>
            </a:r>
            <a:r>
              <a:rPr lang="en-US" dirty="0" smtClean="0"/>
              <a:t>depth.</a:t>
            </a:r>
            <a:endParaRPr lang="en-US" dirty="0"/>
          </a:p>
        </p:txBody>
      </p:sp>
      <p:sp>
        <p:nvSpPr>
          <p:cNvPr id="30" name="Line 17"/>
          <p:cNvSpPr>
            <a:spLocks noChangeShapeType="1"/>
          </p:cNvSpPr>
          <p:nvPr/>
        </p:nvSpPr>
        <p:spPr bwMode="auto">
          <a:xfrm>
            <a:off x="5303520" y="3352800"/>
            <a:ext cx="182880" cy="0"/>
          </a:xfrm>
          <a:prstGeom prst="line">
            <a:avLst/>
          </a:prstGeom>
          <a:noFill/>
          <a:ln w="12700">
            <a:solidFill>
              <a:schemeClr val="tx1"/>
            </a:solidFill>
            <a:round/>
            <a:headEnd type="none" w="med" len="sm"/>
            <a:tailEnd type="arrow" w="med" len="sm"/>
          </a:ln>
        </p:spPr>
        <p:txBody>
          <a:bodyPr wrap="none" anchor="ctr"/>
          <a:lstStyle/>
          <a:p>
            <a:endParaRPr lang="en-US"/>
          </a:p>
        </p:txBody>
      </p:sp>
      <p:sp>
        <p:nvSpPr>
          <p:cNvPr id="13331" name="Text Box 18"/>
          <p:cNvSpPr txBox="1">
            <a:spLocks noChangeArrowheads="1"/>
          </p:cNvSpPr>
          <p:nvPr/>
        </p:nvSpPr>
        <p:spPr bwMode="auto">
          <a:xfrm>
            <a:off x="3437732" y="2919937"/>
            <a:ext cx="324247" cy="426405"/>
          </a:xfrm>
          <a:prstGeom prst="rect">
            <a:avLst/>
          </a:prstGeom>
          <a:noFill/>
          <a:ln w="12700">
            <a:noFill/>
            <a:miter lim="800000"/>
            <a:headEnd/>
            <a:tailEnd/>
          </a:ln>
        </p:spPr>
        <p:txBody>
          <a:bodyPr wrap="none" anchor="ctr">
            <a:spAutoFit/>
          </a:bodyPr>
          <a:lstStyle/>
          <a:p>
            <a:pPr algn="ctr">
              <a:spcBef>
                <a:spcPct val="20000"/>
              </a:spcBef>
            </a:pPr>
            <a:r>
              <a:rPr lang="en-US" sz="2200"/>
              <a:t>x</a:t>
            </a:r>
          </a:p>
        </p:txBody>
      </p:sp>
      <p:graphicFrame>
        <p:nvGraphicFramePr>
          <p:cNvPr id="4" name="Object 44"/>
          <p:cNvGraphicFramePr>
            <a:graphicFrameLocks noChangeAspect="1"/>
          </p:cNvGraphicFramePr>
          <p:nvPr/>
        </p:nvGraphicFramePr>
        <p:xfrm>
          <a:off x="874713" y="2316163"/>
          <a:ext cx="1778000" cy="915987"/>
        </p:xfrm>
        <a:graphic>
          <a:graphicData uri="http://schemas.openxmlformats.org/presentationml/2006/ole">
            <mc:AlternateContent xmlns:mc="http://schemas.openxmlformats.org/markup-compatibility/2006">
              <mc:Choice xmlns:v="urn:schemas-microsoft-com:vml" Requires="v">
                <p:oleObj spid="_x0000_s145498" name="Equation" r:id="rId6" imgW="761760" imgH="393480" progId="Equation.3">
                  <p:embed/>
                </p:oleObj>
              </mc:Choice>
              <mc:Fallback>
                <p:oleObj name="Equation" r:id="rId6" imgW="761760" imgH="39348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4713" y="2316163"/>
                        <a:ext cx="1778000" cy="915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405138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26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60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603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mtClean="0"/>
              <a:t>Basic stereo matching algorithm</a:t>
            </a:r>
          </a:p>
        </p:txBody>
      </p:sp>
      <p:pic>
        <p:nvPicPr>
          <p:cNvPr id="46083" name="Picture 3" descr="lincoln_full"/>
          <p:cNvPicPr>
            <a:picLocks noChangeAspect="1" noChangeArrowheads="1"/>
          </p:cNvPicPr>
          <p:nvPr/>
        </p:nvPicPr>
        <p:blipFill>
          <a:blip r:embed="rId3" cstate="print"/>
          <a:srcRect/>
          <a:stretch>
            <a:fillRect/>
          </a:stretch>
        </p:blipFill>
        <p:spPr bwMode="auto">
          <a:xfrm>
            <a:off x="2057400" y="1066800"/>
            <a:ext cx="5029200" cy="2898775"/>
          </a:xfrm>
          <a:prstGeom prst="rect">
            <a:avLst/>
          </a:prstGeom>
          <a:noFill/>
          <a:ln w="9525">
            <a:noFill/>
            <a:miter lim="800000"/>
            <a:headEnd/>
            <a:tailEnd/>
          </a:ln>
        </p:spPr>
      </p:pic>
      <p:sp>
        <p:nvSpPr>
          <p:cNvPr id="731140" name="Line 4"/>
          <p:cNvSpPr>
            <a:spLocks noChangeShapeType="1"/>
          </p:cNvSpPr>
          <p:nvPr/>
        </p:nvSpPr>
        <p:spPr bwMode="auto">
          <a:xfrm>
            <a:off x="4572000" y="3124200"/>
            <a:ext cx="2514600" cy="0"/>
          </a:xfrm>
          <a:prstGeom prst="line">
            <a:avLst/>
          </a:prstGeom>
          <a:noFill/>
          <a:ln w="28575">
            <a:solidFill>
              <a:srgbClr val="00FFFF"/>
            </a:solidFill>
            <a:round/>
            <a:headEnd/>
            <a:tailEnd/>
          </a:ln>
        </p:spPr>
        <p:txBody>
          <a:bodyPr/>
          <a:lstStyle/>
          <a:p>
            <a:endParaRPr lang="en-US"/>
          </a:p>
        </p:txBody>
      </p:sp>
      <p:grpSp>
        <p:nvGrpSpPr>
          <p:cNvPr id="2" name="Group 5"/>
          <p:cNvGrpSpPr>
            <a:grpSpLocks/>
          </p:cNvGrpSpPr>
          <p:nvPr/>
        </p:nvGrpSpPr>
        <p:grpSpPr bwMode="auto">
          <a:xfrm>
            <a:off x="3352800" y="2971800"/>
            <a:ext cx="304800" cy="304800"/>
            <a:chOff x="2112" y="1872"/>
            <a:chExt cx="192" cy="192"/>
          </a:xfrm>
        </p:grpSpPr>
        <p:sp>
          <p:nvSpPr>
            <p:cNvPr id="46096" name="Oval 6"/>
            <p:cNvSpPr>
              <a:spLocks noChangeArrowheads="1"/>
            </p:cNvSpPr>
            <p:nvPr/>
          </p:nvSpPr>
          <p:spPr bwMode="auto">
            <a:xfrm>
              <a:off x="2174" y="1941"/>
              <a:ext cx="48" cy="48"/>
            </a:xfrm>
            <a:prstGeom prst="ellipse">
              <a:avLst/>
            </a:prstGeom>
            <a:solidFill>
              <a:srgbClr val="FFFF00"/>
            </a:solidFill>
            <a:ln w="9525">
              <a:solidFill>
                <a:schemeClr val="tx1"/>
              </a:solidFill>
              <a:round/>
              <a:headEnd/>
              <a:tailEnd/>
            </a:ln>
          </p:spPr>
          <p:txBody>
            <a:bodyPr wrap="none" anchor="ctr"/>
            <a:lstStyle/>
            <a:p>
              <a:endParaRPr lang="en-US"/>
            </a:p>
          </p:txBody>
        </p:sp>
        <p:sp>
          <p:nvSpPr>
            <p:cNvPr id="46097" name="Rectangle 7"/>
            <p:cNvSpPr>
              <a:spLocks noChangeArrowheads="1"/>
            </p:cNvSpPr>
            <p:nvPr/>
          </p:nvSpPr>
          <p:spPr bwMode="auto">
            <a:xfrm>
              <a:off x="2112" y="1872"/>
              <a:ext cx="192" cy="192"/>
            </a:xfrm>
            <a:prstGeom prst="rect">
              <a:avLst/>
            </a:prstGeom>
            <a:noFill/>
            <a:ln w="38100">
              <a:solidFill>
                <a:srgbClr val="FFFF00"/>
              </a:solidFill>
              <a:miter lim="800000"/>
              <a:headEnd/>
              <a:tailEnd/>
            </a:ln>
          </p:spPr>
          <p:txBody>
            <a:bodyPr wrap="none" anchor="ctr"/>
            <a:lstStyle/>
            <a:p>
              <a:endParaRPr lang="en-US"/>
            </a:p>
          </p:txBody>
        </p:sp>
      </p:grpSp>
      <p:grpSp>
        <p:nvGrpSpPr>
          <p:cNvPr id="3" name="Group 8"/>
          <p:cNvGrpSpPr>
            <a:grpSpLocks/>
          </p:cNvGrpSpPr>
          <p:nvPr/>
        </p:nvGrpSpPr>
        <p:grpSpPr bwMode="auto">
          <a:xfrm>
            <a:off x="5257800" y="2971800"/>
            <a:ext cx="304800" cy="304800"/>
            <a:chOff x="3600" y="1872"/>
            <a:chExt cx="192" cy="192"/>
          </a:xfrm>
        </p:grpSpPr>
        <p:sp>
          <p:nvSpPr>
            <p:cNvPr id="46094" name="Oval 9"/>
            <p:cNvSpPr>
              <a:spLocks noChangeArrowheads="1"/>
            </p:cNvSpPr>
            <p:nvPr/>
          </p:nvSpPr>
          <p:spPr bwMode="auto">
            <a:xfrm>
              <a:off x="3675" y="1947"/>
              <a:ext cx="48" cy="48"/>
            </a:xfrm>
            <a:prstGeom prst="ellipse">
              <a:avLst/>
            </a:prstGeom>
            <a:solidFill>
              <a:srgbClr val="FFFF00"/>
            </a:solidFill>
            <a:ln w="9525">
              <a:solidFill>
                <a:schemeClr val="tx1"/>
              </a:solidFill>
              <a:round/>
              <a:headEnd/>
              <a:tailEnd/>
            </a:ln>
          </p:spPr>
          <p:txBody>
            <a:bodyPr wrap="none" anchor="ctr"/>
            <a:lstStyle/>
            <a:p>
              <a:endParaRPr lang="en-US"/>
            </a:p>
          </p:txBody>
        </p:sp>
        <p:sp>
          <p:nvSpPr>
            <p:cNvPr id="46095" name="Rectangle 10"/>
            <p:cNvSpPr>
              <a:spLocks noChangeArrowheads="1"/>
            </p:cNvSpPr>
            <p:nvPr/>
          </p:nvSpPr>
          <p:spPr bwMode="auto">
            <a:xfrm>
              <a:off x="3600" y="1872"/>
              <a:ext cx="192" cy="192"/>
            </a:xfrm>
            <a:prstGeom prst="rect">
              <a:avLst/>
            </a:prstGeom>
            <a:noFill/>
            <a:ln w="38100">
              <a:solidFill>
                <a:srgbClr val="FFFF00"/>
              </a:solidFill>
              <a:miter lim="800000"/>
              <a:headEnd/>
              <a:tailEnd/>
            </a:ln>
          </p:spPr>
          <p:txBody>
            <a:bodyPr wrap="none" anchor="ctr"/>
            <a:lstStyle/>
            <a:p>
              <a:endParaRPr lang="en-US"/>
            </a:p>
          </p:txBody>
        </p:sp>
      </p:grpSp>
      <p:sp>
        <p:nvSpPr>
          <p:cNvPr id="731147" name="Rectangle 11"/>
          <p:cNvSpPr>
            <a:spLocks noGrp="1" noChangeArrowheads="1"/>
          </p:cNvSpPr>
          <p:nvPr>
            <p:ph type="body" idx="1"/>
          </p:nvPr>
        </p:nvSpPr>
        <p:spPr>
          <a:xfrm>
            <a:off x="304800" y="4114800"/>
            <a:ext cx="8686800" cy="2438400"/>
          </a:xfrm>
        </p:spPr>
        <p:txBody>
          <a:bodyPr>
            <a:normAutofit/>
          </a:bodyPr>
          <a:lstStyle/>
          <a:p>
            <a:pPr>
              <a:buFontTx/>
              <a:buChar char="•"/>
              <a:defRPr/>
            </a:pPr>
            <a:r>
              <a:rPr lang="en-US" dirty="0" smtClean="0"/>
              <a:t>If necessary, rectify the two stereo images to transform </a:t>
            </a:r>
            <a:r>
              <a:rPr lang="en-US" dirty="0" err="1" smtClean="0"/>
              <a:t>epipolar</a:t>
            </a:r>
            <a:r>
              <a:rPr lang="en-US" dirty="0" smtClean="0"/>
              <a:t> lines into </a:t>
            </a:r>
            <a:r>
              <a:rPr lang="en-US" dirty="0" err="1" smtClean="0"/>
              <a:t>scanlines</a:t>
            </a:r>
            <a:endParaRPr lang="en-US" dirty="0" smtClean="0"/>
          </a:p>
          <a:p>
            <a:pPr>
              <a:buFontTx/>
              <a:buChar char="•"/>
              <a:defRPr/>
            </a:pPr>
            <a:r>
              <a:rPr lang="en-US" dirty="0" smtClean="0"/>
              <a:t>For each pixel x in the first image</a:t>
            </a:r>
          </a:p>
          <a:p>
            <a:pPr lvl="1">
              <a:defRPr/>
            </a:pPr>
            <a:r>
              <a:rPr lang="en-US" dirty="0" smtClean="0"/>
              <a:t>Find corresponding </a:t>
            </a:r>
            <a:r>
              <a:rPr lang="en-US" dirty="0" err="1" smtClean="0"/>
              <a:t>epipolar</a:t>
            </a:r>
            <a:r>
              <a:rPr lang="en-US" dirty="0" smtClean="0"/>
              <a:t> </a:t>
            </a:r>
            <a:r>
              <a:rPr lang="en-US" dirty="0" err="1" smtClean="0"/>
              <a:t>scanline</a:t>
            </a:r>
            <a:r>
              <a:rPr lang="en-US" dirty="0" smtClean="0"/>
              <a:t> in the right image</a:t>
            </a:r>
          </a:p>
          <a:p>
            <a:pPr lvl="1">
              <a:defRPr/>
            </a:pPr>
            <a:r>
              <a:rPr lang="en-US" dirty="0" smtClean="0"/>
              <a:t>Search the </a:t>
            </a:r>
            <a:r>
              <a:rPr lang="en-US" dirty="0" err="1" smtClean="0"/>
              <a:t>scanline</a:t>
            </a:r>
            <a:r>
              <a:rPr lang="en-US" dirty="0" smtClean="0"/>
              <a:t> and pick the best match x’</a:t>
            </a:r>
          </a:p>
          <a:p>
            <a:pPr lvl="1">
              <a:defRPr/>
            </a:pPr>
            <a:r>
              <a:rPr lang="en-US" dirty="0" smtClean="0"/>
              <a:t>Compute disparity x-x’ and set depth(x) = </a:t>
            </a:r>
            <a:r>
              <a:rPr lang="en-US" dirty="0" err="1" smtClean="0"/>
              <a:t>fB</a:t>
            </a:r>
            <a:r>
              <a:rPr lang="en-US" dirty="0" smtClean="0"/>
              <a:t>/(x-x’)</a:t>
            </a:r>
          </a:p>
        </p:txBody>
      </p:sp>
      <p:grpSp>
        <p:nvGrpSpPr>
          <p:cNvPr id="4" name="Group 12"/>
          <p:cNvGrpSpPr>
            <a:grpSpLocks/>
          </p:cNvGrpSpPr>
          <p:nvPr/>
        </p:nvGrpSpPr>
        <p:grpSpPr bwMode="auto">
          <a:xfrm>
            <a:off x="4800600" y="2971800"/>
            <a:ext cx="304800" cy="304800"/>
            <a:chOff x="3600" y="1872"/>
            <a:chExt cx="192" cy="192"/>
          </a:xfrm>
        </p:grpSpPr>
        <p:sp>
          <p:nvSpPr>
            <p:cNvPr id="46092" name="Oval 13"/>
            <p:cNvSpPr>
              <a:spLocks noChangeArrowheads="1"/>
            </p:cNvSpPr>
            <p:nvPr/>
          </p:nvSpPr>
          <p:spPr bwMode="auto">
            <a:xfrm>
              <a:off x="3675" y="1947"/>
              <a:ext cx="48" cy="48"/>
            </a:xfrm>
            <a:prstGeom prst="ellipse">
              <a:avLst/>
            </a:prstGeom>
            <a:solidFill>
              <a:srgbClr val="FFFF00"/>
            </a:solidFill>
            <a:ln w="9525">
              <a:solidFill>
                <a:schemeClr val="tx1"/>
              </a:solidFill>
              <a:round/>
              <a:headEnd/>
              <a:tailEnd/>
            </a:ln>
          </p:spPr>
          <p:txBody>
            <a:bodyPr wrap="none" anchor="ctr"/>
            <a:lstStyle/>
            <a:p>
              <a:endParaRPr lang="en-US"/>
            </a:p>
          </p:txBody>
        </p:sp>
        <p:sp>
          <p:nvSpPr>
            <p:cNvPr id="46093" name="Rectangle 14"/>
            <p:cNvSpPr>
              <a:spLocks noChangeArrowheads="1"/>
            </p:cNvSpPr>
            <p:nvPr/>
          </p:nvSpPr>
          <p:spPr bwMode="auto">
            <a:xfrm>
              <a:off x="3600" y="1872"/>
              <a:ext cx="192" cy="192"/>
            </a:xfrm>
            <a:prstGeom prst="rect">
              <a:avLst/>
            </a:prstGeom>
            <a:noFill/>
            <a:ln w="38100">
              <a:solidFill>
                <a:srgbClr val="FFFF00"/>
              </a:solidFill>
              <a:miter lim="800000"/>
              <a:headEnd/>
              <a:tailEnd/>
            </a:ln>
          </p:spPr>
          <p:txBody>
            <a:bodyPr wrap="none" anchor="ctr"/>
            <a:lstStyle/>
            <a:p>
              <a:endParaRPr lang="en-US"/>
            </a:p>
          </p:txBody>
        </p:sp>
      </p:grpSp>
      <p:grpSp>
        <p:nvGrpSpPr>
          <p:cNvPr id="5" name="Group 15"/>
          <p:cNvGrpSpPr>
            <a:grpSpLocks/>
          </p:cNvGrpSpPr>
          <p:nvPr/>
        </p:nvGrpSpPr>
        <p:grpSpPr bwMode="auto">
          <a:xfrm>
            <a:off x="5715000" y="2971800"/>
            <a:ext cx="304800" cy="304800"/>
            <a:chOff x="3600" y="1872"/>
            <a:chExt cx="192" cy="192"/>
          </a:xfrm>
        </p:grpSpPr>
        <p:sp>
          <p:nvSpPr>
            <p:cNvPr id="46090" name="Oval 16"/>
            <p:cNvSpPr>
              <a:spLocks noChangeArrowheads="1"/>
            </p:cNvSpPr>
            <p:nvPr/>
          </p:nvSpPr>
          <p:spPr bwMode="auto">
            <a:xfrm>
              <a:off x="3675" y="1947"/>
              <a:ext cx="48" cy="48"/>
            </a:xfrm>
            <a:prstGeom prst="ellipse">
              <a:avLst/>
            </a:prstGeom>
            <a:solidFill>
              <a:srgbClr val="FFFF00"/>
            </a:solidFill>
            <a:ln w="9525">
              <a:solidFill>
                <a:schemeClr val="tx1"/>
              </a:solidFill>
              <a:round/>
              <a:headEnd/>
              <a:tailEnd/>
            </a:ln>
          </p:spPr>
          <p:txBody>
            <a:bodyPr wrap="none" anchor="ctr"/>
            <a:lstStyle/>
            <a:p>
              <a:endParaRPr lang="en-US"/>
            </a:p>
          </p:txBody>
        </p:sp>
        <p:sp>
          <p:nvSpPr>
            <p:cNvPr id="46091" name="Rectangle 17"/>
            <p:cNvSpPr>
              <a:spLocks noChangeArrowheads="1"/>
            </p:cNvSpPr>
            <p:nvPr/>
          </p:nvSpPr>
          <p:spPr bwMode="auto">
            <a:xfrm>
              <a:off x="3600" y="1872"/>
              <a:ext cx="192" cy="192"/>
            </a:xfrm>
            <a:prstGeom prst="rect">
              <a:avLst/>
            </a:prstGeom>
            <a:noFill/>
            <a:ln w="38100">
              <a:solidFill>
                <a:srgbClr val="FFFF00"/>
              </a:solidFill>
              <a:miter lim="800000"/>
              <a:headEnd/>
              <a:tailEnd/>
            </a:ln>
          </p:spPr>
          <p:txBody>
            <a:bodyPr wrap="none" anchor="ctr"/>
            <a:lstStyle/>
            <a:p>
              <a:endParaRPr lang="en-US"/>
            </a:p>
          </p:txBody>
        </p:sp>
      </p:grpSp>
    </p:spTree>
    <p:extLst>
      <p:ext uri="{BB962C8B-B14F-4D97-AF65-F5344CB8AC3E}">
        <p14:creationId xmlns:p14="http://schemas.microsoft.com/office/powerpoint/2010/main" val="188618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1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31147">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31147">
                                            <p:txEl>
                                              <p:pRg st="2" end="2"/>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7311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31147">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311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1140" grpId="0" animBg="1"/>
      <p:bldP spid="731147" grpId="0" build="p" bldLvl="2"/>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mtClean="0"/>
              <a:t>Basic stereo matching algorithm</a:t>
            </a:r>
          </a:p>
        </p:txBody>
      </p:sp>
      <p:pic>
        <p:nvPicPr>
          <p:cNvPr id="39939" name="Picture 3" descr="lincoln_full"/>
          <p:cNvPicPr>
            <a:picLocks noChangeAspect="1" noChangeArrowheads="1"/>
          </p:cNvPicPr>
          <p:nvPr/>
        </p:nvPicPr>
        <p:blipFill>
          <a:blip r:embed="rId3" cstate="print"/>
          <a:srcRect/>
          <a:stretch>
            <a:fillRect/>
          </a:stretch>
        </p:blipFill>
        <p:spPr bwMode="auto">
          <a:xfrm>
            <a:off x="2057400" y="1066800"/>
            <a:ext cx="5029200" cy="2898775"/>
          </a:xfrm>
          <a:prstGeom prst="rect">
            <a:avLst/>
          </a:prstGeom>
          <a:noFill/>
          <a:ln w="9525">
            <a:noFill/>
            <a:miter lim="800000"/>
            <a:headEnd/>
            <a:tailEnd/>
          </a:ln>
        </p:spPr>
      </p:pic>
      <p:sp>
        <p:nvSpPr>
          <p:cNvPr id="395270" name="Line 6"/>
          <p:cNvSpPr>
            <a:spLocks noChangeShapeType="1"/>
          </p:cNvSpPr>
          <p:nvPr/>
        </p:nvSpPr>
        <p:spPr bwMode="auto">
          <a:xfrm>
            <a:off x="4572000" y="3124200"/>
            <a:ext cx="2514600" cy="0"/>
          </a:xfrm>
          <a:prstGeom prst="line">
            <a:avLst/>
          </a:prstGeom>
          <a:noFill/>
          <a:ln w="28575">
            <a:solidFill>
              <a:srgbClr val="00FFFF"/>
            </a:solidFill>
            <a:round/>
            <a:headEnd/>
            <a:tailEnd/>
          </a:ln>
        </p:spPr>
        <p:txBody>
          <a:bodyPr/>
          <a:lstStyle/>
          <a:p>
            <a:endParaRPr lang="en-US"/>
          </a:p>
        </p:txBody>
      </p:sp>
      <p:grpSp>
        <p:nvGrpSpPr>
          <p:cNvPr id="2" name="Group 14"/>
          <p:cNvGrpSpPr>
            <a:grpSpLocks/>
          </p:cNvGrpSpPr>
          <p:nvPr/>
        </p:nvGrpSpPr>
        <p:grpSpPr bwMode="auto">
          <a:xfrm>
            <a:off x="3352800" y="2971800"/>
            <a:ext cx="304800" cy="304800"/>
            <a:chOff x="2112" y="1872"/>
            <a:chExt cx="192" cy="192"/>
          </a:xfrm>
        </p:grpSpPr>
        <p:sp>
          <p:nvSpPr>
            <p:cNvPr id="39952" name="Oval 9"/>
            <p:cNvSpPr>
              <a:spLocks noChangeArrowheads="1"/>
            </p:cNvSpPr>
            <p:nvPr/>
          </p:nvSpPr>
          <p:spPr bwMode="auto">
            <a:xfrm>
              <a:off x="2174" y="1941"/>
              <a:ext cx="48" cy="48"/>
            </a:xfrm>
            <a:prstGeom prst="ellipse">
              <a:avLst/>
            </a:prstGeom>
            <a:solidFill>
              <a:srgbClr val="FFFF00"/>
            </a:solidFill>
            <a:ln w="9525">
              <a:solidFill>
                <a:schemeClr val="tx1"/>
              </a:solidFill>
              <a:round/>
              <a:headEnd/>
              <a:tailEnd/>
            </a:ln>
          </p:spPr>
          <p:txBody>
            <a:bodyPr wrap="none" anchor="ctr"/>
            <a:lstStyle/>
            <a:p>
              <a:endParaRPr lang="en-US"/>
            </a:p>
          </p:txBody>
        </p:sp>
        <p:sp>
          <p:nvSpPr>
            <p:cNvPr id="39953" name="Rectangle 16"/>
            <p:cNvSpPr>
              <a:spLocks noChangeArrowheads="1"/>
            </p:cNvSpPr>
            <p:nvPr/>
          </p:nvSpPr>
          <p:spPr bwMode="auto">
            <a:xfrm>
              <a:off x="2112" y="1872"/>
              <a:ext cx="192" cy="192"/>
            </a:xfrm>
            <a:prstGeom prst="rect">
              <a:avLst/>
            </a:prstGeom>
            <a:noFill/>
            <a:ln w="38100">
              <a:solidFill>
                <a:srgbClr val="FFFF00"/>
              </a:solidFill>
              <a:miter lim="800000"/>
              <a:headEnd/>
              <a:tailEnd/>
            </a:ln>
          </p:spPr>
          <p:txBody>
            <a:bodyPr wrap="none" anchor="ctr"/>
            <a:lstStyle/>
            <a:p>
              <a:endParaRPr lang="en-US"/>
            </a:p>
          </p:txBody>
        </p:sp>
      </p:grpSp>
      <p:grpSp>
        <p:nvGrpSpPr>
          <p:cNvPr id="3" name="Group 15"/>
          <p:cNvGrpSpPr>
            <a:grpSpLocks/>
          </p:cNvGrpSpPr>
          <p:nvPr/>
        </p:nvGrpSpPr>
        <p:grpSpPr bwMode="auto">
          <a:xfrm>
            <a:off x="5257800" y="2971800"/>
            <a:ext cx="304800" cy="304800"/>
            <a:chOff x="3600" y="1872"/>
            <a:chExt cx="192" cy="192"/>
          </a:xfrm>
        </p:grpSpPr>
        <p:sp>
          <p:nvSpPr>
            <p:cNvPr id="39950" name="Oval 7"/>
            <p:cNvSpPr>
              <a:spLocks noChangeArrowheads="1"/>
            </p:cNvSpPr>
            <p:nvPr/>
          </p:nvSpPr>
          <p:spPr bwMode="auto">
            <a:xfrm>
              <a:off x="3675" y="1947"/>
              <a:ext cx="48" cy="48"/>
            </a:xfrm>
            <a:prstGeom prst="ellipse">
              <a:avLst/>
            </a:prstGeom>
            <a:solidFill>
              <a:srgbClr val="FFFF00"/>
            </a:solidFill>
            <a:ln w="9525">
              <a:solidFill>
                <a:schemeClr val="tx1"/>
              </a:solidFill>
              <a:round/>
              <a:headEnd/>
              <a:tailEnd/>
            </a:ln>
          </p:spPr>
          <p:txBody>
            <a:bodyPr wrap="none" anchor="ctr"/>
            <a:lstStyle/>
            <a:p>
              <a:endParaRPr lang="en-US"/>
            </a:p>
          </p:txBody>
        </p:sp>
        <p:sp>
          <p:nvSpPr>
            <p:cNvPr id="39951" name="Rectangle 17"/>
            <p:cNvSpPr>
              <a:spLocks noChangeArrowheads="1"/>
            </p:cNvSpPr>
            <p:nvPr/>
          </p:nvSpPr>
          <p:spPr bwMode="auto">
            <a:xfrm>
              <a:off x="3600" y="1872"/>
              <a:ext cx="192" cy="192"/>
            </a:xfrm>
            <a:prstGeom prst="rect">
              <a:avLst/>
            </a:prstGeom>
            <a:noFill/>
            <a:ln w="38100">
              <a:solidFill>
                <a:srgbClr val="FFFF00"/>
              </a:solidFill>
              <a:miter lim="800000"/>
              <a:headEnd/>
              <a:tailEnd/>
            </a:ln>
          </p:spPr>
          <p:txBody>
            <a:bodyPr wrap="none" anchor="ctr"/>
            <a:lstStyle/>
            <a:p>
              <a:endParaRPr lang="en-US"/>
            </a:p>
          </p:txBody>
        </p:sp>
      </p:grpSp>
      <p:sp>
        <p:nvSpPr>
          <p:cNvPr id="396301" name="Rectangle 13"/>
          <p:cNvSpPr>
            <a:spLocks noGrp="1" noChangeArrowheads="1"/>
          </p:cNvSpPr>
          <p:nvPr>
            <p:ph type="body" idx="1"/>
          </p:nvPr>
        </p:nvSpPr>
        <p:spPr>
          <a:xfrm>
            <a:off x="304800" y="4114800"/>
            <a:ext cx="8686800" cy="2438400"/>
          </a:xfrm>
        </p:spPr>
        <p:txBody>
          <a:bodyPr>
            <a:normAutofit lnSpcReduction="10000"/>
          </a:bodyPr>
          <a:lstStyle/>
          <a:p>
            <a:pPr>
              <a:lnSpc>
                <a:spcPct val="90000"/>
              </a:lnSpc>
              <a:buFontTx/>
              <a:buChar char="•"/>
              <a:defRPr/>
            </a:pPr>
            <a:r>
              <a:rPr lang="en-US" dirty="0" smtClean="0"/>
              <a:t>For each pixel in the first image</a:t>
            </a:r>
          </a:p>
          <a:p>
            <a:pPr lvl="1">
              <a:lnSpc>
                <a:spcPct val="90000"/>
              </a:lnSpc>
              <a:defRPr/>
            </a:pPr>
            <a:r>
              <a:rPr lang="en-US" dirty="0" smtClean="0"/>
              <a:t>Find corresponding </a:t>
            </a:r>
            <a:r>
              <a:rPr lang="en-US" dirty="0" err="1" smtClean="0"/>
              <a:t>epipolar</a:t>
            </a:r>
            <a:r>
              <a:rPr lang="en-US" dirty="0" smtClean="0"/>
              <a:t> line in the right image</a:t>
            </a:r>
          </a:p>
          <a:p>
            <a:pPr lvl="1">
              <a:lnSpc>
                <a:spcPct val="90000"/>
              </a:lnSpc>
              <a:defRPr/>
            </a:pPr>
            <a:r>
              <a:rPr lang="en-US" dirty="0" smtClean="0"/>
              <a:t>Search along </a:t>
            </a:r>
            <a:r>
              <a:rPr lang="en-US" dirty="0" err="1" smtClean="0"/>
              <a:t>epipolar</a:t>
            </a:r>
            <a:r>
              <a:rPr lang="en-US" dirty="0" smtClean="0"/>
              <a:t> line and pick the best match</a:t>
            </a:r>
          </a:p>
          <a:p>
            <a:pPr lvl="1">
              <a:lnSpc>
                <a:spcPct val="90000"/>
              </a:lnSpc>
              <a:defRPr/>
            </a:pPr>
            <a:r>
              <a:rPr lang="en-US" dirty="0" smtClean="0"/>
              <a:t>Triangulate the matches to get depth information</a:t>
            </a:r>
            <a:br>
              <a:rPr lang="en-US" dirty="0" smtClean="0"/>
            </a:br>
            <a:endParaRPr lang="en-US" dirty="0" smtClean="0"/>
          </a:p>
          <a:p>
            <a:pPr>
              <a:lnSpc>
                <a:spcPct val="90000"/>
              </a:lnSpc>
              <a:buFontTx/>
              <a:buChar char="•"/>
              <a:defRPr/>
            </a:pPr>
            <a:r>
              <a:rPr lang="en-US" dirty="0" smtClean="0"/>
              <a:t>Simplest case: </a:t>
            </a:r>
            <a:r>
              <a:rPr lang="en-US" dirty="0" err="1" smtClean="0"/>
              <a:t>epipolar</a:t>
            </a:r>
            <a:r>
              <a:rPr lang="en-US" dirty="0" smtClean="0"/>
              <a:t> lines are </a:t>
            </a:r>
            <a:r>
              <a:rPr lang="en-US" dirty="0" err="1" smtClean="0"/>
              <a:t>scanlines</a:t>
            </a:r>
            <a:endParaRPr lang="en-US" dirty="0" smtClean="0"/>
          </a:p>
          <a:p>
            <a:pPr lvl="1">
              <a:lnSpc>
                <a:spcPct val="90000"/>
              </a:lnSpc>
              <a:defRPr/>
            </a:pPr>
            <a:r>
              <a:rPr lang="en-US" dirty="0" smtClean="0"/>
              <a:t>When does this happen?</a:t>
            </a:r>
          </a:p>
        </p:txBody>
      </p:sp>
      <p:grpSp>
        <p:nvGrpSpPr>
          <p:cNvPr id="4" name="Group 16"/>
          <p:cNvGrpSpPr>
            <a:grpSpLocks/>
          </p:cNvGrpSpPr>
          <p:nvPr/>
        </p:nvGrpSpPr>
        <p:grpSpPr bwMode="auto">
          <a:xfrm>
            <a:off x="4800600" y="2971800"/>
            <a:ext cx="304800" cy="304800"/>
            <a:chOff x="3600" y="1872"/>
            <a:chExt cx="192" cy="192"/>
          </a:xfrm>
        </p:grpSpPr>
        <p:sp>
          <p:nvSpPr>
            <p:cNvPr id="39948" name="Oval 17"/>
            <p:cNvSpPr>
              <a:spLocks noChangeArrowheads="1"/>
            </p:cNvSpPr>
            <p:nvPr/>
          </p:nvSpPr>
          <p:spPr bwMode="auto">
            <a:xfrm>
              <a:off x="3675" y="1947"/>
              <a:ext cx="48" cy="48"/>
            </a:xfrm>
            <a:prstGeom prst="ellipse">
              <a:avLst/>
            </a:prstGeom>
            <a:solidFill>
              <a:srgbClr val="FFFF00"/>
            </a:solidFill>
            <a:ln w="9525">
              <a:solidFill>
                <a:schemeClr val="tx1"/>
              </a:solidFill>
              <a:round/>
              <a:headEnd/>
              <a:tailEnd/>
            </a:ln>
          </p:spPr>
          <p:txBody>
            <a:bodyPr wrap="none" anchor="ctr"/>
            <a:lstStyle/>
            <a:p>
              <a:endParaRPr lang="en-US"/>
            </a:p>
          </p:txBody>
        </p:sp>
        <p:sp>
          <p:nvSpPr>
            <p:cNvPr id="39949" name="Rectangle 18"/>
            <p:cNvSpPr>
              <a:spLocks noChangeArrowheads="1"/>
            </p:cNvSpPr>
            <p:nvPr/>
          </p:nvSpPr>
          <p:spPr bwMode="auto">
            <a:xfrm>
              <a:off x="3600" y="1872"/>
              <a:ext cx="192" cy="192"/>
            </a:xfrm>
            <a:prstGeom prst="rect">
              <a:avLst/>
            </a:prstGeom>
            <a:noFill/>
            <a:ln w="38100">
              <a:solidFill>
                <a:srgbClr val="FFFF00"/>
              </a:solidFill>
              <a:miter lim="800000"/>
              <a:headEnd/>
              <a:tailEnd/>
            </a:ln>
          </p:spPr>
          <p:txBody>
            <a:bodyPr wrap="none" anchor="ctr"/>
            <a:lstStyle/>
            <a:p>
              <a:endParaRPr lang="en-US"/>
            </a:p>
          </p:txBody>
        </p:sp>
      </p:grpSp>
      <p:grpSp>
        <p:nvGrpSpPr>
          <p:cNvPr id="5" name="Group 19"/>
          <p:cNvGrpSpPr>
            <a:grpSpLocks/>
          </p:cNvGrpSpPr>
          <p:nvPr/>
        </p:nvGrpSpPr>
        <p:grpSpPr bwMode="auto">
          <a:xfrm>
            <a:off x="5715000" y="2971800"/>
            <a:ext cx="304800" cy="304800"/>
            <a:chOff x="3600" y="1872"/>
            <a:chExt cx="192" cy="192"/>
          </a:xfrm>
        </p:grpSpPr>
        <p:sp>
          <p:nvSpPr>
            <p:cNvPr id="39946" name="Oval 20"/>
            <p:cNvSpPr>
              <a:spLocks noChangeArrowheads="1"/>
            </p:cNvSpPr>
            <p:nvPr/>
          </p:nvSpPr>
          <p:spPr bwMode="auto">
            <a:xfrm>
              <a:off x="3675" y="1947"/>
              <a:ext cx="48" cy="48"/>
            </a:xfrm>
            <a:prstGeom prst="ellipse">
              <a:avLst/>
            </a:prstGeom>
            <a:solidFill>
              <a:srgbClr val="FFFF00"/>
            </a:solidFill>
            <a:ln w="9525">
              <a:solidFill>
                <a:schemeClr val="tx1"/>
              </a:solidFill>
              <a:round/>
              <a:headEnd/>
              <a:tailEnd/>
            </a:ln>
          </p:spPr>
          <p:txBody>
            <a:bodyPr wrap="none" anchor="ctr"/>
            <a:lstStyle/>
            <a:p>
              <a:endParaRPr lang="en-US"/>
            </a:p>
          </p:txBody>
        </p:sp>
        <p:sp>
          <p:nvSpPr>
            <p:cNvPr id="39947" name="Rectangle 21"/>
            <p:cNvSpPr>
              <a:spLocks noChangeArrowheads="1"/>
            </p:cNvSpPr>
            <p:nvPr/>
          </p:nvSpPr>
          <p:spPr bwMode="auto">
            <a:xfrm>
              <a:off x="3600" y="1872"/>
              <a:ext cx="192" cy="192"/>
            </a:xfrm>
            <a:prstGeom prst="rect">
              <a:avLst/>
            </a:prstGeom>
            <a:noFill/>
            <a:ln w="38100">
              <a:solidFill>
                <a:srgbClr val="FFFF00"/>
              </a:solidFill>
              <a:miter lim="800000"/>
              <a:headEnd/>
              <a:tailEnd/>
            </a:ln>
          </p:spPr>
          <p:txBody>
            <a:bodyPr wrap="none" anchor="ctr"/>
            <a:lstStyle/>
            <a:p>
              <a:endParaRPr lang="en-US"/>
            </a:p>
          </p:txBody>
        </p:sp>
      </p:grpSp>
    </p:spTree>
    <p:extLst>
      <p:ext uri="{BB962C8B-B14F-4D97-AF65-F5344CB8AC3E}">
        <p14:creationId xmlns:p14="http://schemas.microsoft.com/office/powerpoint/2010/main" val="18382989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6301">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96301">
                                            <p:txEl>
                                              <p:pRg st="1" end="1"/>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grpId="0" nodeType="afterEffect">
                                  <p:stCondLst>
                                    <p:cond delay="0"/>
                                  </p:stCondLst>
                                  <p:childTnLst>
                                    <p:set>
                                      <p:cBhvr>
                                        <p:cTn id="16" dur="1" fill="hold">
                                          <p:stCondLst>
                                            <p:cond delay="0"/>
                                          </p:stCondLst>
                                        </p:cTn>
                                        <p:tgtEl>
                                          <p:spTgt spid="39527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96301">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96301">
                                            <p:txEl>
                                              <p:pRg st="3" end="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96301">
                                            <p:txEl>
                                              <p:pRg st="4" end="4"/>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9630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70" grpId="0" animBg="1"/>
      <p:bldP spid="396301" grpId="0" build="p" bldLvl="2"/>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2"/>
          <p:cNvSpPr>
            <a:spLocks noGrp="1" noChangeArrowheads="1"/>
          </p:cNvSpPr>
          <p:nvPr>
            <p:ph type="title"/>
          </p:nvPr>
        </p:nvSpPr>
        <p:spPr/>
        <p:txBody>
          <a:bodyPr/>
          <a:lstStyle/>
          <a:p>
            <a:r>
              <a:rPr lang="en-US" dirty="0" smtClean="0"/>
              <a:t>Simplest Case: Parallel images</a:t>
            </a:r>
          </a:p>
        </p:txBody>
      </p:sp>
      <p:graphicFrame>
        <p:nvGraphicFramePr>
          <p:cNvPr id="12290" name="Object 34"/>
          <p:cNvGraphicFramePr>
            <a:graphicFrameLocks noGrp="1" noChangeAspect="1"/>
          </p:cNvGraphicFramePr>
          <p:nvPr>
            <p:ph sz="half" idx="1"/>
          </p:nvPr>
        </p:nvGraphicFramePr>
        <p:xfrm>
          <a:off x="4438650" y="1438275"/>
          <a:ext cx="3257550" cy="542925"/>
        </p:xfrm>
        <a:graphic>
          <a:graphicData uri="http://schemas.openxmlformats.org/presentationml/2006/ole">
            <mc:AlternateContent xmlns:mc="http://schemas.openxmlformats.org/markup-compatibility/2006">
              <mc:Choice xmlns:v="urn:schemas-microsoft-com:vml" Requires="v">
                <p:oleObj spid="_x0000_s144514" name="Equation" r:id="rId4" imgW="1371600" imgH="228600" progId="Equation.3">
                  <p:embed/>
                </p:oleObj>
              </mc:Choice>
              <mc:Fallback>
                <p:oleObj name="Equation" r:id="rId4" imgW="137160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38650" y="1438275"/>
                        <a:ext cx="3257550" cy="542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291" name="Object 31"/>
          <p:cNvGraphicFramePr>
            <a:graphicFrameLocks noGrp="1" noChangeAspect="1"/>
          </p:cNvGraphicFramePr>
          <p:nvPr>
            <p:ph sz="quarter" idx="2"/>
          </p:nvPr>
        </p:nvGraphicFramePr>
        <p:xfrm>
          <a:off x="4460875" y="3219450"/>
          <a:ext cx="3270250" cy="1498600"/>
        </p:xfrm>
        <a:graphic>
          <a:graphicData uri="http://schemas.openxmlformats.org/presentationml/2006/ole">
            <mc:AlternateContent xmlns:mc="http://schemas.openxmlformats.org/markup-compatibility/2006">
              <mc:Choice xmlns:v="urn:schemas-microsoft-com:vml" Requires="v">
                <p:oleObj spid="_x0000_s144515" name="Equation" r:id="rId6" imgW="1523880" imgH="698400" progId="Equation.3">
                  <p:embed/>
                </p:oleObj>
              </mc:Choice>
              <mc:Fallback>
                <p:oleObj name="Equation" r:id="rId6" imgW="1523880" imgH="69840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0875" y="3219450"/>
                        <a:ext cx="3270250" cy="1498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4" name="Text Box 33"/>
          <p:cNvSpPr txBox="1">
            <a:spLocks noChangeArrowheads="1"/>
          </p:cNvSpPr>
          <p:nvPr/>
        </p:nvSpPr>
        <p:spPr bwMode="auto">
          <a:xfrm>
            <a:off x="4595813" y="989013"/>
            <a:ext cx="2795587" cy="457200"/>
          </a:xfrm>
          <a:prstGeom prst="rect">
            <a:avLst/>
          </a:prstGeom>
          <a:noFill/>
          <a:ln w="9525">
            <a:noFill/>
            <a:miter lim="800000"/>
            <a:headEnd/>
            <a:tailEnd/>
          </a:ln>
        </p:spPr>
        <p:txBody>
          <a:bodyPr wrap="none">
            <a:spAutoFit/>
          </a:bodyPr>
          <a:lstStyle/>
          <a:p>
            <a:r>
              <a:rPr lang="en-US"/>
              <a:t>Epipolar constraint:</a:t>
            </a:r>
          </a:p>
        </p:txBody>
      </p:sp>
      <p:graphicFrame>
        <p:nvGraphicFramePr>
          <p:cNvPr id="616484" name="Object 36"/>
          <p:cNvGraphicFramePr>
            <a:graphicFrameLocks noGrp="1" noChangeAspect="1"/>
          </p:cNvGraphicFramePr>
          <p:nvPr>
            <p:ph sz="quarter" idx="3"/>
          </p:nvPr>
        </p:nvGraphicFramePr>
        <p:xfrm>
          <a:off x="304800" y="4953000"/>
          <a:ext cx="8153400" cy="1409700"/>
        </p:xfrm>
        <a:graphic>
          <a:graphicData uri="http://schemas.openxmlformats.org/presentationml/2006/ole">
            <mc:AlternateContent xmlns:mc="http://schemas.openxmlformats.org/markup-compatibility/2006">
              <mc:Choice xmlns:v="urn:schemas-microsoft-com:vml" Requires="v">
                <p:oleObj spid="_x0000_s144516" name="Equation" r:id="rId8" imgW="4114800" imgH="711000" progId="Equation.3">
                  <p:embed/>
                </p:oleObj>
              </mc:Choice>
              <mc:Fallback>
                <p:oleObj name="Equation" r:id="rId8" imgW="4114800" imgH="7110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4800" y="4953000"/>
                        <a:ext cx="8153400" cy="1409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295" name="Text Box 38"/>
          <p:cNvSpPr txBox="1">
            <a:spLocks noChangeArrowheads="1"/>
          </p:cNvSpPr>
          <p:nvPr/>
        </p:nvSpPr>
        <p:spPr bwMode="auto">
          <a:xfrm>
            <a:off x="4953000" y="2286000"/>
            <a:ext cx="2794000" cy="457200"/>
          </a:xfrm>
          <a:prstGeom prst="rect">
            <a:avLst/>
          </a:prstGeom>
          <a:noFill/>
          <a:ln w="9525">
            <a:noFill/>
            <a:miter lim="800000"/>
            <a:headEnd/>
            <a:tailEnd/>
          </a:ln>
        </p:spPr>
        <p:txBody>
          <a:bodyPr wrap="none">
            <a:spAutoFit/>
          </a:bodyPr>
          <a:lstStyle/>
          <a:p>
            <a:r>
              <a:rPr lang="en-US" i="1">
                <a:latin typeface="Times New Roman" pitchFamily="18" charset="0"/>
              </a:rPr>
              <a:t>R = I	    t</a:t>
            </a:r>
            <a:r>
              <a:rPr lang="en-US">
                <a:latin typeface="Times New Roman" pitchFamily="18" charset="0"/>
              </a:rPr>
              <a:t> = (</a:t>
            </a:r>
            <a:r>
              <a:rPr lang="en-US" i="1">
                <a:latin typeface="Times New Roman" pitchFamily="18" charset="0"/>
              </a:rPr>
              <a:t>T</a:t>
            </a:r>
            <a:r>
              <a:rPr lang="en-US">
                <a:latin typeface="Times New Roman" pitchFamily="18" charset="0"/>
              </a:rPr>
              <a:t>, 0, 0)</a:t>
            </a:r>
          </a:p>
        </p:txBody>
      </p:sp>
      <p:sp>
        <p:nvSpPr>
          <p:cNvPr id="616489" name="Text Box 41"/>
          <p:cNvSpPr txBox="1">
            <a:spLocks noChangeArrowheads="1"/>
          </p:cNvSpPr>
          <p:nvPr/>
        </p:nvSpPr>
        <p:spPr bwMode="auto">
          <a:xfrm>
            <a:off x="685800" y="6364288"/>
            <a:ext cx="5904180" cy="369332"/>
          </a:xfrm>
          <a:prstGeom prst="rect">
            <a:avLst/>
          </a:prstGeom>
          <a:noFill/>
          <a:ln w="9525">
            <a:noFill/>
            <a:miter lim="800000"/>
            <a:headEnd/>
            <a:tailEnd/>
          </a:ln>
        </p:spPr>
        <p:txBody>
          <a:bodyPr wrap="none">
            <a:spAutoFit/>
          </a:bodyPr>
          <a:lstStyle/>
          <a:p>
            <a:r>
              <a:rPr lang="en-US" dirty="0"/>
              <a:t>The y-coordinates of corresponding points are the </a:t>
            </a:r>
            <a:r>
              <a:rPr lang="en-US" dirty="0" smtClean="0"/>
              <a:t>same</a:t>
            </a:r>
            <a:endParaRPr lang="en-US" dirty="0"/>
          </a:p>
        </p:txBody>
      </p:sp>
      <p:grpSp>
        <p:nvGrpSpPr>
          <p:cNvPr id="12297" name="Group 42"/>
          <p:cNvGrpSpPr>
            <a:grpSpLocks/>
          </p:cNvGrpSpPr>
          <p:nvPr/>
        </p:nvGrpSpPr>
        <p:grpSpPr bwMode="auto">
          <a:xfrm>
            <a:off x="533400" y="1033463"/>
            <a:ext cx="3124200" cy="3690937"/>
            <a:chOff x="336" y="603"/>
            <a:chExt cx="2832" cy="3477"/>
          </a:xfrm>
        </p:grpSpPr>
        <p:sp>
          <p:nvSpPr>
            <p:cNvPr id="12302" name="Freeform 43"/>
            <p:cNvSpPr>
              <a:spLocks/>
            </p:cNvSpPr>
            <p:nvPr/>
          </p:nvSpPr>
          <p:spPr bwMode="auto">
            <a:xfrm>
              <a:off x="2193" y="603"/>
              <a:ext cx="769" cy="529"/>
            </a:xfrm>
            <a:custGeom>
              <a:avLst/>
              <a:gdLst>
                <a:gd name="T0" fmla="*/ 42 w 865"/>
                <a:gd name="T1" fmla="*/ 0 h 529"/>
                <a:gd name="T2" fmla="*/ 36 w 865"/>
                <a:gd name="T3" fmla="*/ 24 h 529"/>
                <a:gd name="T4" fmla="*/ 36 w 865"/>
                <a:gd name="T5" fmla="*/ 48 h 529"/>
                <a:gd name="T6" fmla="*/ 24 w 865"/>
                <a:gd name="T7" fmla="*/ 72 h 529"/>
                <a:gd name="T8" fmla="*/ 18 w 865"/>
                <a:gd name="T9" fmla="*/ 96 h 529"/>
                <a:gd name="T10" fmla="*/ 18 w 865"/>
                <a:gd name="T11" fmla="*/ 120 h 529"/>
                <a:gd name="T12" fmla="*/ 18 w 865"/>
                <a:gd name="T13" fmla="*/ 144 h 529"/>
                <a:gd name="T14" fmla="*/ 12 w 865"/>
                <a:gd name="T15" fmla="*/ 168 h 529"/>
                <a:gd name="T16" fmla="*/ 6 w 865"/>
                <a:gd name="T17" fmla="*/ 192 h 529"/>
                <a:gd name="T18" fmla="*/ 0 w 865"/>
                <a:gd name="T19" fmla="*/ 216 h 529"/>
                <a:gd name="T20" fmla="*/ 0 w 865"/>
                <a:gd name="T21" fmla="*/ 240 h 529"/>
                <a:gd name="T22" fmla="*/ 0 w 865"/>
                <a:gd name="T23" fmla="*/ 264 h 529"/>
                <a:gd name="T24" fmla="*/ 6 w 865"/>
                <a:gd name="T25" fmla="*/ 288 h 529"/>
                <a:gd name="T26" fmla="*/ 6 w 865"/>
                <a:gd name="T27" fmla="*/ 312 h 529"/>
                <a:gd name="T28" fmla="*/ 12 w 865"/>
                <a:gd name="T29" fmla="*/ 336 h 529"/>
                <a:gd name="T30" fmla="*/ 12 w 865"/>
                <a:gd name="T31" fmla="*/ 360 h 529"/>
                <a:gd name="T32" fmla="*/ 18 w 865"/>
                <a:gd name="T33" fmla="*/ 384 h 529"/>
                <a:gd name="T34" fmla="*/ 18 w 865"/>
                <a:gd name="T35" fmla="*/ 408 h 529"/>
                <a:gd name="T36" fmla="*/ 24 w 865"/>
                <a:gd name="T37" fmla="*/ 432 h 529"/>
                <a:gd name="T38" fmla="*/ 29 w 865"/>
                <a:gd name="T39" fmla="*/ 456 h 529"/>
                <a:gd name="T40" fmla="*/ 421 w 865"/>
                <a:gd name="T41" fmla="*/ 528 h 529"/>
                <a:gd name="T42" fmla="*/ 397 w 865"/>
                <a:gd name="T43" fmla="*/ 480 h 529"/>
                <a:gd name="T44" fmla="*/ 391 w 865"/>
                <a:gd name="T45" fmla="*/ 456 h 529"/>
                <a:gd name="T46" fmla="*/ 385 w 865"/>
                <a:gd name="T47" fmla="*/ 420 h 529"/>
                <a:gd name="T48" fmla="*/ 380 w 865"/>
                <a:gd name="T49" fmla="*/ 396 h 529"/>
                <a:gd name="T50" fmla="*/ 373 w 865"/>
                <a:gd name="T51" fmla="*/ 372 h 529"/>
                <a:gd name="T52" fmla="*/ 367 w 865"/>
                <a:gd name="T53" fmla="*/ 348 h 529"/>
                <a:gd name="T54" fmla="*/ 367 w 865"/>
                <a:gd name="T55" fmla="*/ 324 h 529"/>
                <a:gd name="T56" fmla="*/ 367 w 865"/>
                <a:gd name="T57" fmla="*/ 288 h 529"/>
                <a:gd name="T58" fmla="*/ 367 w 865"/>
                <a:gd name="T59" fmla="*/ 264 h 529"/>
                <a:gd name="T60" fmla="*/ 367 w 865"/>
                <a:gd name="T61" fmla="*/ 240 h 529"/>
                <a:gd name="T62" fmla="*/ 380 w 865"/>
                <a:gd name="T63" fmla="*/ 216 h 529"/>
                <a:gd name="T64" fmla="*/ 380 w 865"/>
                <a:gd name="T65" fmla="*/ 192 h 529"/>
                <a:gd name="T66" fmla="*/ 385 w 865"/>
                <a:gd name="T67" fmla="*/ 168 h 529"/>
                <a:gd name="T68" fmla="*/ 397 w 865"/>
                <a:gd name="T69" fmla="*/ 156 h 529"/>
                <a:gd name="T70" fmla="*/ 397 w 865"/>
                <a:gd name="T71" fmla="*/ 132 h 529"/>
                <a:gd name="T72" fmla="*/ 409 w 865"/>
                <a:gd name="T73" fmla="*/ 108 h 529"/>
                <a:gd name="T74" fmla="*/ 421 w 865"/>
                <a:gd name="T75" fmla="*/ 96 h 529"/>
                <a:gd name="T76" fmla="*/ 427 w 865"/>
                <a:gd name="T77" fmla="*/ 72 h 529"/>
                <a:gd name="T78" fmla="*/ 42 w 865"/>
                <a:gd name="T79" fmla="*/ 0 h 5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5"/>
                <a:gd name="T121" fmla="*/ 0 h 529"/>
                <a:gd name="T122" fmla="*/ 865 w 865"/>
                <a:gd name="T123" fmla="*/ 529 h 5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5" h="529">
                  <a:moveTo>
                    <a:pt x="84" y="0"/>
                  </a:moveTo>
                  <a:lnTo>
                    <a:pt x="72" y="24"/>
                  </a:lnTo>
                  <a:lnTo>
                    <a:pt x="72" y="48"/>
                  </a:lnTo>
                  <a:lnTo>
                    <a:pt x="48" y="72"/>
                  </a:lnTo>
                  <a:lnTo>
                    <a:pt x="36" y="96"/>
                  </a:lnTo>
                  <a:lnTo>
                    <a:pt x="36" y="120"/>
                  </a:lnTo>
                  <a:lnTo>
                    <a:pt x="36" y="144"/>
                  </a:lnTo>
                  <a:lnTo>
                    <a:pt x="24" y="168"/>
                  </a:lnTo>
                  <a:lnTo>
                    <a:pt x="12" y="192"/>
                  </a:lnTo>
                  <a:lnTo>
                    <a:pt x="0" y="216"/>
                  </a:lnTo>
                  <a:lnTo>
                    <a:pt x="0" y="240"/>
                  </a:lnTo>
                  <a:lnTo>
                    <a:pt x="0" y="264"/>
                  </a:lnTo>
                  <a:lnTo>
                    <a:pt x="12" y="288"/>
                  </a:lnTo>
                  <a:lnTo>
                    <a:pt x="12" y="312"/>
                  </a:lnTo>
                  <a:lnTo>
                    <a:pt x="24" y="336"/>
                  </a:lnTo>
                  <a:lnTo>
                    <a:pt x="24" y="360"/>
                  </a:lnTo>
                  <a:lnTo>
                    <a:pt x="36" y="384"/>
                  </a:lnTo>
                  <a:lnTo>
                    <a:pt x="36" y="408"/>
                  </a:lnTo>
                  <a:lnTo>
                    <a:pt x="48" y="432"/>
                  </a:lnTo>
                  <a:lnTo>
                    <a:pt x="60" y="456"/>
                  </a:lnTo>
                  <a:lnTo>
                    <a:pt x="852" y="528"/>
                  </a:lnTo>
                  <a:lnTo>
                    <a:pt x="804" y="480"/>
                  </a:lnTo>
                  <a:lnTo>
                    <a:pt x="792" y="456"/>
                  </a:lnTo>
                  <a:lnTo>
                    <a:pt x="780" y="420"/>
                  </a:lnTo>
                  <a:lnTo>
                    <a:pt x="768" y="396"/>
                  </a:lnTo>
                  <a:lnTo>
                    <a:pt x="756" y="372"/>
                  </a:lnTo>
                  <a:lnTo>
                    <a:pt x="744" y="348"/>
                  </a:lnTo>
                  <a:lnTo>
                    <a:pt x="744" y="324"/>
                  </a:lnTo>
                  <a:lnTo>
                    <a:pt x="744" y="288"/>
                  </a:lnTo>
                  <a:lnTo>
                    <a:pt x="744" y="264"/>
                  </a:lnTo>
                  <a:lnTo>
                    <a:pt x="744" y="240"/>
                  </a:lnTo>
                  <a:lnTo>
                    <a:pt x="768" y="216"/>
                  </a:lnTo>
                  <a:lnTo>
                    <a:pt x="768" y="192"/>
                  </a:lnTo>
                  <a:lnTo>
                    <a:pt x="780" y="168"/>
                  </a:lnTo>
                  <a:lnTo>
                    <a:pt x="804" y="156"/>
                  </a:lnTo>
                  <a:lnTo>
                    <a:pt x="804" y="132"/>
                  </a:lnTo>
                  <a:lnTo>
                    <a:pt x="828" y="108"/>
                  </a:lnTo>
                  <a:lnTo>
                    <a:pt x="852" y="96"/>
                  </a:lnTo>
                  <a:lnTo>
                    <a:pt x="864" y="72"/>
                  </a:lnTo>
                  <a:lnTo>
                    <a:pt x="84" y="0"/>
                  </a:lnTo>
                </a:path>
              </a:pathLst>
            </a:custGeom>
            <a:gradFill rotWithShape="0">
              <a:gsLst>
                <a:gs pos="0">
                  <a:srgbClr val="012501"/>
                </a:gs>
                <a:gs pos="100000">
                  <a:srgbClr val="037C03"/>
                </a:gs>
              </a:gsLst>
              <a:lin ang="18900000" scaled="1"/>
            </a:gradFill>
            <a:ln w="9525" cap="rnd">
              <a:noFill/>
              <a:round/>
              <a:headEnd/>
              <a:tailEnd/>
            </a:ln>
          </p:spPr>
          <p:txBody>
            <a:bodyPr/>
            <a:lstStyle/>
            <a:p>
              <a:endParaRPr lang="en-US"/>
            </a:p>
          </p:txBody>
        </p:sp>
        <p:sp>
          <p:nvSpPr>
            <p:cNvPr id="12303" name="Line 44"/>
            <p:cNvSpPr>
              <a:spLocks noChangeShapeType="1"/>
            </p:cNvSpPr>
            <p:nvPr/>
          </p:nvSpPr>
          <p:spPr bwMode="auto">
            <a:xfrm>
              <a:off x="561" y="2715"/>
              <a:ext cx="2048" cy="1152"/>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2304" name="Freeform 45"/>
            <p:cNvSpPr>
              <a:spLocks/>
            </p:cNvSpPr>
            <p:nvPr/>
          </p:nvSpPr>
          <p:spPr bwMode="auto">
            <a:xfrm>
              <a:off x="966" y="768"/>
              <a:ext cx="1557" cy="1551"/>
            </a:xfrm>
            <a:custGeom>
              <a:avLst/>
              <a:gdLst>
                <a:gd name="T0" fmla="*/ 0 w 1557"/>
                <a:gd name="T1" fmla="*/ 1551 h 1551"/>
                <a:gd name="T2" fmla="*/ 1557 w 1557"/>
                <a:gd name="T3" fmla="*/ 0 h 1551"/>
                <a:gd name="T4" fmla="*/ 0 60000 65536"/>
                <a:gd name="T5" fmla="*/ 0 60000 65536"/>
                <a:gd name="T6" fmla="*/ 0 w 1557"/>
                <a:gd name="T7" fmla="*/ 0 h 1551"/>
                <a:gd name="T8" fmla="*/ 1557 w 1557"/>
                <a:gd name="T9" fmla="*/ 1551 h 1551"/>
              </a:gdLst>
              <a:ahLst/>
              <a:cxnLst>
                <a:cxn ang="T4">
                  <a:pos x="T0" y="T1"/>
                </a:cxn>
                <a:cxn ang="T5">
                  <a:pos x="T2" y="T3"/>
                </a:cxn>
              </a:cxnLst>
              <a:rect l="T6" t="T7" r="T8" b="T9"/>
              <a:pathLst>
                <a:path w="1557" h="1551">
                  <a:moveTo>
                    <a:pt x="0" y="1551"/>
                  </a:moveTo>
                  <a:lnTo>
                    <a:pt x="1557" y="0"/>
                  </a:lnTo>
                </a:path>
              </a:pathLst>
            </a:custGeom>
            <a:noFill/>
            <a:ln w="12700">
              <a:solidFill>
                <a:schemeClr val="tx1"/>
              </a:solidFill>
              <a:round/>
              <a:headEnd type="none" w="sm" len="sm"/>
              <a:tailEnd type="none" w="sm" len="sm"/>
            </a:ln>
          </p:spPr>
          <p:txBody>
            <a:bodyPr wrap="none" anchor="ctr"/>
            <a:lstStyle/>
            <a:p>
              <a:endParaRPr lang="en-US"/>
            </a:p>
          </p:txBody>
        </p:sp>
        <p:sp>
          <p:nvSpPr>
            <p:cNvPr id="12305" name="Freeform 46"/>
            <p:cNvSpPr>
              <a:spLocks/>
            </p:cNvSpPr>
            <p:nvPr/>
          </p:nvSpPr>
          <p:spPr bwMode="auto">
            <a:xfrm>
              <a:off x="433" y="1569"/>
              <a:ext cx="769" cy="1261"/>
            </a:xfrm>
            <a:custGeom>
              <a:avLst/>
              <a:gdLst>
                <a:gd name="T0" fmla="*/ 0 w 865"/>
                <a:gd name="T1" fmla="*/ 828 h 1261"/>
                <a:gd name="T2" fmla="*/ 427 w 865"/>
                <a:gd name="T3" fmla="*/ 1260 h 1261"/>
                <a:gd name="T4" fmla="*/ 427 w 865"/>
                <a:gd name="T5" fmla="*/ 414 h 1261"/>
                <a:gd name="T6" fmla="*/ 0 w 865"/>
                <a:gd name="T7" fmla="*/ 0 h 1261"/>
                <a:gd name="T8" fmla="*/ 0 w 865"/>
                <a:gd name="T9" fmla="*/ 828 h 1261"/>
                <a:gd name="T10" fmla="*/ 0 60000 65536"/>
                <a:gd name="T11" fmla="*/ 0 60000 65536"/>
                <a:gd name="T12" fmla="*/ 0 60000 65536"/>
                <a:gd name="T13" fmla="*/ 0 60000 65536"/>
                <a:gd name="T14" fmla="*/ 0 60000 65536"/>
                <a:gd name="T15" fmla="*/ 0 w 865"/>
                <a:gd name="T16" fmla="*/ 0 h 1261"/>
                <a:gd name="T17" fmla="*/ 865 w 865"/>
                <a:gd name="T18" fmla="*/ 1261 h 1261"/>
              </a:gdLst>
              <a:ahLst/>
              <a:cxnLst>
                <a:cxn ang="T10">
                  <a:pos x="T0" y="T1"/>
                </a:cxn>
                <a:cxn ang="T11">
                  <a:pos x="T2" y="T3"/>
                </a:cxn>
                <a:cxn ang="T12">
                  <a:pos x="T4" y="T5"/>
                </a:cxn>
                <a:cxn ang="T13">
                  <a:pos x="T6" y="T7"/>
                </a:cxn>
                <a:cxn ang="T14">
                  <a:pos x="T8" y="T9"/>
                </a:cxn>
              </a:cxnLst>
              <a:rect l="T15" t="T16" r="T17" b="T18"/>
              <a:pathLst>
                <a:path w="865" h="1261">
                  <a:moveTo>
                    <a:pt x="0" y="828"/>
                  </a:moveTo>
                  <a:lnTo>
                    <a:pt x="864" y="1260"/>
                  </a:lnTo>
                  <a:lnTo>
                    <a:pt x="864" y="414"/>
                  </a:lnTo>
                  <a:lnTo>
                    <a:pt x="0" y="0"/>
                  </a:lnTo>
                  <a:lnTo>
                    <a:pt x="0" y="828"/>
                  </a:lnTo>
                </a:path>
              </a:pathLst>
            </a:custGeom>
            <a:solidFill>
              <a:srgbClr val="FEBF02"/>
            </a:solidFill>
            <a:ln w="12700" cap="rnd">
              <a:solidFill>
                <a:schemeClr val="bg2"/>
              </a:solidFill>
              <a:round/>
              <a:headEnd/>
              <a:tailEnd/>
            </a:ln>
          </p:spPr>
          <p:txBody>
            <a:bodyPr/>
            <a:lstStyle/>
            <a:p>
              <a:endParaRPr lang="en-US"/>
            </a:p>
          </p:txBody>
        </p:sp>
        <p:sp>
          <p:nvSpPr>
            <p:cNvPr id="12306" name="Freeform 47"/>
            <p:cNvSpPr>
              <a:spLocks/>
            </p:cNvSpPr>
            <p:nvPr/>
          </p:nvSpPr>
          <p:spPr bwMode="auto">
            <a:xfrm>
              <a:off x="2514" y="768"/>
              <a:ext cx="74" cy="2463"/>
            </a:xfrm>
            <a:custGeom>
              <a:avLst/>
              <a:gdLst>
                <a:gd name="T0" fmla="*/ 74 w 74"/>
                <a:gd name="T1" fmla="*/ 2463 h 2463"/>
                <a:gd name="T2" fmla="*/ 0 w 74"/>
                <a:gd name="T3" fmla="*/ 0 h 2463"/>
                <a:gd name="T4" fmla="*/ 0 60000 65536"/>
                <a:gd name="T5" fmla="*/ 0 60000 65536"/>
                <a:gd name="T6" fmla="*/ 0 w 74"/>
                <a:gd name="T7" fmla="*/ 0 h 2463"/>
                <a:gd name="T8" fmla="*/ 74 w 74"/>
                <a:gd name="T9" fmla="*/ 2463 h 2463"/>
              </a:gdLst>
              <a:ahLst/>
              <a:cxnLst>
                <a:cxn ang="T4">
                  <a:pos x="T0" y="T1"/>
                </a:cxn>
                <a:cxn ang="T5">
                  <a:pos x="T2" y="T3"/>
                </a:cxn>
              </a:cxnLst>
              <a:rect l="T6" t="T7" r="T8" b="T9"/>
              <a:pathLst>
                <a:path w="74" h="2463">
                  <a:moveTo>
                    <a:pt x="74" y="2463"/>
                  </a:moveTo>
                  <a:lnTo>
                    <a:pt x="0" y="0"/>
                  </a:lnTo>
                </a:path>
              </a:pathLst>
            </a:custGeom>
            <a:noFill/>
            <a:ln w="12700">
              <a:solidFill>
                <a:schemeClr val="tx1"/>
              </a:solidFill>
              <a:round/>
              <a:headEnd type="none" w="sm" len="sm"/>
              <a:tailEnd type="none" w="sm" len="sm"/>
            </a:ln>
          </p:spPr>
          <p:txBody>
            <a:bodyPr wrap="none" anchor="ctr"/>
            <a:lstStyle/>
            <a:p>
              <a:endParaRPr lang="en-US"/>
            </a:p>
          </p:txBody>
        </p:sp>
        <p:sp>
          <p:nvSpPr>
            <p:cNvPr id="12307" name="Freeform 48"/>
            <p:cNvSpPr>
              <a:spLocks/>
            </p:cNvSpPr>
            <p:nvPr/>
          </p:nvSpPr>
          <p:spPr bwMode="auto">
            <a:xfrm>
              <a:off x="2396" y="2651"/>
              <a:ext cx="769" cy="1261"/>
            </a:xfrm>
            <a:custGeom>
              <a:avLst/>
              <a:gdLst>
                <a:gd name="T0" fmla="*/ 0 w 865"/>
                <a:gd name="T1" fmla="*/ 828 h 1261"/>
                <a:gd name="T2" fmla="*/ 427 w 865"/>
                <a:gd name="T3" fmla="*/ 1260 h 1261"/>
                <a:gd name="T4" fmla="*/ 427 w 865"/>
                <a:gd name="T5" fmla="*/ 414 h 1261"/>
                <a:gd name="T6" fmla="*/ 0 w 865"/>
                <a:gd name="T7" fmla="*/ 0 h 1261"/>
                <a:gd name="T8" fmla="*/ 0 w 865"/>
                <a:gd name="T9" fmla="*/ 828 h 1261"/>
                <a:gd name="T10" fmla="*/ 0 60000 65536"/>
                <a:gd name="T11" fmla="*/ 0 60000 65536"/>
                <a:gd name="T12" fmla="*/ 0 60000 65536"/>
                <a:gd name="T13" fmla="*/ 0 60000 65536"/>
                <a:gd name="T14" fmla="*/ 0 60000 65536"/>
                <a:gd name="T15" fmla="*/ 0 w 865"/>
                <a:gd name="T16" fmla="*/ 0 h 1261"/>
                <a:gd name="T17" fmla="*/ 865 w 865"/>
                <a:gd name="T18" fmla="*/ 1261 h 1261"/>
              </a:gdLst>
              <a:ahLst/>
              <a:cxnLst>
                <a:cxn ang="T10">
                  <a:pos x="T0" y="T1"/>
                </a:cxn>
                <a:cxn ang="T11">
                  <a:pos x="T2" y="T3"/>
                </a:cxn>
                <a:cxn ang="T12">
                  <a:pos x="T4" y="T5"/>
                </a:cxn>
                <a:cxn ang="T13">
                  <a:pos x="T6" y="T7"/>
                </a:cxn>
                <a:cxn ang="T14">
                  <a:pos x="T8" y="T9"/>
                </a:cxn>
              </a:cxnLst>
              <a:rect l="T15" t="T16" r="T17" b="T18"/>
              <a:pathLst>
                <a:path w="865" h="1261">
                  <a:moveTo>
                    <a:pt x="0" y="828"/>
                  </a:moveTo>
                  <a:lnTo>
                    <a:pt x="864" y="1260"/>
                  </a:lnTo>
                  <a:lnTo>
                    <a:pt x="864" y="414"/>
                  </a:lnTo>
                  <a:lnTo>
                    <a:pt x="0" y="0"/>
                  </a:lnTo>
                  <a:lnTo>
                    <a:pt x="0" y="828"/>
                  </a:lnTo>
                </a:path>
              </a:pathLst>
            </a:custGeom>
            <a:solidFill>
              <a:srgbClr val="FEBF02"/>
            </a:solidFill>
            <a:ln w="12700" cap="rnd">
              <a:solidFill>
                <a:schemeClr val="bg2"/>
              </a:solidFill>
              <a:round/>
              <a:headEnd/>
              <a:tailEnd/>
            </a:ln>
          </p:spPr>
          <p:txBody>
            <a:bodyPr/>
            <a:lstStyle/>
            <a:p>
              <a:endParaRPr lang="en-US"/>
            </a:p>
          </p:txBody>
        </p:sp>
        <p:sp>
          <p:nvSpPr>
            <p:cNvPr id="12308" name="Line 49"/>
            <p:cNvSpPr>
              <a:spLocks noChangeShapeType="1"/>
            </p:cNvSpPr>
            <p:nvPr/>
          </p:nvSpPr>
          <p:spPr bwMode="auto">
            <a:xfrm flipV="1">
              <a:off x="561" y="2319"/>
              <a:ext cx="405" cy="39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2309" name="Line 50"/>
            <p:cNvSpPr>
              <a:spLocks noChangeShapeType="1"/>
            </p:cNvSpPr>
            <p:nvPr/>
          </p:nvSpPr>
          <p:spPr bwMode="auto">
            <a:xfrm flipH="1" flipV="1">
              <a:off x="2588" y="3231"/>
              <a:ext cx="21" cy="636"/>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12310" name="Freeform 51"/>
            <p:cNvSpPr>
              <a:spLocks/>
            </p:cNvSpPr>
            <p:nvPr/>
          </p:nvSpPr>
          <p:spPr bwMode="auto">
            <a:xfrm>
              <a:off x="336" y="2684"/>
              <a:ext cx="248" cy="244"/>
            </a:xfrm>
            <a:custGeom>
              <a:avLst/>
              <a:gdLst>
                <a:gd name="T0" fmla="*/ 0 w 279"/>
                <a:gd name="T1" fmla="*/ 243 h 244"/>
                <a:gd name="T2" fmla="*/ 73 w 279"/>
                <a:gd name="T3" fmla="*/ 1 h 244"/>
                <a:gd name="T4" fmla="*/ 79 w 279"/>
                <a:gd name="T5" fmla="*/ 0 h 244"/>
                <a:gd name="T6" fmla="*/ 82 w 279"/>
                <a:gd name="T7" fmla="*/ 3 h 244"/>
                <a:gd name="T8" fmla="*/ 82 w 279"/>
                <a:gd name="T9" fmla="*/ 6 h 244"/>
                <a:gd name="T10" fmla="*/ 85 w 279"/>
                <a:gd name="T11" fmla="*/ 5 h 244"/>
                <a:gd name="T12" fmla="*/ 87 w 279"/>
                <a:gd name="T13" fmla="*/ 9 h 244"/>
                <a:gd name="T14" fmla="*/ 90 w 279"/>
                <a:gd name="T15" fmla="*/ 7 h 244"/>
                <a:gd name="T16" fmla="*/ 92 w 279"/>
                <a:gd name="T17" fmla="*/ 12 h 244"/>
                <a:gd name="T18" fmla="*/ 93 w 279"/>
                <a:gd name="T19" fmla="*/ 13 h 244"/>
                <a:gd name="T20" fmla="*/ 97 w 279"/>
                <a:gd name="T21" fmla="*/ 14 h 244"/>
                <a:gd name="T22" fmla="*/ 99 w 279"/>
                <a:gd name="T23" fmla="*/ 15 h 244"/>
                <a:gd name="T24" fmla="*/ 101 w 279"/>
                <a:gd name="T25" fmla="*/ 19 h 244"/>
                <a:gd name="T26" fmla="*/ 104 w 279"/>
                <a:gd name="T27" fmla="*/ 20 h 244"/>
                <a:gd name="T28" fmla="*/ 106 w 279"/>
                <a:gd name="T29" fmla="*/ 23 h 244"/>
                <a:gd name="T30" fmla="*/ 110 w 279"/>
                <a:gd name="T31" fmla="*/ 25 h 244"/>
                <a:gd name="T32" fmla="*/ 111 w 279"/>
                <a:gd name="T33" fmla="*/ 29 h 244"/>
                <a:gd name="T34" fmla="*/ 113 w 279"/>
                <a:gd name="T35" fmla="*/ 32 h 244"/>
                <a:gd name="T36" fmla="*/ 114 w 279"/>
                <a:gd name="T37" fmla="*/ 36 h 244"/>
                <a:gd name="T38" fmla="*/ 116 w 279"/>
                <a:gd name="T39" fmla="*/ 39 h 244"/>
                <a:gd name="T40" fmla="*/ 117 w 279"/>
                <a:gd name="T41" fmla="*/ 45 h 244"/>
                <a:gd name="T42" fmla="*/ 119 w 279"/>
                <a:gd name="T43" fmla="*/ 46 h 244"/>
                <a:gd name="T44" fmla="*/ 123 w 279"/>
                <a:gd name="T45" fmla="*/ 55 h 244"/>
                <a:gd name="T46" fmla="*/ 123 w 279"/>
                <a:gd name="T47" fmla="*/ 58 h 244"/>
                <a:gd name="T48" fmla="*/ 126 w 279"/>
                <a:gd name="T49" fmla="*/ 63 h 244"/>
                <a:gd name="T50" fmla="*/ 126 w 279"/>
                <a:gd name="T51" fmla="*/ 67 h 244"/>
                <a:gd name="T52" fmla="*/ 129 w 279"/>
                <a:gd name="T53" fmla="*/ 71 h 244"/>
                <a:gd name="T54" fmla="*/ 129 w 279"/>
                <a:gd name="T55" fmla="*/ 75 h 244"/>
                <a:gd name="T56" fmla="*/ 131 w 279"/>
                <a:gd name="T57" fmla="*/ 81 h 244"/>
                <a:gd name="T58" fmla="*/ 131 w 279"/>
                <a:gd name="T59" fmla="*/ 86 h 244"/>
                <a:gd name="T60" fmla="*/ 132 w 279"/>
                <a:gd name="T61" fmla="*/ 90 h 244"/>
                <a:gd name="T62" fmla="*/ 132 w 279"/>
                <a:gd name="T63" fmla="*/ 95 h 244"/>
                <a:gd name="T64" fmla="*/ 132 w 279"/>
                <a:gd name="T65" fmla="*/ 99 h 244"/>
                <a:gd name="T66" fmla="*/ 132 w 279"/>
                <a:gd name="T67" fmla="*/ 103 h 244"/>
                <a:gd name="T68" fmla="*/ 132 w 279"/>
                <a:gd name="T69" fmla="*/ 109 h 244"/>
                <a:gd name="T70" fmla="*/ 132 w 279"/>
                <a:gd name="T71" fmla="*/ 113 h 244"/>
                <a:gd name="T72" fmla="*/ 135 w 279"/>
                <a:gd name="T73" fmla="*/ 119 h 244"/>
                <a:gd name="T74" fmla="*/ 136 w 279"/>
                <a:gd name="T75" fmla="*/ 124 h 244"/>
                <a:gd name="T76" fmla="*/ 136 w 279"/>
                <a:gd name="T77" fmla="*/ 128 h 244"/>
                <a:gd name="T78" fmla="*/ 136 w 279"/>
                <a:gd name="T79" fmla="*/ 134 h 244"/>
                <a:gd name="T80" fmla="*/ 137 w 279"/>
                <a:gd name="T81" fmla="*/ 138 h 244"/>
                <a:gd name="T82" fmla="*/ 137 w 279"/>
                <a:gd name="T83" fmla="*/ 143 h 244"/>
                <a:gd name="T84" fmla="*/ 137 w 279"/>
                <a:gd name="T85" fmla="*/ 147 h 244"/>
                <a:gd name="T86" fmla="*/ 136 w 279"/>
                <a:gd name="T87" fmla="*/ 153 h 244"/>
                <a:gd name="T88" fmla="*/ 136 w 279"/>
                <a:gd name="T89" fmla="*/ 156 h 244"/>
                <a:gd name="T90" fmla="*/ 137 w 279"/>
                <a:gd name="T91" fmla="*/ 162 h 244"/>
                <a:gd name="T92" fmla="*/ 138 w 279"/>
                <a:gd name="T93" fmla="*/ 167 h 244"/>
                <a:gd name="T94" fmla="*/ 136 w 279"/>
                <a:gd name="T95" fmla="*/ 172 h 244"/>
                <a:gd name="T96" fmla="*/ 133 w 279"/>
                <a:gd name="T97" fmla="*/ 181 h 244"/>
                <a:gd name="T98" fmla="*/ 0 w 279"/>
                <a:gd name="T99" fmla="*/ 243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9"/>
                <a:gd name="T151" fmla="*/ 0 h 244"/>
                <a:gd name="T152" fmla="*/ 279 w 279"/>
                <a:gd name="T153" fmla="*/ 244 h 2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9" h="244">
                  <a:moveTo>
                    <a:pt x="0" y="243"/>
                  </a:moveTo>
                  <a:lnTo>
                    <a:pt x="148" y="1"/>
                  </a:lnTo>
                  <a:lnTo>
                    <a:pt x="160" y="0"/>
                  </a:lnTo>
                  <a:lnTo>
                    <a:pt x="167" y="3"/>
                  </a:lnTo>
                  <a:lnTo>
                    <a:pt x="168" y="6"/>
                  </a:lnTo>
                  <a:lnTo>
                    <a:pt x="173" y="5"/>
                  </a:lnTo>
                  <a:lnTo>
                    <a:pt x="177" y="9"/>
                  </a:lnTo>
                  <a:lnTo>
                    <a:pt x="182" y="7"/>
                  </a:lnTo>
                  <a:lnTo>
                    <a:pt x="184" y="12"/>
                  </a:lnTo>
                  <a:lnTo>
                    <a:pt x="190" y="13"/>
                  </a:lnTo>
                  <a:lnTo>
                    <a:pt x="196" y="14"/>
                  </a:lnTo>
                  <a:lnTo>
                    <a:pt x="201" y="15"/>
                  </a:lnTo>
                  <a:lnTo>
                    <a:pt x="205" y="19"/>
                  </a:lnTo>
                  <a:lnTo>
                    <a:pt x="210" y="20"/>
                  </a:lnTo>
                  <a:lnTo>
                    <a:pt x="215" y="23"/>
                  </a:lnTo>
                  <a:lnTo>
                    <a:pt x="222" y="25"/>
                  </a:lnTo>
                  <a:lnTo>
                    <a:pt x="226" y="29"/>
                  </a:lnTo>
                  <a:lnTo>
                    <a:pt x="229" y="32"/>
                  </a:lnTo>
                  <a:lnTo>
                    <a:pt x="231" y="36"/>
                  </a:lnTo>
                  <a:lnTo>
                    <a:pt x="235" y="39"/>
                  </a:lnTo>
                  <a:lnTo>
                    <a:pt x="238" y="45"/>
                  </a:lnTo>
                  <a:lnTo>
                    <a:pt x="242" y="46"/>
                  </a:lnTo>
                  <a:lnTo>
                    <a:pt x="248" y="55"/>
                  </a:lnTo>
                  <a:lnTo>
                    <a:pt x="249" y="58"/>
                  </a:lnTo>
                  <a:lnTo>
                    <a:pt x="255" y="63"/>
                  </a:lnTo>
                  <a:lnTo>
                    <a:pt x="256" y="67"/>
                  </a:lnTo>
                  <a:lnTo>
                    <a:pt x="261" y="71"/>
                  </a:lnTo>
                  <a:lnTo>
                    <a:pt x="261" y="75"/>
                  </a:lnTo>
                  <a:lnTo>
                    <a:pt x="264" y="81"/>
                  </a:lnTo>
                  <a:lnTo>
                    <a:pt x="264" y="86"/>
                  </a:lnTo>
                  <a:lnTo>
                    <a:pt x="266" y="90"/>
                  </a:lnTo>
                  <a:lnTo>
                    <a:pt x="266" y="95"/>
                  </a:lnTo>
                  <a:lnTo>
                    <a:pt x="268" y="99"/>
                  </a:lnTo>
                  <a:lnTo>
                    <a:pt x="267" y="103"/>
                  </a:lnTo>
                  <a:lnTo>
                    <a:pt x="268" y="109"/>
                  </a:lnTo>
                  <a:lnTo>
                    <a:pt x="269" y="113"/>
                  </a:lnTo>
                  <a:lnTo>
                    <a:pt x="273" y="119"/>
                  </a:lnTo>
                  <a:lnTo>
                    <a:pt x="274" y="124"/>
                  </a:lnTo>
                  <a:lnTo>
                    <a:pt x="275" y="128"/>
                  </a:lnTo>
                  <a:lnTo>
                    <a:pt x="276" y="134"/>
                  </a:lnTo>
                  <a:lnTo>
                    <a:pt x="277" y="138"/>
                  </a:lnTo>
                  <a:lnTo>
                    <a:pt x="277" y="143"/>
                  </a:lnTo>
                  <a:lnTo>
                    <a:pt x="277" y="147"/>
                  </a:lnTo>
                  <a:lnTo>
                    <a:pt x="274" y="153"/>
                  </a:lnTo>
                  <a:lnTo>
                    <a:pt x="276" y="156"/>
                  </a:lnTo>
                  <a:lnTo>
                    <a:pt x="277" y="162"/>
                  </a:lnTo>
                  <a:lnTo>
                    <a:pt x="278" y="167"/>
                  </a:lnTo>
                  <a:lnTo>
                    <a:pt x="275" y="172"/>
                  </a:lnTo>
                  <a:lnTo>
                    <a:pt x="271" y="181"/>
                  </a:lnTo>
                  <a:lnTo>
                    <a:pt x="0" y="243"/>
                  </a:lnTo>
                </a:path>
              </a:pathLst>
            </a:custGeom>
            <a:noFill/>
            <a:ln w="9525" cap="rnd">
              <a:noFill/>
              <a:round/>
              <a:headEnd/>
              <a:tailEnd/>
            </a:ln>
          </p:spPr>
          <p:txBody>
            <a:bodyPr/>
            <a:lstStyle/>
            <a:p>
              <a:endParaRPr lang="en-US"/>
            </a:p>
          </p:txBody>
        </p:sp>
        <p:sp>
          <p:nvSpPr>
            <p:cNvPr id="12311" name="Arc 52"/>
            <p:cNvSpPr>
              <a:spLocks/>
            </p:cNvSpPr>
            <p:nvPr/>
          </p:nvSpPr>
          <p:spPr bwMode="auto">
            <a:xfrm rot="720000">
              <a:off x="462" y="2694"/>
              <a:ext cx="133" cy="149"/>
            </a:xfrm>
            <a:custGeom>
              <a:avLst/>
              <a:gdLst>
                <a:gd name="T0" fmla="*/ 0 w 21745"/>
                <a:gd name="T1" fmla="*/ 0 h 21600"/>
                <a:gd name="T2" fmla="*/ 0 w 21745"/>
                <a:gd name="T3" fmla="*/ 0 h 21600"/>
                <a:gd name="T4" fmla="*/ 0 w 21745"/>
                <a:gd name="T5" fmla="*/ 0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a:p>
          </p:txBody>
        </p:sp>
        <p:sp>
          <p:nvSpPr>
            <p:cNvPr id="12312" name="Line 53"/>
            <p:cNvSpPr>
              <a:spLocks noChangeShapeType="1"/>
            </p:cNvSpPr>
            <p:nvPr/>
          </p:nvSpPr>
          <p:spPr bwMode="auto">
            <a:xfrm flipH="1">
              <a:off x="336" y="2580"/>
              <a:ext cx="191" cy="347"/>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12313" name="Oval 54"/>
            <p:cNvSpPr>
              <a:spLocks noChangeArrowheads="1"/>
            </p:cNvSpPr>
            <p:nvPr/>
          </p:nvSpPr>
          <p:spPr bwMode="auto">
            <a:xfrm rot="-1860000">
              <a:off x="511" y="2697"/>
              <a:ext cx="63" cy="125"/>
            </a:xfrm>
            <a:prstGeom prst="ellipse">
              <a:avLst/>
            </a:prstGeom>
            <a:solidFill>
              <a:schemeClr val="tx1"/>
            </a:solidFill>
            <a:ln w="12700">
              <a:solidFill>
                <a:schemeClr val="tx1"/>
              </a:solidFill>
              <a:round/>
              <a:headEnd/>
              <a:tailEnd/>
            </a:ln>
          </p:spPr>
          <p:txBody>
            <a:bodyPr wrap="none" anchor="ctr"/>
            <a:lstStyle/>
            <a:p>
              <a:endParaRPr lang="en-US"/>
            </a:p>
          </p:txBody>
        </p:sp>
        <p:sp>
          <p:nvSpPr>
            <p:cNvPr id="12314" name="Line 55"/>
            <p:cNvSpPr>
              <a:spLocks noChangeShapeType="1"/>
            </p:cNvSpPr>
            <p:nvPr/>
          </p:nvSpPr>
          <p:spPr bwMode="auto">
            <a:xfrm flipV="1">
              <a:off x="336" y="2836"/>
              <a:ext cx="350" cy="91"/>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12315" name="Freeform 56"/>
            <p:cNvSpPr>
              <a:spLocks/>
            </p:cNvSpPr>
            <p:nvPr/>
          </p:nvSpPr>
          <p:spPr bwMode="auto">
            <a:xfrm>
              <a:off x="2384" y="3836"/>
              <a:ext cx="248" cy="244"/>
            </a:xfrm>
            <a:custGeom>
              <a:avLst/>
              <a:gdLst>
                <a:gd name="T0" fmla="*/ 0 w 279"/>
                <a:gd name="T1" fmla="*/ 243 h 244"/>
                <a:gd name="T2" fmla="*/ 73 w 279"/>
                <a:gd name="T3" fmla="*/ 1 h 244"/>
                <a:gd name="T4" fmla="*/ 79 w 279"/>
                <a:gd name="T5" fmla="*/ 0 h 244"/>
                <a:gd name="T6" fmla="*/ 82 w 279"/>
                <a:gd name="T7" fmla="*/ 3 h 244"/>
                <a:gd name="T8" fmla="*/ 82 w 279"/>
                <a:gd name="T9" fmla="*/ 6 h 244"/>
                <a:gd name="T10" fmla="*/ 85 w 279"/>
                <a:gd name="T11" fmla="*/ 5 h 244"/>
                <a:gd name="T12" fmla="*/ 87 w 279"/>
                <a:gd name="T13" fmla="*/ 9 h 244"/>
                <a:gd name="T14" fmla="*/ 90 w 279"/>
                <a:gd name="T15" fmla="*/ 7 h 244"/>
                <a:gd name="T16" fmla="*/ 92 w 279"/>
                <a:gd name="T17" fmla="*/ 12 h 244"/>
                <a:gd name="T18" fmla="*/ 93 w 279"/>
                <a:gd name="T19" fmla="*/ 13 h 244"/>
                <a:gd name="T20" fmla="*/ 97 w 279"/>
                <a:gd name="T21" fmla="*/ 14 h 244"/>
                <a:gd name="T22" fmla="*/ 99 w 279"/>
                <a:gd name="T23" fmla="*/ 15 h 244"/>
                <a:gd name="T24" fmla="*/ 101 w 279"/>
                <a:gd name="T25" fmla="*/ 19 h 244"/>
                <a:gd name="T26" fmla="*/ 104 w 279"/>
                <a:gd name="T27" fmla="*/ 20 h 244"/>
                <a:gd name="T28" fmla="*/ 106 w 279"/>
                <a:gd name="T29" fmla="*/ 23 h 244"/>
                <a:gd name="T30" fmla="*/ 110 w 279"/>
                <a:gd name="T31" fmla="*/ 25 h 244"/>
                <a:gd name="T32" fmla="*/ 111 w 279"/>
                <a:gd name="T33" fmla="*/ 29 h 244"/>
                <a:gd name="T34" fmla="*/ 113 w 279"/>
                <a:gd name="T35" fmla="*/ 32 h 244"/>
                <a:gd name="T36" fmla="*/ 114 w 279"/>
                <a:gd name="T37" fmla="*/ 36 h 244"/>
                <a:gd name="T38" fmla="*/ 116 w 279"/>
                <a:gd name="T39" fmla="*/ 39 h 244"/>
                <a:gd name="T40" fmla="*/ 117 w 279"/>
                <a:gd name="T41" fmla="*/ 45 h 244"/>
                <a:gd name="T42" fmla="*/ 119 w 279"/>
                <a:gd name="T43" fmla="*/ 46 h 244"/>
                <a:gd name="T44" fmla="*/ 123 w 279"/>
                <a:gd name="T45" fmla="*/ 55 h 244"/>
                <a:gd name="T46" fmla="*/ 123 w 279"/>
                <a:gd name="T47" fmla="*/ 58 h 244"/>
                <a:gd name="T48" fmla="*/ 126 w 279"/>
                <a:gd name="T49" fmla="*/ 63 h 244"/>
                <a:gd name="T50" fmla="*/ 126 w 279"/>
                <a:gd name="T51" fmla="*/ 67 h 244"/>
                <a:gd name="T52" fmla="*/ 129 w 279"/>
                <a:gd name="T53" fmla="*/ 71 h 244"/>
                <a:gd name="T54" fmla="*/ 129 w 279"/>
                <a:gd name="T55" fmla="*/ 75 h 244"/>
                <a:gd name="T56" fmla="*/ 131 w 279"/>
                <a:gd name="T57" fmla="*/ 81 h 244"/>
                <a:gd name="T58" fmla="*/ 131 w 279"/>
                <a:gd name="T59" fmla="*/ 86 h 244"/>
                <a:gd name="T60" fmla="*/ 132 w 279"/>
                <a:gd name="T61" fmla="*/ 90 h 244"/>
                <a:gd name="T62" fmla="*/ 132 w 279"/>
                <a:gd name="T63" fmla="*/ 95 h 244"/>
                <a:gd name="T64" fmla="*/ 132 w 279"/>
                <a:gd name="T65" fmla="*/ 99 h 244"/>
                <a:gd name="T66" fmla="*/ 132 w 279"/>
                <a:gd name="T67" fmla="*/ 103 h 244"/>
                <a:gd name="T68" fmla="*/ 132 w 279"/>
                <a:gd name="T69" fmla="*/ 109 h 244"/>
                <a:gd name="T70" fmla="*/ 132 w 279"/>
                <a:gd name="T71" fmla="*/ 113 h 244"/>
                <a:gd name="T72" fmla="*/ 135 w 279"/>
                <a:gd name="T73" fmla="*/ 119 h 244"/>
                <a:gd name="T74" fmla="*/ 136 w 279"/>
                <a:gd name="T75" fmla="*/ 124 h 244"/>
                <a:gd name="T76" fmla="*/ 136 w 279"/>
                <a:gd name="T77" fmla="*/ 128 h 244"/>
                <a:gd name="T78" fmla="*/ 136 w 279"/>
                <a:gd name="T79" fmla="*/ 134 h 244"/>
                <a:gd name="T80" fmla="*/ 137 w 279"/>
                <a:gd name="T81" fmla="*/ 138 h 244"/>
                <a:gd name="T82" fmla="*/ 137 w 279"/>
                <a:gd name="T83" fmla="*/ 143 h 244"/>
                <a:gd name="T84" fmla="*/ 137 w 279"/>
                <a:gd name="T85" fmla="*/ 147 h 244"/>
                <a:gd name="T86" fmla="*/ 136 w 279"/>
                <a:gd name="T87" fmla="*/ 153 h 244"/>
                <a:gd name="T88" fmla="*/ 136 w 279"/>
                <a:gd name="T89" fmla="*/ 156 h 244"/>
                <a:gd name="T90" fmla="*/ 137 w 279"/>
                <a:gd name="T91" fmla="*/ 162 h 244"/>
                <a:gd name="T92" fmla="*/ 138 w 279"/>
                <a:gd name="T93" fmla="*/ 167 h 244"/>
                <a:gd name="T94" fmla="*/ 136 w 279"/>
                <a:gd name="T95" fmla="*/ 172 h 244"/>
                <a:gd name="T96" fmla="*/ 133 w 279"/>
                <a:gd name="T97" fmla="*/ 181 h 244"/>
                <a:gd name="T98" fmla="*/ 0 w 279"/>
                <a:gd name="T99" fmla="*/ 243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9"/>
                <a:gd name="T151" fmla="*/ 0 h 244"/>
                <a:gd name="T152" fmla="*/ 279 w 279"/>
                <a:gd name="T153" fmla="*/ 244 h 2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9" h="244">
                  <a:moveTo>
                    <a:pt x="0" y="243"/>
                  </a:moveTo>
                  <a:lnTo>
                    <a:pt x="148" y="1"/>
                  </a:lnTo>
                  <a:lnTo>
                    <a:pt x="160" y="0"/>
                  </a:lnTo>
                  <a:lnTo>
                    <a:pt x="167" y="3"/>
                  </a:lnTo>
                  <a:lnTo>
                    <a:pt x="168" y="6"/>
                  </a:lnTo>
                  <a:lnTo>
                    <a:pt x="173" y="5"/>
                  </a:lnTo>
                  <a:lnTo>
                    <a:pt x="177" y="9"/>
                  </a:lnTo>
                  <a:lnTo>
                    <a:pt x="182" y="7"/>
                  </a:lnTo>
                  <a:lnTo>
                    <a:pt x="184" y="12"/>
                  </a:lnTo>
                  <a:lnTo>
                    <a:pt x="190" y="13"/>
                  </a:lnTo>
                  <a:lnTo>
                    <a:pt x="196" y="14"/>
                  </a:lnTo>
                  <a:lnTo>
                    <a:pt x="201" y="15"/>
                  </a:lnTo>
                  <a:lnTo>
                    <a:pt x="205" y="19"/>
                  </a:lnTo>
                  <a:lnTo>
                    <a:pt x="210" y="20"/>
                  </a:lnTo>
                  <a:lnTo>
                    <a:pt x="215" y="23"/>
                  </a:lnTo>
                  <a:lnTo>
                    <a:pt x="222" y="25"/>
                  </a:lnTo>
                  <a:lnTo>
                    <a:pt x="226" y="29"/>
                  </a:lnTo>
                  <a:lnTo>
                    <a:pt x="229" y="32"/>
                  </a:lnTo>
                  <a:lnTo>
                    <a:pt x="231" y="36"/>
                  </a:lnTo>
                  <a:lnTo>
                    <a:pt x="235" y="39"/>
                  </a:lnTo>
                  <a:lnTo>
                    <a:pt x="238" y="45"/>
                  </a:lnTo>
                  <a:lnTo>
                    <a:pt x="242" y="46"/>
                  </a:lnTo>
                  <a:lnTo>
                    <a:pt x="248" y="55"/>
                  </a:lnTo>
                  <a:lnTo>
                    <a:pt x="249" y="58"/>
                  </a:lnTo>
                  <a:lnTo>
                    <a:pt x="255" y="63"/>
                  </a:lnTo>
                  <a:lnTo>
                    <a:pt x="256" y="67"/>
                  </a:lnTo>
                  <a:lnTo>
                    <a:pt x="261" y="71"/>
                  </a:lnTo>
                  <a:lnTo>
                    <a:pt x="261" y="75"/>
                  </a:lnTo>
                  <a:lnTo>
                    <a:pt x="264" y="81"/>
                  </a:lnTo>
                  <a:lnTo>
                    <a:pt x="264" y="86"/>
                  </a:lnTo>
                  <a:lnTo>
                    <a:pt x="266" y="90"/>
                  </a:lnTo>
                  <a:lnTo>
                    <a:pt x="266" y="95"/>
                  </a:lnTo>
                  <a:lnTo>
                    <a:pt x="268" y="99"/>
                  </a:lnTo>
                  <a:lnTo>
                    <a:pt x="267" y="103"/>
                  </a:lnTo>
                  <a:lnTo>
                    <a:pt x="268" y="109"/>
                  </a:lnTo>
                  <a:lnTo>
                    <a:pt x="269" y="113"/>
                  </a:lnTo>
                  <a:lnTo>
                    <a:pt x="273" y="119"/>
                  </a:lnTo>
                  <a:lnTo>
                    <a:pt x="274" y="124"/>
                  </a:lnTo>
                  <a:lnTo>
                    <a:pt x="275" y="128"/>
                  </a:lnTo>
                  <a:lnTo>
                    <a:pt x="276" y="134"/>
                  </a:lnTo>
                  <a:lnTo>
                    <a:pt x="277" y="138"/>
                  </a:lnTo>
                  <a:lnTo>
                    <a:pt x="277" y="143"/>
                  </a:lnTo>
                  <a:lnTo>
                    <a:pt x="277" y="147"/>
                  </a:lnTo>
                  <a:lnTo>
                    <a:pt x="274" y="153"/>
                  </a:lnTo>
                  <a:lnTo>
                    <a:pt x="276" y="156"/>
                  </a:lnTo>
                  <a:lnTo>
                    <a:pt x="277" y="162"/>
                  </a:lnTo>
                  <a:lnTo>
                    <a:pt x="278" y="167"/>
                  </a:lnTo>
                  <a:lnTo>
                    <a:pt x="275" y="172"/>
                  </a:lnTo>
                  <a:lnTo>
                    <a:pt x="271" y="181"/>
                  </a:lnTo>
                  <a:lnTo>
                    <a:pt x="0" y="243"/>
                  </a:lnTo>
                </a:path>
              </a:pathLst>
            </a:custGeom>
            <a:noFill/>
            <a:ln w="9525" cap="rnd">
              <a:noFill/>
              <a:round/>
              <a:headEnd/>
              <a:tailEnd/>
            </a:ln>
          </p:spPr>
          <p:txBody>
            <a:bodyPr/>
            <a:lstStyle/>
            <a:p>
              <a:endParaRPr lang="en-US"/>
            </a:p>
          </p:txBody>
        </p:sp>
        <p:sp>
          <p:nvSpPr>
            <p:cNvPr id="12316" name="Arc 57"/>
            <p:cNvSpPr>
              <a:spLocks/>
            </p:cNvSpPr>
            <p:nvPr/>
          </p:nvSpPr>
          <p:spPr bwMode="auto">
            <a:xfrm rot="720000">
              <a:off x="2510" y="3846"/>
              <a:ext cx="133" cy="149"/>
            </a:xfrm>
            <a:custGeom>
              <a:avLst/>
              <a:gdLst>
                <a:gd name="T0" fmla="*/ 0 w 21745"/>
                <a:gd name="T1" fmla="*/ 0 h 21600"/>
                <a:gd name="T2" fmla="*/ 0 w 21745"/>
                <a:gd name="T3" fmla="*/ 0 h 21600"/>
                <a:gd name="T4" fmla="*/ 0 w 21745"/>
                <a:gd name="T5" fmla="*/ 0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a:p>
          </p:txBody>
        </p:sp>
        <p:sp>
          <p:nvSpPr>
            <p:cNvPr id="12317" name="Line 58"/>
            <p:cNvSpPr>
              <a:spLocks noChangeShapeType="1"/>
            </p:cNvSpPr>
            <p:nvPr/>
          </p:nvSpPr>
          <p:spPr bwMode="auto">
            <a:xfrm flipH="1">
              <a:off x="2384" y="3732"/>
              <a:ext cx="191" cy="347"/>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12318" name="Oval 59"/>
            <p:cNvSpPr>
              <a:spLocks noChangeArrowheads="1"/>
            </p:cNvSpPr>
            <p:nvPr/>
          </p:nvSpPr>
          <p:spPr bwMode="auto">
            <a:xfrm rot="-1860000">
              <a:off x="2559" y="3849"/>
              <a:ext cx="63" cy="125"/>
            </a:xfrm>
            <a:prstGeom prst="ellipse">
              <a:avLst/>
            </a:prstGeom>
            <a:solidFill>
              <a:schemeClr val="tx1"/>
            </a:solidFill>
            <a:ln w="12700">
              <a:solidFill>
                <a:schemeClr val="tx1"/>
              </a:solidFill>
              <a:round/>
              <a:headEnd/>
              <a:tailEnd/>
            </a:ln>
          </p:spPr>
          <p:txBody>
            <a:bodyPr wrap="none" anchor="ctr"/>
            <a:lstStyle/>
            <a:p>
              <a:endParaRPr lang="en-US"/>
            </a:p>
          </p:txBody>
        </p:sp>
        <p:sp>
          <p:nvSpPr>
            <p:cNvPr id="12319" name="Line 60"/>
            <p:cNvSpPr>
              <a:spLocks noChangeShapeType="1"/>
            </p:cNvSpPr>
            <p:nvPr/>
          </p:nvSpPr>
          <p:spPr bwMode="auto">
            <a:xfrm flipV="1">
              <a:off x="2384" y="3988"/>
              <a:ext cx="350" cy="91"/>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12320" name="Line 61"/>
            <p:cNvSpPr>
              <a:spLocks noChangeShapeType="1"/>
            </p:cNvSpPr>
            <p:nvPr/>
          </p:nvSpPr>
          <p:spPr bwMode="auto">
            <a:xfrm>
              <a:off x="1207" y="1989"/>
              <a:ext cx="1193" cy="659"/>
            </a:xfrm>
            <a:prstGeom prst="line">
              <a:avLst/>
            </a:prstGeom>
            <a:noFill/>
            <a:ln w="12700">
              <a:solidFill>
                <a:schemeClr val="tx1"/>
              </a:solidFill>
              <a:prstDash val="dash"/>
              <a:round/>
              <a:headEnd/>
              <a:tailEnd/>
            </a:ln>
          </p:spPr>
          <p:txBody>
            <a:bodyPr/>
            <a:lstStyle/>
            <a:p>
              <a:endParaRPr lang="en-US"/>
            </a:p>
          </p:txBody>
        </p:sp>
        <p:sp>
          <p:nvSpPr>
            <p:cNvPr id="12321" name="Line 62"/>
            <p:cNvSpPr>
              <a:spLocks noChangeShapeType="1"/>
            </p:cNvSpPr>
            <p:nvPr/>
          </p:nvSpPr>
          <p:spPr bwMode="auto">
            <a:xfrm>
              <a:off x="1202" y="2827"/>
              <a:ext cx="1193" cy="659"/>
            </a:xfrm>
            <a:prstGeom prst="line">
              <a:avLst/>
            </a:prstGeom>
            <a:noFill/>
            <a:ln w="12700">
              <a:solidFill>
                <a:schemeClr val="tx1"/>
              </a:solidFill>
              <a:prstDash val="dash"/>
              <a:round/>
              <a:headEnd/>
              <a:tailEnd/>
            </a:ln>
          </p:spPr>
          <p:txBody>
            <a:bodyPr/>
            <a:lstStyle/>
            <a:p>
              <a:endParaRPr lang="en-US"/>
            </a:p>
          </p:txBody>
        </p:sp>
        <p:sp>
          <p:nvSpPr>
            <p:cNvPr id="12322" name="Line 63"/>
            <p:cNvSpPr>
              <a:spLocks noChangeShapeType="1"/>
            </p:cNvSpPr>
            <p:nvPr/>
          </p:nvSpPr>
          <p:spPr bwMode="auto">
            <a:xfrm>
              <a:off x="433" y="2021"/>
              <a:ext cx="762" cy="421"/>
            </a:xfrm>
            <a:prstGeom prst="line">
              <a:avLst/>
            </a:prstGeom>
            <a:noFill/>
            <a:ln w="12700">
              <a:solidFill>
                <a:schemeClr val="tx1"/>
              </a:solidFill>
              <a:round/>
              <a:headEnd/>
              <a:tailEnd/>
            </a:ln>
          </p:spPr>
          <p:txBody>
            <a:bodyPr/>
            <a:lstStyle/>
            <a:p>
              <a:endParaRPr lang="en-US"/>
            </a:p>
          </p:txBody>
        </p:sp>
        <p:sp>
          <p:nvSpPr>
            <p:cNvPr id="12323" name="Line 64"/>
            <p:cNvSpPr>
              <a:spLocks noChangeShapeType="1"/>
            </p:cNvSpPr>
            <p:nvPr/>
          </p:nvSpPr>
          <p:spPr bwMode="auto">
            <a:xfrm>
              <a:off x="2406" y="3121"/>
              <a:ext cx="762" cy="421"/>
            </a:xfrm>
            <a:prstGeom prst="line">
              <a:avLst/>
            </a:prstGeom>
            <a:noFill/>
            <a:ln w="12700">
              <a:solidFill>
                <a:schemeClr val="tx1"/>
              </a:solidFill>
              <a:round/>
              <a:headEnd/>
              <a:tailEnd/>
            </a:ln>
          </p:spPr>
          <p:txBody>
            <a:bodyPr/>
            <a:lstStyle/>
            <a:p>
              <a:endParaRPr lang="en-US"/>
            </a:p>
          </p:txBody>
        </p:sp>
        <p:sp>
          <p:nvSpPr>
            <p:cNvPr id="12324" name="Line 65"/>
            <p:cNvSpPr>
              <a:spLocks noChangeShapeType="1"/>
            </p:cNvSpPr>
            <p:nvPr/>
          </p:nvSpPr>
          <p:spPr bwMode="auto">
            <a:xfrm>
              <a:off x="1207" y="2453"/>
              <a:ext cx="1193" cy="659"/>
            </a:xfrm>
            <a:prstGeom prst="line">
              <a:avLst/>
            </a:prstGeom>
            <a:noFill/>
            <a:ln w="12700">
              <a:solidFill>
                <a:schemeClr val="tx1"/>
              </a:solidFill>
              <a:prstDash val="dash"/>
              <a:round/>
              <a:headEnd/>
              <a:tailEnd/>
            </a:ln>
          </p:spPr>
          <p:txBody>
            <a:bodyPr/>
            <a:lstStyle/>
            <a:p>
              <a:endParaRPr lang="en-US"/>
            </a:p>
          </p:txBody>
        </p:sp>
        <p:sp>
          <p:nvSpPr>
            <p:cNvPr id="12325" name="Oval 66"/>
            <p:cNvSpPr>
              <a:spLocks noChangeArrowheads="1"/>
            </p:cNvSpPr>
            <p:nvPr/>
          </p:nvSpPr>
          <p:spPr bwMode="auto">
            <a:xfrm>
              <a:off x="2570" y="3201"/>
              <a:ext cx="36" cy="40"/>
            </a:xfrm>
            <a:prstGeom prst="ellipse">
              <a:avLst/>
            </a:prstGeom>
            <a:solidFill>
              <a:srgbClr val="037C03"/>
            </a:solidFill>
            <a:ln w="12700">
              <a:solidFill>
                <a:schemeClr val="bg2"/>
              </a:solidFill>
              <a:round/>
              <a:headEnd/>
              <a:tailEnd/>
            </a:ln>
          </p:spPr>
          <p:txBody>
            <a:bodyPr wrap="none" anchor="ctr"/>
            <a:lstStyle/>
            <a:p>
              <a:endParaRPr lang="en-US"/>
            </a:p>
          </p:txBody>
        </p:sp>
        <p:sp>
          <p:nvSpPr>
            <p:cNvPr id="12326" name="Oval 67"/>
            <p:cNvSpPr>
              <a:spLocks noChangeArrowheads="1"/>
            </p:cNvSpPr>
            <p:nvPr/>
          </p:nvSpPr>
          <p:spPr bwMode="auto">
            <a:xfrm>
              <a:off x="948" y="2299"/>
              <a:ext cx="36" cy="40"/>
            </a:xfrm>
            <a:prstGeom prst="ellipse">
              <a:avLst/>
            </a:prstGeom>
            <a:solidFill>
              <a:srgbClr val="037C03"/>
            </a:solidFill>
            <a:ln w="12700">
              <a:solidFill>
                <a:schemeClr val="bg2"/>
              </a:solidFill>
              <a:round/>
              <a:headEnd/>
              <a:tailEnd/>
            </a:ln>
          </p:spPr>
          <p:txBody>
            <a:bodyPr wrap="none" anchor="ctr"/>
            <a:lstStyle/>
            <a:p>
              <a:endParaRPr lang="en-US"/>
            </a:p>
          </p:txBody>
        </p:sp>
      </p:grpSp>
      <p:sp>
        <p:nvSpPr>
          <p:cNvPr id="12298" name="Line 68"/>
          <p:cNvSpPr>
            <a:spLocks noChangeShapeType="1"/>
          </p:cNvSpPr>
          <p:nvPr/>
        </p:nvSpPr>
        <p:spPr bwMode="auto">
          <a:xfrm flipH="1" flipV="1">
            <a:off x="1371600" y="3886200"/>
            <a:ext cx="685800" cy="381000"/>
          </a:xfrm>
          <a:prstGeom prst="line">
            <a:avLst/>
          </a:prstGeom>
          <a:noFill/>
          <a:ln w="9525">
            <a:solidFill>
              <a:schemeClr val="tx1"/>
            </a:solidFill>
            <a:round/>
            <a:headEnd/>
            <a:tailEnd type="triangle" w="med" len="med"/>
          </a:ln>
        </p:spPr>
        <p:txBody>
          <a:bodyPr/>
          <a:lstStyle/>
          <a:p>
            <a:endParaRPr lang="en-US"/>
          </a:p>
        </p:txBody>
      </p:sp>
      <p:sp>
        <p:nvSpPr>
          <p:cNvPr id="12299" name="Text Box 69"/>
          <p:cNvSpPr txBox="1">
            <a:spLocks noChangeArrowheads="1"/>
          </p:cNvSpPr>
          <p:nvPr/>
        </p:nvSpPr>
        <p:spPr bwMode="auto">
          <a:xfrm>
            <a:off x="1431925" y="4076700"/>
            <a:ext cx="247650" cy="366713"/>
          </a:xfrm>
          <a:prstGeom prst="rect">
            <a:avLst/>
          </a:prstGeom>
          <a:noFill/>
          <a:ln w="9525">
            <a:noFill/>
            <a:miter lim="800000"/>
            <a:headEnd/>
            <a:tailEnd/>
          </a:ln>
        </p:spPr>
        <p:txBody>
          <a:bodyPr wrap="none">
            <a:spAutoFit/>
          </a:bodyPr>
          <a:lstStyle/>
          <a:p>
            <a:r>
              <a:rPr lang="en-US" i="1">
                <a:latin typeface="Times New Roman" pitchFamily="18" charset="0"/>
              </a:rPr>
              <a:t>t</a:t>
            </a:r>
          </a:p>
        </p:txBody>
      </p:sp>
      <p:sp>
        <p:nvSpPr>
          <p:cNvPr id="12300" name="Text Box 70"/>
          <p:cNvSpPr txBox="1">
            <a:spLocks noChangeArrowheads="1"/>
          </p:cNvSpPr>
          <p:nvPr/>
        </p:nvSpPr>
        <p:spPr bwMode="auto">
          <a:xfrm>
            <a:off x="1143000" y="2514600"/>
            <a:ext cx="285750" cy="366713"/>
          </a:xfrm>
          <a:prstGeom prst="rect">
            <a:avLst/>
          </a:prstGeom>
          <a:noFill/>
          <a:ln w="9525">
            <a:noFill/>
            <a:miter lim="800000"/>
            <a:headEnd/>
            <a:tailEnd/>
          </a:ln>
        </p:spPr>
        <p:txBody>
          <a:bodyPr wrap="none">
            <a:spAutoFit/>
          </a:bodyPr>
          <a:lstStyle/>
          <a:p>
            <a:r>
              <a:rPr lang="en-US" i="1">
                <a:latin typeface="Times New Roman" pitchFamily="18" charset="0"/>
              </a:rPr>
              <a:t>x</a:t>
            </a:r>
          </a:p>
        </p:txBody>
      </p:sp>
      <p:sp>
        <p:nvSpPr>
          <p:cNvPr id="12301" name="Text Box 71"/>
          <p:cNvSpPr txBox="1">
            <a:spLocks noChangeArrowheads="1"/>
          </p:cNvSpPr>
          <p:nvPr/>
        </p:nvSpPr>
        <p:spPr bwMode="auto">
          <a:xfrm>
            <a:off x="2990850" y="3505200"/>
            <a:ext cx="361950" cy="366713"/>
          </a:xfrm>
          <a:prstGeom prst="rect">
            <a:avLst/>
          </a:prstGeom>
          <a:noFill/>
          <a:ln w="9525">
            <a:noFill/>
            <a:miter lim="800000"/>
            <a:headEnd/>
            <a:tailEnd/>
          </a:ln>
        </p:spPr>
        <p:txBody>
          <a:bodyPr wrap="none">
            <a:spAutoFit/>
          </a:bodyPr>
          <a:lstStyle/>
          <a:p>
            <a:r>
              <a:rPr lang="en-US" i="1">
                <a:latin typeface="Times New Roman" pitchFamily="18" charset="0"/>
              </a:rPr>
              <a:t>x’</a:t>
            </a:r>
          </a:p>
        </p:txBody>
      </p:sp>
    </p:spTree>
    <p:extLst>
      <p:ext uri="{BB962C8B-B14F-4D97-AF65-F5344CB8AC3E}">
        <p14:creationId xmlns:p14="http://schemas.microsoft.com/office/powerpoint/2010/main" val="37525637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648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64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48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reeform 2"/>
          <p:cNvSpPr>
            <a:spLocks/>
          </p:cNvSpPr>
          <p:nvPr/>
        </p:nvSpPr>
        <p:spPr bwMode="auto">
          <a:xfrm>
            <a:off x="6418263" y="685800"/>
            <a:ext cx="1220787" cy="839788"/>
          </a:xfrm>
          <a:custGeom>
            <a:avLst/>
            <a:gdLst>
              <a:gd name="T0" fmla="*/ 2147483647 w 865"/>
              <a:gd name="T1" fmla="*/ 0 h 529"/>
              <a:gd name="T2" fmla="*/ 2147483647 w 865"/>
              <a:gd name="T3" fmla="*/ 2147483647 h 529"/>
              <a:gd name="T4" fmla="*/ 2147483647 w 865"/>
              <a:gd name="T5" fmla="*/ 2147483647 h 529"/>
              <a:gd name="T6" fmla="*/ 2147483647 w 865"/>
              <a:gd name="T7" fmla="*/ 2147483647 h 529"/>
              <a:gd name="T8" fmla="*/ 2147483647 w 865"/>
              <a:gd name="T9" fmla="*/ 2147483647 h 529"/>
              <a:gd name="T10" fmla="*/ 2147483647 w 865"/>
              <a:gd name="T11" fmla="*/ 2147483647 h 529"/>
              <a:gd name="T12" fmla="*/ 2147483647 w 865"/>
              <a:gd name="T13" fmla="*/ 2147483647 h 529"/>
              <a:gd name="T14" fmla="*/ 2147483647 w 865"/>
              <a:gd name="T15" fmla="*/ 2147483647 h 529"/>
              <a:gd name="T16" fmla="*/ 2147483647 w 865"/>
              <a:gd name="T17" fmla="*/ 2147483647 h 529"/>
              <a:gd name="T18" fmla="*/ 0 w 865"/>
              <a:gd name="T19" fmla="*/ 2147483647 h 529"/>
              <a:gd name="T20" fmla="*/ 0 w 865"/>
              <a:gd name="T21" fmla="*/ 2147483647 h 529"/>
              <a:gd name="T22" fmla="*/ 0 w 865"/>
              <a:gd name="T23" fmla="*/ 2147483647 h 529"/>
              <a:gd name="T24" fmla="*/ 2147483647 w 865"/>
              <a:gd name="T25" fmla="*/ 2147483647 h 529"/>
              <a:gd name="T26" fmla="*/ 2147483647 w 865"/>
              <a:gd name="T27" fmla="*/ 2147483647 h 529"/>
              <a:gd name="T28" fmla="*/ 2147483647 w 865"/>
              <a:gd name="T29" fmla="*/ 2147483647 h 529"/>
              <a:gd name="T30" fmla="*/ 2147483647 w 865"/>
              <a:gd name="T31" fmla="*/ 2147483647 h 529"/>
              <a:gd name="T32" fmla="*/ 2147483647 w 865"/>
              <a:gd name="T33" fmla="*/ 2147483647 h 529"/>
              <a:gd name="T34" fmla="*/ 2147483647 w 865"/>
              <a:gd name="T35" fmla="*/ 2147483647 h 529"/>
              <a:gd name="T36" fmla="*/ 2147483647 w 865"/>
              <a:gd name="T37" fmla="*/ 2147483647 h 529"/>
              <a:gd name="T38" fmla="*/ 2147483647 w 865"/>
              <a:gd name="T39" fmla="*/ 2147483647 h 529"/>
              <a:gd name="T40" fmla="*/ 2147483647 w 865"/>
              <a:gd name="T41" fmla="*/ 2147483647 h 529"/>
              <a:gd name="T42" fmla="*/ 2147483647 w 865"/>
              <a:gd name="T43" fmla="*/ 2147483647 h 529"/>
              <a:gd name="T44" fmla="*/ 2147483647 w 865"/>
              <a:gd name="T45" fmla="*/ 2147483647 h 529"/>
              <a:gd name="T46" fmla="*/ 2147483647 w 865"/>
              <a:gd name="T47" fmla="*/ 2147483647 h 529"/>
              <a:gd name="T48" fmla="*/ 2147483647 w 865"/>
              <a:gd name="T49" fmla="*/ 2147483647 h 529"/>
              <a:gd name="T50" fmla="*/ 2147483647 w 865"/>
              <a:gd name="T51" fmla="*/ 2147483647 h 529"/>
              <a:gd name="T52" fmla="*/ 2147483647 w 865"/>
              <a:gd name="T53" fmla="*/ 2147483647 h 529"/>
              <a:gd name="T54" fmla="*/ 2147483647 w 865"/>
              <a:gd name="T55" fmla="*/ 2147483647 h 529"/>
              <a:gd name="T56" fmla="*/ 2147483647 w 865"/>
              <a:gd name="T57" fmla="*/ 2147483647 h 529"/>
              <a:gd name="T58" fmla="*/ 2147483647 w 865"/>
              <a:gd name="T59" fmla="*/ 2147483647 h 529"/>
              <a:gd name="T60" fmla="*/ 2147483647 w 865"/>
              <a:gd name="T61" fmla="*/ 2147483647 h 529"/>
              <a:gd name="T62" fmla="*/ 2147483647 w 865"/>
              <a:gd name="T63" fmla="*/ 2147483647 h 529"/>
              <a:gd name="T64" fmla="*/ 2147483647 w 865"/>
              <a:gd name="T65" fmla="*/ 2147483647 h 529"/>
              <a:gd name="T66" fmla="*/ 2147483647 w 865"/>
              <a:gd name="T67" fmla="*/ 2147483647 h 529"/>
              <a:gd name="T68" fmla="*/ 2147483647 w 865"/>
              <a:gd name="T69" fmla="*/ 2147483647 h 529"/>
              <a:gd name="T70" fmla="*/ 2147483647 w 865"/>
              <a:gd name="T71" fmla="*/ 2147483647 h 529"/>
              <a:gd name="T72" fmla="*/ 2147483647 w 865"/>
              <a:gd name="T73" fmla="*/ 2147483647 h 529"/>
              <a:gd name="T74" fmla="*/ 2147483647 w 865"/>
              <a:gd name="T75" fmla="*/ 2147483647 h 529"/>
              <a:gd name="T76" fmla="*/ 2147483647 w 865"/>
              <a:gd name="T77" fmla="*/ 2147483647 h 529"/>
              <a:gd name="T78" fmla="*/ 2147483647 w 865"/>
              <a:gd name="T79" fmla="*/ 0 h 5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5"/>
              <a:gd name="T121" fmla="*/ 0 h 529"/>
              <a:gd name="T122" fmla="*/ 865 w 865"/>
              <a:gd name="T123" fmla="*/ 529 h 5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5" h="529">
                <a:moveTo>
                  <a:pt x="84" y="0"/>
                </a:moveTo>
                <a:lnTo>
                  <a:pt x="72" y="24"/>
                </a:lnTo>
                <a:lnTo>
                  <a:pt x="72" y="48"/>
                </a:lnTo>
                <a:lnTo>
                  <a:pt x="48" y="72"/>
                </a:lnTo>
                <a:lnTo>
                  <a:pt x="36" y="96"/>
                </a:lnTo>
                <a:lnTo>
                  <a:pt x="36" y="120"/>
                </a:lnTo>
                <a:lnTo>
                  <a:pt x="36" y="144"/>
                </a:lnTo>
                <a:lnTo>
                  <a:pt x="24" y="168"/>
                </a:lnTo>
                <a:lnTo>
                  <a:pt x="12" y="192"/>
                </a:lnTo>
                <a:lnTo>
                  <a:pt x="0" y="216"/>
                </a:lnTo>
                <a:lnTo>
                  <a:pt x="0" y="240"/>
                </a:lnTo>
                <a:lnTo>
                  <a:pt x="0" y="264"/>
                </a:lnTo>
                <a:lnTo>
                  <a:pt x="12" y="288"/>
                </a:lnTo>
                <a:lnTo>
                  <a:pt x="12" y="312"/>
                </a:lnTo>
                <a:lnTo>
                  <a:pt x="24" y="336"/>
                </a:lnTo>
                <a:lnTo>
                  <a:pt x="24" y="360"/>
                </a:lnTo>
                <a:lnTo>
                  <a:pt x="36" y="384"/>
                </a:lnTo>
                <a:lnTo>
                  <a:pt x="36" y="408"/>
                </a:lnTo>
                <a:lnTo>
                  <a:pt x="48" y="432"/>
                </a:lnTo>
                <a:lnTo>
                  <a:pt x="60" y="456"/>
                </a:lnTo>
                <a:lnTo>
                  <a:pt x="852" y="528"/>
                </a:lnTo>
                <a:lnTo>
                  <a:pt x="804" y="480"/>
                </a:lnTo>
                <a:lnTo>
                  <a:pt x="792" y="456"/>
                </a:lnTo>
                <a:lnTo>
                  <a:pt x="780" y="420"/>
                </a:lnTo>
                <a:lnTo>
                  <a:pt x="768" y="396"/>
                </a:lnTo>
                <a:lnTo>
                  <a:pt x="756" y="372"/>
                </a:lnTo>
                <a:lnTo>
                  <a:pt x="744" y="348"/>
                </a:lnTo>
                <a:lnTo>
                  <a:pt x="744" y="324"/>
                </a:lnTo>
                <a:lnTo>
                  <a:pt x="744" y="288"/>
                </a:lnTo>
                <a:lnTo>
                  <a:pt x="744" y="264"/>
                </a:lnTo>
                <a:lnTo>
                  <a:pt x="744" y="240"/>
                </a:lnTo>
                <a:lnTo>
                  <a:pt x="768" y="216"/>
                </a:lnTo>
                <a:lnTo>
                  <a:pt x="768" y="192"/>
                </a:lnTo>
                <a:lnTo>
                  <a:pt x="780" y="168"/>
                </a:lnTo>
                <a:lnTo>
                  <a:pt x="804" y="156"/>
                </a:lnTo>
                <a:lnTo>
                  <a:pt x="804" y="132"/>
                </a:lnTo>
                <a:lnTo>
                  <a:pt x="828" y="108"/>
                </a:lnTo>
                <a:lnTo>
                  <a:pt x="852" y="96"/>
                </a:lnTo>
                <a:lnTo>
                  <a:pt x="864" y="72"/>
                </a:lnTo>
                <a:lnTo>
                  <a:pt x="84" y="0"/>
                </a:lnTo>
              </a:path>
            </a:pathLst>
          </a:custGeom>
          <a:gradFill rotWithShape="0">
            <a:gsLst>
              <a:gs pos="0">
                <a:srgbClr val="012501"/>
              </a:gs>
              <a:gs pos="100000">
                <a:srgbClr val="037C03"/>
              </a:gs>
            </a:gsLst>
            <a:lin ang="18900000" scaled="1"/>
          </a:gradFill>
          <a:ln w="9525" cap="rnd">
            <a:noFill/>
            <a:round/>
            <a:headEnd/>
            <a:tailEnd/>
          </a:ln>
        </p:spPr>
        <p:txBody>
          <a:bodyPr/>
          <a:lstStyle/>
          <a:p>
            <a:endParaRPr lang="en-US"/>
          </a:p>
        </p:txBody>
      </p:sp>
      <p:sp>
        <p:nvSpPr>
          <p:cNvPr id="43011" name="Line 3"/>
          <p:cNvSpPr>
            <a:spLocks noChangeShapeType="1"/>
          </p:cNvSpPr>
          <p:nvPr/>
        </p:nvSpPr>
        <p:spPr bwMode="auto">
          <a:xfrm>
            <a:off x="3827463" y="4038600"/>
            <a:ext cx="3251200" cy="18288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3012" name="Line 4"/>
          <p:cNvSpPr>
            <a:spLocks noChangeShapeType="1"/>
          </p:cNvSpPr>
          <p:nvPr/>
        </p:nvSpPr>
        <p:spPr bwMode="auto">
          <a:xfrm flipV="1">
            <a:off x="5148263" y="990600"/>
            <a:ext cx="1795462" cy="17716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3013" name="Freeform 5"/>
          <p:cNvSpPr>
            <a:spLocks/>
          </p:cNvSpPr>
          <p:nvPr/>
        </p:nvSpPr>
        <p:spPr bwMode="auto">
          <a:xfrm>
            <a:off x="3759200" y="1447800"/>
            <a:ext cx="1695450" cy="1601788"/>
          </a:xfrm>
          <a:custGeom>
            <a:avLst/>
            <a:gdLst>
              <a:gd name="T0" fmla="*/ 2147483647 w 1201"/>
              <a:gd name="T1" fmla="*/ 2147483647 h 1009"/>
              <a:gd name="T2" fmla="*/ 2147483647 w 1201"/>
              <a:gd name="T3" fmla="*/ 2147483647 h 1009"/>
              <a:gd name="T4" fmla="*/ 2147483647 w 1201"/>
              <a:gd name="T5" fmla="*/ 2147483647 h 1009"/>
              <a:gd name="T6" fmla="*/ 0 w 1201"/>
              <a:gd name="T7" fmla="*/ 0 h 1009"/>
              <a:gd name="T8" fmla="*/ 2147483647 w 1201"/>
              <a:gd name="T9" fmla="*/ 2147483647 h 1009"/>
              <a:gd name="T10" fmla="*/ 0 60000 65536"/>
              <a:gd name="T11" fmla="*/ 0 60000 65536"/>
              <a:gd name="T12" fmla="*/ 0 60000 65536"/>
              <a:gd name="T13" fmla="*/ 0 60000 65536"/>
              <a:gd name="T14" fmla="*/ 0 60000 65536"/>
              <a:gd name="T15" fmla="*/ 0 w 1201"/>
              <a:gd name="T16" fmla="*/ 0 h 1009"/>
              <a:gd name="T17" fmla="*/ 1201 w 1201"/>
              <a:gd name="T18" fmla="*/ 1009 h 1009"/>
            </a:gdLst>
            <a:ahLst/>
            <a:cxnLst>
              <a:cxn ang="T10">
                <a:pos x="T0" y="T1"/>
              </a:cxn>
              <a:cxn ang="T11">
                <a:pos x="T2" y="T3"/>
              </a:cxn>
              <a:cxn ang="T12">
                <a:pos x="T4" y="T5"/>
              </a:cxn>
              <a:cxn ang="T13">
                <a:pos x="T6" y="T7"/>
              </a:cxn>
              <a:cxn ang="T14">
                <a:pos x="T8" y="T9"/>
              </a:cxn>
            </a:cxnLst>
            <a:rect l="T15" t="T16" r="T17" b="T18"/>
            <a:pathLst>
              <a:path w="1201" h="1009">
                <a:moveTo>
                  <a:pt x="336" y="576"/>
                </a:moveTo>
                <a:lnTo>
                  <a:pt x="1200" y="1008"/>
                </a:lnTo>
                <a:lnTo>
                  <a:pt x="864" y="432"/>
                </a:lnTo>
                <a:lnTo>
                  <a:pt x="0" y="0"/>
                </a:lnTo>
                <a:lnTo>
                  <a:pt x="336" y="576"/>
                </a:lnTo>
              </a:path>
            </a:pathLst>
          </a:custGeom>
          <a:solidFill>
            <a:srgbClr val="919191"/>
          </a:solidFill>
          <a:ln w="12700" cap="rnd">
            <a:solidFill>
              <a:schemeClr val="bg2"/>
            </a:solidFill>
            <a:round/>
            <a:headEnd/>
            <a:tailEnd/>
          </a:ln>
        </p:spPr>
        <p:txBody>
          <a:bodyPr/>
          <a:lstStyle/>
          <a:p>
            <a:endParaRPr lang="en-US"/>
          </a:p>
        </p:txBody>
      </p:sp>
      <p:sp>
        <p:nvSpPr>
          <p:cNvPr id="43014" name="Line 6"/>
          <p:cNvSpPr>
            <a:spLocks noChangeShapeType="1"/>
          </p:cNvSpPr>
          <p:nvPr/>
        </p:nvSpPr>
        <p:spPr bwMode="auto">
          <a:xfrm flipH="1" flipV="1">
            <a:off x="6943725" y="990600"/>
            <a:ext cx="66675" cy="24384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3015" name="Line 7"/>
          <p:cNvSpPr>
            <a:spLocks noChangeShapeType="1"/>
          </p:cNvSpPr>
          <p:nvPr/>
        </p:nvSpPr>
        <p:spPr bwMode="auto">
          <a:xfrm flipV="1">
            <a:off x="4470400" y="2743200"/>
            <a:ext cx="677863" cy="6667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3016" name="Freeform 8"/>
          <p:cNvSpPr>
            <a:spLocks/>
          </p:cNvSpPr>
          <p:nvPr/>
        </p:nvSpPr>
        <p:spPr bwMode="auto">
          <a:xfrm>
            <a:off x="6537325" y="2743200"/>
            <a:ext cx="1558925" cy="1525588"/>
          </a:xfrm>
          <a:custGeom>
            <a:avLst/>
            <a:gdLst>
              <a:gd name="T0" fmla="*/ 0 w 1105"/>
              <a:gd name="T1" fmla="*/ 2147483647 h 961"/>
              <a:gd name="T2" fmla="*/ 0 w 1105"/>
              <a:gd name="T3" fmla="*/ 2147483647 h 961"/>
              <a:gd name="T4" fmla="*/ 2147483647 w 1105"/>
              <a:gd name="T5" fmla="*/ 2147483647 h 961"/>
              <a:gd name="T6" fmla="*/ 2147483647 w 1105"/>
              <a:gd name="T7" fmla="*/ 0 h 961"/>
              <a:gd name="T8" fmla="*/ 0 w 1105"/>
              <a:gd name="T9" fmla="*/ 2147483647 h 961"/>
              <a:gd name="T10" fmla="*/ 0 60000 65536"/>
              <a:gd name="T11" fmla="*/ 0 60000 65536"/>
              <a:gd name="T12" fmla="*/ 0 60000 65536"/>
              <a:gd name="T13" fmla="*/ 0 60000 65536"/>
              <a:gd name="T14" fmla="*/ 0 60000 65536"/>
              <a:gd name="T15" fmla="*/ 0 w 1105"/>
              <a:gd name="T16" fmla="*/ 0 h 961"/>
              <a:gd name="T17" fmla="*/ 1105 w 1105"/>
              <a:gd name="T18" fmla="*/ 961 h 961"/>
            </a:gdLst>
            <a:ahLst/>
            <a:cxnLst>
              <a:cxn ang="T10">
                <a:pos x="T0" y="T1"/>
              </a:cxn>
              <a:cxn ang="T11">
                <a:pos x="T2" y="T3"/>
              </a:cxn>
              <a:cxn ang="T12">
                <a:pos x="T4" y="T5"/>
              </a:cxn>
              <a:cxn ang="T13">
                <a:pos x="T6" y="T7"/>
              </a:cxn>
              <a:cxn ang="T14">
                <a:pos x="T8" y="T9"/>
              </a:cxn>
            </a:cxnLst>
            <a:rect l="T15" t="T16" r="T17" b="T18"/>
            <a:pathLst>
              <a:path w="1105" h="961">
                <a:moveTo>
                  <a:pt x="0" y="202"/>
                </a:moveTo>
                <a:lnTo>
                  <a:pt x="0" y="960"/>
                </a:lnTo>
                <a:lnTo>
                  <a:pt x="1104" y="758"/>
                </a:lnTo>
                <a:lnTo>
                  <a:pt x="1104" y="0"/>
                </a:lnTo>
                <a:lnTo>
                  <a:pt x="0" y="202"/>
                </a:lnTo>
              </a:path>
            </a:pathLst>
          </a:custGeom>
          <a:solidFill>
            <a:srgbClr val="919191"/>
          </a:solidFill>
          <a:ln w="12700" cap="rnd">
            <a:solidFill>
              <a:schemeClr val="bg2"/>
            </a:solidFill>
            <a:round/>
            <a:headEnd/>
            <a:tailEnd/>
          </a:ln>
        </p:spPr>
        <p:txBody>
          <a:bodyPr/>
          <a:lstStyle/>
          <a:p>
            <a:endParaRPr lang="en-US"/>
          </a:p>
        </p:txBody>
      </p:sp>
      <p:sp>
        <p:nvSpPr>
          <p:cNvPr id="43017" name="Line 9"/>
          <p:cNvSpPr>
            <a:spLocks noChangeShapeType="1"/>
          </p:cNvSpPr>
          <p:nvPr/>
        </p:nvSpPr>
        <p:spPr bwMode="auto">
          <a:xfrm flipH="1" flipV="1">
            <a:off x="7010400" y="3429000"/>
            <a:ext cx="34925" cy="14287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3018" name="Line 10"/>
          <p:cNvSpPr>
            <a:spLocks noChangeShapeType="1"/>
          </p:cNvSpPr>
          <p:nvPr/>
        </p:nvSpPr>
        <p:spPr bwMode="auto">
          <a:xfrm flipV="1">
            <a:off x="3827463" y="3409950"/>
            <a:ext cx="642937" cy="6286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3019" name="Line 11"/>
          <p:cNvSpPr>
            <a:spLocks noChangeShapeType="1"/>
          </p:cNvSpPr>
          <p:nvPr/>
        </p:nvSpPr>
        <p:spPr bwMode="auto">
          <a:xfrm flipH="1" flipV="1">
            <a:off x="7045325" y="4857750"/>
            <a:ext cx="33338" cy="10096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3020" name="Freeform 14"/>
          <p:cNvSpPr>
            <a:spLocks/>
          </p:cNvSpPr>
          <p:nvPr/>
        </p:nvSpPr>
        <p:spPr bwMode="auto">
          <a:xfrm rot="-1766867">
            <a:off x="7032625" y="5854700"/>
            <a:ext cx="285750" cy="485775"/>
          </a:xfrm>
          <a:custGeom>
            <a:avLst/>
            <a:gdLst>
              <a:gd name="T0" fmla="*/ 2147483647 w 202"/>
              <a:gd name="T1" fmla="*/ 2147483647 h 306"/>
              <a:gd name="T2" fmla="*/ 0 w 202"/>
              <a:gd name="T3" fmla="*/ 2147483647 h 306"/>
              <a:gd name="T4" fmla="*/ 2147483647 w 202"/>
              <a:gd name="T5" fmla="*/ 2147483647 h 306"/>
              <a:gd name="T6" fmla="*/ 2147483647 w 202"/>
              <a:gd name="T7" fmla="*/ 2147483647 h 306"/>
              <a:gd name="T8" fmla="*/ 2147483647 w 202"/>
              <a:gd name="T9" fmla="*/ 2147483647 h 306"/>
              <a:gd name="T10" fmla="*/ 2147483647 w 202"/>
              <a:gd name="T11" fmla="*/ 2147483647 h 306"/>
              <a:gd name="T12" fmla="*/ 2147483647 w 202"/>
              <a:gd name="T13" fmla="*/ 2147483647 h 306"/>
              <a:gd name="T14" fmla="*/ 2147483647 w 202"/>
              <a:gd name="T15" fmla="*/ 2147483647 h 306"/>
              <a:gd name="T16" fmla="*/ 2147483647 w 202"/>
              <a:gd name="T17" fmla="*/ 2147483647 h 306"/>
              <a:gd name="T18" fmla="*/ 2147483647 w 202"/>
              <a:gd name="T19" fmla="*/ 2147483647 h 306"/>
              <a:gd name="T20" fmla="*/ 2147483647 w 202"/>
              <a:gd name="T21" fmla="*/ 2147483647 h 306"/>
              <a:gd name="T22" fmla="*/ 2147483647 w 202"/>
              <a:gd name="T23" fmla="*/ 2147483647 h 306"/>
              <a:gd name="T24" fmla="*/ 2147483647 w 202"/>
              <a:gd name="T25" fmla="*/ 2147483647 h 306"/>
              <a:gd name="T26" fmla="*/ 2147483647 w 202"/>
              <a:gd name="T27" fmla="*/ 2147483647 h 306"/>
              <a:gd name="T28" fmla="*/ 2147483647 w 202"/>
              <a:gd name="T29" fmla="*/ 0 h 306"/>
              <a:gd name="T30" fmla="*/ 2147483647 w 202"/>
              <a:gd name="T31" fmla="*/ 0 h 306"/>
              <a:gd name="T32" fmla="*/ 2147483647 w 202"/>
              <a:gd name="T33" fmla="*/ 2147483647 h 306"/>
              <a:gd name="T34" fmla="*/ 2147483647 w 202"/>
              <a:gd name="T35" fmla="*/ 2147483647 h 306"/>
              <a:gd name="T36" fmla="*/ 2147483647 w 202"/>
              <a:gd name="T37" fmla="*/ 2147483647 h 306"/>
              <a:gd name="T38" fmla="*/ 2147483647 w 202"/>
              <a:gd name="T39" fmla="*/ 2147483647 h 306"/>
              <a:gd name="T40" fmla="*/ 2147483647 w 202"/>
              <a:gd name="T41" fmla="*/ 2147483647 h 306"/>
              <a:gd name="T42" fmla="*/ 2147483647 w 202"/>
              <a:gd name="T43" fmla="*/ 2147483647 h 306"/>
              <a:gd name="T44" fmla="*/ 2147483647 w 202"/>
              <a:gd name="T45" fmla="*/ 2147483647 h 306"/>
              <a:gd name="T46" fmla="*/ 2147483647 w 202"/>
              <a:gd name="T47" fmla="*/ 2147483647 h 306"/>
              <a:gd name="T48" fmla="*/ 2147483647 w 202"/>
              <a:gd name="T49" fmla="*/ 2147483647 h 306"/>
              <a:gd name="T50" fmla="*/ 2147483647 w 202"/>
              <a:gd name="T51" fmla="*/ 2147483647 h 306"/>
              <a:gd name="T52" fmla="*/ 2147483647 w 202"/>
              <a:gd name="T53" fmla="*/ 2147483647 h 306"/>
              <a:gd name="T54" fmla="*/ 2147483647 w 202"/>
              <a:gd name="T55" fmla="*/ 2147483647 h 306"/>
              <a:gd name="T56" fmla="*/ 2147483647 w 202"/>
              <a:gd name="T57" fmla="*/ 2147483647 h 306"/>
              <a:gd name="T58" fmla="*/ 2147483647 w 202"/>
              <a:gd name="T59" fmla="*/ 2147483647 h 306"/>
              <a:gd name="T60" fmla="*/ 2147483647 w 202"/>
              <a:gd name="T61" fmla="*/ 2147483647 h 306"/>
              <a:gd name="T62" fmla="*/ 2147483647 w 202"/>
              <a:gd name="T63" fmla="*/ 2147483647 h 306"/>
              <a:gd name="T64" fmla="*/ 2147483647 w 202"/>
              <a:gd name="T65" fmla="*/ 2147483647 h 306"/>
              <a:gd name="T66" fmla="*/ 2147483647 w 202"/>
              <a:gd name="T67" fmla="*/ 2147483647 h 306"/>
              <a:gd name="T68" fmla="*/ 2147483647 w 202"/>
              <a:gd name="T69" fmla="*/ 2147483647 h 306"/>
              <a:gd name="T70" fmla="*/ 2147483647 w 202"/>
              <a:gd name="T71" fmla="*/ 2147483647 h 306"/>
              <a:gd name="T72" fmla="*/ 2147483647 w 202"/>
              <a:gd name="T73" fmla="*/ 2147483647 h 306"/>
              <a:gd name="T74" fmla="*/ 2147483647 w 202"/>
              <a:gd name="T75" fmla="*/ 2147483647 h 306"/>
              <a:gd name="T76" fmla="*/ 2147483647 w 202"/>
              <a:gd name="T77" fmla="*/ 2147483647 h 306"/>
              <a:gd name="T78" fmla="*/ 2147483647 w 202"/>
              <a:gd name="T79" fmla="*/ 2147483647 h 306"/>
              <a:gd name="T80" fmla="*/ 2147483647 w 202"/>
              <a:gd name="T81" fmla="*/ 2147483647 h 306"/>
              <a:gd name="T82" fmla="*/ 2147483647 w 202"/>
              <a:gd name="T83" fmla="*/ 2147483647 h 306"/>
              <a:gd name="T84" fmla="*/ 2147483647 w 202"/>
              <a:gd name="T85" fmla="*/ 2147483647 h 306"/>
              <a:gd name="T86" fmla="*/ 2147483647 w 202"/>
              <a:gd name="T87" fmla="*/ 2147483647 h 306"/>
              <a:gd name="T88" fmla="*/ 2147483647 w 202"/>
              <a:gd name="T89" fmla="*/ 2147483647 h 306"/>
              <a:gd name="T90" fmla="*/ 2147483647 w 202"/>
              <a:gd name="T91" fmla="*/ 2147483647 h 306"/>
              <a:gd name="T92" fmla="*/ 2147483647 w 202"/>
              <a:gd name="T93" fmla="*/ 2147483647 h 306"/>
              <a:gd name="T94" fmla="*/ 2147483647 w 202"/>
              <a:gd name="T95" fmla="*/ 2147483647 h 306"/>
              <a:gd name="T96" fmla="*/ 2147483647 w 202"/>
              <a:gd name="T97" fmla="*/ 2147483647 h 306"/>
              <a:gd name="T98" fmla="*/ 2147483647 w 202"/>
              <a:gd name="T99" fmla="*/ 2147483647 h 3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2"/>
              <a:gd name="T151" fmla="*/ 0 h 306"/>
              <a:gd name="T152" fmla="*/ 202 w 202"/>
              <a:gd name="T153" fmla="*/ 306 h 30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2" h="306">
                <a:moveTo>
                  <a:pt x="16" y="305"/>
                </a:moveTo>
                <a:lnTo>
                  <a:pt x="0" y="22"/>
                </a:lnTo>
                <a:lnTo>
                  <a:pt x="9" y="13"/>
                </a:lnTo>
                <a:lnTo>
                  <a:pt x="15" y="14"/>
                </a:lnTo>
                <a:lnTo>
                  <a:pt x="21" y="13"/>
                </a:lnTo>
                <a:lnTo>
                  <a:pt x="22" y="10"/>
                </a:lnTo>
                <a:lnTo>
                  <a:pt x="27" y="11"/>
                </a:lnTo>
                <a:lnTo>
                  <a:pt x="31" y="7"/>
                </a:lnTo>
                <a:lnTo>
                  <a:pt x="37" y="9"/>
                </a:lnTo>
                <a:lnTo>
                  <a:pt x="41" y="6"/>
                </a:lnTo>
                <a:lnTo>
                  <a:pt x="46" y="5"/>
                </a:lnTo>
                <a:lnTo>
                  <a:pt x="52" y="3"/>
                </a:lnTo>
                <a:lnTo>
                  <a:pt x="57" y="4"/>
                </a:lnTo>
                <a:lnTo>
                  <a:pt x="62" y="3"/>
                </a:lnTo>
                <a:lnTo>
                  <a:pt x="66" y="0"/>
                </a:lnTo>
                <a:lnTo>
                  <a:pt x="74" y="0"/>
                </a:lnTo>
                <a:lnTo>
                  <a:pt x="80" y="1"/>
                </a:lnTo>
                <a:lnTo>
                  <a:pt x="83" y="1"/>
                </a:lnTo>
                <a:lnTo>
                  <a:pt x="86" y="3"/>
                </a:lnTo>
                <a:lnTo>
                  <a:pt x="92" y="4"/>
                </a:lnTo>
                <a:lnTo>
                  <a:pt x="98" y="7"/>
                </a:lnTo>
                <a:lnTo>
                  <a:pt x="103" y="7"/>
                </a:lnTo>
                <a:lnTo>
                  <a:pt x="111" y="10"/>
                </a:lnTo>
                <a:lnTo>
                  <a:pt x="115" y="12"/>
                </a:lnTo>
                <a:lnTo>
                  <a:pt x="121" y="11"/>
                </a:lnTo>
                <a:lnTo>
                  <a:pt x="125" y="16"/>
                </a:lnTo>
                <a:lnTo>
                  <a:pt x="131" y="17"/>
                </a:lnTo>
                <a:lnTo>
                  <a:pt x="135" y="19"/>
                </a:lnTo>
                <a:lnTo>
                  <a:pt x="140" y="21"/>
                </a:lnTo>
                <a:lnTo>
                  <a:pt x="142" y="24"/>
                </a:lnTo>
                <a:lnTo>
                  <a:pt x="146" y="27"/>
                </a:lnTo>
                <a:lnTo>
                  <a:pt x="151" y="31"/>
                </a:lnTo>
                <a:lnTo>
                  <a:pt x="153" y="35"/>
                </a:lnTo>
                <a:lnTo>
                  <a:pt x="156" y="36"/>
                </a:lnTo>
                <a:lnTo>
                  <a:pt x="160" y="41"/>
                </a:lnTo>
                <a:lnTo>
                  <a:pt x="163" y="44"/>
                </a:lnTo>
                <a:lnTo>
                  <a:pt x="168" y="46"/>
                </a:lnTo>
                <a:lnTo>
                  <a:pt x="172" y="50"/>
                </a:lnTo>
                <a:lnTo>
                  <a:pt x="176" y="53"/>
                </a:lnTo>
                <a:lnTo>
                  <a:pt x="178" y="55"/>
                </a:lnTo>
                <a:lnTo>
                  <a:pt x="182" y="59"/>
                </a:lnTo>
                <a:lnTo>
                  <a:pt x="185" y="62"/>
                </a:lnTo>
                <a:lnTo>
                  <a:pt x="186" y="67"/>
                </a:lnTo>
                <a:lnTo>
                  <a:pt x="189" y="73"/>
                </a:lnTo>
                <a:lnTo>
                  <a:pt x="192" y="76"/>
                </a:lnTo>
                <a:lnTo>
                  <a:pt x="196" y="80"/>
                </a:lnTo>
                <a:lnTo>
                  <a:pt x="198" y="84"/>
                </a:lnTo>
                <a:lnTo>
                  <a:pt x="200" y="90"/>
                </a:lnTo>
                <a:lnTo>
                  <a:pt x="201" y="99"/>
                </a:lnTo>
                <a:lnTo>
                  <a:pt x="16" y="305"/>
                </a:lnTo>
              </a:path>
            </a:pathLst>
          </a:custGeom>
          <a:noFill/>
          <a:ln w="9525" cap="rnd">
            <a:solidFill>
              <a:schemeClr val="tx1"/>
            </a:solidFill>
            <a:round/>
            <a:headEnd/>
            <a:tailEnd/>
          </a:ln>
        </p:spPr>
        <p:txBody>
          <a:bodyPr/>
          <a:lstStyle/>
          <a:p>
            <a:endParaRPr lang="en-US"/>
          </a:p>
        </p:txBody>
      </p:sp>
      <p:sp>
        <p:nvSpPr>
          <p:cNvPr id="43021" name="Arc 15"/>
          <p:cNvSpPr>
            <a:spLocks/>
          </p:cNvSpPr>
          <p:nvPr/>
        </p:nvSpPr>
        <p:spPr bwMode="auto">
          <a:xfrm rot="-3146867">
            <a:off x="6995319" y="5838031"/>
            <a:ext cx="209550" cy="236538"/>
          </a:xfrm>
          <a:custGeom>
            <a:avLst/>
            <a:gdLst>
              <a:gd name="T0" fmla="*/ 0 w 21745"/>
              <a:gd name="T1" fmla="*/ 0 h 21600"/>
              <a:gd name="T2" fmla="*/ 2147483647 w 21745"/>
              <a:gd name="T3" fmla="*/ 2147483647 h 21600"/>
              <a:gd name="T4" fmla="*/ 1118793110 w 21745"/>
              <a:gd name="T5" fmla="*/ 2147483647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a:p>
        </p:txBody>
      </p:sp>
      <p:sp>
        <p:nvSpPr>
          <p:cNvPr id="43022" name="Line 16"/>
          <p:cNvSpPr>
            <a:spLocks noChangeShapeType="1"/>
          </p:cNvSpPr>
          <p:nvPr/>
        </p:nvSpPr>
        <p:spPr bwMode="auto">
          <a:xfrm rot="-1766867">
            <a:off x="7002463" y="5768975"/>
            <a:ext cx="31750" cy="64611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43023" name="Oval 17"/>
          <p:cNvSpPr>
            <a:spLocks noChangeArrowheads="1"/>
          </p:cNvSpPr>
          <p:nvPr/>
        </p:nvSpPr>
        <p:spPr bwMode="auto">
          <a:xfrm rot="-5726867">
            <a:off x="7038976" y="5840412"/>
            <a:ext cx="112712" cy="176213"/>
          </a:xfrm>
          <a:prstGeom prst="ellipse">
            <a:avLst/>
          </a:prstGeom>
          <a:solidFill>
            <a:schemeClr val="tx1"/>
          </a:solidFill>
          <a:ln w="12700">
            <a:solidFill>
              <a:schemeClr val="tx1"/>
            </a:solidFill>
            <a:round/>
            <a:headEnd/>
            <a:tailEnd/>
          </a:ln>
        </p:spPr>
        <p:txBody>
          <a:bodyPr wrap="none" anchor="ctr"/>
          <a:lstStyle/>
          <a:p>
            <a:endParaRPr lang="en-US"/>
          </a:p>
        </p:txBody>
      </p:sp>
      <p:sp>
        <p:nvSpPr>
          <p:cNvPr id="43024" name="Line 18"/>
          <p:cNvSpPr>
            <a:spLocks noChangeShapeType="1"/>
          </p:cNvSpPr>
          <p:nvPr/>
        </p:nvSpPr>
        <p:spPr bwMode="auto">
          <a:xfrm rot="19833133" flipV="1">
            <a:off x="7048500" y="5827713"/>
            <a:ext cx="381000" cy="47625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43025" name="Freeform 19"/>
          <p:cNvSpPr>
            <a:spLocks/>
          </p:cNvSpPr>
          <p:nvPr/>
        </p:nvSpPr>
        <p:spPr bwMode="auto">
          <a:xfrm rot="1112195">
            <a:off x="3565525" y="4025900"/>
            <a:ext cx="285750" cy="485775"/>
          </a:xfrm>
          <a:custGeom>
            <a:avLst/>
            <a:gdLst>
              <a:gd name="T0" fmla="*/ 2147483647 w 202"/>
              <a:gd name="T1" fmla="*/ 2147483647 h 306"/>
              <a:gd name="T2" fmla="*/ 0 w 202"/>
              <a:gd name="T3" fmla="*/ 2147483647 h 306"/>
              <a:gd name="T4" fmla="*/ 2147483647 w 202"/>
              <a:gd name="T5" fmla="*/ 2147483647 h 306"/>
              <a:gd name="T6" fmla="*/ 2147483647 w 202"/>
              <a:gd name="T7" fmla="*/ 2147483647 h 306"/>
              <a:gd name="T8" fmla="*/ 2147483647 w 202"/>
              <a:gd name="T9" fmla="*/ 2147483647 h 306"/>
              <a:gd name="T10" fmla="*/ 2147483647 w 202"/>
              <a:gd name="T11" fmla="*/ 2147483647 h 306"/>
              <a:gd name="T12" fmla="*/ 2147483647 w 202"/>
              <a:gd name="T13" fmla="*/ 2147483647 h 306"/>
              <a:gd name="T14" fmla="*/ 2147483647 w 202"/>
              <a:gd name="T15" fmla="*/ 2147483647 h 306"/>
              <a:gd name="T16" fmla="*/ 2147483647 w 202"/>
              <a:gd name="T17" fmla="*/ 2147483647 h 306"/>
              <a:gd name="T18" fmla="*/ 2147483647 w 202"/>
              <a:gd name="T19" fmla="*/ 2147483647 h 306"/>
              <a:gd name="T20" fmla="*/ 2147483647 w 202"/>
              <a:gd name="T21" fmla="*/ 2147483647 h 306"/>
              <a:gd name="T22" fmla="*/ 2147483647 w 202"/>
              <a:gd name="T23" fmla="*/ 2147483647 h 306"/>
              <a:gd name="T24" fmla="*/ 2147483647 w 202"/>
              <a:gd name="T25" fmla="*/ 2147483647 h 306"/>
              <a:gd name="T26" fmla="*/ 2147483647 w 202"/>
              <a:gd name="T27" fmla="*/ 2147483647 h 306"/>
              <a:gd name="T28" fmla="*/ 2147483647 w 202"/>
              <a:gd name="T29" fmla="*/ 0 h 306"/>
              <a:gd name="T30" fmla="*/ 2147483647 w 202"/>
              <a:gd name="T31" fmla="*/ 0 h 306"/>
              <a:gd name="T32" fmla="*/ 2147483647 w 202"/>
              <a:gd name="T33" fmla="*/ 2147483647 h 306"/>
              <a:gd name="T34" fmla="*/ 2147483647 w 202"/>
              <a:gd name="T35" fmla="*/ 2147483647 h 306"/>
              <a:gd name="T36" fmla="*/ 2147483647 w 202"/>
              <a:gd name="T37" fmla="*/ 2147483647 h 306"/>
              <a:gd name="T38" fmla="*/ 2147483647 w 202"/>
              <a:gd name="T39" fmla="*/ 2147483647 h 306"/>
              <a:gd name="T40" fmla="*/ 2147483647 w 202"/>
              <a:gd name="T41" fmla="*/ 2147483647 h 306"/>
              <a:gd name="T42" fmla="*/ 2147483647 w 202"/>
              <a:gd name="T43" fmla="*/ 2147483647 h 306"/>
              <a:gd name="T44" fmla="*/ 2147483647 w 202"/>
              <a:gd name="T45" fmla="*/ 2147483647 h 306"/>
              <a:gd name="T46" fmla="*/ 2147483647 w 202"/>
              <a:gd name="T47" fmla="*/ 2147483647 h 306"/>
              <a:gd name="T48" fmla="*/ 2147483647 w 202"/>
              <a:gd name="T49" fmla="*/ 2147483647 h 306"/>
              <a:gd name="T50" fmla="*/ 2147483647 w 202"/>
              <a:gd name="T51" fmla="*/ 2147483647 h 306"/>
              <a:gd name="T52" fmla="*/ 2147483647 w 202"/>
              <a:gd name="T53" fmla="*/ 2147483647 h 306"/>
              <a:gd name="T54" fmla="*/ 2147483647 w 202"/>
              <a:gd name="T55" fmla="*/ 2147483647 h 306"/>
              <a:gd name="T56" fmla="*/ 2147483647 w 202"/>
              <a:gd name="T57" fmla="*/ 2147483647 h 306"/>
              <a:gd name="T58" fmla="*/ 2147483647 w 202"/>
              <a:gd name="T59" fmla="*/ 2147483647 h 306"/>
              <a:gd name="T60" fmla="*/ 2147483647 w 202"/>
              <a:gd name="T61" fmla="*/ 2147483647 h 306"/>
              <a:gd name="T62" fmla="*/ 2147483647 w 202"/>
              <a:gd name="T63" fmla="*/ 2147483647 h 306"/>
              <a:gd name="T64" fmla="*/ 2147483647 w 202"/>
              <a:gd name="T65" fmla="*/ 2147483647 h 306"/>
              <a:gd name="T66" fmla="*/ 2147483647 w 202"/>
              <a:gd name="T67" fmla="*/ 2147483647 h 306"/>
              <a:gd name="T68" fmla="*/ 2147483647 w 202"/>
              <a:gd name="T69" fmla="*/ 2147483647 h 306"/>
              <a:gd name="T70" fmla="*/ 2147483647 w 202"/>
              <a:gd name="T71" fmla="*/ 2147483647 h 306"/>
              <a:gd name="T72" fmla="*/ 2147483647 w 202"/>
              <a:gd name="T73" fmla="*/ 2147483647 h 306"/>
              <a:gd name="T74" fmla="*/ 2147483647 w 202"/>
              <a:gd name="T75" fmla="*/ 2147483647 h 306"/>
              <a:gd name="T76" fmla="*/ 2147483647 w 202"/>
              <a:gd name="T77" fmla="*/ 2147483647 h 306"/>
              <a:gd name="T78" fmla="*/ 2147483647 w 202"/>
              <a:gd name="T79" fmla="*/ 2147483647 h 306"/>
              <a:gd name="T80" fmla="*/ 2147483647 w 202"/>
              <a:gd name="T81" fmla="*/ 2147483647 h 306"/>
              <a:gd name="T82" fmla="*/ 2147483647 w 202"/>
              <a:gd name="T83" fmla="*/ 2147483647 h 306"/>
              <a:gd name="T84" fmla="*/ 2147483647 w 202"/>
              <a:gd name="T85" fmla="*/ 2147483647 h 306"/>
              <a:gd name="T86" fmla="*/ 2147483647 w 202"/>
              <a:gd name="T87" fmla="*/ 2147483647 h 306"/>
              <a:gd name="T88" fmla="*/ 2147483647 w 202"/>
              <a:gd name="T89" fmla="*/ 2147483647 h 306"/>
              <a:gd name="T90" fmla="*/ 2147483647 w 202"/>
              <a:gd name="T91" fmla="*/ 2147483647 h 306"/>
              <a:gd name="T92" fmla="*/ 2147483647 w 202"/>
              <a:gd name="T93" fmla="*/ 2147483647 h 306"/>
              <a:gd name="T94" fmla="*/ 2147483647 w 202"/>
              <a:gd name="T95" fmla="*/ 2147483647 h 306"/>
              <a:gd name="T96" fmla="*/ 2147483647 w 202"/>
              <a:gd name="T97" fmla="*/ 2147483647 h 306"/>
              <a:gd name="T98" fmla="*/ 2147483647 w 202"/>
              <a:gd name="T99" fmla="*/ 2147483647 h 30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2"/>
              <a:gd name="T151" fmla="*/ 0 h 306"/>
              <a:gd name="T152" fmla="*/ 202 w 202"/>
              <a:gd name="T153" fmla="*/ 306 h 30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2" h="306">
                <a:moveTo>
                  <a:pt x="16" y="305"/>
                </a:moveTo>
                <a:lnTo>
                  <a:pt x="0" y="22"/>
                </a:lnTo>
                <a:lnTo>
                  <a:pt x="9" y="13"/>
                </a:lnTo>
                <a:lnTo>
                  <a:pt x="15" y="14"/>
                </a:lnTo>
                <a:lnTo>
                  <a:pt x="21" y="13"/>
                </a:lnTo>
                <a:lnTo>
                  <a:pt x="22" y="10"/>
                </a:lnTo>
                <a:lnTo>
                  <a:pt x="27" y="11"/>
                </a:lnTo>
                <a:lnTo>
                  <a:pt x="31" y="7"/>
                </a:lnTo>
                <a:lnTo>
                  <a:pt x="37" y="9"/>
                </a:lnTo>
                <a:lnTo>
                  <a:pt x="41" y="6"/>
                </a:lnTo>
                <a:lnTo>
                  <a:pt x="46" y="5"/>
                </a:lnTo>
                <a:lnTo>
                  <a:pt x="52" y="3"/>
                </a:lnTo>
                <a:lnTo>
                  <a:pt x="57" y="4"/>
                </a:lnTo>
                <a:lnTo>
                  <a:pt x="62" y="3"/>
                </a:lnTo>
                <a:lnTo>
                  <a:pt x="66" y="0"/>
                </a:lnTo>
                <a:lnTo>
                  <a:pt x="74" y="0"/>
                </a:lnTo>
                <a:lnTo>
                  <a:pt x="80" y="1"/>
                </a:lnTo>
                <a:lnTo>
                  <a:pt x="83" y="1"/>
                </a:lnTo>
                <a:lnTo>
                  <a:pt x="86" y="3"/>
                </a:lnTo>
                <a:lnTo>
                  <a:pt x="92" y="4"/>
                </a:lnTo>
                <a:lnTo>
                  <a:pt x="98" y="7"/>
                </a:lnTo>
                <a:lnTo>
                  <a:pt x="103" y="7"/>
                </a:lnTo>
                <a:lnTo>
                  <a:pt x="111" y="10"/>
                </a:lnTo>
                <a:lnTo>
                  <a:pt x="115" y="12"/>
                </a:lnTo>
                <a:lnTo>
                  <a:pt x="121" y="11"/>
                </a:lnTo>
                <a:lnTo>
                  <a:pt x="125" y="16"/>
                </a:lnTo>
                <a:lnTo>
                  <a:pt x="131" y="17"/>
                </a:lnTo>
                <a:lnTo>
                  <a:pt x="135" y="19"/>
                </a:lnTo>
                <a:lnTo>
                  <a:pt x="140" y="21"/>
                </a:lnTo>
                <a:lnTo>
                  <a:pt x="142" y="24"/>
                </a:lnTo>
                <a:lnTo>
                  <a:pt x="146" y="27"/>
                </a:lnTo>
                <a:lnTo>
                  <a:pt x="151" y="31"/>
                </a:lnTo>
                <a:lnTo>
                  <a:pt x="153" y="35"/>
                </a:lnTo>
                <a:lnTo>
                  <a:pt x="156" y="36"/>
                </a:lnTo>
                <a:lnTo>
                  <a:pt x="160" y="41"/>
                </a:lnTo>
                <a:lnTo>
                  <a:pt x="163" y="44"/>
                </a:lnTo>
                <a:lnTo>
                  <a:pt x="168" y="46"/>
                </a:lnTo>
                <a:lnTo>
                  <a:pt x="172" y="50"/>
                </a:lnTo>
                <a:lnTo>
                  <a:pt x="176" y="53"/>
                </a:lnTo>
                <a:lnTo>
                  <a:pt x="178" y="55"/>
                </a:lnTo>
                <a:lnTo>
                  <a:pt x="182" y="59"/>
                </a:lnTo>
                <a:lnTo>
                  <a:pt x="185" y="62"/>
                </a:lnTo>
                <a:lnTo>
                  <a:pt x="186" y="67"/>
                </a:lnTo>
                <a:lnTo>
                  <a:pt x="189" y="73"/>
                </a:lnTo>
                <a:lnTo>
                  <a:pt x="192" y="76"/>
                </a:lnTo>
                <a:lnTo>
                  <a:pt x="196" y="80"/>
                </a:lnTo>
                <a:lnTo>
                  <a:pt x="198" y="84"/>
                </a:lnTo>
                <a:lnTo>
                  <a:pt x="200" y="90"/>
                </a:lnTo>
                <a:lnTo>
                  <a:pt x="201" y="99"/>
                </a:lnTo>
                <a:lnTo>
                  <a:pt x="16" y="305"/>
                </a:lnTo>
              </a:path>
            </a:pathLst>
          </a:custGeom>
          <a:noFill/>
          <a:ln w="9525" cap="rnd">
            <a:solidFill>
              <a:schemeClr val="tx1"/>
            </a:solidFill>
            <a:round/>
            <a:headEnd/>
            <a:tailEnd/>
          </a:ln>
        </p:spPr>
        <p:txBody>
          <a:bodyPr/>
          <a:lstStyle/>
          <a:p>
            <a:endParaRPr lang="en-US"/>
          </a:p>
        </p:txBody>
      </p:sp>
      <p:sp>
        <p:nvSpPr>
          <p:cNvPr id="43026" name="Arc 20"/>
          <p:cNvSpPr>
            <a:spLocks/>
          </p:cNvSpPr>
          <p:nvPr/>
        </p:nvSpPr>
        <p:spPr bwMode="auto">
          <a:xfrm rot="-267806">
            <a:off x="3659188" y="3998913"/>
            <a:ext cx="209550" cy="236537"/>
          </a:xfrm>
          <a:custGeom>
            <a:avLst/>
            <a:gdLst>
              <a:gd name="T0" fmla="*/ 0 w 21745"/>
              <a:gd name="T1" fmla="*/ 0 h 21600"/>
              <a:gd name="T2" fmla="*/ 2147483647 w 21745"/>
              <a:gd name="T3" fmla="*/ 2147483647 h 21600"/>
              <a:gd name="T4" fmla="*/ 1118793110 w 21745"/>
              <a:gd name="T5" fmla="*/ 2147483647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a:p>
        </p:txBody>
      </p:sp>
      <p:sp>
        <p:nvSpPr>
          <p:cNvPr id="43027" name="Line 21"/>
          <p:cNvSpPr>
            <a:spLocks noChangeShapeType="1"/>
          </p:cNvSpPr>
          <p:nvPr/>
        </p:nvSpPr>
        <p:spPr bwMode="auto">
          <a:xfrm rot="1112195">
            <a:off x="3590925" y="3824288"/>
            <a:ext cx="31750" cy="64611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43028" name="Oval 22"/>
          <p:cNvSpPr>
            <a:spLocks noChangeArrowheads="1"/>
          </p:cNvSpPr>
          <p:nvPr/>
        </p:nvSpPr>
        <p:spPr bwMode="auto">
          <a:xfrm rot="-2847806">
            <a:off x="3724276" y="4008437"/>
            <a:ext cx="112712" cy="176213"/>
          </a:xfrm>
          <a:prstGeom prst="ellipse">
            <a:avLst/>
          </a:prstGeom>
          <a:solidFill>
            <a:schemeClr val="tx1"/>
          </a:solidFill>
          <a:ln w="12700">
            <a:solidFill>
              <a:schemeClr val="tx1"/>
            </a:solidFill>
            <a:round/>
            <a:headEnd/>
            <a:tailEnd/>
          </a:ln>
        </p:spPr>
        <p:txBody>
          <a:bodyPr wrap="none" anchor="ctr"/>
          <a:lstStyle/>
          <a:p>
            <a:endParaRPr lang="en-US"/>
          </a:p>
        </p:txBody>
      </p:sp>
      <p:sp>
        <p:nvSpPr>
          <p:cNvPr id="43029" name="Line 23"/>
          <p:cNvSpPr>
            <a:spLocks noChangeShapeType="1"/>
          </p:cNvSpPr>
          <p:nvPr/>
        </p:nvSpPr>
        <p:spPr bwMode="auto">
          <a:xfrm rot="1112195" flipV="1">
            <a:off x="3584575" y="4056063"/>
            <a:ext cx="381000" cy="47625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43030" name="Rectangle 24"/>
          <p:cNvSpPr>
            <a:spLocks noGrp="1" noChangeArrowheads="1"/>
          </p:cNvSpPr>
          <p:nvPr>
            <p:ph type="title"/>
          </p:nvPr>
        </p:nvSpPr>
        <p:spPr>
          <a:noFill/>
        </p:spPr>
        <p:txBody>
          <a:bodyPr/>
          <a:lstStyle/>
          <a:p>
            <a:r>
              <a:rPr lang="en-US" smtClean="0"/>
              <a:t>Stereo image rectification</a:t>
            </a:r>
          </a:p>
        </p:txBody>
      </p:sp>
      <p:sp>
        <p:nvSpPr>
          <p:cNvPr id="43031" name="Oval 12"/>
          <p:cNvSpPr>
            <a:spLocks noChangeArrowheads="1"/>
          </p:cNvSpPr>
          <p:nvPr/>
        </p:nvSpPr>
        <p:spPr bwMode="auto">
          <a:xfrm>
            <a:off x="6983413" y="3397250"/>
            <a:ext cx="55562" cy="63500"/>
          </a:xfrm>
          <a:prstGeom prst="ellipse">
            <a:avLst/>
          </a:prstGeom>
          <a:solidFill>
            <a:srgbClr val="037C03"/>
          </a:solidFill>
          <a:ln w="12700">
            <a:solidFill>
              <a:schemeClr val="bg2"/>
            </a:solidFill>
            <a:round/>
            <a:headEnd/>
            <a:tailEnd/>
          </a:ln>
        </p:spPr>
        <p:txBody>
          <a:bodyPr wrap="none" anchor="ctr"/>
          <a:lstStyle/>
          <a:p>
            <a:endParaRPr lang="en-US"/>
          </a:p>
        </p:txBody>
      </p:sp>
      <p:sp>
        <p:nvSpPr>
          <p:cNvPr id="43032" name="Oval 13"/>
          <p:cNvSpPr>
            <a:spLocks noChangeArrowheads="1"/>
          </p:cNvSpPr>
          <p:nvPr/>
        </p:nvSpPr>
        <p:spPr bwMode="auto">
          <a:xfrm>
            <a:off x="5119688" y="2730500"/>
            <a:ext cx="57150" cy="63500"/>
          </a:xfrm>
          <a:prstGeom prst="ellipse">
            <a:avLst/>
          </a:prstGeom>
          <a:solidFill>
            <a:srgbClr val="037C03"/>
          </a:solidFill>
          <a:ln w="12700">
            <a:solidFill>
              <a:schemeClr val="bg2"/>
            </a:solidFill>
            <a:round/>
            <a:headEnd/>
            <a:tailEnd/>
          </a:ln>
        </p:spPr>
        <p:txBody>
          <a:bodyPr wrap="none" anchor="ctr"/>
          <a:lstStyle/>
          <a:p>
            <a:endParaRPr lang="en-US"/>
          </a:p>
        </p:txBody>
      </p:sp>
    </p:spTree>
    <p:extLst>
      <p:ext uri="{BB962C8B-B14F-4D97-AF65-F5344CB8AC3E}">
        <p14:creationId xmlns:p14="http://schemas.microsoft.com/office/powerpoint/2010/main" val="3439007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Freeform 2"/>
          <p:cNvSpPr>
            <a:spLocks/>
          </p:cNvSpPr>
          <p:nvPr/>
        </p:nvSpPr>
        <p:spPr bwMode="auto">
          <a:xfrm>
            <a:off x="7291388" y="685800"/>
            <a:ext cx="1220787" cy="839788"/>
          </a:xfrm>
          <a:custGeom>
            <a:avLst/>
            <a:gdLst>
              <a:gd name="T0" fmla="*/ 2147483647 w 865"/>
              <a:gd name="T1" fmla="*/ 0 h 529"/>
              <a:gd name="T2" fmla="*/ 2147483647 w 865"/>
              <a:gd name="T3" fmla="*/ 2147483647 h 529"/>
              <a:gd name="T4" fmla="*/ 2147483647 w 865"/>
              <a:gd name="T5" fmla="*/ 2147483647 h 529"/>
              <a:gd name="T6" fmla="*/ 2147483647 w 865"/>
              <a:gd name="T7" fmla="*/ 2147483647 h 529"/>
              <a:gd name="T8" fmla="*/ 2147483647 w 865"/>
              <a:gd name="T9" fmla="*/ 2147483647 h 529"/>
              <a:gd name="T10" fmla="*/ 2147483647 w 865"/>
              <a:gd name="T11" fmla="*/ 2147483647 h 529"/>
              <a:gd name="T12" fmla="*/ 2147483647 w 865"/>
              <a:gd name="T13" fmla="*/ 2147483647 h 529"/>
              <a:gd name="T14" fmla="*/ 2147483647 w 865"/>
              <a:gd name="T15" fmla="*/ 2147483647 h 529"/>
              <a:gd name="T16" fmla="*/ 2147483647 w 865"/>
              <a:gd name="T17" fmla="*/ 2147483647 h 529"/>
              <a:gd name="T18" fmla="*/ 0 w 865"/>
              <a:gd name="T19" fmla="*/ 2147483647 h 529"/>
              <a:gd name="T20" fmla="*/ 0 w 865"/>
              <a:gd name="T21" fmla="*/ 2147483647 h 529"/>
              <a:gd name="T22" fmla="*/ 0 w 865"/>
              <a:gd name="T23" fmla="*/ 2147483647 h 529"/>
              <a:gd name="T24" fmla="*/ 2147483647 w 865"/>
              <a:gd name="T25" fmla="*/ 2147483647 h 529"/>
              <a:gd name="T26" fmla="*/ 2147483647 w 865"/>
              <a:gd name="T27" fmla="*/ 2147483647 h 529"/>
              <a:gd name="T28" fmla="*/ 2147483647 w 865"/>
              <a:gd name="T29" fmla="*/ 2147483647 h 529"/>
              <a:gd name="T30" fmla="*/ 2147483647 w 865"/>
              <a:gd name="T31" fmla="*/ 2147483647 h 529"/>
              <a:gd name="T32" fmla="*/ 2147483647 w 865"/>
              <a:gd name="T33" fmla="*/ 2147483647 h 529"/>
              <a:gd name="T34" fmla="*/ 2147483647 w 865"/>
              <a:gd name="T35" fmla="*/ 2147483647 h 529"/>
              <a:gd name="T36" fmla="*/ 2147483647 w 865"/>
              <a:gd name="T37" fmla="*/ 2147483647 h 529"/>
              <a:gd name="T38" fmla="*/ 2147483647 w 865"/>
              <a:gd name="T39" fmla="*/ 2147483647 h 529"/>
              <a:gd name="T40" fmla="*/ 2147483647 w 865"/>
              <a:gd name="T41" fmla="*/ 2147483647 h 529"/>
              <a:gd name="T42" fmla="*/ 2147483647 w 865"/>
              <a:gd name="T43" fmla="*/ 2147483647 h 529"/>
              <a:gd name="T44" fmla="*/ 2147483647 w 865"/>
              <a:gd name="T45" fmla="*/ 2147483647 h 529"/>
              <a:gd name="T46" fmla="*/ 2147483647 w 865"/>
              <a:gd name="T47" fmla="*/ 2147483647 h 529"/>
              <a:gd name="T48" fmla="*/ 2147483647 w 865"/>
              <a:gd name="T49" fmla="*/ 2147483647 h 529"/>
              <a:gd name="T50" fmla="*/ 2147483647 w 865"/>
              <a:gd name="T51" fmla="*/ 2147483647 h 529"/>
              <a:gd name="T52" fmla="*/ 2147483647 w 865"/>
              <a:gd name="T53" fmla="*/ 2147483647 h 529"/>
              <a:gd name="T54" fmla="*/ 2147483647 w 865"/>
              <a:gd name="T55" fmla="*/ 2147483647 h 529"/>
              <a:gd name="T56" fmla="*/ 2147483647 w 865"/>
              <a:gd name="T57" fmla="*/ 2147483647 h 529"/>
              <a:gd name="T58" fmla="*/ 2147483647 w 865"/>
              <a:gd name="T59" fmla="*/ 2147483647 h 529"/>
              <a:gd name="T60" fmla="*/ 2147483647 w 865"/>
              <a:gd name="T61" fmla="*/ 2147483647 h 529"/>
              <a:gd name="T62" fmla="*/ 2147483647 w 865"/>
              <a:gd name="T63" fmla="*/ 2147483647 h 529"/>
              <a:gd name="T64" fmla="*/ 2147483647 w 865"/>
              <a:gd name="T65" fmla="*/ 2147483647 h 529"/>
              <a:gd name="T66" fmla="*/ 2147483647 w 865"/>
              <a:gd name="T67" fmla="*/ 2147483647 h 529"/>
              <a:gd name="T68" fmla="*/ 2147483647 w 865"/>
              <a:gd name="T69" fmla="*/ 2147483647 h 529"/>
              <a:gd name="T70" fmla="*/ 2147483647 w 865"/>
              <a:gd name="T71" fmla="*/ 2147483647 h 529"/>
              <a:gd name="T72" fmla="*/ 2147483647 w 865"/>
              <a:gd name="T73" fmla="*/ 2147483647 h 529"/>
              <a:gd name="T74" fmla="*/ 2147483647 w 865"/>
              <a:gd name="T75" fmla="*/ 2147483647 h 529"/>
              <a:gd name="T76" fmla="*/ 2147483647 w 865"/>
              <a:gd name="T77" fmla="*/ 2147483647 h 529"/>
              <a:gd name="T78" fmla="*/ 2147483647 w 865"/>
              <a:gd name="T79" fmla="*/ 0 h 5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5"/>
              <a:gd name="T121" fmla="*/ 0 h 529"/>
              <a:gd name="T122" fmla="*/ 865 w 865"/>
              <a:gd name="T123" fmla="*/ 529 h 5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5" h="529">
                <a:moveTo>
                  <a:pt x="84" y="0"/>
                </a:moveTo>
                <a:lnTo>
                  <a:pt x="72" y="24"/>
                </a:lnTo>
                <a:lnTo>
                  <a:pt x="72" y="48"/>
                </a:lnTo>
                <a:lnTo>
                  <a:pt x="48" y="72"/>
                </a:lnTo>
                <a:lnTo>
                  <a:pt x="36" y="96"/>
                </a:lnTo>
                <a:lnTo>
                  <a:pt x="36" y="120"/>
                </a:lnTo>
                <a:lnTo>
                  <a:pt x="36" y="144"/>
                </a:lnTo>
                <a:lnTo>
                  <a:pt x="24" y="168"/>
                </a:lnTo>
                <a:lnTo>
                  <a:pt x="12" y="192"/>
                </a:lnTo>
                <a:lnTo>
                  <a:pt x="0" y="216"/>
                </a:lnTo>
                <a:lnTo>
                  <a:pt x="0" y="240"/>
                </a:lnTo>
                <a:lnTo>
                  <a:pt x="0" y="264"/>
                </a:lnTo>
                <a:lnTo>
                  <a:pt x="12" y="288"/>
                </a:lnTo>
                <a:lnTo>
                  <a:pt x="12" y="312"/>
                </a:lnTo>
                <a:lnTo>
                  <a:pt x="24" y="336"/>
                </a:lnTo>
                <a:lnTo>
                  <a:pt x="24" y="360"/>
                </a:lnTo>
                <a:lnTo>
                  <a:pt x="36" y="384"/>
                </a:lnTo>
                <a:lnTo>
                  <a:pt x="36" y="408"/>
                </a:lnTo>
                <a:lnTo>
                  <a:pt x="48" y="432"/>
                </a:lnTo>
                <a:lnTo>
                  <a:pt x="60" y="456"/>
                </a:lnTo>
                <a:lnTo>
                  <a:pt x="852" y="528"/>
                </a:lnTo>
                <a:lnTo>
                  <a:pt x="804" y="480"/>
                </a:lnTo>
                <a:lnTo>
                  <a:pt x="792" y="456"/>
                </a:lnTo>
                <a:lnTo>
                  <a:pt x="780" y="420"/>
                </a:lnTo>
                <a:lnTo>
                  <a:pt x="768" y="396"/>
                </a:lnTo>
                <a:lnTo>
                  <a:pt x="756" y="372"/>
                </a:lnTo>
                <a:lnTo>
                  <a:pt x="744" y="348"/>
                </a:lnTo>
                <a:lnTo>
                  <a:pt x="744" y="324"/>
                </a:lnTo>
                <a:lnTo>
                  <a:pt x="744" y="288"/>
                </a:lnTo>
                <a:lnTo>
                  <a:pt x="744" y="264"/>
                </a:lnTo>
                <a:lnTo>
                  <a:pt x="744" y="240"/>
                </a:lnTo>
                <a:lnTo>
                  <a:pt x="768" y="216"/>
                </a:lnTo>
                <a:lnTo>
                  <a:pt x="768" y="192"/>
                </a:lnTo>
                <a:lnTo>
                  <a:pt x="780" y="168"/>
                </a:lnTo>
                <a:lnTo>
                  <a:pt x="804" y="156"/>
                </a:lnTo>
                <a:lnTo>
                  <a:pt x="804" y="132"/>
                </a:lnTo>
                <a:lnTo>
                  <a:pt x="828" y="108"/>
                </a:lnTo>
                <a:lnTo>
                  <a:pt x="852" y="96"/>
                </a:lnTo>
                <a:lnTo>
                  <a:pt x="864" y="72"/>
                </a:lnTo>
                <a:lnTo>
                  <a:pt x="84" y="0"/>
                </a:lnTo>
              </a:path>
            </a:pathLst>
          </a:custGeom>
          <a:gradFill rotWithShape="0">
            <a:gsLst>
              <a:gs pos="0">
                <a:srgbClr val="012501"/>
              </a:gs>
              <a:gs pos="100000">
                <a:srgbClr val="037C03"/>
              </a:gs>
            </a:gsLst>
            <a:lin ang="18900000" scaled="1"/>
          </a:gradFill>
          <a:ln w="9525" cap="rnd">
            <a:noFill/>
            <a:round/>
            <a:headEnd/>
            <a:tailEnd/>
          </a:ln>
        </p:spPr>
        <p:txBody>
          <a:bodyPr/>
          <a:lstStyle/>
          <a:p>
            <a:endParaRPr lang="en-US"/>
          </a:p>
        </p:txBody>
      </p:sp>
      <p:sp>
        <p:nvSpPr>
          <p:cNvPr id="44035" name="Line 3"/>
          <p:cNvSpPr>
            <a:spLocks noChangeShapeType="1"/>
          </p:cNvSpPr>
          <p:nvPr/>
        </p:nvSpPr>
        <p:spPr bwMode="auto">
          <a:xfrm>
            <a:off x="4700588" y="4038600"/>
            <a:ext cx="3251200" cy="18288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36" name="Line 4"/>
          <p:cNvSpPr>
            <a:spLocks noChangeShapeType="1"/>
          </p:cNvSpPr>
          <p:nvPr/>
        </p:nvSpPr>
        <p:spPr bwMode="auto">
          <a:xfrm flipV="1">
            <a:off x="6021388" y="990600"/>
            <a:ext cx="1795462" cy="17716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37" name="Freeform 5"/>
          <p:cNvSpPr>
            <a:spLocks/>
          </p:cNvSpPr>
          <p:nvPr/>
        </p:nvSpPr>
        <p:spPr bwMode="auto">
          <a:xfrm>
            <a:off x="4632325" y="1447800"/>
            <a:ext cx="1695450" cy="1601788"/>
          </a:xfrm>
          <a:custGeom>
            <a:avLst/>
            <a:gdLst>
              <a:gd name="T0" fmla="*/ 2147483647 w 1201"/>
              <a:gd name="T1" fmla="*/ 2147483647 h 1009"/>
              <a:gd name="T2" fmla="*/ 2147483647 w 1201"/>
              <a:gd name="T3" fmla="*/ 2147483647 h 1009"/>
              <a:gd name="T4" fmla="*/ 2147483647 w 1201"/>
              <a:gd name="T5" fmla="*/ 2147483647 h 1009"/>
              <a:gd name="T6" fmla="*/ 0 w 1201"/>
              <a:gd name="T7" fmla="*/ 0 h 1009"/>
              <a:gd name="T8" fmla="*/ 2147483647 w 1201"/>
              <a:gd name="T9" fmla="*/ 2147483647 h 1009"/>
              <a:gd name="T10" fmla="*/ 0 60000 65536"/>
              <a:gd name="T11" fmla="*/ 0 60000 65536"/>
              <a:gd name="T12" fmla="*/ 0 60000 65536"/>
              <a:gd name="T13" fmla="*/ 0 60000 65536"/>
              <a:gd name="T14" fmla="*/ 0 60000 65536"/>
              <a:gd name="T15" fmla="*/ 0 w 1201"/>
              <a:gd name="T16" fmla="*/ 0 h 1009"/>
              <a:gd name="T17" fmla="*/ 1201 w 1201"/>
              <a:gd name="T18" fmla="*/ 1009 h 1009"/>
            </a:gdLst>
            <a:ahLst/>
            <a:cxnLst>
              <a:cxn ang="T10">
                <a:pos x="T0" y="T1"/>
              </a:cxn>
              <a:cxn ang="T11">
                <a:pos x="T2" y="T3"/>
              </a:cxn>
              <a:cxn ang="T12">
                <a:pos x="T4" y="T5"/>
              </a:cxn>
              <a:cxn ang="T13">
                <a:pos x="T6" y="T7"/>
              </a:cxn>
              <a:cxn ang="T14">
                <a:pos x="T8" y="T9"/>
              </a:cxn>
            </a:cxnLst>
            <a:rect l="T15" t="T16" r="T17" b="T18"/>
            <a:pathLst>
              <a:path w="1201" h="1009">
                <a:moveTo>
                  <a:pt x="336" y="576"/>
                </a:moveTo>
                <a:lnTo>
                  <a:pt x="1200" y="1008"/>
                </a:lnTo>
                <a:lnTo>
                  <a:pt x="864" y="432"/>
                </a:lnTo>
                <a:lnTo>
                  <a:pt x="0" y="0"/>
                </a:lnTo>
                <a:lnTo>
                  <a:pt x="336" y="576"/>
                </a:lnTo>
              </a:path>
            </a:pathLst>
          </a:custGeom>
          <a:solidFill>
            <a:srgbClr val="919191"/>
          </a:solidFill>
          <a:ln w="12700" cap="rnd">
            <a:solidFill>
              <a:schemeClr val="bg2"/>
            </a:solidFill>
            <a:round/>
            <a:headEnd/>
            <a:tailEnd/>
          </a:ln>
        </p:spPr>
        <p:txBody>
          <a:bodyPr/>
          <a:lstStyle/>
          <a:p>
            <a:endParaRPr lang="en-US"/>
          </a:p>
        </p:txBody>
      </p:sp>
      <p:sp>
        <p:nvSpPr>
          <p:cNvPr id="44038" name="Line 6"/>
          <p:cNvSpPr>
            <a:spLocks noChangeShapeType="1"/>
          </p:cNvSpPr>
          <p:nvPr/>
        </p:nvSpPr>
        <p:spPr bwMode="auto">
          <a:xfrm flipH="1" flipV="1">
            <a:off x="7816850" y="990600"/>
            <a:ext cx="66675" cy="243840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39" name="Line 7"/>
          <p:cNvSpPr>
            <a:spLocks noChangeShapeType="1"/>
          </p:cNvSpPr>
          <p:nvPr/>
        </p:nvSpPr>
        <p:spPr bwMode="auto">
          <a:xfrm flipV="1">
            <a:off x="5343525" y="2743200"/>
            <a:ext cx="677863" cy="6667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40" name="Freeform 8"/>
          <p:cNvSpPr>
            <a:spLocks/>
          </p:cNvSpPr>
          <p:nvPr/>
        </p:nvSpPr>
        <p:spPr bwMode="auto">
          <a:xfrm>
            <a:off x="4497388" y="2219325"/>
            <a:ext cx="1220787" cy="2001838"/>
          </a:xfrm>
          <a:custGeom>
            <a:avLst/>
            <a:gdLst>
              <a:gd name="T0" fmla="*/ 0 w 865"/>
              <a:gd name="T1" fmla="*/ 2147483647 h 1261"/>
              <a:gd name="T2" fmla="*/ 2147483647 w 865"/>
              <a:gd name="T3" fmla="*/ 2147483647 h 1261"/>
              <a:gd name="T4" fmla="*/ 2147483647 w 865"/>
              <a:gd name="T5" fmla="*/ 2147483647 h 1261"/>
              <a:gd name="T6" fmla="*/ 0 w 865"/>
              <a:gd name="T7" fmla="*/ 0 h 1261"/>
              <a:gd name="T8" fmla="*/ 0 w 865"/>
              <a:gd name="T9" fmla="*/ 2147483647 h 1261"/>
              <a:gd name="T10" fmla="*/ 0 60000 65536"/>
              <a:gd name="T11" fmla="*/ 0 60000 65536"/>
              <a:gd name="T12" fmla="*/ 0 60000 65536"/>
              <a:gd name="T13" fmla="*/ 0 60000 65536"/>
              <a:gd name="T14" fmla="*/ 0 60000 65536"/>
              <a:gd name="T15" fmla="*/ 0 w 865"/>
              <a:gd name="T16" fmla="*/ 0 h 1261"/>
              <a:gd name="T17" fmla="*/ 865 w 865"/>
              <a:gd name="T18" fmla="*/ 1261 h 1261"/>
            </a:gdLst>
            <a:ahLst/>
            <a:cxnLst>
              <a:cxn ang="T10">
                <a:pos x="T0" y="T1"/>
              </a:cxn>
              <a:cxn ang="T11">
                <a:pos x="T2" y="T3"/>
              </a:cxn>
              <a:cxn ang="T12">
                <a:pos x="T4" y="T5"/>
              </a:cxn>
              <a:cxn ang="T13">
                <a:pos x="T6" y="T7"/>
              </a:cxn>
              <a:cxn ang="T14">
                <a:pos x="T8" y="T9"/>
              </a:cxn>
            </a:cxnLst>
            <a:rect l="T15" t="T16" r="T17" b="T18"/>
            <a:pathLst>
              <a:path w="865" h="1261">
                <a:moveTo>
                  <a:pt x="0" y="828"/>
                </a:moveTo>
                <a:lnTo>
                  <a:pt x="864" y="1260"/>
                </a:lnTo>
                <a:lnTo>
                  <a:pt x="864" y="414"/>
                </a:lnTo>
                <a:lnTo>
                  <a:pt x="0" y="0"/>
                </a:lnTo>
                <a:lnTo>
                  <a:pt x="0" y="828"/>
                </a:lnTo>
              </a:path>
            </a:pathLst>
          </a:custGeom>
          <a:solidFill>
            <a:srgbClr val="FEBF02"/>
          </a:solidFill>
          <a:ln w="12700" cap="rnd">
            <a:solidFill>
              <a:schemeClr val="bg2"/>
            </a:solidFill>
            <a:round/>
            <a:headEnd/>
            <a:tailEnd/>
          </a:ln>
        </p:spPr>
        <p:txBody>
          <a:bodyPr/>
          <a:lstStyle/>
          <a:p>
            <a:endParaRPr lang="en-US"/>
          </a:p>
        </p:txBody>
      </p:sp>
      <p:sp>
        <p:nvSpPr>
          <p:cNvPr id="44041" name="Freeform 9"/>
          <p:cNvSpPr>
            <a:spLocks/>
          </p:cNvSpPr>
          <p:nvPr/>
        </p:nvSpPr>
        <p:spPr bwMode="auto">
          <a:xfrm>
            <a:off x="7410450" y="2743200"/>
            <a:ext cx="1558925" cy="1525588"/>
          </a:xfrm>
          <a:custGeom>
            <a:avLst/>
            <a:gdLst>
              <a:gd name="T0" fmla="*/ 0 w 1105"/>
              <a:gd name="T1" fmla="*/ 2147483647 h 961"/>
              <a:gd name="T2" fmla="*/ 0 w 1105"/>
              <a:gd name="T3" fmla="*/ 2147483647 h 961"/>
              <a:gd name="T4" fmla="*/ 2147483647 w 1105"/>
              <a:gd name="T5" fmla="*/ 2147483647 h 961"/>
              <a:gd name="T6" fmla="*/ 2147483647 w 1105"/>
              <a:gd name="T7" fmla="*/ 0 h 961"/>
              <a:gd name="T8" fmla="*/ 0 w 1105"/>
              <a:gd name="T9" fmla="*/ 2147483647 h 961"/>
              <a:gd name="T10" fmla="*/ 0 60000 65536"/>
              <a:gd name="T11" fmla="*/ 0 60000 65536"/>
              <a:gd name="T12" fmla="*/ 0 60000 65536"/>
              <a:gd name="T13" fmla="*/ 0 60000 65536"/>
              <a:gd name="T14" fmla="*/ 0 60000 65536"/>
              <a:gd name="T15" fmla="*/ 0 w 1105"/>
              <a:gd name="T16" fmla="*/ 0 h 961"/>
              <a:gd name="T17" fmla="*/ 1105 w 1105"/>
              <a:gd name="T18" fmla="*/ 961 h 961"/>
            </a:gdLst>
            <a:ahLst/>
            <a:cxnLst>
              <a:cxn ang="T10">
                <a:pos x="T0" y="T1"/>
              </a:cxn>
              <a:cxn ang="T11">
                <a:pos x="T2" y="T3"/>
              </a:cxn>
              <a:cxn ang="T12">
                <a:pos x="T4" y="T5"/>
              </a:cxn>
              <a:cxn ang="T13">
                <a:pos x="T6" y="T7"/>
              </a:cxn>
              <a:cxn ang="T14">
                <a:pos x="T8" y="T9"/>
              </a:cxn>
            </a:cxnLst>
            <a:rect l="T15" t="T16" r="T17" b="T18"/>
            <a:pathLst>
              <a:path w="1105" h="961">
                <a:moveTo>
                  <a:pt x="0" y="202"/>
                </a:moveTo>
                <a:lnTo>
                  <a:pt x="0" y="960"/>
                </a:lnTo>
                <a:lnTo>
                  <a:pt x="1104" y="758"/>
                </a:lnTo>
                <a:lnTo>
                  <a:pt x="1104" y="0"/>
                </a:lnTo>
                <a:lnTo>
                  <a:pt x="0" y="202"/>
                </a:lnTo>
              </a:path>
            </a:pathLst>
          </a:custGeom>
          <a:solidFill>
            <a:srgbClr val="919191"/>
          </a:solidFill>
          <a:ln w="12700" cap="rnd">
            <a:solidFill>
              <a:schemeClr val="bg2"/>
            </a:solidFill>
            <a:round/>
            <a:headEnd/>
            <a:tailEnd/>
          </a:ln>
        </p:spPr>
        <p:txBody>
          <a:bodyPr/>
          <a:lstStyle/>
          <a:p>
            <a:endParaRPr lang="en-US"/>
          </a:p>
        </p:txBody>
      </p:sp>
      <p:sp>
        <p:nvSpPr>
          <p:cNvPr id="44042" name="Line 10"/>
          <p:cNvSpPr>
            <a:spLocks noChangeShapeType="1"/>
          </p:cNvSpPr>
          <p:nvPr/>
        </p:nvSpPr>
        <p:spPr bwMode="auto">
          <a:xfrm flipH="1" flipV="1">
            <a:off x="7883525" y="3429000"/>
            <a:ext cx="34925" cy="14287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43" name="Freeform 11"/>
          <p:cNvSpPr>
            <a:spLocks/>
          </p:cNvSpPr>
          <p:nvPr/>
        </p:nvSpPr>
        <p:spPr bwMode="auto">
          <a:xfrm>
            <a:off x="7613650" y="3937000"/>
            <a:ext cx="1220788" cy="2001838"/>
          </a:xfrm>
          <a:custGeom>
            <a:avLst/>
            <a:gdLst>
              <a:gd name="T0" fmla="*/ 0 w 865"/>
              <a:gd name="T1" fmla="*/ 2147483647 h 1261"/>
              <a:gd name="T2" fmla="*/ 2147483647 w 865"/>
              <a:gd name="T3" fmla="*/ 2147483647 h 1261"/>
              <a:gd name="T4" fmla="*/ 2147483647 w 865"/>
              <a:gd name="T5" fmla="*/ 2147483647 h 1261"/>
              <a:gd name="T6" fmla="*/ 0 w 865"/>
              <a:gd name="T7" fmla="*/ 0 h 1261"/>
              <a:gd name="T8" fmla="*/ 0 w 865"/>
              <a:gd name="T9" fmla="*/ 2147483647 h 1261"/>
              <a:gd name="T10" fmla="*/ 0 60000 65536"/>
              <a:gd name="T11" fmla="*/ 0 60000 65536"/>
              <a:gd name="T12" fmla="*/ 0 60000 65536"/>
              <a:gd name="T13" fmla="*/ 0 60000 65536"/>
              <a:gd name="T14" fmla="*/ 0 60000 65536"/>
              <a:gd name="T15" fmla="*/ 0 w 865"/>
              <a:gd name="T16" fmla="*/ 0 h 1261"/>
              <a:gd name="T17" fmla="*/ 865 w 865"/>
              <a:gd name="T18" fmla="*/ 1261 h 1261"/>
            </a:gdLst>
            <a:ahLst/>
            <a:cxnLst>
              <a:cxn ang="T10">
                <a:pos x="T0" y="T1"/>
              </a:cxn>
              <a:cxn ang="T11">
                <a:pos x="T2" y="T3"/>
              </a:cxn>
              <a:cxn ang="T12">
                <a:pos x="T4" y="T5"/>
              </a:cxn>
              <a:cxn ang="T13">
                <a:pos x="T6" y="T7"/>
              </a:cxn>
              <a:cxn ang="T14">
                <a:pos x="T8" y="T9"/>
              </a:cxn>
            </a:cxnLst>
            <a:rect l="T15" t="T16" r="T17" b="T18"/>
            <a:pathLst>
              <a:path w="865" h="1261">
                <a:moveTo>
                  <a:pt x="0" y="828"/>
                </a:moveTo>
                <a:lnTo>
                  <a:pt x="864" y="1260"/>
                </a:lnTo>
                <a:lnTo>
                  <a:pt x="864" y="414"/>
                </a:lnTo>
                <a:lnTo>
                  <a:pt x="0" y="0"/>
                </a:lnTo>
                <a:lnTo>
                  <a:pt x="0" y="828"/>
                </a:lnTo>
              </a:path>
            </a:pathLst>
          </a:custGeom>
          <a:solidFill>
            <a:srgbClr val="FEBF02"/>
          </a:solidFill>
          <a:ln w="12700" cap="rnd">
            <a:solidFill>
              <a:schemeClr val="bg2"/>
            </a:solidFill>
            <a:round/>
            <a:headEnd/>
            <a:tailEnd/>
          </a:ln>
        </p:spPr>
        <p:txBody>
          <a:bodyPr/>
          <a:lstStyle/>
          <a:p>
            <a:endParaRPr lang="en-US"/>
          </a:p>
        </p:txBody>
      </p:sp>
      <p:sp>
        <p:nvSpPr>
          <p:cNvPr id="44044" name="Line 12"/>
          <p:cNvSpPr>
            <a:spLocks noChangeShapeType="1"/>
          </p:cNvSpPr>
          <p:nvPr/>
        </p:nvSpPr>
        <p:spPr bwMode="auto">
          <a:xfrm flipV="1">
            <a:off x="4700588" y="3409950"/>
            <a:ext cx="642937" cy="6286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45" name="Line 13"/>
          <p:cNvSpPr>
            <a:spLocks noChangeShapeType="1"/>
          </p:cNvSpPr>
          <p:nvPr/>
        </p:nvSpPr>
        <p:spPr bwMode="auto">
          <a:xfrm flipH="1" flipV="1">
            <a:off x="7918450" y="4857750"/>
            <a:ext cx="33338" cy="100965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44046" name="Oval 16"/>
          <p:cNvSpPr>
            <a:spLocks noChangeArrowheads="1"/>
          </p:cNvSpPr>
          <p:nvPr/>
        </p:nvSpPr>
        <p:spPr bwMode="auto">
          <a:xfrm>
            <a:off x="7856538" y="3397250"/>
            <a:ext cx="55562" cy="63500"/>
          </a:xfrm>
          <a:prstGeom prst="ellipse">
            <a:avLst/>
          </a:prstGeom>
          <a:solidFill>
            <a:srgbClr val="037C03"/>
          </a:solidFill>
          <a:ln w="12700">
            <a:solidFill>
              <a:schemeClr val="bg2"/>
            </a:solidFill>
            <a:round/>
            <a:headEnd/>
            <a:tailEnd/>
          </a:ln>
        </p:spPr>
        <p:txBody>
          <a:bodyPr wrap="none" anchor="ctr"/>
          <a:lstStyle/>
          <a:p>
            <a:endParaRPr lang="en-US"/>
          </a:p>
        </p:txBody>
      </p:sp>
      <p:sp>
        <p:nvSpPr>
          <p:cNvPr id="44047" name="Oval 17"/>
          <p:cNvSpPr>
            <a:spLocks noChangeArrowheads="1"/>
          </p:cNvSpPr>
          <p:nvPr/>
        </p:nvSpPr>
        <p:spPr bwMode="auto">
          <a:xfrm>
            <a:off x="5992813" y="2730500"/>
            <a:ext cx="57150" cy="63500"/>
          </a:xfrm>
          <a:prstGeom prst="ellipse">
            <a:avLst/>
          </a:prstGeom>
          <a:solidFill>
            <a:srgbClr val="037C03"/>
          </a:solidFill>
          <a:ln w="12700">
            <a:solidFill>
              <a:schemeClr val="bg2"/>
            </a:solidFill>
            <a:round/>
            <a:headEnd/>
            <a:tailEnd/>
          </a:ln>
        </p:spPr>
        <p:txBody>
          <a:bodyPr wrap="none" anchor="ctr"/>
          <a:lstStyle/>
          <a:p>
            <a:endParaRPr lang="en-US"/>
          </a:p>
        </p:txBody>
      </p:sp>
      <p:sp>
        <p:nvSpPr>
          <p:cNvPr id="44048" name="Freeform 18"/>
          <p:cNvSpPr>
            <a:spLocks/>
          </p:cNvSpPr>
          <p:nvPr/>
        </p:nvSpPr>
        <p:spPr bwMode="auto">
          <a:xfrm>
            <a:off x="4343400" y="3989388"/>
            <a:ext cx="393700" cy="387350"/>
          </a:xfrm>
          <a:custGeom>
            <a:avLst/>
            <a:gdLst>
              <a:gd name="T0" fmla="*/ 0 w 279"/>
              <a:gd name="T1" fmla="*/ 2147483647 h 244"/>
              <a:gd name="T2" fmla="*/ 2147483647 w 279"/>
              <a:gd name="T3" fmla="*/ 2147483647 h 244"/>
              <a:gd name="T4" fmla="*/ 2147483647 w 279"/>
              <a:gd name="T5" fmla="*/ 0 h 244"/>
              <a:gd name="T6" fmla="*/ 2147483647 w 279"/>
              <a:gd name="T7" fmla="*/ 2147483647 h 244"/>
              <a:gd name="T8" fmla="*/ 2147483647 w 279"/>
              <a:gd name="T9" fmla="*/ 2147483647 h 244"/>
              <a:gd name="T10" fmla="*/ 2147483647 w 279"/>
              <a:gd name="T11" fmla="*/ 2147483647 h 244"/>
              <a:gd name="T12" fmla="*/ 2147483647 w 279"/>
              <a:gd name="T13" fmla="*/ 2147483647 h 244"/>
              <a:gd name="T14" fmla="*/ 2147483647 w 279"/>
              <a:gd name="T15" fmla="*/ 2147483647 h 244"/>
              <a:gd name="T16" fmla="*/ 2147483647 w 279"/>
              <a:gd name="T17" fmla="*/ 2147483647 h 244"/>
              <a:gd name="T18" fmla="*/ 2147483647 w 279"/>
              <a:gd name="T19" fmla="*/ 2147483647 h 244"/>
              <a:gd name="T20" fmla="*/ 2147483647 w 279"/>
              <a:gd name="T21" fmla="*/ 2147483647 h 244"/>
              <a:gd name="T22" fmla="*/ 2147483647 w 279"/>
              <a:gd name="T23" fmla="*/ 2147483647 h 244"/>
              <a:gd name="T24" fmla="*/ 2147483647 w 279"/>
              <a:gd name="T25" fmla="*/ 2147483647 h 244"/>
              <a:gd name="T26" fmla="*/ 2147483647 w 279"/>
              <a:gd name="T27" fmla="*/ 2147483647 h 244"/>
              <a:gd name="T28" fmla="*/ 2147483647 w 279"/>
              <a:gd name="T29" fmla="*/ 2147483647 h 244"/>
              <a:gd name="T30" fmla="*/ 2147483647 w 279"/>
              <a:gd name="T31" fmla="*/ 2147483647 h 244"/>
              <a:gd name="T32" fmla="*/ 2147483647 w 279"/>
              <a:gd name="T33" fmla="*/ 2147483647 h 244"/>
              <a:gd name="T34" fmla="*/ 2147483647 w 279"/>
              <a:gd name="T35" fmla="*/ 2147483647 h 244"/>
              <a:gd name="T36" fmla="*/ 2147483647 w 279"/>
              <a:gd name="T37" fmla="*/ 2147483647 h 244"/>
              <a:gd name="T38" fmla="*/ 2147483647 w 279"/>
              <a:gd name="T39" fmla="*/ 2147483647 h 244"/>
              <a:gd name="T40" fmla="*/ 2147483647 w 279"/>
              <a:gd name="T41" fmla="*/ 2147483647 h 244"/>
              <a:gd name="T42" fmla="*/ 2147483647 w 279"/>
              <a:gd name="T43" fmla="*/ 2147483647 h 244"/>
              <a:gd name="T44" fmla="*/ 2147483647 w 279"/>
              <a:gd name="T45" fmla="*/ 2147483647 h 244"/>
              <a:gd name="T46" fmla="*/ 2147483647 w 279"/>
              <a:gd name="T47" fmla="*/ 2147483647 h 244"/>
              <a:gd name="T48" fmla="*/ 2147483647 w 279"/>
              <a:gd name="T49" fmla="*/ 2147483647 h 244"/>
              <a:gd name="T50" fmla="*/ 2147483647 w 279"/>
              <a:gd name="T51" fmla="*/ 2147483647 h 244"/>
              <a:gd name="T52" fmla="*/ 2147483647 w 279"/>
              <a:gd name="T53" fmla="*/ 2147483647 h 244"/>
              <a:gd name="T54" fmla="*/ 2147483647 w 279"/>
              <a:gd name="T55" fmla="*/ 2147483647 h 244"/>
              <a:gd name="T56" fmla="*/ 2147483647 w 279"/>
              <a:gd name="T57" fmla="*/ 2147483647 h 244"/>
              <a:gd name="T58" fmla="*/ 2147483647 w 279"/>
              <a:gd name="T59" fmla="*/ 2147483647 h 244"/>
              <a:gd name="T60" fmla="*/ 2147483647 w 279"/>
              <a:gd name="T61" fmla="*/ 2147483647 h 244"/>
              <a:gd name="T62" fmla="*/ 2147483647 w 279"/>
              <a:gd name="T63" fmla="*/ 2147483647 h 244"/>
              <a:gd name="T64" fmla="*/ 2147483647 w 279"/>
              <a:gd name="T65" fmla="*/ 2147483647 h 244"/>
              <a:gd name="T66" fmla="*/ 2147483647 w 279"/>
              <a:gd name="T67" fmla="*/ 2147483647 h 244"/>
              <a:gd name="T68" fmla="*/ 2147483647 w 279"/>
              <a:gd name="T69" fmla="*/ 2147483647 h 244"/>
              <a:gd name="T70" fmla="*/ 2147483647 w 279"/>
              <a:gd name="T71" fmla="*/ 2147483647 h 244"/>
              <a:gd name="T72" fmla="*/ 2147483647 w 279"/>
              <a:gd name="T73" fmla="*/ 2147483647 h 244"/>
              <a:gd name="T74" fmla="*/ 2147483647 w 279"/>
              <a:gd name="T75" fmla="*/ 2147483647 h 244"/>
              <a:gd name="T76" fmla="*/ 2147483647 w 279"/>
              <a:gd name="T77" fmla="*/ 2147483647 h 244"/>
              <a:gd name="T78" fmla="*/ 2147483647 w 279"/>
              <a:gd name="T79" fmla="*/ 2147483647 h 244"/>
              <a:gd name="T80" fmla="*/ 2147483647 w 279"/>
              <a:gd name="T81" fmla="*/ 2147483647 h 244"/>
              <a:gd name="T82" fmla="*/ 2147483647 w 279"/>
              <a:gd name="T83" fmla="*/ 2147483647 h 244"/>
              <a:gd name="T84" fmla="*/ 2147483647 w 279"/>
              <a:gd name="T85" fmla="*/ 2147483647 h 244"/>
              <a:gd name="T86" fmla="*/ 2147483647 w 279"/>
              <a:gd name="T87" fmla="*/ 2147483647 h 244"/>
              <a:gd name="T88" fmla="*/ 2147483647 w 279"/>
              <a:gd name="T89" fmla="*/ 2147483647 h 244"/>
              <a:gd name="T90" fmla="*/ 2147483647 w 279"/>
              <a:gd name="T91" fmla="*/ 2147483647 h 244"/>
              <a:gd name="T92" fmla="*/ 2147483647 w 279"/>
              <a:gd name="T93" fmla="*/ 2147483647 h 244"/>
              <a:gd name="T94" fmla="*/ 2147483647 w 279"/>
              <a:gd name="T95" fmla="*/ 2147483647 h 244"/>
              <a:gd name="T96" fmla="*/ 2147483647 w 279"/>
              <a:gd name="T97" fmla="*/ 2147483647 h 244"/>
              <a:gd name="T98" fmla="*/ 0 w 279"/>
              <a:gd name="T99" fmla="*/ 2147483647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9"/>
              <a:gd name="T151" fmla="*/ 0 h 244"/>
              <a:gd name="T152" fmla="*/ 279 w 279"/>
              <a:gd name="T153" fmla="*/ 244 h 2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9" h="244">
                <a:moveTo>
                  <a:pt x="0" y="243"/>
                </a:moveTo>
                <a:lnTo>
                  <a:pt x="148" y="1"/>
                </a:lnTo>
                <a:lnTo>
                  <a:pt x="160" y="0"/>
                </a:lnTo>
                <a:lnTo>
                  <a:pt x="167" y="3"/>
                </a:lnTo>
                <a:lnTo>
                  <a:pt x="168" y="6"/>
                </a:lnTo>
                <a:lnTo>
                  <a:pt x="173" y="5"/>
                </a:lnTo>
                <a:lnTo>
                  <a:pt x="177" y="9"/>
                </a:lnTo>
                <a:lnTo>
                  <a:pt x="182" y="7"/>
                </a:lnTo>
                <a:lnTo>
                  <a:pt x="184" y="12"/>
                </a:lnTo>
                <a:lnTo>
                  <a:pt x="190" y="13"/>
                </a:lnTo>
                <a:lnTo>
                  <a:pt x="196" y="14"/>
                </a:lnTo>
                <a:lnTo>
                  <a:pt x="201" y="15"/>
                </a:lnTo>
                <a:lnTo>
                  <a:pt x="205" y="19"/>
                </a:lnTo>
                <a:lnTo>
                  <a:pt x="210" y="20"/>
                </a:lnTo>
                <a:lnTo>
                  <a:pt x="215" y="23"/>
                </a:lnTo>
                <a:lnTo>
                  <a:pt x="222" y="25"/>
                </a:lnTo>
                <a:lnTo>
                  <a:pt x="226" y="29"/>
                </a:lnTo>
                <a:lnTo>
                  <a:pt x="229" y="32"/>
                </a:lnTo>
                <a:lnTo>
                  <a:pt x="231" y="36"/>
                </a:lnTo>
                <a:lnTo>
                  <a:pt x="235" y="39"/>
                </a:lnTo>
                <a:lnTo>
                  <a:pt x="238" y="45"/>
                </a:lnTo>
                <a:lnTo>
                  <a:pt x="242" y="46"/>
                </a:lnTo>
                <a:lnTo>
                  <a:pt x="248" y="55"/>
                </a:lnTo>
                <a:lnTo>
                  <a:pt x="249" y="58"/>
                </a:lnTo>
                <a:lnTo>
                  <a:pt x="255" y="63"/>
                </a:lnTo>
                <a:lnTo>
                  <a:pt x="256" y="67"/>
                </a:lnTo>
                <a:lnTo>
                  <a:pt x="261" y="71"/>
                </a:lnTo>
                <a:lnTo>
                  <a:pt x="261" y="75"/>
                </a:lnTo>
                <a:lnTo>
                  <a:pt x="264" y="81"/>
                </a:lnTo>
                <a:lnTo>
                  <a:pt x="264" y="86"/>
                </a:lnTo>
                <a:lnTo>
                  <a:pt x="266" y="90"/>
                </a:lnTo>
                <a:lnTo>
                  <a:pt x="266" y="95"/>
                </a:lnTo>
                <a:lnTo>
                  <a:pt x="268" y="99"/>
                </a:lnTo>
                <a:lnTo>
                  <a:pt x="267" y="103"/>
                </a:lnTo>
                <a:lnTo>
                  <a:pt x="268" y="109"/>
                </a:lnTo>
                <a:lnTo>
                  <a:pt x="269" y="113"/>
                </a:lnTo>
                <a:lnTo>
                  <a:pt x="273" y="119"/>
                </a:lnTo>
                <a:lnTo>
                  <a:pt x="274" y="124"/>
                </a:lnTo>
                <a:lnTo>
                  <a:pt x="275" y="128"/>
                </a:lnTo>
                <a:lnTo>
                  <a:pt x="276" y="134"/>
                </a:lnTo>
                <a:lnTo>
                  <a:pt x="277" y="138"/>
                </a:lnTo>
                <a:lnTo>
                  <a:pt x="277" y="143"/>
                </a:lnTo>
                <a:lnTo>
                  <a:pt x="277" y="147"/>
                </a:lnTo>
                <a:lnTo>
                  <a:pt x="274" y="153"/>
                </a:lnTo>
                <a:lnTo>
                  <a:pt x="276" y="156"/>
                </a:lnTo>
                <a:lnTo>
                  <a:pt x="277" y="162"/>
                </a:lnTo>
                <a:lnTo>
                  <a:pt x="278" y="167"/>
                </a:lnTo>
                <a:lnTo>
                  <a:pt x="275" y="172"/>
                </a:lnTo>
                <a:lnTo>
                  <a:pt x="271" y="181"/>
                </a:lnTo>
                <a:lnTo>
                  <a:pt x="0" y="243"/>
                </a:lnTo>
              </a:path>
            </a:pathLst>
          </a:custGeom>
          <a:noFill/>
          <a:ln w="9525" cap="rnd">
            <a:noFill/>
            <a:round/>
            <a:headEnd/>
            <a:tailEnd/>
          </a:ln>
        </p:spPr>
        <p:txBody>
          <a:bodyPr/>
          <a:lstStyle/>
          <a:p>
            <a:endParaRPr lang="en-US"/>
          </a:p>
        </p:txBody>
      </p:sp>
      <p:sp>
        <p:nvSpPr>
          <p:cNvPr id="44049" name="Arc 19"/>
          <p:cNvSpPr>
            <a:spLocks/>
          </p:cNvSpPr>
          <p:nvPr/>
        </p:nvSpPr>
        <p:spPr bwMode="auto">
          <a:xfrm rot="720000">
            <a:off x="4543425" y="4005263"/>
            <a:ext cx="211138" cy="236537"/>
          </a:xfrm>
          <a:custGeom>
            <a:avLst/>
            <a:gdLst>
              <a:gd name="T0" fmla="*/ 0 w 21745"/>
              <a:gd name="T1" fmla="*/ 0 h 21600"/>
              <a:gd name="T2" fmla="*/ 2147483647 w 21745"/>
              <a:gd name="T3" fmla="*/ 2147483647 h 21600"/>
              <a:gd name="T4" fmla="*/ 1179876122 w 21745"/>
              <a:gd name="T5" fmla="*/ 2147483647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a:p>
        </p:txBody>
      </p:sp>
      <p:sp>
        <p:nvSpPr>
          <p:cNvPr id="44050" name="Line 20"/>
          <p:cNvSpPr>
            <a:spLocks noChangeShapeType="1"/>
          </p:cNvSpPr>
          <p:nvPr/>
        </p:nvSpPr>
        <p:spPr bwMode="auto">
          <a:xfrm flipH="1">
            <a:off x="4343400" y="3824288"/>
            <a:ext cx="303213" cy="55086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44051" name="Oval 21"/>
          <p:cNvSpPr>
            <a:spLocks noChangeArrowheads="1"/>
          </p:cNvSpPr>
          <p:nvPr/>
        </p:nvSpPr>
        <p:spPr bwMode="auto">
          <a:xfrm rot="-1860000">
            <a:off x="4621213" y="4010025"/>
            <a:ext cx="100012" cy="198438"/>
          </a:xfrm>
          <a:prstGeom prst="ellipse">
            <a:avLst/>
          </a:prstGeom>
          <a:solidFill>
            <a:schemeClr val="tx1"/>
          </a:solidFill>
          <a:ln w="12700">
            <a:solidFill>
              <a:schemeClr val="tx1"/>
            </a:solidFill>
            <a:round/>
            <a:headEnd/>
            <a:tailEnd/>
          </a:ln>
        </p:spPr>
        <p:txBody>
          <a:bodyPr wrap="none" anchor="ctr"/>
          <a:lstStyle/>
          <a:p>
            <a:endParaRPr lang="en-US"/>
          </a:p>
        </p:txBody>
      </p:sp>
      <p:sp>
        <p:nvSpPr>
          <p:cNvPr id="44052" name="Line 22"/>
          <p:cNvSpPr>
            <a:spLocks noChangeShapeType="1"/>
          </p:cNvSpPr>
          <p:nvPr/>
        </p:nvSpPr>
        <p:spPr bwMode="auto">
          <a:xfrm flipV="1">
            <a:off x="4343400" y="4230688"/>
            <a:ext cx="555625" cy="14446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44053" name="Freeform 23"/>
          <p:cNvSpPr>
            <a:spLocks/>
          </p:cNvSpPr>
          <p:nvPr/>
        </p:nvSpPr>
        <p:spPr bwMode="auto">
          <a:xfrm>
            <a:off x="7594600" y="5818188"/>
            <a:ext cx="393700" cy="387350"/>
          </a:xfrm>
          <a:custGeom>
            <a:avLst/>
            <a:gdLst>
              <a:gd name="T0" fmla="*/ 0 w 279"/>
              <a:gd name="T1" fmla="*/ 2147483647 h 244"/>
              <a:gd name="T2" fmla="*/ 2147483647 w 279"/>
              <a:gd name="T3" fmla="*/ 2147483647 h 244"/>
              <a:gd name="T4" fmla="*/ 2147483647 w 279"/>
              <a:gd name="T5" fmla="*/ 0 h 244"/>
              <a:gd name="T6" fmla="*/ 2147483647 w 279"/>
              <a:gd name="T7" fmla="*/ 2147483647 h 244"/>
              <a:gd name="T8" fmla="*/ 2147483647 w 279"/>
              <a:gd name="T9" fmla="*/ 2147483647 h 244"/>
              <a:gd name="T10" fmla="*/ 2147483647 w 279"/>
              <a:gd name="T11" fmla="*/ 2147483647 h 244"/>
              <a:gd name="T12" fmla="*/ 2147483647 w 279"/>
              <a:gd name="T13" fmla="*/ 2147483647 h 244"/>
              <a:gd name="T14" fmla="*/ 2147483647 w 279"/>
              <a:gd name="T15" fmla="*/ 2147483647 h 244"/>
              <a:gd name="T16" fmla="*/ 2147483647 w 279"/>
              <a:gd name="T17" fmla="*/ 2147483647 h 244"/>
              <a:gd name="T18" fmla="*/ 2147483647 w 279"/>
              <a:gd name="T19" fmla="*/ 2147483647 h 244"/>
              <a:gd name="T20" fmla="*/ 2147483647 w 279"/>
              <a:gd name="T21" fmla="*/ 2147483647 h 244"/>
              <a:gd name="T22" fmla="*/ 2147483647 w 279"/>
              <a:gd name="T23" fmla="*/ 2147483647 h 244"/>
              <a:gd name="T24" fmla="*/ 2147483647 w 279"/>
              <a:gd name="T25" fmla="*/ 2147483647 h 244"/>
              <a:gd name="T26" fmla="*/ 2147483647 w 279"/>
              <a:gd name="T27" fmla="*/ 2147483647 h 244"/>
              <a:gd name="T28" fmla="*/ 2147483647 w 279"/>
              <a:gd name="T29" fmla="*/ 2147483647 h 244"/>
              <a:gd name="T30" fmla="*/ 2147483647 w 279"/>
              <a:gd name="T31" fmla="*/ 2147483647 h 244"/>
              <a:gd name="T32" fmla="*/ 2147483647 w 279"/>
              <a:gd name="T33" fmla="*/ 2147483647 h 244"/>
              <a:gd name="T34" fmla="*/ 2147483647 w 279"/>
              <a:gd name="T35" fmla="*/ 2147483647 h 244"/>
              <a:gd name="T36" fmla="*/ 2147483647 w 279"/>
              <a:gd name="T37" fmla="*/ 2147483647 h 244"/>
              <a:gd name="T38" fmla="*/ 2147483647 w 279"/>
              <a:gd name="T39" fmla="*/ 2147483647 h 244"/>
              <a:gd name="T40" fmla="*/ 2147483647 w 279"/>
              <a:gd name="T41" fmla="*/ 2147483647 h 244"/>
              <a:gd name="T42" fmla="*/ 2147483647 w 279"/>
              <a:gd name="T43" fmla="*/ 2147483647 h 244"/>
              <a:gd name="T44" fmla="*/ 2147483647 w 279"/>
              <a:gd name="T45" fmla="*/ 2147483647 h 244"/>
              <a:gd name="T46" fmla="*/ 2147483647 w 279"/>
              <a:gd name="T47" fmla="*/ 2147483647 h 244"/>
              <a:gd name="T48" fmla="*/ 2147483647 w 279"/>
              <a:gd name="T49" fmla="*/ 2147483647 h 244"/>
              <a:gd name="T50" fmla="*/ 2147483647 w 279"/>
              <a:gd name="T51" fmla="*/ 2147483647 h 244"/>
              <a:gd name="T52" fmla="*/ 2147483647 w 279"/>
              <a:gd name="T53" fmla="*/ 2147483647 h 244"/>
              <a:gd name="T54" fmla="*/ 2147483647 w 279"/>
              <a:gd name="T55" fmla="*/ 2147483647 h 244"/>
              <a:gd name="T56" fmla="*/ 2147483647 w 279"/>
              <a:gd name="T57" fmla="*/ 2147483647 h 244"/>
              <a:gd name="T58" fmla="*/ 2147483647 w 279"/>
              <a:gd name="T59" fmla="*/ 2147483647 h 244"/>
              <a:gd name="T60" fmla="*/ 2147483647 w 279"/>
              <a:gd name="T61" fmla="*/ 2147483647 h 244"/>
              <a:gd name="T62" fmla="*/ 2147483647 w 279"/>
              <a:gd name="T63" fmla="*/ 2147483647 h 244"/>
              <a:gd name="T64" fmla="*/ 2147483647 w 279"/>
              <a:gd name="T65" fmla="*/ 2147483647 h 244"/>
              <a:gd name="T66" fmla="*/ 2147483647 w 279"/>
              <a:gd name="T67" fmla="*/ 2147483647 h 244"/>
              <a:gd name="T68" fmla="*/ 2147483647 w 279"/>
              <a:gd name="T69" fmla="*/ 2147483647 h 244"/>
              <a:gd name="T70" fmla="*/ 2147483647 w 279"/>
              <a:gd name="T71" fmla="*/ 2147483647 h 244"/>
              <a:gd name="T72" fmla="*/ 2147483647 w 279"/>
              <a:gd name="T73" fmla="*/ 2147483647 h 244"/>
              <a:gd name="T74" fmla="*/ 2147483647 w 279"/>
              <a:gd name="T75" fmla="*/ 2147483647 h 244"/>
              <a:gd name="T76" fmla="*/ 2147483647 w 279"/>
              <a:gd name="T77" fmla="*/ 2147483647 h 244"/>
              <a:gd name="T78" fmla="*/ 2147483647 w 279"/>
              <a:gd name="T79" fmla="*/ 2147483647 h 244"/>
              <a:gd name="T80" fmla="*/ 2147483647 w 279"/>
              <a:gd name="T81" fmla="*/ 2147483647 h 244"/>
              <a:gd name="T82" fmla="*/ 2147483647 w 279"/>
              <a:gd name="T83" fmla="*/ 2147483647 h 244"/>
              <a:gd name="T84" fmla="*/ 2147483647 w 279"/>
              <a:gd name="T85" fmla="*/ 2147483647 h 244"/>
              <a:gd name="T86" fmla="*/ 2147483647 w 279"/>
              <a:gd name="T87" fmla="*/ 2147483647 h 244"/>
              <a:gd name="T88" fmla="*/ 2147483647 w 279"/>
              <a:gd name="T89" fmla="*/ 2147483647 h 244"/>
              <a:gd name="T90" fmla="*/ 2147483647 w 279"/>
              <a:gd name="T91" fmla="*/ 2147483647 h 244"/>
              <a:gd name="T92" fmla="*/ 2147483647 w 279"/>
              <a:gd name="T93" fmla="*/ 2147483647 h 244"/>
              <a:gd name="T94" fmla="*/ 2147483647 w 279"/>
              <a:gd name="T95" fmla="*/ 2147483647 h 244"/>
              <a:gd name="T96" fmla="*/ 2147483647 w 279"/>
              <a:gd name="T97" fmla="*/ 2147483647 h 244"/>
              <a:gd name="T98" fmla="*/ 0 w 279"/>
              <a:gd name="T99" fmla="*/ 2147483647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9"/>
              <a:gd name="T151" fmla="*/ 0 h 244"/>
              <a:gd name="T152" fmla="*/ 279 w 279"/>
              <a:gd name="T153" fmla="*/ 244 h 2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9" h="244">
                <a:moveTo>
                  <a:pt x="0" y="243"/>
                </a:moveTo>
                <a:lnTo>
                  <a:pt x="148" y="1"/>
                </a:lnTo>
                <a:lnTo>
                  <a:pt x="160" y="0"/>
                </a:lnTo>
                <a:lnTo>
                  <a:pt x="167" y="3"/>
                </a:lnTo>
                <a:lnTo>
                  <a:pt x="168" y="6"/>
                </a:lnTo>
                <a:lnTo>
                  <a:pt x="173" y="5"/>
                </a:lnTo>
                <a:lnTo>
                  <a:pt x="177" y="9"/>
                </a:lnTo>
                <a:lnTo>
                  <a:pt x="182" y="7"/>
                </a:lnTo>
                <a:lnTo>
                  <a:pt x="184" y="12"/>
                </a:lnTo>
                <a:lnTo>
                  <a:pt x="190" y="13"/>
                </a:lnTo>
                <a:lnTo>
                  <a:pt x="196" y="14"/>
                </a:lnTo>
                <a:lnTo>
                  <a:pt x="201" y="15"/>
                </a:lnTo>
                <a:lnTo>
                  <a:pt x="205" y="19"/>
                </a:lnTo>
                <a:lnTo>
                  <a:pt x="210" y="20"/>
                </a:lnTo>
                <a:lnTo>
                  <a:pt x="215" y="23"/>
                </a:lnTo>
                <a:lnTo>
                  <a:pt x="222" y="25"/>
                </a:lnTo>
                <a:lnTo>
                  <a:pt x="226" y="29"/>
                </a:lnTo>
                <a:lnTo>
                  <a:pt x="229" y="32"/>
                </a:lnTo>
                <a:lnTo>
                  <a:pt x="231" y="36"/>
                </a:lnTo>
                <a:lnTo>
                  <a:pt x="235" y="39"/>
                </a:lnTo>
                <a:lnTo>
                  <a:pt x="238" y="45"/>
                </a:lnTo>
                <a:lnTo>
                  <a:pt x="242" y="46"/>
                </a:lnTo>
                <a:lnTo>
                  <a:pt x="248" y="55"/>
                </a:lnTo>
                <a:lnTo>
                  <a:pt x="249" y="58"/>
                </a:lnTo>
                <a:lnTo>
                  <a:pt x="255" y="63"/>
                </a:lnTo>
                <a:lnTo>
                  <a:pt x="256" y="67"/>
                </a:lnTo>
                <a:lnTo>
                  <a:pt x="261" y="71"/>
                </a:lnTo>
                <a:lnTo>
                  <a:pt x="261" y="75"/>
                </a:lnTo>
                <a:lnTo>
                  <a:pt x="264" y="81"/>
                </a:lnTo>
                <a:lnTo>
                  <a:pt x="264" y="86"/>
                </a:lnTo>
                <a:lnTo>
                  <a:pt x="266" y="90"/>
                </a:lnTo>
                <a:lnTo>
                  <a:pt x="266" y="95"/>
                </a:lnTo>
                <a:lnTo>
                  <a:pt x="268" y="99"/>
                </a:lnTo>
                <a:lnTo>
                  <a:pt x="267" y="103"/>
                </a:lnTo>
                <a:lnTo>
                  <a:pt x="268" y="109"/>
                </a:lnTo>
                <a:lnTo>
                  <a:pt x="269" y="113"/>
                </a:lnTo>
                <a:lnTo>
                  <a:pt x="273" y="119"/>
                </a:lnTo>
                <a:lnTo>
                  <a:pt x="274" y="124"/>
                </a:lnTo>
                <a:lnTo>
                  <a:pt x="275" y="128"/>
                </a:lnTo>
                <a:lnTo>
                  <a:pt x="276" y="134"/>
                </a:lnTo>
                <a:lnTo>
                  <a:pt x="277" y="138"/>
                </a:lnTo>
                <a:lnTo>
                  <a:pt x="277" y="143"/>
                </a:lnTo>
                <a:lnTo>
                  <a:pt x="277" y="147"/>
                </a:lnTo>
                <a:lnTo>
                  <a:pt x="274" y="153"/>
                </a:lnTo>
                <a:lnTo>
                  <a:pt x="276" y="156"/>
                </a:lnTo>
                <a:lnTo>
                  <a:pt x="277" y="162"/>
                </a:lnTo>
                <a:lnTo>
                  <a:pt x="278" y="167"/>
                </a:lnTo>
                <a:lnTo>
                  <a:pt x="275" y="172"/>
                </a:lnTo>
                <a:lnTo>
                  <a:pt x="271" y="181"/>
                </a:lnTo>
                <a:lnTo>
                  <a:pt x="0" y="243"/>
                </a:lnTo>
              </a:path>
            </a:pathLst>
          </a:custGeom>
          <a:noFill/>
          <a:ln w="9525" cap="rnd">
            <a:noFill/>
            <a:round/>
            <a:headEnd/>
            <a:tailEnd/>
          </a:ln>
        </p:spPr>
        <p:txBody>
          <a:bodyPr/>
          <a:lstStyle/>
          <a:p>
            <a:endParaRPr lang="en-US"/>
          </a:p>
        </p:txBody>
      </p:sp>
      <p:sp>
        <p:nvSpPr>
          <p:cNvPr id="44054" name="Arc 24"/>
          <p:cNvSpPr>
            <a:spLocks/>
          </p:cNvSpPr>
          <p:nvPr/>
        </p:nvSpPr>
        <p:spPr bwMode="auto">
          <a:xfrm rot="720000">
            <a:off x="7794625" y="5834063"/>
            <a:ext cx="211138" cy="236537"/>
          </a:xfrm>
          <a:custGeom>
            <a:avLst/>
            <a:gdLst>
              <a:gd name="T0" fmla="*/ 0 w 21745"/>
              <a:gd name="T1" fmla="*/ 0 h 21600"/>
              <a:gd name="T2" fmla="*/ 2147483647 w 21745"/>
              <a:gd name="T3" fmla="*/ 2147483647 h 21600"/>
              <a:gd name="T4" fmla="*/ 1179876122 w 21745"/>
              <a:gd name="T5" fmla="*/ 2147483647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a:p>
        </p:txBody>
      </p:sp>
      <p:sp>
        <p:nvSpPr>
          <p:cNvPr id="44055" name="Line 25"/>
          <p:cNvSpPr>
            <a:spLocks noChangeShapeType="1"/>
          </p:cNvSpPr>
          <p:nvPr/>
        </p:nvSpPr>
        <p:spPr bwMode="auto">
          <a:xfrm flipH="1">
            <a:off x="7594600" y="5653088"/>
            <a:ext cx="303213" cy="55086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44056" name="Oval 26"/>
          <p:cNvSpPr>
            <a:spLocks noChangeArrowheads="1"/>
          </p:cNvSpPr>
          <p:nvPr/>
        </p:nvSpPr>
        <p:spPr bwMode="auto">
          <a:xfrm rot="-1860000">
            <a:off x="7872413" y="5838825"/>
            <a:ext cx="100012" cy="198438"/>
          </a:xfrm>
          <a:prstGeom prst="ellipse">
            <a:avLst/>
          </a:prstGeom>
          <a:solidFill>
            <a:schemeClr val="tx1"/>
          </a:solidFill>
          <a:ln w="12700">
            <a:solidFill>
              <a:schemeClr val="tx1"/>
            </a:solidFill>
            <a:round/>
            <a:headEnd/>
            <a:tailEnd/>
          </a:ln>
        </p:spPr>
        <p:txBody>
          <a:bodyPr wrap="none" anchor="ctr"/>
          <a:lstStyle/>
          <a:p>
            <a:endParaRPr lang="en-US"/>
          </a:p>
        </p:txBody>
      </p:sp>
      <p:sp>
        <p:nvSpPr>
          <p:cNvPr id="44057" name="Line 27"/>
          <p:cNvSpPr>
            <a:spLocks noChangeShapeType="1"/>
          </p:cNvSpPr>
          <p:nvPr/>
        </p:nvSpPr>
        <p:spPr bwMode="auto">
          <a:xfrm flipV="1">
            <a:off x="7594600" y="6059488"/>
            <a:ext cx="555625" cy="144462"/>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44058" name="Rectangle 28"/>
          <p:cNvSpPr>
            <a:spLocks noGrp="1" noChangeArrowheads="1"/>
          </p:cNvSpPr>
          <p:nvPr>
            <p:ph type="title"/>
          </p:nvPr>
        </p:nvSpPr>
        <p:spPr>
          <a:noFill/>
        </p:spPr>
        <p:txBody>
          <a:bodyPr/>
          <a:lstStyle/>
          <a:p>
            <a:r>
              <a:rPr lang="en-US" smtClean="0"/>
              <a:t>Stereo image rectification</a:t>
            </a:r>
          </a:p>
        </p:txBody>
      </p:sp>
      <p:sp>
        <p:nvSpPr>
          <p:cNvPr id="416797" name="Rectangle 29"/>
          <p:cNvSpPr>
            <a:spLocks noGrp="1" noChangeArrowheads="1"/>
          </p:cNvSpPr>
          <p:nvPr>
            <p:ph type="body" idx="1"/>
          </p:nvPr>
        </p:nvSpPr>
        <p:spPr>
          <a:xfrm>
            <a:off x="76200" y="1219200"/>
            <a:ext cx="4191000" cy="5541963"/>
          </a:xfrm>
        </p:spPr>
        <p:txBody>
          <a:bodyPr>
            <a:normAutofit fontScale="92500" lnSpcReduction="10000"/>
          </a:bodyPr>
          <a:lstStyle/>
          <a:p>
            <a:pPr>
              <a:lnSpc>
                <a:spcPct val="80000"/>
              </a:lnSpc>
              <a:buFontTx/>
              <a:buChar char="•"/>
              <a:defRPr/>
            </a:pPr>
            <a:r>
              <a:rPr lang="en-US" sz="2800" dirty="0" err="1" smtClean="0"/>
              <a:t>Reproject</a:t>
            </a:r>
            <a:r>
              <a:rPr lang="en-US" sz="2800" dirty="0" smtClean="0"/>
              <a:t> image planes onto a common plane parallel to the line between camera centers</a:t>
            </a:r>
          </a:p>
          <a:p>
            <a:pPr>
              <a:lnSpc>
                <a:spcPct val="80000"/>
              </a:lnSpc>
              <a:buFontTx/>
              <a:buChar char="•"/>
              <a:defRPr/>
            </a:pPr>
            <a:endParaRPr lang="en-US" sz="2800" dirty="0" smtClean="0"/>
          </a:p>
          <a:p>
            <a:pPr>
              <a:lnSpc>
                <a:spcPct val="80000"/>
              </a:lnSpc>
              <a:buFontTx/>
              <a:buChar char="•"/>
              <a:defRPr/>
            </a:pPr>
            <a:r>
              <a:rPr lang="en-US" sz="2800" dirty="0" smtClean="0"/>
              <a:t>Pixel motion is horizontal after this transformation</a:t>
            </a:r>
          </a:p>
          <a:p>
            <a:pPr>
              <a:lnSpc>
                <a:spcPct val="80000"/>
              </a:lnSpc>
              <a:buFontTx/>
              <a:buChar char="•"/>
              <a:defRPr/>
            </a:pPr>
            <a:endParaRPr lang="en-US" sz="2800" dirty="0" smtClean="0"/>
          </a:p>
          <a:p>
            <a:pPr>
              <a:lnSpc>
                <a:spcPct val="80000"/>
              </a:lnSpc>
              <a:buFontTx/>
              <a:buChar char="•"/>
              <a:defRPr/>
            </a:pPr>
            <a:endParaRPr lang="en-US" sz="2800" dirty="0" smtClean="0"/>
          </a:p>
          <a:p>
            <a:pPr>
              <a:lnSpc>
                <a:spcPct val="80000"/>
              </a:lnSpc>
              <a:buFontTx/>
              <a:buChar char="•"/>
              <a:defRPr/>
            </a:pPr>
            <a:r>
              <a:rPr lang="en-US" sz="2800" dirty="0" smtClean="0"/>
              <a:t>Two </a:t>
            </a:r>
            <a:r>
              <a:rPr lang="en-US" sz="2800" dirty="0" err="1" smtClean="0"/>
              <a:t>homographies</a:t>
            </a:r>
            <a:r>
              <a:rPr lang="en-US" sz="2800" dirty="0" smtClean="0"/>
              <a:t> (3x3 transform), one for each input image </a:t>
            </a:r>
            <a:r>
              <a:rPr lang="en-US" sz="2800" dirty="0" err="1" smtClean="0"/>
              <a:t>reprojection</a:t>
            </a:r>
            <a:endParaRPr lang="en-US" sz="2800" dirty="0" smtClean="0"/>
          </a:p>
          <a:p>
            <a:pPr>
              <a:lnSpc>
                <a:spcPct val="80000"/>
              </a:lnSpc>
              <a:buFont typeface="Wingdings" pitchFamily="2" charset="2"/>
              <a:buChar char="Ø"/>
              <a:defRPr/>
            </a:pPr>
            <a:endParaRPr lang="en-US" sz="2000" dirty="0" smtClean="0"/>
          </a:p>
          <a:p>
            <a:pPr>
              <a:lnSpc>
                <a:spcPct val="80000"/>
              </a:lnSpc>
              <a:buFont typeface="Wingdings" pitchFamily="2" charset="2"/>
              <a:buChar char="Ø"/>
              <a:defRPr/>
            </a:pPr>
            <a:r>
              <a:rPr lang="en-US" sz="2000" dirty="0" smtClean="0"/>
              <a:t>C. Loop and Z. Zhang. </a:t>
            </a:r>
            <a:r>
              <a:rPr lang="en-US" sz="2000" dirty="0" smtClean="0">
                <a:hlinkClick r:id="rId3"/>
              </a:rPr>
              <a:t>Computing Rectifying </a:t>
            </a:r>
            <a:r>
              <a:rPr lang="en-US" sz="2000" dirty="0" err="1" smtClean="0">
                <a:hlinkClick r:id="rId3"/>
              </a:rPr>
              <a:t>Homographies</a:t>
            </a:r>
            <a:r>
              <a:rPr lang="en-US" sz="2000" dirty="0" smtClean="0">
                <a:hlinkClick r:id="rId3"/>
              </a:rPr>
              <a:t> for Stereo Vision</a:t>
            </a:r>
            <a:r>
              <a:rPr lang="en-US" sz="2000" dirty="0" smtClean="0"/>
              <a:t>. IEEE Conf. Computer Vision and Pattern Recognition, 1999</a:t>
            </a:r>
            <a:r>
              <a:rPr lang="en-US" sz="2400" dirty="0" smtClean="0"/>
              <a:t>.</a:t>
            </a:r>
          </a:p>
        </p:txBody>
      </p:sp>
      <p:sp>
        <p:nvSpPr>
          <p:cNvPr id="44060" name="Line 35"/>
          <p:cNvSpPr>
            <a:spLocks noChangeShapeType="1"/>
          </p:cNvSpPr>
          <p:nvPr/>
        </p:nvSpPr>
        <p:spPr bwMode="auto">
          <a:xfrm>
            <a:off x="5726113" y="2886075"/>
            <a:ext cx="1893887" cy="1046163"/>
          </a:xfrm>
          <a:prstGeom prst="line">
            <a:avLst/>
          </a:prstGeom>
          <a:noFill/>
          <a:ln w="12700">
            <a:solidFill>
              <a:schemeClr val="tx1"/>
            </a:solidFill>
            <a:prstDash val="dash"/>
            <a:round/>
            <a:headEnd/>
            <a:tailEnd/>
          </a:ln>
        </p:spPr>
        <p:txBody>
          <a:bodyPr/>
          <a:lstStyle/>
          <a:p>
            <a:endParaRPr lang="en-US"/>
          </a:p>
        </p:txBody>
      </p:sp>
      <p:sp>
        <p:nvSpPr>
          <p:cNvPr id="44061" name="Line 36"/>
          <p:cNvSpPr>
            <a:spLocks noChangeShapeType="1"/>
          </p:cNvSpPr>
          <p:nvPr/>
        </p:nvSpPr>
        <p:spPr bwMode="auto">
          <a:xfrm>
            <a:off x="5718175" y="4216400"/>
            <a:ext cx="1893888" cy="1046163"/>
          </a:xfrm>
          <a:prstGeom prst="line">
            <a:avLst/>
          </a:prstGeom>
          <a:noFill/>
          <a:ln w="12700">
            <a:solidFill>
              <a:schemeClr val="tx1"/>
            </a:solidFill>
            <a:prstDash val="dash"/>
            <a:round/>
            <a:headEnd/>
            <a:tailEnd/>
          </a:ln>
        </p:spPr>
        <p:txBody>
          <a:bodyPr/>
          <a:lstStyle/>
          <a:p>
            <a:endParaRPr lang="en-US"/>
          </a:p>
        </p:txBody>
      </p:sp>
      <p:sp>
        <p:nvSpPr>
          <p:cNvPr id="416798" name="Line 30"/>
          <p:cNvSpPr>
            <a:spLocks noChangeShapeType="1"/>
          </p:cNvSpPr>
          <p:nvPr/>
        </p:nvSpPr>
        <p:spPr bwMode="auto">
          <a:xfrm>
            <a:off x="4497388" y="2936875"/>
            <a:ext cx="1209675" cy="668338"/>
          </a:xfrm>
          <a:prstGeom prst="line">
            <a:avLst/>
          </a:prstGeom>
          <a:noFill/>
          <a:ln w="12700">
            <a:solidFill>
              <a:schemeClr val="tx1"/>
            </a:solidFill>
            <a:round/>
            <a:headEnd/>
            <a:tailEnd/>
          </a:ln>
        </p:spPr>
        <p:txBody>
          <a:bodyPr/>
          <a:lstStyle/>
          <a:p>
            <a:endParaRPr lang="en-US"/>
          </a:p>
        </p:txBody>
      </p:sp>
      <p:sp>
        <p:nvSpPr>
          <p:cNvPr id="416799" name="Line 31"/>
          <p:cNvSpPr>
            <a:spLocks noChangeShapeType="1"/>
          </p:cNvSpPr>
          <p:nvPr/>
        </p:nvSpPr>
        <p:spPr bwMode="auto">
          <a:xfrm>
            <a:off x="7629525" y="4683125"/>
            <a:ext cx="1209675" cy="668338"/>
          </a:xfrm>
          <a:prstGeom prst="line">
            <a:avLst/>
          </a:prstGeom>
          <a:noFill/>
          <a:ln w="12700">
            <a:solidFill>
              <a:schemeClr val="tx1"/>
            </a:solidFill>
            <a:round/>
            <a:headEnd/>
            <a:tailEnd/>
          </a:ln>
        </p:spPr>
        <p:txBody>
          <a:bodyPr/>
          <a:lstStyle/>
          <a:p>
            <a:endParaRPr lang="en-US"/>
          </a:p>
        </p:txBody>
      </p:sp>
      <p:sp>
        <p:nvSpPr>
          <p:cNvPr id="416806" name="Line 38"/>
          <p:cNvSpPr>
            <a:spLocks noChangeShapeType="1"/>
          </p:cNvSpPr>
          <p:nvPr/>
        </p:nvSpPr>
        <p:spPr bwMode="auto">
          <a:xfrm>
            <a:off x="5726113" y="3622675"/>
            <a:ext cx="1893887" cy="1046163"/>
          </a:xfrm>
          <a:prstGeom prst="line">
            <a:avLst/>
          </a:prstGeom>
          <a:noFill/>
          <a:ln w="12700">
            <a:solidFill>
              <a:schemeClr val="tx1"/>
            </a:solidFill>
            <a:prstDash val="dash"/>
            <a:round/>
            <a:headEnd/>
            <a:tailEnd/>
          </a:ln>
        </p:spPr>
        <p:txBody>
          <a:bodyPr/>
          <a:lstStyle/>
          <a:p>
            <a:endParaRPr lang="en-US"/>
          </a:p>
        </p:txBody>
      </p:sp>
      <p:sp>
        <p:nvSpPr>
          <p:cNvPr id="44065" name="Oval 14"/>
          <p:cNvSpPr>
            <a:spLocks noChangeArrowheads="1"/>
          </p:cNvSpPr>
          <p:nvPr/>
        </p:nvSpPr>
        <p:spPr bwMode="auto">
          <a:xfrm>
            <a:off x="7889875" y="4810125"/>
            <a:ext cx="57150" cy="63500"/>
          </a:xfrm>
          <a:prstGeom prst="ellipse">
            <a:avLst/>
          </a:prstGeom>
          <a:solidFill>
            <a:srgbClr val="037C03"/>
          </a:solidFill>
          <a:ln w="12700">
            <a:solidFill>
              <a:schemeClr val="bg2"/>
            </a:solidFill>
            <a:round/>
            <a:headEnd/>
            <a:tailEnd/>
          </a:ln>
        </p:spPr>
        <p:txBody>
          <a:bodyPr wrap="none" anchor="ctr"/>
          <a:lstStyle/>
          <a:p>
            <a:endParaRPr lang="en-US"/>
          </a:p>
        </p:txBody>
      </p:sp>
      <p:sp>
        <p:nvSpPr>
          <p:cNvPr id="44066" name="Oval 15"/>
          <p:cNvSpPr>
            <a:spLocks noChangeArrowheads="1"/>
          </p:cNvSpPr>
          <p:nvPr/>
        </p:nvSpPr>
        <p:spPr bwMode="auto">
          <a:xfrm>
            <a:off x="5314950" y="3378200"/>
            <a:ext cx="57150" cy="63500"/>
          </a:xfrm>
          <a:prstGeom prst="ellipse">
            <a:avLst/>
          </a:prstGeom>
          <a:solidFill>
            <a:srgbClr val="037C03"/>
          </a:solidFill>
          <a:ln w="12700">
            <a:solidFill>
              <a:schemeClr val="bg2"/>
            </a:solidFill>
            <a:round/>
            <a:headEnd/>
            <a:tailEnd/>
          </a:ln>
        </p:spPr>
        <p:txBody>
          <a:bodyPr wrap="none" anchor="ctr"/>
          <a:lstStyle/>
          <a:p>
            <a:endParaRPr lang="en-US"/>
          </a:p>
        </p:txBody>
      </p:sp>
    </p:spTree>
    <p:extLst>
      <p:ext uri="{BB962C8B-B14F-4D97-AF65-F5344CB8AC3E}">
        <p14:creationId xmlns:p14="http://schemas.microsoft.com/office/powerpoint/2010/main" val="158932056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416797">
                                            <p:txEl>
                                              <p:pRg st="0" end="0"/>
                                            </p:txEl>
                                          </p:spTgt>
                                        </p:tgtEl>
                                        <p:attrNameLst>
                                          <p:attrName>style.visibility</p:attrName>
                                        </p:attrNameLst>
                                      </p:cBhvr>
                                      <p:to>
                                        <p:strVal val="visible"/>
                                      </p:to>
                                    </p:set>
                                    <p:animEffect transition="in" filter="fade">
                                      <p:cBhvr>
                                        <p:cTn id="7" dur="500"/>
                                        <p:tgtEl>
                                          <p:spTgt spid="41679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16798"/>
                                        </p:tgtEl>
                                        <p:attrNameLst>
                                          <p:attrName>style.visibility</p:attrName>
                                        </p:attrNameLst>
                                      </p:cBhvr>
                                      <p:to>
                                        <p:strVal val="visible"/>
                                      </p:to>
                                    </p:set>
                                    <p:animEffect transition="in" filter="fade">
                                      <p:cBhvr>
                                        <p:cTn id="12" dur="500"/>
                                        <p:tgtEl>
                                          <p:spTgt spid="416798"/>
                                        </p:tgtEl>
                                      </p:cBhvr>
                                    </p:animEffect>
                                  </p:childTnLst>
                                </p:cTn>
                              </p:par>
                              <p:par>
                                <p:cTn id="13" presetID="22" presetClass="entr" presetSubtype="1" fill="hold" grpId="0" nodeType="withEffect">
                                  <p:stCondLst>
                                    <p:cond delay="500"/>
                                  </p:stCondLst>
                                  <p:childTnLst>
                                    <p:set>
                                      <p:cBhvr>
                                        <p:cTn id="14" dur="1" fill="hold">
                                          <p:stCondLst>
                                            <p:cond delay="0"/>
                                          </p:stCondLst>
                                        </p:cTn>
                                        <p:tgtEl>
                                          <p:spTgt spid="416806"/>
                                        </p:tgtEl>
                                        <p:attrNameLst>
                                          <p:attrName>style.visibility</p:attrName>
                                        </p:attrNameLst>
                                      </p:cBhvr>
                                      <p:to>
                                        <p:strVal val="visible"/>
                                      </p:to>
                                    </p:set>
                                    <p:animEffect transition="in" filter="wipe(up)">
                                      <p:cBhvr>
                                        <p:cTn id="15" dur="500"/>
                                        <p:tgtEl>
                                          <p:spTgt spid="416806"/>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416799"/>
                                        </p:tgtEl>
                                        <p:attrNameLst>
                                          <p:attrName>style.visibility</p:attrName>
                                        </p:attrNameLst>
                                      </p:cBhvr>
                                      <p:to>
                                        <p:strVal val="visible"/>
                                      </p:to>
                                    </p:set>
                                    <p:animEffect transition="in" filter="fade">
                                      <p:cBhvr>
                                        <p:cTn id="18" dur="500"/>
                                        <p:tgtEl>
                                          <p:spTgt spid="416799"/>
                                        </p:tgtEl>
                                      </p:cBhvr>
                                    </p:animEffect>
                                  </p:childTnLst>
                                </p:cTn>
                              </p:par>
                              <p:par>
                                <p:cTn id="19" presetID="10" presetClass="entr" presetSubtype="0" fill="hold" nodeType="withEffect">
                                  <p:stCondLst>
                                    <p:cond delay="2000"/>
                                  </p:stCondLst>
                                  <p:childTnLst>
                                    <p:set>
                                      <p:cBhvr>
                                        <p:cTn id="20" dur="1" fill="hold">
                                          <p:stCondLst>
                                            <p:cond delay="0"/>
                                          </p:stCondLst>
                                        </p:cTn>
                                        <p:tgtEl>
                                          <p:spTgt spid="416797">
                                            <p:txEl>
                                              <p:pRg st="2" end="2"/>
                                            </p:txEl>
                                          </p:spTgt>
                                        </p:tgtEl>
                                        <p:attrNameLst>
                                          <p:attrName>style.visibility</p:attrName>
                                        </p:attrNameLst>
                                      </p:cBhvr>
                                      <p:to>
                                        <p:strVal val="visible"/>
                                      </p:to>
                                    </p:set>
                                    <p:animEffect transition="in" filter="fade">
                                      <p:cBhvr>
                                        <p:cTn id="21" dur="500"/>
                                        <p:tgtEl>
                                          <p:spTgt spid="416797">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16797">
                                            <p:txEl>
                                              <p:pRg st="5" end="5"/>
                                            </p:txEl>
                                          </p:spTgt>
                                        </p:tgtEl>
                                        <p:attrNameLst>
                                          <p:attrName>style.visibility</p:attrName>
                                        </p:attrNameLst>
                                      </p:cBhvr>
                                      <p:to>
                                        <p:strVal val="visible"/>
                                      </p:to>
                                    </p:set>
                                    <p:animEffect transition="in" filter="fade">
                                      <p:cBhvr>
                                        <p:cTn id="26" dur="500"/>
                                        <p:tgtEl>
                                          <p:spTgt spid="416797">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416797">
                                            <p:txEl>
                                              <p:pRg st="7" end="7"/>
                                            </p:txEl>
                                          </p:spTgt>
                                        </p:tgtEl>
                                        <p:attrNameLst>
                                          <p:attrName>style.visibility</p:attrName>
                                        </p:attrNameLst>
                                      </p:cBhvr>
                                      <p:to>
                                        <p:strVal val="visible"/>
                                      </p:to>
                                    </p:set>
                                    <p:animEffect transition="in" filter="fade">
                                      <p:cBhvr>
                                        <p:cTn id="31" dur="500"/>
                                        <p:tgtEl>
                                          <p:spTgt spid="41679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6798" grpId="0" animBg="1"/>
      <p:bldP spid="416799" grpId="0" animBg="1"/>
      <p:bldP spid="416806"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atin typeface="Arial" charset="0"/>
              </a:rPr>
              <a:t>Example</a:t>
            </a:r>
          </a:p>
        </p:txBody>
      </p:sp>
      <p:pic>
        <p:nvPicPr>
          <p:cNvPr id="29699" name="Picture 2" descr="http://www.ifp.illinois.edu/~yuhuang/rectify/orig_4_5_b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3425" y="914400"/>
            <a:ext cx="7724775" cy="287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4" descr="http://www.ifp.illinois.edu/~yuhuang/rectify/rectif_4_5_b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886200"/>
            <a:ext cx="7772400" cy="285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701" name="Straight Connector 4"/>
          <p:cNvCxnSpPr>
            <a:cxnSpLocks noChangeShapeType="1"/>
          </p:cNvCxnSpPr>
          <p:nvPr/>
        </p:nvCxnSpPr>
        <p:spPr bwMode="auto">
          <a:xfrm>
            <a:off x="733425" y="1600200"/>
            <a:ext cx="7724775" cy="0"/>
          </a:xfrm>
          <a:prstGeom prst="line">
            <a:avLst/>
          </a:prstGeom>
          <a:noFill/>
          <a:ln w="12700">
            <a:solidFill>
              <a:srgbClr val="33CC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702" name="Straight Connector 7"/>
          <p:cNvCxnSpPr>
            <a:cxnSpLocks noChangeShapeType="1"/>
          </p:cNvCxnSpPr>
          <p:nvPr/>
        </p:nvCxnSpPr>
        <p:spPr bwMode="auto">
          <a:xfrm>
            <a:off x="733425" y="2152650"/>
            <a:ext cx="7724775" cy="0"/>
          </a:xfrm>
          <a:prstGeom prst="line">
            <a:avLst/>
          </a:prstGeom>
          <a:noFill/>
          <a:ln w="12700">
            <a:solidFill>
              <a:srgbClr val="33CC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703" name="Straight Connector 8"/>
          <p:cNvCxnSpPr>
            <a:cxnSpLocks noChangeShapeType="1"/>
          </p:cNvCxnSpPr>
          <p:nvPr/>
        </p:nvCxnSpPr>
        <p:spPr bwMode="auto">
          <a:xfrm>
            <a:off x="733425" y="3527425"/>
            <a:ext cx="7724775" cy="0"/>
          </a:xfrm>
          <a:prstGeom prst="line">
            <a:avLst/>
          </a:prstGeom>
          <a:noFill/>
          <a:ln w="12700">
            <a:solidFill>
              <a:srgbClr val="33CC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11" name="TextBox 10"/>
          <p:cNvSpPr txBox="1"/>
          <p:nvPr/>
        </p:nvSpPr>
        <p:spPr>
          <a:xfrm>
            <a:off x="733425" y="928688"/>
            <a:ext cx="2590800" cy="457200"/>
          </a:xfrm>
          <a:prstGeom prst="rect">
            <a:avLst/>
          </a:prstGeom>
          <a:noFill/>
        </p:spPr>
        <p:txBody>
          <a:bodyPr>
            <a:spAutoFit/>
          </a:bodyPr>
          <a:lstStyle/>
          <a:p>
            <a:pPr>
              <a:defRPr/>
            </a:pPr>
            <a:r>
              <a:rPr lang="en-US" dirty="0" err="1">
                <a:solidFill>
                  <a:schemeClr val="bg1"/>
                </a:solidFill>
                <a:latin typeface="+mn-lt"/>
                <a:ea typeface="+mn-ea"/>
              </a:rPr>
              <a:t>Unrectified</a:t>
            </a:r>
            <a:endParaRPr lang="en-US" dirty="0">
              <a:solidFill>
                <a:schemeClr val="bg1"/>
              </a:solidFill>
              <a:latin typeface="+mn-lt"/>
              <a:ea typeface="+mn-ea"/>
            </a:endParaRPr>
          </a:p>
        </p:txBody>
      </p:sp>
      <p:sp>
        <p:nvSpPr>
          <p:cNvPr id="14" name="TextBox 13"/>
          <p:cNvSpPr txBox="1"/>
          <p:nvPr/>
        </p:nvSpPr>
        <p:spPr>
          <a:xfrm>
            <a:off x="695325" y="3886200"/>
            <a:ext cx="2590800" cy="457200"/>
          </a:xfrm>
          <a:prstGeom prst="rect">
            <a:avLst/>
          </a:prstGeom>
          <a:noFill/>
        </p:spPr>
        <p:txBody>
          <a:bodyPr>
            <a:spAutoFit/>
          </a:bodyPr>
          <a:lstStyle/>
          <a:p>
            <a:pPr>
              <a:defRPr/>
            </a:pPr>
            <a:r>
              <a:rPr lang="en-US" dirty="0">
                <a:solidFill>
                  <a:schemeClr val="bg1"/>
                </a:solidFill>
                <a:latin typeface="+mn-lt"/>
                <a:ea typeface="+mn-ea"/>
              </a:rPr>
              <a:t>Rectified</a:t>
            </a:r>
          </a:p>
        </p:txBody>
      </p:sp>
      <p:cxnSp>
        <p:nvCxnSpPr>
          <p:cNvPr id="29706" name="Straight Connector 14"/>
          <p:cNvCxnSpPr>
            <a:cxnSpLocks noChangeShapeType="1"/>
          </p:cNvCxnSpPr>
          <p:nvPr/>
        </p:nvCxnSpPr>
        <p:spPr bwMode="auto">
          <a:xfrm>
            <a:off x="709613" y="4357688"/>
            <a:ext cx="7724775" cy="0"/>
          </a:xfrm>
          <a:prstGeom prst="line">
            <a:avLst/>
          </a:prstGeom>
          <a:noFill/>
          <a:ln w="12700">
            <a:solidFill>
              <a:srgbClr val="33CC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707" name="Straight Connector 15"/>
          <p:cNvCxnSpPr>
            <a:cxnSpLocks noChangeShapeType="1"/>
          </p:cNvCxnSpPr>
          <p:nvPr/>
        </p:nvCxnSpPr>
        <p:spPr bwMode="auto">
          <a:xfrm>
            <a:off x="693738" y="4840288"/>
            <a:ext cx="7724775" cy="0"/>
          </a:xfrm>
          <a:prstGeom prst="line">
            <a:avLst/>
          </a:prstGeom>
          <a:noFill/>
          <a:ln w="12700">
            <a:solidFill>
              <a:srgbClr val="33CC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708" name="Straight Connector 16"/>
          <p:cNvCxnSpPr>
            <a:cxnSpLocks noChangeShapeType="1"/>
          </p:cNvCxnSpPr>
          <p:nvPr/>
        </p:nvCxnSpPr>
        <p:spPr bwMode="auto">
          <a:xfrm>
            <a:off x="709613" y="5322888"/>
            <a:ext cx="7724775" cy="0"/>
          </a:xfrm>
          <a:prstGeom prst="line">
            <a:avLst/>
          </a:prstGeom>
          <a:noFill/>
          <a:ln w="12700">
            <a:solidFill>
              <a:srgbClr val="33CC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709" name="Straight Connector 17"/>
          <p:cNvCxnSpPr>
            <a:cxnSpLocks noChangeShapeType="1"/>
          </p:cNvCxnSpPr>
          <p:nvPr/>
        </p:nvCxnSpPr>
        <p:spPr bwMode="auto">
          <a:xfrm>
            <a:off x="709613" y="5799138"/>
            <a:ext cx="7724775" cy="0"/>
          </a:xfrm>
          <a:prstGeom prst="line">
            <a:avLst/>
          </a:prstGeom>
          <a:noFill/>
          <a:ln w="12700">
            <a:solidFill>
              <a:srgbClr val="33CC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29710" name="Straight Connector 18"/>
          <p:cNvCxnSpPr>
            <a:cxnSpLocks noChangeShapeType="1"/>
          </p:cNvCxnSpPr>
          <p:nvPr/>
        </p:nvCxnSpPr>
        <p:spPr bwMode="auto">
          <a:xfrm>
            <a:off x="695325" y="6280150"/>
            <a:ext cx="7724775" cy="0"/>
          </a:xfrm>
          <a:prstGeom prst="line">
            <a:avLst/>
          </a:prstGeom>
          <a:noFill/>
          <a:ln w="12700">
            <a:solidFill>
              <a:srgbClr val="33CC3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reeform 5"/>
          <p:cNvSpPr>
            <a:spLocks/>
          </p:cNvSpPr>
          <p:nvPr/>
        </p:nvSpPr>
        <p:spPr bwMode="auto">
          <a:xfrm>
            <a:off x="5705475" y="3859213"/>
            <a:ext cx="1884363" cy="314325"/>
          </a:xfrm>
          <a:custGeom>
            <a:avLst/>
            <a:gdLst>
              <a:gd name="T0" fmla="*/ 0 w 1468"/>
              <a:gd name="T1" fmla="*/ 2147483647 h 252"/>
              <a:gd name="T2" fmla="*/ 2147483647 w 1468"/>
              <a:gd name="T3" fmla="*/ 2147483647 h 252"/>
              <a:gd name="T4" fmla="*/ 2147483647 w 1468"/>
              <a:gd name="T5" fmla="*/ 2147483647 h 252"/>
              <a:gd name="T6" fmla="*/ 2147483647 w 1468"/>
              <a:gd name="T7" fmla="*/ 2147483647 h 252"/>
              <a:gd name="T8" fmla="*/ 2147483647 w 1468"/>
              <a:gd name="T9" fmla="*/ 2147483647 h 252"/>
              <a:gd name="T10" fmla="*/ 2147483647 w 1468"/>
              <a:gd name="T11" fmla="*/ 0 h 252"/>
              <a:gd name="T12" fmla="*/ 2147483647 w 1468"/>
              <a:gd name="T13" fmla="*/ 2147483647 h 252"/>
              <a:gd name="T14" fmla="*/ 2147483647 w 1468"/>
              <a:gd name="T15" fmla="*/ 2147483647 h 252"/>
              <a:gd name="T16" fmla="*/ 2147483647 w 1468"/>
              <a:gd name="T17" fmla="*/ 2147483647 h 252"/>
              <a:gd name="T18" fmla="*/ 2147483647 w 1468"/>
              <a:gd name="T19" fmla="*/ 2147483647 h 252"/>
              <a:gd name="T20" fmla="*/ 2147483647 w 1468"/>
              <a:gd name="T21" fmla="*/ 2147483647 h 252"/>
              <a:gd name="T22" fmla="*/ 2147483647 w 1468"/>
              <a:gd name="T23" fmla="*/ 2147483647 h 252"/>
              <a:gd name="T24" fmla="*/ 2147483647 w 1468"/>
              <a:gd name="T25" fmla="*/ 2147483647 h 252"/>
              <a:gd name="T26" fmla="*/ 2147483647 w 1468"/>
              <a:gd name="T27" fmla="*/ 2147483647 h 252"/>
              <a:gd name="T28" fmla="*/ 2147483647 w 1468"/>
              <a:gd name="T29" fmla="*/ 2147483647 h 252"/>
              <a:gd name="T30" fmla="*/ 2147483647 w 1468"/>
              <a:gd name="T31" fmla="*/ 2147483647 h 252"/>
              <a:gd name="T32" fmla="*/ 2147483647 w 1468"/>
              <a:gd name="T33" fmla="*/ 2147483647 h 252"/>
              <a:gd name="T34" fmla="*/ 2147483647 w 1468"/>
              <a:gd name="T35" fmla="*/ 2147483647 h 252"/>
              <a:gd name="T36" fmla="*/ 2147483647 w 1468"/>
              <a:gd name="T37" fmla="*/ 2147483647 h 252"/>
              <a:gd name="T38" fmla="*/ 2147483647 w 1468"/>
              <a:gd name="T39" fmla="*/ 2147483647 h 252"/>
              <a:gd name="T40" fmla="*/ 2147483647 w 1468"/>
              <a:gd name="T41" fmla="*/ 2147483647 h 252"/>
              <a:gd name="T42" fmla="*/ 2147483647 w 1468"/>
              <a:gd name="T43" fmla="*/ 2147483647 h 252"/>
              <a:gd name="T44" fmla="*/ 2147483647 w 1468"/>
              <a:gd name="T45" fmla="*/ 2147483647 h 252"/>
              <a:gd name="T46" fmla="*/ 2147483647 w 1468"/>
              <a:gd name="T47" fmla="*/ 2147483647 h 252"/>
              <a:gd name="T48" fmla="*/ 2147483647 w 1468"/>
              <a:gd name="T49" fmla="*/ 2147483647 h 252"/>
              <a:gd name="T50" fmla="*/ 2147483647 w 1468"/>
              <a:gd name="T51" fmla="*/ 2147483647 h 252"/>
              <a:gd name="T52" fmla="*/ 2147483647 w 1468"/>
              <a:gd name="T53" fmla="*/ 2147483647 h 252"/>
              <a:gd name="T54" fmla="*/ 2147483647 w 1468"/>
              <a:gd name="T55" fmla="*/ 2147483647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68"/>
              <a:gd name="T85" fmla="*/ 0 h 252"/>
              <a:gd name="T86" fmla="*/ 1468 w 1468"/>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68" h="252">
                <a:moveTo>
                  <a:pt x="0" y="5"/>
                </a:moveTo>
                <a:cubicBezTo>
                  <a:pt x="22" y="20"/>
                  <a:pt x="30" y="32"/>
                  <a:pt x="56" y="41"/>
                </a:cubicBezTo>
                <a:cubicBezTo>
                  <a:pt x="61" y="39"/>
                  <a:pt x="67" y="39"/>
                  <a:pt x="71" y="36"/>
                </a:cubicBezTo>
                <a:cubicBezTo>
                  <a:pt x="75" y="33"/>
                  <a:pt x="77" y="27"/>
                  <a:pt x="81" y="25"/>
                </a:cubicBezTo>
                <a:cubicBezTo>
                  <a:pt x="95" y="18"/>
                  <a:pt x="112" y="15"/>
                  <a:pt x="127" y="10"/>
                </a:cubicBezTo>
                <a:cubicBezTo>
                  <a:pt x="137" y="7"/>
                  <a:pt x="157" y="0"/>
                  <a:pt x="157" y="0"/>
                </a:cubicBezTo>
                <a:cubicBezTo>
                  <a:pt x="196" y="13"/>
                  <a:pt x="233" y="31"/>
                  <a:pt x="273" y="41"/>
                </a:cubicBezTo>
                <a:cubicBezTo>
                  <a:pt x="283" y="40"/>
                  <a:pt x="353" y="26"/>
                  <a:pt x="369" y="30"/>
                </a:cubicBezTo>
                <a:cubicBezTo>
                  <a:pt x="390" y="54"/>
                  <a:pt x="366" y="30"/>
                  <a:pt x="395" y="46"/>
                </a:cubicBezTo>
                <a:cubicBezTo>
                  <a:pt x="406" y="52"/>
                  <a:pt x="450" y="137"/>
                  <a:pt x="455" y="121"/>
                </a:cubicBezTo>
                <a:cubicBezTo>
                  <a:pt x="486" y="168"/>
                  <a:pt x="519" y="233"/>
                  <a:pt x="576" y="252"/>
                </a:cubicBezTo>
                <a:cubicBezTo>
                  <a:pt x="603" y="245"/>
                  <a:pt x="593" y="186"/>
                  <a:pt x="615" y="171"/>
                </a:cubicBezTo>
                <a:cubicBezTo>
                  <a:pt x="618" y="161"/>
                  <a:pt x="624" y="139"/>
                  <a:pt x="627" y="129"/>
                </a:cubicBezTo>
                <a:cubicBezTo>
                  <a:pt x="629" y="124"/>
                  <a:pt x="646" y="102"/>
                  <a:pt x="651" y="99"/>
                </a:cubicBezTo>
                <a:cubicBezTo>
                  <a:pt x="661" y="92"/>
                  <a:pt x="681" y="78"/>
                  <a:pt x="681" y="78"/>
                </a:cubicBezTo>
                <a:cubicBezTo>
                  <a:pt x="694" y="59"/>
                  <a:pt x="724" y="71"/>
                  <a:pt x="747" y="78"/>
                </a:cubicBezTo>
                <a:cubicBezTo>
                  <a:pt x="768" y="86"/>
                  <a:pt x="791" y="116"/>
                  <a:pt x="809" y="126"/>
                </a:cubicBezTo>
                <a:cubicBezTo>
                  <a:pt x="824" y="127"/>
                  <a:pt x="854" y="137"/>
                  <a:pt x="854" y="137"/>
                </a:cubicBezTo>
                <a:cubicBezTo>
                  <a:pt x="919" y="131"/>
                  <a:pt x="895" y="133"/>
                  <a:pt x="935" y="106"/>
                </a:cubicBezTo>
                <a:cubicBezTo>
                  <a:pt x="954" y="94"/>
                  <a:pt x="979" y="98"/>
                  <a:pt x="1001" y="96"/>
                </a:cubicBezTo>
                <a:cubicBezTo>
                  <a:pt x="1020" y="83"/>
                  <a:pt x="1042" y="78"/>
                  <a:pt x="1062" y="66"/>
                </a:cubicBezTo>
                <a:cubicBezTo>
                  <a:pt x="1096" y="71"/>
                  <a:pt x="1169" y="82"/>
                  <a:pt x="1198" y="101"/>
                </a:cubicBezTo>
                <a:cubicBezTo>
                  <a:pt x="1221" y="117"/>
                  <a:pt x="1247" y="133"/>
                  <a:pt x="1274" y="142"/>
                </a:cubicBezTo>
                <a:cubicBezTo>
                  <a:pt x="1291" y="159"/>
                  <a:pt x="1312" y="170"/>
                  <a:pt x="1334" y="177"/>
                </a:cubicBezTo>
                <a:cubicBezTo>
                  <a:pt x="1370" y="173"/>
                  <a:pt x="1383" y="175"/>
                  <a:pt x="1410" y="157"/>
                </a:cubicBezTo>
                <a:cubicBezTo>
                  <a:pt x="1417" y="135"/>
                  <a:pt x="1429" y="117"/>
                  <a:pt x="1446" y="101"/>
                </a:cubicBezTo>
                <a:cubicBezTo>
                  <a:pt x="1448" y="96"/>
                  <a:pt x="1447" y="90"/>
                  <a:pt x="1451" y="86"/>
                </a:cubicBezTo>
                <a:cubicBezTo>
                  <a:pt x="1468" y="69"/>
                  <a:pt x="1466" y="90"/>
                  <a:pt x="1466" y="76"/>
                </a:cubicBezTo>
              </a:path>
            </a:pathLst>
          </a:custGeom>
          <a:noFill/>
          <a:ln w="9525">
            <a:solidFill>
              <a:schemeClr val="tx1"/>
            </a:solidFill>
            <a:round/>
            <a:headEnd/>
            <a:tailEnd/>
          </a:ln>
        </p:spPr>
        <p:txBody>
          <a:bodyPr/>
          <a:lstStyle/>
          <a:p>
            <a:endParaRPr lang="en-US"/>
          </a:p>
        </p:txBody>
      </p:sp>
      <p:grpSp>
        <p:nvGrpSpPr>
          <p:cNvPr id="47107" name="Group 6"/>
          <p:cNvGrpSpPr>
            <a:grpSpLocks/>
          </p:cNvGrpSpPr>
          <p:nvPr/>
        </p:nvGrpSpPr>
        <p:grpSpPr bwMode="auto">
          <a:xfrm>
            <a:off x="5708650" y="3721100"/>
            <a:ext cx="1909763" cy="477838"/>
            <a:chOff x="2064" y="2160"/>
            <a:chExt cx="1488" cy="384"/>
          </a:xfrm>
        </p:grpSpPr>
        <p:sp>
          <p:nvSpPr>
            <p:cNvPr id="47126" name="Line 7"/>
            <p:cNvSpPr>
              <a:spLocks noChangeShapeType="1"/>
            </p:cNvSpPr>
            <p:nvPr/>
          </p:nvSpPr>
          <p:spPr bwMode="auto">
            <a:xfrm flipV="1">
              <a:off x="2064" y="2160"/>
              <a:ext cx="0" cy="384"/>
            </a:xfrm>
            <a:prstGeom prst="line">
              <a:avLst/>
            </a:prstGeom>
            <a:noFill/>
            <a:ln w="9525">
              <a:solidFill>
                <a:schemeClr val="tx1"/>
              </a:solidFill>
              <a:round/>
              <a:headEnd/>
              <a:tailEnd type="triangle" w="med" len="med"/>
            </a:ln>
          </p:spPr>
          <p:txBody>
            <a:bodyPr/>
            <a:lstStyle/>
            <a:p>
              <a:endParaRPr lang="en-US"/>
            </a:p>
          </p:txBody>
        </p:sp>
        <p:sp>
          <p:nvSpPr>
            <p:cNvPr id="47127" name="Line 8"/>
            <p:cNvSpPr>
              <a:spLocks noChangeShapeType="1"/>
            </p:cNvSpPr>
            <p:nvPr/>
          </p:nvSpPr>
          <p:spPr bwMode="auto">
            <a:xfrm>
              <a:off x="2064" y="2544"/>
              <a:ext cx="1488" cy="0"/>
            </a:xfrm>
            <a:prstGeom prst="line">
              <a:avLst/>
            </a:prstGeom>
            <a:noFill/>
            <a:ln w="9525">
              <a:solidFill>
                <a:schemeClr val="tx1"/>
              </a:solidFill>
              <a:round/>
              <a:headEnd/>
              <a:tailEnd type="triangle" w="med" len="med"/>
            </a:ln>
          </p:spPr>
          <p:txBody>
            <a:bodyPr/>
            <a:lstStyle/>
            <a:p>
              <a:endParaRPr lang="en-US"/>
            </a:p>
          </p:txBody>
        </p:sp>
      </p:grpSp>
      <p:sp>
        <p:nvSpPr>
          <p:cNvPr id="47108" name="Text Box 9"/>
          <p:cNvSpPr txBox="1">
            <a:spLocks noChangeArrowheads="1"/>
          </p:cNvSpPr>
          <p:nvPr/>
        </p:nvSpPr>
        <p:spPr bwMode="auto">
          <a:xfrm>
            <a:off x="4343400" y="3581400"/>
            <a:ext cx="1344613"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Matching cost</a:t>
            </a:r>
          </a:p>
        </p:txBody>
      </p:sp>
      <p:sp>
        <p:nvSpPr>
          <p:cNvPr id="47109" name="Text Box 10"/>
          <p:cNvSpPr txBox="1">
            <a:spLocks noChangeArrowheads="1"/>
          </p:cNvSpPr>
          <p:nvPr/>
        </p:nvSpPr>
        <p:spPr bwMode="auto">
          <a:xfrm>
            <a:off x="7635875" y="3962400"/>
            <a:ext cx="898525"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disparity</a:t>
            </a:r>
          </a:p>
        </p:txBody>
      </p:sp>
      <p:pic>
        <p:nvPicPr>
          <p:cNvPr id="47110" name="Picture 11" descr="left"/>
          <p:cNvPicPr>
            <a:picLocks noChangeAspect="1" noChangeArrowheads="1"/>
          </p:cNvPicPr>
          <p:nvPr/>
        </p:nvPicPr>
        <p:blipFill>
          <a:blip r:embed="rId3" cstate="print"/>
          <a:srcRect/>
          <a:stretch>
            <a:fillRect/>
          </a:stretch>
        </p:blipFill>
        <p:spPr bwMode="auto">
          <a:xfrm>
            <a:off x="1624013" y="1212850"/>
            <a:ext cx="2957512" cy="2151063"/>
          </a:xfrm>
          <a:prstGeom prst="rect">
            <a:avLst/>
          </a:prstGeom>
          <a:noFill/>
          <a:ln w="9525">
            <a:noFill/>
            <a:miter lim="800000"/>
            <a:headEnd/>
            <a:tailEnd/>
          </a:ln>
        </p:spPr>
      </p:pic>
      <p:pic>
        <p:nvPicPr>
          <p:cNvPr id="47111" name="Picture 12" descr="right"/>
          <p:cNvPicPr>
            <a:picLocks noChangeAspect="1" noChangeArrowheads="1"/>
          </p:cNvPicPr>
          <p:nvPr/>
        </p:nvPicPr>
        <p:blipFill>
          <a:blip r:embed="rId4" cstate="print"/>
          <a:srcRect/>
          <a:stretch>
            <a:fillRect/>
          </a:stretch>
        </p:blipFill>
        <p:spPr bwMode="auto">
          <a:xfrm>
            <a:off x="5011738" y="1212850"/>
            <a:ext cx="2957512" cy="2151063"/>
          </a:xfrm>
          <a:prstGeom prst="rect">
            <a:avLst/>
          </a:prstGeom>
          <a:noFill/>
          <a:ln w="9525">
            <a:noFill/>
            <a:miter lim="800000"/>
            <a:headEnd/>
            <a:tailEnd/>
          </a:ln>
        </p:spPr>
      </p:pic>
      <p:sp>
        <p:nvSpPr>
          <p:cNvPr id="47112" name="Line 13"/>
          <p:cNvSpPr>
            <a:spLocks noChangeShapeType="1"/>
          </p:cNvSpPr>
          <p:nvPr/>
        </p:nvSpPr>
        <p:spPr bwMode="auto">
          <a:xfrm>
            <a:off x="1439863" y="2108200"/>
            <a:ext cx="6713537" cy="0"/>
          </a:xfrm>
          <a:prstGeom prst="line">
            <a:avLst/>
          </a:prstGeom>
          <a:noFill/>
          <a:ln w="12700">
            <a:solidFill>
              <a:schemeClr val="folHlink"/>
            </a:solidFill>
            <a:round/>
            <a:headEnd/>
            <a:tailEnd/>
          </a:ln>
        </p:spPr>
        <p:txBody>
          <a:bodyPr/>
          <a:lstStyle/>
          <a:p>
            <a:endParaRPr lang="en-US"/>
          </a:p>
        </p:txBody>
      </p:sp>
      <p:sp>
        <p:nvSpPr>
          <p:cNvPr id="47113" name="Rectangle 14"/>
          <p:cNvSpPr>
            <a:spLocks noChangeArrowheads="1"/>
          </p:cNvSpPr>
          <p:nvPr/>
        </p:nvSpPr>
        <p:spPr bwMode="auto">
          <a:xfrm>
            <a:off x="3017838" y="2049463"/>
            <a:ext cx="123825" cy="119062"/>
          </a:xfrm>
          <a:prstGeom prst="rect">
            <a:avLst/>
          </a:prstGeom>
          <a:noFill/>
          <a:ln w="15875">
            <a:solidFill>
              <a:srgbClr val="FF0000"/>
            </a:solidFill>
            <a:miter lim="800000"/>
            <a:headEnd/>
            <a:tailEnd/>
          </a:ln>
        </p:spPr>
        <p:txBody>
          <a:bodyPr wrap="none" anchor="ctr"/>
          <a:lstStyle/>
          <a:p>
            <a:endParaRPr lang="en-US"/>
          </a:p>
        </p:txBody>
      </p:sp>
      <p:grpSp>
        <p:nvGrpSpPr>
          <p:cNvPr id="47114" name="Group 15"/>
          <p:cNvGrpSpPr>
            <a:grpSpLocks/>
          </p:cNvGrpSpPr>
          <p:nvPr/>
        </p:nvGrpSpPr>
        <p:grpSpPr bwMode="auto">
          <a:xfrm>
            <a:off x="6021388" y="2049463"/>
            <a:ext cx="862012" cy="119062"/>
            <a:chOff x="3111" y="3838"/>
            <a:chExt cx="672" cy="96"/>
          </a:xfrm>
        </p:grpSpPr>
        <p:sp>
          <p:nvSpPr>
            <p:cNvPr id="47121" name="Rectangle 16"/>
            <p:cNvSpPr>
              <a:spLocks noChangeArrowheads="1"/>
            </p:cNvSpPr>
            <p:nvPr/>
          </p:nvSpPr>
          <p:spPr bwMode="auto">
            <a:xfrm>
              <a:off x="3399" y="3838"/>
              <a:ext cx="96" cy="96"/>
            </a:xfrm>
            <a:prstGeom prst="rect">
              <a:avLst/>
            </a:prstGeom>
            <a:noFill/>
            <a:ln w="15875">
              <a:solidFill>
                <a:srgbClr val="FF0000"/>
              </a:solidFill>
              <a:miter lim="800000"/>
              <a:headEnd/>
              <a:tailEnd/>
            </a:ln>
          </p:spPr>
          <p:txBody>
            <a:bodyPr wrap="none" anchor="ctr"/>
            <a:lstStyle/>
            <a:p>
              <a:endParaRPr lang="en-US"/>
            </a:p>
          </p:txBody>
        </p:sp>
        <p:sp>
          <p:nvSpPr>
            <p:cNvPr id="47122" name="Rectangle 17"/>
            <p:cNvSpPr>
              <a:spLocks noChangeArrowheads="1"/>
            </p:cNvSpPr>
            <p:nvPr/>
          </p:nvSpPr>
          <p:spPr bwMode="auto">
            <a:xfrm>
              <a:off x="3111" y="3838"/>
              <a:ext cx="96" cy="96"/>
            </a:xfrm>
            <a:prstGeom prst="rect">
              <a:avLst/>
            </a:prstGeom>
            <a:noFill/>
            <a:ln w="15875">
              <a:solidFill>
                <a:srgbClr val="00FFFF"/>
              </a:solidFill>
              <a:miter lim="800000"/>
              <a:headEnd/>
              <a:tailEnd/>
            </a:ln>
          </p:spPr>
          <p:txBody>
            <a:bodyPr wrap="none" anchor="ctr"/>
            <a:lstStyle/>
            <a:p>
              <a:endParaRPr lang="en-US"/>
            </a:p>
          </p:txBody>
        </p:sp>
        <p:sp>
          <p:nvSpPr>
            <p:cNvPr id="47123" name="Rectangle 18"/>
            <p:cNvSpPr>
              <a:spLocks noChangeArrowheads="1"/>
            </p:cNvSpPr>
            <p:nvPr/>
          </p:nvSpPr>
          <p:spPr bwMode="auto">
            <a:xfrm>
              <a:off x="3255" y="3838"/>
              <a:ext cx="96" cy="96"/>
            </a:xfrm>
            <a:prstGeom prst="rect">
              <a:avLst/>
            </a:prstGeom>
            <a:noFill/>
            <a:ln w="15875">
              <a:solidFill>
                <a:srgbClr val="00FFFF"/>
              </a:solidFill>
              <a:miter lim="800000"/>
              <a:headEnd/>
              <a:tailEnd/>
            </a:ln>
          </p:spPr>
          <p:txBody>
            <a:bodyPr wrap="none" anchor="ctr"/>
            <a:lstStyle/>
            <a:p>
              <a:endParaRPr lang="en-US"/>
            </a:p>
          </p:txBody>
        </p:sp>
        <p:sp>
          <p:nvSpPr>
            <p:cNvPr id="47124" name="Rectangle 19"/>
            <p:cNvSpPr>
              <a:spLocks noChangeArrowheads="1"/>
            </p:cNvSpPr>
            <p:nvPr/>
          </p:nvSpPr>
          <p:spPr bwMode="auto">
            <a:xfrm>
              <a:off x="3543" y="3838"/>
              <a:ext cx="96" cy="96"/>
            </a:xfrm>
            <a:prstGeom prst="rect">
              <a:avLst/>
            </a:prstGeom>
            <a:noFill/>
            <a:ln w="15875">
              <a:solidFill>
                <a:srgbClr val="00FFFF"/>
              </a:solidFill>
              <a:miter lim="800000"/>
              <a:headEnd/>
              <a:tailEnd/>
            </a:ln>
          </p:spPr>
          <p:txBody>
            <a:bodyPr wrap="none" anchor="ctr"/>
            <a:lstStyle/>
            <a:p>
              <a:endParaRPr lang="en-US"/>
            </a:p>
          </p:txBody>
        </p:sp>
        <p:sp>
          <p:nvSpPr>
            <p:cNvPr id="47125" name="Rectangle 20"/>
            <p:cNvSpPr>
              <a:spLocks noChangeArrowheads="1"/>
            </p:cNvSpPr>
            <p:nvPr/>
          </p:nvSpPr>
          <p:spPr bwMode="auto">
            <a:xfrm>
              <a:off x="3687" y="3838"/>
              <a:ext cx="96" cy="96"/>
            </a:xfrm>
            <a:prstGeom prst="rect">
              <a:avLst/>
            </a:prstGeom>
            <a:noFill/>
            <a:ln w="15875">
              <a:solidFill>
                <a:srgbClr val="00FFFF"/>
              </a:solidFill>
              <a:miter lim="800000"/>
              <a:headEnd/>
              <a:tailEnd/>
            </a:ln>
          </p:spPr>
          <p:txBody>
            <a:bodyPr wrap="none" anchor="ctr"/>
            <a:lstStyle/>
            <a:p>
              <a:endParaRPr lang="en-US"/>
            </a:p>
          </p:txBody>
        </p:sp>
      </p:grpSp>
      <p:sp>
        <p:nvSpPr>
          <p:cNvPr id="47115" name="Text Box 21"/>
          <p:cNvSpPr txBox="1">
            <a:spLocks noChangeArrowheads="1"/>
          </p:cNvSpPr>
          <p:nvPr/>
        </p:nvSpPr>
        <p:spPr bwMode="auto">
          <a:xfrm>
            <a:off x="2925763" y="914400"/>
            <a:ext cx="523875"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Left</a:t>
            </a:r>
          </a:p>
        </p:txBody>
      </p:sp>
      <p:sp>
        <p:nvSpPr>
          <p:cNvPr id="47116" name="Text Box 22"/>
          <p:cNvSpPr txBox="1">
            <a:spLocks noChangeArrowheads="1"/>
          </p:cNvSpPr>
          <p:nvPr/>
        </p:nvSpPr>
        <p:spPr bwMode="auto">
          <a:xfrm>
            <a:off x="6223000" y="914400"/>
            <a:ext cx="636588"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Right</a:t>
            </a:r>
          </a:p>
        </p:txBody>
      </p:sp>
      <p:sp>
        <p:nvSpPr>
          <p:cNvPr id="47117" name="Freeform 23"/>
          <p:cNvSpPr>
            <a:spLocks/>
          </p:cNvSpPr>
          <p:nvPr/>
        </p:nvSpPr>
        <p:spPr bwMode="auto">
          <a:xfrm>
            <a:off x="6430963" y="1212850"/>
            <a:ext cx="23812" cy="3219450"/>
          </a:xfrm>
          <a:custGeom>
            <a:avLst/>
            <a:gdLst>
              <a:gd name="T0" fmla="*/ 2147483647 w 18"/>
              <a:gd name="T1" fmla="*/ 0 h 2587"/>
              <a:gd name="T2" fmla="*/ 0 w 18"/>
              <a:gd name="T3" fmla="*/ 2147483647 h 2587"/>
              <a:gd name="T4" fmla="*/ 0 60000 65536"/>
              <a:gd name="T5" fmla="*/ 0 60000 65536"/>
              <a:gd name="T6" fmla="*/ 0 w 18"/>
              <a:gd name="T7" fmla="*/ 0 h 2587"/>
              <a:gd name="T8" fmla="*/ 18 w 18"/>
              <a:gd name="T9" fmla="*/ 2587 h 2587"/>
            </a:gdLst>
            <a:ahLst/>
            <a:cxnLst>
              <a:cxn ang="T4">
                <a:pos x="T0" y="T1"/>
              </a:cxn>
              <a:cxn ang="T5">
                <a:pos x="T2" y="T3"/>
              </a:cxn>
            </a:cxnLst>
            <a:rect l="T6" t="T7" r="T8" b="T9"/>
            <a:pathLst>
              <a:path w="18" h="2587">
                <a:moveTo>
                  <a:pt x="18" y="0"/>
                </a:moveTo>
                <a:lnTo>
                  <a:pt x="0" y="2587"/>
                </a:lnTo>
              </a:path>
            </a:pathLst>
          </a:custGeom>
          <a:noFill/>
          <a:ln w="12700">
            <a:solidFill>
              <a:srgbClr val="FF0000"/>
            </a:solidFill>
            <a:round/>
            <a:headEnd/>
            <a:tailEnd/>
          </a:ln>
        </p:spPr>
        <p:txBody>
          <a:bodyPr/>
          <a:lstStyle/>
          <a:p>
            <a:endParaRPr lang="en-US"/>
          </a:p>
        </p:txBody>
      </p:sp>
      <p:sp>
        <p:nvSpPr>
          <p:cNvPr id="47118" name="Text Box 24"/>
          <p:cNvSpPr txBox="1">
            <a:spLocks noChangeArrowheads="1"/>
          </p:cNvSpPr>
          <p:nvPr/>
        </p:nvSpPr>
        <p:spPr bwMode="auto">
          <a:xfrm>
            <a:off x="595313" y="1905000"/>
            <a:ext cx="852487"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scanline</a:t>
            </a:r>
          </a:p>
        </p:txBody>
      </p:sp>
      <p:sp>
        <p:nvSpPr>
          <p:cNvPr id="47119" name="Rectangle 25"/>
          <p:cNvSpPr>
            <a:spLocks noGrp="1" noChangeArrowheads="1"/>
          </p:cNvSpPr>
          <p:nvPr>
            <p:ph type="title"/>
          </p:nvPr>
        </p:nvSpPr>
        <p:spPr>
          <a:xfrm>
            <a:off x="685800" y="76200"/>
            <a:ext cx="8382000" cy="838200"/>
          </a:xfrm>
        </p:spPr>
        <p:txBody>
          <a:bodyPr/>
          <a:lstStyle/>
          <a:p>
            <a:r>
              <a:rPr lang="en-US" sz="3000" smtClean="0"/>
              <a:t>Correspondence search</a:t>
            </a:r>
          </a:p>
        </p:txBody>
      </p:sp>
      <p:sp>
        <p:nvSpPr>
          <p:cNvPr id="25616" name="Rectangle 26"/>
          <p:cNvSpPr>
            <a:spLocks noGrp="1" noChangeArrowheads="1"/>
          </p:cNvSpPr>
          <p:nvPr>
            <p:ph type="body" idx="1"/>
          </p:nvPr>
        </p:nvSpPr>
        <p:spPr>
          <a:xfrm>
            <a:off x="685800" y="4572000"/>
            <a:ext cx="7772400" cy="1981200"/>
          </a:xfrm>
        </p:spPr>
        <p:txBody>
          <a:bodyPr>
            <a:normAutofit/>
          </a:bodyPr>
          <a:lstStyle/>
          <a:p>
            <a:pPr>
              <a:buFontTx/>
              <a:buChar char="•"/>
              <a:defRPr/>
            </a:pPr>
            <a:r>
              <a:rPr lang="en-US" smtClean="0"/>
              <a:t>Slide a window along the right scanline and compare contents of that window with the reference window in the left image</a:t>
            </a:r>
          </a:p>
          <a:p>
            <a:pPr>
              <a:buFontTx/>
              <a:buChar char="•"/>
              <a:defRPr/>
            </a:pPr>
            <a:r>
              <a:rPr lang="en-US" smtClean="0"/>
              <a:t>Matching cost: SSD or normalized correlation</a:t>
            </a:r>
          </a:p>
        </p:txBody>
      </p:sp>
    </p:spTree>
    <p:extLst>
      <p:ext uri="{BB962C8B-B14F-4D97-AF65-F5344CB8AC3E}">
        <p14:creationId xmlns:p14="http://schemas.microsoft.com/office/powerpoint/2010/main" val="298064814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8" descr="left"/>
          <p:cNvPicPr>
            <a:picLocks noChangeAspect="1" noChangeArrowheads="1"/>
          </p:cNvPicPr>
          <p:nvPr/>
        </p:nvPicPr>
        <p:blipFill>
          <a:blip r:embed="rId3" cstate="print"/>
          <a:srcRect/>
          <a:stretch>
            <a:fillRect/>
          </a:stretch>
        </p:blipFill>
        <p:spPr bwMode="auto">
          <a:xfrm>
            <a:off x="1624013" y="1212850"/>
            <a:ext cx="2957512" cy="2151063"/>
          </a:xfrm>
          <a:prstGeom prst="rect">
            <a:avLst/>
          </a:prstGeom>
          <a:noFill/>
          <a:ln w="9525">
            <a:noFill/>
            <a:miter lim="800000"/>
            <a:headEnd/>
            <a:tailEnd/>
          </a:ln>
        </p:spPr>
      </p:pic>
      <p:pic>
        <p:nvPicPr>
          <p:cNvPr id="48131" name="Picture 9" descr="right"/>
          <p:cNvPicPr>
            <a:picLocks noChangeAspect="1" noChangeArrowheads="1"/>
          </p:cNvPicPr>
          <p:nvPr/>
        </p:nvPicPr>
        <p:blipFill>
          <a:blip r:embed="rId4" cstate="print"/>
          <a:srcRect/>
          <a:stretch>
            <a:fillRect/>
          </a:stretch>
        </p:blipFill>
        <p:spPr bwMode="auto">
          <a:xfrm>
            <a:off x="5011738" y="1212850"/>
            <a:ext cx="2957512" cy="2151063"/>
          </a:xfrm>
          <a:prstGeom prst="rect">
            <a:avLst/>
          </a:prstGeom>
          <a:noFill/>
          <a:ln w="9525">
            <a:noFill/>
            <a:miter lim="800000"/>
            <a:headEnd/>
            <a:tailEnd/>
          </a:ln>
        </p:spPr>
      </p:pic>
      <p:sp>
        <p:nvSpPr>
          <p:cNvPr id="48132" name="Line 10"/>
          <p:cNvSpPr>
            <a:spLocks noChangeShapeType="1"/>
          </p:cNvSpPr>
          <p:nvPr/>
        </p:nvSpPr>
        <p:spPr bwMode="auto">
          <a:xfrm>
            <a:off x="1439863" y="2108200"/>
            <a:ext cx="6713537" cy="0"/>
          </a:xfrm>
          <a:prstGeom prst="line">
            <a:avLst/>
          </a:prstGeom>
          <a:noFill/>
          <a:ln w="12700">
            <a:solidFill>
              <a:schemeClr val="folHlink"/>
            </a:solidFill>
            <a:round/>
            <a:headEnd/>
            <a:tailEnd/>
          </a:ln>
        </p:spPr>
        <p:txBody>
          <a:bodyPr/>
          <a:lstStyle/>
          <a:p>
            <a:endParaRPr lang="en-US"/>
          </a:p>
        </p:txBody>
      </p:sp>
      <p:sp>
        <p:nvSpPr>
          <p:cNvPr id="48133" name="Rectangle 11"/>
          <p:cNvSpPr>
            <a:spLocks noChangeArrowheads="1"/>
          </p:cNvSpPr>
          <p:nvPr/>
        </p:nvSpPr>
        <p:spPr bwMode="auto">
          <a:xfrm>
            <a:off x="3017838" y="2049463"/>
            <a:ext cx="123825" cy="119062"/>
          </a:xfrm>
          <a:prstGeom prst="rect">
            <a:avLst/>
          </a:prstGeom>
          <a:noFill/>
          <a:ln w="15875">
            <a:solidFill>
              <a:srgbClr val="FF0000"/>
            </a:solidFill>
            <a:miter lim="800000"/>
            <a:headEnd/>
            <a:tailEnd/>
          </a:ln>
        </p:spPr>
        <p:txBody>
          <a:bodyPr wrap="none" anchor="ctr"/>
          <a:lstStyle/>
          <a:p>
            <a:endParaRPr lang="en-US"/>
          </a:p>
        </p:txBody>
      </p:sp>
      <p:sp>
        <p:nvSpPr>
          <p:cNvPr id="48134" name="Text Box 18"/>
          <p:cNvSpPr txBox="1">
            <a:spLocks noChangeArrowheads="1"/>
          </p:cNvSpPr>
          <p:nvPr/>
        </p:nvSpPr>
        <p:spPr bwMode="auto">
          <a:xfrm>
            <a:off x="2925763" y="914400"/>
            <a:ext cx="523875"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Left</a:t>
            </a:r>
          </a:p>
        </p:txBody>
      </p:sp>
      <p:sp>
        <p:nvSpPr>
          <p:cNvPr id="48135" name="Text Box 19"/>
          <p:cNvSpPr txBox="1">
            <a:spLocks noChangeArrowheads="1"/>
          </p:cNvSpPr>
          <p:nvPr/>
        </p:nvSpPr>
        <p:spPr bwMode="auto">
          <a:xfrm>
            <a:off x="6223000" y="914400"/>
            <a:ext cx="636588"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Right</a:t>
            </a:r>
          </a:p>
        </p:txBody>
      </p:sp>
      <p:sp>
        <p:nvSpPr>
          <p:cNvPr id="48136" name="Text Box 21"/>
          <p:cNvSpPr txBox="1">
            <a:spLocks noChangeArrowheads="1"/>
          </p:cNvSpPr>
          <p:nvPr/>
        </p:nvSpPr>
        <p:spPr bwMode="auto">
          <a:xfrm>
            <a:off x="595313" y="1905000"/>
            <a:ext cx="852487"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scanline</a:t>
            </a:r>
          </a:p>
        </p:txBody>
      </p:sp>
      <p:sp>
        <p:nvSpPr>
          <p:cNvPr id="48137" name="Rectangle 22"/>
          <p:cNvSpPr>
            <a:spLocks noGrp="1" noChangeArrowheads="1"/>
          </p:cNvSpPr>
          <p:nvPr>
            <p:ph type="title"/>
          </p:nvPr>
        </p:nvSpPr>
        <p:spPr>
          <a:xfrm>
            <a:off x="685800" y="76200"/>
            <a:ext cx="8382000" cy="838200"/>
          </a:xfrm>
        </p:spPr>
        <p:txBody>
          <a:bodyPr/>
          <a:lstStyle/>
          <a:p>
            <a:r>
              <a:rPr lang="en-US" sz="3000" smtClean="0"/>
              <a:t>Correspondence search</a:t>
            </a:r>
          </a:p>
        </p:txBody>
      </p:sp>
      <p:pic>
        <p:nvPicPr>
          <p:cNvPr id="48138" name="Picture 25"/>
          <p:cNvPicPr>
            <a:picLocks noChangeAspect="1" noChangeArrowheads="1"/>
          </p:cNvPicPr>
          <p:nvPr/>
        </p:nvPicPr>
        <p:blipFill>
          <a:blip r:embed="rId5" cstate="print"/>
          <a:srcRect/>
          <a:stretch>
            <a:fillRect/>
          </a:stretch>
        </p:blipFill>
        <p:spPr bwMode="auto">
          <a:xfrm>
            <a:off x="4916488" y="3733800"/>
            <a:ext cx="3200400" cy="2398713"/>
          </a:xfrm>
          <a:prstGeom prst="rect">
            <a:avLst/>
          </a:prstGeom>
          <a:noFill/>
          <a:ln w="9525">
            <a:noFill/>
            <a:miter lim="800000"/>
            <a:headEnd/>
            <a:tailEnd/>
          </a:ln>
        </p:spPr>
      </p:pic>
      <p:sp>
        <p:nvSpPr>
          <p:cNvPr id="48139" name="Text Box 26"/>
          <p:cNvSpPr txBox="1">
            <a:spLocks noChangeArrowheads="1"/>
          </p:cNvSpPr>
          <p:nvPr/>
        </p:nvSpPr>
        <p:spPr bwMode="auto">
          <a:xfrm>
            <a:off x="6127750" y="6262688"/>
            <a:ext cx="654050" cy="366712"/>
          </a:xfrm>
          <a:prstGeom prst="rect">
            <a:avLst/>
          </a:prstGeom>
          <a:noFill/>
          <a:ln w="9525">
            <a:noFill/>
            <a:miter lim="800000"/>
            <a:headEnd/>
            <a:tailEnd/>
          </a:ln>
        </p:spPr>
        <p:txBody>
          <a:bodyPr wrap="none">
            <a:spAutoFit/>
          </a:bodyPr>
          <a:lstStyle/>
          <a:p>
            <a:r>
              <a:rPr lang="en-US"/>
              <a:t>SSD</a:t>
            </a:r>
          </a:p>
        </p:txBody>
      </p:sp>
      <p:sp>
        <p:nvSpPr>
          <p:cNvPr id="48140" name="Freeform 27"/>
          <p:cNvSpPr>
            <a:spLocks/>
          </p:cNvSpPr>
          <p:nvPr/>
        </p:nvSpPr>
        <p:spPr bwMode="auto">
          <a:xfrm>
            <a:off x="6454775" y="1212850"/>
            <a:ext cx="4763" cy="5043488"/>
          </a:xfrm>
          <a:custGeom>
            <a:avLst/>
            <a:gdLst>
              <a:gd name="T0" fmla="*/ 0 w 3"/>
              <a:gd name="T1" fmla="*/ 0 h 3177"/>
              <a:gd name="T2" fmla="*/ 2147483647 w 3"/>
              <a:gd name="T3" fmla="*/ 2147483647 h 3177"/>
              <a:gd name="T4" fmla="*/ 0 60000 65536"/>
              <a:gd name="T5" fmla="*/ 0 60000 65536"/>
              <a:gd name="T6" fmla="*/ 0 w 3"/>
              <a:gd name="T7" fmla="*/ 0 h 3177"/>
              <a:gd name="T8" fmla="*/ 3 w 3"/>
              <a:gd name="T9" fmla="*/ 3177 h 3177"/>
            </a:gdLst>
            <a:ahLst/>
            <a:cxnLst>
              <a:cxn ang="T4">
                <a:pos x="T0" y="T1"/>
              </a:cxn>
              <a:cxn ang="T5">
                <a:pos x="T2" y="T3"/>
              </a:cxn>
            </a:cxnLst>
            <a:rect l="T6" t="T7" r="T8" b="T9"/>
            <a:pathLst>
              <a:path w="3" h="3177">
                <a:moveTo>
                  <a:pt x="0" y="0"/>
                </a:moveTo>
                <a:lnTo>
                  <a:pt x="3" y="3177"/>
                </a:lnTo>
              </a:path>
            </a:pathLst>
          </a:custGeom>
          <a:noFill/>
          <a:ln w="12700">
            <a:solidFill>
              <a:srgbClr val="FF0000"/>
            </a:solidFill>
            <a:round/>
            <a:headEnd/>
            <a:tailEnd/>
          </a:ln>
        </p:spPr>
        <p:txBody>
          <a:bodyPr/>
          <a:lstStyle/>
          <a:p>
            <a:endParaRPr lang="en-US"/>
          </a:p>
        </p:txBody>
      </p:sp>
    </p:spTree>
    <p:extLst>
      <p:ext uri="{BB962C8B-B14F-4D97-AF65-F5344CB8AC3E}">
        <p14:creationId xmlns:p14="http://schemas.microsoft.com/office/powerpoint/2010/main" val="100269179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3053" r="35135" b="13116"/>
          <a:stretch/>
        </p:blipFill>
        <p:spPr>
          <a:xfrm>
            <a:off x="304800" y="1752600"/>
            <a:ext cx="8508772" cy="3810000"/>
          </a:xfrm>
          <a:prstGeom prst="rect">
            <a:avLst/>
          </a:prstGeom>
        </p:spPr>
      </p:pic>
      <p:cxnSp>
        <p:nvCxnSpPr>
          <p:cNvPr id="5" name="Straight Arrow Connector 4"/>
          <p:cNvCxnSpPr/>
          <p:nvPr/>
        </p:nvCxnSpPr>
        <p:spPr bwMode="auto">
          <a:xfrm flipH="1">
            <a:off x="6248400" y="3581400"/>
            <a:ext cx="304800" cy="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Straight Arrow Connector 5"/>
          <p:cNvCxnSpPr/>
          <p:nvPr/>
        </p:nvCxnSpPr>
        <p:spPr bwMode="auto">
          <a:xfrm flipH="1">
            <a:off x="5791200" y="4876800"/>
            <a:ext cx="609600" cy="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Straight Arrow Connector 7"/>
          <p:cNvCxnSpPr/>
          <p:nvPr/>
        </p:nvCxnSpPr>
        <p:spPr bwMode="auto">
          <a:xfrm flipH="1">
            <a:off x="7391400" y="2667000"/>
            <a:ext cx="216408" cy="0"/>
          </a:xfrm>
          <a:prstGeom prst="straightConnector1">
            <a:avLst/>
          </a:prstGeom>
          <a:solidFill>
            <a:schemeClr val="accent1"/>
          </a:solidFill>
          <a:ln w="38100"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543651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left"/>
          <p:cNvPicPr>
            <a:picLocks noChangeAspect="1" noChangeArrowheads="1"/>
          </p:cNvPicPr>
          <p:nvPr/>
        </p:nvPicPr>
        <p:blipFill>
          <a:blip r:embed="rId3" cstate="print"/>
          <a:srcRect/>
          <a:stretch>
            <a:fillRect/>
          </a:stretch>
        </p:blipFill>
        <p:spPr bwMode="auto">
          <a:xfrm>
            <a:off x="1624013" y="1212850"/>
            <a:ext cx="2957512" cy="2151063"/>
          </a:xfrm>
          <a:prstGeom prst="rect">
            <a:avLst/>
          </a:prstGeom>
          <a:noFill/>
          <a:ln w="9525">
            <a:noFill/>
            <a:miter lim="800000"/>
            <a:headEnd/>
            <a:tailEnd/>
          </a:ln>
        </p:spPr>
      </p:pic>
      <p:pic>
        <p:nvPicPr>
          <p:cNvPr id="49155" name="Picture 3" descr="right"/>
          <p:cNvPicPr>
            <a:picLocks noChangeAspect="1" noChangeArrowheads="1"/>
          </p:cNvPicPr>
          <p:nvPr/>
        </p:nvPicPr>
        <p:blipFill>
          <a:blip r:embed="rId4" cstate="print"/>
          <a:srcRect/>
          <a:stretch>
            <a:fillRect/>
          </a:stretch>
        </p:blipFill>
        <p:spPr bwMode="auto">
          <a:xfrm>
            <a:off x="5011738" y="1212850"/>
            <a:ext cx="2957512" cy="2151063"/>
          </a:xfrm>
          <a:prstGeom prst="rect">
            <a:avLst/>
          </a:prstGeom>
          <a:noFill/>
          <a:ln w="9525">
            <a:noFill/>
            <a:miter lim="800000"/>
            <a:headEnd/>
            <a:tailEnd/>
          </a:ln>
        </p:spPr>
      </p:pic>
      <p:sp>
        <p:nvSpPr>
          <p:cNvPr id="49156" name="Line 4"/>
          <p:cNvSpPr>
            <a:spLocks noChangeShapeType="1"/>
          </p:cNvSpPr>
          <p:nvPr/>
        </p:nvSpPr>
        <p:spPr bwMode="auto">
          <a:xfrm>
            <a:off x="1439863" y="2108200"/>
            <a:ext cx="6713537" cy="0"/>
          </a:xfrm>
          <a:prstGeom prst="line">
            <a:avLst/>
          </a:prstGeom>
          <a:noFill/>
          <a:ln w="12700">
            <a:solidFill>
              <a:schemeClr val="folHlink"/>
            </a:solidFill>
            <a:round/>
            <a:headEnd/>
            <a:tailEnd/>
          </a:ln>
        </p:spPr>
        <p:txBody>
          <a:bodyPr/>
          <a:lstStyle/>
          <a:p>
            <a:endParaRPr lang="en-US"/>
          </a:p>
        </p:txBody>
      </p:sp>
      <p:sp>
        <p:nvSpPr>
          <p:cNvPr id="49157" name="Rectangle 5"/>
          <p:cNvSpPr>
            <a:spLocks noChangeArrowheads="1"/>
          </p:cNvSpPr>
          <p:nvPr/>
        </p:nvSpPr>
        <p:spPr bwMode="auto">
          <a:xfrm>
            <a:off x="3017838" y="2049463"/>
            <a:ext cx="123825" cy="119062"/>
          </a:xfrm>
          <a:prstGeom prst="rect">
            <a:avLst/>
          </a:prstGeom>
          <a:noFill/>
          <a:ln w="15875">
            <a:solidFill>
              <a:srgbClr val="FF0000"/>
            </a:solidFill>
            <a:miter lim="800000"/>
            <a:headEnd/>
            <a:tailEnd/>
          </a:ln>
        </p:spPr>
        <p:txBody>
          <a:bodyPr wrap="none" anchor="ctr"/>
          <a:lstStyle/>
          <a:p>
            <a:endParaRPr lang="en-US"/>
          </a:p>
        </p:txBody>
      </p:sp>
      <p:sp>
        <p:nvSpPr>
          <p:cNvPr id="49158" name="Text Box 6"/>
          <p:cNvSpPr txBox="1">
            <a:spLocks noChangeArrowheads="1"/>
          </p:cNvSpPr>
          <p:nvPr/>
        </p:nvSpPr>
        <p:spPr bwMode="auto">
          <a:xfrm>
            <a:off x="2925763" y="914400"/>
            <a:ext cx="523875"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Left</a:t>
            </a:r>
          </a:p>
        </p:txBody>
      </p:sp>
      <p:sp>
        <p:nvSpPr>
          <p:cNvPr id="49159" name="Text Box 7"/>
          <p:cNvSpPr txBox="1">
            <a:spLocks noChangeArrowheads="1"/>
          </p:cNvSpPr>
          <p:nvPr/>
        </p:nvSpPr>
        <p:spPr bwMode="auto">
          <a:xfrm>
            <a:off x="6223000" y="914400"/>
            <a:ext cx="636588"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Right</a:t>
            </a:r>
          </a:p>
        </p:txBody>
      </p:sp>
      <p:sp>
        <p:nvSpPr>
          <p:cNvPr id="49160" name="Text Box 8"/>
          <p:cNvSpPr txBox="1">
            <a:spLocks noChangeArrowheads="1"/>
          </p:cNvSpPr>
          <p:nvPr/>
        </p:nvSpPr>
        <p:spPr bwMode="auto">
          <a:xfrm>
            <a:off x="595313" y="1905000"/>
            <a:ext cx="852487" cy="336550"/>
          </a:xfrm>
          <a:prstGeom prst="rect">
            <a:avLst/>
          </a:prstGeom>
          <a:noFill/>
          <a:ln w="9525">
            <a:noFill/>
            <a:miter lim="800000"/>
            <a:headEnd/>
            <a:tailEnd/>
          </a:ln>
        </p:spPr>
        <p:txBody>
          <a:bodyPr wrap="none">
            <a:spAutoFit/>
          </a:bodyPr>
          <a:lstStyle/>
          <a:p>
            <a:r>
              <a:rPr lang="en-US" sz="1600">
                <a:solidFill>
                  <a:schemeClr val="tx2"/>
                </a:solidFill>
                <a:latin typeface="Times New Roman" pitchFamily="18" charset="0"/>
                <a:ea typeface="SimSun" pitchFamily="2" charset="-122"/>
              </a:rPr>
              <a:t>scanline</a:t>
            </a:r>
          </a:p>
        </p:txBody>
      </p:sp>
      <p:sp>
        <p:nvSpPr>
          <p:cNvPr id="49161" name="Rectangle 9"/>
          <p:cNvSpPr>
            <a:spLocks noGrp="1" noChangeArrowheads="1"/>
          </p:cNvSpPr>
          <p:nvPr>
            <p:ph type="title"/>
          </p:nvPr>
        </p:nvSpPr>
        <p:spPr>
          <a:xfrm>
            <a:off x="685800" y="76200"/>
            <a:ext cx="8382000" cy="838200"/>
          </a:xfrm>
        </p:spPr>
        <p:txBody>
          <a:bodyPr/>
          <a:lstStyle/>
          <a:p>
            <a:r>
              <a:rPr lang="en-US" sz="3000" smtClean="0"/>
              <a:t>Correspondence search</a:t>
            </a:r>
          </a:p>
        </p:txBody>
      </p:sp>
      <p:sp>
        <p:nvSpPr>
          <p:cNvPr id="49162" name="Text Box 11"/>
          <p:cNvSpPr txBox="1">
            <a:spLocks noChangeArrowheads="1"/>
          </p:cNvSpPr>
          <p:nvPr/>
        </p:nvSpPr>
        <p:spPr bwMode="auto">
          <a:xfrm>
            <a:off x="5835650" y="6262688"/>
            <a:ext cx="1263650" cy="366712"/>
          </a:xfrm>
          <a:prstGeom prst="rect">
            <a:avLst/>
          </a:prstGeom>
          <a:noFill/>
          <a:ln w="9525">
            <a:noFill/>
            <a:miter lim="800000"/>
            <a:headEnd/>
            <a:tailEnd/>
          </a:ln>
        </p:spPr>
        <p:txBody>
          <a:bodyPr wrap="none">
            <a:spAutoFit/>
          </a:bodyPr>
          <a:lstStyle/>
          <a:p>
            <a:r>
              <a:rPr lang="en-US"/>
              <a:t>Norm. corr</a:t>
            </a:r>
          </a:p>
        </p:txBody>
      </p:sp>
      <p:pic>
        <p:nvPicPr>
          <p:cNvPr id="49163" name="Picture 13"/>
          <p:cNvPicPr>
            <a:picLocks noChangeAspect="1" noChangeArrowheads="1"/>
          </p:cNvPicPr>
          <p:nvPr/>
        </p:nvPicPr>
        <p:blipFill>
          <a:blip r:embed="rId5" cstate="print"/>
          <a:srcRect/>
          <a:stretch>
            <a:fillRect/>
          </a:stretch>
        </p:blipFill>
        <p:spPr bwMode="auto">
          <a:xfrm>
            <a:off x="4900613" y="3730625"/>
            <a:ext cx="3176587" cy="2365375"/>
          </a:xfrm>
          <a:prstGeom prst="rect">
            <a:avLst/>
          </a:prstGeom>
          <a:noFill/>
          <a:ln w="9525">
            <a:noFill/>
            <a:miter lim="800000"/>
            <a:headEnd/>
            <a:tailEnd/>
          </a:ln>
        </p:spPr>
      </p:pic>
      <p:sp>
        <p:nvSpPr>
          <p:cNvPr id="49164" name="Freeform 12"/>
          <p:cNvSpPr>
            <a:spLocks/>
          </p:cNvSpPr>
          <p:nvPr/>
        </p:nvSpPr>
        <p:spPr bwMode="auto">
          <a:xfrm>
            <a:off x="6454775" y="1212850"/>
            <a:ext cx="4763" cy="5043488"/>
          </a:xfrm>
          <a:custGeom>
            <a:avLst/>
            <a:gdLst>
              <a:gd name="T0" fmla="*/ 0 w 3"/>
              <a:gd name="T1" fmla="*/ 0 h 3177"/>
              <a:gd name="T2" fmla="*/ 2147483647 w 3"/>
              <a:gd name="T3" fmla="*/ 2147483647 h 3177"/>
              <a:gd name="T4" fmla="*/ 0 60000 65536"/>
              <a:gd name="T5" fmla="*/ 0 60000 65536"/>
              <a:gd name="T6" fmla="*/ 0 w 3"/>
              <a:gd name="T7" fmla="*/ 0 h 3177"/>
              <a:gd name="T8" fmla="*/ 3 w 3"/>
              <a:gd name="T9" fmla="*/ 3177 h 3177"/>
            </a:gdLst>
            <a:ahLst/>
            <a:cxnLst>
              <a:cxn ang="T4">
                <a:pos x="T0" y="T1"/>
              </a:cxn>
              <a:cxn ang="T5">
                <a:pos x="T2" y="T3"/>
              </a:cxn>
            </a:cxnLst>
            <a:rect l="T6" t="T7" r="T8" b="T9"/>
            <a:pathLst>
              <a:path w="3" h="3177">
                <a:moveTo>
                  <a:pt x="0" y="0"/>
                </a:moveTo>
                <a:lnTo>
                  <a:pt x="3" y="3177"/>
                </a:lnTo>
              </a:path>
            </a:pathLst>
          </a:custGeom>
          <a:noFill/>
          <a:ln w="12700">
            <a:solidFill>
              <a:srgbClr val="FF0000"/>
            </a:solidFill>
            <a:round/>
            <a:headEnd/>
            <a:tailEnd/>
          </a:ln>
        </p:spPr>
        <p:txBody>
          <a:bodyPr/>
          <a:lstStyle/>
          <a:p>
            <a:endParaRPr lang="en-US"/>
          </a:p>
        </p:txBody>
      </p:sp>
    </p:spTree>
    <p:extLst>
      <p:ext uri="{BB962C8B-B14F-4D97-AF65-F5344CB8AC3E}">
        <p14:creationId xmlns:p14="http://schemas.microsoft.com/office/powerpoint/2010/main" val="3909735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3"/>
          <p:cNvSpPr>
            <a:spLocks noGrp="1" noChangeArrowheads="1"/>
          </p:cNvSpPr>
          <p:nvPr>
            <p:ph type="title"/>
          </p:nvPr>
        </p:nvSpPr>
        <p:spPr/>
        <p:txBody>
          <a:bodyPr/>
          <a:lstStyle/>
          <a:p>
            <a:r>
              <a:rPr lang="en-US" smtClean="0"/>
              <a:t>Effect of window size</a:t>
            </a:r>
          </a:p>
        </p:txBody>
      </p:sp>
      <p:pic>
        <p:nvPicPr>
          <p:cNvPr id="50180" name="Picture 5" descr="sri20"/>
          <p:cNvPicPr>
            <a:picLocks noChangeAspect="1" noChangeArrowheads="1"/>
          </p:cNvPicPr>
          <p:nvPr/>
        </p:nvPicPr>
        <p:blipFill>
          <a:blip r:embed="rId3" cstate="print"/>
          <a:srcRect/>
          <a:stretch>
            <a:fillRect/>
          </a:stretch>
        </p:blipFill>
        <p:spPr bwMode="auto">
          <a:xfrm>
            <a:off x="533400" y="1057275"/>
            <a:ext cx="2522538" cy="2295525"/>
          </a:xfrm>
          <a:prstGeom prst="rect">
            <a:avLst/>
          </a:prstGeom>
          <a:noFill/>
          <a:ln w="9525">
            <a:noFill/>
            <a:miter lim="800000"/>
            <a:headEnd/>
            <a:tailEnd/>
          </a:ln>
        </p:spPr>
      </p:pic>
      <p:pic>
        <p:nvPicPr>
          <p:cNvPr id="50181" name="Picture 2" descr="SSDWindowSize"/>
          <p:cNvPicPr>
            <a:picLocks noChangeAspect="1" noChangeArrowheads="1"/>
          </p:cNvPicPr>
          <p:nvPr/>
        </p:nvPicPr>
        <p:blipFill>
          <a:blip r:embed="rId4" cstate="print"/>
          <a:srcRect/>
          <a:stretch>
            <a:fillRect/>
          </a:stretch>
        </p:blipFill>
        <p:spPr bwMode="auto">
          <a:xfrm>
            <a:off x="3352800" y="1012825"/>
            <a:ext cx="5562600" cy="2540000"/>
          </a:xfrm>
          <a:prstGeom prst="rect">
            <a:avLst/>
          </a:prstGeom>
          <a:noFill/>
          <a:ln w="9525">
            <a:noFill/>
            <a:miter lim="800000"/>
            <a:headEnd/>
            <a:tailEnd/>
          </a:ln>
        </p:spPr>
      </p:pic>
      <p:sp>
        <p:nvSpPr>
          <p:cNvPr id="50182" name="Text Box 6"/>
          <p:cNvSpPr txBox="1">
            <a:spLocks noChangeArrowheads="1"/>
          </p:cNvSpPr>
          <p:nvPr/>
        </p:nvSpPr>
        <p:spPr bwMode="auto">
          <a:xfrm>
            <a:off x="4191000" y="3505200"/>
            <a:ext cx="947738" cy="457200"/>
          </a:xfrm>
          <a:prstGeom prst="rect">
            <a:avLst/>
          </a:prstGeom>
          <a:noFill/>
          <a:ln w="9525">
            <a:noFill/>
            <a:miter lim="800000"/>
            <a:headEnd/>
            <a:tailEnd/>
          </a:ln>
        </p:spPr>
        <p:txBody>
          <a:bodyPr wrap="none">
            <a:spAutoFit/>
          </a:bodyPr>
          <a:lstStyle/>
          <a:p>
            <a:r>
              <a:rPr lang="en-US">
                <a:latin typeface="Times New Roman" pitchFamily="18" charset="0"/>
              </a:rPr>
              <a:t>W = 3</a:t>
            </a:r>
          </a:p>
        </p:txBody>
      </p:sp>
      <p:sp>
        <p:nvSpPr>
          <p:cNvPr id="50183" name="Text Box 7"/>
          <p:cNvSpPr txBox="1">
            <a:spLocks noChangeArrowheads="1"/>
          </p:cNvSpPr>
          <p:nvPr/>
        </p:nvSpPr>
        <p:spPr bwMode="auto">
          <a:xfrm>
            <a:off x="6977063" y="3505200"/>
            <a:ext cx="1100137" cy="457200"/>
          </a:xfrm>
          <a:prstGeom prst="rect">
            <a:avLst/>
          </a:prstGeom>
          <a:noFill/>
          <a:ln w="9525">
            <a:noFill/>
            <a:miter lim="800000"/>
            <a:headEnd/>
            <a:tailEnd/>
          </a:ln>
        </p:spPr>
        <p:txBody>
          <a:bodyPr wrap="none">
            <a:spAutoFit/>
          </a:bodyPr>
          <a:lstStyle/>
          <a:p>
            <a:r>
              <a:rPr lang="en-US">
                <a:latin typeface="Times New Roman" pitchFamily="18" charset="0"/>
              </a:rPr>
              <a:t>W = 20</a:t>
            </a:r>
          </a:p>
        </p:txBody>
      </p:sp>
      <p:pic>
        <p:nvPicPr>
          <p:cNvPr id="50184" name="Picture 9" descr="sri20"/>
          <p:cNvPicPr>
            <a:picLocks noChangeAspect="1" noChangeArrowheads="1"/>
          </p:cNvPicPr>
          <p:nvPr/>
        </p:nvPicPr>
        <p:blipFill>
          <a:blip r:embed="rId3" cstate="print"/>
          <a:srcRect/>
          <a:stretch>
            <a:fillRect/>
          </a:stretch>
        </p:blipFill>
        <p:spPr bwMode="auto">
          <a:xfrm>
            <a:off x="685800" y="1209675"/>
            <a:ext cx="2522538" cy="2295525"/>
          </a:xfrm>
          <a:prstGeom prst="rect">
            <a:avLst/>
          </a:prstGeom>
          <a:noFill/>
          <a:ln w="9525">
            <a:solidFill>
              <a:schemeClr val="bg1"/>
            </a:solidFill>
            <a:miter lim="800000"/>
            <a:headEnd/>
            <a:tailEnd/>
          </a:ln>
        </p:spPr>
      </p:pic>
      <p:sp>
        <p:nvSpPr>
          <p:cNvPr id="11" name="Content Placeholder 2"/>
          <p:cNvSpPr txBox="1">
            <a:spLocks/>
          </p:cNvSpPr>
          <p:nvPr/>
        </p:nvSpPr>
        <p:spPr bwMode="auto">
          <a:xfrm>
            <a:off x="228600" y="3886200"/>
            <a:ext cx="8229600" cy="2971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lnSpcReduction="10000"/>
          </a:bodyPr>
          <a:lstStyle/>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Smaller window</a:t>
            </a:r>
          </a:p>
          <a:p>
            <a:pPr marL="742950" marR="0" lvl="1" indent="-285750" algn="l"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	More detail</a:t>
            </a:r>
          </a:p>
          <a:p>
            <a:pPr marL="742950" marR="0" lvl="1" indent="-28575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More noise</a:t>
            </a: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Larger window</a:t>
            </a:r>
          </a:p>
          <a:p>
            <a:pPr marL="742950" marR="0" lvl="1" indent="-285750" algn="l" defTabSz="914400" rtl="0" eaLnBrk="0" fontAlgn="base" latinLnBrk="0" hangingPunct="0">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	Smoother disparity maps</a:t>
            </a:r>
          </a:p>
          <a:p>
            <a:pPr marL="742950" marR="0" lvl="1" indent="-285750" algn="l" defTabSz="914400" rtl="0" eaLnBrk="0" fontAlgn="base" latinLnBrk="0" hangingPunct="0">
              <a:lnSpc>
                <a:spcPct val="100000"/>
              </a:lnSpc>
              <a:spcBef>
                <a:spcPct val="20000"/>
              </a:spcBef>
              <a:spcAft>
                <a:spcPct val="0"/>
              </a:spcAft>
              <a:buClrTx/>
              <a:buSzTx/>
              <a:buFont typeface="Arial" charset="0"/>
              <a:buChar char="–"/>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Less detail</a:t>
            </a:r>
          </a:p>
          <a:p>
            <a:pPr marL="742950" marR="0" lvl="1" indent="-285750" algn="l" defTabSz="914400" rtl="0" eaLnBrk="0" fontAlgn="base" latinLnBrk="0" hangingPunct="0">
              <a:lnSpc>
                <a:spcPct val="100000"/>
              </a:lnSpc>
              <a:spcBef>
                <a:spcPct val="20000"/>
              </a:spcBef>
              <a:spcAft>
                <a:spcPct val="0"/>
              </a:spcAft>
              <a:buClrTx/>
              <a:buSzTx/>
              <a:buFont typeface="Arial" charset="0"/>
              <a:buChar char="–"/>
              <a:tabLst/>
              <a:defRPr/>
            </a:pPr>
            <a:r>
              <a:rPr lang="en-US" sz="2000" dirty="0" smtClean="0">
                <a:latin typeface="+mn-lt"/>
              </a:rPr>
              <a:t>Fails near boundaries</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 typeface="Arial" charset="0"/>
              <a:buChar char="•"/>
              <a:tabLst/>
              <a:defRPr/>
            </a:pP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00023200"/>
      </p:ext>
    </p:extLst>
  </p:cSld>
  <p:clrMapOvr>
    <a:masterClrMapping/>
  </p:clrMapOvr>
  <p:transition xmlns:p14="http://schemas.microsoft.com/office/powerpoint/2010/main" advClick="0"/>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smtClean="0"/>
              <a:t>Failures of correspondence search</a:t>
            </a:r>
          </a:p>
        </p:txBody>
      </p:sp>
      <p:pic>
        <p:nvPicPr>
          <p:cNvPr id="624644" name="Picture 4"/>
          <p:cNvPicPr>
            <a:picLocks noChangeAspect="1" noChangeArrowheads="1"/>
          </p:cNvPicPr>
          <p:nvPr/>
        </p:nvPicPr>
        <p:blipFill>
          <a:blip r:embed="rId3" cstate="print"/>
          <a:srcRect/>
          <a:stretch>
            <a:fillRect/>
          </a:stretch>
        </p:blipFill>
        <p:spPr bwMode="auto">
          <a:xfrm>
            <a:off x="457200" y="1074738"/>
            <a:ext cx="3733800" cy="2147887"/>
          </a:xfrm>
          <a:prstGeom prst="rect">
            <a:avLst/>
          </a:prstGeom>
          <a:noFill/>
          <a:ln w="9525">
            <a:noFill/>
            <a:miter lim="800000"/>
            <a:headEnd/>
            <a:tailEnd/>
          </a:ln>
        </p:spPr>
      </p:pic>
      <p:pic>
        <p:nvPicPr>
          <p:cNvPr id="624645" name="Picture 5"/>
          <p:cNvPicPr>
            <a:picLocks noChangeAspect="1" noChangeArrowheads="1"/>
          </p:cNvPicPr>
          <p:nvPr/>
        </p:nvPicPr>
        <p:blipFill>
          <a:blip r:embed="rId4" cstate="print"/>
          <a:srcRect/>
          <a:stretch>
            <a:fillRect/>
          </a:stretch>
        </p:blipFill>
        <p:spPr bwMode="auto">
          <a:xfrm>
            <a:off x="4495800" y="1066800"/>
            <a:ext cx="4191000" cy="2152650"/>
          </a:xfrm>
          <a:prstGeom prst="rect">
            <a:avLst/>
          </a:prstGeom>
          <a:noFill/>
          <a:ln w="9525">
            <a:noFill/>
            <a:miter lim="800000"/>
            <a:headEnd/>
            <a:tailEnd/>
          </a:ln>
        </p:spPr>
      </p:pic>
      <p:sp>
        <p:nvSpPr>
          <p:cNvPr id="624646" name="Text Box 6"/>
          <p:cNvSpPr txBox="1">
            <a:spLocks noChangeArrowheads="1"/>
          </p:cNvSpPr>
          <p:nvPr/>
        </p:nvSpPr>
        <p:spPr bwMode="auto">
          <a:xfrm>
            <a:off x="838200" y="3276600"/>
            <a:ext cx="2997200" cy="457200"/>
          </a:xfrm>
          <a:prstGeom prst="rect">
            <a:avLst/>
          </a:prstGeom>
          <a:noFill/>
          <a:ln w="9525">
            <a:noFill/>
            <a:miter lim="800000"/>
            <a:headEnd/>
            <a:tailEnd/>
          </a:ln>
        </p:spPr>
        <p:txBody>
          <a:bodyPr wrap="none">
            <a:spAutoFit/>
          </a:bodyPr>
          <a:lstStyle/>
          <a:p>
            <a:r>
              <a:rPr lang="en-US"/>
              <a:t>Textureless surfaces</a:t>
            </a:r>
          </a:p>
        </p:txBody>
      </p:sp>
      <p:sp>
        <p:nvSpPr>
          <p:cNvPr id="624647" name="Text Box 7"/>
          <p:cNvSpPr txBox="1">
            <a:spLocks noChangeArrowheads="1"/>
          </p:cNvSpPr>
          <p:nvPr/>
        </p:nvSpPr>
        <p:spPr bwMode="auto">
          <a:xfrm>
            <a:off x="4953000" y="3198813"/>
            <a:ext cx="3100388" cy="457200"/>
          </a:xfrm>
          <a:prstGeom prst="rect">
            <a:avLst/>
          </a:prstGeom>
          <a:noFill/>
          <a:ln w="9525">
            <a:noFill/>
            <a:miter lim="800000"/>
            <a:headEnd/>
            <a:tailEnd/>
          </a:ln>
        </p:spPr>
        <p:txBody>
          <a:bodyPr wrap="none">
            <a:spAutoFit/>
          </a:bodyPr>
          <a:lstStyle/>
          <a:p>
            <a:r>
              <a:rPr lang="en-US"/>
              <a:t>Occlusions, repetition</a:t>
            </a:r>
          </a:p>
        </p:txBody>
      </p:sp>
      <p:sp>
        <p:nvSpPr>
          <p:cNvPr id="624648" name="Text Box 8"/>
          <p:cNvSpPr txBox="1">
            <a:spLocks noChangeArrowheads="1"/>
          </p:cNvSpPr>
          <p:nvPr/>
        </p:nvSpPr>
        <p:spPr bwMode="auto">
          <a:xfrm>
            <a:off x="1763713" y="6248400"/>
            <a:ext cx="5475287" cy="457200"/>
          </a:xfrm>
          <a:prstGeom prst="rect">
            <a:avLst/>
          </a:prstGeom>
          <a:noFill/>
          <a:ln w="9525">
            <a:noFill/>
            <a:miter lim="800000"/>
            <a:headEnd/>
            <a:tailEnd/>
          </a:ln>
        </p:spPr>
        <p:txBody>
          <a:bodyPr wrap="none">
            <a:spAutoFit/>
          </a:bodyPr>
          <a:lstStyle/>
          <a:p>
            <a:r>
              <a:rPr lang="en-US"/>
              <a:t>Non-Lambertian surfaces, specularities</a:t>
            </a:r>
          </a:p>
        </p:txBody>
      </p:sp>
      <p:pic>
        <p:nvPicPr>
          <p:cNvPr id="624652" name="Picture 12"/>
          <p:cNvPicPr>
            <a:picLocks noChangeAspect="1" noChangeArrowheads="1"/>
          </p:cNvPicPr>
          <p:nvPr/>
        </p:nvPicPr>
        <p:blipFill>
          <a:blip r:embed="rId5" cstate="print"/>
          <a:srcRect/>
          <a:stretch>
            <a:fillRect/>
          </a:stretch>
        </p:blipFill>
        <p:spPr bwMode="auto">
          <a:xfrm>
            <a:off x="1066800" y="3886200"/>
            <a:ext cx="2268538" cy="2417763"/>
          </a:xfrm>
          <a:prstGeom prst="rect">
            <a:avLst/>
          </a:prstGeom>
          <a:noFill/>
          <a:ln w="9525">
            <a:noFill/>
            <a:miter lim="800000"/>
            <a:headEnd/>
            <a:tailEnd/>
          </a:ln>
        </p:spPr>
      </p:pic>
      <p:pic>
        <p:nvPicPr>
          <p:cNvPr id="624653" name="Picture 13"/>
          <p:cNvPicPr>
            <a:picLocks noChangeAspect="1" noChangeArrowheads="1"/>
          </p:cNvPicPr>
          <p:nvPr/>
        </p:nvPicPr>
        <p:blipFill>
          <a:blip r:embed="rId6" cstate="print"/>
          <a:srcRect/>
          <a:stretch>
            <a:fillRect/>
          </a:stretch>
        </p:blipFill>
        <p:spPr bwMode="auto">
          <a:xfrm>
            <a:off x="3448050" y="3886200"/>
            <a:ext cx="2268538" cy="2417763"/>
          </a:xfrm>
          <a:prstGeom prst="rect">
            <a:avLst/>
          </a:prstGeom>
          <a:noFill/>
          <a:ln w="9525">
            <a:noFill/>
            <a:miter lim="800000"/>
            <a:headEnd/>
            <a:tailEnd/>
          </a:ln>
        </p:spPr>
      </p:pic>
      <p:pic>
        <p:nvPicPr>
          <p:cNvPr id="624654" name="Picture 14"/>
          <p:cNvPicPr>
            <a:picLocks noChangeAspect="1" noChangeArrowheads="1"/>
          </p:cNvPicPr>
          <p:nvPr/>
        </p:nvPicPr>
        <p:blipFill>
          <a:blip r:embed="rId7" cstate="print"/>
          <a:srcRect/>
          <a:stretch>
            <a:fillRect/>
          </a:stretch>
        </p:blipFill>
        <p:spPr bwMode="auto">
          <a:xfrm>
            <a:off x="5867400" y="3886200"/>
            <a:ext cx="2257425" cy="2387600"/>
          </a:xfrm>
          <a:prstGeom prst="rect">
            <a:avLst/>
          </a:prstGeom>
          <a:noFill/>
          <a:ln w="9525">
            <a:noFill/>
            <a:miter lim="800000"/>
            <a:headEnd/>
            <a:tailEnd/>
          </a:ln>
        </p:spPr>
      </p:pic>
    </p:spTree>
    <p:extLst>
      <p:ext uri="{BB962C8B-B14F-4D97-AF65-F5344CB8AC3E}">
        <p14:creationId xmlns:p14="http://schemas.microsoft.com/office/powerpoint/2010/main" val="18136333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4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2464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246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2464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2465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465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246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246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46" grpId="0"/>
      <p:bldP spid="624647" grpId="0"/>
      <p:bldP spid="62464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p:txBody>
          <a:bodyPr/>
          <a:lstStyle/>
          <a:p>
            <a:r>
              <a:rPr lang="en-US" smtClean="0"/>
              <a:t>Results with window search</a:t>
            </a:r>
          </a:p>
        </p:txBody>
      </p:sp>
      <p:graphicFrame>
        <p:nvGraphicFramePr>
          <p:cNvPr id="14338" name="Object 3"/>
          <p:cNvGraphicFramePr>
            <a:graphicFrameLocks noChangeAspect="1"/>
          </p:cNvGraphicFramePr>
          <p:nvPr/>
        </p:nvGraphicFramePr>
        <p:xfrm>
          <a:off x="5257800" y="4332288"/>
          <a:ext cx="3276600" cy="2373312"/>
        </p:xfrm>
        <a:graphic>
          <a:graphicData uri="http://schemas.openxmlformats.org/presentationml/2006/ole">
            <mc:AlternateContent xmlns:mc="http://schemas.openxmlformats.org/markup-compatibility/2006">
              <mc:Choice xmlns:v="urn:schemas-microsoft-com:vml" Requires="v">
                <p:oleObj spid="_x0000_s146521" name="Image" r:id="rId4" imgW="4422167" imgH="3202259" progId="">
                  <p:embed/>
                </p:oleObj>
              </mc:Choice>
              <mc:Fallback>
                <p:oleObj name="Image" r:id="rId4" imgW="4422167" imgH="320225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4332288"/>
                        <a:ext cx="3276600" cy="2373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1" name="Text Box 4"/>
          <p:cNvSpPr txBox="1">
            <a:spLocks noChangeArrowheads="1"/>
          </p:cNvSpPr>
          <p:nvPr/>
        </p:nvSpPr>
        <p:spPr bwMode="auto">
          <a:xfrm>
            <a:off x="817563" y="3810000"/>
            <a:ext cx="3525837" cy="457200"/>
          </a:xfrm>
          <a:prstGeom prst="rect">
            <a:avLst/>
          </a:prstGeom>
          <a:noFill/>
          <a:ln w="9525">
            <a:noFill/>
            <a:miter lim="800000"/>
            <a:headEnd/>
            <a:tailEnd/>
          </a:ln>
        </p:spPr>
        <p:txBody>
          <a:bodyPr wrap="none">
            <a:spAutoFit/>
          </a:bodyPr>
          <a:lstStyle/>
          <a:p>
            <a:pPr algn="ctr"/>
            <a:r>
              <a:rPr lang="en-US"/>
              <a:t>Window-based matching</a:t>
            </a:r>
          </a:p>
        </p:txBody>
      </p:sp>
      <p:graphicFrame>
        <p:nvGraphicFramePr>
          <p:cNvPr id="14339" name="Object 5"/>
          <p:cNvGraphicFramePr>
            <a:graphicFrameLocks noChangeAspect="1"/>
          </p:cNvGraphicFramePr>
          <p:nvPr/>
        </p:nvGraphicFramePr>
        <p:xfrm>
          <a:off x="914400" y="4332288"/>
          <a:ext cx="3276600" cy="2373312"/>
        </p:xfrm>
        <a:graphic>
          <a:graphicData uri="http://schemas.openxmlformats.org/presentationml/2006/ole">
            <mc:AlternateContent xmlns:mc="http://schemas.openxmlformats.org/markup-compatibility/2006">
              <mc:Choice xmlns:v="urn:schemas-microsoft-com:vml" Requires="v">
                <p:oleObj spid="_x0000_s146522" name="Image" r:id="rId6" imgW="4422167" imgH="3202259" progId="">
                  <p:embed/>
                </p:oleObj>
              </mc:Choice>
              <mc:Fallback>
                <p:oleObj name="Image" r:id="rId6" imgW="4422167" imgH="3202259"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4400" y="4332288"/>
                        <a:ext cx="3276600" cy="23733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2" name="Text Box 6"/>
          <p:cNvSpPr txBox="1">
            <a:spLocks noChangeArrowheads="1"/>
          </p:cNvSpPr>
          <p:nvPr/>
        </p:nvSpPr>
        <p:spPr bwMode="auto">
          <a:xfrm>
            <a:off x="5964238" y="3810000"/>
            <a:ext cx="1895475" cy="457200"/>
          </a:xfrm>
          <a:prstGeom prst="rect">
            <a:avLst/>
          </a:prstGeom>
          <a:noFill/>
          <a:ln w="9525">
            <a:noFill/>
            <a:miter lim="800000"/>
            <a:headEnd/>
            <a:tailEnd/>
          </a:ln>
        </p:spPr>
        <p:txBody>
          <a:bodyPr wrap="none">
            <a:spAutoFit/>
          </a:bodyPr>
          <a:lstStyle/>
          <a:p>
            <a:pPr algn="ctr"/>
            <a:r>
              <a:rPr lang="en-US"/>
              <a:t>Ground truth</a:t>
            </a:r>
          </a:p>
        </p:txBody>
      </p:sp>
      <p:pic>
        <p:nvPicPr>
          <p:cNvPr id="14343" name="Picture 7" descr="scene1"/>
          <p:cNvPicPr>
            <a:picLocks noChangeAspect="1" noChangeArrowheads="1"/>
          </p:cNvPicPr>
          <p:nvPr/>
        </p:nvPicPr>
        <p:blipFill>
          <a:blip r:embed="rId8" cstate="print"/>
          <a:srcRect/>
          <a:stretch>
            <a:fillRect/>
          </a:stretch>
        </p:blipFill>
        <p:spPr bwMode="auto">
          <a:xfrm>
            <a:off x="3048000" y="1276350"/>
            <a:ext cx="3276600" cy="2457450"/>
          </a:xfrm>
          <a:prstGeom prst="rect">
            <a:avLst/>
          </a:prstGeom>
          <a:noFill/>
          <a:ln w="9525">
            <a:noFill/>
            <a:miter lim="800000"/>
            <a:headEnd/>
            <a:tailEnd/>
          </a:ln>
        </p:spPr>
      </p:pic>
      <p:sp>
        <p:nvSpPr>
          <p:cNvPr id="14344" name="Text Box 6"/>
          <p:cNvSpPr txBox="1">
            <a:spLocks noChangeArrowheads="1"/>
          </p:cNvSpPr>
          <p:nvPr/>
        </p:nvSpPr>
        <p:spPr bwMode="auto">
          <a:xfrm>
            <a:off x="4344988" y="838200"/>
            <a:ext cx="828675" cy="457200"/>
          </a:xfrm>
          <a:prstGeom prst="rect">
            <a:avLst/>
          </a:prstGeom>
          <a:noFill/>
          <a:ln w="9525">
            <a:noFill/>
            <a:miter lim="800000"/>
            <a:headEnd/>
            <a:tailEnd/>
          </a:ln>
        </p:spPr>
        <p:txBody>
          <a:bodyPr wrap="none">
            <a:spAutoFit/>
          </a:bodyPr>
          <a:lstStyle/>
          <a:p>
            <a:pPr algn="ctr"/>
            <a:r>
              <a:rPr lang="en-US"/>
              <a:t>Data</a:t>
            </a:r>
          </a:p>
        </p:txBody>
      </p:sp>
    </p:spTree>
    <p:extLst>
      <p:ext uri="{BB962C8B-B14F-4D97-AF65-F5344CB8AC3E}">
        <p14:creationId xmlns:p14="http://schemas.microsoft.com/office/powerpoint/2010/main" val="3860014646"/>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defRPr/>
            </a:pPr>
            <a:r>
              <a:rPr lang="en-US" sz="2800" dirty="0" smtClean="0"/>
              <a:t>How can we improve window-based matching?</a:t>
            </a:r>
            <a:endParaRPr lang="en-US" sz="2800" dirty="0"/>
          </a:p>
        </p:txBody>
      </p:sp>
      <p:sp>
        <p:nvSpPr>
          <p:cNvPr id="52227" name="Content Placeholder 3"/>
          <p:cNvSpPr>
            <a:spLocks noGrp="1"/>
          </p:cNvSpPr>
          <p:nvPr>
            <p:ph idx="1"/>
          </p:nvPr>
        </p:nvSpPr>
        <p:spPr/>
        <p:txBody>
          <a:bodyPr/>
          <a:lstStyle/>
          <a:p>
            <a:endParaRPr lang="en-US" dirty="0" smtClean="0"/>
          </a:p>
          <a:p>
            <a:r>
              <a:rPr lang="en-US" dirty="0" smtClean="0"/>
              <a:t>So far, matches are independent for each point</a:t>
            </a:r>
          </a:p>
          <a:p>
            <a:endParaRPr lang="en-US" dirty="0" smtClean="0"/>
          </a:p>
          <a:p>
            <a:r>
              <a:rPr lang="en-US" dirty="0" smtClean="0"/>
              <a:t>What constraints or priors can we add?</a:t>
            </a:r>
          </a:p>
        </p:txBody>
      </p:sp>
    </p:spTree>
    <p:extLst>
      <p:ext uri="{BB962C8B-B14F-4D97-AF65-F5344CB8AC3E}">
        <p14:creationId xmlns:p14="http://schemas.microsoft.com/office/powerpoint/2010/main" val="566365992"/>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smtClean="0"/>
              <a:t>Stereo constraints/priors</a:t>
            </a:r>
          </a:p>
        </p:txBody>
      </p:sp>
      <p:sp>
        <p:nvSpPr>
          <p:cNvPr id="31747" name="Rectangle 3"/>
          <p:cNvSpPr>
            <a:spLocks noGrp="1" noChangeArrowheads="1"/>
          </p:cNvSpPr>
          <p:nvPr>
            <p:ph type="body" idx="1"/>
          </p:nvPr>
        </p:nvSpPr>
        <p:spPr>
          <a:xfrm>
            <a:off x="685800" y="914400"/>
            <a:ext cx="7772400" cy="1371600"/>
          </a:xfrm>
        </p:spPr>
        <p:txBody>
          <a:bodyPr>
            <a:normAutofit/>
          </a:bodyPr>
          <a:lstStyle/>
          <a:p>
            <a:pPr>
              <a:buFontTx/>
              <a:buChar char="•"/>
              <a:defRPr/>
            </a:pPr>
            <a:r>
              <a:rPr lang="en-US" dirty="0" smtClean="0"/>
              <a:t>Uniqueness </a:t>
            </a:r>
          </a:p>
          <a:p>
            <a:pPr lvl="1">
              <a:defRPr/>
            </a:pPr>
            <a:r>
              <a:rPr lang="en-US" dirty="0" smtClean="0"/>
              <a:t>For any point in one image, there should be at most one matching point in the other image</a:t>
            </a:r>
          </a:p>
        </p:txBody>
      </p:sp>
      <p:pic>
        <p:nvPicPr>
          <p:cNvPr id="54276" name="Picture 4"/>
          <p:cNvPicPr>
            <a:picLocks noChangeAspect="1" noChangeArrowheads="1"/>
          </p:cNvPicPr>
          <p:nvPr/>
        </p:nvPicPr>
        <p:blipFill>
          <a:blip r:embed="rId3" cstate="print"/>
          <a:srcRect/>
          <a:stretch>
            <a:fillRect/>
          </a:stretch>
        </p:blipFill>
        <p:spPr bwMode="auto">
          <a:xfrm>
            <a:off x="1524000" y="2149475"/>
            <a:ext cx="6248400" cy="4556125"/>
          </a:xfrm>
          <a:prstGeom prst="rect">
            <a:avLst/>
          </a:prstGeom>
          <a:noFill/>
          <a:ln w="9525">
            <a:noFill/>
            <a:miter lim="800000"/>
            <a:headEnd/>
            <a:tailEnd/>
          </a:ln>
        </p:spPr>
      </p:pic>
    </p:spTree>
    <p:extLst>
      <p:ext uri="{BB962C8B-B14F-4D97-AF65-F5344CB8AC3E}">
        <p14:creationId xmlns:p14="http://schemas.microsoft.com/office/powerpoint/2010/main" val="961388409"/>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smtClean="0"/>
              <a:t>Stereo constraints/priors</a:t>
            </a:r>
          </a:p>
        </p:txBody>
      </p:sp>
      <p:sp>
        <p:nvSpPr>
          <p:cNvPr id="32771" name="Rectangle 3"/>
          <p:cNvSpPr>
            <a:spLocks noGrp="1" noChangeArrowheads="1"/>
          </p:cNvSpPr>
          <p:nvPr>
            <p:ph type="body" idx="1"/>
          </p:nvPr>
        </p:nvSpPr>
        <p:spPr>
          <a:xfrm>
            <a:off x="685800" y="914400"/>
            <a:ext cx="8153400" cy="2362200"/>
          </a:xfrm>
        </p:spPr>
        <p:txBody>
          <a:bodyPr>
            <a:normAutofit/>
          </a:bodyPr>
          <a:lstStyle/>
          <a:p>
            <a:pPr>
              <a:buFontTx/>
              <a:buChar char="•"/>
              <a:defRPr/>
            </a:pPr>
            <a:r>
              <a:rPr lang="en-US" smtClean="0"/>
              <a:t>Uniqueness </a:t>
            </a:r>
          </a:p>
          <a:p>
            <a:pPr lvl="1">
              <a:defRPr/>
            </a:pPr>
            <a:r>
              <a:rPr lang="en-US" smtClean="0"/>
              <a:t>For any point in one image, there should be at most one matching point in the other image</a:t>
            </a:r>
          </a:p>
          <a:p>
            <a:pPr>
              <a:buFontTx/>
              <a:buChar char="•"/>
              <a:defRPr/>
            </a:pPr>
            <a:r>
              <a:rPr lang="en-US" smtClean="0"/>
              <a:t>Ordering</a:t>
            </a:r>
          </a:p>
          <a:p>
            <a:pPr lvl="1">
              <a:defRPr/>
            </a:pPr>
            <a:r>
              <a:rPr lang="en-US" smtClean="0"/>
              <a:t>Corresponding points should be in the same order in both views</a:t>
            </a:r>
          </a:p>
        </p:txBody>
      </p:sp>
      <p:pic>
        <p:nvPicPr>
          <p:cNvPr id="701446" name="Picture 6"/>
          <p:cNvPicPr>
            <a:picLocks noChangeAspect="1" noChangeArrowheads="1"/>
          </p:cNvPicPr>
          <p:nvPr/>
        </p:nvPicPr>
        <p:blipFill>
          <a:blip r:embed="rId3" cstate="print"/>
          <a:srcRect/>
          <a:stretch>
            <a:fillRect/>
          </a:stretch>
        </p:blipFill>
        <p:spPr bwMode="auto">
          <a:xfrm>
            <a:off x="685800" y="3352800"/>
            <a:ext cx="7772400" cy="2824163"/>
          </a:xfrm>
          <a:prstGeom prst="rect">
            <a:avLst/>
          </a:prstGeom>
          <a:noFill/>
          <a:ln w="9525">
            <a:noFill/>
            <a:miter lim="800000"/>
            <a:headEnd/>
            <a:tailEnd/>
          </a:ln>
        </p:spPr>
      </p:pic>
      <p:sp>
        <p:nvSpPr>
          <p:cNvPr id="55301" name="Rectangle 8"/>
          <p:cNvSpPr>
            <a:spLocks noChangeArrowheads="1"/>
          </p:cNvSpPr>
          <p:nvPr/>
        </p:nvSpPr>
        <p:spPr bwMode="auto">
          <a:xfrm>
            <a:off x="4724400" y="2819400"/>
            <a:ext cx="4038600" cy="3810000"/>
          </a:xfrm>
          <a:prstGeom prst="rect">
            <a:avLst/>
          </a:prstGeom>
          <a:solidFill>
            <a:schemeClr val="bg1"/>
          </a:solidFill>
          <a:ln w="9525">
            <a:noFill/>
            <a:miter lim="800000"/>
            <a:headEnd/>
            <a:tailEnd/>
          </a:ln>
        </p:spPr>
        <p:txBody>
          <a:bodyPr wrap="none" anchor="ctr"/>
          <a:lstStyle/>
          <a:p>
            <a:endParaRPr lang="en-US"/>
          </a:p>
        </p:txBody>
      </p:sp>
    </p:spTree>
    <p:extLst>
      <p:ext uri="{BB962C8B-B14F-4D97-AF65-F5344CB8AC3E}">
        <p14:creationId xmlns:p14="http://schemas.microsoft.com/office/powerpoint/2010/main" val="257388836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499"/>
                                          </p:stCondLst>
                                        </p:cTn>
                                        <p:tgtEl>
                                          <p:spTgt spid="7014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smtClean="0"/>
              <a:t>Stereo constraints/priors</a:t>
            </a:r>
          </a:p>
        </p:txBody>
      </p:sp>
      <p:sp>
        <p:nvSpPr>
          <p:cNvPr id="33795" name="Rectangle 3"/>
          <p:cNvSpPr>
            <a:spLocks noGrp="1" noChangeArrowheads="1"/>
          </p:cNvSpPr>
          <p:nvPr>
            <p:ph type="body" idx="1"/>
          </p:nvPr>
        </p:nvSpPr>
        <p:spPr>
          <a:xfrm>
            <a:off x="685800" y="914400"/>
            <a:ext cx="8229600" cy="2362200"/>
          </a:xfrm>
        </p:spPr>
        <p:txBody>
          <a:bodyPr>
            <a:normAutofit/>
          </a:bodyPr>
          <a:lstStyle/>
          <a:p>
            <a:pPr>
              <a:buFontTx/>
              <a:buChar char="•"/>
              <a:defRPr/>
            </a:pPr>
            <a:r>
              <a:rPr lang="en-US" dirty="0" smtClean="0"/>
              <a:t>Uniqueness </a:t>
            </a:r>
          </a:p>
          <a:p>
            <a:pPr lvl="1">
              <a:defRPr/>
            </a:pPr>
            <a:r>
              <a:rPr lang="en-US" dirty="0" smtClean="0"/>
              <a:t>For any point in one image, there should be at most one matching point in the other image</a:t>
            </a:r>
          </a:p>
          <a:p>
            <a:pPr>
              <a:buFontTx/>
              <a:buChar char="•"/>
              <a:defRPr/>
            </a:pPr>
            <a:r>
              <a:rPr lang="en-US" dirty="0" smtClean="0"/>
              <a:t>Ordering</a:t>
            </a:r>
          </a:p>
          <a:p>
            <a:pPr lvl="1">
              <a:defRPr/>
            </a:pPr>
            <a:r>
              <a:rPr lang="en-US" dirty="0" smtClean="0"/>
              <a:t>Corresponding points should be in the same order in both views</a:t>
            </a:r>
          </a:p>
        </p:txBody>
      </p:sp>
      <p:pic>
        <p:nvPicPr>
          <p:cNvPr id="56324" name="Picture 4"/>
          <p:cNvPicPr>
            <a:picLocks noChangeAspect="1" noChangeArrowheads="1"/>
          </p:cNvPicPr>
          <p:nvPr/>
        </p:nvPicPr>
        <p:blipFill>
          <a:blip r:embed="rId3" cstate="print"/>
          <a:srcRect/>
          <a:stretch>
            <a:fillRect/>
          </a:stretch>
        </p:blipFill>
        <p:spPr bwMode="auto">
          <a:xfrm>
            <a:off x="685800" y="3352800"/>
            <a:ext cx="7772400" cy="2824163"/>
          </a:xfrm>
          <a:prstGeom prst="rect">
            <a:avLst/>
          </a:prstGeom>
          <a:noFill/>
          <a:ln w="9525">
            <a:noFill/>
            <a:miter lim="800000"/>
            <a:headEnd/>
            <a:tailEnd/>
          </a:ln>
        </p:spPr>
      </p:pic>
      <p:sp>
        <p:nvSpPr>
          <p:cNvPr id="56325" name="Text Box 6"/>
          <p:cNvSpPr txBox="1">
            <a:spLocks noChangeArrowheads="1"/>
          </p:cNvSpPr>
          <p:nvPr/>
        </p:nvSpPr>
        <p:spPr bwMode="auto">
          <a:xfrm>
            <a:off x="4953000" y="6400800"/>
            <a:ext cx="3422650" cy="366713"/>
          </a:xfrm>
          <a:prstGeom prst="rect">
            <a:avLst/>
          </a:prstGeom>
          <a:noFill/>
          <a:ln w="9525">
            <a:noFill/>
            <a:miter lim="800000"/>
            <a:headEnd/>
            <a:tailEnd/>
          </a:ln>
        </p:spPr>
        <p:txBody>
          <a:bodyPr wrap="none">
            <a:spAutoFit/>
          </a:bodyPr>
          <a:lstStyle/>
          <a:p>
            <a:r>
              <a:rPr lang="en-US"/>
              <a:t>Ordering constraint doesn’t hold</a:t>
            </a:r>
          </a:p>
        </p:txBody>
      </p:sp>
    </p:spTree>
    <p:extLst>
      <p:ext uri="{BB962C8B-B14F-4D97-AF65-F5344CB8AC3E}">
        <p14:creationId xmlns:p14="http://schemas.microsoft.com/office/powerpoint/2010/main" val="1221237062"/>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dirty="0" smtClean="0"/>
              <a:t>Priors and constraints</a:t>
            </a:r>
          </a:p>
        </p:txBody>
      </p:sp>
      <p:sp>
        <p:nvSpPr>
          <p:cNvPr id="34819" name="Rectangle 3"/>
          <p:cNvSpPr>
            <a:spLocks noGrp="1" noChangeArrowheads="1"/>
          </p:cNvSpPr>
          <p:nvPr>
            <p:ph type="body" idx="1"/>
          </p:nvPr>
        </p:nvSpPr>
        <p:spPr>
          <a:xfrm>
            <a:off x="685800" y="914400"/>
            <a:ext cx="8229600" cy="3505200"/>
          </a:xfrm>
        </p:spPr>
        <p:txBody>
          <a:bodyPr>
            <a:normAutofit/>
          </a:bodyPr>
          <a:lstStyle/>
          <a:p>
            <a:pPr>
              <a:buFontTx/>
              <a:buChar char="•"/>
              <a:defRPr/>
            </a:pPr>
            <a:r>
              <a:rPr lang="en-US" smtClean="0"/>
              <a:t>Uniqueness </a:t>
            </a:r>
          </a:p>
          <a:p>
            <a:pPr lvl="1">
              <a:defRPr/>
            </a:pPr>
            <a:r>
              <a:rPr lang="en-US" smtClean="0"/>
              <a:t>For any point in one image, there should be at most one matching point in the other image</a:t>
            </a:r>
          </a:p>
          <a:p>
            <a:pPr>
              <a:buFontTx/>
              <a:buChar char="•"/>
              <a:defRPr/>
            </a:pPr>
            <a:r>
              <a:rPr lang="en-US" smtClean="0"/>
              <a:t>Ordering</a:t>
            </a:r>
          </a:p>
          <a:p>
            <a:pPr lvl="1">
              <a:defRPr/>
            </a:pPr>
            <a:r>
              <a:rPr lang="en-US" smtClean="0"/>
              <a:t>Corresponding points should be in the same order in both views</a:t>
            </a:r>
          </a:p>
          <a:p>
            <a:pPr>
              <a:buFontTx/>
              <a:buChar char="•"/>
              <a:defRPr/>
            </a:pPr>
            <a:r>
              <a:rPr lang="en-US" smtClean="0"/>
              <a:t>Smoothness</a:t>
            </a:r>
          </a:p>
          <a:p>
            <a:pPr lvl="1">
              <a:defRPr/>
            </a:pPr>
            <a:r>
              <a:rPr lang="en-US" smtClean="0"/>
              <a:t>We expect disparity values to change slowly (for the most part)</a:t>
            </a:r>
          </a:p>
        </p:txBody>
      </p:sp>
    </p:spTree>
    <p:extLst>
      <p:ext uri="{BB962C8B-B14F-4D97-AF65-F5344CB8AC3E}">
        <p14:creationId xmlns:p14="http://schemas.microsoft.com/office/powerpoint/2010/main" val="2377343643"/>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custDataLst>
              <p:tags r:id="rId1"/>
            </p:custDataLst>
          </p:nvPr>
        </p:nvSpPr>
        <p:spPr/>
        <p:txBody>
          <a:bodyPr/>
          <a:lstStyle/>
          <a:p>
            <a:r>
              <a:rPr lang="en-US">
                <a:latin typeface="Arial" charset="0"/>
              </a:rPr>
              <a:t>Stereo as energy minimization</a:t>
            </a:r>
          </a:p>
        </p:txBody>
      </p:sp>
      <p:sp>
        <p:nvSpPr>
          <p:cNvPr id="39939" name="Content Placeholder 2"/>
          <p:cNvSpPr>
            <a:spLocks noGrp="1"/>
          </p:cNvSpPr>
          <p:nvPr>
            <p:ph idx="1"/>
            <p:custDataLst>
              <p:tags r:id="rId2"/>
            </p:custDataLst>
          </p:nvPr>
        </p:nvSpPr>
        <p:spPr>
          <a:xfrm>
            <a:off x="685800" y="4038600"/>
            <a:ext cx="7772400" cy="2133600"/>
          </a:xfrm>
        </p:spPr>
        <p:txBody>
          <a:bodyPr/>
          <a:lstStyle/>
          <a:p>
            <a:r>
              <a:rPr lang="en-US">
                <a:latin typeface="Arial" charset="0"/>
              </a:rPr>
              <a:t>What defines a good stereo correspondence?</a:t>
            </a:r>
          </a:p>
          <a:p>
            <a:pPr marL="914400" lvl="1" indent="-457200">
              <a:buFontTx/>
              <a:buAutoNum type="arabicPeriod"/>
            </a:pPr>
            <a:r>
              <a:rPr lang="en-US">
                <a:latin typeface="Arial" charset="0"/>
              </a:rPr>
              <a:t>Match quality</a:t>
            </a:r>
          </a:p>
          <a:p>
            <a:pPr marL="1314450" lvl="2" indent="-457200"/>
            <a:r>
              <a:rPr lang="en-US">
                <a:latin typeface="Arial" charset="0"/>
              </a:rPr>
              <a:t>Want each pixel to find a good match in the other image</a:t>
            </a:r>
          </a:p>
          <a:p>
            <a:pPr marL="914400" lvl="1" indent="-457200">
              <a:buFontTx/>
              <a:buAutoNum type="arabicPeriod"/>
            </a:pPr>
            <a:r>
              <a:rPr lang="en-US">
                <a:latin typeface="Arial" charset="0"/>
              </a:rPr>
              <a:t>Smoothness</a:t>
            </a:r>
          </a:p>
          <a:p>
            <a:pPr marL="1314450" lvl="2" indent="-457200"/>
            <a:r>
              <a:rPr lang="en-US">
                <a:latin typeface="Arial" charset="0"/>
              </a:rPr>
              <a:t>If two pixels are adjacent, they should (usually) move about the same amount </a:t>
            </a:r>
          </a:p>
        </p:txBody>
      </p:sp>
      <p:pic>
        <p:nvPicPr>
          <p:cNvPr id="39940" name="Picture 3" descr="lincoln_full"/>
          <p:cNvPicPr>
            <a:picLocks noChangeAspect="1" noChangeArrowheads="1"/>
          </p:cNvPicPr>
          <p:nvPr>
            <p:custDataLst>
              <p:tags r:id="rId3"/>
            </p:custDataLst>
          </p:nvPr>
        </p:nvPicPr>
        <p:blipFill>
          <a:blip r:embed="rId12">
            <a:extLst>
              <a:ext uri="{28A0092B-C50C-407E-A947-70E740481C1C}">
                <a14:useLocalDpi xmlns:a14="http://schemas.microsoft.com/office/drawing/2010/main" val="0"/>
              </a:ext>
            </a:extLst>
          </a:blip>
          <a:srcRect/>
          <a:stretch>
            <a:fillRect/>
          </a:stretch>
        </p:blipFill>
        <p:spPr bwMode="auto">
          <a:xfrm>
            <a:off x="2057400" y="1066800"/>
            <a:ext cx="5029200"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1" name="Oval 7"/>
          <p:cNvSpPr>
            <a:spLocks noChangeAspect="1" noChangeArrowheads="1"/>
          </p:cNvSpPr>
          <p:nvPr>
            <p:custDataLst>
              <p:tags r:id="rId4"/>
            </p:custDataLst>
          </p:nvPr>
        </p:nvSpPr>
        <p:spPr bwMode="auto">
          <a:xfrm>
            <a:off x="3389313" y="3040063"/>
            <a:ext cx="152400" cy="150812"/>
          </a:xfrm>
          <a:prstGeom prst="ellipse">
            <a:avLst/>
          </a:prstGeom>
          <a:solidFill>
            <a:srgbClr val="FFFF00"/>
          </a:solidFill>
          <a:ln w="9525">
            <a:solidFill>
              <a:schemeClr val="tx1"/>
            </a:solidFill>
            <a:round/>
            <a:headEnd/>
            <a:tailEnd/>
          </a:ln>
        </p:spPr>
        <p:txBody>
          <a:bodyPr wrap="none" anchor="ctr"/>
          <a:lstStyle/>
          <a:p>
            <a:endParaRPr lang="en-US"/>
          </a:p>
        </p:txBody>
      </p:sp>
      <p:sp>
        <p:nvSpPr>
          <p:cNvPr id="39942" name="Oval 6"/>
          <p:cNvSpPr>
            <a:spLocks noChangeAspect="1" noChangeArrowheads="1"/>
          </p:cNvSpPr>
          <p:nvPr>
            <p:custDataLst>
              <p:tags r:id="rId5"/>
            </p:custDataLst>
          </p:nvPr>
        </p:nvSpPr>
        <p:spPr bwMode="auto">
          <a:xfrm>
            <a:off x="5792788" y="3048000"/>
            <a:ext cx="150812" cy="150813"/>
          </a:xfrm>
          <a:prstGeom prst="ellipse">
            <a:avLst/>
          </a:prstGeom>
          <a:solidFill>
            <a:srgbClr val="FFFF00"/>
          </a:solidFill>
          <a:ln w="9525">
            <a:solidFill>
              <a:schemeClr val="tx1"/>
            </a:solidFill>
            <a:round/>
            <a:headEnd/>
            <a:tailEnd/>
          </a:ln>
        </p:spPr>
        <p:txBody>
          <a:bodyPr wrap="none" anchor="ctr"/>
          <a:lstStyle/>
          <a:p>
            <a:endParaRPr lang="en-US"/>
          </a:p>
        </p:txBody>
      </p:sp>
      <p:cxnSp>
        <p:nvCxnSpPr>
          <p:cNvPr id="39943" name="Straight Arrow Connector 7"/>
          <p:cNvCxnSpPr>
            <a:cxnSpLocks noChangeShapeType="1"/>
            <a:endCxn id="39942" idx="2"/>
          </p:cNvCxnSpPr>
          <p:nvPr>
            <p:custDataLst>
              <p:tags r:id="rId6"/>
            </p:custDataLst>
          </p:nvPr>
        </p:nvCxnSpPr>
        <p:spPr bwMode="auto">
          <a:xfrm flipV="1">
            <a:off x="3581400" y="3124200"/>
            <a:ext cx="2211388" cy="6350"/>
          </a:xfrm>
          <a:prstGeom prst="straightConnector1">
            <a:avLst/>
          </a:prstGeom>
          <a:noFill/>
          <a:ln w="28575">
            <a:solidFill>
              <a:srgbClr val="FFFF00"/>
            </a:solidFill>
            <a:round/>
            <a:headEnd/>
            <a:tailEnd type="arrow" w="med" len="med"/>
          </a:ln>
          <a:extLst>
            <a:ext uri="{909E8E84-426E-40dd-AFC4-6F175D3DCCD1}">
              <a14:hiddenFill xmlns:a14="http://schemas.microsoft.com/office/drawing/2010/main">
                <a:noFill/>
              </a14:hiddenFill>
            </a:ext>
          </a:extLst>
        </p:spPr>
      </p:cxnSp>
      <p:sp>
        <p:nvSpPr>
          <p:cNvPr id="39944" name="Oval 8"/>
          <p:cNvSpPr>
            <a:spLocks noChangeAspect="1" noChangeArrowheads="1"/>
          </p:cNvSpPr>
          <p:nvPr>
            <p:custDataLst>
              <p:tags r:id="rId7"/>
            </p:custDataLst>
          </p:nvPr>
        </p:nvSpPr>
        <p:spPr bwMode="auto">
          <a:xfrm>
            <a:off x="3276600" y="2895600"/>
            <a:ext cx="150813" cy="150813"/>
          </a:xfrm>
          <a:prstGeom prst="ellipse">
            <a:avLst/>
          </a:prstGeom>
          <a:solidFill>
            <a:srgbClr val="FFFF00"/>
          </a:solidFill>
          <a:ln w="9525">
            <a:solidFill>
              <a:schemeClr val="tx1"/>
            </a:solidFill>
            <a:round/>
            <a:headEnd/>
            <a:tailEnd/>
          </a:ln>
        </p:spPr>
        <p:txBody>
          <a:bodyPr wrap="none" anchor="ctr"/>
          <a:lstStyle/>
          <a:p>
            <a:endParaRPr lang="en-US"/>
          </a:p>
        </p:txBody>
      </p:sp>
      <p:sp>
        <p:nvSpPr>
          <p:cNvPr id="39945" name="Oval 9"/>
          <p:cNvSpPr>
            <a:spLocks noChangeAspect="1" noChangeArrowheads="1"/>
          </p:cNvSpPr>
          <p:nvPr>
            <p:custDataLst>
              <p:tags r:id="rId8"/>
            </p:custDataLst>
          </p:nvPr>
        </p:nvSpPr>
        <p:spPr bwMode="auto">
          <a:xfrm>
            <a:off x="5638800" y="2895600"/>
            <a:ext cx="150813" cy="150813"/>
          </a:xfrm>
          <a:prstGeom prst="ellipse">
            <a:avLst/>
          </a:prstGeom>
          <a:solidFill>
            <a:srgbClr val="FFFF00"/>
          </a:solidFill>
          <a:ln w="9525">
            <a:solidFill>
              <a:schemeClr val="tx1"/>
            </a:solidFill>
            <a:round/>
            <a:headEnd/>
            <a:tailEnd/>
          </a:ln>
        </p:spPr>
        <p:txBody>
          <a:bodyPr wrap="none" anchor="ctr"/>
          <a:lstStyle/>
          <a:p>
            <a:endParaRPr lang="en-US"/>
          </a:p>
        </p:txBody>
      </p:sp>
      <p:cxnSp>
        <p:nvCxnSpPr>
          <p:cNvPr id="39946" name="Straight Arrow Connector 11"/>
          <p:cNvCxnSpPr>
            <a:cxnSpLocks noChangeShapeType="1"/>
          </p:cNvCxnSpPr>
          <p:nvPr>
            <p:custDataLst>
              <p:tags r:id="rId9"/>
            </p:custDataLst>
          </p:nvPr>
        </p:nvCxnSpPr>
        <p:spPr bwMode="auto">
          <a:xfrm flipV="1">
            <a:off x="3443288" y="2971800"/>
            <a:ext cx="2209800" cy="7938"/>
          </a:xfrm>
          <a:prstGeom prst="straightConnector1">
            <a:avLst/>
          </a:prstGeom>
          <a:noFill/>
          <a:ln w="28575">
            <a:solidFill>
              <a:srgbClr val="FFFF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8436360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Amount of horizontal movement is …</a:t>
            </a:r>
            <a:endParaRPr lang="en-US" dirty="0"/>
          </a:p>
        </p:txBody>
      </p:sp>
      <p:pic>
        <p:nvPicPr>
          <p:cNvPr id="3" name="Picture 2"/>
          <p:cNvPicPr>
            <a:picLocks noChangeAspect="1"/>
          </p:cNvPicPr>
          <p:nvPr/>
        </p:nvPicPr>
        <p:blipFill rotWithShape="1">
          <a:blip r:embed="rId2"/>
          <a:srcRect b="13116"/>
          <a:stretch/>
        </p:blipFill>
        <p:spPr>
          <a:xfrm>
            <a:off x="228600" y="2590800"/>
            <a:ext cx="8458200" cy="2341033"/>
          </a:xfrm>
          <a:prstGeom prst="rect">
            <a:avLst/>
          </a:prstGeom>
        </p:spPr>
      </p:pic>
      <p:sp>
        <p:nvSpPr>
          <p:cNvPr id="5" name="TextBox 4"/>
          <p:cNvSpPr txBox="1"/>
          <p:nvPr/>
        </p:nvSpPr>
        <p:spPr>
          <a:xfrm>
            <a:off x="685800" y="1600200"/>
            <a:ext cx="7543800" cy="461665"/>
          </a:xfrm>
          <a:prstGeom prst="rect">
            <a:avLst/>
          </a:prstGeom>
          <a:noFill/>
        </p:spPr>
        <p:txBody>
          <a:bodyPr wrap="square" rtlCol="0">
            <a:spAutoFit/>
          </a:bodyPr>
          <a:lstStyle/>
          <a:p>
            <a:r>
              <a:rPr lang="en-US" dirty="0" smtClean="0"/>
              <a:t>…inversely proportional to the distance from the camera</a:t>
            </a:r>
            <a:endParaRPr lang="en-US" dirty="0"/>
          </a:p>
        </p:txBody>
      </p:sp>
    </p:spTree>
    <p:extLst>
      <p:ext uri="{BB962C8B-B14F-4D97-AF65-F5344CB8AC3E}">
        <p14:creationId xmlns:p14="http://schemas.microsoft.com/office/powerpoint/2010/main" val="220996310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atin typeface="Arial" charset="0"/>
              </a:rPr>
              <a:t>Stereo as energy minimization</a:t>
            </a:r>
          </a:p>
        </p:txBody>
      </p:sp>
      <p:sp>
        <p:nvSpPr>
          <p:cNvPr id="40963" name="Content Placeholder 5"/>
          <p:cNvSpPr>
            <a:spLocks noGrp="1"/>
          </p:cNvSpPr>
          <p:nvPr>
            <p:ph idx="1"/>
          </p:nvPr>
        </p:nvSpPr>
        <p:spPr/>
        <p:txBody>
          <a:bodyPr/>
          <a:lstStyle/>
          <a:p>
            <a:r>
              <a:rPr lang="en-US">
                <a:latin typeface="Arial" charset="0"/>
              </a:rPr>
              <a:t>Better objective function</a:t>
            </a:r>
          </a:p>
        </p:txBody>
      </p:sp>
      <p:pic>
        <p:nvPicPr>
          <p:cNvPr id="4096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2063" y="2689225"/>
            <a:ext cx="6643687"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5" name="TextBox 4"/>
          <p:cNvSpPr txBox="1">
            <a:spLocks noChangeArrowheads="1"/>
          </p:cNvSpPr>
          <p:nvPr/>
        </p:nvSpPr>
        <p:spPr bwMode="auto">
          <a:xfrm rot="-5400000">
            <a:off x="3838575" y="2506663"/>
            <a:ext cx="739775"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3800">
                <a:latin typeface="Calibri" charset="0"/>
                <a:cs typeface="Times New Roman" charset="0"/>
              </a:rPr>
              <a:t>{</a:t>
            </a:r>
          </a:p>
        </p:txBody>
      </p:sp>
      <p:sp>
        <p:nvSpPr>
          <p:cNvPr id="40966" name="TextBox 6"/>
          <p:cNvSpPr txBox="1">
            <a:spLocks noChangeArrowheads="1"/>
          </p:cNvSpPr>
          <p:nvPr/>
        </p:nvSpPr>
        <p:spPr bwMode="auto">
          <a:xfrm rot="-5400000">
            <a:off x="6604000" y="2506663"/>
            <a:ext cx="739775"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3800">
                <a:latin typeface="Calibri" charset="0"/>
                <a:cs typeface="Times New Roman" charset="0"/>
              </a:rPr>
              <a:t>{</a:t>
            </a:r>
          </a:p>
        </p:txBody>
      </p:sp>
      <p:sp>
        <p:nvSpPr>
          <p:cNvPr id="40967" name="TextBox 7"/>
          <p:cNvSpPr txBox="1">
            <a:spLocks noChangeArrowheads="1"/>
          </p:cNvSpPr>
          <p:nvPr/>
        </p:nvSpPr>
        <p:spPr bwMode="auto">
          <a:xfrm>
            <a:off x="3527425" y="3787775"/>
            <a:ext cx="1541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Calibri" charset="0"/>
              </a:rPr>
              <a:t>match cost</a:t>
            </a:r>
          </a:p>
        </p:txBody>
      </p:sp>
      <p:sp>
        <p:nvSpPr>
          <p:cNvPr id="40968" name="TextBox 8"/>
          <p:cNvSpPr txBox="1">
            <a:spLocks noChangeArrowheads="1"/>
          </p:cNvSpPr>
          <p:nvPr/>
        </p:nvSpPr>
        <p:spPr bwMode="auto">
          <a:xfrm>
            <a:off x="5943600" y="3776663"/>
            <a:ext cx="22717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Calibri" charset="0"/>
              </a:rPr>
              <a:t>smoothness cost</a:t>
            </a:r>
          </a:p>
        </p:txBody>
      </p:sp>
      <p:sp>
        <p:nvSpPr>
          <p:cNvPr id="40969" name="Rectangle 9"/>
          <p:cNvSpPr>
            <a:spLocks noChangeArrowheads="1"/>
          </p:cNvSpPr>
          <p:nvPr/>
        </p:nvSpPr>
        <p:spPr bwMode="auto">
          <a:xfrm>
            <a:off x="1196975" y="4538663"/>
            <a:ext cx="3657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r>
              <a:rPr lang="en-US" sz="2000">
                <a:latin typeface="Calibri" charset="0"/>
              </a:rPr>
              <a:t>Want each pixel to find a good match in the other image</a:t>
            </a:r>
          </a:p>
        </p:txBody>
      </p:sp>
      <p:cxnSp>
        <p:nvCxnSpPr>
          <p:cNvPr id="12" name="Straight Arrow Connector 11"/>
          <p:cNvCxnSpPr>
            <a:cxnSpLocks noChangeShapeType="1"/>
            <a:endCxn id="40967" idx="2"/>
          </p:cNvCxnSpPr>
          <p:nvPr/>
        </p:nvCxnSpPr>
        <p:spPr bwMode="auto">
          <a:xfrm flipV="1">
            <a:off x="3886200" y="4249738"/>
            <a:ext cx="412750" cy="288925"/>
          </a:xfrm>
          <a:prstGeom prst="straightConnector1">
            <a:avLst/>
          </a:prstGeom>
          <a:noFill/>
          <a:ln w="38100">
            <a:solidFill>
              <a:schemeClr val="tx1"/>
            </a:solidFill>
            <a:round/>
            <a:headEnd/>
            <a:tailEnd type="triangle" w="med" len="med"/>
          </a:ln>
          <a:effectLst>
            <a:outerShdw blurRad="50800" dist="38100" dir="2700000" algn="tl" rotWithShape="0">
              <a:srgbClr val="000000">
                <a:alpha val="39999"/>
              </a:srgbClr>
            </a:outerShdw>
          </a:effectLst>
          <a:extLst>
            <a:ext uri="{909E8E84-426E-40dd-AFC4-6F175D3DCCD1}">
              <a14:hiddenFill xmlns:a14="http://schemas.microsoft.com/office/drawing/2010/main">
                <a:noFill/>
              </a14:hiddenFill>
            </a:ext>
          </a:extLst>
        </p:spPr>
      </p:cxnSp>
      <p:sp>
        <p:nvSpPr>
          <p:cNvPr id="40971" name="Rectangle 13"/>
          <p:cNvSpPr>
            <a:spLocks noChangeArrowheads="1"/>
          </p:cNvSpPr>
          <p:nvPr/>
        </p:nvSpPr>
        <p:spPr bwMode="auto">
          <a:xfrm>
            <a:off x="5235575" y="4549775"/>
            <a:ext cx="3657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a:r>
              <a:rPr lang="en-US" sz="2000">
                <a:latin typeface="Calibri" charset="0"/>
              </a:rPr>
              <a:t>Adjacent pixels should (usually) move about the same amount</a:t>
            </a:r>
          </a:p>
        </p:txBody>
      </p:sp>
      <p:cxnSp>
        <p:nvCxnSpPr>
          <p:cNvPr id="17" name="Straight Arrow Connector 16"/>
          <p:cNvCxnSpPr>
            <a:cxnSpLocks noChangeShapeType="1"/>
            <a:endCxn id="40968" idx="2"/>
          </p:cNvCxnSpPr>
          <p:nvPr/>
        </p:nvCxnSpPr>
        <p:spPr bwMode="auto">
          <a:xfrm rot="10800000">
            <a:off x="7080250" y="4238625"/>
            <a:ext cx="311150" cy="300038"/>
          </a:xfrm>
          <a:prstGeom prst="straightConnector1">
            <a:avLst/>
          </a:prstGeom>
          <a:noFill/>
          <a:ln w="38100">
            <a:solidFill>
              <a:schemeClr val="tx1"/>
            </a:solidFill>
            <a:round/>
            <a:headEnd/>
            <a:tailEnd type="triangle" w="med" len="med"/>
          </a:ln>
          <a:effectLst>
            <a:outerShdw blurRad="50800" dist="38100" dir="2700000" algn="tl" rotWithShape="0">
              <a:srgbClr val="000000">
                <a:alpha val="39999"/>
              </a:srgbClr>
            </a:outerShdw>
          </a:effectLst>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769712324"/>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0"/>
            <a:ext cx="8229600" cy="1143000"/>
          </a:xfrm>
        </p:spPr>
        <p:txBody>
          <a:bodyPr/>
          <a:lstStyle/>
          <a:p>
            <a:r>
              <a:rPr lang="en-US">
                <a:latin typeface="Arial" charset="0"/>
              </a:rPr>
              <a:t>Stereo as energy minimization</a:t>
            </a:r>
          </a:p>
        </p:txBody>
      </p:sp>
      <p:pic>
        <p:nvPicPr>
          <p:cNvPr id="419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9825" y="2209800"/>
            <a:ext cx="6081713" cy="12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293813"/>
            <a:ext cx="6643688"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9" name="TextBox 5"/>
          <p:cNvSpPr txBox="1">
            <a:spLocks noChangeArrowheads="1"/>
          </p:cNvSpPr>
          <p:nvPr/>
        </p:nvSpPr>
        <p:spPr bwMode="auto">
          <a:xfrm>
            <a:off x="369888" y="2330450"/>
            <a:ext cx="16240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Calibri" charset="0"/>
              </a:rPr>
              <a:t>match cost:</a:t>
            </a:r>
          </a:p>
        </p:txBody>
      </p:sp>
      <p:sp>
        <p:nvSpPr>
          <p:cNvPr id="8" name="TextBox 7"/>
          <p:cNvSpPr txBox="1">
            <a:spLocks noChangeArrowheads="1"/>
          </p:cNvSpPr>
          <p:nvPr/>
        </p:nvSpPr>
        <p:spPr bwMode="auto">
          <a:xfrm>
            <a:off x="11113" y="3784600"/>
            <a:ext cx="2449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lang="en-US">
                <a:latin typeface="Calibri" charset="0"/>
              </a:rPr>
              <a:t>smoothness cost:</a:t>
            </a:r>
          </a:p>
        </p:txBody>
      </p:sp>
      <p:grpSp>
        <p:nvGrpSpPr>
          <p:cNvPr id="3" name="Group 35"/>
          <p:cNvGrpSpPr>
            <a:grpSpLocks/>
          </p:cNvGrpSpPr>
          <p:nvPr/>
        </p:nvGrpSpPr>
        <p:grpSpPr bwMode="auto">
          <a:xfrm>
            <a:off x="3810000" y="5021263"/>
            <a:ext cx="1066800" cy="1066800"/>
            <a:chOff x="5715000" y="5181600"/>
            <a:chExt cx="1066800" cy="1066800"/>
          </a:xfrm>
        </p:grpSpPr>
        <p:sp>
          <p:nvSpPr>
            <p:cNvPr id="9" name="Oval 8"/>
            <p:cNvSpPr/>
            <p:nvPr/>
          </p:nvSpPr>
          <p:spPr>
            <a:xfrm>
              <a:off x="6172200" y="56388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Oval 9"/>
            <p:cNvSpPr/>
            <p:nvPr/>
          </p:nvSpPr>
          <p:spPr>
            <a:xfrm>
              <a:off x="6172200" y="51816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Oval 10"/>
            <p:cNvSpPr/>
            <p:nvPr/>
          </p:nvSpPr>
          <p:spPr>
            <a:xfrm>
              <a:off x="6172200" y="60960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5715000" y="56388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6629400" y="56388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4" name="Straight Connector 13"/>
            <p:cNvCxnSpPr>
              <a:stCxn id="9" idx="6"/>
              <a:endCxn id="13" idx="2"/>
            </p:cNvCxnSpPr>
            <p:nvPr/>
          </p:nvCxnSpPr>
          <p:spPr>
            <a:xfrm>
              <a:off x="6324600" y="5715000"/>
              <a:ext cx="304800" cy="1587"/>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9" idx="0"/>
              <a:endCxn id="10" idx="4"/>
            </p:cNvCxnSpPr>
            <p:nvPr/>
          </p:nvCxnSpPr>
          <p:spPr>
            <a:xfrm rot="5400000" flipH="1" flipV="1">
              <a:off x="6096001" y="5486399"/>
              <a:ext cx="304800" cy="3175"/>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9" idx="2"/>
              <a:endCxn id="12" idx="6"/>
            </p:cNvCxnSpPr>
            <p:nvPr/>
          </p:nvCxnSpPr>
          <p:spPr>
            <a:xfrm rot="10800000">
              <a:off x="5867400" y="5715000"/>
              <a:ext cx="304800" cy="1587"/>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9" idx="4"/>
              <a:endCxn id="11" idx="0"/>
            </p:cNvCxnSpPr>
            <p:nvPr/>
          </p:nvCxnSpPr>
          <p:spPr>
            <a:xfrm rot="5400000">
              <a:off x="6096001" y="5943599"/>
              <a:ext cx="304800" cy="3175"/>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grpSp>
        <p:nvGrpSpPr>
          <p:cNvPr id="4" name="Group 34"/>
          <p:cNvGrpSpPr>
            <a:grpSpLocks/>
          </p:cNvGrpSpPr>
          <p:nvPr/>
        </p:nvGrpSpPr>
        <p:grpSpPr bwMode="auto">
          <a:xfrm>
            <a:off x="5486400" y="5021263"/>
            <a:ext cx="1066800" cy="1066800"/>
            <a:chOff x="7391400" y="5181600"/>
            <a:chExt cx="1066800" cy="1066800"/>
          </a:xfrm>
        </p:grpSpPr>
        <p:sp>
          <p:nvSpPr>
            <p:cNvPr id="18" name="Oval 17"/>
            <p:cNvSpPr/>
            <p:nvPr/>
          </p:nvSpPr>
          <p:spPr>
            <a:xfrm>
              <a:off x="7848600" y="56388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Oval 18"/>
            <p:cNvSpPr/>
            <p:nvPr/>
          </p:nvSpPr>
          <p:spPr>
            <a:xfrm>
              <a:off x="7848600" y="51816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 name="Oval 19"/>
            <p:cNvSpPr/>
            <p:nvPr/>
          </p:nvSpPr>
          <p:spPr>
            <a:xfrm>
              <a:off x="7848600" y="60960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 name="Oval 20"/>
            <p:cNvSpPr/>
            <p:nvPr/>
          </p:nvSpPr>
          <p:spPr>
            <a:xfrm>
              <a:off x="7391400" y="56388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 name="Oval 21"/>
            <p:cNvSpPr/>
            <p:nvPr/>
          </p:nvSpPr>
          <p:spPr>
            <a:xfrm>
              <a:off x="8305800" y="56388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23" name="Straight Connector 22"/>
            <p:cNvCxnSpPr>
              <a:stCxn id="18" idx="6"/>
              <a:endCxn id="22" idx="2"/>
            </p:cNvCxnSpPr>
            <p:nvPr/>
          </p:nvCxnSpPr>
          <p:spPr>
            <a:xfrm>
              <a:off x="8001000" y="5715000"/>
              <a:ext cx="304800" cy="1587"/>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8" idx="0"/>
              <a:endCxn id="19" idx="4"/>
            </p:cNvCxnSpPr>
            <p:nvPr/>
          </p:nvCxnSpPr>
          <p:spPr>
            <a:xfrm rot="5400000" flipH="1" flipV="1">
              <a:off x="7772401" y="5486399"/>
              <a:ext cx="304800" cy="3175"/>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8" idx="2"/>
              <a:endCxn id="21" idx="6"/>
            </p:cNvCxnSpPr>
            <p:nvPr/>
          </p:nvCxnSpPr>
          <p:spPr>
            <a:xfrm rot="10800000">
              <a:off x="7543800" y="5715000"/>
              <a:ext cx="304800" cy="1587"/>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8" idx="4"/>
              <a:endCxn id="20" idx="0"/>
            </p:cNvCxnSpPr>
            <p:nvPr/>
          </p:nvCxnSpPr>
          <p:spPr>
            <a:xfrm rot="5400000">
              <a:off x="7772401" y="5943599"/>
              <a:ext cx="304800" cy="3175"/>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7391400" y="51816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Oval 27"/>
            <p:cNvSpPr/>
            <p:nvPr/>
          </p:nvSpPr>
          <p:spPr>
            <a:xfrm>
              <a:off x="7391400" y="60960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9" name="Oval 28"/>
            <p:cNvSpPr/>
            <p:nvPr/>
          </p:nvSpPr>
          <p:spPr>
            <a:xfrm>
              <a:off x="8305800" y="60960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0" name="Oval 29"/>
            <p:cNvSpPr/>
            <p:nvPr/>
          </p:nvSpPr>
          <p:spPr>
            <a:xfrm>
              <a:off x="8305800" y="5181600"/>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31" name="Straight Connector 30"/>
            <p:cNvCxnSpPr>
              <a:stCxn id="18" idx="7"/>
              <a:endCxn id="30" idx="3"/>
            </p:cNvCxnSpPr>
            <p:nvPr/>
          </p:nvCxnSpPr>
          <p:spPr>
            <a:xfrm rot="5400000" flipH="1" flipV="1">
              <a:off x="7978775" y="5311775"/>
              <a:ext cx="349250" cy="34925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stCxn id="18" idx="5"/>
              <a:endCxn id="29" idx="1"/>
            </p:cNvCxnSpPr>
            <p:nvPr/>
          </p:nvCxnSpPr>
          <p:spPr>
            <a:xfrm rot="16200000" flipH="1">
              <a:off x="7978775" y="5768975"/>
              <a:ext cx="349250" cy="34925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18" idx="3"/>
              <a:endCxn id="28" idx="7"/>
            </p:cNvCxnSpPr>
            <p:nvPr/>
          </p:nvCxnSpPr>
          <p:spPr>
            <a:xfrm rot="5400000">
              <a:off x="7521575" y="5768975"/>
              <a:ext cx="349250" cy="34925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8" idx="1"/>
              <a:endCxn id="27" idx="5"/>
            </p:cNvCxnSpPr>
            <p:nvPr/>
          </p:nvCxnSpPr>
          <p:spPr>
            <a:xfrm rot="16200000" flipV="1">
              <a:off x="7521575" y="5311775"/>
              <a:ext cx="349250" cy="34925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37" name="TextBox 36"/>
          <p:cNvSpPr txBox="1">
            <a:spLocks noChangeArrowheads="1"/>
          </p:cNvSpPr>
          <p:nvPr/>
        </p:nvSpPr>
        <p:spPr bwMode="auto">
          <a:xfrm>
            <a:off x="3352800" y="6127750"/>
            <a:ext cx="1981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lang="en-US">
                <a:latin typeface="Calibri" charset="0"/>
              </a:rPr>
              <a:t>4-connected neighborhood</a:t>
            </a:r>
          </a:p>
        </p:txBody>
      </p:sp>
      <p:sp>
        <p:nvSpPr>
          <p:cNvPr id="38" name="TextBox 37"/>
          <p:cNvSpPr txBox="1">
            <a:spLocks noChangeArrowheads="1"/>
          </p:cNvSpPr>
          <p:nvPr/>
        </p:nvSpPr>
        <p:spPr bwMode="auto">
          <a:xfrm>
            <a:off x="5029200" y="6135688"/>
            <a:ext cx="1981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a:r>
              <a:rPr lang="en-US">
                <a:latin typeface="Calibri" charset="0"/>
              </a:rPr>
              <a:t>8-connected neighborhood</a:t>
            </a:r>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3671888"/>
            <a:ext cx="4953000" cy="120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5"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9563" y="5400675"/>
            <a:ext cx="330200"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8"/>
          <p:cNvSpPr txBox="1">
            <a:spLocks noChangeArrowheads="1"/>
          </p:cNvSpPr>
          <p:nvPr/>
        </p:nvSpPr>
        <p:spPr bwMode="auto">
          <a:xfrm>
            <a:off x="614363" y="5400675"/>
            <a:ext cx="2586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Calibri" charset="0"/>
              </a:rPr>
              <a:t>: set of neighboring pixels</a:t>
            </a:r>
          </a:p>
        </p:txBody>
      </p:sp>
      <p:grpSp>
        <p:nvGrpSpPr>
          <p:cNvPr id="40" name="Group 8"/>
          <p:cNvGrpSpPr>
            <a:grpSpLocks/>
          </p:cNvGrpSpPr>
          <p:nvPr/>
        </p:nvGrpSpPr>
        <p:grpSpPr bwMode="auto">
          <a:xfrm>
            <a:off x="512763" y="3386138"/>
            <a:ext cx="7658100" cy="860425"/>
            <a:chOff x="923844" y="5783850"/>
            <a:chExt cx="7658296" cy="859324"/>
          </a:xfrm>
        </p:grpSpPr>
        <p:pic>
          <p:nvPicPr>
            <p:cNvPr id="4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3844" y="5897991"/>
              <a:ext cx="2788840" cy="595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6"/>
            <p:cNvSpPr txBox="1">
              <a:spLocks noChangeArrowheads="1"/>
            </p:cNvSpPr>
            <p:nvPr/>
          </p:nvSpPr>
          <p:spPr bwMode="auto">
            <a:xfrm>
              <a:off x="4192313" y="5812177"/>
              <a:ext cx="438982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Calibri" charset="0"/>
                </a:rPr>
                <a:t>SSD distance between windows </a:t>
              </a:r>
              <a:r>
                <a:rPr lang="en-US" i="1">
                  <a:latin typeface="Calibri" charset="0"/>
                </a:rPr>
                <a:t>I</a:t>
              </a:r>
              <a:r>
                <a:rPr lang="en-US">
                  <a:latin typeface="Calibri" charset="0"/>
                </a:rPr>
                <a:t>(</a:t>
              </a:r>
              <a:r>
                <a:rPr lang="en-US" i="1">
                  <a:latin typeface="Calibri" charset="0"/>
                </a:rPr>
                <a:t>x</a:t>
              </a:r>
              <a:r>
                <a:rPr lang="en-US">
                  <a:latin typeface="Calibri" charset="0"/>
                </a:rPr>
                <a:t>, </a:t>
              </a:r>
              <a:r>
                <a:rPr lang="en-US" i="1">
                  <a:latin typeface="Calibri" charset="0"/>
                </a:rPr>
                <a:t>y</a:t>
              </a:r>
              <a:r>
                <a:rPr lang="en-US">
                  <a:latin typeface="Calibri" charset="0"/>
                </a:rPr>
                <a:t>) and </a:t>
              </a:r>
              <a:r>
                <a:rPr lang="en-US" i="1">
                  <a:latin typeface="Calibri" charset="0"/>
                </a:rPr>
                <a:t>J</a:t>
              </a:r>
              <a:r>
                <a:rPr lang="en-US">
                  <a:latin typeface="Calibri" charset="0"/>
                </a:rPr>
                <a:t>(</a:t>
              </a:r>
              <a:r>
                <a:rPr lang="en-US" i="1">
                  <a:latin typeface="Calibri" charset="0"/>
                </a:rPr>
                <a:t>x</a:t>
              </a:r>
              <a:r>
                <a:rPr lang="en-US">
                  <a:latin typeface="Calibri" charset="0"/>
                </a:rPr>
                <a:t>, </a:t>
              </a:r>
              <a:r>
                <a:rPr lang="en-US" i="1">
                  <a:latin typeface="Calibri" charset="0"/>
                </a:rPr>
                <a:t>y </a:t>
              </a:r>
              <a:r>
                <a:rPr lang="en-US">
                  <a:latin typeface="Calibri" charset="0"/>
                </a:rPr>
                <a:t>+ </a:t>
              </a:r>
              <a:r>
                <a:rPr lang="en-US" i="1">
                  <a:latin typeface="Calibri" charset="0"/>
                </a:rPr>
                <a:t>d</a:t>
              </a:r>
              <a:r>
                <a:rPr lang="en-US">
                  <a:latin typeface="Calibri" charset="0"/>
                </a:rPr>
                <a:t>(</a:t>
              </a:r>
              <a:r>
                <a:rPr lang="en-US" i="1">
                  <a:latin typeface="Calibri" charset="0"/>
                </a:rPr>
                <a:t>x</a:t>
              </a:r>
              <a:r>
                <a:rPr lang="en-US">
                  <a:latin typeface="Calibri" charset="0"/>
                </a:rPr>
                <a:t>,</a:t>
              </a:r>
              <a:r>
                <a:rPr lang="en-US" i="1">
                  <a:latin typeface="Calibri" charset="0"/>
                </a:rPr>
                <a:t>y</a:t>
              </a:r>
              <a:r>
                <a:rPr lang="en-US">
                  <a:latin typeface="Calibri" charset="0"/>
                </a:rPr>
                <a:t>))</a:t>
              </a:r>
            </a:p>
          </p:txBody>
        </p:sp>
        <p:sp>
          <p:nvSpPr>
            <p:cNvPr id="43" name="TextBox 7"/>
            <p:cNvSpPr txBox="1">
              <a:spLocks noChangeArrowheads="1"/>
            </p:cNvSpPr>
            <p:nvPr/>
          </p:nvSpPr>
          <p:spPr bwMode="auto">
            <a:xfrm>
              <a:off x="3756751" y="5783850"/>
              <a:ext cx="49084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4800">
                  <a:latin typeface="Calibri" charset="0"/>
                </a:rPr>
                <a:t>=</a:t>
              </a:r>
            </a:p>
          </p:txBody>
        </p:sp>
      </p:grpSp>
    </p:spTree>
    <p:extLst>
      <p:ext uri="{BB962C8B-B14F-4D97-AF65-F5344CB8AC3E}">
        <p14:creationId xmlns:p14="http://schemas.microsoft.com/office/powerpoint/2010/main" val="3967354692"/>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40"/>
                                        </p:tgtEl>
                                        <p:attrNameLst>
                                          <p:attrName>style.visibility</p:attrName>
                                        </p:attrNameLst>
                                      </p:cBhvr>
                                      <p:to>
                                        <p:strVal val="hidden"/>
                                      </p:to>
                                    </p:se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10" presetClass="entr" presetSubtype="0" fill="hold" nodeType="with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fade">
                                      <p:cBhvr>
                                        <p:cTn id="17" dur="500"/>
                                        <p:tgtEl>
                                          <p:spTgt spid="717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2465"/>
                                        </p:tgtEl>
                                        <p:attrNameLst>
                                          <p:attrName>style.visibility</p:attrName>
                                        </p:attrNameLst>
                                      </p:cBhvr>
                                      <p:to>
                                        <p:strVal val="visible"/>
                                      </p:to>
                                    </p:set>
                                    <p:animEffect transition="in" filter="fade">
                                      <p:cBhvr>
                                        <p:cTn id="22" dur="500"/>
                                        <p:tgtEl>
                                          <p:spTgt spid="6246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7" grpId="0"/>
      <p:bldP spid="38" grpId="0"/>
      <p:bldP spid="39"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152400"/>
            <a:ext cx="8229600" cy="1143000"/>
          </a:xfrm>
        </p:spPr>
        <p:txBody>
          <a:bodyPr/>
          <a:lstStyle/>
          <a:p>
            <a:r>
              <a:rPr lang="en-US">
                <a:latin typeface="Arial" charset="0"/>
              </a:rPr>
              <a:t>Smoothness cost</a:t>
            </a:r>
          </a:p>
        </p:txBody>
      </p:sp>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2975" y="3352800"/>
            <a:ext cx="45974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648200"/>
            <a:ext cx="5819775"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990600"/>
            <a:ext cx="60198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p:nvSpPr>
        <p:spPr bwMode="auto">
          <a:xfrm>
            <a:off x="2209800" y="6248400"/>
            <a:ext cx="2016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ja-JP" altLang="en-US">
                <a:latin typeface="Calibri" charset="0"/>
              </a:rPr>
              <a:t>“</a:t>
            </a:r>
            <a:r>
              <a:rPr lang="en-US">
                <a:latin typeface="Calibri" charset="0"/>
              </a:rPr>
              <a:t>Potts model</a:t>
            </a:r>
            <a:r>
              <a:rPr lang="ja-JP" altLang="en-US">
                <a:latin typeface="Calibri" charset="0"/>
              </a:rPr>
              <a:t>”</a:t>
            </a:r>
            <a:endParaRPr lang="en-US">
              <a:latin typeface="Calibri" charset="0"/>
            </a:endParaRPr>
          </a:p>
        </p:txBody>
      </p:sp>
      <p:sp>
        <p:nvSpPr>
          <p:cNvPr id="10" name="TextBox 9"/>
          <p:cNvSpPr txBox="1">
            <a:spLocks noChangeArrowheads="1"/>
          </p:cNvSpPr>
          <p:nvPr/>
        </p:nvSpPr>
        <p:spPr bwMode="auto">
          <a:xfrm>
            <a:off x="2390775" y="4038600"/>
            <a:ext cx="1579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i="1">
                <a:latin typeface="Calibri" charset="0"/>
              </a:rPr>
              <a:t>L</a:t>
            </a:r>
            <a:r>
              <a:rPr lang="en-US" baseline="-25000">
                <a:latin typeface="Calibri" charset="0"/>
              </a:rPr>
              <a:t>1</a:t>
            </a:r>
            <a:r>
              <a:rPr lang="en-US">
                <a:latin typeface="Calibri" charset="0"/>
              </a:rPr>
              <a:t> distance</a:t>
            </a:r>
          </a:p>
        </p:txBody>
      </p:sp>
      <p:cxnSp>
        <p:nvCxnSpPr>
          <p:cNvPr id="12" name="Straight Connector 11"/>
          <p:cNvCxnSpPr/>
          <p:nvPr/>
        </p:nvCxnSpPr>
        <p:spPr>
          <a:xfrm>
            <a:off x="0" y="3048000"/>
            <a:ext cx="9144000" cy="1588"/>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nvGrpSpPr>
          <p:cNvPr id="3" name="Group 24"/>
          <p:cNvGrpSpPr>
            <a:grpSpLocks/>
          </p:cNvGrpSpPr>
          <p:nvPr/>
        </p:nvGrpSpPr>
        <p:grpSpPr bwMode="auto">
          <a:xfrm>
            <a:off x="6477000" y="3201988"/>
            <a:ext cx="2514600" cy="1219200"/>
            <a:chOff x="6477000" y="3201194"/>
            <a:chExt cx="2514600" cy="1219994"/>
          </a:xfrm>
        </p:grpSpPr>
        <p:cxnSp>
          <p:nvCxnSpPr>
            <p:cNvPr id="14" name="Straight Connector 13"/>
            <p:cNvCxnSpPr/>
            <p:nvPr/>
          </p:nvCxnSpPr>
          <p:spPr>
            <a:xfrm>
              <a:off x="6477000" y="4419599"/>
              <a:ext cx="2514600" cy="1589"/>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7086204" y="3809603"/>
              <a:ext cx="1219994" cy="3175"/>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V="1">
              <a:off x="6629053" y="3352452"/>
              <a:ext cx="1067495" cy="1066800"/>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flipH="1" flipV="1">
              <a:off x="7695853" y="3352452"/>
              <a:ext cx="1067495" cy="1066800"/>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 name="Group 37"/>
          <p:cNvGrpSpPr>
            <a:grpSpLocks/>
          </p:cNvGrpSpPr>
          <p:nvPr/>
        </p:nvGrpSpPr>
        <p:grpSpPr bwMode="auto">
          <a:xfrm>
            <a:off x="6477000" y="5257800"/>
            <a:ext cx="2514600" cy="1220788"/>
            <a:chOff x="6477000" y="5257800"/>
            <a:chExt cx="2514600" cy="1220788"/>
          </a:xfrm>
        </p:grpSpPr>
        <p:cxnSp>
          <p:nvCxnSpPr>
            <p:cNvPr id="21" name="Straight Connector 20"/>
            <p:cNvCxnSpPr/>
            <p:nvPr/>
          </p:nvCxnSpPr>
          <p:spPr>
            <a:xfrm>
              <a:off x="6477000" y="6475413"/>
              <a:ext cx="2514600" cy="1587"/>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flipH="1" flipV="1">
              <a:off x="7086601" y="5865812"/>
              <a:ext cx="1219200" cy="3175"/>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6200000" flipV="1">
              <a:off x="7163593" y="6019007"/>
              <a:ext cx="912813" cy="0"/>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flipV="1">
              <a:off x="7315994" y="6019006"/>
              <a:ext cx="914400" cy="1588"/>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7772400" y="5562600"/>
              <a:ext cx="914400" cy="1588"/>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6705600" y="5562600"/>
              <a:ext cx="914400" cy="1588"/>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7620000" y="6477000"/>
              <a:ext cx="152400" cy="1588"/>
            </a:xfrm>
            <a:prstGeom prst="line">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6215836"/>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fade">
                                      <p:cBhvr>
                                        <p:cTn id="7" dur="500"/>
                                        <p:tgtEl>
                                          <p:spTgt spid="256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nodeType="clickEffect">
                                  <p:stCondLst>
                                    <p:cond delay="0"/>
                                  </p:stCondLst>
                                  <p:childTnLst>
                                    <p:set>
                                      <p:cBhvr>
                                        <p:cTn id="17" dur="1" fill="hold">
                                          <p:stCondLst>
                                            <p:cond delay="0"/>
                                          </p:stCondLst>
                                        </p:cTn>
                                        <p:tgtEl>
                                          <p:spTgt spid="25603"/>
                                        </p:tgtEl>
                                        <p:attrNameLst>
                                          <p:attrName>style.visibility</p:attrName>
                                        </p:attrNameLst>
                                      </p:cBhvr>
                                      <p:to>
                                        <p:strVal val="visible"/>
                                      </p:to>
                                    </p:set>
                                    <p:animEffect transition="in" filter="fade">
                                      <p:cBhvr>
                                        <p:cTn id="18" dur="500"/>
                                        <p:tgtEl>
                                          <p:spTgt spid="2560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a:latin typeface="Arial" charset="0"/>
              </a:rPr>
              <a:t>Dynamic programming</a:t>
            </a:r>
          </a:p>
        </p:txBody>
      </p:sp>
      <p:sp>
        <p:nvSpPr>
          <p:cNvPr id="44035" name="Content Placeholder 2"/>
          <p:cNvSpPr>
            <a:spLocks noGrp="1"/>
          </p:cNvSpPr>
          <p:nvPr>
            <p:ph idx="1"/>
          </p:nvPr>
        </p:nvSpPr>
        <p:spPr>
          <a:xfrm>
            <a:off x="457200" y="2743200"/>
            <a:ext cx="8229600" cy="1371600"/>
          </a:xfrm>
        </p:spPr>
        <p:txBody>
          <a:bodyPr/>
          <a:lstStyle/>
          <a:p>
            <a:r>
              <a:rPr lang="en-US">
                <a:latin typeface="Arial" charset="0"/>
              </a:rPr>
              <a:t>Can minimize this independently per scanline using dynamic programming (DP)</a:t>
            </a:r>
          </a:p>
        </p:txBody>
      </p:sp>
      <p:pic>
        <p:nvPicPr>
          <p:cNvPr id="440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590675"/>
            <a:ext cx="6643688"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5305425"/>
            <a:ext cx="85566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4252913"/>
            <a:ext cx="1524000"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p:nvSpPr>
        <p:spPr bwMode="auto">
          <a:xfrm>
            <a:off x="2514600" y="4197350"/>
            <a:ext cx="5954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Calibri" charset="0"/>
              </a:rPr>
              <a:t>: minimum cost of solution such that </a:t>
            </a:r>
            <a:r>
              <a:rPr lang="en-US" i="1">
                <a:latin typeface="Calibri" charset="0"/>
              </a:rPr>
              <a:t>d</a:t>
            </a:r>
            <a:r>
              <a:rPr lang="en-US">
                <a:latin typeface="Calibri" charset="0"/>
              </a:rPr>
              <a:t>(</a:t>
            </a:r>
            <a:r>
              <a:rPr lang="en-US" i="1">
                <a:latin typeface="Calibri" charset="0"/>
              </a:rPr>
              <a:t>x</a:t>
            </a:r>
            <a:r>
              <a:rPr lang="en-US">
                <a:latin typeface="Calibri" charset="0"/>
              </a:rPr>
              <a:t>,</a:t>
            </a:r>
            <a:r>
              <a:rPr lang="en-US" i="1">
                <a:latin typeface="Calibri" charset="0"/>
              </a:rPr>
              <a:t>y</a:t>
            </a:r>
            <a:r>
              <a:rPr lang="en-US">
                <a:latin typeface="Calibri" charset="0"/>
              </a:rPr>
              <a:t>) = </a:t>
            </a:r>
            <a:r>
              <a:rPr lang="en-US" i="1">
                <a:latin typeface="Calibri" charset="0"/>
              </a:rPr>
              <a:t>d</a:t>
            </a:r>
          </a:p>
        </p:txBody>
      </p:sp>
      <p:sp>
        <p:nvSpPr>
          <p:cNvPr id="11" name="Oval 10"/>
          <p:cNvSpPr/>
          <p:nvPr/>
        </p:nvSpPr>
        <p:spPr>
          <a:xfrm>
            <a:off x="7434263" y="3451225"/>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Oval 11"/>
          <p:cNvSpPr/>
          <p:nvPr/>
        </p:nvSpPr>
        <p:spPr>
          <a:xfrm>
            <a:off x="6977063" y="3451225"/>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Oval 12"/>
          <p:cNvSpPr/>
          <p:nvPr/>
        </p:nvSpPr>
        <p:spPr>
          <a:xfrm>
            <a:off x="7891463" y="3451225"/>
            <a:ext cx="152400" cy="1524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4" name="Straight Connector 13"/>
          <p:cNvCxnSpPr>
            <a:stCxn id="11" idx="6"/>
            <a:endCxn id="13" idx="2"/>
          </p:cNvCxnSpPr>
          <p:nvPr/>
        </p:nvCxnSpPr>
        <p:spPr>
          <a:xfrm>
            <a:off x="7586663" y="3527425"/>
            <a:ext cx="304800" cy="1588"/>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11" idx="2"/>
            <a:endCxn id="12" idx="6"/>
          </p:cNvCxnSpPr>
          <p:nvPr/>
        </p:nvCxnSpPr>
        <p:spPr>
          <a:xfrm rot="10800000">
            <a:off x="7129463" y="3527425"/>
            <a:ext cx="304800" cy="1588"/>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218905"/>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0245"/>
                                        </p:tgtEl>
                                        <p:attrNameLst>
                                          <p:attrName>style.visibility</p:attrName>
                                        </p:attrNameLst>
                                      </p:cBhvr>
                                      <p:to>
                                        <p:strVal val="visible"/>
                                      </p:to>
                                    </p:set>
                                    <p:animEffect transition="in" filter="fade">
                                      <p:cBhvr>
                                        <p:cTn id="7" dur="500"/>
                                        <p:tgtEl>
                                          <p:spTgt spid="102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10244"/>
                                        </p:tgtEl>
                                        <p:attrNameLst>
                                          <p:attrName>style.visibility</p:attrName>
                                        </p:attrNameLst>
                                      </p:cBhvr>
                                      <p:to>
                                        <p:strVal val="visible"/>
                                      </p:to>
                                    </p:set>
                                    <p:animEffect transition="in" filter="fade">
                                      <p:cBhvr>
                                        <p:cTn id="15"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0"/>
            <a:ext cx="8229600" cy="1143000"/>
          </a:xfrm>
        </p:spPr>
        <p:txBody>
          <a:bodyPr/>
          <a:lstStyle/>
          <a:p>
            <a:r>
              <a:rPr lang="en-US" altLang="zh-TW" sz="4000">
                <a:latin typeface="Arial" charset="0"/>
              </a:rPr>
              <a:t>Energy minimization via graph cuts</a:t>
            </a:r>
          </a:p>
        </p:txBody>
      </p:sp>
      <p:sp>
        <p:nvSpPr>
          <p:cNvPr id="45059" name="Rectangle 4"/>
          <p:cNvSpPr>
            <a:spLocks noChangeArrowheads="1"/>
          </p:cNvSpPr>
          <p:nvPr/>
        </p:nvSpPr>
        <p:spPr bwMode="auto">
          <a:xfrm>
            <a:off x="282575" y="5943600"/>
            <a:ext cx="2514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ctr">
              <a:spcBef>
                <a:spcPct val="20000"/>
              </a:spcBef>
            </a:pPr>
            <a:r>
              <a:rPr lang="en-US" altLang="zh-TW">
                <a:latin typeface="Calibri" charset="0"/>
              </a:rPr>
              <a:t>Labels </a:t>
            </a:r>
          </a:p>
          <a:p>
            <a:pPr marL="342900" indent="-342900" algn="ctr">
              <a:spcBef>
                <a:spcPct val="20000"/>
              </a:spcBef>
            </a:pPr>
            <a:r>
              <a:rPr lang="en-US" altLang="zh-TW">
                <a:latin typeface="Calibri" charset="0"/>
              </a:rPr>
              <a:t>(disparities)</a:t>
            </a:r>
          </a:p>
        </p:txBody>
      </p:sp>
      <p:grpSp>
        <p:nvGrpSpPr>
          <p:cNvPr id="45060" name="Group 5"/>
          <p:cNvGrpSpPr>
            <a:grpSpLocks/>
          </p:cNvGrpSpPr>
          <p:nvPr/>
        </p:nvGrpSpPr>
        <p:grpSpPr bwMode="auto">
          <a:xfrm>
            <a:off x="990600" y="1462088"/>
            <a:ext cx="6900863" cy="4548187"/>
            <a:chOff x="624" y="672"/>
            <a:chExt cx="4347" cy="2865"/>
          </a:xfrm>
        </p:grpSpPr>
        <p:graphicFrame>
          <p:nvGraphicFramePr>
            <p:cNvPr id="45069" name="Object 4"/>
            <p:cNvGraphicFramePr>
              <a:graphicFrameLocks noChangeAspect="1"/>
            </p:cNvGraphicFramePr>
            <p:nvPr/>
          </p:nvGraphicFramePr>
          <p:xfrm>
            <a:off x="624" y="672"/>
            <a:ext cx="4347" cy="2865"/>
          </p:xfrm>
          <a:graphic>
            <a:graphicData uri="http://schemas.openxmlformats.org/presentationml/2006/ole">
              <mc:AlternateContent xmlns:mc="http://schemas.openxmlformats.org/markup-compatibility/2006">
                <mc:Choice xmlns:v="urn:schemas-microsoft-com:vml" Requires="v">
                  <p:oleObj spid="_x0000_s183340" name="Artwork" r:id="rId4" imgW="8961905" imgH="5904762" progId="">
                    <p:embed/>
                  </p:oleObj>
                </mc:Choice>
                <mc:Fallback>
                  <p:oleObj name="Artwork" r:id="rId4" imgW="8961905" imgH="5904762"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 y="672"/>
                          <a:ext cx="4347" cy="2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5070" name="Text Box 7"/>
            <p:cNvSpPr txBox="1">
              <a:spLocks noChangeArrowheads="1"/>
            </p:cNvSpPr>
            <p:nvPr/>
          </p:nvSpPr>
          <p:spPr bwMode="auto">
            <a:xfrm>
              <a:off x="779" y="2795"/>
              <a:ext cx="312"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tLang="zh-TW" sz="2800">
                  <a:latin typeface="Calibri" charset="0"/>
                </a:rPr>
                <a:t>d</a:t>
              </a:r>
              <a:r>
                <a:rPr lang="en-US" altLang="zh-TW" sz="2800" baseline="-25000">
                  <a:latin typeface="Calibri" charset="0"/>
                </a:rPr>
                <a:t>1</a:t>
              </a:r>
            </a:p>
          </p:txBody>
        </p:sp>
        <p:sp>
          <p:nvSpPr>
            <p:cNvPr id="45071" name="Text Box 8"/>
            <p:cNvSpPr txBox="1">
              <a:spLocks noChangeArrowheads="1"/>
            </p:cNvSpPr>
            <p:nvPr/>
          </p:nvSpPr>
          <p:spPr bwMode="auto">
            <a:xfrm>
              <a:off x="795" y="2000"/>
              <a:ext cx="312"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tLang="zh-TW" sz="2800">
                  <a:latin typeface="Calibri" charset="0"/>
                </a:rPr>
                <a:t>d</a:t>
              </a:r>
              <a:r>
                <a:rPr lang="en-US" altLang="zh-TW" sz="2800" baseline="-25000">
                  <a:latin typeface="Calibri" charset="0"/>
                </a:rPr>
                <a:t>2</a:t>
              </a:r>
            </a:p>
          </p:txBody>
        </p:sp>
        <p:sp>
          <p:nvSpPr>
            <p:cNvPr id="45072" name="Text Box 9"/>
            <p:cNvSpPr txBox="1">
              <a:spLocks noChangeArrowheads="1"/>
            </p:cNvSpPr>
            <p:nvPr/>
          </p:nvSpPr>
          <p:spPr bwMode="auto">
            <a:xfrm>
              <a:off x="785" y="1157"/>
              <a:ext cx="312" cy="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tLang="zh-TW" sz="2800">
                  <a:latin typeface="Calibri" charset="0"/>
                </a:rPr>
                <a:t>d</a:t>
              </a:r>
              <a:r>
                <a:rPr lang="en-US" altLang="zh-TW" sz="2800" baseline="-25000">
                  <a:latin typeface="Calibri" charset="0"/>
                </a:rPr>
                <a:t>3</a:t>
              </a:r>
            </a:p>
          </p:txBody>
        </p:sp>
      </p:grpSp>
      <p:grpSp>
        <p:nvGrpSpPr>
          <p:cNvPr id="3" name="Group 10"/>
          <p:cNvGrpSpPr>
            <a:grpSpLocks/>
          </p:cNvGrpSpPr>
          <p:nvPr/>
        </p:nvGrpSpPr>
        <p:grpSpPr bwMode="auto">
          <a:xfrm>
            <a:off x="5791200" y="1143000"/>
            <a:ext cx="1981200" cy="457200"/>
            <a:chOff x="4032" y="528"/>
            <a:chExt cx="1248" cy="288"/>
          </a:xfrm>
        </p:grpSpPr>
        <p:sp>
          <p:nvSpPr>
            <p:cNvPr id="45067" name="Rectangle 11"/>
            <p:cNvSpPr>
              <a:spLocks noChangeArrowheads="1"/>
            </p:cNvSpPr>
            <p:nvPr/>
          </p:nvSpPr>
          <p:spPr bwMode="auto">
            <a:xfrm>
              <a:off x="4272" y="528"/>
              <a:ext cx="10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TW" sz="2000">
                  <a:latin typeface="Calibri" charset="0"/>
                </a:rPr>
                <a:t>edge weight</a:t>
              </a:r>
              <a:endParaRPr lang="en-US" altLang="zh-TW" sz="1600">
                <a:latin typeface="Calibri" charset="0"/>
              </a:endParaRPr>
            </a:p>
          </p:txBody>
        </p:sp>
        <p:sp>
          <p:nvSpPr>
            <p:cNvPr id="45068" name="Line 12"/>
            <p:cNvSpPr>
              <a:spLocks noChangeShapeType="1"/>
            </p:cNvSpPr>
            <p:nvPr/>
          </p:nvSpPr>
          <p:spPr bwMode="auto">
            <a:xfrm flipH="1">
              <a:off x="4032" y="624"/>
              <a:ext cx="240" cy="9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4" name="Group 13"/>
          <p:cNvGrpSpPr>
            <a:grpSpLocks/>
          </p:cNvGrpSpPr>
          <p:nvPr/>
        </p:nvGrpSpPr>
        <p:grpSpPr bwMode="auto">
          <a:xfrm>
            <a:off x="6858000" y="5348288"/>
            <a:ext cx="1752600" cy="990600"/>
            <a:chOff x="4320" y="3120"/>
            <a:chExt cx="1104" cy="624"/>
          </a:xfrm>
        </p:grpSpPr>
        <p:sp>
          <p:nvSpPr>
            <p:cNvPr id="45065" name="Rectangle 14"/>
            <p:cNvSpPr>
              <a:spLocks noChangeArrowheads="1"/>
            </p:cNvSpPr>
            <p:nvPr/>
          </p:nvSpPr>
          <p:spPr bwMode="auto">
            <a:xfrm>
              <a:off x="4416" y="3456"/>
              <a:ext cx="10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TW" sz="2000">
                  <a:latin typeface="Calibri" charset="0"/>
                </a:rPr>
                <a:t>edge weight</a:t>
              </a:r>
              <a:endParaRPr lang="en-US" altLang="zh-TW" sz="1600">
                <a:latin typeface="Calibri" charset="0"/>
              </a:endParaRPr>
            </a:p>
          </p:txBody>
        </p:sp>
        <p:sp>
          <p:nvSpPr>
            <p:cNvPr id="45066" name="Line 15"/>
            <p:cNvSpPr>
              <a:spLocks noChangeShapeType="1"/>
            </p:cNvSpPr>
            <p:nvPr/>
          </p:nvSpPr>
          <p:spPr bwMode="auto">
            <a:xfrm flipH="1" flipV="1">
              <a:off x="4320" y="3120"/>
              <a:ext cx="96" cy="43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pic>
        <p:nvPicPr>
          <p:cNvPr id="1946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86663" y="1176338"/>
            <a:ext cx="1414462"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0" y="6248400"/>
            <a:ext cx="16716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8293811"/>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19461"/>
                                        </p:tgtEl>
                                        <p:attrNameLst>
                                          <p:attrName>style.visibility</p:attrName>
                                        </p:attrNameLst>
                                      </p:cBhvr>
                                      <p:to>
                                        <p:strVal val="visible"/>
                                      </p:to>
                                    </p:set>
                                    <p:animEffect transition="in" filter="fade">
                                      <p:cBhvr>
                                        <p:cTn id="10" dur="500"/>
                                        <p:tgtEl>
                                          <p:spTgt spid="19461"/>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19462"/>
                                        </p:tgtEl>
                                        <p:attrNameLst>
                                          <p:attrName>style.visibility</p:attrName>
                                        </p:attrNameLst>
                                      </p:cBhvr>
                                      <p:to>
                                        <p:strVal val="visible"/>
                                      </p:to>
                                    </p:set>
                                    <p:animEffect transition="in" filter="fade">
                                      <p:cBhvr>
                                        <p:cTn id="18"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3"/>
          <p:cNvGrpSpPr>
            <a:grpSpLocks/>
          </p:cNvGrpSpPr>
          <p:nvPr/>
        </p:nvGrpSpPr>
        <p:grpSpPr bwMode="auto">
          <a:xfrm>
            <a:off x="2590800" y="1108075"/>
            <a:ext cx="4419600" cy="2854325"/>
            <a:chOff x="1632" y="698"/>
            <a:chExt cx="2784" cy="1798"/>
          </a:xfrm>
        </p:grpSpPr>
        <p:graphicFrame>
          <p:nvGraphicFramePr>
            <p:cNvPr id="46085" name="Object 2"/>
            <p:cNvGraphicFramePr>
              <a:graphicFrameLocks noChangeAspect="1"/>
            </p:cNvGraphicFramePr>
            <p:nvPr/>
          </p:nvGraphicFramePr>
          <p:xfrm>
            <a:off x="1632" y="698"/>
            <a:ext cx="2784" cy="1798"/>
          </p:xfrm>
          <a:graphic>
            <a:graphicData uri="http://schemas.openxmlformats.org/presentationml/2006/ole">
              <mc:AlternateContent xmlns:mc="http://schemas.openxmlformats.org/markup-compatibility/2006">
                <mc:Choice xmlns:v="urn:schemas-microsoft-com:vml" Requires="v">
                  <p:oleObj spid="_x0000_s185388" name="Artwork" r:id="rId4" imgW="8961905" imgH="5904762" progId="">
                    <p:embed/>
                  </p:oleObj>
                </mc:Choice>
                <mc:Fallback>
                  <p:oleObj name="Artwork" r:id="rId4" imgW="8961905" imgH="5904762"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2" y="698"/>
                          <a:ext cx="2784" cy="1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6086" name="Text Box 5"/>
            <p:cNvSpPr txBox="1">
              <a:spLocks noChangeArrowheads="1"/>
            </p:cNvSpPr>
            <p:nvPr/>
          </p:nvSpPr>
          <p:spPr bwMode="auto">
            <a:xfrm>
              <a:off x="1706" y="2016"/>
              <a:ext cx="3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tLang="zh-TW">
                  <a:latin typeface="Calibri" charset="0"/>
                </a:rPr>
                <a:t>d</a:t>
              </a:r>
              <a:r>
                <a:rPr lang="en-US" altLang="zh-TW" baseline="-25000">
                  <a:latin typeface="Calibri" charset="0"/>
                </a:rPr>
                <a:t>1</a:t>
              </a:r>
            </a:p>
          </p:txBody>
        </p:sp>
        <p:sp>
          <p:nvSpPr>
            <p:cNvPr id="46087" name="Text Box 6"/>
            <p:cNvSpPr txBox="1">
              <a:spLocks noChangeArrowheads="1"/>
            </p:cNvSpPr>
            <p:nvPr/>
          </p:nvSpPr>
          <p:spPr bwMode="auto">
            <a:xfrm>
              <a:off x="1719" y="1509"/>
              <a:ext cx="3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tLang="zh-TW">
                  <a:latin typeface="Calibri" charset="0"/>
                </a:rPr>
                <a:t>d</a:t>
              </a:r>
              <a:r>
                <a:rPr lang="en-US" altLang="zh-TW" baseline="-25000">
                  <a:latin typeface="Calibri" charset="0"/>
                </a:rPr>
                <a:t>2</a:t>
              </a:r>
            </a:p>
          </p:txBody>
        </p:sp>
        <p:sp>
          <p:nvSpPr>
            <p:cNvPr id="46088" name="Text Box 7"/>
            <p:cNvSpPr txBox="1">
              <a:spLocks noChangeArrowheads="1"/>
            </p:cNvSpPr>
            <p:nvPr/>
          </p:nvSpPr>
          <p:spPr bwMode="auto">
            <a:xfrm>
              <a:off x="1719" y="994"/>
              <a:ext cx="30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tLang="zh-TW">
                  <a:latin typeface="Calibri" charset="0"/>
                </a:rPr>
                <a:t>d</a:t>
              </a:r>
              <a:r>
                <a:rPr lang="en-US" altLang="zh-TW" baseline="-25000">
                  <a:latin typeface="Calibri" charset="0"/>
                </a:rPr>
                <a:t>3</a:t>
              </a:r>
            </a:p>
          </p:txBody>
        </p:sp>
      </p:grpSp>
      <p:sp>
        <p:nvSpPr>
          <p:cNvPr id="7173" name="Rectangle 8"/>
          <p:cNvSpPr>
            <a:spLocks noGrp="1" noChangeArrowheads="1"/>
          </p:cNvSpPr>
          <p:nvPr>
            <p:ph type="body" idx="1"/>
          </p:nvPr>
        </p:nvSpPr>
        <p:spPr>
          <a:xfrm>
            <a:off x="685800" y="4114800"/>
            <a:ext cx="7772400" cy="2438400"/>
          </a:xfrm>
        </p:spPr>
        <p:txBody>
          <a:bodyPr/>
          <a:lstStyle/>
          <a:p>
            <a:pPr>
              <a:buFontTx/>
              <a:buChar char="•"/>
            </a:pPr>
            <a:r>
              <a:rPr lang="en-US" altLang="zh-TW" dirty="0">
                <a:latin typeface="Arial" charset="0"/>
              </a:rPr>
              <a:t>Graph Cut</a:t>
            </a:r>
          </a:p>
          <a:p>
            <a:pPr lvl="1">
              <a:buFont typeface="Arial" charset="0"/>
              <a:buChar char="–"/>
            </a:pPr>
            <a:r>
              <a:rPr lang="en-US" altLang="zh-TW" dirty="0">
                <a:latin typeface="Arial" charset="0"/>
              </a:rPr>
              <a:t>Delete enough edges so that</a:t>
            </a:r>
          </a:p>
          <a:p>
            <a:pPr lvl="2">
              <a:buFont typeface="Arial" charset="0"/>
              <a:buChar char="•"/>
            </a:pPr>
            <a:r>
              <a:rPr lang="en-US" altLang="zh-TW" dirty="0">
                <a:latin typeface="Arial" charset="0"/>
              </a:rPr>
              <a:t>each pixel is connected to exactly one label node </a:t>
            </a:r>
          </a:p>
          <a:p>
            <a:pPr lvl="1">
              <a:buFont typeface="Arial" charset="0"/>
              <a:buChar char="–"/>
            </a:pPr>
            <a:r>
              <a:rPr lang="en-US" altLang="zh-TW" dirty="0">
                <a:latin typeface="Arial" charset="0"/>
              </a:rPr>
              <a:t>Cost of a cut:  sum of deleted edge weights</a:t>
            </a:r>
          </a:p>
          <a:p>
            <a:pPr lvl="1">
              <a:buFont typeface="Arial" charset="0"/>
              <a:buChar char="–"/>
            </a:pPr>
            <a:r>
              <a:rPr lang="en-US" altLang="zh-TW" dirty="0">
                <a:latin typeface="Arial" charset="0"/>
              </a:rPr>
              <a:t>Finding min cost cut equivalent to finding global minimum of energy function</a:t>
            </a:r>
          </a:p>
        </p:txBody>
      </p:sp>
      <p:sp>
        <p:nvSpPr>
          <p:cNvPr id="46084" name="Rectangle 2"/>
          <p:cNvSpPr>
            <a:spLocks noGrp="1" noChangeArrowheads="1"/>
          </p:cNvSpPr>
          <p:nvPr>
            <p:ph type="title"/>
          </p:nvPr>
        </p:nvSpPr>
        <p:spPr>
          <a:xfrm>
            <a:off x="457200" y="0"/>
            <a:ext cx="8229600" cy="1143000"/>
          </a:xfrm>
        </p:spPr>
        <p:txBody>
          <a:bodyPr/>
          <a:lstStyle/>
          <a:p>
            <a:r>
              <a:rPr lang="en-US" altLang="zh-TW" sz="4000">
                <a:latin typeface="Arial" charset="0"/>
              </a:rPr>
              <a:t>Energy minimization via graph cuts</a:t>
            </a:r>
          </a:p>
        </p:txBody>
      </p:sp>
    </p:spTree>
    <p:extLst>
      <p:ext uri="{BB962C8B-B14F-4D97-AF65-F5344CB8AC3E}">
        <p14:creationId xmlns:p14="http://schemas.microsoft.com/office/powerpoint/2010/main" val="991502726"/>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173">
                                            <p:txEl>
                                              <p:pRg st="3" end="3"/>
                                            </p:txEl>
                                          </p:spTgt>
                                        </p:tgtEl>
                                        <p:attrNameLst>
                                          <p:attrName>style.visibility</p:attrName>
                                        </p:attrNameLst>
                                      </p:cBhvr>
                                      <p:to>
                                        <p:strVal val="visible"/>
                                      </p:to>
                                    </p:set>
                                    <p:animEffect transition="in" filter="fade">
                                      <p:cBhvr>
                                        <p:cTn id="7" dur="500"/>
                                        <p:tgtEl>
                                          <p:spTgt spid="7173">
                                            <p:txEl>
                                              <p:pRg st="3" end="3"/>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7173">
                                            <p:txEl>
                                              <p:pRg st="4" end="4"/>
                                            </p:txEl>
                                          </p:spTgt>
                                        </p:tgtEl>
                                        <p:attrNameLst>
                                          <p:attrName>style.visibility</p:attrName>
                                        </p:attrNameLst>
                                      </p:cBhvr>
                                      <p:to>
                                        <p:strVal val="visible"/>
                                      </p:to>
                                    </p:set>
                                    <p:animEffect transition="in" filter="fade">
                                      <p:cBhvr>
                                        <p:cTn id="12" dur="500"/>
                                        <p:tgtEl>
                                          <p:spTgt spid="717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0"/>
            <a:ext cx="8229600" cy="1143000"/>
          </a:xfrm>
        </p:spPr>
        <p:txBody>
          <a:bodyPr/>
          <a:lstStyle/>
          <a:p>
            <a:r>
              <a:rPr lang="en-US">
                <a:latin typeface="Arial" charset="0"/>
              </a:rPr>
              <a:t>Stereo as energy minimization</a:t>
            </a:r>
          </a:p>
        </p:txBody>
      </p:sp>
      <p:pic>
        <p:nvPicPr>
          <p:cNvPr id="3481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7438" y="2994025"/>
            <a:ext cx="7446962" cy="220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a:cxnSpLocks noChangeShapeType="1"/>
          </p:cNvCxnSpPr>
          <p:nvPr/>
        </p:nvCxnSpPr>
        <p:spPr bwMode="auto">
          <a:xfrm rot="10800000" flipH="1">
            <a:off x="1087438" y="4189413"/>
            <a:ext cx="7446962" cy="1587"/>
          </a:xfrm>
          <a:prstGeom prst="line">
            <a:avLst/>
          </a:prstGeom>
          <a:noFill/>
          <a:ln w="38100">
            <a:solidFill>
              <a:schemeClr val="bg1"/>
            </a:solidFill>
            <a:prstDash val="dash"/>
            <a:round/>
            <a:headEnd/>
            <a:tailEnd/>
          </a:ln>
          <a:effectLst>
            <a:outerShdw blurRad="50800" dist="38100" dir="2700000" algn="tl" rotWithShape="0">
              <a:srgbClr val="000000">
                <a:alpha val="39999"/>
              </a:srgbClr>
            </a:outerShdw>
          </a:effectLst>
          <a:extLst>
            <a:ext uri="{909E8E84-426E-40dd-AFC4-6F175D3DCCD1}">
              <a14:hiddenFill xmlns:a14="http://schemas.microsoft.com/office/drawing/2010/main">
                <a:noFill/>
              </a14:hiddenFill>
            </a:ext>
          </a:extLst>
        </p:spPr>
      </p:cxnSp>
      <p:pic>
        <p:nvPicPr>
          <p:cNvPr id="34821" name="Picture 6" descr="C:\snavely\work\teaching\09Fa-CS6610\lectures\lec10\tsukuba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8575" y="1066800"/>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7" descr="C:\snavely\work\teaching\09Fa-CS6610\lectures\lec10\tsukuba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1066800"/>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3" name="Rectangle 13"/>
          <p:cNvSpPr>
            <a:spLocks noChangeArrowheads="1"/>
          </p:cNvSpPr>
          <p:nvPr/>
        </p:nvSpPr>
        <p:spPr bwMode="auto">
          <a:xfrm>
            <a:off x="3087688" y="2373313"/>
            <a:ext cx="933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i="1">
                <a:solidFill>
                  <a:srgbClr val="000000"/>
                </a:solidFill>
                <a:latin typeface="Calibri" charset="0"/>
              </a:rPr>
              <a:t>I</a:t>
            </a:r>
            <a:r>
              <a:rPr lang="en-US">
                <a:solidFill>
                  <a:srgbClr val="000000"/>
                </a:solidFill>
                <a:latin typeface="Calibri" charset="0"/>
              </a:rPr>
              <a:t>(</a:t>
            </a:r>
            <a:r>
              <a:rPr lang="en-US" i="1">
                <a:solidFill>
                  <a:srgbClr val="000000"/>
                </a:solidFill>
                <a:latin typeface="Calibri" charset="0"/>
              </a:rPr>
              <a:t>x</a:t>
            </a:r>
            <a:r>
              <a:rPr lang="en-US">
                <a:solidFill>
                  <a:srgbClr val="000000"/>
                </a:solidFill>
                <a:latin typeface="Calibri" charset="0"/>
              </a:rPr>
              <a:t>, </a:t>
            </a:r>
            <a:r>
              <a:rPr lang="en-US" i="1">
                <a:solidFill>
                  <a:srgbClr val="000000"/>
                </a:solidFill>
                <a:latin typeface="Calibri" charset="0"/>
              </a:rPr>
              <a:t>y</a:t>
            </a:r>
            <a:r>
              <a:rPr lang="en-US">
                <a:solidFill>
                  <a:srgbClr val="000000"/>
                </a:solidFill>
                <a:latin typeface="Calibri" charset="0"/>
              </a:rPr>
              <a:t>) </a:t>
            </a:r>
            <a:endParaRPr lang="en-US">
              <a:latin typeface="Calibri" charset="0"/>
            </a:endParaRPr>
          </a:p>
        </p:txBody>
      </p:sp>
      <p:sp>
        <p:nvSpPr>
          <p:cNvPr id="34824" name="Rectangle 14"/>
          <p:cNvSpPr>
            <a:spLocks noChangeArrowheads="1"/>
          </p:cNvSpPr>
          <p:nvPr/>
        </p:nvSpPr>
        <p:spPr bwMode="auto">
          <a:xfrm>
            <a:off x="5010150" y="2373313"/>
            <a:ext cx="9540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i="1">
                <a:solidFill>
                  <a:srgbClr val="000000"/>
                </a:solidFill>
                <a:latin typeface="Calibri" charset="0"/>
              </a:rPr>
              <a:t>J</a:t>
            </a:r>
            <a:r>
              <a:rPr lang="en-US">
                <a:solidFill>
                  <a:srgbClr val="000000"/>
                </a:solidFill>
                <a:latin typeface="Calibri" charset="0"/>
              </a:rPr>
              <a:t>(</a:t>
            </a:r>
            <a:r>
              <a:rPr lang="en-US" i="1">
                <a:solidFill>
                  <a:srgbClr val="000000"/>
                </a:solidFill>
                <a:latin typeface="Calibri" charset="0"/>
              </a:rPr>
              <a:t>x</a:t>
            </a:r>
            <a:r>
              <a:rPr lang="en-US">
                <a:solidFill>
                  <a:srgbClr val="000000"/>
                </a:solidFill>
                <a:latin typeface="Calibri" charset="0"/>
              </a:rPr>
              <a:t>, </a:t>
            </a:r>
            <a:r>
              <a:rPr lang="en-US" i="1">
                <a:solidFill>
                  <a:srgbClr val="000000"/>
                </a:solidFill>
                <a:latin typeface="Calibri" charset="0"/>
              </a:rPr>
              <a:t>y</a:t>
            </a:r>
            <a:r>
              <a:rPr lang="en-US">
                <a:solidFill>
                  <a:srgbClr val="000000"/>
                </a:solidFill>
                <a:latin typeface="Calibri" charset="0"/>
              </a:rPr>
              <a:t>) </a:t>
            </a:r>
            <a:endParaRPr lang="en-US">
              <a:latin typeface="Calibri" charset="0"/>
            </a:endParaRPr>
          </a:p>
        </p:txBody>
      </p:sp>
      <p:sp>
        <p:nvSpPr>
          <p:cNvPr id="17" name="TextBox 16"/>
          <p:cNvSpPr txBox="1">
            <a:spLocks noChangeArrowheads="1"/>
          </p:cNvSpPr>
          <p:nvPr/>
        </p:nvSpPr>
        <p:spPr bwMode="auto">
          <a:xfrm>
            <a:off x="184150" y="3984625"/>
            <a:ext cx="8604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Calibri" charset="0"/>
              </a:rPr>
              <a:t>y = 141</a:t>
            </a:r>
          </a:p>
        </p:txBody>
      </p:sp>
      <p:grpSp>
        <p:nvGrpSpPr>
          <p:cNvPr id="3" name="Group 19"/>
          <p:cNvGrpSpPr>
            <a:grpSpLocks/>
          </p:cNvGrpSpPr>
          <p:nvPr/>
        </p:nvGrpSpPr>
        <p:grpSpPr bwMode="auto">
          <a:xfrm>
            <a:off x="784225" y="5105400"/>
            <a:ext cx="7750175" cy="1452563"/>
            <a:chOff x="783772" y="5105400"/>
            <a:chExt cx="7750628" cy="1452265"/>
          </a:xfrm>
        </p:grpSpPr>
        <p:pic>
          <p:nvPicPr>
            <p:cNvPr id="348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1758" y="5498135"/>
              <a:ext cx="7452642" cy="619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8" name="TextBox 15"/>
            <p:cNvSpPr txBox="1">
              <a:spLocks noChangeArrowheads="1"/>
            </p:cNvSpPr>
            <p:nvPr/>
          </p:nvSpPr>
          <p:spPr bwMode="auto">
            <a:xfrm>
              <a:off x="3274947" y="6096000"/>
              <a:ext cx="52594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i="1">
                  <a:latin typeface="Calibri" charset="0"/>
                </a:rPr>
                <a:t>C</a:t>
              </a:r>
              <a:r>
                <a:rPr lang="en-US">
                  <a:latin typeface="Calibri" charset="0"/>
                </a:rPr>
                <a:t>(</a:t>
              </a:r>
              <a:r>
                <a:rPr lang="en-US" i="1">
                  <a:latin typeface="Calibri" charset="0"/>
                </a:rPr>
                <a:t>x</a:t>
              </a:r>
              <a:r>
                <a:rPr lang="en-US">
                  <a:latin typeface="Calibri" charset="0"/>
                </a:rPr>
                <a:t>, </a:t>
              </a:r>
              <a:r>
                <a:rPr lang="en-US" i="1">
                  <a:latin typeface="Calibri" charset="0"/>
                </a:rPr>
                <a:t>y</a:t>
              </a:r>
              <a:r>
                <a:rPr lang="en-US">
                  <a:latin typeface="Calibri" charset="0"/>
                </a:rPr>
                <a:t>, </a:t>
              </a:r>
              <a:r>
                <a:rPr lang="en-US" i="1">
                  <a:latin typeface="Calibri" charset="0"/>
                </a:rPr>
                <a:t>d</a:t>
              </a:r>
              <a:r>
                <a:rPr lang="en-US">
                  <a:latin typeface="Calibri" charset="0"/>
                </a:rPr>
                <a:t>); the </a:t>
              </a:r>
              <a:r>
                <a:rPr lang="en-US" i="1">
                  <a:latin typeface="Calibri" charset="0"/>
                </a:rPr>
                <a:t>disparity space image</a:t>
              </a:r>
              <a:r>
                <a:rPr lang="en-US">
                  <a:latin typeface="Calibri" charset="0"/>
                </a:rPr>
                <a:t> (DSI)</a:t>
              </a:r>
              <a:endParaRPr lang="en-US" i="1">
                <a:latin typeface="Calibri" charset="0"/>
              </a:endParaRPr>
            </a:p>
          </p:txBody>
        </p:sp>
        <p:cxnSp>
          <p:nvCxnSpPr>
            <p:cNvPr id="19" name="Straight Arrow Connector 18"/>
            <p:cNvCxnSpPr/>
            <p:nvPr/>
          </p:nvCxnSpPr>
          <p:spPr>
            <a:xfrm>
              <a:off x="925068" y="6270386"/>
              <a:ext cx="1295476" cy="15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H="1" flipV="1">
              <a:off x="506848" y="5850578"/>
              <a:ext cx="838028" cy="15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831" name="TextBox 22"/>
            <p:cNvSpPr txBox="1">
              <a:spLocks noChangeArrowheads="1"/>
            </p:cNvSpPr>
            <p:nvPr/>
          </p:nvSpPr>
          <p:spPr bwMode="auto">
            <a:xfrm>
              <a:off x="2209800" y="6096000"/>
              <a:ext cx="28405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i="1">
                  <a:latin typeface="Calibri" charset="0"/>
                </a:rPr>
                <a:t>x</a:t>
              </a:r>
            </a:p>
          </p:txBody>
        </p:sp>
        <p:sp>
          <p:nvSpPr>
            <p:cNvPr id="34832" name="TextBox 23"/>
            <p:cNvSpPr txBox="1">
              <a:spLocks noChangeArrowheads="1"/>
            </p:cNvSpPr>
            <p:nvPr/>
          </p:nvSpPr>
          <p:spPr bwMode="auto">
            <a:xfrm>
              <a:off x="783772" y="5105400"/>
              <a:ext cx="3032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i="1">
                  <a:latin typeface="Calibri" charset="0"/>
                </a:rPr>
                <a:t>d</a:t>
              </a:r>
            </a:p>
          </p:txBody>
        </p:sp>
      </p:grpSp>
    </p:spTree>
    <p:extLst>
      <p:ext uri="{BB962C8B-B14F-4D97-AF65-F5344CB8AC3E}">
        <p14:creationId xmlns:p14="http://schemas.microsoft.com/office/powerpoint/2010/main" val="3210080633"/>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0"/>
            <a:ext cx="8229600" cy="1143000"/>
          </a:xfrm>
        </p:spPr>
        <p:txBody>
          <a:bodyPr/>
          <a:lstStyle/>
          <a:p>
            <a:r>
              <a:rPr lang="en-US">
                <a:latin typeface="Arial" charset="0"/>
              </a:rPr>
              <a:t>Stereo as energy minimization</a:t>
            </a:r>
          </a:p>
        </p:txBody>
      </p:sp>
      <p:pic>
        <p:nvPicPr>
          <p:cNvPr id="358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4575" y="3735388"/>
            <a:ext cx="7453313"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4" name="Group 7"/>
          <p:cNvGrpSpPr>
            <a:grpSpLocks/>
          </p:cNvGrpSpPr>
          <p:nvPr/>
        </p:nvGrpSpPr>
        <p:grpSpPr bwMode="auto">
          <a:xfrm>
            <a:off x="1050925" y="1230313"/>
            <a:ext cx="7446963" cy="2208212"/>
            <a:chOff x="793296" y="2790825"/>
            <a:chExt cx="7904164" cy="2343150"/>
          </a:xfrm>
        </p:grpSpPr>
        <p:pic>
          <p:nvPicPr>
            <p:cNvPr id="358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297" y="2790825"/>
              <a:ext cx="7904163"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a:cxnSpLocks noChangeShapeType="1"/>
            </p:cNvCxnSpPr>
            <p:nvPr/>
          </p:nvCxnSpPr>
          <p:spPr bwMode="auto">
            <a:xfrm rot="10800000" flipH="1">
              <a:off x="793296" y="4060944"/>
              <a:ext cx="7904164" cy="1684"/>
            </a:xfrm>
            <a:prstGeom prst="line">
              <a:avLst/>
            </a:prstGeom>
            <a:noFill/>
            <a:ln w="38100">
              <a:solidFill>
                <a:schemeClr val="bg1"/>
              </a:solidFill>
              <a:prstDash val="dash"/>
              <a:round/>
              <a:headEnd/>
              <a:tailEnd/>
            </a:ln>
            <a:effectLst>
              <a:outerShdw blurRad="50800" dist="38100" dir="2700000" algn="tl" rotWithShape="0">
                <a:srgbClr val="000000">
                  <a:alpha val="39999"/>
                </a:srgbClr>
              </a:outerShdw>
            </a:effectLst>
            <a:extLst>
              <a:ext uri="{909E8E84-426E-40dd-AFC4-6F175D3DCCD1}">
                <a14:hiddenFill xmlns:a14="http://schemas.microsoft.com/office/drawing/2010/main">
                  <a:noFill/>
                </a14:hiddenFill>
              </a:ext>
            </a:extLst>
          </p:spPr>
        </p:cxnSp>
      </p:grpSp>
      <p:sp>
        <p:nvSpPr>
          <p:cNvPr id="35845" name="TextBox 16"/>
          <p:cNvSpPr txBox="1">
            <a:spLocks noChangeArrowheads="1"/>
          </p:cNvSpPr>
          <p:nvPr/>
        </p:nvSpPr>
        <p:spPr bwMode="auto">
          <a:xfrm>
            <a:off x="147638" y="2220913"/>
            <a:ext cx="860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Calibri" charset="0"/>
              </a:rPr>
              <a:t>y = 141</a:t>
            </a:r>
          </a:p>
        </p:txBody>
      </p:sp>
      <p:cxnSp>
        <p:nvCxnSpPr>
          <p:cNvPr id="19" name="Straight Arrow Connector 18"/>
          <p:cNvCxnSpPr/>
          <p:nvPr/>
        </p:nvCxnSpPr>
        <p:spPr>
          <a:xfrm>
            <a:off x="889000" y="4506913"/>
            <a:ext cx="1295400" cy="15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flipH="1" flipV="1">
            <a:off x="469107" y="4088606"/>
            <a:ext cx="838200" cy="158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848" name="TextBox 22"/>
          <p:cNvSpPr txBox="1">
            <a:spLocks noChangeArrowheads="1"/>
          </p:cNvSpPr>
          <p:nvPr/>
        </p:nvSpPr>
        <p:spPr bwMode="auto">
          <a:xfrm>
            <a:off x="2173288" y="4332288"/>
            <a:ext cx="2841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i="1">
                <a:latin typeface="Calibri" charset="0"/>
              </a:rPr>
              <a:t>x</a:t>
            </a:r>
          </a:p>
        </p:txBody>
      </p:sp>
      <p:sp>
        <p:nvSpPr>
          <p:cNvPr id="35849" name="TextBox 23"/>
          <p:cNvSpPr txBox="1">
            <a:spLocks noChangeArrowheads="1"/>
          </p:cNvSpPr>
          <p:nvPr/>
        </p:nvSpPr>
        <p:spPr bwMode="auto">
          <a:xfrm>
            <a:off x="747713" y="3341688"/>
            <a:ext cx="303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i="1">
                <a:latin typeface="Calibri" charset="0"/>
              </a:rPr>
              <a:t>d</a:t>
            </a:r>
          </a:p>
        </p:txBody>
      </p:sp>
      <p:sp>
        <p:nvSpPr>
          <p:cNvPr id="35850" name="TextBox 17"/>
          <p:cNvSpPr txBox="1">
            <a:spLocks noChangeArrowheads="1"/>
          </p:cNvSpPr>
          <p:nvPr/>
        </p:nvSpPr>
        <p:spPr bwMode="auto">
          <a:xfrm>
            <a:off x="649288" y="4808538"/>
            <a:ext cx="84947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Times New Roman" charset="0"/>
                <a:ea typeface="ＭＳ Ｐゴシック" charset="0"/>
              </a:defRPr>
            </a:lvl1pPr>
            <a:lvl2pPr marL="742950" indent="-285750">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a:latin typeface="Calibri" charset="0"/>
              </a:rPr>
              <a:t>Simple pixel / window matching: choose the minimum of each column in the DSI independently:</a:t>
            </a:r>
          </a:p>
        </p:txBody>
      </p:sp>
      <p:pic>
        <p:nvPicPr>
          <p:cNvPr id="35851"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66850" y="5715000"/>
            <a:ext cx="6305550"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975820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p:cNvSpPr>
            <a:spLocks noGrp="1" noChangeArrowheads="1"/>
          </p:cNvSpPr>
          <p:nvPr>
            <p:ph type="title"/>
            <p:custDataLst>
              <p:tags r:id="rId1"/>
            </p:custDataLst>
          </p:nvPr>
        </p:nvSpPr>
        <p:spPr/>
        <p:txBody>
          <a:bodyPr/>
          <a:lstStyle/>
          <a:p>
            <a:r>
              <a:rPr lang="en-US">
                <a:latin typeface="Arial" charset="0"/>
              </a:rPr>
              <a:t>Matching windows</a:t>
            </a:r>
          </a:p>
        </p:txBody>
      </p:sp>
      <p:graphicFrame>
        <p:nvGraphicFramePr>
          <p:cNvPr id="3" name="Table 2"/>
          <p:cNvGraphicFramePr>
            <a:graphicFrameLocks noGrp="1"/>
          </p:cNvGraphicFramePr>
          <p:nvPr/>
        </p:nvGraphicFramePr>
        <p:xfrm>
          <a:off x="609600" y="914400"/>
          <a:ext cx="7772400" cy="3825875"/>
        </p:xfrm>
        <a:graphic>
          <a:graphicData uri="http://schemas.openxmlformats.org/drawingml/2006/table">
            <a:tbl>
              <a:tblPr/>
              <a:tblGrid>
                <a:gridCol w="3886200"/>
                <a:gridCol w="3886200"/>
              </a:tblGrid>
              <a:tr h="440670">
                <a:tc>
                  <a:txBody>
                    <a:bodyPr/>
                    <a:lstStyle/>
                    <a:p>
                      <a:pPr algn="ctr"/>
                      <a:r>
                        <a:rPr lang="en-US" sz="1800" b="1" dirty="0">
                          <a:effectLst/>
                        </a:rPr>
                        <a:t>Similarity Measure</a:t>
                      </a:r>
                      <a:endParaRPr lang="en-US" sz="1800" dirty="0">
                        <a:effectLst/>
                      </a:endParaRPr>
                    </a:p>
                  </a:txBody>
                  <a:tcPr marT="45723" marB="45723" anchor="ctr">
                    <a:lnL>
                      <a:noFill/>
                    </a:lnL>
                    <a:lnR>
                      <a:noFill/>
                    </a:lnR>
                    <a:lnT>
                      <a:noFill/>
                    </a:lnT>
                    <a:lnB>
                      <a:noFill/>
                    </a:lnB>
                  </a:tcPr>
                </a:tc>
                <a:tc>
                  <a:txBody>
                    <a:bodyPr/>
                    <a:lstStyle/>
                    <a:p>
                      <a:pPr algn="ctr"/>
                      <a:r>
                        <a:rPr lang="en-US" sz="1800" b="1">
                          <a:effectLst/>
                        </a:rPr>
                        <a:t>Formula</a:t>
                      </a:r>
                      <a:endParaRPr lang="en-US" sz="1800">
                        <a:effectLst/>
                      </a:endParaRPr>
                    </a:p>
                  </a:txBody>
                  <a:tcPr marT="45723" marB="45723" anchor="ctr">
                    <a:lnL>
                      <a:noFill/>
                    </a:lnL>
                    <a:lnR>
                      <a:noFill/>
                    </a:lnR>
                    <a:lnT>
                      <a:noFill/>
                    </a:lnT>
                    <a:lnB>
                      <a:noFill/>
                    </a:lnB>
                  </a:tcPr>
                </a:tc>
              </a:tr>
              <a:tr h="677041">
                <a:tc>
                  <a:txBody>
                    <a:bodyPr/>
                    <a:lstStyle/>
                    <a:p>
                      <a:pPr algn="l"/>
                      <a:r>
                        <a:rPr lang="en-US" sz="1600" dirty="0">
                          <a:effectLst/>
                        </a:rPr>
                        <a:t>Sum of Absolute Differences (SAD)</a:t>
                      </a:r>
                    </a:p>
                  </a:txBody>
                  <a:tcPr marT="45723" marB="45723" anchor="ctr">
                    <a:lnL>
                      <a:noFill/>
                    </a:lnL>
                    <a:lnR>
                      <a:noFill/>
                    </a:lnR>
                    <a:lnT>
                      <a:noFill/>
                    </a:lnT>
                    <a:lnB>
                      <a:noFill/>
                    </a:lnB>
                  </a:tcPr>
                </a:tc>
                <a:tc>
                  <a:txBody>
                    <a:bodyPr/>
                    <a:lstStyle/>
                    <a:p>
                      <a:endParaRPr lang="en-US" sz="1800" dirty="0"/>
                    </a:p>
                  </a:txBody>
                  <a:tcPr marT="45723" marB="45723" anchor="ctr">
                    <a:lnL>
                      <a:noFill/>
                    </a:lnL>
                    <a:lnR>
                      <a:noFill/>
                    </a:lnR>
                    <a:lnT>
                      <a:noFill/>
                    </a:lnT>
                    <a:lnB>
                      <a:noFill/>
                    </a:lnB>
                  </a:tcPr>
                </a:tc>
              </a:tr>
              <a:tr h="6770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effectLst/>
                        </a:rPr>
                        <a:t>Sum of Squared Differences (SSD)</a:t>
                      </a:r>
                    </a:p>
                  </a:txBody>
                  <a:tcPr marT="45723" marB="45723" anchor="ctr">
                    <a:lnL>
                      <a:noFill/>
                    </a:lnL>
                    <a:lnR>
                      <a:noFill/>
                    </a:lnR>
                    <a:lnT>
                      <a:noFill/>
                    </a:lnT>
                    <a:lnB>
                      <a:noFill/>
                    </a:lnB>
                  </a:tcPr>
                </a:tc>
                <a:tc>
                  <a:txBody>
                    <a:bodyPr/>
                    <a:lstStyle/>
                    <a:p>
                      <a:endParaRPr lang="en-US" sz="1800"/>
                    </a:p>
                  </a:txBody>
                  <a:tcPr marT="45723" marB="45723" anchor="ctr">
                    <a:lnL>
                      <a:noFill/>
                    </a:lnL>
                    <a:lnR>
                      <a:noFill/>
                    </a:lnR>
                    <a:lnT>
                      <a:noFill/>
                    </a:lnT>
                    <a:lnB>
                      <a:noFill/>
                    </a:lnB>
                  </a:tcPr>
                </a:tc>
              </a:tr>
              <a:tr h="6770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effectLst/>
                        </a:rPr>
                        <a:t>Zero-mean SAD</a:t>
                      </a:r>
                    </a:p>
                  </a:txBody>
                  <a:tcPr marT="45723" marB="45723" anchor="ctr">
                    <a:lnL>
                      <a:noFill/>
                    </a:lnL>
                    <a:lnR>
                      <a:noFill/>
                    </a:lnR>
                    <a:lnT>
                      <a:noFill/>
                    </a:lnT>
                    <a:lnB>
                      <a:noFill/>
                    </a:lnB>
                  </a:tcPr>
                </a:tc>
                <a:tc>
                  <a:txBody>
                    <a:bodyPr/>
                    <a:lstStyle/>
                    <a:p>
                      <a:endParaRPr lang="en-US" sz="1800"/>
                    </a:p>
                  </a:txBody>
                  <a:tcPr marT="45723" marB="45723" anchor="ctr">
                    <a:lnL>
                      <a:noFill/>
                    </a:lnL>
                    <a:lnR>
                      <a:noFill/>
                    </a:lnR>
                    <a:lnT>
                      <a:noFill/>
                    </a:lnT>
                    <a:lnB>
                      <a:noFill/>
                    </a:lnB>
                  </a:tcPr>
                </a:tc>
              </a:tr>
              <a:tr h="6770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effectLst/>
                        </a:rPr>
                        <a:t>Locally scaled SAD</a:t>
                      </a:r>
                    </a:p>
                  </a:txBody>
                  <a:tcPr marT="45723" marB="45723" anchor="ctr">
                    <a:lnL>
                      <a:noFill/>
                    </a:lnL>
                    <a:lnR>
                      <a:noFill/>
                    </a:lnR>
                    <a:lnT>
                      <a:noFill/>
                    </a:lnT>
                    <a:lnB>
                      <a:noFill/>
                    </a:lnB>
                  </a:tcPr>
                </a:tc>
                <a:tc>
                  <a:txBody>
                    <a:bodyPr/>
                    <a:lstStyle/>
                    <a:p>
                      <a:endParaRPr lang="en-US" sz="1800"/>
                    </a:p>
                  </a:txBody>
                  <a:tcPr marT="45723" marB="45723" anchor="ctr">
                    <a:lnL>
                      <a:noFill/>
                    </a:lnL>
                    <a:lnR>
                      <a:noFill/>
                    </a:lnR>
                    <a:lnT>
                      <a:noFill/>
                    </a:lnT>
                    <a:lnB>
                      <a:noFill/>
                    </a:lnB>
                  </a:tcPr>
                </a:tc>
              </a:tr>
              <a:tr h="677041">
                <a:tc>
                  <a:txBody>
                    <a:bodyPr/>
                    <a:lstStyle/>
                    <a:p>
                      <a:pPr algn="l"/>
                      <a:r>
                        <a:rPr lang="en-US" sz="1600" dirty="0" smtClean="0"/>
                        <a:t>Normalized Cross Correlation (NCC)</a:t>
                      </a:r>
                    </a:p>
                  </a:txBody>
                  <a:tcPr marT="45723" marB="45723" anchor="ctr">
                    <a:lnL>
                      <a:noFill/>
                    </a:lnL>
                    <a:lnR>
                      <a:noFill/>
                    </a:lnR>
                    <a:lnT>
                      <a:noFill/>
                    </a:lnT>
                    <a:lnB>
                      <a:noFill/>
                    </a:lnB>
                  </a:tcPr>
                </a:tc>
                <a:tc>
                  <a:txBody>
                    <a:bodyPr/>
                    <a:lstStyle/>
                    <a:p>
                      <a:endParaRPr lang="en-US" sz="1800" dirty="0"/>
                    </a:p>
                  </a:txBody>
                  <a:tcPr marT="45723" marB="45723" anchor="ctr">
                    <a:lnL>
                      <a:noFill/>
                    </a:lnL>
                    <a:lnR>
                      <a:noFill/>
                    </a:lnR>
                    <a:lnT>
                      <a:noFill/>
                    </a:lnT>
                    <a:lnB>
                      <a:noFill/>
                    </a:lnB>
                  </a:tcPr>
                </a:tc>
              </a:tr>
            </a:tbl>
          </a:graphicData>
        </a:graphic>
      </p:graphicFrame>
      <p:pic>
        <p:nvPicPr>
          <p:cNvPr id="36880" name="Picture 1" descr="Sum of Absolute Differenc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1447800"/>
            <a:ext cx="2155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1" name="Picture 2" descr="http://siddhantahuja.files.wordpress.com/2009/05/zsad.png?w=408&amp;h=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21250" y="2743200"/>
            <a:ext cx="3384550"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2" name="Picture 3" descr="http://siddhantahuja.files.wordpress.com/2009/05/lsad.png?w=382&amp;h=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40313" y="3260725"/>
            <a:ext cx="2895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3" name="Picture 4" descr="Sum of Squared Difference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0" y="2090738"/>
            <a:ext cx="2159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4" name="Picture 7" descr="Normalized Cross Correlati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64113" y="3962400"/>
            <a:ext cx="2971800"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5" name="Picture 9" descr="http://siddhantahuja.files.wordpress.com/2009/05/tsukubasadcorrwindow9x9disprange0-16color.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3588" y="4876800"/>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6" name="Picture 11" descr="http://siddhantahuja.files.wordpress.com/2009/05/tsukubassdcorrwindow9x9disprange0-16color.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68588" y="4876800"/>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7" name="Picture 13" descr="http://siddhantahuja.files.wordpress.com/2009/05/tsukubancccorrwindow9x9disprange0-16color.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3588" y="4876800"/>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88" name="Picture 15" descr="http://siddhantahuja.files.wordpress.com/2009/05/tsukubagroundtruthcolor.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477000" y="4876800"/>
            <a:ext cx="1828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4964113" y="6581775"/>
            <a:ext cx="4191000" cy="276225"/>
          </a:xfrm>
          <a:prstGeom prst="rect">
            <a:avLst/>
          </a:prstGeom>
        </p:spPr>
        <p:txBody>
          <a:bodyPr>
            <a:spAutoFit/>
          </a:bodyPr>
          <a:lstStyle/>
          <a:p>
            <a:pPr>
              <a:defRPr/>
            </a:pPr>
            <a:r>
              <a:rPr lang="en-US" sz="1200" dirty="0">
                <a:latin typeface="+mn-lt"/>
                <a:ea typeface="+mn-ea"/>
                <a:hlinkClick r:id="rId13"/>
              </a:rPr>
              <a:t>http://siddhantahuja.wordpress.com/category/stereo-vision/</a:t>
            </a:r>
            <a:r>
              <a:rPr lang="en-US" sz="1200" dirty="0">
                <a:latin typeface="+mn-lt"/>
                <a:ea typeface="+mn-ea"/>
              </a:rPr>
              <a:t> </a:t>
            </a:r>
          </a:p>
        </p:txBody>
      </p:sp>
      <p:sp>
        <p:nvSpPr>
          <p:cNvPr id="5" name="TextBox 4"/>
          <p:cNvSpPr txBox="1"/>
          <p:nvPr/>
        </p:nvSpPr>
        <p:spPr>
          <a:xfrm>
            <a:off x="1220788" y="6242050"/>
            <a:ext cx="914400" cy="339725"/>
          </a:xfrm>
          <a:prstGeom prst="rect">
            <a:avLst/>
          </a:prstGeom>
          <a:noFill/>
        </p:spPr>
        <p:txBody>
          <a:bodyPr>
            <a:spAutoFit/>
          </a:bodyPr>
          <a:lstStyle/>
          <a:p>
            <a:pPr algn="ctr">
              <a:defRPr/>
            </a:pPr>
            <a:r>
              <a:rPr lang="en-US" sz="1600" dirty="0">
                <a:latin typeface="+mn-lt"/>
                <a:ea typeface="+mn-ea"/>
              </a:rPr>
              <a:t>SAD</a:t>
            </a:r>
          </a:p>
        </p:txBody>
      </p:sp>
      <p:sp>
        <p:nvSpPr>
          <p:cNvPr id="27" name="TextBox 26"/>
          <p:cNvSpPr txBox="1"/>
          <p:nvPr/>
        </p:nvSpPr>
        <p:spPr>
          <a:xfrm>
            <a:off x="3125788" y="6227763"/>
            <a:ext cx="914400" cy="338137"/>
          </a:xfrm>
          <a:prstGeom prst="rect">
            <a:avLst/>
          </a:prstGeom>
          <a:noFill/>
        </p:spPr>
        <p:txBody>
          <a:bodyPr>
            <a:spAutoFit/>
          </a:bodyPr>
          <a:lstStyle/>
          <a:p>
            <a:pPr algn="ctr">
              <a:defRPr/>
            </a:pPr>
            <a:r>
              <a:rPr lang="en-US" sz="1600" dirty="0">
                <a:latin typeface="+mn-lt"/>
                <a:ea typeface="+mn-ea"/>
              </a:rPr>
              <a:t>SSD</a:t>
            </a:r>
          </a:p>
        </p:txBody>
      </p:sp>
      <p:sp>
        <p:nvSpPr>
          <p:cNvPr id="28" name="TextBox 27"/>
          <p:cNvSpPr txBox="1"/>
          <p:nvPr/>
        </p:nvSpPr>
        <p:spPr>
          <a:xfrm>
            <a:off x="5030788" y="6253163"/>
            <a:ext cx="914400" cy="338137"/>
          </a:xfrm>
          <a:prstGeom prst="rect">
            <a:avLst/>
          </a:prstGeom>
          <a:noFill/>
        </p:spPr>
        <p:txBody>
          <a:bodyPr>
            <a:spAutoFit/>
          </a:bodyPr>
          <a:lstStyle/>
          <a:p>
            <a:pPr algn="ctr">
              <a:defRPr/>
            </a:pPr>
            <a:r>
              <a:rPr lang="en-US" sz="1600" dirty="0">
                <a:latin typeface="+mn-lt"/>
                <a:ea typeface="+mn-ea"/>
              </a:rPr>
              <a:t>NCC</a:t>
            </a:r>
          </a:p>
        </p:txBody>
      </p:sp>
      <p:sp>
        <p:nvSpPr>
          <p:cNvPr id="29" name="TextBox 28"/>
          <p:cNvSpPr txBox="1"/>
          <p:nvPr/>
        </p:nvSpPr>
        <p:spPr>
          <a:xfrm>
            <a:off x="6553200" y="6253163"/>
            <a:ext cx="1676400" cy="338137"/>
          </a:xfrm>
          <a:prstGeom prst="rect">
            <a:avLst/>
          </a:prstGeom>
          <a:noFill/>
        </p:spPr>
        <p:txBody>
          <a:bodyPr>
            <a:spAutoFit/>
          </a:bodyPr>
          <a:lstStyle/>
          <a:p>
            <a:pPr algn="ctr">
              <a:defRPr/>
            </a:pPr>
            <a:r>
              <a:rPr lang="en-US" sz="1600" dirty="0">
                <a:latin typeface="+mn-lt"/>
                <a:ea typeface="+mn-ea"/>
              </a:rPr>
              <a:t>Ground truth</a:t>
            </a:r>
          </a:p>
        </p:txBody>
      </p:sp>
    </p:spTree>
    <p:extLst>
      <p:ext uri="{BB962C8B-B14F-4D97-AF65-F5344CB8AC3E}">
        <p14:creationId xmlns:p14="http://schemas.microsoft.com/office/powerpoint/2010/main" val="3055561975"/>
      </p:ext>
    </p:extLst>
  </p:cSld>
  <p:clrMapOvr>
    <a:masterClrMapping/>
  </p:clrMapOvr>
  <p:transition xmlns:p14="http://schemas.microsoft.com/office/powerpoint/2010/main" advClick="0"/>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228600" y="76200"/>
            <a:ext cx="8763000" cy="838200"/>
          </a:xfrm>
        </p:spPr>
        <p:txBody>
          <a:bodyPr>
            <a:normAutofit/>
          </a:bodyPr>
          <a:lstStyle/>
          <a:p>
            <a:pPr algn="ctr">
              <a:defRPr/>
            </a:pPr>
            <a:r>
              <a:rPr lang="en-US" sz="2800" dirty="0" smtClean="0"/>
              <a:t>Before &amp; After</a:t>
            </a:r>
          </a:p>
        </p:txBody>
      </p:sp>
      <p:graphicFrame>
        <p:nvGraphicFramePr>
          <p:cNvPr id="17410" name="Object 3"/>
          <p:cNvGraphicFramePr>
            <a:graphicFrameLocks noChangeAspect="1"/>
          </p:cNvGraphicFramePr>
          <p:nvPr/>
        </p:nvGraphicFramePr>
        <p:xfrm>
          <a:off x="4492625" y="2133600"/>
          <a:ext cx="4422775" cy="3201988"/>
        </p:xfrm>
        <a:graphic>
          <a:graphicData uri="http://schemas.openxmlformats.org/presentationml/2006/ole">
            <mc:AlternateContent xmlns:mc="http://schemas.openxmlformats.org/markup-compatibility/2006">
              <mc:Choice xmlns:v="urn:schemas-microsoft-com:vml" Requires="v">
                <p:oleObj spid="_x0000_s148569" name="Image" r:id="rId4" imgW="4422167" imgH="3202259" progId="">
                  <p:embed/>
                </p:oleObj>
              </mc:Choice>
              <mc:Fallback>
                <p:oleObj name="Image" r:id="rId4" imgW="4422167" imgH="3202259"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2625" y="2133600"/>
                        <a:ext cx="4422775" cy="32019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12" name="Text Box 4"/>
          <p:cNvSpPr txBox="1">
            <a:spLocks noChangeArrowheads="1"/>
          </p:cNvSpPr>
          <p:nvPr/>
        </p:nvSpPr>
        <p:spPr bwMode="auto">
          <a:xfrm>
            <a:off x="381000" y="5291472"/>
            <a:ext cx="4191000" cy="457200"/>
          </a:xfrm>
          <a:prstGeom prst="rect">
            <a:avLst/>
          </a:prstGeom>
          <a:noFill/>
          <a:ln w="9525">
            <a:noFill/>
            <a:miter lim="800000"/>
            <a:headEnd/>
            <a:tailEnd/>
          </a:ln>
        </p:spPr>
        <p:txBody>
          <a:bodyPr>
            <a:spAutoFit/>
          </a:bodyPr>
          <a:lstStyle/>
          <a:p>
            <a:pPr algn="ctr"/>
            <a:r>
              <a:rPr lang="en-US" dirty="0"/>
              <a:t>Graph cuts</a:t>
            </a:r>
            <a:endParaRPr lang="en-US" sz="1400" dirty="0">
              <a:sym typeface="Symbol" pitchFamily="18" charset="2"/>
            </a:endParaRPr>
          </a:p>
        </p:txBody>
      </p:sp>
      <p:sp>
        <p:nvSpPr>
          <p:cNvPr id="17413" name="Text Box 6"/>
          <p:cNvSpPr txBox="1">
            <a:spLocks noChangeArrowheads="1"/>
          </p:cNvSpPr>
          <p:nvPr/>
        </p:nvSpPr>
        <p:spPr bwMode="auto">
          <a:xfrm>
            <a:off x="5876925" y="5289885"/>
            <a:ext cx="1895475" cy="457200"/>
          </a:xfrm>
          <a:prstGeom prst="rect">
            <a:avLst/>
          </a:prstGeom>
          <a:noFill/>
          <a:ln w="9525">
            <a:noFill/>
            <a:miter lim="800000"/>
            <a:headEnd/>
            <a:tailEnd/>
          </a:ln>
        </p:spPr>
        <p:txBody>
          <a:bodyPr wrap="none">
            <a:spAutoFit/>
          </a:bodyPr>
          <a:lstStyle/>
          <a:p>
            <a:pPr algn="ctr"/>
            <a:r>
              <a:rPr lang="en-US" dirty="0"/>
              <a:t>Ground truth</a:t>
            </a:r>
          </a:p>
        </p:txBody>
      </p:sp>
      <p:pic>
        <p:nvPicPr>
          <p:cNvPr id="17414" name="Picture 8"/>
          <p:cNvPicPr>
            <a:picLocks noGrp="1" noChangeAspect="1" noChangeArrowheads="1"/>
          </p:cNvPicPr>
          <p:nvPr>
            <p:ph idx="1"/>
          </p:nvPr>
        </p:nvPicPr>
        <p:blipFill>
          <a:blip r:embed="rId6" cstate="print"/>
          <a:srcRect/>
          <a:stretch>
            <a:fillRect/>
          </a:stretch>
        </p:blipFill>
        <p:spPr>
          <a:xfrm>
            <a:off x="304800" y="2133600"/>
            <a:ext cx="4114800" cy="3194050"/>
          </a:xfrm>
          <a:noFill/>
        </p:spPr>
      </p:pic>
      <p:sp>
        <p:nvSpPr>
          <p:cNvPr id="17415" name="Rectangle 10"/>
          <p:cNvSpPr>
            <a:spLocks noChangeArrowheads="1"/>
          </p:cNvSpPr>
          <p:nvPr/>
        </p:nvSpPr>
        <p:spPr bwMode="auto">
          <a:xfrm>
            <a:off x="347663" y="6461125"/>
            <a:ext cx="8172450" cy="396875"/>
          </a:xfrm>
          <a:prstGeom prst="rect">
            <a:avLst/>
          </a:prstGeom>
          <a:noFill/>
          <a:ln w="9525">
            <a:noFill/>
            <a:miter lim="800000"/>
            <a:headEnd/>
            <a:tailEnd/>
          </a:ln>
        </p:spPr>
        <p:txBody>
          <a:bodyPr wrap="none">
            <a:spAutoFit/>
          </a:bodyPr>
          <a:lstStyle/>
          <a:p>
            <a:pPr lvl="2">
              <a:spcBef>
                <a:spcPct val="20000"/>
              </a:spcBef>
            </a:pPr>
            <a:r>
              <a:rPr lang="en-US" sz="2000" dirty="0">
                <a:ea typeface="Arial Unicode MS" pitchFamily="34" charset="-128"/>
                <a:cs typeface="Arial Unicode MS" pitchFamily="34" charset="-128"/>
              </a:rPr>
              <a:t>For the latest and greatest:  </a:t>
            </a:r>
            <a:r>
              <a:rPr lang="en-US" sz="2000" dirty="0">
                <a:ea typeface="Arial Unicode MS" pitchFamily="34" charset="-128"/>
                <a:cs typeface="Arial Unicode MS" pitchFamily="34" charset="-128"/>
                <a:hlinkClick r:id="rId7"/>
              </a:rPr>
              <a:t>http://www.middlebury.edu/stereo/</a:t>
            </a:r>
            <a:r>
              <a:rPr lang="en-US" sz="2000" dirty="0">
                <a:ea typeface="Arial Unicode MS" pitchFamily="34" charset="-128"/>
                <a:cs typeface="Arial Unicode MS" pitchFamily="34" charset="-128"/>
              </a:rPr>
              <a:t> </a:t>
            </a:r>
          </a:p>
        </p:txBody>
      </p:sp>
      <p:sp>
        <p:nvSpPr>
          <p:cNvPr id="17416" name="Text Box 11"/>
          <p:cNvSpPr txBox="1">
            <a:spLocks noChangeArrowheads="1"/>
          </p:cNvSpPr>
          <p:nvPr/>
        </p:nvSpPr>
        <p:spPr bwMode="auto">
          <a:xfrm>
            <a:off x="228600" y="5851525"/>
            <a:ext cx="8458200" cy="701675"/>
          </a:xfrm>
          <a:prstGeom prst="rect">
            <a:avLst/>
          </a:prstGeom>
          <a:noFill/>
          <a:ln w="9525">
            <a:noFill/>
            <a:miter lim="800000"/>
            <a:headEnd/>
            <a:tailEnd/>
          </a:ln>
        </p:spPr>
        <p:txBody>
          <a:bodyPr>
            <a:spAutoFit/>
          </a:bodyPr>
          <a:lstStyle/>
          <a:p>
            <a:pPr lvl="1">
              <a:spcBef>
                <a:spcPct val="20000"/>
              </a:spcBef>
            </a:pPr>
            <a:r>
              <a:rPr lang="en-US" sz="2000">
                <a:sym typeface="Symbol" pitchFamily="18" charset="2"/>
              </a:rPr>
              <a:t>Y. Boykov, O. Veksler, and R. Zabih, </a:t>
            </a:r>
            <a:r>
              <a:rPr lang="en-US" sz="2000">
                <a:sym typeface="Symbol" pitchFamily="18" charset="2"/>
                <a:hlinkClick r:id="rId8"/>
              </a:rPr>
              <a:t>Fast Approximate Energy Minimization via Graph Cuts</a:t>
            </a:r>
            <a:r>
              <a:rPr lang="en-US" sz="2000">
                <a:sym typeface="Symbol" pitchFamily="18" charset="2"/>
              </a:rPr>
              <a:t>,  PAMI 2001</a:t>
            </a:r>
          </a:p>
        </p:txBody>
      </p:sp>
      <p:graphicFrame>
        <p:nvGraphicFramePr>
          <p:cNvPr id="2" name="Object 5"/>
          <p:cNvGraphicFramePr>
            <a:graphicFrameLocks noChangeAspect="1"/>
          </p:cNvGraphicFramePr>
          <p:nvPr/>
        </p:nvGraphicFramePr>
        <p:xfrm>
          <a:off x="2667000" y="990600"/>
          <a:ext cx="1788432" cy="1295400"/>
        </p:xfrm>
        <a:graphic>
          <a:graphicData uri="http://schemas.openxmlformats.org/presentationml/2006/ole">
            <mc:AlternateContent xmlns:mc="http://schemas.openxmlformats.org/markup-compatibility/2006">
              <mc:Choice xmlns:v="urn:schemas-microsoft-com:vml" Requires="v">
                <p:oleObj spid="_x0000_s148570" name="Image" r:id="rId9" imgW="4422167" imgH="3202259" progId="">
                  <p:embed/>
                </p:oleObj>
              </mc:Choice>
              <mc:Fallback>
                <p:oleObj name="Image" r:id="rId9" imgW="4422167" imgH="3202259" progId="">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67000" y="990600"/>
                        <a:ext cx="1788432" cy="1295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TextBox 9"/>
          <p:cNvSpPr txBox="1"/>
          <p:nvPr/>
        </p:nvSpPr>
        <p:spPr>
          <a:xfrm>
            <a:off x="1447800" y="1295400"/>
            <a:ext cx="1143000" cy="461665"/>
          </a:xfrm>
          <a:prstGeom prst="rect">
            <a:avLst/>
          </a:prstGeom>
          <a:noFill/>
        </p:spPr>
        <p:txBody>
          <a:bodyPr wrap="square" rtlCol="0">
            <a:spAutoFit/>
          </a:bodyPr>
          <a:lstStyle/>
          <a:p>
            <a:r>
              <a:rPr lang="en-US" dirty="0" smtClean="0"/>
              <a:t>Before</a:t>
            </a:r>
            <a:endParaRPr lang="en-US" dirty="0"/>
          </a:p>
        </p:txBody>
      </p:sp>
    </p:spTree>
    <p:extLst>
      <p:ext uri="{BB962C8B-B14F-4D97-AF65-F5344CB8AC3E}">
        <p14:creationId xmlns:p14="http://schemas.microsoft.com/office/powerpoint/2010/main" val="25623551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Line 1"/>
          <p:cNvSpPr>
            <a:spLocks noChangeShapeType="1"/>
          </p:cNvSpPr>
          <p:nvPr/>
        </p:nvSpPr>
        <p:spPr bwMode="auto">
          <a:xfrm>
            <a:off x="685800" y="838200"/>
            <a:ext cx="7772400" cy="15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0" tIns="0" rIns="0" bIns="0"/>
          <a:lstStyle/>
          <a:p>
            <a:endParaRPr lang="en-US"/>
          </a:p>
        </p:txBody>
      </p:sp>
      <p:sp>
        <p:nvSpPr>
          <p:cNvPr id="38914" name="Rectangle 2"/>
          <p:cNvSpPr>
            <a:spLocks noGrp="1" noChangeArrowheads="1"/>
          </p:cNvSpPr>
          <p:nvPr>
            <p:ph type="title"/>
          </p:nvPr>
        </p:nvSpPr>
        <p:spPr>
          <a:xfrm>
            <a:off x="685800" y="0"/>
            <a:ext cx="7772400" cy="990600"/>
          </a:xfrm>
        </p:spPr>
        <p:txBody>
          <a:bodyPr rIns="132080"/>
          <a:lstStyle/>
          <a:p>
            <a:pPr indent="0" eaLnBrk="1" hangingPunct="1"/>
            <a:r>
              <a:rPr lang="en-US" dirty="0" smtClean="0">
                <a:latin typeface="Arial" charset="0"/>
                <a:ea typeface="ヒラギノ角ゴ ProN W3" charset="0"/>
                <a:cs typeface="ヒラギノ角ゴ ProN W3" charset="0"/>
              </a:rPr>
              <a:t>Cameras</a:t>
            </a:r>
            <a:endParaRPr lang="en-US" dirty="0">
              <a:latin typeface="Arial" charset="0"/>
              <a:ea typeface="ヒラギノ角ゴ ProN W3" charset="0"/>
              <a:cs typeface="ヒラギノ角ゴ ProN W3" charset="0"/>
            </a:endParaRPr>
          </a:p>
        </p:txBody>
      </p:sp>
      <p:sp>
        <p:nvSpPr>
          <p:cNvPr id="37892" name="Rectangle 3"/>
          <p:cNvSpPr>
            <a:spLocks noGrp="1" noChangeArrowheads="1"/>
          </p:cNvSpPr>
          <p:nvPr>
            <p:ph type="body" idx="1"/>
          </p:nvPr>
        </p:nvSpPr>
        <p:spPr>
          <a:xfrm>
            <a:off x="685800" y="4419600"/>
            <a:ext cx="7772400" cy="2133600"/>
          </a:xfrm>
        </p:spPr>
        <p:txBody>
          <a:bodyPr rIns="132080"/>
          <a:lstStyle/>
          <a:p>
            <a:pPr marL="382588" indent="-342900" eaLnBrk="1" hangingPunct="1">
              <a:lnSpc>
                <a:spcPct val="90000"/>
              </a:lnSpc>
            </a:pPr>
            <a:r>
              <a:rPr lang="en-US" sz="1800" dirty="0">
                <a:latin typeface="Arial" charset="0"/>
                <a:ea typeface="ヒラギノ角ゴ ProN W3" charset="0"/>
                <a:cs typeface="ヒラギノ角ゴ ProN W3" charset="0"/>
              </a:rPr>
              <a:t>Thin lens equation:</a:t>
            </a:r>
          </a:p>
          <a:p>
            <a:pPr marL="382588" indent="-342900" eaLnBrk="1" hangingPunct="1">
              <a:lnSpc>
                <a:spcPct val="90000"/>
              </a:lnSpc>
            </a:pPr>
            <a:endParaRPr lang="en-US" sz="1800" dirty="0">
              <a:latin typeface="Arial" charset="0"/>
              <a:ea typeface="ヒラギノ角ゴ ProN W3" charset="0"/>
              <a:cs typeface="ヒラギノ角ゴ ProN W3" charset="0"/>
            </a:endParaRPr>
          </a:p>
          <a:p>
            <a:pPr marL="782638" lvl="1" eaLnBrk="1" hangingPunct="1">
              <a:lnSpc>
                <a:spcPct val="90000"/>
              </a:lnSpc>
              <a:buClr>
                <a:srgbClr val="000000"/>
              </a:buClr>
            </a:pPr>
            <a:endParaRPr lang="en-US" dirty="0">
              <a:latin typeface="Arial" charset="0"/>
              <a:ea typeface="ヒラギノ角ゴ ProN W3" charset="0"/>
              <a:cs typeface="ヒラギノ角ゴ ProN W3" charset="0"/>
            </a:endParaRPr>
          </a:p>
          <a:p>
            <a:pPr marL="782638" lvl="1" eaLnBrk="1" hangingPunct="1">
              <a:lnSpc>
                <a:spcPct val="90000"/>
              </a:lnSpc>
              <a:buClr>
                <a:srgbClr val="000000"/>
              </a:buClr>
            </a:pPr>
            <a:r>
              <a:rPr lang="en-US" sz="1600" dirty="0">
                <a:latin typeface="Arial" charset="0"/>
                <a:ea typeface="ヒラギノ角ゴ ProN W3" charset="0"/>
                <a:cs typeface="ヒラギノ角ゴ ProN W3" charset="0"/>
              </a:rPr>
              <a:t>Any object point satisfying this equation is in </a:t>
            </a:r>
            <a:r>
              <a:rPr lang="en-US" sz="1600" dirty="0" smtClean="0">
                <a:latin typeface="Arial" charset="0"/>
                <a:ea typeface="ヒラギノ角ゴ ProN W3" charset="0"/>
                <a:cs typeface="ヒラギノ角ゴ ProN W3" charset="0"/>
              </a:rPr>
              <a:t>focus</a:t>
            </a:r>
            <a:endParaRPr lang="en-US" sz="1600" dirty="0">
              <a:latin typeface="Arial" charset="0"/>
              <a:ea typeface="ヒラギノ角ゴ ProN W3" charset="0"/>
              <a:cs typeface="ヒラギノ角ゴ ProN W3" charset="0"/>
            </a:endParaRPr>
          </a:p>
        </p:txBody>
      </p:sp>
      <p:pic>
        <p:nvPicPr>
          <p:cNvPr id="38916" name="Picture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663" y="4419600"/>
            <a:ext cx="1633537"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1013" y="1295400"/>
            <a:ext cx="5792787"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72573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custDataLst>
              <p:tags r:id="rId1"/>
            </p:custDataLst>
          </p:nvPr>
        </p:nvSpPr>
        <p:spPr/>
        <p:txBody>
          <a:bodyPr/>
          <a:lstStyle/>
          <a:p>
            <a:r>
              <a:rPr lang="en-US">
                <a:latin typeface="Arial" charset="0"/>
              </a:rPr>
              <a:t>Real-time stereo</a:t>
            </a:r>
          </a:p>
        </p:txBody>
      </p:sp>
      <p:sp>
        <p:nvSpPr>
          <p:cNvPr id="59395" name="Rectangle 3"/>
          <p:cNvSpPr>
            <a:spLocks noGrp="1" noChangeArrowheads="1"/>
          </p:cNvSpPr>
          <p:nvPr>
            <p:ph type="body" idx="1"/>
            <p:custDataLst>
              <p:tags r:id="rId2"/>
            </p:custDataLst>
          </p:nvPr>
        </p:nvSpPr>
        <p:spPr>
          <a:xfrm>
            <a:off x="685800" y="5410200"/>
            <a:ext cx="7772400" cy="1066800"/>
          </a:xfrm>
        </p:spPr>
        <p:txBody>
          <a:bodyPr/>
          <a:lstStyle/>
          <a:p>
            <a:pPr>
              <a:lnSpc>
                <a:spcPct val="90000"/>
              </a:lnSpc>
            </a:pPr>
            <a:r>
              <a:rPr lang="en-US">
                <a:latin typeface="Arial" charset="0"/>
              </a:rPr>
              <a:t>Used for robot navigation (and other tasks)</a:t>
            </a:r>
          </a:p>
          <a:p>
            <a:pPr lvl="1">
              <a:lnSpc>
                <a:spcPct val="90000"/>
              </a:lnSpc>
            </a:pPr>
            <a:r>
              <a:rPr lang="en-US">
                <a:latin typeface="Arial" charset="0"/>
              </a:rPr>
              <a:t>Several software-based real-time stereo techniques have been developed (most based on simple discrete search)</a:t>
            </a:r>
          </a:p>
        </p:txBody>
      </p:sp>
      <p:pic>
        <p:nvPicPr>
          <p:cNvPr id="59396" name="Picture 5" descr="WINNER"/>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2286000" y="1066800"/>
            <a:ext cx="4830763" cy="362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 Box 6"/>
          <p:cNvSpPr txBox="1">
            <a:spLocks noChangeArrowheads="1"/>
          </p:cNvSpPr>
          <p:nvPr>
            <p:custDataLst>
              <p:tags r:id="rId4"/>
            </p:custDataLst>
          </p:nvPr>
        </p:nvSpPr>
        <p:spPr bwMode="auto">
          <a:xfrm>
            <a:off x="2076450" y="4719638"/>
            <a:ext cx="516255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charset="0"/>
                <a:ea typeface="ＭＳ Ｐゴシック" charset="0"/>
              </a:defRPr>
            </a:lvl1pPr>
            <a:lvl2pPr>
              <a:defRPr sz="2400">
                <a:solidFill>
                  <a:schemeClr val="tx1"/>
                </a:solidFill>
                <a:latin typeface="Times New Roman" charset="0"/>
                <a:ea typeface="ＭＳ Ｐゴシック" charset="0"/>
              </a:defRPr>
            </a:lvl2pPr>
            <a:lvl3pPr marL="1143000" indent="-228600">
              <a:defRPr sz="2400">
                <a:solidFill>
                  <a:schemeClr val="tx1"/>
                </a:solidFill>
                <a:latin typeface="Times New Roman" charset="0"/>
                <a:ea typeface="ＭＳ Ｐゴシック" charset="0"/>
              </a:defRPr>
            </a:lvl3pPr>
            <a:lvl4pPr marL="1600200" indent="-228600">
              <a:defRPr sz="2400">
                <a:solidFill>
                  <a:schemeClr val="tx1"/>
                </a:solidFill>
                <a:latin typeface="Times New Roman" charset="0"/>
                <a:ea typeface="ＭＳ Ｐゴシック" charset="0"/>
              </a:defRPr>
            </a:lvl4pPr>
            <a:lvl5pPr marL="2057400" indent="-22860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r>
              <a:rPr lang="en-US" sz="1800">
                <a:latin typeface="Arial" charset="0"/>
                <a:hlinkClick r:id="rId8"/>
              </a:rPr>
              <a:t>Nomad robot </a:t>
            </a:r>
            <a:r>
              <a:rPr lang="en-US" sz="1800">
                <a:latin typeface="Arial" charset="0"/>
              </a:rPr>
              <a:t>searches for meteorites in Antartica</a:t>
            </a:r>
          </a:p>
          <a:p>
            <a:pPr lvl="1"/>
            <a:r>
              <a:rPr lang="en-US" sz="1400">
                <a:latin typeface="Arial" charset="0"/>
                <a:hlinkClick r:id="rId8"/>
              </a:rPr>
              <a:t>http://www.frc.ri.cmu.edu/projects/meteorobot/index.html</a:t>
            </a:r>
            <a:endParaRPr lang="en-US" sz="1400">
              <a:latin typeface="Arial" charset="0"/>
            </a:endParaRPr>
          </a:p>
          <a:p>
            <a:pPr lvl="1"/>
            <a:endParaRPr lang="en-US" sz="1400">
              <a:latin typeface="Arial" charset="0"/>
            </a:endParaRPr>
          </a:p>
        </p:txBody>
      </p:sp>
    </p:spTree>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a:latin typeface="Arial" charset="0"/>
              </a:rPr>
              <a:t>Why does stereo fail?</a:t>
            </a:r>
          </a:p>
        </p:txBody>
      </p:sp>
      <p:sp>
        <p:nvSpPr>
          <p:cNvPr id="4" name="Rectangle 3"/>
          <p:cNvSpPr/>
          <p:nvPr/>
        </p:nvSpPr>
        <p:spPr>
          <a:xfrm>
            <a:off x="685800" y="942975"/>
            <a:ext cx="8001000" cy="276225"/>
          </a:xfrm>
          <a:prstGeom prst="rect">
            <a:avLst/>
          </a:prstGeom>
        </p:spPr>
        <p:txBody>
          <a:bodyPr>
            <a:spAutoFit/>
          </a:bodyPr>
          <a:lstStyle/>
          <a:p>
            <a:pPr>
              <a:defRPr/>
            </a:pPr>
            <a:r>
              <a:rPr lang="en-US" sz="1200" dirty="0" err="1">
                <a:latin typeface="+mn-lt"/>
                <a:ea typeface="+mn-ea"/>
              </a:rPr>
              <a:t>Fronto</a:t>
            </a:r>
            <a:r>
              <a:rPr lang="en-US" sz="1200" dirty="0">
                <a:latin typeface="+mn-lt"/>
                <a:ea typeface="+mn-ea"/>
              </a:rPr>
              <a:t>-Parallel Surfaces: Depth is constant within the region of local support </a:t>
            </a:r>
          </a:p>
        </p:txBody>
      </p:sp>
      <p:pic>
        <p:nvPicPr>
          <p:cNvPr id="61444" name="Picture 2" descr="http://z3hneq.bay.livefilestore.com/y1pcmzNQsT-A_HPaa11u90yzEtYB3gxZKDw6tP69ApEekOTKnMhZHGdJJviePrQUFPOGCxWO_TeXD_GMbAYhKcR1IQzDxU_cgdJ/20091010_shiodome_7317_w16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524000"/>
            <a:ext cx="6181725" cy="463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r>
              <a:rPr lang="en-US">
                <a:latin typeface="Arial" charset="0"/>
              </a:rPr>
              <a:t>Why does stereo fail?</a:t>
            </a:r>
          </a:p>
        </p:txBody>
      </p:sp>
      <p:sp>
        <p:nvSpPr>
          <p:cNvPr id="4" name="Rectangle 3"/>
          <p:cNvSpPr/>
          <p:nvPr/>
        </p:nvSpPr>
        <p:spPr>
          <a:xfrm>
            <a:off x="685800" y="942975"/>
            <a:ext cx="8001000" cy="460375"/>
          </a:xfrm>
          <a:prstGeom prst="rect">
            <a:avLst/>
          </a:prstGeom>
        </p:spPr>
        <p:txBody>
          <a:bodyPr>
            <a:spAutoFit/>
          </a:bodyPr>
          <a:lstStyle/>
          <a:p>
            <a:r>
              <a:rPr lang="en-US" sz="1200">
                <a:latin typeface="Arial" charset="0"/>
              </a:rPr>
              <a:t>Monotonic Ordering - Points along an epipolar scanline appear in the same order in both stereo images</a:t>
            </a:r>
          </a:p>
          <a:p>
            <a:r>
              <a:rPr lang="en-US" sz="1200">
                <a:latin typeface="Arial" charset="0"/>
              </a:rPr>
              <a:t>Occlusion – All points are visible in each image</a:t>
            </a:r>
          </a:p>
        </p:txBody>
      </p:sp>
      <p:pic>
        <p:nvPicPr>
          <p:cNvPr id="62468" name="Picture 2" descr="http://4.bp.blogspot.com/_KM2n7lFVl5I/R7IEbbQ20kI/AAAAAAAABnU/tqtDxD-KxS0/s640/Chinatown+Street+Scen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600200"/>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a:latin typeface="Arial" charset="0"/>
              </a:rPr>
              <a:t>Why does stereo fail?</a:t>
            </a:r>
          </a:p>
        </p:txBody>
      </p:sp>
      <p:sp>
        <p:nvSpPr>
          <p:cNvPr id="4" name="Rectangle 3"/>
          <p:cNvSpPr/>
          <p:nvPr/>
        </p:nvSpPr>
        <p:spPr>
          <a:xfrm>
            <a:off x="685800" y="942975"/>
            <a:ext cx="8001000" cy="460375"/>
          </a:xfrm>
          <a:prstGeom prst="rect">
            <a:avLst/>
          </a:prstGeom>
        </p:spPr>
        <p:txBody>
          <a:bodyPr>
            <a:spAutoFit/>
          </a:bodyPr>
          <a:lstStyle/>
          <a:p>
            <a:pPr>
              <a:defRPr/>
            </a:pPr>
            <a:r>
              <a:rPr lang="en-US" sz="1200" dirty="0">
                <a:latin typeface="+mn-lt"/>
                <a:ea typeface="+mn-ea"/>
              </a:rPr>
              <a:t>Image Brightness Constancy: Assuming </a:t>
            </a:r>
            <a:r>
              <a:rPr lang="en-US" sz="1200" dirty="0" err="1">
                <a:latin typeface="+mn-lt"/>
                <a:ea typeface="+mn-ea"/>
              </a:rPr>
              <a:t>Lambertian</a:t>
            </a:r>
            <a:r>
              <a:rPr lang="en-US" sz="1200" dirty="0">
                <a:latin typeface="+mn-lt"/>
                <a:ea typeface="+mn-ea"/>
              </a:rPr>
              <a:t> surfaces, the brightness of corresponding</a:t>
            </a:r>
          </a:p>
          <a:p>
            <a:pPr>
              <a:defRPr/>
            </a:pPr>
            <a:r>
              <a:rPr lang="en-US" sz="1200" dirty="0">
                <a:latin typeface="+mn-lt"/>
                <a:ea typeface="+mn-ea"/>
              </a:rPr>
              <a:t>points in stereo images are the same.</a:t>
            </a:r>
          </a:p>
        </p:txBody>
      </p:sp>
      <p:pic>
        <p:nvPicPr>
          <p:cNvPr id="63492" name="Picture 4" descr="http://www.johnharveyphoto.com/Japan/TokyoStart/FancyCarL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752600"/>
            <a:ext cx="7524750" cy="437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p:txBody>
          <a:bodyPr/>
          <a:lstStyle/>
          <a:p>
            <a:r>
              <a:rPr lang="en-US">
                <a:latin typeface="Arial" charset="0"/>
              </a:rPr>
              <a:t>Why does stereo fail?</a:t>
            </a:r>
          </a:p>
        </p:txBody>
      </p:sp>
      <p:sp>
        <p:nvSpPr>
          <p:cNvPr id="4" name="Rectangle 3"/>
          <p:cNvSpPr/>
          <p:nvPr/>
        </p:nvSpPr>
        <p:spPr>
          <a:xfrm>
            <a:off x="685800" y="942975"/>
            <a:ext cx="6629400" cy="460375"/>
          </a:xfrm>
          <a:prstGeom prst="rect">
            <a:avLst/>
          </a:prstGeom>
        </p:spPr>
        <p:txBody>
          <a:bodyPr>
            <a:spAutoFit/>
          </a:bodyPr>
          <a:lstStyle/>
          <a:p>
            <a:pPr>
              <a:defRPr/>
            </a:pPr>
            <a:r>
              <a:rPr lang="en-US" sz="1200" dirty="0">
                <a:latin typeface="+mn-lt"/>
                <a:ea typeface="+mn-ea"/>
              </a:rPr>
              <a:t>Match Uniqueness: For every point in one stereo image, there is at most one corresponding point in the other image.</a:t>
            </a:r>
          </a:p>
        </p:txBody>
      </p:sp>
      <p:pic>
        <p:nvPicPr>
          <p:cNvPr id="64516" name="Picture 2" descr="http://www.uniquelyyoursbridal.com/Images/StoreFron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752600"/>
            <a:ext cx="471805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21" name="Rectangle 5"/>
          <p:cNvSpPr>
            <a:spLocks noChangeArrowheads="1"/>
          </p:cNvSpPr>
          <p:nvPr>
            <p:custDataLst>
              <p:tags r:id="rId1"/>
            </p:custDataLst>
          </p:nvPr>
        </p:nvSpPr>
        <p:spPr bwMode="auto">
          <a:xfrm>
            <a:off x="685800" y="2971800"/>
            <a:ext cx="78486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endParaRPr lang="en-US">
              <a:latin typeface="Arial" charset="0"/>
            </a:endParaRPr>
          </a:p>
          <a:p>
            <a:pPr marL="742950" lvl="1" indent="-285750">
              <a:spcBef>
                <a:spcPct val="20000"/>
              </a:spcBef>
              <a:buFontTx/>
              <a:buChar char="•"/>
            </a:pPr>
            <a:r>
              <a:rPr lang="en-US" sz="2000">
                <a:latin typeface="Arial" charset="0"/>
              </a:rPr>
              <a:t>Camera calibration errors</a:t>
            </a:r>
          </a:p>
          <a:p>
            <a:pPr marL="742950" lvl="1" indent="-285750">
              <a:spcBef>
                <a:spcPct val="20000"/>
              </a:spcBef>
              <a:buFontTx/>
              <a:buChar char="•"/>
            </a:pPr>
            <a:r>
              <a:rPr lang="en-US" sz="2000">
                <a:latin typeface="Arial" charset="0"/>
              </a:rPr>
              <a:t>Poor image resolution</a:t>
            </a:r>
          </a:p>
          <a:p>
            <a:pPr marL="742950" lvl="1" indent="-285750">
              <a:spcBef>
                <a:spcPct val="20000"/>
              </a:spcBef>
              <a:buFontTx/>
              <a:buChar char="•"/>
            </a:pPr>
            <a:r>
              <a:rPr lang="en-US" sz="2000">
                <a:latin typeface="Arial" charset="0"/>
              </a:rPr>
              <a:t>Occlusions</a:t>
            </a:r>
          </a:p>
          <a:p>
            <a:pPr marL="742950" lvl="1" indent="-285750">
              <a:spcBef>
                <a:spcPct val="20000"/>
              </a:spcBef>
              <a:buFontTx/>
              <a:buChar char="•"/>
            </a:pPr>
            <a:r>
              <a:rPr lang="en-US" sz="2000">
                <a:latin typeface="Arial" charset="0"/>
              </a:rPr>
              <a:t>Violations of brightness constancy (specular reflections)</a:t>
            </a:r>
          </a:p>
          <a:p>
            <a:pPr marL="742950" lvl="1" indent="-285750">
              <a:spcBef>
                <a:spcPct val="20000"/>
              </a:spcBef>
              <a:buFontTx/>
              <a:buChar char="•"/>
            </a:pPr>
            <a:r>
              <a:rPr lang="en-US" sz="2000">
                <a:latin typeface="Arial" charset="0"/>
              </a:rPr>
              <a:t>Large motions</a:t>
            </a:r>
          </a:p>
          <a:p>
            <a:pPr marL="742950" lvl="1" indent="-285750">
              <a:spcBef>
                <a:spcPct val="20000"/>
              </a:spcBef>
              <a:buFontTx/>
              <a:buChar char="•"/>
            </a:pPr>
            <a:r>
              <a:rPr lang="en-US" sz="2000">
                <a:latin typeface="Arial" charset="0"/>
              </a:rPr>
              <a:t>Low-contrast image regions</a:t>
            </a:r>
          </a:p>
        </p:txBody>
      </p:sp>
      <p:sp>
        <p:nvSpPr>
          <p:cNvPr id="65539" name="Rectangle 2"/>
          <p:cNvSpPr>
            <a:spLocks noGrp="1" noChangeArrowheads="1"/>
          </p:cNvSpPr>
          <p:nvPr>
            <p:ph type="title"/>
            <p:custDataLst>
              <p:tags r:id="rId2"/>
            </p:custDataLst>
          </p:nvPr>
        </p:nvSpPr>
        <p:spPr/>
        <p:txBody>
          <a:bodyPr/>
          <a:lstStyle/>
          <a:p>
            <a:r>
              <a:rPr lang="en-US">
                <a:latin typeface="Arial" charset="0"/>
              </a:rPr>
              <a:t>Stereo reconstruction pipeline</a:t>
            </a:r>
          </a:p>
        </p:txBody>
      </p:sp>
      <p:sp>
        <p:nvSpPr>
          <p:cNvPr id="65540" name="Rectangle 3"/>
          <p:cNvSpPr>
            <a:spLocks noGrp="1" noChangeArrowheads="1"/>
          </p:cNvSpPr>
          <p:nvPr>
            <p:ph type="body" idx="1"/>
            <p:custDataLst>
              <p:tags r:id="rId3"/>
            </p:custDataLst>
          </p:nvPr>
        </p:nvSpPr>
        <p:spPr>
          <a:xfrm>
            <a:off x="685800" y="914400"/>
            <a:ext cx="7772400" cy="2133600"/>
          </a:xfrm>
        </p:spPr>
        <p:txBody>
          <a:bodyPr/>
          <a:lstStyle/>
          <a:p>
            <a:r>
              <a:rPr lang="en-US">
                <a:latin typeface="Arial" charset="0"/>
              </a:rPr>
              <a:t>Steps</a:t>
            </a:r>
          </a:p>
          <a:p>
            <a:pPr lvl="1"/>
            <a:r>
              <a:rPr lang="en-US">
                <a:latin typeface="Arial" charset="0"/>
              </a:rPr>
              <a:t>Calibrate cameras</a:t>
            </a:r>
          </a:p>
          <a:p>
            <a:pPr lvl="1"/>
            <a:r>
              <a:rPr lang="en-US">
                <a:latin typeface="Arial" charset="0"/>
              </a:rPr>
              <a:t>Rectify images</a:t>
            </a:r>
          </a:p>
          <a:p>
            <a:pPr lvl="1"/>
            <a:r>
              <a:rPr lang="en-US">
                <a:latin typeface="Arial" charset="0"/>
              </a:rPr>
              <a:t>Compute disparity</a:t>
            </a:r>
          </a:p>
          <a:p>
            <a:pPr lvl="1"/>
            <a:r>
              <a:rPr lang="en-US">
                <a:latin typeface="Arial" charset="0"/>
              </a:rPr>
              <a:t>Estimate depth</a:t>
            </a:r>
          </a:p>
        </p:txBody>
      </p:sp>
      <p:sp>
        <p:nvSpPr>
          <p:cNvPr id="65541" name="Rectangle 4"/>
          <p:cNvSpPr>
            <a:spLocks noChangeArrowheads="1"/>
          </p:cNvSpPr>
          <p:nvPr>
            <p:custDataLst>
              <p:tags r:id="rId4"/>
            </p:custDataLst>
          </p:nvPr>
        </p:nvSpPr>
        <p:spPr bwMode="auto">
          <a:xfrm>
            <a:off x="685800" y="2971800"/>
            <a:ext cx="78486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atin typeface="Arial" charset="0"/>
              </a:rPr>
              <a:t>What will cause errors?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882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41882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418821">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418821">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418821">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41882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8821" grpId="0" build="p"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7026" name="Rectangle 2"/>
          <p:cNvSpPr>
            <a:spLocks noChangeArrowheads="1"/>
          </p:cNvSpPr>
          <p:nvPr/>
        </p:nvSpPr>
        <p:spPr bwMode="auto">
          <a:xfrm>
            <a:off x="304800" y="2743200"/>
            <a:ext cx="1295400" cy="685800"/>
          </a:xfrm>
          <a:prstGeom prst="rect">
            <a:avLst/>
          </a:prstGeom>
          <a:solidFill>
            <a:schemeClr val="tx1"/>
          </a:solidFill>
          <a:ln>
            <a:noFill/>
          </a:ln>
          <a:effectLst/>
          <a:extLs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1400" smtClean="0">
                <a:solidFill>
                  <a:srgbClr val="000000"/>
                </a:solidFill>
                <a:latin typeface="Arial" charset="0"/>
              </a:rPr>
              <a:t>width of </a:t>
            </a:r>
          </a:p>
          <a:p>
            <a:pPr algn="ctr"/>
            <a:r>
              <a:rPr lang="en-US" sz="1400" smtClean="0">
                <a:solidFill>
                  <a:srgbClr val="000000"/>
                </a:solidFill>
                <a:latin typeface="Arial" charset="0"/>
              </a:rPr>
              <a:t>a pixel</a:t>
            </a:r>
          </a:p>
        </p:txBody>
      </p:sp>
      <p:sp>
        <p:nvSpPr>
          <p:cNvPr id="257027" name="Line 3"/>
          <p:cNvSpPr>
            <a:spLocks noChangeShapeType="1"/>
          </p:cNvSpPr>
          <p:nvPr/>
        </p:nvSpPr>
        <p:spPr bwMode="auto">
          <a:xfrm flipH="1">
            <a:off x="1603375" y="1600200"/>
            <a:ext cx="1292225" cy="2212975"/>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28" name="Line 4"/>
          <p:cNvSpPr>
            <a:spLocks noChangeShapeType="1"/>
          </p:cNvSpPr>
          <p:nvPr/>
        </p:nvSpPr>
        <p:spPr bwMode="auto">
          <a:xfrm flipH="1">
            <a:off x="1603375" y="1828800"/>
            <a:ext cx="1673225" cy="1984375"/>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29" name="Line 5"/>
          <p:cNvSpPr>
            <a:spLocks noChangeShapeType="1"/>
          </p:cNvSpPr>
          <p:nvPr/>
        </p:nvSpPr>
        <p:spPr bwMode="auto">
          <a:xfrm flipH="1" flipV="1">
            <a:off x="2209800" y="1676400"/>
            <a:ext cx="1524000" cy="213360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30" name="Line 6"/>
          <p:cNvSpPr>
            <a:spLocks noChangeShapeType="1"/>
          </p:cNvSpPr>
          <p:nvPr/>
        </p:nvSpPr>
        <p:spPr bwMode="auto">
          <a:xfrm flipH="1" flipV="1">
            <a:off x="1981200" y="2057400"/>
            <a:ext cx="1752600" cy="175260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31" name="Rectangle 7"/>
          <p:cNvSpPr>
            <a:spLocks noGrp="1" noChangeArrowheads="1"/>
          </p:cNvSpPr>
          <p:nvPr>
            <p:ph type="title"/>
          </p:nvPr>
        </p:nvSpPr>
        <p:spPr>
          <a:xfrm>
            <a:off x="457200" y="76200"/>
            <a:ext cx="8229600" cy="914400"/>
          </a:xfrm>
        </p:spPr>
        <p:txBody>
          <a:bodyPr/>
          <a:lstStyle/>
          <a:p>
            <a:r>
              <a:rPr lang="en-US" dirty="0"/>
              <a:t>Choosing the stereo baseline</a:t>
            </a:r>
          </a:p>
        </p:txBody>
      </p:sp>
      <p:sp>
        <p:nvSpPr>
          <p:cNvPr id="257032" name="Rectangle 8"/>
          <p:cNvSpPr>
            <a:spLocks noGrp="1" noChangeArrowheads="1"/>
          </p:cNvSpPr>
          <p:nvPr>
            <p:ph type="body" idx="1"/>
          </p:nvPr>
        </p:nvSpPr>
        <p:spPr>
          <a:xfrm>
            <a:off x="457200" y="4800600"/>
            <a:ext cx="8229600" cy="1676400"/>
          </a:xfrm>
        </p:spPr>
        <p:txBody>
          <a:bodyPr/>
          <a:lstStyle/>
          <a:p>
            <a:r>
              <a:rPr lang="en-US"/>
              <a:t>What</a:t>
            </a:r>
            <a:r>
              <a:rPr lang="ja-JP" altLang="en-US">
                <a:latin typeface="Arial"/>
              </a:rPr>
              <a:t>’</a:t>
            </a:r>
            <a:r>
              <a:rPr lang="en-US"/>
              <a:t>s the optimal baseline?</a:t>
            </a:r>
          </a:p>
          <a:p>
            <a:pPr lvl="1"/>
            <a:r>
              <a:rPr lang="en-US"/>
              <a:t>Too small:  large depth error</a:t>
            </a:r>
          </a:p>
          <a:p>
            <a:pPr lvl="1"/>
            <a:r>
              <a:rPr lang="en-US"/>
              <a:t>Too large:  difficult search problem</a:t>
            </a:r>
          </a:p>
        </p:txBody>
      </p:sp>
      <p:sp>
        <p:nvSpPr>
          <p:cNvPr id="257033" name="Oval 9"/>
          <p:cNvSpPr>
            <a:spLocks noChangeArrowheads="1"/>
          </p:cNvSpPr>
          <p:nvPr/>
        </p:nvSpPr>
        <p:spPr bwMode="auto">
          <a:xfrm>
            <a:off x="1600200" y="3733800"/>
            <a:ext cx="76200" cy="76200"/>
          </a:xfrm>
          <a:prstGeom prst="ellipse">
            <a:avLst/>
          </a:prstGeom>
          <a:solidFill>
            <a:schemeClr val="bg2"/>
          </a:solidFill>
          <a:ln w="12700">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34" name="Oval 10"/>
          <p:cNvSpPr>
            <a:spLocks noChangeArrowheads="1"/>
          </p:cNvSpPr>
          <p:nvPr/>
        </p:nvSpPr>
        <p:spPr bwMode="auto">
          <a:xfrm>
            <a:off x="3657600" y="3733800"/>
            <a:ext cx="76200" cy="76200"/>
          </a:xfrm>
          <a:prstGeom prst="ellipse">
            <a:avLst/>
          </a:prstGeom>
          <a:solidFill>
            <a:schemeClr val="bg2"/>
          </a:solidFill>
          <a:ln w="12700">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35" name="Line 11"/>
          <p:cNvSpPr>
            <a:spLocks noChangeShapeType="1"/>
          </p:cNvSpPr>
          <p:nvPr/>
        </p:nvSpPr>
        <p:spPr bwMode="auto">
          <a:xfrm>
            <a:off x="1143000" y="3429000"/>
            <a:ext cx="99060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36" name="Line 12"/>
          <p:cNvSpPr>
            <a:spLocks noChangeShapeType="1"/>
          </p:cNvSpPr>
          <p:nvPr/>
        </p:nvSpPr>
        <p:spPr bwMode="auto">
          <a:xfrm>
            <a:off x="3200400" y="3429000"/>
            <a:ext cx="99060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37" name="Rectangle 13"/>
          <p:cNvSpPr>
            <a:spLocks noChangeArrowheads="1"/>
          </p:cNvSpPr>
          <p:nvPr/>
        </p:nvSpPr>
        <p:spPr bwMode="auto">
          <a:xfrm>
            <a:off x="4953000" y="1371600"/>
            <a:ext cx="3352800" cy="2667000"/>
          </a:xfrm>
          <a:prstGeom prst="rect">
            <a:avLst/>
          </a:prstGeom>
          <a:solidFill>
            <a:schemeClr val="tx1"/>
          </a:solidFill>
          <a:ln>
            <a:noFill/>
          </a:ln>
          <a:effectLst/>
          <a:extLs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38" name="Line 14"/>
          <p:cNvSpPr>
            <a:spLocks noChangeShapeType="1"/>
          </p:cNvSpPr>
          <p:nvPr/>
        </p:nvSpPr>
        <p:spPr bwMode="auto">
          <a:xfrm flipH="1">
            <a:off x="6172200" y="1524000"/>
            <a:ext cx="914400" cy="228600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39" name="Line 15"/>
          <p:cNvSpPr>
            <a:spLocks noChangeShapeType="1"/>
          </p:cNvSpPr>
          <p:nvPr/>
        </p:nvSpPr>
        <p:spPr bwMode="auto">
          <a:xfrm>
            <a:off x="5867400" y="3429000"/>
            <a:ext cx="99060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40" name="Line 16"/>
          <p:cNvSpPr>
            <a:spLocks noChangeShapeType="1"/>
          </p:cNvSpPr>
          <p:nvPr/>
        </p:nvSpPr>
        <p:spPr bwMode="auto">
          <a:xfrm>
            <a:off x="6324600" y="3429000"/>
            <a:ext cx="990600" cy="0"/>
          </a:xfrm>
          <a:prstGeom prst="line">
            <a:avLst/>
          </a:prstGeom>
          <a:noFill/>
          <a:ln w="12700">
            <a:solidFill>
              <a:schemeClr val="bg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41" name="Line 17"/>
          <p:cNvSpPr>
            <a:spLocks noChangeShapeType="1"/>
          </p:cNvSpPr>
          <p:nvPr/>
        </p:nvSpPr>
        <p:spPr bwMode="auto">
          <a:xfrm flipH="1">
            <a:off x="6172200" y="1371600"/>
            <a:ext cx="457200" cy="2438400"/>
          </a:xfrm>
          <a:prstGeom prst="line">
            <a:avLst/>
          </a:prstGeom>
          <a:noFill/>
          <a:ln w="190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42" name="Line 18"/>
          <p:cNvSpPr>
            <a:spLocks noChangeShapeType="1"/>
          </p:cNvSpPr>
          <p:nvPr/>
        </p:nvSpPr>
        <p:spPr bwMode="auto">
          <a:xfrm flipH="1" flipV="1">
            <a:off x="6629400" y="1371600"/>
            <a:ext cx="228600" cy="243840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43" name="Line 19"/>
          <p:cNvSpPr>
            <a:spLocks noChangeShapeType="1"/>
          </p:cNvSpPr>
          <p:nvPr/>
        </p:nvSpPr>
        <p:spPr bwMode="auto">
          <a:xfrm flipH="1" flipV="1">
            <a:off x="6172200" y="1600200"/>
            <a:ext cx="685800" cy="2209800"/>
          </a:xfrm>
          <a:prstGeom prst="line">
            <a:avLst/>
          </a:prstGeom>
          <a:noFill/>
          <a:ln w="19050">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44" name="Oval 20"/>
          <p:cNvSpPr>
            <a:spLocks noChangeArrowheads="1"/>
          </p:cNvSpPr>
          <p:nvPr/>
        </p:nvSpPr>
        <p:spPr bwMode="auto">
          <a:xfrm>
            <a:off x="2536825" y="2416175"/>
            <a:ext cx="76200" cy="76200"/>
          </a:xfrm>
          <a:prstGeom prst="ellipse">
            <a:avLst/>
          </a:prstGeom>
          <a:solidFill>
            <a:schemeClr val="bg2"/>
          </a:solidFill>
          <a:ln w="12700">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45" name="Oval 21"/>
          <p:cNvSpPr>
            <a:spLocks noChangeArrowheads="1"/>
          </p:cNvSpPr>
          <p:nvPr/>
        </p:nvSpPr>
        <p:spPr bwMode="auto">
          <a:xfrm>
            <a:off x="6553200" y="2416175"/>
            <a:ext cx="76200" cy="76200"/>
          </a:xfrm>
          <a:prstGeom prst="ellipse">
            <a:avLst/>
          </a:prstGeom>
          <a:solidFill>
            <a:schemeClr val="bg2"/>
          </a:solidFill>
          <a:ln w="12700">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46" name="Oval 22"/>
          <p:cNvSpPr>
            <a:spLocks noChangeArrowheads="1"/>
          </p:cNvSpPr>
          <p:nvPr/>
        </p:nvSpPr>
        <p:spPr bwMode="auto">
          <a:xfrm>
            <a:off x="6151563" y="3733800"/>
            <a:ext cx="76200" cy="76200"/>
          </a:xfrm>
          <a:prstGeom prst="ellipse">
            <a:avLst/>
          </a:prstGeom>
          <a:solidFill>
            <a:schemeClr val="bg2"/>
          </a:solidFill>
          <a:ln w="12700">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47" name="Oval 23"/>
          <p:cNvSpPr>
            <a:spLocks noChangeArrowheads="1"/>
          </p:cNvSpPr>
          <p:nvPr/>
        </p:nvSpPr>
        <p:spPr bwMode="auto">
          <a:xfrm>
            <a:off x="6815138" y="3733800"/>
            <a:ext cx="76200" cy="76200"/>
          </a:xfrm>
          <a:prstGeom prst="ellipse">
            <a:avLst/>
          </a:prstGeom>
          <a:solidFill>
            <a:schemeClr val="bg2"/>
          </a:solidFill>
          <a:ln w="12700">
            <a:solidFill>
              <a:schemeClr val="bg2"/>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mtClean="0">
              <a:solidFill>
                <a:srgbClr val="FFFFFF"/>
              </a:solidFill>
            </a:endParaRPr>
          </a:p>
        </p:txBody>
      </p:sp>
      <p:sp>
        <p:nvSpPr>
          <p:cNvPr id="257048" name="Text Box 24"/>
          <p:cNvSpPr txBox="1">
            <a:spLocks noChangeArrowheads="1"/>
          </p:cNvSpPr>
          <p:nvPr/>
        </p:nvSpPr>
        <p:spPr bwMode="auto">
          <a:xfrm>
            <a:off x="1519238" y="4114800"/>
            <a:ext cx="2174875"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lgn="ctr">
              <a:spcBef>
                <a:spcPct val="20000"/>
              </a:spcBef>
            </a:pPr>
            <a:r>
              <a:rPr lang="en-US" sz="2200" b="1" smtClean="0">
                <a:solidFill>
                  <a:srgbClr val="000000"/>
                </a:solidFill>
                <a:effectLst>
                  <a:outerShdw blurRad="38100" dist="38100" dir="2700000" algn="tl">
                    <a:srgbClr val="DDDDDD"/>
                  </a:outerShdw>
                </a:effectLst>
                <a:latin typeface="Arial" charset="0"/>
              </a:rPr>
              <a:t>Large Baseline</a:t>
            </a:r>
            <a:endParaRPr lang="en-US" sz="2200" b="1" smtClean="0">
              <a:solidFill>
                <a:srgbClr val="000000"/>
              </a:solidFill>
              <a:latin typeface="Arial" charset="0"/>
            </a:endParaRPr>
          </a:p>
        </p:txBody>
      </p:sp>
      <p:sp>
        <p:nvSpPr>
          <p:cNvPr id="257049" name="Text Box 25"/>
          <p:cNvSpPr txBox="1">
            <a:spLocks noChangeArrowheads="1"/>
          </p:cNvSpPr>
          <p:nvPr/>
        </p:nvSpPr>
        <p:spPr bwMode="auto">
          <a:xfrm>
            <a:off x="5534025" y="4114800"/>
            <a:ext cx="2157413"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p>
            <a:pPr algn="ctr">
              <a:spcBef>
                <a:spcPct val="20000"/>
              </a:spcBef>
            </a:pPr>
            <a:r>
              <a:rPr lang="en-US" sz="2200" b="1" smtClean="0">
                <a:solidFill>
                  <a:srgbClr val="000000"/>
                </a:solidFill>
                <a:effectLst>
                  <a:outerShdw blurRad="38100" dist="38100" dir="2700000" algn="tl">
                    <a:srgbClr val="DDDDDD"/>
                  </a:outerShdw>
                </a:effectLst>
                <a:latin typeface="Arial" charset="0"/>
              </a:rPr>
              <a:t>Small Baseline</a:t>
            </a:r>
            <a:endParaRPr lang="en-US" sz="2200" b="1" smtClean="0">
              <a:solidFill>
                <a:srgbClr val="000000"/>
              </a:solidFill>
              <a:latin typeface="Arial" charset="0"/>
            </a:endParaRPr>
          </a:p>
        </p:txBody>
      </p:sp>
      <p:sp>
        <p:nvSpPr>
          <p:cNvPr id="257050" name="Line 26"/>
          <p:cNvSpPr>
            <a:spLocks noChangeShapeType="1"/>
          </p:cNvSpPr>
          <p:nvPr/>
        </p:nvSpPr>
        <p:spPr bwMode="auto">
          <a:xfrm>
            <a:off x="1295400" y="3200400"/>
            <a:ext cx="533400" cy="228600"/>
          </a:xfrm>
          <a:prstGeom prst="line">
            <a:avLst/>
          </a:prstGeom>
          <a:noFill/>
          <a:ln w="127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mtClean="0">
              <a:solidFill>
                <a:srgbClr val="FFFFFF"/>
              </a:solidFill>
            </a:endParaRPr>
          </a:p>
        </p:txBody>
      </p:sp>
      <p:sp>
        <p:nvSpPr>
          <p:cNvPr id="257051" name="Rectangle 27"/>
          <p:cNvSpPr>
            <a:spLocks noChangeArrowheads="1"/>
          </p:cNvSpPr>
          <p:nvPr/>
        </p:nvSpPr>
        <p:spPr bwMode="auto">
          <a:xfrm>
            <a:off x="4800600" y="1981200"/>
            <a:ext cx="1295400" cy="685800"/>
          </a:xfrm>
          <a:prstGeom prst="rect">
            <a:avLst/>
          </a:prstGeom>
          <a:solidFill>
            <a:schemeClr val="tx1"/>
          </a:solidFill>
          <a:ln>
            <a:noFill/>
          </a:ln>
          <a:effectLst/>
          <a:extLst>
            <a:ext uri="{91240B29-F687-4f45-9708-019B960494DF}">
              <a14:hiddenLine xmlns:a14="http://schemas.microsoft.com/office/drawing/2010/main" w="12700">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r>
              <a:rPr lang="en-US" sz="1400" smtClean="0">
                <a:solidFill>
                  <a:srgbClr val="000000"/>
                </a:solidFill>
                <a:latin typeface="Arial" charset="0"/>
              </a:rPr>
              <a:t>all of these</a:t>
            </a:r>
          </a:p>
          <a:p>
            <a:pPr algn="ctr"/>
            <a:r>
              <a:rPr lang="en-US" sz="1400" smtClean="0">
                <a:solidFill>
                  <a:srgbClr val="000000"/>
                </a:solidFill>
                <a:latin typeface="Arial" charset="0"/>
              </a:rPr>
              <a:t>points project</a:t>
            </a:r>
          </a:p>
          <a:p>
            <a:pPr algn="ctr"/>
            <a:r>
              <a:rPr lang="en-US" sz="1400" smtClean="0">
                <a:solidFill>
                  <a:srgbClr val="000000"/>
                </a:solidFill>
                <a:latin typeface="Arial" charset="0"/>
              </a:rPr>
              <a:t>to the same </a:t>
            </a:r>
          </a:p>
          <a:p>
            <a:pPr algn="ctr"/>
            <a:r>
              <a:rPr lang="en-US" sz="1400" smtClean="0">
                <a:solidFill>
                  <a:srgbClr val="000000"/>
                </a:solidFill>
                <a:latin typeface="Arial" charset="0"/>
              </a:rPr>
              <a:t>pair of pixels</a:t>
            </a:r>
          </a:p>
        </p:txBody>
      </p:sp>
      <p:sp>
        <p:nvSpPr>
          <p:cNvPr id="257052" name="Line 28"/>
          <p:cNvSpPr>
            <a:spLocks noChangeShapeType="1"/>
          </p:cNvSpPr>
          <p:nvPr/>
        </p:nvSpPr>
        <p:spPr bwMode="auto">
          <a:xfrm flipV="1">
            <a:off x="5943600" y="2286000"/>
            <a:ext cx="609600" cy="152400"/>
          </a:xfrm>
          <a:prstGeom prst="line">
            <a:avLst/>
          </a:prstGeom>
          <a:noFill/>
          <a:ln w="12700">
            <a:solidFill>
              <a:schemeClr val="bg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smtClean="0">
              <a:solidFill>
                <a:srgbClr val="FFFFFF"/>
              </a:solidFill>
            </a:endParaRPr>
          </a:p>
        </p:txBody>
      </p:sp>
    </p:spTree>
    <p:extLst>
      <p:ext uri="{BB962C8B-B14F-4D97-AF65-F5344CB8AC3E}">
        <p14:creationId xmlns:p14="http://schemas.microsoft.com/office/powerpoint/2010/main" val="236467666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5703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257032">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25703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32" grpId="0" build="p"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smtClean="0"/>
              <a:t>Multi-view stereo ?</a:t>
            </a:r>
          </a:p>
        </p:txBody>
      </p:sp>
      <p:pic>
        <p:nvPicPr>
          <p:cNvPr id="23556" name="Picture 4" descr="multi_view_geometry"/>
          <p:cNvPicPr>
            <a:picLocks noChangeAspect="1" noChangeArrowheads="1"/>
          </p:cNvPicPr>
          <p:nvPr/>
        </p:nvPicPr>
        <p:blipFill>
          <a:blip r:embed="rId3" cstate="print"/>
          <a:srcRect l="400" t="374"/>
          <a:stretch>
            <a:fillRect/>
          </a:stretch>
        </p:blipFill>
        <p:spPr bwMode="auto">
          <a:xfrm>
            <a:off x="2084388" y="1066800"/>
            <a:ext cx="4773612" cy="5105400"/>
          </a:xfrm>
          <a:prstGeom prst="rect">
            <a:avLst/>
          </a:prstGeom>
          <a:noFill/>
          <a:ln w="9525">
            <a:noFill/>
            <a:miter lim="800000"/>
            <a:headEnd/>
            <a:tailEnd/>
          </a:ln>
        </p:spPr>
      </p:pic>
    </p:spTree>
    <p:extLst>
      <p:ext uri="{BB962C8B-B14F-4D97-AF65-F5344CB8AC3E}">
        <p14:creationId xmlns:p14="http://schemas.microsoft.com/office/powerpoint/2010/main" val="2148410410"/>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3"/>
          <p:cNvPicPr>
            <a:picLocks noChangeAspect="1" noChangeArrowheads="1"/>
          </p:cNvPicPr>
          <p:nvPr/>
        </p:nvPicPr>
        <p:blipFill>
          <a:blip r:embed="rId3" cstate="print"/>
          <a:srcRect/>
          <a:stretch>
            <a:fillRect/>
          </a:stretch>
        </p:blipFill>
        <p:spPr bwMode="auto">
          <a:xfrm>
            <a:off x="1295400" y="1119188"/>
            <a:ext cx="6491288" cy="3871912"/>
          </a:xfrm>
          <a:prstGeom prst="rect">
            <a:avLst/>
          </a:prstGeom>
          <a:noFill/>
          <a:ln w="9525">
            <a:noFill/>
            <a:miter lim="800000"/>
            <a:headEnd/>
            <a:tailEnd/>
          </a:ln>
        </p:spPr>
      </p:pic>
      <p:sp>
        <p:nvSpPr>
          <p:cNvPr id="736260" name="Text Box 4"/>
          <p:cNvSpPr txBox="1">
            <a:spLocks noChangeArrowheads="1"/>
          </p:cNvSpPr>
          <p:nvPr/>
        </p:nvSpPr>
        <p:spPr bwMode="auto">
          <a:xfrm>
            <a:off x="1862138" y="5578475"/>
            <a:ext cx="5867400" cy="461963"/>
          </a:xfrm>
          <a:prstGeom prst="rect">
            <a:avLst/>
          </a:prstGeom>
          <a:noFill/>
          <a:ln w="9525">
            <a:noFill/>
            <a:miter lim="800000"/>
            <a:headEnd/>
            <a:tailEnd/>
          </a:ln>
        </p:spPr>
        <p:txBody>
          <a:bodyPr wrap="none">
            <a:spAutoFit/>
          </a:bodyPr>
          <a:lstStyle/>
          <a:p>
            <a:r>
              <a:rPr lang="en-US"/>
              <a:t>The third view can be used for verification</a:t>
            </a:r>
          </a:p>
        </p:txBody>
      </p:sp>
      <p:sp>
        <p:nvSpPr>
          <p:cNvPr id="736261" name="Line 5"/>
          <p:cNvSpPr>
            <a:spLocks noChangeShapeType="1"/>
          </p:cNvSpPr>
          <p:nvPr/>
        </p:nvSpPr>
        <p:spPr bwMode="auto">
          <a:xfrm>
            <a:off x="2235200" y="1385888"/>
            <a:ext cx="5200650" cy="2603500"/>
          </a:xfrm>
          <a:prstGeom prst="line">
            <a:avLst/>
          </a:prstGeom>
          <a:noFill/>
          <a:ln w="38100">
            <a:solidFill>
              <a:schemeClr val="accent2"/>
            </a:solidFill>
            <a:round/>
            <a:headEnd/>
            <a:tailEnd/>
          </a:ln>
        </p:spPr>
        <p:txBody>
          <a:bodyPr wrap="none" anchor="ctr"/>
          <a:lstStyle/>
          <a:p>
            <a:endParaRPr lang="en-US"/>
          </a:p>
        </p:txBody>
      </p:sp>
      <p:sp>
        <p:nvSpPr>
          <p:cNvPr id="736262" name="Line 6"/>
          <p:cNvSpPr>
            <a:spLocks noChangeShapeType="1"/>
          </p:cNvSpPr>
          <p:nvPr/>
        </p:nvSpPr>
        <p:spPr bwMode="auto">
          <a:xfrm flipV="1">
            <a:off x="2114550" y="1690688"/>
            <a:ext cx="1651000" cy="2540000"/>
          </a:xfrm>
          <a:prstGeom prst="line">
            <a:avLst/>
          </a:prstGeom>
          <a:noFill/>
          <a:ln w="38100">
            <a:solidFill>
              <a:srgbClr val="CC3300"/>
            </a:solidFill>
            <a:round/>
            <a:headEnd/>
            <a:tailEnd/>
          </a:ln>
        </p:spPr>
        <p:txBody>
          <a:bodyPr wrap="none" anchor="ctr"/>
          <a:lstStyle/>
          <a:p>
            <a:endParaRPr lang="en-US"/>
          </a:p>
        </p:txBody>
      </p:sp>
      <p:sp>
        <p:nvSpPr>
          <p:cNvPr id="736263" name="Line 7"/>
          <p:cNvSpPr>
            <a:spLocks noChangeShapeType="1"/>
          </p:cNvSpPr>
          <p:nvPr/>
        </p:nvSpPr>
        <p:spPr bwMode="auto">
          <a:xfrm>
            <a:off x="3543300" y="2039938"/>
            <a:ext cx="1384300" cy="2711450"/>
          </a:xfrm>
          <a:prstGeom prst="line">
            <a:avLst/>
          </a:prstGeom>
          <a:noFill/>
          <a:ln w="38100">
            <a:solidFill>
              <a:srgbClr val="FF3399"/>
            </a:solidFill>
            <a:round/>
            <a:headEnd/>
            <a:tailEnd/>
          </a:ln>
        </p:spPr>
        <p:txBody>
          <a:bodyPr wrap="none" anchor="ctr"/>
          <a:lstStyle/>
          <a:p>
            <a:endParaRPr lang="en-US"/>
          </a:p>
        </p:txBody>
      </p:sp>
      <p:sp>
        <p:nvSpPr>
          <p:cNvPr id="736264" name="Oval 8"/>
          <p:cNvSpPr>
            <a:spLocks noChangeArrowheads="1"/>
          </p:cNvSpPr>
          <p:nvPr/>
        </p:nvSpPr>
        <p:spPr bwMode="auto">
          <a:xfrm>
            <a:off x="2159000" y="1309688"/>
            <a:ext cx="152400" cy="152400"/>
          </a:xfrm>
          <a:prstGeom prst="ellipse">
            <a:avLst/>
          </a:prstGeom>
          <a:solidFill>
            <a:srgbClr val="FFFF00"/>
          </a:solidFill>
          <a:ln w="9525">
            <a:solidFill>
              <a:schemeClr val="tx1"/>
            </a:solidFill>
            <a:round/>
            <a:headEnd/>
            <a:tailEnd/>
          </a:ln>
        </p:spPr>
        <p:txBody>
          <a:bodyPr wrap="none" anchor="ctr"/>
          <a:lstStyle/>
          <a:p>
            <a:endParaRPr lang="en-US"/>
          </a:p>
        </p:txBody>
      </p:sp>
      <p:sp>
        <p:nvSpPr>
          <p:cNvPr id="736265" name="Oval 9"/>
          <p:cNvSpPr>
            <a:spLocks noChangeArrowheads="1"/>
          </p:cNvSpPr>
          <p:nvPr/>
        </p:nvSpPr>
        <p:spPr bwMode="auto">
          <a:xfrm>
            <a:off x="3689350" y="1614488"/>
            <a:ext cx="152400" cy="152400"/>
          </a:xfrm>
          <a:prstGeom prst="ellipse">
            <a:avLst/>
          </a:prstGeom>
          <a:solidFill>
            <a:srgbClr val="FFFF00"/>
          </a:solidFill>
          <a:ln w="9525">
            <a:solidFill>
              <a:schemeClr val="tx1"/>
            </a:solidFill>
            <a:round/>
            <a:headEnd/>
            <a:tailEnd/>
          </a:ln>
        </p:spPr>
        <p:txBody>
          <a:bodyPr wrap="none" anchor="ctr"/>
          <a:lstStyle/>
          <a:p>
            <a:endParaRPr lang="en-US"/>
          </a:p>
        </p:txBody>
      </p:sp>
      <p:sp>
        <p:nvSpPr>
          <p:cNvPr id="736266" name="Oval 10"/>
          <p:cNvSpPr>
            <a:spLocks noChangeArrowheads="1"/>
          </p:cNvSpPr>
          <p:nvPr/>
        </p:nvSpPr>
        <p:spPr bwMode="auto">
          <a:xfrm>
            <a:off x="3460750" y="1970088"/>
            <a:ext cx="152400" cy="152400"/>
          </a:xfrm>
          <a:prstGeom prst="ellipse">
            <a:avLst/>
          </a:prstGeom>
          <a:solidFill>
            <a:schemeClr val="tx1"/>
          </a:solidFill>
          <a:ln w="9525">
            <a:solidFill>
              <a:schemeClr val="tx1"/>
            </a:solidFill>
            <a:round/>
            <a:headEnd/>
            <a:tailEnd/>
          </a:ln>
        </p:spPr>
        <p:txBody>
          <a:bodyPr wrap="none" anchor="ctr"/>
          <a:lstStyle/>
          <a:p>
            <a:endParaRPr lang="en-US"/>
          </a:p>
        </p:txBody>
      </p:sp>
      <p:sp>
        <p:nvSpPr>
          <p:cNvPr id="736267" name="Oval 11"/>
          <p:cNvSpPr>
            <a:spLocks noChangeArrowheads="1"/>
          </p:cNvSpPr>
          <p:nvPr/>
        </p:nvSpPr>
        <p:spPr bwMode="auto">
          <a:xfrm>
            <a:off x="2038350" y="4154488"/>
            <a:ext cx="152400" cy="152400"/>
          </a:xfrm>
          <a:prstGeom prst="ellipse">
            <a:avLst/>
          </a:prstGeom>
          <a:solidFill>
            <a:srgbClr val="CC3300"/>
          </a:solidFill>
          <a:ln w="9525">
            <a:solidFill>
              <a:schemeClr val="tx1"/>
            </a:solidFill>
            <a:round/>
            <a:headEnd/>
            <a:tailEnd/>
          </a:ln>
        </p:spPr>
        <p:txBody>
          <a:bodyPr wrap="none" anchor="ctr"/>
          <a:lstStyle/>
          <a:p>
            <a:endParaRPr lang="en-US"/>
          </a:p>
        </p:txBody>
      </p:sp>
      <p:sp>
        <p:nvSpPr>
          <p:cNvPr id="736268" name="Oval 12"/>
          <p:cNvSpPr>
            <a:spLocks noChangeArrowheads="1"/>
          </p:cNvSpPr>
          <p:nvPr/>
        </p:nvSpPr>
        <p:spPr bwMode="auto">
          <a:xfrm>
            <a:off x="2501900" y="3455988"/>
            <a:ext cx="152400" cy="152400"/>
          </a:xfrm>
          <a:prstGeom prst="ellipse">
            <a:avLst/>
          </a:prstGeom>
          <a:solidFill>
            <a:srgbClr val="CC3300"/>
          </a:solidFill>
          <a:ln w="9525">
            <a:solidFill>
              <a:schemeClr val="tx1"/>
            </a:solidFill>
            <a:round/>
            <a:headEnd/>
            <a:tailEnd/>
          </a:ln>
        </p:spPr>
        <p:txBody>
          <a:bodyPr wrap="none" anchor="ctr"/>
          <a:lstStyle/>
          <a:p>
            <a:endParaRPr lang="en-US"/>
          </a:p>
        </p:txBody>
      </p:sp>
      <p:sp>
        <p:nvSpPr>
          <p:cNvPr id="736269" name="Oval 13"/>
          <p:cNvSpPr>
            <a:spLocks noChangeArrowheads="1"/>
          </p:cNvSpPr>
          <p:nvPr/>
        </p:nvSpPr>
        <p:spPr bwMode="auto">
          <a:xfrm>
            <a:off x="6407150" y="3449638"/>
            <a:ext cx="152400" cy="152400"/>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736270" name="Oval 14"/>
          <p:cNvSpPr>
            <a:spLocks noChangeArrowheads="1"/>
          </p:cNvSpPr>
          <p:nvPr/>
        </p:nvSpPr>
        <p:spPr bwMode="auto">
          <a:xfrm>
            <a:off x="4457700" y="3913188"/>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26638" name="Rectangle 15"/>
          <p:cNvSpPr>
            <a:spLocks noGrp="1" noChangeArrowheads="1"/>
          </p:cNvSpPr>
          <p:nvPr>
            <p:ph type="title"/>
          </p:nvPr>
        </p:nvSpPr>
        <p:spPr/>
        <p:txBody>
          <a:bodyPr/>
          <a:lstStyle/>
          <a:p>
            <a:r>
              <a:rPr lang="en-US" smtClean="0"/>
              <a:t>Beyond two-view stereo</a:t>
            </a:r>
          </a:p>
        </p:txBody>
      </p:sp>
    </p:spTree>
    <p:extLst>
      <p:ext uri="{BB962C8B-B14F-4D97-AF65-F5344CB8AC3E}">
        <p14:creationId xmlns:p14="http://schemas.microsoft.com/office/powerpoint/2010/main" val="18579286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499"/>
                                          </p:stCondLst>
                                        </p:cTn>
                                        <p:tgtEl>
                                          <p:spTgt spid="7362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3626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73626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73626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73626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73626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73626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73626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73626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73627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499"/>
                                          </p:stCondLst>
                                        </p:cTn>
                                        <p:tgtEl>
                                          <p:spTgt spid="7362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6260" grpId="0" autoUpdateAnimBg="0"/>
      <p:bldP spid="736261" grpId="0" animBg="1"/>
      <p:bldP spid="736262" grpId="0" animBg="1"/>
      <p:bldP spid="736263" grpId="0" animBg="1"/>
      <p:bldP spid="736264" grpId="0" animBg="1"/>
      <p:bldP spid="736265" grpId="0" animBg="1"/>
      <p:bldP spid="736266" grpId="0" animBg="1"/>
      <p:bldP spid="736267" grpId="0" animBg="1"/>
      <p:bldP spid="736268" grpId="0" animBg="1"/>
      <p:bldP spid="736269" grpId="0" animBg="1"/>
      <p:bldP spid="736270"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r>
              <a:rPr lang="en-US">
                <a:latin typeface="Arial" charset="0"/>
              </a:rPr>
              <a:t>Using more than two images</a:t>
            </a:r>
          </a:p>
        </p:txBody>
      </p:sp>
      <p:pic>
        <p:nvPicPr>
          <p:cNvPr id="60419" name="Picture 2" descr="http://grail.cs.washington.edu/projects/mvscpc/images/NotreDameFacade_larg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1435100"/>
            <a:ext cx="3705225" cy="480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905000"/>
            <a:ext cx="304800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042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3657600"/>
            <a:ext cx="3048000" cy="149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0422" name="Right Arrow 3"/>
          <p:cNvSpPr>
            <a:spLocks noChangeArrowheads="1"/>
          </p:cNvSpPr>
          <p:nvPr/>
        </p:nvSpPr>
        <p:spPr bwMode="auto">
          <a:xfrm>
            <a:off x="3810000" y="3276600"/>
            <a:ext cx="685800" cy="457200"/>
          </a:xfrm>
          <a:prstGeom prst="rightArrow">
            <a:avLst>
              <a:gd name="adj1" fmla="val 50000"/>
              <a:gd name="adj2" fmla="val 500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5" name="Rectangle 4"/>
          <p:cNvSpPr/>
          <p:nvPr/>
        </p:nvSpPr>
        <p:spPr>
          <a:xfrm>
            <a:off x="349250" y="5919788"/>
            <a:ext cx="4572000" cy="646112"/>
          </a:xfrm>
          <a:prstGeom prst="rect">
            <a:avLst/>
          </a:prstGeom>
        </p:spPr>
        <p:txBody>
          <a:bodyPr>
            <a:spAutoFit/>
          </a:bodyPr>
          <a:lstStyle/>
          <a:p>
            <a:r>
              <a:rPr lang="en-US" sz="1200">
                <a:latin typeface="Arial" charset="0"/>
                <a:hlinkClick r:id="rId5" action="ppaction://hlinkfile"/>
              </a:rPr>
              <a:t>Multi-View Stereo for Community Photo Collections</a:t>
            </a:r>
            <a:r>
              <a:rPr lang="en-US" sz="1200">
                <a:latin typeface="Arial" charset="0"/>
              </a:rPr>
              <a:t/>
            </a:r>
            <a:br>
              <a:rPr lang="en-US" sz="1200">
                <a:latin typeface="Arial" charset="0"/>
              </a:rPr>
            </a:br>
            <a:r>
              <a:rPr lang="en-US" sz="1200">
                <a:latin typeface="Arial" charset="0"/>
              </a:rPr>
              <a:t>M. Goesele, N. Snavely, B. Curless, H. Hoppe, S. Seitz</a:t>
            </a:r>
            <a:br>
              <a:rPr lang="en-US" sz="1200">
                <a:latin typeface="Arial" charset="0"/>
              </a:rPr>
            </a:br>
            <a:r>
              <a:rPr lang="en-US" sz="1200">
                <a:latin typeface="Arial" charset="0"/>
              </a:rPr>
              <a:t>Proceedings of </a:t>
            </a:r>
            <a:r>
              <a:rPr lang="en-US" sz="1200">
                <a:latin typeface="Arial" charset="0"/>
                <a:hlinkClick r:id="rId6"/>
              </a:rPr>
              <a:t>ICCV 2007</a:t>
            </a:r>
            <a:r>
              <a:rPr lang="en-US" sz="1200">
                <a:latin typeface="Arial" charset="0"/>
              </a:rPr>
              <a:t>, </a:t>
            </a:r>
          </a:p>
        </p:txBody>
      </p:sp>
    </p:spTree>
    <p:extLst>
      <p:ext uri="{BB962C8B-B14F-4D97-AF65-F5344CB8AC3E}">
        <p14:creationId xmlns:p14="http://schemas.microsoft.com/office/powerpoint/2010/main" val="15339408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Depth from Stereo</a:t>
            </a:r>
            <a:endParaRPr lang="en-US" dirty="0"/>
          </a:p>
        </p:txBody>
      </p:sp>
      <p:sp>
        <p:nvSpPr>
          <p:cNvPr id="53" name="Content Placeholder 52"/>
          <p:cNvSpPr>
            <a:spLocks noGrp="1"/>
          </p:cNvSpPr>
          <p:nvPr>
            <p:ph idx="1"/>
          </p:nvPr>
        </p:nvSpPr>
        <p:spPr/>
        <p:txBody>
          <a:bodyPr>
            <a:normAutofit/>
          </a:bodyPr>
          <a:lstStyle/>
          <a:p>
            <a:r>
              <a:rPr lang="en-US" sz="2800" dirty="0" smtClean="0"/>
              <a:t>Goal: recover depth by finding image coordinate x’ that corresponds to x</a:t>
            </a:r>
            <a:endParaRPr lang="en-US" sz="2800" dirty="0"/>
          </a:p>
        </p:txBody>
      </p:sp>
      <p:grpSp>
        <p:nvGrpSpPr>
          <p:cNvPr id="24" name="Group 47"/>
          <p:cNvGrpSpPr>
            <a:grpSpLocks noChangeAspect="1"/>
          </p:cNvGrpSpPr>
          <p:nvPr/>
        </p:nvGrpSpPr>
        <p:grpSpPr bwMode="auto">
          <a:xfrm>
            <a:off x="4648200" y="2684426"/>
            <a:ext cx="3823231" cy="3487774"/>
            <a:chOff x="432" y="1264"/>
            <a:chExt cx="2296" cy="2065"/>
          </a:xfrm>
        </p:grpSpPr>
        <p:sp>
          <p:nvSpPr>
            <p:cNvPr id="25" name="Oval 5"/>
            <p:cNvSpPr>
              <a:spLocks noChangeArrowheads="1"/>
            </p:cNvSpPr>
            <p:nvPr/>
          </p:nvSpPr>
          <p:spPr bwMode="auto">
            <a:xfrm>
              <a:off x="720" y="2880"/>
              <a:ext cx="48" cy="48"/>
            </a:xfrm>
            <a:prstGeom prst="ellipse">
              <a:avLst/>
            </a:prstGeom>
            <a:solidFill>
              <a:schemeClr val="tx1"/>
            </a:solidFill>
            <a:ln w="12700">
              <a:solidFill>
                <a:schemeClr val="tx1"/>
              </a:solidFill>
              <a:round/>
              <a:headEnd/>
              <a:tailEnd/>
            </a:ln>
          </p:spPr>
          <p:txBody>
            <a:bodyPr wrap="none" anchor="ctr"/>
            <a:lstStyle/>
            <a:p>
              <a:endParaRPr lang="en-US" sz="1600"/>
            </a:p>
          </p:txBody>
        </p:sp>
        <p:sp>
          <p:nvSpPr>
            <p:cNvPr id="26" name="Oval 6"/>
            <p:cNvSpPr>
              <a:spLocks noChangeArrowheads="1"/>
            </p:cNvSpPr>
            <p:nvPr/>
          </p:nvSpPr>
          <p:spPr bwMode="auto">
            <a:xfrm>
              <a:off x="2016" y="2880"/>
              <a:ext cx="48" cy="48"/>
            </a:xfrm>
            <a:prstGeom prst="ellipse">
              <a:avLst/>
            </a:prstGeom>
            <a:solidFill>
              <a:schemeClr val="tx1"/>
            </a:solidFill>
            <a:ln w="12700">
              <a:solidFill>
                <a:schemeClr val="tx1"/>
              </a:solidFill>
              <a:round/>
              <a:headEnd/>
              <a:tailEnd/>
            </a:ln>
          </p:spPr>
          <p:txBody>
            <a:bodyPr wrap="none" anchor="ctr"/>
            <a:lstStyle/>
            <a:p>
              <a:endParaRPr lang="en-US" sz="1600"/>
            </a:p>
          </p:txBody>
        </p:sp>
        <p:sp>
          <p:nvSpPr>
            <p:cNvPr id="27" name="Line 7"/>
            <p:cNvSpPr>
              <a:spLocks noChangeShapeType="1"/>
            </p:cNvSpPr>
            <p:nvPr/>
          </p:nvSpPr>
          <p:spPr bwMode="auto">
            <a:xfrm>
              <a:off x="432" y="2544"/>
              <a:ext cx="624" cy="0"/>
            </a:xfrm>
            <a:prstGeom prst="line">
              <a:avLst/>
            </a:prstGeom>
            <a:noFill/>
            <a:ln w="12700">
              <a:solidFill>
                <a:schemeClr val="tx1"/>
              </a:solidFill>
              <a:round/>
              <a:headEnd/>
              <a:tailEnd/>
            </a:ln>
          </p:spPr>
          <p:txBody>
            <a:bodyPr wrap="none" anchor="ctr"/>
            <a:lstStyle/>
            <a:p>
              <a:endParaRPr lang="en-US" sz="1600"/>
            </a:p>
          </p:txBody>
        </p:sp>
        <p:sp>
          <p:nvSpPr>
            <p:cNvPr id="28" name="Line 8"/>
            <p:cNvSpPr>
              <a:spLocks noChangeShapeType="1"/>
            </p:cNvSpPr>
            <p:nvPr/>
          </p:nvSpPr>
          <p:spPr bwMode="auto">
            <a:xfrm>
              <a:off x="1728" y="2544"/>
              <a:ext cx="624" cy="0"/>
            </a:xfrm>
            <a:prstGeom prst="line">
              <a:avLst/>
            </a:prstGeom>
            <a:noFill/>
            <a:ln w="12700">
              <a:solidFill>
                <a:schemeClr val="tx1"/>
              </a:solidFill>
              <a:round/>
              <a:headEnd/>
              <a:tailEnd/>
            </a:ln>
          </p:spPr>
          <p:txBody>
            <a:bodyPr wrap="none" anchor="ctr"/>
            <a:lstStyle/>
            <a:p>
              <a:endParaRPr lang="en-US" sz="1600"/>
            </a:p>
          </p:txBody>
        </p:sp>
        <p:sp>
          <p:nvSpPr>
            <p:cNvPr id="29" name="Oval 9"/>
            <p:cNvSpPr>
              <a:spLocks noChangeArrowheads="1"/>
            </p:cNvSpPr>
            <p:nvPr/>
          </p:nvSpPr>
          <p:spPr bwMode="auto">
            <a:xfrm>
              <a:off x="1324" y="1515"/>
              <a:ext cx="48" cy="48"/>
            </a:xfrm>
            <a:prstGeom prst="ellipse">
              <a:avLst/>
            </a:prstGeom>
            <a:solidFill>
              <a:schemeClr val="tx1"/>
            </a:solidFill>
            <a:ln w="12700">
              <a:solidFill>
                <a:schemeClr val="tx1"/>
              </a:solidFill>
              <a:round/>
              <a:headEnd/>
              <a:tailEnd/>
            </a:ln>
          </p:spPr>
          <p:txBody>
            <a:bodyPr wrap="none" anchor="ctr"/>
            <a:lstStyle/>
            <a:p>
              <a:endParaRPr lang="en-US" sz="1600"/>
            </a:p>
          </p:txBody>
        </p:sp>
        <p:sp>
          <p:nvSpPr>
            <p:cNvPr id="30" name="Line 10"/>
            <p:cNvSpPr>
              <a:spLocks noChangeShapeType="1"/>
            </p:cNvSpPr>
            <p:nvPr/>
          </p:nvSpPr>
          <p:spPr bwMode="auto">
            <a:xfrm flipV="1">
              <a:off x="768" y="1536"/>
              <a:ext cx="576" cy="1344"/>
            </a:xfrm>
            <a:prstGeom prst="line">
              <a:avLst/>
            </a:prstGeom>
            <a:noFill/>
            <a:ln w="12700">
              <a:solidFill>
                <a:schemeClr val="tx1"/>
              </a:solidFill>
              <a:round/>
              <a:headEnd/>
              <a:tailEnd/>
            </a:ln>
          </p:spPr>
          <p:txBody>
            <a:bodyPr wrap="none" anchor="ctr"/>
            <a:lstStyle/>
            <a:p>
              <a:endParaRPr lang="en-US" sz="1600"/>
            </a:p>
          </p:txBody>
        </p:sp>
        <p:sp>
          <p:nvSpPr>
            <p:cNvPr id="31" name="Line 11"/>
            <p:cNvSpPr>
              <a:spLocks noChangeShapeType="1"/>
            </p:cNvSpPr>
            <p:nvPr/>
          </p:nvSpPr>
          <p:spPr bwMode="auto">
            <a:xfrm flipH="1" flipV="1">
              <a:off x="1344" y="1536"/>
              <a:ext cx="720" cy="1392"/>
            </a:xfrm>
            <a:prstGeom prst="line">
              <a:avLst/>
            </a:prstGeom>
            <a:noFill/>
            <a:ln w="12700">
              <a:solidFill>
                <a:schemeClr val="tx1"/>
              </a:solidFill>
              <a:round/>
              <a:headEnd/>
              <a:tailEnd/>
            </a:ln>
          </p:spPr>
          <p:txBody>
            <a:bodyPr wrap="none" anchor="ctr"/>
            <a:lstStyle/>
            <a:p>
              <a:endParaRPr lang="en-US" sz="1600"/>
            </a:p>
          </p:txBody>
        </p:sp>
        <p:sp>
          <p:nvSpPr>
            <p:cNvPr id="32" name="Line 12"/>
            <p:cNvSpPr>
              <a:spLocks noChangeShapeType="1"/>
            </p:cNvSpPr>
            <p:nvPr/>
          </p:nvSpPr>
          <p:spPr bwMode="auto">
            <a:xfrm flipV="1">
              <a:off x="748" y="2544"/>
              <a:ext cx="0" cy="336"/>
            </a:xfrm>
            <a:prstGeom prst="line">
              <a:avLst/>
            </a:prstGeom>
            <a:noFill/>
            <a:ln w="12700">
              <a:solidFill>
                <a:schemeClr val="tx1"/>
              </a:solidFill>
              <a:round/>
              <a:headEnd/>
              <a:tailEnd type="arrow" w="med" len="med"/>
            </a:ln>
          </p:spPr>
          <p:txBody>
            <a:bodyPr wrap="none" anchor="ctr"/>
            <a:lstStyle/>
            <a:p>
              <a:endParaRPr lang="en-US" sz="1600"/>
            </a:p>
          </p:txBody>
        </p:sp>
        <p:sp>
          <p:nvSpPr>
            <p:cNvPr id="33" name="Text Box 13"/>
            <p:cNvSpPr txBox="1">
              <a:spLocks noChangeArrowheads="1"/>
            </p:cNvSpPr>
            <p:nvPr/>
          </p:nvSpPr>
          <p:spPr bwMode="auto">
            <a:xfrm>
              <a:off x="609" y="2607"/>
              <a:ext cx="153" cy="237"/>
            </a:xfrm>
            <a:prstGeom prst="rect">
              <a:avLst/>
            </a:prstGeom>
            <a:noFill/>
            <a:ln w="12700">
              <a:noFill/>
              <a:miter lim="800000"/>
              <a:headEnd/>
              <a:tailEnd/>
            </a:ln>
          </p:spPr>
          <p:txBody>
            <a:bodyPr wrap="none" anchor="ctr">
              <a:spAutoFit/>
            </a:bodyPr>
            <a:lstStyle/>
            <a:p>
              <a:pPr algn="ctr">
                <a:spcBef>
                  <a:spcPct val="20000"/>
                </a:spcBef>
              </a:pPr>
              <a:r>
                <a:rPr lang="en-US" sz="2000"/>
                <a:t>f</a:t>
              </a:r>
            </a:p>
          </p:txBody>
        </p:sp>
        <p:sp>
          <p:nvSpPr>
            <p:cNvPr id="34" name="Oval 14"/>
            <p:cNvSpPr>
              <a:spLocks noChangeArrowheads="1"/>
            </p:cNvSpPr>
            <p:nvPr/>
          </p:nvSpPr>
          <p:spPr bwMode="auto">
            <a:xfrm>
              <a:off x="892" y="2517"/>
              <a:ext cx="48" cy="48"/>
            </a:xfrm>
            <a:prstGeom prst="ellipse">
              <a:avLst/>
            </a:prstGeom>
            <a:solidFill>
              <a:schemeClr val="tx1"/>
            </a:solidFill>
            <a:ln w="12700">
              <a:solidFill>
                <a:schemeClr val="tx1"/>
              </a:solidFill>
              <a:round/>
              <a:headEnd/>
              <a:tailEnd/>
            </a:ln>
          </p:spPr>
          <p:txBody>
            <a:bodyPr wrap="none" anchor="ctr"/>
            <a:lstStyle/>
            <a:p>
              <a:endParaRPr lang="en-US" sz="1600"/>
            </a:p>
          </p:txBody>
        </p:sp>
        <p:sp>
          <p:nvSpPr>
            <p:cNvPr id="35" name="Oval 15"/>
            <p:cNvSpPr>
              <a:spLocks noChangeArrowheads="1"/>
            </p:cNvSpPr>
            <p:nvPr/>
          </p:nvSpPr>
          <p:spPr bwMode="auto">
            <a:xfrm>
              <a:off x="1845" y="2517"/>
              <a:ext cx="48" cy="48"/>
            </a:xfrm>
            <a:prstGeom prst="ellipse">
              <a:avLst/>
            </a:prstGeom>
            <a:solidFill>
              <a:schemeClr val="tx1"/>
            </a:solidFill>
            <a:ln w="12700">
              <a:solidFill>
                <a:schemeClr val="tx1"/>
              </a:solidFill>
              <a:round/>
              <a:headEnd/>
              <a:tailEnd/>
            </a:ln>
          </p:spPr>
          <p:txBody>
            <a:bodyPr wrap="none" anchor="ctr"/>
            <a:lstStyle/>
            <a:p>
              <a:endParaRPr lang="en-US" sz="1600"/>
            </a:p>
          </p:txBody>
        </p:sp>
        <p:sp>
          <p:nvSpPr>
            <p:cNvPr id="36" name="Line 16"/>
            <p:cNvSpPr>
              <a:spLocks noChangeShapeType="1"/>
            </p:cNvSpPr>
            <p:nvPr/>
          </p:nvSpPr>
          <p:spPr bwMode="auto">
            <a:xfrm flipV="1">
              <a:off x="2043" y="2544"/>
              <a:ext cx="0" cy="336"/>
            </a:xfrm>
            <a:prstGeom prst="line">
              <a:avLst/>
            </a:prstGeom>
            <a:noFill/>
            <a:ln w="12700">
              <a:solidFill>
                <a:schemeClr val="tx1"/>
              </a:solidFill>
              <a:round/>
              <a:headEnd/>
              <a:tailEnd type="arrow" w="med" len="med"/>
            </a:ln>
          </p:spPr>
          <p:txBody>
            <a:bodyPr wrap="none" anchor="ctr"/>
            <a:lstStyle/>
            <a:p>
              <a:endParaRPr lang="en-US" sz="1600"/>
            </a:p>
          </p:txBody>
        </p:sp>
        <p:sp>
          <p:nvSpPr>
            <p:cNvPr id="37" name="Line 17"/>
            <p:cNvSpPr>
              <a:spLocks noChangeShapeType="1"/>
            </p:cNvSpPr>
            <p:nvPr/>
          </p:nvSpPr>
          <p:spPr bwMode="auto">
            <a:xfrm>
              <a:off x="720" y="2496"/>
              <a:ext cx="192" cy="0"/>
            </a:xfrm>
            <a:prstGeom prst="line">
              <a:avLst/>
            </a:prstGeom>
            <a:noFill/>
            <a:ln w="12700">
              <a:solidFill>
                <a:schemeClr val="tx1"/>
              </a:solidFill>
              <a:round/>
              <a:headEnd type="none" w="med" len="sm"/>
              <a:tailEnd type="arrow" w="med" len="sm"/>
            </a:ln>
          </p:spPr>
          <p:txBody>
            <a:bodyPr wrap="none" anchor="ctr"/>
            <a:lstStyle/>
            <a:p>
              <a:endParaRPr lang="en-US" sz="1600"/>
            </a:p>
          </p:txBody>
        </p:sp>
        <p:sp>
          <p:nvSpPr>
            <p:cNvPr id="38" name="Text Box 18"/>
            <p:cNvSpPr txBox="1">
              <a:spLocks noChangeArrowheads="1"/>
            </p:cNvSpPr>
            <p:nvPr/>
          </p:nvSpPr>
          <p:spPr bwMode="auto">
            <a:xfrm>
              <a:off x="736" y="2272"/>
              <a:ext cx="188" cy="237"/>
            </a:xfrm>
            <a:prstGeom prst="rect">
              <a:avLst/>
            </a:prstGeom>
            <a:noFill/>
            <a:ln w="12700">
              <a:noFill/>
              <a:miter lim="800000"/>
              <a:headEnd/>
              <a:tailEnd/>
            </a:ln>
          </p:spPr>
          <p:txBody>
            <a:bodyPr wrap="none" anchor="ctr">
              <a:spAutoFit/>
            </a:bodyPr>
            <a:lstStyle/>
            <a:p>
              <a:pPr algn="ctr">
                <a:spcBef>
                  <a:spcPct val="20000"/>
                </a:spcBef>
              </a:pPr>
              <a:r>
                <a:rPr lang="en-US" sz="2000"/>
                <a:t>x</a:t>
              </a:r>
            </a:p>
          </p:txBody>
        </p:sp>
        <p:sp>
          <p:nvSpPr>
            <p:cNvPr id="39" name="Line 19"/>
            <p:cNvSpPr>
              <a:spLocks noChangeShapeType="1"/>
            </p:cNvSpPr>
            <p:nvPr/>
          </p:nvSpPr>
          <p:spPr bwMode="auto">
            <a:xfrm>
              <a:off x="1872" y="2496"/>
              <a:ext cx="172" cy="0"/>
            </a:xfrm>
            <a:prstGeom prst="line">
              <a:avLst/>
            </a:prstGeom>
            <a:noFill/>
            <a:ln w="12700">
              <a:solidFill>
                <a:schemeClr val="tx1"/>
              </a:solidFill>
              <a:round/>
              <a:headEnd type="arrow" w="med" len="sm"/>
              <a:tailEnd type="none" w="med" len="sm"/>
            </a:ln>
          </p:spPr>
          <p:txBody>
            <a:bodyPr wrap="none" anchor="ctr"/>
            <a:lstStyle/>
            <a:p>
              <a:endParaRPr lang="en-US" sz="1600"/>
            </a:p>
          </p:txBody>
        </p:sp>
        <p:sp>
          <p:nvSpPr>
            <p:cNvPr id="40" name="Text Box 20"/>
            <p:cNvSpPr txBox="1">
              <a:spLocks noChangeArrowheads="1"/>
            </p:cNvSpPr>
            <p:nvPr/>
          </p:nvSpPr>
          <p:spPr bwMode="auto">
            <a:xfrm>
              <a:off x="1851" y="2272"/>
              <a:ext cx="223" cy="237"/>
            </a:xfrm>
            <a:prstGeom prst="rect">
              <a:avLst/>
            </a:prstGeom>
            <a:noFill/>
            <a:ln w="12700">
              <a:noFill/>
              <a:miter lim="800000"/>
              <a:headEnd/>
              <a:tailEnd/>
            </a:ln>
          </p:spPr>
          <p:txBody>
            <a:bodyPr wrap="none" anchor="ctr">
              <a:spAutoFit/>
            </a:bodyPr>
            <a:lstStyle/>
            <a:p>
              <a:pPr algn="ctr">
                <a:spcBef>
                  <a:spcPct val="20000"/>
                </a:spcBef>
              </a:pPr>
              <a:r>
                <a:rPr lang="en-US" sz="2000"/>
                <a:t>x’</a:t>
              </a:r>
            </a:p>
          </p:txBody>
        </p:sp>
        <p:sp>
          <p:nvSpPr>
            <p:cNvPr id="41" name="Text Box 21"/>
            <p:cNvSpPr txBox="1">
              <a:spLocks noChangeArrowheads="1"/>
            </p:cNvSpPr>
            <p:nvPr/>
          </p:nvSpPr>
          <p:spPr bwMode="auto">
            <a:xfrm>
              <a:off x="1036" y="2910"/>
              <a:ext cx="703" cy="419"/>
            </a:xfrm>
            <a:prstGeom prst="rect">
              <a:avLst/>
            </a:prstGeom>
            <a:noFill/>
            <a:ln w="12700">
              <a:noFill/>
              <a:miter lim="800000"/>
              <a:headEnd/>
              <a:tailEnd/>
            </a:ln>
          </p:spPr>
          <p:txBody>
            <a:bodyPr wrap="none" anchor="ctr">
              <a:spAutoFit/>
            </a:bodyPr>
            <a:lstStyle/>
            <a:p>
              <a:pPr algn="ctr">
                <a:spcBef>
                  <a:spcPct val="20000"/>
                </a:spcBef>
              </a:pPr>
              <a:r>
                <a:rPr lang="en-US" sz="2000"/>
                <a:t>Baseline</a:t>
              </a:r>
              <a:br>
                <a:rPr lang="en-US" sz="2000"/>
              </a:br>
              <a:r>
                <a:rPr lang="en-US" sz="2000"/>
                <a:t>B</a:t>
              </a:r>
            </a:p>
          </p:txBody>
        </p:sp>
        <p:sp>
          <p:nvSpPr>
            <p:cNvPr id="42" name="Line 22"/>
            <p:cNvSpPr>
              <a:spLocks noChangeShapeType="1"/>
            </p:cNvSpPr>
            <p:nvPr/>
          </p:nvSpPr>
          <p:spPr bwMode="auto">
            <a:xfrm flipV="1">
              <a:off x="2496" y="1536"/>
              <a:ext cx="0" cy="1392"/>
            </a:xfrm>
            <a:prstGeom prst="line">
              <a:avLst/>
            </a:prstGeom>
            <a:noFill/>
            <a:ln w="12700">
              <a:solidFill>
                <a:schemeClr val="tx1"/>
              </a:solidFill>
              <a:round/>
              <a:headEnd/>
              <a:tailEnd type="arrow" w="med" len="med"/>
            </a:ln>
          </p:spPr>
          <p:txBody>
            <a:bodyPr wrap="none" anchor="ctr"/>
            <a:lstStyle/>
            <a:p>
              <a:endParaRPr lang="en-US" sz="1600"/>
            </a:p>
          </p:txBody>
        </p:sp>
        <p:sp>
          <p:nvSpPr>
            <p:cNvPr id="43" name="Text Box 23"/>
            <p:cNvSpPr txBox="1">
              <a:spLocks noChangeArrowheads="1"/>
            </p:cNvSpPr>
            <p:nvPr/>
          </p:nvSpPr>
          <p:spPr bwMode="auto">
            <a:xfrm>
              <a:off x="2540" y="2031"/>
              <a:ext cx="188" cy="237"/>
            </a:xfrm>
            <a:prstGeom prst="rect">
              <a:avLst/>
            </a:prstGeom>
            <a:noFill/>
            <a:ln w="12700">
              <a:noFill/>
              <a:miter lim="800000"/>
              <a:headEnd/>
              <a:tailEnd/>
            </a:ln>
          </p:spPr>
          <p:txBody>
            <a:bodyPr wrap="none" anchor="ctr">
              <a:spAutoFit/>
            </a:bodyPr>
            <a:lstStyle/>
            <a:p>
              <a:pPr algn="ctr">
                <a:spcBef>
                  <a:spcPct val="20000"/>
                </a:spcBef>
              </a:pPr>
              <a:r>
                <a:rPr lang="en-US" sz="2000"/>
                <a:t>z</a:t>
              </a:r>
            </a:p>
          </p:txBody>
        </p:sp>
        <p:sp>
          <p:nvSpPr>
            <p:cNvPr id="44" name="Text Box 24"/>
            <p:cNvSpPr txBox="1">
              <a:spLocks noChangeArrowheads="1"/>
            </p:cNvSpPr>
            <p:nvPr/>
          </p:nvSpPr>
          <p:spPr bwMode="auto">
            <a:xfrm>
              <a:off x="508" y="2915"/>
              <a:ext cx="486" cy="237"/>
            </a:xfrm>
            <a:prstGeom prst="rect">
              <a:avLst/>
            </a:prstGeom>
            <a:noFill/>
            <a:ln w="12700">
              <a:noFill/>
              <a:miter lim="800000"/>
              <a:headEnd/>
              <a:tailEnd/>
            </a:ln>
          </p:spPr>
          <p:txBody>
            <a:bodyPr anchor="ctr">
              <a:spAutoFit/>
            </a:bodyPr>
            <a:lstStyle/>
            <a:p>
              <a:pPr algn="ctr">
                <a:spcBef>
                  <a:spcPct val="20000"/>
                </a:spcBef>
              </a:pPr>
              <a:r>
                <a:rPr lang="en-US" sz="2000" dirty="0" smtClean="0"/>
                <a:t>C</a:t>
              </a:r>
              <a:endParaRPr lang="en-US" sz="2000" baseline="-25000" dirty="0"/>
            </a:p>
          </p:txBody>
        </p:sp>
        <p:sp>
          <p:nvSpPr>
            <p:cNvPr id="45" name="Text Box 25"/>
            <p:cNvSpPr txBox="1">
              <a:spLocks noChangeArrowheads="1"/>
            </p:cNvSpPr>
            <p:nvPr/>
          </p:nvSpPr>
          <p:spPr bwMode="auto">
            <a:xfrm>
              <a:off x="1824" y="2915"/>
              <a:ext cx="486" cy="237"/>
            </a:xfrm>
            <a:prstGeom prst="rect">
              <a:avLst/>
            </a:prstGeom>
            <a:noFill/>
            <a:ln w="12700">
              <a:noFill/>
              <a:miter lim="800000"/>
              <a:headEnd/>
              <a:tailEnd/>
            </a:ln>
          </p:spPr>
          <p:txBody>
            <a:bodyPr anchor="ctr">
              <a:spAutoFit/>
            </a:bodyPr>
            <a:lstStyle/>
            <a:p>
              <a:pPr algn="ctr">
                <a:spcBef>
                  <a:spcPct val="20000"/>
                </a:spcBef>
              </a:pPr>
              <a:r>
                <a:rPr lang="en-US" sz="2000" dirty="0" smtClean="0"/>
                <a:t>C’</a:t>
              </a:r>
              <a:endParaRPr lang="en-US" sz="2000" baseline="-25000" dirty="0"/>
            </a:p>
          </p:txBody>
        </p:sp>
        <p:sp>
          <p:nvSpPr>
            <p:cNvPr id="46" name="Text Box 26"/>
            <p:cNvSpPr txBox="1">
              <a:spLocks noChangeArrowheads="1"/>
            </p:cNvSpPr>
            <p:nvPr/>
          </p:nvSpPr>
          <p:spPr bwMode="auto">
            <a:xfrm>
              <a:off x="1104" y="1264"/>
              <a:ext cx="486" cy="237"/>
            </a:xfrm>
            <a:prstGeom prst="rect">
              <a:avLst/>
            </a:prstGeom>
            <a:noFill/>
            <a:ln w="12700">
              <a:noFill/>
              <a:miter lim="800000"/>
              <a:headEnd/>
              <a:tailEnd/>
            </a:ln>
          </p:spPr>
          <p:txBody>
            <a:bodyPr anchor="ctr">
              <a:spAutoFit/>
            </a:bodyPr>
            <a:lstStyle/>
            <a:p>
              <a:pPr algn="ctr">
                <a:spcBef>
                  <a:spcPct val="20000"/>
                </a:spcBef>
              </a:pPr>
              <a:r>
                <a:rPr lang="en-US" sz="2000" dirty="0"/>
                <a:t>X</a:t>
              </a:r>
              <a:endParaRPr lang="en-US" sz="2000" baseline="-25000" dirty="0"/>
            </a:p>
          </p:txBody>
        </p:sp>
        <p:sp>
          <p:nvSpPr>
            <p:cNvPr id="47" name="Line 27"/>
            <p:cNvSpPr>
              <a:spLocks noChangeShapeType="1"/>
            </p:cNvSpPr>
            <p:nvPr/>
          </p:nvSpPr>
          <p:spPr bwMode="auto">
            <a:xfrm>
              <a:off x="796" y="2901"/>
              <a:ext cx="1200" cy="0"/>
            </a:xfrm>
            <a:prstGeom prst="line">
              <a:avLst/>
            </a:prstGeom>
            <a:noFill/>
            <a:ln w="19050">
              <a:solidFill>
                <a:schemeClr val="tx1"/>
              </a:solidFill>
              <a:round/>
              <a:headEnd/>
              <a:tailEnd type="triangle" w="med" len="med"/>
            </a:ln>
          </p:spPr>
          <p:txBody>
            <a:bodyPr wrap="none" anchor="ctr"/>
            <a:lstStyle/>
            <a:p>
              <a:endParaRPr lang="en-US" sz="1600"/>
            </a:p>
          </p:txBody>
        </p:sp>
        <p:sp>
          <p:nvSpPr>
            <p:cNvPr id="48" name="Text Box 28"/>
            <p:cNvSpPr txBox="1">
              <a:spLocks noChangeArrowheads="1"/>
            </p:cNvSpPr>
            <p:nvPr/>
          </p:nvSpPr>
          <p:spPr bwMode="auto">
            <a:xfrm>
              <a:off x="2022" y="2608"/>
              <a:ext cx="153" cy="237"/>
            </a:xfrm>
            <a:prstGeom prst="rect">
              <a:avLst/>
            </a:prstGeom>
            <a:noFill/>
            <a:ln w="12700">
              <a:noFill/>
              <a:miter lim="800000"/>
              <a:headEnd/>
              <a:tailEnd/>
            </a:ln>
          </p:spPr>
          <p:txBody>
            <a:bodyPr wrap="none" anchor="ctr">
              <a:spAutoFit/>
            </a:bodyPr>
            <a:lstStyle/>
            <a:p>
              <a:pPr algn="ctr">
                <a:spcBef>
                  <a:spcPct val="20000"/>
                </a:spcBef>
              </a:pPr>
              <a:r>
                <a:rPr lang="en-US" sz="2000"/>
                <a:t>f</a:t>
              </a:r>
            </a:p>
          </p:txBody>
        </p:sp>
      </p:grpSp>
      <p:grpSp>
        <p:nvGrpSpPr>
          <p:cNvPr id="54" name="Group 53"/>
          <p:cNvGrpSpPr>
            <a:grpSpLocks noChangeAspect="1"/>
          </p:cNvGrpSpPr>
          <p:nvPr/>
        </p:nvGrpSpPr>
        <p:grpSpPr>
          <a:xfrm>
            <a:off x="1105828" y="2362200"/>
            <a:ext cx="2856572" cy="3795508"/>
            <a:chOff x="609600" y="753824"/>
            <a:chExt cx="3905925" cy="5189776"/>
          </a:xfrm>
        </p:grpSpPr>
        <p:grpSp>
          <p:nvGrpSpPr>
            <p:cNvPr id="49" name="Group 48"/>
            <p:cNvGrpSpPr>
              <a:grpSpLocks noChangeAspect="1"/>
            </p:cNvGrpSpPr>
            <p:nvPr/>
          </p:nvGrpSpPr>
          <p:grpSpPr>
            <a:xfrm>
              <a:off x="609600" y="1143000"/>
              <a:ext cx="3905925" cy="4800600"/>
              <a:chOff x="533400" y="957263"/>
              <a:chExt cx="4491038" cy="5519737"/>
            </a:xfrm>
          </p:grpSpPr>
          <p:sp>
            <p:nvSpPr>
              <p:cNvPr id="4" name="Freeform 4"/>
              <p:cNvSpPr>
                <a:spLocks/>
              </p:cNvSpPr>
              <p:nvPr/>
            </p:nvSpPr>
            <p:spPr bwMode="auto">
              <a:xfrm>
                <a:off x="3481388" y="957263"/>
                <a:ext cx="1220787" cy="839787"/>
              </a:xfrm>
              <a:custGeom>
                <a:avLst/>
                <a:gdLst>
                  <a:gd name="T0" fmla="*/ 2147483647 w 865"/>
                  <a:gd name="T1" fmla="*/ 0 h 529"/>
                  <a:gd name="T2" fmla="*/ 2147483647 w 865"/>
                  <a:gd name="T3" fmla="*/ 2147483647 h 529"/>
                  <a:gd name="T4" fmla="*/ 2147483647 w 865"/>
                  <a:gd name="T5" fmla="*/ 2147483647 h 529"/>
                  <a:gd name="T6" fmla="*/ 2147483647 w 865"/>
                  <a:gd name="T7" fmla="*/ 2147483647 h 529"/>
                  <a:gd name="T8" fmla="*/ 2147483647 w 865"/>
                  <a:gd name="T9" fmla="*/ 2147483647 h 529"/>
                  <a:gd name="T10" fmla="*/ 2147483647 w 865"/>
                  <a:gd name="T11" fmla="*/ 2147483647 h 529"/>
                  <a:gd name="T12" fmla="*/ 2147483647 w 865"/>
                  <a:gd name="T13" fmla="*/ 2147483647 h 529"/>
                  <a:gd name="T14" fmla="*/ 2147483647 w 865"/>
                  <a:gd name="T15" fmla="*/ 2147483647 h 529"/>
                  <a:gd name="T16" fmla="*/ 2147483647 w 865"/>
                  <a:gd name="T17" fmla="*/ 2147483647 h 529"/>
                  <a:gd name="T18" fmla="*/ 0 w 865"/>
                  <a:gd name="T19" fmla="*/ 2147483647 h 529"/>
                  <a:gd name="T20" fmla="*/ 0 w 865"/>
                  <a:gd name="T21" fmla="*/ 2147483647 h 529"/>
                  <a:gd name="T22" fmla="*/ 0 w 865"/>
                  <a:gd name="T23" fmla="*/ 2147483647 h 529"/>
                  <a:gd name="T24" fmla="*/ 2147483647 w 865"/>
                  <a:gd name="T25" fmla="*/ 2147483647 h 529"/>
                  <a:gd name="T26" fmla="*/ 2147483647 w 865"/>
                  <a:gd name="T27" fmla="*/ 2147483647 h 529"/>
                  <a:gd name="T28" fmla="*/ 2147483647 w 865"/>
                  <a:gd name="T29" fmla="*/ 2147483647 h 529"/>
                  <a:gd name="T30" fmla="*/ 2147483647 w 865"/>
                  <a:gd name="T31" fmla="*/ 2147483647 h 529"/>
                  <a:gd name="T32" fmla="*/ 2147483647 w 865"/>
                  <a:gd name="T33" fmla="*/ 2147483647 h 529"/>
                  <a:gd name="T34" fmla="*/ 2147483647 w 865"/>
                  <a:gd name="T35" fmla="*/ 2147483647 h 529"/>
                  <a:gd name="T36" fmla="*/ 2147483647 w 865"/>
                  <a:gd name="T37" fmla="*/ 2147483647 h 529"/>
                  <a:gd name="T38" fmla="*/ 2147483647 w 865"/>
                  <a:gd name="T39" fmla="*/ 2147483647 h 529"/>
                  <a:gd name="T40" fmla="*/ 2147483647 w 865"/>
                  <a:gd name="T41" fmla="*/ 2147483647 h 529"/>
                  <a:gd name="T42" fmla="*/ 2147483647 w 865"/>
                  <a:gd name="T43" fmla="*/ 2147483647 h 529"/>
                  <a:gd name="T44" fmla="*/ 2147483647 w 865"/>
                  <a:gd name="T45" fmla="*/ 2147483647 h 529"/>
                  <a:gd name="T46" fmla="*/ 2147483647 w 865"/>
                  <a:gd name="T47" fmla="*/ 2147483647 h 529"/>
                  <a:gd name="T48" fmla="*/ 2147483647 w 865"/>
                  <a:gd name="T49" fmla="*/ 2147483647 h 529"/>
                  <a:gd name="T50" fmla="*/ 2147483647 w 865"/>
                  <a:gd name="T51" fmla="*/ 2147483647 h 529"/>
                  <a:gd name="T52" fmla="*/ 2147483647 w 865"/>
                  <a:gd name="T53" fmla="*/ 2147483647 h 529"/>
                  <a:gd name="T54" fmla="*/ 2147483647 w 865"/>
                  <a:gd name="T55" fmla="*/ 2147483647 h 529"/>
                  <a:gd name="T56" fmla="*/ 2147483647 w 865"/>
                  <a:gd name="T57" fmla="*/ 2147483647 h 529"/>
                  <a:gd name="T58" fmla="*/ 2147483647 w 865"/>
                  <a:gd name="T59" fmla="*/ 2147483647 h 529"/>
                  <a:gd name="T60" fmla="*/ 2147483647 w 865"/>
                  <a:gd name="T61" fmla="*/ 2147483647 h 529"/>
                  <a:gd name="T62" fmla="*/ 2147483647 w 865"/>
                  <a:gd name="T63" fmla="*/ 2147483647 h 529"/>
                  <a:gd name="T64" fmla="*/ 2147483647 w 865"/>
                  <a:gd name="T65" fmla="*/ 2147483647 h 529"/>
                  <a:gd name="T66" fmla="*/ 2147483647 w 865"/>
                  <a:gd name="T67" fmla="*/ 2147483647 h 529"/>
                  <a:gd name="T68" fmla="*/ 2147483647 w 865"/>
                  <a:gd name="T69" fmla="*/ 2147483647 h 529"/>
                  <a:gd name="T70" fmla="*/ 2147483647 w 865"/>
                  <a:gd name="T71" fmla="*/ 2147483647 h 529"/>
                  <a:gd name="T72" fmla="*/ 2147483647 w 865"/>
                  <a:gd name="T73" fmla="*/ 2147483647 h 529"/>
                  <a:gd name="T74" fmla="*/ 2147483647 w 865"/>
                  <a:gd name="T75" fmla="*/ 2147483647 h 529"/>
                  <a:gd name="T76" fmla="*/ 2147483647 w 865"/>
                  <a:gd name="T77" fmla="*/ 2147483647 h 529"/>
                  <a:gd name="T78" fmla="*/ 2147483647 w 865"/>
                  <a:gd name="T79" fmla="*/ 0 h 52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865"/>
                  <a:gd name="T121" fmla="*/ 0 h 529"/>
                  <a:gd name="T122" fmla="*/ 865 w 865"/>
                  <a:gd name="T123" fmla="*/ 529 h 52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865" h="529">
                    <a:moveTo>
                      <a:pt x="84" y="0"/>
                    </a:moveTo>
                    <a:lnTo>
                      <a:pt x="72" y="24"/>
                    </a:lnTo>
                    <a:lnTo>
                      <a:pt x="72" y="48"/>
                    </a:lnTo>
                    <a:lnTo>
                      <a:pt x="48" y="72"/>
                    </a:lnTo>
                    <a:lnTo>
                      <a:pt x="36" y="96"/>
                    </a:lnTo>
                    <a:lnTo>
                      <a:pt x="36" y="120"/>
                    </a:lnTo>
                    <a:lnTo>
                      <a:pt x="36" y="144"/>
                    </a:lnTo>
                    <a:lnTo>
                      <a:pt x="24" y="168"/>
                    </a:lnTo>
                    <a:lnTo>
                      <a:pt x="12" y="192"/>
                    </a:lnTo>
                    <a:lnTo>
                      <a:pt x="0" y="216"/>
                    </a:lnTo>
                    <a:lnTo>
                      <a:pt x="0" y="240"/>
                    </a:lnTo>
                    <a:lnTo>
                      <a:pt x="0" y="264"/>
                    </a:lnTo>
                    <a:lnTo>
                      <a:pt x="12" y="288"/>
                    </a:lnTo>
                    <a:lnTo>
                      <a:pt x="12" y="312"/>
                    </a:lnTo>
                    <a:lnTo>
                      <a:pt x="24" y="336"/>
                    </a:lnTo>
                    <a:lnTo>
                      <a:pt x="24" y="360"/>
                    </a:lnTo>
                    <a:lnTo>
                      <a:pt x="36" y="384"/>
                    </a:lnTo>
                    <a:lnTo>
                      <a:pt x="36" y="408"/>
                    </a:lnTo>
                    <a:lnTo>
                      <a:pt x="48" y="432"/>
                    </a:lnTo>
                    <a:lnTo>
                      <a:pt x="60" y="456"/>
                    </a:lnTo>
                    <a:lnTo>
                      <a:pt x="852" y="528"/>
                    </a:lnTo>
                    <a:lnTo>
                      <a:pt x="804" y="480"/>
                    </a:lnTo>
                    <a:lnTo>
                      <a:pt x="792" y="456"/>
                    </a:lnTo>
                    <a:lnTo>
                      <a:pt x="780" y="420"/>
                    </a:lnTo>
                    <a:lnTo>
                      <a:pt x="768" y="396"/>
                    </a:lnTo>
                    <a:lnTo>
                      <a:pt x="756" y="372"/>
                    </a:lnTo>
                    <a:lnTo>
                      <a:pt x="744" y="348"/>
                    </a:lnTo>
                    <a:lnTo>
                      <a:pt x="744" y="324"/>
                    </a:lnTo>
                    <a:lnTo>
                      <a:pt x="744" y="288"/>
                    </a:lnTo>
                    <a:lnTo>
                      <a:pt x="744" y="264"/>
                    </a:lnTo>
                    <a:lnTo>
                      <a:pt x="744" y="240"/>
                    </a:lnTo>
                    <a:lnTo>
                      <a:pt x="768" y="216"/>
                    </a:lnTo>
                    <a:lnTo>
                      <a:pt x="768" y="192"/>
                    </a:lnTo>
                    <a:lnTo>
                      <a:pt x="780" y="168"/>
                    </a:lnTo>
                    <a:lnTo>
                      <a:pt x="804" y="156"/>
                    </a:lnTo>
                    <a:lnTo>
                      <a:pt x="804" y="132"/>
                    </a:lnTo>
                    <a:lnTo>
                      <a:pt x="828" y="108"/>
                    </a:lnTo>
                    <a:lnTo>
                      <a:pt x="852" y="96"/>
                    </a:lnTo>
                    <a:lnTo>
                      <a:pt x="864" y="72"/>
                    </a:lnTo>
                    <a:lnTo>
                      <a:pt x="84" y="0"/>
                    </a:lnTo>
                  </a:path>
                </a:pathLst>
              </a:custGeom>
              <a:gradFill rotWithShape="0">
                <a:gsLst>
                  <a:gs pos="0">
                    <a:srgbClr val="012501"/>
                  </a:gs>
                  <a:gs pos="100000">
                    <a:srgbClr val="037C03"/>
                  </a:gs>
                </a:gsLst>
                <a:lin ang="18900000" scaled="1"/>
              </a:gradFill>
              <a:ln w="9525" cap="rnd">
                <a:noFill/>
                <a:round/>
                <a:headEnd/>
                <a:tailEnd/>
              </a:ln>
            </p:spPr>
            <p:txBody>
              <a:bodyPr/>
              <a:lstStyle/>
              <a:p>
                <a:endParaRPr lang="en-US" sz="1600"/>
              </a:p>
            </p:txBody>
          </p:sp>
          <p:sp>
            <p:nvSpPr>
              <p:cNvPr id="5" name="Line 5"/>
              <p:cNvSpPr>
                <a:spLocks noChangeShapeType="1"/>
              </p:cNvSpPr>
              <p:nvPr/>
            </p:nvSpPr>
            <p:spPr bwMode="auto">
              <a:xfrm>
                <a:off x="890588" y="4310063"/>
                <a:ext cx="3251200" cy="1828800"/>
              </a:xfrm>
              <a:prstGeom prst="line">
                <a:avLst/>
              </a:prstGeom>
              <a:noFill/>
              <a:ln w="12700">
                <a:solidFill>
                  <a:schemeClr val="tx1"/>
                </a:solidFill>
                <a:round/>
                <a:headEnd type="none" w="sm" len="sm"/>
                <a:tailEnd type="none" w="sm" len="sm"/>
              </a:ln>
            </p:spPr>
            <p:txBody>
              <a:bodyPr wrap="none" anchor="ctr"/>
              <a:lstStyle/>
              <a:p>
                <a:endParaRPr lang="en-US" sz="1600"/>
              </a:p>
            </p:txBody>
          </p:sp>
          <p:sp>
            <p:nvSpPr>
              <p:cNvPr id="6" name="Freeform 9"/>
              <p:cNvSpPr>
                <a:spLocks/>
              </p:cNvSpPr>
              <p:nvPr/>
            </p:nvSpPr>
            <p:spPr bwMode="auto">
              <a:xfrm>
                <a:off x="1533525" y="1219200"/>
                <a:ext cx="2471738" cy="2462213"/>
              </a:xfrm>
              <a:custGeom>
                <a:avLst/>
                <a:gdLst>
                  <a:gd name="T0" fmla="*/ 0 w 1557"/>
                  <a:gd name="T1" fmla="*/ 2147483647 h 1551"/>
                  <a:gd name="T2" fmla="*/ 2147483647 w 1557"/>
                  <a:gd name="T3" fmla="*/ 0 h 1551"/>
                  <a:gd name="T4" fmla="*/ 0 60000 65536"/>
                  <a:gd name="T5" fmla="*/ 0 60000 65536"/>
                  <a:gd name="T6" fmla="*/ 0 w 1557"/>
                  <a:gd name="T7" fmla="*/ 0 h 1551"/>
                  <a:gd name="T8" fmla="*/ 1557 w 1557"/>
                  <a:gd name="T9" fmla="*/ 1551 h 1551"/>
                </a:gdLst>
                <a:ahLst/>
                <a:cxnLst>
                  <a:cxn ang="T4">
                    <a:pos x="T0" y="T1"/>
                  </a:cxn>
                  <a:cxn ang="T5">
                    <a:pos x="T2" y="T3"/>
                  </a:cxn>
                </a:cxnLst>
                <a:rect l="T6" t="T7" r="T8" b="T9"/>
                <a:pathLst>
                  <a:path w="1557" h="1551">
                    <a:moveTo>
                      <a:pt x="0" y="1551"/>
                    </a:moveTo>
                    <a:lnTo>
                      <a:pt x="1557" y="0"/>
                    </a:lnTo>
                  </a:path>
                </a:pathLst>
              </a:custGeom>
              <a:noFill/>
              <a:ln w="12700">
                <a:solidFill>
                  <a:schemeClr val="tx1"/>
                </a:solidFill>
                <a:round/>
                <a:headEnd type="none" w="sm" len="sm"/>
                <a:tailEnd type="none" w="sm" len="sm"/>
              </a:ln>
            </p:spPr>
            <p:txBody>
              <a:bodyPr wrap="none" anchor="ctr"/>
              <a:lstStyle/>
              <a:p>
                <a:endParaRPr lang="en-US" sz="1600"/>
              </a:p>
            </p:txBody>
          </p:sp>
          <p:sp>
            <p:nvSpPr>
              <p:cNvPr id="7" name="Freeform 10"/>
              <p:cNvSpPr>
                <a:spLocks/>
              </p:cNvSpPr>
              <p:nvPr/>
            </p:nvSpPr>
            <p:spPr bwMode="auto">
              <a:xfrm>
                <a:off x="687388" y="2490788"/>
                <a:ext cx="1220787" cy="2001837"/>
              </a:xfrm>
              <a:custGeom>
                <a:avLst/>
                <a:gdLst>
                  <a:gd name="T0" fmla="*/ 0 w 865"/>
                  <a:gd name="T1" fmla="*/ 2147483647 h 1261"/>
                  <a:gd name="T2" fmla="*/ 2147483647 w 865"/>
                  <a:gd name="T3" fmla="*/ 2147483647 h 1261"/>
                  <a:gd name="T4" fmla="*/ 2147483647 w 865"/>
                  <a:gd name="T5" fmla="*/ 2147483647 h 1261"/>
                  <a:gd name="T6" fmla="*/ 0 w 865"/>
                  <a:gd name="T7" fmla="*/ 0 h 1261"/>
                  <a:gd name="T8" fmla="*/ 0 w 865"/>
                  <a:gd name="T9" fmla="*/ 2147483647 h 1261"/>
                  <a:gd name="T10" fmla="*/ 0 60000 65536"/>
                  <a:gd name="T11" fmla="*/ 0 60000 65536"/>
                  <a:gd name="T12" fmla="*/ 0 60000 65536"/>
                  <a:gd name="T13" fmla="*/ 0 60000 65536"/>
                  <a:gd name="T14" fmla="*/ 0 60000 65536"/>
                  <a:gd name="T15" fmla="*/ 0 w 865"/>
                  <a:gd name="T16" fmla="*/ 0 h 1261"/>
                  <a:gd name="T17" fmla="*/ 865 w 865"/>
                  <a:gd name="T18" fmla="*/ 1261 h 1261"/>
                </a:gdLst>
                <a:ahLst/>
                <a:cxnLst>
                  <a:cxn ang="T10">
                    <a:pos x="T0" y="T1"/>
                  </a:cxn>
                  <a:cxn ang="T11">
                    <a:pos x="T2" y="T3"/>
                  </a:cxn>
                  <a:cxn ang="T12">
                    <a:pos x="T4" y="T5"/>
                  </a:cxn>
                  <a:cxn ang="T13">
                    <a:pos x="T6" y="T7"/>
                  </a:cxn>
                  <a:cxn ang="T14">
                    <a:pos x="T8" y="T9"/>
                  </a:cxn>
                </a:cxnLst>
                <a:rect l="T15" t="T16" r="T17" b="T18"/>
                <a:pathLst>
                  <a:path w="865" h="1261">
                    <a:moveTo>
                      <a:pt x="0" y="828"/>
                    </a:moveTo>
                    <a:lnTo>
                      <a:pt x="864" y="1260"/>
                    </a:lnTo>
                    <a:lnTo>
                      <a:pt x="864" y="414"/>
                    </a:lnTo>
                    <a:lnTo>
                      <a:pt x="0" y="0"/>
                    </a:lnTo>
                    <a:lnTo>
                      <a:pt x="0" y="828"/>
                    </a:lnTo>
                  </a:path>
                </a:pathLst>
              </a:custGeom>
              <a:solidFill>
                <a:srgbClr val="FEBF02"/>
              </a:solidFill>
              <a:ln w="12700" cap="rnd">
                <a:solidFill>
                  <a:schemeClr val="bg2"/>
                </a:solidFill>
                <a:round/>
                <a:headEnd/>
                <a:tailEnd/>
              </a:ln>
            </p:spPr>
            <p:txBody>
              <a:bodyPr/>
              <a:lstStyle/>
              <a:p>
                <a:endParaRPr lang="en-US" sz="1600"/>
              </a:p>
            </p:txBody>
          </p:sp>
          <p:sp>
            <p:nvSpPr>
              <p:cNvPr id="8" name="Freeform 12"/>
              <p:cNvSpPr>
                <a:spLocks/>
              </p:cNvSpPr>
              <p:nvPr/>
            </p:nvSpPr>
            <p:spPr bwMode="auto">
              <a:xfrm>
                <a:off x="3990975" y="1219200"/>
                <a:ext cx="117475" cy="3910013"/>
              </a:xfrm>
              <a:custGeom>
                <a:avLst/>
                <a:gdLst>
                  <a:gd name="T0" fmla="*/ 2147483647 w 74"/>
                  <a:gd name="T1" fmla="*/ 2147483647 h 2463"/>
                  <a:gd name="T2" fmla="*/ 0 w 74"/>
                  <a:gd name="T3" fmla="*/ 0 h 2463"/>
                  <a:gd name="T4" fmla="*/ 0 60000 65536"/>
                  <a:gd name="T5" fmla="*/ 0 60000 65536"/>
                  <a:gd name="T6" fmla="*/ 0 w 74"/>
                  <a:gd name="T7" fmla="*/ 0 h 2463"/>
                  <a:gd name="T8" fmla="*/ 74 w 74"/>
                  <a:gd name="T9" fmla="*/ 2463 h 2463"/>
                </a:gdLst>
                <a:ahLst/>
                <a:cxnLst>
                  <a:cxn ang="T4">
                    <a:pos x="T0" y="T1"/>
                  </a:cxn>
                  <a:cxn ang="T5">
                    <a:pos x="T2" y="T3"/>
                  </a:cxn>
                </a:cxnLst>
                <a:rect l="T6" t="T7" r="T8" b="T9"/>
                <a:pathLst>
                  <a:path w="74" h="2463">
                    <a:moveTo>
                      <a:pt x="74" y="2463"/>
                    </a:moveTo>
                    <a:lnTo>
                      <a:pt x="0" y="0"/>
                    </a:lnTo>
                  </a:path>
                </a:pathLst>
              </a:custGeom>
              <a:noFill/>
              <a:ln w="12700">
                <a:solidFill>
                  <a:schemeClr val="tx1"/>
                </a:solidFill>
                <a:round/>
                <a:headEnd type="none" w="sm" len="sm"/>
                <a:tailEnd type="none" w="sm" len="sm"/>
              </a:ln>
            </p:spPr>
            <p:txBody>
              <a:bodyPr wrap="none" anchor="ctr"/>
              <a:lstStyle/>
              <a:p>
                <a:endParaRPr lang="en-US" sz="1600"/>
              </a:p>
            </p:txBody>
          </p:sp>
          <p:sp>
            <p:nvSpPr>
              <p:cNvPr id="9" name="Freeform 13"/>
              <p:cNvSpPr>
                <a:spLocks/>
              </p:cNvSpPr>
              <p:nvPr/>
            </p:nvSpPr>
            <p:spPr bwMode="auto">
              <a:xfrm>
                <a:off x="3803650" y="4208463"/>
                <a:ext cx="1220788" cy="2001837"/>
              </a:xfrm>
              <a:custGeom>
                <a:avLst/>
                <a:gdLst>
                  <a:gd name="T0" fmla="*/ 0 w 865"/>
                  <a:gd name="T1" fmla="*/ 2147483647 h 1261"/>
                  <a:gd name="T2" fmla="*/ 2147483647 w 865"/>
                  <a:gd name="T3" fmla="*/ 2147483647 h 1261"/>
                  <a:gd name="T4" fmla="*/ 2147483647 w 865"/>
                  <a:gd name="T5" fmla="*/ 2147483647 h 1261"/>
                  <a:gd name="T6" fmla="*/ 0 w 865"/>
                  <a:gd name="T7" fmla="*/ 0 h 1261"/>
                  <a:gd name="T8" fmla="*/ 0 w 865"/>
                  <a:gd name="T9" fmla="*/ 2147483647 h 1261"/>
                  <a:gd name="T10" fmla="*/ 0 60000 65536"/>
                  <a:gd name="T11" fmla="*/ 0 60000 65536"/>
                  <a:gd name="T12" fmla="*/ 0 60000 65536"/>
                  <a:gd name="T13" fmla="*/ 0 60000 65536"/>
                  <a:gd name="T14" fmla="*/ 0 60000 65536"/>
                  <a:gd name="T15" fmla="*/ 0 w 865"/>
                  <a:gd name="T16" fmla="*/ 0 h 1261"/>
                  <a:gd name="T17" fmla="*/ 865 w 865"/>
                  <a:gd name="T18" fmla="*/ 1261 h 1261"/>
                </a:gdLst>
                <a:ahLst/>
                <a:cxnLst>
                  <a:cxn ang="T10">
                    <a:pos x="T0" y="T1"/>
                  </a:cxn>
                  <a:cxn ang="T11">
                    <a:pos x="T2" y="T3"/>
                  </a:cxn>
                  <a:cxn ang="T12">
                    <a:pos x="T4" y="T5"/>
                  </a:cxn>
                  <a:cxn ang="T13">
                    <a:pos x="T6" y="T7"/>
                  </a:cxn>
                  <a:cxn ang="T14">
                    <a:pos x="T8" y="T9"/>
                  </a:cxn>
                </a:cxnLst>
                <a:rect l="T15" t="T16" r="T17" b="T18"/>
                <a:pathLst>
                  <a:path w="865" h="1261">
                    <a:moveTo>
                      <a:pt x="0" y="828"/>
                    </a:moveTo>
                    <a:lnTo>
                      <a:pt x="864" y="1260"/>
                    </a:lnTo>
                    <a:lnTo>
                      <a:pt x="864" y="414"/>
                    </a:lnTo>
                    <a:lnTo>
                      <a:pt x="0" y="0"/>
                    </a:lnTo>
                    <a:lnTo>
                      <a:pt x="0" y="828"/>
                    </a:lnTo>
                  </a:path>
                </a:pathLst>
              </a:custGeom>
              <a:solidFill>
                <a:srgbClr val="FEBF02"/>
              </a:solidFill>
              <a:ln w="12700" cap="rnd">
                <a:solidFill>
                  <a:schemeClr val="bg2"/>
                </a:solidFill>
                <a:round/>
                <a:headEnd/>
                <a:tailEnd/>
              </a:ln>
            </p:spPr>
            <p:txBody>
              <a:bodyPr/>
              <a:lstStyle/>
              <a:p>
                <a:endParaRPr lang="en-US" sz="1600"/>
              </a:p>
            </p:txBody>
          </p:sp>
          <p:sp>
            <p:nvSpPr>
              <p:cNvPr id="10" name="Line 14"/>
              <p:cNvSpPr>
                <a:spLocks noChangeShapeType="1"/>
              </p:cNvSpPr>
              <p:nvPr/>
            </p:nvSpPr>
            <p:spPr bwMode="auto">
              <a:xfrm flipV="1">
                <a:off x="890588" y="3681413"/>
                <a:ext cx="642937" cy="628650"/>
              </a:xfrm>
              <a:prstGeom prst="line">
                <a:avLst/>
              </a:prstGeom>
              <a:noFill/>
              <a:ln w="12700">
                <a:solidFill>
                  <a:schemeClr val="tx1"/>
                </a:solidFill>
                <a:round/>
                <a:headEnd type="none" w="sm" len="sm"/>
                <a:tailEnd type="none" w="sm" len="sm"/>
              </a:ln>
            </p:spPr>
            <p:txBody>
              <a:bodyPr wrap="none" anchor="ctr"/>
              <a:lstStyle/>
              <a:p>
                <a:endParaRPr lang="en-US" sz="1600"/>
              </a:p>
            </p:txBody>
          </p:sp>
          <p:sp>
            <p:nvSpPr>
              <p:cNvPr id="11" name="Line 15"/>
              <p:cNvSpPr>
                <a:spLocks noChangeShapeType="1"/>
              </p:cNvSpPr>
              <p:nvPr/>
            </p:nvSpPr>
            <p:spPr bwMode="auto">
              <a:xfrm flipH="1" flipV="1">
                <a:off x="4108450" y="5129213"/>
                <a:ext cx="33338" cy="1009650"/>
              </a:xfrm>
              <a:prstGeom prst="line">
                <a:avLst/>
              </a:prstGeom>
              <a:noFill/>
              <a:ln w="12700">
                <a:solidFill>
                  <a:schemeClr val="tx1"/>
                </a:solidFill>
                <a:round/>
                <a:headEnd type="none" w="sm" len="sm"/>
                <a:tailEnd type="none" w="sm" len="sm"/>
              </a:ln>
            </p:spPr>
            <p:txBody>
              <a:bodyPr wrap="none" anchor="ctr"/>
              <a:lstStyle/>
              <a:p>
                <a:endParaRPr lang="en-US" sz="1600"/>
              </a:p>
            </p:txBody>
          </p:sp>
          <p:sp>
            <p:nvSpPr>
              <p:cNvPr id="12" name="Freeform 18"/>
              <p:cNvSpPr>
                <a:spLocks/>
              </p:cNvSpPr>
              <p:nvPr/>
            </p:nvSpPr>
            <p:spPr bwMode="auto">
              <a:xfrm>
                <a:off x="533400" y="4260850"/>
                <a:ext cx="393700" cy="387350"/>
              </a:xfrm>
              <a:custGeom>
                <a:avLst/>
                <a:gdLst>
                  <a:gd name="T0" fmla="*/ 0 w 279"/>
                  <a:gd name="T1" fmla="*/ 2147483647 h 244"/>
                  <a:gd name="T2" fmla="*/ 2147483647 w 279"/>
                  <a:gd name="T3" fmla="*/ 2147483647 h 244"/>
                  <a:gd name="T4" fmla="*/ 2147483647 w 279"/>
                  <a:gd name="T5" fmla="*/ 0 h 244"/>
                  <a:gd name="T6" fmla="*/ 2147483647 w 279"/>
                  <a:gd name="T7" fmla="*/ 2147483647 h 244"/>
                  <a:gd name="T8" fmla="*/ 2147483647 w 279"/>
                  <a:gd name="T9" fmla="*/ 2147483647 h 244"/>
                  <a:gd name="T10" fmla="*/ 2147483647 w 279"/>
                  <a:gd name="T11" fmla="*/ 2147483647 h 244"/>
                  <a:gd name="T12" fmla="*/ 2147483647 w 279"/>
                  <a:gd name="T13" fmla="*/ 2147483647 h 244"/>
                  <a:gd name="T14" fmla="*/ 2147483647 w 279"/>
                  <a:gd name="T15" fmla="*/ 2147483647 h 244"/>
                  <a:gd name="T16" fmla="*/ 2147483647 w 279"/>
                  <a:gd name="T17" fmla="*/ 2147483647 h 244"/>
                  <a:gd name="T18" fmla="*/ 2147483647 w 279"/>
                  <a:gd name="T19" fmla="*/ 2147483647 h 244"/>
                  <a:gd name="T20" fmla="*/ 2147483647 w 279"/>
                  <a:gd name="T21" fmla="*/ 2147483647 h 244"/>
                  <a:gd name="T22" fmla="*/ 2147483647 w 279"/>
                  <a:gd name="T23" fmla="*/ 2147483647 h 244"/>
                  <a:gd name="T24" fmla="*/ 2147483647 w 279"/>
                  <a:gd name="T25" fmla="*/ 2147483647 h 244"/>
                  <a:gd name="T26" fmla="*/ 2147483647 w 279"/>
                  <a:gd name="T27" fmla="*/ 2147483647 h 244"/>
                  <a:gd name="T28" fmla="*/ 2147483647 w 279"/>
                  <a:gd name="T29" fmla="*/ 2147483647 h 244"/>
                  <a:gd name="T30" fmla="*/ 2147483647 w 279"/>
                  <a:gd name="T31" fmla="*/ 2147483647 h 244"/>
                  <a:gd name="T32" fmla="*/ 2147483647 w 279"/>
                  <a:gd name="T33" fmla="*/ 2147483647 h 244"/>
                  <a:gd name="T34" fmla="*/ 2147483647 w 279"/>
                  <a:gd name="T35" fmla="*/ 2147483647 h 244"/>
                  <a:gd name="T36" fmla="*/ 2147483647 w 279"/>
                  <a:gd name="T37" fmla="*/ 2147483647 h 244"/>
                  <a:gd name="T38" fmla="*/ 2147483647 w 279"/>
                  <a:gd name="T39" fmla="*/ 2147483647 h 244"/>
                  <a:gd name="T40" fmla="*/ 2147483647 w 279"/>
                  <a:gd name="T41" fmla="*/ 2147483647 h 244"/>
                  <a:gd name="T42" fmla="*/ 2147483647 w 279"/>
                  <a:gd name="T43" fmla="*/ 2147483647 h 244"/>
                  <a:gd name="T44" fmla="*/ 2147483647 w 279"/>
                  <a:gd name="T45" fmla="*/ 2147483647 h 244"/>
                  <a:gd name="T46" fmla="*/ 2147483647 w 279"/>
                  <a:gd name="T47" fmla="*/ 2147483647 h 244"/>
                  <a:gd name="T48" fmla="*/ 2147483647 w 279"/>
                  <a:gd name="T49" fmla="*/ 2147483647 h 244"/>
                  <a:gd name="T50" fmla="*/ 2147483647 w 279"/>
                  <a:gd name="T51" fmla="*/ 2147483647 h 244"/>
                  <a:gd name="T52" fmla="*/ 2147483647 w 279"/>
                  <a:gd name="T53" fmla="*/ 2147483647 h 244"/>
                  <a:gd name="T54" fmla="*/ 2147483647 w 279"/>
                  <a:gd name="T55" fmla="*/ 2147483647 h 244"/>
                  <a:gd name="T56" fmla="*/ 2147483647 w 279"/>
                  <a:gd name="T57" fmla="*/ 2147483647 h 244"/>
                  <a:gd name="T58" fmla="*/ 2147483647 w 279"/>
                  <a:gd name="T59" fmla="*/ 2147483647 h 244"/>
                  <a:gd name="T60" fmla="*/ 2147483647 w 279"/>
                  <a:gd name="T61" fmla="*/ 2147483647 h 244"/>
                  <a:gd name="T62" fmla="*/ 2147483647 w 279"/>
                  <a:gd name="T63" fmla="*/ 2147483647 h 244"/>
                  <a:gd name="T64" fmla="*/ 2147483647 w 279"/>
                  <a:gd name="T65" fmla="*/ 2147483647 h 244"/>
                  <a:gd name="T66" fmla="*/ 2147483647 w 279"/>
                  <a:gd name="T67" fmla="*/ 2147483647 h 244"/>
                  <a:gd name="T68" fmla="*/ 2147483647 w 279"/>
                  <a:gd name="T69" fmla="*/ 2147483647 h 244"/>
                  <a:gd name="T70" fmla="*/ 2147483647 w 279"/>
                  <a:gd name="T71" fmla="*/ 2147483647 h 244"/>
                  <a:gd name="T72" fmla="*/ 2147483647 w 279"/>
                  <a:gd name="T73" fmla="*/ 2147483647 h 244"/>
                  <a:gd name="T74" fmla="*/ 2147483647 w 279"/>
                  <a:gd name="T75" fmla="*/ 2147483647 h 244"/>
                  <a:gd name="T76" fmla="*/ 2147483647 w 279"/>
                  <a:gd name="T77" fmla="*/ 2147483647 h 244"/>
                  <a:gd name="T78" fmla="*/ 2147483647 w 279"/>
                  <a:gd name="T79" fmla="*/ 2147483647 h 244"/>
                  <a:gd name="T80" fmla="*/ 2147483647 w 279"/>
                  <a:gd name="T81" fmla="*/ 2147483647 h 244"/>
                  <a:gd name="T82" fmla="*/ 2147483647 w 279"/>
                  <a:gd name="T83" fmla="*/ 2147483647 h 244"/>
                  <a:gd name="T84" fmla="*/ 2147483647 w 279"/>
                  <a:gd name="T85" fmla="*/ 2147483647 h 244"/>
                  <a:gd name="T86" fmla="*/ 2147483647 w 279"/>
                  <a:gd name="T87" fmla="*/ 2147483647 h 244"/>
                  <a:gd name="T88" fmla="*/ 2147483647 w 279"/>
                  <a:gd name="T89" fmla="*/ 2147483647 h 244"/>
                  <a:gd name="T90" fmla="*/ 2147483647 w 279"/>
                  <a:gd name="T91" fmla="*/ 2147483647 h 244"/>
                  <a:gd name="T92" fmla="*/ 2147483647 w 279"/>
                  <a:gd name="T93" fmla="*/ 2147483647 h 244"/>
                  <a:gd name="T94" fmla="*/ 2147483647 w 279"/>
                  <a:gd name="T95" fmla="*/ 2147483647 h 244"/>
                  <a:gd name="T96" fmla="*/ 2147483647 w 279"/>
                  <a:gd name="T97" fmla="*/ 2147483647 h 244"/>
                  <a:gd name="T98" fmla="*/ 0 w 279"/>
                  <a:gd name="T99" fmla="*/ 2147483647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9"/>
                  <a:gd name="T151" fmla="*/ 0 h 244"/>
                  <a:gd name="T152" fmla="*/ 279 w 279"/>
                  <a:gd name="T153" fmla="*/ 244 h 2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9" h="244">
                    <a:moveTo>
                      <a:pt x="0" y="243"/>
                    </a:moveTo>
                    <a:lnTo>
                      <a:pt x="148" y="1"/>
                    </a:lnTo>
                    <a:lnTo>
                      <a:pt x="160" y="0"/>
                    </a:lnTo>
                    <a:lnTo>
                      <a:pt x="167" y="3"/>
                    </a:lnTo>
                    <a:lnTo>
                      <a:pt x="168" y="6"/>
                    </a:lnTo>
                    <a:lnTo>
                      <a:pt x="173" y="5"/>
                    </a:lnTo>
                    <a:lnTo>
                      <a:pt x="177" y="9"/>
                    </a:lnTo>
                    <a:lnTo>
                      <a:pt x="182" y="7"/>
                    </a:lnTo>
                    <a:lnTo>
                      <a:pt x="184" y="12"/>
                    </a:lnTo>
                    <a:lnTo>
                      <a:pt x="190" y="13"/>
                    </a:lnTo>
                    <a:lnTo>
                      <a:pt x="196" y="14"/>
                    </a:lnTo>
                    <a:lnTo>
                      <a:pt x="201" y="15"/>
                    </a:lnTo>
                    <a:lnTo>
                      <a:pt x="205" y="19"/>
                    </a:lnTo>
                    <a:lnTo>
                      <a:pt x="210" y="20"/>
                    </a:lnTo>
                    <a:lnTo>
                      <a:pt x="215" y="23"/>
                    </a:lnTo>
                    <a:lnTo>
                      <a:pt x="222" y="25"/>
                    </a:lnTo>
                    <a:lnTo>
                      <a:pt x="226" y="29"/>
                    </a:lnTo>
                    <a:lnTo>
                      <a:pt x="229" y="32"/>
                    </a:lnTo>
                    <a:lnTo>
                      <a:pt x="231" y="36"/>
                    </a:lnTo>
                    <a:lnTo>
                      <a:pt x="235" y="39"/>
                    </a:lnTo>
                    <a:lnTo>
                      <a:pt x="238" y="45"/>
                    </a:lnTo>
                    <a:lnTo>
                      <a:pt x="242" y="46"/>
                    </a:lnTo>
                    <a:lnTo>
                      <a:pt x="248" y="55"/>
                    </a:lnTo>
                    <a:lnTo>
                      <a:pt x="249" y="58"/>
                    </a:lnTo>
                    <a:lnTo>
                      <a:pt x="255" y="63"/>
                    </a:lnTo>
                    <a:lnTo>
                      <a:pt x="256" y="67"/>
                    </a:lnTo>
                    <a:lnTo>
                      <a:pt x="261" y="71"/>
                    </a:lnTo>
                    <a:lnTo>
                      <a:pt x="261" y="75"/>
                    </a:lnTo>
                    <a:lnTo>
                      <a:pt x="264" y="81"/>
                    </a:lnTo>
                    <a:lnTo>
                      <a:pt x="264" y="86"/>
                    </a:lnTo>
                    <a:lnTo>
                      <a:pt x="266" y="90"/>
                    </a:lnTo>
                    <a:lnTo>
                      <a:pt x="266" y="95"/>
                    </a:lnTo>
                    <a:lnTo>
                      <a:pt x="268" y="99"/>
                    </a:lnTo>
                    <a:lnTo>
                      <a:pt x="267" y="103"/>
                    </a:lnTo>
                    <a:lnTo>
                      <a:pt x="268" y="109"/>
                    </a:lnTo>
                    <a:lnTo>
                      <a:pt x="269" y="113"/>
                    </a:lnTo>
                    <a:lnTo>
                      <a:pt x="273" y="119"/>
                    </a:lnTo>
                    <a:lnTo>
                      <a:pt x="274" y="124"/>
                    </a:lnTo>
                    <a:lnTo>
                      <a:pt x="275" y="128"/>
                    </a:lnTo>
                    <a:lnTo>
                      <a:pt x="276" y="134"/>
                    </a:lnTo>
                    <a:lnTo>
                      <a:pt x="277" y="138"/>
                    </a:lnTo>
                    <a:lnTo>
                      <a:pt x="277" y="143"/>
                    </a:lnTo>
                    <a:lnTo>
                      <a:pt x="277" y="147"/>
                    </a:lnTo>
                    <a:lnTo>
                      <a:pt x="274" y="153"/>
                    </a:lnTo>
                    <a:lnTo>
                      <a:pt x="276" y="156"/>
                    </a:lnTo>
                    <a:lnTo>
                      <a:pt x="277" y="162"/>
                    </a:lnTo>
                    <a:lnTo>
                      <a:pt x="278" y="167"/>
                    </a:lnTo>
                    <a:lnTo>
                      <a:pt x="275" y="172"/>
                    </a:lnTo>
                    <a:lnTo>
                      <a:pt x="271" y="181"/>
                    </a:lnTo>
                    <a:lnTo>
                      <a:pt x="0" y="243"/>
                    </a:lnTo>
                  </a:path>
                </a:pathLst>
              </a:custGeom>
              <a:noFill/>
              <a:ln w="9525" cap="rnd">
                <a:noFill/>
                <a:round/>
                <a:headEnd/>
                <a:tailEnd/>
              </a:ln>
            </p:spPr>
            <p:txBody>
              <a:bodyPr/>
              <a:lstStyle/>
              <a:p>
                <a:endParaRPr lang="en-US" sz="1600"/>
              </a:p>
            </p:txBody>
          </p:sp>
          <p:sp>
            <p:nvSpPr>
              <p:cNvPr id="13" name="Arc 19"/>
              <p:cNvSpPr>
                <a:spLocks/>
              </p:cNvSpPr>
              <p:nvPr/>
            </p:nvSpPr>
            <p:spPr bwMode="auto">
              <a:xfrm rot="720000">
                <a:off x="733425" y="4276725"/>
                <a:ext cx="211138" cy="236538"/>
              </a:xfrm>
              <a:custGeom>
                <a:avLst/>
                <a:gdLst>
                  <a:gd name="T0" fmla="*/ 0 w 21745"/>
                  <a:gd name="T1" fmla="*/ 0 h 21600"/>
                  <a:gd name="T2" fmla="*/ 2147483647 w 21745"/>
                  <a:gd name="T3" fmla="*/ 2147483647 h 21600"/>
                  <a:gd name="T4" fmla="*/ 1179876122 w 21745"/>
                  <a:gd name="T5" fmla="*/ 2147483647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sz="1600"/>
              </a:p>
            </p:txBody>
          </p:sp>
          <p:sp>
            <p:nvSpPr>
              <p:cNvPr id="14" name="Line 20"/>
              <p:cNvSpPr>
                <a:spLocks noChangeShapeType="1"/>
              </p:cNvSpPr>
              <p:nvPr/>
            </p:nvSpPr>
            <p:spPr bwMode="auto">
              <a:xfrm flipH="1">
                <a:off x="533400" y="4095750"/>
                <a:ext cx="303213" cy="550863"/>
              </a:xfrm>
              <a:prstGeom prst="line">
                <a:avLst/>
              </a:prstGeom>
              <a:noFill/>
              <a:ln w="25400">
                <a:solidFill>
                  <a:schemeClr val="tx1"/>
                </a:solidFill>
                <a:round/>
                <a:headEnd type="none" w="sm" len="sm"/>
                <a:tailEnd type="none" w="sm" len="sm"/>
              </a:ln>
            </p:spPr>
            <p:txBody>
              <a:bodyPr wrap="none" anchor="ctr"/>
              <a:lstStyle/>
              <a:p>
                <a:endParaRPr lang="en-US" sz="1600"/>
              </a:p>
            </p:txBody>
          </p:sp>
          <p:sp>
            <p:nvSpPr>
              <p:cNvPr id="15" name="Oval 21"/>
              <p:cNvSpPr>
                <a:spLocks noChangeArrowheads="1"/>
              </p:cNvSpPr>
              <p:nvPr/>
            </p:nvSpPr>
            <p:spPr bwMode="auto">
              <a:xfrm rot="19740000">
                <a:off x="811213" y="4281488"/>
                <a:ext cx="100012" cy="198437"/>
              </a:xfrm>
              <a:prstGeom prst="ellipse">
                <a:avLst/>
              </a:prstGeom>
              <a:solidFill>
                <a:schemeClr val="tx1"/>
              </a:solidFill>
              <a:ln w="12700">
                <a:solidFill>
                  <a:schemeClr val="tx1"/>
                </a:solidFill>
                <a:round/>
                <a:headEnd/>
                <a:tailEnd/>
              </a:ln>
            </p:spPr>
            <p:txBody>
              <a:bodyPr wrap="none" anchor="ctr"/>
              <a:lstStyle/>
              <a:p>
                <a:endParaRPr lang="en-US" sz="1600"/>
              </a:p>
            </p:txBody>
          </p:sp>
          <p:sp>
            <p:nvSpPr>
              <p:cNvPr id="16" name="Line 22"/>
              <p:cNvSpPr>
                <a:spLocks noChangeShapeType="1"/>
              </p:cNvSpPr>
              <p:nvPr/>
            </p:nvSpPr>
            <p:spPr bwMode="auto">
              <a:xfrm flipV="1">
                <a:off x="533400" y="4502150"/>
                <a:ext cx="555625" cy="144463"/>
              </a:xfrm>
              <a:prstGeom prst="line">
                <a:avLst/>
              </a:prstGeom>
              <a:noFill/>
              <a:ln w="25400">
                <a:solidFill>
                  <a:schemeClr val="tx1"/>
                </a:solidFill>
                <a:round/>
                <a:headEnd type="none" w="sm" len="sm"/>
                <a:tailEnd type="none" w="sm" len="sm"/>
              </a:ln>
            </p:spPr>
            <p:txBody>
              <a:bodyPr wrap="none" anchor="ctr"/>
              <a:lstStyle/>
              <a:p>
                <a:endParaRPr lang="en-US" sz="1600"/>
              </a:p>
            </p:txBody>
          </p:sp>
          <p:sp>
            <p:nvSpPr>
              <p:cNvPr id="17" name="Freeform 23"/>
              <p:cNvSpPr>
                <a:spLocks/>
              </p:cNvSpPr>
              <p:nvPr/>
            </p:nvSpPr>
            <p:spPr bwMode="auto">
              <a:xfrm>
                <a:off x="3784600" y="6089650"/>
                <a:ext cx="393700" cy="387350"/>
              </a:xfrm>
              <a:custGeom>
                <a:avLst/>
                <a:gdLst>
                  <a:gd name="T0" fmla="*/ 0 w 279"/>
                  <a:gd name="T1" fmla="*/ 2147483647 h 244"/>
                  <a:gd name="T2" fmla="*/ 2147483647 w 279"/>
                  <a:gd name="T3" fmla="*/ 2147483647 h 244"/>
                  <a:gd name="T4" fmla="*/ 2147483647 w 279"/>
                  <a:gd name="T5" fmla="*/ 0 h 244"/>
                  <a:gd name="T6" fmla="*/ 2147483647 w 279"/>
                  <a:gd name="T7" fmla="*/ 2147483647 h 244"/>
                  <a:gd name="T8" fmla="*/ 2147483647 w 279"/>
                  <a:gd name="T9" fmla="*/ 2147483647 h 244"/>
                  <a:gd name="T10" fmla="*/ 2147483647 w 279"/>
                  <a:gd name="T11" fmla="*/ 2147483647 h 244"/>
                  <a:gd name="T12" fmla="*/ 2147483647 w 279"/>
                  <a:gd name="T13" fmla="*/ 2147483647 h 244"/>
                  <a:gd name="T14" fmla="*/ 2147483647 w 279"/>
                  <a:gd name="T15" fmla="*/ 2147483647 h 244"/>
                  <a:gd name="T16" fmla="*/ 2147483647 w 279"/>
                  <a:gd name="T17" fmla="*/ 2147483647 h 244"/>
                  <a:gd name="T18" fmla="*/ 2147483647 w 279"/>
                  <a:gd name="T19" fmla="*/ 2147483647 h 244"/>
                  <a:gd name="T20" fmla="*/ 2147483647 w 279"/>
                  <a:gd name="T21" fmla="*/ 2147483647 h 244"/>
                  <a:gd name="T22" fmla="*/ 2147483647 w 279"/>
                  <a:gd name="T23" fmla="*/ 2147483647 h 244"/>
                  <a:gd name="T24" fmla="*/ 2147483647 w 279"/>
                  <a:gd name="T25" fmla="*/ 2147483647 h 244"/>
                  <a:gd name="T26" fmla="*/ 2147483647 w 279"/>
                  <a:gd name="T27" fmla="*/ 2147483647 h 244"/>
                  <a:gd name="T28" fmla="*/ 2147483647 w 279"/>
                  <a:gd name="T29" fmla="*/ 2147483647 h 244"/>
                  <a:gd name="T30" fmla="*/ 2147483647 w 279"/>
                  <a:gd name="T31" fmla="*/ 2147483647 h 244"/>
                  <a:gd name="T32" fmla="*/ 2147483647 w 279"/>
                  <a:gd name="T33" fmla="*/ 2147483647 h 244"/>
                  <a:gd name="T34" fmla="*/ 2147483647 w 279"/>
                  <a:gd name="T35" fmla="*/ 2147483647 h 244"/>
                  <a:gd name="T36" fmla="*/ 2147483647 w 279"/>
                  <a:gd name="T37" fmla="*/ 2147483647 h 244"/>
                  <a:gd name="T38" fmla="*/ 2147483647 w 279"/>
                  <a:gd name="T39" fmla="*/ 2147483647 h 244"/>
                  <a:gd name="T40" fmla="*/ 2147483647 w 279"/>
                  <a:gd name="T41" fmla="*/ 2147483647 h 244"/>
                  <a:gd name="T42" fmla="*/ 2147483647 w 279"/>
                  <a:gd name="T43" fmla="*/ 2147483647 h 244"/>
                  <a:gd name="T44" fmla="*/ 2147483647 w 279"/>
                  <a:gd name="T45" fmla="*/ 2147483647 h 244"/>
                  <a:gd name="T46" fmla="*/ 2147483647 w 279"/>
                  <a:gd name="T47" fmla="*/ 2147483647 h 244"/>
                  <a:gd name="T48" fmla="*/ 2147483647 w 279"/>
                  <a:gd name="T49" fmla="*/ 2147483647 h 244"/>
                  <a:gd name="T50" fmla="*/ 2147483647 w 279"/>
                  <a:gd name="T51" fmla="*/ 2147483647 h 244"/>
                  <a:gd name="T52" fmla="*/ 2147483647 w 279"/>
                  <a:gd name="T53" fmla="*/ 2147483647 h 244"/>
                  <a:gd name="T54" fmla="*/ 2147483647 w 279"/>
                  <a:gd name="T55" fmla="*/ 2147483647 h 244"/>
                  <a:gd name="T56" fmla="*/ 2147483647 w 279"/>
                  <a:gd name="T57" fmla="*/ 2147483647 h 244"/>
                  <a:gd name="T58" fmla="*/ 2147483647 w 279"/>
                  <a:gd name="T59" fmla="*/ 2147483647 h 244"/>
                  <a:gd name="T60" fmla="*/ 2147483647 w 279"/>
                  <a:gd name="T61" fmla="*/ 2147483647 h 244"/>
                  <a:gd name="T62" fmla="*/ 2147483647 w 279"/>
                  <a:gd name="T63" fmla="*/ 2147483647 h 244"/>
                  <a:gd name="T64" fmla="*/ 2147483647 w 279"/>
                  <a:gd name="T65" fmla="*/ 2147483647 h 244"/>
                  <a:gd name="T66" fmla="*/ 2147483647 w 279"/>
                  <a:gd name="T67" fmla="*/ 2147483647 h 244"/>
                  <a:gd name="T68" fmla="*/ 2147483647 w 279"/>
                  <a:gd name="T69" fmla="*/ 2147483647 h 244"/>
                  <a:gd name="T70" fmla="*/ 2147483647 w 279"/>
                  <a:gd name="T71" fmla="*/ 2147483647 h 244"/>
                  <a:gd name="T72" fmla="*/ 2147483647 w 279"/>
                  <a:gd name="T73" fmla="*/ 2147483647 h 244"/>
                  <a:gd name="T74" fmla="*/ 2147483647 w 279"/>
                  <a:gd name="T75" fmla="*/ 2147483647 h 244"/>
                  <a:gd name="T76" fmla="*/ 2147483647 w 279"/>
                  <a:gd name="T77" fmla="*/ 2147483647 h 244"/>
                  <a:gd name="T78" fmla="*/ 2147483647 w 279"/>
                  <a:gd name="T79" fmla="*/ 2147483647 h 244"/>
                  <a:gd name="T80" fmla="*/ 2147483647 w 279"/>
                  <a:gd name="T81" fmla="*/ 2147483647 h 244"/>
                  <a:gd name="T82" fmla="*/ 2147483647 w 279"/>
                  <a:gd name="T83" fmla="*/ 2147483647 h 244"/>
                  <a:gd name="T84" fmla="*/ 2147483647 w 279"/>
                  <a:gd name="T85" fmla="*/ 2147483647 h 244"/>
                  <a:gd name="T86" fmla="*/ 2147483647 w 279"/>
                  <a:gd name="T87" fmla="*/ 2147483647 h 244"/>
                  <a:gd name="T88" fmla="*/ 2147483647 w 279"/>
                  <a:gd name="T89" fmla="*/ 2147483647 h 244"/>
                  <a:gd name="T90" fmla="*/ 2147483647 w 279"/>
                  <a:gd name="T91" fmla="*/ 2147483647 h 244"/>
                  <a:gd name="T92" fmla="*/ 2147483647 w 279"/>
                  <a:gd name="T93" fmla="*/ 2147483647 h 244"/>
                  <a:gd name="T94" fmla="*/ 2147483647 w 279"/>
                  <a:gd name="T95" fmla="*/ 2147483647 h 244"/>
                  <a:gd name="T96" fmla="*/ 2147483647 w 279"/>
                  <a:gd name="T97" fmla="*/ 2147483647 h 244"/>
                  <a:gd name="T98" fmla="*/ 0 w 279"/>
                  <a:gd name="T99" fmla="*/ 2147483647 h 24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9"/>
                  <a:gd name="T151" fmla="*/ 0 h 244"/>
                  <a:gd name="T152" fmla="*/ 279 w 279"/>
                  <a:gd name="T153" fmla="*/ 244 h 24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9" h="244">
                    <a:moveTo>
                      <a:pt x="0" y="243"/>
                    </a:moveTo>
                    <a:lnTo>
                      <a:pt x="148" y="1"/>
                    </a:lnTo>
                    <a:lnTo>
                      <a:pt x="160" y="0"/>
                    </a:lnTo>
                    <a:lnTo>
                      <a:pt x="167" y="3"/>
                    </a:lnTo>
                    <a:lnTo>
                      <a:pt x="168" y="6"/>
                    </a:lnTo>
                    <a:lnTo>
                      <a:pt x="173" y="5"/>
                    </a:lnTo>
                    <a:lnTo>
                      <a:pt x="177" y="9"/>
                    </a:lnTo>
                    <a:lnTo>
                      <a:pt x="182" y="7"/>
                    </a:lnTo>
                    <a:lnTo>
                      <a:pt x="184" y="12"/>
                    </a:lnTo>
                    <a:lnTo>
                      <a:pt x="190" y="13"/>
                    </a:lnTo>
                    <a:lnTo>
                      <a:pt x="196" y="14"/>
                    </a:lnTo>
                    <a:lnTo>
                      <a:pt x="201" y="15"/>
                    </a:lnTo>
                    <a:lnTo>
                      <a:pt x="205" y="19"/>
                    </a:lnTo>
                    <a:lnTo>
                      <a:pt x="210" y="20"/>
                    </a:lnTo>
                    <a:lnTo>
                      <a:pt x="215" y="23"/>
                    </a:lnTo>
                    <a:lnTo>
                      <a:pt x="222" y="25"/>
                    </a:lnTo>
                    <a:lnTo>
                      <a:pt x="226" y="29"/>
                    </a:lnTo>
                    <a:lnTo>
                      <a:pt x="229" y="32"/>
                    </a:lnTo>
                    <a:lnTo>
                      <a:pt x="231" y="36"/>
                    </a:lnTo>
                    <a:lnTo>
                      <a:pt x="235" y="39"/>
                    </a:lnTo>
                    <a:lnTo>
                      <a:pt x="238" y="45"/>
                    </a:lnTo>
                    <a:lnTo>
                      <a:pt x="242" y="46"/>
                    </a:lnTo>
                    <a:lnTo>
                      <a:pt x="248" y="55"/>
                    </a:lnTo>
                    <a:lnTo>
                      <a:pt x="249" y="58"/>
                    </a:lnTo>
                    <a:lnTo>
                      <a:pt x="255" y="63"/>
                    </a:lnTo>
                    <a:lnTo>
                      <a:pt x="256" y="67"/>
                    </a:lnTo>
                    <a:lnTo>
                      <a:pt x="261" y="71"/>
                    </a:lnTo>
                    <a:lnTo>
                      <a:pt x="261" y="75"/>
                    </a:lnTo>
                    <a:lnTo>
                      <a:pt x="264" y="81"/>
                    </a:lnTo>
                    <a:lnTo>
                      <a:pt x="264" y="86"/>
                    </a:lnTo>
                    <a:lnTo>
                      <a:pt x="266" y="90"/>
                    </a:lnTo>
                    <a:lnTo>
                      <a:pt x="266" y="95"/>
                    </a:lnTo>
                    <a:lnTo>
                      <a:pt x="268" y="99"/>
                    </a:lnTo>
                    <a:lnTo>
                      <a:pt x="267" y="103"/>
                    </a:lnTo>
                    <a:lnTo>
                      <a:pt x="268" y="109"/>
                    </a:lnTo>
                    <a:lnTo>
                      <a:pt x="269" y="113"/>
                    </a:lnTo>
                    <a:lnTo>
                      <a:pt x="273" y="119"/>
                    </a:lnTo>
                    <a:lnTo>
                      <a:pt x="274" y="124"/>
                    </a:lnTo>
                    <a:lnTo>
                      <a:pt x="275" y="128"/>
                    </a:lnTo>
                    <a:lnTo>
                      <a:pt x="276" y="134"/>
                    </a:lnTo>
                    <a:lnTo>
                      <a:pt x="277" y="138"/>
                    </a:lnTo>
                    <a:lnTo>
                      <a:pt x="277" y="143"/>
                    </a:lnTo>
                    <a:lnTo>
                      <a:pt x="277" y="147"/>
                    </a:lnTo>
                    <a:lnTo>
                      <a:pt x="274" y="153"/>
                    </a:lnTo>
                    <a:lnTo>
                      <a:pt x="276" y="156"/>
                    </a:lnTo>
                    <a:lnTo>
                      <a:pt x="277" y="162"/>
                    </a:lnTo>
                    <a:lnTo>
                      <a:pt x="278" y="167"/>
                    </a:lnTo>
                    <a:lnTo>
                      <a:pt x="275" y="172"/>
                    </a:lnTo>
                    <a:lnTo>
                      <a:pt x="271" y="181"/>
                    </a:lnTo>
                    <a:lnTo>
                      <a:pt x="0" y="243"/>
                    </a:lnTo>
                  </a:path>
                </a:pathLst>
              </a:custGeom>
              <a:noFill/>
              <a:ln w="9525" cap="rnd">
                <a:noFill/>
                <a:round/>
                <a:headEnd/>
                <a:tailEnd/>
              </a:ln>
            </p:spPr>
            <p:txBody>
              <a:bodyPr/>
              <a:lstStyle/>
              <a:p>
                <a:endParaRPr lang="en-US" sz="1600"/>
              </a:p>
            </p:txBody>
          </p:sp>
          <p:sp>
            <p:nvSpPr>
              <p:cNvPr id="18" name="Arc 24"/>
              <p:cNvSpPr>
                <a:spLocks/>
              </p:cNvSpPr>
              <p:nvPr/>
            </p:nvSpPr>
            <p:spPr bwMode="auto">
              <a:xfrm rot="720000">
                <a:off x="3984625" y="6105525"/>
                <a:ext cx="211138" cy="236538"/>
              </a:xfrm>
              <a:custGeom>
                <a:avLst/>
                <a:gdLst>
                  <a:gd name="T0" fmla="*/ 0 w 21745"/>
                  <a:gd name="T1" fmla="*/ 0 h 21600"/>
                  <a:gd name="T2" fmla="*/ 2147483647 w 21745"/>
                  <a:gd name="T3" fmla="*/ 2147483647 h 21600"/>
                  <a:gd name="T4" fmla="*/ 1179876122 w 21745"/>
                  <a:gd name="T5" fmla="*/ 2147483647 h 21600"/>
                  <a:gd name="T6" fmla="*/ 0 60000 65536"/>
                  <a:gd name="T7" fmla="*/ 0 60000 65536"/>
                  <a:gd name="T8" fmla="*/ 0 60000 65536"/>
                  <a:gd name="T9" fmla="*/ 0 w 21745"/>
                  <a:gd name="T10" fmla="*/ 0 h 21600"/>
                  <a:gd name="T11" fmla="*/ 21745 w 21745"/>
                  <a:gd name="T12" fmla="*/ 21600 h 21600"/>
                </a:gdLst>
                <a:ahLst/>
                <a:cxnLst>
                  <a:cxn ang="T6">
                    <a:pos x="T0" y="T1"/>
                  </a:cxn>
                  <a:cxn ang="T7">
                    <a:pos x="T2" y="T3"/>
                  </a:cxn>
                  <a:cxn ang="T8">
                    <a:pos x="T4" y="T5"/>
                  </a:cxn>
                </a:cxnLst>
                <a:rect l="T9" t="T10" r="T11" b="T12"/>
                <a:pathLst>
                  <a:path w="21745" h="21600" fill="none" extrusionOk="0">
                    <a:moveTo>
                      <a:pt x="0" y="0"/>
                    </a:moveTo>
                    <a:cubicBezTo>
                      <a:pt x="48" y="0"/>
                      <a:pt x="96" y="-1"/>
                      <a:pt x="145" y="0"/>
                    </a:cubicBezTo>
                    <a:cubicBezTo>
                      <a:pt x="12074" y="0"/>
                      <a:pt x="21745" y="9670"/>
                      <a:pt x="21745" y="21600"/>
                    </a:cubicBezTo>
                  </a:path>
                  <a:path w="21745" h="21600" stroke="0" extrusionOk="0">
                    <a:moveTo>
                      <a:pt x="0" y="0"/>
                    </a:moveTo>
                    <a:cubicBezTo>
                      <a:pt x="48" y="0"/>
                      <a:pt x="96" y="-1"/>
                      <a:pt x="145" y="0"/>
                    </a:cubicBezTo>
                    <a:cubicBezTo>
                      <a:pt x="12074" y="0"/>
                      <a:pt x="21745" y="9670"/>
                      <a:pt x="21745" y="21600"/>
                    </a:cubicBezTo>
                    <a:lnTo>
                      <a:pt x="145" y="21600"/>
                    </a:lnTo>
                    <a:close/>
                  </a:path>
                </a:pathLst>
              </a:custGeom>
              <a:noFill/>
              <a:ln w="25400" cap="rnd">
                <a:solidFill>
                  <a:schemeClr val="tx1"/>
                </a:solidFill>
                <a:round/>
                <a:headEnd type="none" w="sm" len="sm"/>
                <a:tailEnd type="none" w="sm" len="sm"/>
              </a:ln>
            </p:spPr>
            <p:txBody>
              <a:bodyPr wrap="none" anchor="ctr"/>
              <a:lstStyle/>
              <a:p>
                <a:endParaRPr lang="en-US" sz="1600"/>
              </a:p>
            </p:txBody>
          </p:sp>
          <p:sp>
            <p:nvSpPr>
              <p:cNvPr id="19" name="Line 25"/>
              <p:cNvSpPr>
                <a:spLocks noChangeShapeType="1"/>
              </p:cNvSpPr>
              <p:nvPr/>
            </p:nvSpPr>
            <p:spPr bwMode="auto">
              <a:xfrm flipH="1">
                <a:off x="3784600" y="5924550"/>
                <a:ext cx="303213" cy="550863"/>
              </a:xfrm>
              <a:prstGeom prst="line">
                <a:avLst/>
              </a:prstGeom>
              <a:noFill/>
              <a:ln w="25400">
                <a:solidFill>
                  <a:schemeClr val="tx1"/>
                </a:solidFill>
                <a:round/>
                <a:headEnd type="none" w="sm" len="sm"/>
                <a:tailEnd type="none" w="sm" len="sm"/>
              </a:ln>
            </p:spPr>
            <p:txBody>
              <a:bodyPr wrap="none" anchor="ctr"/>
              <a:lstStyle/>
              <a:p>
                <a:endParaRPr lang="en-US" sz="1600"/>
              </a:p>
            </p:txBody>
          </p:sp>
          <p:sp>
            <p:nvSpPr>
              <p:cNvPr id="20" name="Oval 26"/>
              <p:cNvSpPr>
                <a:spLocks noChangeArrowheads="1"/>
              </p:cNvSpPr>
              <p:nvPr/>
            </p:nvSpPr>
            <p:spPr bwMode="auto">
              <a:xfrm rot="19740000">
                <a:off x="4062413" y="6110288"/>
                <a:ext cx="100012" cy="198437"/>
              </a:xfrm>
              <a:prstGeom prst="ellipse">
                <a:avLst/>
              </a:prstGeom>
              <a:solidFill>
                <a:schemeClr val="tx1"/>
              </a:solidFill>
              <a:ln w="12700">
                <a:solidFill>
                  <a:schemeClr val="tx1"/>
                </a:solidFill>
                <a:round/>
                <a:headEnd/>
                <a:tailEnd/>
              </a:ln>
            </p:spPr>
            <p:txBody>
              <a:bodyPr wrap="none" anchor="ctr"/>
              <a:lstStyle/>
              <a:p>
                <a:endParaRPr lang="en-US" sz="1600"/>
              </a:p>
            </p:txBody>
          </p:sp>
          <p:sp>
            <p:nvSpPr>
              <p:cNvPr id="21" name="Line 27"/>
              <p:cNvSpPr>
                <a:spLocks noChangeShapeType="1"/>
              </p:cNvSpPr>
              <p:nvPr/>
            </p:nvSpPr>
            <p:spPr bwMode="auto">
              <a:xfrm flipV="1">
                <a:off x="3784600" y="6330950"/>
                <a:ext cx="555625" cy="144463"/>
              </a:xfrm>
              <a:prstGeom prst="line">
                <a:avLst/>
              </a:prstGeom>
              <a:noFill/>
              <a:ln w="25400">
                <a:solidFill>
                  <a:schemeClr val="tx1"/>
                </a:solidFill>
                <a:round/>
                <a:headEnd type="none" w="sm" len="sm"/>
                <a:tailEnd type="none" w="sm" len="sm"/>
              </a:ln>
            </p:spPr>
            <p:txBody>
              <a:bodyPr wrap="none" anchor="ctr"/>
              <a:lstStyle/>
              <a:p>
                <a:endParaRPr lang="en-US" sz="1600"/>
              </a:p>
            </p:txBody>
          </p:sp>
          <p:sp>
            <p:nvSpPr>
              <p:cNvPr id="22" name="Oval 33"/>
              <p:cNvSpPr>
                <a:spLocks noChangeArrowheads="1"/>
              </p:cNvSpPr>
              <p:nvPr/>
            </p:nvSpPr>
            <p:spPr bwMode="auto">
              <a:xfrm>
                <a:off x="4079875" y="5081588"/>
                <a:ext cx="57150" cy="63500"/>
              </a:xfrm>
              <a:prstGeom prst="ellipse">
                <a:avLst/>
              </a:prstGeom>
              <a:solidFill>
                <a:srgbClr val="037C03"/>
              </a:solidFill>
              <a:ln w="12700">
                <a:solidFill>
                  <a:schemeClr val="bg2"/>
                </a:solidFill>
                <a:round/>
                <a:headEnd/>
                <a:tailEnd/>
              </a:ln>
            </p:spPr>
            <p:txBody>
              <a:bodyPr wrap="none" anchor="ctr"/>
              <a:lstStyle/>
              <a:p>
                <a:endParaRPr lang="en-US" sz="1600"/>
              </a:p>
            </p:txBody>
          </p:sp>
          <p:sp>
            <p:nvSpPr>
              <p:cNvPr id="23" name="Oval 34"/>
              <p:cNvSpPr>
                <a:spLocks noChangeArrowheads="1"/>
              </p:cNvSpPr>
              <p:nvPr/>
            </p:nvSpPr>
            <p:spPr bwMode="auto">
              <a:xfrm>
                <a:off x="1504950" y="3649663"/>
                <a:ext cx="57150" cy="63500"/>
              </a:xfrm>
              <a:prstGeom prst="ellipse">
                <a:avLst/>
              </a:prstGeom>
              <a:solidFill>
                <a:srgbClr val="037C03"/>
              </a:solidFill>
              <a:ln w="12700">
                <a:solidFill>
                  <a:schemeClr val="bg2"/>
                </a:solidFill>
                <a:round/>
                <a:headEnd/>
                <a:tailEnd/>
              </a:ln>
            </p:spPr>
            <p:txBody>
              <a:bodyPr wrap="none" anchor="ctr"/>
              <a:lstStyle/>
              <a:p>
                <a:endParaRPr lang="en-US" sz="1600"/>
              </a:p>
            </p:txBody>
          </p:sp>
        </p:grpSp>
        <p:sp>
          <p:nvSpPr>
            <p:cNvPr id="50" name="Text Box 26"/>
            <p:cNvSpPr txBox="1">
              <a:spLocks noChangeArrowheads="1"/>
            </p:cNvSpPr>
            <p:nvPr/>
          </p:nvSpPr>
          <p:spPr bwMode="auto">
            <a:xfrm>
              <a:off x="3657600" y="753824"/>
              <a:ext cx="809272" cy="547089"/>
            </a:xfrm>
            <a:prstGeom prst="rect">
              <a:avLst/>
            </a:prstGeom>
            <a:noFill/>
            <a:ln w="12700">
              <a:noFill/>
              <a:miter lim="800000"/>
              <a:headEnd/>
              <a:tailEnd/>
            </a:ln>
          </p:spPr>
          <p:txBody>
            <a:bodyPr anchor="ctr">
              <a:spAutoFit/>
            </a:bodyPr>
            <a:lstStyle/>
            <a:p>
              <a:pPr algn="ctr">
                <a:spcBef>
                  <a:spcPct val="20000"/>
                </a:spcBef>
              </a:pPr>
              <a:r>
                <a:rPr lang="en-US" sz="2000" dirty="0"/>
                <a:t>X</a:t>
              </a:r>
              <a:endParaRPr lang="en-US" sz="2000" baseline="-25000" dirty="0"/>
            </a:p>
          </p:txBody>
        </p:sp>
        <p:sp>
          <p:nvSpPr>
            <p:cNvPr id="51" name="Text Box 26"/>
            <p:cNvSpPr txBox="1">
              <a:spLocks noChangeArrowheads="1"/>
            </p:cNvSpPr>
            <p:nvPr/>
          </p:nvSpPr>
          <p:spPr bwMode="auto">
            <a:xfrm>
              <a:off x="867127" y="3092412"/>
              <a:ext cx="809272" cy="547089"/>
            </a:xfrm>
            <a:prstGeom prst="rect">
              <a:avLst/>
            </a:prstGeom>
            <a:noFill/>
            <a:ln w="12700">
              <a:noFill/>
              <a:miter lim="800000"/>
              <a:headEnd/>
              <a:tailEnd/>
            </a:ln>
          </p:spPr>
          <p:txBody>
            <a:bodyPr anchor="ctr">
              <a:spAutoFit/>
            </a:bodyPr>
            <a:lstStyle/>
            <a:p>
              <a:pPr algn="ctr">
                <a:spcBef>
                  <a:spcPct val="20000"/>
                </a:spcBef>
              </a:pPr>
              <a:r>
                <a:rPr lang="en-US" sz="2000" dirty="0" smtClean="0"/>
                <a:t>x</a:t>
              </a:r>
              <a:endParaRPr lang="en-US" sz="2000" baseline="-25000" dirty="0"/>
            </a:p>
          </p:txBody>
        </p:sp>
        <p:sp>
          <p:nvSpPr>
            <p:cNvPr id="52" name="Text Box 26"/>
            <p:cNvSpPr txBox="1">
              <a:spLocks noChangeArrowheads="1"/>
            </p:cNvSpPr>
            <p:nvPr/>
          </p:nvSpPr>
          <p:spPr bwMode="auto">
            <a:xfrm>
              <a:off x="3520189" y="4479002"/>
              <a:ext cx="809272" cy="547089"/>
            </a:xfrm>
            <a:prstGeom prst="rect">
              <a:avLst/>
            </a:prstGeom>
            <a:noFill/>
            <a:ln w="12700">
              <a:noFill/>
              <a:miter lim="800000"/>
              <a:headEnd/>
              <a:tailEnd/>
            </a:ln>
          </p:spPr>
          <p:txBody>
            <a:bodyPr anchor="ctr">
              <a:spAutoFit/>
            </a:bodyPr>
            <a:lstStyle/>
            <a:p>
              <a:pPr algn="ctr">
                <a:spcBef>
                  <a:spcPct val="20000"/>
                </a:spcBef>
              </a:pPr>
              <a:r>
                <a:rPr lang="en-US" sz="2000" dirty="0" smtClean="0"/>
                <a:t>x'</a:t>
              </a:r>
              <a:endParaRPr lang="en-US" sz="2000" baseline="-25000" dirty="0"/>
            </a:p>
          </p:txBody>
        </p:sp>
      </p:grpSp>
    </p:spTree>
    <p:extLst>
      <p:ext uri="{BB962C8B-B14F-4D97-AF65-F5344CB8AC3E}">
        <p14:creationId xmlns:p14="http://schemas.microsoft.com/office/powerpoint/2010/main" val="2158764075"/>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AULTFONTSIZE" val="10"/>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Blank Presentatio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3DPhoto99-seitz-slides">
  <a:themeElements>
    <a:clrScheme name="3DPhoto99-seitz-slid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fontScheme name="3DPhoto99-seitz-slides">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ea typeface="ＭＳ Ｐゴシック"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New Roman" charset="0"/>
            <a:ea typeface="ＭＳ Ｐゴシック" charset="0"/>
          </a:defRPr>
        </a:defPPr>
      </a:lstStyle>
    </a:lnDef>
  </a:objectDefaults>
  <a:extraClrSchemeLst>
    <a:extraClrScheme>
      <a:clrScheme name="3DPhoto99-seitz-slide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DPhoto99-seitz-slide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DPhoto99-seitz-slide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DPhoto99-seitz-slide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DPhoto99-seitz-slide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DPhoto99-seitz-slide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DPhoto99-seitz-slide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mosaic">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fontScheme name="mosai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mosai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saic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saic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saic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saic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saic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saic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Office\Templates\Blank Presentation.pot</Template>
  <TotalTime>22537</TotalTime>
  <Words>3398</Words>
  <Application>Microsoft Macintosh PowerPoint</Application>
  <PresentationFormat>On-screen Show (4:3)</PresentationFormat>
  <Paragraphs>610</Paragraphs>
  <Slides>89</Slides>
  <Notes>57</Notes>
  <HiddenSlides>1</HiddenSlides>
  <MMClips>0</MMClips>
  <ScaleCrop>false</ScaleCrop>
  <HeadingPairs>
    <vt:vector size="6" baseType="variant">
      <vt:variant>
        <vt:lpstr>Theme</vt:lpstr>
      </vt:variant>
      <vt:variant>
        <vt:i4>4</vt:i4>
      </vt:variant>
      <vt:variant>
        <vt:lpstr>Embedded OLE Servers</vt:lpstr>
      </vt:variant>
      <vt:variant>
        <vt:i4>3</vt:i4>
      </vt:variant>
      <vt:variant>
        <vt:lpstr>Slide Titles</vt:lpstr>
      </vt:variant>
      <vt:variant>
        <vt:i4>89</vt:i4>
      </vt:variant>
    </vt:vector>
  </HeadingPairs>
  <TitlesOfParts>
    <vt:vector size="96" baseType="lpstr">
      <vt:lpstr>Blank Presentation</vt:lpstr>
      <vt:lpstr>Office Theme</vt:lpstr>
      <vt:lpstr>1_3DPhoto99-seitz-slides</vt:lpstr>
      <vt:lpstr>mosaic</vt:lpstr>
      <vt:lpstr>Image</vt:lpstr>
      <vt:lpstr>Artwork</vt:lpstr>
      <vt:lpstr>Equation</vt:lpstr>
      <vt:lpstr>Stereo</vt:lpstr>
      <vt:lpstr>PowerPoint Presentation</vt:lpstr>
      <vt:lpstr>PowerPoint Presentation</vt:lpstr>
      <vt:lpstr>What do humans use as depth cues?</vt:lpstr>
      <vt:lpstr>What do humans use as depth cues?</vt:lpstr>
      <vt:lpstr>PowerPoint Presentation</vt:lpstr>
      <vt:lpstr>Amount of horizontal movement is …</vt:lpstr>
      <vt:lpstr>Cameras</vt:lpstr>
      <vt:lpstr>Depth from Stereo</vt:lpstr>
      <vt:lpstr>Depth from disparity</vt:lpstr>
      <vt:lpstr>Depth from Stereo</vt:lpstr>
      <vt:lpstr>Correspondence Problem</vt:lpstr>
      <vt:lpstr>Key idea: Epipolar constraint</vt:lpstr>
      <vt:lpstr>Epipolar geometry: notation</vt:lpstr>
      <vt:lpstr>Epipolar geometry: notation</vt:lpstr>
      <vt:lpstr>Example: Converging cameras</vt:lpstr>
      <vt:lpstr>Example: Motion parallel to image plane</vt:lpstr>
      <vt:lpstr>Example: Forward motion</vt:lpstr>
      <vt:lpstr>Example: Motion perpendicular to image plane</vt:lpstr>
      <vt:lpstr>Example: Motion perpendicular to image plane</vt:lpstr>
      <vt:lpstr>Example: Forward motion</vt:lpstr>
      <vt:lpstr>Epipolar constraint</vt:lpstr>
      <vt:lpstr>Epipolar constraint</vt:lpstr>
      <vt:lpstr>Epipolar constraint example</vt:lpstr>
      <vt:lpstr>Camera parameters</vt:lpstr>
      <vt:lpstr>A Tale of Two Coordinate Systems</vt:lpstr>
      <vt:lpstr>Camera parameters</vt:lpstr>
      <vt:lpstr>Camera parameters</vt:lpstr>
      <vt:lpstr>Extrinsics</vt:lpstr>
      <vt:lpstr>Extrinsics</vt:lpstr>
      <vt:lpstr>Extrinsics</vt:lpstr>
      <vt:lpstr>Extrinsics</vt:lpstr>
      <vt:lpstr>Perspective projection</vt:lpstr>
      <vt:lpstr>Projection matrix</vt:lpstr>
      <vt:lpstr>Projection matrix</vt:lpstr>
      <vt:lpstr>Epipolar constraint example</vt:lpstr>
      <vt:lpstr>Epipolar constraint: Calibrated case</vt:lpstr>
      <vt:lpstr>Epipolar constraint: Calibrated case</vt:lpstr>
      <vt:lpstr>Epipolar constraint: Calibrated case</vt:lpstr>
      <vt:lpstr>Epipolar constraint: Calibrated case</vt:lpstr>
      <vt:lpstr>Epipolar constraint: Uncalibrated case</vt:lpstr>
      <vt:lpstr>Epipolar constraint: Uncalibrated case</vt:lpstr>
      <vt:lpstr>Epipolar constraint: Uncalibrated case</vt:lpstr>
      <vt:lpstr>The eight-point algorithm</vt:lpstr>
      <vt:lpstr>The eight-point algorithm</vt:lpstr>
      <vt:lpstr>Problem with eight-point algorithm</vt:lpstr>
      <vt:lpstr>Problem with eight-point algorithm</vt:lpstr>
      <vt:lpstr>The normalized eight-point algorithm</vt:lpstr>
      <vt:lpstr>Comparison of estimation algorithms</vt:lpstr>
      <vt:lpstr>Moving on to stereo…</vt:lpstr>
      <vt:lpstr>Depth from disparity</vt:lpstr>
      <vt:lpstr>Basic stereo matching algorithm</vt:lpstr>
      <vt:lpstr>Basic stereo matching algorithm</vt:lpstr>
      <vt:lpstr>Simplest Case: Parallel images</vt:lpstr>
      <vt:lpstr>Stereo image rectification</vt:lpstr>
      <vt:lpstr>Stereo image rectification</vt:lpstr>
      <vt:lpstr>Example</vt:lpstr>
      <vt:lpstr>Correspondence search</vt:lpstr>
      <vt:lpstr>Correspondence search</vt:lpstr>
      <vt:lpstr>Correspondence search</vt:lpstr>
      <vt:lpstr>Effect of window size</vt:lpstr>
      <vt:lpstr>Failures of correspondence search</vt:lpstr>
      <vt:lpstr>Results with window search</vt:lpstr>
      <vt:lpstr>How can we improve window-based matching?</vt:lpstr>
      <vt:lpstr>Stereo constraints/priors</vt:lpstr>
      <vt:lpstr>Stereo constraints/priors</vt:lpstr>
      <vt:lpstr>Stereo constraints/priors</vt:lpstr>
      <vt:lpstr>Priors and constraints</vt:lpstr>
      <vt:lpstr>Stereo as energy minimization</vt:lpstr>
      <vt:lpstr>Stereo as energy minimization</vt:lpstr>
      <vt:lpstr>Stereo as energy minimization</vt:lpstr>
      <vt:lpstr>Smoothness cost</vt:lpstr>
      <vt:lpstr>Dynamic programming</vt:lpstr>
      <vt:lpstr>Energy minimization via graph cuts</vt:lpstr>
      <vt:lpstr>Energy minimization via graph cuts</vt:lpstr>
      <vt:lpstr>Stereo as energy minimization</vt:lpstr>
      <vt:lpstr>Stereo as energy minimization</vt:lpstr>
      <vt:lpstr>Matching windows</vt:lpstr>
      <vt:lpstr>Before &amp; After</vt:lpstr>
      <vt:lpstr>Real-time stereo</vt:lpstr>
      <vt:lpstr>Why does stereo fail?</vt:lpstr>
      <vt:lpstr>Why does stereo fail?</vt:lpstr>
      <vt:lpstr>Why does stereo fail?</vt:lpstr>
      <vt:lpstr>Why does stereo fail?</vt:lpstr>
      <vt:lpstr>Stereo reconstruction pipeline</vt:lpstr>
      <vt:lpstr>Choosing the stereo baseline</vt:lpstr>
      <vt:lpstr>Multi-view stereo ?</vt:lpstr>
      <vt:lpstr>Beyond two-view stereo</vt:lpstr>
      <vt:lpstr>Using more than two images</vt:lpstr>
    </vt:vector>
  </TitlesOfParts>
  <Company>University of Washington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Vision: Segmentation2</dc:title>
  <dc:creator>Steve Seitz</dc:creator>
  <cp:lastModifiedBy>Ali Farhadi</cp:lastModifiedBy>
  <cp:revision>584</cp:revision>
  <cp:lastPrinted>1999-10-04T18:53:50Z</cp:lastPrinted>
  <dcterms:created xsi:type="dcterms:W3CDTF">1998-05-10T17:20:27Z</dcterms:created>
  <dcterms:modified xsi:type="dcterms:W3CDTF">2014-02-03T21:24:59Z</dcterms:modified>
</cp:coreProperties>
</file>