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3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1.bin" ContentType="application/vnd.openxmlformats-officedocument.oleObject"/>
  <Override PartName="/ppt/notesSlides/notesSlide7.xml" ContentType="application/vnd.openxmlformats-officedocument.presentationml.notesSlide+xml"/>
  <Override PartName="/ppt/tags/tag38.xml" ContentType="application/vnd.openxmlformats-officedocument.presentationml.tags+xml"/>
  <Override PartName="/ppt/notesSlides/notesSlide8.xml" ContentType="application/vnd.openxmlformats-officedocument.presentationml.notesSlide+xml"/>
  <Override PartName="/ppt/tags/tag39.xml" ContentType="application/vnd.openxmlformats-officedocument.presentationml.tags+xml"/>
  <Override PartName="/ppt/notesSlides/notesSlide9.xml" ContentType="application/vnd.openxmlformats-officedocument.presentationml.notesSlide+xml"/>
  <Override PartName="/ppt/tags/tag40.xml" ContentType="application/vnd.openxmlformats-officedocument.presentationml.tags+xml"/>
  <Override PartName="/ppt/notesSlides/notesSlide10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11.xml" ContentType="application/vnd.openxmlformats-officedocument.presentationml.notesSlid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notesSlides/notesSlide12.xml" ContentType="application/vnd.openxmlformats-officedocument.presentationml.notesSlid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notesSlides/notesSlide13.xml" ContentType="application/vnd.openxmlformats-officedocument.presentationml.notesSlide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  <p:sldMasterId id="2147483700" r:id="rId2"/>
    <p:sldMasterId id="2147483713" r:id="rId3"/>
  </p:sldMasterIdLst>
  <p:notesMasterIdLst>
    <p:notesMasterId r:id="rId60"/>
  </p:notesMasterIdLst>
  <p:sldIdLst>
    <p:sldId id="256" r:id="rId4"/>
    <p:sldId id="356" r:id="rId5"/>
    <p:sldId id="357" r:id="rId6"/>
    <p:sldId id="291" r:id="rId7"/>
    <p:sldId id="292" r:id="rId8"/>
    <p:sldId id="312" r:id="rId9"/>
    <p:sldId id="293" r:id="rId10"/>
    <p:sldId id="296" r:id="rId11"/>
    <p:sldId id="311" r:id="rId12"/>
    <p:sldId id="297" r:id="rId13"/>
    <p:sldId id="346" r:id="rId14"/>
    <p:sldId id="347" r:id="rId15"/>
    <p:sldId id="348" r:id="rId16"/>
    <p:sldId id="349" r:id="rId17"/>
    <p:sldId id="350" r:id="rId18"/>
    <p:sldId id="351" r:id="rId19"/>
    <p:sldId id="352" r:id="rId20"/>
    <p:sldId id="353" r:id="rId21"/>
    <p:sldId id="354" r:id="rId22"/>
    <p:sldId id="301" r:id="rId23"/>
    <p:sldId id="298" r:id="rId24"/>
    <p:sldId id="300" r:id="rId25"/>
    <p:sldId id="299" r:id="rId26"/>
    <p:sldId id="302" r:id="rId27"/>
    <p:sldId id="303" r:id="rId28"/>
    <p:sldId id="304" r:id="rId29"/>
    <p:sldId id="305" r:id="rId30"/>
    <p:sldId id="313" r:id="rId31"/>
    <p:sldId id="318" r:id="rId32"/>
    <p:sldId id="319" r:id="rId33"/>
    <p:sldId id="320" r:id="rId34"/>
    <p:sldId id="321" r:id="rId35"/>
    <p:sldId id="322" r:id="rId36"/>
    <p:sldId id="323" r:id="rId37"/>
    <p:sldId id="324" r:id="rId38"/>
    <p:sldId id="325" r:id="rId39"/>
    <p:sldId id="326" r:id="rId40"/>
    <p:sldId id="327" r:id="rId41"/>
    <p:sldId id="328" r:id="rId42"/>
    <p:sldId id="329" r:id="rId43"/>
    <p:sldId id="330" r:id="rId44"/>
    <p:sldId id="331" r:id="rId45"/>
    <p:sldId id="332" r:id="rId46"/>
    <p:sldId id="333" r:id="rId47"/>
    <p:sldId id="334" r:id="rId48"/>
    <p:sldId id="335" r:id="rId49"/>
    <p:sldId id="336" r:id="rId50"/>
    <p:sldId id="337" r:id="rId51"/>
    <p:sldId id="338" r:id="rId52"/>
    <p:sldId id="339" r:id="rId53"/>
    <p:sldId id="340" r:id="rId54"/>
    <p:sldId id="341" r:id="rId55"/>
    <p:sldId id="342" r:id="rId56"/>
    <p:sldId id="343" r:id="rId57"/>
    <p:sldId id="344" r:id="rId58"/>
    <p:sldId id="345" r:id="rId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969696"/>
    <a:srgbClr val="777777"/>
    <a:srgbClr val="F8F8F8"/>
    <a:srgbClr val="EAEAEA"/>
    <a:srgbClr val="DDDDDD"/>
    <a:srgbClr val="C0C0C0"/>
    <a:srgbClr val="B2B2B2"/>
    <a:srgbClr val="000000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2920" y="-28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63" Type="http://schemas.openxmlformats.org/officeDocument/2006/relationships/viewProps" Target="viewProps.xml"/><Relationship Id="rId64" Type="http://schemas.openxmlformats.org/officeDocument/2006/relationships/theme" Target="theme/theme1.xml"/><Relationship Id="rId65" Type="http://schemas.openxmlformats.org/officeDocument/2006/relationships/tableStyles" Target="tableStyles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60" Type="http://schemas.openxmlformats.org/officeDocument/2006/relationships/notesMaster" Target="notesMasters/notesMaster1.xml"/><Relationship Id="rId61" Type="http://schemas.openxmlformats.org/officeDocument/2006/relationships/printerSettings" Target="printerSettings/printerSettings1.bin"/><Relationship Id="rId62" Type="http://schemas.openxmlformats.org/officeDocument/2006/relationships/presProps" Target="presProp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033238-7DFC-4B3F-953F-E29CEE481CCC}" type="datetimeFigureOut">
              <a:rPr lang="en-US" smtClean="0"/>
              <a:t>1/22/14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E18ADA-AEA4-4248-8602-844158BED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238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E18ADA-AEA4-4248-8602-844158BEDF4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1641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B0FC6A-94EE-4BCA-9ADB-809AED2EA99B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0FF7FF-0277-4253-8A5E-E3ABAF69B8A1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669971-97E3-427C-96A0-BC854088E888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34F40A-8C2F-404F-8DFB-9A4D4EA60D93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7898D9-FBF5-4208-937C-CB612769A58C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1F2B6EA7-AC0A-EB42-8238-1C2668B95A80}" type="slidenum">
              <a:rPr lang="en-US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1929B2A3-56FC-8748-85DB-6E4F015CF08F}" type="slidenum">
              <a:rPr lang="en-US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8E05A439-04EA-7443-9FCC-1FED80ED9B9A}" type="slidenum">
              <a:rPr lang="en-US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2CFDA1B7-1D7B-5B46-96C3-A1FD279338AC}" type="slidenum">
              <a:rPr lang="en-US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219007-84FB-4B26-A6D9-D986B992FFB3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990DED11-DA6B-594E-A891-0D486DCB8F95}" type="slidenum">
              <a:rPr lang="en-US"/>
              <a:pPr/>
              <a:t>39</a:t>
            </a:fld>
            <a:endParaRPr lang="en-US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74386808-B03D-CF4B-8C08-D9EE1D74FD2E}" type="slidenum">
              <a:rPr lang="en-US"/>
              <a:pPr/>
              <a:t>40</a:t>
            </a:fld>
            <a:endParaRPr lang="en-US"/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8E2E5878-2BB9-0047-BA96-C5CAC8AC0789}" type="slidenum">
              <a:rPr lang="en-US"/>
              <a:pPr/>
              <a:t>41</a:t>
            </a:fld>
            <a:endParaRPr lang="en-US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6649E29A-F200-E947-81F6-7B5D0F619767}" type="slidenum">
              <a:rPr lang="en-US"/>
              <a:pPr/>
              <a:t>42</a:t>
            </a:fld>
            <a:endParaRPr lang="en-US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00992907-FF12-5B4D-AED5-4B9D3A4A6267}" type="slidenum">
              <a:rPr lang="en-US"/>
              <a:pPr/>
              <a:t>43</a:t>
            </a:fld>
            <a:endParaRPr lang="en-US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9EB33A13-89C6-E949-A9CC-872CF701047C}" type="slidenum">
              <a:rPr lang="en-US"/>
              <a:pPr/>
              <a:t>44</a:t>
            </a:fld>
            <a:endParaRPr lang="en-US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F02E25CD-F306-8A4D-9C8F-C683964783EC}" type="slidenum">
              <a:rPr lang="en-US"/>
              <a:pPr/>
              <a:t>45</a:t>
            </a:fld>
            <a:endParaRPr lang="en-US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AF6E0A-5B93-4275-B199-BF0D28D22374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6798F71E-19B5-084F-8548-9971A15E1174}" type="slidenum">
              <a:rPr lang="en-US"/>
              <a:pPr/>
              <a:t>47</a:t>
            </a:fld>
            <a:endParaRPr lang="en-US"/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23D99D-9279-43E1-AAAF-FE193CBFAB7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23D99D-9279-43E1-AAAF-FE193CBFAB7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EE06B7-00E7-40DC-9741-34B46F3E683B}" type="slidenum">
              <a:rPr lang="en-US" smtClean="0">
                <a:solidFill>
                  <a:prstClr val="black"/>
                </a:solidFill>
              </a:rPr>
              <a:pPr/>
              <a:t>50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88041941-542B-F64F-AF94-04A496CB3768}" type="slidenum">
              <a:rPr lang="en-US"/>
              <a:pPr/>
              <a:t>51</a:t>
            </a:fld>
            <a:endParaRPr lang="en-US"/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818FBE44-B83F-9D47-BA45-F84299CD9874}" type="slidenum">
              <a:rPr lang="en-US"/>
              <a:pPr/>
              <a:t>52</a:t>
            </a:fld>
            <a:endParaRPr lang="en-US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49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849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E45D7D0-09F3-8245-BA31-1B861B832607}" type="slidenum">
              <a:rPr lang="en-US" sz="1200">
                <a:latin typeface="Calibri" charset="0"/>
              </a:rPr>
              <a:pPr eaLnBrk="1" hangingPunct="1"/>
              <a:t>53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A97373-23BB-4591-AD03-3CAB0F9E5873}" type="slidenum">
              <a:rPr lang="en-US" smtClean="0">
                <a:solidFill>
                  <a:srgbClr val="000000"/>
                </a:solidFill>
              </a:rPr>
              <a:pPr/>
              <a:t>54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E86032-689E-4614-9BFC-AC39C3130AA0}" type="slidenum">
              <a:rPr lang="en-US" smtClean="0">
                <a:solidFill>
                  <a:srgbClr val="000000"/>
                </a:solidFill>
              </a:rPr>
              <a:pPr/>
              <a:t>55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206379-FE5E-4643-9814-4A859E308A11}" type="slidenum">
              <a:rPr lang="en-US" smtClean="0">
                <a:solidFill>
                  <a:srgbClr val="000000"/>
                </a:solidFill>
              </a:rPr>
              <a:pPr/>
              <a:t>56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34F62D-E7E6-486F-A7EF-E38B7755751C}" type="slidenum">
              <a:rPr lang="en-US" sz="1100" b="1">
                <a:solidFill>
                  <a:prstClr val="black"/>
                </a:solidFill>
                <a:latin typeface="Times New Roman" pitchFamily="18" charset="0"/>
              </a:rPr>
              <a:pPr/>
              <a:t>11</a:t>
            </a:fld>
            <a:endParaRPr lang="en-US" sz="11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AB70A5-62B9-4B79-AC24-3BB22CE31BB2}" type="slidenum">
              <a:rPr lang="en-US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08930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893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A50332-E4A9-4C80-800B-B4BFFFBE99E2}" type="slidenum">
              <a:rPr lang="en-US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1097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097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77046-EE85-440F-A673-6615585BBB84}" type="datetimeFigureOut">
              <a:rPr lang="en-US" smtClean="0"/>
              <a:t>1/22/14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87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77046-EE85-440F-A673-6615585BBB84}" type="datetimeFigureOut">
              <a:rPr lang="en-US" smtClean="0"/>
              <a:t>1/22/14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93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77046-EE85-440F-A673-6615585BBB84}" type="datetimeFigureOut">
              <a:rPr lang="en-US" smtClean="0"/>
              <a:t>1/22/14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4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414198"/>
            <a:ext cx="8380412" cy="750205"/>
          </a:xfrm>
        </p:spPr>
        <p:txBody>
          <a:bodyPr>
            <a:norm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3600" spc="-300" dirty="0">
                <a:ln w="3175">
                  <a:noFill/>
                </a:ln>
                <a:solidFill>
                  <a:schemeClr val="tx1"/>
                </a:solidFill>
                <a:effectLst/>
                <a:latin typeface="Kalinga" pitchFamily="34" charset="0"/>
                <a:ea typeface="+mn-ea"/>
                <a:cs typeface="Kalinga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600062"/>
            <a:ext cx="8380412" cy="2076450"/>
          </a:xfrm>
        </p:spPr>
        <p:txBody>
          <a:bodyPr/>
          <a:lstStyle>
            <a:lvl1pPr>
              <a:buFontTx/>
              <a:buBlip>
                <a:blip r:embed="rId2"/>
              </a:buBlip>
              <a:defRPr/>
            </a:lvl1pPr>
            <a:lvl2pPr>
              <a:buFontTx/>
              <a:buBlip>
                <a:blip r:embed="rId3"/>
              </a:buBlip>
              <a:defRPr/>
            </a:lvl2pPr>
            <a:lvl3pPr>
              <a:buFontTx/>
              <a:buBlip>
                <a:blip r:embed="rId3"/>
              </a:buBlip>
              <a:defRPr/>
            </a:lvl3pPr>
            <a:lvl4pPr>
              <a:buFontTx/>
              <a:buBlip>
                <a:blip r:embed="rId3"/>
              </a:buBlip>
              <a:defRPr/>
            </a:lvl4pPr>
            <a:lvl5pPr>
              <a:buFontTx/>
              <a:buBlip>
                <a:blip r:embed="rId3"/>
              </a:buBlip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67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E4C5AD-0B19-4AEB-870F-89BF954358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7286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9209BF-32E9-49CB-9F4C-066BCF3FD8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9653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A8688C-ACCE-4554-9ED6-40F2C997504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868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179DFE-93D8-4994-A482-F8774634DA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4450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933579-F3FA-444F-8C5F-54D742C4B00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5906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D24496-F575-41DE-9549-53E96116275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4752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14E82E-6AD2-4604-98BD-2DE474662D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437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77046-EE85-440F-A673-6615585BBB84}" type="datetimeFigureOut">
              <a:rPr lang="en-US" smtClean="0"/>
              <a:t>1/22/14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24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1F0528-4A32-4080-AA20-7EF70A8F5A0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9592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150385-F649-488C-8E5E-D939741C8D1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3119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46581F-166F-4AD8-B34E-BAD4D48F707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4799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9CE2DA-4E9B-4D2D-9801-E00329EE06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1808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0A7719-225C-4D82-B809-A2F9B43543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0472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E4C5AD-0B19-4AEB-870F-89BF954358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086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9209BF-32E9-49CB-9F4C-066BCF3FD8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0048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A8688C-ACCE-4554-9ED6-40F2C997504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3816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179DFE-93D8-4994-A482-F8774634DA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0890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933579-F3FA-444F-8C5F-54D742C4B00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615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77046-EE85-440F-A673-6615585BBB84}" type="datetimeFigureOut">
              <a:rPr lang="en-US" smtClean="0"/>
              <a:t>1/22/14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74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D24496-F575-41DE-9549-53E96116275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0066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14E82E-6AD2-4604-98BD-2DE474662D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3747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1F0528-4A32-4080-AA20-7EF70A8F5A0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0140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150385-F649-488C-8E5E-D939741C8D1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5593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46581F-166F-4AD8-B34E-BAD4D48F707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0058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9CE2DA-4E9B-4D2D-9801-E00329EE06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83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0A7719-225C-4D82-B809-A2F9B43543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757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77046-EE85-440F-A673-6615585BBB84}" type="datetimeFigureOut">
              <a:rPr lang="en-US" smtClean="0"/>
              <a:t>1/22/14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80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77046-EE85-440F-A673-6615585BBB84}" type="datetimeFigureOut">
              <a:rPr lang="en-US" smtClean="0"/>
              <a:t>1/22/14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47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77046-EE85-440F-A673-6615585BBB84}" type="datetimeFigureOut">
              <a:rPr lang="en-US" smtClean="0"/>
              <a:t>1/22/14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95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77046-EE85-440F-A673-6615585BBB84}" type="datetimeFigureOut">
              <a:rPr lang="en-US" smtClean="0"/>
              <a:t>1/22/14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05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77046-EE85-440F-A673-6615585BBB84}" type="datetimeFigureOut">
              <a:rPr lang="en-US" smtClean="0"/>
              <a:t>1/22/14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96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77046-EE85-440F-A673-6615585BBB84}" type="datetimeFigureOut">
              <a:rPr lang="en-US" smtClean="0"/>
              <a:t>1/22/14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95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B77046-EE85-440F-A673-6615585BBB84}" type="datetimeFigureOut">
              <a:rPr lang="en-US" smtClean="0"/>
              <a:t>1/22/14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591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8DFBB5B-06B2-43B4-9875-37FEB23AFD34}" type="slidenum">
              <a:rPr lang="en-US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Times New Roman" pitchFamily="18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74057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ＭＳ Ｐゴシック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8DFBB5B-06B2-43B4-9875-37FEB23AFD34}" type="slidenum">
              <a:rPr lang="en-US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Times New Roman" pitchFamily="18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33580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ＭＳ Ｐゴシック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4" Type="http://schemas.openxmlformats.org/officeDocument/2006/relationships/tags" Target="../tags/tag37.xml"/><Relationship Id="rId5" Type="http://schemas.openxmlformats.org/officeDocument/2006/relationships/slideLayout" Target="../slideLayouts/slideLayout26.xml"/><Relationship Id="rId6" Type="http://schemas.openxmlformats.org/officeDocument/2006/relationships/notesSlide" Target="../notesSlides/notesSlide4.xml"/><Relationship Id="rId7" Type="http://schemas.openxmlformats.org/officeDocument/2006/relationships/hyperlink" Target="http://people.csail.mit.edu/albert/ladypack/wiki/index.php/Known_implementations_of_SIFT" TargetMode="External"/><Relationship Id="rId8" Type="http://schemas.openxmlformats.org/officeDocument/2006/relationships/image" Target="../media/image16.jpeg"/><Relationship Id="rId9" Type="http://schemas.openxmlformats.org/officeDocument/2006/relationships/image" Target="../media/image17.jpeg"/><Relationship Id="rId1" Type="http://schemas.openxmlformats.org/officeDocument/2006/relationships/tags" Target="../tags/tag34.xml"/><Relationship Id="rId2" Type="http://schemas.openxmlformats.org/officeDocument/2006/relationships/tags" Target="../tags/tag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hyperlink" Target="http://www.cs.ubc.ca/~mbrown/autostitch/autostitch.html" TargetMode="External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jpeg"/><Relationship Id="rId6" Type="http://schemas.openxmlformats.org/officeDocument/2006/relationships/image" Target="../media/image33.jpeg"/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34.jpeg"/><Relationship Id="rId3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36.png"/><Relationship Id="rId1" Type="http://schemas.openxmlformats.org/officeDocument/2006/relationships/tags" Target="../tags/tag38.xml"/><Relationship Id="rId2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37.png"/><Relationship Id="rId1" Type="http://schemas.openxmlformats.org/officeDocument/2006/relationships/tags" Target="../tags/tag39.xml"/><Relationship Id="rId2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38.png"/><Relationship Id="rId1" Type="http://schemas.openxmlformats.org/officeDocument/2006/relationships/tags" Target="../tags/tag40.xml"/><Relationship Id="rId2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6.xml"/><Relationship Id="rId12" Type="http://schemas.openxmlformats.org/officeDocument/2006/relationships/notesSlide" Target="../notesSlides/notesSlide11.xml"/><Relationship Id="rId13" Type="http://schemas.openxmlformats.org/officeDocument/2006/relationships/image" Target="../media/image39.jpeg"/><Relationship Id="rId1" Type="http://schemas.openxmlformats.org/officeDocument/2006/relationships/tags" Target="../tags/tag41.xml"/><Relationship Id="rId2" Type="http://schemas.openxmlformats.org/officeDocument/2006/relationships/tags" Target="../tags/tag42.xml"/><Relationship Id="rId3" Type="http://schemas.openxmlformats.org/officeDocument/2006/relationships/tags" Target="../tags/tag43.xml"/><Relationship Id="rId4" Type="http://schemas.openxmlformats.org/officeDocument/2006/relationships/tags" Target="../tags/tag44.xml"/><Relationship Id="rId5" Type="http://schemas.openxmlformats.org/officeDocument/2006/relationships/tags" Target="../tags/tag45.xml"/><Relationship Id="rId6" Type="http://schemas.openxmlformats.org/officeDocument/2006/relationships/tags" Target="../tags/tag46.xml"/><Relationship Id="rId7" Type="http://schemas.openxmlformats.org/officeDocument/2006/relationships/tags" Target="../tags/tag47.xml"/><Relationship Id="rId8" Type="http://schemas.openxmlformats.org/officeDocument/2006/relationships/tags" Target="../tags/tag48.xml"/><Relationship Id="rId9" Type="http://schemas.openxmlformats.org/officeDocument/2006/relationships/tags" Target="../tags/tag49.xml"/><Relationship Id="rId10" Type="http://schemas.openxmlformats.org/officeDocument/2006/relationships/tags" Target="../tags/tag50.xml"/></Relationships>
</file>

<file path=ppt/slides/_rels/slide25.xml.rels><?xml version="1.0" encoding="UTF-8" standalone="yes"?>
<Relationships xmlns="http://schemas.openxmlformats.org/package/2006/relationships"><Relationship Id="rId11" Type="http://schemas.openxmlformats.org/officeDocument/2006/relationships/tags" Target="../tags/tag61.xml"/><Relationship Id="rId12" Type="http://schemas.openxmlformats.org/officeDocument/2006/relationships/tags" Target="../tags/tag62.xml"/><Relationship Id="rId13" Type="http://schemas.openxmlformats.org/officeDocument/2006/relationships/slideLayout" Target="../slideLayouts/slideLayout26.xml"/><Relationship Id="rId14" Type="http://schemas.openxmlformats.org/officeDocument/2006/relationships/notesSlide" Target="../notesSlides/notesSlide12.xml"/><Relationship Id="rId15" Type="http://schemas.openxmlformats.org/officeDocument/2006/relationships/image" Target="../media/image39.jpeg"/><Relationship Id="rId1" Type="http://schemas.openxmlformats.org/officeDocument/2006/relationships/tags" Target="../tags/tag51.xml"/><Relationship Id="rId2" Type="http://schemas.openxmlformats.org/officeDocument/2006/relationships/tags" Target="../tags/tag52.xml"/><Relationship Id="rId3" Type="http://schemas.openxmlformats.org/officeDocument/2006/relationships/tags" Target="../tags/tag53.xml"/><Relationship Id="rId4" Type="http://schemas.openxmlformats.org/officeDocument/2006/relationships/tags" Target="../tags/tag54.xml"/><Relationship Id="rId5" Type="http://schemas.openxmlformats.org/officeDocument/2006/relationships/tags" Target="../tags/tag55.xml"/><Relationship Id="rId6" Type="http://schemas.openxmlformats.org/officeDocument/2006/relationships/tags" Target="../tags/tag56.xml"/><Relationship Id="rId7" Type="http://schemas.openxmlformats.org/officeDocument/2006/relationships/tags" Target="../tags/tag57.xml"/><Relationship Id="rId8" Type="http://schemas.openxmlformats.org/officeDocument/2006/relationships/tags" Target="../tags/tag58.xml"/><Relationship Id="rId9" Type="http://schemas.openxmlformats.org/officeDocument/2006/relationships/tags" Target="../tags/tag59.xml"/><Relationship Id="rId10" Type="http://schemas.openxmlformats.org/officeDocument/2006/relationships/tags" Target="../tags/tag60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tags" Target="../tags/tag71.xml"/><Relationship Id="rId20" Type="http://schemas.openxmlformats.org/officeDocument/2006/relationships/tags" Target="../tags/tag82.xml"/><Relationship Id="rId21" Type="http://schemas.openxmlformats.org/officeDocument/2006/relationships/slideLayout" Target="../slideLayouts/slideLayout31.xml"/><Relationship Id="rId22" Type="http://schemas.openxmlformats.org/officeDocument/2006/relationships/notesSlide" Target="../notesSlides/notesSlide13.xml"/><Relationship Id="rId23" Type="http://schemas.openxmlformats.org/officeDocument/2006/relationships/image" Target="../media/image40.jpeg"/><Relationship Id="rId24" Type="http://schemas.openxmlformats.org/officeDocument/2006/relationships/image" Target="../media/image41.jpeg"/><Relationship Id="rId10" Type="http://schemas.openxmlformats.org/officeDocument/2006/relationships/tags" Target="../tags/tag72.xml"/><Relationship Id="rId11" Type="http://schemas.openxmlformats.org/officeDocument/2006/relationships/tags" Target="../tags/tag73.xml"/><Relationship Id="rId12" Type="http://schemas.openxmlformats.org/officeDocument/2006/relationships/tags" Target="../tags/tag74.xml"/><Relationship Id="rId13" Type="http://schemas.openxmlformats.org/officeDocument/2006/relationships/tags" Target="../tags/tag75.xml"/><Relationship Id="rId14" Type="http://schemas.openxmlformats.org/officeDocument/2006/relationships/tags" Target="../tags/tag76.xml"/><Relationship Id="rId15" Type="http://schemas.openxmlformats.org/officeDocument/2006/relationships/tags" Target="../tags/tag77.xml"/><Relationship Id="rId16" Type="http://schemas.openxmlformats.org/officeDocument/2006/relationships/tags" Target="../tags/tag78.xml"/><Relationship Id="rId17" Type="http://schemas.openxmlformats.org/officeDocument/2006/relationships/tags" Target="../tags/tag79.xml"/><Relationship Id="rId18" Type="http://schemas.openxmlformats.org/officeDocument/2006/relationships/tags" Target="../tags/tag80.xml"/><Relationship Id="rId19" Type="http://schemas.openxmlformats.org/officeDocument/2006/relationships/tags" Target="../tags/tag81.xml"/><Relationship Id="rId1" Type="http://schemas.openxmlformats.org/officeDocument/2006/relationships/tags" Target="../tags/tag63.xml"/><Relationship Id="rId2" Type="http://schemas.openxmlformats.org/officeDocument/2006/relationships/tags" Target="../tags/tag64.xml"/><Relationship Id="rId3" Type="http://schemas.openxmlformats.org/officeDocument/2006/relationships/tags" Target="../tags/tag65.xml"/><Relationship Id="rId4" Type="http://schemas.openxmlformats.org/officeDocument/2006/relationships/tags" Target="../tags/tag66.xml"/><Relationship Id="rId5" Type="http://schemas.openxmlformats.org/officeDocument/2006/relationships/tags" Target="../tags/tag67.xml"/><Relationship Id="rId6" Type="http://schemas.openxmlformats.org/officeDocument/2006/relationships/tags" Target="../tags/tag68.xml"/><Relationship Id="rId7" Type="http://schemas.openxmlformats.org/officeDocument/2006/relationships/tags" Target="../tags/tag69.xml"/><Relationship Id="rId8" Type="http://schemas.openxmlformats.org/officeDocument/2006/relationships/tags" Target="../tags/tag70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tags" Target="../tags/tag91.xml"/><Relationship Id="rId20" Type="http://schemas.openxmlformats.org/officeDocument/2006/relationships/tags" Target="../tags/tag102.xml"/><Relationship Id="rId21" Type="http://schemas.openxmlformats.org/officeDocument/2006/relationships/slideLayout" Target="../slideLayouts/slideLayout31.xml"/><Relationship Id="rId22" Type="http://schemas.openxmlformats.org/officeDocument/2006/relationships/notesSlide" Target="../notesSlides/notesSlide14.xml"/><Relationship Id="rId23" Type="http://schemas.openxmlformats.org/officeDocument/2006/relationships/image" Target="../media/image40.jpeg"/><Relationship Id="rId24" Type="http://schemas.openxmlformats.org/officeDocument/2006/relationships/image" Target="../media/image41.jpeg"/><Relationship Id="rId10" Type="http://schemas.openxmlformats.org/officeDocument/2006/relationships/tags" Target="../tags/tag92.xml"/><Relationship Id="rId11" Type="http://schemas.openxmlformats.org/officeDocument/2006/relationships/tags" Target="../tags/tag93.xml"/><Relationship Id="rId12" Type="http://schemas.openxmlformats.org/officeDocument/2006/relationships/tags" Target="../tags/tag94.xml"/><Relationship Id="rId13" Type="http://schemas.openxmlformats.org/officeDocument/2006/relationships/tags" Target="../tags/tag95.xml"/><Relationship Id="rId14" Type="http://schemas.openxmlformats.org/officeDocument/2006/relationships/tags" Target="../tags/tag96.xml"/><Relationship Id="rId15" Type="http://schemas.openxmlformats.org/officeDocument/2006/relationships/tags" Target="../tags/tag97.xml"/><Relationship Id="rId16" Type="http://schemas.openxmlformats.org/officeDocument/2006/relationships/tags" Target="../tags/tag98.xml"/><Relationship Id="rId17" Type="http://schemas.openxmlformats.org/officeDocument/2006/relationships/tags" Target="../tags/tag99.xml"/><Relationship Id="rId18" Type="http://schemas.openxmlformats.org/officeDocument/2006/relationships/tags" Target="../tags/tag100.xml"/><Relationship Id="rId19" Type="http://schemas.openxmlformats.org/officeDocument/2006/relationships/tags" Target="../tags/tag101.xml"/><Relationship Id="rId1" Type="http://schemas.openxmlformats.org/officeDocument/2006/relationships/tags" Target="../tags/tag83.xml"/><Relationship Id="rId2" Type="http://schemas.openxmlformats.org/officeDocument/2006/relationships/tags" Target="../tags/tag84.xml"/><Relationship Id="rId3" Type="http://schemas.openxmlformats.org/officeDocument/2006/relationships/tags" Target="../tags/tag85.xml"/><Relationship Id="rId4" Type="http://schemas.openxmlformats.org/officeDocument/2006/relationships/tags" Target="../tags/tag86.xml"/><Relationship Id="rId5" Type="http://schemas.openxmlformats.org/officeDocument/2006/relationships/tags" Target="../tags/tag87.xml"/><Relationship Id="rId6" Type="http://schemas.openxmlformats.org/officeDocument/2006/relationships/tags" Target="../tags/tag88.xml"/><Relationship Id="rId7" Type="http://schemas.openxmlformats.org/officeDocument/2006/relationships/tags" Target="../tags/tag89.xml"/><Relationship Id="rId8" Type="http://schemas.openxmlformats.org/officeDocument/2006/relationships/tags" Target="../tags/tag9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1.jpeg"/><Relationship Id="rId12" Type="http://schemas.openxmlformats.org/officeDocument/2006/relationships/image" Target="../media/image52.jpeg"/><Relationship Id="rId13" Type="http://schemas.openxmlformats.org/officeDocument/2006/relationships/image" Target="../media/image53.jpeg"/><Relationship Id="rId14" Type="http://schemas.openxmlformats.org/officeDocument/2006/relationships/image" Target="../media/image54.jpe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3.jpe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jpeg"/><Relationship Id="rId7" Type="http://schemas.openxmlformats.org/officeDocument/2006/relationships/image" Target="../media/image47.jpeg"/><Relationship Id="rId8" Type="http://schemas.openxmlformats.org/officeDocument/2006/relationships/image" Target="../media/image48.jpeg"/><Relationship Id="rId9" Type="http://schemas.openxmlformats.org/officeDocument/2006/relationships/image" Target="../media/image49.jpeg"/><Relationship Id="rId10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microsoft.com/office/2007/relationships/hdphoto" Target="../media/hdphoto1.wdp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jpe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jpeg"/><Relationship Id="rId5" Type="http://schemas.openxmlformats.org/officeDocument/2006/relationships/image" Target="../media/image57.jpe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4.xml"/></Relationships>
</file>

<file path=ppt/slides/_rels/slide3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2.jpeg"/><Relationship Id="rId12" Type="http://schemas.openxmlformats.org/officeDocument/2006/relationships/image" Target="../media/image53.jpeg"/><Relationship Id="rId13" Type="http://schemas.openxmlformats.org/officeDocument/2006/relationships/image" Target="../media/image54.jpeg"/><Relationship Id="rId14" Type="http://schemas.openxmlformats.org/officeDocument/2006/relationships/image" Target="../media/image46.jpeg"/><Relationship Id="rId15" Type="http://schemas.openxmlformats.org/officeDocument/2006/relationships/image" Target="../media/image47.jpeg"/><Relationship Id="rId16" Type="http://schemas.openxmlformats.org/officeDocument/2006/relationships/image" Target="../media/image67.jpeg"/><Relationship Id="rId17" Type="http://schemas.openxmlformats.org/officeDocument/2006/relationships/image" Target="../media/image48.jpeg"/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1.jpe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62.jpeg"/><Relationship Id="rId7" Type="http://schemas.openxmlformats.org/officeDocument/2006/relationships/image" Target="../media/image63.jpeg"/><Relationship Id="rId8" Type="http://schemas.openxmlformats.org/officeDocument/2006/relationships/image" Target="../media/image64.jpeg"/><Relationship Id="rId9" Type="http://schemas.openxmlformats.org/officeDocument/2006/relationships/image" Target="../media/image65.jpeg"/><Relationship Id="rId10" Type="http://schemas.openxmlformats.org/officeDocument/2006/relationships/image" Target="../media/image66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4" Type="http://schemas.openxmlformats.org/officeDocument/2006/relationships/image" Target="../media/image70.jpe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9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3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3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3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3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71.png"/></Relationships>
</file>

<file path=ppt/slides/_rels/slide48.xml.rels><?xml version="1.0" encoding="UTF-8" standalone="yes"?>
<Relationships xmlns="http://schemas.openxmlformats.org/package/2006/relationships"><Relationship Id="rId9" Type="http://schemas.openxmlformats.org/officeDocument/2006/relationships/image" Target="../media/image78.png"/><Relationship Id="rId20" Type="http://schemas.openxmlformats.org/officeDocument/2006/relationships/image" Target="../media/image89.png"/><Relationship Id="rId21" Type="http://schemas.openxmlformats.org/officeDocument/2006/relationships/image" Target="../media/image90.png"/><Relationship Id="rId22" Type="http://schemas.openxmlformats.org/officeDocument/2006/relationships/image" Target="../media/image91.png"/><Relationship Id="rId23" Type="http://schemas.openxmlformats.org/officeDocument/2006/relationships/image" Target="../media/image92.png"/><Relationship Id="rId10" Type="http://schemas.openxmlformats.org/officeDocument/2006/relationships/image" Target="../media/image79.png"/><Relationship Id="rId11" Type="http://schemas.openxmlformats.org/officeDocument/2006/relationships/image" Target="../media/image80.png"/><Relationship Id="rId12" Type="http://schemas.openxmlformats.org/officeDocument/2006/relationships/image" Target="../media/image81.png"/><Relationship Id="rId13" Type="http://schemas.openxmlformats.org/officeDocument/2006/relationships/image" Target="../media/image82.png"/><Relationship Id="rId14" Type="http://schemas.openxmlformats.org/officeDocument/2006/relationships/image" Target="../media/image83.png"/><Relationship Id="rId15" Type="http://schemas.openxmlformats.org/officeDocument/2006/relationships/image" Target="../media/image84.png"/><Relationship Id="rId16" Type="http://schemas.openxmlformats.org/officeDocument/2006/relationships/image" Target="../media/image85.png"/><Relationship Id="rId17" Type="http://schemas.openxmlformats.org/officeDocument/2006/relationships/image" Target="../media/image86.png"/><Relationship Id="rId18" Type="http://schemas.openxmlformats.org/officeDocument/2006/relationships/image" Target="../media/image87.png"/><Relationship Id="rId19" Type="http://schemas.openxmlformats.org/officeDocument/2006/relationships/image" Target="../media/image88.pn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6" Type="http://schemas.openxmlformats.org/officeDocument/2006/relationships/image" Target="../media/image75.png"/><Relationship Id="rId7" Type="http://schemas.openxmlformats.org/officeDocument/2006/relationships/image" Target="../media/image76.png"/><Relationship Id="rId8" Type="http://schemas.openxmlformats.org/officeDocument/2006/relationships/image" Target="../media/image77.png"/></Relationships>
</file>

<file path=ppt/slides/_rels/slide49.xml.rels><?xml version="1.0" encoding="UTF-8" standalone="yes"?>
<Relationships xmlns="http://schemas.openxmlformats.org/package/2006/relationships"><Relationship Id="rId101" Type="http://schemas.openxmlformats.org/officeDocument/2006/relationships/image" Target="../media/image191.png"/><Relationship Id="rId102" Type="http://schemas.openxmlformats.org/officeDocument/2006/relationships/image" Target="../media/image192.png"/><Relationship Id="rId103" Type="http://schemas.openxmlformats.org/officeDocument/2006/relationships/image" Target="../media/image193.png"/><Relationship Id="rId104" Type="http://schemas.openxmlformats.org/officeDocument/2006/relationships/image" Target="../media/image194.png"/><Relationship Id="rId105" Type="http://schemas.openxmlformats.org/officeDocument/2006/relationships/image" Target="../media/image195.png"/><Relationship Id="rId106" Type="http://schemas.openxmlformats.org/officeDocument/2006/relationships/image" Target="../media/image196.png"/><Relationship Id="rId107" Type="http://schemas.openxmlformats.org/officeDocument/2006/relationships/image" Target="../media/image197.pn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93.png"/><Relationship Id="rId4" Type="http://schemas.openxmlformats.org/officeDocument/2006/relationships/image" Target="../media/image94.png"/><Relationship Id="rId5" Type="http://schemas.openxmlformats.org/officeDocument/2006/relationships/image" Target="../media/image95.png"/><Relationship Id="rId6" Type="http://schemas.openxmlformats.org/officeDocument/2006/relationships/image" Target="../media/image96.png"/><Relationship Id="rId7" Type="http://schemas.openxmlformats.org/officeDocument/2006/relationships/image" Target="../media/image97.png"/><Relationship Id="rId8" Type="http://schemas.openxmlformats.org/officeDocument/2006/relationships/image" Target="../media/image98.png"/><Relationship Id="rId9" Type="http://schemas.openxmlformats.org/officeDocument/2006/relationships/image" Target="../media/image99.png"/><Relationship Id="rId10" Type="http://schemas.openxmlformats.org/officeDocument/2006/relationships/image" Target="../media/image100.png"/><Relationship Id="rId11" Type="http://schemas.openxmlformats.org/officeDocument/2006/relationships/image" Target="../media/image101.png"/><Relationship Id="rId12" Type="http://schemas.openxmlformats.org/officeDocument/2006/relationships/image" Target="../media/image102.png"/><Relationship Id="rId13" Type="http://schemas.openxmlformats.org/officeDocument/2006/relationships/image" Target="../media/image103.png"/><Relationship Id="rId14" Type="http://schemas.openxmlformats.org/officeDocument/2006/relationships/image" Target="../media/image104.png"/><Relationship Id="rId15" Type="http://schemas.openxmlformats.org/officeDocument/2006/relationships/image" Target="../media/image105.png"/><Relationship Id="rId16" Type="http://schemas.openxmlformats.org/officeDocument/2006/relationships/image" Target="../media/image106.png"/><Relationship Id="rId17" Type="http://schemas.openxmlformats.org/officeDocument/2006/relationships/image" Target="../media/image107.png"/><Relationship Id="rId18" Type="http://schemas.openxmlformats.org/officeDocument/2006/relationships/image" Target="../media/image108.png"/><Relationship Id="rId19" Type="http://schemas.openxmlformats.org/officeDocument/2006/relationships/image" Target="../media/image109.png"/><Relationship Id="rId30" Type="http://schemas.openxmlformats.org/officeDocument/2006/relationships/image" Target="../media/image120.png"/><Relationship Id="rId31" Type="http://schemas.openxmlformats.org/officeDocument/2006/relationships/image" Target="../media/image121.png"/><Relationship Id="rId32" Type="http://schemas.openxmlformats.org/officeDocument/2006/relationships/image" Target="../media/image122.png"/><Relationship Id="rId33" Type="http://schemas.openxmlformats.org/officeDocument/2006/relationships/image" Target="../media/image123.png"/><Relationship Id="rId34" Type="http://schemas.openxmlformats.org/officeDocument/2006/relationships/image" Target="../media/image124.png"/><Relationship Id="rId35" Type="http://schemas.openxmlformats.org/officeDocument/2006/relationships/image" Target="../media/image125.png"/><Relationship Id="rId36" Type="http://schemas.openxmlformats.org/officeDocument/2006/relationships/image" Target="../media/image126.png"/><Relationship Id="rId37" Type="http://schemas.openxmlformats.org/officeDocument/2006/relationships/image" Target="../media/image127.png"/><Relationship Id="rId38" Type="http://schemas.openxmlformats.org/officeDocument/2006/relationships/image" Target="../media/image128.png"/><Relationship Id="rId39" Type="http://schemas.openxmlformats.org/officeDocument/2006/relationships/image" Target="../media/image129.png"/><Relationship Id="rId50" Type="http://schemas.openxmlformats.org/officeDocument/2006/relationships/image" Target="../media/image140.png"/><Relationship Id="rId51" Type="http://schemas.openxmlformats.org/officeDocument/2006/relationships/image" Target="../media/image141.png"/><Relationship Id="rId52" Type="http://schemas.openxmlformats.org/officeDocument/2006/relationships/image" Target="../media/image142.png"/><Relationship Id="rId53" Type="http://schemas.openxmlformats.org/officeDocument/2006/relationships/image" Target="../media/image143.png"/><Relationship Id="rId54" Type="http://schemas.openxmlformats.org/officeDocument/2006/relationships/image" Target="../media/image144.png"/><Relationship Id="rId55" Type="http://schemas.openxmlformats.org/officeDocument/2006/relationships/image" Target="../media/image145.png"/><Relationship Id="rId56" Type="http://schemas.openxmlformats.org/officeDocument/2006/relationships/image" Target="../media/image146.png"/><Relationship Id="rId57" Type="http://schemas.openxmlformats.org/officeDocument/2006/relationships/image" Target="../media/image147.png"/><Relationship Id="rId58" Type="http://schemas.openxmlformats.org/officeDocument/2006/relationships/image" Target="../media/image148.png"/><Relationship Id="rId59" Type="http://schemas.openxmlformats.org/officeDocument/2006/relationships/image" Target="../media/image149.png"/><Relationship Id="rId70" Type="http://schemas.openxmlformats.org/officeDocument/2006/relationships/image" Target="../media/image160.png"/><Relationship Id="rId71" Type="http://schemas.openxmlformats.org/officeDocument/2006/relationships/image" Target="../media/image161.png"/><Relationship Id="rId72" Type="http://schemas.openxmlformats.org/officeDocument/2006/relationships/image" Target="../media/image162.png"/><Relationship Id="rId73" Type="http://schemas.openxmlformats.org/officeDocument/2006/relationships/image" Target="../media/image163.png"/><Relationship Id="rId74" Type="http://schemas.openxmlformats.org/officeDocument/2006/relationships/image" Target="../media/image164.png"/><Relationship Id="rId75" Type="http://schemas.openxmlformats.org/officeDocument/2006/relationships/image" Target="../media/image165.png"/><Relationship Id="rId76" Type="http://schemas.openxmlformats.org/officeDocument/2006/relationships/image" Target="../media/image166.png"/><Relationship Id="rId77" Type="http://schemas.openxmlformats.org/officeDocument/2006/relationships/image" Target="../media/image167.png"/><Relationship Id="rId78" Type="http://schemas.openxmlformats.org/officeDocument/2006/relationships/image" Target="../media/image168.png"/><Relationship Id="rId79" Type="http://schemas.openxmlformats.org/officeDocument/2006/relationships/image" Target="../media/image169.png"/><Relationship Id="rId90" Type="http://schemas.openxmlformats.org/officeDocument/2006/relationships/image" Target="../media/image180.png"/><Relationship Id="rId91" Type="http://schemas.openxmlformats.org/officeDocument/2006/relationships/image" Target="../media/image181.png"/><Relationship Id="rId92" Type="http://schemas.openxmlformats.org/officeDocument/2006/relationships/image" Target="../media/image182.png"/><Relationship Id="rId93" Type="http://schemas.openxmlformats.org/officeDocument/2006/relationships/image" Target="../media/image183.png"/><Relationship Id="rId94" Type="http://schemas.openxmlformats.org/officeDocument/2006/relationships/image" Target="../media/image184.png"/><Relationship Id="rId95" Type="http://schemas.openxmlformats.org/officeDocument/2006/relationships/image" Target="../media/image185.png"/><Relationship Id="rId96" Type="http://schemas.openxmlformats.org/officeDocument/2006/relationships/image" Target="../media/image186.png"/><Relationship Id="rId97" Type="http://schemas.openxmlformats.org/officeDocument/2006/relationships/image" Target="../media/image187.png"/><Relationship Id="rId98" Type="http://schemas.openxmlformats.org/officeDocument/2006/relationships/image" Target="../media/image188.png"/><Relationship Id="rId99" Type="http://schemas.openxmlformats.org/officeDocument/2006/relationships/image" Target="../media/image189.png"/><Relationship Id="rId20" Type="http://schemas.openxmlformats.org/officeDocument/2006/relationships/image" Target="../media/image110.png"/><Relationship Id="rId21" Type="http://schemas.openxmlformats.org/officeDocument/2006/relationships/image" Target="../media/image111.png"/><Relationship Id="rId22" Type="http://schemas.openxmlformats.org/officeDocument/2006/relationships/image" Target="../media/image112.png"/><Relationship Id="rId23" Type="http://schemas.openxmlformats.org/officeDocument/2006/relationships/image" Target="../media/image113.png"/><Relationship Id="rId24" Type="http://schemas.openxmlformats.org/officeDocument/2006/relationships/image" Target="../media/image114.png"/><Relationship Id="rId25" Type="http://schemas.openxmlformats.org/officeDocument/2006/relationships/image" Target="../media/image115.png"/><Relationship Id="rId26" Type="http://schemas.openxmlformats.org/officeDocument/2006/relationships/image" Target="../media/image116.png"/><Relationship Id="rId27" Type="http://schemas.openxmlformats.org/officeDocument/2006/relationships/image" Target="../media/image117.png"/><Relationship Id="rId28" Type="http://schemas.openxmlformats.org/officeDocument/2006/relationships/image" Target="../media/image118.png"/><Relationship Id="rId29" Type="http://schemas.openxmlformats.org/officeDocument/2006/relationships/image" Target="../media/image119.png"/><Relationship Id="rId40" Type="http://schemas.openxmlformats.org/officeDocument/2006/relationships/image" Target="../media/image130.png"/><Relationship Id="rId41" Type="http://schemas.openxmlformats.org/officeDocument/2006/relationships/image" Target="../media/image131.png"/><Relationship Id="rId42" Type="http://schemas.openxmlformats.org/officeDocument/2006/relationships/image" Target="../media/image132.png"/><Relationship Id="rId43" Type="http://schemas.openxmlformats.org/officeDocument/2006/relationships/image" Target="../media/image133.png"/><Relationship Id="rId44" Type="http://schemas.openxmlformats.org/officeDocument/2006/relationships/image" Target="../media/image134.png"/><Relationship Id="rId45" Type="http://schemas.openxmlformats.org/officeDocument/2006/relationships/image" Target="../media/image135.png"/><Relationship Id="rId46" Type="http://schemas.openxmlformats.org/officeDocument/2006/relationships/image" Target="../media/image136.png"/><Relationship Id="rId47" Type="http://schemas.openxmlformats.org/officeDocument/2006/relationships/image" Target="../media/image137.png"/><Relationship Id="rId48" Type="http://schemas.openxmlformats.org/officeDocument/2006/relationships/image" Target="../media/image138.png"/><Relationship Id="rId49" Type="http://schemas.openxmlformats.org/officeDocument/2006/relationships/image" Target="../media/image139.png"/><Relationship Id="rId60" Type="http://schemas.openxmlformats.org/officeDocument/2006/relationships/image" Target="../media/image150.png"/><Relationship Id="rId61" Type="http://schemas.openxmlformats.org/officeDocument/2006/relationships/image" Target="../media/image151.png"/><Relationship Id="rId62" Type="http://schemas.openxmlformats.org/officeDocument/2006/relationships/image" Target="../media/image152.png"/><Relationship Id="rId63" Type="http://schemas.openxmlformats.org/officeDocument/2006/relationships/image" Target="../media/image153.png"/><Relationship Id="rId64" Type="http://schemas.openxmlformats.org/officeDocument/2006/relationships/image" Target="../media/image154.png"/><Relationship Id="rId65" Type="http://schemas.openxmlformats.org/officeDocument/2006/relationships/image" Target="../media/image155.png"/><Relationship Id="rId66" Type="http://schemas.openxmlformats.org/officeDocument/2006/relationships/image" Target="../media/image156.png"/><Relationship Id="rId67" Type="http://schemas.openxmlformats.org/officeDocument/2006/relationships/image" Target="../media/image157.png"/><Relationship Id="rId68" Type="http://schemas.openxmlformats.org/officeDocument/2006/relationships/image" Target="../media/image158.png"/><Relationship Id="rId69" Type="http://schemas.openxmlformats.org/officeDocument/2006/relationships/image" Target="../media/image159.png"/><Relationship Id="rId100" Type="http://schemas.openxmlformats.org/officeDocument/2006/relationships/image" Target="../media/image190.png"/><Relationship Id="rId80" Type="http://schemas.openxmlformats.org/officeDocument/2006/relationships/image" Target="../media/image170.png"/><Relationship Id="rId81" Type="http://schemas.openxmlformats.org/officeDocument/2006/relationships/image" Target="../media/image171.png"/><Relationship Id="rId82" Type="http://schemas.openxmlformats.org/officeDocument/2006/relationships/image" Target="../media/image172.png"/><Relationship Id="rId83" Type="http://schemas.openxmlformats.org/officeDocument/2006/relationships/image" Target="../media/image173.png"/><Relationship Id="rId84" Type="http://schemas.openxmlformats.org/officeDocument/2006/relationships/image" Target="../media/image174.png"/><Relationship Id="rId85" Type="http://schemas.openxmlformats.org/officeDocument/2006/relationships/image" Target="../media/image175.png"/><Relationship Id="rId86" Type="http://schemas.openxmlformats.org/officeDocument/2006/relationships/image" Target="../media/image176.png"/><Relationship Id="rId87" Type="http://schemas.openxmlformats.org/officeDocument/2006/relationships/image" Target="../media/image177.png"/><Relationship Id="rId88" Type="http://schemas.openxmlformats.org/officeDocument/2006/relationships/image" Target="../media/image178.png"/><Relationship Id="rId89" Type="http://schemas.openxmlformats.org/officeDocument/2006/relationships/image" Target="../media/image17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98.w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3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3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4" Type="http://schemas.openxmlformats.org/officeDocument/2006/relationships/image" Target="../media/image200.png"/><Relationship Id="rId5" Type="http://schemas.openxmlformats.org/officeDocument/2006/relationships/image" Target="../media/image201.png"/><Relationship Id="rId6" Type="http://schemas.openxmlformats.org/officeDocument/2006/relationships/image" Target="../media/image202.pn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4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4" Type="http://schemas.openxmlformats.org/officeDocument/2006/relationships/image" Target="../media/image204.pn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4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4" Type="http://schemas.openxmlformats.org/officeDocument/2006/relationships/image" Target="../media/image203.jpeg"/><Relationship Id="rId5" Type="http://schemas.openxmlformats.org/officeDocument/2006/relationships/image" Target="../media/image205.png"/><Relationship Id="rId6" Type="http://schemas.openxmlformats.org/officeDocument/2006/relationships/image" Target="../media/image206.png"/><Relationship Id="rId7" Type="http://schemas.openxmlformats.org/officeDocument/2006/relationships/image" Target="../media/image207.png"/><Relationship Id="rId8" Type="http://schemas.openxmlformats.org/officeDocument/2006/relationships/image" Target="../media/image208.pn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42.xml"/></Relationships>
</file>

<file path=ppt/slides/_rels/slide5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9.png"/><Relationship Id="rId20" Type="http://schemas.openxmlformats.org/officeDocument/2006/relationships/image" Target="../media/image220.png"/><Relationship Id="rId21" Type="http://schemas.openxmlformats.org/officeDocument/2006/relationships/image" Target="../media/image221.png"/><Relationship Id="rId22" Type="http://schemas.openxmlformats.org/officeDocument/2006/relationships/image" Target="../media/image222.png"/><Relationship Id="rId23" Type="http://schemas.openxmlformats.org/officeDocument/2006/relationships/image" Target="../media/image223.png"/><Relationship Id="rId24" Type="http://schemas.openxmlformats.org/officeDocument/2006/relationships/image" Target="../media/image224.png"/><Relationship Id="rId10" Type="http://schemas.openxmlformats.org/officeDocument/2006/relationships/image" Target="../media/image210.png"/><Relationship Id="rId11" Type="http://schemas.openxmlformats.org/officeDocument/2006/relationships/image" Target="../media/image211.png"/><Relationship Id="rId12" Type="http://schemas.openxmlformats.org/officeDocument/2006/relationships/image" Target="../media/image212.png"/><Relationship Id="rId13" Type="http://schemas.openxmlformats.org/officeDocument/2006/relationships/image" Target="../media/image213.png"/><Relationship Id="rId14" Type="http://schemas.openxmlformats.org/officeDocument/2006/relationships/image" Target="../media/image214.png"/><Relationship Id="rId15" Type="http://schemas.openxmlformats.org/officeDocument/2006/relationships/image" Target="../media/image215.png"/><Relationship Id="rId16" Type="http://schemas.openxmlformats.org/officeDocument/2006/relationships/image" Target="../media/image216.png"/><Relationship Id="rId17" Type="http://schemas.openxmlformats.org/officeDocument/2006/relationships/image" Target="../media/image217.png"/><Relationship Id="rId18" Type="http://schemas.openxmlformats.org/officeDocument/2006/relationships/image" Target="../media/image218.png"/><Relationship Id="rId19" Type="http://schemas.openxmlformats.org/officeDocument/2006/relationships/image" Target="../media/image219.pn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04.png"/><Relationship Id="rId4" Type="http://schemas.openxmlformats.org/officeDocument/2006/relationships/image" Target="../media/image205.png"/><Relationship Id="rId5" Type="http://schemas.openxmlformats.org/officeDocument/2006/relationships/image" Target="../media/image206.png"/><Relationship Id="rId6" Type="http://schemas.openxmlformats.org/officeDocument/2006/relationships/image" Target="../media/image207.png"/><Relationship Id="rId7" Type="http://schemas.openxmlformats.org/officeDocument/2006/relationships/image" Target="../media/image208.png"/><Relationship Id="rId8" Type="http://schemas.openxmlformats.org/officeDocument/2006/relationships/image" Target="../media/image20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4" Type="http://schemas.openxmlformats.org/officeDocument/2006/relationships/tags" Target="../tags/tag5.xml"/><Relationship Id="rId5" Type="http://schemas.openxmlformats.org/officeDocument/2006/relationships/slideLayout" Target="../slideLayouts/slideLayout14.xml"/><Relationship Id="rId6" Type="http://schemas.openxmlformats.org/officeDocument/2006/relationships/notesSlide" Target="../notesSlides/notesSlide2.xml"/><Relationship Id="rId7" Type="http://schemas.openxmlformats.org/officeDocument/2006/relationships/image" Target="../media/image13.png"/><Relationship Id="rId1" Type="http://schemas.openxmlformats.org/officeDocument/2006/relationships/tags" Target="../tags/tag2.xml"/><Relationship Id="rId2" Type="http://schemas.openxmlformats.org/officeDocument/2006/relationships/tags" Target="../tags/tag3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20" Type="http://schemas.openxmlformats.org/officeDocument/2006/relationships/tags" Target="../tags/tag25.xml"/><Relationship Id="rId21" Type="http://schemas.openxmlformats.org/officeDocument/2006/relationships/tags" Target="../tags/tag26.xml"/><Relationship Id="rId22" Type="http://schemas.openxmlformats.org/officeDocument/2006/relationships/tags" Target="../tags/tag27.xml"/><Relationship Id="rId23" Type="http://schemas.openxmlformats.org/officeDocument/2006/relationships/tags" Target="../tags/tag28.xml"/><Relationship Id="rId24" Type="http://schemas.openxmlformats.org/officeDocument/2006/relationships/tags" Target="../tags/tag29.xml"/><Relationship Id="rId25" Type="http://schemas.openxmlformats.org/officeDocument/2006/relationships/tags" Target="../tags/tag30.xml"/><Relationship Id="rId26" Type="http://schemas.openxmlformats.org/officeDocument/2006/relationships/tags" Target="../tags/tag31.xml"/><Relationship Id="rId27" Type="http://schemas.openxmlformats.org/officeDocument/2006/relationships/tags" Target="../tags/tag32.xml"/><Relationship Id="rId28" Type="http://schemas.openxmlformats.org/officeDocument/2006/relationships/tags" Target="../tags/tag33.xml"/><Relationship Id="rId29" Type="http://schemas.openxmlformats.org/officeDocument/2006/relationships/slideLayout" Target="../slideLayouts/slideLayout14.xml"/><Relationship Id="rId30" Type="http://schemas.openxmlformats.org/officeDocument/2006/relationships/notesSlide" Target="../notesSlides/notesSlide3.xml"/><Relationship Id="rId31" Type="http://schemas.openxmlformats.org/officeDocument/2006/relationships/image" Target="../media/image14.png"/><Relationship Id="rId32" Type="http://schemas.openxmlformats.org/officeDocument/2006/relationships/image" Target="../media/image15.png"/><Relationship Id="rId10" Type="http://schemas.openxmlformats.org/officeDocument/2006/relationships/tags" Target="../tags/tag15.xml"/><Relationship Id="rId11" Type="http://schemas.openxmlformats.org/officeDocument/2006/relationships/tags" Target="../tags/tag16.xml"/><Relationship Id="rId12" Type="http://schemas.openxmlformats.org/officeDocument/2006/relationships/tags" Target="../tags/tag17.xml"/><Relationship Id="rId13" Type="http://schemas.openxmlformats.org/officeDocument/2006/relationships/tags" Target="../tags/tag18.xml"/><Relationship Id="rId14" Type="http://schemas.openxmlformats.org/officeDocument/2006/relationships/tags" Target="../tags/tag19.xml"/><Relationship Id="rId15" Type="http://schemas.openxmlformats.org/officeDocument/2006/relationships/tags" Target="../tags/tag20.xml"/><Relationship Id="rId16" Type="http://schemas.openxmlformats.org/officeDocument/2006/relationships/tags" Target="../tags/tag21.xml"/><Relationship Id="rId17" Type="http://schemas.openxmlformats.org/officeDocument/2006/relationships/tags" Target="../tags/tag22.xml"/><Relationship Id="rId18" Type="http://schemas.openxmlformats.org/officeDocument/2006/relationships/tags" Target="../tags/tag23.xml"/><Relationship Id="rId19" Type="http://schemas.openxmlformats.org/officeDocument/2006/relationships/tags" Target="../tags/tag24.xml"/><Relationship Id="rId1" Type="http://schemas.openxmlformats.org/officeDocument/2006/relationships/tags" Target="../tags/tag6.xml"/><Relationship Id="rId2" Type="http://schemas.openxmlformats.org/officeDocument/2006/relationships/tags" Target="../tags/tag7.xml"/><Relationship Id="rId3" Type="http://schemas.openxmlformats.org/officeDocument/2006/relationships/tags" Target="../tags/tag8.xml"/><Relationship Id="rId4" Type="http://schemas.openxmlformats.org/officeDocument/2006/relationships/tags" Target="../tags/tag9.xml"/><Relationship Id="rId5" Type="http://schemas.openxmlformats.org/officeDocument/2006/relationships/tags" Target="../tags/tag10.xml"/><Relationship Id="rId6" Type="http://schemas.openxmlformats.org/officeDocument/2006/relationships/tags" Target="../tags/tag11.xml"/><Relationship Id="rId7" Type="http://schemas.openxmlformats.org/officeDocument/2006/relationships/tags" Target="../tags/tag12.xml"/><Relationship Id="rId8" Type="http://schemas.openxmlformats.org/officeDocument/2006/relationships/tags" Target="../tags/tag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pc="-200" dirty="0" smtClean="0">
                <a:latin typeface="Kalinga" pitchFamily="34" charset="0"/>
                <a:cs typeface="Kalinga" pitchFamily="34" charset="0"/>
              </a:rPr>
              <a:t>Patch Descriptors</a:t>
            </a:r>
            <a:endParaRPr lang="en-US" spc="-200" dirty="0">
              <a:latin typeface="Kalinga" pitchFamily="34" charset="0"/>
              <a:cs typeface="Kalinga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514600"/>
          </a:xfrm>
        </p:spPr>
        <p:txBody>
          <a:bodyPr/>
          <a:lstStyle/>
          <a:p>
            <a:r>
              <a:rPr lang="en-US" dirty="0" smtClean="0"/>
              <a:t>CSE </a:t>
            </a:r>
            <a:r>
              <a:rPr lang="en-US" dirty="0" smtClean="0"/>
              <a:t>576</a:t>
            </a:r>
            <a:endParaRPr lang="en-US" dirty="0"/>
          </a:p>
          <a:p>
            <a:r>
              <a:rPr lang="en-US" sz="2000" dirty="0" smtClean="0"/>
              <a:t>Ali Farhadi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Many slides from Larry </a:t>
            </a:r>
            <a:r>
              <a:rPr lang="en-US" sz="2000" dirty="0" err="1" smtClean="0"/>
              <a:t>Zitnick</a:t>
            </a:r>
            <a:r>
              <a:rPr lang="en-US" sz="2000" dirty="0" smtClean="0"/>
              <a:t>, Steve Seitz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281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Properties of SIFT</a:t>
            </a:r>
          </a:p>
        </p:txBody>
      </p:sp>
      <p:sp>
        <p:nvSpPr>
          <p:cNvPr id="69635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85800" y="914400"/>
            <a:ext cx="7772400" cy="2819400"/>
          </a:xfrm>
        </p:spPr>
        <p:txBody>
          <a:bodyPr/>
          <a:lstStyle/>
          <a:p>
            <a:pPr>
              <a:buFontTx/>
              <a:buNone/>
            </a:pPr>
            <a:r>
              <a:rPr lang="en-US" sz="2000" dirty="0" smtClean="0"/>
              <a:t>Extraordinarily robust matching technique</a:t>
            </a:r>
          </a:p>
          <a:p>
            <a:pPr lvl="1"/>
            <a:r>
              <a:rPr lang="en-US" sz="1800" dirty="0" smtClean="0"/>
              <a:t>Can handle changes in viewpoint</a:t>
            </a:r>
          </a:p>
          <a:p>
            <a:pPr lvl="2"/>
            <a:r>
              <a:rPr lang="en-US" sz="1600" dirty="0" smtClean="0"/>
              <a:t>Up to about 30 degree out of plane rotation</a:t>
            </a:r>
          </a:p>
          <a:p>
            <a:pPr lvl="1"/>
            <a:r>
              <a:rPr lang="en-US" sz="1800" dirty="0" smtClean="0"/>
              <a:t>Can handle significant changes in illumination</a:t>
            </a:r>
          </a:p>
          <a:p>
            <a:pPr lvl="2"/>
            <a:r>
              <a:rPr lang="en-US" sz="1600" dirty="0" smtClean="0"/>
              <a:t>Sometimes even day vs. night (below)</a:t>
            </a:r>
          </a:p>
          <a:p>
            <a:pPr lvl="1"/>
            <a:r>
              <a:rPr lang="en-US" sz="1800" dirty="0" smtClean="0"/>
              <a:t>Fast and efficient—can run in real time</a:t>
            </a:r>
          </a:p>
          <a:p>
            <a:pPr lvl="1"/>
            <a:r>
              <a:rPr lang="en-US" sz="1800" dirty="0" smtClean="0"/>
              <a:t>Lots of code available</a:t>
            </a:r>
          </a:p>
          <a:p>
            <a:pPr lvl="2"/>
            <a:r>
              <a:rPr lang="en-US" sz="1100" dirty="0" smtClean="0">
                <a:hlinkClick r:id="rId7"/>
              </a:rPr>
              <a:t>http://people.csail.mit.edu/albert/ladypack/wiki/index.php/Known_implementations_of_SIFT</a:t>
            </a:r>
            <a:r>
              <a:rPr lang="en-US" sz="1100" dirty="0" smtClean="0"/>
              <a:t> </a:t>
            </a:r>
          </a:p>
        </p:txBody>
      </p:sp>
      <p:pic>
        <p:nvPicPr>
          <p:cNvPr id="69636" name="Picture 2" descr="http://www.cs.washington.edu/homes/snavely/outgoing/test/1a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487738"/>
            <a:ext cx="4495800" cy="337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4" descr="http://www.cs.washington.edu/homes/snavely/outgoing/test/2a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313" y="3494088"/>
            <a:ext cx="4484687" cy="336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3441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781300" y="5910263"/>
            <a:ext cx="3619500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NASA Mars Rover images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with SIFT feature matches</a:t>
            </a:r>
            <a:br>
              <a:rPr lang="en-US" sz="1600" dirty="0">
                <a:solidFill>
                  <a:srgbClr val="000000"/>
                </a:solidFill>
              </a:rPr>
            </a:br>
            <a:r>
              <a:rPr lang="en-US" sz="1600" dirty="0">
                <a:solidFill>
                  <a:srgbClr val="000000"/>
                </a:solidFill>
              </a:rPr>
              <a:t>Figure by Noah Snavely</a:t>
            </a:r>
          </a:p>
        </p:txBody>
      </p:sp>
      <p:sp>
        <p:nvSpPr>
          <p:cNvPr id="92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991147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Object Recognition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024" y="1295400"/>
            <a:ext cx="9245024" cy="3276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22267" y="6248400"/>
            <a:ext cx="1621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Lowe, IJCV04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4648200"/>
            <a:ext cx="861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SIFT is extremely powerful for object instance recognition, especially for well-textured objects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13178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Google Goggle</a:t>
            </a:r>
            <a:endParaRPr lang="en-US" dirty="0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9713" y="1066800"/>
            <a:ext cx="8775700" cy="55626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79247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 dirty="0" smtClean="0"/>
              <a:t>panorama</a:t>
            </a:r>
            <a:r>
              <a:rPr lang="en-US" dirty="0"/>
              <a:t>?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80"/>
          <a:lstStyle/>
          <a:p>
            <a:r>
              <a:rPr lang="en-US"/>
              <a:t>We need to match (align) images</a:t>
            </a:r>
          </a:p>
        </p:txBody>
      </p:sp>
      <p:grpSp>
        <p:nvGrpSpPr>
          <p:cNvPr id="15365" name="Group 5"/>
          <p:cNvGrpSpPr>
            <a:grpSpLocks/>
          </p:cNvGrpSpPr>
          <p:nvPr/>
        </p:nvGrpSpPr>
        <p:grpSpPr bwMode="auto">
          <a:xfrm>
            <a:off x="819150" y="3435350"/>
            <a:ext cx="7486650" cy="2660650"/>
            <a:chOff x="0" y="0"/>
            <a:chExt cx="4716" cy="1675"/>
          </a:xfrm>
        </p:grpSpPr>
        <p:pic>
          <p:nvPicPr>
            <p:cNvPr id="15363" name="Picture 3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316" cy="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4" name="Picture 4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0"/>
              <a:ext cx="2316" cy="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5343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7" name="Group 3"/>
          <p:cNvGrpSpPr>
            <a:grpSpLocks/>
          </p:cNvGrpSpPr>
          <p:nvPr/>
        </p:nvGrpSpPr>
        <p:grpSpPr bwMode="auto">
          <a:xfrm>
            <a:off x="820738" y="3436938"/>
            <a:ext cx="7485062" cy="2663825"/>
            <a:chOff x="0" y="0"/>
            <a:chExt cx="4715" cy="1678"/>
          </a:xfrm>
        </p:grpSpPr>
        <p:pic>
          <p:nvPicPr>
            <p:cNvPr id="16385" name="Picture 1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0"/>
              <a:ext cx="2315" cy="1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86" name="Picture 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315" cy="1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388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ln/>
        </p:spPr>
        <p:txBody>
          <a:bodyPr rIns="132080"/>
          <a:lstStyle/>
          <a:p>
            <a:r>
              <a:rPr lang="en-US"/>
              <a:t>Matching with Features</a:t>
            </a:r>
          </a:p>
        </p:txBody>
      </p:sp>
      <p:sp>
        <p:nvSpPr>
          <p:cNvPr id="16389" name="Rectangle 5"/>
          <p:cNvSpPr>
            <a:spLocks/>
          </p:cNvSpPr>
          <p:nvPr/>
        </p:nvSpPr>
        <p:spPr bwMode="auto">
          <a:xfrm>
            <a:off x="838200" y="1219200"/>
            <a:ext cx="70866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6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280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Detect feature points in both images</a:t>
            </a:r>
          </a:p>
        </p:txBody>
      </p:sp>
    </p:spTree>
    <p:extLst>
      <p:ext uri="{BB962C8B-B14F-4D97-AF65-F5344CB8AC3E}">
        <p14:creationId xmlns:p14="http://schemas.microsoft.com/office/powerpoint/2010/main" val="93504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ln/>
        </p:spPr>
        <p:txBody>
          <a:bodyPr rIns="132080"/>
          <a:lstStyle/>
          <a:p>
            <a:r>
              <a:rPr lang="en-US"/>
              <a:t>Matching with Features</a:t>
            </a:r>
          </a:p>
        </p:txBody>
      </p:sp>
      <p:sp>
        <p:nvSpPr>
          <p:cNvPr id="17410" name="Rectangle 2"/>
          <p:cNvSpPr>
            <a:spLocks/>
          </p:cNvSpPr>
          <p:nvPr/>
        </p:nvSpPr>
        <p:spPr bwMode="auto">
          <a:xfrm>
            <a:off x="838200" y="1219200"/>
            <a:ext cx="70866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6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280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Detect feature points in both images</a:t>
            </a:r>
          </a:p>
          <a:p>
            <a:pPr marL="39688">
              <a:spcBef>
                <a:spcPts val="16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280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Find corresponding pairs</a:t>
            </a:r>
          </a:p>
        </p:txBody>
      </p:sp>
      <p:grpSp>
        <p:nvGrpSpPr>
          <p:cNvPr id="17418" name="Group 10"/>
          <p:cNvGrpSpPr>
            <a:grpSpLocks/>
          </p:cNvGrpSpPr>
          <p:nvPr/>
        </p:nvGrpSpPr>
        <p:grpSpPr bwMode="auto">
          <a:xfrm>
            <a:off x="822325" y="3436938"/>
            <a:ext cx="7485063" cy="2663825"/>
            <a:chOff x="0" y="0"/>
            <a:chExt cx="4715" cy="1678"/>
          </a:xfrm>
        </p:grpSpPr>
        <p:pic>
          <p:nvPicPr>
            <p:cNvPr id="17411" name="Picture 3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0"/>
              <a:ext cx="2315" cy="1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2" name="Picture 4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315" cy="1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13" name="Line 5"/>
            <p:cNvSpPr>
              <a:spLocks noChangeShapeType="1"/>
            </p:cNvSpPr>
            <p:nvPr/>
          </p:nvSpPr>
          <p:spPr bwMode="auto">
            <a:xfrm rot="10800000" flipH="1">
              <a:off x="1536" y="504"/>
              <a:ext cx="1200" cy="96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14" name="Line 6"/>
            <p:cNvSpPr>
              <a:spLocks noChangeShapeType="1"/>
            </p:cNvSpPr>
            <p:nvPr/>
          </p:nvSpPr>
          <p:spPr bwMode="auto">
            <a:xfrm>
              <a:off x="2130" y="674"/>
              <a:ext cx="1144" cy="9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15" name="Line 7"/>
            <p:cNvSpPr>
              <a:spLocks noChangeShapeType="1"/>
            </p:cNvSpPr>
            <p:nvPr/>
          </p:nvSpPr>
          <p:spPr bwMode="auto">
            <a:xfrm rot="10800000" flipH="1">
              <a:off x="1810" y="1368"/>
              <a:ext cx="1070" cy="90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16" name="Line 8"/>
            <p:cNvSpPr>
              <a:spLocks noChangeShapeType="1"/>
            </p:cNvSpPr>
            <p:nvPr/>
          </p:nvSpPr>
          <p:spPr bwMode="auto">
            <a:xfrm rot="10800000" flipH="1">
              <a:off x="2098" y="1080"/>
              <a:ext cx="1094" cy="26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17" name="Line 9"/>
            <p:cNvSpPr>
              <a:spLocks noChangeShapeType="1"/>
            </p:cNvSpPr>
            <p:nvPr/>
          </p:nvSpPr>
          <p:spPr bwMode="auto">
            <a:xfrm rot="10800000" flipH="1">
              <a:off x="1634" y="816"/>
              <a:ext cx="1150" cy="82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343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ln/>
        </p:spPr>
        <p:txBody>
          <a:bodyPr rIns="132080"/>
          <a:lstStyle/>
          <a:p>
            <a:r>
              <a:rPr lang="en-US"/>
              <a:t>Matching with Features</a:t>
            </a:r>
          </a:p>
        </p:txBody>
      </p:sp>
      <p:sp>
        <p:nvSpPr>
          <p:cNvPr id="18434" name="Rectangle 2"/>
          <p:cNvSpPr>
            <a:spLocks/>
          </p:cNvSpPr>
          <p:nvPr/>
        </p:nvSpPr>
        <p:spPr bwMode="auto">
          <a:xfrm>
            <a:off x="838200" y="1219200"/>
            <a:ext cx="7086600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6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280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Detect feature points in both images</a:t>
            </a:r>
          </a:p>
          <a:p>
            <a:pPr marL="39688">
              <a:spcBef>
                <a:spcPts val="16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280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Find corresponding pairs</a:t>
            </a:r>
          </a:p>
          <a:p>
            <a:pPr marL="39688">
              <a:spcBef>
                <a:spcPts val="16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280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Use these matching pairs to align images - the required mapping is called a homography.</a:t>
            </a:r>
          </a:p>
        </p:txBody>
      </p:sp>
      <p:pic>
        <p:nvPicPr>
          <p:cNvPr id="18435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" y="3436938"/>
            <a:ext cx="5691188" cy="284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989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Automatic mosaicing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1905000" y="1173162"/>
            <a:ext cx="5257800" cy="4724400"/>
            <a:chOff x="1104" y="528"/>
            <a:chExt cx="3552" cy="3264"/>
          </a:xfrm>
        </p:grpSpPr>
        <p:graphicFrame>
          <p:nvGraphicFramePr>
            <p:cNvPr id="507908" name="Object 4"/>
            <p:cNvGraphicFramePr>
              <a:graphicFrameLocks noChangeAspect="1"/>
            </p:cNvGraphicFramePr>
            <p:nvPr/>
          </p:nvGraphicFramePr>
          <p:xfrm>
            <a:off x="1104" y="528"/>
            <a:ext cx="3552" cy="12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7" name="Bitmap Image" r:id="rId4" imgW="11447619" imgH="4123810" progId="">
                    <p:embed/>
                  </p:oleObj>
                </mc:Choice>
                <mc:Fallback>
                  <p:oleObj name="Bitmap Image" r:id="rId4" imgW="11447619" imgH="412381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04" y="528"/>
                          <a:ext cx="3552" cy="128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507909" name="Picture 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04" y="1824"/>
              <a:ext cx="3552" cy="95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507910" name="Picture 1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104" y="2805"/>
              <a:ext cx="3552" cy="98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</p:grpSp>
      <p:sp>
        <p:nvSpPr>
          <p:cNvPr id="507911" name="Rectangle 8"/>
          <p:cNvSpPr>
            <a:spLocks noChangeArrowheads="1"/>
          </p:cNvSpPr>
          <p:nvPr/>
        </p:nvSpPr>
        <p:spPr bwMode="auto">
          <a:xfrm>
            <a:off x="1676400" y="5973762"/>
            <a:ext cx="5867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SzPct val="65000"/>
              <a:buFont typeface="Wingdings" pitchFamily="2" charset="2"/>
              <a:buNone/>
            </a:pPr>
            <a:r>
              <a:rPr lang="en-US" altLang="ko-KR">
                <a:solidFill>
                  <a:srgbClr val="000000"/>
                </a:solidFill>
                <a:ea typeface="Gulim"/>
                <a:cs typeface="Gulim"/>
                <a:hlinkClick r:id="rId8"/>
              </a:rPr>
              <a:t>http://www.cs.ubc.ca/~mbrown/autostitch/autostitch.html</a:t>
            </a:r>
            <a:endParaRPr lang="en-US" altLang="ko-KR">
              <a:solidFill>
                <a:srgbClr val="000000"/>
              </a:solidFill>
              <a:ea typeface="Gulim"/>
              <a:cs typeface="Gulim"/>
            </a:endParaRPr>
          </a:p>
        </p:txBody>
      </p:sp>
    </p:spTree>
    <p:extLst>
      <p:ext uri="{BB962C8B-B14F-4D97-AF65-F5344CB8AC3E}">
        <p14:creationId xmlns:p14="http://schemas.microsoft.com/office/powerpoint/2010/main" val="4055832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9525"/>
            <a:ext cx="8229600" cy="1143000"/>
          </a:xfrm>
        </p:spPr>
        <p:txBody>
          <a:bodyPr/>
          <a:lstStyle/>
          <a:p>
            <a:r>
              <a:rPr lang="en-US" sz="3200" dirty="0"/>
              <a:t>Recognition of specific objects, scenes</a:t>
            </a:r>
          </a:p>
        </p:txBody>
      </p:sp>
      <p:pic>
        <p:nvPicPr>
          <p:cNvPr id="509955" name="Picture 3" descr="recognition_specific"/>
          <p:cNvPicPr>
            <a:picLocks noChangeAspect="1" noChangeArrowheads="1"/>
          </p:cNvPicPr>
          <p:nvPr/>
        </p:nvPicPr>
        <p:blipFill>
          <a:blip r:embed="rId3" cstate="print"/>
          <a:srcRect r="47762" b="16623"/>
          <a:stretch>
            <a:fillRect/>
          </a:stretch>
        </p:blipFill>
        <p:spPr bwMode="auto">
          <a:xfrm>
            <a:off x="1008063" y="3225800"/>
            <a:ext cx="3344862" cy="287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9956" name="Text Box 4"/>
          <p:cNvSpPr txBox="1">
            <a:spLocks noChangeArrowheads="1"/>
          </p:cNvSpPr>
          <p:nvPr/>
        </p:nvSpPr>
        <p:spPr bwMode="auto">
          <a:xfrm>
            <a:off x="1403350" y="6105525"/>
            <a:ext cx="3048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Rothganger et al. 2003</a:t>
            </a:r>
          </a:p>
        </p:txBody>
      </p:sp>
      <p:sp>
        <p:nvSpPr>
          <p:cNvPr id="509957" name="Text Box 5"/>
          <p:cNvSpPr txBox="1">
            <a:spLocks noChangeArrowheads="1"/>
          </p:cNvSpPr>
          <p:nvPr/>
        </p:nvSpPr>
        <p:spPr bwMode="auto">
          <a:xfrm>
            <a:off x="5105400" y="6091237"/>
            <a:ext cx="3048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Lowe 2002</a:t>
            </a:r>
          </a:p>
        </p:txBody>
      </p:sp>
      <p:pic>
        <p:nvPicPr>
          <p:cNvPr id="509958" name="Picture 6" descr="recognition_specific"/>
          <p:cNvPicPr>
            <a:picLocks noChangeAspect="1" noChangeArrowheads="1"/>
          </p:cNvPicPr>
          <p:nvPr/>
        </p:nvPicPr>
        <p:blipFill>
          <a:blip r:embed="rId3" cstate="print"/>
          <a:srcRect l="52238" b="16623"/>
          <a:stretch>
            <a:fillRect/>
          </a:stretch>
        </p:blipFill>
        <p:spPr bwMode="auto">
          <a:xfrm>
            <a:off x="5308600" y="3689350"/>
            <a:ext cx="2503488" cy="235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9959" name="Picture 7" descr="schmid_din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1092200"/>
            <a:ext cx="4537075" cy="149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09960" name="Rectangle 8"/>
          <p:cNvSpPr>
            <a:spLocks noChangeArrowheads="1"/>
          </p:cNvSpPr>
          <p:nvPr/>
        </p:nvSpPr>
        <p:spPr bwMode="auto">
          <a:xfrm>
            <a:off x="2519363" y="3144837"/>
            <a:ext cx="2006600" cy="8651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9961" name="Rectangle 9"/>
          <p:cNvSpPr>
            <a:spLocks noChangeArrowheads="1"/>
          </p:cNvSpPr>
          <p:nvPr/>
        </p:nvSpPr>
        <p:spPr bwMode="auto">
          <a:xfrm rot="5400000">
            <a:off x="76200" y="5257800"/>
            <a:ext cx="2133600" cy="914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9962" name="Text Box 10"/>
          <p:cNvSpPr txBox="1">
            <a:spLocks noChangeArrowheads="1"/>
          </p:cNvSpPr>
          <p:nvPr/>
        </p:nvSpPr>
        <p:spPr bwMode="auto">
          <a:xfrm>
            <a:off x="1044575" y="2584450"/>
            <a:ext cx="3048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Schmid and Mohr 1997</a:t>
            </a:r>
          </a:p>
        </p:txBody>
      </p:sp>
      <p:pic>
        <p:nvPicPr>
          <p:cNvPr id="509963" name="Picture 11" descr="groundhog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77063" y="1220787"/>
            <a:ext cx="1627187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9964" name="Picture 12" descr="groundhog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49863" y="1200150"/>
            <a:ext cx="1655762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9965" name="Text Box 13"/>
          <p:cNvSpPr txBox="1">
            <a:spLocks noChangeArrowheads="1"/>
          </p:cNvSpPr>
          <p:nvPr/>
        </p:nvSpPr>
        <p:spPr bwMode="auto">
          <a:xfrm>
            <a:off x="5448300" y="2568575"/>
            <a:ext cx="3048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Sivic and Zisserman, 2003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08466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81000" y="572869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-200" dirty="0" smtClean="0">
                <a:latin typeface="Kalinga" pitchFamily="34" charset="0"/>
                <a:cs typeface="Kalinga" pitchFamily="34" charset="0"/>
              </a:rPr>
              <a:t>How can we find corresponding points?</a:t>
            </a:r>
            <a:endParaRPr lang="en-US" sz="3600" spc="-200" dirty="0">
              <a:latin typeface="Kalinga" pitchFamily="34" charset="0"/>
              <a:cs typeface="Kalinga" pitchFamily="34" charset="0"/>
            </a:endParaRPr>
          </a:p>
        </p:txBody>
      </p:sp>
      <p:pic>
        <p:nvPicPr>
          <p:cNvPr id="19458" name="Picture 2" descr="C:\data\InterestPointEval\Graffiti\img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6" y="1867535"/>
            <a:ext cx="3717925" cy="297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data\InterestPointEval\Graffiti\img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275" y="1867535"/>
            <a:ext cx="3717925" cy="297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1524000" y="2514600"/>
            <a:ext cx="4724400" cy="76200"/>
          </a:xfrm>
          <a:prstGeom prst="straightConnector1">
            <a:avLst/>
          </a:prstGeom>
          <a:ln w="5715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048000" y="2895600"/>
            <a:ext cx="3810000" cy="228600"/>
          </a:xfrm>
          <a:prstGeom prst="straightConnector1">
            <a:avLst/>
          </a:prstGeom>
          <a:ln w="5715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286000" y="3886200"/>
            <a:ext cx="4313237" cy="266700"/>
          </a:xfrm>
          <a:prstGeom prst="straightConnector1">
            <a:avLst/>
          </a:prstGeom>
          <a:ln w="5715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206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 does SIFT fail?</a:t>
            </a:r>
            <a:endParaRPr lang="en-US" dirty="0"/>
          </a:p>
        </p:txBody>
      </p:sp>
      <p:pic>
        <p:nvPicPr>
          <p:cNvPr id="4" name="Picture 15" descr="C:\larryz\papers\BinaryFeature\CameraReady\figures\Full_10K_Liberty_SIFT_ttop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3325455"/>
            <a:ext cx="8508804" cy="1475145"/>
          </a:xfrm>
          <a:prstGeom prst="rect">
            <a:avLst/>
          </a:prstGeom>
          <a:noFill/>
        </p:spPr>
      </p:pic>
      <p:pic>
        <p:nvPicPr>
          <p:cNvPr id="5" name="Picture 17" descr="C:\larryz\papers\BinaryFeature\CameraReady\figures\Full_10K_ND_SIFT_ttop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1" y="1752737"/>
            <a:ext cx="8508804" cy="145376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62000" y="1219200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Patches SIFT thought were the same but aren’t: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766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Other methods: Daisy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600200"/>
            <a:ext cx="3848100" cy="3433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660692"/>
              </p:ext>
            </p:extLst>
          </p:nvPr>
        </p:nvGraphicFramePr>
        <p:xfrm>
          <a:off x="1143000" y="2438400"/>
          <a:ext cx="1676400" cy="167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100"/>
                <a:gridCol w="419100"/>
                <a:gridCol w="419100"/>
                <a:gridCol w="419100"/>
              </a:tblGrid>
              <a:tr h="4191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1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1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1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524000" y="41148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SIFT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982442" y="52578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Daisy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971800" y="6248400"/>
            <a:ext cx="601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Picking the best </a:t>
            </a:r>
            <a:r>
              <a:rPr lang="en-US" sz="1600" dirty="0" smtClean="0"/>
              <a:t>DAISY, S. Winder, G. Hua, M. Brown, CVPR 09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4267942" y="1122218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Circular gradient binning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488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Other methods: SURF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5800" y="1066800"/>
            <a:ext cx="533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 computational efficiency only compute gradient histogram with 4 bins: 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99" y="1924050"/>
            <a:ext cx="7229475" cy="363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90599" y="5943600"/>
            <a:ext cx="723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SURF: Speeded Up Robust Features</a:t>
            </a:r>
          </a:p>
          <a:p>
            <a:r>
              <a:rPr lang="en-US" sz="1400" dirty="0"/>
              <a:t>Herbert </a:t>
            </a:r>
            <a:r>
              <a:rPr lang="en-US" sz="1400" dirty="0" smtClean="0"/>
              <a:t>Bay, </a:t>
            </a:r>
            <a:r>
              <a:rPr lang="en-US" sz="1400" dirty="0" err="1"/>
              <a:t>Tinne</a:t>
            </a:r>
            <a:r>
              <a:rPr lang="en-US" sz="1400" dirty="0"/>
              <a:t> </a:t>
            </a:r>
            <a:r>
              <a:rPr lang="en-US" sz="1400" dirty="0" err="1" smtClean="0"/>
              <a:t>Tuytelaars</a:t>
            </a:r>
            <a:r>
              <a:rPr lang="en-US" sz="1400" dirty="0" smtClean="0"/>
              <a:t>, </a:t>
            </a:r>
            <a:r>
              <a:rPr lang="en-US" sz="1400" dirty="0"/>
              <a:t>and Luc Van </a:t>
            </a:r>
            <a:r>
              <a:rPr lang="en-US" sz="1400" dirty="0" err="1" smtClean="0"/>
              <a:t>Gool</a:t>
            </a:r>
            <a:r>
              <a:rPr lang="en-US" sz="1400" dirty="0" smtClean="0"/>
              <a:t>, ECCV 2006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66415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Other methods: BRIEF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82442" y="52578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Daisy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984665" y="6075402"/>
            <a:ext cx="601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BRIEF: binary robust independent elementary </a:t>
            </a:r>
            <a:r>
              <a:rPr lang="en-US" sz="1600" dirty="0" smtClean="0"/>
              <a:t>features, </a:t>
            </a:r>
            <a:r>
              <a:rPr lang="en-US" sz="1600" dirty="0" err="1" smtClean="0"/>
              <a:t>Calonder</a:t>
            </a:r>
            <a:r>
              <a:rPr lang="en-US" sz="1600" dirty="0"/>
              <a:t>, V </a:t>
            </a:r>
            <a:r>
              <a:rPr lang="en-US" sz="1600" dirty="0" err="1"/>
              <a:t>Lepetit</a:t>
            </a:r>
            <a:r>
              <a:rPr lang="en-US" sz="1600" dirty="0"/>
              <a:t>, C </a:t>
            </a:r>
            <a:r>
              <a:rPr lang="en-US" sz="1600" dirty="0" err="1" smtClean="0"/>
              <a:t>Strecha</a:t>
            </a:r>
            <a:r>
              <a:rPr lang="en-US" sz="1600" dirty="0" smtClean="0"/>
              <a:t>, ECCV </a:t>
            </a:r>
            <a:r>
              <a:rPr lang="en-US" sz="1600" dirty="0"/>
              <a:t>2010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5800" y="1066800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Randomly sample pair of pixels a and b.  </a:t>
            </a:r>
          </a:p>
          <a:p>
            <a:r>
              <a:rPr lang="en-US" dirty="0" smtClean="0"/>
              <a:t>1 if a &gt; b, else 0.  Store binary vector. 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81463"/>
            <a:ext cx="7496175" cy="4368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8200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Feature distance</a:t>
            </a:r>
          </a:p>
        </p:txBody>
      </p:sp>
      <p:sp>
        <p:nvSpPr>
          <p:cNvPr id="7168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85800" y="914400"/>
            <a:ext cx="8077200" cy="5257800"/>
          </a:xfrm>
        </p:spPr>
        <p:txBody>
          <a:bodyPr/>
          <a:lstStyle/>
          <a:p>
            <a:pPr>
              <a:buFontTx/>
              <a:buNone/>
            </a:pPr>
            <a:r>
              <a:rPr lang="en-US" smtClean="0"/>
              <a:t>How to define the difference between two features f</a:t>
            </a:r>
            <a:r>
              <a:rPr lang="en-US" baseline="-25000" smtClean="0"/>
              <a:t>1</a:t>
            </a:r>
            <a:r>
              <a:rPr lang="en-US" smtClean="0"/>
              <a:t>, f</a:t>
            </a:r>
            <a:r>
              <a:rPr lang="en-US" baseline="-25000" smtClean="0"/>
              <a:t>2</a:t>
            </a:r>
            <a:r>
              <a:rPr lang="en-US" smtClean="0"/>
              <a:t>?</a:t>
            </a:r>
          </a:p>
          <a:p>
            <a:pPr marL="914400" lvl="1" indent="-457200"/>
            <a:r>
              <a:rPr lang="en-US" smtClean="0"/>
              <a:t>Simple approach is SSD(f</a:t>
            </a:r>
            <a:r>
              <a:rPr lang="en-US" baseline="-25000" smtClean="0"/>
              <a:t>1</a:t>
            </a:r>
            <a:r>
              <a:rPr lang="en-US" smtClean="0"/>
              <a:t>, f</a:t>
            </a:r>
            <a:r>
              <a:rPr lang="en-US" baseline="-25000" smtClean="0"/>
              <a:t>2</a:t>
            </a:r>
            <a:r>
              <a:rPr lang="en-US" smtClean="0"/>
              <a:t>) </a:t>
            </a:r>
          </a:p>
          <a:p>
            <a:pPr marL="1314450" lvl="2" indent="-457200"/>
            <a:r>
              <a:rPr lang="en-US" sz="1800" smtClean="0"/>
              <a:t>sum of square differences between entries of the two descriptors</a:t>
            </a:r>
          </a:p>
          <a:p>
            <a:pPr marL="1314450" lvl="2" indent="-457200"/>
            <a:r>
              <a:rPr lang="en-US" sz="1800" smtClean="0"/>
              <a:t>can give good scores to very ambiguous (bad) matches </a:t>
            </a:r>
          </a:p>
        </p:txBody>
      </p:sp>
      <p:pic>
        <p:nvPicPr>
          <p:cNvPr id="71684" name="Picture 2" descr="http://www.canyonstatevinyl.com/images/Picket%20Fence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2895600"/>
            <a:ext cx="4314825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Rectangle 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219200" y="4000500"/>
            <a:ext cx="304800" cy="304800"/>
          </a:xfrm>
          <a:prstGeom prst="rect">
            <a:avLst/>
          </a:prstGeom>
          <a:solidFill>
            <a:srgbClr val="00CC99">
              <a:alpha val="18039"/>
            </a:srgbClr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71686" name="Picture 6" descr="http://www.canyonstatevinyl.com/images/Picket%20Fence.jp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895600"/>
            <a:ext cx="4314825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7" name="Rectangle 1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214563" y="6172200"/>
            <a:ext cx="4492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0">
                <a:latin typeface="Arial" charset="0"/>
              </a:rPr>
              <a:t>I</a:t>
            </a:r>
            <a:r>
              <a:rPr lang="en-US" sz="3200" b="0" baseline="-25000">
                <a:latin typeface="Arial" charset="0"/>
              </a:rPr>
              <a:t>1</a:t>
            </a:r>
          </a:p>
        </p:txBody>
      </p:sp>
      <p:sp>
        <p:nvSpPr>
          <p:cNvPr id="71688" name="Rectangle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711950" y="6172200"/>
            <a:ext cx="450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0">
                <a:latin typeface="Arial" charset="0"/>
              </a:rPr>
              <a:t>I</a:t>
            </a:r>
            <a:r>
              <a:rPr lang="en-US" sz="3200" b="0" baseline="-25000">
                <a:latin typeface="Arial" charset="0"/>
              </a:rPr>
              <a:t>2</a:t>
            </a:r>
          </a:p>
        </p:txBody>
      </p:sp>
      <p:sp>
        <p:nvSpPr>
          <p:cNvPr id="71689" name="Rectangle 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219200" y="3276600"/>
            <a:ext cx="450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0">
                <a:solidFill>
                  <a:srgbClr val="FFFF00"/>
                </a:solidFill>
                <a:latin typeface="Arial" charset="0"/>
              </a:rPr>
              <a:t>f</a:t>
            </a:r>
            <a:r>
              <a:rPr lang="en-US" sz="3200" b="0" baseline="-25000">
                <a:solidFill>
                  <a:srgbClr val="FFFF00"/>
                </a:solidFill>
                <a:latin typeface="Arial" charset="0"/>
              </a:rPr>
              <a:t>1</a:t>
            </a:r>
          </a:p>
        </p:txBody>
      </p:sp>
      <p:sp>
        <p:nvSpPr>
          <p:cNvPr id="71690" name="Rectangle 10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8015288" y="4000500"/>
            <a:ext cx="304800" cy="304800"/>
          </a:xfrm>
          <a:prstGeom prst="rect">
            <a:avLst/>
          </a:prstGeom>
          <a:solidFill>
            <a:srgbClr val="00CC99">
              <a:alpha val="18039"/>
            </a:srgbClr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691" name="Rectangle 11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8015288" y="3276600"/>
            <a:ext cx="450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0">
                <a:solidFill>
                  <a:srgbClr val="FFFF00"/>
                </a:solidFill>
                <a:latin typeface="Arial" charset="0"/>
              </a:rPr>
              <a:t>f</a:t>
            </a:r>
            <a:r>
              <a:rPr lang="en-US" sz="3200" b="0" baseline="-25000">
                <a:solidFill>
                  <a:srgbClr val="FFFF00"/>
                </a:solidFill>
                <a:latin typeface="Arial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899048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Feature distance</a:t>
            </a:r>
          </a:p>
        </p:txBody>
      </p:sp>
      <p:sp>
        <p:nvSpPr>
          <p:cNvPr id="72707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85800" y="914400"/>
            <a:ext cx="8077200" cy="5257800"/>
          </a:xfrm>
        </p:spPr>
        <p:txBody>
          <a:bodyPr/>
          <a:lstStyle/>
          <a:p>
            <a:pPr>
              <a:buFontTx/>
              <a:buNone/>
            </a:pPr>
            <a:r>
              <a:rPr lang="en-US" smtClean="0"/>
              <a:t>How to define the difference between two features f</a:t>
            </a:r>
            <a:r>
              <a:rPr lang="en-US" baseline="-25000" smtClean="0"/>
              <a:t>1</a:t>
            </a:r>
            <a:r>
              <a:rPr lang="en-US" smtClean="0"/>
              <a:t>, f</a:t>
            </a:r>
            <a:r>
              <a:rPr lang="en-US" baseline="-25000" smtClean="0"/>
              <a:t>2</a:t>
            </a:r>
            <a:r>
              <a:rPr lang="en-US" smtClean="0"/>
              <a:t>?</a:t>
            </a:r>
          </a:p>
          <a:p>
            <a:pPr marL="914400" lvl="1" indent="-457200"/>
            <a:r>
              <a:rPr lang="en-US" smtClean="0"/>
              <a:t>Better approach:  ratio distance = SSD(f</a:t>
            </a:r>
            <a:r>
              <a:rPr lang="en-US" baseline="-25000" smtClean="0"/>
              <a:t>1</a:t>
            </a:r>
            <a:r>
              <a:rPr lang="en-US" smtClean="0"/>
              <a:t>, f</a:t>
            </a:r>
            <a:r>
              <a:rPr lang="en-US" baseline="-25000" smtClean="0"/>
              <a:t>2</a:t>
            </a:r>
            <a:r>
              <a:rPr lang="en-US" smtClean="0"/>
              <a:t>) / SSD(f</a:t>
            </a:r>
            <a:r>
              <a:rPr lang="en-US" baseline="-25000" smtClean="0"/>
              <a:t>1</a:t>
            </a:r>
            <a:r>
              <a:rPr lang="en-US" smtClean="0"/>
              <a:t>, f</a:t>
            </a:r>
            <a:r>
              <a:rPr lang="en-US" baseline="-25000" smtClean="0"/>
              <a:t>2</a:t>
            </a:r>
            <a:r>
              <a:rPr lang="en-US" smtClean="0"/>
              <a:t>’)</a:t>
            </a:r>
          </a:p>
          <a:p>
            <a:pPr marL="1314450" lvl="2" indent="-457200"/>
            <a:r>
              <a:rPr lang="en-US" sz="1800" smtClean="0"/>
              <a:t>f</a:t>
            </a:r>
            <a:r>
              <a:rPr lang="en-US" sz="1800" baseline="-25000" smtClean="0"/>
              <a:t>2</a:t>
            </a:r>
            <a:r>
              <a:rPr lang="en-US" sz="1800" smtClean="0"/>
              <a:t> is best SSD match to f</a:t>
            </a:r>
            <a:r>
              <a:rPr lang="en-US" sz="1800" baseline="-25000" smtClean="0"/>
              <a:t>1</a:t>
            </a:r>
            <a:r>
              <a:rPr lang="en-US" sz="1800" smtClean="0"/>
              <a:t> in I</a:t>
            </a:r>
            <a:r>
              <a:rPr lang="en-US" sz="1800" baseline="-25000" smtClean="0"/>
              <a:t>2</a:t>
            </a:r>
            <a:endParaRPr lang="en-US" sz="1800" smtClean="0"/>
          </a:p>
          <a:p>
            <a:pPr marL="1314450" lvl="2" indent="-457200"/>
            <a:r>
              <a:rPr lang="en-US" sz="1800" smtClean="0"/>
              <a:t>f</a:t>
            </a:r>
            <a:r>
              <a:rPr lang="en-US" sz="1800" baseline="-25000" smtClean="0"/>
              <a:t>2</a:t>
            </a:r>
            <a:r>
              <a:rPr lang="en-US" sz="1800" smtClean="0"/>
              <a:t>’  is  2</a:t>
            </a:r>
            <a:r>
              <a:rPr lang="en-US" sz="1800" baseline="30000" smtClean="0"/>
              <a:t>nd</a:t>
            </a:r>
            <a:r>
              <a:rPr lang="en-US" sz="1800" smtClean="0"/>
              <a:t> best SSD match to f</a:t>
            </a:r>
            <a:r>
              <a:rPr lang="en-US" sz="1800" baseline="-25000" smtClean="0"/>
              <a:t>1</a:t>
            </a:r>
            <a:r>
              <a:rPr lang="en-US" sz="1800" smtClean="0"/>
              <a:t> in I</a:t>
            </a:r>
            <a:r>
              <a:rPr lang="en-US" sz="1800" baseline="-25000" smtClean="0"/>
              <a:t>2</a:t>
            </a:r>
          </a:p>
          <a:p>
            <a:pPr marL="1314450" lvl="2" indent="-457200"/>
            <a:r>
              <a:rPr lang="en-US" sz="1800" smtClean="0"/>
              <a:t>gives large values (~1) for ambiguous matches</a:t>
            </a:r>
            <a:endParaRPr lang="en-US" sz="1800" baseline="30000" smtClean="0"/>
          </a:p>
        </p:txBody>
      </p:sp>
      <p:pic>
        <p:nvPicPr>
          <p:cNvPr id="72708" name="Picture 2" descr="http://www.canyonstatevinyl.com/images/Picket%20Fence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2895600"/>
            <a:ext cx="4314825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9" name="Rectangle 6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219200" y="4000500"/>
            <a:ext cx="304800" cy="304800"/>
          </a:xfrm>
          <a:prstGeom prst="rect">
            <a:avLst/>
          </a:prstGeom>
          <a:solidFill>
            <a:srgbClr val="00CC99">
              <a:alpha val="18039"/>
            </a:srgbClr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72710" name="Picture 6" descr="http://www.canyonstatevinyl.com/images/Picket%20Fence.jp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895600"/>
            <a:ext cx="4314825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1" name="Rectangle 1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214563" y="6172200"/>
            <a:ext cx="4492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0">
                <a:latin typeface="Arial" charset="0"/>
              </a:rPr>
              <a:t>I</a:t>
            </a:r>
            <a:r>
              <a:rPr lang="en-US" sz="3200" b="0" baseline="-25000">
                <a:latin typeface="Arial" charset="0"/>
              </a:rPr>
              <a:t>1</a:t>
            </a:r>
          </a:p>
        </p:txBody>
      </p:sp>
      <p:sp>
        <p:nvSpPr>
          <p:cNvPr id="72712" name="Rectangle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711950" y="6172200"/>
            <a:ext cx="450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0">
                <a:latin typeface="Arial" charset="0"/>
              </a:rPr>
              <a:t>I</a:t>
            </a:r>
            <a:r>
              <a:rPr lang="en-US" sz="3200" b="0" baseline="-25000">
                <a:latin typeface="Arial" charset="0"/>
              </a:rPr>
              <a:t>2</a:t>
            </a:r>
          </a:p>
        </p:txBody>
      </p:sp>
      <p:sp>
        <p:nvSpPr>
          <p:cNvPr id="72713" name="Rectangle 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219200" y="3276600"/>
            <a:ext cx="450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0">
                <a:solidFill>
                  <a:srgbClr val="FFFF00"/>
                </a:solidFill>
                <a:latin typeface="Arial" charset="0"/>
              </a:rPr>
              <a:t>f</a:t>
            </a:r>
            <a:r>
              <a:rPr lang="en-US" sz="3200" b="0" baseline="-25000">
                <a:solidFill>
                  <a:srgbClr val="FFFF00"/>
                </a:solidFill>
                <a:latin typeface="Arial" charset="0"/>
              </a:rPr>
              <a:t>1</a:t>
            </a:r>
          </a:p>
        </p:txBody>
      </p:sp>
      <p:sp>
        <p:nvSpPr>
          <p:cNvPr id="72714" name="Rectangle 11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8015288" y="4000500"/>
            <a:ext cx="304800" cy="304800"/>
          </a:xfrm>
          <a:prstGeom prst="rect">
            <a:avLst/>
          </a:prstGeom>
          <a:solidFill>
            <a:srgbClr val="00CC99">
              <a:alpha val="18039"/>
            </a:srgbClr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15" name="Rectangle 11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8015288" y="3276600"/>
            <a:ext cx="450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0">
                <a:solidFill>
                  <a:srgbClr val="FFFF00"/>
                </a:solidFill>
                <a:latin typeface="Arial" charset="0"/>
              </a:rPr>
              <a:t>f</a:t>
            </a:r>
            <a:r>
              <a:rPr lang="en-US" sz="3200" b="0" baseline="-25000">
                <a:solidFill>
                  <a:srgbClr val="FFFF00"/>
                </a:solidFill>
                <a:latin typeface="Arial" charset="0"/>
              </a:rPr>
              <a:t>2</a:t>
            </a:r>
          </a:p>
        </p:txBody>
      </p:sp>
      <p:sp>
        <p:nvSpPr>
          <p:cNvPr id="72716" name="Rectangle 13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7216775" y="4000500"/>
            <a:ext cx="304800" cy="304800"/>
          </a:xfrm>
          <a:prstGeom prst="rect">
            <a:avLst/>
          </a:prstGeom>
          <a:solidFill>
            <a:srgbClr val="00CC99">
              <a:alpha val="18039"/>
            </a:srgbClr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17" name="Rectangle 13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7216775" y="3276600"/>
            <a:ext cx="7985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200" b="0">
                <a:solidFill>
                  <a:srgbClr val="FFFF00"/>
                </a:solidFill>
                <a:latin typeface="Arial" charset="0"/>
              </a:rPr>
              <a:t>f</a:t>
            </a:r>
            <a:r>
              <a:rPr lang="en-US" sz="3200" b="0" baseline="-25000">
                <a:solidFill>
                  <a:srgbClr val="FFFF00"/>
                </a:solidFill>
                <a:latin typeface="Arial" charset="0"/>
              </a:rPr>
              <a:t>2</a:t>
            </a:r>
            <a:r>
              <a:rPr lang="en-US" sz="3200" b="0" baseline="30000">
                <a:solidFill>
                  <a:srgbClr val="FFFF00"/>
                </a:solidFill>
                <a:latin typeface="Arial" charset="0"/>
              </a:rPr>
              <a:t>'</a:t>
            </a:r>
          </a:p>
        </p:txBody>
      </p:sp>
    </p:spTree>
    <p:extLst>
      <p:ext uri="{BB962C8B-B14F-4D97-AF65-F5344CB8AC3E}">
        <p14:creationId xmlns:p14="http://schemas.microsoft.com/office/powerpoint/2010/main" val="1293887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 idx="4294967295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Eliminating bad matches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4294967295"/>
            <p:custDataLst>
              <p:tags r:id="rId2"/>
            </p:custDataLst>
          </p:nvPr>
        </p:nvSpPr>
        <p:spPr/>
        <p:txBody>
          <a:bodyPr/>
          <a:lstStyle/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r>
              <a:rPr lang="en-US" sz="2000" smtClean="0"/>
              <a:t>Throw out features with distance &gt; threshold</a:t>
            </a:r>
          </a:p>
          <a:p>
            <a:pPr lvl="1"/>
            <a:r>
              <a:rPr lang="en-US" sz="1800" smtClean="0"/>
              <a:t>How to choose the threshold?</a:t>
            </a:r>
            <a:endParaRPr lang="en-US" sz="1400" smtClean="0"/>
          </a:p>
        </p:txBody>
      </p:sp>
      <p:pic>
        <p:nvPicPr>
          <p:cNvPr id="74756" name="Picture 2" descr="http://farm1.static.flickr.com/47/136915456_c6f719ea3f.jpg?v=0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23963"/>
            <a:ext cx="3086100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Picture 4" descr="http://farm1.static.flickr.com/133/328570837_37b6289916.jpg?v=0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75" y="1219200"/>
            <a:ext cx="3260725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8" name="Rectangle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438400" y="17859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9" name="Rectangle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365875" y="1749425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60" name="Rectangle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752600" y="16335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61" name="Rectangle 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715000" y="14049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62" name="Rectangle 10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524000" y="12525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63" name="Rectangle 11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410200" y="20907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64" name="Line 12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V="1">
            <a:off x="1905000" y="1468438"/>
            <a:ext cx="3810000" cy="2286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65" name="Rectangle 14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181475" y="1312863"/>
            <a:ext cx="466725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0">
                <a:solidFill>
                  <a:schemeClr val="accent2"/>
                </a:solidFill>
                <a:latin typeface="Arial" charset="0"/>
              </a:rPr>
              <a:t>50</a:t>
            </a:r>
            <a:endParaRPr lang="en-US" sz="2000" b="0" baseline="-250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74766" name="Line 14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flipV="1">
            <a:off x="2590800" y="1785938"/>
            <a:ext cx="3775075" cy="76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67" name="Rectangle 15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267200" y="1633538"/>
            <a:ext cx="466725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0">
                <a:solidFill>
                  <a:schemeClr val="accent2"/>
                </a:solidFill>
                <a:latin typeface="Arial" charset="0"/>
              </a:rPr>
              <a:t>75</a:t>
            </a:r>
            <a:endParaRPr lang="en-US" sz="2000" b="0" baseline="-250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74768" name="Freeform 16"/>
          <p:cNvSpPr>
            <a:spLocks/>
          </p:cNvSpPr>
          <p:nvPr>
            <p:custDataLst>
              <p:tags r:id="rId15"/>
            </p:custDataLst>
          </p:nvPr>
        </p:nvSpPr>
        <p:spPr bwMode="auto">
          <a:xfrm>
            <a:off x="1562100" y="1404938"/>
            <a:ext cx="3848100" cy="1155700"/>
          </a:xfrm>
          <a:custGeom>
            <a:avLst/>
            <a:gdLst>
              <a:gd name="T0" fmla="*/ 24 w 2424"/>
              <a:gd name="T1" fmla="*/ 0 h 728"/>
              <a:gd name="T2" fmla="*/ 72 w 2424"/>
              <a:gd name="T3" fmla="*/ 528 h 728"/>
              <a:gd name="T4" fmla="*/ 456 w 2424"/>
              <a:gd name="T5" fmla="*/ 720 h 728"/>
              <a:gd name="T6" fmla="*/ 2424 w 2424"/>
              <a:gd name="T7" fmla="*/ 480 h 728"/>
              <a:gd name="T8" fmla="*/ 0 60000 65536"/>
              <a:gd name="T9" fmla="*/ 0 60000 65536"/>
              <a:gd name="T10" fmla="*/ 0 60000 65536"/>
              <a:gd name="T11" fmla="*/ 0 60000 65536"/>
              <a:gd name="T12" fmla="*/ 0 w 2424"/>
              <a:gd name="T13" fmla="*/ 0 h 728"/>
              <a:gd name="T14" fmla="*/ 2424 w 2424"/>
              <a:gd name="T15" fmla="*/ 728 h 7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24" h="728">
                <a:moveTo>
                  <a:pt x="24" y="0"/>
                </a:moveTo>
                <a:cubicBezTo>
                  <a:pt x="12" y="204"/>
                  <a:pt x="0" y="408"/>
                  <a:pt x="72" y="528"/>
                </a:cubicBezTo>
                <a:cubicBezTo>
                  <a:pt x="144" y="648"/>
                  <a:pt x="64" y="728"/>
                  <a:pt x="456" y="720"/>
                </a:cubicBezTo>
                <a:cubicBezTo>
                  <a:pt x="848" y="712"/>
                  <a:pt x="1636" y="596"/>
                  <a:pt x="2424" y="48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69" name="Rectangle 17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4191000" y="2090738"/>
            <a:ext cx="608013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0">
                <a:solidFill>
                  <a:srgbClr val="FF0000"/>
                </a:solidFill>
                <a:latin typeface="Arial" charset="0"/>
              </a:rPr>
              <a:t>200</a:t>
            </a:r>
            <a:endParaRPr lang="en-US" sz="2000" b="0" baseline="-250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74770" name="Rectangle 18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4267200" y="3538538"/>
            <a:ext cx="1630363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0">
                <a:latin typeface="Arial" charset="0"/>
              </a:rPr>
              <a:t>feature distance</a:t>
            </a:r>
            <a:endParaRPr lang="en-US" sz="1600" b="0" baseline="-25000">
              <a:latin typeface="Arial" charset="0"/>
            </a:endParaRPr>
          </a:p>
        </p:txBody>
      </p:sp>
      <p:sp>
        <p:nvSpPr>
          <p:cNvPr id="74771" name="Line 19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 flipH="1" flipV="1">
            <a:off x="4648200" y="1938338"/>
            <a:ext cx="161925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72" name="Rectangle 20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4014788" y="2316163"/>
            <a:ext cx="9620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rgbClr val="FF0000"/>
                </a:solidFill>
                <a:latin typeface="Arial" charset="0"/>
              </a:rPr>
              <a:t>false match</a:t>
            </a:r>
            <a:endParaRPr lang="en-US" sz="1200" b="0" baseline="-250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74773" name="Rectangle 22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4049713" y="1524000"/>
            <a:ext cx="9032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chemeClr val="accent2"/>
                </a:solidFill>
                <a:latin typeface="Arial" charset="0"/>
              </a:rPr>
              <a:t>true match</a:t>
            </a:r>
            <a:endParaRPr lang="en-US" sz="1200" b="0" baseline="-25000">
              <a:solidFill>
                <a:schemeClr val="accent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50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5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 idx="4294967295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True/false positives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4294967295"/>
            <p:custDataLst>
              <p:tags r:id="rId2"/>
            </p:custDataLst>
          </p:nvPr>
        </p:nvSpPr>
        <p:spPr/>
        <p:txBody>
          <a:bodyPr/>
          <a:lstStyle/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r>
              <a:rPr lang="en-US" sz="2000" smtClean="0"/>
              <a:t>The distance threshold affects performance</a:t>
            </a:r>
          </a:p>
          <a:p>
            <a:pPr lvl="1"/>
            <a:r>
              <a:rPr lang="en-US" sz="1800" smtClean="0"/>
              <a:t>True positives = # of detected matches that are correct</a:t>
            </a:r>
          </a:p>
          <a:p>
            <a:pPr lvl="2"/>
            <a:r>
              <a:rPr lang="en-US" sz="1600" smtClean="0"/>
              <a:t>Suppose we want to maximize these—how to choose threshold?</a:t>
            </a:r>
          </a:p>
          <a:p>
            <a:pPr lvl="1"/>
            <a:r>
              <a:rPr lang="en-US" sz="1800" smtClean="0"/>
              <a:t>False positives = # of detected matches that are incorrect</a:t>
            </a:r>
          </a:p>
          <a:p>
            <a:pPr lvl="2"/>
            <a:r>
              <a:rPr lang="en-US" sz="1600" smtClean="0"/>
              <a:t>Suppose we want to minimize these—how to choose threshold?</a:t>
            </a:r>
          </a:p>
        </p:txBody>
      </p:sp>
      <p:pic>
        <p:nvPicPr>
          <p:cNvPr id="97284" name="Picture 2" descr="http://farm1.static.flickr.com/47/136915456_c6f719ea3f.jpg?v=0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23963"/>
            <a:ext cx="3086100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5" name="Picture 4" descr="http://farm1.static.flickr.com/133/328570837_37b6289916.jpg?v=0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75" y="1219200"/>
            <a:ext cx="3260725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6" name="Rectangle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438400" y="17859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7" name="Rectangle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365875" y="1749425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8" name="Rectangle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752600" y="16335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9" name="Rectangle 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715000" y="14049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90" name="Rectangle 10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524000" y="12525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91" name="Rectangle 11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410200" y="20907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92" name="Line 12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V="1">
            <a:off x="1905000" y="1468438"/>
            <a:ext cx="3810000" cy="2286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93" name="Rectangle 14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181475" y="1312863"/>
            <a:ext cx="466725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0">
                <a:solidFill>
                  <a:schemeClr val="accent2"/>
                </a:solidFill>
                <a:latin typeface="Arial" charset="0"/>
              </a:rPr>
              <a:t>50</a:t>
            </a:r>
            <a:endParaRPr lang="en-US" sz="2000" b="0" baseline="-250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97294" name="Line 14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flipV="1">
            <a:off x="2590800" y="1785938"/>
            <a:ext cx="3775075" cy="76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95" name="Rectangle 15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267200" y="1633538"/>
            <a:ext cx="466725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0">
                <a:solidFill>
                  <a:schemeClr val="accent2"/>
                </a:solidFill>
                <a:latin typeface="Arial" charset="0"/>
              </a:rPr>
              <a:t>75</a:t>
            </a:r>
            <a:endParaRPr lang="en-US" sz="2000" b="0" baseline="-250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97296" name="Freeform 16"/>
          <p:cNvSpPr>
            <a:spLocks/>
          </p:cNvSpPr>
          <p:nvPr>
            <p:custDataLst>
              <p:tags r:id="rId15"/>
            </p:custDataLst>
          </p:nvPr>
        </p:nvSpPr>
        <p:spPr bwMode="auto">
          <a:xfrm>
            <a:off x="1562100" y="1404938"/>
            <a:ext cx="3848100" cy="1155700"/>
          </a:xfrm>
          <a:custGeom>
            <a:avLst/>
            <a:gdLst>
              <a:gd name="T0" fmla="*/ 24 w 2424"/>
              <a:gd name="T1" fmla="*/ 0 h 728"/>
              <a:gd name="T2" fmla="*/ 72 w 2424"/>
              <a:gd name="T3" fmla="*/ 528 h 728"/>
              <a:gd name="T4" fmla="*/ 456 w 2424"/>
              <a:gd name="T5" fmla="*/ 720 h 728"/>
              <a:gd name="T6" fmla="*/ 2424 w 2424"/>
              <a:gd name="T7" fmla="*/ 480 h 728"/>
              <a:gd name="T8" fmla="*/ 0 60000 65536"/>
              <a:gd name="T9" fmla="*/ 0 60000 65536"/>
              <a:gd name="T10" fmla="*/ 0 60000 65536"/>
              <a:gd name="T11" fmla="*/ 0 60000 65536"/>
              <a:gd name="T12" fmla="*/ 0 w 2424"/>
              <a:gd name="T13" fmla="*/ 0 h 728"/>
              <a:gd name="T14" fmla="*/ 2424 w 2424"/>
              <a:gd name="T15" fmla="*/ 728 h 7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24" h="728">
                <a:moveTo>
                  <a:pt x="24" y="0"/>
                </a:moveTo>
                <a:cubicBezTo>
                  <a:pt x="12" y="204"/>
                  <a:pt x="0" y="408"/>
                  <a:pt x="72" y="528"/>
                </a:cubicBezTo>
                <a:cubicBezTo>
                  <a:pt x="144" y="648"/>
                  <a:pt x="64" y="728"/>
                  <a:pt x="456" y="720"/>
                </a:cubicBezTo>
                <a:cubicBezTo>
                  <a:pt x="848" y="712"/>
                  <a:pt x="1636" y="596"/>
                  <a:pt x="2424" y="48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97" name="Rectangle 17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4191000" y="2090738"/>
            <a:ext cx="608013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0">
                <a:solidFill>
                  <a:srgbClr val="FF0000"/>
                </a:solidFill>
                <a:latin typeface="Arial" charset="0"/>
              </a:rPr>
              <a:t>200</a:t>
            </a:r>
            <a:endParaRPr lang="en-US" sz="2000" b="0" baseline="-250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97298" name="Rectangle 18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4267200" y="3538538"/>
            <a:ext cx="1630363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0">
                <a:latin typeface="Arial" charset="0"/>
              </a:rPr>
              <a:t>feature distance</a:t>
            </a:r>
            <a:endParaRPr lang="en-US" sz="1600" b="0" baseline="-25000">
              <a:latin typeface="Arial" charset="0"/>
            </a:endParaRPr>
          </a:p>
        </p:txBody>
      </p:sp>
      <p:sp>
        <p:nvSpPr>
          <p:cNvPr id="97299" name="Line 19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 flipH="1" flipV="1">
            <a:off x="4648200" y="1938338"/>
            <a:ext cx="161925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00" name="Rectangle 20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4014788" y="2316163"/>
            <a:ext cx="9620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rgbClr val="FF0000"/>
                </a:solidFill>
                <a:latin typeface="Arial" charset="0"/>
              </a:rPr>
              <a:t>false match</a:t>
            </a:r>
            <a:endParaRPr lang="en-US" sz="1200" b="0" baseline="-250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97301" name="Rectangle 22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4049713" y="1524000"/>
            <a:ext cx="9032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chemeClr val="accent2"/>
                </a:solidFill>
                <a:latin typeface="Arial" charset="0"/>
              </a:rPr>
              <a:t>true match</a:t>
            </a:r>
            <a:endParaRPr lang="en-US" sz="1200" b="0" baseline="-25000">
              <a:solidFill>
                <a:schemeClr val="accent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952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de-DE" smtClean="0"/>
          </a:p>
        </p:txBody>
      </p:sp>
      <p:sp>
        <p:nvSpPr>
          <p:cNvPr id="69635" name="Rectangle 4"/>
          <p:cNvSpPr>
            <a:spLocks noChangeArrowheads="1"/>
          </p:cNvSpPr>
          <p:nvPr/>
        </p:nvSpPr>
        <p:spPr bwMode="auto">
          <a:xfrm>
            <a:off x="457200" y="76200"/>
            <a:ext cx="7315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/>
            <a:r>
              <a:rPr kumimoji="1" lang="en-US" sz="2800" b="1" dirty="0"/>
              <a:t>Local Descriptors: Shape Context</a:t>
            </a:r>
          </a:p>
        </p:txBody>
      </p:sp>
      <p:sp>
        <p:nvSpPr>
          <p:cNvPr id="69636" name="Rectangle 26"/>
          <p:cNvSpPr>
            <a:spLocks noChangeArrowheads="1"/>
          </p:cNvSpPr>
          <p:nvPr/>
        </p:nvSpPr>
        <p:spPr bwMode="auto">
          <a:xfrm>
            <a:off x="381000" y="1066800"/>
            <a:ext cx="4191000" cy="4724400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DE" sz="2100" b="1">
              <a:solidFill>
                <a:schemeClr val="bg2"/>
              </a:solidFill>
            </a:endParaRPr>
          </a:p>
        </p:txBody>
      </p:sp>
      <p:pic>
        <p:nvPicPr>
          <p:cNvPr id="69637" name="Picture 27" descr="sample_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828800"/>
            <a:ext cx="31369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9638" name="Group 28"/>
          <p:cNvGrpSpPr>
            <a:grpSpLocks/>
          </p:cNvGrpSpPr>
          <p:nvPr/>
        </p:nvGrpSpPr>
        <p:grpSpPr bwMode="auto">
          <a:xfrm>
            <a:off x="1213532" y="1219200"/>
            <a:ext cx="3810000" cy="3733800"/>
            <a:chOff x="1200" y="1152"/>
            <a:chExt cx="2400" cy="2352"/>
          </a:xfrm>
        </p:grpSpPr>
        <p:sp>
          <p:nvSpPr>
            <p:cNvPr id="69648" name="Oval 29"/>
            <p:cNvSpPr>
              <a:spLocks noChangeArrowheads="1"/>
            </p:cNvSpPr>
            <p:nvPr/>
          </p:nvSpPr>
          <p:spPr bwMode="auto">
            <a:xfrm>
              <a:off x="1200" y="1152"/>
              <a:ext cx="2400" cy="2352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de-DE" sz="2100" b="1">
                <a:solidFill>
                  <a:schemeClr val="bg2"/>
                </a:solidFill>
              </a:endParaRPr>
            </a:p>
          </p:txBody>
        </p:sp>
        <p:sp>
          <p:nvSpPr>
            <p:cNvPr id="69649" name="Oval 30"/>
            <p:cNvSpPr>
              <a:spLocks noChangeArrowheads="1"/>
            </p:cNvSpPr>
            <p:nvPr/>
          </p:nvSpPr>
          <p:spPr bwMode="auto">
            <a:xfrm>
              <a:off x="1824" y="1776"/>
              <a:ext cx="1152" cy="1152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de-DE" sz="2100" b="1">
                <a:solidFill>
                  <a:schemeClr val="bg2"/>
                </a:solidFill>
              </a:endParaRPr>
            </a:p>
          </p:txBody>
        </p:sp>
        <p:sp>
          <p:nvSpPr>
            <p:cNvPr id="69650" name="Oval 31"/>
            <p:cNvSpPr>
              <a:spLocks noChangeArrowheads="1"/>
            </p:cNvSpPr>
            <p:nvPr/>
          </p:nvSpPr>
          <p:spPr bwMode="auto">
            <a:xfrm>
              <a:off x="2112" y="2064"/>
              <a:ext cx="576" cy="576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de-DE" sz="2100" b="1">
                <a:solidFill>
                  <a:schemeClr val="bg2"/>
                </a:solidFill>
              </a:endParaRPr>
            </a:p>
          </p:txBody>
        </p:sp>
        <p:sp>
          <p:nvSpPr>
            <p:cNvPr id="69651" name="Oval 32"/>
            <p:cNvSpPr>
              <a:spLocks noChangeArrowheads="1"/>
            </p:cNvSpPr>
            <p:nvPr/>
          </p:nvSpPr>
          <p:spPr bwMode="auto">
            <a:xfrm>
              <a:off x="2256" y="2208"/>
              <a:ext cx="288" cy="288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de-DE" sz="2100" b="1">
                <a:solidFill>
                  <a:schemeClr val="bg2"/>
                </a:solidFill>
              </a:endParaRPr>
            </a:p>
          </p:txBody>
        </p:sp>
        <p:sp>
          <p:nvSpPr>
            <p:cNvPr id="69652" name="Oval 33"/>
            <p:cNvSpPr>
              <a:spLocks noChangeArrowheads="1"/>
            </p:cNvSpPr>
            <p:nvPr/>
          </p:nvSpPr>
          <p:spPr bwMode="auto">
            <a:xfrm>
              <a:off x="2352" y="2304"/>
              <a:ext cx="96" cy="96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de-DE" sz="2100" b="1">
                <a:solidFill>
                  <a:schemeClr val="bg2"/>
                </a:solidFill>
              </a:endParaRPr>
            </a:p>
          </p:txBody>
        </p:sp>
        <p:sp>
          <p:nvSpPr>
            <p:cNvPr id="69653" name="Line 34"/>
            <p:cNvSpPr>
              <a:spLocks noChangeShapeType="1"/>
            </p:cNvSpPr>
            <p:nvPr/>
          </p:nvSpPr>
          <p:spPr bwMode="auto">
            <a:xfrm>
              <a:off x="1200" y="2352"/>
              <a:ext cx="2400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54" name="Line 35"/>
            <p:cNvSpPr>
              <a:spLocks noChangeShapeType="1"/>
            </p:cNvSpPr>
            <p:nvPr/>
          </p:nvSpPr>
          <p:spPr bwMode="auto">
            <a:xfrm flipV="1">
              <a:off x="1392" y="1728"/>
              <a:ext cx="2064" cy="120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55" name="Line 36"/>
            <p:cNvSpPr>
              <a:spLocks noChangeShapeType="1"/>
            </p:cNvSpPr>
            <p:nvPr/>
          </p:nvSpPr>
          <p:spPr bwMode="auto">
            <a:xfrm flipV="1">
              <a:off x="1824" y="1344"/>
              <a:ext cx="1152" cy="201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56" name="Line 37"/>
            <p:cNvSpPr>
              <a:spLocks noChangeShapeType="1"/>
            </p:cNvSpPr>
            <p:nvPr/>
          </p:nvSpPr>
          <p:spPr bwMode="auto">
            <a:xfrm flipV="1">
              <a:off x="2400" y="1200"/>
              <a:ext cx="0" cy="230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57" name="Line 38"/>
            <p:cNvSpPr>
              <a:spLocks noChangeShapeType="1"/>
            </p:cNvSpPr>
            <p:nvPr/>
          </p:nvSpPr>
          <p:spPr bwMode="auto">
            <a:xfrm flipH="1" flipV="1">
              <a:off x="1824" y="1344"/>
              <a:ext cx="1152" cy="201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58" name="Line 39"/>
            <p:cNvSpPr>
              <a:spLocks noChangeShapeType="1"/>
            </p:cNvSpPr>
            <p:nvPr/>
          </p:nvSpPr>
          <p:spPr bwMode="auto">
            <a:xfrm flipH="1" flipV="1">
              <a:off x="1392" y="1776"/>
              <a:ext cx="2016" cy="115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9639" name="Text Box 40"/>
          <p:cNvSpPr txBox="1">
            <a:spLocks noChangeArrowheads="1"/>
          </p:cNvSpPr>
          <p:nvPr/>
        </p:nvSpPr>
        <p:spPr bwMode="auto">
          <a:xfrm>
            <a:off x="4837113" y="1543050"/>
            <a:ext cx="4164012" cy="733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/>
              <a:t>Count the number of points inside each bin, e.g.:</a:t>
            </a:r>
          </a:p>
        </p:txBody>
      </p:sp>
      <p:sp>
        <p:nvSpPr>
          <p:cNvPr id="69640" name="Text Box 41"/>
          <p:cNvSpPr txBox="1">
            <a:spLocks noChangeArrowheads="1"/>
          </p:cNvSpPr>
          <p:nvPr/>
        </p:nvSpPr>
        <p:spPr bwMode="auto">
          <a:xfrm>
            <a:off x="5029200" y="2667000"/>
            <a:ext cx="2438400" cy="4127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/>
              <a:t>Count = 4</a:t>
            </a:r>
          </a:p>
        </p:txBody>
      </p:sp>
      <p:sp>
        <p:nvSpPr>
          <p:cNvPr id="69641" name="Text Box 42"/>
          <p:cNvSpPr txBox="1">
            <a:spLocks noChangeArrowheads="1"/>
          </p:cNvSpPr>
          <p:nvPr/>
        </p:nvSpPr>
        <p:spPr bwMode="auto">
          <a:xfrm>
            <a:off x="5029200" y="3357563"/>
            <a:ext cx="2438400" cy="4127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/>
              <a:t>Count = 10</a:t>
            </a:r>
          </a:p>
        </p:txBody>
      </p:sp>
      <p:sp>
        <p:nvSpPr>
          <p:cNvPr id="69642" name="Line 43"/>
          <p:cNvSpPr>
            <a:spLocks noChangeShapeType="1"/>
          </p:cNvSpPr>
          <p:nvPr/>
        </p:nvSpPr>
        <p:spPr bwMode="auto">
          <a:xfrm flipH="1" flipV="1">
            <a:off x="3962400" y="2743200"/>
            <a:ext cx="1066800" cy="152400"/>
          </a:xfrm>
          <a:prstGeom prst="line">
            <a:avLst/>
          </a:prstGeom>
          <a:noFill/>
          <a:ln w="25400">
            <a:solidFill>
              <a:srgbClr val="969696"/>
            </a:solidFill>
            <a:round/>
            <a:headEnd type="none" w="sm" len="sm"/>
            <a:tailEnd type="arrow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43" name="Line 44"/>
          <p:cNvSpPr>
            <a:spLocks noChangeShapeType="1"/>
          </p:cNvSpPr>
          <p:nvPr/>
        </p:nvSpPr>
        <p:spPr bwMode="auto">
          <a:xfrm flipH="1">
            <a:off x="3733800" y="3644900"/>
            <a:ext cx="1343025" cy="622300"/>
          </a:xfrm>
          <a:prstGeom prst="line">
            <a:avLst/>
          </a:prstGeom>
          <a:noFill/>
          <a:ln w="25400">
            <a:solidFill>
              <a:srgbClr val="969696"/>
            </a:solidFill>
            <a:round/>
            <a:headEnd type="none" w="sm" len="sm"/>
            <a:tailEnd type="arrow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44" name="Text Box 45"/>
          <p:cNvSpPr txBox="1">
            <a:spLocks noChangeArrowheads="1"/>
          </p:cNvSpPr>
          <p:nvPr/>
        </p:nvSpPr>
        <p:spPr bwMode="auto">
          <a:xfrm rot="5400000">
            <a:off x="5356225" y="3055938"/>
            <a:ext cx="457200" cy="4127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>
                <a:latin typeface="Times New Roman" pitchFamily="18" charset="0"/>
              </a:rPr>
              <a:t>...</a:t>
            </a:r>
          </a:p>
        </p:txBody>
      </p:sp>
      <p:sp>
        <p:nvSpPr>
          <p:cNvPr id="69645" name="Text Box 46"/>
          <p:cNvSpPr txBox="1">
            <a:spLocks noChangeArrowheads="1"/>
          </p:cNvSpPr>
          <p:nvPr/>
        </p:nvSpPr>
        <p:spPr bwMode="auto">
          <a:xfrm>
            <a:off x="4932363" y="4210050"/>
            <a:ext cx="3708400" cy="13747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buFont typeface="ZapfDingbats" pitchFamily="82" charset="2"/>
              <a:buNone/>
            </a:pPr>
            <a:r>
              <a:rPr lang="en-US" sz="2100" b="1"/>
              <a:t>Log-polar binning: more precision for nearby points, more flexibility for farther points.</a:t>
            </a:r>
          </a:p>
        </p:txBody>
      </p:sp>
      <p:sp>
        <p:nvSpPr>
          <p:cNvPr id="69646" name="Text Box 47"/>
          <p:cNvSpPr txBox="1">
            <a:spLocks noChangeArrowheads="1"/>
          </p:cNvSpPr>
          <p:nvPr/>
        </p:nvSpPr>
        <p:spPr bwMode="auto">
          <a:xfrm>
            <a:off x="611188" y="6345238"/>
            <a:ext cx="3200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/>
              <a:t>Belongie &amp; Malik, ICCV 2001</a:t>
            </a:r>
          </a:p>
        </p:txBody>
      </p:sp>
      <p:sp>
        <p:nvSpPr>
          <p:cNvPr id="69647" name="Footer Placeholder 4"/>
          <p:cNvSpPr txBox="1">
            <a:spLocks noGrp="1"/>
          </p:cNvSpPr>
          <p:nvPr/>
        </p:nvSpPr>
        <p:spPr bwMode="auto">
          <a:xfrm>
            <a:off x="2376488" y="6553200"/>
            <a:ext cx="457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de-DE" sz="1200">
                <a:solidFill>
                  <a:schemeClr val="bg2"/>
                </a:solidFill>
              </a:rPr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4058213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8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Texture</a:t>
            </a:r>
          </a:p>
        </p:txBody>
      </p:sp>
      <p:sp>
        <p:nvSpPr>
          <p:cNvPr id="848055" name="Rectangle 183"/>
          <p:cNvSpPr>
            <a:spLocks noGrp="1" noChangeArrowheads="1"/>
          </p:cNvSpPr>
          <p:nvPr>
            <p:ph type="body" idx="1"/>
          </p:nvPr>
        </p:nvSpPr>
        <p:spPr>
          <a:xfrm>
            <a:off x="152400" y="1066800"/>
            <a:ext cx="8839200" cy="51054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 smtClean="0"/>
              <a:t>Texture is characterized by the repetition of basic elements or </a:t>
            </a:r>
            <a:r>
              <a:rPr lang="en-US" sz="2800" i="1" dirty="0" err="1" smtClean="0"/>
              <a:t>textons</a:t>
            </a:r>
            <a:endParaRPr lang="en-US" sz="2800" i="1" dirty="0" smtClean="0"/>
          </a:p>
          <a:p>
            <a:pPr eaLnBrk="1" hangingPunct="1"/>
            <a:r>
              <a:rPr lang="en-US" sz="2800" dirty="0" smtClean="0"/>
              <a:t>For stochastic textures, it is the identity of the </a:t>
            </a:r>
            <a:r>
              <a:rPr lang="en-US" sz="2800" dirty="0" err="1" smtClean="0"/>
              <a:t>textons</a:t>
            </a:r>
            <a:r>
              <a:rPr lang="en-US" sz="2800" dirty="0" smtClean="0"/>
              <a:t>, not their spatial arrangement, that matters</a:t>
            </a:r>
          </a:p>
        </p:txBody>
      </p:sp>
      <p:pic>
        <p:nvPicPr>
          <p:cNvPr id="847875" name="Picture 3" descr="hexhol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048000"/>
            <a:ext cx="2286000" cy="22860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47876" name="Picture 4" descr="D001_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3048000"/>
            <a:ext cx="2286000" cy="22860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47878" name="Picture 6" descr="D022_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0" y="3048000"/>
            <a:ext cx="2286000" cy="22860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47995" name="Picture 123" descr="brodatz2_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05600" y="5562600"/>
            <a:ext cx="257175" cy="257175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47996" name="Picture 124" descr="brodatz2_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9000" y="5562600"/>
            <a:ext cx="257175" cy="257175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47998" name="Picture 126" descr="brodatz2_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72400" y="5562600"/>
            <a:ext cx="257175" cy="257175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48036" name="Picture 164" descr="hexholes_patch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19200" y="5562600"/>
            <a:ext cx="271463" cy="268288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48037" name="Picture 165" descr="hexholes_patch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52600" y="5562600"/>
            <a:ext cx="268288" cy="265113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48038" name="Picture 166" descr="hexholes_patch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286000" y="5562600"/>
            <a:ext cx="271463" cy="268288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48044" name="Picture 172" descr="brodatz1_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962400" y="5562600"/>
            <a:ext cx="257175" cy="257175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48045" name="Picture 173" descr="brodatz1_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495800" y="5562600"/>
            <a:ext cx="257175" cy="257175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48046" name="Picture 174" descr="brodatz1_6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029200" y="5562600"/>
            <a:ext cx="257175" cy="257175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848053" name="Rectangle 181"/>
          <p:cNvSpPr>
            <a:spLocks noChangeArrowheads="1"/>
          </p:cNvSpPr>
          <p:nvPr/>
        </p:nvSpPr>
        <p:spPr bwMode="auto">
          <a:xfrm>
            <a:off x="152400" y="6140450"/>
            <a:ext cx="8915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>
                <a:solidFill>
                  <a:srgbClr val="FFFFFF"/>
                </a:solidFill>
                <a:ea typeface="+mn-ea"/>
                <a:cs typeface="Arial" charset="0"/>
              </a:rPr>
              <a:t>Julesz, 1981; Cula &amp; Dana, 2001; Leung &amp; Malik 2001; Mori, Belongie &amp; Malik, 2001; Schmid 2001; Varma &amp; Zisserman, 2002, 2003; Lazebnik, Schmid &amp; Ponce, 2003</a:t>
            </a:r>
          </a:p>
        </p:txBody>
      </p:sp>
    </p:spTree>
    <p:extLst>
      <p:ext uri="{BB962C8B-B14F-4D97-AF65-F5344CB8AC3E}">
        <p14:creationId xmlns:p14="http://schemas.microsoft.com/office/powerpoint/2010/main" val="2612052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8055" grpId="0" build="p"/>
      <p:bldP spid="84805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data\InterestPointEval\Graffiti\img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6" y="1447800"/>
            <a:ext cx="3717925" cy="297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C:\data\InterestPointEval\Graffiti\img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67" t="22289" r="52736" b="62339"/>
          <a:stretch/>
        </p:blipFill>
        <p:spPr bwMode="auto">
          <a:xfrm>
            <a:off x="1925543" y="2110767"/>
            <a:ext cx="457200" cy="45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4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r>
              <a:rPr lang="en-US" dirty="0" smtClean="0"/>
              <a:t>How can we find correspondences?</a:t>
            </a:r>
          </a:p>
        </p:txBody>
      </p:sp>
      <p:pic>
        <p:nvPicPr>
          <p:cNvPr id="4099" name="Picture 3" descr="C:\data\InterestPointEval\Graffiti\img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449125"/>
            <a:ext cx="3716269" cy="297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1925543" y="2110768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 rot="20454335">
            <a:off x="5945317" y="2443624"/>
            <a:ext cx="415363" cy="414056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6" name="Picture 2" descr="C:\data\InterestPointEval\Graffiti\img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67" t="22289" r="52736" b="62339"/>
          <a:stretch/>
        </p:blipFill>
        <p:spPr bwMode="auto">
          <a:xfrm>
            <a:off x="1752600" y="4953000"/>
            <a:ext cx="914400" cy="91440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data\InterestPointEval\Graffiti\img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67" t="22289" r="52736" b="62339"/>
          <a:stretch/>
        </p:blipFill>
        <p:spPr bwMode="auto">
          <a:xfrm>
            <a:off x="6096000" y="4876800"/>
            <a:ext cx="914400" cy="91440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 bwMode="auto">
          <a:xfrm>
            <a:off x="838200" y="3276600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3505200" y="1676400"/>
            <a:ext cx="304800" cy="2286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2667000" y="2209800"/>
            <a:ext cx="304800" cy="2286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2133600" y="3124200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3429000" y="2895600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914400" y="1524000"/>
            <a:ext cx="762000" cy="7620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5" name="Picture 2" descr="C:\data\InterestPointEval\Graffiti\img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67" t="22289" r="52736" b="62339"/>
          <a:stretch/>
        </p:blipFill>
        <p:spPr bwMode="auto">
          <a:xfrm>
            <a:off x="2077943" y="2263167"/>
            <a:ext cx="457200" cy="45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 bwMode="auto">
          <a:xfrm>
            <a:off x="2077943" y="2263168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990600" y="3429000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3657600" y="1828800"/>
            <a:ext cx="304800" cy="2286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2819400" y="2362200"/>
            <a:ext cx="304800" cy="2286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2286000" y="3276600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3581400" y="3048000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1066800" y="1676400"/>
            <a:ext cx="762000" cy="7620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5029200" y="3429000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7696200" y="1828800"/>
            <a:ext cx="304800" cy="2286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6858000" y="2362200"/>
            <a:ext cx="304800" cy="2286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6324600" y="3276600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7620000" y="3048000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 bwMode="auto">
          <a:xfrm>
            <a:off x="5105400" y="1676400"/>
            <a:ext cx="762000" cy="7620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58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7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/>
              <a:t>Bag</a:t>
            </a:r>
            <a:r>
              <a:rPr lang="en-US" dirty="0" smtClean="0"/>
              <a:t>-of-words models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839200" cy="1143000"/>
          </a:xfrm>
        </p:spPr>
        <p:txBody>
          <a:bodyPr/>
          <a:lstStyle/>
          <a:p>
            <a:pPr eaLnBrk="1" hangingPunct="1"/>
            <a:r>
              <a:rPr lang="en-US" smtClean="0"/>
              <a:t>Orderless document representation: frequencies of words from a dictionary  </a:t>
            </a:r>
            <a:r>
              <a:rPr lang="en-US" sz="1400" smtClean="0"/>
              <a:t>Salton &amp; McGill (1983)</a:t>
            </a:r>
          </a:p>
        </p:txBody>
      </p:sp>
    </p:spTree>
    <p:extLst>
      <p:ext uri="{BB962C8B-B14F-4D97-AF65-F5344CB8AC3E}">
        <p14:creationId xmlns:p14="http://schemas.microsoft.com/office/powerpoint/2010/main" val="451354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7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/>
              <a:t>Bag</a:t>
            </a:r>
            <a:r>
              <a:rPr lang="en-US" dirty="0" smtClean="0"/>
              <a:t>-of-words models</a:t>
            </a:r>
          </a:p>
        </p:txBody>
      </p:sp>
      <p:grpSp>
        <p:nvGrpSpPr>
          <p:cNvPr id="11267" name="Group 3"/>
          <p:cNvGrpSpPr>
            <a:grpSpLocks/>
          </p:cNvGrpSpPr>
          <p:nvPr/>
        </p:nvGrpSpPr>
        <p:grpSpPr bwMode="auto">
          <a:xfrm>
            <a:off x="762000" y="2089150"/>
            <a:ext cx="6832600" cy="4654550"/>
            <a:chOff x="480" y="1316"/>
            <a:chExt cx="4304" cy="2932"/>
          </a:xfrm>
        </p:grpSpPr>
        <p:pic>
          <p:nvPicPr>
            <p:cNvPr id="11269" name="Picture 4" descr="speech1"/>
            <p:cNvPicPr>
              <a:picLocks noChangeAspect="1" noChangeArrowheads="1"/>
            </p:cNvPicPr>
            <p:nvPr/>
          </p:nvPicPr>
          <p:blipFill>
            <a:blip r:embed="rId3" cstate="print">
              <a:lum contrast="50000"/>
            </a:blip>
            <a:srcRect/>
            <a:stretch>
              <a:fillRect/>
            </a:stretch>
          </p:blipFill>
          <p:spPr bwMode="auto">
            <a:xfrm>
              <a:off x="480" y="1316"/>
              <a:ext cx="4304" cy="1645"/>
            </a:xfrm>
            <a:prstGeom prst="rect">
              <a:avLst/>
            </a:prstGeom>
            <a:noFill/>
            <a:ln w="50800">
              <a:solidFill>
                <a:schemeClr val="hlink"/>
              </a:solidFill>
              <a:miter lim="800000"/>
              <a:headEnd/>
              <a:tailEnd/>
            </a:ln>
          </p:spPr>
        </p:pic>
        <p:sp>
          <p:nvSpPr>
            <p:cNvPr id="11270" name="Rectangle 5"/>
            <p:cNvSpPr>
              <a:spLocks noChangeArrowheads="1"/>
            </p:cNvSpPr>
            <p:nvPr/>
          </p:nvSpPr>
          <p:spPr bwMode="auto">
            <a:xfrm>
              <a:off x="1684" y="3922"/>
              <a:ext cx="2394" cy="32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400">
                  <a:solidFill>
                    <a:srgbClr val="FFFFFF"/>
                  </a:solidFill>
                  <a:ea typeface="+mn-ea"/>
                  <a:cs typeface="Arial" charset="0"/>
                </a:rPr>
                <a:t>US Presidential Speeches Tag Cloud</a:t>
              </a:r>
              <a:br>
                <a:rPr lang="en-US" sz="1400">
                  <a:solidFill>
                    <a:srgbClr val="FFFFFF"/>
                  </a:solidFill>
                  <a:ea typeface="+mn-ea"/>
                  <a:cs typeface="Arial" charset="0"/>
                </a:rPr>
              </a:br>
              <a:r>
                <a:rPr lang="en-US" sz="1400" b="1">
                  <a:solidFill>
                    <a:srgbClr val="FFFFFF"/>
                  </a:solidFill>
                  <a:latin typeface="Courier New" pitchFamily="49" charset="0"/>
                  <a:ea typeface="+mn-ea"/>
                  <a:cs typeface="Arial" charset="0"/>
                </a:rPr>
                <a:t>http://chir.ag/phernalia/preztags/</a:t>
              </a:r>
            </a:p>
          </p:txBody>
        </p:sp>
      </p:grpSp>
      <p:sp>
        <p:nvSpPr>
          <p:cNvPr id="1126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839200" cy="1143000"/>
          </a:xfrm>
        </p:spPr>
        <p:txBody>
          <a:bodyPr/>
          <a:lstStyle/>
          <a:p>
            <a:pPr eaLnBrk="1" hangingPunct="1"/>
            <a:r>
              <a:rPr lang="en-US" smtClean="0"/>
              <a:t>Orderless document representation: frequencies of words from a dictionary  </a:t>
            </a:r>
            <a:r>
              <a:rPr lang="en-US" sz="1400" smtClean="0"/>
              <a:t>Salton &amp; McGill (1983)</a:t>
            </a:r>
          </a:p>
        </p:txBody>
      </p:sp>
    </p:spTree>
    <p:extLst>
      <p:ext uri="{BB962C8B-B14F-4D97-AF65-F5344CB8AC3E}">
        <p14:creationId xmlns:p14="http://schemas.microsoft.com/office/powerpoint/2010/main" val="2275002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8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/>
              <a:t>Bag</a:t>
            </a:r>
            <a:r>
              <a:rPr lang="en-US" dirty="0" smtClean="0"/>
              <a:t>-of-words models</a:t>
            </a:r>
          </a:p>
        </p:txBody>
      </p:sp>
      <p:grpSp>
        <p:nvGrpSpPr>
          <p:cNvPr id="12291" name="Group 3"/>
          <p:cNvGrpSpPr>
            <a:grpSpLocks/>
          </p:cNvGrpSpPr>
          <p:nvPr/>
        </p:nvGrpSpPr>
        <p:grpSpPr bwMode="auto">
          <a:xfrm>
            <a:off x="762000" y="2089150"/>
            <a:ext cx="6832600" cy="4654550"/>
            <a:chOff x="480" y="1316"/>
            <a:chExt cx="4304" cy="2932"/>
          </a:xfrm>
        </p:grpSpPr>
        <p:pic>
          <p:nvPicPr>
            <p:cNvPr id="12294" name="Picture 4" descr="speech1"/>
            <p:cNvPicPr>
              <a:picLocks noChangeAspect="1" noChangeArrowheads="1"/>
            </p:cNvPicPr>
            <p:nvPr/>
          </p:nvPicPr>
          <p:blipFill>
            <a:blip r:embed="rId3" cstate="print">
              <a:lum contrast="50000"/>
            </a:blip>
            <a:srcRect/>
            <a:stretch>
              <a:fillRect/>
            </a:stretch>
          </p:blipFill>
          <p:spPr bwMode="auto">
            <a:xfrm>
              <a:off x="480" y="1316"/>
              <a:ext cx="4304" cy="1645"/>
            </a:xfrm>
            <a:prstGeom prst="rect">
              <a:avLst/>
            </a:prstGeom>
            <a:noFill/>
            <a:ln w="50800">
              <a:solidFill>
                <a:schemeClr val="hlink"/>
              </a:solidFill>
              <a:miter lim="800000"/>
              <a:headEnd/>
              <a:tailEnd/>
            </a:ln>
          </p:spPr>
        </p:pic>
        <p:sp>
          <p:nvSpPr>
            <p:cNvPr id="12295" name="Rectangle 5"/>
            <p:cNvSpPr>
              <a:spLocks noChangeArrowheads="1"/>
            </p:cNvSpPr>
            <p:nvPr/>
          </p:nvSpPr>
          <p:spPr bwMode="auto">
            <a:xfrm>
              <a:off x="1684" y="3922"/>
              <a:ext cx="2394" cy="32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400">
                  <a:solidFill>
                    <a:srgbClr val="FFFFFF"/>
                  </a:solidFill>
                  <a:ea typeface="+mn-ea"/>
                  <a:cs typeface="Arial" charset="0"/>
                </a:rPr>
                <a:t>US Presidential Speeches Tag Cloud</a:t>
              </a:r>
              <a:br>
                <a:rPr lang="en-US" sz="1400">
                  <a:solidFill>
                    <a:srgbClr val="FFFFFF"/>
                  </a:solidFill>
                  <a:ea typeface="+mn-ea"/>
                  <a:cs typeface="Arial" charset="0"/>
                </a:rPr>
              </a:br>
              <a:r>
                <a:rPr lang="en-US" sz="1400" b="1">
                  <a:solidFill>
                    <a:srgbClr val="FFFFFF"/>
                  </a:solidFill>
                  <a:latin typeface="Courier New" pitchFamily="49" charset="0"/>
                  <a:ea typeface="+mn-ea"/>
                  <a:cs typeface="Arial" charset="0"/>
                </a:rPr>
                <a:t>http://chir.ag/phernalia/preztags/</a:t>
              </a:r>
            </a:p>
          </p:txBody>
        </p:sp>
      </p:grpSp>
      <p:pic>
        <p:nvPicPr>
          <p:cNvPr id="12292" name="Picture 6" descr="speech6"/>
          <p:cNvPicPr>
            <a:picLocks noChangeAspect="1" noChangeArrowheads="1"/>
          </p:cNvPicPr>
          <p:nvPr/>
        </p:nvPicPr>
        <p:blipFill>
          <a:blip r:embed="rId4" cstate="print">
            <a:lum contrast="50000"/>
          </a:blip>
          <a:srcRect/>
          <a:stretch>
            <a:fillRect/>
          </a:stretch>
        </p:blipFill>
        <p:spPr bwMode="auto">
          <a:xfrm>
            <a:off x="1295400" y="2667000"/>
            <a:ext cx="6932613" cy="2644775"/>
          </a:xfrm>
          <a:prstGeom prst="rect">
            <a:avLst/>
          </a:prstGeom>
          <a:noFill/>
          <a:ln w="50800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12293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839200" cy="1143000"/>
          </a:xfrm>
        </p:spPr>
        <p:txBody>
          <a:bodyPr/>
          <a:lstStyle/>
          <a:p>
            <a:pPr eaLnBrk="1" hangingPunct="1"/>
            <a:r>
              <a:rPr lang="en-US" smtClean="0"/>
              <a:t>Orderless document representation: frequencies of words from a dictionary  </a:t>
            </a:r>
            <a:r>
              <a:rPr lang="en-US" sz="1400" smtClean="0"/>
              <a:t>Salton &amp; McGill (1983)</a:t>
            </a:r>
          </a:p>
        </p:txBody>
      </p:sp>
    </p:spTree>
    <p:extLst>
      <p:ext uri="{BB962C8B-B14F-4D97-AF65-F5344CB8AC3E}">
        <p14:creationId xmlns:p14="http://schemas.microsoft.com/office/powerpoint/2010/main" val="2967765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8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/>
              <a:t>Bag</a:t>
            </a:r>
            <a:r>
              <a:rPr lang="en-US" dirty="0" smtClean="0"/>
              <a:t>-of-words models</a:t>
            </a:r>
          </a:p>
        </p:txBody>
      </p:sp>
      <p:grpSp>
        <p:nvGrpSpPr>
          <p:cNvPr id="13315" name="Group 3"/>
          <p:cNvGrpSpPr>
            <a:grpSpLocks/>
          </p:cNvGrpSpPr>
          <p:nvPr/>
        </p:nvGrpSpPr>
        <p:grpSpPr bwMode="auto">
          <a:xfrm>
            <a:off x="762000" y="2089150"/>
            <a:ext cx="6832600" cy="4654550"/>
            <a:chOff x="480" y="1316"/>
            <a:chExt cx="4304" cy="2932"/>
          </a:xfrm>
        </p:grpSpPr>
        <p:pic>
          <p:nvPicPr>
            <p:cNvPr id="13319" name="Picture 4" descr="speech1"/>
            <p:cNvPicPr>
              <a:picLocks noChangeAspect="1" noChangeArrowheads="1"/>
            </p:cNvPicPr>
            <p:nvPr/>
          </p:nvPicPr>
          <p:blipFill>
            <a:blip r:embed="rId3" cstate="print">
              <a:lum contrast="50000"/>
            </a:blip>
            <a:srcRect/>
            <a:stretch>
              <a:fillRect/>
            </a:stretch>
          </p:blipFill>
          <p:spPr bwMode="auto">
            <a:xfrm>
              <a:off x="480" y="1316"/>
              <a:ext cx="4304" cy="1645"/>
            </a:xfrm>
            <a:prstGeom prst="rect">
              <a:avLst/>
            </a:prstGeom>
            <a:noFill/>
            <a:ln w="50800">
              <a:solidFill>
                <a:schemeClr val="hlink"/>
              </a:solidFill>
              <a:miter lim="800000"/>
              <a:headEnd/>
              <a:tailEnd/>
            </a:ln>
          </p:spPr>
        </p:pic>
        <p:sp>
          <p:nvSpPr>
            <p:cNvPr id="13320" name="Rectangle 5"/>
            <p:cNvSpPr>
              <a:spLocks noChangeArrowheads="1"/>
            </p:cNvSpPr>
            <p:nvPr/>
          </p:nvSpPr>
          <p:spPr bwMode="auto">
            <a:xfrm>
              <a:off x="1684" y="3922"/>
              <a:ext cx="2394" cy="32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400">
                  <a:solidFill>
                    <a:srgbClr val="FFFFFF"/>
                  </a:solidFill>
                  <a:ea typeface="+mn-ea"/>
                  <a:cs typeface="Arial" charset="0"/>
                </a:rPr>
                <a:t>US Presidential Speeches Tag Cloud</a:t>
              </a:r>
              <a:br>
                <a:rPr lang="en-US" sz="1400">
                  <a:solidFill>
                    <a:srgbClr val="FFFFFF"/>
                  </a:solidFill>
                  <a:ea typeface="+mn-ea"/>
                  <a:cs typeface="Arial" charset="0"/>
                </a:rPr>
              </a:br>
              <a:r>
                <a:rPr lang="en-US" sz="1400" b="1">
                  <a:solidFill>
                    <a:srgbClr val="FFFFFF"/>
                  </a:solidFill>
                  <a:latin typeface="Courier New" pitchFamily="49" charset="0"/>
                  <a:ea typeface="+mn-ea"/>
                  <a:cs typeface="Arial" charset="0"/>
                </a:rPr>
                <a:t>http://chir.ag/phernalia/preztags/</a:t>
              </a:r>
            </a:p>
          </p:txBody>
        </p:sp>
      </p:grpSp>
      <p:pic>
        <p:nvPicPr>
          <p:cNvPr id="13316" name="Picture 6" descr="speech6"/>
          <p:cNvPicPr>
            <a:picLocks noChangeAspect="1" noChangeArrowheads="1"/>
          </p:cNvPicPr>
          <p:nvPr/>
        </p:nvPicPr>
        <p:blipFill>
          <a:blip r:embed="rId4" cstate="print">
            <a:lum contrast="50000"/>
          </a:blip>
          <a:srcRect/>
          <a:stretch>
            <a:fillRect/>
          </a:stretch>
        </p:blipFill>
        <p:spPr bwMode="auto">
          <a:xfrm>
            <a:off x="1295400" y="2667000"/>
            <a:ext cx="6932613" cy="2644775"/>
          </a:xfrm>
          <a:prstGeom prst="rect">
            <a:avLst/>
          </a:prstGeom>
          <a:noFill/>
          <a:ln w="50800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13317" name="Picture 7" descr="speech2"/>
          <p:cNvPicPr>
            <a:picLocks noChangeAspect="1" noChangeArrowheads="1"/>
          </p:cNvPicPr>
          <p:nvPr/>
        </p:nvPicPr>
        <p:blipFill>
          <a:blip r:embed="rId5" cstate="print">
            <a:lum contrast="50000"/>
          </a:blip>
          <a:srcRect/>
          <a:stretch>
            <a:fillRect/>
          </a:stretch>
        </p:blipFill>
        <p:spPr bwMode="auto">
          <a:xfrm>
            <a:off x="1828800" y="3254375"/>
            <a:ext cx="6858000" cy="2536825"/>
          </a:xfrm>
          <a:prstGeom prst="rect">
            <a:avLst/>
          </a:prstGeom>
          <a:noFill/>
          <a:ln w="50800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13318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839200" cy="1143000"/>
          </a:xfrm>
        </p:spPr>
        <p:txBody>
          <a:bodyPr/>
          <a:lstStyle/>
          <a:p>
            <a:pPr eaLnBrk="1" hangingPunct="1"/>
            <a:r>
              <a:rPr lang="en-US" smtClean="0"/>
              <a:t>Orderless document representation: frequencies of words from a dictionary  </a:t>
            </a:r>
            <a:r>
              <a:rPr lang="en-US" sz="1400" smtClean="0"/>
              <a:t>Salton &amp; McGill (1983)</a:t>
            </a:r>
          </a:p>
        </p:txBody>
      </p:sp>
    </p:spTree>
    <p:extLst>
      <p:ext uri="{BB962C8B-B14F-4D97-AF65-F5344CB8AC3E}">
        <p14:creationId xmlns:p14="http://schemas.microsoft.com/office/powerpoint/2010/main" val="1452145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077200" cy="8382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mtClean="0">
                <a:ea typeface="+mj-ea"/>
              </a:rPr>
              <a:t>Bags of features for image classification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>
              <a:buFontTx/>
              <a:buAutoNum type="arabicPeriod"/>
            </a:pPr>
            <a:r>
              <a:rPr lang="en-US">
                <a:latin typeface="Calibri" charset="0"/>
              </a:rPr>
              <a:t>Extract features</a:t>
            </a:r>
          </a:p>
        </p:txBody>
      </p:sp>
      <p:grpSp>
        <p:nvGrpSpPr>
          <p:cNvPr id="66564" name="Group 54"/>
          <p:cNvGrpSpPr>
            <a:grpSpLocks/>
          </p:cNvGrpSpPr>
          <p:nvPr/>
        </p:nvGrpSpPr>
        <p:grpSpPr bwMode="auto">
          <a:xfrm>
            <a:off x="609600" y="2514600"/>
            <a:ext cx="1547813" cy="2000250"/>
            <a:chOff x="288" y="2928"/>
            <a:chExt cx="864" cy="1116"/>
          </a:xfrm>
        </p:grpSpPr>
        <p:pic>
          <p:nvPicPr>
            <p:cNvPr id="66580" name="Picture 55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720" y="3216"/>
              <a:ext cx="288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81" name="Picture 56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591" t="4288" r="29535" b="88853"/>
            <a:stretch>
              <a:fillRect/>
            </a:stretch>
          </p:blipFill>
          <p:spPr bwMode="auto">
            <a:xfrm>
              <a:off x="864" y="3504"/>
              <a:ext cx="288" cy="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82" name="Picture 57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62" t="14577" r="31876" b="79422"/>
            <a:stretch>
              <a:fillRect/>
            </a:stretch>
          </p:blipFill>
          <p:spPr bwMode="auto">
            <a:xfrm>
              <a:off x="384" y="3504"/>
              <a:ext cx="288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83" name="Picture 58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62" t="27437" r="31876" b="67418"/>
            <a:stretch>
              <a:fillRect/>
            </a:stretch>
          </p:blipFill>
          <p:spPr bwMode="auto">
            <a:xfrm>
              <a:off x="288" y="3216"/>
              <a:ext cx="288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84" name="Picture 59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32" t="23151" r="31876" b="71706"/>
            <a:stretch>
              <a:fillRect/>
            </a:stretch>
          </p:blipFill>
          <p:spPr bwMode="auto">
            <a:xfrm>
              <a:off x="624" y="2928"/>
              <a:ext cx="288" cy="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85" name="Picture 60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768" y="3792"/>
              <a:ext cx="36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6565" name="Picture 62" descr="bicycl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0" t="75458"/>
          <a:stretch>
            <a:fillRect/>
          </a:stretch>
        </p:blipFill>
        <p:spPr bwMode="auto">
          <a:xfrm>
            <a:off x="3352800" y="3511550"/>
            <a:ext cx="782638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6" name="Picture 63" descr="bicycl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1" t="49956" r="42499" b="16507"/>
          <a:stretch>
            <a:fillRect/>
          </a:stretch>
        </p:blipFill>
        <p:spPr bwMode="auto">
          <a:xfrm>
            <a:off x="4862513" y="3670300"/>
            <a:ext cx="5683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7" name="Picture 64" descr="bicycl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88" r="60001"/>
          <a:stretch>
            <a:fillRect/>
          </a:stretch>
        </p:blipFill>
        <p:spPr bwMode="auto">
          <a:xfrm>
            <a:off x="3744913" y="2667000"/>
            <a:ext cx="69532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8" name="Picture 65" descr="bicycl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0" t="20612" r="22501" b="37468"/>
          <a:stretch>
            <a:fillRect/>
          </a:stretch>
        </p:blipFill>
        <p:spPr bwMode="auto">
          <a:xfrm>
            <a:off x="4600575" y="2974975"/>
            <a:ext cx="782638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9" name="Picture 66" descr="bicycl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r="55000" b="54236"/>
          <a:stretch>
            <a:fillRect/>
          </a:stretch>
        </p:blipFill>
        <p:spPr bwMode="auto">
          <a:xfrm>
            <a:off x="4167188" y="3670300"/>
            <a:ext cx="515937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0" name="Picture 67" descr="viol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15" t="2991" r="21428" b="71085"/>
          <a:stretch>
            <a:fillRect/>
          </a:stretch>
        </p:blipFill>
        <p:spPr bwMode="auto">
          <a:xfrm>
            <a:off x="7086600" y="3962400"/>
            <a:ext cx="401638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6571" name="Group 68"/>
          <p:cNvGrpSpPr>
            <a:grpSpLocks/>
          </p:cNvGrpSpPr>
          <p:nvPr/>
        </p:nvGrpSpPr>
        <p:grpSpPr bwMode="auto">
          <a:xfrm>
            <a:off x="6738938" y="2651125"/>
            <a:ext cx="2024062" cy="1704975"/>
            <a:chOff x="4416" y="3072"/>
            <a:chExt cx="1035" cy="872"/>
          </a:xfrm>
        </p:grpSpPr>
        <p:pic>
          <p:nvPicPr>
            <p:cNvPr id="66575" name="Picture 69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286" b="52684"/>
            <a:stretch>
              <a:fillRect/>
            </a:stretch>
          </p:blipFill>
          <p:spPr bwMode="auto">
            <a:xfrm>
              <a:off x="4752" y="3600"/>
              <a:ext cx="377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76" name="Picture 70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55" b="26286"/>
            <a:stretch>
              <a:fillRect/>
            </a:stretch>
          </p:blipFill>
          <p:spPr bwMode="auto">
            <a:xfrm>
              <a:off x="5040" y="3360"/>
              <a:ext cx="411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77" name="Picture 71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4560" y="3408"/>
              <a:ext cx="446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78" name="Picture 72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44" t="49945" r="-523" b="18510"/>
            <a:stretch>
              <a:fillRect/>
            </a:stretch>
          </p:blipFill>
          <p:spPr bwMode="auto">
            <a:xfrm>
              <a:off x="4416" y="3456"/>
              <a:ext cx="211" cy="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79" name="Picture 73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544" b="47426"/>
            <a:stretch>
              <a:fillRect/>
            </a:stretch>
          </p:blipFill>
          <p:spPr bwMode="auto">
            <a:xfrm>
              <a:off x="4608" y="3072"/>
              <a:ext cx="480" cy="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6572" name="Rectangle 74"/>
          <p:cNvSpPr>
            <a:spLocks noChangeArrowheads="1"/>
          </p:cNvSpPr>
          <p:nvPr/>
        </p:nvSpPr>
        <p:spPr bwMode="auto">
          <a:xfrm>
            <a:off x="304800" y="2362200"/>
            <a:ext cx="2133600" cy="2362200"/>
          </a:xfrm>
          <a:prstGeom prst="rect">
            <a:avLst/>
          </a:prstGeom>
          <a:noFill/>
          <a:ln w="38100">
            <a:solidFill>
              <a:srgbClr val="864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mtClean="0">
              <a:solidFill>
                <a:prstClr val="black"/>
              </a:solidFill>
              <a:latin typeface="Calibri" charset="0"/>
              <a:cs typeface="+mn-cs"/>
            </a:endParaRPr>
          </a:p>
        </p:txBody>
      </p:sp>
      <p:sp>
        <p:nvSpPr>
          <p:cNvPr id="66573" name="Rectangle 75"/>
          <p:cNvSpPr>
            <a:spLocks noChangeArrowheads="1"/>
          </p:cNvSpPr>
          <p:nvPr/>
        </p:nvSpPr>
        <p:spPr bwMode="auto">
          <a:xfrm>
            <a:off x="3200400" y="2362200"/>
            <a:ext cx="2438400" cy="2362200"/>
          </a:xfrm>
          <a:prstGeom prst="rect">
            <a:avLst/>
          </a:prstGeom>
          <a:noFill/>
          <a:ln w="38100">
            <a:solidFill>
              <a:srgbClr val="864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mtClean="0">
              <a:solidFill>
                <a:prstClr val="black"/>
              </a:solidFill>
              <a:latin typeface="Calibri" charset="0"/>
              <a:cs typeface="+mn-cs"/>
            </a:endParaRPr>
          </a:p>
        </p:txBody>
      </p:sp>
      <p:sp>
        <p:nvSpPr>
          <p:cNvPr id="66574" name="Rectangle 76"/>
          <p:cNvSpPr>
            <a:spLocks noChangeArrowheads="1"/>
          </p:cNvSpPr>
          <p:nvPr/>
        </p:nvSpPr>
        <p:spPr bwMode="auto">
          <a:xfrm>
            <a:off x="6400800" y="2362200"/>
            <a:ext cx="2438400" cy="2362200"/>
          </a:xfrm>
          <a:prstGeom prst="rect">
            <a:avLst/>
          </a:prstGeom>
          <a:noFill/>
          <a:ln w="38100">
            <a:solidFill>
              <a:srgbClr val="864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mtClean="0">
              <a:solidFill>
                <a:prstClr val="black"/>
              </a:solidFill>
              <a:latin typeface="Calibri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5452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>
              <a:buFontTx/>
              <a:buAutoNum type="arabicPeriod"/>
            </a:pPr>
            <a:r>
              <a:rPr lang="en-US">
                <a:latin typeface="Calibri" charset="0"/>
              </a:rPr>
              <a:t>Extract features</a:t>
            </a:r>
          </a:p>
          <a:p>
            <a:pPr marL="533400" indent="-533400">
              <a:buFontTx/>
              <a:buAutoNum type="arabicPeriod"/>
            </a:pPr>
            <a:r>
              <a:rPr lang="en-US">
                <a:latin typeface="Calibri" charset="0"/>
              </a:rPr>
              <a:t>Learn </a:t>
            </a:r>
            <a:r>
              <a:rPr lang="ja-JP" altLang="en-US">
                <a:latin typeface="Calibri" charset="0"/>
              </a:rPr>
              <a:t>“</a:t>
            </a:r>
            <a:r>
              <a:rPr lang="en-US">
                <a:latin typeface="Calibri" charset="0"/>
              </a:rPr>
              <a:t>visual vocabulary</a:t>
            </a:r>
            <a:r>
              <a:rPr lang="ja-JP" altLang="en-US">
                <a:latin typeface="Calibri" charset="0"/>
              </a:rPr>
              <a:t>”</a:t>
            </a:r>
            <a:endParaRPr lang="en-US">
              <a:latin typeface="Calibri" charset="0"/>
            </a:endParaRPr>
          </a:p>
          <a:p>
            <a:pPr marL="533400" indent="-533400"/>
            <a:endParaRPr lang="en-US">
              <a:latin typeface="Calibri" charset="0"/>
            </a:endParaRPr>
          </a:p>
        </p:txBody>
      </p:sp>
      <p:grpSp>
        <p:nvGrpSpPr>
          <p:cNvPr id="67587" name="Group 4"/>
          <p:cNvGrpSpPr>
            <a:grpSpLocks/>
          </p:cNvGrpSpPr>
          <p:nvPr/>
        </p:nvGrpSpPr>
        <p:grpSpPr bwMode="auto">
          <a:xfrm>
            <a:off x="1828800" y="2763838"/>
            <a:ext cx="5029200" cy="817562"/>
            <a:chOff x="96" y="96"/>
            <a:chExt cx="5616" cy="912"/>
          </a:xfrm>
        </p:grpSpPr>
        <p:sp>
          <p:nvSpPr>
            <p:cNvPr id="67589" name="Rectangle 5"/>
            <p:cNvSpPr>
              <a:spLocks noChangeArrowheads="1"/>
            </p:cNvSpPr>
            <p:nvPr/>
          </p:nvSpPr>
          <p:spPr bwMode="auto">
            <a:xfrm>
              <a:off x="96" y="96"/>
              <a:ext cx="5616" cy="912"/>
            </a:xfrm>
            <a:prstGeom prst="rect">
              <a:avLst/>
            </a:prstGeom>
            <a:solidFill>
              <a:srgbClr val="FFE4C9"/>
            </a:solidFill>
            <a:ln w="38100">
              <a:solidFill>
                <a:srgbClr val="864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pic>
          <p:nvPicPr>
            <p:cNvPr id="67590" name="Picture 6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240" y="624"/>
              <a:ext cx="384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1" name="Picture 7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591" t="4288" r="29535" b="88853"/>
            <a:stretch>
              <a:fillRect/>
            </a:stretch>
          </p:blipFill>
          <p:spPr bwMode="auto">
            <a:xfrm>
              <a:off x="4800" y="576"/>
              <a:ext cx="384" cy="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2" name="Picture 8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62" t="14577" r="31876" b="79422"/>
            <a:stretch>
              <a:fillRect/>
            </a:stretch>
          </p:blipFill>
          <p:spPr bwMode="auto">
            <a:xfrm>
              <a:off x="240" y="192"/>
              <a:ext cx="38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3" name="Picture 9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62" t="27437" r="31876" b="67418"/>
            <a:stretch>
              <a:fillRect/>
            </a:stretch>
          </p:blipFill>
          <p:spPr bwMode="auto">
            <a:xfrm>
              <a:off x="3600" y="576"/>
              <a:ext cx="38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4" name="Picture 10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32" t="23151" r="31876" b="71706"/>
            <a:stretch>
              <a:fillRect/>
            </a:stretch>
          </p:blipFill>
          <p:spPr bwMode="auto">
            <a:xfrm>
              <a:off x="1104" y="247"/>
              <a:ext cx="384" cy="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5" name="Picture 11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2640" y="240"/>
              <a:ext cx="480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6" name="Picture 12" descr="bicycle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500" t="75458"/>
            <a:stretch>
              <a:fillRect/>
            </a:stretch>
          </p:blipFill>
          <p:spPr bwMode="auto">
            <a:xfrm>
              <a:off x="1104" y="672"/>
              <a:ext cx="432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7" name="Picture 13" descr="bicycle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01" t="49956" r="42499" b="16507"/>
            <a:stretch>
              <a:fillRect/>
            </a:stretch>
          </p:blipFill>
          <p:spPr bwMode="auto">
            <a:xfrm>
              <a:off x="5328" y="576"/>
              <a:ext cx="314" cy="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8" name="Picture 14" descr="bicycle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4512" y="240"/>
              <a:ext cx="285" cy="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9" name="Picture 15" descr="bicycle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188" r="60001"/>
            <a:stretch>
              <a:fillRect/>
            </a:stretch>
          </p:blipFill>
          <p:spPr bwMode="auto">
            <a:xfrm>
              <a:off x="2160" y="242"/>
              <a:ext cx="384" cy="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600" name="Picture 16" descr="bicycle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00" t="20612" r="22501" b="37468"/>
            <a:stretch>
              <a:fillRect/>
            </a:stretch>
          </p:blipFill>
          <p:spPr bwMode="auto">
            <a:xfrm>
              <a:off x="3600" y="240"/>
              <a:ext cx="43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601" name="Picture 17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15" t="2991" r="21428" b="71085"/>
            <a:stretch>
              <a:fillRect/>
            </a:stretch>
          </p:blipFill>
          <p:spPr bwMode="auto">
            <a:xfrm>
              <a:off x="3198" y="288"/>
              <a:ext cx="354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602" name="Picture 18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286" b="52684"/>
            <a:stretch>
              <a:fillRect/>
            </a:stretch>
          </p:blipFill>
          <p:spPr bwMode="auto">
            <a:xfrm>
              <a:off x="4080" y="288"/>
              <a:ext cx="528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603" name="Picture 19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55" b="26286"/>
            <a:stretch>
              <a:fillRect/>
            </a:stretch>
          </p:blipFill>
          <p:spPr bwMode="auto">
            <a:xfrm>
              <a:off x="1584" y="384"/>
              <a:ext cx="576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604" name="Picture 20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2400" y="672"/>
              <a:ext cx="624" cy="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605" name="Picture 21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44" t="49945" r="-523" b="18510"/>
            <a:stretch>
              <a:fillRect/>
            </a:stretch>
          </p:blipFill>
          <p:spPr bwMode="auto">
            <a:xfrm>
              <a:off x="720" y="336"/>
              <a:ext cx="296" cy="5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606" name="Picture 22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544" b="47426"/>
            <a:stretch>
              <a:fillRect/>
            </a:stretch>
          </p:blipFill>
          <p:spPr bwMode="auto">
            <a:xfrm>
              <a:off x="4896" y="190"/>
              <a:ext cx="672" cy="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077200" cy="8382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mtClean="0">
                <a:ea typeface="+mj-ea"/>
              </a:rPr>
              <a:t>Bags of features for image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1201799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>
              <a:buFontTx/>
              <a:buAutoNum type="arabicPeriod"/>
            </a:pPr>
            <a:r>
              <a:rPr lang="en-US">
                <a:latin typeface="Calibri" charset="0"/>
              </a:rPr>
              <a:t>Extract features</a:t>
            </a:r>
          </a:p>
          <a:p>
            <a:pPr marL="533400" indent="-533400">
              <a:buFontTx/>
              <a:buAutoNum type="arabicPeriod"/>
            </a:pPr>
            <a:r>
              <a:rPr lang="en-US">
                <a:latin typeface="Calibri" charset="0"/>
              </a:rPr>
              <a:t>Learn </a:t>
            </a:r>
            <a:r>
              <a:rPr lang="ja-JP" altLang="en-US">
                <a:latin typeface="Calibri" charset="0"/>
              </a:rPr>
              <a:t>“</a:t>
            </a:r>
            <a:r>
              <a:rPr lang="en-US">
                <a:latin typeface="Calibri" charset="0"/>
              </a:rPr>
              <a:t>visual vocabulary</a:t>
            </a:r>
            <a:r>
              <a:rPr lang="ja-JP" altLang="en-US">
                <a:latin typeface="Calibri" charset="0"/>
              </a:rPr>
              <a:t>”</a:t>
            </a:r>
            <a:endParaRPr lang="en-US">
              <a:latin typeface="Calibri" charset="0"/>
            </a:endParaRPr>
          </a:p>
          <a:p>
            <a:pPr marL="533400" indent="-533400">
              <a:buFontTx/>
              <a:buAutoNum type="arabicPeriod"/>
            </a:pPr>
            <a:r>
              <a:rPr lang="en-US">
                <a:latin typeface="Calibri" charset="0"/>
              </a:rPr>
              <a:t>Quantize features using visual vocabulary </a:t>
            </a: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077200" cy="8382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mtClean="0">
                <a:ea typeface="+mj-ea"/>
              </a:rPr>
              <a:t>Bags of features for image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1703959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pPr marL="533400" indent="-533400">
              <a:buFontTx/>
              <a:buAutoNum type="arabicPeriod"/>
            </a:pPr>
            <a:r>
              <a:rPr lang="en-US">
                <a:latin typeface="Calibri" charset="0"/>
              </a:rPr>
              <a:t>Extract features</a:t>
            </a:r>
          </a:p>
          <a:p>
            <a:pPr marL="533400" indent="-533400">
              <a:buFontTx/>
              <a:buAutoNum type="arabicPeriod"/>
            </a:pPr>
            <a:r>
              <a:rPr lang="en-US">
                <a:latin typeface="Calibri" charset="0"/>
              </a:rPr>
              <a:t>Learn </a:t>
            </a:r>
            <a:r>
              <a:rPr lang="ja-JP" altLang="en-US">
                <a:latin typeface="Calibri" charset="0"/>
              </a:rPr>
              <a:t>“</a:t>
            </a:r>
            <a:r>
              <a:rPr lang="en-US">
                <a:latin typeface="Calibri" charset="0"/>
              </a:rPr>
              <a:t>visual vocabulary</a:t>
            </a:r>
            <a:r>
              <a:rPr lang="ja-JP" altLang="en-US">
                <a:latin typeface="Calibri" charset="0"/>
              </a:rPr>
              <a:t>”</a:t>
            </a:r>
            <a:endParaRPr lang="en-US">
              <a:latin typeface="Calibri" charset="0"/>
            </a:endParaRPr>
          </a:p>
          <a:p>
            <a:pPr marL="533400" indent="-533400">
              <a:buFontTx/>
              <a:buAutoNum type="arabicPeriod"/>
            </a:pPr>
            <a:r>
              <a:rPr lang="en-US">
                <a:latin typeface="Calibri" charset="0"/>
              </a:rPr>
              <a:t>Quantize features using visual vocabulary </a:t>
            </a:r>
          </a:p>
          <a:p>
            <a:pPr marL="533400" indent="-533400">
              <a:buFontTx/>
              <a:buAutoNum type="arabicPeriod"/>
            </a:pPr>
            <a:r>
              <a:rPr lang="en-US">
                <a:latin typeface="Calibri" charset="0"/>
              </a:rPr>
              <a:t>Represent images by frequencies of </a:t>
            </a:r>
            <a:br>
              <a:rPr lang="en-US">
                <a:latin typeface="Calibri" charset="0"/>
              </a:rPr>
            </a:br>
            <a:r>
              <a:rPr lang="ja-JP" altLang="en-US">
                <a:latin typeface="Calibri" charset="0"/>
              </a:rPr>
              <a:t>“</a:t>
            </a:r>
            <a:r>
              <a:rPr lang="en-US">
                <a:latin typeface="Calibri" charset="0"/>
              </a:rPr>
              <a:t>visual words</a:t>
            </a:r>
            <a:r>
              <a:rPr lang="ja-JP" altLang="en-US">
                <a:latin typeface="Calibri" charset="0"/>
              </a:rPr>
              <a:t>”</a:t>
            </a:r>
            <a:r>
              <a:rPr lang="en-US">
                <a:latin typeface="Calibri" charset="0"/>
              </a:rPr>
              <a:t> </a:t>
            </a:r>
          </a:p>
        </p:txBody>
      </p:sp>
      <p:grpSp>
        <p:nvGrpSpPr>
          <p:cNvPr id="69635" name="Group 4"/>
          <p:cNvGrpSpPr>
            <a:grpSpLocks/>
          </p:cNvGrpSpPr>
          <p:nvPr/>
        </p:nvGrpSpPr>
        <p:grpSpPr bwMode="auto">
          <a:xfrm>
            <a:off x="228600" y="4343400"/>
            <a:ext cx="8763000" cy="2209800"/>
            <a:chOff x="144" y="1776"/>
            <a:chExt cx="5520" cy="1392"/>
          </a:xfrm>
        </p:grpSpPr>
        <p:sp>
          <p:nvSpPr>
            <p:cNvPr id="69637" name="Rectangle 5"/>
            <p:cNvSpPr>
              <a:spLocks noChangeArrowheads="1"/>
            </p:cNvSpPr>
            <p:nvPr/>
          </p:nvSpPr>
          <p:spPr bwMode="auto">
            <a:xfrm>
              <a:off x="4944" y="1776"/>
              <a:ext cx="96" cy="112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38" name="Rectangle 6"/>
            <p:cNvSpPr>
              <a:spLocks noChangeArrowheads="1"/>
            </p:cNvSpPr>
            <p:nvPr/>
          </p:nvSpPr>
          <p:spPr bwMode="auto">
            <a:xfrm>
              <a:off x="4320" y="2736"/>
              <a:ext cx="96" cy="16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39" name="Rectangle 7"/>
            <p:cNvSpPr>
              <a:spLocks noChangeArrowheads="1"/>
            </p:cNvSpPr>
            <p:nvPr/>
          </p:nvSpPr>
          <p:spPr bwMode="auto">
            <a:xfrm>
              <a:off x="4608" y="2592"/>
              <a:ext cx="96" cy="313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40" name="Rectangle 8"/>
            <p:cNvSpPr>
              <a:spLocks noChangeArrowheads="1"/>
            </p:cNvSpPr>
            <p:nvPr/>
          </p:nvSpPr>
          <p:spPr bwMode="auto">
            <a:xfrm>
              <a:off x="5328" y="2736"/>
              <a:ext cx="96" cy="16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41" name="Rectangle 9"/>
            <p:cNvSpPr>
              <a:spLocks noChangeArrowheads="1"/>
            </p:cNvSpPr>
            <p:nvPr/>
          </p:nvSpPr>
          <p:spPr bwMode="auto">
            <a:xfrm>
              <a:off x="2976" y="2832"/>
              <a:ext cx="96" cy="96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42" name="Rectangle 10"/>
            <p:cNvSpPr>
              <a:spLocks noChangeArrowheads="1"/>
            </p:cNvSpPr>
            <p:nvPr/>
          </p:nvSpPr>
          <p:spPr bwMode="auto">
            <a:xfrm>
              <a:off x="2400" y="2208"/>
              <a:ext cx="96" cy="720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43" name="Rectangle 11"/>
            <p:cNvSpPr>
              <a:spLocks noChangeArrowheads="1"/>
            </p:cNvSpPr>
            <p:nvPr/>
          </p:nvSpPr>
          <p:spPr bwMode="auto">
            <a:xfrm>
              <a:off x="2688" y="2832"/>
              <a:ext cx="96" cy="96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44" name="Rectangle 12"/>
            <p:cNvSpPr>
              <a:spLocks noChangeArrowheads="1"/>
            </p:cNvSpPr>
            <p:nvPr/>
          </p:nvSpPr>
          <p:spPr bwMode="auto">
            <a:xfrm>
              <a:off x="3408" y="2880"/>
              <a:ext cx="96" cy="48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45" name="Rectangle 13"/>
            <p:cNvSpPr>
              <a:spLocks noChangeArrowheads="1"/>
            </p:cNvSpPr>
            <p:nvPr/>
          </p:nvSpPr>
          <p:spPr bwMode="auto">
            <a:xfrm>
              <a:off x="960" y="2809"/>
              <a:ext cx="96" cy="96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46" name="Rectangle 14"/>
            <p:cNvSpPr>
              <a:spLocks noChangeArrowheads="1"/>
            </p:cNvSpPr>
            <p:nvPr/>
          </p:nvSpPr>
          <p:spPr bwMode="auto">
            <a:xfrm>
              <a:off x="384" y="2809"/>
              <a:ext cx="96" cy="96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47" name="Rectangle 15"/>
            <p:cNvSpPr>
              <a:spLocks noChangeArrowheads="1"/>
            </p:cNvSpPr>
            <p:nvPr/>
          </p:nvSpPr>
          <p:spPr bwMode="auto">
            <a:xfrm>
              <a:off x="672" y="1897"/>
              <a:ext cx="96" cy="1008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48" name="Rectangle 16"/>
            <p:cNvSpPr>
              <a:spLocks noChangeArrowheads="1"/>
            </p:cNvSpPr>
            <p:nvPr/>
          </p:nvSpPr>
          <p:spPr bwMode="auto">
            <a:xfrm>
              <a:off x="1392" y="2185"/>
              <a:ext cx="96" cy="720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49" name="Line 17"/>
            <p:cNvSpPr>
              <a:spLocks noChangeShapeType="1"/>
            </p:cNvSpPr>
            <p:nvPr/>
          </p:nvSpPr>
          <p:spPr bwMode="auto">
            <a:xfrm>
              <a:off x="144" y="2905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69650" name="Line 18"/>
            <p:cNvSpPr>
              <a:spLocks noChangeShapeType="1"/>
            </p:cNvSpPr>
            <p:nvPr/>
          </p:nvSpPr>
          <p:spPr bwMode="auto">
            <a:xfrm flipV="1">
              <a:off x="144" y="1801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prstClr val="black"/>
                </a:solidFill>
                <a:cs typeface="+mn-cs"/>
              </a:endParaRPr>
            </a:p>
          </p:txBody>
        </p:sp>
        <p:pic>
          <p:nvPicPr>
            <p:cNvPr id="69651" name="Picture 19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1296" y="296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52" name="Picture 20" descr="bicycl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288" y="2953"/>
              <a:ext cx="197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53" name="Picture 21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576" y="295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654" name="Line 22"/>
            <p:cNvSpPr>
              <a:spLocks noChangeShapeType="1"/>
            </p:cNvSpPr>
            <p:nvPr/>
          </p:nvSpPr>
          <p:spPr bwMode="auto">
            <a:xfrm>
              <a:off x="4080" y="2905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69655" name="Line 23"/>
            <p:cNvSpPr>
              <a:spLocks noChangeShapeType="1"/>
            </p:cNvSpPr>
            <p:nvPr/>
          </p:nvSpPr>
          <p:spPr bwMode="auto">
            <a:xfrm flipV="1">
              <a:off x="4080" y="1801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69656" name="Line 24"/>
            <p:cNvSpPr>
              <a:spLocks noChangeShapeType="1"/>
            </p:cNvSpPr>
            <p:nvPr/>
          </p:nvSpPr>
          <p:spPr bwMode="auto">
            <a:xfrm>
              <a:off x="2160" y="2928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69657" name="Line 25"/>
            <p:cNvSpPr>
              <a:spLocks noChangeShapeType="1"/>
            </p:cNvSpPr>
            <p:nvPr/>
          </p:nvSpPr>
          <p:spPr bwMode="auto">
            <a:xfrm flipV="1">
              <a:off x="2160" y="1824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prstClr val="black"/>
                </a:solidFill>
                <a:cs typeface="+mn-cs"/>
              </a:endParaRPr>
            </a:p>
          </p:txBody>
        </p:sp>
        <p:pic>
          <p:nvPicPr>
            <p:cNvPr id="69658" name="Picture 26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864" y="2976"/>
              <a:ext cx="3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59" name="Picture 27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3360" y="296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60" name="Picture 28" descr="bicycl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2304" y="2953"/>
              <a:ext cx="197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61" name="Picture 29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2592" y="2976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62" name="Picture 30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2832" y="2976"/>
              <a:ext cx="3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63" name="Picture 31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5280" y="296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64" name="Picture 32" descr="bicycl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4224" y="2953"/>
              <a:ext cx="197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65" name="Picture 33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4560" y="295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66" name="Picture 34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4848" y="2976"/>
              <a:ext cx="3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077200" cy="8382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mtClean="0">
                <a:ea typeface="+mj-ea"/>
              </a:rPr>
              <a:t>Bags of features for image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2165525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3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/>
              <a:t>Texture representation</a:t>
            </a:r>
            <a:endParaRPr lang="en-US" dirty="0" smtClean="0"/>
          </a:p>
        </p:txBody>
      </p:sp>
      <p:pic>
        <p:nvPicPr>
          <p:cNvPr id="9219" name="Picture 3" descr="hexhol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066800"/>
            <a:ext cx="1295400" cy="1295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20" name="Picture 4" descr="D001_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2819400"/>
            <a:ext cx="1295400" cy="1295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21" name="Picture 5" descr="D022_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76400" y="4603750"/>
            <a:ext cx="1295400" cy="1295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22" name="Picture 6" descr="hexholes_patch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2209800"/>
            <a:ext cx="153988" cy="152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23" name="Picture 7" descr="hexholes_patch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29200" y="2211388"/>
            <a:ext cx="152400" cy="150812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24" name="Picture 8" descr="hexholes_patch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56213" y="2209800"/>
            <a:ext cx="153987" cy="152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25" name="Picture 9" descr="brodatz1_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86400" y="389255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26" name="Picture 10" descr="brodatz1_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943600" y="389255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27" name="Picture 11" descr="brodatz1_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15000" y="389255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28" name="Picture 12" descr="brodatz1_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172200" y="389255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29" name="Picture 13" descr="brodatz1_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400800" y="389255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230" name="Rectangle 14"/>
          <p:cNvSpPr>
            <a:spLocks noChangeArrowheads="1"/>
          </p:cNvSpPr>
          <p:nvPr/>
        </p:nvSpPr>
        <p:spPr bwMode="auto">
          <a:xfrm>
            <a:off x="4800600" y="1200150"/>
            <a:ext cx="152400" cy="93345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31" name="Rectangle 15"/>
          <p:cNvSpPr>
            <a:spLocks noChangeArrowheads="1"/>
          </p:cNvSpPr>
          <p:nvPr/>
        </p:nvSpPr>
        <p:spPr bwMode="auto">
          <a:xfrm>
            <a:off x="5029200" y="1066800"/>
            <a:ext cx="152400" cy="10668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32" name="Rectangle 16"/>
          <p:cNvSpPr>
            <a:spLocks noChangeArrowheads="1"/>
          </p:cNvSpPr>
          <p:nvPr/>
        </p:nvSpPr>
        <p:spPr bwMode="auto">
          <a:xfrm>
            <a:off x="5257800" y="1200150"/>
            <a:ext cx="152400" cy="93345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33" name="Rectangle 17"/>
          <p:cNvSpPr>
            <a:spLocks noChangeArrowheads="1"/>
          </p:cNvSpPr>
          <p:nvPr/>
        </p:nvSpPr>
        <p:spPr bwMode="auto">
          <a:xfrm>
            <a:off x="5486400" y="3111500"/>
            <a:ext cx="152400" cy="6985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34" name="Rectangle 18"/>
          <p:cNvSpPr>
            <a:spLocks noChangeArrowheads="1"/>
          </p:cNvSpPr>
          <p:nvPr/>
        </p:nvSpPr>
        <p:spPr bwMode="auto">
          <a:xfrm>
            <a:off x="5715000" y="2971800"/>
            <a:ext cx="152400" cy="838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35" name="Rectangle 19"/>
          <p:cNvSpPr>
            <a:spLocks noChangeArrowheads="1"/>
          </p:cNvSpPr>
          <p:nvPr/>
        </p:nvSpPr>
        <p:spPr bwMode="auto">
          <a:xfrm>
            <a:off x="5943600" y="3076575"/>
            <a:ext cx="152400" cy="733425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36" name="Rectangle 20"/>
          <p:cNvSpPr>
            <a:spLocks noChangeArrowheads="1"/>
          </p:cNvSpPr>
          <p:nvPr/>
        </p:nvSpPr>
        <p:spPr bwMode="auto">
          <a:xfrm>
            <a:off x="6172200" y="2971800"/>
            <a:ext cx="152400" cy="838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37" name="Rectangle 21"/>
          <p:cNvSpPr>
            <a:spLocks noChangeArrowheads="1"/>
          </p:cNvSpPr>
          <p:nvPr/>
        </p:nvSpPr>
        <p:spPr bwMode="auto">
          <a:xfrm>
            <a:off x="6400800" y="2832100"/>
            <a:ext cx="152400" cy="9779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38" name="AutoShape 22"/>
          <p:cNvSpPr>
            <a:spLocks noChangeArrowheads="1"/>
          </p:cNvSpPr>
          <p:nvPr/>
        </p:nvSpPr>
        <p:spPr bwMode="auto">
          <a:xfrm>
            <a:off x="3679825" y="1524000"/>
            <a:ext cx="484188" cy="339725"/>
          </a:xfrm>
          <a:prstGeom prst="rightArrow">
            <a:avLst>
              <a:gd name="adj1" fmla="val 50000"/>
              <a:gd name="adj2" fmla="val 35631"/>
            </a:avLst>
          </a:prstGeom>
          <a:solidFill>
            <a:srgbClr val="FF99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39" name="AutoShape 23"/>
          <p:cNvSpPr>
            <a:spLocks noChangeArrowheads="1"/>
          </p:cNvSpPr>
          <p:nvPr/>
        </p:nvSpPr>
        <p:spPr bwMode="auto">
          <a:xfrm>
            <a:off x="3706813" y="3276600"/>
            <a:ext cx="484187" cy="339725"/>
          </a:xfrm>
          <a:prstGeom prst="rightArrow">
            <a:avLst>
              <a:gd name="adj1" fmla="val 50000"/>
              <a:gd name="adj2" fmla="val 35631"/>
            </a:avLst>
          </a:prstGeom>
          <a:solidFill>
            <a:srgbClr val="FF99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40" name="Text Box 24"/>
          <p:cNvSpPr txBox="1">
            <a:spLocks noChangeArrowheads="1"/>
          </p:cNvSpPr>
          <p:nvPr/>
        </p:nvSpPr>
        <p:spPr bwMode="auto">
          <a:xfrm>
            <a:off x="4711700" y="2376488"/>
            <a:ext cx="2863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FFFFF"/>
                </a:solidFill>
                <a:ea typeface="+mn-ea"/>
                <a:cs typeface="Arial" charset="0"/>
              </a:rPr>
              <a:t>Universal texton dictionary</a:t>
            </a:r>
          </a:p>
        </p:txBody>
      </p:sp>
      <p:pic>
        <p:nvPicPr>
          <p:cNvPr id="9241" name="Picture 25" descr="brodatz2_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629400" y="57531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42" name="Picture 26" descr="brodatz2_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858000" y="57531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43" name="Picture 27" descr="brodatz2_3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086600" y="57531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44" name="Picture 28" descr="brodatz2_5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315200" y="57531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245" name="Rectangle 29"/>
          <p:cNvSpPr>
            <a:spLocks noChangeArrowheads="1"/>
          </p:cNvSpPr>
          <p:nvPr/>
        </p:nvSpPr>
        <p:spPr bwMode="auto">
          <a:xfrm>
            <a:off x="6629400" y="4756150"/>
            <a:ext cx="152400" cy="92075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46" name="Rectangle 30"/>
          <p:cNvSpPr>
            <a:spLocks noChangeArrowheads="1"/>
          </p:cNvSpPr>
          <p:nvPr/>
        </p:nvSpPr>
        <p:spPr bwMode="auto">
          <a:xfrm>
            <a:off x="6858000" y="4572000"/>
            <a:ext cx="152400" cy="11049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47" name="Rectangle 31"/>
          <p:cNvSpPr>
            <a:spLocks noChangeArrowheads="1"/>
          </p:cNvSpPr>
          <p:nvPr/>
        </p:nvSpPr>
        <p:spPr bwMode="auto">
          <a:xfrm>
            <a:off x="7086600" y="4708525"/>
            <a:ext cx="152400" cy="968375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48" name="Rectangle 32"/>
          <p:cNvSpPr>
            <a:spLocks noChangeArrowheads="1"/>
          </p:cNvSpPr>
          <p:nvPr/>
        </p:nvSpPr>
        <p:spPr bwMode="auto">
          <a:xfrm>
            <a:off x="7315200" y="4572000"/>
            <a:ext cx="152400" cy="11049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49" name="AutoShape 33"/>
          <p:cNvSpPr>
            <a:spLocks noChangeArrowheads="1"/>
          </p:cNvSpPr>
          <p:nvPr/>
        </p:nvSpPr>
        <p:spPr bwMode="auto">
          <a:xfrm>
            <a:off x="3706813" y="5137150"/>
            <a:ext cx="484187" cy="339725"/>
          </a:xfrm>
          <a:prstGeom prst="rightArrow">
            <a:avLst>
              <a:gd name="adj1" fmla="val 50000"/>
              <a:gd name="adj2" fmla="val 35631"/>
            </a:avLst>
          </a:prstGeom>
          <a:solidFill>
            <a:srgbClr val="FF99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pic>
        <p:nvPicPr>
          <p:cNvPr id="9250" name="Picture 34" descr="brodatz1_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86400" y="22098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51" name="Picture 35" descr="brodatz1_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943600" y="22098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52" name="Picture 36" descr="brodatz1_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15000" y="22098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53" name="Picture 37" descr="brodatz1_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172200" y="22098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54" name="Picture 38" descr="brodatz1_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400800" y="22098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55" name="Picture 39" descr="brodatz2_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629400" y="22098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56" name="Picture 40" descr="brodatz2_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858000" y="22098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57" name="Picture 41" descr="brodatz2_3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086600" y="22098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58" name="Picture 42" descr="brodatz2_5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315200" y="22098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259" name="Rectangle 43"/>
          <p:cNvSpPr>
            <a:spLocks noChangeArrowheads="1"/>
          </p:cNvSpPr>
          <p:nvPr/>
        </p:nvSpPr>
        <p:spPr bwMode="auto">
          <a:xfrm>
            <a:off x="5486400" y="1981200"/>
            <a:ext cx="152400" cy="1524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60" name="Rectangle 44"/>
          <p:cNvSpPr>
            <a:spLocks noChangeArrowheads="1"/>
          </p:cNvSpPr>
          <p:nvPr/>
        </p:nvSpPr>
        <p:spPr bwMode="auto">
          <a:xfrm>
            <a:off x="5715000" y="205740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61" name="Rectangle 45"/>
          <p:cNvSpPr>
            <a:spLocks noChangeArrowheads="1"/>
          </p:cNvSpPr>
          <p:nvPr/>
        </p:nvSpPr>
        <p:spPr bwMode="auto">
          <a:xfrm>
            <a:off x="5943600" y="1981200"/>
            <a:ext cx="152400" cy="1524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62" name="Rectangle 46"/>
          <p:cNvSpPr>
            <a:spLocks noChangeArrowheads="1"/>
          </p:cNvSpPr>
          <p:nvPr/>
        </p:nvSpPr>
        <p:spPr bwMode="auto">
          <a:xfrm>
            <a:off x="6172200" y="205740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63" name="Rectangle 47"/>
          <p:cNvSpPr>
            <a:spLocks noChangeArrowheads="1"/>
          </p:cNvSpPr>
          <p:nvPr/>
        </p:nvSpPr>
        <p:spPr bwMode="auto">
          <a:xfrm>
            <a:off x="6400800" y="1905000"/>
            <a:ext cx="152400" cy="2286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64" name="Rectangle 48"/>
          <p:cNvSpPr>
            <a:spLocks noChangeArrowheads="1"/>
          </p:cNvSpPr>
          <p:nvPr/>
        </p:nvSpPr>
        <p:spPr bwMode="auto">
          <a:xfrm>
            <a:off x="6629400" y="1981200"/>
            <a:ext cx="152400" cy="1524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65" name="Rectangle 49"/>
          <p:cNvSpPr>
            <a:spLocks noChangeArrowheads="1"/>
          </p:cNvSpPr>
          <p:nvPr/>
        </p:nvSpPr>
        <p:spPr bwMode="auto">
          <a:xfrm>
            <a:off x="6858000" y="205740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66" name="Rectangle 50"/>
          <p:cNvSpPr>
            <a:spLocks noChangeArrowheads="1"/>
          </p:cNvSpPr>
          <p:nvPr/>
        </p:nvSpPr>
        <p:spPr bwMode="auto">
          <a:xfrm>
            <a:off x="7086600" y="205740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67" name="Rectangle 51"/>
          <p:cNvSpPr>
            <a:spLocks noChangeArrowheads="1"/>
          </p:cNvSpPr>
          <p:nvPr/>
        </p:nvSpPr>
        <p:spPr bwMode="auto">
          <a:xfrm>
            <a:off x="7315200" y="1981200"/>
            <a:ext cx="152400" cy="1524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pic>
        <p:nvPicPr>
          <p:cNvPr id="9268" name="Picture 52" descr="hexholes_patch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3886200"/>
            <a:ext cx="153988" cy="152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69" name="Picture 53" descr="hexholes_patch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29200" y="3887788"/>
            <a:ext cx="152400" cy="150812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70" name="Picture 54" descr="hexholes_patch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56213" y="3886200"/>
            <a:ext cx="153987" cy="152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71" name="Picture 55" descr="brodatz2_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629400" y="389255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72" name="Picture 56" descr="brodatz2_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858000" y="389255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73" name="Picture 57" descr="brodatz2_3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086600" y="389255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74" name="Picture 58" descr="brodatz2_5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315200" y="389255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275" name="Rectangle 59"/>
          <p:cNvSpPr>
            <a:spLocks noChangeArrowheads="1"/>
          </p:cNvSpPr>
          <p:nvPr/>
        </p:nvSpPr>
        <p:spPr bwMode="auto">
          <a:xfrm>
            <a:off x="6629400" y="374015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76" name="Rectangle 60"/>
          <p:cNvSpPr>
            <a:spLocks noChangeArrowheads="1"/>
          </p:cNvSpPr>
          <p:nvPr/>
        </p:nvSpPr>
        <p:spPr bwMode="auto">
          <a:xfrm>
            <a:off x="6858000" y="3657600"/>
            <a:ext cx="152400" cy="15875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77" name="Rectangle 61"/>
          <p:cNvSpPr>
            <a:spLocks noChangeArrowheads="1"/>
          </p:cNvSpPr>
          <p:nvPr/>
        </p:nvSpPr>
        <p:spPr bwMode="auto">
          <a:xfrm>
            <a:off x="7086600" y="374015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78" name="Rectangle 62"/>
          <p:cNvSpPr>
            <a:spLocks noChangeArrowheads="1"/>
          </p:cNvSpPr>
          <p:nvPr/>
        </p:nvSpPr>
        <p:spPr bwMode="auto">
          <a:xfrm>
            <a:off x="7315200" y="374015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79" name="Rectangle 63"/>
          <p:cNvSpPr>
            <a:spLocks noChangeArrowheads="1"/>
          </p:cNvSpPr>
          <p:nvPr/>
        </p:nvSpPr>
        <p:spPr bwMode="auto">
          <a:xfrm>
            <a:off x="4800600" y="373380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80" name="Rectangle 64"/>
          <p:cNvSpPr>
            <a:spLocks noChangeArrowheads="1"/>
          </p:cNvSpPr>
          <p:nvPr/>
        </p:nvSpPr>
        <p:spPr bwMode="auto">
          <a:xfrm>
            <a:off x="5029200" y="373380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81" name="Rectangle 65"/>
          <p:cNvSpPr>
            <a:spLocks noChangeArrowheads="1"/>
          </p:cNvSpPr>
          <p:nvPr/>
        </p:nvSpPr>
        <p:spPr bwMode="auto">
          <a:xfrm>
            <a:off x="5257800" y="3657600"/>
            <a:ext cx="152400" cy="1524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pic>
        <p:nvPicPr>
          <p:cNvPr id="9282" name="Picture 66" descr="hexholes_patch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5746750"/>
            <a:ext cx="153988" cy="152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83" name="Picture 67" descr="hexholes_patch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29200" y="5748338"/>
            <a:ext cx="152400" cy="150812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84" name="Picture 68" descr="hexholes_patch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56213" y="5746750"/>
            <a:ext cx="153987" cy="152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285" name="Rectangle 69"/>
          <p:cNvSpPr>
            <a:spLocks noChangeArrowheads="1"/>
          </p:cNvSpPr>
          <p:nvPr/>
        </p:nvSpPr>
        <p:spPr bwMode="auto">
          <a:xfrm>
            <a:off x="4800600" y="559435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86" name="Rectangle 70"/>
          <p:cNvSpPr>
            <a:spLocks noChangeArrowheads="1"/>
          </p:cNvSpPr>
          <p:nvPr/>
        </p:nvSpPr>
        <p:spPr bwMode="auto">
          <a:xfrm>
            <a:off x="5029200" y="5441950"/>
            <a:ext cx="152400" cy="2286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87" name="Rectangle 71"/>
          <p:cNvSpPr>
            <a:spLocks noChangeArrowheads="1"/>
          </p:cNvSpPr>
          <p:nvPr/>
        </p:nvSpPr>
        <p:spPr bwMode="auto">
          <a:xfrm>
            <a:off x="5257800" y="559435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pic>
        <p:nvPicPr>
          <p:cNvPr id="9288" name="Picture 72" descr="brodatz1_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86400" y="57531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89" name="Picture 73" descr="brodatz1_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943600" y="57531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90" name="Picture 74" descr="brodatz1_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15000" y="57531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91" name="Picture 75" descr="brodatz1_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172200" y="57531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92" name="Picture 76" descr="brodatz1_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400800" y="57531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293" name="Rectangle 77"/>
          <p:cNvSpPr>
            <a:spLocks noChangeArrowheads="1"/>
          </p:cNvSpPr>
          <p:nvPr/>
        </p:nvSpPr>
        <p:spPr bwMode="auto">
          <a:xfrm>
            <a:off x="5486400" y="5518150"/>
            <a:ext cx="152400" cy="15875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94" name="Rectangle 78"/>
          <p:cNvSpPr>
            <a:spLocks noChangeArrowheads="1"/>
          </p:cNvSpPr>
          <p:nvPr/>
        </p:nvSpPr>
        <p:spPr bwMode="auto">
          <a:xfrm>
            <a:off x="5715000" y="560070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95" name="Rectangle 79"/>
          <p:cNvSpPr>
            <a:spLocks noChangeArrowheads="1"/>
          </p:cNvSpPr>
          <p:nvPr/>
        </p:nvSpPr>
        <p:spPr bwMode="auto">
          <a:xfrm>
            <a:off x="5943600" y="560070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96" name="Rectangle 80"/>
          <p:cNvSpPr>
            <a:spLocks noChangeArrowheads="1"/>
          </p:cNvSpPr>
          <p:nvPr/>
        </p:nvSpPr>
        <p:spPr bwMode="auto">
          <a:xfrm>
            <a:off x="6172200" y="5518150"/>
            <a:ext cx="152400" cy="15875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97" name="Rectangle 81"/>
          <p:cNvSpPr>
            <a:spLocks noChangeArrowheads="1"/>
          </p:cNvSpPr>
          <p:nvPr/>
        </p:nvSpPr>
        <p:spPr bwMode="auto">
          <a:xfrm>
            <a:off x="6400800" y="5441950"/>
            <a:ext cx="152400" cy="23495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98" name="Text Box 82"/>
          <p:cNvSpPr txBox="1">
            <a:spLocks noChangeArrowheads="1"/>
          </p:cNvSpPr>
          <p:nvPr/>
        </p:nvSpPr>
        <p:spPr bwMode="auto">
          <a:xfrm>
            <a:off x="5534025" y="1374775"/>
            <a:ext cx="1187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FFFFF"/>
                </a:solidFill>
                <a:ea typeface="+mn-ea"/>
                <a:cs typeface="Arial" charset="0"/>
              </a:rPr>
              <a:t>histogram</a:t>
            </a:r>
          </a:p>
        </p:txBody>
      </p:sp>
      <p:sp>
        <p:nvSpPr>
          <p:cNvPr id="954452" name="Rectangle 84"/>
          <p:cNvSpPr>
            <a:spLocks noChangeArrowheads="1"/>
          </p:cNvSpPr>
          <p:nvPr/>
        </p:nvSpPr>
        <p:spPr bwMode="auto">
          <a:xfrm>
            <a:off x="152400" y="6140450"/>
            <a:ext cx="8915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>
                <a:solidFill>
                  <a:srgbClr val="FFFFFF"/>
                </a:solidFill>
                <a:ea typeface="+mn-ea"/>
                <a:cs typeface="Arial" charset="0"/>
              </a:rPr>
              <a:t>Julesz, 1981; Cula &amp; Dana, 2001; Leung &amp; Malik 2001; Mori, Belongie &amp; Malik, 2001; Schmid 2001; Varma &amp; Zisserman, 2002, 2003; Lazebnik, Schmid &amp; Ponce, 2003</a:t>
            </a:r>
          </a:p>
        </p:txBody>
      </p:sp>
    </p:spTree>
    <p:extLst>
      <p:ext uri="{BB962C8B-B14F-4D97-AF65-F5344CB8AC3E}">
        <p14:creationId xmlns:p14="http://schemas.microsoft.com/office/powerpoint/2010/main" val="972923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445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t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17174" r="66127" b="47049"/>
          <a:stretch>
            <a:fillRect/>
          </a:stretch>
        </p:blipFill>
        <p:spPr bwMode="auto">
          <a:xfrm>
            <a:off x="4343400" y="2667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9380" name="Picture 4" descr="t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17" t="15742" r="4668" b="44186"/>
          <a:stretch>
            <a:fillRect/>
          </a:stretch>
        </p:blipFill>
        <p:spPr bwMode="auto">
          <a:xfrm>
            <a:off x="4343400" y="2590800"/>
            <a:ext cx="45720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4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52400" y="1524000"/>
            <a:ext cx="8229600" cy="4830763"/>
          </a:xfrm>
          <a:noFill/>
        </p:spPr>
        <p:txBody>
          <a:bodyPr/>
          <a:lstStyle/>
          <a:p>
            <a:r>
              <a:rPr lang="en-US" sz="2400">
                <a:latin typeface="Calibri" charset="0"/>
              </a:rPr>
              <a:t>Regular grid</a:t>
            </a:r>
          </a:p>
          <a:p>
            <a:pPr lvl="1"/>
            <a:r>
              <a:rPr lang="en-US" sz="1800">
                <a:latin typeface="Calibri" charset="0"/>
              </a:rPr>
              <a:t>Vogel &amp; Schiele, 2003</a:t>
            </a:r>
          </a:p>
          <a:p>
            <a:pPr lvl="1"/>
            <a:r>
              <a:rPr lang="en-US" sz="1800">
                <a:latin typeface="Calibri" charset="0"/>
              </a:rPr>
              <a:t>Fei-Fei &amp; Perona, 2005</a:t>
            </a:r>
          </a:p>
          <a:p>
            <a:r>
              <a:rPr lang="en-US" sz="2400">
                <a:latin typeface="Calibri" charset="0"/>
              </a:rPr>
              <a:t>Interest point detector</a:t>
            </a:r>
          </a:p>
          <a:p>
            <a:pPr lvl="1"/>
            <a:r>
              <a:rPr lang="en-US" sz="1800">
                <a:latin typeface="Calibri" charset="0"/>
              </a:rPr>
              <a:t>Csurka et al. 2004</a:t>
            </a:r>
          </a:p>
          <a:p>
            <a:pPr lvl="1"/>
            <a:r>
              <a:rPr lang="en-US" sz="1800">
                <a:latin typeface="Calibri" charset="0"/>
              </a:rPr>
              <a:t>Fei-Fei &amp; Perona, 2005</a:t>
            </a:r>
          </a:p>
          <a:p>
            <a:pPr lvl="1"/>
            <a:r>
              <a:rPr lang="en-US" sz="1800">
                <a:latin typeface="Calibri" charset="0"/>
              </a:rPr>
              <a:t>Sivic et al. 2005</a:t>
            </a:r>
          </a:p>
        </p:txBody>
      </p:sp>
      <p:sp>
        <p:nvSpPr>
          <p:cNvPr id="71685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1. Feature extraction</a:t>
            </a:r>
          </a:p>
        </p:txBody>
      </p:sp>
    </p:spTree>
    <p:extLst>
      <p:ext uri="{BB962C8B-B14F-4D97-AF65-F5344CB8AC3E}">
        <p14:creationId xmlns:p14="http://schemas.microsoft.com/office/powerpoint/2010/main" val="3496789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ata\Patches\Caltech\CategoryPatchPairs\Test\Pairs_0010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40" t="16409" r="6235" b="13267"/>
          <a:stretch/>
        </p:blipFill>
        <p:spPr bwMode="auto">
          <a:xfrm>
            <a:off x="-130628" y="1"/>
            <a:ext cx="92746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1447800"/>
          </a:xfrm>
          <a:prstGeom prst="rect">
            <a:avLst/>
          </a:prstGeom>
          <a:solidFill>
            <a:srgbClr val="000000">
              <a:alpha val="6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28600" y="400734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-200" dirty="0" smtClean="0">
                <a:solidFill>
                  <a:schemeClr val="bg1"/>
                </a:solidFill>
                <a:latin typeface="Kalinga" pitchFamily="34" charset="0"/>
                <a:cs typeface="Kalinga" pitchFamily="34" charset="0"/>
              </a:rPr>
              <a:t>How do we describe an image patch?</a:t>
            </a:r>
            <a:endParaRPr lang="en-US" sz="3600" spc="-200" dirty="0">
              <a:solidFill>
                <a:schemeClr val="bg1"/>
              </a:solidFill>
              <a:latin typeface="Kalinga" pitchFamily="34" charset="0"/>
              <a:cs typeface="Kaling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4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524000"/>
            <a:ext cx="8229600" cy="5029200"/>
          </a:xfrm>
        </p:spPr>
        <p:txBody>
          <a:bodyPr/>
          <a:lstStyle/>
          <a:p>
            <a:r>
              <a:rPr lang="en-US" sz="2400">
                <a:latin typeface="Calibri" charset="0"/>
              </a:rPr>
              <a:t>Regular grid</a:t>
            </a:r>
          </a:p>
          <a:p>
            <a:pPr lvl="1"/>
            <a:r>
              <a:rPr lang="en-US" sz="1800">
                <a:latin typeface="Calibri" charset="0"/>
              </a:rPr>
              <a:t>Vogel &amp; Schiele, 2003</a:t>
            </a:r>
          </a:p>
          <a:p>
            <a:pPr lvl="1"/>
            <a:r>
              <a:rPr lang="en-US" sz="1800">
                <a:latin typeface="Calibri" charset="0"/>
              </a:rPr>
              <a:t>Fei-Fei &amp; Perona, 2005</a:t>
            </a:r>
          </a:p>
          <a:p>
            <a:r>
              <a:rPr lang="en-US" sz="2400">
                <a:latin typeface="Calibri" charset="0"/>
              </a:rPr>
              <a:t>Interest point detector</a:t>
            </a:r>
          </a:p>
          <a:p>
            <a:pPr lvl="1"/>
            <a:r>
              <a:rPr lang="en-US" sz="1800">
                <a:latin typeface="Calibri" charset="0"/>
              </a:rPr>
              <a:t>Csurka et al. 2004</a:t>
            </a:r>
          </a:p>
          <a:p>
            <a:pPr lvl="1"/>
            <a:r>
              <a:rPr lang="en-US" sz="1800">
                <a:latin typeface="Calibri" charset="0"/>
              </a:rPr>
              <a:t>Fei-Fei &amp; Perona, 2005</a:t>
            </a:r>
          </a:p>
          <a:p>
            <a:pPr lvl="1"/>
            <a:r>
              <a:rPr lang="en-US" sz="1800">
                <a:latin typeface="Calibri" charset="0"/>
              </a:rPr>
              <a:t>Sivic et al. 2005</a:t>
            </a:r>
          </a:p>
          <a:p>
            <a:r>
              <a:rPr lang="en-US" sz="2400">
                <a:latin typeface="Calibri" charset="0"/>
              </a:rPr>
              <a:t>Other methods</a:t>
            </a:r>
          </a:p>
          <a:p>
            <a:pPr lvl="1"/>
            <a:r>
              <a:rPr lang="en-US" sz="1800">
                <a:latin typeface="Calibri" charset="0"/>
              </a:rPr>
              <a:t>Random sampling (Vidal-Naquet &amp; Ullman, 2002)</a:t>
            </a:r>
          </a:p>
          <a:p>
            <a:pPr lvl="1"/>
            <a:r>
              <a:rPr lang="en-US" sz="1800">
                <a:latin typeface="Calibri" charset="0"/>
              </a:rPr>
              <a:t>Segmentation-based patches (Barnard et al. 2003)</a:t>
            </a:r>
          </a:p>
        </p:txBody>
      </p:sp>
      <p:sp>
        <p:nvSpPr>
          <p:cNvPr id="7270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1. Feature extraction</a:t>
            </a:r>
          </a:p>
        </p:txBody>
      </p:sp>
    </p:spTree>
    <p:extLst>
      <p:ext uri="{BB962C8B-B14F-4D97-AF65-F5344CB8AC3E}">
        <p14:creationId xmlns:p14="http://schemas.microsoft.com/office/powerpoint/2010/main" val="2717184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3" descr="133125_el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143000"/>
            <a:ext cx="3790950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Line 4"/>
          <p:cNvSpPr>
            <a:spLocks noChangeShapeType="1"/>
          </p:cNvSpPr>
          <p:nvPr/>
        </p:nvSpPr>
        <p:spPr bwMode="auto">
          <a:xfrm flipH="1" flipV="1">
            <a:off x="4191000" y="1828800"/>
            <a:ext cx="2438400" cy="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3732" name="Picture 5" descr="133125_n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42" r="49472"/>
          <a:stretch>
            <a:fillRect/>
          </a:stretch>
        </p:blipFill>
        <p:spPr bwMode="auto">
          <a:xfrm>
            <a:off x="2895600" y="1371600"/>
            <a:ext cx="1158875" cy="115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3733" name="Group 6"/>
          <p:cNvGrpSpPr>
            <a:grpSpLocks/>
          </p:cNvGrpSpPr>
          <p:nvPr/>
        </p:nvGrpSpPr>
        <p:grpSpPr bwMode="auto">
          <a:xfrm>
            <a:off x="990600" y="1362075"/>
            <a:ext cx="555625" cy="1000125"/>
            <a:chOff x="2532" y="1542"/>
            <a:chExt cx="184" cy="332"/>
          </a:xfrm>
        </p:grpSpPr>
        <p:sp>
          <p:nvSpPr>
            <p:cNvPr id="73740" name="AutoShape 7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3741" name="Line 8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3742" name="Line 9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3743" name="Line 10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3744" name="Line 11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3745" name="Line 12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73734" name="Line 13"/>
          <p:cNvSpPr>
            <a:spLocks noChangeShapeType="1"/>
          </p:cNvSpPr>
          <p:nvPr/>
        </p:nvSpPr>
        <p:spPr bwMode="auto">
          <a:xfrm flipV="1">
            <a:off x="1752600" y="1828800"/>
            <a:ext cx="838200" cy="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 type="triangl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35" name="Text Box 14"/>
          <p:cNvSpPr txBox="1">
            <a:spLocks noChangeArrowheads="1"/>
          </p:cNvSpPr>
          <p:nvPr/>
        </p:nvSpPr>
        <p:spPr bwMode="auto">
          <a:xfrm>
            <a:off x="2655888" y="2668588"/>
            <a:ext cx="176371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cs-CZ" b="1">
                <a:solidFill>
                  <a:srgbClr val="0000CC"/>
                </a:solidFill>
              </a:rPr>
              <a:t>Normalize patch</a:t>
            </a:r>
            <a:endParaRPr lang="en-US" b="1">
              <a:solidFill>
                <a:srgbClr val="0000CC"/>
              </a:solidFill>
            </a:endParaRPr>
          </a:p>
        </p:txBody>
      </p:sp>
      <p:sp>
        <p:nvSpPr>
          <p:cNvPr id="73736" name="Text Box 15"/>
          <p:cNvSpPr txBox="1">
            <a:spLocks noChangeArrowheads="1"/>
          </p:cNvSpPr>
          <p:nvPr/>
        </p:nvSpPr>
        <p:spPr bwMode="auto">
          <a:xfrm>
            <a:off x="4821238" y="3687763"/>
            <a:ext cx="3851275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cs-CZ" sz="2000">
                <a:solidFill>
                  <a:srgbClr val="0000CC"/>
                </a:solidFill>
              </a:rPr>
              <a:t>Detect patches</a:t>
            </a:r>
            <a:endParaRPr lang="en-GB" sz="2000">
              <a:solidFill>
                <a:srgbClr val="0000CC"/>
              </a:solidFill>
            </a:endParaRPr>
          </a:p>
          <a:p>
            <a:pPr>
              <a:spcBef>
                <a:spcPct val="50000"/>
              </a:spcBef>
            </a:pPr>
            <a:r>
              <a:rPr lang="en-GB" sz="1400">
                <a:solidFill>
                  <a:srgbClr val="0000CC"/>
                </a:solidFill>
              </a:rPr>
              <a:t>[Mikojaczyk and Schmid ’02]</a:t>
            </a:r>
          </a:p>
          <a:p>
            <a:pPr>
              <a:spcBef>
                <a:spcPct val="50000"/>
              </a:spcBef>
            </a:pPr>
            <a:r>
              <a:rPr lang="en-GB" sz="1400">
                <a:solidFill>
                  <a:srgbClr val="0000CC"/>
                </a:solidFill>
              </a:rPr>
              <a:t>[Mata, Chum, Urban &amp; Pajdla, ’02] </a:t>
            </a:r>
          </a:p>
          <a:p>
            <a:pPr>
              <a:spcBef>
                <a:spcPct val="50000"/>
              </a:spcBef>
            </a:pPr>
            <a:r>
              <a:rPr lang="en-GB" sz="1400">
                <a:solidFill>
                  <a:srgbClr val="0000CC"/>
                </a:solidFill>
              </a:rPr>
              <a:t>[Sivic &amp; Zisserman, ’03]</a:t>
            </a:r>
            <a:endParaRPr lang="en-US" sz="1400">
              <a:solidFill>
                <a:srgbClr val="0000CC"/>
              </a:solidFill>
            </a:endParaRPr>
          </a:p>
        </p:txBody>
      </p:sp>
      <p:sp>
        <p:nvSpPr>
          <p:cNvPr id="73737" name="Text Box 16"/>
          <p:cNvSpPr txBox="1">
            <a:spLocks noChangeArrowheads="1"/>
          </p:cNvSpPr>
          <p:nvPr/>
        </p:nvSpPr>
        <p:spPr bwMode="auto">
          <a:xfrm>
            <a:off x="457200" y="2438400"/>
            <a:ext cx="1562100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cs-CZ" b="1">
                <a:solidFill>
                  <a:srgbClr val="0000CC"/>
                </a:solidFill>
              </a:rPr>
              <a:t>Compute </a:t>
            </a:r>
            <a:r>
              <a:rPr lang="en-GB" b="1">
                <a:solidFill>
                  <a:srgbClr val="0000CC"/>
                </a:solidFill>
              </a:rPr>
              <a:t>SIFT </a:t>
            </a:r>
            <a:r>
              <a:rPr lang="cs-CZ" b="1">
                <a:solidFill>
                  <a:srgbClr val="0000CC"/>
                </a:solidFill>
              </a:rPr>
              <a:t>descriptor</a:t>
            </a:r>
            <a:endParaRPr lang="en-GB" b="1">
              <a:solidFill>
                <a:srgbClr val="0000CC"/>
              </a:solidFill>
            </a:endParaRPr>
          </a:p>
          <a:p>
            <a:pPr>
              <a:spcBef>
                <a:spcPct val="50000"/>
              </a:spcBef>
            </a:pPr>
            <a:r>
              <a:rPr lang="en-GB" sz="1400">
                <a:solidFill>
                  <a:srgbClr val="0000CC"/>
                </a:solidFill>
              </a:rPr>
              <a:t>      [Lowe’99]</a:t>
            </a:r>
            <a:endParaRPr lang="en-US" sz="1400">
              <a:solidFill>
                <a:srgbClr val="0000CC"/>
              </a:solidFill>
            </a:endParaRPr>
          </a:p>
        </p:txBody>
      </p:sp>
      <p:sp>
        <p:nvSpPr>
          <p:cNvPr id="73738" name="Text Box 17"/>
          <p:cNvSpPr txBox="1">
            <a:spLocks noChangeArrowheads="1"/>
          </p:cNvSpPr>
          <p:nvPr/>
        </p:nvSpPr>
        <p:spPr bwMode="auto">
          <a:xfrm>
            <a:off x="6796088" y="6500813"/>
            <a:ext cx="22717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600"/>
              <a:t>Slide credit: Josef Sivic</a:t>
            </a:r>
          </a:p>
        </p:txBody>
      </p:sp>
      <p:sp>
        <p:nvSpPr>
          <p:cNvPr id="880659" name="Rectangle 19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sz="4000" b="1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1. Feature extraction</a:t>
            </a:r>
          </a:p>
        </p:txBody>
      </p:sp>
    </p:spTree>
    <p:extLst>
      <p:ext uri="{BB962C8B-B14F-4D97-AF65-F5344CB8AC3E}">
        <p14:creationId xmlns:p14="http://schemas.microsoft.com/office/powerpoint/2010/main" val="4172250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ChangeArrowheads="1"/>
          </p:cNvSpPr>
          <p:nvPr/>
        </p:nvSpPr>
        <p:spPr bwMode="auto">
          <a:xfrm>
            <a:off x="5105400" y="990600"/>
            <a:ext cx="3733800" cy="2438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grpSp>
        <p:nvGrpSpPr>
          <p:cNvPr id="74755" name="Group 3"/>
          <p:cNvGrpSpPr>
            <a:grpSpLocks/>
          </p:cNvGrpSpPr>
          <p:nvPr/>
        </p:nvGrpSpPr>
        <p:grpSpPr bwMode="auto">
          <a:xfrm>
            <a:off x="990600" y="1362075"/>
            <a:ext cx="555625" cy="1000125"/>
            <a:chOff x="2532" y="1542"/>
            <a:chExt cx="184" cy="332"/>
          </a:xfrm>
        </p:grpSpPr>
        <p:sp>
          <p:nvSpPr>
            <p:cNvPr id="74783" name="AutoShape 4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4784" name="Line 5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4785" name="Line 6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4786" name="Line 7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4787" name="Line 8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4788" name="Line 9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4756" name="Group 10"/>
          <p:cNvGrpSpPr>
            <a:grpSpLocks/>
          </p:cNvGrpSpPr>
          <p:nvPr/>
        </p:nvGrpSpPr>
        <p:grpSpPr bwMode="auto">
          <a:xfrm>
            <a:off x="1654175" y="1362075"/>
            <a:ext cx="2578100" cy="1009650"/>
            <a:chOff x="1042" y="858"/>
            <a:chExt cx="1624" cy="636"/>
          </a:xfrm>
        </p:grpSpPr>
        <p:grpSp>
          <p:nvGrpSpPr>
            <p:cNvPr id="74761" name="Group 11"/>
            <p:cNvGrpSpPr>
              <a:grpSpLocks/>
            </p:cNvGrpSpPr>
            <p:nvPr/>
          </p:nvGrpSpPr>
          <p:grpSpPr bwMode="auto">
            <a:xfrm>
              <a:off x="1042" y="858"/>
              <a:ext cx="350" cy="630"/>
              <a:chOff x="2532" y="1542"/>
              <a:chExt cx="184" cy="332"/>
            </a:xfrm>
          </p:grpSpPr>
          <p:sp>
            <p:nvSpPr>
              <p:cNvPr id="74777" name="AutoShape 12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4778" name="Line 13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79" name="Line 14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80" name="Line 15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81" name="Line 16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82" name="Line 17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4762" name="Group 18"/>
            <p:cNvGrpSpPr>
              <a:grpSpLocks/>
            </p:cNvGrpSpPr>
            <p:nvPr/>
          </p:nvGrpSpPr>
          <p:grpSpPr bwMode="auto">
            <a:xfrm>
              <a:off x="1474" y="864"/>
              <a:ext cx="350" cy="630"/>
              <a:chOff x="2532" y="1542"/>
              <a:chExt cx="184" cy="332"/>
            </a:xfrm>
          </p:grpSpPr>
          <p:sp>
            <p:nvSpPr>
              <p:cNvPr id="74771" name="AutoShape 19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4772" name="Line 20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73" name="Line 21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74" name="Line 22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75" name="Line 23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76" name="Line 24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4763" name="Group 25"/>
            <p:cNvGrpSpPr>
              <a:grpSpLocks/>
            </p:cNvGrpSpPr>
            <p:nvPr/>
          </p:nvGrpSpPr>
          <p:grpSpPr bwMode="auto">
            <a:xfrm>
              <a:off x="1906" y="864"/>
              <a:ext cx="350" cy="630"/>
              <a:chOff x="2532" y="1542"/>
              <a:chExt cx="184" cy="332"/>
            </a:xfrm>
          </p:grpSpPr>
          <p:sp>
            <p:nvSpPr>
              <p:cNvPr id="74765" name="AutoShape 26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4766" name="Line 27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67" name="Line 28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68" name="Line 29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69" name="Line 30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70" name="Line 31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74764" name="Text Box 32"/>
            <p:cNvSpPr txBox="1">
              <a:spLocks noChangeArrowheads="1"/>
            </p:cNvSpPr>
            <p:nvPr/>
          </p:nvSpPr>
          <p:spPr bwMode="auto">
            <a:xfrm>
              <a:off x="2294" y="922"/>
              <a:ext cx="372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sz="3200">
                  <a:solidFill>
                    <a:srgbClr val="000099"/>
                  </a:solidFill>
                </a:rPr>
                <a:t>…</a:t>
              </a:r>
            </a:p>
          </p:txBody>
        </p:sp>
      </p:grpSp>
      <p:sp>
        <p:nvSpPr>
          <p:cNvPr id="74757" name="Rectangle 33"/>
          <p:cNvSpPr>
            <a:spLocks noChangeArrowheads="1"/>
          </p:cNvSpPr>
          <p:nvPr/>
        </p:nvSpPr>
        <p:spPr bwMode="auto">
          <a:xfrm>
            <a:off x="4953000" y="1066800"/>
            <a:ext cx="3733800" cy="2438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pic>
        <p:nvPicPr>
          <p:cNvPr id="74758" name="Picture 34" descr="133125_el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143000"/>
            <a:ext cx="3790950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9" name="Line 35"/>
          <p:cNvSpPr>
            <a:spLocks noChangeShapeType="1"/>
          </p:cNvSpPr>
          <p:nvPr/>
        </p:nvSpPr>
        <p:spPr bwMode="auto">
          <a:xfrm flipH="1" flipV="1">
            <a:off x="4191000" y="1828800"/>
            <a:ext cx="609600" cy="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1701" name="Rectangle 37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sz="4000" b="1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1. Feature extraction</a:t>
            </a:r>
          </a:p>
        </p:txBody>
      </p:sp>
    </p:spTree>
    <p:extLst>
      <p:ext uri="{BB962C8B-B14F-4D97-AF65-F5344CB8AC3E}">
        <p14:creationId xmlns:p14="http://schemas.microsoft.com/office/powerpoint/2010/main" val="852842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778" name="Group 2"/>
          <p:cNvGrpSpPr>
            <a:grpSpLocks/>
          </p:cNvGrpSpPr>
          <p:nvPr/>
        </p:nvGrpSpPr>
        <p:grpSpPr bwMode="auto">
          <a:xfrm>
            <a:off x="990600" y="1362075"/>
            <a:ext cx="555625" cy="1000125"/>
            <a:chOff x="2532" y="1542"/>
            <a:chExt cx="184" cy="332"/>
          </a:xfrm>
        </p:grpSpPr>
        <p:sp>
          <p:nvSpPr>
            <p:cNvPr id="75845" name="AutoShape 3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5846" name="Line 4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47" name="Line 5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48" name="Line 6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49" name="Line 7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50" name="Line 8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75779" name="Line 9"/>
          <p:cNvSpPr>
            <a:spLocks noChangeShapeType="1"/>
          </p:cNvSpPr>
          <p:nvPr/>
        </p:nvSpPr>
        <p:spPr bwMode="auto">
          <a:xfrm flipV="1">
            <a:off x="762000" y="3200400"/>
            <a:ext cx="0" cy="304165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0" name="Line 10"/>
          <p:cNvSpPr>
            <a:spLocks noChangeShapeType="1"/>
          </p:cNvSpPr>
          <p:nvPr/>
        </p:nvSpPr>
        <p:spPr bwMode="auto">
          <a:xfrm>
            <a:off x="762000" y="6242050"/>
            <a:ext cx="3810000" cy="317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1" name="Line 11"/>
          <p:cNvSpPr>
            <a:spLocks noChangeShapeType="1"/>
          </p:cNvSpPr>
          <p:nvPr/>
        </p:nvSpPr>
        <p:spPr bwMode="auto">
          <a:xfrm flipV="1">
            <a:off x="762000" y="4564063"/>
            <a:ext cx="2819400" cy="167798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2" name="Oval 12"/>
          <p:cNvSpPr>
            <a:spLocks noChangeAspect="1" noChangeArrowheads="1"/>
          </p:cNvSpPr>
          <p:nvPr/>
        </p:nvSpPr>
        <p:spPr bwMode="auto">
          <a:xfrm>
            <a:off x="1712913" y="4797425"/>
            <a:ext cx="173037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83" name="Oval 13"/>
          <p:cNvSpPr>
            <a:spLocks noChangeAspect="1" noChangeArrowheads="1"/>
          </p:cNvSpPr>
          <p:nvPr/>
        </p:nvSpPr>
        <p:spPr bwMode="auto">
          <a:xfrm>
            <a:off x="1865313" y="4949825"/>
            <a:ext cx="173037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84" name="Oval 14"/>
          <p:cNvSpPr>
            <a:spLocks noChangeAspect="1" noChangeArrowheads="1"/>
          </p:cNvSpPr>
          <p:nvPr/>
        </p:nvSpPr>
        <p:spPr bwMode="auto">
          <a:xfrm>
            <a:off x="1371600" y="4800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85" name="Oval 15"/>
          <p:cNvSpPr>
            <a:spLocks noChangeAspect="1" noChangeArrowheads="1"/>
          </p:cNvSpPr>
          <p:nvPr/>
        </p:nvSpPr>
        <p:spPr bwMode="auto">
          <a:xfrm>
            <a:off x="1676400" y="5181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86" name="Oval 16"/>
          <p:cNvSpPr>
            <a:spLocks noChangeAspect="1" noChangeArrowheads="1"/>
          </p:cNvSpPr>
          <p:nvPr/>
        </p:nvSpPr>
        <p:spPr bwMode="auto">
          <a:xfrm>
            <a:off x="1447800" y="5105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87" name="Oval 17"/>
          <p:cNvSpPr>
            <a:spLocks noChangeAspect="1" noChangeArrowheads="1"/>
          </p:cNvSpPr>
          <p:nvPr/>
        </p:nvSpPr>
        <p:spPr bwMode="auto">
          <a:xfrm>
            <a:off x="2743200" y="37338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88" name="Oval 18"/>
          <p:cNvSpPr>
            <a:spLocks noChangeAspect="1" noChangeArrowheads="1"/>
          </p:cNvSpPr>
          <p:nvPr/>
        </p:nvSpPr>
        <p:spPr bwMode="auto">
          <a:xfrm>
            <a:off x="2667000" y="4343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89" name="Oval 19"/>
          <p:cNvSpPr>
            <a:spLocks noChangeAspect="1" noChangeArrowheads="1"/>
          </p:cNvSpPr>
          <p:nvPr/>
        </p:nvSpPr>
        <p:spPr bwMode="auto">
          <a:xfrm>
            <a:off x="2438400" y="4038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90" name="Oval 20"/>
          <p:cNvSpPr>
            <a:spLocks noChangeAspect="1" noChangeArrowheads="1"/>
          </p:cNvSpPr>
          <p:nvPr/>
        </p:nvSpPr>
        <p:spPr bwMode="auto">
          <a:xfrm>
            <a:off x="2743200" y="4038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91" name="Oval 21"/>
          <p:cNvSpPr>
            <a:spLocks noChangeAspect="1" noChangeArrowheads="1"/>
          </p:cNvSpPr>
          <p:nvPr/>
        </p:nvSpPr>
        <p:spPr bwMode="auto">
          <a:xfrm>
            <a:off x="2209800" y="4800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92" name="Oval 22"/>
          <p:cNvSpPr>
            <a:spLocks noChangeAspect="1" noChangeArrowheads="1"/>
          </p:cNvSpPr>
          <p:nvPr/>
        </p:nvSpPr>
        <p:spPr bwMode="auto">
          <a:xfrm>
            <a:off x="1524000" y="44958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93" name="Oval 23"/>
          <p:cNvSpPr>
            <a:spLocks noChangeAspect="1" noChangeArrowheads="1"/>
          </p:cNvSpPr>
          <p:nvPr/>
        </p:nvSpPr>
        <p:spPr bwMode="auto">
          <a:xfrm>
            <a:off x="3581400" y="57150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94" name="Oval 24"/>
          <p:cNvSpPr>
            <a:spLocks noChangeAspect="1" noChangeArrowheads="1"/>
          </p:cNvSpPr>
          <p:nvPr/>
        </p:nvSpPr>
        <p:spPr bwMode="auto">
          <a:xfrm>
            <a:off x="3429000" y="5486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95" name="Oval 25"/>
          <p:cNvSpPr>
            <a:spLocks noChangeAspect="1" noChangeArrowheads="1"/>
          </p:cNvSpPr>
          <p:nvPr/>
        </p:nvSpPr>
        <p:spPr bwMode="auto">
          <a:xfrm>
            <a:off x="3200400" y="57150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grpSp>
        <p:nvGrpSpPr>
          <p:cNvPr id="75796" name="Group 26"/>
          <p:cNvGrpSpPr>
            <a:grpSpLocks/>
          </p:cNvGrpSpPr>
          <p:nvPr/>
        </p:nvGrpSpPr>
        <p:grpSpPr bwMode="auto">
          <a:xfrm>
            <a:off x="1654175" y="1362075"/>
            <a:ext cx="555625" cy="1000125"/>
            <a:chOff x="2532" y="1542"/>
            <a:chExt cx="184" cy="332"/>
          </a:xfrm>
        </p:grpSpPr>
        <p:sp>
          <p:nvSpPr>
            <p:cNvPr id="75839" name="AutoShape 27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5840" name="Line 28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41" name="Line 29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42" name="Line 30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43" name="Line 31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44" name="Line 32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5797" name="Group 33"/>
          <p:cNvGrpSpPr>
            <a:grpSpLocks/>
          </p:cNvGrpSpPr>
          <p:nvPr/>
        </p:nvGrpSpPr>
        <p:grpSpPr bwMode="auto">
          <a:xfrm>
            <a:off x="2339975" y="1371600"/>
            <a:ext cx="555625" cy="1000125"/>
            <a:chOff x="2532" y="1542"/>
            <a:chExt cx="184" cy="332"/>
          </a:xfrm>
        </p:grpSpPr>
        <p:sp>
          <p:nvSpPr>
            <p:cNvPr id="75833" name="AutoShape 34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5834" name="Line 35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35" name="Line 36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36" name="Line 37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37" name="Line 38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38" name="Line 39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5798" name="Group 40"/>
          <p:cNvGrpSpPr>
            <a:grpSpLocks/>
          </p:cNvGrpSpPr>
          <p:nvPr/>
        </p:nvGrpSpPr>
        <p:grpSpPr bwMode="auto">
          <a:xfrm>
            <a:off x="3025775" y="1371600"/>
            <a:ext cx="555625" cy="1000125"/>
            <a:chOff x="2532" y="1542"/>
            <a:chExt cx="184" cy="332"/>
          </a:xfrm>
        </p:grpSpPr>
        <p:sp>
          <p:nvSpPr>
            <p:cNvPr id="75827" name="AutoShape 41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5828" name="Line 42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29" name="Line 43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30" name="Line 44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31" name="Line 45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32" name="Line 46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882735" name="Rectangle 47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563562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2. </a:t>
            </a:r>
            <a:r>
              <a:rPr lang="en-US" sz="4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Discovering the </a:t>
            </a:r>
            <a:r>
              <a:rPr lang="en-US" sz="4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visual vocabulary</a:t>
            </a:r>
          </a:p>
        </p:txBody>
      </p:sp>
      <p:sp>
        <p:nvSpPr>
          <p:cNvPr id="75800" name="Freeform 48"/>
          <p:cNvSpPr>
            <a:spLocks/>
          </p:cNvSpPr>
          <p:nvPr/>
        </p:nvSpPr>
        <p:spPr bwMode="auto">
          <a:xfrm>
            <a:off x="1866900" y="2438400"/>
            <a:ext cx="800100" cy="1295400"/>
          </a:xfrm>
          <a:custGeom>
            <a:avLst/>
            <a:gdLst>
              <a:gd name="T0" fmla="*/ 2147483647 w 504"/>
              <a:gd name="T1" fmla="*/ 0 h 816"/>
              <a:gd name="T2" fmla="*/ 2147483647 w 504"/>
              <a:gd name="T3" fmla="*/ 2147483647 h 816"/>
              <a:gd name="T4" fmla="*/ 2147483647 w 504"/>
              <a:gd name="T5" fmla="*/ 2147483647 h 816"/>
              <a:gd name="T6" fmla="*/ 0 60000 65536"/>
              <a:gd name="T7" fmla="*/ 0 60000 65536"/>
              <a:gd name="T8" fmla="*/ 0 60000 65536"/>
              <a:gd name="T9" fmla="*/ 0 w 504"/>
              <a:gd name="T10" fmla="*/ 0 h 816"/>
              <a:gd name="T11" fmla="*/ 504 w 504"/>
              <a:gd name="T12" fmla="*/ 816 h 81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04" h="816">
                <a:moveTo>
                  <a:pt x="72" y="0"/>
                </a:moveTo>
                <a:cubicBezTo>
                  <a:pt x="36" y="124"/>
                  <a:pt x="0" y="248"/>
                  <a:pt x="72" y="384"/>
                </a:cubicBezTo>
                <a:cubicBezTo>
                  <a:pt x="144" y="520"/>
                  <a:pt x="324" y="668"/>
                  <a:pt x="504" y="816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01" name="Freeform 49"/>
          <p:cNvSpPr>
            <a:spLocks/>
          </p:cNvSpPr>
          <p:nvPr/>
        </p:nvSpPr>
        <p:spPr bwMode="auto">
          <a:xfrm>
            <a:off x="2057400" y="2514600"/>
            <a:ext cx="1320800" cy="2997200"/>
          </a:xfrm>
          <a:custGeom>
            <a:avLst/>
            <a:gdLst>
              <a:gd name="T0" fmla="*/ 2147483647 w 832"/>
              <a:gd name="T1" fmla="*/ 0 h 1888"/>
              <a:gd name="T2" fmla="*/ 2147483647 w 832"/>
              <a:gd name="T3" fmla="*/ 2147483647 h 1888"/>
              <a:gd name="T4" fmla="*/ 2147483647 w 832"/>
              <a:gd name="T5" fmla="*/ 2147483647 h 1888"/>
              <a:gd name="T6" fmla="*/ 0 w 832"/>
              <a:gd name="T7" fmla="*/ 2147483647 h 1888"/>
              <a:gd name="T8" fmla="*/ 0 60000 65536"/>
              <a:gd name="T9" fmla="*/ 0 60000 65536"/>
              <a:gd name="T10" fmla="*/ 0 60000 65536"/>
              <a:gd name="T11" fmla="*/ 0 60000 65536"/>
              <a:gd name="T12" fmla="*/ 0 w 832"/>
              <a:gd name="T13" fmla="*/ 0 h 1888"/>
              <a:gd name="T14" fmla="*/ 832 w 832"/>
              <a:gd name="T15" fmla="*/ 1888 h 18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32" h="1888">
                <a:moveTo>
                  <a:pt x="432" y="0"/>
                </a:moveTo>
                <a:cubicBezTo>
                  <a:pt x="632" y="472"/>
                  <a:pt x="832" y="944"/>
                  <a:pt x="816" y="1248"/>
                </a:cubicBezTo>
                <a:cubicBezTo>
                  <a:pt x="800" y="1552"/>
                  <a:pt x="472" y="1760"/>
                  <a:pt x="336" y="1824"/>
                </a:cubicBezTo>
                <a:cubicBezTo>
                  <a:pt x="200" y="1888"/>
                  <a:pt x="100" y="1760"/>
                  <a:pt x="0" y="1632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02" name="Freeform 50"/>
          <p:cNvSpPr>
            <a:spLocks/>
          </p:cNvSpPr>
          <p:nvPr/>
        </p:nvSpPr>
        <p:spPr bwMode="auto">
          <a:xfrm>
            <a:off x="3352800" y="2514600"/>
            <a:ext cx="990600" cy="3124200"/>
          </a:xfrm>
          <a:custGeom>
            <a:avLst/>
            <a:gdLst>
              <a:gd name="T0" fmla="*/ 0 w 624"/>
              <a:gd name="T1" fmla="*/ 0 h 1968"/>
              <a:gd name="T2" fmla="*/ 2147483647 w 624"/>
              <a:gd name="T3" fmla="*/ 2147483647 h 1968"/>
              <a:gd name="T4" fmla="*/ 2147483647 w 624"/>
              <a:gd name="T5" fmla="*/ 2147483647 h 1968"/>
              <a:gd name="T6" fmla="*/ 0 60000 65536"/>
              <a:gd name="T7" fmla="*/ 0 60000 65536"/>
              <a:gd name="T8" fmla="*/ 0 60000 65536"/>
              <a:gd name="T9" fmla="*/ 0 w 624"/>
              <a:gd name="T10" fmla="*/ 0 h 1968"/>
              <a:gd name="T11" fmla="*/ 624 w 624"/>
              <a:gd name="T12" fmla="*/ 1968 h 19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24" h="1968">
                <a:moveTo>
                  <a:pt x="0" y="0"/>
                </a:moveTo>
                <a:cubicBezTo>
                  <a:pt x="264" y="220"/>
                  <a:pt x="528" y="440"/>
                  <a:pt x="576" y="768"/>
                </a:cubicBezTo>
                <a:cubicBezTo>
                  <a:pt x="624" y="1096"/>
                  <a:pt x="456" y="1532"/>
                  <a:pt x="288" y="1968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03" name="Freeform 51"/>
          <p:cNvSpPr>
            <a:spLocks/>
          </p:cNvSpPr>
          <p:nvPr/>
        </p:nvSpPr>
        <p:spPr bwMode="auto">
          <a:xfrm>
            <a:off x="304800" y="2362200"/>
            <a:ext cx="1295400" cy="2057400"/>
          </a:xfrm>
          <a:custGeom>
            <a:avLst/>
            <a:gdLst>
              <a:gd name="T0" fmla="*/ 2147483647 w 816"/>
              <a:gd name="T1" fmla="*/ 0 h 1296"/>
              <a:gd name="T2" fmla="*/ 0 w 816"/>
              <a:gd name="T3" fmla="*/ 2147483647 h 1296"/>
              <a:gd name="T4" fmla="*/ 2147483647 w 816"/>
              <a:gd name="T5" fmla="*/ 2147483647 h 1296"/>
              <a:gd name="T6" fmla="*/ 2147483647 w 816"/>
              <a:gd name="T7" fmla="*/ 2147483647 h 1296"/>
              <a:gd name="T8" fmla="*/ 0 60000 65536"/>
              <a:gd name="T9" fmla="*/ 0 60000 65536"/>
              <a:gd name="T10" fmla="*/ 0 60000 65536"/>
              <a:gd name="T11" fmla="*/ 0 60000 65536"/>
              <a:gd name="T12" fmla="*/ 0 w 816"/>
              <a:gd name="T13" fmla="*/ 0 h 1296"/>
              <a:gd name="T14" fmla="*/ 816 w 816"/>
              <a:gd name="T15" fmla="*/ 1296 h 129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16" h="1296">
                <a:moveTo>
                  <a:pt x="624" y="0"/>
                </a:moveTo>
                <a:cubicBezTo>
                  <a:pt x="312" y="180"/>
                  <a:pt x="0" y="360"/>
                  <a:pt x="0" y="528"/>
                </a:cubicBezTo>
                <a:cubicBezTo>
                  <a:pt x="0" y="696"/>
                  <a:pt x="488" y="880"/>
                  <a:pt x="624" y="1008"/>
                </a:cubicBezTo>
                <a:cubicBezTo>
                  <a:pt x="760" y="1136"/>
                  <a:pt x="788" y="1216"/>
                  <a:pt x="816" y="1296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5804" name="Group 52"/>
          <p:cNvGrpSpPr>
            <a:grpSpLocks/>
          </p:cNvGrpSpPr>
          <p:nvPr/>
        </p:nvGrpSpPr>
        <p:grpSpPr bwMode="auto">
          <a:xfrm>
            <a:off x="1654175" y="1362075"/>
            <a:ext cx="2578100" cy="1009650"/>
            <a:chOff x="1042" y="858"/>
            <a:chExt cx="1624" cy="636"/>
          </a:xfrm>
        </p:grpSpPr>
        <p:grpSp>
          <p:nvGrpSpPr>
            <p:cNvPr id="75805" name="Group 53"/>
            <p:cNvGrpSpPr>
              <a:grpSpLocks/>
            </p:cNvGrpSpPr>
            <p:nvPr/>
          </p:nvGrpSpPr>
          <p:grpSpPr bwMode="auto">
            <a:xfrm>
              <a:off x="1042" y="858"/>
              <a:ext cx="350" cy="630"/>
              <a:chOff x="2532" y="1542"/>
              <a:chExt cx="184" cy="332"/>
            </a:xfrm>
          </p:grpSpPr>
          <p:sp>
            <p:nvSpPr>
              <p:cNvPr id="75821" name="AutoShape 54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5822" name="Line 55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23" name="Line 56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24" name="Line 57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25" name="Line 58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26" name="Line 59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5806" name="Group 60"/>
            <p:cNvGrpSpPr>
              <a:grpSpLocks/>
            </p:cNvGrpSpPr>
            <p:nvPr/>
          </p:nvGrpSpPr>
          <p:grpSpPr bwMode="auto">
            <a:xfrm>
              <a:off x="1474" y="864"/>
              <a:ext cx="350" cy="630"/>
              <a:chOff x="2532" y="1542"/>
              <a:chExt cx="184" cy="332"/>
            </a:xfrm>
          </p:grpSpPr>
          <p:sp>
            <p:nvSpPr>
              <p:cNvPr id="75815" name="AutoShape 61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5816" name="Line 62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17" name="Line 63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18" name="Line 64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19" name="Line 65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20" name="Line 66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5807" name="Group 67"/>
            <p:cNvGrpSpPr>
              <a:grpSpLocks/>
            </p:cNvGrpSpPr>
            <p:nvPr/>
          </p:nvGrpSpPr>
          <p:grpSpPr bwMode="auto">
            <a:xfrm>
              <a:off x="1906" y="864"/>
              <a:ext cx="350" cy="630"/>
              <a:chOff x="2532" y="1542"/>
              <a:chExt cx="184" cy="332"/>
            </a:xfrm>
          </p:grpSpPr>
          <p:sp>
            <p:nvSpPr>
              <p:cNvPr id="75809" name="AutoShape 68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5810" name="Line 69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11" name="Line 70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12" name="Line 71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13" name="Line 72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14" name="Line 73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75808" name="Text Box 74"/>
            <p:cNvSpPr txBox="1">
              <a:spLocks noChangeArrowheads="1"/>
            </p:cNvSpPr>
            <p:nvPr/>
          </p:nvSpPr>
          <p:spPr bwMode="auto">
            <a:xfrm>
              <a:off x="2294" y="922"/>
              <a:ext cx="372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sz="3200">
                  <a:solidFill>
                    <a:srgbClr val="000099"/>
                  </a:solidFill>
                </a:rPr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5108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802" name="Group 2"/>
          <p:cNvGrpSpPr>
            <a:grpSpLocks/>
          </p:cNvGrpSpPr>
          <p:nvPr/>
        </p:nvGrpSpPr>
        <p:grpSpPr bwMode="auto">
          <a:xfrm>
            <a:off x="990600" y="1362075"/>
            <a:ext cx="555625" cy="1000125"/>
            <a:chOff x="2532" y="1542"/>
            <a:chExt cx="184" cy="332"/>
          </a:xfrm>
        </p:grpSpPr>
        <p:sp>
          <p:nvSpPr>
            <p:cNvPr id="76887" name="AutoShape 3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6888" name="Line 4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89" name="Line 5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90" name="Line 6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91" name="Line 7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92" name="Line 8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76803" name="Line 9"/>
          <p:cNvSpPr>
            <a:spLocks noChangeShapeType="1"/>
          </p:cNvSpPr>
          <p:nvPr/>
        </p:nvSpPr>
        <p:spPr bwMode="auto">
          <a:xfrm flipV="1">
            <a:off x="762000" y="3200400"/>
            <a:ext cx="0" cy="304165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04" name="Line 10"/>
          <p:cNvSpPr>
            <a:spLocks noChangeShapeType="1"/>
          </p:cNvSpPr>
          <p:nvPr/>
        </p:nvSpPr>
        <p:spPr bwMode="auto">
          <a:xfrm>
            <a:off x="762000" y="6242050"/>
            <a:ext cx="3810000" cy="317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05" name="Line 11"/>
          <p:cNvSpPr>
            <a:spLocks noChangeShapeType="1"/>
          </p:cNvSpPr>
          <p:nvPr/>
        </p:nvSpPr>
        <p:spPr bwMode="auto">
          <a:xfrm flipV="1">
            <a:off x="762000" y="4564063"/>
            <a:ext cx="2819400" cy="167798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06" name="Oval 12"/>
          <p:cNvSpPr>
            <a:spLocks noChangeAspect="1" noChangeArrowheads="1"/>
          </p:cNvSpPr>
          <p:nvPr/>
        </p:nvSpPr>
        <p:spPr bwMode="auto">
          <a:xfrm>
            <a:off x="1712913" y="4797425"/>
            <a:ext cx="173037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07" name="Oval 13"/>
          <p:cNvSpPr>
            <a:spLocks noChangeAspect="1" noChangeArrowheads="1"/>
          </p:cNvSpPr>
          <p:nvPr/>
        </p:nvSpPr>
        <p:spPr bwMode="auto">
          <a:xfrm>
            <a:off x="1865313" y="4949825"/>
            <a:ext cx="173037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08" name="Oval 14"/>
          <p:cNvSpPr>
            <a:spLocks noChangeAspect="1" noChangeArrowheads="1"/>
          </p:cNvSpPr>
          <p:nvPr/>
        </p:nvSpPr>
        <p:spPr bwMode="auto">
          <a:xfrm>
            <a:off x="1371600" y="4800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09" name="Oval 15"/>
          <p:cNvSpPr>
            <a:spLocks noChangeAspect="1" noChangeArrowheads="1"/>
          </p:cNvSpPr>
          <p:nvPr/>
        </p:nvSpPr>
        <p:spPr bwMode="auto">
          <a:xfrm>
            <a:off x="1676400" y="5181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10" name="Oval 16"/>
          <p:cNvSpPr>
            <a:spLocks noChangeAspect="1" noChangeArrowheads="1"/>
          </p:cNvSpPr>
          <p:nvPr/>
        </p:nvSpPr>
        <p:spPr bwMode="auto">
          <a:xfrm>
            <a:off x="1447800" y="5105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11" name="Oval 17"/>
          <p:cNvSpPr>
            <a:spLocks noChangeAspect="1" noChangeArrowheads="1"/>
          </p:cNvSpPr>
          <p:nvPr/>
        </p:nvSpPr>
        <p:spPr bwMode="auto">
          <a:xfrm>
            <a:off x="2743200" y="37338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12" name="Oval 18"/>
          <p:cNvSpPr>
            <a:spLocks noChangeAspect="1" noChangeArrowheads="1"/>
          </p:cNvSpPr>
          <p:nvPr/>
        </p:nvSpPr>
        <p:spPr bwMode="auto">
          <a:xfrm>
            <a:off x="2667000" y="4343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13" name="Oval 19"/>
          <p:cNvSpPr>
            <a:spLocks noChangeAspect="1" noChangeArrowheads="1"/>
          </p:cNvSpPr>
          <p:nvPr/>
        </p:nvSpPr>
        <p:spPr bwMode="auto">
          <a:xfrm>
            <a:off x="2438400" y="4038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14" name="Oval 20"/>
          <p:cNvSpPr>
            <a:spLocks noChangeAspect="1" noChangeArrowheads="1"/>
          </p:cNvSpPr>
          <p:nvPr/>
        </p:nvSpPr>
        <p:spPr bwMode="auto">
          <a:xfrm>
            <a:off x="2743200" y="4038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15" name="Oval 21"/>
          <p:cNvSpPr>
            <a:spLocks noChangeAspect="1" noChangeArrowheads="1"/>
          </p:cNvSpPr>
          <p:nvPr/>
        </p:nvSpPr>
        <p:spPr bwMode="auto">
          <a:xfrm>
            <a:off x="2209800" y="4800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16" name="Oval 22"/>
          <p:cNvSpPr>
            <a:spLocks noChangeAspect="1" noChangeArrowheads="1"/>
          </p:cNvSpPr>
          <p:nvPr/>
        </p:nvSpPr>
        <p:spPr bwMode="auto">
          <a:xfrm>
            <a:off x="1524000" y="44958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17" name="Oval 23"/>
          <p:cNvSpPr>
            <a:spLocks noChangeAspect="1" noChangeArrowheads="1"/>
          </p:cNvSpPr>
          <p:nvPr/>
        </p:nvSpPr>
        <p:spPr bwMode="auto">
          <a:xfrm>
            <a:off x="3581400" y="57150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18" name="Oval 24"/>
          <p:cNvSpPr>
            <a:spLocks noChangeAspect="1" noChangeArrowheads="1"/>
          </p:cNvSpPr>
          <p:nvPr/>
        </p:nvSpPr>
        <p:spPr bwMode="auto">
          <a:xfrm>
            <a:off x="3429000" y="5486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19" name="Oval 25"/>
          <p:cNvSpPr>
            <a:spLocks noChangeAspect="1" noChangeArrowheads="1"/>
          </p:cNvSpPr>
          <p:nvPr/>
        </p:nvSpPr>
        <p:spPr bwMode="auto">
          <a:xfrm>
            <a:off x="3200400" y="57150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grpSp>
        <p:nvGrpSpPr>
          <p:cNvPr id="76820" name="Group 26"/>
          <p:cNvGrpSpPr>
            <a:grpSpLocks/>
          </p:cNvGrpSpPr>
          <p:nvPr/>
        </p:nvGrpSpPr>
        <p:grpSpPr bwMode="auto">
          <a:xfrm>
            <a:off x="1654175" y="1362075"/>
            <a:ext cx="555625" cy="1000125"/>
            <a:chOff x="2532" y="1542"/>
            <a:chExt cx="184" cy="332"/>
          </a:xfrm>
        </p:grpSpPr>
        <p:sp>
          <p:nvSpPr>
            <p:cNvPr id="76881" name="AutoShape 27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6882" name="Line 28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83" name="Line 29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84" name="Line 30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85" name="Line 31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86" name="Line 32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6821" name="Group 33"/>
          <p:cNvGrpSpPr>
            <a:grpSpLocks/>
          </p:cNvGrpSpPr>
          <p:nvPr/>
        </p:nvGrpSpPr>
        <p:grpSpPr bwMode="auto">
          <a:xfrm>
            <a:off x="2339975" y="1371600"/>
            <a:ext cx="555625" cy="1000125"/>
            <a:chOff x="2532" y="1542"/>
            <a:chExt cx="184" cy="332"/>
          </a:xfrm>
        </p:grpSpPr>
        <p:sp>
          <p:nvSpPr>
            <p:cNvPr id="76875" name="AutoShape 34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6876" name="Line 35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77" name="Line 36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78" name="Line 37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79" name="Line 38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80" name="Line 39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6822" name="Group 40"/>
          <p:cNvGrpSpPr>
            <a:grpSpLocks/>
          </p:cNvGrpSpPr>
          <p:nvPr/>
        </p:nvGrpSpPr>
        <p:grpSpPr bwMode="auto">
          <a:xfrm>
            <a:off x="3025775" y="1371600"/>
            <a:ext cx="555625" cy="1000125"/>
            <a:chOff x="2532" y="1542"/>
            <a:chExt cx="184" cy="332"/>
          </a:xfrm>
        </p:grpSpPr>
        <p:sp>
          <p:nvSpPr>
            <p:cNvPr id="76869" name="AutoShape 41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6870" name="Line 42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71" name="Line 43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72" name="Line 44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73" name="Line 45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74" name="Line 46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883759" name="Line 47"/>
          <p:cNvSpPr>
            <a:spLocks noChangeShapeType="1"/>
          </p:cNvSpPr>
          <p:nvPr/>
        </p:nvSpPr>
        <p:spPr bwMode="auto">
          <a:xfrm flipV="1">
            <a:off x="5181600" y="914400"/>
            <a:ext cx="0" cy="327025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3760" name="Line 48"/>
          <p:cNvSpPr>
            <a:spLocks noChangeShapeType="1"/>
          </p:cNvSpPr>
          <p:nvPr/>
        </p:nvSpPr>
        <p:spPr bwMode="auto">
          <a:xfrm>
            <a:off x="5181600" y="4184650"/>
            <a:ext cx="3810000" cy="317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3761" name="Line 49"/>
          <p:cNvSpPr>
            <a:spLocks noChangeShapeType="1"/>
          </p:cNvSpPr>
          <p:nvPr/>
        </p:nvSpPr>
        <p:spPr bwMode="auto">
          <a:xfrm flipV="1">
            <a:off x="5181600" y="2506663"/>
            <a:ext cx="2819400" cy="167798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3762" name="Oval 50"/>
          <p:cNvSpPr>
            <a:spLocks noChangeAspect="1" noChangeArrowheads="1"/>
          </p:cNvSpPr>
          <p:nvPr/>
        </p:nvSpPr>
        <p:spPr bwMode="auto">
          <a:xfrm>
            <a:off x="6132513" y="2740025"/>
            <a:ext cx="173037" cy="1587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63" name="Oval 51"/>
          <p:cNvSpPr>
            <a:spLocks noChangeAspect="1" noChangeArrowheads="1"/>
          </p:cNvSpPr>
          <p:nvPr/>
        </p:nvSpPr>
        <p:spPr bwMode="auto">
          <a:xfrm>
            <a:off x="6284913" y="2892425"/>
            <a:ext cx="173037" cy="1587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64" name="Oval 52"/>
          <p:cNvSpPr>
            <a:spLocks noChangeAspect="1" noChangeArrowheads="1"/>
          </p:cNvSpPr>
          <p:nvPr/>
        </p:nvSpPr>
        <p:spPr bwMode="auto">
          <a:xfrm>
            <a:off x="5791200" y="2743200"/>
            <a:ext cx="173038" cy="1587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65" name="Oval 53"/>
          <p:cNvSpPr>
            <a:spLocks noChangeAspect="1" noChangeArrowheads="1"/>
          </p:cNvSpPr>
          <p:nvPr/>
        </p:nvSpPr>
        <p:spPr bwMode="auto">
          <a:xfrm>
            <a:off x="6096000" y="3124200"/>
            <a:ext cx="173038" cy="1587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66" name="Oval 54"/>
          <p:cNvSpPr>
            <a:spLocks noChangeAspect="1" noChangeArrowheads="1"/>
          </p:cNvSpPr>
          <p:nvPr/>
        </p:nvSpPr>
        <p:spPr bwMode="auto">
          <a:xfrm>
            <a:off x="5867400" y="3048000"/>
            <a:ext cx="173038" cy="1587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67" name="Oval 55"/>
          <p:cNvSpPr>
            <a:spLocks noChangeAspect="1" noChangeArrowheads="1"/>
          </p:cNvSpPr>
          <p:nvPr/>
        </p:nvSpPr>
        <p:spPr bwMode="auto">
          <a:xfrm>
            <a:off x="7162800" y="1676400"/>
            <a:ext cx="173038" cy="158750"/>
          </a:xfrm>
          <a:prstGeom prst="ellipse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68" name="Oval 56"/>
          <p:cNvSpPr>
            <a:spLocks noChangeAspect="1" noChangeArrowheads="1"/>
          </p:cNvSpPr>
          <p:nvPr/>
        </p:nvSpPr>
        <p:spPr bwMode="auto">
          <a:xfrm>
            <a:off x="7086600" y="2286000"/>
            <a:ext cx="173038" cy="158750"/>
          </a:xfrm>
          <a:prstGeom prst="ellipse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69" name="Oval 57"/>
          <p:cNvSpPr>
            <a:spLocks noChangeAspect="1" noChangeArrowheads="1"/>
          </p:cNvSpPr>
          <p:nvPr/>
        </p:nvSpPr>
        <p:spPr bwMode="auto">
          <a:xfrm>
            <a:off x="6858000" y="1981200"/>
            <a:ext cx="173038" cy="158750"/>
          </a:xfrm>
          <a:prstGeom prst="ellipse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70" name="Oval 58"/>
          <p:cNvSpPr>
            <a:spLocks noChangeAspect="1" noChangeArrowheads="1"/>
          </p:cNvSpPr>
          <p:nvPr/>
        </p:nvSpPr>
        <p:spPr bwMode="auto">
          <a:xfrm>
            <a:off x="7162800" y="1981200"/>
            <a:ext cx="173038" cy="158750"/>
          </a:xfrm>
          <a:prstGeom prst="ellipse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71" name="Oval 59"/>
          <p:cNvSpPr>
            <a:spLocks noChangeAspect="1" noChangeArrowheads="1"/>
          </p:cNvSpPr>
          <p:nvPr/>
        </p:nvSpPr>
        <p:spPr bwMode="auto">
          <a:xfrm>
            <a:off x="6629400" y="2743200"/>
            <a:ext cx="173038" cy="1587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72" name="Oval 60"/>
          <p:cNvSpPr>
            <a:spLocks noChangeAspect="1" noChangeArrowheads="1"/>
          </p:cNvSpPr>
          <p:nvPr/>
        </p:nvSpPr>
        <p:spPr bwMode="auto">
          <a:xfrm>
            <a:off x="5943600" y="2438400"/>
            <a:ext cx="173038" cy="1587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73" name="Oval 61"/>
          <p:cNvSpPr>
            <a:spLocks noChangeAspect="1" noChangeArrowheads="1"/>
          </p:cNvSpPr>
          <p:nvPr/>
        </p:nvSpPr>
        <p:spPr bwMode="auto">
          <a:xfrm>
            <a:off x="8001000" y="3657600"/>
            <a:ext cx="173038" cy="158750"/>
          </a:xfrm>
          <a:prstGeom prst="ellipse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74" name="Oval 62"/>
          <p:cNvSpPr>
            <a:spLocks noChangeAspect="1" noChangeArrowheads="1"/>
          </p:cNvSpPr>
          <p:nvPr/>
        </p:nvSpPr>
        <p:spPr bwMode="auto">
          <a:xfrm>
            <a:off x="7848600" y="3429000"/>
            <a:ext cx="173038" cy="158750"/>
          </a:xfrm>
          <a:prstGeom prst="ellipse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75" name="Oval 63"/>
          <p:cNvSpPr>
            <a:spLocks noChangeAspect="1" noChangeArrowheads="1"/>
          </p:cNvSpPr>
          <p:nvPr/>
        </p:nvSpPr>
        <p:spPr bwMode="auto">
          <a:xfrm>
            <a:off x="7620000" y="3657600"/>
            <a:ext cx="173038" cy="158750"/>
          </a:xfrm>
          <a:prstGeom prst="ellipse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76" name="Rectangle 64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563562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2. </a:t>
            </a:r>
            <a:r>
              <a:rPr lang="en-US" sz="4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Discovering the </a:t>
            </a:r>
            <a:r>
              <a:rPr lang="en-US" sz="4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visual vocabulary</a:t>
            </a:r>
          </a:p>
        </p:txBody>
      </p:sp>
      <p:sp>
        <p:nvSpPr>
          <p:cNvPr id="883777" name="Line 65"/>
          <p:cNvSpPr>
            <a:spLocks noChangeShapeType="1"/>
          </p:cNvSpPr>
          <p:nvPr/>
        </p:nvSpPr>
        <p:spPr bwMode="auto">
          <a:xfrm>
            <a:off x="4800600" y="5638800"/>
            <a:ext cx="2057400" cy="0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3778" name="Line 66"/>
          <p:cNvSpPr>
            <a:spLocks noChangeShapeType="1"/>
          </p:cNvSpPr>
          <p:nvPr/>
        </p:nvSpPr>
        <p:spPr bwMode="auto">
          <a:xfrm flipV="1">
            <a:off x="7162800" y="4419600"/>
            <a:ext cx="0" cy="1219200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3779" name="Text Box 67"/>
          <p:cNvSpPr txBox="1">
            <a:spLocks noChangeArrowheads="1"/>
          </p:cNvSpPr>
          <p:nvPr/>
        </p:nvSpPr>
        <p:spPr bwMode="auto">
          <a:xfrm>
            <a:off x="6403975" y="5337175"/>
            <a:ext cx="1597025" cy="495300"/>
          </a:xfrm>
          <a:prstGeom prst="rect">
            <a:avLst/>
          </a:prstGeom>
          <a:solidFill>
            <a:schemeClr val="bg1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/>
              <a:t>Clustering</a:t>
            </a:r>
          </a:p>
        </p:txBody>
      </p:sp>
      <p:grpSp>
        <p:nvGrpSpPr>
          <p:cNvPr id="76844" name="Group 68"/>
          <p:cNvGrpSpPr>
            <a:grpSpLocks/>
          </p:cNvGrpSpPr>
          <p:nvPr/>
        </p:nvGrpSpPr>
        <p:grpSpPr bwMode="auto">
          <a:xfrm>
            <a:off x="1654175" y="1362075"/>
            <a:ext cx="2578100" cy="1009650"/>
            <a:chOff x="1042" y="858"/>
            <a:chExt cx="1624" cy="636"/>
          </a:xfrm>
        </p:grpSpPr>
        <p:grpSp>
          <p:nvGrpSpPr>
            <p:cNvPr id="76847" name="Group 69"/>
            <p:cNvGrpSpPr>
              <a:grpSpLocks/>
            </p:cNvGrpSpPr>
            <p:nvPr/>
          </p:nvGrpSpPr>
          <p:grpSpPr bwMode="auto">
            <a:xfrm>
              <a:off x="1042" y="858"/>
              <a:ext cx="350" cy="630"/>
              <a:chOff x="2532" y="1542"/>
              <a:chExt cx="184" cy="332"/>
            </a:xfrm>
          </p:grpSpPr>
          <p:sp>
            <p:nvSpPr>
              <p:cNvPr id="76863" name="AutoShape 70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6864" name="Line 71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65" name="Line 72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66" name="Line 73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67" name="Line 74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68" name="Line 75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6848" name="Group 76"/>
            <p:cNvGrpSpPr>
              <a:grpSpLocks/>
            </p:cNvGrpSpPr>
            <p:nvPr/>
          </p:nvGrpSpPr>
          <p:grpSpPr bwMode="auto">
            <a:xfrm>
              <a:off x="1474" y="864"/>
              <a:ext cx="350" cy="630"/>
              <a:chOff x="2532" y="1542"/>
              <a:chExt cx="184" cy="332"/>
            </a:xfrm>
          </p:grpSpPr>
          <p:sp>
            <p:nvSpPr>
              <p:cNvPr id="76857" name="AutoShape 77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6858" name="Line 78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59" name="Line 79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60" name="Line 80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61" name="Line 81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62" name="Line 82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6849" name="Group 83"/>
            <p:cNvGrpSpPr>
              <a:grpSpLocks/>
            </p:cNvGrpSpPr>
            <p:nvPr/>
          </p:nvGrpSpPr>
          <p:grpSpPr bwMode="auto">
            <a:xfrm>
              <a:off x="1906" y="864"/>
              <a:ext cx="350" cy="630"/>
              <a:chOff x="2532" y="1542"/>
              <a:chExt cx="184" cy="332"/>
            </a:xfrm>
          </p:grpSpPr>
          <p:sp>
            <p:nvSpPr>
              <p:cNvPr id="76851" name="AutoShape 84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6852" name="Line 85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53" name="Line 86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54" name="Line 87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55" name="Line 88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56" name="Line 89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76850" name="Text Box 90"/>
            <p:cNvSpPr txBox="1">
              <a:spLocks noChangeArrowheads="1"/>
            </p:cNvSpPr>
            <p:nvPr/>
          </p:nvSpPr>
          <p:spPr bwMode="auto">
            <a:xfrm>
              <a:off x="2294" y="922"/>
              <a:ext cx="372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sz="3200">
                  <a:solidFill>
                    <a:srgbClr val="000099"/>
                  </a:solidFill>
                </a:rPr>
                <a:t>…</a:t>
              </a:r>
            </a:p>
          </p:txBody>
        </p:sp>
      </p:grpSp>
      <p:sp>
        <p:nvSpPr>
          <p:cNvPr id="76845" name="Line 91"/>
          <p:cNvSpPr>
            <a:spLocks noChangeShapeType="1"/>
          </p:cNvSpPr>
          <p:nvPr/>
        </p:nvSpPr>
        <p:spPr bwMode="auto">
          <a:xfrm>
            <a:off x="2286000" y="2514600"/>
            <a:ext cx="0" cy="990600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46" name="Text Box 92"/>
          <p:cNvSpPr txBox="1">
            <a:spLocks noChangeArrowheads="1"/>
          </p:cNvSpPr>
          <p:nvPr/>
        </p:nvSpPr>
        <p:spPr bwMode="auto">
          <a:xfrm>
            <a:off x="6796088" y="6500813"/>
            <a:ext cx="22717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600"/>
              <a:t>Slide credit: Josef Sivic</a:t>
            </a:r>
          </a:p>
        </p:txBody>
      </p:sp>
    </p:spTree>
    <p:extLst>
      <p:ext uri="{BB962C8B-B14F-4D97-AF65-F5344CB8AC3E}">
        <p14:creationId xmlns:p14="http://schemas.microsoft.com/office/powerpoint/2010/main" val="886823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3759" grpId="0" animBg="1"/>
      <p:bldP spid="883760" grpId="0" animBg="1"/>
      <p:bldP spid="883761" grpId="0" animBg="1"/>
      <p:bldP spid="883762" grpId="0" animBg="1"/>
      <p:bldP spid="883763" grpId="0" animBg="1"/>
      <p:bldP spid="883764" grpId="0" animBg="1"/>
      <p:bldP spid="883765" grpId="0" animBg="1"/>
      <p:bldP spid="883766" grpId="0" animBg="1"/>
      <p:bldP spid="883767" grpId="0" animBg="1"/>
      <p:bldP spid="883768" grpId="0" animBg="1"/>
      <p:bldP spid="883769" grpId="0" animBg="1"/>
      <p:bldP spid="883770" grpId="0" animBg="1"/>
      <p:bldP spid="883771" grpId="0" animBg="1"/>
      <p:bldP spid="883772" grpId="0" animBg="1"/>
      <p:bldP spid="883773" grpId="0" animBg="1"/>
      <p:bldP spid="883774" grpId="0" animBg="1"/>
      <p:bldP spid="883775" grpId="0" animBg="1"/>
      <p:bldP spid="883777" grpId="0" animBg="1"/>
      <p:bldP spid="883778" grpId="0" animBg="1"/>
      <p:bldP spid="88377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26" name="Group 2"/>
          <p:cNvGrpSpPr>
            <a:grpSpLocks/>
          </p:cNvGrpSpPr>
          <p:nvPr/>
        </p:nvGrpSpPr>
        <p:grpSpPr bwMode="auto">
          <a:xfrm>
            <a:off x="990600" y="1362075"/>
            <a:ext cx="555625" cy="1000125"/>
            <a:chOff x="2532" y="1542"/>
            <a:chExt cx="184" cy="332"/>
          </a:xfrm>
        </p:grpSpPr>
        <p:sp>
          <p:nvSpPr>
            <p:cNvPr id="77901" name="AutoShape 3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7902" name="Line 4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903" name="Line 5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904" name="Line 6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905" name="Line 7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906" name="Line 8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77827" name="Line 9"/>
          <p:cNvSpPr>
            <a:spLocks noChangeShapeType="1"/>
          </p:cNvSpPr>
          <p:nvPr/>
        </p:nvSpPr>
        <p:spPr bwMode="auto">
          <a:xfrm flipV="1">
            <a:off x="762000" y="3200400"/>
            <a:ext cx="0" cy="304165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28" name="Line 10"/>
          <p:cNvSpPr>
            <a:spLocks noChangeShapeType="1"/>
          </p:cNvSpPr>
          <p:nvPr/>
        </p:nvSpPr>
        <p:spPr bwMode="auto">
          <a:xfrm>
            <a:off x="762000" y="6242050"/>
            <a:ext cx="3810000" cy="317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29" name="Line 11"/>
          <p:cNvSpPr>
            <a:spLocks noChangeShapeType="1"/>
          </p:cNvSpPr>
          <p:nvPr/>
        </p:nvSpPr>
        <p:spPr bwMode="auto">
          <a:xfrm flipV="1">
            <a:off x="762000" y="4564063"/>
            <a:ext cx="2819400" cy="167798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30" name="Oval 12"/>
          <p:cNvSpPr>
            <a:spLocks noChangeAspect="1" noChangeArrowheads="1"/>
          </p:cNvSpPr>
          <p:nvPr/>
        </p:nvSpPr>
        <p:spPr bwMode="auto">
          <a:xfrm>
            <a:off x="1712913" y="4797425"/>
            <a:ext cx="173037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31" name="Oval 13"/>
          <p:cNvSpPr>
            <a:spLocks noChangeAspect="1" noChangeArrowheads="1"/>
          </p:cNvSpPr>
          <p:nvPr/>
        </p:nvSpPr>
        <p:spPr bwMode="auto">
          <a:xfrm>
            <a:off x="1865313" y="4949825"/>
            <a:ext cx="173037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32" name="Oval 14"/>
          <p:cNvSpPr>
            <a:spLocks noChangeAspect="1" noChangeArrowheads="1"/>
          </p:cNvSpPr>
          <p:nvPr/>
        </p:nvSpPr>
        <p:spPr bwMode="auto">
          <a:xfrm>
            <a:off x="1371600" y="4800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33" name="Oval 15"/>
          <p:cNvSpPr>
            <a:spLocks noChangeAspect="1" noChangeArrowheads="1"/>
          </p:cNvSpPr>
          <p:nvPr/>
        </p:nvSpPr>
        <p:spPr bwMode="auto">
          <a:xfrm>
            <a:off x="1676400" y="5181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34" name="Oval 16"/>
          <p:cNvSpPr>
            <a:spLocks noChangeAspect="1" noChangeArrowheads="1"/>
          </p:cNvSpPr>
          <p:nvPr/>
        </p:nvSpPr>
        <p:spPr bwMode="auto">
          <a:xfrm>
            <a:off x="1447800" y="5105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35" name="Oval 17"/>
          <p:cNvSpPr>
            <a:spLocks noChangeAspect="1" noChangeArrowheads="1"/>
          </p:cNvSpPr>
          <p:nvPr/>
        </p:nvSpPr>
        <p:spPr bwMode="auto">
          <a:xfrm>
            <a:off x="2743200" y="37338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36" name="Oval 18"/>
          <p:cNvSpPr>
            <a:spLocks noChangeAspect="1" noChangeArrowheads="1"/>
          </p:cNvSpPr>
          <p:nvPr/>
        </p:nvSpPr>
        <p:spPr bwMode="auto">
          <a:xfrm>
            <a:off x="2667000" y="4343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37" name="Oval 19"/>
          <p:cNvSpPr>
            <a:spLocks noChangeAspect="1" noChangeArrowheads="1"/>
          </p:cNvSpPr>
          <p:nvPr/>
        </p:nvSpPr>
        <p:spPr bwMode="auto">
          <a:xfrm>
            <a:off x="2438400" y="4038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38" name="Oval 20"/>
          <p:cNvSpPr>
            <a:spLocks noChangeAspect="1" noChangeArrowheads="1"/>
          </p:cNvSpPr>
          <p:nvPr/>
        </p:nvSpPr>
        <p:spPr bwMode="auto">
          <a:xfrm>
            <a:off x="2743200" y="4038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39" name="Oval 21"/>
          <p:cNvSpPr>
            <a:spLocks noChangeAspect="1" noChangeArrowheads="1"/>
          </p:cNvSpPr>
          <p:nvPr/>
        </p:nvSpPr>
        <p:spPr bwMode="auto">
          <a:xfrm>
            <a:off x="2209800" y="4800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40" name="Oval 22"/>
          <p:cNvSpPr>
            <a:spLocks noChangeAspect="1" noChangeArrowheads="1"/>
          </p:cNvSpPr>
          <p:nvPr/>
        </p:nvSpPr>
        <p:spPr bwMode="auto">
          <a:xfrm>
            <a:off x="1524000" y="44958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41" name="Oval 23"/>
          <p:cNvSpPr>
            <a:spLocks noChangeAspect="1" noChangeArrowheads="1"/>
          </p:cNvSpPr>
          <p:nvPr/>
        </p:nvSpPr>
        <p:spPr bwMode="auto">
          <a:xfrm>
            <a:off x="3581400" y="57150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42" name="Oval 24"/>
          <p:cNvSpPr>
            <a:spLocks noChangeAspect="1" noChangeArrowheads="1"/>
          </p:cNvSpPr>
          <p:nvPr/>
        </p:nvSpPr>
        <p:spPr bwMode="auto">
          <a:xfrm>
            <a:off x="3429000" y="5486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43" name="Oval 25"/>
          <p:cNvSpPr>
            <a:spLocks noChangeAspect="1" noChangeArrowheads="1"/>
          </p:cNvSpPr>
          <p:nvPr/>
        </p:nvSpPr>
        <p:spPr bwMode="auto">
          <a:xfrm>
            <a:off x="3200400" y="57150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grpSp>
        <p:nvGrpSpPr>
          <p:cNvPr id="77844" name="Group 26"/>
          <p:cNvGrpSpPr>
            <a:grpSpLocks/>
          </p:cNvGrpSpPr>
          <p:nvPr/>
        </p:nvGrpSpPr>
        <p:grpSpPr bwMode="auto">
          <a:xfrm>
            <a:off x="1654175" y="1362075"/>
            <a:ext cx="555625" cy="1000125"/>
            <a:chOff x="2532" y="1542"/>
            <a:chExt cx="184" cy="332"/>
          </a:xfrm>
        </p:grpSpPr>
        <p:sp>
          <p:nvSpPr>
            <p:cNvPr id="77895" name="AutoShape 27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7896" name="Line 28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97" name="Line 29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98" name="Line 30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99" name="Line 31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900" name="Line 32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7845" name="Group 33"/>
          <p:cNvGrpSpPr>
            <a:grpSpLocks/>
          </p:cNvGrpSpPr>
          <p:nvPr/>
        </p:nvGrpSpPr>
        <p:grpSpPr bwMode="auto">
          <a:xfrm>
            <a:off x="2339975" y="1371600"/>
            <a:ext cx="555625" cy="1000125"/>
            <a:chOff x="2532" y="1542"/>
            <a:chExt cx="184" cy="332"/>
          </a:xfrm>
        </p:grpSpPr>
        <p:sp>
          <p:nvSpPr>
            <p:cNvPr id="77889" name="AutoShape 34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7890" name="Line 35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91" name="Line 36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92" name="Line 37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93" name="Line 38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94" name="Line 39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7846" name="Group 40"/>
          <p:cNvGrpSpPr>
            <a:grpSpLocks/>
          </p:cNvGrpSpPr>
          <p:nvPr/>
        </p:nvGrpSpPr>
        <p:grpSpPr bwMode="auto">
          <a:xfrm>
            <a:off x="3025775" y="1371600"/>
            <a:ext cx="555625" cy="1000125"/>
            <a:chOff x="2532" y="1542"/>
            <a:chExt cx="184" cy="332"/>
          </a:xfrm>
        </p:grpSpPr>
        <p:sp>
          <p:nvSpPr>
            <p:cNvPr id="77883" name="AutoShape 41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7884" name="Line 42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85" name="Line 43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86" name="Line 44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87" name="Line 45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88" name="Line 46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77847" name="Line 47"/>
          <p:cNvSpPr>
            <a:spLocks noChangeShapeType="1"/>
          </p:cNvSpPr>
          <p:nvPr/>
        </p:nvSpPr>
        <p:spPr bwMode="auto">
          <a:xfrm flipV="1">
            <a:off x="5181600" y="914400"/>
            <a:ext cx="0" cy="327025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48" name="Line 48"/>
          <p:cNvSpPr>
            <a:spLocks noChangeShapeType="1"/>
          </p:cNvSpPr>
          <p:nvPr/>
        </p:nvSpPr>
        <p:spPr bwMode="auto">
          <a:xfrm>
            <a:off x="5181600" y="4184650"/>
            <a:ext cx="3810000" cy="317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49" name="Line 49"/>
          <p:cNvSpPr>
            <a:spLocks noChangeShapeType="1"/>
          </p:cNvSpPr>
          <p:nvPr/>
        </p:nvSpPr>
        <p:spPr bwMode="auto">
          <a:xfrm flipV="1">
            <a:off x="5181600" y="2506663"/>
            <a:ext cx="2819400" cy="167798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50" name="Oval 50"/>
          <p:cNvSpPr>
            <a:spLocks noChangeAspect="1" noChangeArrowheads="1"/>
          </p:cNvSpPr>
          <p:nvPr/>
        </p:nvSpPr>
        <p:spPr bwMode="auto">
          <a:xfrm>
            <a:off x="6132513" y="2740025"/>
            <a:ext cx="173037" cy="1587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51" name="Oval 58"/>
          <p:cNvSpPr>
            <a:spLocks noChangeAspect="1" noChangeArrowheads="1"/>
          </p:cNvSpPr>
          <p:nvPr/>
        </p:nvSpPr>
        <p:spPr bwMode="auto">
          <a:xfrm>
            <a:off x="7086600" y="1981200"/>
            <a:ext cx="173038" cy="158750"/>
          </a:xfrm>
          <a:prstGeom prst="ellipse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52" name="Oval 63"/>
          <p:cNvSpPr>
            <a:spLocks noChangeAspect="1" noChangeArrowheads="1"/>
          </p:cNvSpPr>
          <p:nvPr/>
        </p:nvSpPr>
        <p:spPr bwMode="auto">
          <a:xfrm>
            <a:off x="7827963" y="3581400"/>
            <a:ext cx="173037" cy="158750"/>
          </a:xfrm>
          <a:prstGeom prst="ellipse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964672" name="Rectangle 64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563562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2. </a:t>
            </a:r>
            <a:r>
              <a:rPr lang="en-US" sz="4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Discovering the </a:t>
            </a:r>
            <a:r>
              <a:rPr lang="en-US" sz="4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visual vocabulary</a:t>
            </a:r>
          </a:p>
        </p:txBody>
      </p:sp>
      <p:sp>
        <p:nvSpPr>
          <p:cNvPr id="77854" name="Line 65"/>
          <p:cNvSpPr>
            <a:spLocks noChangeShapeType="1"/>
          </p:cNvSpPr>
          <p:nvPr/>
        </p:nvSpPr>
        <p:spPr bwMode="auto">
          <a:xfrm>
            <a:off x="4800600" y="5638800"/>
            <a:ext cx="2057400" cy="0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55" name="Line 66"/>
          <p:cNvSpPr>
            <a:spLocks noChangeShapeType="1"/>
          </p:cNvSpPr>
          <p:nvPr/>
        </p:nvSpPr>
        <p:spPr bwMode="auto">
          <a:xfrm flipV="1">
            <a:off x="7162800" y="4419600"/>
            <a:ext cx="0" cy="1219200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56" name="Text Box 67"/>
          <p:cNvSpPr txBox="1">
            <a:spLocks noChangeArrowheads="1"/>
          </p:cNvSpPr>
          <p:nvPr/>
        </p:nvSpPr>
        <p:spPr bwMode="auto">
          <a:xfrm>
            <a:off x="6403975" y="5337175"/>
            <a:ext cx="1597025" cy="495300"/>
          </a:xfrm>
          <a:prstGeom prst="rect">
            <a:avLst/>
          </a:prstGeom>
          <a:solidFill>
            <a:schemeClr val="bg1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/>
              <a:t>Clustering</a:t>
            </a:r>
          </a:p>
        </p:txBody>
      </p:sp>
      <p:grpSp>
        <p:nvGrpSpPr>
          <p:cNvPr id="77857" name="Group 68"/>
          <p:cNvGrpSpPr>
            <a:grpSpLocks/>
          </p:cNvGrpSpPr>
          <p:nvPr/>
        </p:nvGrpSpPr>
        <p:grpSpPr bwMode="auto">
          <a:xfrm>
            <a:off x="1654175" y="1362075"/>
            <a:ext cx="2578100" cy="1009650"/>
            <a:chOff x="1042" y="858"/>
            <a:chExt cx="1624" cy="636"/>
          </a:xfrm>
        </p:grpSpPr>
        <p:grpSp>
          <p:nvGrpSpPr>
            <p:cNvPr id="77861" name="Group 69"/>
            <p:cNvGrpSpPr>
              <a:grpSpLocks/>
            </p:cNvGrpSpPr>
            <p:nvPr/>
          </p:nvGrpSpPr>
          <p:grpSpPr bwMode="auto">
            <a:xfrm>
              <a:off x="1042" y="858"/>
              <a:ext cx="350" cy="630"/>
              <a:chOff x="2532" y="1542"/>
              <a:chExt cx="184" cy="332"/>
            </a:xfrm>
          </p:grpSpPr>
          <p:sp>
            <p:nvSpPr>
              <p:cNvPr id="77877" name="AutoShape 70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7878" name="Line 71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79" name="Line 72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80" name="Line 73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81" name="Line 74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82" name="Line 75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7862" name="Group 76"/>
            <p:cNvGrpSpPr>
              <a:grpSpLocks/>
            </p:cNvGrpSpPr>
            <p:nvPr/>
          </p:nvGrpSpPr>
          <p:grpSpPr bwMode="auto">
            <a:xfrm>
              <a:off x="1474" y="864"/>
              <a:ext cx="350" cy="630"/>
              <a:chOff x="2532" y="1542"/>
              <a:chExt cx="184" cy="332"/>
            </a:xfrm>
          </p:grpSpPr>
          <p:sp>
            <p:nvSpPr>
              <p:cNvPr id="77871" name="AutoShape 77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7872" name="Line 78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73" name="Line 79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74" name="Line 80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75" name="Line 81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76" name="Line 82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7863" name="Group 83"/>
            <p:cNvGrpSpPr>
              <a:grpSpLocks/>
            </p:cNvGrpSpPr>
            <p:nvPr/>
          </p:nvGrpSpPr>
          <p:grpSpPr bwMode="auto">
            <a:xfrm>
              <a:off x="1906" y="864"/>
              <a:ext cx="350" cy="630"/>
              <a:chOff x="2532" y="1542"/>
              <a:chExt cx="184" cy="332"/>
            </a:xfrm>
          </p:grpSpPr>
          <p:sp>
            <p:nvSpPr>
              <p:cNvPr id="77865" name="AutoShape 84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7866" name="Line 85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67" name="Line 86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68" name="Line 87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69" name="Line 88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70" name="Line 89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77864" name="Text Box 90"/>
            <p:cNvSpPr txBox="1">
              <a:spLocks noChangeArrowheads="1"/>
            </p:cNvSpPr>
            <p:nvPr/>
          </p:nvSpPr>
          <p:spPr bwMode="auto">
            <a:xfrm>
              <a:off x="2294" y="922"/>
              <a:ext cx="372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sz="3200">
                  <a:solidFill>
                    <a:srgbClr val="000099"/>
                  </a:solidFill>
                </a:rPr>
                <a:t>…</a:t>
              </a:r>
            </a:p>
          </p:txBody>
        </p:sp>
      </p:grpSp>
      <p:sp>
        <p:nvSpPr>
          <p:cNvPr id="77858" name="Line 91"/>
          <p:cNvSpPr>
            <a:spLocks noChangeShapeType="1"/>
          </p:cNvSpPr>
          <p:nvPr/>
        </p:nvSpPr>
        <p:spPr bwMode="auto">
          <a:xfrm>
            <a:off x="2286000" y="2514600"/>
            <a:ext cx="0" cy="990600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59" name="Text Box 92"/>
          <p:cNvSpPr txBox="1">
            <a:spLocks noChangeArrowheads="1"/>
          </p:cNvSpPr>
          <p:nvPr/>
        </p:nvSpPr>
        <p:spPr bwMode="auto">
          <a:xfrm>
            <a:off x="6796088" y="6500813"/>
            <a:ext cx="22717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600"/>
              <a:t>Slide credit: Josef Sivic</a:t>
            </a:r>
          </a:p>
        </p:txBody>
      </p:sp>
      <p:sp>
        <p:nvSpPr>
          <p:cNvPr id="77860" name="Text Box 93"/>
          <p:cNvSpPr txBox="1">
            <a:spLocks noChangeArrowheads="1"/>
          </p:cNvSpPr>
          <p:nvPr/>
        </p:nvSpPr>
        <p:spPr bwMode="auto">
          <a:xfrm>
            <a:off x="5867400" y="1143000"/>
            <a:ext cx="2614613" cy="495300"/>
          </a:xfrm>
          <a:prstGeom prst="rect">
            <a:avLst/>
          </a:prstGeom>
          <a:solidFill>
            <a:schemeClr val="bg1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/>
              <a:t>Visual vocabulary</a:t>
            </a:r>
          </a:p>
        </p:txBody>
      </p:sp>
    </p:spTree>
    <p:extLst>
      <p:ext uri="{BB962C8B-B14F-4D97-AF65-F5344CB8AC3E}">
        <p14:creationId xmlns:p14="http://schemas.microsoft.com/office/powerpoint/2010/main" val="2340655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83577"/>
            <a:ext cx="8229600" cy="1143000"/>
          </a:xfrm>
        </p:spPr>
        <p:txBody>
          <a:bodyPr/>
          <a:lstStyle/>
          <a:p>
            <a:r>
              <a:rPr lang="en-US" dirty="0" smtClean="0"/>
              <a:t>Clustering and vector quantization</a:t>
            </a:r>
          </a:p>
        </p:txBody>
      </p:sp>
      <p:sp>
        <p:nvSpPr>
          <p:cNvPr id="960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715000"/>
          </a:xfrm>
        </p:spPr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dirty="0" smtClean="0"/>
              <a:t>Clustering is a common method for learning a visual vocabulary or codebook</a:t>
            </a:r>
          </a:p>
          <a:p>
            <a:pPr lvl="1"/>
            <a:r>
              <a:rPr lang="en-US" dirty="0" smtClean="0"/>
              <a:t>Unsupervised learning process</a:t>
            </a:r>
          </a:p>
          <a:p>
            <a:pPr lvl="1"/>
            <a:r>
              <a:rPr lang="en-US" dirty="0" smtClean="0"/>
              <a:t>Each cluster center produced by k-means becomes a </a:t>
            </a:r>
            <a:r>
              <a:rPr lang="en-US" dirty="0" err="1" smtClean="0"/>
              <a:t>codevector</a:t>
            </a:r>
            <a:endParaRPr lang="en-US" dirty="0" smtClean="0"/>
          </a:p>
          <a:p>
            <a:pPr lvl="1"/>
            <a:r>
              <a:rPr lang="en-US" dirty="0" smtClean="0"/>
              <a:t>Codebook can be learned on separate training set</a:t>
            </a:r>
          </a:p>
          <a:p>
            <a:pPr lvl="1"/>
            <a:r>
              <a:rPr lang="en-US" dirty="0" smtClean="0"/>
              <a:t>Provided the training set is sufficiently representative, the codebook will be “universal”</a:t>
            </a:r>
            <a:br>
              <a:rPr lang="en-US" dirty="0" smtClean="0"/>
            </a:br>
            <a:endParaRPr lang="en-US" dirty="0" smtClean="0"/>
          </a:p>
          <a:p>
            <a:pPr>
              <a:buFontTx/>
              <a:buChar char="•"/>
            </a:pPr>
            <a:r>
              <a:rPr lang="en-US" dirty="0" smtClean="0"/>
              <a:t>The codebook is used for quantizing features</a:t>
            </a:r>
          </a:p>
          <a:p>
            <a:pPr lvl="1"/>
            <a:r>
              <a:rPr lang="en-US" dirty="0" smtClean="0"/>
              <a:t>A </a:t>
            </a:r>
            <a:r>
              <a:rPr lang="en-US" i="1" dirty="0" smtClean="0"/>
              <a:t>vector </a:t>
            </a:r>
            <a:r>
              <a:rPr lang="en-US" i="1" dirty="0" err="1" smtClean="0"/>
              <a:t>quantizer</a:t>
            </a:r>
            <a:r>
              <a:rPr lang="en-US" dirty="0" smtClean="0"/>
              <a:t> takes a feature vector and maps it to the index of the nearest </a:t>
            </a:r>
            <a:r>
              <a:rPr lang="en-US" dirty="0" err="1" smtClean="0"/>
              <a:t>codevector</a:t>
            </a:r>
            <a:r>
              <a:rPr lang="en-US" dirty="0" smtClean="0"/>
              <a:t> in a codebook</a:t>
            </a:r>
          </a:p>
          <a:p>
            <a:pPr lvl="1"/>
            <a:r>
              <a:rPr lang="en-US" dirty="0" smtClean="0"/>
              <a:t>Codebook = visual vocabulary</a:t>
            </a:r>
          </a:p>
          <a:p>
            <a:pPr lvl="1"/>
            <a:r>
              <a:rPr lang="en-US" dirty="0" err="1" smtClean="0"/>
              <a:t>Codevector</a:t>
            </a:r>
            <a:r>
              <a:rPr lang="en-US" dirty="0" smtClean="0"/>
              <a:t> = visual word</a:t>
            </a:r>
            <a:br>
              <a:rPr lang="en-US" dirty="0" smtClean="0"/>
            </a:b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39378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738" name="Rectangle 2"/>
          <p:cNvSpPr>
            <a:spLocks noChangeArrowheads="1"/>
          </p:cNvSpPr>
          <p:nvPr/>
        </p:nvSpPr>
        <p:spPr bwMode="auto">
          <a:xfrm>
            <a:off x="457200" y="274638"/>
            <a:ext cx="822960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400" b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Example visual vocabulary</a:t>
            </a:r>
          </a:p>
        </p:txBody>
      </p:sp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990600"/>
            <a:ext cx="6119813" cy="577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6" name="Text Box 4"/>
          <p:cNvSpPr txBox="1">
            <a:spLocks noChangeArrowheads="1"/>
          </p:cNvSpPr>
          <p:nvPr/>
        </p:nvSpPr>
        <p:spPr bwMode="auto">
          <a:xfrm>
            <a:off x="7246938" y="6534150"/>
            <a:ext cx="18208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600"/>
              <a:t>Fei-Fei et al. 2005</a:t>
            </a:r>
          </a:p>
        </p:txBody>
      </p:sp>
    </p:spTree>
    <p:extLst>
      <p:ext uri="{BB962C8B-B14F-4D97-AF65-F5344CB8AC3E}">
        <p14:creationId xmlns:p14="http://schemas.microsoft.com/office/powerpoint/2010/main" val="938840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codebook</a:t>
            </a:r>
            <a:endParaRPr lang="en-US" dirty="0"/>
          </a:p>
        </p:txBody>
      </p:sp>
      <p:pic>
        <p:nvPicPr>
          <p:cNvPr id="11" name="Picture 10" descr="AgarwalRoth_CBsm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990600"/>
            <a:ext cx="3379788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Line 11"/>
          <p:cNvSpPr>
            <a:spLocks noChangeShapeType="1"/>
          </p:cNvSpPr>
          <p:nvPr/>
        </p:nvSpPr>
        <p:spPr bwMode="auto">
          <a:xfrm>
            <a:off x="4495800" y="1893888"/>
            <a:ext cx="533400" cy="0"/>
          </a:xfrm>
          <a:prstGeom prst="line">
            <a:avLst/>
          </a:prstGeom>
          <a:noFill/>
          <a:ln w="9525">
            <a:solidFill>
              <a:schemeClr val="bg2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971550" y="1216025"/>
            <a:ext cx="3379788" cy="1338263"/>
            <a:chOff x="431" y="2886"/>
            <a:chExt cx="2310" cy="915"/>
          </a:xfrm>
        </p:grpSpPr>
        <p:pic>
          <p:nvPicPr>
            <p:cNvPr id="14" name="Picture 13" descr="car5-090-000"/>
            <p:cNvPicPr>
              <a:picLocks noChangeAspect="1" noChangeArrowheads="1"/>
            </p:cNvPicPr>
            <p:nvPr/>
          </p:nvPicPr>
          <p:blipFill>
            <a:blip r:embed="rId4" cstate="print">
              <a:grayscl/>
            </a:blip>
            <a:srcRect/>
            <a:stretch>
              <a:fillRect/>
            </a:stretch>
          </p:blipFill>
          <p:spPr bwMode="auto">
            <a:xfrm>
              <a:off x="1359" y="2886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14" descr="car6-090-000"/>
            <p:cNvPicPr>
              <a:picLocks noChangeAspect="1" noChangeArrowheads="1"/>
            </p:cNvPicPr>
            <p:nvPr/>
          </p:nvPicPr>
          <p:blipFill>
            <a:blip r:embed="rId5" cstate="print">
              <a:grayscl/>
            </a:blip>
            <a:srcRect/>
            <a:stretch>
              <a:fillRect/>
            </a:stretch>
          </p:blipFill>
          <p:spPr bwMode="auto">
            <a:xfrm>
              <a:off x="1361" y="3348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5" descr="car7-090-000"/>
            <p:cNvPicPr>
              <a:picLocks noChangeAspect="1" noChangeArrowheads="1"/>
            </p:cNvPicPr>
            <p:nvPr/>
          </p:nvPicPr>
          <p:blipFill>
            <a:blip r:embed="rId6" cstate="print">
              <a:grayscl/>
            </a:blip>
            <a:srcRect/>
            <a:stretch>
              <a:fillRect/>
            </a:stretch>
          </p:blipFill>
          <p:spPr bwMode="auto">
            <a:xfrm>
              <a:off x="894" y="3348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16" descr="car9-090-000"/>
            <p:cNvPicPr>
              <a:picLocks noChangeAspect="1" noChangeArrowheads="1"/>
            </p:cNvPicPr>
            <p:nvPr/>
          </p:nvPicPr>
          <p:blipFill>
            <a:blip r:embed="rId7" cstate="print">
              <a:grayscl/>
            </a:blip>
            <a:srcRect/>
            <a:stretch>
              <a:fillRect/>
            </a:stretch>
          </p:blipFill>
          <p:spPr bwMode="auto">
            <a:xfrm>
              <a:off x="2288" y="2886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7" descr="car11-090-000"/>
            <p:cNvPicPr>
              <a:picLocks noChangeAspect="1" noChangeArrowheads="1"/>
            </p:cNvPicPr>
            <p:nvPr/>
          </p:nvPicPr>
          <p:blipFill>
            <a:blip r:embed="rId8" cstate="print">
              <a:grayscl/>
            </a:blip>
            <a:srcRect/>
            <a:stretch>
              <a:fillRect/>
            </a:stretch>
          </p:blipFill>
          <p:spPr bwMode="auto">
            <a:xfrm>
              <a:off x="1824" y="2886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18" descr="car12-090-000"/>
            <p:cNvPicPr>
              <a:picLocks noChangeAspect="1" noChangeArrowheads="1"/>
            </p:cNvPicPr>
            <p:nvPr/>
          </p:nvPicPr>
          <p:blipFill>
            <a:blip r:embed="rId9" cstate="print">
              <a:grayscl/>
            </a:blip>
            <a:srcRect/>
            <a:stretch>
              <a:fillRect/>
            </a:stretch>
          </p:blipFill>
          <p:spPr bwMode="auto">
            <a:xfrm>
              <a:off x="431" y="3348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19" descr="car14-090-000"/>
            <p:cNvPicPr>
              <a:picLocks noChangeAspect="1" noChangeArrowheads="1"/>
            </p:cNvPicPr>
            <p:nvPr/>
          </p:nvPicPr>
          <p:blipFill>
            <a:blip r:embed="rId10" cstate="print">
              <a:grayscl/>
            </a:blip>
            <a:srcRect/>
            <a:stretch>
              <a:fillRect/>
            </a:stretch>
          </p:blipFill>
          <p:spPr bwMode="auto">
            <a:xfrm>
              <a:off x="2288" y="3348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20" descr="car1-090-000"/>
            <p:cNvPicPr>
              <a:picLocks noChangeAspect="1" noChangeArrowheads="1"/>
            </p:cNvPicPr>
            <p:nvPr/>
          </p:nvPicPr>
          <p:blipFill>
            <a:blip r:embed="rId11" cstate="print">
              <a:grayscl/>
            </a:blip>
            <a:srcRect/>
            <a:stretch>
              <a:fillRect/>
            </a:stretch>
          </p:blipFill>
          <p:spPr bwMode="auto">
            <a:xfrm>
              <a:off x="431" y="2886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21" descr="car2-090-000"/>
            <p:cNvPicPr>
              <a:picLocks noChangeAspect="1" noChangeArrowheads="1"/>
            </p:cNvPicPr>
            <p:nvPr/>
          </p:nvPicPr>
          <p:blipFill>
            <a:blip r:embed="rId12" cstate="print">
              <a:grayscl/>
            </a:blip>
            <a:srcRect/>
            <a:stretch>
              <a:fillRect/>
            </a:stretch>
          </p:blipFill>
          <p:spPr bwMode="auto">
            <a:xfrm>
              <a:off x="894" y="2886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22" descr="car3-090-000"/>
            <p:cNvPicPr>
              <a:picLocks noChangeAspect="1" noChangeArrowheads="1"/>
            </p:cNvPicPr>
            <p:nvPr/>
          </p:nvPicPr>
          <p:blipFill>
            <a:blip r:embed="rId13" cstate="print">
              <a:grayscl/>
            </a:blip>
            <a:srcRect/>
            <a:stretch>
              <a:fillRect/>
            </a:stretch>
          </p:blipFill>
          <p:spPr bwMode="auto">
            <a:xfrm>
              <a:off x="1824" y="3348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4" name="Group 4"/>
          <p:cNvGrpSpPr>
            <a:grpSpLocks/>
          </p:cNvGrpSpPr>
          <p:nvPr/>
        </p:nvGrpSpPr>
        <p:grpSpPr bwMode="auto">
          <a:xfrm>
            <a:off x="1905000" y="3124200"/>
            <a:ext cx="5688012" cy="3240088"/>
            <a:chOff x="1247" y="754"/>
            <a:chExt cx="3583" cy="2041"/>
          </a:xfrm>
        </p:grpSpPr>
        <p:grpSp>
          <p:nvGrpSpPr>
            <p:cNvPr id="25" name="Group 5"/>
            <p:cNvGrpSpPr>
              <a:grpSpLocks/>
            </p:cNvGrpSpPr>
            <p:nvPr/>
          </p:nvGrpSpPr>
          <p:grpSpPr bwMode="auto">
            <a:xfrm>
              <a:off x="1280" y="808"/>
              <a:ext cx="3550" cy="1761"/>
              <a:chOff x="2698" y="817"/>
              <a:chExt cx="2992" cy="1487"/>
            </a:xfrm>
          </p:grpSpPr>
          <p:pic>
            <p:nvPicPr>
              <p:cNvPr id="28" name="Picture 6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 t="8241" b="11539"/>
              <a:stretch>
                <a:fillRect/>
              </a:stretch>
            </p:blipFill>
            <p:spPr bwMode="auto">
              <a:xfrm>
                <a:off x="2698" y="1567"/>
                <a:ext cx="2055" cy="146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29" name="Picture 7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 b="13483"/>
              <a:stretch>
                <a:fillRect/>
              </a:stretch>
            </p:blipFill>
            <p:spPr bwMode="auto">
              <a:xfrm>
                <a:off x="2698" y="1258"/>
                <a:ext cx="1588" cy="15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30" name="Picture 8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 t="3529" b="8824"/>
              <a:stretch>
                <a:fillRect/>
              </a:stretch>
            </p:blipFill>
            <p:spPr bwMode="auto">
              <a:xfrm>
                <a:off x="2706" y="1412"/>
                <a:ext cx="1245" cy="149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31" name="Picture 9"/>
              <p:cNvPicPr>
                <a:picLocks noChangeAspect="1" noChangeArrowheads="1"/>
              </p:cNvPicPr>
              <p:nvPr/>
            </p:nvPicPr>
            <p:blipFill>
              <a:blip r:embed="rId17" cstate="print"/>
              <a:srcRect t="12370" b="12372"/>
              <a:stretch>
                <a:fillRect/>
              </a:stretch>
            </p:blipFill>
            <p:spPr bwMode="auto">
              <a:xfrm>
                <a:off x="2706" y="2012"/>
                <a:ext cx="932" cy="146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32" name="Picture 10"/>
              <p:cNvPicPr>
                <a:picLocks noChangeAspect="1" noChangeArrowheads="1"/>
              </p:cNvPicPr>
              <p:nvPr/>
            </p:nvPicPr>
            <p:blipFill>
              <a:blip r:embed="rId18" cstate="print"/>
              <a:srcRect l="1105" t="6061" b="15152"/>
              <a:stretch>
                <a:fillRect/>
              </a:stretch>
            </p:blipFill>
            <p:spPr bwMode="auto">
              <a:xfrm>
                <a:off x="2712" y="2148"/>
                <a:ext cx="1881" cy="156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33" name="Picture 11"/>
              <p:cNvPicPr>
                <a:picLocks noChangeAspect="1" noChangeArrowheads="1"/>
              </p:cNvPicPr>
              <p:nvPr/>
            </p:nvPicPr>
            <p:blipFill>
              <a:blip r:embed="rId19" cstate="print"/>
              <a:srcRect t="7692" b="13846"/>
              <a:stretch>
                <a:fillRect/>
              </a:stretch>
            </p:blipFill>
            <p:spPr bwMode="auto">
              <a:xfrm>
                <a:off x="2702" y="1705"/>
                <a:ext cx="1567" cy="15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34" name="Picture 12"/>
              <p:cNvPicPr>
                <a:picLocks noChangeArrowheads="1"/>
              </p:cNvPicPr>
              <p:nvPr/>
            </p:nvPicPr>
            <p:blipFill>
              <a:blip r:embed="rId20" cstate="print"/>
              <a:srcRect b="3726"/>
              <a:stretch>
                <a:fillRect/>
              </a:stretch>
            </p:blipFill>
            <p:spPr bwMode="auto">
              <a:xfrm>
                <a:off x="2705" y="1854"/>
                <a:ext cx="1077" cy="155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35" name="Picture 13"/>
              <p:cNvPicPr>
                <a:picLocks noChangeAspect="1" noChangeArrowheads="1"/>
              </p:cNvPicPr>
              <p:nvPr/>
            </p:nvPicPr>
            <p:blipFill>
              <a:blip r:embed="rId21" cstate="print"/>
              <a:srcRect l="702" b="7018"/>
              <a:stretch>
                <a:fillRect/>
              </a:stretch>
            </p:blipFill>
            <p:spPr bwMode="auto">
              <a:xfrm>
                <a:off x="2722" y="817"/>
                <a:ext cx="2968" cy="159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36" name="Picture 14"/>
              <p:cNvPicPr>
                <a:picLocks noChangeAspect="1" noChangeArrowheads="1"/>
              </p:cNvPicPr>
              <p:nvPr/>
            </p:nvPicPr>
            <p:blipFill>
              <a:blip r:embed="rId22" cstate="print"/>
              <a:srcRect/>
              <a:stretch>
                <a:fillRect/>
              </a:stretch>
            </p:blipFill>
            <p:spPr bwMode="auto">
              <a:xfrm>
                <a:off x="2717" y="971"/>
                <a:ext cx="2962" cy="150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37" name="Picture 15"/>
              <p:cNvPicPr>
                <a:picLocks noChangeAspect="1" noChangeArrowheads="1"/>
              </p:cNvPicPr>
              <p:nvPr/>
            </p:nvPicPr>
            <p:blipFill>
              <a:blip r:embed="rId23" cstate="print"/>
              <a:srcRect/>
              <a:stretch>
                <a:fillRect/>
              </a:stretch>
            </p:blipFill>
            <p:spPr bwMode="auto">
              <a:xfrm>
                <a:off x="2714" y="1116"/>
                <a:ext cx="2969" cy="155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</p:grpSp>
        <p:sp>
          <p:nvSpPr>
            <p:cNvPr id="26" name="Rectangle 16"/>
            <p:cNvSpPr>
              <a:spLocks noChangeArrowheads="1"/>
            </p:cNvSpPr>
            <p:nvPr/>
          </p:nvSpPr>
          <p:spPr bwMode="auto">
            <a:xfrm>
              <a:off x="1247" y="754"/>
              <a:ext cx="304" cy="2041"/>
            </a:xfrm>
            <a:prstGeom prst="rect">
              <a:avLst/>
            </a:prstGeom>
            <a:noFill/>
            <a:ln w="25400" cap="sq">
              <a:solidFill>
                <a:schemeClr val="bg2"/>
              </a:solidFill>
              <a:miter lim="800000"/>
              <a:headEnd type="none" w="sm" len="sm"/>
              <a:tailEnd type="none" w="sm" len="sm"/>
            </a:ln>
          </p:spPr>
          <p:txBody>
            <a:bodyPr lIns="90000" tIns="46800" rIns="90000" bIns="46800" anchor="ctr">
              <a:spAutoFit/>
            </a:bodyPr>
            <a:lstStyle/>
            <a:p>
              <a:pPr eaLnBrk="0" hangingPunct="0"/>
              <a:endParaRPr lang="de-CH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27" name="Text Box 17"/>
            <p:cNvSpPr txBox="1">
              <a:spLocks noChangeArrowheads="1"/>
            </p:cNvSpPr>
            <p:nvPr/>
          </p:nvSpPr>
          <p:spPr bwMode="auto">
            <a:xfrm>
              <a:off x="1287" y="2519"/>
              <a:ext cx="214" cy="23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 lIns="90000" tIns="46800" rIns="90000" bIns="46800">
              <a:spAutoFit/>
            </a:bodyPr>
            <a:lstStyle/>
            <a:p>
              <a:pPr algn="ctr" eaLnBrk="0" hangingPunct="0"/>
              <a:r>
                <a:rPr lang="en-US" b="1">
                  <a:solidFill>
                    <a:srgbClr val="808080"/>
                  </a:solidFill>
                  <a:latin typeface="ETH Light" pitchFamily="2" charset="0"/>
                  <a:ea typeface="+mn-ea"/>
                  <a:cs typeface="Arial" charset="0"/>
                </a:rPr>
                <a:t>…</a:t>
              </a:r>
              <a:endParaRPr lang="de-CH" b="1">
                <a:solidFill>
                  <a:srgbClr val="808080"/>
                </a:solidFill>
                <a:latin typeface="ETH Light" pitchFamily="2" charset="0"/>
                <a:ea typeface="+mn-ea"/>
                <a:cs typeface="Arial" charset="0"/>
              </a:endParaRPr>
            </a:p>
          </p:txBody>
        </p:sp>
      </p:grpSp>
      <p:sp>
        <p:nvSpPr>
          <p:cNvPr id="38" name="Text Box 4"/>
          <p:cNvSpPr txBox="1">
            <a:spLocks noChangeArrowheads="1"/>
          </p:cNvSpPr>
          <p:nvPr/>
        </p:nvSpPr>
        <p:spPr bwMode="auto">
          <a:xfrm>
            <a:off x="7748208" y="6534150"/>
            <a:ext cx="131959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ea typeface="+mn-ea"/>
                <a:cs typeface="Arial" charset="0"/>
              </a:rPr>
              <a:t>Source: B. </a:t>
            </a:r>
            <a:r>
              <a:rPr lang="en-US" sz="1200" dirty="0" err="1" smtClean="0">
                <a:solidFill>
                  <a:srgbClr val="000000"/>
                </a:solidFill>
                <a:ea typeface="+mn-ea"/>
                <a:cs typeface="Arial" charset="0"/>
              </a:rPr>
              <a:t>Leibe</a:t>
            </a:r>
            <a:endParaRPr lang="en-US" sz="1200" dirty="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39" name="Text Box 146"/>
          <p:cNvSpPr txBox="1">
            <a:spLocks noChangeArrowheads="1"/>
          </p:cNvSpPr>
          <p:nvPr/>
        </p:nvSpPr>
        <p:spPr bwMode="auto">
          <a:xfrm>
            <a:off x="3190268" y="6096000"/>
            <a:ext cx="2753332" cy="40507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rgbClr val="FFFFFF"/>
              </a:buClr>
              <a:buSzPct val="50000"/>
              <a:buFont typeface="Wingdings" pitchFamily="2" charset="2"/>
              <a:buNone/>
            </a:pPr>
            <a:r>
              <a:rPr kumimoji="1" lang="en-US" sz="1600" b="1">
                <a:solidFill>
                  <a:srgbClr val="808080"/>
                </a:solidFill>
                <a:ea typeface="+mn-ea"/>
                <a:cs typeface="Arial" charset="0"/>
              </a:rPr>
              <a:t>Appearance codebook</a:t>
            </a:r>
            <a:endParaRPr lang="en-US" sz="1600">
              <a:solidFill>
                <a:srgbClr val="000000"/>
              </a:solidFill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95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Another codebook</a:t>
            </a:r>
            <a:endParaRPr lang="en-US" dirty="0"/>
          </a:p>
        </p:txBody>
      </p:sp>
      <p:grpSp>
        <p:nvGrpSpPr>
          <p:cNvPr id="5" name="Group 145"/>
          <p:cNvGrpSpPr>
            <a:grpSpLocks/>
          </p:cNvGrpSpPr>
          <p:nvPr/>
        </p:nvGrpSpPr>
        <p:grpSpPr bwMode="auto">
          <a:xfrm>
            <a:off x="4001886" y="2054224"/>
            <a:ext cx="5017700" cy="3551164"/>
            <a:chOff x="3538" y="622"/>
            <a:chExt cx="2200" cy="1557"/>
          </a:xfrm>
        </p:grpSpPr>
        <p:sp>
          <p:nvSpPr>
            <p:cNvPr id="7" name="Text Box 146"/>
            <p:cNvSpPr txBox="1">
              <a:spLocks noChangeArrowheads="1"/>
            </p:cNvSpPr>
            <p:nvPr/>
          </p:nvSpPr>
          <p:spPr bwMode="auto">
            <a:xfrm>
              <a:off x="3856" y="1967"/>
              <a:ext cx="1441" cy="2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ctr" eaLnBrk="0" hangingPunct="0">
                <a:spcBef>
                  <a:spcPct val="20000"/>
                </a:spcBef>
                <a:buClr>
                  <a:srgbClr val="FFFFFF"/>
                </a:buClr>
                <a:buSzPct val="50000"/>
                <a:buFont typeface="Wingdings" pitchFamily="2" charset="2"/>
                <a:buNone/>
              </a:pPr>
              <a:r>
                <a:rPr kumimoji="1" lang="en-US" sz="1600" b="1">
                  <a:solidFill>
                    <a:srgbClr val="808080"/>
                  </a:solidFill>
                  <a:ea typeface="+mn-ea"/>
                  <a:cs typeface="Arial" charset="0"/>
                </a:rPr>
                <a:t>Appearance codebook</a:t>
              </a:r>
              <a:endParaRPr lang="en-US" sz="16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grpSp>
          <p:nvGrpSpPr>
            <p:cNvPr id="8" name="Group 147"/>
            <p:cNvGrpSpPr>
              <a:grpSpLocks/>
            </p:cNvGrpSpPr>
            <p:nvPr/>
          </p:nvGrpSpPr>
          <p:grpSpPr bwMode="auto">
            <a:xfrm>
              <a:off x="3538" y="622"/>
              <a:ext cx="2200" cy="1475"/>
              <a:chOff x="3288" y="640"/>
              <a:chExt cx="2200" cy="1475"/>
            </a:xfrm>
          </p:grpSpPr>
          <p:grpSp>
            <p:nvGrpSpPr>
              <p:cNvPr id="9" name="Group 148"/>
              <p:cNvGrpSpPr>
                <a:grpSpLocks/>
              </p:cNvGrpSpPr>
              <p:nvPr/>
            </p:nvGrpSpPr>
            <p:grpSpPr bwMode="auto">
              <a:xfrm>
                <a:off x="3347" y="1088"/>
                <a:ext cx="194" cy="102"/>
                <a:chOff x="3347" y="1088"/>
                <a:chExt cx="194" cy="102"/>
              </a:xfrm>
            </p:grpSpPr>
            <p:pic>
              <p:nvPicPr>
                <p:cNvPr id="152" name="Picture 149" descr="images780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3347" y="1088"/>
                  <a:ext cx="102" cy="10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53" name="Line 150"/>
                <p:cNvSpPr>
                  <a:spLocks noChangeShapeType="1"/>
                </p:cNvSpPr>
                <p:nvPr/>
              </p:nvSpPr>
              <p:spPr bwMode="auto">
                <a:xfrm flipH="1">
                  <a:off x="3449" y="1143"/>
                  <a:ext cx="92" cy="0"/>
                </a:xfrm>
                <a:prstGeom prst="line">
                  <a:avLst/>
                </a:prstGeom>
                <a:noFill/>
                <a:ln w="12700" cap="sq">
                  <a:solidFill>
                    <a:schemeClr val="bg2"/>
                  </a:solidFill>
                  <a:round/>
                  <a:headEnd type="none" w="sm" len="sm"/>
                  <a:tailEnd type="arrow" w="med" len="med"/>
                </a:ln>
              </p:spPr>
              <p:txBody>
                <a:bodyPr lIns="90000" tIns="46800" rIns="90000" bIns="46800">
                  <a:spAutoFit/>
                </a:bodyPr>
                <a:lstStyle/>
                <a:p>
                  <a:pPr eaLnBrk="0" hangingPunct="0"/>
                  <a:endParaRPr lang="en-US" sz="2400">
                    <a:solidFill>
                      <a:srgbClr val="000000"/>
                    </a:solidFill>
                    <a:ea typeface="+mn-ea"/>
                    <a:cs typeface="Arial" charset="0"/>
                  </a:endParaRPr>
                </a:p>
              </p:txBody>
            </p:sp>
          </p:grpSp>
          <p:grpSp>
            <p:nvGrpSpPr>
              <p:cNvPr id="10" name="Group 151"/>
              <p:cNvGrpSpPr>
                <a:grpSpLocks/>
              </p:cNvGrpSpPr>
              <p:nvPr/>
            </p:nvGrpSpPr>
            <p:grpSpPr bwMode="auto">
              <a:xfrm>
                <a:off x="3288" y="640"/>
                <a:ext cx="2200" cy="1475"/>
                <a:chOff x="3288" y="640"/>
                <a:chExt cx="2200" cy="1475"/>
              </a:xfrm>
            </p:grpSpPr>
            <p:sp>
              <p:nvSpPr>
                <p:cNvPr id="11" name="Rectangle 152"/>
                <p:cNvSpPr>
                  <a:spLocks noChangeArrowheads="1"/>
                </p:cNvSpPr>
                <p:nvPr/>
              </p:nvSpPr>
              <p:spPr bwMode="auto">
                <a:xfrm>
                  <a:off x="3295" y="684"/>
                  <a:ext cx="207" cy="1388"/>
                </a:xfrm>
                <a:prstGeom prst="rect">
                  <a:avLst/>
                </a:prstGeom>
                <a:noFill/>
                <a:ln w="25400" cap="sq">
                  <a:solidFill>
                    <a:schemeClr val="bg2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lIns="90000" tIns="46800" rIns="90000" bIns="46800" anchor="ctr">
                  <a:spAutoFit/>
                </a:bodyPr>
                <a:lstStyle/>
                <a:p>
                  <a:pPr eaLnBrk="0" hangingPunct="0"/>
                  <a:endParaRPr lang="de-CH" sz="2400">
                    <a:solidFill>
                      <a:srgbClr val="000000"/>
                    </a:solidFill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2" name="Text Box 153"/>
                <p:cNvSpPr txBox="1">
                  <a:spLocks noChangeArrowheads="1"/>
                </p:cNvSpPr>
                <p:nvPr/>
              </p:nvSpPr>
              <p:spPr bwMode="auto">
                <a:xfrm>
                  <a:off x="3288" y="1884"/>
                  <a:ext cx="214" cy="231"/>
                </a:xfrm>
                <a:prstGeom prst="rect">
                  <a:avLst/>
                </a:prstGeom>
                <a:noFill/>
                <a:ln w="127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wrap="none" lIns="90000" tIns="46800" rIns="90000" bIns="46800">
                  <a:spAutoFit/>
                </a:bodyPr>
                <a:lstStyle/>
                <a:p>
                  <a:pPr algn="ctr" eaLnBrk="0" hangingPunct="0"/>
                  <a:r>
                    <a:rPr lang="en-US" b="1">
                      <a:solidFill>
                        <a:srgbClr val="808080"/>
                      </a:solidFill>
                      <a:latin typeface="ETH Light" pitchFamily="2" charset="0"/>
                      <a:ea typeface="+mn-ea"/>
                      <a:cs typeface="Arial" charset="0"/>
                    </a:rPr>
                    <a:t>…</a:t>
                  </a:r>
                  <a:endParaRPr lang="de-CH" b="1">
                    <a:solidFill>
                      <a:srgbClr val="808080"/>
                    </a:solidFill>
                    <a:latin typeface="ETH Light" pitchFamily="2" charset="0"/>
                    <a:ea typeface="+mn-ea"/>
                    <a:cs typeface="Arial" charset="0"/>
                  </a:endParaRPr>
                </a:p>
              </p:txBody>
            </p:sp>
            <p:grpSp>
              <p:nvGrpSpPr>
                <p:cNvPr id="13" name="Group 154"/>
                <p:cNvGrpSpPr>
                  <a:grpSpLocks/>
                </p:cNvGrpSpPr>
                <p:nvPr/>
              </p:nvGrpSpPr>
              <p:grpSpPr bwMode="auto">
                <a:xfrm>
                  <a:off x="3346" y="1211"/>
                  <a:ext cx="1381" cy="102"/>
                  <a:chOff x="1324" y="1484"/>
                  <a:chExt cx="2025" cy="150"/>
                </a:xfrm>
              </p:grpSpPr>
              <p:pic>
                <p:nvPicPr>
                  <p:cNvPr id="139" name="Picture 155" descr="images068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/>
                  <a:srcRect/>
                  <a:stretch>
                    <a:fillRect/>
                  </a:stretch>
                </p:blipFill>
                <p:spPr bwMode="auto">
                  <a:xfrm>
                    <a:off x="1324" y="1484"/>
                    <a:ext cx="150" cy="1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grpSp>
                <p:nvGrpSpPr>
                  <p:cNvPr id="140" name="Group 156"/>
                  <p:cNvGrpSpPr>
                    <a:grpSpLocks/>
                  </p:cNvGrpSpPr>
                  <p:nvPr/>
                </p:nvGrpSpPr>
                <p:grpSpPr bwMode="auto">
                  <a:xfrm>
                    <a:off x="1633" y="1484"/>
                    <a:ext cx="1716" cy="150"/>
                    <a:chOff x="-106" y="-823"/>
                    <a:chExt cx="1716" cy="150"/>
                  </a:xfrm>
                </p:grpSpPr>
                <p:pic>
                  <p:nvPicPr>
                    <p:cNvPr id="142" name="Picture 157" descr="images_FVinCC068_005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64" y="-823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43" name="Picture 158" descr="images_FVinCC068_006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6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-106" y="-823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44" name="Picture 159" descr="images_FVinCC068_007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7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240" y="-823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45" name="Picture 160" descr="images_FVinCC068_008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13" y="-823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46" name="Picture 161" descr="images_FVinCC068_009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589" y="-823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47" name="Picture 162" descr="images_FVinCC068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763" y="-823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48" name="Picture 163" descr="images_FVinCC068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1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934" y="-823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49" name="Picture 164" descr="images_FVinCC068_00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2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108" y="-823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50" name="Picture 165" descr="images_FVinCC068_00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3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83" y="-823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51" name="Picture 166" descr="images_FVinCC068_00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460" y="-823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sp>
                <p:nvSpPr>
                  <p:cNvPr id="141" name="Line 16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4" y="1563"/>
                    <a:ext cx="136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eaLnBrk="0" hangingPunct="0"/>
                    <a:endParaRPr lang="en-US" sz="2400">
                      <a:solidFill>
                        <a:srgbClr val="000000"/>
                      </a:solidFill>
                      <a:ea typeface="+mn-ea"/>
                      <a:cs typeface="Arial" charset="0"/>
                    </a:endParaRPr>
                  </a:p>
                </p:txBody>
              </p:sp>
            </p:grpSp>
            <p:grpSp>
              <p:nvGrpSpPr>
                <p:cNvPr id="14" name="Group 168"/>
                <p:cNvGrpSpPr>
                  <a:grpSpLocks/>
                </p:cNvGrpSpPr>
                <p:nvPr/>
              </p:nvGrpSpPr>
              <p:grpSpPr bwMode="auto">
                <a:xfrm>
                  <a:off x="3348" y="1335"/>
                  <a:ext cx="1021" cy="102"/>
                  <a:chOff x="1324" y="1666"/>
                  <a:chExt cx="1503" cy="150"/>
                </a:xfrm>
              </p:grpSpPr>
              <p:pic>
                <p:nvPicPr>
                  <p:cNvPr id="129" name="Picture 169" descr="images587"/>
                  <p:cNvPicPr>
                    <a:picLocks noChangeAspect="1" noChangeArrowheads="1"/>
                  </p:cNvPicPr>
                  <p:nvPr/>
                </p:nvPicPr>
                <p:blipFill>
                  <a:blip r:embed="rId15" cstate="print"/>
                  <a:srcRect/>
                  <a:stretch>
                    <a:fillRect/>
                  </a:stretch>
                </p:blipFill>
                <p:spPr bwMode="auto">
                  <a:xfrm>
                    <a:off x="1324" y="1666"/>
                    <a:ext cx="150" cy="1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grpSp>
                <p:nvGrpSpPr>
                  <p:cNvPr id="130" name="Group 170"/>
                  <p:cNvGrpSpPr>
                    <a:grpSpLocks/>
                  </p:cNvGrpSpPr>
                  <p:nvPr/>
                </p:nvGrpSpPr>
                <p:grpSpPr bwMode="auto">
                  <a:xfrm>
                    <a:off x="1633" y="1666"/>
                    <a:ext cx="1194" cy="150"/>
                    <a:chOff x="4680" y="-186"/>
                    <a:chExt cx="1194" cy="150"/>
                  </a:xfrm>
                </p:grpSpPr>
                <p:pic>
                  <p:nvPicPr>
                    <p:cNvPr id="132" name="Picture 171" descr="images_FVinCC587_00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6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680" y="-1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33" name="Picture 172" descr="images_FVinCC587_00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7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853" y="-1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34" name="Picture 173" descr="images_FVinCC587_005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8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5027" y="-1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35" name="Picture 174" descr="images_FVinCC587_006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9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5204" y="-1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36" name="Picture 175" descr="images_FVinCC587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0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5378" y="-1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37" name="Picture 176" descr="images_FVinCC587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1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5553" y="-1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38" name="Picture 177" descr="images_FVinCC587_00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2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5724" y="-1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sp>
                <p:nvSpPr>
                  <p:cNvPr id="131" name="Line 17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4" y="1743"/>
                    <a:ext cx="136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eaLnBrk="0" hangingPunct="0"/>
                    <a:endParaRPr lang="en-US" sz="2400">
                      <a:solidFill>
                        <a:srgbClr val="000000"/>
                      </a:solidFill>
                      <a:ea typeface="+mn-ea"/>
                      <a:cs typeface="Arial" charset="0"/>
                    </a:endParaRPr>
                  </a:p>
                </p:txBody>
              </p:sp>
            </p:grpSp>
            <p:grpSp>
              <p:nvGrpSpPr>
                <p:cNvPr id="15" name="Group 179"/>
                <p:cNvGrpSpPr>
                  <a:grpSpLocks/>
                </p:cNvGrpSpPr>
                <p:nvPr/>
              </p:nvGrpSpPr>
              <p:grpSpPr bwMode="auto">
                <a:xfrm>
                  <a:off x="3346" y="1454"/>
                  <a:ext cx="788" cy="102"/>
                  <a:chOff x="1324" y="1841"/>
                  <a:chExt cx="1157" cy="150"/>
                </a:xfrm>
              </p:grpSpPr>
              <p:pic>
                <p:nvPicPr>
                  <p:cNvPr id="121" name="Picture 180" descr="images511"/>
                  <p:cNvPicPr>
                    <a:picLocks noChangeAspect="1" noChangeArrowheads="1"/>
                  </p:cNvPicPr>
                  <p:nvPr/>
                </p:nvPicPr>
                <p:blipFill>
                  <a:blip r:embed="rId23" cstate="print"/>
                  <a:srcRect/>
                  <a:stretch>
                    <a:fillRect/>
                  </a:stretch>
                </p:blipFill>
                <p:spPr bwMode="auto">
                  <a:xfrm>
                    <a:off x="1324" y="1841"/>
                    <a:ext cx="150" cy="1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grpSp>
                <p:nvGrpSpPr>
                  <p:cNvPr id="122" name="Group 181"/>
                  <p:cNvGrpSpPr>
                    <a:grpSpLocks/>
                  </p:cNvGrpSpPr>
                  <p:nvPr/>
                </p:nvGrpSpPr>
                <p:grpSpPr bwMode="auto">
                  <a:xfrm>
                    <a:off x="1633" y="1841"/>
                    <a:ext cx="848" cy="150"/>
                    <a:chOff x="2281" y="-786"/>
                    <a:chExt cx="848" cy="150"/>
                  </a:xfrm>
                </p:grpSpPr>
                <p:pic>
                  <p:nvPicPr>
                    <p:cNvPr id="124" name="Picture 182" descr="images_FVinCC511_00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2281" y="-7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25" name="Picture 183" descr="images_FVinCC511_00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5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2454" y="-7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26" name="Picture 184" descr="images_FVinCC511_00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6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2627" y="-7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27" name="Picture 185" descr="images_FVinCC511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7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2803" y="-7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28" name="Picture 186" descr="images_FVinCC511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8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2979" y="-7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sp>
                <p:nvSpPr>
                  <p:cNvPr id="123" name="Line 18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4" y="1919"/>
                    <a:ext cx="136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eaLnBrk="0" hangingPunct="0"/>
                    <a:endParaRPr lang="en-US" sz="2400">
                      <a:solidFill>
                        <a:srgbClr val="000000"/>
                      </a:solidFill>
                      <a:ea typeface="+mn-ea"/>
                      <a:cs typeface="Arial" charset="0"/>
                    </a:endParaRPr>
                  </a:p>
                </p:txBody>
              </p:sp>
            </p:grpSp>
            <p:grpSp>
              <p:nvGrpSpPr>
                <p:cNvPr id="16" name="Group 188"/>
                <p:cNvGrpSpPr>
                  <a:grpSpLocks/>
                </p:cNvGrpSpPr>
                <p:nvPr/>
              </p:nvGrpSpPr>
              <p:grpSpPr bwMode="auto">
                <a:xfrm>
                  <a:off x="3346" y="1570"/>
                  <a:ext cx="906" cy="102"/>
                  <a:chOff x="1324" y="2011"/>
                  <a:chExt cx="1333" cy="150"/>
                </a:xfrm>
              </p:grpSpPr>
              <p:grpSp>
                <p:nvGrpSpPr>
                  <p:cNvPr id="112" name="Group 189"/>
                  <p:cNvGrpSpPr>
                    <a:grpSpLocks/>
                  </p:cNvGrpSpPr>
                  <p:nvPr/>
                </p:nvGrpSpPr>
                <p:grpSpPr bwMode="auto">
                  <a:xfrm>
                    <a:off x="1633" y="2011"/>
                    <a:ext cx="1024" cy="150"/>
                    <a:chOff x="586" y="-318"/>
                    <a:chExt cx="1024" cy="150"/>
                  </a:xfrm>
                </p:grpSpPr>
                <p:pic>
                  <p:nvPicPr>
                    <p:cNvPr id="115" name="Picture 190" descr="images_FVinCC192_00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9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586" y="-318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16" name="Picture 191" descr="images_FVinCC192_00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0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762" y="-318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17" name="Picture 192" descr="images_FVinCC192_005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1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934" y="-318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18" name="Picture 193" descr="images_FVinCC192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2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108" y="-318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19" name="Picture 194" descr="images_FVinCC192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3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83" y="-318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20" name="Picture 195" descr="images_FVinCC192_00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460" y="-318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pic>
                <p:nvPicPr>
                  <p:cNvPr id="113" name="Picture 196" descr="images192"/>
                  <p:cNvPicPr>
                    <a:picLocks noChangeAspect="1" noChangeArrowheads="1"/>
                  </p:cNvPicPr>
                  <p:nvPr/>
                </p:nvPicPr>
                <p:blipFill>
                  <a:blip r:embed="rId35" cstate="print"/>
                  <a:srcRect/>
                  <a:stretch>
                    <a:fillRect/>
                  </a:stretch>
                </p:blipFill>
                <p:spPr bwMode="auto">
                  <a:xfrm>
                    <a:off x="1324" y="2011"/>
                    <a:ext cx="150" cy="1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114" name="Line 19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4" y="2092"/>
                    <a:ext cx="136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eaLnBrk="0" hangingPunct="0"/>
                    <a:endParaRPr lang="en-US" sz="2400">
                      <a:solidFill>
                        <a:srgbClr val="000000"/>
                      </a:solidFill>
                      <a:ea typeface="+mn-ea"/>
                      <a:cs typeface="Arial" charset="0"/>
                    </a:endParaRPr>
                  </a:p>
                </p:txBody>
              </p:sp>
            </p:grpSp>
            <p:grpSp>
              <p:nvGrpSpPr>
                <p:cNvPr id="17" name="Group 198"/>
                <p:cNvGrpSpPr>
                  <a:grpSpLocks/>
                </p:cNvGrpSpPr>
                <p:nvPr/>
              </p:nvGrpSpPr>
              <p:grpSpPr bwMode="auto">
                <a:xfrm>
                  <a:off x="3350" y="1693"/>
                  <a:ext cx="430" cy="102"/>
                  <a:chOff x="1324" y="2193"/>
                  <a:chExt cx="630" cy="150"/>
                </a:xfrm>
              </p:grpSpPr>
              <p:grpSp>
                <p:nvGrpSpPr>
                  <p:cNvPr id="107" name="Group 199"/>
                  <p:cNvGrpSpPr>
                    <a:grpSpLocks/>
                  </p:cNvGrpSpPr>
                  <p:nvPr/>
                </p:nvGrpSpPr>
                <p:grpSpPr bwMode="auto">
                  <a:xfrm>
                    <a:off x="1633" y="2193"/>
                    <a:ext cx="321" cy="150"/>
                    <a:chOff x="4351" y="-324"/>
                    <a:chExt cx="321" cy="150"/>
                  </a:xfrm>
                </p:grpSpPr>
                <p:pic>
                  <p:nvPicPr>
                    <p:cNvPr id="110" name="Picture 200" descr="images_FVinCC204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6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351" y="-324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11" name="Picture 201" descr="images_FVinCC204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7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522" y="-324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pic>
                <p:nvPicPr>
                  <p:cNvPr id="108" name="Picture 202" descr="images204"/>
                  <p:cNvPicPr>
                    <a:picLocks noChangeAspect="1" noChangeArrowheads="1"/>
                  </p:cNvPicPr>
                  <p:nvPr/>
                </p:nvPicPr>
                <p:blipFill>
                  <a:blip r:embed="rId38" cstate="print"/>
                  <a:srcRect/>
                  <a:stretch>
                    <a:fillRect/>
                  </a:stretch>
                </p:blipFill>
                <p:spPr bwMode="auto">
                  <a:xfrm>
                    <a:off x="1324" y="2193"/>
                    <a:ext cx="150" cy="1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109" name="Line 20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4" y="2269"/>
                    <a:ext cx="136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eaLnBrk="0" hangingPunct="0"/>
                    <a:endParaRPr lang="en-US" sz="2400">
                      <a:solidFill>
                        <a:srgbClr val="000000"/>
                      </a:solidFill>
                      <a:ea typeface="+mn-ea"/>
                      <a:cs typeface="Arial" charset="0"/>
                    </a:endParaRPr>
                  </a:p>
                </p:txBody>
              </p:sp>
            </p:grpSp>
            <p:grpSp>
              <p:nvGrpSpPr>
                <p:cNvPr id="18" name="Group 204"/>
                <p:cNvGrpSpPr>
                  <a:grpSpLocks/>
                </p:cNvGrpSpPr>
                <p:nvPr/>
              </p:nvGrpSpPr>
              <p:grpSpPr bwMode="auto">
                <a:xfrm>
                  <a:off x="3349" y="1810"/>
                  <a:ext cx="665" cy="102"/>
                  <a:chOff x="1324" y="2364"/>
                  <a:chExt cx="978" cy="150"/>
                </a:xfrm>
              </p:grpSpPr>
              <p:grpSp>
                <p:nvGrpSpPr>
                  <p:cNvPr id="100" name="Group 205"/>
                  <p:cNvGrpSpPr>
                    <a:grpSpLocks/>
                  </p:cNvGrpSpPr>
                  <p:nvPr/>
                </p:nvGrpSpPr>
                <p:grpSpPr bwMode="auto">
                  <a:xfrm>
                    <a:off x="1633" y="2364"/>
                    <a:ext cx="669" cy="150"/>
                    <a:chOff x="487" y="108"/>
                    <a:chExt cx="669" cy="150"/>
                  </a:xfrm>
                </p:grpSpPr>
                <p:pic>
                  <p:nvPicPr>
                    <p:cNvPr id="103" name="Picture 206" descr="images_FVinCC690_00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9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87" y="108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04" name="Picture 207" descr="images_FVinCC690_00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0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662" y="108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05" name="Picture 208" descr="images_FVinCC690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1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836" y="108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06" name="Picture 209" descr="images_FVinCC690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2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006" y="108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pic>
                <p:nvPicPr>
                  <p:cNvPr id="101" name="Picture 210" descr="images690"/>
                  <p:cNvPicPr>
                    <a:picLocks noChangeAspect="1" noChangeArrowheads="1"/>
                  </p:cNvPicPr>
                  <p:nvPr/>
                </p:nvPicPr>
                <p:blipFill>
                  <a:blip r:embed="rId43" cstate="print"/>
                  <a:srcRect/>
                  <a:stretch>
                    <a:fillRect/>
                  </a:stretch>
                </p:blipFill>
                <p:spPr bwMode="auto">
                  <a:xfrm>
                    <a:off x="1324" y="2364"/>
                    <a:ext cx="150" cy="1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102" name="Line 21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4" y="2445"/>
                    <a:ext cx="136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eaLnBrk="0" hangingPunct="0"/>
                    <a:endParaRPr lang="en-US" sz="2400">
                      <a:solidFill>
                        <a:srgbClr val="000000"/>
                      </a:solidFill>
                      <a:ea typeface="+mn-ea"/>
                      <a:cs typeface="Arial" charset="0"/>
                    </a:endParaRPr>
                  </a:p>
                </p:txBody>
              </p:sp>
            </p:grpSp>
            <p:grpSp>
              <p:nvGrpSpPr>
                <p:cNvPr id="19" name="Group 212"/>
                <p:cNvGrpSpPr>
                  <a:grpSpLocks/>
                </p:cNvGrpSpPr>
                <p:nvPr/>
              </p:nvGrpSpPr>
              <p:grpSpPr bwMode="auto">
                <a:xfrm>
                  <a:off x="3347" y="867"/>
                  <a:ext cx="2141" cy="231"/>
                  <a:chOff x="3347" y="867"/>
                  <a:chExt cx="2141" cy="231"/>
                </a:xfrm>
              </p:grpSpPr>
              <p:pic>
                <p:nvPicPr>
                  <p:cNvPr id="80" name="Picture 213" descr="images770"/>
                  <p:cNvPicPr>
                    <a:picLocks noChangeAspect="1" noChangeArrowheads="1"/>
                  </p:cNvPicPr>
                  <p:nvPr/>
                </p:nvPicPr>
                <p:blipFill>
                  <a:blip r:embed="rId44" cstate="print"/>
                  <a:srcRect/>
                  <a:stretch>
                    <a:fillRect/>
                  </a:stretch>
                </p:blipFill>
                <p:spPr bwMode="auto">
                  <a:xfrm>
                    <a:off x="3347" y="971"/>
                    <a:ext cx="102" cy="10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81" name="Line 21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449" y="1024"/>
                    <a:ext cx="93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eaLnBrk="0" hangingPunct="0"/>
                    <a:endParaRPr lang="en-US" sz="2400">
                      <a:solidFill>
                        <a:srgbClr val="000000"/>
                      </a:solidFill>
                      <a:ea typeface="+mn-ea"/>
                      <a:cs typeface="Arial" charset="0"/>
                    </a:endParaRPr>
                  </a:p>
                </p:txBody>
              </p:sp>
              <p:grpSp>
                <p:nvGrpSpPr>
                  <p:cNvPr id="82" name="Group 215"/>
                  <p:cNvGrpSpPr>
                    <a:grpSpLocks/>
                  </p:cNvGrpSpPr>
                  <p:nvPr/>
                </p:nvGrpSpPr>
                <p:grpSpPr bwMode="auto">
                  <a:xfrm>
                    <a:off x="3557" y="867"/>
                    <a:ext cx="1931" cy="231"/>
                    <a:chOff x="3557" y="867"/>
                    <a:chExt cx="1931" cy="231"/>
                  </a:xfrm>
                </p:grpSpPr>
                <p:grpSp>
                  <p:nvGrpSpPr>
                    <p:cNvPr id="83" name="Group 21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57" y="971"/>
                      <a:ext cx="1762" cy="102"/>
                      <a:chOff x="3557" y="971"/>
                      <a:chExt cx="1762" cy="102"/>
                    </a:xfrm>
                  </p:grpSpPr>
                  <p:pic>
                    <p:nvPicPr>
                      <p:cNvPr id="85" name="Picture 217" descr="images_FVinCC770_0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5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7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86" name="Picture 218" descr="images_FVinCC770_0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6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1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87" name="Picture 219" descr="images_FVinCC770_0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7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00" y="971"/>
                        <a:ext cx="103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88" name="Picture 220" descr="images_FVinCC770_0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8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6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89" name="Picture 221" descr="images_FVinCC770_0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9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5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90" name="Picture 222" descr="images_FVinCC770_0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0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6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91" name="Picture 223" descr="images_FVinCC770_0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1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0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92" name="Picture 224" descr="images_FVinCC770_0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2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90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93" name="Picture 225" descr="images_FVinCC770_0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3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9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94" name="Picture 226" descr="images_FVinCC770_0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4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5" y="971"/>
                        <a:ext cx="103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95" name="Picture 227" descr="images_FVinCC770_0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5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6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96" name="Picture 228" descr="images_FVinCC770_0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6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5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97" name="Picture 229" descr="images_FVinCC770_0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7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81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98" name="Picture 230" descr="images_FVinCC770_0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8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0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99" name="Picture 231" descr="images_FVinCC770_0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9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7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grpSp>
                <p:sp>
                  <p:nvSpPr>
                    <p:cNvPr id="84" name="Text Box 23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274" y="867"/>
                      <a:ext cx="214" cy="231"/>
                    </a:xfrm>
                    <a:prstGeom prst="rect">
                      <a:avLst/>
                    </a:prstGeom>
                    <a:noFill/>
                    <a:ln w="12700" cap="sq">
                      <a:noFill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lIns="90000" tIns="46800" rIns="90000" bIns="46800">
                      <a:spAutoFit/>
                    </a:bodyPr>
                    <a:lstStyle/>
                    <a:p>
                      <a:pPr algn="ctr" eaLnBrk="0" hangingPunct="0"/>
                      <a:r>
                        <a:rPr lang="en-US" b="1">
                          <a:solidFill>
                            <a:srgbClr val="808080"/>
                          </a:solidFill>
                          <a:latin typeface="ETH Light" pitchFamily="2" charset="0"/>
                          <a:ea typeface="+mn-ea"/>
                          <a:cs typeface="Arial" charset="0"/>
                        </a:rPr>
                        <a:t>…</a:t>
                      </a:r>
                      <a:endParaRPr lang="de-CH" b="1">
                        <a:solidFill>
                          <a:srgbClr val="808080"/>
                        </a:solidFill>
                        <a:latin typeface="ETH Light" pitchFamily="2" charset="0"/>
                        <a:ea typeface="+mn-ea"/>
                        <a:cs typeface="Arial" charset="0"/>
                      </a:endParaRPr>
                    </a:p>
                  </p:txBody>
                </p:sp>
              </p:grpSp>
            </p:grpSp>
            <p:grpSp>
              <p:nvGrpSpPr>
                <p:cNvPr id="20" name="Group 233"/>
                <p:cNvGrpSpPr>
                  <a:grpSpLocks/>
                </p:cNvGrpSpPr>
                <p:nvPr/>
              </p:nvGrpSpPr>
              <p:grpSpPr bwMode="auto">
                <a:xfrm>
                  <a:off x="3347" y="748"/>
                  <a:ext cx="2141" cy="231"/>
                  <a:chOff x="3347" y="748"/>
                  <a:chExt cx="2141" cy="231"/>
                </a:xfrm>
              </p:grpSpPr>
              <p:pic>
                <p:nvPicPr>
                  <p:cNvPr id="60" name="Picture 234" descr="images524"/>
                  <p:cNvPicPr>
                    <a:picLocks noChangeAspect="1" noChangeArrowheads="1"/>
                  </p:cNvPicPr>
                  <p:nvPr/>
                </p:nvPicPr>
                <p:blipFill>
                  <a:blip r:embed="rId60" cstate="print"/>
                  <a:srcRect/>
                  <a:stretch>
                    <a:fillRect/>
                  </a:stretch>
                </p:blipFill>
                <p:spPr bwMode="auto">
                  <a:xfrm>
                    <a:off x="3347" y="848"/>
                    <a:ext cx="102" cy="10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61" name="Line 23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449" y="901"/>
                    <a:ext cx="93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eaLnBrk="0" hangingPunct="0"/>
                    <a:endParaRPr lang="en-US" sz="2400">
                      <a:solidFill>
                        <a:srgbClr val="000000"/>
                      </a:solidFill>
                      <a:ea typeface="+mn-ea"/>
                      <a:cs typeface="Arial" charset="0"/>
                    </a:endParaRPr>
                  </a:p>
                </p:txBody>
              </p:sp>
              <p:grpSp>
                <p:nvGrpSpPr>
                  <p:cNvPr id="62" name="Group 236"/>
                  <p:cNvGrpSpPr>
                    <a:grpSpLocks/>
                  </p:cNvGrpSpPr>
                  <p:nvPr/>
                </p:nvGrpSpPr>
                <p:grpSpPr bwMode="auto">
                  <a:xfrm>
                    <a:off x="3557" y="748"/>
                    <a:ext cx="1931" cy="231"/>
                    <a:chOff x="3557" y="748"/>
                    <a:chExt cx="1931" cy="231"/>
                  </a:xfrm>
                </p:grpSpPr>
                <p:grpSp>
                  <p:nvGrpSpPr>
                    <p:cNvPr id="63" name="Group 23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57" y="848"/>
                      <a:ext cx="1759" cy="102"/>
                      <a:chOff x="3557" y="848"/>
                      <a:chExt cx="1759" cy="102"/>
                    </a:xfrm>
                  </p:grpSpPr>
                  <p:pic>
                    <p:nvPicPr>
                      <p:cNvPr id="65" name="Picture 238" descr="images_FVinCC524_0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1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7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66" name="Picture 239" descr="images_FVinCC524_0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2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73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67" name="Picture 240" descr="images_FVinCC524_0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3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2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68" name="Picture 241" descr="images_FVinCC524_0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4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3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69" name="Picture 242" descr="images_FVinCC524_0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5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0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70" name="Picture 243" descr="images_FVinCC524_0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6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0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71" name="Picture 244" descr="images_FVinCC524_0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7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8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72" name="Picture 245" descr="images_FVinCC524_0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8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6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73" name="Picture 246" descr="images_FVinCC524_0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9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4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74" name="Picture 247" descr="images_FVinCC524_0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0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3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75" name="Picture 248" descr="images_FVinCC524_0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1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1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76" name="Picture 249" descr="images_FVinCC524_0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2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0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77" name="Picture 250" descr="images_FVinCC524_0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3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5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78" name="Picture 251" descr="images_FVinCC524_0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4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4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79" name="Picture 252" descr="images_FVinCC524_0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5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4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grpSp>
                <p:sp>
                  <p:nvSpPr>
                    <p:cNvPr id="64" name="Text Box 25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274" y="748"/>
                      <a:ext cx="214" cy="231"/>
                    </a:xfrm>
                    <a:prstGeom prst="rect">
                      <a:avLst/>
                    </a:prstGeom>
                    <a:noFill/>
                    <a:ln w="12700" cap="sq">
                      <a:noFill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lIns="90000" tIns="46800" rIns="90000" bIns="46800">
                      <a:spAutoFit/>
                    </a:bodyPr>
                    <a:lstStyle/>
                    <a:p>
                      <a:pPr algn="ctr" eaLnBrk="0" hangingPunct="0"/>
                      <a:r>
                        <a:rPr lang="en-US" b="1">
                          <a:solidFill>
                            <a:srgbClr val="808080"/>
                          </a:solidFill>
                          <a:latin typeface="ETH Light" pitchFamily="2" charset="0"/>
                          <a:ea typeface="+mn-ea"/>
                          <a:cs typeface="Arial" charset="0"/>
                        </a:rPr>
                        <a:t>…</a:t>
                      </a:r>
                      <a:endParaRPr lang="de-CH" b="1">
                        <a:solidFill>
                          <a:srgbClr val="808080"/>
                        </a:solidFill>
                        <a:latin typeface="ETH Light" pitchFamily="2" charset="0"/>
                        <a:ea typeface="+mn-ea"/>
                        <a:cs typeface="Arial" charset="0"/>
                      </a:endParaRPr>
                    </a:p>
                  </p:txBody>
                </p:sp>
              </p:grpSp>
            </p:grpSp>
            <p:grpSp>
              <p:nvGrpSpPr>
                <p:cNvPr id="21" name="Group 254"/>
                <p:cNvGrpSpPr>
                  <a:grpSpLocks/>
                </p:cNvGrpSpPr>
                <p:nvPr/>
              </p:nvGrpSpPr>
              <p:grpSpPr bwMode="auto">
                <a:xfrm>
                  <a:off x="3347" y="640"/>
                  <a:ext cx="2141" cy="231"/>
                  <a:chOff x="3347" y="640"/>
                  <a:chExt cx="2141" cy="231"/>
                </a:xfrm>
              </p:grpSpPr>
              <p:pic>
                <p:nvPicPr>
                  <p:cNvPr id="40" name="Picture 255" descr="images800"/>
                  <p:cNvPicPr>
                    <a:picLocks noChangeAspect="1" noChangeArrowheads="1"/>
                  </p:cNvPicPr>
                  <p:nvPr/>
                </p:nvPicPr>
                <p:blipFill>
                  <a:blip r:embed="rId76" cstate="print"/>
                  <a:srcRect/>
                  <a:stretch>
                    <a:fillRect/>
                  </a:stretch>
                </p:blipFill>
                <p:spPr bwMode="auto">
                  <a:xfrm>
                    <a:off x="3347" y="738"/>
                    <a:ext cx="102" cy="10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41" name="Line 25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449" y="791"/>
                    <a:ext cx="93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eaLnBrk="0" hangingPunct="0"/>
                    <a:endParaRPr lang="en-US" sz="2400">
                      <a:solidFill>
                        <a:srgbClr val="000000"/>
                      </a:solidFill>
                      <a:ea typeface="+mn-ea"/>
                      <a:cs typeface="Arial" charset="0"/>
                    </a:endParaRPr>
                  </a:p>
                </p:txBody>
              </p:sp>
              <p:grpSp>
                <p:nvGrpSpPr>
                  <p:cNvPr id="42" name="Group 257"/>
                  <p:cNvGrpSpPr>
                    <a:grpSpLocks/>
                  </p:cNvGrpSpPr>
                  <p:nvPr/>
                </p:nvGrpSpPr>
                <p:grpSpPr bwMode="auto">
                  <a:xfrm>
                    <a:off x="3557" y="640"/>
                    <a:ext cx="1931" cy="231"/>
                    <a:chOff x="3557" y="640"/>
                    <a:chExt cx="1931" cy="231"/>
                  </a:xfrm>
                </p:grpSpPr>
                <p:grpSp>
                  <p:nvGrpSpPr>
                    <p:cNvPr id="43" name="Group 25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57" y="738"/>
                      <a:ext cx="1761" cy="102"/>
                      <a:chOff x="3557" y="738"/>
                      <a:chExt cx="1761" cy="102"/>
                    </a:xfrm>
                  </p:grpSpPr>
                  <p:pic>
                    <p:nvPicPr>
                      <p:cNvPr id="45" name="Picture 259" descr="images_FVinCC800_0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7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7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46" name="Picture 260" descr="images_FVinCC800_0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8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77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47" name="Picture 261" descr="images_FVinCC800_0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9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3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48" name="Picture 262" descr="images_FVinCC800_00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3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49" name="Picture 263" descr="images_FVinCC800_00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1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2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50" name="Picture 264" descr="images_FVinCC800_00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2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8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51" name="Picture 265" descr="images_FVinCC800_00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3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52" name="Picture 266" descr="images_FVinCC800_00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4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5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53" name="Picture 267" descr="images_FVinCC800_00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5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2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54" name="Picture 268" descr="images_FVinCC800_00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6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2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55" name="Picture 269" descr="images_FVinCC800_00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7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1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56" name="Picture 270" descr="images_FVinCC800_00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8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7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57" name="Picture 271" descr="images_FVinCC800_00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9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6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58" name="Picture 272" descr="images_FVinCC800_0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0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7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59" name="Picture 273" descr="images_FVinCC800_0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1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5" y="738"/>
                        <a:ext cx="103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grpSp>
                <p:sp>
                  <p:nvSpPr>
                    <p:cNvPr id="44" name="Text Box 27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274" y="640"/>
                      <a:ext cx="214" cy="231"/>
                    </a:xfrm>
                    <a:prstGeom prst="rect">
                      <a:avLst/>
                    </a:prstGeom>
                    <a:noFill/>
                    <a:ln w="12700" cap="sq">
                      <a:noFill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lIns="90000" tIns="46800" rIns="90000" bIns="46800">
                      <a:spAutoFit/>
                    </a:bodyPr>
                    <a:lstStyle/>
                    <a:p>
                      <a:pPr algn="ctr" eaLnBrk="0" hangingPunct="0"/>
                      <a:r>
                        <a:rPr lang="en-US" b="1">
                          <a:solidFill>
                            <a:srgbClr val="808080"/>
                          </a:solidFill>
                          <a:latin typeface="ETH Light" pitchFamily="2" charset="0"/>
                          <a:ea typeface="+mn-ea"/>
                          <a:cs typeface="Arial" charset="0"/>
                        </a:rPr>
                        <a:t>…</a:t>
                      </a:r>
                      <a:endParaRPr lang="de-CH" b="1">
                        <a:solidFill>
                          <a:srgbClr val="808080"/>
                        </a:solidFill>
                        <a:latin typeface="ETH Light" pitchFamily="2" charset="0"/>
                        <a:ea typeface="+mn-ea"/>
                        <a:cs typeface="Arial" charset="0"/>
                      </a:endParaRPr>
                    </a:p>
                  </p:txBody>
                </p:sp>
              </p:grpSp>
            </p:grpSp>
            <p:grpSp>
              <p:nvGrpSpPr>
                <p:cNvPr id="22" name="Group 275"/>
                <p:cNvGrpSpPr>
                  <a:grpSpLocks/>
                </p:cNvGrpSpPr>
                <p:nvPr/>
              </p:nvGrpSpPr>
              <p:grpSpPr bwMode="auto">
                <a:xfrm>
                  <a:off x="3557" y="980"/>
                  <a:ext cx="1931" cy="231"/>
                  <a:chOff x="3557" y="980"/>
                  <a:chExt cx="1931" cy="231"/>
                </a:xfrm>
              </p:grpSpPr>
              <p:grpSp>
                <p:nvGrpSpPr>
                  <p:cNvPr id="23" name="Group 276"/>
                  <p:cNvGrpSpPr>
                    <a:grpSpLocks/>
                  </p:cNvGrpSpPr>
                  <p:nvPr/>
                </p:nvGrpSpPr>
                <p:grpSpPr bwMode="auto">
                  <a:xfrm>
                    <a:off x="3557" y="1088"/>
                    <a:ext cx="1762" cy="102"/>
                    <a:chOff x="3557" y="1088"/>
                    <a:chExt cx="1762" cy="102"/>
                  </a:xfrm>
                </p:grpSpPr>
                <p:pic>
                  <p:nvPicPr>
                    <p:cNvPr id="25" name="Picture 277" descr="images_FVinCC780_00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2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3557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26" name="Picture 278" descr="images_FVinCC780_00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3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3677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27" name="Picture 279" descr="images_FVinCC780_005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3792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28" name="Picture 280" descr="images_FVinCC780_006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5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3911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29" name="Picture 281" descr="images_FVinCC780_007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6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027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0" name="Picture 282" descr="images_FVinCC780_008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7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147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1" name="Picture 283" descr="images_FVinCC780_009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8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266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2" name="Picture 284" descr="images_FVinCC780_0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9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385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3" name="Picture 285" descr="images_FVinCC780_01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0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502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4" name="Picture 286" descr="images_FVinCC780_01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1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621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5" name="Picture 287" descr="images_FVinCC780_01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2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740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6" name="Picture 288" descr="images_FVinCC780_01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3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857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7" name="Picture 289" descr="images_FVinCC780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981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8" name="Picture 290" descr="images_FVinCC780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5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5100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9" name="Picture 291" descr="images_FVinCC780_00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6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5217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sp>
                <p:nvSpPr>
                  <p:cNvPr id="24" name="Text Box 29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274" y="980"/>
                    <a:ext cx="214" cy="231"/>
                  </a:xfrm>
                  <a:prstGeom prst="rect">
                    <a:avLst/>
                  </a:prstGeom>
                  <a:noFill/>
                  <a:ln w="12700" cap="sq">
                    <a:noFill/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lIns="90000" tIns="46800" rIns="90000" bIns="46800">
                    <a:spAutoFit/>
                  </a:bodyPr>
                  <a:lstStyle/>
                  <a:p>
                    <a:pPr algn="ctr" eaLnBrk="0" hangingPunct="0"/>
                    <a:r>
                      <a:rPr lang="en-US" b="1">
                        <a:solidFill>
                          <a:srgbClr val="808080"/>
                        </a:solidFill>
                        <a:latin typeface="ETH Light" pitchFamily="2" charset="0"/>
                        <a:ea typeface="+mn-ea"/>
                        <a:cs typeface="Arial" charset="0"/>
                      </a:rPr>
                      <a:t>…</a:t>
                    </a:r>
                    <a:endParaRPr lang="de-CH" b="1">
                      <a:solidFill>
                        <a:srgbClr val="808080"/>
                      </a:solidFill>
                      <a:latin typeface="ETH Light" pitchFamily="2" charset="0"/>
                      <a:ea typeface="+mn-ea"/>
                      <a:cs typeface="Arial" charset="0"/>
                    </a:endParaRPr>
                  </a:p>
                </p:txBody>
              </p:sp>
            </p:grpSp>
          </p:grpSp>
        </p:grpSp>
      </p:grpSp>
      <p:grpSp>
        <p:nvGrpSpPr>
          <p:cNvPr id="154" name="Group 476"/>
          <p:cNvGrpSpPr>
            <a:grpSpLocks/>
          </p:cNvGrpSpPr>
          <p:nvPr/>
        </p:nvGrpSpPr>
        <p:grpSpPr bwMode="auto">
          <a:xfrm>
            <a:off x="303840" y="2287588"/>
            <a:ext cx="3506160" cy="2817812"/>
            <a:chOff x="1723" y="-176"/>
            <a:chExt cx="1034" cy="831"/>
          </a:xfrm>
        </p:grpSpPr>
        <p:pic>
          <p:nvPicPr>
            <p:cNvPr id="155" name="Picture 467" descr="IFWN-sequence-035"/>
            <p:cNvPicPr>
              <a:picLocks noChangeAspect="1" noChangeArrowheads="1"/>
            </p:cNvPicPr>
            <p:nvPr/>
          </p:nvPicPr>
          <p:blipFill>
            <a:blip r:embed="rId107" cstate="print"/>
            <a:srcRect/>
            <a:stretch>
              <a:fillRect/>
            </a:stretch>
          </p:blipFill>
          <p:spPr bwMode="auto">
            <a:xfrm>
              <a:off x="1723" y="-176"/>
              <a:ext cx="1034" cy="8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6" name="Oval 468"/>
            <p:cNvSpPr>
              <a:spLocks noChangeArrowheads="1"/>
            </p:cNvSpPr>
            <p:nvPr/>
          </p:nvSpPr>
          <p:spPr bwMode="auto">
            <a:xfrm>
              <a:off x="2321" y="333"/>
              <a:ext cx="159" cy="159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lIns="90000" tIns="46800" rIns="90000" bIns="46800" anchor="ctr">
              <a:spAutoFit/>
            </a:bodyPr>
            <a:lstStyle/>
            <a:p>
              <a:pPr eaLnBrk="0" hangingPunct="0"/>
              <a:endParaRPr lang="de-CH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57" name="Oval 469"/>
            <p:cNvSpPr>
              <a:spLocks noChangeArrowheads="1"/>
            </p:cNvSpPr>
            <p:nvPr/>
          </p:nvSpPr>
          <p:spPr bwMode="auto">
            <a:xfrm>
              <a:off x="2276" y="-30"/>
              <a:ext cx="113" cy="113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lIns="90000" tIns="46800" rIns="90000" bIns="46800" anchor="ctr">
              <a:spAutoFit/>
            </a:bodyPr>
            <a:lstStyle/>
            <a:p>
              <a:pPr eaLnBrk="0" hangingPunct="0"/>
              <a:endParaRPr lang="de-CH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58" name="Oval 470"/>
            <p:cNvSpPr>
              <a:spLocks noChangeArrowheads="1"/>
            </p:cNvSpPr>
            <p:nvPr/>
          </p:nvSpPr>
          <p:spPr bwMode="auto">
            <a:xfrm>
              <a:off x="2367" y="424"/>
              <a:ext cx="91" cy="91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lIns="90000" tIns="46800" rIns="90000" bIns="46800" anchor="ctr">
              <a:spAutoFit/>
            </a:bodyPr>
            <a:lstStyle/>
            <a:p>
              <a:pPr eaLnBrk="0" hangingPunct="0"/>
              <a:endParaRPr lang="de-CH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59" name="Oval 471"/>
            <p:cNvSpPr>
              <a:spLocks noChangeArrowheads="1"/>
            </p:cNvSpPr>
            <p:nvPr/>
          </p:nvSpPr>
          <p:spPr bwMode="auto">
            <a:xfrm>
              <a:off x="2208" y="197"/>
              <a:ext cx="204" cy="204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lIns="90000" tIns="46800" rIns="90000" bIns="46800" anchor="ctr">
              <a:spAutoFit/>
            </a:bodyPr>
            <a:lstStyle/>
            <a:p>
              <a:pPr eaLnBrk="0" hangingPunct="0"/>
              <a:endParaRPr lang="de-CH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60" name="Oval 472"/>
            <p:cNvSpPr>
              <a:spLocks noChangeArrowheads="1"/>
            </p:cNvSpPr>
            <p:nvPr/>
          </p:nvSpPr>
          <p:spPr bwMode="auto">
            <a:xfrm>
              <a:off x="2231" y="61"/>
              <a:ext cx="159" cy="159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lIns="90000" tIns="46800" rIns="90000" bIns="46800" anchor="ctr">
              <a:spAutoFit/>
            </a:bodyPr>
            <a:lstStyle/>
            <a:p>
              <a:pPr eaLnBrk="0" hangingPunct="0"/>
              <a:endParaRPr lang="de-CH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61" name="Oval 473"/>
            <p:cNvSpPr>
              <a:spLocks noChangeArrowheads="1"/>
            </p:cNvSpPr>
            <p:nvPr/>
          </p:nvSpPr>
          <p:spPr bwMode="auto">
            <a:xfrm>
              <a:off x="2114" y="383"/>
              <a:ext cx="136" cy="136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lIns="90000" tIns="46800" rIns="90000" bIns="46800" anchor="ctr">
              <a:spAutoFit/>
            </a:bodyPr>
            <a:lstStyle/>
            <a:p>
              <a:pPr eaLnBrk="0" hangingPunct="0"/>
              <a:endParaRPr lang="de-CH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62" name="Oval 474"/>
            <p:cNvSpPr>
              <a:spLocks noChangeArrowheads="1"/>
            </p:cNvSpPr>
            <p:nvPr/>
          </p:nvSpPr>
          <p:spPr bwMode="auto">
            <a:xfrm>
              <a:off x="2344" y="197"/>
              <a:ext cx="91" cy="91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lIns="90000" tIns="46800" rIns="90000" bIns="46800" anchor="ctr">
              <a:spAutoFit/>
            </a:bodyPr>
            <a:lstStyle/>
            <a:p>
              <a:pPr eaLnBrk="0" hangingPunct="0"/>
              <a:endParaRPr lang="de-CH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</p:grpSp>
      <p:sp>
        <p:nvSpPr>
          <p:cNvPr id="163" name="Text Box 4"/>
          <p:cNvSpPr txBox="1">
            <a:spLocks noChangeArrowheads="1"/>
          </p:cNvSpPr>
          <p:nvPr/>
        </p:nvSpPr>
        <p:spPr bwMode="auto">
          <a:xfrm>
            <a:off x="7748208" y="6534150"/>
            <a:ext cx="131959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ea typeface="+mn-ea"/>
                <a:cs typeface="Arial" charset="0"/>
              </a:rPr>
              <a:t>Source: B. </a:t>
            </a:r>
            <a:r>
              <a:rPr lang="en-US" sz="1200" dirty="0" err="1" smtClean="0">
                <a:solidFill>
                  <a:srgbClr val="000000"/>
                </a:solidFill>
                <a:ea typeface="+mn-ea"/>
                <a:cs typeface="Arial" charset="0"/>
              </a:rPr>
              <a:t>Leibe</a:t>
            </a:r>
            <a:endParaRPr lang="en-US" sz="1200" dirty="0">
              <a:solidFill>
                <a:srgbClr val="000000"/>
              </a:solidFill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230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8600" y="400734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-200" dirty="0" smtClean="0">
                <a:latin typeface="Kalinga" pitchFamily="34" charset="0"/>
                <a:cs typeface="Kalinga" pitchFamily="34" charset="0"/>
              </a:rPr>
              <a:t>How do we describe an image patch?</a:t>
            </a:r>
            <a:endParaRPr lang="en-US" sz="3600" spc="-200" dirty="0">
              <a:latin typeface="Kalinga" pitchFamily="34" charset="0"/>
              <a:cs typeface="Kaling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1459468"/>
            <a:ext cx="746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Patches with similar content should have similar descriptors.</a:t>
            </a:r>
            <a:endParaRPr lang="en-US" sz="2000" dirty="0"/>
          </a:p>
        </p:txBody>
      </p:sp>
      <p:pic>
        <p:nvPicPr>
          <p:cNvPr id="2050" name="Picture 2" descr="C:\larryz\papers\BiCE\CameraReady\figures\CategoryExampl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30"/>
          <a:stretch/>
        </p:blipFill>
        <p:spPr bwMode="auto">
          <a:xfrm>
            <a:off x="696686" y="2667000"/>
            <a:ext cx="3646714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larryz\papers\BiCE\CameraReady\figures\LibertyExamp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362200"/>
            <a:ext cx="36576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larryz\papers\BiCE\CameraReady\figures\NDExamp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325" y="4495800"/>
            <a:ext cx="3648075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375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Visual vocabularies: Issues</a:t>
            </a:r>
          </a:p>
        </p:txBody>
      </p:sp>
      <p:sp>
        <p:nvSpPr>
          <p:cNvPr id="1082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7862" y="1600200"/>
            <a:ext cx="8229600" cy="4525963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How to choose vocabulary size?</a:t>
            </a:r>
          </a:p>
          <a:p>
            <a:pPr lvl="1"/>
            <a:r>
              <a:rPr lang="en-US" dirty="0" smtClean="0"/>
              <a:t>Too small: visual words not representative of all patches</a:t>
            </a:r>
          </a:p>
          <a:p>
            <a:pPr lvl="1"/>
            <a:r>
              <a:rPr lang="en-US" dirty="0" smtClean="0"/>
              <a:t>Too large: quantization artifacts, </a:t>
            </a:r>
          </a:p>
          <a:p>
            <a:pPr marL="457200" lvl="1" indent="0">
              <a:buNone/>
            </a:pPr>
            <a:r>
              <a:rPr lang="en-US" dirty="0" err="1" smtClean="0"/>
              <a:t>overfitting</a:t>
            </a:r>
            <a:endParaRPr lang="en-US" dirty="0" smtClean="0"/>
          </a:p>
          <a:p>
            <a:pPr>
              <a:buFontTx/>
              <a:buChar char="•"/>
            </a:pPr>
            <a:r>
              <a:rPr lang="en-US" dirty="0" smtClean="0"/>
              <a:t>Computational efficiency</a:t>
            </a:r>
          </a:p>
          <a:p>
            <a:pPr lvl="1"/>
            <a:r>
              <a:rPr lang="en-US" dirty="0" smtClean="0"/>
              <a:t>Vocabulary trees 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 smtClean="0"/>
              <a:t>Nister</a:t>
            </a:r>
            <a:r>
              <a:rPr lang="en-US" dirty="0" smtClean="0"/>
              <a:t> &amp; </a:t>
            </a:r>
            <a:r>
              <a:rPr lang="en-US" dirty="0" err="1" smtClean="0"/>
              <a:t>Stewenius</a:t>
            </a:r>
            <a:r>
              <a:rPr lang="en-US" dirty="0" smtClean="0"/>
              <a:t>, 2006)</a:t>
            </a:r>
          </a:p>
        </p:txBody>
      </p:sp>
      <p:pic>
        <p:nvPicPr>
          <p:cNvPr id="10823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32509" y="2743200"/>
            <a:ext cx="2906712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0486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2371" grpId="0" build="p" bldLvl="2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tmp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17174" r="66127" b="47049"/>
          <a:stretch>
            <a:fillRect/>
          </a:stretch>
        </p:blipFill>
        <p:spPr bwMode="auto">
          <a:xfrm>
            <a:off x="5715000" y="895350"/>
            <a:ext cx="29718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6787" name="Rectangle 3"/>
          <p:cNvSpPr>
            <a:spLocks noChangeArrowheads="1"/>
          </p:cNvSpPr>
          <p:nvPr/>
        </p:nvSpPr>
        <p:spPr bwMode="auto">
          <a:xfrm>
            <a:off x="457200" y="274638"/>
            <a:ext cx="822960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3400" b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3. Image representation</a:t>
            </a:r>
          </a:p>
        </p:txBody>
      </p:sp>
      <p:grpSp>
        <p:nvGrpSpPr>
          <p:cNvPr id="81924" name="Group 4"/>
          <p:cNvGrpSpPr>
            <a:grpSpLocks/>
          </p:cNvGrpSpPr>
          <p:nvPr/>
        </p:nvGrpSpPr>
        <p:grpSpPr bwMode="auto">
          <a:xfrm>
            <a:off x="1317625" y="5111750"/>
            <a:ext cx="6835775" cy="755650"/>
            <a:chOff x="2256" y="2544"/>
            <a:chExt cx="3202" cy="354"/>
          </a:xfrm>
        </p:grpSpPr>
        <p:pic>
          <p:nvPicPr>
            <p:cNvPr id="81940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179" r="21556" b="47224"/>
            <a:stretch>
              <a:fillRect/>
            </a:stretch>
          </p:blipFill>
          <p:spPr bwMode="auto">
            <a:xfrm>
              <a:off x="2256" y="2688"/>
              <a:ext cx="2640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41" name="Text Box 6"/>
            <p:cNvSpPr txBox="1">
              <a:spLocks noChangeArrowheads="1"/>
            </p:cNvSpPr>
            <p:nvPr/>
          </p:nvSpPr>
          <p:spPr bwMode="auto">
            <a:xfrm>
              <a:off x="4944" y="2544"/>
              <a:ext cx="514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sz="3200" b="1"/>
                <a:t>…..</a:t>
              </a:r>
            </a:p>
          </p:txBody>
        </p:sp>
      </p:grpSp>
      <p:sp>
        <p:nvSpPr>
          <p:cNvPr id="81925" name="Line 7"/>
          <p:cNvSpPr>
            <a:spLocks noChangeShapeType="1"/>
          </p:cNvSpPr>
          <p:nvPr/>
        </p:nvSpPr>
        <p:spPr bwMode="auto">
          <a:xfrm>
            <a:off x="1066800" y="5105400"/>
            <a:ext cx="7239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26" name="Line 8"/>
          <p:cNvSpPr>
            <a:spLocks noChangeShapeType="1"/>
          </p:cNvSpPr>
          <p:nvPr/>
        </p:nvSpPr>
        <p:spPr bwMode="auto">
          <a:xfrm flipV="1">
            <a:off x="1066800" y="2286000"/>
            <a:ext cx="0" cy="2819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27" name="Rectangle 9"/>
          <p:cNvSpPr>
            <a:spLocks noChangeArrowheads="1"/>
          </p:cNvSpPr>
          <p:nvPr/>
        </p:nvSpPr>
        <p:spPr bwMode="auto">
          <a:xfrm>
            <a:off x="1447800" y="4495800"/>
            <a:ext cx="228600" cy="6096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28" name="Rectangle 10"/>
          <p:cNvSpPr>
            <a:spLocks noChangeArrowheads="1"/>
          </p:cNvSpPr>
          <p:nvPr/>
        </p:nvSpPr>
        <p:spPr bwMode="auto">
          <a:xfrm>
            <a:off x="1905000" y="3352800"/>
            <a:ext cx="228600" cy="17526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29" name="Rectangle 11"/>
          <p:cNvSpPr>
            <a:spLocks noChangeArrowheads="1"/>
          </p:cNvSpPr>
          <p:nvPr/>
        </p:nvSpPr>
        <p:spPr bwMode="auto">
          <a:xfrm>
            <a:off x="2438400" y="3657600"/>
            <a:ext cx="228600" cy="14478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30" name="Rectangle 12"/>
          <p:cNvSpPr>
            <a:spLocks noChangeArrowheads="1"/>
          </p:cNvSpPr>
          <p:nvPr/>
        </p:nvSpPr>
        <p:spPr bwMode="auto">
          <a:xfrm>
            <a:off x="2971800" y="4800600"/>
            <a:ext cx="228600" cy="3048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31" name="Rectangle 13"/>
          <p:cNvSpPr>
            <a:spLocks noChangeArrowheads="1"/>
          </p:cNvSpPr>
          <p:nvPr/>
        </p:nvSpPr>
        <p:spPr bwMode="auto">
          <a:xfrm>
            <a:off x="3505200" y="2819400"/>
            <a:ext cx="228600" cy="22860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32" name="Rectangle 14"/>
          <p:cNvSpPr>
            <a:spLocks noChangeArrowheads="1"/>
          </p:cNvSpPr>
          <p:nvPr/>
        </p:nvSpPr>
        <p:spPr bwMode="auto">
          <a:xfrm>
            <a:off x="4038600" y="3962400"/>
            <a:ext cx="228600" cy="11430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33" name="Rectangle 15"/>
          <p:cNvSpPr>
            <a:spLocks noChangeArrowheads="1"/>
          </p:cNvSpPr>
          <p:nvPr/>
        </p:nvSpPr>
        <p:spPr bwMode="auto">
          <a:xfrm>
            <a:off x="4572000" y="3505200"/>
            <a:ext cx="228600" cy="16002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34" name="Rectangle 16"/>
          <p:cNvSpPr>
            <a:spLocks noChangeArrowheads="1"/>
          </p:cNvSpPr>
          <p:nvPr/>
        </p:nvSpPr>
        <p:spPr bwMode="auto">
          <a:xfrm>
            <a:off x="5029200" y="4267200"/>
            <a:ext cx="228600" cy="8382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35" name="Rectangle 17"/>
          <p:cNvSpPr>
            <a:spLocks noChangeArrowheads="1"/>
          </p:cNvSpPr>
          <p:nvPr/>
        </p:nvSpPr>
        <p:spPr bwMode="auto">
          <a:xfrm>
            <a:off x="5562600" y="3352800"/>
            <a:ext cx="228600" cy="17526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36" name="Rectangle 18"/>
          <p:cNvSpPr>
            <a:spLocks noChangeArrowheads="1"/>
          </p:cNvSpPr>
          <p:nvPr/>
        </p:nvSpPr>
        <p:spPr bwMode="auto">
          <a:xfrm>
            <a:off x="6096000" y="4648200"/>
            <a:ext cx="228600" cy="4572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37" name="Rectangle 19"/>
          <p:cNvSpPr>
            <a:spLocks noChangeArrowheads="1"/>
          </p:cNvSpPr>
          <p:nvPr/>
        </p:nvSpPr>
        <p:spPr bwMode="auto">
          <a:xfrm>
            <a:off x="6553200" y="3810000"/>
            <a:ext cx="228600" cy="12954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38" name="Text Box 20"/>
          <p:cNvSpPr txBox="1">
            <a:spLocks noChangeArrowheads="1"/>
          </p:cNvSpPr>
          <p:nvPr/>
        </p:nvSpPr>
        <p:spPr bwMode="auto">
          <a:xfrm rot="-5400000">
            <a:off x="6350" y="3651250"/>
            <a:ext cx="1298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000"/>
              <a:t>frequency</a:t>
            </a:r>
          </a:p>
        </p:txBody>
      </p:sp>
      <p:sp>
        <p:nvSpPr>
          <p:cNvPr id="81939" name="Text Box 21"/>
          <p:cNvSpPr txBox="1">
            <a:spLocks noChangeArrowheads="1"/>
          </p:cNvSpPr>
          <p:nvPr/>
        </p:nvSpPr>
        <p:spPr bwMode="auto">
          <a:xfrm>
            <a:off x="3657600" y="5943600"/>
            <a:ext cx="1660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/>
              <a:t>codewords</a:t>
            </a:r>
          </a:p>
        </p:txBody>
      </p:sp>
    </p:spTree>
    <p:extLst>
      <p:ext uri="{BB962C8B-B14F-4D97-AF65-F5344CB8AC3E}">
        <p14:creationId xmlns:p14="http://schemas.microsoft.com/office/powerpoint/2010/main" val="1172646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Image classification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>
                <a:latin typeface="Calibri" charset="0"/>
              </a:rPr>
              <a:t>Given the bag-of-features representations of images from different classes, </a:t>
            </a:r>
            <a:r>
              <a:rPr lang="en-US" dirty="0" smtClean="0">
                <a:latin typeface="Calibri" charset="0"/>
              </a:rPr>
              <a:t>learn a classifier using machine learning</a:t>
            </a:r>
            <a:endParaRPr lang="en-US" dirty="0">
              <a:latin typeface="Calibri" charset="0"/>
            </a:endParaRPr>
          </a:p>
        </p:txBody>
      </p:sp>
      <p:grpSp>
        <p:nvGrpSpPr>
          <p:cNvPr id="82948" name="Group 4"/>
          <p:cNvGrpSpPr>
            <a:grpSpLocks/>
          </p:cNvGrpSpPr>
          <p:nvPr/>
        </p:nvGrpSpPr>
        <p:grpSpPr bwMode="auto">
          <a:xfrm>
            <a:off x="228600" y="3505200"/>
            <a:ext cx="8763000" cy="2209800"/>
            <a:chOff x="144" y="1776"/>
            <a:chExt cx="5520" cy="1392"/>
          </a:xfrm>
        </p:grpSpPr>
        <p:sp>
          <p:nvSpPr>
            <p:cNvPr id="82949" name="Rectangle 5"/>
            <p:cNvSpPr>
              <a:spLocks noChangeArrowheads="1"/>
            </p:cNvSpPr>
            <p:nvPr/>
          </p:nvSpPr>
          <p:spPr bwMode="auto">
            <a:xfrm>
              <a:off x="4944" y="1776"/>
              <a:ext cx="96" cy="112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50" name="Rectangle 6"/>
            <p:cNvSpPr>
              <a:spLocks noChangeArrowheads="1"/>
            </p:cNvSpPr>
            <p:nvPr/>
          </p:nvSpPr>
          <p:spPr bwMode="auto">
            <a:xfrm>
              <a:off x="4320" y="2736"/>
              <a:ext cx="96" cy="16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51" name="Rectangle 7"/>
            <p:cNvSpPr>
              <a:spLocks noChangeArrowheads="1"/>
            </p:cNvSpPr>
            <p:nvPr/>
          </p:nvSpPr>
          <p:spPr bwMode="auto">
            <a:xfrm>
              <a:off x="4608" y="2592"/>
              <a:ext cx="96" cy="313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52" name="Rectangle 8"/>
            <p:cNvSpPr>
              <a:spLocks noChangeArrowheads="1"/>
            </p:cNvSpPr>
            <p:nvPr/>
          </p:nvSpPr>
          <p:spPr bwMode="auto">
            <a:xfrm>
              <a:off x="5328" y="2736"/>
              <a:ext cx="96" cy="16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53" name="Rectangle 9"/>
            <p:cNvSpPr>
              <a:spLocks noChangeArrowheads="1"/>
            </p:cNvSpPr>
            <p:nvPr/>
          </p:nvSpPr>
          <p:spPr bwMode="auto">
            <a:xfrm>
              <a:off x="2976" y="2832"/>
              <a:ext cx="96" cy="96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54" name="Rectangle 10"/>
            <p:cNvSpPr>
              <a:spLocks noChangeArrowheads="1"/>
            </p:cNvSpPr>
            <p:nvPr/>
          </p:nvSpPr>
          <p:spPr bwMode="auto">
            <a:xfrm>
              <a:off x="2400" y="2208"/>
              <a:ext cx="96" cy="720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55" name="Rectangle 11"/>
            <p:cNvSpPr>
              <a:spLocks noChangeArrowheads="1"/>
            </p:cNvSpPr>
            <p:nvPr/>
          </p:nvSpPr>
          <p:spPr bwMode="auto">
            <a:xfrm>
              <a:off x="2688" y="2832"/>
              <a:ext cx="96" cy="96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56" name="Rectangle 12"/>
            <p:cNvSpPr>
              <a:spLocks noChangeArrowheads="1"/>
            </p:cNvSpPr>
            <p:nvPr/>
          </p:nvSpPr>
          <p:spPr bwMode="auto">
            <a:xfrm>
              <a:off x="3408" y="2880"/>
              <a:ext cx="96" cy="48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57" name="Rectangle 13"/>
            <p:cNvSpPr>
              <a:spLocks noChangeArrowheads="1"/>
            </p:cNvSpPr>
            <p:nvPr/>
          </p:nvSpPr>
          <p:spPr bwMode="auto">
            <a:xfrm>
              <a:off x="960" y="2809"/>
              <a:ext cx="96" cy="96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58" name="Rectangle 14"/>
            <p:cNvSpPr>
              <a:spLocks noChangeArrowheads="1"/>
            </p:cNvSpPr>
            <p:nvPr/>
          </p:nvSpPr>
          <p:spPr bwMode="auto">
            <a:xfrm>
              <a:off x="384" y="2809"/>
              <a:ext cx="96" cy="96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59" name="Rectangle 15"/>
            <p:cNvSpPr>
              <a:spLocks noChangeArrowheads="1"/>
            </p:cNvSpPr>
            <p:nvPr/>
          </p:nvSpPr>
          <p:spPr bwMode="auto">
            <a:xfrm>
              <a:off x="672" y="1897"/>
              <a:ext cx="96" cy="1008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60" name="Rectangle 16"/>
            <p:cNvSpPr>
              <a:spLocks noChangeArrowheads="1"/>
            </p:cNvSpPr>
            <p:nvPr/>
          </p:nvSpPr>
          <p:spPr bwMode="auto">
            <a:xfrm>
              <a:off x="1392" y="2185"/>
              <a:ext cx="96" cy="720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61" name="Line 17"/>
            <p:cNvSpPr>
              <a:spLocks noChangeShapeType="1"/>
            </p:cNvSpPr>
            <p:nvPr/>
          </p:nvSpPr>
          <p:spPr bwMode="auto">
            <a:xfrm>
              <a:off x="144" y="2905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62" name="Line 18"/>
            <p:cNvSpPr>
              <a:spLocks noChangeShapeType="1"/>
            </p:cNvSpPr>
            <p:nvPr/>
          </p:nvSpPr>
          <p:spPr bwMode="auto">
            <a:xfrm flipV="1">
              <a:off x="144" y="1801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82963" name="Picture 19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1296" y="296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64" name="Picture 20" descr="bicycl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288" y="2953"/>
              <a:ext cx="197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65" name="Picture 21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576" y="295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966" name="Line 22"/>
            <p:cNvSpPr>
              <a:spLocks noChangeShapeType="1"/>
            </p:cNvSpPr>
            <p:nvPr/>
          </p:nvSpPr>
          <p:spPr bwMode="auto">
            <a:xfrm>
              <a:off x="4080" y="2905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67" name="Line 23"/>
            <p:cNvSpPr>
              <a:spLocks noChangeShapeType="1"/>
            </p:cNvSpPr>
            <p:nvPr/>
          </p:nvSpPr>
          <p:spPr bwMode="auto">
            <a:xfrm flipV="1">
              <a:off x="4080" y="1801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68" name="Line 24"/>
            <p:cNvSpPr>
              <a:spLocks noChangeShapeType="1"/>
            </p:cNvSpPr>
            <p:nvPr/>
          </p:nvSpPr>
          <p:spPr bwMode="auto">
            <a:xfrm>
              <a:off x="2160" y="2928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69" name="Line 25"/>
            <p:cNvSpPr>
              <a:spLocks noChangeShapeType="1"/>
            </p:cNvSpPr>
            <p:nvPr/>
          </p:nvSpPr>
          <p:spPr bwMode="auto">
            <a:xfrm flipV="1">
              <a:off x="2160" y="1824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82970" name="Picture 26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864" y="2976"/>
              <a:ext cx="3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1" name="Picture 27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3360" y="296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2" name="Picture 28" descr="bicycl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2304" y="2953"/>
              <a:ext cx="197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3" name="Picture 29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2592" y="2976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4" name="Picture 30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2832" y="2976"/>
              <a:ext cx="3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5" name="Picture 31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5280" y="296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6" name="Picture 32" descr="bicycl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4224" y="2953"/>
              <a:ext cx="197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7" name="Picture 33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4560" y="295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8" name="Picture 34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4848" y="2976"/>
              <a:ext cx="3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09775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3" descr="C:\Documents and Settings\Derek Hoiem\My Documents\Classes\Spring10 - Computer Vision\figs\child_in_field_shuffled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3352800"/>
            <a:ext cx="3051175" cy="20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But what about layout?</a:t>
            </a:r>
          </a:p>
        </p:txBody>
      </p:sp>
      <p:pic>
        <p:nvPicPr>
          <p:cNvPr id="83971" name="Picture 2" descr="C:\Documents and Settings\Derek Hoiem\My Documents\Classes\Spring10 - Computer Vision\figs\child_in_fiel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413" y="1219200"/>
            <a:ext cx="3049587" cy="20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2" name="Picture 4" descr="C:\Documents and Settings\Derek Hoiem\My Documents\Classes\Spring10 - Computer Vision\figs\child_in_field_shuffled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322638"/>
            <a:ext cx="3051175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352800"/>
            <a:ext cx="2590800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4" name="TextBox 8"/>
          <p:cNvSpPr txBox="1">
            <a:spLocks noChangeArrowheads="1"/>
          </p:cNvSpPr>
          <p:nvPr/>
        </p:nvSpPr>
        <p:spPr bwMode="auto">
          <a:xfrm>
            <a:off x="914400" y="6096000"/>
            <a:ext cx="70818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All of these images have the same color histogram</a:t>
            </a:r>
          </a:p>
        </p:txBody>
      </p:sp>
    </p:spTree>
    <p:extLst>
      <p:ext uri="{BB962C8B-B14F-4D97-AF65-F5344CB8AC3E}">
        <p14:creationId xmlns:p14="http://schemas.microsoft.com/office/powerpoint/2010/main" val="958316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522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Spatial pyramid representation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759399"/>
            <a:ext cx="8839200" cy="1600200"/>
          </a:xfrm>
        </p:spPr>
        <p:txBody>
          <a:bodyPr/>
          <a:lstStyle/>
          <a:p>
            <a:pPr eaLnBrk="1" hangingPunct="1"/>
            <a:r>
              <a:rPr lang="en-US" sz="2000" dirty="0" smtClean="0"/>
              <a:t>Extension of a bag of features</a:t>
            </a:r>
          </a:p>
          <a:p>
            <a:pPr eaLnBrk="1" hangingPunct="1"/>
            <a:r>
              <a:rPr lang="en-US" sz="2000" dirty="0" smtClean="0"/>
              <a:t>Locally </a:t>
            </a:r>
            <a:r>
              <a:rPr lang="en-US" sz="2000" dirty="0" err="1" smtClean="0"/>
              <a:t>orderless</a:t>
            </a:r>
            <a:r>
              <a:rPr lang="en-US" sz="2000" dirty="0" smtClean="0"/>
              <a:t> representation at several levels of resolution</a:t>
            </a:r>
            <a:endParaRPr lang="en-US" dirty="0" smtClean="0"/>
          </a:p>
        </p:txBody>
      </p:sp>
      <p:pic>
        <p:nvPicPr>
          <p:cNvPr id="15364" name="Picture 4" descr="burma_bagan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6413" y="1600200"/>
            <a:ext cx="3114675" cy="227488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685800" y="3932238"/>
            <a:ext cx="2316163" cy="2360612"/>
            <a:chOff x="240" y="2477"/>
            <a:chExt cx="1459" cy="1487"/>
          </a:xfrm>
        </p:grpSpPr>
        <p:pic>
          <p:nvPicPr>
            <p:cNvPr id="15367" name="Picture 6" descr="texton_ind_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0" y="2748"/>
              <a:ext cx="1258" cy="1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68" name="AutoShape 7"/>
            <p:cNvSpPr>
              <a:spLocks noChangeArrowheads="1"/>
            </p:cNvSpPr>
            <p:nvPr/>
          </p:nvSpPr>
          <p:spPr bwMode="auto">
            <a:xfrm rot="2426846">
              <a:off x="1482" y="2477"/>
              <a:ext cx="217" cy="195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CC99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5369" name="Text Box 8"/>
            <p:cNvSpPr txBox="1">
              <a:spLocks noChangeArrowheads="1"/>
            </p:cNvSpPr>
            <p:nvPr/>
          </p:nvSpPr>
          <p:spPr bwMode="auto">
            <a:xfrm>
              <a:off x="642" y="3772"/>
              <a:ext cx="43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smtClean="0">
                  <a:solidFill>
                    <a:srgbClr val="FFFFFF"/>
                  </a:solidFill>
                  <a:ea typeface="+mn-ea"/>
                  <a:cs typeface="Arial" charset="0"/>
                </a:rPr>
                <a:t>level 0</a:t>
              </a:r>
            </a:p>
          </p:txBody>
        </p:sp>
      </p:grpSp>
      <p:sp>
        <p:nvSpPr>
          <p:cNvPr id="15366" name="Text Box 9"/>
          <p:cNvSpPr txBox="1">
            <a:spLocks noChangeArrowheads="1"/>
          </p:cNvSpPr>
          <p:nvPr/>
        </p:nvSpPr>
        <p:spPr bwMode="auto">
          <a:xfrm>
            <a:off x="3083679" y="6477000"/>
            <a:ext cx="30274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dirty="0" err="1" smtClean="0">
                <a:solidFill>
                  <a:schemeClr val="bg1">
                    <a:lumMod val="65000"/>
                  </a:schemeClr>
                </a:solidFill>
                <a:ea typeface="+mn-ea"/>
                <a:cs typeface="Arial" charset="0"/>
              </a:rPr>
              <a:t>Lazebnik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  <a:ea typeface="+mn-ea"/>
                <a:cs typeface="Arial" charset="0"/>
              </a:rPr>
              <a:t>, </a:t>
            </a:r>
            <a:r>
              <a:rPr lang="en-US" sz="1400" dirty="0" err="1" smtClean="0">
                <a:solidFill>
                  <a:schemeClr val="bg1">
                    <a:lumMod val="65000"/>
                  </a:schemeClr>
                </a:solidFill>
                <a:ea typeface="+mn-ea"/>
                <a:cs typeface="Arial" charset="0"/>
              </a:rPr>
              <a:t>Schmid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  <a:ea typeface="+mn-ea"/>
                <a:cs typeface="Arial" charset="0"/>
              </a:rPr>
              <a:t> &amp; Ponce (CVPR 2006)</a:t>
            </a:r>
          </a:p>
        </p:txBody>
      </p:sp>
    </p:spTree>
    <p:extLst>
      <p:ext uri="{BB962C8B-B14F-4D97-AF65-F5344CB8AC3E}">
        <p14:creationId xmlns:p14="http://schemas.microsoft.com/office/powerpoint/2010/main" val="3697272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texton_ind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4362450"/>
            <a:ext cx="1997075" cy="161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 descr="burma_bagan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6413" y="1600200"/>
            <a:ext cx="3114675" cy="227488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6390" name="Line 6"/>
          <p:cNvSpPr>
            <a:spLocks noChangeShapeType="1"/>
          </p:cNvSpPr>
          <p:nvPr/>
        </p:nvSpPr>
        <p:spPr bwMode="auto">
          <a:xfrm>
            <a:off x="4603750" y="1600200"/>
            <a:ext cx="0" cy="22748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16391" name="Line 7"/>
          <p:cNvSpPr>
            <a:spLocks noChangeShapeType="1"/>
          </p:cNvSpPr>
          <p:nvPr/>
        </p:nvSpPr>
        <p:spPr bwMode="auto">
          <a:xfrm>
            <a:off x="3046413" y="2732088"/>
            <a:ext cx="3114675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16392" name="AutoShape 8"/>
          <p:cNvSpPr>
            <a:spLocks noChangeArrowheads="1"/>
          </p:cNvSpPr>
          <p:nvPr/>
        </p:nvSpPr>
        <p:spPr bwMode="auto">
          <a:xfrm rot="2426846">
            <a:off x="2657475" y="3932238"/>
            <a:ext cx="344488" cy="309562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CC99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1323975" y="5988050"/>
            <a:ext cx="6969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smtClean="0">
                <a:solidFill>
                  <a:srgbClr val="FFFFFF"/>
                </a:solidFill>
                <a:ea typeface="+mn-ea"/>
                <a:cs typeface="Arial" charset="0"/>
              </a:rPr>
              <a:t>level 0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587750" y="3967163"/>
            <a:ext cx="2017713" cy="2322512"/>
            <a:chOff x="2068" y="2499"/>
            <a:chExt cx="1271" cy="1463"/>
          </a:xfrm>
        </p:grpSpPr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2068" y="2750"/>
              <a:ext cx="1271" cy="1014"/>
              <a:chOff x="1968" y="2812"/>
              <a:chExt cx="1680" cy="1316"/>
            </a:xfrm>
          </p:grpSpPr>
          <p:pic>
            <p:nvPicPr>
              <p:cNvPr id="16399" name="Picture 12" descr="texton_ind_1_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968" y="3485"/>
                <a:ext cx="816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400" name="Picture 13" descr="texton_ind_1_2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968" y="2812"/>
                <a:ext cx="816" cy="6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401" name="Picture 14" descr="texton_ind_1_3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2832" y="2812"/>
                <a:ext cx="816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402" name="Picture 15" descr="texton_ind_1_4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2832" y="3485"/>
                <a:ext cx="816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6397" name="AutoShape 16"/>
            <p:cNvSpPr>
              <a:spLocks noChangeArrowheads="1"/>
            </p:cNvSpPr>
            <p:nvPr/>
          </p:nvSpPr>
          <p:spPr bwMode="auto">
            <a:xfrm>
              <a:off x="2589" y="2499"/>
              <a:ext cx="217" cy="194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CC99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6398" name="Text Box 17"/>
            <p:cNvSpPr txBox="1">
              <a:spLocks noChangeArrowheads="1"/>
            </p:cNvSpPr>
            <p:nvPr/>
          </p:nvSpPr>
          <p:spPr bwMode="auto">
            <a:xfrm>
              <a:off x="2482" y="3770"/>
              <a:ext cx="43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smtClean="0">
                  <a:solidFill>
                    <a:srgbClr val="FFFFFF"/>
                  </a:solidFill>
                  <a:ea typeface="+mn-ea"/>
                  <a:cs typeface="Arial" charset="0"/>
                </a:rPr>
                <a:t>level 1</a:t>
              </a:r>
            </a:p>
          </p:txBody>
        </p:sp>
      </p:grpSp>
      <p:sp>
        <p:nvSpPr>
          <p:cNvPr id="16395" name="Text Box 18"/>
          <p:cNvSpPr txBox="1">
            <a:spLocks noChangeArrowheads="1"/>
          </p:cNvSpPr>
          <p:nvPr/>
        </p:nvSpPr>
        <p:spPr bwMode="auto">
          <a:xfrm>
            <a:off x="3085267" y="6477000"/>
            <a:ext cx="30274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dirty="0" err="1" smtClean="0">
                <a:solidFill>
                  <a:srgbClr val="A6A6A6"/>
                </a:solidFill>
                <a:ea typeface="+mn-ea"/>
                <a:cs typeface="Arial" charset="0"/>
              </a:rPr>
              <a:t>Lazebnik</a:t>
            </a:r>
            <a:r>
              <a:rPr lang="en-US" sz="1400" dirty="0" smtClean="0">
                <a:solidFill>
                  <a:srgbClr val="A6A6A6"/>
                </a:solidFill>
                <a:ea typeface="+mn-ea"/>
                <a:cs typeface="Arial" charset="0"/>
              </a:rPr>
              <a:t>, </a:t>
            </a:r>
            <a:r>
              <a:rPr lang="en-US" sz="1400" dirty="0" err="1" smtClean="0">
                <a:solidFill>
                  <a:srgbClr val="A6A6A6"/>
                </a:solidFill>
                <a:ea typeface="+mn-ea"/>
                <a:cs typeface="Arial" charset="0"/>
              </a:rPr>
              <a:t>Schmid</a:t>
            </a:r>
            <a:r>
              <a:rPr lang="en-US" sz="1400" dirty="0" smtClean="0">
                <a:solidFill>
                  <a:srgbClr val="A6A6A6"/>
                </a:solidFill>
                <a:ea typeface="+mn-ea"/>
                <a:cs typeface="Arial" charset="0"/>
              </a:rPr>
              <a:t> &amp; Ponce (CVPR 2006)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457200" y="-15522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mtClean="0"/>
              <a:t>Spatial pyramid representation</a:t>
            </a:r>
            <a:endParaRPr lang="en-US" dirty="0"/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>
          <a:xfrm>
            <a:off x="152400" y="759399"/>
            <a:ext cx="8839200" cy="160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smtClean="0"/>
              <a:t>Extension of a bag of features</a:t>
            </a:r>
          </a:p>
          <a:p>
            <a:r>
              <a:rPr lang="en-US" sz="2000" smtClean="0"/>
              <a:t>Locally orderless representation at several levels of resolution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555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texton_ind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4362450"/>
            <a:ext cx="1997075" cy="161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587750" y="4365625"/>
            <a:ext cx="2017713" cy="1609725"/>
            <a:chOff x="1968" y="2812"/>
            <a:chExt cx="1680" cy="1316"/>
          </a:xfrm>
        </p:grpSpPr>
        <p:pic>
          <p:nvPicPr>
            <p:cNvPr id="17447" name="Picture 5" descr="texton_ind_1_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68" y="3485"/>
              <a:ext cx="816" cy="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48" name="Picture 6" descr="texton_ind_1_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968" y="2812"/>
              <a:ext cx="816" cy="6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49" name="Picture 7" descr="texton_ind_1_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832" y="2812"/>
              <a:ext cx="816" cy="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50" name="Picture 8" descr="texton_ind_1_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832" y="3485"/>
              <a:ext cx="816" cy="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413" name="AutoShape 9"/>
          <p:cNvSpPr>
            <a:spLocks noChangeArrowheads="1"/>
          </p:cNvSpPr>
          <p:nvPr/>
        </p:nvSpPr>
        <p:spPr bwMode="auto">
          <a:xfrm>
            <a:off x="4414838" y="3967163"/>
            <a:ext cx="344487" cy="307975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CC99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pic>
        <p:nvPicPr>
          <p:cNvPr id="17414" name="Picture 10" descr="burma_bagan"/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6413" y="1600200"/>
            <a:ext cx="3114675" cy="227488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3048000" y="1600200"/>
            <a:ext cx="3114675" cy="2274888"/>
            <a:chOff x="1488" y="480"/>
            <a:chExt cx="2784" cy="1929"/>
          </a:xfrm>
        </p:grpSpPr>
        <p:sp>
          <p:nvSpPr>
            <p:cNvPr id="17441" name="Line 12"/>
            <p:cNvSpPr>
              <a:spLocks noChangeShapeType="1"/>
            </p:cNvSpPr>
            <p:nvPr/>
          </p:nvSpPr>
          <p:spPr bwMode="auto">
            <a:xfrm>
              <a:off x="2880" y="480"/>
              <a:ext cx="0" cy="1929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7442" name="Line 13"/>
            <p:cNvSpPr>
              <a:spLocks noChangeShapeType="1"/>
            </p:cNvSpPr>
            <p:nvPr/>
          </p:nvSpPr>
          <p:spPr bwMode="auto">
            <a:xfrm>
              <a:off x="1488" y="1440"/>
              <a:ext cx="2784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7443" name="Line 14"/>
            <p:cNvSpPr>
              <a:spLocks noChangeShapeType="1"/>
            </p:cNvSpPr>
            <p:nvPr/>
          </p:nvSpPr>
          <p:spPr bwMode="auto">
            <a:xfrm>
              <a:off x="1488" y="960"/>
              <a:ext cx="2784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7444" name="Line 15"/>
            <p:cNvSpPr>
              <a:spLocks noChangeShapeType="1"/>
            </p:cNvSpPr>
            <p:nvPr/>
          </p:nvSpPr>
          <p:spPr bwMode="auto">
            <a:xfrm>
              <a:off x="1488" y="1920"/>
              <a:ext cx="2784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7445" name="Line 16"/>
            <p:cNvSpPr>
              <a:spLocks noChangeShapeType="1"/>
            </p:cNvSpPr>
            <p:nvPr/>
          </p:nvSpPr>
          <p:spPr bwMode="auto">
            <a:xfrm>
              <a:off x="2176" y="480"/>
              <a:ext cx="0" cy="1929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7446" name="Line 17"/>
            <p:cNvSpPr>
              <a:spLocks noChangeShapeType="1"/>
            </p:cNvSpPr>
            <p:nvPr/>
          </p:nvSpPr>
          <p:spPr bwMode="auto">
            <a:xfrm>
              <a:off x="3570" y="480"/>
              <a:ext cx="0" cy="1929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</p:grpSp>
      <p:sp>
        <p:nvSpPr>
          <p:cNvPr id="17416" name="AutoShape 18"/>
          <p:cNvSpPr>
            <a:spLocks noChangeArrowheads="1"/>
          </p:cNvSpPr>
          <p:nvPr/>
        </p:nvSpPr>
        <p:spPr bwMode="auto">
          <a:xfrm rot="2426846">
            <a:off x="2657475" y="3932238"/>
            <a:ext cx="344488" cy="309562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CC99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17417" name="Text Box 19"/>
          <p:cNvSpPr txBox="1">
            <a:spLocks noChangeArrowheads="1"/>
          </p:cNvSpPr>
          <p:nvPr/>
        </p:nvSpPr>
        <p:spPr bwMode="auto">
          <a:xfrm>
            <a:off x="1323975" y="5988050"/>
            <a:ext cx="6969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smtClean="0">
                <a:solidFill>
                  <a:srgbClr val="FFFFFF"/>
                </a:solidFill>
                <a:ea typeface="+mn-ea"/>
                <a:cs typeface="Arial" charset="0"/>
              </a:rPr>
              <a:t>level 0</a:t>
            </a:r>
          </a:p>
        </p:txBody>
      </p:sp>
      <p:sp>
        <p:nvSpPr>
          <p:cNvPr id="17418" name="Text Box 20"/>
          <p:cNvSpPr txBox="1">
            <a:spLocks noChangeArrowheads="1"/>
          </p:cNvSpPr>
          <p:nvPr/>
        </p:nvSpPr>
        <p:spPr bwMode="auto">
          <a:xfrm>
            <a:off x="4244975" y="5984875"/>
            <a:ext cx="6969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smtClean="0">
                <a:solidFill>
                  <a:srgbClr val="FFFFFF"/>
                </a:solidFill>
                <a:ea typeface="+mn-ea"/>
                <a:cs typeface="Arial" charset="0"/>
              </a:rPr>
              <a:t>level 1</a:t>
            </a:r>
          </a:p>
        </p:txBody>
      </p: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6172200" y="3932238"/>
            <a:ext cx="2362200" cy="2357437"/>
            <a:chOff x="3798" y="3007"/>
            <a:chExt cx="1420" cy="1293"/>
          </a:xfrm>
        </p:grpSpPr>
        <p:grpSp>
          <p:nvGrpSpPr>
            <p:cNvPr id="5" name="Group 22"/>
            <p:cNvGrpSpPr>
              <a:grpSpLocks/>
            </p:cNvGrpSpPr>
            <p:nvPr/>
          </p:nvGrpSpPr>
          <p:grpSpPr bwMode="auto">
            <a:xfrm>
              <a:off x="4005" y="3245"/>
              <a:ext cx="1213" cy="883"/>
              <a:chOff x="3792" y="2812"/>
              <a:chExt cx="1680" cy="1316"/>
            </a:xfrm>
          </p:grpSpPr>
          <p:pic>
            <p:nvPicPr>
              <p:cNvPr id="17425" name="Picture 23" descr="texton_ind_2_1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3792" y="2812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26" name="Picture 24" descr="texton_ind_2_2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4224" y="3153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27" name="Picture 25" descr="texton_ind_2_3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4656" y="2812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28" name="Picture 26" descr="texton_ind_2_4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5088" y="2817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29" name="Picture 27" descr="texton_ind_2_5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3792" y="3153"/>
                <a:ext cx="384" cy="3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30" name="Picture 28" descr="texton_ind_2_6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4224" y="2812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31" name="Picture 29" descr="texton_ind_2_7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5088" y="3153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32" name="Picture 30" descr="texton_ind_2_8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 flipV="1">
                <a:off x="4656" y="3153"/>
                <a:ext cx="384" cy="3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33" name="Picture 31" descr="texton_ind_2_9"/>
              <p:cNvPicPr>
                <a:picLocks noChangeAspect="1" noChangeArrowheads="1"/>
              </p:cNvPicPr>
              <p:nvPr/>
            </p:nvPicPr>
            <p:blipFill>
              <a:blip r:embed="rId17" cstate="print"/>
              <a:srcRect/>
              <a:stretch>
                <a:fillRect/>
              </a:stretch>
            </p:blipFill>
            <p:spPr bwMode="auto">
              <a:xfrm>
                <a:off x="3792" y="3489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34" name="Picture 32" descr="texton_ind_2_10"/>
              <p:cNvPicPr>
                <a:picLocks noChangeAspect="1" noChangeArrowheads="1"/>
              </p:cNvPicPr>
              <p:nvPr/>
            </p:nvPicPr>
            <p:blipFill>
              <a:blip r:embed="rId18" cstate="print"/>
              <a:srcRect/>
              <a:stretch>
                <a:fillRect/>
              </a:stretch>
            </p:blipFill>
            <p:spPr bwMode="auto">
              <a:xfrm>
                <a:off x="4656" y="3825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35" name="Picture 33" descr="texton_ind_2_11"/>
              <p:cNvPicPr>
                <a:picLocks noChangeAspect="1" noChangeArrowheads="1"/>
              </p:cNvPicPr>
              <p:nvPr/>
            </p:nvPicPr>
            <p:blipFill>
              <a:blip r:embed="rId19" cstate="print"/>
              <a:srcRect/>
              <a:stretch>
                <a:fillRect/>
              </a:stretch>
            </p:blipFill>
            <p:spPr bwMode="auto">
              <a:xfrm>
                <a:off x="4656" y="3489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36" name="Picture 34" descr="texton_ind_2_12"/>
              <p:cNvPicPr>
                <a:picLocks noChangeAspect="1" noChangeArrowheads="1"/>
              </p:cNvPicPr>
              <p:nvPr/>
            </p:nvPicPr>
            <p:blipFill>
              <a:blip r:embed="rId20" cstate="print"/>
              <a:srcRect/>
              <a:stretch>
                <a:fillRect/>
              </a:stretch>
            </p:blipFill>
            <p:spPr bwMode="auto">
              <a:xfrm>
                <a:off x="4224" y="3489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37" name="Picture 35" descr="texton_ind_2_13"/>
              <p:cNvPicPr>
                <a:picLocks noChangeAspect="1" noChangeArrowheads="1"/>
              </p:cNvPicPr>
              <p:nvPr/>
            </p:nvPicPr>
            <p:blipFill>
              <a:blip r:embed="rId21" cstate="print"/>
              <a:srcRect/>
              <a:stretch>
                <a:fillRect/>
              </a:stretch>
            </p:blipFill>
            <p:spPr bwMode="auto">
              <a:xfrm>
                <a:off x="3800" y="3831"/>
                <a:ext cx="376" cy="2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38" name="Picture 36" descr="texton_ind_2_14"/>
              <p:cNvPicPr>
                <a:picLocks noChangeAspect="1" noChangeArrowheads="1"/>
              </p:cNvPicPr>
              <p:nvPr/>
            </p:nvPicPr>
            <p:blipFill>
              <a:blip r:embed="rId22" cstate="print"/>
              <a:srcRect/>
              <a:stretch>
                <a:fillRect/>
              </a:stretch>
            </p:blipFill>
            <p:spPr bwMode="auto">
              <a:xfrm>
                <a:off x="4224" y="3825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39" name="Picture 37" descr="texton_ind_2_15"/>
              <p:cNvPicPr>
                <a:picLocks noChangeAspect="1" noChangeArrowheads="1"/>
              </p:cNvPicPr>
              <p:nvPr/>
            </p:nvPicPr>
            <p:blipFill>
              <a:blip r:embed="rId23" cstate="print"/>
              <a:srcRect/>
              <a:stretch>
                <a:fillRect/>
              </a:stretch>
            </p:blipFill>
            <p:spPr bwMode="auto">
              <a:xfrm>
                <a:off x="5088" y="3825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40" name="Picture 38" descr="texton_ind_2_16"/>
              <p:cNvPicPr>
                <a:picLocks noChangeAspect="1" noChangeArrowheads="1"/>
              </p:cNvPicPr>
              <p:nvPr/>
            </p:nvPicPr>
            <p:blipFill>
              <a:blip r:embed="rId24" cstate="print"/>
              <a:srcRect/>
              <a:stretch>
                <a:fillRect/>
              </a:stretch>
            </p:blipFill>
            <p:spPr bwMode="auto">
              <a:xfrm>
                <a:off x="5088" y="3489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7423" name="AutoShape 39"/>
            <p:cNvSpPr>
              <a:spLocks noChangeArrowheads="1"/>
            </p:cNvSpPr>
            <p:nvPr/>
          </p:nvSpPr>
          <p:spPr bwMode="auto">
            <a:xfrm rot="19173154" flipH="1">
              <a:off x="3798" y="3007"/>
              <a:ext cx="207" cy="17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CC99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7424" name="Text Box 40"/>
            <p:cNvSpPr txBox="1">
              <a:spLocks noChangeArrowheads="1"/>
            </p:cNvSpPr>
            <p:nvPr/>
          </p:nvSpPr>
          <p:spPr bwMode="auto">
            <a:xfrm>
              <a:off x="4389" y="4133"/>
              <a:ext cx="419" cy="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smtClean="0">
                  <a:solidFill>
                    <a:srgbClr val="FFFFFF"/>
                  </a:solidFill>
                  <a:ea typeface="+mn-ea"/>
                  <a:cs typeface="Arial" charset="0"/>
                </a:rPr>
                <a:t>level 2</a:t>
              </a:r>
            </a:p>
          </p:txBody>
        </p:sp>
      </p:grpSp>
      <p:sp>
        <p:nvSpPr>
          <p:cNvPr id="17421" name="Text Box 42"/>
          <p:cNvSpPr txBox="1">
            <a:spLocks noChangeArrowheads="1"/>
          </p:cNvSpPr>
          <p:nvPr/>
        </p:nvSpPr>
        <p:spPr bwMode="auto">
          <a:xfrm>
            <a:off x="3082092" y="6477000"/>
            <a:ext cx="30274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dirty="0" err="1" smtClean="0">
                <a:solidFill>
                  <a:srgbClr val="A6A6A6"/>
                </a:solidFill>
                <a:ea typeface="+mn-ea"/>
                <a:cs typeface="Arial" charset="0"/>
              </a:rPr>
              <a:t>Lazebnik</a:t>
            </a:r>
            <a:r>
              <a:rPr lang="en-US" sz="1400" dirty="0" smtClean="0">
                <a:solidFill>
                  <a:srgbClr val="A6A6A6"/>
                </a:solidFill>
                <a:ea typeface="+mn-ea"/>
                <a:cs typeface="Arial" charset="0"/>
              </a:rPr>
              <a:t>, </a:t>
            </a:r>
            <a:r>
              <a:rPr lang="en-US" sz="1400" dirty="0" err="1" smtClean="0">
                <a:solidFill>
                  <a:srgbClr val="A6A6A6"/>
                </a:solidFill>
                <a:ea typeface="+mn-ea"/>
                <a:cs typeface="Arial" charset="0"/>
              </a:rPr>
              <a:t>Schmid</a:t>
            </a:r>
            <a:r>
              <a:rPr lang="en-US" sz="1400" dirty="0" smtClean="0">
                <a:solidFill>
                  <a:srgbClr val="A6A6A6"/>
                </a:solidFill>
                <a:ea typeface="+mn-ea"/>
                <a:cs typeface="Arial" charset="0"/>
              </a:rPr>
              <a:t> &amp; Ponce (CVPR 2006)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5" name="Rectangle 2"/>
          <p:cNvSpPr txBox="1">
            <a:spLocks noChangeArrowheads="1"/>
          </p:cNvSpPr>
          <p:nvPr/>
        </p:nvSpPr>
        <p:spPr>
          <a:xfrm>
            <a:off x="457200" y="-15522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mtClean="0"/>
              <a:t>Spatial pyramid representation</a:t>
            </a:r>
            <a:endParaRPr lang="en-US" dirty="0"/>
          </a:p>
        </p:txBody>
      </p:sp>
      <p:sp>
        <p:nvSpPr>
          <p:cNvPr id="46" name="Rectangle 3"/>
          <p:cNvSpPr txBox="1">
            <a:spLocks noChangeArrowheads="1"/>
          </p:cNvSpPr>
          <p:nvPr/>
        </p:nvSpPr>
        <p:spPr>
          <a:xfrm>
            <a:off x="152400" y="759399"/>
            <a:ext cx="8839200" cy="160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Extension of a bag of features</a:t>
            </a:r>
          </a:p>
          <a:p>
            <a:r>
              <a:rPr lang="en-US" sz="2000" dirty="0" smtClean="0"/>
              <a:t>Locally </a:t>
            </a:r>
            <a:r>
              <a:rPr lang="en-US" sz="2000" dirty="0" err="1" smtClean="0"/>
              <a:t>orderless</a:t>
            </a:r>
            <a:r>
              <a:rPr lang="en-US" sz="2000" dirty="0" smtClean="0"/>
              <a:t> representation at several levels of resolution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451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3800" dirty="0" smtClean="0">
                <a:latin typeface="Arial" pitchFamily="34" charset="0"/>
                <a:cs typeface="Arial" pitchFamily="34" charset="0"/>
              </a:rPr>
              <a:t>Raw patches as local descriptors</a:t>
            </a:r>
          </a:p>
        </p:txBody>
      </p:sp>
      <p:pic>
        <p:nvPicPr>
          <p:cNvPr id="113669" name="Picture 2"/>
          <p:cNvPicPr>
            <a:picLocks noChangeAspect="1" noChangeArrowheads="1"/>
          </p:cNvPicPr>
          <p:nvPr/>
        </p:nvPicPr>
        <p:blipFill>
          <a:blip r:embed="rId2" cstate="print"/>
          <a:srcRect l="74767" t="44806" r="5296" b="5096"/>
          <a:stretch>
            <a:fillRect/>
          </a:stretch>
        </p:blipFill>
        <p:spPr bwMode="auto">
          <a:xfrm>
            <a:off x="2057400" y="1371600"/>
            <a:ext cx="1828800" cy="323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114800" y="1600200"/>
            <a:ext cx="5257800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pitchFamily="34" charset="0"/>
              </a:rPr>
              <a:t>The simplest way to describe the neighborhood around an interest point is to write down the list of intensities to form a feature vector.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pitchFamily="34" charset="0"/>
              </a:rPr>
              <a:t>But this is very sensitive to even small shifts, rotations.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l="78088" t="53546" r="16096" b="35818"/>
          <a:stretch>
            <a:fillRect/>
          </a:stretch>
        </p:blipFill>
        <p:spPr bwMode="auto">
          <a:xfrm>
            <a:off x="2362200" y="2057400"/>
            <a:ext cx="533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 l="78920" t="74815" r="16096" b="12186"/>
          <a:stretch>
            <a:fillRect/>
          </a:stretch>
        </p:blipFill>
        <p:spPr bwMode="auto">
          <a:xfrm>
            <a:off x="2438400" y="3505200"/>
            <a:ext cx="457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2"/>
          <p:cNvPicPr>
            <a:picLocks noChangeAspect="1" noChangeArrowheads="1"/>
          </p:cNvPicPr>
          <p:nvPr/>
        </p:nvPicPr>
        <p:blipFill>
          <a:blip r:embed="rId2" cstate="print"/>
          <a:srcRect l="53168" t="44806" r="26064" b="5096"/>
          <a:stretch>
            <a:fillRect/>
          </a:stretch>
        </p:blipFill>
        <p:spPr bwMode="auto">
          <a:xfrm>
            <a:off x="152400" y="1371600"/>
            <a:ext cx="1905000" cy="323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Arrow Connector 12"/>
          <p:cNvCxnSpPr>
            <a:cxnSpLocks noChangeShapeType="1"/>
          </p:cNvCxnSpPr>
          <p:nvPr/>
        </p:nvCxnSpPr>
        <p:spPr bwMode="auto">
          <a:xfrm>
            <a:off x="1219200" y="3505200"/>
            <a:ext cx="1219200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14" name="Straight Arrow Connector 13"/>
          <p:cNvCxnSpPr>
            <a:cxnSpLocks noChangeShapeType="1"/>
          </p:cNvCxnSpPr>
          <p:nvPr/>
        </p:nvCxnSpPr>
        <p:spPr bwMode="auto">
          <a:xfrm>
            <a:off x="1219200" y="3732213"/>
            <a:ext cx="1219200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>
            <a:off x="1219200" y="3960813"/>
            <a:ext cx="1219200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</p:spTree>
    <p:extLst>
      <p:ext uri="{BB962C8B-B14F-4D97-AF65-F5344CB8AC3E}">
        <p14:creationId xmlns:p14="http://schemas.microsoft.com/office/powerpoint/2010/main" val="209627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113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8600" y="400734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-200" dirty="0" smtClean="0">
                <a:latin typeface="Kalinga" pitchFamily="34" charset="0"/>
                <a:cs typeface="Kalinga" pitchFamily="34" charset="0"/>
              </a:rPr>
              <a:t>What do human use?</a:t>
            </a:r>
            <a:endParaRPr lang="en-US" sz="3600" spc="-200" dirty="0">
              <a:latin typeface="Kalinga" pitchFamily="34" charset="0"/>
              <a:cs typeface="Kaling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1459468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Gabor filters…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876800" y="5715000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… and many other things.</a:t>
            </a:r>
            <a:endParaRPr lang="en-US" sz="2400" dirty="0"/>
          </a:p>
        </p:txBody>
      </p:sp>
      <p:pic>
        <p:nvPicPr>
          <p:cNvPr id="3074" name="Picture 2" descr="http://www.robots.ox.ac.uk/~vgg/research/texclass/figs/with/mr8filt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656657"/>
            <a:ext cx="3133725" cy="416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226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b="1" smtClean="0"/>
              <a:t>SIFT descriptor</a:t>
            </a:r>
          </a:p>
        </p:txBody>
      </p:sp>
      <p:pic>
        <p:nvPicPr>
          <p:cNvPr id="68611" name="Picture 4" descr="descri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590800"/>
            <a:ext cx="6580188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Rectangle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85800" y="914400"/>
            <a:ext cx="8305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b="0">
                <a:solidFill>
                  <a:srgbClr val="000000"/>
                </a:solidFill>
                <a:latin typeface="Arial" charset="0"/>
              </a:rPr>
              <a:t>Full version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>
                <a:solidFill>
                  <a:srgbClr val="000000"/>
                </a:solidFill>
                <a:latin typeface="Arial" charset="0"/>
              </a:rPr>
              <a:t>Divide the 16x16 window into a 4x4 grid of cells (2x2 case shown below)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>
                <a:solidFill>
                  <a:srgbClr val="000000"/>
                </a:solidFill>
                <a:latin typeface="Arial" charset="0"/>
              </a:rPr>
              <a:t>Compute an orientation histogram for each cell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>
                <a:solidFill>
                  <a:srgbClr val="000000"/>
                </a:solidFill>
                <a:latin typeface="Arial" charset="0"/>
              </a:rPr>
              <a:t>16 cells * 8 orientations = 128 dimensional descriptor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1800" b="0">
              <a:solidFill>
                <a:srgbClr val="000000"/>
              </a:solidFill>
              <a:latin typeface="Arial" charset="0"/>
            </a:endParaRP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8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13" name="Rectangle 1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559050" y="6411913"/>
            <a:ext cx="3686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ea typeface="ＭＳ Ｐゴシック" charset="-128"/>
              </a:rPr>
              <a:t>Adapted from slide by David Lowe</a:t>
            </a:r>
          </a:p>
        </p:txBody>
      </p:sp>
    </p:spTree>
    <p:extLst>
      <p:ext uri="{BB962C8B-B14F-4D97-AF65-F5344CB8AC3E}">
        <p14:creationId xmlns:p14="http://schemas.microsoft.com/office/powerpoint/2010/main" val="991099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2" name="Rectangle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85800" y="914400"/>
            <a:ext cx="8305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b="0" dirty="0">
                <a:solidFill>
                  <a:srgbClr val="000000"/>
                </a:solidFill>
                <a:latin typeface="Arial" charset="0"/>
              </a:rPr>
              <a:t>Full version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Divide the 16x16 window into a 4x4 grid of cells (2x2 case shown below)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Compute an orientation histogram for each cell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16 cells * 8 orientations = 128 dimensional </a:t>
            </a:r>
            <a:r>
              <a:rPr lang="en-US" sz="1800" b="0" dirty="0" smtClean="0">
                <a:solidFill>
                  <a:srgbClr val="000000"/>
                </a:solidFill>
                <a:latin typeface="Arial" charset="0"/>
              </a:rPr>
              <a:t>descriptor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 smtClean="0">
                <a:solidFill>
                  <a:srgbClr val="000000"/>
                </a:solidFill>
                <a:latin typeface="Arial" charset="0"/>
              </a:rPr>
              <a:t>Threshold normalize the descriptor: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800" b="0" dirty="0">
              <a:solidFill>
                <a:srgbClr val="000000"/>
              </a:solidFill>
              <a:latin typeface="Arial" charset="0"/>
            </a:endParaRP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1800" b="0" dirty="0">
              <a:solidFill>
                <a:srgbClr val="000000"/>
              </a:solidFill>
              <a:latin typeface="Arial" charset="0"/>
            </a:endParaRP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800" b="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10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b="1" smtClean="0"/>
              <a:t>SIFT descriptor</a:t>
            </a:r>
          </a:p>
        </p:txBody>
      </p:sp>
      <p:sp>
        <p:nvSpPr>
          <p:cNvPr id="68613" name="Rectangle 1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559050" y="6411913"/>
            <a:ext cx="3686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ＭＳ Ｐゴシック" charset="-128"/>
              </a:rPr>
              <a:t>Adapted from slide by David Lowe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371600" y="4800600"/>
            <a:ext cx="5791200" cy="914610"/>
            <a:chOff x="1371600" y="3733164"/>
            <a:chExt cx="5791200" cy="914610"/>
          </a:xfrm>
        </p:grpSpPr>
        <p:cxnSp>
          <p:nvCxnSpPr>
            <p:cNvPr id="7" name="Straight Arrow Connector 13"/>
            <p:cNvCxnSpPr>
              <a:cxnSpLocks noChangeShapeType="1"/>
            </p:cNvCxnSpPr>
            <p:nvPr>
              <p:custDataLst>
                <p:tags r:id="rId4"/>
              </p:custDataLst>
            </p:nvPr>
          </p:nvCxnSpPr>
          <p:spPr bwMode="auto">
            <a:xfrm flipV="1">
              <a:off x="1371600" y="4642259"/>
              <a:ext cx="5791200" cy="392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" name="Rectangle 20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1371600" y="3733164"/>
              <a:ext cx="228600" cy="91302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9" name="Rectangle 15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1600200" y="4190469"/>
              <a:ext cx="228600" cy="45571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0" name="Rectangle 16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1828800" y="4038600"/>
              <a:ext cx="228600" cy="607586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1" name="Rectangle 17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2057400" y="4567089"/>
              <a:ext cx="228600" cy="79095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2" name="Rectangle 18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2286000" y="4414402"/>
              <a:ext cx="228600" cy="231784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3" name="Rectangle 19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2514600" y="4567089"/>
              <a:ext cx="228600" cy="79096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4" name="Rectangle 20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2743200" y="4342904"/>
              <a:ext cx="228600" cy="30328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5" name="Rectangle 21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2971800" y="4342904"/>
              <a:ext cx="228600" cy="304870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9" name="Rectangle 20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3199906" y="4038599"/>
              <a:ext cx="228600" cy="60500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0" name="Rectangle 15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3428506" y="4187890"/>
              <a:ext cx="228600" cy="45571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1" name="Rectangle 16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3657106" y="3733164"/>
              <a:ext cx="228600" cy="910443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2" name="Rectangle 17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3885706" y="4564510"/>
              <a:ext cx="228600" cy="79095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3" name="Rectangle 18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4114306" y="4340325"/>
              <a:ext cx="228600" cy="30328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4" name="Rectangle 19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4342906" y="4564510"/>
              <a:ext cx="228600" cy="79096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5" name="Rectangle 20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4571506" y="4190469"/>
              <a:ext cx="228600" cy="453138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6" name="Rectangle 21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4800106" y="4340325"/>
              <a:ext cx="228600" cy="304870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7" name="Rectangle 20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5027718" y="3962399"/>
              <a:ext cx="228600" cy="679861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8" name="Rectangle 15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5256318" y="4186544"/>
              <a:ext cx="228600" cy="45571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9" name="Rectangle 16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5484918" y="4338979"/>
              <a:ext cx="228600" cy="30328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30" name="Rectangle 17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5713518" y="4563164"/>
              <a:ext cx="228600" cy="79095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31" name="Rectangle 18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5942118" y="4338979"/>
              <a:ext cx="228600" cy="30328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32" name="Rectangle 19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6170718" y="4563164"/>
              <a:ext cx="228600" cy="79096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33" name="Rectangle 20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6399318" y="3962399"/>
              <a:ext cx="228600" cy="67986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34" name="Rectangle 21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6627918" y="4338979"/>
              <a:ext cx="228600" cy="304870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</p:grpSp>
      <p:cxnSp>
        <p:nvCxnSpPr>
          <p:cNvPr id="35" name="Straight Connector 34"/>
          <p:cNvCxnSpPr/>
          <p:nvPr/>
        </p:nvCxnSpPr>
        <p:spPr bwMode="auto">
          <a:xfrm>
            <a:off x="1371600" y="4800600"/>
            <a:ext cx="57912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TextBox 35"/>
          <p:cNvSpPr txBox="1"/>
          <p:nvPr/>
        </p:nvSpPr>
        <p:spPr>
          <a:xfrm>
            <a:off x="914400" y="4610100"/>
            <a:ext cx="685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0.2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903" y="3200400"/>
            <a:ext cx="1873297" cy="1012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504" y="3192582"/>
            <a:ext cx="1567788" cy="590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72968" y="3317544"/>
            <a:ext cx="16749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</a:t>
            </a:r>
            <a:r>
              <a:rPr lang="en-US" sz="2000" dirty="0" smtClean="0"/>
              <a:t>uch that: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51769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6305</TotalTime>
  <Words>1537</Words>
  <Application>Microsoft Macintosh PowerPoint</Application>
  <PresentationFormat>On-screen Show (4:3)</PresentationFormat>
  <Paragraphs>318</Paragraphs>
  <Slides>56</Slides>
  <Notes>43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0" baseType="lpstr">
      <vt:lpstr>Office Theme</vt:lpstr>
      <vt:lpstr>Blank Presentation</vt:lpstr>
      <vt:lpstr>1_Blank Presentation</vt:lpstr>
      <vt:lpstr>Bitmap Image</vt:lpstr>
      <vt:lpstr>Patch Descriptors</vt:lpstr>
      <vt:lpstr>PowerPoint Presentation</vt:lpstr>
      <vt:lpstr>How can we find correspondences?</vt:lpstr>
      <vt:lpstr>PowerPoint Presentation</vt:lpstr>
      <vt:lpstr>PowerPoint Presentation</vt:lpstr>
      <vt:lpstr>Raw patches as local descriptors</vt:lpstr>
      <vt:lpstr>PowerPoint Presentation</vt:lpstr>
      <vt:lpstr>SIFT descriptor</vt:lpstr>
      <vt:lpstr>SIFT descriptor</vt:lpstr>
      <vt:lpstr>Properties of SIFT</vt:lpstr>
      <vt:lpstr>Example</vt:lpstr>
      <vt:lpstr>Example: Object Recognition</vt:lpstr>
      <vt:lpstr>Example: Google Goggle</vt:lpstr>
      <vt:lpstr>panorama?</vt:lpstr>
      <vt:lpstr>Matching with Features</vt:lpstr>
      <vt:lpstr>Matching with Features</vt:lpstr>
      <vt:lpstr>Matching with Features</vt:lpstr>
      <vt:lpstr>Automatic mosaicing</vt:lpstr>
      <vt:lpstr>Recognition of specific objects, scenes</vt:lpstr>
      <vt:lpstr>When does SIFT fail?</vt:lpstr>
      <vt:lpstr>Other methods: Daisy</vt:lpstr>
      <vt:lpstr>Other methods: SURF</vt:lpstr>
      <vt:lpstr>Other methods: BRIEF </vt:lpstr>
      <vt:lpstr>Feature distance</vt:lpstr>
      <vt:lpstr>Feature distance</vt:lpstr>
      <vt:lpstr>Eliminating bad matches</vt:lpstr>
      <vt:lpstr>True/false positives</vt:lpstr>
      <vt:lpstr>PowerPoint Presentation</vt:lpstr>
      <vt:lpstr>Texture</vt:lpstr>
      <vt:lpstr>Bag-of-words models</vt:lpstr>
      <vt:lpstr>Bag-of-words models</vt:lpstr>
      <vt:lpstr>Bag-of-words models</vt:lpstr>
      <vt:lpstr>Bag-of-words models</vt:lpstr>
      <vt:lpstr>Bags of features for image classification</vt:lpstr>
      <vt:lpstr>Bags of features for image classification</vt:lpstr>
      <vt:lpstr>Bags of features for image classification</vt:lpstr>
      <vt:lpstr>Bags of features for image classification</vt:lpstr>
      <vt:lpstr>Texture representation</vt:lpstr>
      <vt:lpstr>1. Feature extraction</vt:lpstr>
      <vt:lpstr>1. Feature extraction</vt:lpstr>
      <vt:lpstr>1. Feature extraction</vt:lpstr>
      <vt:lpstr>1. Feature extraction</vt:lpstr>
      <vt:lpstr>2. Discovering the visual vocabulary</vt:lpstr>
      <vt:lpstr>2. Discovering the visual vocabulary</vt:lpstr>
      <vt:lpstr>2. Discovering the visual vocabulary</vt:lpstr>
      <vt:lpstr>Clustering and vector quantization</vt:lpstr>
      <vt:lpstr>PowerPoint Presentation</vt:lpstr>
      <vt:lpstr>Example codebook</vt:lpstr>
      <vt:lpstr>Another codebook</vt:lpstr>
      <vt:lpstr>Visual vocabularies: Issues</vt:lpstr>
      <vt:lpstr>PowerPoint Presentation</vt:lpstr>
      <vt:lpstr>Image classification</vt:lpstr>
      <vt:lpstr>But what about layout?</vt:lpstr>
      <vt:lpstr>Spatial pyramid representation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Larry Zitnick</dc:creator>
  <cp:lastModifiedBy>Ali Farhadi</cp:lastModifiedBy>
  <cp:revision>108</cp:revision>
  <dcterms:created xsi:type="dcterms:W3CDTF">2011-03-15T23:32:41Z</dcterms:created>
  <dcterms:modified xsi:type="dcterms:W3CDTF">2014-01-22T21:11:18Z</dcterms:modified>
</cp:coreProperties>
</file>