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72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4" r:id="rId18"/>
    <p:sldId id="271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73418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69" d="100"/>
          <a:sy n="169" d="100"/>
        </p:scale>
        <p:origin x="-104" y="-9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CFD502-654C-554A-AA31-7C7273086463}" type="datetimeFigureOut">
              <a:rPr lang="en-US" smtClean="0"/>
              <a:t>1/13/14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32A2DE-1375-9243-86BD-04E3F7443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29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43E834-A0B3-445E-BC63-94B67C9B2F30}" type="slidenum">
              <a:rPr lang="en-US"/>
              <a:pPr/>
              <a:t>6</a:t>
            </a:fld>
            <a:endParaRPr lang="en-US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43E834-A0B3-445E-BC63-94B67C9B2F30}" type="slidenum">
              <a:rPr lang="en-US"/>
              <a:pPr/>
              <a:t>13</a:t>
            </a:fld>
            <a:endParaRPr lang="en-US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43E834-A0B3-445E-BC63-94B67C9B2F30}" type="slidenum">
              <a:rPr lang="en-US"/>
              <a:pPr/>
              <a:t>14</a:t>
            </a:fld>
            <a:endParaRPr lang="en-US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43E834-A0B3-445E-BC63-94B67C9B2F30}" type="slidenum">
              <a:rPr lang="en-US"/>
              <a:pPr/>
              <a:t>15</a:t>
            </a:fld>
            <a:endParaRPr lang="en-US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2A2DE-1375-9243-86BD-04E3F74430D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5018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43E834-A0B3-445E-BC63-94B67C9B2F30}" type="slidenum">
              <a:rPr lang="en-US"/>
              <a:pPr/>
              <a:t>18</a:t>
            </a:fld>
            <a:endParaRPr lang="en-US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70AB1-4EC0-644B-963A-EAA198637A66}" type="datetimeFigureOut">
              <a:rPr lang="en-US" smtClean="0"/>
              <a:t>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2116A-A103-9F48-8AAE-8BFFF09208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38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70AB1-4EC0-644B-963A-EAA198637A66}" type="datetimeFigureOut">
              <a:rPr lang="en-US" smtClean="0"/>
              <a:t>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2116A-A103-9F48-8AAE-8BFFF09208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729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70AB1-4EC0-644B-963A-EAA198637A66}" type="datetimeFigureOut">
              <a:rPr lang="en-US" smtClean="0"/>
              <a:t>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2116A-A103-9F48-8AAE-8BFFF09208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441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70AB1-4EC0-644B-963A-EAA198637A66}" type="datetimeFigureOut">
              <a:rPr lang="en-US" smtClean="0"/>
              <a:t>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2116A-A103-9F48-8AAE-8BFFF09208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104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70AB1-4EC0-644B-963A-EAA198637A66}" type="datetimeFigureOut">
              <a:rPr lang="en-US" smtClean="0"/>
              <a:t>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2116A-A103-9F48-8AAE-8BFFF09208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724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70AB1-4EC0-644B-963A-EAA198637A66}" type="datetimeFigureOut">
              <a:rPr lang="en-US" smtClean="0"/>
              <a:t>1/13/14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2116A-A103-9F48-8AAE-8BFFF09208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889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70AB1-4EC0-644B-963A-EAA198637A66}" type="datetimeFigureOut">
              <a:rPr lang="en-US" smtClean="0"/>
              <a:t>1/13/14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2116A-A103-9F48-8AAE-8BFFF09208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839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70AB1-4EC0-644B-963A-EAA198637A66}" type="datetimeFigureOut">
              <a:rPr lang="en-US" smtClean="0"/>
              <a:t>1/13/14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2116A-A103-9F48-8AAE-8BFFF09208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018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70AB1-4EC0-644B-963A-EAA198637A66}" type="datetimeFigureOut">
              <a:rPr lang="en-US" smtClean="0"/>
              <a:t>1/13/14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2116A-A103-9F48-8AAE-8BFFF09208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502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70AB1-4EC0-644B-963A-EAA198637A66}" type="datetimeFigureOut">
              <a:rPr lang="en-US" smtClean="0"/>
              <a:t>1/13/14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2116A-A103-9F48-8AAE-8BFFF09208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623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70AB1-4EC0-644B-963A-EAA198637A66}" type="datetimeFigureOut">
              <a:rPr lang="en-US" smtClean="0"/>
              <a:t>1/13/14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2116A-A103-9F48-8AAE-8BFFF09208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877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770AB1-4EC0-644B-963A-EAA198637A66}" type="datetimeFigureOut">
              <a:rPr lang="en-US" smtClean="0"/>
              <a:t>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2116A-A103-9F48-8AAE-8BFFF09208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95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hyperlink" Target="http://www.imaging-resource.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4" Type="http://schemas.openxmlformats.org/officeDocument/2006/relationships/image" Target="../media/image18.gif"/><Relationship Id="rId5" Type="http://schemas.openxmlformats.org/officeDocument/2006/relationships/image" Target="../media/image19.gi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Image Sampling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CSE </a:t>
            </a:r>
            <a:r>
              <a:rPr lang="en-US" dirty="0" smtClean="0"/>
              <a:t>576</a:t>
            </a:r>
            <a:endParaRPr lang="en-US" dirty="0" smtClean="0"/>
          </a:p>
          <a:p>
            <a:r>
              <a:rPr lang="en-US" dirty="0" smtClean="0"/>
              <a:t>Ali Farhadi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10444" y="6479443"/>
            <a:ext cx="85372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Many slides from Steve Seitz and Larry </a:t>
            </a:r>
            <a:r>
              <a:rPr lang="en-US" sz="1600" dirty="0" err="1" smtClean="0">
                <a:solidFill>
                  <a:schemeClr val="bg1">
                    <a:lumMod val="50000"/>
                  </a:schemeClr>
                </a:solidFill>
              </a:rPr>
              <a:t>Zitnick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847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42" name="Picture 2" descr="vg-gauss-eight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7366" y="1435990"/>
            <a:ext cx="2682425" cy="3535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843" name="Picture 3" descr="vg-gauss-quarter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4232" y="1461839"/>
            <a:ext cx="2687891" cy="3537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844" name="Picture 4" descr="vg-gauss-hal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67281"/>
            <a:ext cx="2684189" cy="3531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9845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233244"/>
            <a:ext cx="7924800" cy="838200"/>
          </a:xfrm>
        </p:spPr>
        <p:txBody>
          <a:bodyPr>
            <a:normAutofit fontScale="90000"/>
          </a:bodyPr>
          <a:lstStyle/>
          <a:p>
            <a:r>
              <a:rPr lang="en-US" dirty="0"/>
              <a:t>Subsampling with Gaussian pre-filtering</a:t>
            </a:r>
          </a:p>
        </p:txBody>
      </p:sp>
      <p:sp>
        <p:nvSpPr>
          <p:cNvPr id="419846" name="Text Box 6"/>
          <p:cNvSpPr txBox="1">
            <a:spLocks noChangeArrowheads="1"/>
          </p:cNvSpPr>
          <p:nvPr/>
        </p:nvSpPr>
        <p:spPr bwMode="auto">
          <a:xfrm>
            <a:off x="4267200" y="5105400"/>
            <a:ext cx="9286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G 1/4</a:t>
            </a:r>
          </a:p>
        </p:txBody>
      </p:sp>
      <p:sp>
        <p:nvSpPr>
          <p:cNvPr id="419847" name="Text Box 7"/>
          <p:cNvSpPr txBox="1">
            <a:spLocks noChangeArrowheads="1"/>
          </p:cNvSpPr>
          <p:nvPr/>
        </p:nvSpPr>
        <p:spPr bwMode="auto">
          <a:xfrm>
            <a:off x="7377113" y="5105400"/>
            <a:ext cx="9286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G 1/8</a:t>
            </a:r>
          </a:p>
        </p:txBody>
      </p:sp>
      <p:sp>
        <p:nvSpPr>
          <p:cNvPr id="419848" name="Text Box 8"/>
          <p:cNvSpPr txBox="1">
            <a:spLocks noChangeArrowheads="1"/>
          </p:cNvSpPr>
          <p:nvPr/>
        </p:nvSpPr>
        <p:spPr bwMode="auto">
          <a:xfrm>
            <a:off x="533400" y="5105400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Gaussian 1/2</a:t>
            </a:r>
          </a:p>
        </p:txBody>
      </p:sp>
      <p:sp>
        <p:nvSpPr>
          <p:cNvPr id="419849" name="Rectangle 9"/>
          <p:cNvSpPr>
            <a:spLocks noChangeArrowheads="1"/>
          </p:cNvSpPr>
          <p:nvPr/>
        </p:nvSpPr>
        <p:spPr bwMode="auto">
          <a:xfrm>
            <a:off x="304800" y="5638800"/>
            <a:ext cx="8839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Arial" charset="0"/>
              </a:rPr>
              <a:t>Solution:  filter the image, </a:t>
            </a:r>
            <a:r>
              <a:rPr lang="en-US" i="1" dirty="0">
                <a:latin typeface="Arial" charset="0"/>
              </a:rPr>
              <a:t>then</a:t>
            </a:r>
            <a:r>
              <a:rPr lang="en-US" dirty="0">
                <a:latin typeface="Arial" charset="0"/>
              </a:rPr>
              <a:t> subsample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000" dirty="0">
                <a:latin typeface="Arial" charset="0"/>
              </a:rPr>
              <a:t>Filter size should double for each ½ size reduction.  Why?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000" dirty="0">
                <a:latin typeface="Arial" charset="0"/>
              </a:rPr>
              <a:t>How can we speed this up?</a:t>
            </a:r>
          </a:p>
        </p:txBody>
      </p:sp>
    </p:spTree>
    <p:extLst>
      <p:ext uri="{BB962C8B-B14F-4D97-AF65-F5344CB8AC3E}">
        <p14:creationId xmlns:p14="http://schemas.microsoft.com/office/powerpoint/2010/main" val="426124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0866" name="Picture 2" descr="vg-nn-half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642" y="1461219"/>
            <a:ext cx="2688336" cy="3538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0867" name="Picture 3" descr="vg-nn-quarter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3412" y="1458828"/>
            <a:ext cx="2688336" cy="3538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0868" name="Picture 4" descr="vg-nn-eighth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6526" y="1461219"/>
            <a:ext cx="2688336" cy="3538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0869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117591"/>
            <a:ext cx="8229600" cy="1143000"/>
          </a:xfrm>
        </p:spPr>
        <p:txBody>
          <a:bodyPr/>
          <a:lstStyle/>
          <a:p>
            <a:r>
              <a:rPr lang="en-US" dirty="0"/>
              <a:t>Compare with...</a:t>
            </a:r>
          </a:p>
        </p:txBody>
      </p:sp>
      <p:sp>
        <p:nvSpPr>
          <p:cNvPr id="420870" name="Text Box 6"/>
          <p:cNvSpPr txBox="1">
            <a:spLocks noChangeArrowheads="1"/>
          </p:cNvSpPr>
          <p:nvPr/>
        </p:nvSpPr>
        <p:spPr bwMode="auto">
          <a:xfrm>
            <a:off x="3733800" y="5105400"/>
            <a:ext cx="1681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1/4  </a:t>
            </a:r>
            <a:r>
              <a:rPr lang="en-US" sz="1600">
                <a:latin typeface="Arial" charset="0"/>
              </a:rPr>
              <a:t>(2x zoom)</a:t>
            </a:r>
          </a:p>
        </p:txBody>
      </p:sp>
      <p:sp>
        <p:nvSpPr>
          <p:cNvPr id="420871" name="Text Box 7"/>
          <p:cNvSpPr txBox="1">
            <a:spLocks noChangeArrowheads="1"/>
          </p:cNvSpPr>
          <p:nvPr/>
        </p:nvSpPr>
        <p:spPr bwMode="auto">
          <a:xfrm>
            <a:off x="6934200" y="5105400"/>
            <a:ext cx="1681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1/8  </a:t>
            </a:r>
            <a:r>
              <a:rPr lang="en-US" sz="1600">
                <a:latin typeface="Arial" charset="0"/>
              </a:rPr>
              <a:t>(4x zoom)</a:t>
            </a:r>
          </a:p>
        </p:txBody>
      </p:sp>
      <p:sp>
        <p:nvSpPr>
          <p:cNvPr id="420873" name="Text Box 9"/>
          <p:cNvSpPr txBox="1">
            <a:spLocks noChangeArrowheads="1"/>
          </p:cNvSpPr>
          <p:nvPr/>
        </p:nvSpPr>
        <p:spPr bwMode="auto">
          <a:xfrm>
            <a:off x="1295400" y="5105400"/>
            <a:ext cx="608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3634802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3941" name="Picture 5" descr="artifac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775" y="-28575"/>
            <a:ext cx="11133138" cy="691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3943" name="Rectangle 7"/>
          <p:cNvSpPr>
            <a:spLocks noChangeArrowheads="1"/>
          </p:cNvSpPr>
          <p:nvPr/>
        </p:nvSpPr>
        <p:spPr bwMode="auto">
          <a:xfrm>
            <a:off x="-76200" y="5338763"/>
            <a:ext cx="9525000" cy="17478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3942" name="Rectangle 6"/>
          <p:cNvSpPr>
            <a:spLocks noChangeArrowheads="1"/>
          </p:cNvSpPr>
          <p:nvPr/>
        </p:nvSpPr>
        <p:spPr bwMode="auto">
          <a:xfrm>
            <a:off x="76200" y="5540375"/>
            <a:ext cx="9067800" cy="1155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sz="1400" dirty="0" err="1">
                <a:latin typeface="Arial" charset="0"/>
              </a:rPr>
              <a:t>Moire</a:t>
            </a:r>
            <a:r>
              <a:rPr lang="en-US" sz="1400" dirty="0">
                <a:latin typeface="Arial" charset="0"/>
              </a:rPr>
              <a:t> patterns in real-world images. Here are comparison images by Dave </a:t>
            </a:r>
            <a:r>
              <a:rPr lang="en-US" sz="1400" dirty="0" err="1">
                <a:latin typeface="Arial" charset="0"/>
              </a:rPr>
              <a:t>Etchells</a:t>
            </a:r>
            <a:r>
              <a:rPr lang="en-US" sz="1400" dirty="0">
                <a:latin typeface="Arial" charset="0"/>
              </a:rPr>
              <a:t> of </a:t>
            </a:r>
            <a:r>
              <a:rPr lang="en-US" sz="1400" dirty="0">
                <a:latin typeface="Arial" charset="0"/>
                <a:hlinkClick r:id="rId3"/>
              </a:rPr>
              <a:t>Imaging Resource</a:t>
            </a:r>
            <a:r>
              <a:rPr lang="en-US" sz="1400" dirty="0">
                <a:latin typeface="Arial" charset="0"/>
              </a:rPr>
              <a:t> using the Canon D60 (with an </a:t>
            </a:r>
            <a:r>
              <a:rPr lang="en-US" sz="1400" dirty="0" err="1">
                <a:latin typeface="Arial" charset="0"/>
              </a:rPr>
              <a:t>antialias</a:t>
            </a:r>
            <a:r>
              <a:rPr lang="en-US" sz="1400" dirty="0">
                <a:latin typeface="Arial" charset="0"/>
              </a:rPr>
              <a:t> filter) and the Sigma SD-9 (which has no </a:t>
            </a:r>
            <a:r>
              <a:rPr lang="en-US" sz="1400" dirty="0" err="1">
                <a:latin typeface="Arial" charset="0"/>
              </a:rPr>
              <a:t>antialias</a:t>
            </a:r>
            <a:r>
              <a:rPr lang="en-US" sz="1400" dirty="0">
                <a:latin typeface="Arial" charset="0"/>
              </a:rPr>
              <a:t> filter). The bands below the fur in the image at right are the kinds of artifacts that appear in images when no </a:t>
            </a:r>
            <a:r>
              <a:rPr lang="en-US" sz="1400" dirty="0" err="1">
                <a:latin typeface="Arial" charset="0"/>
              </a:rPr>
              <a:t>antialias</a:t>
            </a:r>
            <a:r>
              <a:rPr lang="en-US" sz="1400" dirty="0">
                <a:latin typeface="Arial" charset="0"/>
              </a:rPr>
              <a:t> filter is used. Sigma chose to eliminate the filter to get more sharpness, but the resulting apparent detail may or may not reflect features in the image.</a:t>
            </a:r>
          </a:p>
        </p:txBody>
      </p:sp>
    </p:spTree>
    <p:extLst>
      <p:ext uri="{BB962C8B-B14F-4D97-AF65-F5344CB8AC3E}">
        <p14:creationId xmlns:p14="http://schemas.microsoft.com/office/powerpoint/2010/main" val="4079283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spc="-200" dirty="0" smtClean="0">
                <a:latin typeface="Kalinga" pitchFamily="34" charset="0"/>
                <a:cs typeface="Kalinga" pitchFamily="34" charset="0"/>
              </a:rPr>
              <a:t>More examples</a:t>
            </a:r>
            <a:endParaRPr lang="en-US" sz="2000" spc="-200" dirty="0">
              <a:latin typeface="Kalinga" pitchFamily="34" charset="0"/>
              <a:cs typeface="Kalinga" pitchFamily="34" charset="0"/>
            </a:endParaRPr>
          </a:p>
        </p:txBody>
      </p:sp>
      <p:pic>
        <p:nvPicPr>
          <p:cNvPr id="19458" name="Picture 2" descr="http://www.hawgood.co.uk/photo/moire/Guinness64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754" b="19437"/>
          <a:stretch/>
        </p:blipFill>
        <p:spPr bwMode="auto">
          <a:xfrm>
            <a:off x="4988729" y="2286000"/>
            <a:ext cx="3240871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505154"/>
            <a:ext cx="3538291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4600" y="58674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Check out </a:t>
            </a:r>
            <a:r>
              <a:rPr lang="en-US" dirty="0" err="1" smtClean="0"/>
              <a:t>Moire</a:t>
            </a:r>
            <a:r>
              <a:rPr lang="en-US" dirty="0" smtClean="0"/>
              <a:t> patterns on the web.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564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spc="-200" dirty="0" smtClean="0">
                <a:latin typeface="Kalinga" pitchFamily="34" charset="0"/>
                <a:cs typeface="Kalinga" pitchFamily="34" charset="0"/>
              </a:rPr>
              <a:t>Up-sampling</a:t>
            </a:r>
            <a:endParaRPr lang="en-US" sz="2000" spc="-200" dirty="0">
              <a:latin typeface="Kalinga" pitchFamily="34" charset="0"/>
              <a:cs typeface="Kalinga" pitchFamily="34" charset="0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533400" y="1143000"/>
            <a:ext cx="8229600" cy="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3429000" y="2450068"/>
            <a:ext cx="0" cy="3188732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876800" y="2450068"/>
            <a:ext cx="0" cy="3188732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2362200" y="4659868"/>
            <a:ext cx="3505200" cy="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2362200" y="3288268"/>
            <a:ext cx="3505200" cy="63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3352800" y="3212068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4800600" y="3198843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4793673" y="4583668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3352800" y="4583668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4090869" y="388620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38123" y="1452208"/>
            <a:ext cx="64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How do we compute the values of pixels at fractional positions?</a:t>
            </a:r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4090869" y="259080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4090869" y="3212068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4090869" y="4583668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4800600" y="259080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800600" y="388620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414923" y="388620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5414923" y="3198843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414923" y="259080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5414923" y="4583668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3344298" y="388620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3344298" y="259080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2673612" y="259080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2673612" y="3212698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2667000" y="388620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2673612" y="4583668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2667000" y="5193268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3352800" y="5193268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4090869" y="5193268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4793673" y="5193268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5414923" y="5193268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837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22" grpId="0" animBg="1"/>
      <p:bldP spid="23" grpId="0" animBg="1"/>
      <p:bldP spid="24" grpId="0" animBg="1"/>
      <p:bldP spid="27" grpId="0" animBg="1"/>
      <p:bldP spid="28" grpId="0" animBg="1"/>
      <p:bldP spid="29" grpId="0" animBg="1"/>
      <p:bldP spid="30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43" grpId="0" animBg="1"/>
      <p:bldP spid="44" grpId="0" animBg="1"/>
      <p:bldP spid="45" grpId="0" animBg="1"/>
      <p:bldP spid="51" grpId="0" animBg="1"/>
      <p:bldP spid="53" grpId="0" animBg="1"/>
      <p:bldP spid="54" grpId="0" animBg="1"/>
      <p:bldP spid="55" grpId="0" animBg="1"/>
      <p:bldP spid="5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spc="-200" dirty="0" smtClean="0">
                <a:latin typeface="Kalinga" pitchFamily="34" charset="0"/>
                <a:cs typeface="Kalinga" pitchFamily="34" charset="0"/>
              </a:rPr>
              <a:t>Up-sampling</a:t>
            </a:r>
            <a:endParaRPr lang="en-US" sz="2000" spc="-200" dirty="0">
              <a:latin typeface="Kalinga" pitchFamily="34" charset="0"/>
              <a:cs typeface="Kalinga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676400" y="2450068"/>
            <a:ext cx="0" cy="281940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124200" y="2450068"/>
            <a:ext cx="0" cy="281940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838200" y="4659868"/>
            <a:ext cx="3200400" cy="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914400" y="3288268"/>
            <a:ext cx="3200400" cy="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1600200" y="3212068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3048000" y="3198843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3041073" y="4583668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1600200" y="4583668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2667000" y="3669268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028700" y="2980491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(x,y)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167023" y="2980491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(x+1,y)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208587" y="4352091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(x+1,y+1)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38200" y="4358560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(x,y+1)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828800" y="3364640"/>
            <a:ext cx="15410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(x+0.8,y+0.3)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953000" y="3381128"/>
            <a:ext cx="3962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(x + a, y + b)  = 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(1 - a)(1 - b)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(x, y) + 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a(1 - b)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(x + 1, y) + 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(1 - a)b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(x,y + 1) + 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(x + 1, y + 1) 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53000" y="2905711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Bilinear sampling: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968244" y="5955268"/>
            <a:ext cx="7207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Bicubic</a:t>
            </a:r>
            <a:r>
              <a:rPr lang="en-US" dirty="0" smtClean="0"/>
              <a:t> sampling fits a higher order function using a larger area of support.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38123" y="1452208"/>
            <a:ext cx="64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How do we compute the values of pixels at fractional positions?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907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Up-sampling Methods</a:t>
            </a:r>
            <a:endParaRPr lang="en-US" dirty="0"/>
          </a:p>
        </p:txBody>
      </p:sp>
      <p:pic>
        <p:nvPicPr>
          <p:cNvPr id="3" name="Picture 2" descr="760px-Nearest2DInterpolExampl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576" y="1867161"/>
            <a:ext cx="4317622" cy="3402968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4" name="Oval 3"/>
          <p:cNvSpPr/>
          <p:nvPr/>
        </p:nvSpPr>
        <p:spPr>
          <a:xfrm>
            <a:off x="2616267" y="1867161"/>
            <a:ext cx="136554" cy="136563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833788" y="1867161"/>
            <a:ext cx="136554" cy="136563"/>
          </a:xfrm>
          <a:prstGeom prst="ellipse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85448" y="1867161"/>
            <a:ext cx="136554" cy="136563"/>
          </a:xfrm>
          <a:prstGeom prst="ellipse">
            <a:avLst/>
          </a:prstGeom>
          <a:solidFill>
            <a:srgbClr val="0000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316625" y="1867161"/>
            <a:ext cx="136554" cy="136563"/>
          </a:xfrm>
          <a:prstGeom prst="ellipse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616267" y="2941358"/>
            <a:ext cx="136554" cy="136563"/>
          </a:xfrm>
          <a:prstGeom prst="ellipse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833788" y="2941358"/>
            <a:ext cx="136554" cy="136563"/>
          </a:xfrm>
          <a:prstGeom prst="ellipse">
            <a:avLst/>
          </a:prstGeom>
          <a:solidFill>
            <a:srgbClr val="0000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085448" y="2941358"/>
            <a:ext cx="136554" cy="136563"/>
          </a:xfrm>
          <a:prstGeom prst="ellipse">
            <a:avLst/>
          </a:prstGeom>
          <a:solidFill>
            <a:srgbClr val="00009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6316625" y="2941358"/>
            <a:ext cx="136554" cy="136563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2616267" y="4001899"/>
            <a:ext cx="136554" cy="136563"/>
          </a:xfrm>
          <a:prstGeom prst="ellipse">
            <a:avLst/>
          </a:prstGeom>
          <a:solidFill>
            <a:srgbClr val="873418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3833788" y="4001899"/>
            <a:ext cx="136554" cy="136563"/>
          </a:xfrm>
          <a:prstGeom prst="ellipse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085448" y="4001899"/>
            <a:ext cx="136554" cy="136563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6316625" y="4001899"/>
            <a:ext cx="136554" cy="136563"/>
          </a:xfrm>
          <a:prstGeom prst="ellipse">
            <a:avLst/>
          </a:prstGeom>
          <a:solidFill>
            <a:srgbClr val="3366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2616267" y="5069268"/>
            <a:ext cx="136554" cy="136563"/>
          </a:xfrm>
          <a:prstGeom prst="ellipse">
            <a:avLst/>
          </a:prstGeom>
          <a:solidFill>
            <a:srgbClr val="0000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3833788" y="5069268"/>
            <a:ext cx="136554" cy="136563"/>
          </a:xfrm>
          <a:prstGeom prst="ellipse">
            <a:avLst/>
          </a:prstGeom>
          <a:solidFill>
            <a:srgbClr val="3366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5085448" y="5069268"/>
            <a:ext cx="136554" cy="136563"/>
          </a:xfrm>
          <a:prstGeom prst="ellipse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6316625" y="5069268"/>
            <a:ext cx="136554" cy="136563"/>
          </a:xfrm>
          <a:prstGeom prst="ellipse">
            <a:avLst/>
          </a:prstGeom>
          <a:solidFill>
            <a:srgbClr val="0000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872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2702"/>
            <a:ext cx="8229600" cy="1143000"/>
          </a:xfrm>
        </p:spPr>
        <p:txBody>
          <a:bodyPr/>
          <a:lstStyle/>
          <a:p>
            <a:r>
              <a:rPr lang="en-US" dirty="0" smtClean="0"/>
              <a:t>Up-sampling</a:t>
            </a:r>
            <a:endParaRPr lang="en-US" dirty="0"/>
          </a:p>
        </p:txBody>
      </p:sp>
      <p:pic>
        <p:nvPicPr>
          <p:cNvPr id="3" name="Picture 2" descr="773px-BilinearInterpolExamp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950" y="2321563"/>
            <a:ext cx="2595086" cy="2014297"/>
          </a:xfrm>
          <a:prstGeom prst="rect">
            <a:avLst/>
          </a:prstGeom>
        </p:spPr>
      </p:pic>
      <p:pic>
        <p:nvPicPr>
          <p:cNvPr id="4" name="Picture 3" descr="760px-Nearest2DInterpolExampl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893" y="2321563"/>
            <a:ext cx="2558267" cy="2016319"/>
          </a:xfrm>
          <a:prstGeom prst="rect">
            <a:avLst/>
          </a:prstGeom>
        </p:spPr>
      </p:pic>
      <p:pic>
        <p:nvPicPr>
          <p:cNvPr id="6" name="Picture 5" descr="769px-BicubicInterpolationExampl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1825" y="2321563"/>
            <a:ext cx="2571723" cy="20032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5800" y="4444340"/>
            <a:ext cx="1821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Nearest neighbor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505200" y="4444340"/>
            <a:ext cx="1821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Bilinear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383723" y="4467641"/>
            <a:ext cx="1821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Bicubic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726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spc="-200" dirty="0" smtClean="0">
                <a:latin typeface="Kalinga" pitchFamily="34" charset="0"/>
                <a:cs typeface="Kalinga" pitchFamily="34" charset="0"/>
              </a:rPr>
              <a:t>Up-sampling</a:t>
            </a:r>
            <a:endParaRPr lang="en-US" sz="2000" spc="-200" dirty="0">
              <a:latin typeface="Kalinga" pitchFamily="34" charset="0"/>
              <a:cs typeface="Kalinga" pitchFamily="34" charset="0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533400" y="1143000"/>
            <a:ext cx="8229600" cy="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511" name="Picture 7" descr="Input Imag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80" t="31064" r="18094" b="23780"/>
          <a:stretch/>
        </p:blipFill>
        <p:spPr bwMode="auto">
          <a:xfrm>
            <a:off x="5890701" y="2032302"/>
            <a:ext cx="2796099" cy="258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3" name="Picture 9" descr="Input Image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89" t="31074" r="18667" b="23769"/>
          <a:stretch/>
        </p:blipFill>
        <p:spPr bwMode="auto">
          <a:xfrm>
            <a:off x="3025958" y="2032302"/>
            <a:ext cx="2745720" cy="258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5" name="Picture 11" descr="Input Image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80" t="31087" r="19019" b="23889"/>
          <a:stretch/>
        </p:blipFill>
        <p:spPr bwMode="auto">
          <a:xfrm>
            <a:off x="194741" y="2032302"/>
            <a:ext cx="2720381" cy="2573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4666924"/>
            <a:ext cx="1821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Nearest neighbor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3352800" y="4666924"/>
            <a:ext cx="1821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Bilinear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6231323" y="4690225"/>
            <a:ext cx="1821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Bicubic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22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54" y="365043"/>
            <a:ext cx="7772400" cy="1470025"/>
          </a:xfrm>
        </p:spPr>
        <p:txBody>
          <a:bodyPr/>
          <a:lstStyle/>
          <a:p>
            <a:r>
              <a:rPr lang="en-US" spc="-200" dirty="0" smtClean="0">
                <a:latin typeface="Kalinga" pitchFamily="34" charset="0"/>
                <a:cs typeface="Kalinga" pitchFamily="34" charset="0"/>
              </a:rPr>
              <a:t>Image Sampling</a:t>
            </a:r>
            <a:endParaRPr lang="en-US" spc="-200" dirty="0">
              <a:latin typeface="Kalinga" pitchFamily="34" charset="0"/>
              <a:cs typeface="Kalinga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531666" y="2019762"/>
            <a:ext cx="3888139" cy="1842366"/>
            <a:chOff x="909992" y="2498471"/>
            <a:chExt cx="2244182" cy="1063389"/>
          </a:xfrm>
        </p:grpSpPr>
        <p:pic>
          <p:nvPicPr>
            <p:cNvPr id="6" name="Picture 5" descr="Hannaneh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497" t="41803" r="32337" b="49607"/>
            <a:stretch/>
          </p:blipFill>
          <p:spPr>
            <a:xfrm>
              <a:off x="1400623" y="2498471"/>
              <a:ext cx="1030229" cy="1063389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909992" y="2743159"/>
              <a:ext cx="2244182" cy="5862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 dirty="0"/>
                <a:t>F</a:t>
              </a:r>
              <a:r>
                <a:rPr lang="en-US" sz="6000" dirty="0" smtClean="0"/>
                <a:t>(					) = </a:t>
              </a:r>
              <a:endParaRPr lang="en-US" sz="6000" dirty="0"/>
            </a:p>
          </p:txBody>
        </p:sp>
      </p:grpSp>
      <p:pic>
        <p:nvPicPr>
          <p:cNvPr id="9" name="Picture 8" descr="Hannaneh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97" t="41803" r="32337" b="49607"/>
          <a:stretch/>
        </p:blipFill>
        <p:spPr>
          <a:xfrm>
            <a:off x="5521446" y="2702166"/>
            <a:ext cx="614833" cy="634623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1690937" y="4140144"/>
            <a:ext cx="5615424" cy="1842366"/>
            <a:chOff x="909992" y="2449094"/>
            <a:chExt cx="3241148" cy="1063389"/>
          </a:xfrm>
        </p:grpSpPr>
        <p:pic>
          <p:nvPicPr>
            <p:cNvPr id="25" name="Picture 24" descr="Hannaneh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497" t="41803" r="32337" b="49607"/>
            <a:stretch/>
          </p:blipFill>
          <p:spPr>
            <a:xfrm>
              <a:off x="3120911" y="2449094"/>
              <a:ext cx="1030229" cy="1063389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909992" y="2743159"/>
              <a:ext cx="2244182" cy="5862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 dirty="0"/>
                <a:t>F</a:t>
              </a:r>
              <a:r>
                <a:rPr lang="en-US" sz="6000" dirty="0" smtClean="0"/>
                <a:t>(					) = </a:t>
              </a:r>
              <a:endParaRPr lang="en-US" sz="6000" dirty="0"/>
            </a:p>
          </p:txBody>
        </p:sp>
      </p:grpSp>
      <p:pic>
        <p:nvPicPr>
          <p:cNvPr id="27" name="Picture 26" descr="Hannaneh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97" t="41803" r="32337" b="49607"/>
          <a:stretch/>
        </p:blipFill>
        <p:spPr>
          <a:xfrm>
            <a:off x="3020760" y="4908096"/>
            <a:ext cx="614833" cy="634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981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906" name="Rectangle 2"/>
          <p:cNvSpPr>
            <a:spLocks noGrp="1" noChangeArrowheads="1"/>
          </p:cNvSpPr>
          <p:nvPr>
            <p:ph type="title"/>
          </p:nvPr>
        </p:nvSpPr>
        <p:spPr>
          <a:xfrm>
            <a:off x="-1969911" y="76200"/>
            <a:ext cx="8229600" cy="1143000"/>
          </a:xfrm>
        </p:spPr>
        <p:txBody>
          <a:bodyPr/>
          <a:lstStyle/>
          <a:p>
            <a:r>
              <a:rPr lang="en-US" dirty="0"/>
              <a:t>Image Scaling</a:t>
            </a:r>
          </a:p>
        </p:txBody>
      </p:sp>
      <p:pic>
        <p:nvPicPr>
          <p:cNvPr id="379907" name="Picture 3" descr="van_Gogh_-_Self_Portrai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513" y="372533"/>
            <a:ext cx="4805120" cy="6316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908" name="Text Box 4"/>
          <p:cNvSpPr txBox="1">
            <a:spLocks noChangeArrowheads="1"/>
          </p:cNvSpPr>
          <p:nvPr/>
        </p:nvSpPr>
        <p:spPr bwMode="auto">
          <a:xfrm>
            <a:off x="746125" y="2111200"/>
            <a:ext cx="3354388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latin typeface="Arial" charset="0"/>
              </a:rPr>
              <a:t>This image is too big to</a:t>
            </a:r>
          </a:p>
          <a:p>
            <a:r>
              <a:rPr lang="en-US" dirty="0">
                <a:latin typeface="Arial" charset="0"/>
              </a:rPr>
              <a:t>fit on the screen.  How</a:t>
            </a:r>
          </a:p>
          <a:p>
            <a:r>
              <a:rPr lang="en-US" dirty="0">
                <a:latin typeface="Arial" charset="0"/>
              </a:rPr>
              <a:t>can we reduce it?</a:t>
            </a:r>
          </a:p>
          <a:p>
            <a:endParaRPr lang="en-US" dirty="0">
              <a:latin typeface="Arial" charset="0"/>
            </a:endParaRPr>
          </a:p>
          <a:p>
            <a:r>
              <a:rPr lang="en-US" dirty="0">
                <a:latin typeface="Arial" charset="0"/>
              </a:rPr>
              <a:t>How to generate a half-</a:t>
            </a:r>
          </a:p>
          <a:p>
            <a:r>
              <a:rPr lang="en-US" dirty="0">
                <a:latin typeface="Arial" charset="0"/>
              </a:rPr>
              <a:t>sized version?</a:t>
            </a:r>
          </a:p>
        </p:txBody>
      </p:sp>
    </p:spTree>
    <p:extLst>
      <p:ext uri="{BB962C8B-B14F-4D97-AF65-F5344CB8AC3E}">
        <p14:creationId xmlns:p14="http://schemas.microsoft.com/office/powerpoint/2010/main" val="386636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4749"/>
            <a:ext cx="8229600" cy="1143000"/>
          </a:xfrm>
        </p:spPr>
        <p:txBody>
          <a:bodyPr/>
          <a:lstStyle/>
          <a:p>
            <a:r>
              <a:rPr lang="en-US" dirty="0"/>
              <a:t>Image sub-sampling</a:t>
            </a:r>
          </a:p>
        </p:txBody>
      </p:sp>
      <p:pic>
        <p:nvPicPr>
          <p:cNvPr id="378887" name="Picture 7" descr="vg-nn-hal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100" y="1322387"/>
            <a:ext cx="3181350" cy="418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888" name="Picture 8" descr="vg-nn-quar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6650" y="2287587"/>
            <a:ext cx="158750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889" name="Picture 9" descr="vg-nn-eight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00" y="2770187"/>
            <a:ext cx="800100" cy="105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8891" name="Text Box 11"/>
          <p:cNvSpPr txBox="1">
            <a:spLocks noChangeArrowheads="1"/>
          </p:cNvSpPr>
          <p:nvPr/>
        </p:nvSpPr>
        <p:spPr bwMode="auto">
          <a:xfrm>
            <a:off x="800100" y="5561012"/>
            <a:ext cx="41465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>
                <a:latin typeface="Arial" charset="0"/>
              </a:rPr>
              <a:t>Throw away every other row and column to create a </a:t>
            </a:r>
            <a:r>
              <a:rPr lang="en-US">
                <a:latin typeface="Arial" charset="0"/>
              </a:rPr>
              <a:t>1/2</a:t>
            </a:r>
            <a:r>
              <a:rPr lang="en-US" sz="2000">
                <a:latin typeface="Arial" charset="0"/>
              </a:rPr>
              <a:t> size image</a:t>
            </a:r>
          </a:p>
          <a:p>
            <a:pPr lvl="1"/>
            <a:r>
              <a:rPr lang="en-US" sz="2000">
                <a:latin typeface="Arial" charset="0"/>
              </a:rPr>
              <a:t>- called</a:t>
            </a:r>
            <a:r>
              <a:rPr lang="en-US" sz="2000" i="1">
                <a:latin typeface="Arial" charset="0"/>
              </a:rPr>
              <a:t> image sub-sampling</a:t>
            </a:r>
          </a:p>
        </p:txBody>
      </p:sp>
      <p:sp>
        <p:nvSpPr>
          <p:cNvPr id="378892" name="Text Box 12"/>
          <p:cNvSpPr txBox="1">
            <a:spLocks noChangeArrowheads="1"/>
          </p:cNvSpPr>
          <p:nvPr/>
        </p:nvSpPr>
        <p:spPr bwMode="auto">
          <a:xfrm>
            <a:off x="5449888" y="4421187"/>
            <a:ext cx="6080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1/4</a:t>
            </a:r>
          </a:p>
        </p:txBody>
      </p:sp>
      <p:sp>
        <p:nvSpPr>
          <p:cNvPr id="378893" name="Text Box 13"/>
          <p:cNvSpPr txBox="1">
            <a:spLocks noChangeArrowheads="1"/>
          </p:cNvSpPr>
          <p:nvPr/>
        </p:nvSpPr>
        <p:spPr bwMode="auto">
          <a:xfrm>
            <a:off x="7126288" y="3824287"/>
            <a:ext cx="6080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1/8</a:t>
            </a:r>
          </a:p>
        </p:txBody>
      </p:sp>
    </p:spTree>
    <p:extLst>
      <p:ext uri="{BB962C8B-B14F-4D97-AF65-F5344CB8AC3E}">
        <p14:creationId xmlns:p14="http://schemas.microsoft.com/office/powerpoint/2010/main" val="4268652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27" name="Picture 3" descr="vg-nn-hal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44" y="1365647"/>
            <a:ext cx="3005873" cy="3956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28" name="Picture 4" descr="vg-nn-quar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7717" y="1365648"/>
            <a:ext cx="3005873" cy="3968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29" name="Picture 5" descr="vg-nn-eight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3590" y="1365647"/>
            <a:ext cx="3022373" cy="3982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49915"/>
            <a:ext cx="8229600" cy="1143000"/>
          </a:xfrm>
        </p:spPr>
        <p:txBody>
          <a:bodyPr/>
          <a:lstStyle/>
          <a:p>
            <a:r>
              <a:rPr lang="en-US" dirty="0"/>
              <a:t>Image sub-sampling</a:t>
            </a:r>
          </a:p>
        </p:txBody>
      </p:sp>
      <p:sp>
        <p:nvSpPr>
          <p:cNvPr id="410631" name="Text Box 7"/>
          <p:cNvSpPr txBox="1">
            <a:spLocks noChangeArrowheads="1"/>
          </p:cNvSpPr>
          <p:nvPr/>
        </p:nvSpPr>
        <p:spPr bwMode="auto">
          <a:xfrm>
            <a:off x="3087718" y="5248870"/>
            <a:ext cx="300587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Arial" charset="0"/>
              </a:rPr>
              <a:t>1/4  </a:t>
            </a:r>
            <a:r>
              <a:rPr lang="en-US" sz="1600" dirty="0">
                <a:latin typeface="Arial" charset="0"/>
              </a:rPr>
              <a:t>(2x zoom)</a:t>
            </a:r>
          </a:p>
        </p:txBody>
      </p:sp>
      <p:sp>
        <p:nvSpPr>
          <p:cNvPr id="410632" name="Text Box 8"/>
          <p:cNvSpPr txBox="1">
            <a:spLocks noChangeArrowheads="1"/>
          </p:cNvSpPr>
          <p:nvPr/>
        </p:nvSpPr>
        <p:spPr bwMode="auto">
          <a:xfrm>
            <a:off x="6093589" y="5248870"/>
            <a:ext cx="290929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Arial" charset="0"/>
              </a:rPr>
              <a:t>1/8  </a:t>
            </a:r>
            <a:r>
              <a:rPr lang="en-US" sz="1600" dirty="0">
                <a:latin typeface="Arial" charset="0"/>
              </a:rPr>
              <a:t>(4x zoom)</a:t>
            </a:r>
          </a:p>
        </p:txBody>
      </p:sp>
      <p:sp>
        <p:nvSpPr>
          <p:cNvPr id="410633" name="Text Box 9"/>
          <p:cNvSpPr txBox="1">
            <a:spLocks noChangeArrowheads="1"/>
          </p:cNvSpPr>
          <p:nvPr/>
        </p:nvSpPr>
        <p:spPr bwMode="auto">
          <a:xfrm>
            <a:off x="505178" y="5857234"/>
            <a:ext cx="8305800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200" dirty="0">
                <a:latin typeface="Arial" charset="0"/>
              </a:rPr>
              <a:t>Why does this look so </a:t>
            </a:r>
            <a:r>
              <a:rPr lang="en-US" sz="3200" dirty="0" err="1">
                <a:latin typeface="Arial" charset="0"/>
              </a:rPr>
              <a:t>crufty</a:t>
            </a:r>
            <a:r>
              <a:rPr lang="en-US" sz="3200" dirty="0">
                <a:latin typeface="Arial" charset="0"/>
              </a:rPr>
              <a:t>?</a:t>
            </a:r>
          </a:p>
        </p:txBody>
      </p:sp>
      <p:sp>
        <p:nvSpPr>
          <p:cNvPr id="410634" name="Text Box 10"/>
          <p:cNvSpPr txBox="1">
            <a:spLocks noChangeArrowheads="1"/>
          </p:cNvSpPr>
          <p:nvPr/>
        </p:nvSpPr>
        <p:spPr bwMode="auto">
          <a:xfrm>
            <a:off x="81844" y="5248870"/>
            <a:ext cx="300587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Arial" charset="0"/>
              </a:rPr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3748354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6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spc="-200" dirty="0" smtClean="0">
                <a:latin typeface="Kalinga" pitchFamily="34" charset="0"/>
                <a:cs typeface="Kalinga" pitchFamily="34" charset="0"/>
              </a:rPr>
              <a:t>Down-sampling</a:t>
            </a:r>
            <a:endParaRPr lang="en-US" sz="2000" spc="-200" dirty="0">
              <a:latin typeface="Kalinga" pitchFamily="34" charset="0"/>
              <a:cs typeface="Kalinga" pitchFamily="34" charset="0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533400" y="1143000"/>
            <a:ext cx="8229600" cy="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690056"/>
            <a:ext cx="5451475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762000" y="3581400"/>
            <a:ext cx="7772400" cy="2743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/>
              <a:t>Aliasing</a:t>
            </a:r>
            <a:r>
              <a:rPr lang="en-US" sz="2000" dirty="0" smtClean="0"/>
              <a:t> can arise when you sample a continuous signal or image</a:t>
            </a:r>
          </a:p>
          <a:p>
            <a:pPr lvl="1"/>
            <a:r>
              <a:rPr lang="en-US" sz="1800" dirty="0" smtClean="0"/>
              <a:t>occurs when your sampling rate is not high enough to capture the amount of detail in your image</a:t>
            </a:r>
          </a:p>
          <a:p>
            <a:pPr lvl="1"/>
            <a:r>
              <a:rPr lang="en-US" sz="1800" dirty="0" smtClean="0"/>
              <a:t>Can give you the wrong signal/image—an </a:t>
            </a:r>
            <a:r>
              <a:rPr lang="en-US" sz="1800" i="1" dirty="0" smtClean="0"/>
              <a:t>alias</a:t>
            </a:r>
          </a:p>
          <a:p>
            <a:pPr lvl="1"/>
            <a:r>
              <a:rPr lang="en-US" sz="1800" dirty="0" smtClean="0"/>
              <a:t>formally, the image contains structure at different scales</a:t>
            </a:r>
          </a:p>
          <a:p>
            <a:pPr lvl="2"/>
            <a:r>
              <a:rPr lang="en-US" sz="1600" dirty="0" smtClean="0"/>
              <a:t>called “frequencies” in the Fourier domain</a:t>
            </a:r>
          </a:p>
          <a:p>
            <a:pPr lvl="1"/>
            <a:r>
              <a:rPr lang="en-US" sz="1800" dirty="0" smtClean="0"/>
              <a:t>the sampling rate must be high enough to capture the highest frequency in the image</a:t>
            </a:r>
          </a:p>
        </p:txBody>
      </p:sp>
    </p:spTree>
    <p:extLst>
      <p:ext uri="{BB962C8B-B14F-4D97-AF65-F5344CB8AC3E}">
        <p14:creationId xmlns:p14="http://schemas.microsoft.com/office/powerpoint/2010/main" val="635208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06359"/>
            <a:ext cx="8229600" cy="1143000"/>
          </a:xfrm>
        </p:spPr>
        <p:txBody>
          <a:bodyPr/>
          <a:lstStyle/>
          <a:p>
            <a:r>
              <a:rPr lang="en-US" dirty="0"/>
              <a:t>Sampling and the </a:t>
            </a:r>
            <a:r>
              <a:rPr lang="en-US" dirty="0" err="1"/>
              <a:t>Nyquist</a:t>
            </a:r>
            <a:r>
              <a:rPr lang="en-US" dirty="0"/>
              <a:t> rate</a:t>
            </a:r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667000"/>
            <a:ext cx="7772400" cy="3886200"/>
          </a:xfrm>
        </p:spPr>
        <p:txBody>
          <a:bodyPr/>
          <a:lstStyle/>
          <a:p>
            <a:r>
              <a:rPr lang="en-US" sz="2000" b="1" dirty="0"/>
              <a:t>Aliasing</a:t>
            </a:r>
            <a:r>
              <a:rPr lang="en-US" sz="2000" dirty="0"/>
              <a:t> can arise when you sample a continuous signal or image</a:t>
            </a:r>
          </a:p>
          <a:p>
            <a:pPr lvl="1"/>
            <a:r>
              <a:rPr lang="en-US" sz="1800" dirty="0"/>
              <a:t>occurs when your sampling rate is not high enough to capture the amount of detail in your image</a:t>
            </a:r>
          </a:p>
          <a:p>
            <a:pPr lvl="1"/>
            <a:r>
              <a:rPr lang="en-US" sz="1800" dirty="0"/>
              <a:t>Can give you the wrong signal/image—an </a:t>
            </a:r>
            <a:r>
              <a:rPr lang="en-US" sz="1800" i="1" dirty="0"/>
              <a:t>alias</a:t>
            </a:r>
          </a:p>
          <a:p>
            <a:pPr lvl="1"/>
            <a:r>
              <a:rPr lang="en-US" sz="1800" dirty="0"/>
              <a:t>formally, the image contains structure at different scales</a:t>
            </a:r>
          </a:p>
          <a:p>
            <a:pPr lvl="2"/>
            <a:r>
              <a:rPr lang="en-US" sz="1600" dirty="0"/>
              <a:t>called </a:t>
            </a:r>
            <a:r>
              <a:rPr lang="ja-JP" altLang="en-US" sz="1600" dirty="0">
                <a:latin typeface="Arial"/>
              </a:rPr>
              <a:t>“</a:t>
            </a:r>
            <a:r>
              <a:rPr lang="en-US" sz="1600" dirty="0"/>
              <a:t>frequencies</a:t>
            </a:r>
            <a:r>
              <a:rPr lang="ja-JP" altLang="en-US" sz="1600" dirty="0">
                <a:latin typeface="Arial"/>
              </a:rPr>
              <a:t>”</a:t>
            </a:r>
            <a:r>
              <a:rPr lang="en-US" sz="1600" dirty="0"/>
              <a:t> in the Fourier domain</a:t>
            </a:r>
          </a:p>
          <a:p>
            <a:pPr lvl="1"/>
            <a:r>
              <a:rPr lang="en-US" sz="1800" dirty="0"/>
              <a:t>the sampling rate must be high enough to capture the highest frequency in the image</a:t>
            </a:r>
          </a:p>
          <a:p>
            <a:r>
              <a:rPr lang="en-US" sz="2000" dirty="0"/>
              <a:t>To avoid aliasing:</a:t>
            </a:r>
          </a:p>
          <a:p>
            <a:pPr lvl="1"/>
            <a:r>
              <a:rPr lang="en-US" sz="1800" dirty="0"/>
              <a:t>sampling rate </a:t>
            </a:r>
            <a:r>
              <a:rPr lang="en-US" sz="1800" dirty="0">
                <a:cs typeface="Arial" charset="0"/>
              </a:rPr>
              <a:t>≥</a:t>
            </a:r>
            <a:r>
              <a:rPr lang="en-US" sz="1800" dirty="0"/>
              <a:t> 2 * max frequency in the image</a:t>
            </a:r>
          </a:p>
          <a:p>
            <a:pPr lvl="2"/>
            <a:r>
              <a:rPr lang="en-US" sz="1600" dirty="0"/>
              <a:t>said another way: </a:t>
            </a:r>
            <a:r>
              <a:rPr lang="en-US" sz="1600" dirty="0">
                <a:cs typeface="Arial" charset="0"/>
              </a:rPr>
              <a:t>≥</a:t>
            </a:r>
            <a:r>
              <a:rPr lang="en-US" sz="1600" dirty="0"/>
              <a:t> two samples per cycle</a:t>
            </a:r>
          </a:p>
          <a:p>
            <a:pPr lvl="1"/>
            <a:r>
              <a:rPr lang="en-US" sz="1800" dirty="0"/>
              <a:t>This minimum sampling rate is called the </a:t>
            </a:r>
            <a:r>
              <a:rPr lang="en-US" sz="1800" b="1" dirty="0" err="1"/>
              <a:t>Nyquist</a:t>
            </a:r>
            <a:r>
              <a:rPr lang="en-US" sz="1800" b="1" dirty="0"/>
              <a:t> rate</a:t>
            </a:r>
          </a:p>
        </p:txBody>
      </p:sp>
      <p:pic>
        <p:nvPicPr>
          <p:cNvPr id="401413" name="Picture 5" descr="ali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6263" y="1066800"/>
            <a:ext cx="5451475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1415" name="Freeform 7"/>
          <p:cNvSpPr>
            <a:spLocks/>
          </p:cNvSpPr>
          <p:nvPr/>
        </p:nvSpPr>
        <p:spPr bwMode="auto">
          <a:xfrm>
            <a:off x="1981200" y="1041400"/>
            <a:ext cx="5181600" cy="1447800"/>
          </a:xfrm>
          <a:custGeom>
            <a:avLst/>
            <a:gdLst>
              <a:gd name="T0" fmla="*/ 0 w 3264"/>
              <a:gd name="T1" fmla="*/ 448 h 912"/>
              <a:gd name="T2" fmla="*/ 288 w 3264"/>
              <a:gd name="T3" fmla="*/ 208 h 912"/>
              <a:gd name="T4" fmla="*/ 624 w 3264"/>
              <a:gd name="T5" fmla="*/ 64 h 912"/>
              <a:gd name="T6" fmla="*/ 960 w 3264"/>
              <a:gd name="T7" fmla="*/ 16 h 912"/>
              <a:gd name="T8" fmla="*/ 1248 w 3264"/>
              <a:gd name="T9" fmla="*/ 160 h 912"/>
              <a:gd name="T10" fmla="*/ 1632 w 3264"/>
              <a:gd name="T11" fmla="*/ 448 h 912"/>
              <a:gd name="T12" fmla="*/ 1920 w 3264"/>
              <a:gd name="T13" fmla="*/ 688 h 912"/>
              <a:gd name="T14" fmla="*/ 2256 w 3264"/>
              <a:gd name="T15" fmla="*/ 880 h 912"/>
              <a:gd name="T16" fmla="*/ 2592 w 3264"/>
              <a:gd name="T17" fmla="*/ 880 h 912"/>
              <a:gd name="T18" fmla="*/ 2928 w 3264"/>
              <a:gd name="T19" fmla="*/ 736 h 912"/>
              <a:gd name="T20" fmla="*/ 3264 w 3264"/>
              <a:gd name="T21" fmla="*/ 496 h 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64" h="912">
                <a:moveTo>
                  <a:pt x="0" y="448"/>
                </a:moveTo>
                <a:cubicBezTo>
                  <a:pt x="92" y="360"/>
                  <a:pt x="184" y="272"/>
                  <a:pt x="288" y="208"/>
                </a:cubicBezTo>
                <a:cubicBezTo>
                  <a:pt x="392" y="144"/>
                  <a:pt x="512" y="96"/>
                  <a:pt x="624" y="64"/>
                </a:cubicBezTo>
                <a:cubicBezTo>
                  <a:pt x="736" y="32"/>
                  <a:pt x="856" y="0"/>
                  <a:pt x="960" y="16"/>
                </a:cubicBezTo>
                <a:cubicBezTo>
                  <a:pt x="1064" y="32"/>
                  <a:pt x="1136" y="88"/>
                  <a:pt x="1248" y="160"/>
                </a:cubicBezTo>
                <a:cubicBezTo>
                  <a:pt x="1360" y="232"/>
                  <a:pt x="1520" y="360"/>
                  <a:pt x="1632" y="448"/>
                </a:cubicBezTo>
                <a:cubicBezTo>
                  <a:pt x="1744" y="536"/>
                  <a:pt x="1816" y="616"/>
                  <a:pt x="1920" y="688"/>
                </a:cubicBezTo>
                <a:cubicBezTo>
                  <a:pt x="2024" y="760"/>
                  <a:pt x="2144" y="848"/>
                  <a:pt x="2256" y="880"/>
                </a:cubicBezTo>
                <a:cubicBezTo>
                  <a:pt x="2368" y="912"/>
                  <a:pt x="2480" y="904"/>
                  <a:pt x="2592" y="880"/>
                </a:cubicBezTo>
                <a:cubicBezTo>
                  <a:pt x="2704" y="856"/>
                  <a:pt x="2816" y="800"/>
                  <a:pt x="2928" y="736"/>
                </a:cubicBezTo>
                <a:cubicBezTo>
                  <a:pt x="3040" y="672"/>
                  <a:pt x="3152" y="584"/>
                  <a:pt x="3264" y="496"/>
                </a:cubicBezTo>
              </a:path>
            </a:pathLst>
          </a:custGeom>
          <a:noFill/>
          <a:ln w="19050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691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1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1411" grpId="0" build="p"/>
      <p:bldP spid="4014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20472"/>
            <a:ext cx="8229600" cy="1143000"/>
          </a:xfrm>
        </p:spPr>
        <p:txBody>
          <a:bodyPr/>
          <a:lstStyle/>
          <a:p>
            <a:r>
              <a:rPr lang="en-US" dirty="0" smtClean="0"/>
              <a:t>2D example</a:t>
            </a:r>
            <a:endParaRPr lang="en-US" dirty="0"/>
          </a:p>
        </p:txBody>
      </p:sp>
      <p:pic>
        <p:nvPicPr>
          <p:cNvPr id="4116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90600"/>
            <a:ext cx="57023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11653" name="Text Box 5"/>
          <p:cNvSpPr txBox="1">
            <a:spLocks noChangeArrowheads="1"/>
          </p:cNvSpPr>
          <p:nvPr/>
        </p:nvSpPr>
        <p:spPr bwMode="auto">
          <a:xfrm>
            <a:off x="5943600" y="2209800"/>
            <a:ext cx="2895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800">
                <a:latin typeface="Arial" charset="0"/>
              </a:rPr>
              <a:t>Good sampling</a:t>
            </a:r>
          </a:p>
          <a:p>
            <a:endParaRPr lang="en-US" sz="1800">
              <a:latin typeface="Arial" charset="0"/>
            </a:endParaRPr>
          </a:p>
        </p:txBody>
      </p:sp>
      <p:sp>
        <p:nvSpPr>
          <p:cNvPr id="411654" name="Text Box 6"/>
          <p:cNvSpPr txBox="1">
            <a:spLocks noChangeArrowheads="1"/>
          </p:cNvSpPr>
          <p:nvPr/>
        </p:nvSpPr>
        <p:spPr bwMode="auto">
          <a:xfrm>
            <a:off x="5943600" y="4997450"/>
            <a:ext cx="2895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800" dirty="0">
                <a:latin typeface="Arial" charset="0"/>
              </a:rPr>
              <a:t>Bad sampling</a:t>
            </a:r>
          </a:p>
          <a:p>
            <a:endParaRPr lang="en-US" sz="18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0594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8107" name="Picture 11" descr="vg-gauss-eight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2765684"/>
            <a:ext cx="788988" cy="1039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8106" name="Picture 10" descr="vg-gauss-quar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25" y="2271971"/>
            <a:ext cx="1565275" cy="206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8105" name="Picture 9" descr="vg-gauss-hal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290896"/>
            <a:ext cx="3132138" cy="412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8101" name="Rectangle 5"/>
          <p:cNvSpPr>
            <a:spLocks noGrp="1" noChangeArrowheads="1"/>
          </p:cNvSpPr>
          <p:nvPr>
            <p:ph type="title"/>
          </p:nvPr>
        </p:nvSpPr>
        <p:spPr>
          <a:xfrm>
            <a:off x="94573" y="146757"/>
            <a:ext cx="9049427" cy="838200"/>
          </a:xfrm>
        </p:spPr>
        <p:txBody>
          <a:bodyPr>
            <a:normAutofit fontScale="90000"/>
          </a:bodyPr>
          <a:lstStyle/>
          <a:p>
            <a:r>
              <a:rPr lang="en-US" dirty="0"/>
              <a:t>Subsampling with Gaussian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pre</a:t>
            </a:r>
            <a:r>
              <a:rPr lang="en-US" dirty="0"/>
              <a:t>-filtering</a:t>
            </a:r>
          </a:p>
        </p:txBody>
      </p:sp>
      <p:sp>
        <p:nvSpPr>
          <p:cNvPr id="388102" name="Text Box 6"/>
          <p:cNvSpPr txBox="1">
            <a:spLocks noChangeArrowheads="1"/>
          </p:cNvSpPr>
          <p:nvPr/>
        </p:nvSpPr>
        <p:spPr bwMode="auto">
          <a:xfrm>
            <a:off x="5395913" y="4402396"/>
            <a:ext cx="9286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G 1/4</a:t>
            </a:r>
          </a:p>
        </p:txBody>
      </p:sp>
      <p:sp>
        <p:nvSpPr>
          <p:cNvPr id="388103" name="Text Box 7"/>
          <p:cNvSpPr txBox="1">
            <a:spLocks noChangeArrowheads="1"/>
          </p:cNvSpPr>
          <p:nvPr/>
        </p:nvSpPr>
        <p:spPr bwMode="auto">
          <a:xfrm>
            <a:off x="7072313" y="3805496"/>
            <a:ext cx="9286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G 1/8</a:t>
            </a:r>
          </a:p>
        </p:txBody>
      </p:sp>
      <p:sp>
        <p:nvSpPr>
          <p:cNvPr id="388104" name="Text Box 8"/>
          <p:cNvSpPr txBox="1">
            <a:spLocks noChangeArrowheads="1"/>
          </p:cNvSpPr>
          <p:nvPr/>
        </p:nvSpPr>
        <p:spPr bwMode="auto">
          <a:xfrm>
            <a:off x="1905000" y="5494596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Gaussian 1/2</a:t>
            </a:r>
          </a:p>
        </p:txBody>
      </p:sp>
      <p:sp>
        <p:nvSpPr>
          <p:cNvPr id="388109" name="Rectangle 13"/>
          <p:cNvSpPr>
            <a:spLocks noChangeArrowheads="1"/>
          </p:cNvSpPr>
          <p:nvPr/>
        </p:nvSpPr>
        <p:spPr bwMode="auto">
          <a:xfrm>
            <a:off x="304800" y="5898264"/>
            <a:ext cx="8839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Arial" charset="0"/>
              </a:rPr>
              <a:t>Solution:  filter the image, </a:t>
            </a:r>
            <a:r>
              <a:rPr lang="en-US" i="1" dirty="0">
                <a:latin typeface="Arial" charset="0"/>
              </a:rPr>
              <a:t>then</a:t>
            </a:r>
            <a:r>
              <a:rPr lang="en-US" dirty="0">
                <a:latin typeface="Arial" charset="0"/>
              </a:rPr>
              <a:t> subsample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000" dirty="0">
                <a:latin typeface="Arial" charset="0"/>
              </a:rPr>
              <a:t>Filter size should double for each ½ size reduction.  Why?</a:t>
            </a:r>
          </a:p>
        </p:txBody>
      </p:sp>
    </p:spTree>
    <p:extLst>
      <p:ext uri="{BB962C8B-B14F-4D97-AF65-F5344CB8AC3E}">
        <p14:creationId xmlns:p14="http://schemas.microsoft.com/office/powerpoint/2010/main" val="485876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627</Words>
  <Application>Microsoft Macintosh PowerPoint</Application>
  <PresentationFormat>On-screen Show (4:3)</PresentationFormat>
  <Paragraphs>96</Paragraphs>
  <Slides>18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Image Sampling</vt:lpstr>
      <vt:lpstr>Image Sampling</vt:lpstr>
      <vt:lpstr>Image Scaling</vt:lpstr>
      <vt:lpstr>Image sub-sampling</vt:lpstr>
      <vt:lpstr>Image sub-sampling</vt:lpstr>
      <vt:lpstr>PowerPoint Presentation</vt:lpstr>
      <vt:lpstr>Sampling and the Nyquist rate</vt:lpstr>
      <vt:lpstr>2D example</vt:lpstr>
      <vt:lpstr>Subsampling with Gaussian  pre-filtering</vt:lpstr>
      <vt:lpstr>Subsampling with Gaussian pre-filtering</vt:lpstr>
      <vt:lpstr>Compare with...</vt:lpstr>
      <vt:lpstr>PowerPoint Presentation</vt:lpstr>
      <vt:lpstr>PowerPoint Presentation</vt:lpstr>
      <vt:lpstr>PowerPoint Presentation</vt:lpstr>
      <vt:lpstr>PowerPoint Presentation</vt:lpstr>
      <vt:lpstr>Up-sampling Methods</vt:lpstr>
      <vt:lpstr>Up-sampling</vt:lpstr>
      <vt:lpstr>PowerPoint Presentation</vt:lpstr>
    </vt:vector>
  </TitlesOfParts>
  <Company>UW CSE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Image Sampling</dc:title>
  <dc:creator>Ali Farhadi</dc:creator>
  <cp:lastModifiedBy>Ali Farhadi</cp:lastModifiedBy>
  <cp:revision>8</cp:revision>
  <dcterms:created xsi:type="dcterms:W3CDTF">2013-04-03T17:41:10Z</dcterms:created>
  <dcterms:modified xsi:type="dcterms:W3CDTF">2014-01-13T19:42:48Z</dcterms:modified>
</cp:coreProperties>
</file>