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tags/tag9.xml" ContentType="application/vnd.openxmlformats-officedocument.presentationml.tags+xml"/>
  <Override PartName="/ppt/embeddings/oleObject35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embeddings/oleObject36.bin" ContentType="application/vnd.openxmlformats-officedocument.oleObject"/>
  <Override PartName="/ppt/notesSlides/notesSlide23.xml" ContentType="application/vnd.openxmlformats-officedocument.presentationml.notesSlide+xml"/>
  <Override PartName="/ppt/embeddings/oleObject37.bin" ContentType="application/vnd.openxmlformats-officedocument.oleObject"/>
  <Override PartName="/ppt/tags/tag14.xml" ContentType="application/vnd.openxmlformats-officedocument.presentationml.tags+xml"/>
  <Override PartName="/ppt/notesSlides/notesSlide24.xml" ContentType="application/vnd.openxmlformats-officedocument.presentationml.notesSlide+xml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tags/tag15.xml" ContentType="application/vnd.openxmlformats-officedocument.presentationml.tags+xml"/>
  <Override PartName="/ppt/notesSlides/notesSlide25.xml" ContentType="application/vnd.openxmlformats-officedocument.presentationml.notesSlide+xml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tags/tag16.xml" ContentType="application/vnd.openxmlformats-officedocument.presentationml.tags+xml"/>
  <Override PartName="/ppt/notesSlides/notesSlide26.xml" ContentType="application/vnd.openxmlformats-officedocument.presentationml.notesSlide+xml"/>
  <Override PartName="/ppt/embeddings/oleObject51.bin" ContentType="application/vnd.openxmlformats-officedocument.oleObject"/>
  <Override PartName="/ppt/notesSlides/notesSlide27.xml" ContentType="application/vnd.openxmlformats-officedocument.presentationml.notesSlide+xml"/>
  <Override PartName="/ppt/embeddings/oleObject52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314" r:id="rId3"/>
    <p:sldId id="315" r:id="rId4"/>
    <p:sldId id="284" r:id="rId5"/>
    <p:sldId id="285" r:id="rId6"/>
    <p:sldId id="286" r:id="rId7"/>
    <p:sldId id="302" r:id="rId8"/>
    <p:sldId id="303" r:id="rId9"/>
    <p:sldId id="304" r:id="rId10"/>
    <p:sldId id="305" r:id="rId11"/>
    <p:sldId id="30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82" r:id="rId33"/>
    <p:sldId id="283" r:id="rId34"/>
    <p:sldId id="277" r:id="rId35"/>
    <p:sldId id="278" r:id="rId36"/>
    <p:sldId id="279" r:id="rId37"/>
    <p:sldId id="280" r:id="rId38"/>
    <p:sldId id="281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9" r:id="rId49"/>
    <p:sldId id="307" r:id="rId50"/>
    <p:sldId id="308" r:id="rId51"/>
    <p:sldId id="309" r:id="rId52"/>
    <p:sldId id="310" r:id="rId53"/>
    <p:sldId id="311" r:id="rId54"/>
    <p:sldId id="312" r:id="rId55"/>
    <p:sldId id="298" r:id="rId56"/>
    <p:sldId id="313" r:id="rId57"/>
    <p:sldId id="300" r:id="rId58"/>
    <p:sldId id="301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2344" y="-2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HW 1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Plan1</c:v>
                </c:pt>
                <c:pt idx="1">
                  <c:v>Plan 2</c:v>
                </c:pt>
                <c:pt idx="2">
                  <c:v>Plan 3</c:v>
                </c:pt>
                <c:pt idx="3">
                  <c:v>Plan 4</c:v>
                </c:pt>
                <c:pt idx="4">
                  <c:v>PLAN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HW 2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Plan1</c:v>
                </c:pt>
                <c:pt idx="1">
                  <c:v>Plan 2</c:v>
                </c:pt>
                <c:pt idx="2">
                  <c:v>Plan 3</c:v>
                </c:pt>
                <c:pt idx="3">
                  <c:v>Plan 4</c:v>
                </c:pt>
                <c:pt idx="4">
                  <c:v>PLAN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12.0</c:v>
                </c:pt>
                <c:pt idx="1">
                  <c:v>12.0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HW 3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Plan1</c:v>
                </c:pt>
                <c:pt idx="1">
                  <c:v>Plan 2</c:v>
                </c:pt>
                <c:pt idx="2">
                  <c:v>Plan 3</c:v>
                </c:pt>
                <c:pt idx="3">
                  <c:v>Plan 4</c:v>
                </c:pt>
                <c:pt idx="4">
                  <c:v>PLAN 5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12.0</c:v>
                </c:pt>
                <c:pt idx="1">
                  <c:v>12.0</c:v>
                </c:pt>
                <c:pt idx="2">
                  <c:v>12.0</c:v>
                </c:pt>
                <c:pt idx="3">
                  <c:v>0.0</c:v>
                </c:pt>
                <c:pt idx="4">
                  <c:v>0.0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HW 4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Plan1</c:v>
                </c:pt>
                <c:pt idx="1">
                  <c:v>Plan 2</c:v>
                </c:pt>
                <c:pt idx="2">
                  <c:v>Plan 3</c:v>
                </c:pt>
                <c:pt idx="3">
                  <c:v>Plan 4</c:v>
                </c:pt>
                <c:pt idx="4">
                  <c:v>PLAN 5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12.0</c:v>
                </c:pt>
                <c:pt idx="1">
                  <c:v>12.0</c:v>
                </c:pt>
                <c:pt idx="2">
                  <c:v>12.0</c:v>
                </c:pt>
                <c:pt idx="3">
                  <c:v>12.0</c:v>
                </c:pt>
                <c:pt idx="4">
                  <c:v>0.0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Project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Plan1</c:v>
                </c:pt>
                <c:pt idx="1">
                  <c:v>Plan 2</c:v>
                </c:pt>
                <c:pt idx="2">
                  <c:v>Plan 3</c:v>
                </c:pt>
                <c:pt idx="3">
                  <c:v>Plan 4</c:v>
                </c:pt>
                <c:pt idx="4">
                  <c:v>PLAN 5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52.0</c:v>
                </c:pt>
                <c:pt idx="1">
                  <c:v>64.0</c:v>
                </c:pt>
                <c:pt idx="2">
                  <c:v>76.0</c:v>
                </c:pt>
                <c:pt idx="3">
                  <c:v>88.0</c:v>
                </c:pt>
                <c:pt idx="4">
                  <c:v>100.0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94825304"/>
        <c:axId val="-2094891368"/>
      </c:barChart>
      <c:catAx>
        <c:axId val="-2094825304"/>
        <c:scaling>
          <c:orientation val="minMax"/>
        </c:scaling>
        <c:delete val="0"/>
        <c:axPos val="l"/>
        <c:majorTickMark val="out"/>
        <c:minorTickMark val="none"/>
        <c:tickLblPos val="nextTo"/>
        <c:crossAx val="-2094891368"/>
        <c:crosses val="autoZero"/>
        <c:auto val="1"/>
        <c:lblAlgn val="ctr"/>
        <c:lblOffset val="100"/>
        <c:noMultiLvlLbl val="0"/>
      </c:catAx>
      <c:valAx>
        <c:axId val="-209489136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-2094825304"/>
        <c:crosses val="autoZero"/>
        <c:crossBetween val="between"/>
      </c:valAx>
      <c:spPr>
        <a:solidFill>
          <a:schemeClr val="bg1"/>
        </a:solidFill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FFFFFF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4" Type="http://schemas.openxmlformats.org/officeDocument/2006/relationships/image" Target="../media/image11.wmf"/><Relationship Id="rId1" Type="http://schemas.openxmlformats.org/officeDocument/2006/relationships/image" Target="../media/image12.wmf"/><Relationship Id="rId2" Type="http://schemas.openxmlformats.org/officeDocument/2006/relationships/image" Target="../media/image1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wmf"/><Relationship Id="rId3" Type="http://schemas.openxmlformats.org/officeDocument/2006/relationships/image" Target="../media/image8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4" Type="http://schemas.openxmlformats.org/officeDocument/2006/relationships/image" Target="../media/image88.wmf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openxmlformats.org/officeDocument/2006/relationships/image" Target="../media/image85.png"/><Relationship Id="rId2" Type="http://schemas.openxmlformats.org/officeDocument/2006/relationships/image" Target="../media/image8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14.wmf"/><Relationship Id="rId1" Type="http://schemas.openxmlformats.org/officeDocument/2006/relationships/image" Target="../media/image11.wmf"/><Relationship Id="rId2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4" Type="http://schemas.openxmlformats.org/officeDocument/2006/relationships/image" Target="../media/image11.wmf"/><Relationship Id="rId1" Type="http://schemas.openxmlformats.org/officeDocument/2006/relationships/image" Target="../media/image12.wmf"/><Relationship Id="rId2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4" Type="http://schemas.openxmlformats.org/officeDocument/2006/relationships/image" Target="../media/image11.wmf"/><Relationship Id="rId1" Type="http://schemas.openxmlformats.org/officeDocument/2006/relationships/image" Target="../media/image12.wmf"/><Relationship Id="rId2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4" Type="http://schemas.openxmlformats.org/officeDocument/2006/relationships/image" Target="../media/image11.wmf"/><Relationship Id="rId1" Type="http://schemas.openxmlformats.org/officeDocument/2006/relationships/image" Target="../media/image12.wmf"/><Relationship Id="rId2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4" Type="http://schemas.openxmlformats.org/officeDocument/2006/relationships/image" Target="../media/image11.wmf"/><Relationship Id="rId1" Type="http://schemas.openxmlformats.org/officeDocument/2006/relationships/image" Target="../media/image12.wmf"/><Relationship Id="rId2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4" Type="http://schemas.openxmlformats.org/officeDocument/2006/relationships/image" Target="../media/image11.wmf"/><Relationship Id="rId1" Type="http://schemas.openxmlformats.org/officeDocument/2006/relationships/image" Target="../media/image12.wmf"/><Relationship Id="rId2" Type="http://schemas.openxmlformats.org/officeDocument/2006/relationships/image" Target="../media/image1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4" Type="http://schemas.openxmlformats.org/officeDocument/2006/relationships/image" Target="../media/image11.wmf"/><Relationship Id="rId1" Type="http://schemas.openxmlformats.org/officeDocument/2006/relationships/image" Target="../media/image12.wmf"/><Relationship Id="rId2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6CD5-0791-AA44-865D-FFD4BA950A83}" type="datetimeFigureOut">
              <a:rPr lang="en-US" smtClean="0"/>
              <a:t>1/13/14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49114-269F-5E45-8DB1-3DA6BDDAA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38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B49607-71CC-4F14-9925-539B5A75CF37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1EFDF4-295E-4F2F-8274-5276D892628B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80191B-67AE-484E-9082-E6275166839A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1E871-3DA9-47DB-BB1F-94165D87FEFB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2CDE76-4738-44B5-833A-2DF96BC3AB13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3084CE-403A-47C5-8050-06A0AC0D8D75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2D02E7-8B84-4714-902C-45C20D4C6547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2D6943-8F92-41DA-A861-291374EA058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46029A-3CA7-4FEE-942E-5301C46C76E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65226604-9998-44C9-A2D6-C34062C32886}" type="slidenum">
              <a:rPr lang="en-US" sz="110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37</a:t>
            </a:fld>
            <a:endParaRPr lang="en-US" sz="11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0025" y="382588"/>
            <a:ext cx="7267575" cy="5451475"/>
          </a:xfrm>
          <a:solidFill>
            <a:srgbClr val="FFFFFF"/>
          </a:solidFill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8675" y="6064251"/>
            <a:ext cx="5268913" cy="24145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68E7C3-E4C1-4572-845E-9A00E84E6491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18ADA-AEA4-4248-8602-844158BEDF4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87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2B5E28-5681-44B3-B31F-C18E0B1794A8}" type="slidenum">
              <a:rPr lang="en-US"/>
              <a:pPr/>
              <a:t>48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2911B2-8E44-2149-AE38-A370F5379ABA}" type="slidenum">
              <a:rPr lang="en-US"/>
              <a:pPr/>
              <a:t>49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CAE040-0C5A-6C40-9E8A-AFF78C8B5831}" type="slidenum">
              <a:rPr lang="en-US"/>
              <a:pPr/>
              <a:t>50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5D608-8049-3541-917D-D5F7947460AC}" type="slidenum">
              <a:rPr lang="en-US"/>
              <a:pPr/>
              <a:t>51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0B95E-16FA-8040-8FEA-685EFE5D8A1D}" type="slidenum">
              <a:rPr lang="en-US"/>
              <a:pPr/>
              <a:t>52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E50F7C-810B-DB45-AC19-CA278F8AEEDA}" type="slidenum">
              <a:rPr lang="en-US"/>
              <a:pPr/>
              <a:t>53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DF4D85-0973-724F-BAB1-A00E9231D702}" type="slidenum">
              <a:rPr lang="en-US"/>
              <a:pPr/>
              <a:t>54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2B5E28-5681-44B3-B31F-C18E0B1794A8}" type="slidenum">
              <a:rPr lang="en-US"/>
              <a:pPr/>
              <a:t>56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43E834-A0B3-445E-BC63-94B67C9B2F30}" type="slidenum">
              <a:rPr lang="en-US"/>
              <a:pPr/>
              <a:t>57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7AB929-50EF-44CC-A7FA-AE71BFCA725E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43E834-A0B3-445E-BC63-94B67C9B2F30}" type="slidenum">
              <a:rPr lang="en-US"/>
              <a:pPr/>
              <a:t>58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C0F4D8-E141-406C-86BE-BA525E52CD85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1CE0E0-6529-4219-9EB9-FE7811CF4A70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C34152-7A0D-48F3-AA4D-B45726BE91BB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BB3652-4400-43AA-941D-82E4FEE6DB98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717499-72C9-426B-A4B9-F8B49F6D810C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F97A13-ED7D-4321-83D7-BA84504C6095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5BFD-39B3-1B48-858D-5661AB96BCD4}" type="datetimeFigureOut">
              <a:rPr lang="en-US" smtClean="0"/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11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5BFD-39B3-1B48-858D-5661AB96BCD4}" type="datetimeFigureOut">
              <a:rPr lang="en-US" smtClean="0"/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9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5BFD-39B3-1B48-858D-5661AB96BCD4}" type="datetimeFigureOut">
              <a:rPr lang="en-US" smtClean="0"/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47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D308E-476E-4721-994F-FF78B4B07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50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4198"/>
            <a:ext cx="8380412" cy="750205"/>
          </a:xfr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Kalinga" pitchFamily="34" charset="0"/>
                <a:ea typeface="+mn-ea"/>
                <a:cs typeface="Kaling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600062"/>
            <a:ext cx="8380412" cy="207645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5BFD-39B3-1B48-858D-5661AB96BCD4}" type="datetimeFigureOut">
              <a:rPr lang="en-US" smtClean="0"/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1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5BFD-39B3-1B48-858D-5661AB96BCD4}" type="datetimeFigureOut">
              <a:rPr lang="en-US" smtClean="0"/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5BFD-39B3-1B48-858D-5661AB96BCD4}" type="datetimeFigureOut">
              <a:rPr lang="en-US" smtClean="0"/>
              <a:t>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89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5BFD-39B3-1B48-858D-5661AB96BCD4}" type="datetimeFigureOut">
              <a:rPr lang="en-US" smtClean="0"/>
              <a:t>1/13/14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05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5BFD-39B3-1B48-858D-5661AB96BCD4}" type="datetimeFigureOut">
              <a:rPr lang="en-US" smtClean="0"/>
              <a:t>1/13/14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71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5BFD-39B3-1B48-858D-5661AB96BCD4}" type="datetimeFigureOut">
              <a:rPr lang="en-US" smtClean="0"/>
              <a:t>1/13/14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1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5BFD-39B3-1B48-858D-5661AB96BCD4}" type="datetimeFigureOut">
              <a:rPr lang="en-US" smtClean="0"/>
              <a:t>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72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5BFD-39B3-1B48-858D-5661AB96BCD4}" type="datetimeFigureOut">
              <a:rPr lang="en-US" smtClean="0"/>
              <a:t>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66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15BFD-39B3-1B48-858D-5661AB96BCD4}" type="datetimeFigureOut">
              <a:rPr lang="en-US" smtClean="0"/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14.wmf"/><Relationship Id="rId1" Type="http://schemas.openxmlformats.org/officeDocument/2006/relationships/vmlDrawing" Target="../drawings/vmlDrawing3.vml"/><Relationship Id="rId2" Type="http://schemas.openxmlformats.org/officeDocument/2006/relationships/tags" Target="../tags/tag1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oleObject" Target="../embeddings/oleObject3.bin"/><Relationship Id="rId6" Type="http://schemas.openxmlformats.org/officeDocument/2006/relationships/image" Target="../media/image11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2.w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3.wm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wmf"/><Relationship Id="rId12" Type="http://schemas.openxmlformats.org/officeDocument/2006/relationships/oleObject" Target="../embeddings/oleObject10.bin"/><Relationship Id="rId13" Type="http://schemas.openxmlformats.org/officeDocument/2006/relationships/image" Target="../media/image11.wmf"/><Relationship Id="rId1" Type="http://schemas.openxmlformats.org/officeDocument/2006/relationships/vmlDrawing" Target="../drawings/vmlDrawing4.v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oleObject" Target="../embeddings/oleObject7.bin"/><Relationship Id="rId6" Type="http://schemas.openxmlformats.org/officeDocument/2006/relationships/image" Target="../media/image12.w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13.wmf"/><Relationship Id="rId9" Type="http://schemas.openxmlformats.org/officeDocument/2006/relationships/image" Target="../media/image15.png"/><Relationship Id="rId10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wmf"/><Relationship Id="rId12" Type="http://schemas.openxmlformats.org/officeDocument/2006/relationships/oleObject" Target="../embeddings/oleObject14.bin"/><Relationship Id="rId13" Type="http://schemas.openxmlformats.org/officeDocument/2006/relationships/image" Target="../media/image11.wmf"/><Relationship Id="rId1" Type="http://schemas.openxmlformats.org/officeDocument/2006/relationships/vmlDrawing" Target="../drawings/vmlDrawing5.vml"/><Relationship Id="rId2" Type="http://schemas.openxmlformats.org/officeDocument/2006/relationships/tags" Target="../tags/tag3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2.w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13.wmf"/><Relationship Id="rId9" Type="http://schemas.openxmlformats.org/officeDocument/2006/relationships/image" Target="../media/image15.png"/><Relationship Id="rId10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wmf"/><Relationship Id="rId12" Type="http://schemas.openxmlformats.org/officeDocument/2006/relationships/oleObject" Target="../embeddings/oleObject18.bin"/><Relationship Id="rId13" Type="http://schemas.openxmlformats.org/officeDocument/2006/relationships/image" Target="../media/image11.wmf"/><Relationship Id="rId1" Type="http://schemas.openxmlformats.org/officeDocument/2006/relationships/vmlDrawing" Target="../drawings/vmlDrawing6.vml"/><Relationship Id="rId2" Type="http://schemas.openxmlformats.org/officeDocument/2006/relationships/tags" Target="../tags/tag4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oleObject" Target="../embeddings/oleObject15.bin"/><Relationship Id="rId6" Type="http://schemas.openxmlformats.org/officeDocument/2006/relationships/image" Target="../media/image12.w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13.wmf"/><Relationship Id="rId9" Type="http://schemas.openxmlformats.org/officeDocument/2006/relationships/image" Target="../media/image15.png"/><Relationship Id="rId10" Type="http://schemas.openxmlformats.org/officeDocument/2006/relationships/oleObject" Target="../embeddings/oleObject17.bin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wmf"/><Relationship Id="rId12" Type="http://schemas.openxmlformats.org/officeDocument/2006/relationships/oleObject" Target="../embeddings/oleObject22.bin"/><Relationship Id="rId13" Type="http://schemas.openxmlformats.org/officeDocument/2006/relationships/image" Target="../media/image11.wmf"/><Relationship Id="rId1" Type="http://schemas.openxmlformats.org/officeDocument/2006/relationships/vmlDrawing" Target="../drawings/vmlDrawing7.vml"/><Relationship Id="rId2" Type="http://schemas.openxmlformats.org/officeDocument/2006/relationships/tags" Target="../tags/tag5.xml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5.xml"/><Relationship Id="rId5" Type="http://schemas.openxmlformats.org/officeDocument/2006/relationships/oleObject" Target="../embeddings/oleObject19.bin"/><Relationship Id="rId6" Type="http://schemas.openxmlformats.org/officeDocument/2006/relationships/image" Target="../media/image12.w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13.wmf"/><Relationship Id="rId9" Type="http://schemas.openxmlformats.org/officeDocument/2006/relationships/image" Target="../media/image15.png"/><Relationship Id="rId10" Type="http://schemas.openxmlformats.org/officeDocument/2006/relationships/oleObject" Target="../embeddings/oleObject21.bin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wmf"/><Relationship Id="rId12" Type="http://schemas.openxmlformats.org/officeDocument/2006/relationships/oleObject" Target="../embeddings/oleObject26.bin"/><Relationship Id="rId13" Type="http://schemas.openxmlformats.org/officeDocument/2006/relationships/image" Target="../media/image11.wmf"/><Relationship Id="rId1" Type="http://schemas.openxmlformats.org/officeDocument/2006/relationships/vmlDrawing" Target="../drawings/vmlDrawing8.vml"/><Relationship Id="rId2" Type="http://schemas.openxmlformats.org/officeDocument/2006/relationships/tags" Target="../tags/tag6.xml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6.xml"/><Relationship Id="rId5" Type="http://schemas.openxmlformats.org/officeDocument/2006/relationships/oleObject" Target="../embeddings/oleObject23.bin"/><Relationship Id="rId6" Type="http://schemas.openxmlformats.org/officeDocument/2006/relationships/image" Target="../media/image12.wmf"/><Relationship Id="rId7" Type="http://schemas.openxmlformats.org/officeDocument/2006/relationships/oleObject" Target="../embeddings/oleObject24.bin"/><Relationship Id="rId8" Type="http://schemas.openxmlformats.org/officeDocument/2006/relationships/image" Target="../media/image13.wmf"/><Relationship Id="rId9" Type="http://schemas.openxmlformats.org/officeDocument/2006/relationships/image" Target="../media/image15.png"/><Relationship Id="rId10" Type="http://schemas.openxmlformats.org/officeDocument/2006/relationships/oleObject" Target="../embeddings/oleObject25.bin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wmf"/><Relationship Id="rId12" Type="http://schemas.openxmlformats.org/officeDocument/2006/relationships/oleObject" Target="../embeddings/oleObject30.bin"/><Relationship Id="rId13" Type="http://schemas.openxmlformats.org/officeDocument/2006/relationships/image" Target="../media/image11.wmf"/><Relationship Id="rId1" Type="http://schemas.openxmlformats.org/officeDocument/2006/relationships/vmlDrawing" Target="../drawings/vmlDrawing9.vml"/><Relationship Id="rId2" Type="http://schemas.openxmlformats.org/officeDocument/2006/relationships/tags" Target="../tags/tag7.xml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7.xml"/><Relationship Id="rId5" Type="http://schemas.openxmlformats.org/officeDocument/2006/relationships/oleObject" Target="../embeddings/oleObject27.bin"/><Relationship Id="rId6" Type="http://schemas.openxmlformats.org/officeDocument/2006/relationships/image" Target="../media/image12.wmf"/><Relationship Id="rId7" Type="http://schemas.openxmlformats.org/officeDocument/2006/relationships/oleObject" Target="../embeddings/oleObject28.bin"/><Relationship Id="rId8" Type="http://schemas.openxmlformats.org/officeDocument/2006/relationships/image" Target="../media/image13.wmf"/><Relationship Id="rId9" Type="http://schemas.openxmlformats.org/officeDocument/2006/relationships/image" Target="../media/image15.png"/><Relationship Id="rId10" Type="http://schemas.openxmlformats.org/officeDocument/2006/relationships/oleObject" Target="../embeddings/oleObject29.bin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wmf"/><Relationship Id="rId12" Type="http://schemas.openxmlformats.org/officeDocument/2006/relationships/oleObject" Target="../embeddings/oleObject34.bin"/><Relationship Id="rId13" Type="http://schemas.openxmlformats.org/officeDocument/2006/relationships/image" Target="../media/image11.wmf"/><Relationship Id="rId1" Type="http://schemas.openxmlformats.org/officeDocument/2006/relationships/vmlDrawing" Target="../drawings/vmlDrawing10.vml"/><Relationship Id="rId2" Type="http://schemas.openxmlformats.org/officeDocument/2006/relationships/tags" Target="../tags/tag8.xml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8.xml"/><Relationship Id="rId5" Type="http://schemas.openxmlformats.org/officeDocument/2006/relationships/oleObject" Target="../embeddings/oleObject31.bin"/><Relationship Id="rId6" Type="http://schemas.openxmlformats.org/officeDocument/2006/relationships/image" Target="../media/image12.wmf"/><Relationship Id="rId7" Type="http://schemas.openxmlformats.org/officeDocument/2006/relationships/oleObject" Target="../embeddings/oleObject32.bin"/><Relationship Id="rId8" Type="http://schemas.openxmlformats.org/officeDocument/2006/relationships/image" Target="../media/image13.wmf"/><Relationship Id="rId9" Type="http://schemas.openxmlformats.org/officeDocument/2006/relationships/image" Target="../media/image15.png"/><Relationship Id="rId10" Type="http://schemas.openxmlformats.org/officeDocument/2006/relationships/oleObject" Target="../embeddings/oleObject3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5" Type="http://schemas.openxmlformats.org/officeDocument/2006/relationships/oleObject" Target="../embeddings/oleObject35.bin"/><Relationship Id="rId6" Type="http://schemas.openxmlformats.org/officeDocument/2006/relationships/image" Target="../media/image14.wmf"/><Relationship Id="rId1" Type="http://schemas.openxmlformats.org/officeDocument/2006/relationships/vmlDrawing" Target="../drawings/vmlDrawing11.vml"/><Relationship Id="rId2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microsoft.com/office/2007/relationships/hdphoto" Target="../media/hdphoto6.wdp"/><Relationship Id="rId8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76.png"/><Relationship Id="rId6" Type="http://schemas.openxmlformats.org/officeDocument/2006/relationships/image" Target="../media/image78.jpeg"/><Relationship Id="rId7" Type="http://schemas.microsoft.com/office/2007/relationships/hdphoto" Target="../media/hdphoto7.wdp"/><Relationship Id="rId8" Type="http://schemas.openxmlformats.org/officeDocument/2006/relationships/oleObject" Target="../embeddings/oleObject36.bin"/><Relationship Id="rId9" Type="http://schemas.openxmlformats.org/officeDocument/2006/relationships/image" Target="../media/image77.wmf"/><Relationship Id="rId1" Type="http://schemas.openxmlformats.org/officeDocument/2006/relationships/vmlDrawing" Target="../drawings/vmlDrawing12.vml"/><Relationship Id="rId2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37.bin"/><Relationship Id="rId5" Type="http://schemas.openxmlformats.org/officeDocument/2006/relationships/image" Target="../media/image79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1.wmf"/><Relationship Id="rId12" Type="http://schemas.openxmlformats.org/officeDocument/2006/relationships/oleObject" Target="../embeddings/oleObject41.bin"/><Relationship Id="rId13" Type="http://schemas.openxmlformats.org/officeDocument/2006/relationships/image" Target="../media/image82.wmf"/><Relationship Id="rId1" Type="http://schemas.openxmlformats.org/officeDocument/2006/relationships/vmlDrawing" Target="../drawings/vmlDrawing14.vml"/><Relationship Id="rId2" Type="http://schemas.openxmlformats.org/officeDocument/2006/relationships/tags" Target="../tags/tag14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oleObject" Target="../embeddings/oleObject38.bin"/><Relationship Id="rId8" Type="http://schemas.openxmlformats.org/officeDocument/2006/relationships/image" Target="../media/image80.png"/><Relationship Id="rId9" Type="http://schemas.openxmlformats.org/officeDocument/2006/relationships/oleObject" Target="../embeddings/oleObject39.bin"/><Relationship Id="rId10" Type="http://schemas.openxmlformats.org/officeDocument/2006/relationships/oleObject" Target="../embeddings/oleObject40.bin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4.bin"/><Relationship Id="rId20" Type="http://schemas.openxmlformats.org/officeDocument/2006/relationships/oleObject" Target="../embeddings/oleObject50.bin"/><Relationship Id="rId21" Type="http://schemas.openxmlformats.org/officeDocument/2006/relationships/image" Target="../media/image92.png"/><Relationship Id="rId10" Type="http://schemas.openxmlformats.org/officeDocument/2006/relationships/image" Target="../media/image87.wmf"/><Relationship Id="rId11" Type="http://schemas.openxmlformats.org/officeDocument/2006/relationships/oleObject" Target="../embeddings/oleObject45.bin"/><Relationship Id="rId12" Type="http://schemas.openxmlformats.org/officeDocument/2006/relationships/image" Target="../media/image88.wmf"/><Relationship Id="rId13" Type="http://schemas.openxmlformats.org/officeDocument/2006/relationships/oleObject" Target="../embeddings/oleObject46.bin"/><Relationship Id="rId14" Type="http://schemas.openxmlformats.org/officeDocument/2006/relationships/image" Target="../media/image89.png"/><Relationship Id="rId15" Type="http://schemas.openxmlformats.org/officeDocument/2006/relationships/oleObject" Target="../embeddings/oleObject47.bin"/><Relationship Id="rId16" Type="http://schemas.openxmlformats.org/officeDocument/2006/relationships/image" Target="../media/image90.png"/><Relationship Id="rId17" Type="http://schemas.openxmlformats.org/officeDocument/2006/relationships/oleObject" Target="../embeddings/oleObject48.bin"/><Relationship Id="rId18" Type="http://schemas.openxmlformats.org/officeDocument/2006/relationships/oleObject" Target="../embeddings/oleObject49.bin"/><Relationship Id="rId19" Type="http://schemas.openxmlformats.org/officeDocument/2006/relationships/image" Target="../media/image91.png"/><Relationship Id="rId1" Type="http://schemas.openxmlformats.org/officeDocument/2006/relationships/vmlDrawing" Target="../drawings/vmlDrawing15.vml"/><Relationship Id="rId2" Type="http://schemas.openxmlformats.org/officeDocument/2006/relationships/tags" Target="../tags/tag15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5.xml"/><Relationship Id="rId5" Type="http://schemas.openxmlformats.org/officeDocument/2006/relationships/oleObject" Target="../embeddings/oleObject42.bin"/><Relationship Id="rId6" Type="http://schemas.openxmlformats.org/officeDocument/2006/relationships/image" Target="../media/image85.png"/><Relationship Id="rId7" Type="http://schemas.openxmlformats.org/officeDocument/2006/relationships/oleObject" Target="../embeddings/oleObject43.bin"/><Relationship Id="rId8" Type="http://schemas.openxmlformats.org/officeDocument/2006/relationships/image" Target="../media/image86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6.xml"/><Relationship Id="rId5" Type="http://schemas.openxmlformats.org/officeDocument/2006/relationships/oleObject" Target="../embeddings/oleObject51.bin"/><Relationship Id="rId6" Type="http://schemas.openxmlformats.org/officeDocument/2006/relationships/image" Target="../media/image81.wmf"/><Relationship Id="rId1" Type="http://schemas.openxmlformats.org/officeDocument/2006/relationships/vmlDrawing" Target="../drawings/vmlDrawing16.vml"/><Relationship Id="rId2" Type="http://schemas.openxmlformats.org/officeDocument/2006/relationships/tags" Target="../tags/tag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52.bin"/><Relationship Id="rId5" Type="http://schemas.openxmlformats.org/officeDocument/2006/relationships/image" Target="../media/image80.png"/><Relationship Id="rId6" Type="http://schemas.openxmlformats.org/officeDocument/2006/relationships/image" Target="../media/image93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5" Type="http://schemas.openxmlformats.org/officeDocument/2006/relationships/image" Target="../media/image6.jpeg"/><Relationship Id="rId6" Type="http://schemas.microsoft.com/office/2007/relationships/hdphoto" Target="../media/hdphoto2.wdp"/><Relationship Id="rId7" Type="http://schemas.openxmlformats.org/officeDocument/2006/relationships/image" Target="../media/image7.jpeg"/><Relationship Id="rId8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3.wdp"/><Relationship Id="rId5" Type="http://schemas.openxmlformats.org/officeDocument/2006/relationships/image" Target="../media/image9.png"/><Relationship Id="rId6" Type="http://schemas.microsoft.com/office/2007/relationships/hdphoto" Target="../media/hdphoto4.wdp"/><Relationship Id="rId7" Type="http://schemas.openxmlformats.org/officeDocument/2006/relationships/image" Target="../media/image10.png"/><Relationship Id="rId8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Images and Filters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CSE 576</a:t>
            </a:r>
          </a:p>
          <a:p>
            <a:r>
              <a:rPr lang="en-US" dirty="0" smtClean="0"/>
              <a:t>Ali Farhadi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0444" y="6479443"/>
            <a:ext cx="8537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Many slides from Steve Seitz and Larry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Zitnick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13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33970" y="2411003"/>
            <a:ext cx="6070069" cy="1842366"/>
            <a:chOff x="909992" y="2498471"/>
            <a:chExt cx="3503563" cy="1063389"/>
          </a:xfrm>
        </p:grpSpPr>
        <p:pic>
          <p:nvPicPr>
            <p:cNvPr id="7" name="Picture 6" descr="Hannaneh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7" t="41803" r="32337" b="49607"/>
            <a:stretch/>
          </p:blipFill>
          <p:spPr>
            <a:xfrm>
              <a:off x="1400623" y="2498471"/>
              <a:ext cx="1030229" cy="106338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09992" y="2743159"/>
              <a:ext cx="3503563" cy="586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/>
                <a:t>F</a:t>
              </a:r>
              <a:r>
                <a:rPr lang="en-US" sz="6000" dirty="0" smtClean="0"/>
                <a:t>(					, 					) =  </a:t>
              </a:r>
              <a:endParaRPr lang="en-US" sz="60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67165" y="332883"/>
            <a:ext cx="8063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Image Operations</a:t>
            </a:r>
          </a:p>
          <a:p>
            <a:pPr algn="ctr"/>
            <a:r>
              <a:rPr lang="en-US" dirty="0" smtClean="0"/>
              <a:t>(functions of functions)</a:t>
            </a:r>
            <a:endParaRPr lang="en-US" dirty="0"/>
          </a:p>
        </p:txBody>
      </p:sp>
      <p:pic>
        <p:nvPicPr>
          <p:cNvPr id="20" name="Picture 19" descr="Hannane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0" t="53576" r="18798" b="31066"/>
          <a:stretch/>
        </p:blipFill>
        <p:spPr>
          <a:xfrm>
            <a:off x="4012879" y="2411003"/>
            <a:ext cx="1219663" cy="18423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45861" y="2985693"/>
            <a:ext cx="13287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0.23 </a:t>
            </a:r>
          </a:p>
        </p:txBody>
      </p:sp>
    </p:spTree>
    <p:extLst>
      <p:ext uri="{BB962C8B-B14F-4D97-AF65-F5344CB8AC3E}">
        <p14:creationId xmlns:p14="http://schemas.microsoft.com/office/powerpoint/2010/main" val="2309321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image functions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56486" y="2164423"/>
            <a:ext cx="3888139" cy="1842366"/>
            <a:chOff x="909992" y="2498471"/>
            <a:chExt cx="2244182" cy="1063389"/>
          </a:xfrm>
        </p:grpSpPr>
        <p:pic>
          <p:nvPicPr>
            <p:cNvPr id="5" name="Picture 4" descr="Hannaneh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7" t="41803" r="32337" b="49607"/>
            <a:stretch/>
          </p:blipFill>
          <p:spPr>
            <a:xfrm>
              <a:off x="1400623" y="2498471"/>
              <a:ext cx="1030229" cy="106338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09992" y="2743159"/>
              <a:ext cx="2244182" cy="586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/>
                <a:t>F</a:t>
              </a:r>
              <a:r>
                <a:rPr lang="en-US" sz="6000" dirty="0" smtClean="0"/>
                <a:t>(					) = </a:t>
              </a:r>
              <a:endParaRPr lang="en-US" sz="6000" dirty="0"/>
            </a:p>
          </p:txBody>
        </p:sp>
      </p:grpSp>
      <p:pic>
        <p:nvPicPr>
          <p:cNvPr id="7" name="Picture 6" descr="Hannane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7" t="41803" r="32337" b="49607"/>
          <a:stretch/>
        </p:blipFill>
        <p:spPr>
          <a:xfrm>
            <a:off x="5153675" y="2164423"/>
            <a:ext cx="1784915" cy="184236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120245" y="2217116"/>
            <a:ext cx="1232535" cy="1544320"/>
            <a:chOff x="2151053" y="4531843"/>
            <a:chExt cx="1232535" cy="1544320"/>
          </a:xfrm>
        </p:grpSpPr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2194714" y="4531843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2151053" y="4859503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2499514" y="4836643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3337868" y="5249241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228196" y="5364811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622377" y="5148276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2729057" y="5494351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3027507" y="5030801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3292148" y="4668216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2283133" y="5725643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2435533" y="5878043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2587933" y="6030443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652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1247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1371" name="Rectangle 251"/>
          <p:cNvSpPr>
            <a:spLocks noChangeArrowheads="1"/>
          </p:cNvSpPr>
          <p:nvPr/>
        </p:nvSpPr>
        <p:spPr bwMode="auto">
          <a:xfrm>
            <a:off x="5105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1500" name="Group 380"/>
          <p:cNvGraphicFramePr>
            <a:graphicFrameLocks noGrp="1"/>
          </p:cNvGraphicFramePr>
          <p:nvPr/>
        </p:nvGraphicFramePr>
        <p:xfrm>
          <a:off x="711200" y="2287588"/>
          <a:ext cx="3556000" cy="3471863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261495" name="Rectangle 375"/>
          <p:cNvSpPr>
            <a:spLocks noChangeArrowheads="1"/>
          </p:cNvSpPr>
          <p:nvPr/>
        </p:nvSpPr>
        <p:spPr bwMode="auto">
          <a:xfrm>
            <a:off x="685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25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  <p:sp>
        <p:nvSpPr>
          <p:cNvPr id="261499" name="Rectangle 379"/>
          <p:cNvSpPr>
            <a:spLocks noChangeArrowheads="1"/>
          </p:cNvSpPr>
          <p:nvPr/>
        </p:nvSpPr>
        <p:spPr bwMode="auto">
          <a:xfrm>
            <a:off x="5181600" y="2667000"/>
            <a:ext cx="152400" cy="228600"/>
          </a:xfrm>
          <a:prstGeom prst="rect">
            <a:avLst/>
          </a:prstGeom>
          <a:solidFill>
            <a:schemeClr val="bg1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50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" name="Equation" r:id="rId5" imgW="7315200" imgH="1257300" progId="Equation.3">
                  <p:embed/>
                </p:oleObj>
              </mc:Choice>
              <mc:Fallback>
                <p:oleObj name="Equation" r:id="rId5" imgW="7315200" imgH="1257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" name="Equation" r:id="rId7" imgW="7315200" imgH="4495800" progId="Equation.3">
                  <p:embed/>
                </p:oleObj>
              </mc:Choice>
              <mc:Fallback>
                <p:oleObj name="Equation" r:id="rId7" imgW="7315200" imgH="449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" name="Equation" r:id="rId9" imgW="7315200" imgH="4178300" progId="Equation.3">
                  <p:embed/>
                </p:oleObj>
              </mc:Choice>
              <mc:Fallback>
                <p:oleObj name="Equation" r:id="rId9" imgW="7315200" imgH="417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Image filtering</a:t>
            </a:r>
          </a:p>
        </p:txBody>
      </p:sp>
      <p:grpSp>
        <p:nvGrpSpPr>
          <p:cNvPr id="2428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242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43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4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430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053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" name="Equation" r:id="rId12" imgW="7315200" imgH="4038600" progId="Equation.3">
                  <p:embed/>
                </p:oleObj>
              </mc:Choice>
              <mc:Fallback>
                <p:oleObj name="Equation" r:id="rId12" imgW="7315200" imgH="403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770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3295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24" name="Rectangle 251"/>
          <p:cNvSpPr>
            <a:spLocks noChangeArrowheads="1"/>
          </p:cNvSpPr>
          <p:nvPr/>
        </p:nvSpPr>
        <p:spPr bwMode="auto">
          <a:xfrm>
            <a:off x="5410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3420" name="Group 252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3448" name="Rectangle 375"/>
          <p:cNvSpPr>
            <a:spLocks noChangeArrowheads="1"/>
          </p:cNvSpPr>
          <p:nvPr/>
        </p:nvSpPr>
        <p:spPr bwMode="auto">
          <a:xfrm>
            <a:off x="1066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74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1" name="Equation" r:id="rId5" imgW="7315200" imgH="4495800" progId="Equation.3">
                  <p:embed/>
                </p:oleObj>
              </mc:Choice>
              <mc:Fallback>
                <p:oleObj name="Equation" r:id="rId5" imgW="7315200" imgH="449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" name="Equation" r:id="rId7" imgW="7315200" imgH="4178300" progId="Equation.3">
                  <p:embed/>
                </p:oleObj>
              </mc:Choice>
              <mc:Fallback>
                <p:oleObj name="Equation" r:id="rId7" imgW="7315200" imgH="417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49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3450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345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45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7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3453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076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" name="Equation" r:id="rId10" imgW="7315200" imgH="4038600" progId="Equation.3">
                  <p:embed/>
                </p:oleObj>
              </mc:Choice>
              <mc:Fallback>
                <p:oleObj name="Equation" r:id="rId10" imgW="7315200" imgH="403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51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  <p:graphicFrame>
        <p:nvGraphicFramePr>
          <p:cNvPr id="3077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" name="Equation" r:id="rId12" imgW="7315200" imgH="1257300" progId="Equation.3">
                  <p:embed/>
                </p:oleObj>
              </mc:Choice>
              <mc:Fallback>
                <p:oleObj name="Equation" r:id="rId12" imgW="7315200" imgH="1257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846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5343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48" name="Rectangle 251"/>
          <p:cNvSpPr>
            <a:spLocks noChangeArrowheads="1"/>
          </p:cNvSpPr>
          <p:nvPr/>
        </p:nvSpPr>
        <p:spPr bwMode="auto">
          <a:xfrm>
            <a:off x="5791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5468" name="Group 252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4472" name="Rectangle 375"/>
          <p:cNvSpPr>
            <a:spLocks noChangeArrowheads="1"/>
          </p:cNvSpPr>
          <p:nvPr/>
        </p:nvSpPr>
        <p:spPr bwMode="auto">
          <a:xfrm>
            <a:off x="1447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8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5" name="Equation" r:id="rId5" imgW="7315200" imgH="4495800" progId="Equation.3">
                  <p:embed/>
                </p:oleObj>
              </mc:Choice>
              <mc:Fallback>
                <p:oleObj name="Equation" r:id="rId5" imgW="7315200" imgH="449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" name="Equation" r:id="rId7" imgW="7315200" imgH="4178300" progId="Equation.3">
                  <p:embed/>
                </p:oleObj>
              </mc:Choice>
              <mc:Fallback>
                <p:oleObj name="Equation" r:id="rId7" imgW="7315200" imgH="417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73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4474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4476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478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79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0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1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2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3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4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5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6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7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88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89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90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91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92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93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94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4477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4100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" name="Equation" r:id="rId10" imgW="7315200" imgH="4038600" progId="Equation.3">
                  <p:embed/>
                </p:oleObj>
              </mc:Choice>
              <mc:Fallback>
                <p:oleObj name="Equation" r:id="rId10" imgW="7315200" imgH="403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75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  <p:graphicFrame>
        <p:nvGraphicFramePr>
          <p:cNvPr id="4101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" name="Equation" r:id="rId12" imgW="7315200" imgH="1257300" progId="Equation.3">
                  <p:embed/>
                </p:oleObj>
              </mc:Choice>
              <mc:Fallback>
                <p:oleObj name="Equation" r:id="rId12" imgW="7315200" imgH="1257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819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67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7391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72" name="Rectangle 251"/>
          <p:cNvSpPr>
            <a:spLocks noChangeArrowheads="1"/>
          </p:cNvSpPr>
          <p:nvPr/>
        </p:nvSpPr>
        <p:spPr bwMode="auto">
          <a:xfrm>
            <a:off x="6172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7516" name="Group 252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5496" name="Rectangle 375"/>
          <p:cNvSpPr>
            <a:spLocks noChangeArrowheads="1"/>
          </p:cNvSpPr>
          <p:nvPr/>
        </p:nvSpPr>
        <p:spPr bwMode="auto">
          <a:xfrm>
            <a:off x="1752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122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9" name="Equation" r:id="rId5" imgW="7315200" imgH="4495800" progId="Equation.3">
                  <p:embed/>
                </p:oleObj>
              </mc:Choice>
              <mc:Fallback>
                <p:oleObj name="Equation" r:id="rId5" imgW="7315200" imgH="449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" name="Equation" r:id="rId7" imgW="7315200" imgH="4178300" progId="Equation.3">
                  <p:embed/>
                </p:oleObj>
              </mc:Choice>
              <mc:Fallback>
                <p:oleObj name="Equation" r:id="rId7" imgW="7315200" imgH="417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97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5498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5500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5502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3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4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5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6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7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8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9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10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11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2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3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4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5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6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7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8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5501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5124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1" name="Equation" r:id="rId10" imgW="7315200" imgH="4038600" progId="Equation.3">
                  <p:embed/>
                </p:oleObj>
              </mc:Choice>
              <mc:Fallback>
                <p:oleObj name="Equation" r:id="rId10" imgW="7315200" imgH="403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99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  <p:graphicFrame>
        <p:nvGraphicFramePr>
          <p:cNvPr id="5125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2" name="Equation" r:id="rId12" imgW="7315200" imgH="1257300" progId="Equation.3">
                  <p:embed/>
                </p:oleObj>
              </mc:Choice>
              <mc:Fallback>
                <p:oleObj name="Equation" r:id="rId12" imgW="7315200" imgH="1257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906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73" name="Rectangle 127"/>
          <p:cNvSpPr>
            <a:spLocks noChangeArrowheads="1"/>
          </p:cNvSpPr>
          <p:nvPr/>
        </p:nvSpPr>
        <p:spPr bwMode="auto">
          <a:xfrm>
            <a:off x="6477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6397" name="Rectangle 252"/>
          <p:cNvSpPr>
            <a:spLocks noChangeArrowheads="1"/>
          </p:cNvSpPr>
          <p:nvPr/>
        </p:nvSpPr>
        <p:spPr bwMode="auto">
          <a:xfrm>
            <a:off x="2133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146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3" name="Equation" r:id="rId5" imgW="7315200" imgH="4495800" progId="Equation.3">
                  <p:embed/>
                </p:oleObj>
              </mc:Choice>
              <mc:Fallback>
                <p:oleObj name="Equation" r:id="rId5" imgW="7315200" imgH="449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4" name="Equation" r:id="rId7" imgW="7315200" imgH="4178300" progId="Equation.3">
                  <p:embed/>
                </p:oleObj>
              </mc:Choice>
              <mc:Fallback>
                <p:oleObj name="Equation" r:id="rId7" imgW="7315200" imgH="417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98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6399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640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640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1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1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1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6402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6148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5" name="Equation" r:id="rId10" imgW="7315200" imgH="4038600" progId="Equation.3">
                  <p:embed/>
                </p:oleObj>
              </mc:Choice>
              <mc:Fallback>
                <p:oleObj name="Equation" r:id="rId10" imgW="7315200" imgH="403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00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  <p:graphicFrame>
        <p:nvGraphicFramePr>
          <p:cNvPr id="6149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6" name="Equation" r:id="rId12" imgW="7315200" imgH="1257300" progId="Equation.3">
                  <p:embed/>
                </p:oleObj>
              </mc:Choice>
              <mc:Fallback>
                <p:oleObj name="Equation" r:id="rId12" imgW="7315200" imgH="1257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0567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97" name="Rectangle 127"/>
          <p:cNvSpPr>
            <a:spLocks noChangeArrowheads="1"/>
          </p:cNvSpPr>
          <p:nvPr/>
        </p:nvSpPr>
        <p:spPr bwMode="auto">
          <a:xfrm>
            <a:off x="6172200" y="43434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7421" name="Rectangle 252"/>
          <p:cNvSpPr>
            <a:spLocks noChangeArrowheads="1"/>
          </p:cNvSpPr>
          <p:nvPr/>
        </p:nvSpPr>
        <p:spPr bwMode="auto">
          <a:xfrm>
            <a:off x="1812925" y="40259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170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7" name="Equation" r:id="rId5" imgW="7315200" imgH="4495800" progId="Equation.3">
                  <p:embed/>
                </p:oleObj>
              </mc:Choice>
              <mc:Fallback>
                <p:oleObj name="Equation" r:id="rId5" imgW="7315200" imgH="449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8" name="Equation" r:id="rId7" imgW="7315200" imgH="4178300" progId="Equation.3">
                  <p:embed/>
                </p:oleObj>
              </mc:Choice>
              <mc:Fallback>
                <p:oleObj name="Equation" r:id="rId7" imgW="7315200" imgH="417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22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7423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7426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7428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29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0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1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2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3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4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5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6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7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38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39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40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41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42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43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44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7427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7172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9" name="Equation" r:id="rId10" imgW="7315200" imgH="4038600" progId="Equation.3">
                  <p:embed/>
                </p:oleObj>
              </mc:Choice>
              <mc:Fallback>
                <p:oleObj name="Equation" r:id="rId10" imgW="7315200" imgH="403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24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  <p:sp>
        <p:nvSpPr>
          <p:cNvPr id="7425" name="TextBox 31"/>
          <p:cNvSpPr txBox="1">
            <a:spLocks noChangeArrowheads="1"/>
          </p:cNvSpPr>
          <p:nvPr/>
        </p:nvSpPr>
        <p:spPr bwMode="auto">
          <a:xfrm>
            <a:off x="6216650" y="4351338"/>
            <a:ext cx="325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?</a:t>
            </a:r>
          </a:p>
        </p:txBody>
      </p:sp>
      <p:graphicFrame>
        <p:nvGraphicFramePr>
          <p:cNvPr id="7173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0" name="Equation" r:id="rId12" imgW="7315200" imgH="1257300" progId="Equation.3">
                  <p:embed/>
                </p:oleObj>
              </mc:Choice>
              <mc:Fallback>
                <p:oleObj name="Equation" r:id="rId12" imgW="7315200" imgH="1257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853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21" name="Rectangle 127"/>
          <p:cNvSpPr>
            <a:spLocks noChangeArrowheads="1"/>
          </p:cNvSpPr>
          <p:nvPr/>
        </p:nvSpPr>
        <p:spPr bwMode="auto">
          <a:xfrm>
            <a:off x="6858000" y="36576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8445" name="Rectangle 252"/>
          <p:cNvSpPr>
            <a:spLocks noChangeArrowheads="1"/>
          </p:cNvSpPr>
          <p:nvPr/>
        </p:nvSpPr>
        <p:spPr bwMode="auto">
          <a:xfrm>
            <a:off x="2514600" y="33528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194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1" name="Equation" r:id="rId5" imgW="7315200" imgH="4495800" progId="Equation.3">
                  <p:embed/>
                </p:oleObj>
              </mc:Choice>
              <mc:Fallback>
                <p:oleObj name="Equation" r:id="rId5" imgW="7315200" imgH="449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2" name="Equation" r:id="rId7" imgW="7315200" imgH="4178300" progId="Equation.3">
                  <p:embed/>
                </p:oleObj>
              </mc:Choice>
              <mc:Fallback>
                <p:oleObj name="Equation" r:id="rId7" imgW="7315200" imgH="417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46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8447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8450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8452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3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4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5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6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7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8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9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60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61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2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3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4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5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6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7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8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8451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8196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3" name="Equation" r:id="rId10" imgW="7315200" imgH="4038600" progId="Equation.3">
                  <p:embed/>
                </p:oleObj>
              </mc:Choice>
              <mc:Fallback>
                <p:oleObj name="Equation" r:id="rId10" imgW="7315200" imgH="403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48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  <p:sp>
        <p:nvSpPr>
          <p:cNvPr id="8449" name="TextBox 31"/>
          <p:cNvSpPr txBox="1">
            <a:spLocks noChangeArrowheads="1"/>
          </p:cNvSpPr>
          <p:nvPr/>
        </p:nvSpPr>
        <p:spPr bwMode="auto">
          <a:xfrm>
            <a:off x="6858000" y="3657600"/>
            <a:ext cx="325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?</a:t>
            </a:r>
          </a:p>
        </p:txBody>
      </p:sp>
      <p:graphicFrame>
        <p:nvGraphicFramePr>
          <p:cNvPr id="8197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4" name="Equation" r:id="rId12" imgW="7315200" imgH="1257300" progId="Equation.3">
                  <p:embed/>
                </p:oleObj>
              </mc:Choice>
              <mc:Fallback>
                <p:oleObj name="Equation" r:id="rId12" imgW="7315200" imgH="1257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119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1488" name="Group 128"/>
          <p:cNvGraphicFramePr>
            <a:graphicFrameLocks noGrp="1"/>
          </p:cNvGraphicFramePr>
          <p:nvPr>
            <p:ph idx="1"/>
          </p:nvPr>
        </p:nvGraphicFramePr>
        <p:xfrm>
          <a:off x="4724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/>
                <a:gridCol w="360362"/>
                <a:gridCol w="355600"/>
                <a:gridCol w="360363"/>
                <a:gridCol w="357187"/>
                <a:gridCol w="357188"/>
                <a:gridCol w="360362"/>
                <a:gridCol w="355600"/>
                <a:gridCol w="360363"/>
                <a:gridCol w="35718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218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5" name="Equation" r:id="rId5" imgW="7315200" imgH="4495800" progId="Equation.3">
                  <p:embed/>
                </p:oleObj>
              </mc:Choice>
              <mc:Fallback>
                <p:oleObj name="Equation" r:id="rId5" imgW="7315200" imgH="449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6" name="Equation" r:id="rId7" imgW="7315200" imgH="4178300" progId="Equation.3">
                  <p:embed/>
                </p:oleObj>
              </mc:Choice>
              <mc:Fallback>
                <p:oleObj name="Equation" r:id="rId7" imgW="7315200" imgH="417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68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9469" name="Group 4"/>
          <p:cNvGrpSpPr>
            <a:grpSpLocks/>
          </p:cNvGrpSpPr>
          <p:nvPr/>
        </p:nvGrpSpPr>
        <p:grpSpPr bwMode="auto">
          <a:xfrm>
            <a:off x="6477000" y="304800"/>
            <a:ext cx="685800" cy="584200"/>
            <a:chOff x="3799" y="2064"/>
            <a:chExt cx="1433" cy="1136"/>
          </a:xfrm>
        </p:grpSpPr>
        <p:grpSp>
          <p:nvGrpSpPr>
            <p:cNvPr id="947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947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8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8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8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9472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220" name="Object 26"/>
          <p:cNvGraphicFramePr>
            <a:graphicFrameLocks noChangeAspect="1"/>
          </p:cNvGraphicFramePr>
          <p:nvPr/>
        </p:nvGraphicFramePr>
        <p:xfrm>
          <a:off x="5322888" y="228600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7" name="Equation" r:id="rId10" imgW="7315200" imgH="4038600" progId="Equation.3">
                  <p:embed/>
                </p:oleObj>
              </mc:Choice>
              <mc:Fallback>
                <p:oleObj name="Equation" r:id="rId10" imgW="7315200" imgH="403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888" y="228600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70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  <p:graphicFrame>
        <p:nvGraphicFramePr>
          <p:cNvPr id="9221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8" name="Equation" r:id="rId12" imgW="7315200" imgH="1257300" progId="Equation.3">
                  <p:embed/>
                </p:oleObj>
              </mc:Choice>
              <mc:Fallback>
                <p:oleObj name="Equation" r:id="rId12" imgW="7315200" imgH="1257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1377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plan is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have till the end of the day</a:t>
            </a:r>
          </a:p>
          <a:p>
            <a:pPr lvl="1"/>
            <a:r>
              <a:rPr lang="en-US" dirty="0" smtClean="0"/>
              <a:t>Email Dun-Yu with your plan</a:t>
            </a:r>
          </a:p>
          <a:p>
            <a:pPr lvl="1"/>
            <a:r>
              <a:rPr lang="en-US" dirty="0" smtClean="0"/>
              <a:t>Expect late penalty …..</a:t>
            </a:r>
          </a:p>
          <a:p>
            <a:pPr lvl="1"/>
            <a:endParaRPr lang="en-US" dirty="0"/>
          </a:p>
          <a:p>
            <a:r>
              <a:rPr lang="en-US" dirty="0" smtClean="0"/>
              <a:t>You have till next Monday to give us a paragraph on your final project.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0475234"/>
              </p:ext>
            </p:extLst>
          </p:nvPr>
        </p:nvGraphicFramePr>
        <p:xfrm>
          <a:off x="457200" y="136031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284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1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33400" y="1981200"/>
            <a:ext cx="4191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What does it do?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Replaces each pixel with an average of its neighborhood</a:t>
            </a:r>
            <a:endParaRPr lang="en-US" sz="20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Achieve smoothing effect (remove sharp features)</a:t>
            </a:r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5486400" y="2514600"/>
            <a:ext cx="2274888" cy="1803400"/>
            <a:chOff x="3799" y="2064"/>
            <a:chExt cx="1433" cy="1136"/>
          </a:xfrm>
        </p:grpSpPr>
        <p:grpSp>
          <p:nvGrpSpPr>
            <p:cNvPr id="10247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0249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0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1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2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3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4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5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6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7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8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59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0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1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2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3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4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5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0248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45" name="Text Box 24"/>
          <p:cNvSpPr txBox="1">
            <a:spLocks noChangeArrowheads="1"/>
          </p:cNvSpPr>
          <p:nvPr/>
        </p:nvSpPr>
        <p:spPr bwMode="auto">
          <a:xfrm>
            <a:off x="6019800" y="6400800"/>
            <a:ext cx="3019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Slide credit: David Lowe (UBC)</a:t>
            </a:r>
          </a:p>
        </p:txBody>
      </p:sp>
      <p:graphicFrame>
        <p:nvGraphicFramePr>
          <p:cNvPr id="10242" name="Object 25"/>
          <p:cNvGraphicFramePr>
            <a:graphicFrameLocks noChangeAspect="1"/>
          </p:cNvGraphicFramePr>
          <p:nvPr/>
        </p:nvGraphicFramePr>
        <p:xfrm>
          <a:off x="6389688" y="1752600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2" name="Equation" r:id="rId5" imgW="7315200" imgH="4038600" progId="Equation.3">
                  <p:embed/>
                </p:oleObj>
              </mc:Choice>
              <mc:Fallback>
                <p:oleObj name="Equation" r:id="rId5" imgW="7315200" imgH="403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9688" y="1752600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Box Filter</a:t>
            </a:r>
          </a:p>
        </p:txBody>
      </p:sp>
    </p:spTree>
    <p:extLst>
      <p:ext uri="{BB962C8B-B14F-4D97-AF65-F5344CB8AC3E}">
        <p14:creationId xmlns:p14="http://schemas.microsoft.com/office/powerpoint/2010/main" val="19743781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60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905000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Smoothing with box filter</a:t>
            </a:r>
          </a:p>
        </p:txBody>
      </p:sp>
    </p:spTree>
    <p:extLst>
      <p:ext uri="{BB962C8B-B14F-4D97-AF65-F5344CB8AC3E}">
        <p14:creationId xmlns:p14="http://schemas.microsoft.com/office/powerpoint/2010/main" val="1090485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32776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77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78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79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80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32781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82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83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84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85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86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87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88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89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90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91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92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32772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18" charset="0"/>
              </a:rPr>
              <a:t>Original</a:t>
            </a:r>
          </a:p>
        </p:txBody>
      </p:sp>
      <p:sp>
        <p:nvSpPr>
          <p:cNvPr id="32773" name="Text Box 23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pic>
        <p:nvPicPr>
          <p:cNvPr id="32774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75" name="Text Box 25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494113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33795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33801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2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3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4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5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33806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7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8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9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10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1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2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3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4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5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6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7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3796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7" name="Text Box 23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18" charset="0"/>
              </a:rPr>
              <a:t>Original</a:t>
            </a:r>
          </a:p>
        </p:txBody>
      </p:sp>
      <p:sp>
        <p:nvSpPr>
          <p:cNvPr id="33798" name="Text Box 24"/>
          <p:cNvSpPr txBox="1">
            <a:spLocks noChangeArrowheads="1"/>
          </p:cNvSpPr>
          <p:nvPr/>
        </p:nvSpPr>
        <p:spPr bwMode="auto">
          <a:xfrm>
            <a:off x="6324600" y="4724400"/>
            <a:ext cx="213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" pitchFamily="18" charset="0"/>
              </a:rPr>
              <a:t>Filtered </a:t>
            </a:r>
          </a:p>
          <a:p>
            <a:r>
              <a:rPr lang="en-US">
                <a:latin typeface="Times" pitchFamily="18" charset="0"/>
              </a:rPr>
              <a:t>(no change)</a:t>
            </a:r>
          </a:p>
        </p:txBody>
      </p:sp>
      <p:pic>
        <p:nvPicPr>
          <p:cNvPr id="33799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800" name="Text Box 2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98114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34824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25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26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27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34828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29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30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31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32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33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4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5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6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7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8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9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40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4820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21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18" charset="0"/>
              </a:rPr>
              <a:t>Original</a:t>
            </a:r>
          </a:p>
        </p:txBody>
      </p:sp>
      <p:sp>
        <p:nvSpPr>
          <p:cNvPr id="34822" name="Text Box 23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sp>
        <p:nvSpPr>
          <p:cNvPr id="34823" name="Text Box 24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58545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35850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1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2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3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35854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5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6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7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8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9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0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1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2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3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4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5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6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5844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5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18" charset="0"/>
              </a:rPr>
              <a:t>Original</a:t>
            </a:r>
          </a:p>
        </p:txBody>
      </p:sp>
      <p:pic>
        <p:nvPicPr>
          <p:cNvPr id="35846" name="Picture 23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6477000" y="2667000"/>
            <a:ext cx="1828800" cy="1857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35847" name="Rectangle 24"/>
          <p:cNvSpPr>
            <a:spLocks noChangeArrowheads="1"/>
          </p:cNvSpPr>
          <p:nvPr/>
        </p:nvSpPr>
        <p:spPr bwMode="auto">
          <a:xfrm>
            <a:off x="6477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Text Box 25"/>
          <p:cNvSpPr txBox="1">
            <a:spLocks noChangeArrowheads="1"/>
          </p:cNvSpPr>
          <p:nvPr/>
        </p:nvSpPr>
        <p:spPr bwMode="auto">
          <a:xfrm>
            <a:off x="6553200" y="4724400"/>
            <a:ext cx="15446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18" charset="0"/>
              </a:rPr>
              <a:t>Shifted left</a:t>
            </a:r>
          </a:p>
          <a:p>
            <a:r>
              <a:rPr lang="en-US">
                <a:latin typeface="Times" pitchFamily="18" charset="0"/>
              </a:rPr>
              <a:t>By 1 pixel</a:t>
            </a:r>
          </a:p>
        </p:txBody>
      </p:sp>
      <p:sp>
        <p:nvSpPr>
          <p:cNvPr id="35849" name="Text Box 2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95278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908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69925" y="46132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18" charset="0"/>
              </a:rPr>
              <a:t>Original</a:t>
            </a:r>
          </a:p>
        </p:txBody>
      </p:sp>
      <p:grpSp>
        <p:nvGrpSpPr>
          <p:cNvPr id="36869" name="Group 5"/>
          <p:cNvGrpSpPr>
            <a:grpSpLocks/>
          </p:cNvGrpSpPr>
          <p:nvPr/>
        </p:nvGrpSpPr>
        <p:grpSpPr bwMode="auto">
          <a:xfrm>
            <a:off x="4953000" y="2895600"/>
            <a:ext cx="1371600" cy="1066800"/>
            <a:chOff x="3799" y="2064"/>
            <a:chExt cx="1433" cy="1136"/>
          </a:xfrm>
        </p:grpSpPr>
        <p:grpSp>
          <p:nvGrpSpPr>
            <p:cNvPr id="36892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6894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895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896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897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898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899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900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901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902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903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4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5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6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7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8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9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10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36893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6870" name="Group 25"/>
          <p:cNvGrpSpPr>
            <a:grpSpLocks/>
          </p:cNvGrpSpPr>
          <p:nvPr/>
        </p:nvGrpSpPr>
        <p:grpSpPr bwMode="auto">
          <a:xfrm>
            <a:off x="2971800" y="2895600"/>
            <a:ext cx="1149350" cy="1066800"/>
            <a:chOff x="144" y="144"/>
            <a:chExt cx="1152" cy="1136"/>
          </a:xfrm>
        </p:grpSpPr>
        <p:sp>
          <p:nvSpPr>
            <p:cNvPr id="36875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76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77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78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79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36880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81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82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83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84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85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86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87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88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89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90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91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36871" name="Text Box 43"/>
          <p:cNvSpPr txBox="1">
            <a:spLocks noChangeArrowheads="1"/>
          </p:cNvSpPr>
          <p:nvPr/>
        </p:nvSpPr>
        <p:spPr bwMode="auto">
          <a:xfrm>
            <a:off x="4343400" y="28194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-</a:t>
            </a:r>
          </a:p>
        </p:txBody>
      </p:sp>
      <p:sp>
        <p:nvSpPr>
          <p:cNvPr id="36872" name="Text Box 44"/>
          <p:cNvSpPr txBox="1">
            <a:spLocks noChangeArrowheads="1"/>
          </p:cNvSpPr>
          <p:nvPr/>
        </p:nvSpPr>
        <p:spPr bwMode="auto">
          <a:xfrm>
            <a:off x="7467600" y="28956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sp>
        <p:nvSpPr>
          <p:cNvPr id="36873" name="Text Box 45"/>
          <p:cNvSpPr txBox="1">
            <a:spLocks noChangeArrowheads="1"/>
          </p:cNvSpPr>
          <p:nvPr/>
        </p:nvSpPr>
        <p:spPr bwMode="auto">
          <a:xfrm>
            <a:off x="2895600" y="43434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" pitchFamily="18" charset="0"/>
              </a:rPr>
              <a:t>(Note that filter sums to 1)</a:t>
            </a:r>
          </a:p>
        </p:txBody>
      </p:sp>
      <p:sp>
        <p:nvSpPr>
          <p:cNvPr id="36874" name="Text Box 4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91616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908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69925" y="46132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18" charset="0"/>
              </a:rPr>
              <a:t>Original</a:t>
            </a:r>
          </a:p>
        </p:txBody>
      </p: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4953000" y="2895600"/>
            <a:ext cx="1371600" cy="1066800"/>
            <a:chOff x="3799" y="2064"/>
            <a:chExt cx="1433" cy="1136"/>
          </a:xfrm>
        </p:grpSpPr>
        <p:grpSp>
          <p:nvGrpSpPr>
            <p:cNvPr id="37916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7918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19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0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1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2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3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4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5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6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7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28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29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30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31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32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33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34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37917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894" name="Group 25"/>
          <p:cNvGrpSpPr>
            <a:grpSpLocks/>
          </p:cNvGrpSpPr>
          <p:nvPr/>
        </p:nvGrpSpPr>
        <p:grpSpPr bwMode="auto">
          <a:xfrm>
            <a:off x="2971800" y="2895600"/>
            <a:ext cx="1149350" cy="1066800"/>
            <a:chOff x="144" y="144"/>
            <a:chExt cx="1152" cy="1136"/>
          </a:xfrm>
        </p:grpSpPr>
        <p:sp>
          <p:nvSpPr>
            <p:cNvPr id="37899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0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1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2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3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37904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5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6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7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8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09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0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1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2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3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4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5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37895" name="Text Box 43"/>
          <p:cNvSpPr txBox="1">
            <a:spLocks noChangeArrowheads="1"/>
          </p:cNvSpPr>
          <p:nvPr/>
        </p:nvSpPr>
        <p:spPr bwMode="auto">
          <a:xfrm>
            <a:off x="4343400" y="28194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-</a:t>
            </a:r>
          </a:p>
        </p:txBody>
      </p:sp>
      <p:sp>
        <p:nvSpPr>
          <p:cNvPr id="37896" name="Text Box 44"/>
          <p:cNvSpPr txBox="1">
            <a:spLocks noChangeArrowheads="1"/>
          </p:cNvSpPr>
          <p:nvPr/>
        </p:nvSpPr>
        <p:spPr bwMode="auto">
          <a:xfrm>
            <a:off x="4419600" y="4724400"/>
            <a:ext cx="4419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Sharpening filter</a:t>
            </a:r>
          </a:p>
          <a:p>
            <a:pPr lvl="1">
              <a:buFontTx/>
              <a:buChar char="-"/>
            </a:pPr>
            <a:r>
              <a:rPr lang="en-US"/>
              <a:t> Accentuates differences with local average</a:t>
            </a:r>
          </a:p>
        </p:txBody>
      </p:sp>
      <p:pic>
        <p:nvPicPr>
          <p:cNvPr id="37897" name="Picture 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514600"/>
            <a:ext cx="18764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Text Box 4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98045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 t="18013"/>
          <a:stretch>
            <a:fillRect/>
          </a:stretch>
        </p:blipFill>
        <p:spPr bwMode="auto">
          <a:xfrm>
            <a:off x="762000" y="1676400"/>
            <a:ext cx="7586663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Sharpening</a:t>
            </a: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13617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filters</a:t>
            </a:r>
          </a:p>
        </p:txBody>
      </p:sp>
      <p:grpSp>
        <p:nvGrpSpPr>
          <p:cNvPr id="39939" name="Group 5"/>
          <p:cNvGrpSpPr>
            <a:grpSpLocks noChangeAspect="1"/>
          </p:cNvGrpSpPr>
          <p:nvPr/>
        </p:nvGrpSpPr>
        <p:grpSpPr bwMode="auto">
          <a:xfrm>
            <a:off x="3886200" y="3200400"/>
            <a:ext cx="1390650" cy="1371600"/>
            <a:chOff x="144" y="144"/>
            <a:chExt cx="1152" cy="1136"/>
          </a:xfrm>
        </p:grpSpPr>
        <p:sp>
          <p:nvSpPr>
            <p:cNvPr id="39944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9945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9946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9947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-2</a:t>
              </a:r>
            </a:p>
          </p:txBody>
        </p:sp>
        <p:sp>
          <p:nvSpPr>
            <p:cNvPr id="39948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9949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2</a:t>
              </a:r>
            </a:p>
          </p:txBody>
        </p:sp>
        <p:sp>
          <p:nvSpPr>
            <p:cNvPr id="39950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9951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9952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9953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4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5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6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7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8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9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60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9940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5" descr="C:\Documents and Settings\Derek Hoiem\My Documents\Classes\Spring10 - Computer Vision\figs\einstein_sobel_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4975" y="13716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6477000" y="6019800"/>
            <a:ext cx="2009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Vertical Edge</a:t>
            </a:r>
          </a:p>
          <a:p>
            <a:pPr algn="ctr"/>
            <a:r>
              <a:rPr lang="en-US" sz="2000"/>
              <a:t>(absolute value)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4178300" y="4648200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13457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1"/>
            <a:ext cx="8229600" cy="1143000"/>
          </a:xfrm>
        </p:spPr>
        <p:txBody>
          <a:bodyPr/>
          <a:lstStyle/>
          <a:p>
            <a:r>
              <a:rPr lang="en-US" dirty="0" smtClean="0"/>
              <a:t>Project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222"/>
            <a:ext cx="8229600" cy="5432778"/>
          </a:xfrm>
        </p:spPr>
        <p:txBody>
          <a:bodyPr>
            <a:normAutofit fontScale="32500" lnSpcReduction="20000"/>
          </a:bodyPr>
          <a:lstStyle/>
          <a:p>
            <a:r>
              <a:rPr lang="en-US" dirty="0" smtClean="0"/>
              <a:t>Seam Carving</a:t>
            </a:r>
          </a:p>
          <a:p>
            <a:endParaRPr lang="en-US" dirty="0"/>
          </a:p>
          <a:p>
            <a:r>
              <a:rPr lang="en-US" dirty="0" smtClean="0"/>
              <a:t>Detecting Shadows</a:t>
            </a:r>
          </a:p>
          <a:p>
            <a:endParaRPr lang="en-US" dirty="0"/>
          </a:p>
          <a:p>
            <a:r>
              <a:rPr lang="en-US" dirty="0" smtClean="0"/>
              <a:t> Features</a:t>
            </a:r>
          </a:p>
          <a:p>
            <a:pPr lvl="1"/>
            <a:r>
              <a:rPr lang="en-US" dirty="0" smtClean="0"/>
              <a:t>Learning Features</a:t>
            </a:r>
          </a:p>
          <a:p>
            <a:pPr lvl="1"/>
            <a:r>
              <a:rPr lang="en-US" dirty="0" smtClean="0"/>
              <a:t>Features for regions</a:t>
            </a:r>
          </a:p>
          <a:p>
            <a:pPr lvl="1"/>
            <a:r>
              <a:rPr lang="en-US" dirty="0" smtClean="0"/>
              <a:t>Comparison of features in the literature</a:t>
            </a:r>
          </a:p>
          <a:p>
            <a:endParaRPr lang="en-US" dirty="0"/>
          </a:p>
          <a:p>
            <a:r>
              <a:rPr lang="en-US" dirty="0" smtClean="0"/>
              <a:t>Action Recognition</a:t>
            </a:r>
          </a:p>
          <a:p>
            <a:pPr lvl="1"/>
            <a:r>
              <a:rPr lang="en-US" dirty="0" smtClean="0"/>
              <a:t>Human pose</a:t>
            </a:r>
          </a:p>
          <a:p>
            <a:pPr lvl="1"/>
            <a:r>
              <a:rPr lang="en-US" dirty="0" smtClean="0"/>
              <a:t>Objects and Interactions</a:t>
            </a:r>
          </a:p>
          <a:p>
            <a:pPr lvl="1"/>
            <a:r>
              <a:rPr lang="en-US" dirty="0" smtClean="0"/>
              <a:t>Using </a:t>
            </a:r>
            <a:r>
              <a:rPr lang="en-US" dirty="0" err="1" smtClean="0"/>
              <a:t>Kinect</a:t>
            </a:r>
            <a:endParaRPr lang="en-US" dirty="0" smtClean="0"/>
          </a:p>
          <a:p>
            <a:pPr lvl="1"/>
            <a:r>
              <a:rPr lang="en-US" dirty="0" smtClean="0"/>
              <a:t>Detecting </a:t>
            </a:r>
            <a:r>
              <a:rPr lang="en-US" dirty="0"/>
              <a:t>unattended </a:t>
            </a:r>
            <a:r>
              <a:rPr lang="en-US" dirty="0" err="1" smtClean="0"/>
              <a:t>luggages</a:t>
            </a:r>
            <a:endParaRPr lang="en-US" dirty="0" smtClean="0"/>
          </a:p>
          <a:p>
            <a:pPr lvl="1"/>
            <a:r>
              <a:rPr lang="en-US" dirty="0" smtClean="0"/>
              <a:t>Egocentric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Grab cut</a:t>
            </a:r>
          </a:p>
          <a:p>
            <a:endParaRPr lang="en-US" dirty="0" smtClean="0"/>
          </a:p>
          <a:p>
            <a:r>
              <a:rPr lang="en-US" dirty="0" smtClean="0"/>
              <a:t>Video Stabilization</a:t>
            </a:r>
          </a:p>
          <a:p>
            <a:endParaRPr lang="en-US" dirty="0" smtClean="0"/>
          </a:p>
          <a:p>
            <a:r>
              <a:rPr lang="en-US" dirty="0" smtClean="0"/>
              <a:t>RGBD object Detection</a:t>
            </a:r>
          </a:p>
          <a:p>
            <a:endParaRPr lang="en-US" dirty="0" smtClean="0"/>
          </a:p>
          <a:p>
            <a:r>
              <a:rPr lang="en-US" dirty="0" smtClean="0"/>
              <a:t>Object Detection in Videos</a:t>
            </a:r>
          </a:p>
          <a:p>
            <a:pPr lvl="1"/>
            <a:r>
              <a:rPr lang="en-US" dirty="0" smtClean="0"/>
              <a:t>Video Google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Matching Images and Videos in the wild</a:t>
            </a:r>
          </a:p>
          <a:p>
            <a:endParaRPr lang="en-US" dirty="0" smtClean="0"/>
          </a:p>
          <a:p>
            <a:r>
              <a:rPr lang="en-US" dirty="0" smtClean="0"/>
              <a:t>Reading Street Signs</a:t>
            </a:r>
          </a:p>
          <a:p>
            <a:pPr marL="742950" lvl="2" indent="-342900"/>
            <a:r>
              <a:rPr lang="en-US" dirty="0"/>
              <a:t>Wearable Cameras for visually impaired </a:t>
            </a:r>
            <a:r>
              <a:rPr lang="en-US" dirty="0" smtClean="0"/>
              <a:t>users</a:t>
            </a:r>
          </a:p>
          <a:p>
            <a:pPr marL="742950" lvl="2" indent="-342900"/>
            <a:r>
              <a:rPr lang="en-US" dirty="0" smtClean="0"/>
              <a:t>Auto Zooming 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Visual Odometer</a:t>
            </a:r>
          </a:p>
          <a:p>
            <a:pPr lvl="1"/>
            <a:r>
              <a:rPr lang="en-US" dirty="0" smtClean="0"/>
              <a:t>Smart stop lights</a:t>
            </a:r>
          </a:p>
          <a:p>
            <a:pPr lvl="1"/>
            <a:endParaRPr lang="en-US" dirty="0"/>
          </a:p>
          <a:p>
            <a:r>
              <a:rPr lang="en-US" dirty="0" smtClean="0"/>
              <a:t>Language &amp; Vision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593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filters</a:t>
            </a:r>
          </a:p>
        </p:txBody>
      </p:sp>
      <p:grpSp>
        <p:nvGrpSpPr>
          <p:cNvPr id="40963" name="Group 5"/>
          <p:cNvGrpSpPr>
            <a:grpSpLocks noChangeAspect="1"/>
          </p:cNvGrpSpPr>
          <p:nvPr/>
        </p:nvGrpSpPr>
        <p:grpSpPr bwMode="auto">
          <a:xfrm>
            <a:off x="3886200" y="3211513"/>
            <a:ext cx="1390650" cy="1371600"/>
            <a:chOff x="144" y="144"/>
            <a:chExt cx="1152" cy="1136"/>
          </a:xfrm>
        </p:grpSpPr>
        <p:sp>
          <p:nvSpPr>
            <p:cNvPr id="40969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40970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-2</a:t>
              </a:r>
            </a:p>
          </p:txBody>
        </p:sp>
        <p:sp>
          <p:nvSpPr>
            <p:cNvPr id="40971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40972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40973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40974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40975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40976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2</a:t>
              </a:r>
            </a:p>
          </p:txBody>
        </p:sp>
        <p:sp>
          <p:nvSpPr>
            <p:cNvPr id="40977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40978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79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0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1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2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3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4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5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477000" y="6019800"/>
            <a:ext cx="2009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Horizontal Edge</a:t>
            </a:r>
          </a:p>
          <a:p>
            <a:pPr algn="ctr"/>
            <a:r>
              <a:rPr lang="en-US" sz="2000"/>
              <a:t>(absolute value)</a:t>
            </a:r>
          </a:p>
        </p:txBody>
      </p:sp>
      <p:pic>
        <p:nvPicPr>
          <p:cNvPr id="40965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7" name="Picture 3" descr="C:\Documents and Settings\Derek Hoiem\My Documents\Classes\Spring10 - Computer Vision\figs\einstein_sobel_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4975" y="13716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178300" y="4659313"/>
            <a:ext cx="77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819998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gradient filters</a:t>
            </a:r>
            <a:endParaRPr lang="en-US" dirty="0"/>
          </a:p>
        </p:txBody>
      </p:sp>
      <p:grpSp>
        <p:nvGrpSpPr>
          <p:cNvPr id="4" name="Group 5"/>
          <p:cNvGrpSpPr>
            <a:grpSpLocks noChangeAspect="1"/>
          </p:cNvGrpSpPr>
          <p:nvPr/>
        </p:nvGrpSpPr>
        <p:grpSpPr bwMode="auto">
          <a:xfrm>
            <a:off x="2073275" y="3124200"/>
            <a:ext cx="1390650" cy="1371600"/>
            <a:chOff x="144" y="144"/>
            <a:chExt cx="1152" cy="1136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 smtClean="0"/>
                <a:t>-1</a:t>
              </a:r>
              <a:endParaRPr lang="en-US" sz="2000" dirty="0"/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grpSp>
        <p:nvGrpSpPr>
          <p:cNvPr id="22" name="Group 5"/>
          <p:cNvGrpSpPr>
            <a:grpSpLocks noChangeAspect="1"/>
          </p:cNvGrpSpPr>
          <p:nvPr/>
        </p:nvGrpSpPr>
        <p:grpSpPr bwMode="auto">
          <a:xfrm>
            <a:off x="5048989" y="3094463"/>
            <a:ext cx="1390650" cy="1371600"/>
            <a:chOff x="144" y="144"/>
            <a:chExt cx="1152" cy="1136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 smtClean="0"/>
                <a:t>0</a:t>
              </a:r>
              <a:endParaRPr lang="en-US" sz="2000" dirty="0"/>
            </a:p>
          </p:txBody>
        </p: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 smtClean="0"/>
                <a:t>-1</a:t>
              </a:r>
              <a:endParaRPr lang="en-US" sz="2000" dirty="0"/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 smtClean="0"/>
                <a:t>0</a:t>
              </a:r>
              <a:endParaRPr lang="en-US" sz="2000" dirty="0"/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28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 smtClean="0"/>
                <a:t>0</a:t>
              </a:r>
              <a:endParaRPr lang="en-US" sz="2000" dirty="0"/>
            </a:p>
          </p:txBody>
        </p:sp>
        <p:sp>
          <p:nvSpPr>
            <p:cNvPr id="30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31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 smtClean="0"/>
                <a:t>0</a:t>
              </a:r>
              <a:endParaRPr lang="en-US" sz="2000" dirty="0"/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8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grpSp>
        <p:nvGrpSpPr>
          <p:cNvPr id="40" name="Group 5"/>
          <p:cNvGrpSpPr>
            <a:grpSpLocks noChangeAspect="1"/>
          </p:cNvGrpSpPr>
          <p:nvPr/>
        </p:nvGrpSpPr>
        <p:grpSpPr bwMode="auto">
          <a:xfrm>
            <a:off x="2073275" y="5105803"/>
            <a:ext cx="1390650" cy="456395"/>
            <a:chOff x="144" y="523"/>
            <a:chExt cx="1152" cy="378"/>
          </a:xfrm>
        </p:grpSpPr>
        <p:sp>
          <p:nvSpPr>
            <p:cNvPr id="44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45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46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 smtClean="0"/>
                <a:t>-1</a:t>
              </a:r>
              <a:endParaRPr lang="en-US" sz="2000" dirty="0"/>
            </a:p>
          </p:txBody>
        </p:sp>
        <p:sp>
          <p:nvSpPr>
            <p:cNvPr id="50" name="Line 15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51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52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53" name="Line 18"/>
            <p:cNvSpPr>
              <a:spLocks noChangeShapeType="1"/>
            </p:cNvSpPr>
            <p:nvPr/>
          </p:nvSpPr>
          <p:spPr bwMode="auto">
            <a:xfrm flipV="1">
              <a:off x="165" y="901"/>
              <a:ext cx="1131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54" name="Line 19"/>
            <p:cNvSpPr>
              <a:spLocks noChangeShapeType="1"/>
            </p:cNvSpPr>
            <p:nvPr/>
          </p:nvSpPr>
          <p:spPr bwMode="auto">
            <a:xfrm>
              <a:off x="152" y="523"/>
              <a:ext cx="0" cy="37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55" name="Line 20"/>
            <p:cNvSpPr>
              <a:spLocks noChangeShapeType="1"/>
            </p:cNvSpPr>
            <p:nvPr/>
          </p:nvSpPr>
          <p:spPr bwMode="auto">
            <a:xfrm>
              <a:off x="528" y="523"/>
              <a:ext cx="0" cy="3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56" name="Line 21"/>
            <p:cNvSpPr>
              <a:spLocks noChangeShapeType="1"/>
            </p:cNvSpPr>
            <p:nvPr/>
          </p:nvSpPr>
          <p:spPr bwMode="auto">
            <a:xfrm>
              <a:off x="912" y="523"/>
              <a:ext cx="0" cy="3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57" name="Line 22"/>
            <p:cNvSpPr>
              <a:spLocks noChangeShapeType="1"/>
            </p:cNvSpPr>
            <p:nvPr/>
          </p:nvSpPr>
          <p:spPr bwMode="auto">
            <a:xfrm>
              <a:off x="1296" y="523"/>
              <a:ext cx="0" cy="37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2573675" y="460030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663919" y="265796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Gradient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5626205" y="2657962"/>
            <a:ext cx="19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Gradient</a:t>
            </a:r>
            <a:endParaRPr lang="en-US" dirty="0"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 rot="5400000">
            <a:off x="6872503" y="3519213"/>
            <a:ext cx="1390650" cy="463639"/>
            <a:chOff x="144" y="520"/>
            <a:chExt cx="1152" cy="384"/>
          </a:xfrm>
        </p:grpSpPr>
        <p:sp>
          <p:nvSpPr>
            <p:cNvPr id="62" name="Rectangle 9"/>
            <p:cNvSpPr>
              <a:spLocks noChangeArrowheads="1"/>
            </p:cNvSpPr>
            <p:nvPr/>
          </p:nvSpPr>
          <p:spPr bwMode="auto">
            <a:xfrm rot="16200000"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63" name="Rectangle 10"/>
            <p:cNvSpPr>
              <a:spLocks noChangeArrowheads="1"/>
            </p:cNvSpPr>
            <p:nvPr/>
          </p:nvSpPr>
          <p:spPr bwMode="auto">
            <a:xfrm rot="16200000"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64" name="Rectangle 11"/>
            <p:cNvSpPr>
              <a:spLocks noChangeArrowheads="1"/>
            </p:cNvSpPr>
            <p:nvPr/>
          </p:nvSpPr>
          <p:spPr bwMode="auto">
            <a:xfrm rot="16200000">
              <a:off x="157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 smtClean="0"/>
                <a:t>-1</a:t>
              </a:r>
              <a:endParaRPr lang="en-US" sz="2000" dirty="0"/>
            </a:p>
          </p:txBody>
        </p:sp>
        <p:sp>
          <p:nvSpPr>
            <p:cNvPr id="65" name="Line 15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66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67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68" name="Line 18"/>
            <p:cNvSpPr>
              <a:spLocks noChangeShapeType="1"/>
            </p:cNvSpPr>
            <p:nvPr/>
          </p:nvSpPr>
          <p:spPr bwMode="auto">
            <a:xfrm flipV="1">
              <a:off x="165" y="901"/>
              <a:ext cx="1131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69" name="Line 19"/>
            <p:cNvSpPr>
              <a:spLocks noChangeShapeType="1"/>
            </p:cNvSpPr>
            <p:nvPr/>
          </p:nvSpPr>
          <p:spPr bwMode="auto">
            <a:xfrm>
              <a:off x="152" y="523"/>
              <a:ext cx="0" cy="37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70" name="Line 20"/>
            <p:cNvSpPr>
              <a:spLocks noChangeShapeType="1"/>
            </p:cNvSpPr>
            <p:nvPr/>
          </p:nvSpPr>
          <p:spPr bwMode="auto">
            <a:xfrm>
              <a:off x="528" y="523"/>
              <a:ext cx="0" cy="3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71" name="Line 21"/>
            <p:cNvSpPr>
              <a:spLocks noChangeShapeType="1"/>
            </p:cNvSpPr>
            <p:nvPr/>
          </p:nvSpPr>
          <p:spPr bwMode="auto">
            <a:xfrm>
              <a:off x="912" y="523"/>
              <a:ext cx="0" cy="3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72" name="Line 22"/>
            <p:cNvSpPr>
              <a:spLocks noChangeShapeType="1"/>
            </p:cNvSpPr>
            <p:nvPr/>
          </p:nvSpPr>
          <p:spPr bwMode="auto">
            <a:xfrm>
              <a:off x="1296" y="523"/>
              <a:ext cx="0" cy="37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6753611" y="353132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332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upload.wikimedia.org/wikipedia/commons/thumb/f/f6/Gaussian_Filter.svg/700px-Gaussian_Filter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35" y="1335147"/>
            <a:ext cx="2263107" cy="162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707" y="1198341"/>
            <a:ext cx="5872163" cy="149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Gaussian filter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971800" y="3878013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*</a:t>
            </a:r>
            <a:endParaRPr lang="en-US" sz="7200" dirty="0"/>
          </a:p>
        </p:txBody>
      </p:sp>
      <p:sp>
        <p:nvSpPr>
          <p:cNvPr id="23" name="TextBox 22"/>
          <p:cNvSpPr txBox="1"/>
          <p:nvPr/>
        </p:nvSpPr>
        <p:spPr>
          <a:xfrm>
            <a:off x="5486400" y="3649413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=</a:t>
            </a:r>
            <a:endParaRPr lang="en-US" sz="7200" dirty="0"/>
          </a:p>
        </p:txBody>
      </p:sp>
      <p:sp>
        <p:nvSpPr>
          <p:cNvPr id="25" name="TextBox 24"/>
          <p:cNvSpPr txBox="1"/>
          <p:nvPr/>
        </p:nvSpPr>
        <p:spPr>
          <a:xfrm>
            <a:off x="838200" y="55742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 image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f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87091" y="5345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Filter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553200" y="55742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 image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g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35011"/>
            <a:ext cx="1719263" cy="173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14841"/>
          <a:stretch/>
        </p:blipFill>
        <p:spPr bwMode="auto">
          <a:xfrm>
            <a:off x="6161314" y="3048000"/>
            <a:ext cx="248266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14841"/>
          <a:stretch/>
        </p:blipFill>
        <p:spPr bwMode="auto">
          <a:xfrm>
            <a:off x="354799" y="3047793"/>
            <a:ext cx="2474991" cy="250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08909" y="2602468"/>
            <a:ext cx="233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Compute empirically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946833" y="2602468"/>
            <a:ext cx="545338" cy="14972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38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Gaussian vs. mean filters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4" descr="C:\larryz\classes\UW576S11\data\sn_mea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28"/>
          <a:stretch/>
        </p:blipFill>
        <p:spPr bwMode="auto">
          <a:xfrm>
            <a:off x="2736058" y="1447800"/>
            <a:ext cx="3009518" cy="387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5"/>
          <a:stretch/>
        </p:blipFill>
        <p:spPr bwMode="auto">
          <a:xfrm>
            <a:off x="2736059" y="4800599"/>
            <a:ext cx="516714" cy="52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81000" y="6243935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does real blur look like?</a:t>
            </a:r>
            <a:endParaRPr lang="en-US" sz="2400" dirty="0"/>
          </a:p>
        </p:txBody>
      </p:sp>
      <p:pic>
        <p:nvPicPr>
          <p:cNvPr id="11267" name="Picture 3" descr="C:\larryz\classes\UW576S11\data\sn_orig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28"/>
          <a:stretch/>
        </p:blipFill>
        <p:spPr bwMode="auto">
          <a:xfrm>
            <a:off x="228600" y="1460541"/>
            <a:ext cx="2216770" cy="28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larryz\classes\UW576S11\data\sn_gaus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02"/>
          <a:stretch/>
        </p:blipFill>
        <p:spPr bwMode="auto">
          <a:xfrm>
            <a:off x="5930353" y="1460541"/>
            <a:ext cx="2985047" cy="387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353" y="4770438"/>
            <a:ext cx="546647" cy="55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4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839200" cy="4953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Spatially-weighted average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800" dirty="0" smtClean="0">
              <a:latin typeface="Courier New" pitchFamily="49" charset="0"/>
            </a:endParaRPr>
          </a:p>
        </p:txBody>
      </p:sp>
      <p:pic>
        <p:nvPicPr>
          <p:cNvPr id="45059" name="Picture 4" descr="realgaussian"/>
          <p:cNvPicPr>
            <a:picLocks noChangeAspect="1" noChangeArrowheads="1"/>
          </p:cNvPicPr>
          <p:nvPr/>
        </p:nvPicPr>
        <p:blipFill>
          <a:blip r:embed="rId4" cstate="print"/>
          <a:srcRect l="3360" t="15573" b="4480"/>
          <a:stretch>
            <a:fillRect/>
          </a:stretch>
        </p:blipFill>
        <p:spPr bwMode="auto">
          <a:xfrm>
            <a:off x="228600" y="2057400"/>
            <a:ext cx="2943225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0574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3200" y="4419600"/>
            <a:ext cx="251460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7"/>
          <p:cNvSpPr txBox="1">
            <a:spLocks noChangeArrowheads="1"/>
          </p:cNvSpPr>
          <p:nvPr/>
        </p:nvSpPr>
        <p:spPr bwMode="auto">
          <a:xfrm>
            <a:off x="5437188" y="2343150"/>
            <a:ext cx="347821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ahoma" pitchFamily="34" charset="0"/>
              </a:rPr>
              <a:t>0.003   0.013   0.022   0.013   0.003</a:t>
            </a:r>
          </a:p>
          <a:p>
            <a:r>
              <a:rPr lang="en-US" sz="1600">
                <a:latin typeface="Tahoma" pitchFamily="34" charset="0"/>
              </a:rPr>
              <a:t>0.013   0.059   0.097   0.059   0.013</a:t>
            </a:r>
          </a:p>
          <a:p>
            <a:r>
              <a:rPr lang="en-US" sz="1600">
                <a:latin typeface="Tahoma" pitchFamily="34" charset="0"/>
              </a:rPr>
              <a:t>0.022   0.097   0.159   0.097   0.022</a:t>
            </a:r>
          </a:p>
          <a:p>
            <a:r>
              <a:rPr lang="en-US" sz="1600">
                <a:latin typeface="Tahoma" pitchFamily="34" charset="0"/>
              </a:rPr>
              <a:t>0.013   0.059   0.097   0.059   0.013</a:t>
            </a:r>
          </a:p>
          <a:p>
            <a:r>
              <a:rPr lang="en-US" sz="1600">
                <a:latin typeface="Tahoma" pitchFamily="34" charset="0"/>
              </a:rPr>
              <a:t>0.003   0.013   0.022   0.013   0.003</a:t>
            </a:r>
          </a:p>
        </p:txBody>
      </p:sp>
      <p:sp>
        <p:nvSpPr>
          <p:cNvPr id="45063" name="Text Box 8"/>
          <p:cNvSpPr txBox="1">
            <a:spLocks noChangeArrowheads="1"/>
          </p:cNvSpPr>
          <p:nvPr/>
        </p:nvSpPr>
        <p:spPr bwMode="auto">
          <a:xfrm>
            <a:off x="6591300" y="3900488"/>
            <a:ext cx="1404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  <a:sym typeface="Symbol" pitchFamily="18" charset="2"/>
              </a:rPr>
              <a:t>5 x 5,  = 1</a:t>
            </a:r>
            <a:endParaRPr lang="en-US">
              <a:latin typeface="Tahoma" pitchFamily="34" charset="0"/>
            </a:endParaRPr>
          </a:p>
        </p:txBody>
      </p:sp>
      <p:sp>
        <p:nvSpPr>
          <p:cNvPr id="45064" name="Rectangle 9"/>
          <p:cNvSpPr>
            <a:spLocks noChangeArrowheads="1"/>
          </p:cNvSpPr>
          <p:nvPr/>
        </p:nvSpPr>
        <p:spPr bwMode="auto">
          <a:xfrm>
            <a:off x="5410200" y="2057400"/>
            <a:ext cx="3505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Text Box 10"/>
          <p:cNvSpPr txBox="1">
            <a:spLocks noChangeArrowheads="1"/>
          </p:cNvSpPr>
          <p:nvPr/>
        </p:nvSpPr>
        <p:spPr bwMode="auto">
          <a:xfrm>
            <a:off x="6280150" y="6488113"/>
            <a:ext cx="286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imes" pitchFamily="18" charset="0"/>
              </a:rPr>
              <a:t>Slide credit: Christopher Rasmussen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Important filter: Gaussian</a:t>
            </a:r>
          </a:p>
        </p:txBody>
      </p:sp>
    </p:spTree>
    <p:extLst>
      <p:ext uri="{BB962C8B-B14F-4D97-AF65-F5344CB8AC3E}">
        <p14:creationId xmlns:p14="http://schemas.microsoft.com/office/powerpoint/2010/main" val="14547455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828800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Smoothing with Gaussian filter</a:t>
            </a:r>
          </a:p>
        </p:txBody>
      </p:sp>
    </p:spTree>
    <p:extLst>
      <p:ext uri="{BB962C8B-B14F-4D97-AF65-F5344CB8AC3E}">
        <p14:creationId xmlns:p14="http://schemas.microsoft.com/office/powerpoint/2010/main" val="1204282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828800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Smoothing with box filter</a:t>
            </a:r>
          </a:p>
        </p:txBody>
      </p:sp>
    </p:spTree>
    <p:extLst>
      <p:ext uri="{BB962C8B-B14F-4D97-AF65-F5344CB8AC3E}">
        <p14:creationId xmlns:p14="http://schemas.microsoft.com/office/powerpoint/2010/main" val="7589335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1" descr="gauss_sigma2_h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238" y="2768600"/>
            <a:ext cx="3843337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3074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808912" cy="1104900"/>
          </a:xfrm>
        </p:spPr>
        <p:txBody>
          <a:bodyPr/>
          <a:lstStyle/>
          <a:p>
            <a:pPr eaLnBrk="1" hangingPunct="1"/>
            <a:r>
              <a:rPr lang="en-US" smtClean="0"/>
              <a:t>Gaussian filters</a:t>
            </a:r>
          </a:p>
        </p:txBody>
      </p:sp>
      <p:sp>
        <p:nvSpPr>
          <p:cNvPr id="103428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parameters matter here?</a:t>
            </a:r>
          </a:p>
          <a:p>
            <a:pPr eaLnBrk="1" hangingPunct="1"/>
            <a:r>
              <a:rPr lang="en-US" sz="2800" b="1" dirty="0" smtClean="0"/>
              <a:t>Variance</a:t>
            </a:r>
            <a:r>
              <a:rPr lang="en-US" sz="2800" dirty="0" smtClean="0"/>
              <a:t> of Gaussian: determines extent of smoothing</a:t>
            </a:r>
          </a:p>
          <a:p>
            <a:pPr eaLnBrk="1" hangingPunct="1">
              <a:buFontTx/>
              <a:buNone/>
            </a:pPr>
            <a:endParaRPr lang="en-US" sz="2800" dirty="0" smtClean="0"/>
          </a:p>
        </p:txBody>
      </p:sp>
      <p:sp>
        <p:nvSpPr>
          <p:cNvPr id="103429" name="Text Box 3349"/>
          <p:cNvSpPr txBox="1">
            <a:spLocks noChangeArrowheads="1"/>
          </p:cNvSpPr>
          <p:nvPr/>
        </p:nvSpPr>
        <p:spPr bwMode="auto">
          <a:xfrm>
            <a:off x="2095500" y="5113338"/>
            <a:ext cx="3425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SzPct val="75000"/>
              <a:buFont typeface="Monotype Sorts"/>
              <a:buNone/>
            </a:pPr>
            <a:endParaRPr lang="en-US" sz="280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03431" name="Picture 14" descr="gauss_sigma5_h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8975" y="2805113"/>
            <a:ext cx="384333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2" name="Picture 15" descr="gauss_sigma5_hsize30_2d.jpg"/>
          <p:cNvPicPr>
            <a:picLocks noChangeAspect="1"/>
          </p:cNvPicPr>
          <p:nvPr/>
        </p:nvPicPr>
        <p:blipFill>
          <a:blip r:embed="rId5" cstate="print"/>
          <a:srcRect l="26300" t="5916" r="22746" b="10709"/>
          <a:stretch>
            <a:fillRect/>
          </a:stretch>
        </p:blipFill>
        <p:spPr bwMode="auto">
          <a:xfrm>
            <a:off x="7237413" y="2760663"/>
            <a:ext cx="912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3" name="Picture 16" descr="gauss_sigma2_hsize30_2d.jpg"/>
          <p:cNvPicPr>
            <a:picLocks noChangeAspect="1"/>
          </p:cNvPicPr>
          <p:nvPr/>
        </p:nvPicPr>
        <p:blipFill>
          <a:blip r:embed="rId6" cstate="print"/>
          <a:srcRect l="26237" t="6770" r="22217" b="9853"/>
          <a:stretch>
            <a:fillRect/>
          </a:stretch>
        </p:blipFill>
        <p:spPr bwMode="auto">
          <a:xfrm>
            <a:off x="811213" y="2771775"/>
            <a:ext cx="91281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K.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Grauman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08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6" descr="filter_sigma1_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4132785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27" descr="filter_sigma4_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2213" y="4169298"/>
            <a:ext cx="144938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4000" smtClean="0"/>
              <a:t>Smoothing with a Gaussian</a:t>
            </a:r>
          </a:p>
        </p:txBody>
      </p:sp>
      <p:pic>
        <p:nvPicPr>
          <p:cNvPr id="83974" name="Picture 21" descr="filter_sigma10_size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9450" y="4132785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22" descr="blurred_sigma1.jpg"/>
          <p:cNvPicPr>
            <a:picLocks noChangeAspect="1"/>
          </p:cNvPicPr>
          <p:nvPr/>
        </p:nvPicPr>
        <p:blipFill>
          <a:blip r:embed="rId6" cstate="print"/>
          <a:srcRect l="12660" t="6389" r="12981" b="12152"/>
          <a:stretch>
            <a:fillRect/>
          </a:stretch>
        </p:blipFill>
        <p:spPr bwMode="auto">
          <a:xfrm>
            <a:off x="109538" y="2343673"/>
            <a:ext cx="25273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23" descr="blurred_sigma4.jpg"/>
          <p:cNvPicPr>
            <a:picLocks noChangeAspect="1"/>
          </p:cNvPicPr>
          <p:nvPr/>
        </p:nvPicPr>
        <p:blipFill>
          <a:blip r:embed="rId7" cstate="print"/>
          <a:srcRect l="12892" t="4791" r="11906" b="12152"/>
          <a:stretch>
            <a:fillRect/>
          </a:stretch>
        </p:blipFill>
        <p:spPr bwMode="auto">
          <a:xfrm>
            <a:off x="3148013" y="2307160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25" descr="blurred_sigma10.jpg"/>
          <p:cNvPicPr>
            <a:picLocks noChangeAspect="1"/>
          </p:cNvPicPr>
          <p:nvPr/>
        </p:nvPicPr>
        <p:blipFill>
          <a:blip r:embed="rId8" cstate="print"/>
          <a:srcRect l="11816" t="4791" r="12981" b="12152"/>
          <a:stretch>
            <a:fillRect/>
          </a:stretch>
        </p:blipFill>
        <p:spPr bwMode="auto">
          <a:xfrm>
            <a:off x="6397625" y="2307160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630863" y="2964385"/>
            <a:ext cx="1908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482600" y="1159932"/>
            <a:ext cx="8640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b="0">
                <a:solidFill>
                  <a:srgbClr val="000000"/>
                </a:solidFill>
              </a:rPr>
              <a:t>Parameter </a:t>
            </a:r>
            <a:r>
              <a:rPr lang="el-GR" sz="2400" b="0">
                <a:solidFill>
                  <a:srgbClr val="000000"/>
                </a:solidFill>
              </a:rPr>
              <a:t>σ</a:t>
            </a:r>
            <a:r>
              <a:rPr lang="en-US" sz="2400" b="0">
                <a:solidFill>
                  <a:srgbClr val="000000"/>
                </a:solidFill>
              </a:rPr>
              <a:t> is the “scale” / “width” / “spread” of the Gaussian kernel, and controls the amount of smoothing.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K.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Grauman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2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First and second derivatives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971800" y="3878013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*</a:t>
            </a:r>
            <a:endParaRPr lang="en-US" sz="7200" dirty="0"/>
          </a:p>
        </p:txBody>
      </p:sp>
      <p:sp>
        <p:nvSpPr>
          <p:cNvPr id="23" name="TextBox 22"/>
          <p:cNvSpPr txBox="1"/>
          <p:nvPr/>
        </p:nvSpPr>
        <p:spPr>
          <a:xfrm>
            <a:off x="5486400" y="3649413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=</a:t>
            </a:r>
            <a:endParaRPr lang="en-US" sz="7200" dirty="0"/>
          </a:p>
        </p:txBody>
      </p:sp>
      <p:pic>
        <p:nvPicPr>
          <p:cNvPr id="9220" name="Picture 4" descr="http://www.ucl.ac.uk/~ucbplrd/motion/motion_images/Fig_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08" y="1737938"/>
            <a:ext cx="7145183" cy="428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65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8435"/>
            <a:ext cx="8229600" cy="1143000"/>
          </a:xfrm>
        </p:spPr>
        <p:txBody>
          <a:bodyPr/>
          <a:lstStyle/>
          <a:p>
            <a:r>
              <a:rPr lang="en-US" dirty="0" smtClean="0"/>
              <a:t>What is an image?</a:t>
            </a:r>
            <a:endParaRPr lang="en-US" dirty="0"/>
          </a:p>
        </p:txBody>
      </p:sp>
      <p:pic>
        <p:nvPicPr>
          <p:cNvPr id="5" name="Picture 4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763"/>
            <a:ext cx="9180809" cy="569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9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First and second derivatives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3" name="Picture 3" descr="C:\larryz\classes\UW576S11\data\tightro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93" y="1600201"/>
            <a:ext cx="252412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ttp://www.cs.technion.ac.il/~protezhe/GACWeb/Documents/Phase%201/pre-processing%20for%20project-new_files/image010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2" t="12396" r="18437" b="62933"/>
          <a:stretch/>
        </p:blipFill>
        <p:spPr bwMode="auto">
          <a:xfrm>
            <a:off x="642393" y="5817325"/>
            <a:ext cx="2390503" cy="88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http://www.cs.technion.ac.il/~protezhe/GACWeb/Documents/Phase%201/pre-processing%20for%20project-new_files/image010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6" t="45079" r="20052" b="27559"/>
          <a:stretch/>
        </p:blipFill>
        <p:spPr bwMode="auto">
          <a:xfrm>
            <a:off x="3581400" y="5796643"/>
            <a:ext cx="2231571" cy="98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http://www.cs.technion.ac.il/~protezhe/GACWeb/Documents/Phase%201/pre-processing%20for%20project-new_files/image010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5" t="79063"/>
          <a:stretch/>
        </p:blipFill>
        <p:spPr bwMode="auto">
          <a:xfrm>
            <a:off x="6204177" y="6027965"/>
            <a:ext cx="2894783" cy="75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5491570"/>
            <a:ext cx="202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00994" y="5488849"/>
            <a:ext cx="202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Derivative x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84378" y="5488849"/>
            <a:ext cx="2273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Second Derivative x, y</a:t>
            </a:r>
            <a:endParaRPr lang="en-US" dirty="0"/>
          </a:p>
        </p:txBody>
      </p:sp>
      <p:pic>
        <p:nvPicPr>
          <p:cNvPr id="10250" name="Picture 10" descr="C:\larryz\classes\UW576S11\data\tightrop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7" y="1600201"/>
            <a:ext cx="252412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C:\larryz\classes\UW576S11\data\tightrope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600201"/>
            <a:ext cx="252412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2800" y="12308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are these good for?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38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Subtracting filters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19682" y="5562600"/>
            <a:ext cx="202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81400" y="5562600"/>
            <a:ext cx="202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Second Derivative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39759"/>
            <a:ext cx="8259763" cy="67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358482" y="5574268"/>
            <a:ext cx="202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Sharpened</a:t>
            </a:r>
            <a:endParaRPr lang="en-US" dirty="0"/>
          </a:p>
        </p:txBody>
      </p:sp>
      <p:pic>
        <p:nvPicPr>
          <p:cNvPr id="12292" name="Picture 4" descr="C:\larryz\classes\UW576S11\data\img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0" r="3704"/>
          <a:stretch/>
        </p:blipFill>
        <p:spPr bwMode="auto">
          <a:xfrm>
            <a:off x="573834" y="3352800"/>
            <a:ext cx="2550366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r="4254"/>
          <a:stretch/>
        </p:blipFill>
        <p:spPr bwMode="auto">
          <a:xfrm>
            <a:off x="3352800" y="3352802"/>
            <a:ext cx="2550367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larryz\classes\UW576S11\data\sharpene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r="4253"/>
          <a:stretch/>
        </p:blipFill>
        <p:spPr bwMode="auto">
          <a:xfrm>
            <a:off x="6096000" y="3352802"/>
            <a:ext cx="2550366" cy="228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2286000" y="2514599"/>
            <a:ext cx="1219200" cy="685801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953000" y="2590800"/>
            <a:ext cx="685800" cy="60960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7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0" y="13716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for some</a:t>
            </a:r>
            <a:endParaRPr lang="en-US" sz="36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Combining filters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23262"/>
            <a:ext cx="1197146" cy="120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682" y="2297573"/>
            <a:ext cx="1197146" cy="120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367868" y="24748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*</a:t>
            </a:r>
            <a:endParaRPr lang="en-US" sz="7200" dirty="0"/>
          </a:p>
        </p:txBody>
      </p:sp>
      <p:sp>
        <p:nvSpPr>
          <p:cNvPr id="20" name="TextBox 19"/>
          <p:cNvSpPr txBox="1"/>
          <p:nvPr/>
        </p:nvSpPr>
        <p:spPr>
          <a:xfrm>
            <a:off x="2362200" y="400048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*</a:t>
            </a:r>
            <a:endParaRPr lang="en-US" sz="72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313041"/>
              </p:ext>
            </p:extLst>
          </p:nvPr>
        </p:nvGraphicFramePr>
        <p:xfrm>
          <a:off x="998886" y="2297573"/>
          <a:ext cx="1256355" cy="116049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51271"/>
                <a:gridCol w="251271"/>
                <a:gridCol w="251271"/>
                <a:gridCol w="251271"/>
                <a:gridCol w="251271"/>
              </a:tblGrid>
              <a:tr h="23209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3209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3209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3209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3209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248842"/>
              </p:ext>
            </p:extLst>
          </p:nvPr>
        </p:nvGraphicFramePr>
        <p:xfrm>
          <a:off x="990600" y="3786107"/>
          <a:ext cx="1256355" cy="116049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51271"/>
                <a:gridCol w="251271"/>
                <a:gridCol w="251271"/>
                <a:gridCol w="251271"/>
                <a:gridCol w="251271"/>
              </a:tblGrid>
              <a:tr h="23209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3209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3209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3209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3209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4724400" y="2297573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=</a:t>
            </a:r>
            <a:endParaRPr lang="en-US" sz="7200" dirty="0"/>
          </a:p>
        </p:txBody>
      </p:sp>
      <p:sp>
        <p:nvSpPr>
          <p:cNvPr id="30" name="TextBox 29"/>
          <p:cNvSpPr txBox="1"/>
          <p:nvPr/>
        </p:nvSpPr>
        <p:spPr>
          <a:xfrm>
            <a:off x="4724400" y="3823262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=</a:t>
            </a:r>
            <a:endParaRPr lang="en-US" sz="72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6" y="1433689"/>
            <a:ext cx="3879364" cy="58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9"/>
          <a:stretch/>
        </p:blipFill>
        <p:spPr bwMode="auto">
          <a:xfrm>
            <a:off x="6782968" y="1433689"/>
            <a:ext cx="379832" cy="58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t="1594" r="3996" b="5057"/>
          <a:stretch/>
        </p:blipFill>
        <p:spPr bwMode="auto">
          <a:xfrm>
            <a:off x="5562600" y="2303911"/>
            <a:ext cx="1410284" cy="120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8" t="13357" r="18691" b="15972"/>
          <a:stretch/>
        </p:blipFill>
        <p:spPr bwMode="auto">
          <a:xfrm>
            <a:off x="5602589" y="3764028"/>
            <a:ext cx="1351448" cy="138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988" y="5346545"/>
            <a:ext cx="4380812" cy="128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3533" y="5346545"/>
            <a:ext cx="225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It’s also true: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48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Combining Gaussian filters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54492"/>
            <a:ext cx="6115050" cy="81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783899"/>
            <a:ext cx="4052888" cy="70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5344" y="5893220"/>
            <a:ext cx="807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More blur than either individually (but less than                     )      </a:t>
            </a:r>
            <a:endParaRPr lang="en-US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159" y="5979150"/>
            <a:ext cx="1385888" cy="28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417" y="1524000"/>
            <a:ext cx="1286683" cy="12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338" y="1587902"/>
            <a:ext cx="1197146" cy="120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39138" y="1740302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*</a:t>
            </a:r>
            <a:endParaRPr lang="en-US" sz="7200" dirty="0"/>
          </a:p>
        </p:txBody>
      </p:sp>
      <p:sp>
        <p:nvSpPr>
          <p:cNvPr id="12" name="TextBox 11"/>
          <p:cNvSpPr txBox="1"/>
          <p:nvPr/>
        </p:nvSpPr>
        <p:spPr>
          <a:xfrm>
            <a:off x="5223379" y="1558928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=</a:t>
            </a:r>
            <a:endParaRPr lang="en-US" sz="7200" dirty="0"/>
          </a:p>
        </p:txBody>
      </p:sp>
      <p:sp>
        <p:nvSpPr>
          <p:cNvPr id="13" name="TextBox 12"/>
          <p:cNvSpPr txBox="1"/>
          <p:nvPr/>
        </p:nvSpPr>
        <p:spPr>
          <a:xfrm>
            <a:off x="6420538" y="1696368"/>
            <a:ext cx="99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5021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2506713" cy="66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Separable filters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43200" y="4160497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*</a:t>
            </a:r>
            <a:endParaRPr lang="en-US" sz="7200" dirty="0"/>
          </a:p>
        </p:txBody>
      </p:sp>
      <p:sp>
        <p:nvSpPr>
          <p:cNvPr id="23" name="TextBox 22"/>
          <p:cNvSpPr txBox="1"/>
          <p:nvPr/>
        </p:nvSpPr>
        <p:spPr>
          <a:xfrm>
            <a:off x="5257800" y="39623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=</a:t>
            </a:r>
            <a:endParaRPr lang="en-US" sz="7200" dirty="0"/>
          </a:p>
        </p:txBody>
      </p:sp>
      <p:grpSp>
        <p:nvGrpSpPr>
          <p:cNvPr id="3" name="Group 2"/>
          <p:cNvGrpSpPr/>
          <p:nvPr/>
        </p:nvGrpSpPr>
        <p:grpSpPr>
          <a:xfrm>
            <a:off x="986820" y="3694703"/>
            <a:ext cx="1719264" cy="1731596"/>
            <a:chOff x="990599" y="3099487"/>
            <a:chExt cx="1719264" cy="1731596"/>
          </a:xfrm>
        </p:grpSpPr>
        <p:sp>
          <p:nvSpPr>
            <p:cNvPr id="17" name="Rectangle 16"/>
            <p:cNvSpPr/>
            <p:nvPr/>
          </p:nvSpPr>
          <p:spPr>
            <a:xfrm>
              <a:off x="990599" y="3099487"/>
              <a:ext cx="1719264" cy="17315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98" b="45514"/>
            <a:stretch/>
          </p:blipFill>
          <p:spPr bwMode="auto">
            <a:xfrm>
              <a:off x="990600" y="3886200"/>
              <a:ext cx="1719263" cy="164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406329" y="3695599"/>
            <a:ext cx="1719264" cy="1732388"/>
            <a:chOff x="3406329" y="3059173"/>
            <a:chExt cx="1719264" cy="1732388"/>
          </a:xfrm>
        </p:grpSpPr>
        <p:sp>
          <p:nvSpPr>
            <p:cNvPr id="2" name="Rectangle 1"/>
            <p:cNvSpPr/>
            <p:nvPr/>
          </p:nvSpPr>
          <p:spPr>
            <a:xfrm>
              <a:off x="3406329" y="3059965"/>
              <a:ext cx="1719264" cy="17315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31" r="46338"/>
            <a:stretch/>
          </p:blipFill>
          <p:spPr bwMode="auto">
            <a:xfrm>
              <a:off x="4191000" y="3059173"/>
              <a:ext cx="158698" cy="173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7" y="3695599"/>
            <a:ext cx="1719263" cy="173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" y="1371600"/>
            <a:ext cx="27813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44" y="2720802"/>
            <a:ext cx="2543175" cy="70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14800" y="16002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Compute Gaussian in horizontal direction, followed by the vertical direction.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983671" y="5863334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all filters are separable.  </a:t>
            </a:r>
            <a:r>
              <a:rPr lang="en-US" sz="1200" dirty="0" smtClean="0"/>
              <a:t>Freeman and </a:t>
            </a:r>
            <a:r>
              <a:rPr lang="en-US" sz="1200" dirty="0" err="1" smtClean="0"/>
              <a:t>Adelson</a:t>
            </a:r>
            <a:r>
              <a:rPr lang="en-US" sz="1200" dirty="0" smtClean="0"/>
              <a:t>, 1991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6477000" y="2338864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Much faster!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9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087621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60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smtClean="0">
                          <a:solidFill>
                            <a:schemeClr val="tx1"/>
                          </a:solidFill>
                        </a:rPr>
                        <a:t>156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715000" y="3292974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193027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How do we compute the sum of the pixels in the red box?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" y="29718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After some pre-computation, this can be done in constant time for any box.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85800" y="5334000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This “trick” is commonly used for computing </a:t>
            </a:r>
            <a:r>
              <a:rPr lang="en-US" sz="1400" dirty="0" err="1" smtClean="0"/>
              <a:t>Haar</a:t>
            </a:r>
            <a:r>
              <a:rPr lang="en-US" sz="1400" dirty="0" smtClean="0"/>
              <a:t> wavelets (a </a:t>
            </a:r>
            <a:r>
              <a:rPr lang="en-US" sz="1400" dirty="0" err="1" smtClean="0"/>
              <a:t>fundemental</a:t>
            </a:r>
            <a:r>
              <a:rPr lang="en-US" sz="1400" dirty="0" smtClean="0"/>
              <a:t> building block of many object recognition approaches.)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297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876983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876800" y="1930273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1930273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trick is to compute an “integral image.”  Every pixel is the sum of its neighbors to the upper left.</a:t>
            </a:r>
          </a:p>
          <a:p>
            <a:endParaRPr lang="en-US" sz="2000" dirty="0"/>
          </a:p>
          <a:p>
            <a:r>
              <a:rPr lang="en-US" sz="2000" dirty="0" smtClean="0"/>
              <a:t>Sequentially compute using: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6801" y="1930273"/>
            <a:ext cx="1387974" cy="2770196"/>
          </a:xfrm>
          <a:prstGeom prst="rect">
            <a:avLst/>
          </a:prstGeom>
          <a:noFill/>
          <a:ln w="76200">
            <a:solidFill>
              <a:srgbClr val="00B05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76800" y="1930273"/>
            <a:ext cx="2778466" cy="828041"/>
          </a:xfrm>
          <a:prstGeom prst="rect">
            <a:avLst/>
          </a:prstGeom>
          <a:noFill/>
          <a:ln w="76200">
            <a:solidFill>
              <a:srgbClr val="0070C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3"/>
          <a:stretch/>
        </p:blipFill>
        <p:spPr bwMode="auto">
          <a:xfrm>
            <a:off x="914400" y="3886200"/>
            <a:ext cx="1077532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r="28732"/>
          <a:stretch/>
        </p:blipFill>
        <p:spPr bwMode="auto">
          <a:xfrm>
            <a:off x="1219200" y="4308248"/>
            <a:ext cx="2942831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/>
          <a:stretch/>
        </p:blipFill>
        <p:spPr bwMode="auto">
          <a:xfrm>
            <a:off x="1148006" y="4734305"/>
            <a:ext cx="1687851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3"/>
          <a:stretch/>
        </p:blipFill>
        <p:spPr bwMode="auto">
          <a:xfrm>
            <a:off x="2057400" y="3891936"/>
            <a:ext cx="1077532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4" r="54783"/>
          <a:stretch/>
        </p:blipFill>
        <p:spPr bwMode="auto">
          <a:xfrm>
            <a:off x="2859114" y="3903679"/>
            <a:ext cx="275818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3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876801" y="1919484"/>
            <a:ext cx="828753" cy="3332648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399424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7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7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2362200"/>
            <a:ext cx="3657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Solution is found using:</a:t>
            </a:r>
          </a:p>
          <a:p>
            <a:endParaRPr lang="en-US" sz="2000" dirty="0"/>
          </a:p>
          <a:p>
            <a:r>
              <a:rPr lang="en-US" sz="3600" i="1" dirty="0" smtClean="0"/>
              <a:t>A + D – B - C</a:t>
            </a:r>
            <a:endParaRPr lang="en-US" sz="3600" i="1" dirty="0"/>
          </a:p>
        </p:txBody>
      </p:sp>
      <p:sp>
        <p:nvSpPr>
          <p:cNvPr id="6" name="Rectangle 5"/>
          <p:cNvSpPr/>
          <p:nvPr/>
        </p:nvSpPr>
        <p:spPr>
          <a:xfrm>
            <a:off x="4876800" y="1919484"/>
            <a:ext cx="2770279" cy="3333278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76801" y="1919484"/>
            <a:ext cx="828754" cy="1390493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76799" y="1919484"/>
            <a:ext cx="2770909" cy="1390493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715000" y="3292974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low_p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36888"/>
            <a:ext cx="239553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inp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73400"/>
            <a:ext cx="24018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6" descr="BIG_s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241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BIG_ed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BIG_r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815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676400" y="3200400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1209675" y="4414838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1905000" y="2743200"/>
            <a:ext cx="1371600" cy="4572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1447800" y="4648200"/>
            <a:ext cx="1828800" cy="7620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328613" y="3581400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563563" y="3703638"/>
            <a:ext cx="2713037" cy="411162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55" name="Picture 15" descr="BIG_gaussian"/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2319338"/>
            <a:ext cx="80486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4346575" y="2066925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800" baseline="-25000" dirty="0" smtClean="0"/>
              <a:t>*</a:t>
            </a:r>
            <a:endParaRPr lang="en-US" sz="8800" baseline="-25000" dirty="0"/>
          </a:p>
        </p:txBody>
      </p:sp>
      <p:pic>
        <p:nvPicPr>
          <p:cNvPr id="10257" name="Picture 17" descr="BIG_gaussian"/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652838"/>
            <a:ext cx="80486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4346575" y="3400425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800" baseline="-25000" dirty="0"/>
              <a:t>*</a:t>
            </a:r>
          </a:p>
        </p:txBody>
      </p:sp>
      <p:pic>
        <p:nvPicPr>
          <p:cNvPr id="10259" name="Picture 19" descr="BIG_gaussian"/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4976813"/>
            <a:ext cx="80486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4346575" y="4724400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800" baseline="-25000" dirty="0"/>
              <a:t>*</a:t>
            </a: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155575" y="270351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6486525" y="266700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output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2509838" y="5878513"/>
            <a:ext cx="4205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Same Gaussian kernel everywhere.</a:t>
            </a:r>
          </a:p>
        </p:txBody>
      </p:sp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5949618" y="6285189"/>
            <a:ext cx="30232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8080"/>
                </a:solidFill>
              </a:rPr>
              <a:t>Slides courtesy of </a:t>
            </a:r>
            <a:r>
              <a:rPr lang="en-US" dirty="0" err="1" smtClean="0">
                <a:solidFill>
                  <a:srgbClr val="808080"/>
                </a:solidFill>
              </a:rPr>
              <a:t>Sylvian</a:t>
            </a:r>
            <a:r>
              <a:rPr lang="en-US" dirty="0" smtClean="0">
                <a:solidFill>
                  <a:srgbClr val="808080"/>
                </a:solidFill>
              </a:rPr>
              <a:t> Paris</a:t>
            </a:r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Constant blur</a:t>
            </a:r>
            <a:endParaRPr lang="en-US" sz="2000" spc="-200" dirty="0">
              <a:latin typeface="Kalinga" pitchFamily="34" charset="0"/>
              <a:cs typeface="Kalinga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87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38" name="Group 26"/>
          <p:cNvGrpSpPr>
            <a:grpSpLocks/>
          </p:cNvGrpSpPr>
          <p:nvPr/>
        </p:nvGrpSpPr>
        <p:grpSpPr bwMode="auto">
          <a:xfrm>
            <a:off x="3635375" y="2667000"/>
            <a:ext cx="2335213" cy="3733800"/>
            <a:chOff x="2290" y="1392"/>
            <a:chExt cx="1471" cy="2352"/>
          </a:xfrm>
        </p:grpSpPr>
        <p:grpSp>
          <p:nvGrpSpPr>
            <p:cNvPr id="13319" name="Group 7"/>
            <p:cNvGrpSpPr>
              <a:grpSpLocks/>
            </p:cNvGrpSpPr>
            <p:nvPr/>
          </p:nvGrpSpPr>
          <p:grpSpPr bwMode="auto">
            <a:xfrm>
              <a:off x="2449" y="2592"/>
              <a:ext cx="1152" cy="1152"/>
              <a:chOff x="2112" y="2592"/>
              <a:chExt cx="1152" cy="1152"/>
            </a:xfrm>
          </p:grpSpPr>
          <p:sp>
            <p:nvSpPr>
              <p:cNvPr id="13320" name="Rectangle 8"/>
              <p:cNvSpPr>
                <a:spLocks noChangeArrowheads="1"/>
              </p:cNvSpPr>
              <p:nvPr/>
            </p:nvSpPr>
            <p:spPr bwMode="auto">
              <a:xfrm>
                <a:off x="2112" y="2592"/>
                <a:ext cx="1152" cy="11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3321" name="Picture 9" descr="BIG_gaussian"/>
              <p:cNvPicPr>
                <a:picLocks noChangeAspect="1" noChangeArrowheads="1"/>
              </p:cNvPicPr>
              <p:nvPr/>
            </p:nvPicPr>
            <p:blipFill>
              <a:blip r:embed="rId5">
                <a:lum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28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22" name="Rectangle 10"/>
            <p:cNvSpPr>
              <a:spLocks noChangeArrowheads="1"/>
            </p:cNvSpPr>
            <p:nvPr/>
          </p:nvSpPr>
          <p:spPr bwMode="auto">
            <a:xfrm>
              <a:off x="2290" y="1392"/>
              <a:ext cx="1471" cy="464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3" name="Line 11"/>
            <p:cNvSpPr>
              <a:spLocks noChangeShapeType="1"/>
            </p:cNvSpPr>
            <p:nvPr/>
          </p:nvSpPr>
          <p:spPr bwMode="auto">
            <a:xfrm>
              <a:off x="3024" y="1800"/>
              <a:ext cx="3" cy="480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2492" y="2328"/>
              <a:ext cx="107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i="1"/>
                <a:t>space</a:t>
              </a:r>
              <a:r>
                <a:rPr lang="en-US" sz="2000"/>
                <a:t> weight</a:t>
              </a:r>
            </a:p>
          </p:txBody>
        </p:sp>
      </p:grpSp>
      <p:grpSp>
        <p:nvGrpSpPr>
          <p:cNvPr id="13339" name="Group 27"/>
          <p:cNvGrpSpPr>
            <a:grpSpLocks/>
          </p:cNvGrpSpPr>
          <p:nvPr/>
        </p:nvGrpSpPr>
        <p:grpSpPr bwMode="auto">
          <a:xfrm>
            <a:off x="6019800" y="2667000"/>
            <a:ext cx="2382838" cy="3559175"/>
            <a:chOff x="3792" y="1392"/>
            <a:chExt cx="1501" cy="2242"/>
          </a:xfrm>
        </p:grpSpPr>
        <p:sp>
          <p:nvSpPr>
            <p:cNvPr id="13325" name="Rectangle 13"/>
            <p:cNvSpPr>
              <a:spLocks noChangeArrowheads="1"/>
            </p:cNvSpPr>
            <p:nvPr/>
          </p:nvSpPr>
          <p:spPr bwMode="auto">
            <a:xfrm>
              <a:off x="3792" y="1392"/>
              <a:ext cx="1501" cy="464"/>
            </a:xfrm>
            <a:prstGeom prst="rect">
              <a:avLst/>
            </a:prstGeom>
            <a:solidFill>
              <a:srgbClr val="00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6" name="Line 14"/>
            <p:cNvSpPr>
              <a:spLocks noChangeShapeType="1"/>
            </p:cNvSpPr>
            <p:nvPr/>
          </p:nvSpPr>
          <p:spPr bwMode="auto">
            <a:xfrm>
              <a:off x="4541" y="1800"/>
              <a:ext cx="3" cy="480"/>
            </a:xfrm>
            <a:prstGeom prst="line">
              <a:avLst/>
            </a:prstGeom>
            <a:noFill/>
            <a:ln w="76200">
              <a:solidFill>
                <a:srgbClr val="0099CC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7" name="Text Box 15"/>
            <p:cNvSpPr txBox="1">
              <a:spLocks noChangeArrowheads="1"/>
            </p:cNvSpPr>
            <p:nvPr/>
          </p:nvSpPr>
          <p:spPr bwMode="auto">
            <a:xfrm>
              <a:off x="4015" y="2328"/>
              <a:ext cx="105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i="1"/>
                <a:t>range</a:t>
              </a:r>
              <a:r>
                <a:rPr lang="en-US" sz="2000"/>
                <a:t> weight</a:t>
              </a:r>
            </a:p>
          </p:txBody>
        </p:sp>
        <p:grpSp>
          <p:nvGrpSpPr>
            <p:cNvPr id="13333" name="Group 21"/>
            <p:cNvGrpSpPr>
              <a:grpSpLocks/>
            </p:cNvGrpSpPr>
            <p:nvPr/>
          </p:nvGrpSpPr>
          <p:grpSpPr bwMode="auto">
            <a:xfrm>
              <a:off x="4272" y="2640"/>
              <a:ext cx="480" cy="994"/>
              <a:chOff x="4272" y="2640"/>
              <a:chExt cx="480" cy="994"/>
            </a:xfrm>
          </p:grpSpPr>
          <p:pic>
            <p:nvPicPr>
              <p:cNvPr id="13329" name="Picture 17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197" y="3044"/>
                <a:ext cx="856" cy="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3330" name="Line 18"/>
              <p:cNvSpPr>
                <a:spLocks noChangeShapeType="1"/>
              </p:cNvSpPr>
              <p:nvPr/>
            </p:nvSpPr>
            <p:spPr bwMode="auto">
              <a:xfrm rot="5400000">
                <a:off x="3975" y="3177"/>
                <a:ext cx="912" cy="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1" name="Text Box 19"/>
              <p:cNvSpPr txBox="1">
                <a:spLocks noChangeArrowheads="1"/>
              </p:cNvSpPr>
              <p:nvPr/>
            </p:nvSpPr>
            <p:spPr bwMode="auto">
              <a:xfrm>
                <a:off x="4272" y="2640"/>
                <a:ext cx="16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charset="0"/>
                  </a:rPr>
                  <a:t>I</a:t>
                </a:r>
              </a:p>
            </p:txBody>
          </p:sp>
          <p:sp>
            <p:nvSpPr>
              <p:cNvPr id="13332" name="Line 20"/>
              <p:cNvSpPr>
                <a:spLocks noChangeShapeType="1"/>
              </p:cNvSpPr>
              <p:nvPr/>
            </p:nvSpPr>
            <p:spPr bwMode="auto">
              <a:xfrm>
                <a:off x="4394" y="3168"/>
                <a:ext cx="7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337" name="Group 25"/>
          <p:cNvGrpSpPr>
            <a:grpSpLocks/>
          </p:cNvGrpSpPr>
          <p:nvPr/>
        </p:nvGrpSpPr>
        <p:grpSpPr bwMode="auto">
          <a:xfrm>
            <a:off x="1781175" y="2536826"/>
            <a:ext cx="1695450" cy="2317750"/>
            <a:chOff x="1122" y="1310"/>
            <a:chExt cx="1068" cy="1460"/>
          </a:xfrm>
        </p:grpSpPr>
        <p:sp>
          <p:nvSpPr>
            <p:cNvPr id="13335" name="Line 23"/>
            <p:cNvSpPr>
              <a:spLocks noChangeShapeType="1"/>
            </p:cNvSpPr>
            <p:nvPr/>
          </p:nvSpPr>
          <p:spPr bwMode="auto">
            <a:xfrm>
              <a:off x="1654" y="1824"/>
              <a:ext cx="3" cy="480"/>
            </a:xfrm>
            <a:prstGeom prst="line">
              <a:avLst/>
            </a:prstGeom>
            <a:noFill/>
            <a:ln w="762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Rectangle 22"/>
            <p:cNvSpPr>
              <a:spLocks noChangeArrowheads="1"/>
            </p:cNvSpPr>
            <p:nvPr/>
          </p:nvSpPr>
          <p:spPr bwMode="auto">
            <a:xfrm>
              <a:off x="1452" y="1310"/>
              <a:ext cx="408" cy="73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6" name="Text Box 24"/>
            <p:cNvSpPr txBox="1">
              <a:spLocks noChangeArrowheads="1"/>
            </p:cNvSpPr>
            <p:nvPr/>
          </p:nvSpPr>
          <p:spPr bwMode="auto">
            <a:xfrm>
              <a:off x="1122" y="2328"/>
              <a:ext cx="106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normalization</a:t>
              </a:r>
              <a:br>
                <a:rPr lang="en-US" sz="2000"/>
              </a:br>
              <a:r>
                <a:rPr lang="en-US" sz="2000"/>
                <a:t>factor</a:t>
              </a:r>
            </a:p>
          </p:txBody>
        </p:sp>
      </p:grp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02638" cy="1600200"/>
          </a:xfrm>
        </p:spPr>
        <p:txBody>
          <a:bodyPr/>
          <a:lstStyle/>
          <a:p>
            <a:r>
              <a:rPr lang="en-US"/>
              <a:t>Bilateral Filter Definition:</a:t>
            </a:r>
            <a:br>
              <a:rPr lang="en-US"/>
            </a:br>
            <a:r>
              <a:rPr lang="en-US"/>
              <a:t>an Additional Edge Term</a:t>
            </a:r>
          </a:p>
        </p:txBody>
      </p:sp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381000" y="2514600"/>
          <a:ext cx="8534400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0" name="Equation" r:id="rId8" imgW="2946240" imgH="444240" progId="Equation.3">
                  <p:embed/>
                </p:oleObj>
              </mc:Choice>
              <mc:Fallback>
                <p:oleObj name="Equation" r:id="rId8" imgW="29462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514600"/>
                        <a:ext cx="8534400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1143000" y="16002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Same idea: </a:t>
            </a:r>
            <a:r>
              <a:rPr lang="en-US" sz="2400" b="1"/>
              <a:t>weighted average of pixels</a:t>
            </a:r>
            <a:r>
              <a:rPr lang="en-US" sz="2400"/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88183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naneh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7" t="41803" r="32337" b="49607"/>
          <a:stretch/>
        </p:blipFill>
        <p:spPr>
          <a:xfrm>
            <a:off x="400013" y="97586"/>
            <a:ext cx="6412491" cy="661889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375962" y="1427320"/>
            <a:ext cx="336612" cy="3168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7" idx="7"/>
          </p:cNvCxnSpPr>
          <p:nvPr/>
        </p:nvCxnSpPr>
        <p:spPr>
          <a:xfrm flipH="1">
            <a:off x="4663278" y="752068"/>
            <a:ext cx="2619293" cy="721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071476"/>
              </p:ext>
            </p:extLst>
          </p:nvPr>
        </p:nvGraphicFramePr>
        <p:xfrm>
          <a:off x="7282571" y="247793"/>
          <a:ext cx="1536717" cy="960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3" name="Equation" r:id="rId4" imgW="711200" imgH="444500" progId="Equation.3">
                  <p:embed/>
                </p:oleObj>
              </mc:Choice>
              <mc:Fallback>
                <p:oleObj name="Equation" r:id="rId4" imgW="7112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82571" y="247793"/>
                        <a:ext cx="1536717" cy="960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2296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15" name="Object 31"/>
          <p:cNvGraphicFramePr>
            <a:graphicFrameLocks noChangeAspect="1"/>
          </p:cNvGraphicFramePr>
          <p:nvPr/>
        </p:nvGraphicFramePr>
        <p:xfrm>
          <a:off x="1493838" y="3581400"/>
          <a:ext cx="7650162" cy="228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8" name="Image" r:id="rId4" imgW="12101587" imgH="3453968" progId="Photoshop.Image.8">
                  <p:embed/>
                </p:oleObj>
              </mc:Choice>
              <mc:Fallback>
                <p:oleObj name="Image" r:id="rId4" imgW="12101587" imgH="3453968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723" b="11887"/>
                      <a:stretch>
                        <a:fillRect/>
                      </a:stretch>
                    </p:blipFill>
                    <p:spPr bwMode="auto">
                      <a:xfrm>
                        <a:off x="1493838" y="3581400"/>
                        <a:ext cx="7650162" cy="228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/>
              <a:t>Illustration a 1D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1D image = line of pixels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 sz="4000"/>
          </a:p>
          <a:p>
            <a:pPr>
              <a:lnSpc>
                <a:spcPct val="90000"/>
              </a:lnSpc>
            </a:pPr>
            <a:r>
              <a:rPr lang="en-US"/>
              <a:t>Better visualized as a plot</a:t>
            </a:r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1752600" y="2057400"/>
            <a:ext cx="7116763" cy="379413"/>
            <a:chOff x="1094" y="1296"/>
            <a:chExt cx="4520" cy="238"/>
          </a:xfrm>
        </p:grpSpPr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1094" y="1296"/>
              <a:ext cx="238" cy="238"/>
            </a:xfrm>
            <a:prstGeom prst="rect">
              <a:avLst/>
            </a:prstGeom>
            <a:solidFill>
              <a:srgbClr val="4D4D4D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1332" y="1296"/>
              <a:ext cx="238" cy="238"/>
            </a:xfrm>
            <a:prstGeom prst="rect">
              <a:avLst/>
            </a:prstGeom>
            <a:solidFill>
              <a:srgbClr val="292929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1" name="Rectangle 7"/>
            <p:cNvSpPr>
              <a:spLocks noChangeArrowheads="1"/>
            </p:cNvSpPr>
            <p:nvPr/>
          </p:nvSpPr>
          <p:spPr bwMode="auto">
            <a:xfrm>
              <a:off x="1570" y="1296"/>
              <a:ext cx="238" cy="238"/>
            </a:xfrm>
            <a:prstGeom prst="rect">
              <a:avLst/>
            </a:prstGeom>
            <a:solidFill>
              <a:srgbClr val="1C1C1C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2" name="Rectangle 8"/>
            <p:cNvSpPr>
              <a:spLocks noChangeArrowheads="1"/>
            </p:cNvSpPr>
            <p:nvPr/>
          </p:nvSpPr>
          <p:spPr bwMode="auto">
            <a:xfrm>
              <a:off x="1808" y="1296"/>
              <a:ext cx="237" cy="238"/>
            </a:xfrm>
            <a:prstGeom prst="rect">
              <a:avLst/>
            </a:prstGeom>
            <a:solidFill>
              <a:srgbClr val="333333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3" name="Rectangle 9"/>
            <p:cNvSpPr>
              <a:spLocks noChangeArrowheads="1"/>
            </p:cNvSpPr>
            <p:nvPr/>
          </p:nvSpPr>
          <p:spPr bwMode="auto">
            <a:xfrm>
              <a:off x="2045" y="1296"/>
              <a:ext cx="238" cy="238"/>
            </a:xfrm>
            <a:prstGeom prst="rect">
              <a:avLst/>
            </a:prstGeom>
            <a:solidFill>
              <a:srgbClr val="1C1C1C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4" name="Rectangle 10"/>
            <p:cNvSpPr>
              <a:spLocks noChangeArrowheads="1"/>
            </p:cNvSpPr>
            <p:nvPr/>
          </p:nvSpPr>
          <p:spPr bwMode="auto">
            <a:xfrm>
              <a:off x="2283" y="1296"/>
              <a:ext cx="238" cy="238"/>
            </a:xfrm>
            <a:prstGeom prst="rect">
              <a:avLst/>
            </a:prstGeom>
            <a:solidFill>
              <a:srgbClr val="F8F8F8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Rectangle 11"/>
            <p:cNvSpPr>
              <a:spLocks noChangeArrowheads="1"/>
            </p:cNvSpPr>
            <p:nvPr/>
          </p:nvSpPr>
          <p:spPr bwMode="auto">
            <a:xfrm>
              <a:off x="2521" y="1296"/>
              <a:ext cx="238" cy="238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6" name="Rectangle 12"/>
            <p:cNvSpPr>
              <a:spLocks noChangeArrowheads="1"/>
            </p:cNvSpPr>
            <p:nvPr/>
          </p:nvSpPr>
          <p:spPr bwMode="auto">
            <a:xfrm>
              <a:off x="2759" y="1296"/>
              <a:ext cx="238" cy="238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7" name="Rectangle 13"/>
            <p:cNvSpPr>
              <a:spLocks noChangeArrowheads="1"/>
            </p:cNvSpPr>
            <p:nvPr/>
          </p:nvSpPr>
          <p:spPr bwMode="auto">
            <a:xfrm>
              <a:off x="2997" y="1296"/>
              <a:ext cx="238" cy="238"/>
            </a:xfrm>
            <a:prstGeom prst="rect">
              <a:avLst/>
            </a:prstGeom>
            <a:solidFill>
              <a:srgbClr val="969696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8" name="Rectangle 14"/>
            <p:cNvSpPr>
              <a:spLocks noChangeArrowheads="1"/>
            </p:cNvSpPr>
            <p:nvPr/>
          </p:nvSpPr>
          <p:spPr bwMode="auto">
            <a:xfrm>
              <a:off x="3235" y="1296"/>
              <a:ext cx="238" cy="238"/>
            </a:xfrm>
            <a:prstGeom prst="rect">
              <a:avLst/>
            </a:prstGeom>
            <a:solidFill>
              <a:srgbClr val="969696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3473" y="1296"/>
              <a:ext cx="238" cy="238"/>
            </a:xfrm>
            <a:prstGeom prst="rect">
              <a:avLst/>
            </a:prstGeom>
            <a:solidFill>
              <a:srgbClr val="80808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3711" y="1296"/>
              <a:ext cx="238" cy="238"/>
            </a:xfrm>
            <a:prstGeom prst="rect">
              <a:avLst/>
            </a:prstGeom>
            <a:solidFill>
              <a:srgbClr val="5F5F5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1" name="Rectangle 17"/>
            <p:cNvSpPr>
              <a:spLocks noChangeArrowheads="1"/>
            </p:cNvSpPr>
            <p:nvPr/>
          </p:nvSpPr>
          <p:spPr bwMode="auto">
            <a:xfrm>
              <a:off x="3949" y="1296"/>
              <a:ext cx="238" cy="238"/>
            </a:xfrm>
            <a:prstGeom prst="rect">
              <a:avLst/>
            </a:prstGeom>
            <a:solidFill>
              <a:srgbClr val="4D4D4D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4187" y="1296"/>
              <a:ext cx="238" cy="238"/>
            </a:xfrm>
            <a:prstGeom prst="rect">
              <a:avLst/>
            </a:prstGeom>
            <a:solidFill>
              <a:srgbClr val="333333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Rectangle 19"/>
            <p:cNvSpPr>
              <a:spLocks noChangeArrowheads="1"/>
            </p:cNvSpPr>
            <p:nvPr/>
          </p:nvSpPr>
          <p:spPr bwMode="auto">
            <a:xfrm>
              <a:off x="4425" y="1296"/>
              <a:ext cx="238" cy="238"/>
            </a:xfrm>
            <a:prstGeom prst="rect">
              <a:avLst/>
            </a:prstGeom>
            <a:solidFill>
              <a:srgbClr val="F8F8F8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4" name="Rectangle 20"/>
            <p:cNvSpPr>
              <a:spLocks noChangeArrowheads="1"/>
            </p:cNvSpPr>
            <p:nvPr/>
          </p:nvSpPr>
          <p:spPr bwMode="auto">
            <a:xfrm>
              <a:off x="4663" y="1296"/>
              <a:ext cx="237" cy="238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5" name="Rectangle 21"/>
            <p:cNvSpPr>
              <a:spLocks noChangeArrowheads="1"/>
            </p:cNvSpPr>
            <p:nvPr/>
          </p:nvSpPr>
          <p:spPr bwMode="auto">
            <a:xfrm>
              <a:off x="4900" y="1296"/>
              <a:ext cx="238" cy="238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6" name="Rectangle 22"/>
            <p:cNvSpPr>
              <a:spLocks noChangeArrowheads="1"/>
            </p:cNvSpPr>
            <p:nvPr/>
          </p:nvSpPr>
          <p:spPr bwMode="auto">
            <a:xfrm>
              <a:off x="5138" y="1296"/>
              <a:ext cx="238" cy="238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7" name="Rectangle 23"/>
            <p:cNvSpPr>
              <a:spLocks noChangeArrowheads="1"/>
            </p:cNvSpPr>
            <p:nvPr/>
          </p:nvSpPr>
          <p:spPr bwMode="auto">
            <a:xfrm>
              <a:off x="5376" y="1296"/>
              <a:ext cx="238" cy="238"/>
            </a:xfrm>
            <a:prstGeom prst="rect">
              <a:avLst/>
            </a:prstGeom>
            <a:solidFill>
              <a:srgbClr val="F8F8F8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410" name="Text Box 26"/>
          <p:cNvSpPr txBox="1">
            <a:spLocks noChangeArrowheads="1"/>
          </p:cNvSpPr>
          <p:nvPr/>
        </p:nvSpPr>
        <p:spPr bwMode="auto">
          <a:xfrm rot="21600000">
            <a:off x="68263" y="4251325"/>
            <a:ext cx="12271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b="1"/>
              <a:t>pixel</a:t>
            </a:r>
            <a:br>
              <a:rPr lang="en-US" sz="2000" b="1"/>
            </a:br>
            <a:r>
              <a:rPr lang="en-US" sz="2000" b="1"/>
              <a:t>intensity</a:t>
            </a:r>
          </a:p>
        </p:txBody>
      </p:sp>
      <p:sp>
        <p:nvSpPr>
          <p:cNvPr id="16411" name="Text Box 27"/>
          <p:cNvSpPr txBox="1">
            <a:spLocks noChangeArrowheads="1"/>
          </p:cNvSpPr>
          <p:nvPr/>
        </p:nvSpPr>
        <p:spPr bwMode="auto">
          <a:xfrm>
            <a:off x="4581525" y="5775325"/>
            <a:ext cx="1819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/>
              <a:t>pixel position</a:t>
            </a:r>
          </a:p>
        </p:txBody>
      </p:sp>
      <p:sp>
        <p:nvSpPr>
          <p:cNvPr id="16412" name="Rectangle 28"/>
          <p:cNvSpPr>
            <a:spLocks noChangeArrowheads="1"/>
          </p:cNvSpPr>
          <p:nvPr/>
        </p:nvSpPr>
        <p:spPr bwMode="auto">
          <a:xfrm>
            <a:off x="1295400" y="3810000"/>
            <a:ext cx="152400" cy="17811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024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047875"/>
            <a:ext cx="19812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5727700" y="2233613"/>
            <a:ext cx="1411288" cy="388937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5991225" y="2625725"/>
            <a:ext cx="860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9900"/>
                </a:solidFill>
              </a:rPr>
              <a:t>space</a:t>
            </a:r>
          </a:p>
        </p:txBody>
      </p:sp>
      <p:pic>
        <p:nvPicPr>
          <p:cNvPr id="20485" name="Picture 5" descr="w35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5051425"/>
            <a:ext cx="5202237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28" name="Object 48"/>
          <p:cNvGraphicFramePr>
            <a:graphicFrameLocks noChangeAspect="1"/>
          </p:cNvGraphicFramePr>
          <p:nvPr/>
        </p:nvGraphicFramePr>
        <p:xfrm>
          <a:off x="0" y="4471988"/>
          <a:ext cx="5567363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4" name="Image" r:id="rId7" imgW="13307937" imgH="4279365" progId="Photoshop.Image.8">
                  <p:embed/>
                </p:oleObj>
              </mc:Choice>
              <mc:Fallback>
                <p:oleObj name="Image" r:id="rId7" imgW="13307937" imgH="4279365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71988"/>
                        <a:ext cx="5567363" cy="179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7" name="Object 47"/>
          <p:cNvGraphicFramePr>
            <a:graphicFrameLocks noChangeAspect="1"/>
          </p:cNvGraphicFramePr>
          <p:nvPr/>
        </p:nvGraphicFramePr>
        <p:xfrm>
          <a:off x="0" y="1524000"/>
          <a:ext cx="5567363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5" name="Image" r:id="rId9" imgW="13307937" imgH="4279365" progId="Photoshop.Image.8">
                  <p:embed/>
                </p:oleObj>
              </mc:Choice>
              <mc:Fallback>
                <p:oleObj name="Image" r:id="rId9" imgW="13307937" imgH="4279365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0"/>
                        <a:ext cx="5567363" cy="179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1665288" y="4929188"/>
            <a:ext cx="104775" cy="103187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1665288" y="1979613"/>
            <a:ext cx="104775" cy="1016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2286000" y="1600200"/>
            <a:ext cx="609600" cy="52578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2895600" y="1600200"/>
            <a:ext cx="2667000" cy="525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title"/>
          </p:nvPr>
        </p:nvSpPr>
        <p:spPr>
          <a:xfrm>
            <a:off x="304800" y="-152400"/>
            <a:ext cx="8402638" cy="1219200"/>
          </a:xfrm>
        </p:spPr>
        <p:txBody>
          <a:bodyPr/>
          <a:lstStyle/>
          <a:p>
            <a:r>
              <a:rPr lang="en-US"/>
              <a:t>Gaussian Blur and Bilateral Filter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5703888" y="5029200"/>
            <a:ext cx="1458912" cy="3889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5991225" y="5421313"/>
            <a:ext cx="860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9900"/>
                </a:solidFill>
              </a:rPr>
              <a:t>space</a:t>
            </a: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7181850" y="5029200"/>
            <a:ext cx="1546225" cy="388938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7537450" y="5421313"/>
            <a:ext cx="83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99CC"/>
                </a:solidFill>
              </a:rPr>
              <a:t>range</a:t>
            </a: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4857750" y="4873625"/>
            <a:ext cx="376238" cy="769938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66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4159250" y="5699125"/>
            <a:ext cx="1695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00FF"/>
                </a:solidFill>
              </a:rPr>
              <a:t>normalization</a:t>
            </a:r>
          </a:p>
        </p:txBody>
      </p: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228600" y="1066800"/>
            <a:ext cx="2066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/>
              <a:t>Gaussian blur</a:t>
            </a:r>
          </a:p>
        </p:txBody>
      </p:sp>
      <p:graphicFrame>
        <p:nvGraphicFramePr>
          <p:cNvPr id="20531" name="Object 51"/>
          <p:cNvGraphicFramePr>
            <a:graphicFrameLocks noChangeAspect="1"/>
          </p:cNvGraphicFramePr>
          <p:nvPr/>
        </p:nvGraphicFramePr>
        <p:xfrm>
          <a:off x="3619500" y="4903788"/>
          <a:ext cx="54102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6" name="Equation" r:id="rId10" imgW="2946240" imgH="444240" progId="Equation.3">
                  <p:embed/>
                </p:oleObj>
              </mc:Choice>
              <mc:Fallback>
                <p:oleObj name="Equation" r:id="rId10" imgW="29462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0" y="4903788"/>
                        <a:ext cx="5410200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228600" y="3763963"/>
            <a:ext cx="34988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Bilateral filter</a:t>
            </a:r>
            <a:br>
              <a:rPr lang="en-US" sz="2400"/>
            </a:br>
            <a:r>
              <a:rPr lang="en-US">
                <a:solidFill>
                  <a:srgbClr val="808080"/>
                </a:solidFill>
              </a:rPr>
              <a:t>[Aurich 95, Smith 97, Tomasi 98]</a:t>
            </a:r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1066800" y="3319463"/>
            <a:ext cx="12954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4" name="Text Box 34"/>
          <p:cNvSpPr txBox="1">
            <a:spLocks noChangeArrowheads="1"/>
          </p:cNvSpPr>
          <p:nvPr/>
        </p:nvSpPr>
        <p:spPr bwMode="auto">
          <a:xfrm>
            <a:off x="1317625" y="3136900"/>
            <a:ext cx="793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9900"/>
                </a:solidFill>
              </a:rPr>
              <a:t>space</a:t>
            </a:r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>
            <a:off x="1066800" y="6272213"/>
            <a:ext cx="12954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1317625" y="6089650"/>
            <a:ext cx="793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9900"/>
                </a:solidFill>
              </a:rPr>
              <a:t>space</a:t>
            </a:r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 rot="5400000">
            <a:off x="2293144" y="5274469"/>
            <a:ext cx="1295400" cy="1588"/>
          </a:xfrm>
          <a:prstGeom prst="line">
            <a:avLst/>
          </a:prstGeom>
          <a:noFill/>
          <a:ln w="38100">
            <a:solidFill>
              <a:srgbClr val="0099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8" name="Text Box 38"/>
          <p:cNvSpPr txBox="1">
            <a:spLocks noChangeArrowheads="1"/>
          </p:cNvSpPr>
          <p:nvPr/>
        </p:nvSpPr>
        <p:spPr bwMode="auto">
          <a:xfrm rot="5400000">
            <a:off x="2556669" y="5091907"/>
            <a:ext cx="768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99CC"/>
                </a:solidFill>
              </a:rPr>
              <a:t>range</a:t>
            </a:r>
          </a:p>
        </p:txBody>
      </p:sp>
      <p:sp>
        <p:nvSpPr>
          <p:cNvPr id="20519" name="Text Box 39"/>
          <p:cNvSpPr txBox="1">
            <a:spLocks noChangeArrowheads="1"/>
          </p:cNvSpPr>
          <p:nvPr/>
        </p:nvSpPr>
        <p:spPr bwMode="auto">
          <a:xfrm>
            <a:off x="1670050" y="16144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Times New Roman" charset="0"/>
              </a:rPr>
              <a:t>p</a:t>
            </a:r>
          </a:p>
        </p:txBody>
      </p:sp>
      <p:sp>
        <p:nvSpPr>
          <p:cNvPr id="20520" name="Text Box 40"/>
          <p:cNvSpPr txBox="1">
            <a:spLocks noChangeArrowheads="1"/>
          </p:cNvSpPr>
          <p:nvPr/>
        </p:nvSpPr>
        <p:spPr bwMode="auto">
          <a:xfrm>
            <a:off x="1676400" y="45862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Times New Roman" charset="0"/>
              </a:rPr>
              <a:t>p</a:t>
            </a:r>
          </a:p>
        </p:txBody>
      </p:sp>
      <p:sp>
        <p:nvSpPr>
          <p:cNvPr id="20521" name="Text Box 41"/>
          <p:cNvSpPr txBox="1">
            <a:spLocks noChangeArrowheads="1"/>
          </p:cNvSpPr>
          <p:nvPr/>
        </p:nvSpPr>
        <p:spPr bwMode="auto">
          <a:xfrm>
            <a:off x="1143000" y="22860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Times New Roman" charset="0"/>
              </a:rPr>
              <a:t>q</a:t>
            </a:r>
          </a:p>
        </p:txBody>
      </p:sp>
      <p:sp>
        <p:nvSpPr>
          <p:cNvPr id="20522" name="Oval 42"/>
          <p:cNvSpPr>
            <a:spLocks noChangeArrowheads="1"/>
          </p:cNvSpPr>
          <p:nvPr/>
        </p:nvSpPr>
        <p:spPr bwMode="auto">
          <a:xfrm>
            <a:off x="1352550" y="264795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3" name="Oval 43"/>
          <p:cNvSpPr>
            <a:spLocks noChangeArrowheads="1"/>
          </p:cNvSpPr>
          <p:nvPr/>
        </p:nvSpPr>
        <p:spPr bwMode="auto">
          <a:xfrm>
            <a:off x="1352550" y="5610225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4" name="Text Box 44"/>
          <p:cNvSpPr txBox="1">
            <a:spLocks noChangeArrowheads="1"/>
          </p:cNvSpPr>
          <p:nvPr/>
        </p:nvSpPr>
        <p:spPr bwMode="auto">
          <a:xfrm>
            <a:off x="1143000" y="52578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Times New Roman" charset="0"/>
              </a:rPr>
              <a:t>q</a:t>
            </a:r>
          </a:p>
        </p:txBody>
      </p:sp>
      <p:graphicFrame>
        <p:nvGraphicFramePr>
          <p:cNvPr id="20534" name="Object 54"/>
          <p:cNvGraphicFramePr>
            <a:graphicFrameLocks noChangeAspect="1"/>
          </p:cNvGraphicFramePr>
          <p:nvPr/>
        </p:nvGraphicFramePr>
        <p:xfrm>
          <a:off x="4267200" y="2209800"/>
          <a:ext cx="318135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7" name="Equation" r:id="rId12" imgW="1752480" imgH="355320" progId="Equation.3">
                  <p:embed/>
                </p:oleObj>
              </mc:Choice>
              <mc:Fallback>
                <p:oleObj name="Equation" r:id="rId12" imgW="175248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209800"/>
                        <a:ext cx="3181350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5" name="Line 55"/>
          <p:cNvSpPr>
            <a:spLocks noChangeShapeType="1"/>
          </p:cNvSpPr>
          <p:nvPr/>
        </p:nvSpPr>
        <p:spPr bwMode="auto">
          <a:xfrm rot="5400000">
            <a:off x="5563394" y="3961606"/>
            <a:ext cx="1676400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6" name="Line 56"/>
          <p:cNvSpPr>
            <a:spLocks noChangeShapeType="1"/>
          </p:cNvSpPr>
          <p:nvPr/>
        </p:nvSpPr>
        <p:spPr bwMode="auto">
          <a:xfrm rot="16200000" flipH="1">
            <a:off x="7315200" y="3429000"/>
            <a:ext cx="16764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7" name="Line 57"/>
          <p:cNvSpPr>
            <a:spLocks noChangeShapeType="1"/>
          </p:cNvSpPr>
          <p:nvPr/>
        </p:nvSpPr>
        <p:spPr bwMode="auto">
          <a:xfrm rot="5400000">
            <a:off x="4669632" y="3961606"/>
            <a:ext cx="1676400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65127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animBg="1"/>
      <p:bldP spid="20494" grpId="0" animBg="1"/>
      <p:bldP spid="20495" grpId="0"/>
      <p:bldP spid="20497" grpId="0" animBg="1"/>
      <p:bldP spid="20498" grpId="0"/>
      <p:bldP spid="20500" grpId="0" animBg="1"/>
      <p:bldP spid="20501" grpId="0"/>
      <p:bldP spid="20509" grpId="0"/>
      <p:bldP spid="20515" grpId="0" animBg="1"/>
      <p:bldP spid="20516" grpId="0" animBg="1"/>
      <p:bldP spid="20517" grpId="0" animBg="1"/>
      <p:bldP spid="20518" grpId="0" animBg="1"/>
      <p:bldP spid="20520" grpId="0"/>
      <p:bldP spid="20523" grpId="0" animBg="1"/>
      <p:bldP spid="20524" grpId="0"/>
      <p:bldP spid="20535" grpId="0" animBg="1"/>
      <p:bldP spid="20536" grpId="0" animBg="1"/>
      <p:bldP spid="2053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6" name="Rectangle 36"/>
          <p:cNvSpPr>
            <a:spLocks noChangeArrowheads="1"/>
          </p:cNvSpPr>
          <p:nvPr/>
        </p:nvSpPr>
        <p:spPr bwMode="auto">
          <a:xfrm flipV="1">
            <a:off x="-152400" y="2343150"/>
            <a:ext cx="9448800" cy="179388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00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-152400" y="2495550"/>
            <a:ext cx="9448800" cy="43624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6324600" y="3105150"/>
          <a:ext cx="2819400" cy="220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62" name="Image" r:id="rId5" imgW="12838095" imgH="10031746" progId="Photoshop.Image.6">
                  <p:embed/>
                </p:oleObj>
              </mc:Choice>
              <mc:Fallback>
                <p:oleObj name="Image" r:id="rId5" imgW="12838095" imgH="1003174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3105150"/>
                        <a:ext cx="2819400" cy="220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9" name="Oval 19"/>
          <p:cNvSpPr>
            <a:spLocks noChangeArrowheads="1"/>
          </p:cNvSpPr>
          <p:nvPr/>
        </p:nvSpPr>
        <p:spPr bwMode="auto">
          <a:xfrm>
            <a:off x="7543800" y="3562350"/>
            <a:ext cx="152400" cy="76200"/>
          </a:xfrm>
          <a:prstGeom prst="ellipse">
            <a:avLst/>
          </a:prstGeom>
          <a:noFill/>
          <a:ln w="38100">
            <a:solidFill>
              <a:srgbClr val="FFFF2D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21" name="Oval 21"/>
          <p:cNvSpPr>
            <a:spLocks noChangeArrowheads="1"/>
          </p:cNvSpPr>
          <p:nvPr/>
        </p:nvSpPr>
        <p:spPr bwMode="auto">
          <a:xfrm>
            <a:off x="7086600" y="4171950"/>
            <a:ext cx="152400" cy="76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 flipV="1">
            <a:off x="7162800" y="4267200"/>
            <a:ext cx="419100" cy="133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29" name="Line 29"/>
          <p:cNvSpPr>
            <a:spLocks noChangeShapeType="1"/>
          </p:cNvSpPr>
          <p:nvPr/>
        </p:nvSpPr>
        <p:spPr bwMode="auto">
          <a:xfrm flipV="1">
            <a:off x="7620000" y="3711575"/>
            <a:ext cx="0" cy="514350"/>
          </a:xfrm>
          <a:prstGeom prst="line">
            <a:avLst/>
          </a:prstGeom>
          <a:noFill/>
          <a:ln w="38100">
            <a:solidFill>
              <a:srgbClr val="FFFF2D"/>
            </a:solidFill>
            <a:round/>
            <a:headEnd type="arrow" w="med" len="med"/>
            <a:tailEnd type="arrow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5632" name="Object 32"/>
          <p:cNvGraphicFramePr>
            <a:graphicFrameLocks noChangeAspect="1"/>
          </p:cNvGraphicFramePr>
          <p:nvPr/>
        </p:nvGraphicFramePr>
        <p:xfrm>
          <a:off x="6629400" y="4171950"/>
          <a:ext cx="4508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63" name="Equation" r:id="rId7" imgW="126720" imgH="164880" progId="Equation.3">
                  <p:embed/>
                </p:oleObj>
              </mc:Choice>
              <mc:Fallback>
                <p:oleObj name="Equation" r:id="rId7" imgW="12672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171950"/>
                        <a:ext cx="45085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rgbClr val="00000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37" name="Object 37"/>
          <p:cNvGraphicFramePr>
            <a:graphicFrameLocks noChangeAspect="1"/>
          </p:cNvGraphicFramePr>
          <p:nvPr/>
        </p:nvGraphicFramePr>
        <p:xfrm>
          <a:off x="7696200" y="3365500"/>
          <a:ext cx="4508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64" name="Equation" r:id="rId9" imgW="126720" imgH="164880" progId="Equation.3">
                  <p:embed/>
                </p:oleObj>
              </mc:Choice>
              <mc:Fallback>
                <p:oleObj name="Equation" r:id="rId9" imgW="12672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3365500"/>
                        <a:ext cx="45085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rgbClr val="00000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38" name="Freeform 38"/>
          <p:cNvSpPr>
            <a:spLocks/>
          </p:cNvSpPr>
          <p:nvPr/>
        </p:nvSpPr>
        <p:spPr bwMode="auto">
          <a:xfrm>
            <a:off x="6677025" y="1962150"/>
            <a:ext cx="635000" cy="2081213"/>
          </a:xfrm>
          <a:custGeom>
            <a:avLst/>
            <a:gdLst>
              <a:gd name="T0" fmla="*/ 354 w 400"/>
              <a:gd name="T1" fmla="*/ 0 h 1311"/>
              <a:gd name="T2" fmla="*/ 346 w 400"/>
              <a:gd name="T3" fmla="*/ 346 h 1311"/>
              <a:gd name="T4" fmla="*/ 27 w 400"/>
              <a:gd name="T5" fmla="*/ 818 h 1311"/>
              <a:gd name="T6" fmla="*/ 235 w 400"/>
              <a:gd name="T7" fmla="*/ 1311 h 1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0" h="1311">
                <a:moveTo>
                  <a:pt x="354" y="0"/>
                </a:moveTo>
                <a:cubicBezTo>
                  <a:pt x="353" y="58"/>
                  <a:pt x="400" y="210"/>
                  <a:pt x="346" y="346"/>
                </a:cubicBezTo>
                <a:cubicBezTo>
                  <a:pt x="292" y="482"/>
                  <a:pt x="45" y="657"/>
                  <a:pt x="27" y="818"/>
                </a:cubicBezTo>
                <a:cubicBezTo>
                  <a:pt x="0" y="1033"/>
                  <a:pt x="192" y="1208"/>
                  <a:pt x="235" y="1311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 type="none" w="med" len="med"/>
            <a:tailEnd type="triangle" w="med" len="med"/>
          </a:ln>
          <a:effectLst>
            <a:outerShdw blurRad="63500"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2" name="AutoShape 2"/>
          <p:cNvSpPr>
            <a:spLocks noChangeArrowheads="1"/>
          </p:cNvSpPr>
          <p:nvPr/>
        </p:nvSpPr>
        <p:spPr bwMode="auto">
          <a:xfrm>
            <a:off x="1752600" y="5543550"/>
            <a:ext cx="5867400" cy="228600"/>
          </a:xfrm>
          <a:prstGeom prst="leftArrow">
            <a:avLst>
              <a:gd name="adj1" fmla="val 31944"/>
              <a:gd name="adj2" fmla="val 25072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402638" cy="1219200"/>
          </a:xfrm>
        </p:spPr>
        <p:txBody>
          <a:bodyPr/>
          <a:lstStyle/>
          <a:p>
            <a:r>
              <a:rPr lang="en-US"/>
              <a:t>Bilateral Filter on a Height Field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417513" y="5435600"/>
            <a:ext cx="88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/>
              <a:t>output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7962900" y="5435600"/>
            <a:ext cx="735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/>
              <a:t>input</a:t>
            </a:r>
          </a:p>
        </p:txBody>
      </p:sp>
      <p:graphicFrame>
        <p:nvGraphicFramePr>
          <p:cNvPr id="25635" name="Object 35"/>
          <p:cNvGraphicFramePr>
            <a:graphicFrameLocks noChangeAspect="1"/>
          </p:cNvGraphicFramePr>
          <p:nvPr/>
        </p:nvGraphicFramePr>
        <p:xfrm>
          <a:off x="381000" y="1143000"/>
          <a:ext cx="708660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65" name="Equation" r:id="rId11" imgW="3340080" imgH="444240" progId="Equation.3">
                  <p:embed/>
                </p:oleObj>
              </mc:Choice>
              <mc:Fallback>
                <p:oleObj name="Equation" r:id="rId11" imgW="33400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143000"/>
                        <a:ext cx="7086600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652" name="Group 52"/>
          <p:cNvGrpSpPr>
            <a:grpSpLocks/>
          </p:cNvGrpSpPr>
          <p:nvPr/>
        </p:nvGrpSpPr>
        <p:grpSpPr bwMode="auto">
          <a:xfrm>
            <a:off x="4724400" y="1809750"/>
            <a:ext cx="2133600" cy="1933575"/>
            <a:chOff x="2976" y="1140"/>
            <a:chExt cx="1344" cy="1218"/>
          </a:xfrm>
        </p:grpSpPr>
        <p:graphicFrame>
          <p:nvGraphicFramePr>
            <p:cNvPr id="25608" name="Object 8"/>
            <p:cNvGraphicFramePr>
              <a:graphicFrameLocks noChangeAspect="1"/>
            </p:cNvGraphicFramePr>
            <p:nvPr/>
          </p:nvGraphicFramePr>
          <p:xfrm>
            <a:off x="2976" y="1668"/>
            <a:ext cx="960" cy="6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66" name="Image" r:id="rId13" imgW="12292063" imgH="8838095" progId="Photoshop.Image.6">
                    <p:embed/>
                  </p:oleObj>
                </mc:Choice>
                <mc:Fallback>
                  <p:oleObj name="Image" r:id="rId13" imgW="12292063" imgH="8838095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668"/>
                          <a:ext cx="960" cy="6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26" name="Oval 26"/>
            <p:cNvSpPr>
              <a:spLocks noChangeArrowheads="1"/>
            </p:cNvSpPr>
            <p:nvPr/>
          </p:nvSpPr>
          <p:spPr bwMode="auto">
            <a:xfrm>
              <a:off x="3264" y="1989"/>
              <a:ext cx="55" cy="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639" name="Freeform 39"/>
            <p:cNvSpPr>
              <a:spLocks/>
            </p:cNvSpPr>
            <p:nvPr/>
          </p:nvSpPr>
          <p:spPr bwMode="auto">
            <a:xfrm>
              <a:off x="3100" y="1380"/>
              <a:ext cx="644" cy="529"/>
            </a:xfrm>
            <a:custGeom>
              <a:avLst/>
              <a:gdLst>
                <a:gd name="T0" fmla="*/ 644 w 644"/>
                <a:gd name="T1" fmla="*/ 0 h 529"/>
                <a:gd name="T2" fmla="*/ 509 w 644"/>
                <a:gd name="T3" fmla="*/ 161 h 529"/>
                <a:gd name="T4" fmla="*/ 58 w 644"/>
                <a:gd name="T5" fmla="*/ 258 h 529"/>
                <a:gd name="T6" fmla="*/ 162 w 644"/>
                <a:gd name="T7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4" h="529">
                  <a:moveTo>
                    <a:pt x="644" y="0"/>
                  </a:moveTo>
                  <a:cubicBezTo>
                    <a:pt x="622" y="27"/>
                    <a:pt x="607" y="118"/>
                    <a:pt x="509" y="161"/>
                  </a:cubicBezTo>
                  <a:cubicBezTo>
                    <a:pt x="476" y="209"/>
                    <a:pt x="120" y="195"/>
                    <a:pt x="58" y="258"/>
                  </a:cubicBezTo>
                  <a:cubicBezTo>
                    <a:pt x="0" y="319"/>
                    <a:pt x="140" y="473"/>
                    <a:pt x="162" y="529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 type="none" w="med" len="med"/>
              <a:tailEnd type="triangle" w="med" len="med"/>
            </a:ln>
            <a:effectLst>
              <a:outerShdw blurRad="63500"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AutoShape 43"/>
            <p:cNvSpPr>
              <a:spLocks/>
            </p:cNvSpPr>
            <p:nvPr/>
          </p:nvSpPr>
          <p:spPr bwMode="auto">
            <a:xfrm rot="5400000">
              <a:off x="3696" y="660"/>
              <a:ext cx="144" cy="1104"/>
            </a:xfrm>
            <a:prstGeom prst="rightBrace">
              <a:avLst>
                <a:gd name="adj1" fmla="val 91858"/>
                <a:gd name="adj2" fmla="val 50000"/>
              </a:avLst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51" name="Group 51"/>
          <p:cNvGrpSpPr>
            <a:grpSpLocks/>
          </p:cNvGrpSpPr>
          <p:nvPr/>
        </p:nvGrpSpPr>
        <p:grpSpPr bwMode="auto">
          <a:xfrm>
            <a:off x="0" y="1809750"/>
            <a:ext cx="3048000" cy="3679825"/>
            <a:chOff x="0" y="1140"/>
            <a:chExt cx="1920" cy="2318"/>
          </a:xfrm>
        </p:grpSpPr>
        <p:graphicFrame>
          <p:nvGraphicFramePr>
            <p:cNvPr id="25607" name="Object 7"/>
            <p:cNvGraphicFramePr>
              <a:graphicFrameLocks noChangeAspect="1"/>
            </p:cNvGraphicFramePr>
            <p:nvPr/>
          </p:nvGraphicFramePr>
          <p:xfrm>
            <a:off x="0" y="1956"/>
            <a:ext cx="1920" cy="1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67" name="Image" r:id="rId15" imgW="9434921" imgH="7377778" progId="Photoshop.Image.6">
                    <p:embed/>
                  </p:oleObj>
                </mc:Choice>
                <mc:Fallback>
                  <p:oleObj name="Image" r:id="rId15" imgW="9434921" imgH="7377778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956"/>
                          <a:ext cx="1920" cy="1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20" name="Oval 20"/>
            <p:cNvSpPr>
              <a:spLocks noChangeArrowheads="1"/>
            </p:cNvSpPr>
            <p:nvPr/>
          </p:nvSpPr>
          <p:spPr bwMode="auto">
            <a:xfrm>
              <a:off x="720" y="2292"/>
              <a:ext cx="96" cy="48"/>
            </a:xfrm>
            <a:prstGeom prst="ellipse">
              <a:avLst/>
            </a:prstGeom>
            <a:noFill/>
            <a:ln w="38100">
              <a:solidFill>
                <a:srgbClr val="FFFF2D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25623" name="Object 23"/>
            <p:cNvGraphicFramePr>
              <a:graphicFrameLocks noChangeAspect="1"/>
            </p:cNvGraphicFramePr>
            <p:nvPr/>
          </p:nvGraphicFramePr>
          <p:xfrm>
            <a:off x="816" y="2168"/>
            <a:ext cx="284" cy="3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68" name="Equation" r:id="rId17" imgW="126720" imgH="164880" progId="Equation.3">
                    <p:embed/>
                  </p:oleObj>
                </mc:Choice>
                <mc:Fallback>
                  <p:oleObj name="Equation" r:id="rId17" imgW="12672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168"/>
                          <a:ext cx="284" cy="3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blurRad="63500" dist="38099" dir="2700000" algn="ctr" rotWithShape="0">
                            <a:srgbClr val="000000">
                              <a:alpha val="50000"/>
                            </a:srgb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41" name="Freeform 41"/>
            <p:cNvSpPr>
              <a:spLocks/>
            </p:cNvSpPr>
            <p:nvPr/>
          </p:nvSpPr>
          <p:spPr bwMode="auto">
            <a:xfrm>
              <a:off x="530" y="1332"/>
              <a:ext cx="314" cy="868"/>
            </a:xfrm>
            <a:custGeom>
              <a:avLst/>
              <a:gdLst>
                <a:gd name="T0" fmla="*/ 46 w 314"/>
                <a:gd name="T1" fmla="*/ 0 h 868"/>
                <a:gd name="T2" fmla="*/ 39 w 314"/>
                <a:gd name="T3" fmla="*/ 368 h 868"/>
                <a:gd name="T4" fmla="*/ 282 w 314"/>
                <a:gd name="T5" fmla="*/ 570 h 868"/>
                <a:gd name="T6" fmla="*/ 233 w 314"/>
                <a:gd name="T7" fmla="*/ 868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868">
                  <a:moveTo>
                    <a:pt x="46" y="0"/>
                  </a:moveTo>
                  <a:cubicBezTo>
                    <a:pt x="45" y="61"/>
                    <a:pt x="0" y="273"/>
                    <a:pt x="39" y="368"/>
                  </a:cubicBezTo>
                  <a:cubicBezTo>
                    <a:pt x="52" y="479"/>
                    <a:pt x="250" y="487"/>
                    <a:pt x="282" y="570"/>
                  </a:cubicBezTo>
                  <a:cubicBezTo>
                    <a:pt x="314" y="653"/>
                    <a:pt x="243" y="806"/>
                    <a:pt x="233" y="868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 type="none" w="med" len="med"/>
              <a:tailEnd type="triangle" w="med" len="med"/>
            </a:ln>
            <a:effectLst>
              <a:outerShdw blurRad="63500"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5" name="AutoShape 45"/>
            <p:cNvSpPr>
              <a:spLocks/>
            </p:cNvSpPr>
            <p:nvPr/>
          </p:nvSpPr>
          <p:spPr bwMode="auto">
            <a:xfrm rot="5400000">
              <a:off x="504" y="924"/>
              <a:ext cx="144" cy="576"/>
            </a:xfrm>
            <a:prstGeom prst="rightBrace">
              <a:avLst>
                <a:gd name="adj1" fmla="val 81944"/>
                <a:gd name="adj2" fmla="val 50000"/>
              </a:avLst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48" name="Group 48"/>
          <p:cNvGrpSpPr>
            <a:grpSpLocks/>
          </p:cNvGrpSpPr>
          <p:nvPr/>
        </p:nvGrpSpPr>
        <p:grpSpPr bwMode="auto">
          <a:xfrm>
            <a:off x="2971800" y="1809750"/>
            <a:ext cx="1851025" cy="2066925"/>
            <a:chOff x="1872" y="1140"/>
            <a:chExt cx="1166" cy="1302"/>
          </a:xfrm>
        </p:grpSpPr>
        <p:graphicFrame>
          <p:nvGraphicFramePr>
            <p:cNvPr id="25624" name="Object 24"/>
            <p:cNvGraphicFramePr>
              <a:graphicFrameLocks noChangeAspect="1"/>
            </p:cNvGraphicFramePr>
            <p:nvPr/>
          </p:nvGraphicFramePr>
          <p:xfrm>
            <a:off x="1872" y="1659"/>
            <a:ext cx="960" cy="7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69" name="Image" r:id="rId18" imgW="11047619" imgH="9015873" progId="Photoshop.Image.6">
                    <p:embed/>
                  </p:oleObj>
                </mc:Choice>
                <mc:Fallback>
                  <p:oleObj name="Image" r:id="rId18" imgW="11047619" imgH="9015873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1659"/>
                          <a:ext cx="960" cy="7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25" name="Oval 25"/>
            <p:cNvSpPr>
              <a:spLocks noChangeArrowheads="1"/>
            </p:cNvSpPr>
            <p:nvPr/>
          </p:nvSpPr>
          <p:spPr bwMode="auto">
            <a:xfrm>
              <a:off x="2174" y="1906"/>
              <a:ext cx="55" cy="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640" name="Freeform 40"/>
            <p:cNvSpPr>
              <a:spLocks/>
            </p:cNvSpPr>
            <p:nvPr/>
          </p:nvSpPr>
          <p:spPr bwMode="auto">
            <a:xfrm>
              <a:off x="2021" y="1340"/>
              <a:ext cx="510" cy="506"/>
            </a:xfrm>
            <a:custGeom>
              <a:avLst/>
              <a:gdLst>
                <a:gd name="T0" fmla="*/ 498 w 510"/>
                <a:gd name="T1" fmla="*/ 0 h 506"/>
                <a:gd name="T2" fmla="*/ 436 w 510"/>
                <a:gd name="T3" fmla="*/ 159 h 506"/>
                <a:gd name="T4" fmla="*/ 54 w 510"/>
                <a:gd name="T5" fmla="*/ 263 h 506"/>
                <a:gd name="T6" fmla="*/ 110 w 510"/>
                <a:gd name="T7" fmla="*/ 50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506">
                  <a:moveTo>
                    <a:pt x="498" y="0"/>
                  </a:moveTo>
                  <a:cubicBezTo>
                    <a:pt x="489" y="26"/>
                    <a:pt x="510" y="115"/>
                    <a:pt x="436" y="159"/>
                  </a:cubicBezTo>
                  <a:cubicBezTo>
                    <a:pt x="404" y="209"/>
                    <a:pt x="113" y="215"/>
                    <a:pt x="54" y="263"/>
                  </a:cubicBezTo>
                  <a:cubicBezTo>
                    <a:pt x="0" y="321"/>
                    <a:pt x="98" y="456"/>
                    <a:pt x="110" y="506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 type="none" w="med" len="med"/>
              <a:tailEnd type="triangle" w="med" len="med"/>
            </a:ln>
            <a:effectLst>
              <a:outerShdw blurRad="63500"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AutoShape 44"/>
            <p:cNvSpPr>
              <a:spLocks/>
            </p:cNvSpPr>
            <p:nvPr/>
          </p:nvSpPr>
          <p:spPr bwMode="auto">
            <a:xfrm rot="5400000">
              <a:off x="2438" y="684"/>
              <a:ext cx="144" cy="1056"/>
            </a:xfrm>
            <a:prstGeom prst="rightBrace">
              <a:avLst>
                <a:gd name="adj1" fmla="val 87864"/>
                <a:gd name="adj2" fmla="val 50000"/>
              </a:avLst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50" name="Group 50"/>
          <p:cNvGrpSpPr>
            <a:grpSpLocks/>
          </p:cNvGrpSpPr>
          <p:nvPr/>
        </p:nvGrpSpPr>
        <p:grpSpPr bwMode="auto">
          <a:xfrm>
            <a:off x="3124200" y="3638550"/>
            <a:ext cx="3276600" cy="2841625"/>
            <a:chOff x="1968" y="2292"/>
            <a:chExt cx="2064" cy="1790"/>
          </a:xfrm>
        </p:grpSpPr>
        <p:graphicFrame>
          <p:nvGraphicFramePr>
            <p:cNvPr id="25606" name="Object 6"/>
            <p:cNvGraphicFramePr>
              <a:graphicFrameLocks noChangeAspect="1"/>
            </p:cNvGraphicFramePr>
            <p:nvPr/>
          </p:nvGraphicFramePr>
          <p:xfrm>
            <a:off x="2112" y="2484"/>
            <a:ext cx="1920" cy="15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70" name="Image" r:id="rId20" imgW="11606349" imgH="9663492" progId="Photoshop.Image.6">
                    <p:embed/>
                  </p:oleObj>
                </mc:Choice>
                <mc:Fallback>
                  <p:oleObj name="Image" r:id="rId20" imgW="11606349" imgH="9663492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2" y="2484"/>
                          <a:ext cx="1920" cy="15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27" name="Freeform 27"/>
            <p:cNvSpPr>
              <a:spLocks/>
            </p:cNvSpPr>
            <p:nvPr/>
          </p:nvSpPr>
          <p:spPr bwMode="auto">
            <a:xfrm>
              <a:off x="1968" y="2292"/>
              <a:ext cx="1920" cy="144"/>
            </a:xfrm>
            <a:custGeom>
              <a:avLst/>
              <a:gdLst>
                <a:gd name="T0" fmla="*/ 0 w 2064"/>
                <a:gd name="T1" fmla="*/ 0 h 96"/>
                <a:gd name="T2" fmla="*/ 0 w 2064"/>
                <a:gd name="T3" fmla="*/ 96 h 96"/>
                <a:gd name="T4" fmla="*/ 2064 w 2064"/>
                <a:gd name="T5" fmla="*/ 96 h 96"/>
                <a:gd name="T6" fmla="*/ 2064 w 2064"/>
                <a:gd name="T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64" h="96">
                  <a:moveTo>
                    <a:pt x="0" y="0"/>
                  </a:moveTo>
                  <a:lnTo>
                    <a:pt x="0" y="96"/>
                  </a:lnTo>
                  <a:lnTo>
                    <a:pt x="2064" y="96"/>
                  </a:lnTo>
                  <a:lnTo>
                    <a:pt x="2064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5628" name="Oval 28"/>
            <p:cNvSpPr>
              <a:spLocks noChangeArrowheads="1"/>
            </p:cNvSpPr>
            <p:nvPr/>
          </p:nvSpPr>
          <p:spPr bwMode="auto">
            <a:xfrm>
              <a:off x="2736" y="3108"/>
              <a:ext cx="96" cy="4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5646" name="Text Box 46"/>
          <p:cNvSpPr txBox="1">
            <a:spLocks noChangeArrowheads="1"/>
          </p:cNvSpPr>
          <p:nvPr/>
        </p:nvSpPr>
        <p:spPr bwMode="auto">
          <a:xfrm>
            <a:off x="7818438" y="6405563"/>
            <a:ext cx="1325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 i="1">
                <a:solidFill>
                  <a:srgbClr val="5F5F5F"/>
                </a:solidFill>
              </a:rPr>
              <a:t>reproduced</a:t>
            </a:r>
            <a:br>
              <a:rPr lang="en-US" sz="1200" i="1">
                <a:solidFill>
                  <a:srgbClr val="5F5F5F"/>
                </a:solidFill>
              </a:rPr>
            </a:br>
            <a:r>
              <a:rPr lang="en-US" sz="1200" i="1">
                <a:solidFill>
                  <a:srgbClr val="5F5F5F"/>
                </a:solidFill>
              </a:rPr>
              <a:t>from [Durand 02]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9167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2" grpId="0" animBg="1"/>
      <p:bldP spid="2562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Space and Range Parameters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0"/>
            <a:ext cx="8415338" cy="2819400"/>
          </a:xfrm>
        </p:spPr>
        <p:txBody>
          <a:bodyPr/>
          <a:lstStyle/>
          <a:p>
            <a:r>
              <a:rPr lang="en-US"/>
              <a:t>space </a:t>
            </a:r>
            <a:r>
              <a:rPr lang="en-US" i="1">
                <a:latin typeface="Symbol" charset="0"/>
              </a:rPr>
              <a:t>s</a:t>
            </a:r>
            <a:r>
              <a:rPr lang="en-US" baseline="-25000">
                <a:latin typeface="Times New Roman" charset="0"/>
              </a:rPr>
              <a:t>s </a:t>
            </a:r>
            <a:r>
              <a:rPr lang="en-US"/>
              <a:t>: spatial extent of the kernel, size of the considered neighborhood.</a:t>
            </a:r>
          </a:p>
          <a:p>
            <a:endParaRPr lang="en-US"/>
          </a:p>
          <a:p>
            <a:r>
              <a:rPr lang="en-US"/>
              <a:t>range </a:t>
            </a:r>
            <a:r>
              <a:rPr lang="en-US" i="1">
                <a:latin typeface="Symbol" charset="0"/>
              </a:rPr>
              <a:t>s</a:t>
            </a:r>
            <a:r>
              <a:rPr lang="en-US" baseline="-25000">
                <a:latin typeface="Times New Roman" charset="0"/>
              </a:rPr>
              <a:t>r</a:t>
            </a:r>
            <a:r>
              <a:rPr lang="en-US"/>
              <a:t> :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minimum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amplitude of an edge</a:t>
            </a:r>
          </a:p>
        </p:txBody>
      </p:sp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228600" y="1524000"/>
          <a:ext cx="8458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2" name="Equation" r:id="rId5" imgW="2946240" imgH="444240" progId="Equation.3">
                  <p:embed/>
                </p:oleObj>
              </mc:Choice>
              <mc:Fallback>
                <p:oleObj name="Equation" r:id="rId5" imgW="29462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00"/>
                        <a:ext cx="8458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3733800" y="2362200"/>
            <a:ext cx="304800" cy="533400"/>
          </a:xfrm>
          <a:prstGeom prst="upArrow">
            <a:avLst>
              <a:gd name="adj1" fmla="val 59722"/>
              <a:gd name="adj2" fmla="val 111806"/>
            </a:avLst>
          </a:prstGeom>
          <a:solidFill>
            <a:schemeClr val="accent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6096000" y="2362200"/>
            <a:ext cx="304800" cy="533400"/>
          </a:xfrm>
          <a:prstGeom prst="upArrow">
            <a:avLst>
              <a:gd name="adj1" fmla="val 59722"/>
              <a:gd name="adj2" fmla="val 111806"/>
            </a:avLst>
          </a:prstGeom>
          <a:solidFill>
            <a:schemeClr val="accent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9783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  <p:bldP spid="27655" grpId="0" animBg="1"/>
      <p:bldP spid="27655" grpId="1" animBg="1"/>
      <p:bldP spid="2765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38" name="Group 66"/>
          <p:cNvGrpSpPr>
            <a:grpSpLocks/>
          </p:cNvGrpSpPr>
          <p:nvPr/>
        </p:nvGrpSpPr>
        <p:grpSpPr bwMode="auto">
          <a:xfrm>
            <a:off x="1422400" y="3149600"/>
            <a:ext cx="4889500" cy="2028825"/>
            <a:chOff x="3880" y="-397"/>
            <a:chExt cx="3080" cy="1278"/>
          </a:xfrm>
        </p:grpSpPr>
        <p:sp>
          <p:nvSpPr>
            <p:cNvPr id="28737" name="Oval 65"/>
            <p:cNvSpPr>
              <a:spLocks noChangeArrowheads="1"/>
            </p:cNvSpPr>
            <p:nvPr/>
          </p:nvSpPr>
          <p:spPr bwMode="auto">
            <a:xfrm>
              <a:off x="3880" y="-397"/>
              <a:ext cx="3080" cy="1278"/>
            </a:xfrm>
            <a:prstGeom prst="ellipse">
              <a:avLst/>
            </a:prstGeom>
            <a:gradFill rotWithShape="1">
              <a:gsLst>
                <a:gs pos="0">
                  <a:srgbClr val="FF66CC"/>
                </a:gs>
                <a:gs pos="100000">
                  <a:srgbClr val="FF66CC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6" name="Oval 64"/>
            <p:cNvSpPr>
              <a:spLocks noChangeArrowheads="1"/>
            </p:cNvSpPr>
            <p:nvPr/>
          </p:nvSpPr>
          <p:spPr bwMode="auto">
            <a:xfrm>
              <a:off x="4896" y="25"/>
              <a:ext cx="1048" cy="434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5" name="Oval 63"/>
            <p:cNvSpPr>
              <a:spLocks noChangeArrowheads="1"/>
            </p:cNvSpPr>
            <p:nvPr/>
          </p:nvSpPr>
          <p:spPr bwMode="auto">
            <a:xfrm>
              <a:off x="5184" y="144"/>
              <a:ext cx="473" cy="196"/>
            </a:xfrm>
            <a:prstGeom prst="ellipse">
              <a:avLst/>
            </a:prstGeom>
            <a:solidFill>
              <a:srgbClr val="66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4" name="Rectangle 1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02638" cy="1219200"/>
          </a:xfrm>
        </p:spPr>
        <p:txBody>
          <a:bodyPr/>
          <a:lstStyle/>
          <a:p>
            <a:r>
              <a:rPr lang="en-US"/>
              <a:t>Influence of Pixels</a:t>
            </a:r>
          </a:p>
        </p:txBody>
      </p:sp>
      <p:graphicFrame>
        <p:nvGraphicFramePr>
          <p:cNvPr id="28677" name="Object 5"/>
          <p:cNvGraphicFramePr>
            <a:graphicFrameLocks noChangeAspect="1"/>
          </p:cNvGraphicFramePr>
          <p:nvPr/>
        </p:nvGraphicFramePr>
        <p:xfrm>
          <a:off x="381000" y="3148013"/>
          <a:ext cx="11277600" cy="362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0" name="Image" r:id="rId4" imgW="13307937" imgH="4279365" progId="Photoshop.Image.8">
                  <p:embed/>
                </p:oleObj>
              </mc:Choice>
              <mc:Fallback>
                <p:oleObj name="Image" r:id="rId4" imgW="13307937" imgH="4279365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148013"/>
                        <a:ext cx="11277600" cy="362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5410200" y="1905000"/>
            <a:ext cx="496888" cy="4560888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5895975" y="1981200"/>
            <a:ext cx="3867150" cy="4484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8701" name="Text Box 29"/>
          <p:cNvSpPr txBox="1">
            <a:spLocks noChangeArrowheads="1"/>
          </p:cNvSpPr>
          <p:nvPr/>
        </p:nvSpPr>
        <p:spPr bwMode="auto">
          <a:xfrm>
            <a:off x="3479800" y="4111625"/>
            <a:ext cx="466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p</a:t>
            </a:r>
          </a:p>
        </p:txBody>
      </p:sp>
      <p:grpSp>
        <p:nvGrpSpPr>
          <p:cNvPr id="28739" name="Group 67"/>
          <p:cNvGrpSpPr>
            <a:grpSpLocks/>
          </p:cNvGrpSpPr>
          <p:nvPr/>
        </p:nvGrpSpPr>
        <p:grpSpPr bwMode="auto">
          <a:xfrm>
            <a:off x="2079625" y="2017713"/>
            <a:ext cx="3594100" cy="2155825"/>
            <a:chOff x="1310" y="1271"/>
            <a:chExt cx="2264" cy="1358"/>
          </a:xfrm>
        </p:grpSpPr>
        <p:grpSp>
          <p:nvGrpSpPr>
            <p:cNvPr id="28711" name="Group 39"/>
            <p:cNvGrpSpPr>
              <a:grpSpLocks/>
            </p:cNvGrpSpPr>
            <p:nvPr/>
          </p:nvGrpSpPr>
          <p:grpSpPr bwMode="auto">
            <a:xfrm>
              <a:off x="1310" y="1271"/>
              <a:ext cx="2264" cy="850"/>
              <a:chOff x="336" y="1152"/>
              <a:chExt cx="5136" cy="2543"/>
            </a:xfrm>
          </p:grpSpPr>
          <p:sp>
            <p:nvSpPr>
              <p:cNvPr id="28712" name="Rectangle 40"/>
              <p:cNvSpPr>
                <a:spLocks noChangeArrowheads="1"/>
              </p:cNvSpPr>
              <p:nvPr/>
            </p:nvSpPr>
            <p:spPr bwMode="auto">
              <a:xfrm>
                <a:off x="4697" y="1392"/>
                <a:ext cx="432" cy="2303"/>
              </a:xfrm>
              <a:prstGeom prst="rect">
                <a:avLst/>
              </a:prstGeom>
              <a:gradFill rotWithShape="1">
                <a:gsLst>
                  <a:gs pos="0">
                    <a:srgbClr val="FF66CC"/>
                  </a:gs>
                  <a:gs pos="100000">
                    <a:srgbClr val="FF66CC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3" name="Rectangle 41"/>
              <p:cNvSpPr>
                <a:spLocks noChangeArrowheads="1"/>
              </p:cNvSpPr>
              <p:nvPr/>
            </p:nvSpPr>
            <p:spPr bwMode="auto">
              <a:xfrm>
                <a:off x="4032" y="1392"/>
                <a:ext cx="672" cy="2303"/>
              </a:xfrm>
              <a:prstGeom prst="rect">
                <a:avLst/>
              </a:prstGeom>
              <a:solidFill>
                <a:srgbClr val="FF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4" name="Rectangle 42"/>
              <p:cNvSpPr>
                <a:spLocks noChangeArrowheads="1"/>
              </p:cNvSpPr>
              <p:nvPr/>
            </p:nvSpPr>
            <p:spPr bwMode="auto">
              <a:xfrm flipH="1">
                <a:off x="576" y="1392"/>
                <a:ext cx="432" cy="2303"/>
              </a:xfrm>
              <a:prstGeom prst="rect">
                <a:avLst/>
              </a:prstGeom>
              <a:gradFill rotWithShape="1">
                <a:gsLst>
                  <a:gs pos="0">
                    <a:srgbClr val="FF66CC"/>
                  </a:gs>
                  <a:gs pos="100000">
                    <a:srgbClr val="FF66CC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5" name="Rectangle 43"/>
              <p:cNvSpPr>
                <a:spLocks noChangeArrowheads="1"/>
              </p:cNvSpPr>
              <p:nvPr/>
            </p:nvSpPr>
            <p:spPr bwMode="auto">
              <a:xfrm>
                <a:off x="1008" y="1392"/>
                <a:ext cx="672" cy="2303"/>
              </a:xfrm>
              <a:prstGeom prst="rect">
                <a:avLst/>
              </a:prstGeom>
              <a:solidFill>
                <a:srgbClr val="FF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6" name="Rectangle 44"/>
              <p:cNvSpPr>
                <a:spLocks noChangeArrowheads="1"/>
              </p:cNvSpPr>
              <p:nvPr/>
            </p:nvSpPr>
            <p:spPr bwMode="auto">
              <a:xfrm>
                <a:off x="1680" y="1392"/>
                <a:ext cx="2380" cy="2303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7" name="Rectangle 45"/>
              <p:cNvSpPr>
                <a:spLocks noChangeArrowheads="1"/>
              </p:cNvSpPr>
              <p:nvPr/>
            </p:nvSpPr>
            <p:spPr bwMode="auto">
              <a:xfrm>
                <a:off x="2332" y="1392"/>
                <a:ext cx="1076" cy="2303"/>
              </a:xfrm>
              <a:prstGeom prst="rect">
                <a:avLst/>
              </a:prstGeom>
              <a:solidFill>
                <a:srgbClr val="66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8" name="Line 46"/>
              <p:cNvSpPr>
                <a:spLocks noChangeShapeType="1"/>
              </p:cNvSpPr>
              <p:nvPr/>
            </p:nvSpPr>
            <p:spPr bwMode="auto">
              <a:xfrm flipV="1">
                <a:off x="2873" y="1152"/>
                <a:ext cx="0" cy="211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719" name="Picture 47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" y="1632"/>
                <a:ext cx="4568" cy="15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8720" name="Line 48"/>
              <p:cNvSpPr>
                <a:spLocks noChangeShapeType="1"/>
              </p:cNvSpPr>
              <p:nvPr/>
            </p:nvSpPr>
            <p:spPr bwMode="auto">
              <a:xfrm>
                <a:off x="336" y="3264"/>
                <a:ext cx="513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32" name="Line 60"/>
            <p:cNvSpPr>
              <a:spLocks noChangeShapeType="1"/>
            </p:cNvSpPr>
            <p:nvPr/>
          </p:nvSpPr>
          <p:spPr bwMode="auto">
            <a:xfrm flipV="1">
              <a:off x="2437" y="2004"/>
              <a:ext cx="0" cy="625"/>
            </a:xfrm>
            <a:prstGeom prst="line">
              <a:avLst/>
            </a:prstGeom>
            <a:noFill/>
            <a:ln w="57150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740" name="Group 68"/>
          <p:cNvGrpSpPr>
            <a:grpSpLocks/>
          </p:cNvGrpSpPr>
          <p:nvPr/>
        </p:nvGrpSpPr>
        <p:grpSpPr bwMode="auto">
          <a:xfrm>
            <a:off x="3913188" y="3422650"/>
            <a:ext cx="3457575" cy="1485900"/>
            <a:chOff x="2465" y="2156"/>
            <a:chExt cx="2178" cy="936"/>
          </a:xfrm>
        </p:grpSpPr>
        <p:grpSp>
          <p:nvGrpSpPr>
            <p:cNvPr id="28721" name="Group 49"/>
            <p:cNvGrpSpPr>
              <a:grpSpLocks/>
            </p:cNvGrpSpPr>
            <p:nvPr/>
          </p:nvGrpSpPr>
          <p:grpSpPr bwMode="auto">
            <a:xfrm rot="16200000" flipV="1">
              <a:off x="3750" y="2198"/>
              <a:ext cx="936" cy="851"/>
              <a:chOff x="336" y="1152"/>
              <a:chExt cx="5136" cy="2543"/>
            </a:xfrm>
          </p:grpSpPr>
          <p:sp>
            <p:nvSpPr>
              <p:cNvPr id="28722" name="Rectangle 50"/>
              <p:cNvSpPr>
                <a:spLocks noChangeArrowheads="1"/>
              </p:cNvSpPr>
              <p:nvPr/>
            </p:nvSpPr>
            <p:spPr bwMode="auto">
              <a:xfrm>
                <a:off x="4697" y="1392"/>
                <a:ext cx="432" cy="2303"/>
              </a:xfrm>
              <a:prstGeom prst="rect">
                <a:avLst/>
              </a:prstGeom>
              <a:gradFill rotWithShape="1">
                <a:gsLst>
                  <a:gs pos="0">
                    <a:srgbClr val="FF66CC"/>
                  </a:gs>
                  <a:gs pos="100000">
                    <a:srgbClr val="FF66CC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3" name="Rectangle 51"/>
              <p:cNvSpPr>
                <a:spLocks noChangeArrowheads="1"/>
              </p:cNvSpPr>
              <p:nvPr/>
            </p:nvSpPr>
            <p:spPr bwMode="auto">
              <a:xfrm>
                <a:off x="4032" y="1392"/>
                <a:ext cx="672" cy="2303"/>
              </a:xfrm>
              <a:prstGeom prst="rect">
                <a:avLst/>
              </a:prstGeom>
              <a:solidFill>
                <a:srgbClr val="FF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4" name="Rectangle 52"/>
              <p:cNvSpPr>
                <a:spLocks noChangeArrowheads="1"/>
              </p:cNvSpPr>
              <p:nvPr/>
            </p:nvSpPr>
            <p:spPr bwMode="auto">
              <a:xfrm flipH="1">
                <a:off x="576" y="1392"/>
                <a:ext cx="432" cy="2303"/>
              </a:xfrm>
              <a:prstGeom prst="rect">
                <a:avLst/>
              </a:prstGeom>
              <a:gradFill rotWithShape="1">
                <a:gsLst>
                  <a:gs pos="0">
                    <a:srgbClr val="FF66CC"/>
                  </a:gs>
                  <a:gs pos="100000">
                    <a:srgbClr val="FF66CC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5" name="Rectangle 53"/>
              <p:cNvSpPr>
                <a:spLocks noChangeArrowheads="1"/>
              </p:cNvSpPr>
              <p:nvPr/>
            </p:nvSpPr>
            <p:spPr bwMode="auto">
              <a:xfrm>
                <a:off x="1008" y="1392"/>
                <a:ext cx="672" cy="2303"/>
              </a:xfrm>
              <a:prstGeom prst="rect">
                <a:avLst/>
              </a:prstGeom>
              <a:solidFill>
                <a:srgbClr val="FF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6" name="Rectangle 54"/>
              <p:cNvSpPr>
                <a:spLocks noChangeArrowheads="1"/>
              </p:cNvSpPr>
              <p:nvPr/>
            </p:nvSpPr>
            <p:spPr bwMode="auto">
              <a:xfrm>
                <a:off x="1680" y="1392"/>
                <a:ext cx="2380" cy="2303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7" name="Rectangle 55"/>
              <p:cNvSpPr>
                <a:spLocks noChangeArrowheads="1"/>
              </p:cNvSpPr>
              <p:nvPr/>
            </p:nvSpPr>
            <p:spPr bwMode="auto">
              <a:xfrm>
                <a:off x="2332" y="1392"/>
                <a:ext cx="1076" cy="2303"/>
              </a:xfrm>
              <a:prstGeom prst="rect">
                <a:avLst/>
              </a:prstGeom>
              <a:solidFill>
                <a:srgbClr val="66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8" name="Line 56"/>
              <p:cNvSpPr>
                <a:spLocks noChangeShapeType="1"/>
              </p:cNvSpPr>
              <p:nvPr/>
            </p:nvSpPr>
            <p:spPr bwMode="auto">
              <a:xfrm flipV="1">
                <a:off x="2873" y="1152"/>
                <a:ext cx="0" cy="211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729" name="Picture 57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" y="1632"/>
                <a:ext cx="4568" cy="15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8730" name="Line 58"/>
              <p:cNvSpPr>
                <a:spLocks noChangeShapeType="1"/>
              </p:cNvSpPr>
              <p:nvPr/>
            </p:nvSpPr>
            <p:spPr bwMode="auto">
              <a:xfrm>
                <a:off x="336" y="3264"/>
                <a:ext cx="513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31" name="Line 59"/>
            <p:cNvSpPr>
              <a:spLocks noChangeShapeType="1"/>
            </p:cNvSpPr>
            <p:nvPr/>
          </p:nvSpPr>
          <p:spPr bwMode="auto">
            <a:xfrm>
              <a:off x="2465" y="2629"/>
              <a:ext cx="1444" cy="0"/>
            </a:xfrm>
            <a:prstGeom prst="line">
              <a:avLst/>
            </a:prstGeom>
            <a:noFill/>
            <a:ln w="57150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3754438" y="4065588"/>
            <a:ext cx="211137" cy="207962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34" name="Text Box 62"/>
          <p:cNvSpPr txBox="1">
            <a:spLocks noChangeArrowheads="1"/>
          </p:cNvSpPr>
          <p:nvPr/>
        </p:nvSpPr>
        <p:spPr bwMode="auto">
          <a:xfrm>
            <a:off x="152400" y="11430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Only pixels close in space and in range are considered.</a:t>
            </a:r>
          </a:p>
        </p:txBody>
      </p:sp>
      <p:sp>
        <p:nvSpPr>
          <p:cNvPr id="28741" name="Text Box 69"/>
          <p:cNvSpPr txBox="1">
            <a:spLocks noChangeArrowheads="1"/>
          </p:cNvSpPr>
          <p:nvPr/>
        </p:nvSpPr>
        <p:spPr bwMode="auto">
          <a:xfrm>
            <a:off x="4724400" y="1789113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space</a:t>
            </a:r>
          </a:p>
        </p:txBody>
      </p:sp>
      <p:sp>
        <p:nvSpPr>
          <p:cNvPr id="28742" name="Text Box 70"/>
          <p:cNvSpPr txBox="1">
            <a:spLocks noChangeArrowheads="1"/>
          </p:cNvSpPr>
          <p:nvPr/>
        </p:nvSpPr>
        <p:spPr bwMode="auto">
          <a:xfrm>
            <a:off x="6858000" y="3214688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range</a:t>
            </a:r>
          </a:p>
        </p:txBody>
      </p:sp>
    </p:spTree>
    <p:extLst>
      <p:ext uri="{BB962C8B-B14F-4D97-AF65-F5344CB8AC3E}">
        <p14:creationId xmlns:p14="http://schemas.microsoft.com/office/powerpoint/2010/main" val="349519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Spatially varying filters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33400" y="15240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Some filters vary spatially.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" y="5943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Useful for </a:t>
            </a:r>
            <a:r>
              <a:rPr lang="en-US" dirty="0" err="1" smtClean="0"/>
              <a:t>deblurring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88878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445559" y="5514739"/>
            <a:ext cx="1317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Durand, 02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72390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362200" y="2743200"/>
            <a:ext cx="228600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95800" y="2667000"/>
            <a:ext cx="0" cy="1143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543800" y="2743200"/>
            <a:ext cx="76200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23569" y="5073208"/>
            <a:ext cx="236787" cy="24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206206" y="5055425"/>
            <a:ext cx="423194" cy="24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239491" y="5029200"/>
            <a:ext cx="113355" cy="24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90600" y="4038600"/>
            <a:ext cx="76200" cy="76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419600" y="4191000"/>
            <a:ext cx="76200" cy="76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034914" y="3748914"/>
            <a:ext cx="76200" cy="76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703757" y="4007742"/>
            <a:ext cx="76200" cy="76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651256" y="3741357"/>
            <a:ext cx="76200" cy="76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2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low_p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36888"/>
            <a:ext cx="239553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inp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73400"/>
            <a:ext cx="24018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6" descr="BIG_s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241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BIG_ed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BIG_r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815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676400" y="3200400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1209675" y="4414838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1905000" y="2743200"/>
            <a:ext cx="1371600" cy="4572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1447800" y="4648200"/>
            <a:ext cx="1828800" cy="7620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328613" y="3581400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563563" y="3703638"/>
            <a:ext cx="2713037" cy="411162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55" name="Picture 15" descr="BIG_gaussian"/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2319338"/>
            <a:ext cx="80486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4346575" y="2066925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800" baseline="-25000" dirty="0" smtClean="0"/>
              <a:t>*</a:t>
            </a:r>
            <a:endParaRPr lang="en-US" sz="8800" baseline="-25000" dirty="0"/>
          </a:p>
        </p:txBody>
      </p:sp>
      <p:pic>
        <p:nvPicPr>
          <p:cNvPr id="10257" name="Picture 17" descr="BIG_gaussian"/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652838"/>
            <a:ext cx="80486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4346575" y="3400425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800" baseline="-25000" dirty="0"/>
              <a:t>*</a:t>
            </a:r>
          </a:p>
        </p:txBody>
      </p:sp>
      <p:pic>
        <p:nvPicPr>
          <p:cNvPr id="10259" name="Picture 19" descr="BIG_gaussian"/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4976813"/>
            <a:ext cx="80486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4346575" y="4724400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800" baseline="-25000" dirty="0"/>
              <a:t>*</a:t>
            </a: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155575" y="270351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6486525" y="266700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output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2509838" y="5878513"/>
            <a:ext cx="4205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Same Gaussian kernel everywhere.</a:t>
            </a:r>
          </a:p>
        </p:txBody>
      </p:sp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5949618" y="6285189"/>
            <a:ext cx="30232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8080"/>
                </a:solidFill>
              </a:rPr>
              <a:t>Slides courtesy of </a:t>
            </a:r>
            <a:r>
              <a:rPr lang="en-US" dirty="0" err="1" smtClean="0">
                <a:solidFill>
                  <a:srgbClr val="808080"/>
                </a:solidFill>
              </a:rPr>
              <a:t>Sylvian</a:t>
            </a:r>
            <a:r>
              <a:rPr lang="en-US" dirty="0" smtClean="0">
                <a:solidFill>
                  <a:srgbClr val="808080"/>
                </a:solidFill>
              </a:rPr>
              <a:t> Paris</a:t>
            </a:r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Constant blur</a:t>
            </a:r>
            <a:endParaRPr lang="en-US" sz="2000" spc="-200" dirty="0">
              <a:latin typeface="Kalinga" pitchFamily="34" charset="0"/>
              <a:cs typeface="Kalinga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79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4" name="Picture 26" descr="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3033713"/>
            <a:ext cx="24003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3" descr="BIG_kernel_s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2319338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BIG_kernel_ed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652838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3" name="Picture 25" descr="BIG_kernel_r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4976813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npu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73400"/>
            <a:ext cx="24018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5" descr="BIG_sk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241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IG_ed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BIG_roc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815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1676400" y="3200400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1209675" y="4414838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1905000" y="2743200"/>
            <a:ext cx="1371600" cy="4572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1447800" y="4648200"/>
            <a:ext cx="1828800" cy="7620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328613" y="3581400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563563" y="3703638"/>
            <a:ext cx="2713037" cy="411162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4346575" y="2066925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800" baseline="-25000" dirty="0"/>
              <a:t>*</a:t>
            </a: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4346575" y="3400425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800" baseline="-25000" dirty="0"/>
              <a:t>*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4346575" y="4724400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800" baseline="-25000" dirty="0"/>
              <a:t>*</a:t>
            </a: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155575" y="270351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6486525" y="266700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output</a:t>
            </a: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1762125" y="5878513"/>
            <a:ext cx="569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The kernel shape depends on the image content.</a:t>
            </a:r>
          </a:p>
        </p:txBody>
      </p:sp>
      <p:sp>
        <p:nvSpPr>
          <p:cNvPr id="12315" name="Rectangle 27"/>
          <p:cNvSpPr>
            <a:spLocks noChangeArrowheads="1"/>
          </p:cNvSpPr>
          <p:nvPr/>
        </p:nvSpPr>
        <p:spPr bwMode="auto">
          <a:xfrm>
            <a:off x="5949618" y="6285189"/>
            <a:ext cx="30232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8080"/>
                </a:solidFill>
              </a:rPr>
              <a:t>Slides courtesy of </a:t>
            </a:r>
            <a:r>
              <a:rPr lang="en-US" dirty="0" err="1" smtClean="0">
                <a:solidFill>
                  <a:srgbClr val="808080"/>
                </a:solidFill>
              </a:rPr>
              <a:t>Sylvian</a:t>
            </a:r>
            <a:r>
              <a:rPr lang="en-US" dirty="0" smtClean="0">
                <a:solidFill>
                  <a:srgbClr val="808080"/>
                </a:solidFill>
              </a:rPr>
              <a:t> Paris</a:t>
            </a:r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Bilateral filter </a:t>
            </a:r>
            <a:endParaRPr lang="en-US" sz="2000" spc="-200" dirty="0">
              <a:latin typeface="Kalinga" pitchFamily="34" charset="0"/>
              <a:cs typeface="Kalinga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483335" y="1421908"/>
            <a:ext cx="4806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/>
              <a:t>Maintains edges when blurring!</a:t>
            </a:r>
            <a:endParaRPr lang="en-US" sz="2800" dirty="0"/>
          </a:p>
        </p:txBody>
      </p:sp>
      <p:sp>
        <p:nvSpPr>
          <p:cNvPr id="28" name="Oval 27"/>
          <p:cNvSpPr/>
          <p:nvPr/>
        </p:nvSpPr>
        <p:spPr>
          <a:xfrm>
            <a:off x="4419600" y="4191000"/>
            <a:ext cx="76200" cy="76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Borders</a:t>
            </a:r>
            <a:endParaRPr lang="en-US" sz="2000" spc="-200" dirty="0">
              <a:latin typeface="Kalinga" pitchFamily="34" charset="0"/>
              <a:cs typeface="Kalinga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483335" y="1421908"/>
            <a:ext cx="50384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/>
              <a:t>What to do about image borders:</a:t>
            </a: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863" y="3024974"/>
            <a:ext cx="1890713" cy="190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63" y="3024974"/>
            <a:ext cx="1899235" cy="190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63" y="3024973"/>
            <a:ext cx="1903996" cy="190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7200" y="3024974"/>
            <a:ext cx="1890713" cy="1908779"/>
            <a:chOff x="381000" y="2971800"/>
            <a:chExt cx="1890713" cy="1908779"/>
          </a:xfrm>
        </p:grpSpPr>
        <p:sp>
          <p:nvSpPr>
            <p:cNvPr id="2" name="Rectangle 1"/>
            <p:cNvSpPr/>
            <p:nvPr/>
          </p:nvSpPr>
          <p:spPr>
            <a:xfrm>
              <a:off x="381000" y="2971800"/>
              <a:ext cx="1890713" cy="19087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02" t="10207" r="9659" b="10255"/>
            <a:stretch/>
          </p:blipFill>
          <p:spPr bwMode="auto">
            <a:xfrm>
              <a:off x="570653" y="3170486"/>
              <a:ext cx="1511405" cy="1511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646853" y="4933753"/>
            <a:ext cx="151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black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722516" y="4933753"/>
            <a:ext cx="151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fixed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784177" y="4924525"/>
            <a:ext cx="151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periodic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920158" y="4925212"/>
            <a:ext cx="151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reflected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6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naneh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7" t="41803" r="32337" b="49607"/>
          <a:stretch/>
        </p:blipFill>
        <p:spPr>
          <a:xfrm>
            <a:off x="326064" y="60303"/>
            <a:ext cx="6412491" cy="6618893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3635481"/>
              </p:ext>
            </p:extLst>
          </p:nvPr>
        </p:nvGraphicFramePr>
        <p:xfrm>
          <a:off x="326064" y="97586"/>
          <a:ext cx="6412500" cy="658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  <a:gridCol w="256500"/>
              </a:tblGrid>
              <a:tr h="263264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</a:tr>
              <a:tr h="26326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918" marR="61918" marT="30959" marB="30959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1918" marR="61918" marT="30959" marB="30959"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430867"/>
              </p:ext>
            </p:extLst>
          </p:nvPr>
        </p:nvGraphicFramePr>
        <p:xfrm>
          <a:off x="7282571" y="247793"/>
          <a:ext cx="1536717" cy="960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0" name="Equation" r:id="rId4" imgW="711200" imgH="444500" progId="Equation.3">
                  <p:embed/>
                </p:oleObj>
              </mc:Choice>
              <mc:Fallback>
                <p:oleObj name="Equation" r:id="rId4" imgW="7112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82571" y="247793"/>
                        <a:ext cx="1536717" cy="960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28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56486" y="2164423"/>
            <a:ext cx="3888139" cy="1842366"/>
            <a:chOff x="909992" y="2498471"/>
            <a:chExt cx="2244182" cy="1063389"/>
          </a:xfrm>
        </p:grpSpPr>
        <p:pic>
          <p:nvPicPr>
            <p:cNvPr id="7" name="Picture 6" descr="Hannaneh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7" t="41803" r="32337" b="49607"/>
            <a:stretch/>
          </p:blipFill>
          <p:spPr>
            <a:xfrm>
              <a:off x="1400623" y="2498471"/>
              <a:ext cx="1030229" cy="106338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09992" y="2743159"/>
              <a:ext cx="2244182" cy="586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/>
                <a:t>F</a:t>
              </a:r>
              <a:r>
                <a:rPr lang="en-US" sz="6000" dirty="0" smtClean="0"/>
                <a:t>(					) = </a:t>
              </a:r>
              <a:endParaRPr lang="en-US" sz="6000" dirty="0"/>
            </a:p>
          </p:txBody>
        </p:sp>
      </p:grpSp>
      <p:pic>
        <p:nvPicPr>
          <p:cNvPr id="9" name="Picture 8" descr="Hannaneh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97" t="41803" r="32337" b="49607"/>
          <a:stretch/>
        </p:blipFill>
        <p:spPr>
          <a:xfrm>
            <a:off x="5264400" y="2145233"/>
            <a:ext cx="1784915" cy="18423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7165" y="332883"/>
            <a:ext cx="8063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Image Operations</a:t>
            </a:r>
          </a:p>
          <a:p>
            <a:pPr algn="ctr"/>
            <a:r>
              <a:rPr lang="en-US" dirty="0" smtClean="0"/>
              <a:t>(functions of functions)</a:t>
            </a:r>
            <a:endParaRPr lang="en-US" dirty="0"/>
          </a:p>
        </p:txBody>
      </p:sp>
      <p:pic>
        <p:nvPicPr>
          <p:cNvPr id="11" name="Picture 10" descr="Hannaneh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97" t="41803" r="32337" b="49607"/>
          <a:stretch/>
        </p:blipFill>
        <p:spPr>
          <a:xfrm>
            <a:off x="5264400" y="2164423"/>
            <a:ext cx="1766323" cy="1823176"/>
          </a:xfrm>
          <a:prstGeom prst="rect">
            <a:avLst/>
          </a:prstGeom>
        </p:spPr>
      </p:pic>
      <p:pic>
        <p:nvPicPr>
          <p:cNvPr id="12" name="Picture 11" descr="Hannaneh.jp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97" t="41803" r="32337" b="49607"/>
          <a:stretch/>
        </p:blipFill>
        <p:spPr>
          <a:xfrm>
            <a:off x="5305810" y="2145233"/>
            <a:ext cx="1684189" cy="1842366"/>
          </a:xfrm>
          <a:prstGeom prst="rect">
            <a:avLst/>
          </a:prstGeom>
        </p:spPr>
      </p:pic>
      <p:pic>
        <p:nvPicPr>
          <p:cNvPr id="13" name="Picture 12" descr="Hannaneh.jpg"/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97" t="41803" r="32337" b="49607"/>
          <a:stretch/>
        </p:blipFill>
        <p:spPr>
          <a:xfrm>
            <a:off x="5264400" y="2164423"/>
            <a:ext cx="1766323" cy="182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1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56486" y="2164423"/>
            <a:ext cx="3888139" cy="1842366"/>
            <a:chOff x="909992" y="2498471"/>
            <a:chExt cx="2244182" cy="1063389"/>
          </a:xfrm>
        </p:grpSpPr>
        <p:pic>
          <p:nvPicPr>
            <p:cNvPr id="7" name="Picture 6" descr="Hannaneh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7" t="41803" r="32337" b="49607"/>
            <a:stretch/>
          </p:blipFill>
          <p:spPr>
            <a:xfrm>
              <a:off x="1400623" y="2498471"/>
              <a:ext cx="1030229" cy="106338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09992" y="2743159"/>
              <a:ext cx="2244182" cy="586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/>
                <a:t>F</a:t>
              </a:r>
              <a:r>
                <a:rPr lang="en-US" sz="6000" dirty="0" smtClean="0"/>
                <a:t>(					) = </a:t>
              </a:r>
              <a:endParaRPr lang="en-US" sz="60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67165" y="332883"/>
            <a:ext cx="8063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Image Operations</a:t>
            </a:r>
          </a:p>
          <a:p>
            <a:pPr algn="ctr"/>
            <a:r>
              <a:rPr lang="en-US" dirty="0" smtClean="0"/>
              <a:t>(functions of functions)</a:t>
            </a:r>
            <a:endParaRPr lang="en-US" dirty="0"/>
          </a:p>
        </p:txBody>
      </p:sp>
      <p:pic>
        <p:nvPicPr>
          <p:cNvPr id="17" name="Picture 16" descr="Hannaneh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87" t="40439" r="32279" b="51143"/>
          <a:stretch/>
        </p:blipFill>
        <p:spPr>
          <a:xfrm>
            <a:off x="4944625" y="2164423"/>
            <a:ext cx="1950738" cy="1842366"/>
          </a:xfrm>
          <a:prstGeom prst="rect">
            <a:avLst/>
          </a:prstGeom>
        </p:spPr>
      </p:pic>
      <p:pic>
        <p:nvPicPr>
          <p:cNvPr id="18" name="Picture 17" descr="Hannaneh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81" b="51398" l="62884" r="67423">
                        <a14:foregroundMark x1="79439" y1="51398" x2="79439" y2="51398"/>
                        <a14:backgroundMark x1="66489" y1="47527" x2="66489" y2="47527"/>
                        <a14:backgroundMark x1="66088" y1="48172" x2="66088" y2="48172"/>
                        <a14:backgroundMark x1="63685" y1="47742" x2="63685" y2="47742"/>
                        <a14:backgroundMark x1="66355" y1="45161" x2="66355" y2="45161"/>
                        <a14:backgroundMark x1="63818" y1="45161" x2="63818" y2="45161"/>
                        <a14:backgroundMark x1="66756" y1="44301" x2="66756" y2="44301"/>
                        <a14:backgroundMark x1="66756" y1="45806" x2="66756" y2="4580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97" t="41803" r="32337" b="49607"/>
          <a:stretch/>
        </p:blipFill>
        <p:spPr>
          <a:xfrm>
            <a:off x="4944625" y="2164423"/>
            <a:ext cx="2059767" cy="2126065"/>
          </a:xfrm>
          <a:prstGeom prst="rect">
            <a:avLst/>
          </a:prstGeom>
        </p:spPr>
      </p:pic>
      <p:pic>
        <p:nvPicPr>
          <p:cNvPr id="19" name="Picture 18" descr="Hannaneh.jp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62" b="49534" l="63014" r="671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97" t="41803" r="32337" b="49607"/>
          <a:stretch/>
        </p:blipFill>
        <p:spPr>
          <a:xfrm>
            <a:off x="4944625" y="2164423"/>
            <a:ext cx="2231250" cy="230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5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56486" y="2164423"/>
            <a:ext cx="3888139" cy="1842366"/>
            <a:chOff x="909992" y="2498471"/>
            <a:chExt cx="2244182" cy="1063389"/>
          </a:xfrm>
        </p:grpSpPr>
        <p:pic>
          <p:nvPicPr>
            <p:cNvPr id="7" name="Picture 6" descr="Hannaneh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7" t="41803" r="32337" b="49607"/>
            <a:stretch/>
          </p:blipFill>
          <p:spPr>
            <a:xfrm>
              <a:off x="1400623" y="2498471"/>
              <a:ext cx="1030229" cy="106338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09992" y="2743159"/>
              <a:ext cx="2244182" cy="586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/>
                <a:t>F</a:t>
              </a:r>
              <a:r>
                <a:rPr lang="en-US" sz="6000" dirty="0" smtClean="0"/>
                <a:t>(					) = </a:t>
              </a:r>
              <a:endParaRPr lang="en-US" sz="60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67165" y="332883"/>
            <a:ext cx="8063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Image Operations</a:t>
            </a:r>
          </a:p>
          <a:p>
            <a:pPr algn="ctr"/>
            <a:r>
              <a:rPr lang="en-US" dirty="0" smtClean="0"/>
              <a:t>(functions of functions)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725428"/>
              </p:ext>
            </p:extLst>
          </p:nvPr>
        </p:nvGraphicFramePr>
        <p:xfrm>
          <a:off x="5190795" y="1359463"/>
          <a:ext cx="294080" cy="52946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080"/>
              </a:tblGrid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0.1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0.8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0.9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0.9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0.9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0.2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0.4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0.3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0.6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0.1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0.5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0.9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0.9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0.2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0.4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0.3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0.6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0.1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0.9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0.9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0.2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0.4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0.3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0.6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0.1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  <a:tr h="15623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0.5</a:t>
                      </a:r>
                      <a:endParaRPr lang="en-US" sz="800" dirty="0"/>
                    </a:p>
                  </a:txBody>
                  <a:tcPr marL="38524" marR="38524" marT="19262" marB="1926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9321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2.7|15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22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|11.6|20.1|16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2700</Words>
  <Application>Microsoft Macintosh PowerPoint</Application>
  <PresentationFormat>On-screen Show (4:3)</PresentationFormat>
  <Paragraphs>2079</Paragraphs>
  <Slides>58</Slides>
  <Notes>30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Office Theme</vt:lpstr>
      <vt:lpstr>Equation</vt:lpstr>
      <vt:lpstr>Image</vt:lpstr>
      <vt:lpstr>Images and Filters</vt:lpstr>
      <vt:lpstr>Your plan is …</vt:lpstr>
      <vt:lpstr>Project Ideas</vt:lpstr>
      <vt:lpstr>What is an image?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 image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Sharpening</vt:lpstr>
      <vt:lpstr>Other filters</vt:lpstr>
      <vt:lpstr>Other filters</vt:lpstr>
      <vt:lpstr>Basic gradient filters</vt:lpstr>
      <vt:lpstr>Gaussian filter</vt:lpstr>
      <vt:lpstr>Gaussian vs. mean filters</vt:lpstr>
      <vt:lpstr>PowerPoint Presentation</vt:lpstr>
      <vt:lpstr>PowerPoint Presentation</vt:lpstr>
      <vt:lpstr>PowerPoint Presentation</vt:lpstr>
      <vt:lpstr>Gaussian filters</vt:lpstr>
      <vt:lpstr>Smoothing with a Gaussian</vt:lpstr>
      <vt:lpstr>First and second derivatives</vt:lpstr>
      <vt:lpstr>First and second derivatives</vt:lpstr>
      <vt:lpstr>Subtracting filters</vt:lpstr>
      <vt:lpstr>Combining filters</vt:lpstr>
      <vt:lpstr>Combining Gaussian filters</vt:lpstr>
      <vt:lpstr>Separable filters</vt:lpstr>
      <vt:lpstr>Sums of rectangular regions</vt:lpstr>
      <vt:lpstr>Sums of rectangular regions</vt:lpstr>
      <vt:lpstr>Sums of rectangular regions</vt:lpstr>
      <vt:lpstr>PowerPoint Presentation</vt:lpstr>
      <vt:lpstr>Bilateral Filter Definition: an Additional Edge Term</vt:lpstr>
      <vt:lpstr>Illustration a 1D Image</vt:lpstr>
      <vt:lpstr>Gaussian Blur and Bilateral Filter</vt:lpstr>
      <vt:lpstr>Bilateral Filter on a Height Field</vt:lpstr>
      <vt:lpstr>Space and Range Parameters</vt:lpstr>
      <vt:lpstr>Influence of Pixels</vt:lpstr>
      <vt:lpstr>Spatially varying filters</vt:lpstr>
      <vt:lpstr>PowerPoint Presentation</vt:lpstr>
      <vt:lpstr>PowerPoint Presentation</vt:lpstr>
      <vt:lpstr>PowerPoint Presentation</vt:lpstr>
    </vt:vector>
  </TitlesOfParts>
  <Company>UW CSE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Farhadi</dc:creator>
  <cp:lastModifiedBy>Ali Farhadi</cp:lastModifiedBy>
  <cp:revision>38</cp:revision>
  <dcterms:created xsi:type="dcterms:W3CDTF">2013-04-02T00:43:45Z</dcterms:created>
  <dcterms:modified xsi:type="dcterms:W3CDTF">2014-01-13T21:05:15Z</dcterms:modified>
</cp:coreProperties>
</file>