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embeddings/oleObject5.bin" ContentType="application/vnd.openxmlformats-officedocument.oleObject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embeddings/oleObject29.bin" ContentType="application/vnd.openxmlformats-officedocument.oleObject"/>
  <Override PartName="/ppt/embeddings/oleObject30.bin" ContentType="application/vnd.openxmlformats-officedocument.oleObject"/>
  <Override PartName="/ppt/embeddings/oleObject31.bin" ContentType="application/vnd.openxmlformats-officedocument.oleObject"/>
  <Override PartName="/ppt/embeddings/oleObject32.bin" ContentType="application/vnd.openxmlformats-officedocument.oleObject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323" r:id="rId18"/>
    <p:sldId id="272" r:id="rId19"/>
    <p:sldId id="273" r:id="rId20"/>
    <p:sldId id="274" r:id="rId21"/>
    <p:sldId id="282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3" r:id="rId41"/>
    <p:sldId id="304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24" r:id="rId51"/>
    <p:sldId id="314" r:id="rId52"/>
    <p:sldId id="315" r:id="rId53"/>
    <p:sldId id="316" r:id="rId54"/>
    <p:sldId id="317" r:id="rId55"/>
    <p:sldId id="318" r:id="rId56"/>
    <p:sldId id="319" r:id="rId57"/>
    <p:sldId id="325" r:id="rId58"/>
    <p:sldId id="320" r:id="rId59"/>
    <p:sldId id="321" r:id="rId60"/>
    <p:sldId id="322" r:id="rId6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68" d="100"/>
          <a:sy n="168" d="100"/>
        </p:scale>
        <p:origin x="-96" y="-5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printerSettings" Target="printerSettings/printerSettings1.bin"/><Relationship Id="rId64" Type="http://schemas.openxmlformats.org/officeDocument/2006/relationships/presProps" Target="presProps.xml"/><Relationship Id="rId65" Type="http://schemas.openxmlformats.org/officeDocument/2006/relationships/viewProps" Target="viewProps.xml"/><Relationship Id="rId66" Type="http://schemas.openxmlformats.org/officeDocument/2006/relationships/theme" Target="theme/theme1.xml"/><Relationship Id="rId67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Relationship Id="rId2" Type="http://schemas.openxmlformats.org/officeDocument/2006/relationships/image" Target="../media/image11.wmf"/><Relationship Id="rId3" Type="http://schemas.openxmlformats.org/officeDocument/2006/relationships/image" Target="../media/image1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4" Type="http://schemas.openxmlformats.org/officeDocument/2006/relationships/image" Target="../media/image66.wmf"/><Relationship Id="rId1" Type="http://schemas.openxmlformats.org/officeDocument/2006/relationships/image" Target="../media/image63.wmf"/><Relationship Id="rId2" Type="http://schemas.openxmlformats.org/officeDocument/2006/relationships/image" Target="../media/image6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Relationship Id="rId2" Type="http://schemas.openxmlformats.org/officeDocument/2006/relationships/image" Target="../media/image68.wmf"/><Relationship Id="rId3" Type="http://schemas.openxmlformats.org/officeDocument/2006/relationships/image" Target="../media/image69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4" Type="http://schemas.openxmlformats.org/officeDocument/2006/relationships/image" Target="../media/image73.wmf"/><Relationship Id="rId1" Type="http://schemas.openxmlformats.org/officeDocument/2006/relationships/image" Target="../media/image70.wmf"/><Relationship Id="rId2" Type="http://schemas.openxmlformats.org/officeDocument/2006/relationships/image" Target="../media/image71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4" Type="http://schemas.openxmlformats.org/officeDocument/2006/relationships/image" Target="../media/image77.wmf"/><Relationship Id="rId5" Type="http://schemas.openxmlformats.org/officeDocument/2006/relationships/image" Target="../media/image78.wmf"/><Relationship Id="rId1" Type="http://schemas.openxmlformats.org/officeDocument/2006/relationships/image" Target="../media/image74.wmf"/><Relationship Id="rId2" Type="http://schemas.openxmlformats.org/officeDocument/2006/relationships/image" Target="../media/image75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4" Type="http://schemas.openxmlformats.org/officeDocument/2006/relationships/image" Target="../media/image73.wmf"/><Relationship Id="rId1" Type="http://schemas.openxmlformats.org/officeDocument/2006/relationships/image" Target="../media/image70.wmf"/><Relationship Id="rId2" Type="http://schemas.openxmlformats.org/officeDocument/2006/relationships/image" Target="../media/image7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4" Type="http://schemas.openxmlformats.org/officeDocument/2006/relationships/image" Target="../media/image68.wmf"/><Relationship Id="rId5" Type="http://schemas.openxmlformats.org/officeDocument/2006/relationships/image" Target="../media/image69.wmf"/><Relationship Id="rId6" Type="http://schemas.openxmlformats.org/officeDocument/2006/relationships/image" Target="../media/image81.wmf"/><Relationship Id="rId7" Type="http://schemas.openxmlformats.org/officeDocument/2006/relationships/image" Target="../media/image82.wmf"/><Relationship Id="rId1" Type="http://schemas.openxmlformats.org/officeDocument/2006/relationships/image" Target="../media/image79.wmf"/><Relationship Id="rId2" Type="http://schemas.openxmlformats.org/officeDocument/2006/relationships/image" Target="../media/image8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2D7EA9-4EDF-B44E-95C2-86504621AD7B}" type="datetimeFigureOut">
              <a:rPr lang="en-US" smtClean="0"/>
              <a:t>3/5/14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840B16-EBFD-CB42-B2B3-603A9DB7A9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97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FF91923-2B51-4274-9318-E12E686628C9}" type="slidenum">
              <a:rPr lang="en-US" smtClean="0">
                <a:solidFill>
                  <a:prstClr val="black"/>
                </a:solidFill>
                <a:cs typeface="Arial" charset="0"/>
              </a:rPr>
              <a:pPr eaLnBrk="1" hangingPunct="1"/>
              <a:t>2</a:t>
            </a:fld>
            <a:endParaRPr lang="en-US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11BD5C-5A58-4A38-A231-09F690531BD3}" type="slidenum">
              <a:rPr lang="en-US"/>
              <a:pPr/>
              <a:t>27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B2DEB6-FA69-4FC9-A6E6-E0D7A07129F6}" type="slidenum">
              <a:rPr lang="en-US"/>
              <a:pPr/>
              <a:t>28</a:t>
            </a:fld>
            <a:endParaRPr lang="en-US"/>
          </a:p>
        </p:txBody>
      </p:sp>
      <p:sp>
        <p:nvSpPr>
          <p:cNvPr id="99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6D4A77-0B29-4ECC-A4A7-8696496E28FC}" type="slidenum">
              <a:rPr lang="en-US"/>
              <a:pPr/>
              <a:t>29</a:t>
            </a:fld>
            <a:endParaRPr lang="en-US"/>
          </a:p>
        </p:txBody>
      </p:sp>
      <p:sp>
        <p:nvSpPr>
          <p:cNvPr id="999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9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AC63C3C-F369-4BFC-8C85-EEBD6097CDA6}" type="slidenum">
              <a:rPr lang="en-US" smtClean="0">
                <a:solidFill>
                  <a:prstClr val="black"/>
                </a:solidFill>
                <a:cs typeface="Arial" charset="0"/>
              </a:rPr>
              <a:pPr eaLnBrk="1" hangingPunct="1"/>
              <a:t>30</a:t>
            </a:fld>
            <a:endParaRPr lang="en-US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840B16-EBFD-CB42-B2B3-603A9DB7A9A2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253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AC782F7-CD3A-47BD-AD1A-8A11D286F2B6}" type="slidenum">
              <a:rPr lang="en-US" smtClean="0">
                <a:solidFill>
                  <a:prstClr val="black"/>
                </a:solidFill>
                <a:cs typeface="Arial" charset="0"/>
              </a:rPr>
              <a:pPr eaLnBrk="1" hangingPunct="1"/>
              <a:t>10</a:t>
            </a:fld>
            <a:endParaRPr lang="en-US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351E2F8-FE8A-4904-969F-BC4E7A1C0A6C}" type="slidenum">
              <a:rPr lang="en-US" smtClean="0">
                <a:solidFill>
                  <a:prstClr val="black"/>
                </a:solidFill>
                <a:cs typeface="Arial" charset="0"/>
              </a:rPr>
              <a:pPr eaLnBrk="1" hangingPunct="1"/>
              <a:t>11</a:t>
            </a:fld>
            <a:endParaRPr lang="en-US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DCF1033-7029-4551-A030-EDBF38168881}" type="slidenum">
              <a:rPr lang="en-US" smtClean="0">
                <a:solidFill>
                  <a:prstClr val="black"/>
                </a:solidFill>
                <a:cs typeface="Arial" charset="0"/>
              </a:rPr>
              <a:pPr eaLnBrk="1" hangingPunct="1"/>
              <a:t>17</a:t>
            </a:fld>
            <a:endParaRPr lang="en-US" smtClean="0">
              <a:solidFill>
                <a:prstClr val="black"/>
              </a:solidFill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A9CE980-7CF1-4EB2-B453-079FECA805CC}" type="slidenum">
              <a:rPr lang="en-US"/>
              <a:pPr/>
              <a:t>22</a:t>
            </a:fld>
            <a:endParaRPr lang="en-US"/>
          </a:p>
        </p:txBody>
      </p:sp>
      <p:sp>
        <p:nvSpPr>
          <p:cNvPr id="915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5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0C0374E-4968-4C2A-9A07-22289999B2B0}" type="slidenum">
              <a:rPr lang="en-US"/>
              <a:pPr/>
              <a:t>23</a:t>
            </a:fld>
            <a:endParaRPr lang="en-US"/>
          </a:p>
        </p:txBody>
      </p:sp>
      <p:sp>
        <p:nvSpPr>
          <p:cNvPr id="916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6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E17E215-4F9F-4C18-ABB1-CD892116A8F5}" type="slidenum">
              <a:rPr lang="en-US"/>
              <a:pPr/>
              <a:t>24</a:t>
            </a:fld>
            <a:endParaRPr lang="en-US"/>
          </a:p>
        </p:txBody>
      </p:sp>
      <p:sp>
        <p:nvSpPr>
          <p:cNvPr id="980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0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28174D-DF17-4FFF-A6F4-7271E9C9C91B}" type="slidenum">
              <a:rPr lang="en-US"/>
              <a:pPr/>
              <a:t>25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EE6CBF-5547-4E76-8C76-712CCB6BDA86}" type="slidenum">
              <a:rPr lang="en-US"/>
              <a:pPr/>
              <a:t>26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BE3-3A0A-0D4F-BC32-3282D07DB409}" type="datetimeFigureOut">
              <a:rPr lang="en-US" smtClean="0"/>
              <a:t>3/5/14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3592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BE3-3A0A-0D4F-BC32-3282D07DB409}" type="datetimeFigureOut">
              <a:rPr lang="en-US" smtClean="0"/>
              <a:t>3/5/14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410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BE3-3A0A-0D4F-BC32-3282D07DB409}" type="datetimeFigureOut">
              <a:rPr lang="en-US" smtClean="0"/>
              <a:t>3/5/14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33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BE3-3A0A-0D4F-BC32-3282D07DB409}" type="datetimeFigureOut">
              <a:rPr lang="en-US" smtClean="0"/>
              <a:t>3/5/14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8896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BE3-3A0A-0D4F-BC32-3282D07DB409}" type="datetimeFigureOut">
              <a:rPr lang="en-US" smtClean="0"/>
              <a:t>3/5/14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028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BE3-3A0A-0D4F-BC32-3282D07DB409}" type="datetimeFigureOut">
              <a:rPr lang="en-US" smtClean="0"/>
              <a:t>3/5/14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216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BE3-3A0A-0D4F-BC32-3282D07DB409}" type="datetimeFigureOut">
              <a:rPr lang="en-US" smtClean="0"/>
              <a:t>3/5/14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145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BE3-3A0A-0D4F-BC32-3282D07DB409}" type="datetimeFigureOut">
              <a:rPr lang="en-US" smtClean="0"/>
              <a:t>3/5/14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306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BE3-3A0A-0D4F-BC32-3282D07DB409}" type="datetimeFigureOut">
              <a:rPr lang="en-US" smtClean="0"/>
              <a:t>3/5/14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68900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BE3-3A0A-0D4F-BC32-3282D07DB409}" type="datetimeFigureOut">
              <a:rPr lang="en-US" smtClean="0"/>
              <a:t>3/5/14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968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D3BE3-3A0A-0D4F-BC32-3282D07DB409}" type="datetimeFigureOut">
              <a:rPr lang="en-US" smtClean="0"/>
              <a:t>3/5/14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30857D-8177-8548-99B7-0529A15C3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447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4D3BE3-3A0A-0D4F-BC32-3282D07DB409}" type="datetimeFigureOut">
              <a:rPr lang="en-US" smtClean="0"/>
              <a:t>3/5/14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30857D-8177-8548-99B7-0529A15C31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19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oleObject" Target="../embeddings/oleObject5.bin"/><Relationship Id="rId5" Type="http://schemas.openxmlformats.org/officeDocument/2006/relationships/image" Target="../media/image14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24.png"/><Relationship Id="rId1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8" Type="http://schemas.openxmlformats.org/officeDocument/2006/relationships/image" Target="../media/image21.png"/><Relationship Id="rId9" Type="http://schemas.openxmlformats.org/officeDocument/2006/relationships/image" Target="../media/image22.png"/><Relationship Id="rId10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4" Type="http://schemas.openxmlformats.org/officeDocument/2006/relationships/image" Target="../media/image19.png"/><Relationship Id="rId5" Type="http://schemas.openxmlformats.org/officeDocument/2006/relationships/image" Target="../media/image18.png"/><Relationship Id="rId6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11" Type="http://schemas.openxmlformats.org/officeDocument/2006/relationships/image" Target="../media/image44.png"/><Relationship Id="rId12" Type="http://schemas.openxmlformats.org/officeDocument/2006/relationships/image" Target="../media/image45.png"/><Relationship Id="rId13" Type="http://schemas.openxmlformats.org/officeDocument/2006/relationships/image" Target="../media/image46.png"/><Relationship Id="rId14" Type="http://schemas.openxmlformats.org/officeDocument/2006/relationships/image" Target="../media/image47.png"/><Relationship Id="rId15" Type="http://schemas.openxmlformats.org/officeDocument/2006/relationships/image" Target="../media/image48.png"/><Relationship Id="rId16" Type="http://schemas.openxmlformats.org/officeDocument/2006/relationships/image" Target="../media/image49.png"/><Relationship Id="rId17" Type="http://schemas.openxmlformats.org/officeDocument/2006/relationships/image" Target="../media/image50.png"/><Relationship Id="rId18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9" Type="http://schemas.openxmlformats.org/officeDocument/2006/relationships/image" Target="../media/image42.png"/><Relationship Id="rId10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2.png"/><Relationship Id="rId5" Type="http://schemas.openxmlformats.org/officeDocument/2006/relationships/oleObject" Target="../embeddings/oleObject1.bin"/><Relationship Id="rId6" Type="http://schemas.openxmlformats.org/officeDocument/2006/relationships/image" Target="../media/image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Relationship Id="rId3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4" Type="http://schemas.openxmlformats.org/officeDocument/2006/relationships/hyperlink" Target="http://graphics.cs.cmu.edu/courses/15-463/2005_fall/www/Papers/faces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4" Type="http://schemas.openxmlformats.org/officeDocument/2006/relationships/hyperlink" Target="http://graphics.cs.cmu.edu/courses/15-463/2005_fall/www/Papers/faces.pdf" TargetMode="External"/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hyperlink" Target="http://www.beautycheck.de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hyperlink" Target="http://www.beautycheck.de/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citeseerx.ist.psu.edu/viewdoc/download?doi=10.1.1.10.3247&amp;rep=rep1&amp;type=pdf" TargetMode="Externa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63.wmf"/><Relationship Id="rId5" Type="http://schemas.openxmlformats.org/officeDocument/2006/relationships/oleObject" Target="../embeddings/oleObject7.bin"/><Relationship Id="rId6" Type="http://schemas.openxmlformats.org/officeDocument/2006/relationships/image" Target="../media/image64.wmf"/><Relationship Id="rId7" Type="http://schemas.openxmlformats.org/officeDocument/2006/relationships/oleObject" Target="../embeddings/oleObject8.bin"/><Relationship Id="rId8" Type="http://schemas.openxmlformats.org/officeDocument/2006/relationships/image" Target="../media/image65.wmf"/><Relationship Id="rId9" Type="http://schemas.openxmlformats.org/officeDocument/2006/relationships/oleObject" Target="../embeddings/oleObject9.bin"/><Relationship Id="rId10" Type="http://schemas.openxmlformats.org/officeDocument/2006/relationships/image" Target="../media/image66.w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4" Type="http://schemas.openxmlformats.org/officeDocument/2006/relationships/image" Target="../media/image67.wmf"/><Relationship Id="rId5" Type="http://schemas.openxmlformats.org/officeDocument/2006/relationships/oleObject" Target="../embeddings/oleObject11.bin"/><Relationship Id="rId6" Type="http://schemas.openxmlformats.org/officeDocument/2006/relationships/image" Target="../media/image68.wmf"/><Relationship Id="rId7" Type="http://schemas.openxmlformats.org/officeDocument/2006/relationships/oleObject" Target="../embeddings/oleObject12.bin"/><Relationship Id="rId8" Type="http://schemas.openxmlformats.org/officeDocument/2006/relationships/image" Target="../media/image69.w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4" Type="http://schemas.openxmlformats.org/officeDocument/2006/relationships/image" Target="../media/image70.wmf"/><Relationship Id="rId5" Type="http://schemas.openxmlformats.org/officeDocument/2006/relationships/oleObject" Target="../embeddings/oleObject14.bin"/><Relationship Id="rId6" Type="http://schemas.openxmlformats.org/officeDocument/2006/relationships/image" Target="../media/image71.wmf"/><Relationship Id="rId7" Type="http://schemas.openxmlformats.org/officeDocument/2006/relationships/oleObject" Target="../embeddings/oleObject15.bin"/><Relationship Id="rId8" Type="http://schemas.openxmlformats.org/officeDocument/2006/relationships/image" Target="../media/image72.wmf"/><Relationship Id="rId9" Type="http://schemas.openxmlformats.org/officeDocument/2006/relationships/oleObject" Target="../embeddings/oleObject16.bin"/><Relationship Id="rId10" Type="http://schemas.openxmlformats.org/officeDocument/2006/relationships/image" Target="../media/image73.w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21.bin"/><Relationship Id="rId12" Type="http://schemas.openxmlformats.org/officeDocument/2006/relationships/image" Target="../media/image78.w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7.xml"/><Relationship Id="rId3" Type="http://schemas.openxmlformats.org/officeDocument/2006/relationships/oleObject" Target="../embeddings/oleObject17.bin"/><Relationship Id="rId4" Type="http://schemas.openxmlformats.org/officeDocument/2006/relationships/image" Target="../media/image74.wmf"/><Relationship Id="rId5" Type="http://schemas.openxmlformats.org/officeDocument/2006/relationships/oleObject" Target="../embeddings/oleObject18.bin"/><Relationship Id="rId6" Type="http://schemas.openxmlformats.org/officeDocument/2006/relationships/image" Target="../media/image75.wmf"/><Relationship Id="rId7" Type="http://schemas.openxmlformats.org/officeDocument/2006/relationships/oleObject" Target="../embeddings/oleObject19.bin"/><Relationship Id="rId8" Type="http://schemas.openxmlformats.org/officeDocument/2006/relationships/image" Target="../media/image76.wmf"/><Relationship Id="rId9" Type="http://schemas.openxmlformats.org/officeDocument/2006/relationships/oleObject" Target="../embeddings/oleObject20.bin"/><Relationship Id="rId10" Type="http://schemas.openxmlformats.org/officeDocument/2006/relationships/image" Target="../media/image77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4" Type="http://schemas.openxmlformats.org/officeDocument/2006/relationships/image" Target="../media/image70.wmf"/><Relationship Id="rId5" Type="http://schemas.openxmlformats.org/officeDocument/2006/relationships/oleObject" Target="../embeddings/oleObject23.bin"/><Relationship Id="rId6" Type="http://schemas.openxmlformats.org/officeDocument/2006/relationships/image" Target="../media/image71.wmf"/><Relationship Id="rId7" Type="http://schemas.openxmlformats.org/officeDocument/2006/relationships/oleObject" Target="../embeddings/oleObject24.bin"/><Relationship Id="rId8" Type="http://schemas.openxmlformats.org/officeDocument/2006/relationships/image" Target="../media/image72.wmf"/><Relationship Id="rId9" Type="http://schemas.openxmlformats.org/officeDocument/2006/relationships/oleObject" Target="../embeddings/oleObject25.bin"/><Relationship Id="rId10" Type="http://schemas.openxmlformats.org/officeDocument/2006/relationships/image" Target="../media/image73.w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30.bin"/><Relationship Id="rId12" Type="http://schemas.openxmlformats.org/officeDocument/2006/relationships/image" Target="../media/image69.wmf"/><Relationship Id="rId13" Type="http://schemas.openxmlformats.org/officeDocument/2006/relationships/oleObject" Target="../embeddings/oleObject31.bin"/><Relationship Id="rId14" Type="http://schemas.openxmlformats.org/officeDocument/2006/relationships/image" Target="../media/image81.wmf"/><Relationship Id="rId15" Type="http://schemas.openxmlformats.org/officeDocument/2006/relationships/oleObject" Target="../embeddings/oleObject32.bin"/><Relationship Id="rId16" Type="http://schemas.openxmlformats.org/officeDocument/2006/relationships/image" Target="../media/image82.w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26.bin"/><Relationship Id="rId4" Type="http://schemas.openxmlformats.org/officeDocument/2006/relationships/image" Target="../media/image79.wmf"/><Relationship Id="rId5" Type="http://schemas.openxmlformats.org/officeDocument/2006/relationships/oleObject" Target="../embeddings/oleObject27.bin"/><Relationship Id="rId6" Type="http://schemas.openxmlformats.org/officeDocument/2006/relationships/image" Target="../media/image80.wmf"/><Relationship Id="rId7" Type="http://schemas.openxmlformats.org/officeDocument/2006/relationships/oleObject" Target="../embeddings/oleObject28.bin"/><Relationship Id="rId8" Type="http://schemas.openxmlformats.org/officeDocument/2006/relationships/image" Target="../media/image67.wmf"/><Relationship Id="rId9" Type="http://schemas.openxmlformats.org/officeDocument/2006/relationships/oleObject" Target="../embeddings/oleObject29.bin"/><Relationship Id="rId10" Type="http://schemas.openxmlformats.org/officeDocument/2006/relationships/image" Target="../media/image68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3.jpeg"/><Relationship Id="rId3" Type="http://schemas.openxmlformats.org/officeDocument/2006/relationships/hyperlink" Target="http://citeseerx.ist.psu.edu/viewdoc/download?doi=10.1.1.10.3247&amp;rep=rep1&amp;type=pdf" TargetMode="Externa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4.png"/><Relationship Id="rId3" Type="http://schemas.openxmlformats.org/officeDocument/2006/relationships/hyperlink" Target="http://citeseerx.ist.psu.edu/viewdoc/download?doi=10.1.1.10.3247&amp;rep=rep1&amp;type=pdf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frvt.org/FRVT2006/docs/FRVT2006andICE2006LargeScaleReport.pdf" TargetMode="External"/><Relationship Id="rId3" Type="http://schemas.openxmlformats.org/officeDocument/2006/relationships/image" Target="../media/image85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7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9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eb.mit.edu/bcs/sinha/papers/20Results_2005.pdf" TargetMode="External"/><Relationship Id="rId4" Type="http://schemas.openxmlformats.org/officeDocument/2006/relationships/hyperlink" Target="http://www.cs.uiuc.edu/homes/dhoiem/courses/cs598_spring09/slides/spring09_jianchao_biologicalInspiredComputerVision.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0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em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3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5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4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6.pn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9.png"/><Relationship Id="rId3" Type="http://schemas.openxmlformats.org/officeDocument/2006/relationships/image" Target="../media/image100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2.emf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oleObject" Target="../embeddings/oleObject2.bin"/><Relationship Id="rId5" Type="http://schemas.openxmlformats.org/officeDocument/2006/relationships/image" Target="../media/image10.wmf"/><Relationship Id="rId6" Type="http://schemas.openxmlformats.org/officeDocument/2006/relationships/oleObject" Target="../embeddings/oleObject3.bin"/><Relationship Id="rId7" Type="http://schemas.openxmlformats.org/officeDocument/2006/relationships/image" Target="../media/image11.wmf"/><Relationship Id="rId8" Type="http://schemas.openxmlformats.org/officeDocument/2006/relationships/oleObject" Target="../embeddings/oleObject4.bin"/><Relationship Id="rId9" Type="http://schemas.openxmlformats.org/officeDocument/2006/relationships/image" Target="../media/image12.wmf"/><Relationship Id="rId10" Type="http://schemas.openxmlformats.org/officeDocument/2006/relationships/image" Target="../media/image4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Face Recognition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02076"/>
            <a:ext cx="6400800" cy="1752600"/>
          </a:xfrm>
        </p:spPr>
        <p:txBody>
          <a:bodyPr/>
          <a:lstStyle/>
          <a:p>
            <a:r>
              <a:rPr lang="en-US" dirty="0" smtClean="0"/>
              <a:t>CSE 576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620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5"/>
          <p:cNvSpPr>
            <a:spLocks noGrp="1" noChangeArrowheads="1"/>
          </p:cNvSpPr>
          <p:nvPr>
            <p:ph type="title"/>
          </p:nvPr>
        </p:nvSpPr>
        <p:spPr>
          <a:xfrm>
            <a:off x="449262" y="-114324"/>
            <a:ext cx="8229600" cy="1143000"/>
          </a:xfrm>
        </p:spPr>
        <p:txBody>
          <a:bodyPr/>
          <a:lstStyle/>
          <a:p>
            <a:r>
              <a:rPr lang="en-US" dirty="0" smtClean="0"/>
              <a:t>The space of all face images</a:t>
            </a:r>
          </a:p>
        </p:txBody>
      </p:sp>
      <p:sp>
        <p:nvSpPr>
          <p:cNvPr id="121959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7772400" cy="32766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2400" dirty="0" smtClean="0"/>
              <a:t>When viewed as vectors of pixel values, face images are extremely high-dimensional</a:t>
            </a:r>
          </a:p>
          <a:p>
            <a:pPr lvl="1"/>
            <a:r>
              <a:rPr lang="en-US" sz="2000" dirty="0" smtClean="0"/>
              <a:t>100x100 image = 10,000 dimensions</a:t>
            </a:r>
          </a:p>
          <a:p>
            <a:pPr lvl="1"/>
            <a:r>
              <a:rPr lang="en-US" sz="2000" dirty="0" smtClean="0"/>
              <a:t>Slow and lots of storage</a:t>
            </a:r>
          </a:p>
          <a:p>
            <a:pPr>
              <a:buFontTx/>
              <a:buChar char="•"/>
            </a:pPr>
            <a:r>
              <a:rPr lang="en-US" sz="2400" dirty="0" smtClean="0"/>
              <a:t>But very few 10,000-dimensional vectors are valid face images</a:t>
            </a:r>
          </a:p>
          <a:p>
            <a:pPr>
              <a:buFontTx/>
              <a:buChar char="•"/>
            </a:pPr>
            <a:r>
              <a:rPr lang="en-US" sz="2400" dirty="0" smtClean="0"/>
              <a:t>We want to effectively model the subspace of face images</a:t>
            </a:r>
          </a:p>
        </p:txBody>
      </p:sp>
      <p:pic>
        <p:nvPicPr>
          <p:cNvPr id="19460" name="Picture 11" descr="training_fa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4038600"/>
            <a:ext cx="2667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91870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95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959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4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2590800" y="2209800"/>
          <a:ext cx="3810000" cy="4364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Image" r:id="rId4" imgW="6374603" imgH="7301587" progId="Photoshop.Image.10">
                  <p:embed/>
                </p:oleObj>
              </mc:Choice>
              <mc:Fallback>
                <p:oleObj name="Image" r:id="rId4" imgW="6374603" imgH="7301587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209800"/>
                        <a:ext cx="3810000" cy="4364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69890"/>
            <a:ext cx="8229600" cy="1143000"/>
          </a:xfrm>
        </p:spPr>
        <p:txBody>
          <a:bodyPr/>
          <a:lstStyle/>
          <a:p>
            <a:r>
              <a:rPr lang="en-US" dirty="0" smtClean="0"/>
              <a:t>The space of all face images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914400"/>
            <a:ext cx="8001000" cy="5486400"/>
          </a:xfrm>
        </p:spPr>
        <p:txBody>
          <a:bodyPr/>
          <a:lstStyle/>
          <a:p>
            <a:pPr>
              <a:buFontTx/>
              <a:buChar char="•"/>
            </a:pPr>
            <a:r>
              <a:rPr lang="en-US" sz="2800" dirty="0"/>
              <a:t>I</a:t>
            </a:r>
            <a:r>
              <a:rPr lang="en-US" sz="2800" dirty="0" smtClean="0"/>
              <a:t>dea: construct a low-dimensional linear subspace that best explains the variation in the set of face images</a:t>
            </a:r>
          </a:p>
        </p:txBody>
      </p:sp>
    </p:spTree>
    <p:extLst>
      <p:ext uri="{BB962C8B-B14F-4D97-AF65-F5344CB8AC3E}">
        <p14:creationId xmlns:p14="http://schemas.microsoft.com/office/powerpoint/2010/main" val="2440416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17487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Linear subspaces</a:t>
            </a:r>
          </a:p>
        </p:txBody>
      </p:sp>
      <p:grpSp>
        <p:nvGrpSpPr>
          <p:cNvPr id="41989" name="Group 5"/>
          <p:cNvGrpSpPr>
            <a:grpSpLocks/>
          </p:cNvGrpSpPr>
          <p:nvPr/>
        </p:nvGrpSpPr>
        <p:grpSpPr bwMode="auto">
          <a:xfrm>
            <a:off x="1366838" y="990600"/>
            <a:ext cx="2820987" cy="2820988"/>
            <a:chOff x="0" y="0"/>
            <a:chExt cx="1776" cy="1776"/>
          </a:xfrm>
        </p:grpSpPr>
        <p:sp>
          <p:nvSpPr>
            <p:cNvPr id="41987" name="Line 3"/>
            <p:cNvSpPr>
              <a:spLocks noChangeShapeType="1"/>
            </p:cNvSpPr>
            <p:nvPr/>
          </p:nvSpPr>
          <p:spPr bwMode="auto">
            <a:xfrm>
              <a:off x="0" y="1775"/>
              <a:ext cx="1776" cy="1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endParaRPr>
            </a:p>
          </p:txBody>
        </p:sp>
        <p:sp>
          <p:nvSpPr>
            <p:cNvPr id="41988" name="Line 4"/>
            <p:cNvSpPr>
              <a:spLocks noChangeShapeType="1"/>
            </p:cNvSpPr>
            <p:nvPr/>
          </p:nvSpPr>
          <p:spPr bwMode="auto">
            <a:xfrm rot="10800000" flipH="1">
              <a:off x="0" y="0"/>
              <a:ext cx="0" cy="1776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endParaRPr>
            </a:p>
          </p:txBody>
        </p:sp>
      </p:grpSp>
      <p:pic>
        <p:nvPicPr>
          <p:cNvPr id="41990" name="Picture 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143000"/>
            <a:ext cx="225425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7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925" y="3900488"/>
            <a:ext cx="211138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2" name="Oval 8"/>
          <p:cNvSpPr>
            <a:spLocks/>
          </p:cNvSpPr>
          <p:nvPr/>
        </p:nvSpPr>
        <p:spPr bwMode="auto">
          <a:xfrm>
            <a:off x="3352800" y="18288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1993" name="Oval 9"/>
          <p:cNvSpPr>
            <a:spLocks/>
          </p:cNvSpPr>
          <p:nvPr/>
        </p:nvSpPr>
        <p:spPr bwMode="auto">
          <a:xfrm>
            <a:off x="2438400" y="25908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1994" name="Oval 10"/>
          <p:cNvSpPr>
            <a:spLocks/>
          </p:cNvSpPr>
          <p:nvPr/>
        </p:nvSpPr>
        <p:spPr bwMode="auto">
          <a:xfrm>
            <a:off x="2819400" y="23622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1995" name="Oval 11"/>
          <p:cNvSpPr>
            <a:spLocks/>
          </p:cNvSpPr>
          <p:nvPr/>
        </p:nvSpPr>
        <p:spPr bwMode="auto">
          <a:xfrm>
            <a:off x="3048000" y="20574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1996" name="Oval 12"/>
          <p:cNvSpPr>
            <a:spLocks/>
          </p:cNvSpPr>
          <p:nvPr/>
        </p:nvSpPr>
        <p:spPr bwMode="auto">
          <a:xfrm>
            <a:off x="2667000" y="22098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1997" name="Oval 13"/>
          <p:cNvSpPr>
            <a:spLocks/>
          </p:cNvSpPr>
          <p:nvPr/>
        </p:nvSpPr>
        <p:spPr bwMode="auto">
          <a:xfrm>
            <a:off x="2667000" y="24384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1998" name="Oval 14"/>
          <p:cNvSpPr>
            <a:spLocks/>
          </p:cNvSpPr>
          <p:nvPr/>
        </p:nvSpPr>
        <p:spPr bwMode="auto">
          <a:xfrm>
            <a:off x="2438400" y="24384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1999" name="Oval 15"/>
          <p:cNvSpPr>
            <a:spLocks/>
          </p:cNvSpPr>
          <p:nvPr/>
        </p:nvSpPr>
        <p:spPr bwMode="auto">
          <a:xfrm>
            <a:off x="2895600" y="22098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00" name="Oval 16"/>
          <p:cNvSpPr>
            <a:spLocks/>
          </p:cNvSpPr>
          <p:nvPr/>
        </p:nvSpPr>
        <p:spPr bwMode="auto">
          <a:xfrm>
            <a:off x="3124200" y="19050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01" name="Oval 17"/>
          <p:cNvSpPr>
            <a:spLocks/>
          </p:cNvSpPr>
          <p:nvPr/>
        </p:nvSpPr>
        <p:spPr bwMode="auto">
          <a:xfrm>
            <a:off x="3200400" y="19812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02" name="Oval 18"/>
          <p:cNvSpPr>
            <a:spLocks/>
          </p:cNvSpPr>
          <p:nvPr/>
        </p:nvSpPr>
        <p:spPr bwMode="auto">
          <a:xfrm>
            <a:off x="1981200" y="30480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03" name="Oval 19"/>
          <p:cNvSpPr>
            <a:spLocks/>
          </p:cNvSpPr>
          <p:nvPr/>
        </p:nvSpPr>
        <p:spPr bwMode="auto">
          <a:xfrm>
            <a:off x="2819400" y="35052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04" name="Oval 20"/>
          <p:cNvSpPr>
            <a:spLocks/>
          </p:cNvSpPr>
          <p:nvPr/>
        </p:nvSpPr>
        <p:spPr bwMode="auto">
          <a:xfrm>
            <a:off x="3048000" y="28194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05" name="Oval 21"/>
          <p:cNvSpPr>
            <a:spLocks/>
          </p:cNvSpPr>
          <p:nvPr/>
        </p:nvSpPr>
        <p:spPr bwMode="auto">
          <a:xfrm>
            <a:off x="3657600" y="25146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06" name="Oval 22"/>
          <p:cNvSpPr>
            <a:spLocks/>
          </p:cNvSpPr>
          <p:nvPr/>
        </p:nvSpPr>
        <p:spPr bwMode="auto">
          <a:xfrm>
            <a:off x="2971800" y="31242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07" name="Oval 23"/>
          <p:cNvSpPr>
            <a:spLocks/>
          </p:cNvSpPr>
          <p:nvPr/>
        </p:nvSpPr>
        <p:spPr bwMode="auto">
          <a:xfrm>
            <a:off x="2743200" y="29718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08" name="Oval 24"/>
          <p:cNvSpPr>
            <a:spLocks/>
          </p:cNvSpPr>
          <p:nvPr/>
        </p:nvSpPr>
        <p:spPr bwMode="auto">
          <a:xfrm>
            <a:off x="3124200" y="35052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09" name="Oval 25"/>
          <p:cNvSpPr>
            <a:spLocks/>
          </p:cNvSpPr>
          <p:nvPr/>
        </p:nvSpPr>
        <p:spPr bwMode="auto">
          <a:xfrm>
            <a:off x="2362200" y="33528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10" name="Oval 26"/>
          <p:cNvSpPr>
            <a:spLocks/>
          </p:cNvSpPr>
          <p:nvPr/>
        </p:nvSpPr>
        <p:spPr bwMode="auto">
          <a:xfrm>
            <a:off x="1981200" y="18288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11" name="Oval 27"/>
          <p:cNvSpPr>
            <a:spLocks/>
          </p:cNvSpPr>
          <p:nvPr/>
        </p:nvSpPr>
        <p:spPr bwMode="auto">
          <a:xfrm>
            <a:off x="1905000" y="24384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12" name="Oval 28"/>
          <p:cNvSpPr>
            <a:spLocks/>
          </p:cNvSpPr>
          <p:nvPr/>
        </p:nvSpPr>
        <p:spPr bwMode="auto">
          <a:xfrm>
            <a:off x="1828800" y="15240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13" name="Oval 29"/>
          <p:cNvSpPr>
            <a:spLocks/>
          </p:cNvSpPr>
          <p:nvPr/>
        </p:nvSpPr>
        <p:spPr bwMode="auto">
          <a:xfrm>
            <a:off x="2590800" y="32766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14" name="Oval 30"/>
          <p:cNvSpPr>
            <a:spLocks/>
          </p:cNvSpPr>
          <p:nvPr/>
        </p:nvSpPr>
        <p:spPr bwMode="auto">
          <a:xfrm>
            <a:off x="2286000" y="15240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15" name="Oval 31"/>
          <p:cNvSpPr>
            <a:spLocks/>
          </p:cNvSpPr>
          <p:nvPr/>
        </p:nvSpPr>
        <p:spPr bwMode="auto">
          <a:xfrm>
            <a:off x="1676400" y="25146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16" name="Oval 32"/>
          <p:cNvSpPr>
            <a:spLocks/>
          </p:cNvSpPr>
          <p:nvPr/>
        </p:nvSpPr>
        <p:spPr bwMode="auto">
          <a:xfrm>
            <a:off x="2819400" y="16764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17" name="Oval 33"/>
          <p:cNvSpPr>
            <a:spLocks/>
          </p:cNvSpPr>
          <p:nvPr/>
        </p:nvSpPr>
        <p:spPr bwMode="auto">
          <a:xfrm>
            <a:off x="2209800" y="19812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18" name="Oval 34"/>
          <p:cNvSpPr>
            <a:spLocks/>
          </p:cNvSpPr>
          <p:nvPr/>
        </p:nvSpPr>
        <p:spPr bwMode="auto">
          <a:xfrm>
            <a:off x="3200400" y="33528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19" name="Oval 35"/>
          <p:cNvSpPr>
            <a:spLocks/>
          </p:cNvSpPr>
          <p:nvPr/>
        </p:nvSpPr>
        <p:spPr bwMode="auto">
          <a:xfrm>
            <a:off x="3200400" y="31242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20" name="Oval 36"/>
          <p:cNvSpPr>
            <a:spLocks/>
          </p:cNvSpPr>
          <p:nvPr/>
        </p:nvSpPr>
        <p:spPr bwMode="auto">
          <a:xfrm>
            <a:off x="3429000" y="28194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21" name="Oval 37"/>
          <p:cNvSpPr>
            <a:spLocks/>
          </p:cNvSpPr>
          <p:nvPr/>
        </p:nvSpPr>
        <p:spPr bwMode="auto">
          <a:xfrm>
            <a:off x="2438400" y="17526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22" name="Oval 38"/>
          <p:cNvSpPr>
            <a:spLocks/>
          </p:cNvSpPr>
          <p:nvPr/>
        </p:nvSpPr>
        <p:spPr bwMode="auto">
          <a:xfrm>
            <a:off x="2971800" y="15240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23" name="Oval 39"/>
          <p:cNvSpPr>
            <a:spLocks/>
          </p:cNvSpPr>
          <p:nvPr/>
        </p:nvSpPr>
        <p:spPr bwMode="auto">
          <a:xfrm>
            <a:off x="3581400" y="33528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24" name="Oval 40"/>
          <p:cNvSpPr>
            <a:spLocks/>
          </p:cNvSpPr>
          <p:nvPr/>
        </p:nvSpPr>
        <p:spPr bwMode="auto">
          <a:xfrm>
            <a:off x="3657600" y="20574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25" name="Oval 41"/>
          <p:cNvSpPr>
            <a:spLocks/>
          </p:cNvSpPr>
          <p:nvPr/>
        </p:nvSpPr>
        <p:spPr bwMode="auto">
          <a:xfrm>
            <a:off x="2590800" y="13716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26" name="Oval 42"/>
          <p:cNvSpPr>
            <a:spLocks/>
          </p:cNvSpPr>
          <p:nvPr/>
        </p:nvSpPr>
        <p:spPr bwMode="auto">
          <a:xfrm>
            <a:off x="3657600" y="30480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27" name="Oval 43"/>
          <p:cNvSpPr>
            <a:spLocks/>
          </p:cNvSpPr>
          <p:nvPr/>
        </p:nvSpPr>
        <p:spPr bwMode="auto">
          <a:xfrm>
            <a:off x="3810000" y="26670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28" name="Oval 44"/>
          <p:cNvSpPr>
            <a:spLocks/>
          </p:cNvSpPr>
          <p:nvPr/>
        </p:nvSpPr>
        <p:spPr bwMode="auto">
          <a:xfrm>
            <a:off x="3810000" y="23622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29" name="Oval 45"/>
          <p:cNvSpPr>
            <a:spLocks/>
          </p:cNvSpPr>
          <p:nvPr/>
        </p:nvSpPr>
        <p:spPr bwMode="auto">
          <a:xfrm>
            <a:off x="1600200" y="22098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30" name="Oval 46"/>
          <p:cNvSpPr>
            <a:spLocks/>
          </p:cNvSpPr>
          <p:nvPr/>
        </p:nvSpPr>
        <p:spPr bwMode="auto">
          <a:xfrm>
            <a:off x="3886200" y="19050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31" name="Oval 47"/>
          <p:cNvSpPr>
            <a:spLocks/>
          </p:cNvSpPr>
          <p:nvPr/>
        </p:nvSpPr>
        <p:spPr bwMode="auto">
          <a:xfrm>
            <a:off x="3200400" y="14478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32" name="Oval 48"/>
          <p:cNvSpPr>
            <a:spLocks/>
          </p:cNvSpPr>
          <p:nvPr/>
        </p:nvSpPr>
        <p:spPr bwMode="auto">
          <a:xfrm>
            <a:off x="1905000" y="21336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33" name="Oval 49"/>
          <p:cNvSpPr>
            <a:spLocks/>
          </p:cNvSpPr>
          <p:nvPr/>
        </p:nvSpPr>
        <p:spPr bwMode="auto">
          <a:xfrm>
            <a:off x="3276600" y="25146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34" name="Oval 50"/>
          <p:cNvSpPr>
            <a:spLocks/>
          </p:cNvSpPr>
          <p:nvPr/>
        </p:nvSpPr>
        <p:spPr bwMode="auto">
          <a:xfrm>
            <a:off x="3581400" y="2209800"/>
            <a:ext cx="76200" cy="76200"/>
          </a:xfrm>
          <a:prstGeom prst="ellipse">
            <a:avLst/>
          </a:prstGeom>
          <a:solidFill>
            <a:srgbClr val="0000FF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35" name="Oval 51"/>
          <p:cNvSpPr>
            <a:spLocks/>
          </p:cNvSpPr>
          <p:nvPr/>
        </p:nvSpPr>
        <p:spPr bwMode="auto">
          <a:xfrm>
            <a:off x="2209800" y="29718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36" name="Oval 52"/>
          <p:cNvSpPr>
            <a:spLocks/>
          </p:cNvSpPr>
          <p:nvPr/>
        </p:nvSpPr>
        <p:spPr bwMode="auto">
          <a:xfrm>
            <a:off x="2286000" y="27432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37" name="Oval 53"/>
          <p:cNvSpPr>
            <a:spLocks/>
          </p:cNvSpPr>
          <p:nvPr/>
        </p:nvSpPr>
        <p:spPr bwMode="auto">
          <a:xfrm>
            <a:off x="2057400" y="2819400"/>
            <a:ext cx="76200" cy="76200"/>
          </a:xfrm>
          <a:prstGeom prst="ellipse">
            <a:avLst/>
          </a:prstGeom>
          <a:solidFill>
            <a:srgbClr val="FFCC66"/>
          </a:solidFill>
          <a:ln w="127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38" name="Oval 54"/>
          <p:cNvSpPr>
            <a:spLocks/>
          </p:cNvSpPr>
          <p:nvPr/>
        </p:nvSpPr>
        <p:spPr bwMode="auto">
          <a:xfrm>
            <a:off x="2057400" y="2286000"/>
            <a:ext cx="76200" cy="76200"/>
          </a:xfrm>
          <a:prstGeom prst="ellipse">
            <a:avLst/>
          </a:prstGeom>
          <a:noFill/>
          <a:ln w="190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pic>
        <p:nvPicPr>
          <p:cNvPr id="42039" name="Picture 55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86000"/>
            <a:ext cx="130175" cy="11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2045" name="Group 61"/>
          <p:cNvGrpSpPr>
            <a:grpSpLocks/>
          </p:cNvGrpSpPr>
          <p:nvPr/>
        </p:nvGrpSpPr>
        <p:grpSpPr bwMode="auto">
          <a:xfrm>
            <a:off x="2362200" y="1973263"/>
            <a:ext cx="914400" cy="679450"/>
            <a:chOff x="0" y="0"/>
            <a:chExt cx="576" cy="428"/>
          </a:xfrm>
        </p:grpSpPr>
        <p:pic>
          <p:nvPicPr>
            <p:cNvPr id="42040" name="Picture 56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" y="0"/>
              <a:ext cx="14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041" name="Line 57"/>
            <p:cNvSpPr>
              <a:spLocks noChangeShapeType="1"/>
            </p:cNvSpPr>
            <p:nvPr/>
          </p:nvSpPr>
          <p:spPr bwMode="auto">
            <a:xfrm rot="10800000" flipH="1">
              <a:off x="240" y="53"/>
              <a:ext cx="240" cy="24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endParaRPr>
            </a:p>
          </p:txBody>
        </p:sp>
        <p:sp>
          <p:nvSpPr>
            <p:cNvPr id="42042" name="Line 58"/>
            <p:cNvSpPr>
              <a:spLocks noChangeShapeType="1"/>
            </p:cNvSpPr>
            <p:nvPr/>
          </p:nvSpPr>
          <p:spPr bwMode="auto">
            <a:xfrm rot="10800000">
              <a:off x="0" y="53"/>
              <a:ext cx="240" cy="240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en-US" sz="2400">
                <a:solidFill>
                  <a:srgbClr val="000000"/>
                </a:solidFill>
                <a:latin typeface="Times New Roman" charset="0"/>
                <a:ea typeface="ヒラギノ明朝 ProN W3" charset="0"/>
                <a:cs typeface="ヒラギノ明朝 ProN W3" charset="0"/>
                <a:sym typeface="Times New Roman" charset="0"/>
              </a:endParaRPr>
            </a:p>
          </p:txBody>
        </p:sp>
        <p:pic>
          <p:nvPicPr>
            <p:cNvPr id="42043" name="Picture 5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" y="149"/>
              <a:ext cx="14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044" name="Picture 6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330"/>
              <a:ext cx="98" cy="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2046" name="Line 62"/>
          <p:cNvSpPr>
            <a:spLocks noChangeShapeType="1"/>
          </p:cNvSpPr>
          <p:nvPr/>
        </p:nvSpPr>
        <p:spPr bwMode="auto">
          <a:xfrm>
            <a:off x="2133600" y="2286000"/>
            <a:ext cx="609600" cy="152400"/>
          </a:xfrm>
          <a:prstGeom prst="line">
            <a:avLst/>
          </a:prstGeom>
          <a:noFill/>
          <a:ln w="9525" cap="flat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  <a:latin typeface="Times New Roman" charset="0"/>
              <a:ea typeface="ヒラギノ明朝 ProN W3" charset="0"/>
              <a:cs typeface="ヒラギノ明朝 ProN W3" charset="0"/>
              <a:sym typeface="Times New Roman" charset="0"/>
            </a:endParaRPr>
          </a:p>
        </p:txBody>
      </p:sp>
      <p:sp>
        <p:nvSpPr>
          <p:cNvPr id="42047" name="Rectangle 63"/>
          <p:cNvSpPr>
            <a:spLocks/>
          </p:cNvSpPr>
          <p:nvPr/>
        </p:nvSpPr>
        <p:spPr bwMode="auto">
          <a:xfrm>
            <a:off x="4616450" y="1050925"/>
            <a:ext cx="3937000" cy="54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3968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Consider the variation along direction </a:t>
            </a:r>
            <a:r>
              <a:rPr lang="en-US" sz="1600">
                <a:solidFill>
                  <a:srgbClr val="000000"/>
                </a:solidFill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v</a:t>
            </a: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among all of the orange points:</a:t>
            </a:r>
          </a:p>
        </p:txBody>
      </p:sp>
      <p:sp>
        <p:nvSpPr>
          <p:cNvPr id="42048" name="Rectangle 64"/>
          <p:cNvSpPr>
            <a:spLocks/>
          </p:cNvSpPr>
          <p:nvPr/>
        </p:nvSpPr>
        <p:spPr bwMode="auto">
          <a:xfrm>
            <a:off x="4616450" y="2406650"/>
            <a:ext cx="3203575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What unit vector </a:t>
            </a:r>
            <a:r>
              <a:rPr lang="en-US" sz="1600">
                <a:solidFill>
                  <a:srgbClr val="000000"/>
                </a:solidFill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v</a:t>
            </a: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minimizes </a:t>
            </a:r>
            <a:r>
              <a:rPr lang="en-US" sz="1600">
                <a:solidFill>
                  <a:srgbClr val="000000"/>
                </a:solidFill>
                <a:latin typeface="Arial Italic" charset="0"/>
                <a:ea typeface="ＭＳ Ｐゴシック" charset="0"/>
                <a:cs typeface="Arial Italic" charset="0"/>
                <a:sym typeface="Arial Italic" charset="0"/>
              </a:rPr>
              <a:t>var</a:t>
            </a: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?</a:t>
            </a:r>
          </a:p>
        </p:txBody>
      </p:sp>
      <p:pic>
        <p:nvPicPr>
          <p:cNvPr id="42049" name="Picture 65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660525"/>
            <a:ext cx="1223963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50" name="Rectangle 66"/>
          <p:cNvSpPr>
            <a:spLocks/>
          </p:cNvSpPr>
          <p:nvPr/>
        </p:nvSpPr>
        <p:spPr bwMode="auto">
          <a:xfrm>
            <a:off x="4648200" y="3092450"/>
            <a:ext cx="325913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What unit vector </a:t>
            </a:r>
            <a:r>
              <a:rPr lang="en-US" sz="1600">
                <a:solidFill>
                  <a:srgbClr val="000000"/>
                </a:solidFill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v</a:t>
            </a: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maximizes </a:t>
            </a:r>
            <a:r>
              <a:rPr lang="en-US" sz="1600">
                <a:solidFill>
                  <a:srgbClr val="000000"/>
                </a:solidFill>
                <a:latin typeface="Arial Italic" charset="0"/>
                <a:ea typeface="ＭＳ Ｐゴシック" charset="0"/>
                <a:cs typeface="Arial Italic" charset="0"/>
                <a:sym typeface="Arial Italic" charset="0"/>
              </a:rPr>
              <a:t>var</a:t>
            </a: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?</a:t>
            </a:r>
          </a:p>
        </p:txBody>
      </p:sp>
      <p:sp>
        <p:nvSpPr>
          <p:cNvPr id="42051" name="Rectangle 67"/>
          <p:cNvSpPr>
            <a:spLocks/>
          </p:cNvSpPr>
          <p:nvPr/>
        </p:nvSpPr>
        <p:spPr bwMode="auto">
          <a:xfrm>
            <a:off x="1143000" y="6096000"/>
            <a:ext cx="5214938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40639" bIns="0">
            <a:spAutoFit/>
          </a:bodyPr>
          <a:lstStyle/>
          <a:p>
            <a:pPr marL="3968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Solution:	</a:t>
            </a:r>
            <a:r>
              <a:rPr lang="en-US" sz="1600">
                <a:solidFill>
                  <a:srgbClr val="000000"/>
                </a:solidFill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v</a:t>
            </a:r>
            <a:r>
              <a:rPr lang="en-US" sz="1600" baseline="-25000">
                <a:solidFill>
                  <a:srgbClr val="000000"/>
                </a:solidFill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1</a:t>
            </a: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is eigenvector of </a:t>
            </a:r>
            <a:r>
              <a:rPr lang="en-US" sz="1600">
                <a:solidFill>
                  <a:srgbClr val="000000"/>
                </a:solidFill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A</a:t>
            </a: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with </a:t>
            </a:r>
            <a:r>
              <a:rPr lang="en-US" sz="1600">
                <a:solidFill>
                  <a:srgbClr val="000000"/>
                </a:solidFill>
                <a:latin typeface="Arial Italic" charset="0"/>
                <a:ea typeface="ＭＳ Ｐゴシック" charset="0"/>
                <a:cs typeface="Arial Italic" charset="0"/>
                <a:sym typeface="Arial Italic" charset="0"/>
              </a:rPr>
              <a:t>largest</a:t>
            </a: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eigenvalue</a:t>
            </a:r>
          </a:p>
          <a:p>
            <a:pPr marL="39688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rgbClr val="000000"/>
                </a:solidFill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              	v</a:t>
            </a:r>
            <a:r>
              <a:rPr lang="en-US" sz="1600" baseline="-25000">
                <a:solidFill>
                  <a:srgbClr val="000000"/>
                </a:solidFill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2</a:t>
            </a: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is eigenvector of </a:t>
            </a:r>
            <a:r>
              <a:rPr lang="en-US" sz="1600">
                <a:solidFill>
                  <a:srgbClr val="000000"/>
                </a:solidFill>
                <a:latin typeface="Arial Bold" charset="0"/>
                <a:ea typeface="ＭＳ Ｐゴシック" charset="0"/>
                <a:cs typeface="Arial Bold" charset="0"/>
                <a:sym typeface="Arial Bold" charset="0"/>
              </a:rPr>
              <a:t>A</a:t>
            </a: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with </a:t>
            </a:r>
            <a:r>
              <a:rPr lang="en-US" sz="1600">
                <a:solidFill>
                  <a:srgbClr val="000000"/>
                </a:solidFill>
                <a:latin typeface="Arial Italic" charset="0"/>
                <a:ea typeface="ＭＳ Ｐゴシック" charset="0"/>
                <a:cs typeface="Arial Italic" charset="0"/>
                <a:sym typeface="Arial Italic" charset="0"/>
              </a:rPr>
              <a:t>smallest</a:t>
            </a:r>
            <a:r>
              <a:rPr lang="en-US" sz="1600">
                <a:solidFill>
                  <a:srgbClr val="000000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 eigenvalue</a:t>
            </a:r>
          </a:p>
        </p:txBody>
      </p:sp>
      <p:pic>
        <p:nvPicPr>
          <p:cNvPr id="42052" name="Picture 68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938" y="2798763"/>
            <a:ext cx="2360612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53" name="Picture 69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0" y="3433763"/>
            <a:ext cx="2397125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54" name="Picture 70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4275138"/>
            <a:ext cx="4622800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55" name="Picture 71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075" y="1757363"/>
            <a:ext cx="4181475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572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48" grpId="0" build="p" autoUpdateAnimBg="0"/>
      <p:bldP spid="42050" grpId="0" build="p" autoUpdateAnimBg="0"/>
      <p:bldP spid="42051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4612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Principal component analysis (PCA)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rIns="132080">
            <a:normAutofit lnSpcReduction="10000"/>
          </a:bodyPr>
          <a:lstStyle/>
          <a:p>
            <a:pPr marL="382588" indent="-342900"/>
            <a:r>
              <a:rPr lang="en-US" sz="2000" dirty="0"/>
              <a:t>Suppose each data point is N-dimensional</a:t>
            </a:r>
          </a:p>
          <a:p>
            <a:pPr marL="782638" lvl="1">
              <a:buClr>
                <a:srgbClr val="000000"/>
              </a:buClr>
            </a:pPr>
            <a:r>
              <a:rPr lang="en-US" sz="1800" dirty="0"/>
              <a:t>Same procedure applies:</a:t>
            </a:r>
          </a:p>
          <a:p>
            <a:pPr marL="782638" lvl="1">
              <a:buClr>
                <a:srgbClr val="000000"/>
              </a:buClr>
            </a:pPr>
            <a:endParaRPr lang="en-US" dirty="0"/>
          </a:p>
          <a:p>
            <a:pPr marL="782638" lvl="1">
              <a:buClr>
                <a:srgbClr val="000000"/>
              </a:buClr>
            </a:pPr>
            <a:endParaRPr lang="en-US" dirty="0"/>
          </a:p>
          <a:p>
            <a:pPr marL="782638" lvl="1">
              <a:buClr>
                <a:srgbClr val="000000"/>
              </a:buClr>
            </a:pPr>
            <a:endParaRPr lang="en-US" dirty="0"/>
          </a:p>
          <a:p>
            <a:pPr marL="782638" lvl="1">
              <a:buClr>
                <a:srgbClr val="000000"/>
              </a:buClr>
            </a:pPr>
            <a:r>
              <a:rPr lang="en-US" sz="1800" dirty="0"/>
              <a:t>The eigenvectors of </a:t>
            </a:r>
            <a:r>
              <a:rPr lang="en-US" sz="1800" dirty="0">
                <a:latin typeface="Arial Bold" charset="0"/>
                <a:cs typeface="Arial Bold" charset="0"/>
                <a:sym typeface="Arial Bold" charset="0"/>
              </a:rPr>
              <a:t>A</a:t>
            </a:r>
            <a:r>
              <a:rPr lang="en-US" sz="1800" dirty="0"/>
              <a:t> define a new coordinate system</a:t>
            </a:r>
          </a:p>
          <a:p>
            <a:pPr marL="1182688" lvl="2">
              <a:buClr>
                <a:srgbClr val="000000"/>
              </a:buClr>
            </a:pPr>
            <a:r>
              <a:rPr lang="en-US" sz="1600" dirty="0"/>
              <a:t>eigenvector with largest eigenvalue captures the most variation among training vectors </a:t>
            </a:r>
            <a:r>
              <a:rPr lang="en-US" sz="1600" dirty="0">
                <a:latin typeface="Arial Bold" charset="0"/>
                <a:cs typeface="Arial Bold" charset="0"/>
                <a:sym typeface="Arial Bold" charset="0"/>
              </a:rPr>
              <a:t>x</a:t>
            </a:r>
            <a:endParaRPr lang="en-US" sz="1600" dirty="0"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  <a:p>
            <a:pPr marL="1182688" lvl="2">
              <a:buClr>
                <a:srgbClr val="000000"/>
              </a:buClr>
            </a:pPr>
            <a:r>
              <a:rPr lang="en-US" sz="1600" dirty="0"/>
              <a:t>eigenvector with smallest eigenvalue has least variation</a:t>
            </a:r>
          </a:p>
          <a:p>
            <a:pPr marL="782638" lvl="1">
              <a:buClr>
                <a:srgbClr val="000000"/>
              </a:buClr>
            </a:pPr>
            <a:r>
              <a:rPr lang="en-US" sz="1800" dirty="0"/>
              <a:t>We can compress the data by only using the top few eigenvectors</a:t>
            </a:r>
          </a:p>
          <a:p>
            <a:pPr marL="1182688" lvl="2">
              <a:buClr>
                <a:srgbClr val="000000"/>
              </a:buClr>
            </a:pPr>
            <a:r>
              <a:rPr lang="en-US" sz="1600" dirty="0"/>
              <a:t>corresponds to choosing a </a:t>
            </a:r>
            <a:r>
              <a:rPr lang="ja-JP" altLang="en-US" sz="1600" dirty="0">
                <a:latin typeface="Arial"/>
              </a:rPr>
              <a:t>“</a:t>
            </a:r>
            <a:r>
              <a:rPr lang="en-US" sz="1600" dirty="0"/>
              <a:t>linear subspace</a:t>
            </a:r>
            <a:r>
              <a:rPr lang="ja-JP" altLang="en-US" sz="1600" dirty="0">
                <a:latin typeface="Arial"/>
              </a:rPr>
              <a:t>”</a:t>
            </a:r>
            <a:endParaRPr lang="en-US" sz="1600" dirty="0"/>
          </a:p>
          <a:p>
            <a:pPr marL="1639888" lvl="3">
              <a:buClr>
                <a:srgbClr val="000000"/>
              </a:buClr>
            </a:pPr>
            <a:r>
              <a:rPr lang="en-US" sz="1400" dirty="0"/>
              <a:t>represent points on a line, plane, or </a:t>
            </a:r>
            <a:r>
              <a:rPr lang="ja-JP" altLang="en-US" sz="1400" dirty="0">
                <a:latin typeface="Arial"/>
              </a:rPr>
              <a:t>“</a:t>
            </a:r>
            <a:r>
              <a:rPr lang="en-US" sz="1400" dirty="0"/>
              <a:t>hyper-plane</a:t>
            </a:r>
            <a:r>
              <a:rPr lang="ja-JP" altLang="en-US" sz="1400" dirty="0">
                <a:latin typeface="Arial"/>
              </a:rPr>
              <a:t>”</a:t>
            </a:r>
            <a:endParaRPr lang="en-US" sz="1400" dirty="0"/>
          </a:p>
          <a:p>
            <a:pPr marL="1182688" lvl="2">
              <a:buClr>
                <a:srgbClr val="000000"/>
              </a:buClr>
            </a:pPr>
            <a:r>
              <a:rPr lang="en-US" sz="1600" dirty="0"/>
              <a:t>these eigenvectors are known as the </a:t>
            </a:r>
            <a:r>
              <a:rPr lang="en-US" sz="1600" dirty="0">
                <a:latin typeface="Arial Bold Italic" charset="0"/>
                <a:cs typeface="Arial Bold Italic" charset="0"/>
                <a:sym typeface="Arial Bold Italic" charset="0"/>
              </a:rPr>
              <a:t>principal components</a:t>
            </a:r>
            <a:endParaRPr lang="en-US" sz="1600" dirty="0">
              <a:latin typeface="Arial Bold Italic" charset="0"/>
              <a:ea typeface="ヒラギノ角ゴ ProN W6" charset="0"/>
              <a:cs typeface="ヒラギノ角ゴ ProN W6" charset="0"/>
              <a:sym typeface="Arial Bold Italic" charset="0"/>
            </a:endParaRPr>
          </a:p>
        </p:txBody>
      </p:sp>
      <p:pic>
        <p:nvPicPr>
          <p:cNvPr id="43012" name="Pictur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588" y="2500312"/>
            <a:ext cx="46228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600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  <a:ln/>
        </p:spPr>
        <p:txBody>
          <a:bodyPr rIns="132080"/>
          <a:lstStyle/>
          <a:p>
            <a:r>
              <a:rPr lang="en-US"/>
              <a:t>The space of faces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5181600"/>
            <a:ext cx="7772400" cy="1676400"/>
          </a:xfrm>
          <a:ln/>
        </p:spPr>
        <p:txBody>
          <a:bodyPr rIns="132080"/>
          <a:lstStyle/>
          <a:p>
            <a:pPr marL="382588" indent="-342900"/>
            <a:r>
              <a:rPr lang="en-US" sz="2000" dirty="0"/>
              <a:t>An image is a point in a high dimensional space</a:t>
            </a:r>
          </a:p>
          <a:p>
            <a:pPr marL="782638" lvl="1">
              <a:buClr>
                <a:srgbClr val="000000"/>
              </a:buClr>
            </a:pPr>
            <a:r>
              <a:rPr lang="en-US" sz="1800" dirty="0"/>
              <a:t>An N x M image is a point in R</a:t>
            </a:r>
            <a:r>
              <a:rPr lang="en-US" sz="1800" baseline="30000" dirty="0"/>
              <a:t>NM</a:t>
            </a:r>
          </a:p>
          <a:p>
            <a:pPr marL="782638" lvl="1">
              <a:buClr>
                <a:srgbClr val="000000"/>
              </a:buClr>
            </a:pPr>
            <a:r>
              <a:rPr lang="en-US" sz="1800" dirty="0"/>
              <a:t>We can define vectors in this space as we did in the 2D case</a:t>
            </a:r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 rot="10800000" flipH="1">
            <a:off x="1676400" y="2362200"/>
            <a:ext cx="2819400" cy="2438400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037" name="Line 5"/>
          <p:cNvSpPr>
            <a:spLocks noChangeShapeType="1"/>
          </p:cNvSpPr>
          <p:nvPr/>
        </p:nvSpPr>
        <p:spPr bwMode="auto">
          <a:xfrm rot="10800000" flipH="1">
            <a:off x="1676400" y="1752600"/>
            <a:ext cx="1588" cy="3048000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038" name="Line 6"/>
          <p:cNvSpPr>
            <a:spLocks noChangeShapeType="1"/>
          </p:cNvSpPr>
          <p:nvPr/>
        </p:nvSpPr>
        <p:spPr bwMode="auto">
          <a:xfrm rot="10800000" flipH="1">
            <a:off x="1676400" y="4800600"/>
            <a:ext cx="41910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039" name="Line 7"/>
          <p:cNvSpPr>
            <a:spLocks noChangeShapeType="1"/>
          </p:cNvSpPr>
          <p:nvPr/>
        </p:nvSpPr>
        <p:spPr bwMode="auto">
          <a:xfrm rot="10800000" flipH="1">
            <a:off x="1676400" y="2514600"/>
            <a:ext cx="762000" cy="2286000"/>
          </a:xfrm>
          <a:prstGeom prst="line">
            <a:avLst/>
          </a:prstGeom>
          <a:noFill/>
          <a:ln w="28575" cap="flat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040" name="Line 8"/>
          <p:cNvSpPr>
            <a:spLocks noChangeShapeType="1"/>
          </p:cNvSpPr>
          <p:nvPr/>
        </p:nvSpPr>
        <p:spPr bwMode="auto">
          <a:xfrm rot="10800000" flipH="1">
            <a:off x="1676400" y="3657600"/>
            <a:ext cx="1905000" cy="1143000"/>
          </a:xfrm>
          <a:prstGeom prst="line">
            <a:avLst/>
          </a:prstGeom>
          <a:noFill/>
          <a:ln w="28575" cap="flat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4041" name="Line 9"/>
          <p:cNvSpPr>
            <a:spLocks noChangeShapeType="1"/>
          </p:cNvSpPr>
          <p:nvPr/>
        </p:nvSpPr>
        <p:spPr bwMode="auto">
          <a:xfrm>
            <a:off x="2438400" y="2514600"/>
            <a:ext cx="1143000" cy="1143000"/>
          </a:xfrm>
          <a:prstGeom prst="line">
            <a:avLst/>
          </a:prstGeom>
          <a:noFill/>
          <a:ln w="28575" cap="flat">
            <a:solidFill>
              <a:srgbClr val="3333CC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44042" name="Picture 10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862138"/>
            <a:ext cx="7127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3" name="Picture 1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367088"/>
            <a:ext cx="7127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44" name="Picture 1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432050"/>
            <a:ext cx="71278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4049" name="Group 17"/>
          <p:cNvGrpSpPr>
            <a:grpSpLocks/>
          </p:cNvGrpSpPr>
          <p:nvPr/>
        </p:nvGrpSpPr>
        <p:grpSpPr bwMode="auto">
          <a:xfrm>
            <a:off x="4572000" y="3367088"/>
            <a:ext cx="2514600" cy="595312"/>
            <a:chOff x="0" y="0"/>
            <a:chExt cx="1584" cy="375"/>
          </a:xfrm>
        </p:grpSpPr>
        <p:sp>
          <p:nvSpPr>
            <p:cNvPr id="44045" name="Rectangle 13"/>
            <p:cNvSpPr>
              <a:spLocks/>
            </p:cNvSpPr>
            <p:nvPr/>
          </p:nvSpPr>
          <p:spPr bwMode="auto">
            <a:xfrm>
              <a:off x="816" y="2"/>
              <a:ext cx="243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3200">
                  <a:solidFill>
                    <a:schemeClr val="tx1"/>
                  </a:solidFill>
                  <a:latin typeface="Times New Roman Bold" charset="0"/>
                  <a:ea typeface="ＭＳ Ｐゴシック" charset="0"/>
                  <a:cs typeface="Times New Roman Bold" charset="0"/>
                  <a:sym typeface="Times New Roman Bold" charset="0"/>
                </a:rPr>
                <a:t>+</a:t>
              </a:r>
            </a:p>
          </p:txBody>
        </p:sp>
        <p:sp>
          <p:nvSpPr>
            <p:cNvPr id="44046" name="Rectangle 14"/>
            <p:cNvSpPr>
              <a:spLocks/>
            </p:cNvSpPr>
            <p:nvPr/>
          </p:nvSpPr>
          <p:spPr bwMode="auto">
            <a:xfrm>
              <a:off x="0" y="0"/>
              <a:ext cx="247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40639" bIns="0">
              <a:spAutoFit/>
            </a:bodyPr>
            <a:lstStyle/>
            <a:p>
              <a:pPr marL="39688"/>
              <a:r>
                <a:rPr lang="en-US" sz="3200">
                  <a:solidFill>
                    <a:schemeClr val="tx1"/>
                  </a:solidFill>
                  <a:latin typeface="Arial" charset="0"/>
                  <a:ea typeface="ＭＳ Ｐゴシック" charset="0"/>
                  <a:cs typeface="Arial" charset="0"/>
                  <a:sym typeface="Arial" charset="0"/>
                </a:rPr>
                <a:t>=</a:t>
              </a:r>
            </a:p>
          </p:txBody>
        </p:sp>
        <p:pic>
          <p:nvPicPr>
            <p:cNvPr id="44047" name="Picture 1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12"/>
              <a:ext cx="449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048" name="Picture 1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5" y="12"/>
              <a:ext cx="449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66279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58" name="Line 2"/>
          <p:cNvSpPr>
            <a:spLocks noChangeShapeType="1"/>
          </p:cNvSpPr>
          <p:nvPr/>
        </p:nvSpPr>
        <p:spPr bwMode="auto">
          <a:xfrm rot="10800000" flipH="1">
            <a:off x="1676400" y="2362200"/>
            <a:ext cx="2819400" cy="2438400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59" name="AutoShape 3"/>
          <p:cNvSpPr>
            <a:spLocks/>
          </p:cNvSpPr>
          <p:nvPr/>
        </p:nvSpPr>
        <p:spPr bwMode="auto">
          <a:xfrm rot="-4680000">
            <a:off x="1547813" y="1601788"/>
            <a:ext cx="3276600" cy="2514600"/>
          </a:xfrm>
          <a:custGeom>
            <a:avLst/>
            <a:gdLst/>
            <a:ahLst/>
            <a:cxnLst/>
            <a:rect l="0" t="0" r="r" b="b"/>
            <a:pathLst>
              <a:path w="21600" h="21600">
                <a:moveTo>
                  <a:pt x="6480" y="0"/>
                </a:moveTo>
                <a:lnTo>
                  <a:pt x="0" y="21600"/>
                </a:lnTo>
                <a:lnTo>
                  <a:pt x="15120" y="21600"/>
                </a:lnTo>
                <a:lnTo>
                  <a:pt x="21600" y="0"/>
                </a:lnTo>
                <a:close/>
                <a:moveTo>
                  <a:pt x="6480" y="0"/>
                </a:moveTo>
              </a:path>
            </a:pathLst>
          </a:custGeom>
          <a:solidFill>
            <a:srgbClr val="DDDDDD"/>
          </a:solidFill>
          <a:ln w="9525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990600"/>
          </a:xfrm>
          <a:ln/>
        </p:spPr>
        <p:txBody>
          <a:bodyPr rIns="132080"/>
          <a:lstStyle/>
          <a:p>
            <a:r>
              <a:rPr lang="en-US"/>
              <a:t>Dimensionality reduction</a:t>
            </a:r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4953000"/>
            <a:ext cx="7772400" cy="1905000"/>
          </a:xfrm>
          <a:ln/>
        </p:spPr>
        <p:txBody>
          <a:bodyPr rIns="132080"/>
          <a:lstStyle/>
          <a:p>
            <a:pPr marL="382588" indent="-342900">
              <a:lnSpc>
                <a:spcPct val="90000"/>
              </a:lnSpc>
            </a:pPr>
            <a:r>
              <a:rPr lang="en-US" sz="2000"/>
              <a:t>The set of faces is a </a:t>
            </a:r>
            <a:r>
              <a:rPr lang="ja-JP" altLang="en-US" sz="2000">
                <a:latin typeface="Arial"/>
              </a:rPr>
              <a:t>“</a:t>
            </a:r>
            <a:r>
              <a:rPr lang="en-US" sz="2000"/>
              <a:t>subspace</a:t>
            </a:r>
            <a:r>
              <a:rPr lang="ja-JP" altLang="en-US" sz="2000">
                <a:latin typeface="Arial"/>
              </a:rPr>
              <a:t>”</a:t>
            </a:r>
            <a:r>
              <a:rPr lang="en-US" sz="2000"/>
              <a:t> of the set of images</a:t>
            </a:r>
          </a:p>
          <a:p>
            <a:pPr marL="782638" lvl="1">
              <a:lnSpc>
                <a:spcPct val="90000"/>
              </a:lnSpc>
              <a:buClr>
                <a:srgbClr val="000000"/>
              </a:buClr>
            </a:pPr>
            <a:r>
              <a:rPr lang="en-US" sz="1800"/>
              <a:t>Suppose it is K dimensional</a:t>
            </a:r>
          </a:p>
          <a:p>
            <a:pPr marL="782638" lvl="1">
              <a:lnSpc>
                <a:spcPct val="90000"/>
              </a:lnSpc>
              <a:buClr>
                <a:srgbClr val="000000"/>
              </a:buClr>
            </a:pPr>
            <a:r>
              <a:rPr lang="en-US" sz="1800"/>
              <a:t>We can find the best subspace using PCA</a:t>
            </a:r>
          </a:p>
          <a:p>
            <a:pPr marL="782638" lvl="1">
              <a:lnSpc>
                <a:spcPct val="90000"/>
              </a:lnSpc>
              <a:buClr>
                <a:srgbClr val="000000"/>
              </a:buClr>
            </a:pPr>
            <a:r>
              <a:rPr lang="en-US" sz="1800"/>
              <a:t>This is like fitting a </a:t>
            </a:r>
            <a:r>
              <a:rPr lang="ja-JP" altLang="en-US" sz="1800">
                <a:latin typeface="Arial"/>
              </a:rPr>
              <a:t>“</a:t>
            </a:r>
            <a:r>
              <a:rPr lang="en-US" sz="1800"/>
              <a:t>hyper-plane</a:t>
            </a:r>
            <a:r>
              <a:rPr lang="ja-JP" altLang="en-US" sz="1800">
                <a:latin typeface="Arial"/>
              </a:rPr>
              <a:t>”</a:t>
            </a:r>
            <a:r>
              <a:rPr lang="en-US" sz="1800"/>
              <a:t> to the set of faces</a:t>
            </a:r>
          </a:p>
          <a:p>
            <a:pPr marL="1182688" lvl="2">
              <a:lnSpc>
                <a:spcPct val="90000"/>
              </a:lnSpc>
              <a:buClr>
                <a:srgbClr val="000000"/>
              </a:buClr>
            </a:pPr>
            <a:r>
              <a:rPr lang="en-US" sz="1600"/>
              <a:t>spanned by vectors </a:t>
            </a:r>
            <a:r>
              <a:rPr lang="en-US" sz="1600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1600" baseline="-25000">
                <a:latin typeface="Arial Bold" charset="0"/>
                <a:cs typeface="Arial Bold" charset="0"/>
                <a:sym typeface="Arial Bold" charset="0"/>
              </a:rPr>
              <a:t>1</a:t>
            </a:r>
            <a:r>
              <a:rPr lang="en-US" sz="1600">
                <a:latin typeface="Arial Bold" charset="0"/>
                <a:cs typeface="Arial Bold" charset="0"/>
                <a:sym typeface="Arial Bold" charset="0"/>
              </a:rPr>
              <a:t>, v</a:t>
            </a:r>
            <a:r>
              <a:rPr lang="en-US" sz="1600" baseline="-25000">
                <a:latin typeface="Arial Bold" charset="0"/>
                <a:cs typeface="Arial Bold" charset="0"/>
                <a:sym typeface="Arial Bold" charset="0"/>
              </a:rPr>
              <a:t>2</a:t>
            </a:r>
            <a:r>
              <a:rPr lang="en-US" sz="1600">
                <a:latin typeface="Arial Bold" charset="0"/>
                <a:cs typeface="Arial Bold" charset="0"/>
                <a:sym typeface="Arial Bold" charset="0"/>
              </a:rPr>
              <a:t>, ..., v</a:t>
            </a:r>
            <a:r>
              <a:rPr lang="en-US" sz="1600" baseline="-25000">
                <a:latin typeface="Arial Bold" charset="0"/>
                <a:cs typeface="Arial Bold" charset="0"/>
                <a:sym typeface="Arial Bold" charset="0"/>
              </a:rPr>
              <a:t>K</a:t>
            </a:r>
            <a:endParaRPr lang="en-US" sz="1600" baseline="-25000"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  <a:p>
            <a:pPr marL="1182688" lvl="2">
              <a:lnSpc>
                <a:spcPct val="90000"/>
              </a:lnSpc>
              <a:buClr>
                <a:srgbClr val="000000"/>
              </a:buClr>
            </a:pPr>
            <a:r>
              <a:rPr lang="en-US" sz="1600"/>
              <a:t>any face </a:t>
            </a:r>
          </a:p>
        </p:txBody>
      </p:sp>
      <p:sp>
        <p:nvSpPr>
          <p:cNvPr id="45062" name="Line 6"/>
          <p:cNvSpPr>
            <a:spLocks noChangeShapeType="1"/>
          </p:cNvSpPr>
          <p:nvPr/>
        </p:nvSpPr>
        <p:spPr bwMode="auto">
          <a:xfrm rot="10800000" flipH="1">
            <a:off x="1676400" y="1752600"/>
            <a:ext cx="1588" cy="3048000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3" name="Line 7"/>
          <p:cNvSpPr>
            <a:spLocks noChangeShapeType="1"/>
          </p:cNvSpPr>
          <p:nvPr/>
        </p:nvSpPr>
        <p:spPr bwMode="auto">
          <a:xfrm rot="10800000" flipH="1">
            <a:off x="1676400" y="4800600"/>
            <a:ext cx="41910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4" name="Line 8"/>
          <p:cNvSpPr>
            <a:spLocks noChangeShapeType="1"/>
          </p:cNvSpPr>
          <p:nvPr/>
        </p:nvSpPr>
        <p:spPr bwMode="auto">
          <a:xfrm rot="10800000" flipH="1">
            <a:off x="1676400" y="2514600"/>
            <a:ext cx="762000" cy="2286000"/>
          </a:xfrm>
          <a:prstGeom prst="line">
            <a:avLst/>
          </a:prstGeom>
          <a:noFill/>
          <a:ln w="28575" cap="flat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5" name="Line 9"/>
          <p:cNvSpPr>
            <a:spLocks noChangeShapeType="1"/>
          </p:cNvSpPr>
          <p:nvPr/>
        </p:nvSpPr>
        <p:spPr bwMode="auto">
          <a:xfrm rot="10800000" flipH="1">
            <a:off x="1676400" y="3657600"/>
            <a:ext cx="1905000" cy="1143000"/>
          </a:xfrm>
          <a:prstGeom prst="line">
            <a:avLst/>
          </a:prstGeom>
          <a:noFill/>
          <a:ln w="28575" cap="flat">
            <a:solidFill>
              <a:srgbClr val="CC3300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5066" name="Line 10"/>
          <p:cNvSpPr>
            <a:spLocks noChangeShapeType="1"/>
          </p:cNvSpPr>
          <p:nvPr/>
        </p:nvSpPr>
        <p:spPr bwMode="auto">
          <a:xfrm>
            <a:off x="2438400" y="2514600"/>
            <a:ext cx="1143000" cy="1143000"/>
          </a:xfrm>
          <a:prstGeom prst="line">
            <a:avLst/>
          </a:prstGeom>
          <a:noFill/>
          <a:ln w="28575" cap="flat">
            <a:solidFill>
              <a:srgbClr val="3333CC"/>
            </a:solidFill>
            <a:prstDash val="solid"/>
            <a:round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45067" name="Picture 1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862138"/>
            <a:ext cx="7127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8" name="Picture 1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367088"/>
            <a:ext cx="712788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9" name="Picture 1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6225" y="6516688"/>
            <a:ext cx="3917950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483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90512"/>
            <a:ext cx="8229600" cy="1143000"/>
          </a:xfrm>
          <a:ln/>
        </p:spPr>
        <p:txBody>
          <a:bodyPr rIns="132080"/>
          <a:lstStyle/>
          <a:p>
            <a:r>
              <a:rPr lang="en-US" dirty="0" err="1"/>
              <a:t>Eigenfaces</a:t>
            </a:r>
            <a:endParaRPr lang="en-US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52488"/>
            <a:ext cx="8229600" cy="4525963"/>
          </a:xfrm>
          <a:ln/>
        </p:spPr>
        <p:txBody>
          <a:bodyPr rIns="132080">
            <a:normAutofit/>
          </a:bodyPr>
          <a:lstStyle/>
          <a:p>
            <a:pPr marL="382588" indent="-342900"/>
            <a:r>
              <a:rPr lang="en-US" sz="2400" dirty="0"/>
              <a:t>PCA extracts the eigenvectors of </a:t>
            </a:r>
            <a:r>
              <a:rPr lang="en-US" sz="2400" dirty="0">
                <a:latin typeface="Arial Bold" charset="0"/>
                <a:cs typeface="Arial Bold" charset="0"/>
                <a:sym typeface="Arial Bold" charset="0"/>
              </a:rPr>
              <a:t>A</a:t>
            </a:r>
            <a:endParaRPr lang="en-US" sz="2400" dirty="0">
              <a:latin typeface="Arial Bold" charset="0"/>
              <a:ea typeface="ヒラギノ角ゴ ProN W6" charset="0"/>
              <a:cs typeface="ヒラギノ角ゴ ProN W6" charset="0"/>
              <a:sym typeface="Arial Bold" charset="0"/>
            </a:endParaRPr>
          </a:p>
          <a:p>
            <a:pPr marL="782638" lvl="1">
              <a:buClr>
                <a:srgbClr val="000000"/>
              </a:buClr>
            </a:pPr>
            <a:r>
              <a:rPr lang="en-US" sz="2000" dirty="0"/>
              <a:t>Gives a set of vectors </a:t>
            </a:r>
            <a:r>
              <a:rPr lang="en-US" sz="2000" dirty="0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2000" baseline="-25000" dirty="0">
                <a:latin typeface="Arial Bold" charset="0"/>
                <a:cs typeface="Arial Bold" charset="0"/>
                <a:sym typeface="Arial Bold" charset="0"/>
              </a:rPr>
              <a:t>1</a:t>
            </a:r>
            <a:r>
              <a:rPr lang="en-US" sz="2000" dirty="0"/>
              <a:t>, </a:t>
            </a:r>
            <a:r>
              <a:rPr lang="en-US" sz="2000" dirty="0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2000" baseline="-25000" dirty="0">
                <a:latin typeface="Arial Bold" charset="0"/>
                <a:cs typeface="Arial Bold" charset="0"/>
                <a:sym typeface="Arial Bold" charset="0"/>
              </a:rPr>
              <a:t>2</a:t>
            </a:r>
            <a:r>
              <a:rPr lang="en-US" sz="2000" dirty="0"/>
              <a:t>, </a:t>
            </a:r>
            <a:r>
              <a:rPr lang="en-US" sz="2000" dirty="0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2000" baseline="-25000" dirty="0">
                <a:latin typeface="Arial Bold" charset="0"/>
                <a:cs typeface="Arial Bold" charset="0"/>
                <a:sym typeface="Arial Bold" charset="0"/>
              </a:rPr>
              <a:t>3</a:t>
            </a:r>
            <a:r>
              <a:rPr lang="en-US" sz="2000" dirty="0"/>
              <a:t>, ...</a:t>
            </a:r>
          </a:p>
          <a:p>
            <a:pPr marL="782638" lvl="1">
              <a:buClr>
                <a:srgbClr val="000000"/>
              </a:buClr>
            </a:pPr>
            <a:r>
              <a:rPr lang="en-US" sz="2000" dirty="0"/>
              <a:t>Each one of these vectors is a direction in face space</a:t>
            </a:r>
          </a:p>
          <a:p>
            <a:pPr marL="1182688" lvl="2">
              <a:buClr>
                <a:srgbClr val="000000"/>
              </a:buClr>
            </a:pPr>
            <a:r>
              <a:rPr lang="en-US" sz="1800" dirty="0"/>
              <a:t>what do these look like?</a:t>
            </a:r>
          </a:p>
        </p:txBody>
      </p:sp>
      <p:grpSp>
        <p:nvGrpSpPr>
          <p:cNvPr id="46089" name="Group 9"/>
          <p:cNvGrpSpPr>
            <a:grpSpLocks/>
          </p:cNvGrpSpPr>
          <p:nvPr/>
        </p:nvGrpSpPr>
        <p:grpSpPr bwMode="auto">
          <a:xfrm>
            <a:off x="2268538" y="2514600"/>
            <a:ext cx="4437062" cy="4114800"/>
            <a:chOff x="0" y="0"/>
            <a:chExt cx="2795" cy="2592"/>
          </a:xfrm>
        </p:grpSpPr>
        <p:pic>
          <p:nvPicPr>
            <p:cNvPr id="46084" name="Picture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3" y="0"/>
              <a:ext cx="2592" cy="2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5" name="Pictur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1"/>
              <a:ext cx="155" cy="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6" name="Picture 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5" y="48"/>
              <a:ext cx="184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7" name="Picture 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1" y="45"/>
              <a:ext cx="184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8" name="Picture 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5" y="45"/>
              <a:ext cx="193" cy="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44724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73076" y="44436"/>
            <a:ext cx="8229600" cy="1143000"/>
          </a:xfrm>
        </p:spPr>
        <p:txBody>
          <a:bodyPr/>
          <a:lstStyle/>
          <a:p>
            <a:r>
              <a:rPr lang="en-US" dirty="0" smtClean="0"/>
              <a:t>Visualization of </a:t>
            </a:r>
            <a:r>
              <a:rPr lang="en-US" dirty="0" err="1" smtClean="0"/>
              <a:t>eigenfaces</a:t>
            </a:r>
            <a:endParaRPr lang="en-US" dirty="0" smtClean="0"/>
          </a:p>
        </p:txBody>
      </p:sp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1143000"/>
            <a:ext cx="7820025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1995488" y="1143000"/>
            <a:ext cx="56880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</a:rPr>
              <a:t>Principal component (eigenvector) </a:t>
            </a:r>
            <a:r>
              <a:rPr lang="en-US" dirty="0" err="1">
                <a:solidFill>
                  <a:prstClr val="black"/>
                </a:solidFill>
              </a:rPr>
              <a:t>u</a:t>
            </a:r>
            <a:r>
              <a:rPr lang="en-US" baseline="-14000" dirty="0" err="1">
                <a:solidFill>
                  <a:prstClr val="black"/>
                </a:solidFill>
              </a:rPr>
              <a:t>k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26629" name="TextBox 6"/>
          <p:cNvSpPr txBox="1">
            <a:spLocks noChangeArrowheads="1"/>
          </p:cNvSpPr>
          <p:nvPr/>
        </p:nvSpPr>
        <p:spPr bwMode="auto">
          <a:xfrm>
            <a:off x="3810000" y="3119438"/>
            <a:ext cx="1495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</a:rPr>
              <a:t>μ + 3</a:t>
            </a:r>
            <a:r>
              <a:rPr lang="el-GR" dirty="0">
                <a:solidFill>
                  <a:prstClr val="black"/>
                </a:solidFill>
              </a:rPr>
              <a:t>σ</a:t>
            </a:r>
            <a:r>
              <a:rPr lang="en-US" baseline="-14000" dirty="0" err="1">
                <a:solidFill>
                  <a:prstClr val="black"/>
                </a:solidFill>
              </a:rPr>
              <a:t>k</a:t>
            </a:r>
            <a:r>
              <a:rPr lang="en-US" dirty="0" err="1">
                <a:solidFill>
                  <a:prstClr val="black"/>
                </a:solidFill>
              </a:rPr>
              <a:t>u</a:t>
            </a:r>
            <a:r>
              <a:rPr lang="en-US" baseline="-14000" dirty="0" err="1">
                <a:solidFill>
                  <a:prstClr val="black"/>
                </a:solidFill>
              </a:rPr>
              <a:t>k</a:t>
            </a:r>
            <a:endParaRPr lang="en-US" baseline="-14000" dirty="0">
              <a:solidFill>
                <a:prstClr val="black"/>
              </a:solidFill>
            </a:endParaRPr>
          </a:p>
        </p:txBody>
      </p:sp>
      <p:sp>
        <p:nvSpPr>
          <p:cNvPr id="26630" name="TextBox 7"/>
          <p:cNvSpPr txBox="1">
            <a:spLocks noChangeArrowheads="1"/>
          </p:cNvSpPr>
          <p:nvPr/>
        </p:nvSpPr>
        <p:spPr bwMode="auto">
          <a:xfrm>
            <a:off x="3810000" y="5100638"/>
            <a:ext cx="1479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</a:rPr>
              <a:t>μ – 3</a:t>
            </a:r>
            <a:r>
              <a:rPr lang="el-GR">
                <a:solidFill>
                  <a:prstClr val="black"/>
                </a:solidFill>
              </a:rPr>
              <a:t>σ</a:t>
            </a:r>
            <a:r>
              <a:rPr lang="en-US" baseline="-14000">
                <a:solidFill>
                  <a:prstClr val="black"/>
                </a:solidFill>
              </a:rPr>
              <a:t>k</a:t>
            </a:r>
            <a:r>
              <a:rPr lang="en-US">
                <a:solidFill>
                  <a:prstClr val="black"/>
                </a:solidFill>
              </a:rPr>
              <a:t>u</a:t>
            </a:r>
            <a:r>
              <a:rPr lang="en-US" baseline="-14000">
                <a:solidFill>
                  <a:prstClr val="black"/>
                </a:solidFill>
              </a:rPr>
              <a:t>k</a:t>
            </a:r>
          </a:p>
        </p:txBody>
      </p:sp>
    </p:spTree>
    <p:extLst>
      <p:ext uri="{BB962C8B-B14F-4D97-AF65-F5344CB8AC3E}">
        <p14:creationId xmlns:p14="http://schemas.microsoft.com/office/powerpoint/2010/main" val="352868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-114299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Projecting onto the </a:t>
            </a:r>
            <a:r>
              <a:rPr lang="en-US" dirty="0" err="1"/>
              <a:t>eigenfaces</a:t>
            </a:r>
            <a:endParaRPr lang="en-US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7276"/>
            <a:ext cx="8229600" cy="4525963"/>
          </a:xfrm>
          <a:ln/>
        </p:spPr>
        <p:txBody>
          <a:bodyPr rIns="132080"/>
          <a:lstStyle/>
          <a:p>
            <a:pPr marL="382588" indent="-342900"/>
            <a:r>
              <a:rPr lang="en-US" sz="2000" dirty="0"/>
              <a:t>The </a:t>
            </a:r>
            <a:r>
              <a:rPr lang="en-US" sz="2000" dirty="0" err="1"/>
              <a:t>eigenfaces</a:t>
            </a:r>
            <a:r>
              <a:rPr lang="en-US" sz="2000" dirty="0"/>
              <a:t> </a:t>
            </a:r>
            <a:r>
              <a:rPr lang="en-US" sz="2000" dirty="0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2000" baseline="-25000" dirty="0">
                <a:latin typeface="Arial Bold" charset="0"/>
                <a:cs typeface="Arial Bold" charset="0"/>
                <a:sym typeface="Arial Bold" charset="0"/>
              </a:rPr>
              <a:t>1</a:t>
            </a:r>
            <a:r>
              <a:rPr lang="en-US" sz="2000" dirty="0"/>
              <a:t>, ..., </a:t>
            </a:r>
            <a:r>
              <a:rPr lang="en-US" sz="2000" dirty="0" err="1">
                <a:latin typeface="Arial Bold" charset="0"/>
                <a:cs typeface="Arial Bold" charset="0"/>
                <a:sym typeface="Arial Bold" charset="0"/>
              </a:rPr>
              <a:t>v</a:t>
            </a:r>
            <a:r>
              <a:rPr lang="en-US" sz="2000" baseline="-25000" dirty="0" err="1">
                <a:latin typeface="Arial Bold" charset="0"/>
                <a:cs typeface="Arial Bold" charset="0"/>
                <a:sym typeface="Arial Bold" charset="0"/>
              </a:rPr>
              <a:t>K</a:t>
            </a:r>
            <a:r>
              <a:rPr lang="en-US" sz="2000" dirty="0"/>
              <a:t> span the space of faces</a:t>
            </a:r>
          </a:p>
          <a:p>
            <a:pPr marL="782638" lvl="1">
              <a:buClr>
                <a:srgbClr val="000000"/>
              </a:buClr>
            </a:pPr>
            <a:r>
              <a:rPr lang="en-US" sz="1800" dirty="0"/>
              <a:t>A face is converted to </a:t>
            </a:r>
            <a:r>
              <a:rPr lang="en-US" sz="1800" dirty="0" err="1"/>
              <a:t>eigenface</a:t>
            </a:r>
            <a:r>
              <a:rPr lang="en-US" sz="1800" dirty="0"/>
              <a:t> coordinates by</a:t>
            </a:r>
          </a:p>
        </p:txBody>
      </p:sp>
      <p:pic>
        <p:nvPicPr>
          <p:cNvPr id="47108" name="Pictur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2263" y="1830388"/>
            <a:ext cx="5570537" cy="25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121" name="Group 17"/>
          <p:cNvGrpSpPr>
            <a:grpSpLocks/>
          </p:cNvGrpSpPr>
          <p:nvPr/>
        </p:nvGrpSpPr>
        <p:grpSpPr bwMode="auto">
          <a:xfrm>
            <a:off x="228600" y="3505200"/>
            <a:ext cx="7189788" cy="1871663"/>
            <a:chOff x="0" y="0"/>
            <a:chExt cx="4529" cy="1179"/>
          </a:xfrm>
        </p:grpSpPr>
        <p:pic>
          <p:nvPicPr>
            <p:cNvPr id="47109" name="Pictur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116"/>
              <a:ext cx="3521" cy="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10" name="Line 6"/>
            <p:cNvSpPr>
              <a:spLocks noChangeShapeType="1"/>
            </p:cNvSpPr>
            <p:nvPr/>
          </p:nvSpPr>
          <p:spPr bwMode="auto">
            <a:xfrm>
              <a:off x="624" y="519"/>
              <a:ext cx="295" cy="1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pic>
          <p:nvPicPr>
            <p:cNvPr id="47111" name="Picture 7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48" t="16777" r="27960" b="20270"/>
            <a:stretch>
              <a:fillRect/>
            </a:stretch>
          </p:blipFill>
          <p:spPr bwMode="auto">
            <a:xfrm>
              <a:off x="0" y="0"/>
              <a:ext cx="527" cy="1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2" name="Picture 8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" y="1070"/>
              <a:ext cx="121" cy="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3" name="Picture 9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6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4" name="Picture 10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5" name="Picture 11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5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6" name="Picture 12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7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7" name="Picture 13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9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8" name="Picture 14"/>
            <p:cNvPicPr>
              <a:picLocks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1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19" name="Picture 15"/>
            <p:cNvPicPr>
              <a:picLocks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8" y="1041"/>
              <a:ext cx="33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120" name="Picture 16"/>
            <p:cNvPicPr>
              <a:picLocks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3" y="1041"/>
              <a:ext cx="3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7122" name="Freeform 18"/>
          <p:cNvSpPr>
            <a:spLocks/>
          </p:cNvSpPr>
          <p:nvPr/>
        </p:nvSpPr>
        <p:spPr bwMode="auto">
          <a:xfrm rot="-5400000">
            <a:off x="2819400" y="1601788"/>
            <a:ext cx="152400" cy="1219200"/>
          </a:xfrm>
          <a:custGeom>
            <a:avLst/>
            <a:gdLst>
              <a:gd name="T0" fmla="*/ 21600 w 21600"/>
              <a:gd name="T1" fmla="*/ 0 h 21600"/>
              <a:gd name="T2" fmla="*/ 10800 w 21600"/>
              <a:gd name="T3" fmla="*/ 1800 h 21600"/>
              <a:gd name="T4" fmla="*/ 10800 w 21600"/>
              <a:gd name="T5" fmla="*/ 9000 h 21600"/>
              <a:gd name="T6" fmla="*/ 0 w 21600"/>
              <a:gd name="T7" fmla="*/ 10800 h 21600"/>
              <a:gd name="T8" fmla="*/ 10800 w 21600"/>
              <a:gd name="T9" fmla="*/ 12600 h 21600"/>
              <a:gd name="T10" fmla="*/ 10800 w 21600"/>
              <a:gd name="T11" fmla="*/ 19800 h 21600"/>
              <a:gd name="T12" fmla="*/ 21600 w 21600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5635" y="0"/>
                  <a:pt x="10800" y="806"/>
                  <a:pt x="10800" y="1800"/>
                </a:cubicBezTo>
                <a:lnTo>
                  <a:pt x="10800" y="9000"/>
                </a:lnTo>
                <a:cubicBezTo>
                  <a:pt x="10800" y="9994"/>
                  <a:pt x="5965" y="10800"/>
                  <a:pt x="0" y="10800"/>
                </a:cubicBezTo>
                <a:cubicBezTo>
                  <a:pt x="5965" y="10800"/>
                  <a:pt x="10800" y="11606"/>
                  <a:pt x="10800" y="12600"/>
                </a:cubicBezTo>
                <a:lnTo>
                  <a:pt x="10800" y="19800"/>
                </a:lnTo>
                <a:cubicBezTo>
                  <a:pt x="10800" y="20794"/>
                  <a:pt x="15635" y="21600"/>
                  <a:pt x="21600" y="21600"/>
                </a:cubicBezTo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47123" name="Picture 19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355850"/>
            <a:ext cx="320675" cy="22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24" name="Freeform 20"/>
          <p:cNvSpPr>
            <a:spLocks/>
          </p:cNvSpPr>
          <p:nvPr/>
        </p:nvSpPr>
        <p:spPr bwMode="auto">
          <a:xfrm rot="-5400000">
            <a:off x="4343400" y="1601788"/>
            <a:ext cx="152400" cy="1219200"/>
          </a:xfrm>
          <a:custGeom>
            <a:avLst/>
            <a:gdLst>
              <a:gd name="T0" fmla="*/ 21600 w 21600"/>
              <a:gd name="T1" fmla="*/ 0 h 21600"/>
              <a:gd name="T2" fmla="*/ 10800 w 21600"/>
              <a:gd name="T3" fmla="*/ 1800 h 21600"/>
              <a:gd name="T4" fmla="*/ 10800 w 21600"/>
              <a:gd name="T5" fmla="*/ 9000 h 21600"/>
              <a:gd name="T6" fmla="*/ 0 w 21600"/>
              <a:gd name="T7" fmla="*/ 10800 h 21600"/>
              <a:gd name="T8" fmla="*/ 10800 w 21600"/>
              <a:gd name="T9" fmla="*/ 12600 h 21600"/>
              <a:gd name="T10" fmla="*/ 10800 w 21600"/>
              <a:gd name="T11" fmla="*/ 19800 h 21600"/>
              <a:gd name="T12" fmla="*/ 21600 w 21600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5635" y="0"/>
                  <a:pt x="10800" y="806"/>
                  <a:pt x="10800" y="1800"/>
                </a:cubicBezTo>
                <a:lnTo>
                  <a:pt x="10800" y="9000"/>
                </a:lnTo>
                <a:cubicBezTo>
                  <a:pt x="10800" y="9994"/>
                  <a:pt x="5965" y="10800"/>
                  <a:pt x="0" y="10800"/>
                </a:cubicBezTo>
                <a:cubicBezTo>
                  <a:pt x="5965" y="10800"/>
                  <a:pt x="10800" y="11606"/>
                  <a:pt x="10800" y="12600"/>
                </a:cubicBezTo>
                <a:lnTo>
                  <a:pt x="10800" y="19800"/>
                </a:lnTo>
                <a:cubicBezTo>
                  <a:pt x="10800" y="20794"/>
                  <a:pt x="15635" y="21600"/>
                  <a:pt x="21600" y="21600"/>
                </a:cubicBezTo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7125" name="Freeform 21"/>
          <p:cNvSpPr>
            <a:spLocks/>
          </p:cNvSpPr>
          <p:nvPr/>
        </p:nvSpPr>
        <p:spPr bwMode="auto">
          <a:xfrm rot="-5400000">
            <a:off x="6324600" y="1601788"/>
            <a:ext cx="152400" cy="1219200"/>
          </a:xfrm>
          <a:custGeom>
            <a:avLst/>
            <a:gdLst>
              <a:gd name="T0" fmla="*/ 21600 w 21600"/>
              <a:gd name="T1" fmla="*/ 0 h 21600"/>
              <a:gd name="T2" fmla="*/ 10800 w 21600"/>
              <a:gd name="T3" fmla="*/ 1800 h 21600"/>
              <a:gd name="T4" fmla="*/ 10800 w 21600"/>
              <a:gd name="T5" fmla="*/ 9000 h 21600"/>
              <a:gd name="T6" fmla="*/ 0 w 21600"/>
              <a:gd name="T7" fmla="*/ 10800 h 21600"/>
              <a:gd name="T8" fmla="*/ 10800 w 21600"/>
              <a:gd name="T9" fmla="*/ 12600 h 21600"/>
              <a:gd name="T10" fmla="*/ 10800 w 21600"/>
              <a:gd name="T11" fmla="*/ 19800 h 21600"/>
              <a:gd name="T12" fmla="*/ 21600 w 21600"/>
              <a:gd name="T13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21600">
                <a:moveTo>
                  <a:pt x="21600" y="0"/>
                </a:moveTo>
                <a:cubicBezTo>
                  <a:pt x="15635" y="0"/>
                  <a:pt x="10800" y="806"/>
                  <a:pt x="10800" y="1800"/>
                </a:cubicBezTo>
                <a:lnTo>
                  <a:pt x="10800" y="9000"/>
                </a:lnTo>
                <a:cubicBezTo>
                  <a:pt x="10800" y="9994"/>
                  <a:pt x="5965" y="10800"/>
                  <a:pt x="0" y="10800"/>
                </a:cubicBezTo>
                <a:cubicBezTo>
                  <a:pt x="5965" y="10800"/>
                  <a:pt x="10800" y="11606"/>
                  <a:pt x="10800" y="12600"/>
                </a:cubicBezTo>
                <a:lnTo>
                  <a:pt x="10800" y="19800"/>
                </a:lnTo>
                <a:cubicBezTo>
                  <a:pt x="10800" y="20794"/>
                  <a:pt x="15635" y="21600"/>
                  <a:pt x="21600" y="21600"/>
                </a:cubicBezTo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47126" name="Picture 22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113" y="2359025"/>
            <a:ext cx="334962" cy="223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27" name="Picture 23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38" y="2351088"/>
            <a:ext cx="417512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131" name="Group 27"/>
          <p:cNvGrpSpPr>
            <a:grpSpLocks/>
          </p:cNvGrpSpPr>
          <p:nvPr/>
        </p:nvGrpSpPr>
        <p:grpSpPr bwMode="auto">
          <a:xfrm>
            <a:off x="6858000" y="3048000"/>
            <a:ext cx="2130425" cy="2044700"/>
            <a:chOff x="0" y="0"/>
            <a:chExt cx="1342" cy="1288"/>
          </a:xfrm>
        </p:grpSpPr>
        <p:pic>
          <p:nvPicPr>
            <p:cNvPr id="47128" name="Picture 24"/>
            <p:cNvPicPr>
              <a:picLocks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639" t="19997" r="2151" b="52223"/>
            <a:stretch>
              <a:fillRect/>
            </a:stretch>
          </p:blipFill>
          <p:spPr bwMode="auto">
            <a:xfrm>
              <a:off x="847" y="288"/>
              <a:ext cx="495" cy="1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129" name="Line 25"/>
            <p:cNvSpPr>
              <a:spLocks noChangeShapeType="1"/>
            </p:cNvSpPr>
            <p:nvPr/>
          </p:nvSpPr>
          <p:spPr bwMode="auto">
            <a:xfrm>
              <a:off x="473" y="831"/>
              <a:ext cx="295" cy="1"/>
            </a:xfrm>
            <a:prstGeom prst="line">
              <a:avLst/>
            </a:prstGeom>
            <a:noFill/>
            <a:ln w="1905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  <p:sp>
          <p:nvSpPr>
            <p:cNvPr id="47130" name="Line 26"/>
            <p:cNvSpPr>
              <a:spLocks noChangeShapeType="1"/>
            </p:cNvSpPr>
            <p:nvPr/>
          </p:nvSpPr>
          <p:spPr bwMode="auto">
            <a:xfrm>
              <a:off x="0" y="0"/>
              <a:ext cx="768" cy="288"/>
            </a:xfrm>
            <a:prstGeom prst="line">
              <a:avLst/>
            </a:prstGeom>
            <a:noFill/>
            <a:ln w="12700" cap="flat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en-US"/>
            </a:p>
          </p:txBody>
        </p:sp>
      </p:grpSp>
      <p:pic>
        <p:nvPicPr>
          <p:cNvPr id="47132" name="Picture 28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013" y="2890838"/>
            <a:ext cx="5283200" cy="31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1037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58760"/>
            <a:ext cx="8229600" cy="1143000"/>
          </a:xfrm>
          <a:ln/>
        </p:spPr>
        <p:txBody>
          <a:bodyPr rIns="132080"/>
          <a:lstStyle/>
          <a:p>
            <a:r>
              <a:rPr lang="en-US" dirty="0"/>
              <a:t>Recognition with </a:t>
            </a:r>
            <a:r>
              <a:rPr lang="en-US" dirty="0" err="1"/>
              <a:t>eigenfaces</a:t>
            </a:r>
            <a:endParaRPr lang="en-US" dirty="0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7772400" cy="5676900"/>
          </a:xfrm>
          <a:ln/>
        </p:spPr>
        <p:txBody>
          <a:bodyPr rIns="132080"/>
          <a:lstStyle/>
          <a:p>
            <a:pPr marL="496888" indent="-457200"/>
            <a:r>
              <a:rPr lang="en-US" sz="2000" dirty="0"/>
              <a:t>Algorithm</a:t>
            </a:r>
          </a:p>
          <a:p>
            <a:pPr marL="877888" lvl="1" indent="-381000">
              <a:buSzPct val="99000"/>
              <a:buFont typeface="Arial" charset="0"/>
              <a:buAutoNum type="arabicPeriod"/>
            </a:pPr>
            <a:r>
              <a:rPr lang="en-US" sz="1800" dirty="0"/>
              <a:t>Process the image database (set of images with labels)</a:t>
            </a:r>
          </a:p>
          <a:p>
            <a:pPr marL="1296988" lvl="2" indent="-342900">
              <a:buClr>
                <a:srgbClr val="000000"/>
              </a:buClr>
              <a:buFont typeface="Arial" charset="0"/>
              <a:buChar char="•"/>
            </a:pPr>
            <a:r>
              <a:rPr lang="en-US" sz="1600" dirty="0"/>
              <a:t>Run PCA—compute </a:t>
            </a:r>
            <a:r>
              <a:rPr lang="en-US" sz="1600" dirty="0" err="1"/>
              <a:t>eigenfaces</a:t>
            </a:r>
            <a:endParaRPr lang="en-US" sz="1600" dirty="0"/>
          </a:p>
          <a:p>
            <a:pPr marL="1296988" lvl="2" indent="-342900">
              <a:buClr>
                <a:srgbClr val="000000"/>
              </a:buClr>
              <a:buFont typeface="Arial" charset="0"/>
              <a:buChar char="•"/>
            </a:pPr>
            <a:r>
              <a:rPr lang="en-US" sz="1600" dirty="0"/>
              <a:t>Calculate the K coefficients for each image</a:t>
            </a:r>
          </a:p>
          <a:p>
            <a:pPr marL="877888" lvl="1" indent="-381000">
              <a:buSzPct val="99000"/>
              <a:buFont typeface="Arial" charset="0"/>
              <a:buAutoNum type="arabicPeriod"/>
            </a:pPr>
            <a:r>
              <a:rPr lang="en-US" sz="1800" dirty="0"/>
              <a:t>Given a new image (to be recognized) </a:t>
            </a:r>
            <a:r>
              <a:rPr lang="en-US" sz="1800" dirty="0">
                <a:latin typeface="Arial Bold" charset="0"/>
                <a:cs typeface="Arial Bold" charset="0"/>
                <a:sym typeface="Arial Bold" charset="0"/>
              </a:rPr>
              <a:t>x</a:t>
            </a:r>
            <a:r>
              <a:rPr lang="en-US" sz="1800" dirty="0"/>
              <a:t>, calculate K coefficients</a:t>
            </a:r>
            <a:br>
              <a:rPr lang="en-US" sz="1800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  <a:p>
            <a:pPr marL="877888" lvl="1" indent="-381000">
              <a:buSzPct val="99000"/>
              <a:buFont typeface="Arial" charset="0"/>
              <a:buAutoNum type="arabicPeriod"/>
            </a:pPr>
            <a:r>
              <a:rPr lang="en-US" sz="1800" dirty="0"/>
              <a:t>Detect if x is a face</a:t>
            </a:r>
          </a:p>
          <a:p>
            <a:pPr marL="877888" lvl="1" indent="-381000">
              <a:buSzPct val="99000"/>
              <a:buFont typeface="Arial" charset="0"/>
              <a:buAutoNum type="arabicPeriod"/>
            </a:pPr>
            <a:endParaRPr lang="en-US" sz="1800" dirty="0"/>
          </a:p>
          <a:p>
            <a:pPr marL="877888" lvl="1" indent="-381000">
              <a:buSzPct val="99000"/>
              <a:buFont typeface="Arial" charset="0"/>
              <a:buAutoNum type="arabicPeriod"/>
            </a:pPr>
            <a:endParaRPr lang="en-US" dirty="0"/>
          </a:p>
          <a:p>
            <a:pPr marL="877888" lvl="1" indent="-381000">
              <a:buSzPct val="99000"/>
              <a:buFont typeface="Arial" charset="0"/>
              <a:buAutoNum type="arabicPeriod" startAt="4"/>
            </a:pPr>
            <a:r>
              <a:rPr lang="en-US" sz="1800" dirty="0"/>
              <a:t>If it is a face, who is it?</a:t>
            </a:r>
          </a:p>
        </p:txBody>
      </p:sp>
      <p:pic>
        <p:nvPicPr>
          <p:cNvPr id="48132" name="Picture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667000"/>
            <a:ext cx="2994025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133" name="Rectangle 5"/>
          <p:cNvSpPr>
            <a:spLocks/>
          </p:cNvSpPr>
          <p:nvPr/>
        </p:nvSpPr>
        <p:spPr bwMode="auto">
          <a:xfrm>
            <a:off x="901700" y="5020733"/>
            <a:ext cx="77851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40639" bIns="0"/>
          <a:lstStyle/>
          <a:p>
            <a:pPr marL="1296988" indent="-342900">
              <a:spcBef>
                <a:spcPts val="350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Find closest labeled face in database</a:t>
            </a:r>
          </a:p>
          <a:p>
            <a:pPr marL="1296988" indent="-342900">
              <a:spcBef>
                <a:spcPts val="313"/>
              </a:spcBef>
              <a:buClr>
                <a:srgbClr val="000000"/>
              </a:buClr>
              <a:buSzPct val="100000"/>
              <a:buFont typeface="Arial" charset="0"/>
              <a:buChar char="•"/>
            </a:pPr>
            <a:r>
              <a:rPr lang="en-US" sz="1400" dirty="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nearest-neighbor in K-dimensional space</a:t>
            </a:r>
          </a:p>
        </p:txBody>
      </p:sp>
      <p:pic>
        <p:nvPicPr>
          <p:cNvPr id="48134" name="Picture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5" y="3705225"/>
            <a:ext cx="7321550" cy="33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2760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3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498475"/>
            <a:ext cx="82296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Face recognition: once you’ve detected and cropped a face, try to recognize it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57400"/>
            <a:ext cx="4267200" cy="337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46565" name="AutoShape 5"/>
          <p:cNvSpPr>
            <a:spLocks noChangeArrowheads="1"/>
          </p:cNvSpPr>
          <p:nvPr/>
        </p:nvSpPr>
        <p:spPr bwMode="auto">
          <a:xfrm>
            <a:off x="3810000" y="3276600"/>
            <a:ext cx="1295400" cy="838200"/>
          </a:xfrm>
          <a:prstGeom prst="rightArrow">
            <a:avLst>
              <a:gd name="adj1" fmla="val 50000"/>
              <a:gd name="adj2" fmla="val 38636"/>
            </a:avLst>
          </a:prstGeom>
          <a:solidFill>
            <a:srgbClr val="FF99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  <a:latin typeface="Arial" charset="0"/>
              </a:rPr>
              <a:t>Detection</a:t>
            </a:r>
          </a:p>
        </p:txBody>
      </p:sp>
      <p:graphicFrame>
        <p:nvGraphicFramePr>
          <p:cNvPr id="1346567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5181600" y="3200400"/>
          <a:ext cx="977900" cy="1003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0" name="Image" r:id="rId5" imgW="977778" imgH="1002821" progId="Photoshop.Image.10">
                  <p:embed/>
                </p:oleObj>
              </mc:Choice>
              <mc:Fallback>
                <p:oleObj name="Image" r:id="rId5" imgW="977778" imgH="1002821" progId="Photoshop.Image.10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1600" y="3200400"/>
                        <a:ext cx="977900" cy="1003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46569" name="AutoShape 9"/>
          <p:cNvSpPr>
            <a:spLocks noChangeArrowheads="1"/>
          </p:cNvSpPr>
          <p:nvPr/>
        </p:nvSpPr>
        <p:spPr bwMode="auto">
          <a:xfrm>
            <a:off x="6324600" y="3276600"/>
            <a:ext cx="1447800" cy="838200"/>
          </a:xfrm>
          <a:prstGeom prst="rightArrow">
            <a:avLst>
              <a:gd name="adj1" fmla="val 50000"/>
              <a:gd name="adj2" fmla="val 43182"/>
            </a:avLst>
          </a:prstGeom>
          <a:solidFill>
            <a:srgbClr val="FF99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  <a:latin typeface="Arial" charset="0"/>
              </a:rPr>
              <a:t>Recognition</a:t>
            </a:r>
          </a:p>
        </p:txBody>
      </p:sp>
      <p:sp>
        <p:nvSpPr>
          <p:cNvPr id="1346570" name="Text Box 10"/>
          <p:cNvSpPr txBox="1">
            <a:spLocks noChangeArrowheads="1"/>
          </p:cNvSpPr>
          <p:nvPr/>
        </p:nvSpPr>
        <p:spPr bwMode="auto">
          <a:xfrm>
            <a:off x="7848600" y="3505200"/>
            <a:ext cx="1049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</a:rPr>
              <a:t>“Sally”</a:t>
            </a:r>
          </a:p>
        </p:txBody>
      </p:sp>
    </p:spTree>
    <p:extLst>
      <p:ext uri="{BB962C8B-B14F-4D97-AF65-F5344CB8AC3E}">
        <p14:creationId xmlns:p14="http://schemas.microsoft.com/office/powerpoint/2010/main" val="36331086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6565" grpId="0" animBg="1"/>
      <p:bldP spid="1346569" grpId="0" animBg="1"/>
      <p:bldP spid="134657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Line 1"/>
          <p:cNvSpPr>
            <a:spLocks noChangeShapeType="1"/>
          </p:cNvSpPr>
          <p:nvPr/>
        </p:nvSpPr>
        <p:spPr bwMode="auto">
          <a:xfrm>
            <a:off x="685800" y="838200"/>
            <a:ext cx="7772400" cy="1588"/>
          </a:xfrm>
          <a:prstGeom prst="line">
            <a:avLst/>
          </a:prstGeom>
          <a:noFill/>
          <a:ln w="38100" cap="flat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79380"/>
            <a:ext cx="7772400" cy="990600"/>
          </a:xfrm>
          <a:ln/>
        </p:spPr>
        <p:txBody>
          <a:bodyPr rIns="132080"/>
          <a:lstStyle/>
          <a:p>
            <a:r>
              <a:rPr lang="en-US" dirty="0"/>
              <a:t>Choosing the dimension K</a:t>
            </a:r>
          </a:p>
        </p:txBody>
      </p:sp>
      <p:grpSp>
        <p:nvGrpSpPr>
          <p:cNvPr id="49162" name="Group 10"/>
          <p:cNvGrpSpPr>
            <a:grpSpLocks/>
          </p:cNvGrpSpPr>
          <p:nvPr/>
        </p:nvGrpSpPr>
        <p:grpSpPr bwMode="auto">
          <a:xfrm>
            <a:off x="2814638" y="1066800"/>
            <a:ext cx="3236912" cy="2520950"/>
            <a:chOff x="0" y="0"/>
            <a:chExt cx="2038" cy="1588"/>
          </a:xfrm>
        </p:grpSpPr>
        <p:grpSp>
          <p:nvGrpSpPr>
            <p:cNvPr id="49158" name="Group 6"/>
            <p:cNvGrpSpPr>
              <a:grpSpLocks/>
            </p:cNvGrpSpPr>
            <p:nvPr/>
          </p:nvGrpSpPr>
          <p:grpSpPr bwMode="auto">
            <a:xfrm>
              <a:off x="0" y="0"/>
              <a:ext cx="1932" cy="1429"/>
              <a:chOff x="0" y="0"/>
              <a:chExt cx="1932" cy="1429"/>
            </a:xfrm>
          </p:grpSpPr>
          <p:pic>
            <p:nvPicPr>
              <p:cNvPr id="49155" name="Picture 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1051" b="7906"/>
              <a:stretch>
                <a:fillRect/>
              </a:stretch>
            </p:blipFill>
            <p:spPr bwMode="auto">
              <a:xfrm>
                <a:off x="0" y="0"/>
                <a:ext cx="1931" cy="1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156" name="Rectangle 4"/>
              <p:cNvSpPr>
                <a:spLocks/>
              </p:cNvSpPr>
              <p:nvPr/>
            </p:nvSpPr>
            <p:spPr bwMode="auto">
              <a:xfrm>
                <a:off x="630" y="214"/>
                <a:ext cx="144" cy="15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  <p:sp>
            <p:nvSpPr>
              <p:cNvPr id="49157" name="Rectangle 5"/>
              <p:cNvSpPr>
                <a:spLocks/>
              </p:cNvSpPr>
              <p:nvPr/>
            </p:nvSpPr>
            <p:spPr bwMode="auto">
              <a:xfrm>
                <a:off x="246" y="214"/>
                <a:ext cx="144" cy="15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solidFill>
                  <a:srgbClr val="FFFFFF"/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lIns="0" tIns="0" rIns="0" bIns="0"/>
              <a:lstStyle/>
              <a:p>
                <a:endParaRPr lang="en-US"/>
              </a:p>
            </p:txBody>
          </p:sp>
        </p:grpSp>
        <p:sp>
          <p:nvSpPr>
            <p:cNvPr id="49159" name="Rectangle 7"/>
            <p:cNvSpPr>
              <a:spLocks/>
            </p:cNvSpPr>
            <p:nvPr/>
          </p:nvSpPr>
          <p:spPr bwMode="auto">
            <a:xfrm>
              <a:off x="389" y="1388"/>
              <a:ext cx="189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39688" bIns="0">
              <a:spAutoFit/>
            </a:bodyPr>
            <a:lstStyle/>
            <a:p>
              <a:pPr marL="39688">
                <a:lnSpc>
                  <a:spcPct val="105000"/>
                </a:lnSpc>
                <a:spcBef>
                  <a:spcPts val="350"/>
                </a:spcBef>
              </a:pPr>
              <a:r>
                <a:rPr lang="en-US" sz="16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K</a:t>
              </a:r>
            </a:p>
          </p:txBody>
        </p:sp>
        <p:sp>
          <p:nvSpPr>
            <p:cNvPr id="49160" name="Rectangle 8"/>
            <p:cNvSpPr>
              <a:spLocks/>
            </p:cNvSpPr>
            <p:nvPr/>
          </p:nvSpPr>
          <p:spPr bwMode="auto">
            <a:xfrm>
              <a:off x="1749" y="1388"/>
              <a:ext cx="289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39688" bIns="0">
              <a:spAutoFit/>
            </a:bodyPr>
            <a:lstStyle/>
            <a:p>
              <a:pPr marL="39688">
                <a:lnSpc>
                  <a:spcPct val="105000"/>
                </a:lnSpc>
                <a:spcBef>
                  <a:spcPts val="350"/>
                </a:spcBef>
              </a:pPr>
              <a:r>
                <a:rPr lang="en-US" sz="1600">
                  <a:solidFill>
                    <a:schemeClr val="tx1"/>
                  </a:solidFill>
                  <a:latin typeface="Times New Roman Italic" charset="0"/>
                  <a:ea typeface="ＭＳ Ｐゴシック" charset="0"/>
                  <a:cs typeface="Times New Roman Italic" charset="0"/>
                  <a:sym typeface="Times New Roman Italic" charset="0"/>
                </a:rPr>
                <a:t>NM</a:t>
              </a:r>
            </a:p>
          </p:txBody>
        </p:sp>
        <p:sp>
          <p:nvSpPr>
            <p:cNvPr id="49161" name="Rectangle 9"/>
            <p:cNvSpPr>
              <a:spLocks/>
            </p:cNvSpPr>
            <p:nvPr/>
          </p:nvSpPr>
          <p:spPr bwMode="auto">
            <a:xfrm>
              <a:off x="61" y="1388"/>
              <a:ext cx="268" cy="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39688" bIns="0">
              <a:spAutoFit/>
            </a:bodyPr>
            <a:lstStyle/>
            <a:p>
              <a:pPr marL="39688">
                <a:lnSpc>
                  <a:spcPct val="105000"/>
                </a:lnSpc>
                <a:spcBef>
                  <a:spcPts val="350"/>
                </a:spcBef>
              </a:pPr>
              <a:r>
                <a:rPr lang="en-US" sz="1600">
                  <a:solidFill>
                    <a:schemeClr val="tx1"/>
                  </a:solidFill>
                  <a:latin typeface="Times New Roman Italic" charset="0"/>
                  <a:ea typeface="ＭＳ Ｐゴシック" charset="0"/>
                  <a:cs typeface="Times New Roman Italic" charset="0"/>
                  <a:sym typeface="Times New Roman Italic" charset="0"/>
                </a:rPr>
                <a:t>i </a:t>
              </a:r>
              <a:r>
                <a:rPr lang="en-US" sz="1600">
                  <a:solidFill>
                    <a:schemeClr val="tx1"/>
                  </a:solidFill>
                  <a:ea typeface="ＭＳ Ｐゴシック" charset="0"/>
                  <a:cs typeface="Times New Roman" charset="0"/>
                </a:rPr>
                <a:t>= </a:t>
              </a:r>
            </a:p>
          </p:txBody>
        </p:sp>
      </p:grpSp>
      <p:sp>
        <p:nvSpPr>
          <p:cNvPr id="49163" name="Rectangle 11"/>
          <p:cNvSpPr>
            <a:spLocks/>
          </p:cNvSpPr>
          <p:nvPr/>
        </p:nvSpPr>
        <p:spPr bwMode="auto">
          <a:xfrm>
            <a:off x="1447800" y="1330325"/>
            <a:ext cx="123825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39688" bIns="0">
            <a:spAutoFit/>
          </a:bodyPr>
          <a:lstStyle/>
          <a:p>
            <a:pPr marL="39688">
              <a:lnSpc>
                <a:spcPct val="105000"/>
              </a:lnSpc>
              <a:spcBef>
                <a:spcPts val="350"/>
              </a:spcBef>
            </a:pPr>
            <a:r>
              <a:rPr lang="en-US" sz="16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  <a:sym typeface="Arial" charset="0"/>
              </a:rPr>
              <a:t>eigenvalues</a:t>
            </a:r>
          </a:p>
        </p:txBody>
      </p:sp>
      <p:sp>
        <p:nvSpPr>
          <p:cNvPr id="49164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685800" y="3733800"/>
            <a:ext cx="7772400" cy="3124200"/>
          </a:xfrm>
          <a:ln/>
        </p:spPr>
        <p:txBody>
          <a:bodyPr rIns="132080"/>
          <a:lstStyle/>
          <a:p>
            <a:pPr marL="382588" indent="-342900"/>
            <a:r>
              <a:rPr lang="en-US"/>
              <a:t>How many eigenfaces to use?</a:t>
            </a:r>
          </a:p>
          <a:p>
            <a:pPr marL="382588" indent="-342900"/>
            <a:r>
              <a:rPr lang="en-US"/>
              <a:t>Look at the decay of the eigenvalues</a:t>
            </a:r>
          </a:p>
          <a:p>
            <a:pPr marL="782638" lvl="1">
              <a:buClr>
                <a:srgbClr val="000000"/>
              </a:buClr>
            </a:pPr>
            <a:r>
              <a:rPr lang="en-US"/>
              <a:t>the eigenvalue tells you the amount of variance </a:t>
            </a:r>
            <a:r>
              <a:rPr lang="ja-JP" altLang="en-US">
                <a:latin typeface="Arial"/>
              </a:rPr>
              <a:t>“</a:t>
            </a:r>
            <a:r>
              <a:rPr lang="en-US"/>
              <a:t>in the direction</a:t>
            </a:r>
            <a:r>
              <a:rPr lang="ja-JP" altLang="en-US">
                <a:latin typeface="Arial"/>
              </a:rPr>
              <a:t>”</a:t>
            </a:r>
            <a:r>
              <a:rPr lang="en-US"/>
              <a:t> of that eigenface</a:t>
            </a:r>
          </a:p>
          <a:p>
            <a:pPr marL="782638" lvl="1">
              <a:buClr>
                <a:srgbClr val="000000"/>
              </a:buClr>
            </a:pPr>
            <a:r>
              <a:rPr lang="en-US"/>
              <a:t>ignore eigenfaces with low variance</a:t>
            </a:r>
          </a:p>
        </p:txBody>
      </p:sp>
      <p:pic>
        <p:nvPicPr>
          <p:cNvPr id="49165" name="Picture 1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163" y="1419225"/>
            <a:ext cx="198437" cy="20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6352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PCA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endParaRPr lang="en-US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General dimensionality reduction technique</a:t>
            </a:r>
          </a:p>
          <a:p>
            <a:pPr>
              <a:buFont typeface="Arial" pitchFamily="34" charset="0"/>
              <a:buChar char="•"/>
              <a:defRPr/>
            </a:pPr>
            <a:endParaRPr lang="en-US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Preserves most of variance with a much more compact representation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Lower storage requirements (eigenvectors + a few numbers per face)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Faster matching</a:t>
            </a:r>
          </a:p>
          <a:p>
            <a:pPr>
              <a:buFont typeface="Arial" pitchFamily="34" charset="0"/>
              <a:buChar char="•"/>
              <a:defRPr/>
            </a:pPr>
            <a:endParaRPr lang="en-US" dirty="0" smtClean="0"/>
          </a:p>
          <a:p>
            <a:pPr lvl="1">
              <a:buFont typeface="Arial" pitchFamily="34" charset="0"/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6927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2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2076"/>
            <a:ext cx="8229600" cy="1143000"/>
          </a:xfrm>
        </p:spPr>
        <p:txBody>
          <a:bodyPr/>
          <a:lstStyle/>
          <a:p>
            <a:r>
              <a:rPr lang="en-US" dirty="0"/>
              <a:t>Enhancing gender</a:t>
            </a:r>
          </a:p>
        </p:txBody>
      </p:sp>
      <p:sp>
        <p:nvSpPr>
          <p:cNvPr id="792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5042" y="5181600"/>
            <a:ext cx="8572500" cy="830263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 smtClean="0"/>
              <a:t>         more                  same                </a:t>
            </a:r>
            <a:r>
              <a:rPr lang="en-US" sz="1800" b="1" dirty="0"/>
              <a:t>original</a:t>
            </a:r>
            <a:r>
              <a:rPr lang="en-US" sz="1800" dirty="0"/>
              <a:t>   </a:t>
            </a:r>
            <a:r>
              <a:rPr lang="en-US" sz="1800" dirty="0" smtClean="0"/>
              <a:t>       androgynous     </a:t>
            </a:r>
            <a:r>
              <a:rPr lang="en-US" sz="1800" dirty="0"/>
              <a:t>more opposite</a:t>
            </a:r>
          </a:p>
        </p:txBody>
      </p:sp>
      <p:pic>
        <p:nvPicPr>
          <p:cNvPr id="792580" name="Picture 4" descr="Rowland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066800"/>
            <a:ext cx="7239000" cy="4073525"/>
          </a:xfrm>
          <a:prstGeom prst="rect">
            <a:avLst/>
          </a:prstGeom>
          <a:noFill/>
        </p:spPr>
      </p:pic>
      <p:sp>
        <p:nvSpPr>
          <p:cNvPr id="792581" name="Rectangle 5"/>
          <p:cNvSpPr>
            <a:spLocks noChangeArrowheads="1"/>
          </p:cNvSpPr>
          <p:nvPr/>
        </p:nvSpPr>
        <p:spPr bwMode="auto">
          <a:xfrm>
            <a:off x="685800" y="58674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800" dirty="0">
                <a:solidFill>
                  <a:schemeClr val="tx2"/>
                </a:solidFill>
              </a:rPr>
              <a:t>D. Rowland and D. </a:t>
            </a:r>
            <a:r>
              <a:rPr lang="en-US" sz="1800" dirty="0" err="1">
                <a:solidFill>
                  <a:schemeClr val="tx2"/>
                </a:solidFill>
              </a:rPr>
              <a:t>Perrett</a:t>
            </a:r>
            <a:r>
              <a:rPr lang="en-US" sz="1800" dirty="0">
                <a:solidFill>
                  <a:schemeClr val="tx2"/>
                </a:solidFill>
              </a:rPr>
              <a:t>, </a:t>
            </a:r>
            <a:r>
              <a:rPr lang="en-US" sz="1800" dirty="0">
                <a:solidFill>
                  <a:schemeClr val="tx2"/>
                </a:solidFill>
                <a:hlinkClick r:id="rId4"/>
              </a:rPr>
              <a:t>“Manipulating Facial Appearance through Shape and Color,”</a:t>
            </a:r>
            <a:r>
              <a:rPr lang="en-US" sz="1800" dirty="0">
                <a:solidFill>
                  <a:schemeClr val="tx2"/>
                </a:solidFill>
              </a:rPr>
              <a:t> IEEE CG&amp;A, September 1995</a:t>
            </a:r>
          </a:p>
        </p:txBody>
      </p:sp>
      <p:sp>
        <p:nvSpPr>
          <p:cNvPr id="792582" name="Text Box 6"/>
          <p:cNvSpPr txBox="1">
            <a:spLocks noChangeArrowheads="1"/>
          </p:cNvSpPr>
          <p:nvPr/>
        </p:nvSpPr>
        <p:spPr bwMode="auto">
          <a:xfrm>
            <a:off x="7294563" y="6477000"/>
            <a:ext cx="17922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/>
              <a:t>Slide credit: A. Efros</a:t>
            </a:r>
          </a:p>
        </p:txBody>
      </p:sp>
    </p:spTree>
    <p:extLst>
      <p:ext uri="{BB962C8B-B14F-4D97-AF65-F5344CB8AC3E}">
        <p14:creationId xmlns:p14="http://schemas.microsoft.com/office/powerpoint/2010/main" val="1435168566"/>
      </p:ext>
    </p:extLst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326"/>
            <a:ext cx="8229600" cy="1143000"/>
          </a:xfrm>
        </p:spPr>
        <p:txBody>
          <a:bodyPr/>
          <a:lstStyle/>
          <a:p>
            <a:r>
              <a:rPr lang="en-US" dirty="0"/>
              <a:t>Changing age</a:t>
            </a:r>
          </a:p>
        </p:txBody>
      </p:sp>
      <p:sp>
        <p:nvSpPr>
          <p:cNvPr id="79360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914400"/>
            <a:ext cx="2667000" cy="5257800"/>
          </a:xfrm>
        </p:spPr>
        <p:txBody>
          <a:bodyPr/>
          <a:lstStyle/>
          <a:p>
            <a:pPr marL="0" indent="0"/>
            <a:endParaRPr lang="en-US" sz="2000" dirty="0"/>
          </a:p>
          <a:p>
            <a:pPr marL="0" indent="0"/>
            <a:endParaRPr lang="en-US" sz="2000" dirty="0"/>
          </a:p>
          <a:p>
            <a:pPr marL="0" indent="0"/>
            <a:r>
              <a:rPr lang="en-US" sz="2000" dirty="0"/>
              <a:t>Face becomes “rounder” and “more textured” and “grayer”</a:t>
            </a:r>
          </a:p>
        </p:txBody>
      </p:sp>
      <p:sp>
        <p:nvSpPr>
          <p:cNvPr id="79360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3429000" y="1447800"/>
            <a:ext cx="5410200" cy="4343400"/>
          </a:xfrm>
        </p:spPr>
        <p:txBody>
          <a:bodyPr/>
          <a:lstStyle/>
          <a:p>
            <a:pPr marL="0" indent="0"/>
            <a:endParaRPr lang="en-US" sz="2000" dirty="0"/>
          </a:p>
          <a:p>
            <a:pPr marL="0" indent="0"/>
            <a:endParaRPr lang="en-US" sz="2000" dirty="0"/>
          </a:p>
          <a:p>
            <a:pPr marL="0" indent="0"/>
            <a:r>
              <a:rPr lang="en-US" sz="2000" dirty="0"/>
              <a:t>original			                        shape</a:t>
            </a:r>
          </a:p>
          <a:p>
            <a:pPr marL="0" indent="0"/>
            <a:endParaRPr lang="en-US" sz="2000" dirty="0"/>
          </a:p>
          <a:p>
            <a:pPr marL="0" indent="0"/>
            <a:endParaRPr lang="en-US" sz="2000" dirty="0"/>
          </a:p>
          <a:p>
            <a:pPr marL="0" indent="0"/>
            <a:endParaRPr lang="en-US" sz="2000" dirty="0"/>
          </a:p>
          <a:p>
            <a:pPr marL="0" indent="0"/>
            <a:endParaRPr lang="en-US" sz="2000" dirty="0"/>
          </a:p>
          <a:p>
            <a:pPr marL="0" indent="0"/>
            <a:endParaRPr lang="en-US" sz="2000" dirty="0"/>
          </a:p>
          <a:p>
            <a:pPr marL="0" indent="0"/>
            <a:r>
              <a:rPr lang="en-US" sz="2000" dirty="0"/>
              <a:t>    color				           both</a:t>
            </a:r>
          </a:p>
        </p:txBody>
      </p:sp>
      <p:pic>
        <p:nvPicPr>
          <p:cNvPr id="793605" name="Picture 5" descr="Rowland3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1368" y="1143000"/>
            <a:ext cx="3200400" cy="4357688"/>
          </a:xfrm>
          <a:prstGeom prst="rect">
            <a:avLst/>
          </a:prstGeom>
          <a:noFill/>
        </p:spPr>
      </p:pic>
      <p:sp>
        <p:nvSpPr>
          <p:cNvPr id="793606" name="Rectangle 6"/>
          <p:cNvSpPr>
            <a:spLocks noChangeArrowheads="1"/>
          </p:cNvSpPr>
          <p:nvPr/>
        </p:nvSpPr>
        <p:spPr bwMode="auto">
          <a:xfrm>
            <a:off x="685800" y="5867400"/>
            <a:ext cx="7772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800" dirty="0">
                <a:solidFill>
                  <a:schemeClr val="tx2"/>
                </a:solidFill>
              </a:rPr>
              <a:t>D. Rowland and D. </a:t>
            </a:r>
            <a:r>
              <a:rPr lang="en-US" sz="1800" dirty="0" err="1">
                <a:solidFill>
                  <a:schemeClr val="tx2"/>
                </a:solidFill>
              </a:rPr>
              <a:t>Perrett</a:t>
            </a:r>
            <a:r>
              <a:rPr lang="en-US" sz="1800" dirty="0">
                <a:solidFill>
                  <a:schemeClr val="tx2"/>
                </a:solidFill>
              </a:rPr>
              <a:t>, </a:t>
            </a:r>
            <a:r>
              <a:rPr lang="en-US" sz="1800" dirty="0">
                <a:solidFill>
                  <a:schemeClr val="tx2"/>
                </a:solidFill>
                <a:hlinkClick r:id="rId4"/>
              </a:rPr>
              <a:t>“Manipulating Facial Appearance through Shape and Color,”</a:t>
            </a:r>
            <a:r>
              <a:rPr lang="en-US" sz="1800" dirty="0">
                <a:solidFill>
                  <a:schemeClr val="tx2"/>
                </a:solidFill>
              </a:rPr>
              <a:t> IEEE CG&amp;A, September 1995</a:t>
            </a:r>
          </a:p>
        </p:txBody>
      </p:sp>
      <p:sp>
        <p:nvSpPr>
          <p:cNvPr id="793607" name="Text Box 7"/>
          <p:cNvSpPr txBox="1">
            <a:spLocks noChangeArrowheads="1"/>
          </p:cNvSpPr>
          <p:nvPr/>
        </p:nvSpPr>
        <p:spPr bwMode="auto">
          <a:xfrm>
            <a:off x="7294563" y="6477000"/>
            <a:ext cx="17922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/>
              <a:t>Slide credit: A. Efros</a:t>
            </a:r>
          </a:p>
        </p:txBody>
      </p:sp>
    </p:spTree>
    <p:extLst>
      <p:ext uri="{BB962C8B-B14F-4D97-AF65-F5344CB8AC3E}">
        <p14:creationId xmlns:p14="http://schemas.microsoft.com/office/powerpoint/2010/main" val="334083092"/>
      </p:ext>
    </p:extLst>
  </p:cSld>
  <p:clrMapOvr>
    <a:masterClrMapping/>
  </p:clrMapOvr>
  <p:transition xmlns:p14="http://schemas.microsoft.com/office/powerpoint/2010/main" advClick="0"/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9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9701"/>
            <a:ext cx="8229600" cy="1143000"/>
          </a:xfrm>
        </p:spPr>
        <p:txBody>
          <a:bodyPr/>
          <a:lstStyle/>
          <a:p>
            <a:r>
              <a:rPr lang="en-US" dirty="0"/>
              <a:t>Which face is more attractive?</a:t>
            </a:r>
          </a:p>
        </p:txBody>
      </p:sp>
      <p:pic>
        <p:nvPicPr>
          <p:cNvPr id="9799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143000"/>
            <a:ext cx="37798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799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8363" y="1143000"/>
            <a:ext cx="377983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79976" name="Text Box 8"/>
          <p:cNvSpPr txBox="1">
            <a:spLocks noChangeArrowheads="1"/>
          </p:cNvSpPr>
          <p:nvPr/>
        </p:nvSpPr>
        <p:spPr bwMode="auto">
          <a:xfrm>
            <a:off x="2651125" y="6288088"/>
            <a:ext cx="3827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hlinkClick r:id="rId5"/>
              </a:rPr>
              <a:t>http://www.beautycheck.de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15731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0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39700"/>
            <a:ext cx="8229600" cy="1143000"/>
          </a:xfrm>
        </p:spPr>
        <p:txBody>
          <a:bodyPr/>
          <a:lstStyle/>
          <a:p>
            <a:r>
              <a:rPr lang="en-US" dirty="0"/>
              <a:t>Which face is more attractive?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590800" y="1143000"/>
            <a:ext cx="3779838" cy="4724400"/>
            <a:chOff x="432" y="720"/>
            <a:chExt cx="2381" cy="2976"/>
          </a:xfrm>
        </p:grpSpPr>
        <p:pic>
          <p:nvPicPr>
            <p:cNvPr id="982023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2" y="720"/>
              <a:ext cx="2381" cy="2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82025" name="Text Box 9"/>
            <p:cNvSpPr txBox="1">
              <a:spLocks noChangeArrowheads="1"/>
            </p:cNvSpPr>
            <p:nvPr/>
          </p:nvSpPr>
          <p:spPr bwMode="auto">
            <a:xfrm>
              <a:off x="480" y="720"/>
              <a:ext cx="3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/>
                <a:t>left</a:t>
              </a:r>
            </a:p>
          </p:txBody>
        </p:sp>
      </p:grpSp>
      <p:grpSp>
        <p:nvGrpSpPr>
          <p:cNvPr id="3" name="Group 12"/>
          <p:cNvGrpSpPr>
            <a:grpSpLocks/>
          </p:cNvGrpSpPr>
          <p:nvPr/>
        </p:nvGrpSpPr>
        <p:grpSpPr bwMode="auto">
          <a:xfrm>
            <a:off x="2590800" y="1143000"/>
            <a:ext cx="3779838" cy="4724400"/>
            <a:chOff x="2947" y="720"/>
            <a:chExt cx="2381" cy="2976"/>
          </a:xfrm>
        </p:grpSpPr>
        <p:pic>
          <p:nvPicPr>
            <p:cNvPr id="982024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47" y="720"/>
              <a:ext cx="2381" cy="2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82026" name="Text Box 10"/>
            <p:cNvSpPr txBox="1">
              <a:spLocks noChangeArrowheads="1"/>
            </p:cNvSpPr>
            <p:nvPr/>
          </p:nvSpPr>
          <p:spPr bwMode="auto">
            <a:xfrm>
              <a:off x="2976" y="729"/>
              <a:ext cx="3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/>
                <a:t>right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914122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Which face is more attractive?</a:t>
            </a:r>
          </a:p>
        </p:txBody>
      </p:sp>
      <p:pic>
        <p:nvPicPr>
          <p:cNvPr id="9840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143000"/>
            <a:ext cx="37798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840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8363" y="1143000"/>
            <a:ext cx="3779837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84069" name="Text Box 5"/>
          <p:cNvSpPr txBox="1">
            <a:spLocks noChangeArrowheads="1"/>
          </p:cNvSpPr>
          <p:nvPr/>
        </p:nvSpPr>
        <p:spPr bwMode="auto">
          <a:xfrm>
            <a:off x="5943600" y="5867400"/>
            <a:ext cx="1420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attractive</a:t>
            </a:r>
          </a:p>
        </p:txBody>
      </p:sp>
      <p:sp>
        <p:nvSpPr>
          <p:cNvPr id="984070" name="Text Box 6"/>
          <p:cNvSpPr txBox="1">
            <a:spLocks noChangeArrowheads="1"/>
          </p:cNvSpPr>
          <p:nvPr/>
        </p:nvSpPr>
        <p:spPr bwMode="auto">
          <a:xfrm>
            <a:off x="846138" y="5867400"/>
            <a:ext cx="3497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0.5(attractive + average)</a:t>
            </a:r>
          </a:p>
        </p:txBody>
      </p:sp>
    </p:spTree>
    <p:extLst>
      <p:ext uri="{BB962C8B-B14F-4D97-AF65-F5344CB8AC3E}">
        <p14:creationId xmlns:p14="http://schemas.microsoft.com/office/powerpoint/2010/main" val="37285333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Which face is more attractive?</a:t>
            </a:r>
          </a:p>
        </p:txBody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881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19200"/>
            <a:ext cx="37798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881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219200"/>
            <a:ext cx="37798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88168" name="Text Box 8"/>
          <p:cNvSpPr txBox="1">
            <a:spLocks noChangeArrowheads="1"/>
          </p:cNvSpPr>
          <p:nvPr/>
        </p:nvSpPr>
        <p:spPr bwMode="auto">
          <a:xfrm>
            <a:off x="2651125" y="6288088"/>
            <a:ext cx="38274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hlinkClick r:id="rId5"/>
              </a:rPr>
              <a:t>http://www.beautycheck.de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244767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Which face is more attractive?</a:t>
            </a:r>
          </a:p>
        </p:txBody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2514600" y="1219200"/>
            <a:ext cx="3779838" cy="4724400"/>
            <a:chOff x="432" y="768"/>
            <a:chExt cx="2381" cy="2976"/>
          </a:xfrm>
        </p:grpSpPr>
        <p:pic>
          <p:nvPicPr>
            <p:cNvPr id="990212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2" y="768"/>
              <a:ext cx="2381" cy="2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90214" name="Text Box 6"/>
            <p:cNvSpPr txBox="1">
              <a:spLocks noChangeArrowheads="1"/>
            </p:cNvSpPr>
            <p:nvPr/>
          </p:nvSpPr>
          <p:spPr bwMode="auto">
            <a:xfrm>
              <a:off x="460" y="768"/>
              <a:ext cx="3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/>
                <a:t>left</a:t>
              </a:r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2514600" y="1219200"/>
            <a:ext cx="3779838" cy="4724400"/>
            <a:chOff x="2928" y="768"/>
            <a:chExt cx="2381" cy="2976"/>
          </a:xfrm>
        </p:grpSpPr>
        <p:pic>
          <p:nvPicPr>
            <p:cNvPr id="990213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28" y="768"/>
              <a:ext cx="2381" cy="29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90215" name="Text Box 7"/>
            <p:cNvSpPr txBox="1">
              <a:spLocks noChangeArrowheads="1"/>
            </p:cNvSpPr>
            <p:nvPr/>
          </p:nvSpPr>
          <p:spPr bwMode="auto">
            <a:xfrm>
              <a:off x="2956" y="768"/>
              <a:ext cx="396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800"/>
                <a:t>right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5425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84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Which face is more attractive?</a:t>
            </a:r>
          </a:p>
        </p:txBody>
      </p:sp>
      <p:sp>
        <p:nvSpPr>
          <p:cNvPr id="998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9840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219200"/>
            <a:ext cx="37798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9840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219200"/>
            <a:ext cx="3779838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98406" name="Text Box 6"/>
          <p:cNvSpPr txBox="1">
            <a:spLocks noChangeArrowheads="1"/>
          </p:cNvSpPr>
          <p:nvPr/>
        </p:nvSpPr>
        <p:spPr bwMode="auto">
          <a:xfrm>
            <a:off x="1377950" y="5943600"/>
            <a:ext cx="2279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0.5(adult+child)</a:t>
            </a:r>
          </a:p>
        </p:txBody>
      </p:sp>
      <p:sp>
        <p:nvSpPr>
          <p:cNvPr id="998407" name="Text Box 7"/>
          <p:cNvSpPr txBox="1">
            <a:spLocks noChangeArrowheads="1"/>
          </p:cNvSpPr>
          <p:nvPr/>
        </p:nvSpPr>
        <p:spPr bwMode="auto">
          <a:xfrm>
            <a:off x="6088063" y="5943600"/>
            <a:ext cx="846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/>
              <a:t>adult</a:t>
            </a:r>
          </a:p>
        </p:txBody>
      </p:sp>
    </p:spTree>
    <p:extLst>
      <p:ext uri="{BB962C8B-B14F-4D97-AF65-F5344CB8AC3E}">
        <p14:creationId xmlns:p14="http://schemas.microsoft.com/office/powerpoint/2010/main" val="1398104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Face recognition: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5715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Typical scenario: few examples per face, identify or verify test example</a:t>
            </a:r>
          </a:p>
          <a:p>
            <a:r>
              <a:rPr lang="en-US" sz="3600" dirty="0" smtClean="0"/>
              <a:t>What’s hard: changes in expression, lighting, age, </a:t>
            </a:r>
            <a:r>
              <a:rPr lang="en-US" sz="3600" dirty="0" smtClean="0">
                <a:solidFill>
                  <a:srgbClr val="FF0000"/>
                </a:solidFill>
              </a:rPr>
              <a:t>occlusion</a:t>
            </a:r>
            <a:r>
              <a:rPr lang="en-US" sz="3600" dirty="0" smtClean="0"/>
              <a:t>, </a:t>
            </a:r>
            <a:r>
              <a:rPr lang="en-US" sz="3600" b="1" dirty="0" smtClean="0">
                <a:solidFill>
                  <a:srgbClr val="FF0000"/>
                </a:solidFill>
              </a:rPr>
              <a:t>viewpoint</a:t>
            </a:r>
          </a:p>
          <a:p>
            <a:r>
              <a:rPr lang="en-US" sz="3600" dirty="0" smtClean="0"/>
              <a:t>Basic approaches (all nearest neighbor)</a:t>
            </a:r>
          </a:p>
          <a:p>
            <a:pPr marL="971550" lvl="1" indent="-457200">
              <a:buFont typeface="Calibri" pitchFamily="34" charset="0"/>
              <a:buAutoNum type="arabicPeriod"/>
            </a:pPr>
            <a:r>
              <a:rPr lang="en-US" dirty="0" smtClean="0"/>
              <a:t>Project into a new subspace</a:t>
            </a:r>
          </a:p>
          <a:p>
            <a:pPr marL="971550" lvl="1" indent="-457200">
              <a:buFont typeface="Calibri" pitchFamily="34" charset="0"/>
              <a:buAutoNum type="arabicPeriod"/>
            </a:pPr>
            <a:r>
              <a:rPr lang="en-US" dirty="0" smtClean="0"/>
              <a:t>Measure face features</a:t>
            </a:r>
          </a:p>
          <a:p>
            <a:pPr>
              <a:buFont typeface="Arial" charset="0"/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96319942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638"/>
            <a:ext cx="8229600" cy="1143000"/>
          </a:xfrm>
        </p:spPr>
        <p:txBody>
          <a:bodyPr/>
          <a:lstStyle/>
          <a:p>
            <a:r>
              <a:rPr lang="en-US" dirty="0" smtClean="0"/>
              <a:t>Limitations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14400"/>
            <a:ext cx="7772400" cy="1066800"/>
          </a:xfrm>
        </p:spPr>
        <p:txBody>
          <a:bodyPr>
            <a:normAutofit lnSpcReduction="10000"/>
          </a:bodyPr>
          <a:lstStyle/>
          <a:p>
            <a:pPr>
              <a:buFontTx/>
              <a:buChar char="•"/>
            </a:pPr>
            <a:r>
              <a:rPr lang="en-US" dirty="0" smtClean="0"/>
              <a:t>The direction of maximum variance is not always good for classification</a:t>
            </a:r>
            <a:endParaRPr lang="el-GR" dirty="0" smtClean="0">
              <a:cs typeface="Arial" charset="0"/>
            </a:endParaRPr>
          </a:p>
        </p:txBody>
      </p:sp>
      <p:sp>
        <p:nvSpPr>
          <p:cNvPr id="38916" name="Oval 4"/>
          <p:cNvSpPr>
            <a:spLocks noChangeArrowheads="1"/>
          </p:cNvSpPr>
          <p:nvPr/>
        </p:nvSpPr>
        <p:spPr bwMode="auto">
          <a:xfrm>
            <a:off x="3886200" y="27432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17" name="Oval 5"/>
          <p:cNvSpPr>
            <a:spLocks noChangeArrowheads="1"/>
          </p:cNvSpPr>
          <p:nvPr/>
        </p:nvSpPr>
        <p:spPr bwMode="auto">
          <a:xfrm>
            <a:off x="4038600" y="3429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18" name="Oval 6"/>
          <p:cNvSpPr>
            <a:spLocks noChangeArrowheads="1"/>
          </p:cNvSpPr>
          <p:nvPr/>
        </p:nvSpPr>
        <p:spPr bwMode="auto">
          <a:xfrm>
            <a:off x="3810000" y="31242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19" name="Oval 7"/>
          <p:cNvSpPr>
            <a:spLocks noChangeArrowheads="1"/>
          </p:cNvSpPr>
          <p:nvPr/>
        </p:nvSpPr>
        <p:spPr bwMode="auto">
          <a:xfrm>
            <a:off x="3657600" y="35052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20" name="Oval 8"/>
          <p:cNvSpPr>
            <a:spLocks noChangeArrowheads="1"/>
          </p:cNvSpPr>
          <p:nvPr/>
        </p:nvSpPr>
        <p:spPr bwMode="auto">
          <a:xfrm>
            <a:off x="3886200" y="3810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21" name="Oval 9"/>
          <p:cNvSpPr>
            <a:spLocks noChangeArrowheads="1"/>
          </p:cNvSpPr>
          <p:nvPr/>
        </p:nvSpPr>
        <p:spPr bwMode="auto">
          <a:xfrm>
            <a:off x="4114800" y="4572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22" name="Oval 10"/>
          <p:cNvSpPr>
            <a:spLocks noChangeArrowheads="1"/>
          </p:cNvSpPr>
          <p:nvPr/>
        </p:nvSpPr>
        <p:spPr bwMode="auto">
          <a:xfrm>
            <a:off x="4267200" y="39624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23" name="Oval 11"/>
          <p:cNvSpPr>
            <a:spLocks noChangeArrowheads="1"/>
          </p:cNvSpPr>
          <p:nvPr/>
        </p:nvSpPr>
        <p:spPr bwMode="auto">
          <a:xfrm>
            <a:off x="3581400" y="43434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24" name="Oval 12"/>
          <p:cNvSpPr>
            <a:spLocks noChangeArrowheads="1"/>
          </p:cNvSpPr>
          <p:nvPr/>
        </p:nvSpPr>
        <p:spPr bwMode="auto">
          <a:xfrm>
            <a:off x="4038600" y="4038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25" name="Oval 13"/>
          <p:cNvSpPr>
            <a:spLocks noChangeArrowheads="1"/>
          </p:cNvSpPr>
          <p:nvPr/>
        </p:nvSpPr>
        <p:spPr bwMode="auto">
          <a:xfrm>
            <a:off x="3810000" y="51054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26" name="Oval 14"/>
          <p:cNvSpPr>
            <a:spLocks noChangeArrowheads="1"/>
          </p:cNvSpPr>
          <p:nvPr/>
        </p:nvSpPr>
        <p:spPr bwMode="auto">
          <a:xfrm>
            <a:off x="4267200" y="29718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27" name="Oval 15"/>
          <p:cNvSpPr>
            <a:spLocks noChangeArrowheads="1"/>
          </p:cNvSpPr>
          <p:nvPr/>
        </p:nvSpPr>
        <p:spPr bwMode="auto">
          <a:xfrm>
            <a:off x="4572000" y="34290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28" name="Oval 16"/>
          <p:cNvSpPr>
            <a:spLocks noChangeArrowheads="1"/>
          </p:cNvSpPr>
          <p:nvPr/>
        </p:nvSpPr>
        <p:spPr bwMode="auto">
          <a:xfrm>
            <a:off x="4572000" y="42672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29" name="Oval 17"/>
          <p:cNvSpPr>
            <a:spLocks noChangeArrowheads="1"/>
          </p:cNvSpPr>
          <p:nvPr/>
        </p:nvSpPr>
        <p:spPr bwMode="auto">
          <a:xfrm>
            <a:off x="4495800" y="48768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30" name="Oval 18"/>
          <p:cNvSpPr>
            <a:spLocks noChangeArrowheads="1"/>
          </p:cNvSpPr>
          <p:nvPr/>
        </p:nvSpPr>
        <p:spPr bwMode="auto">
          <a:xfrm>
            <a:off x="4191000" y="5562600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31" name="Oval 19"/>
          <p:cNvSpPr>
            <a:spLocks noChangeArrowheads="1"/>
          </p:cNvSpPr>
          <p:nvPr/>
        </p:nvSpPr>
        <p:spPr bwMode="auto">
          <a:xfrm>
            <a:off x="4800600" y="24384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32" name="Oval 20"/>
          <p:cNvSpPr>
            <a:spLocks noChangeArrowheads="1"/>
          </p:cNvSpPr>
          <p:nvPr/>
        </p:nvSpPr>
        <p:spPr bwMode="auto">
          <a:xfrm>
            <a:off x="4953000" y="35814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33" name="Oval 21"/>
          <p:cNvSpPr>
            <a:spLocks noChangeArrowheads="1"/>
          </p:cNvSpPr>
          <p:nvPr/>
        </p:nvSpPr>
        <p:spPr bwMode="auto">
          <a:xfrm>
            <a:off x="4724400" y="3276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34" name="Oval 22"/>
          <p:cNvSpPr>
            <a:spLocks noChangeArrowheads="1"/>
          </p:cNvSpPr>
          <p:nvPr/>
        </p:nvSpPr>
        <p:spPr bwMode="auto">
          <a:xfrm>
            <a:off x="4572000" y="3657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35" name="Oval 23"/>
          <p:cNvSpPr>
            <a:spLocks noChangeArrowheads="1"/>
          </p:cNvSpPr>
          <p:nvPr/>
        </p:nvSpPr>
        <p:spPr bwMode="auto">
          <a:xfrm>
            <a:off x="5181600" y="38100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36" name="Oval 24"/>
          <p:cNvSpPr>
            <a:spLocks noChangeArrowheads="1"/>
          </p:cNvSpPr>
          <p:nvPr/>
        </p:nvSpPr>
        <p:spPr bwMode="auto">
          <a:xfrm>
            <a:off x="5029200" y="47244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37" name="Oval 25"/>
          <p:cNvSpPr>
            <a:spLocks noChangeArrowheads="1"/>
          </p:cNvSpPr>
          <p:nvPr/>
        </p:nvSpPr>
        <p:spPr bwMode="auto">
          <a:xfrm>
            <a:off x="5334000" y="29718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38" name="Oval 26"/>
          <p:cNvSpPr>
            <a:spLocks noChangeArrowheads="1"/>
          </p:cNvSpPr>
          <p:nvPr/>
        </p:nvSpPr>
        <p:spPr bwMode="auto">
          <a:xfrm>
            <a:off x="5181600" y="44958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39" name="Oval 27"/>
          <p:cNvSpPr>
            <a:spLocks noChangeArrowheads="1"/>
          </p:cNvSpPr>
          <p:nvPr/>
        </p:nvSpPr>
        <p:spPr bwMode="auto">
          <a:xfrm>
            <a:off x="4953000" y="41910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40" name="Oval 28"/>
          <p:cNvSpPr>
            <a:spLocks noChangeArrowheads="1"/>
          </p:cNvSpPr>
          <p:nvPr/>
        </p:nvSpPr>
        <p:spPr bwMode="auto">
          <a:xfrm>
            <a:off x="4724400" y="52578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41" name="Oval 29"/>
          <p:cNvSpPr>
            <a:spLocks noChangeArrowheads="1"/>
          </p:cNvSpPr>
          <p:nvPr/>
        </p:nvSpPr>
        <p:spPr bwMode="auto">
          <a:xfrm>
            <a:off x="4876800" y="2895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42" name="Oval 30"/>
          <p:cNvSpPr>
            <a:spLocks noChangeArrowheads="1"/>
          </p:cNvSpPr>
          <p:nvPr/>
        </p:nvSpPr>
        <p:spPr bwMode="auto">
          <a:xfrm>
            <a:off x="5486400" y="35814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43" name="Oval 31"/>
          <p:cNvSpPr>
            <a:spLocks noChangeArrowheads="1"/>
          </p:cNvSpPr>
          <p:nvPr/>
        </p:nvSpPr>
        <p:spPr bwMode="auto">
          <a:xfrm>
            <a:off x="5486400" y="44196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44" name="Oval 32"/>
          <p:cNvSpPr>
            <a:spLocks noChangeArrowheads="1"/>
          </p:cNvSpPr>
          <p:nvPr/>
        </p:nvSpPr>
        <p:spPr bwMode="auto">
          <a:xfrm>
            <a:off x="5181600" y="50292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45" name="Oval 33"/>
          <p:cNvSpPr>
            <a:spLocks noChangeArrowheads="1"/>
          </p:cNvSpPr>
          <p:nvPr/>
        </p:nvSpPr>
        <p:spPr bwMode="auto">
          <a:xfrm>
            <a:off x="5334000" y="57150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8946" name="Oval 34"/>
          <p:cNvSpPr>
            <a:spLocks noChangeArrowheads="1"/>
          </p:cNvSpPr>
          <p:nvPr/>
        </p:nvSpPr>
        <p:spPr bwMode="auto">
          <a:xfrm>
            <a:off x="4953000" y="5867400"/>
            <a:ext cx="152400" cy="152400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890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  <p:bldP spid="38915" grpI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A more discriminative subspace: FLD</a:t>
            </a: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Fisher Linear Discriminants </a:t>
            </a:r>
            <a:r>
              <a:rPr lang="en-US" dirty="0" smtClean="0">
                <a:sym typeface="Wingdings" pitchFamily="2" charset="2"/>
              </a:rPr>
              <a:t> “Fisher Faces”</a:t>
            </a:r>
          </a:p>
          <a:p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PCA preserves maximum variance</a:t>
            </a:r>
          </a:p>
          <a:p>
            <a:endParaRPr lang="en-US" dirty="0" smtClean="0">
              <a:sym typeface="Wingdings" pitchFamily="2" charset="2"/>
            </a:endParaRPr>
          </a:p>
          <a:p>
            <a:r>
              <a:rPr lang="en-US" dirty="0" smtClean="0">
                <a:sym typeface="Wingdings" pitchFamily="2" charset="2"/>
              </a:rPr>
              <a:t>FLD preserves discrimination</a:t>
            </a:r>
          </a:p>
          <a:p>
            <a:pPr lvl="1"/>
            <a:r>
              <a:rPr lang="en-US" dirty="0" smtClean="0">
                <a:sym typeface="Wingdings" pitchFamily="2" charset="2"/>
              </a:rPr>
              <a:t>Find projection that maximizes scatter between classes and minimizes scatter within classes</a:t>
            </a:r>
            <a:endParaRPr lang="en-US" dirty="0" smtClean="0"/>
          </a:p>
        </p:txBody>
      </p:sp>
      <p:sp>
        <p:nvSpPr>
          <p:cNvPr id="39940" name="TextBox 3"/>
          <p:cNvSpPr txBox="1">
            <a:spLocks noChangeArrowheads="1"/>
          </p:cNvSpPr>
          <p:nvPr/>
        </p:nvSpPr>
        <p:spPr bwMode="auto">
          <a:xfrm>
            <a:off x="457200" y="5638800"/>
            <a:ext cx="7194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</a:rPr>
              <a:t>Reference: </a:t>
            </a:r>
            <a:r>
              <a:rPr lang="en-US" dirty="0">
                <a:solidFill>
                  <a:prstClr val="black"/>
                </a:solidFill>
                <a:hlinkClick r:id="rId2"/>
              </a:rPr>
              <a:t>Eigenfaces vs. </a:t>
            </a:r>
            <a:r>
              <a:rPr lang="en-US" dirty="0" err="1">
                <a:solidFill>
                  <a:prstClr val="black"/>
                </a:solidFill>
                <a:hlinkClick r:id="rId2"/>
              </a:rPr>
              <a:t>Fisherfaces</a:t>
            </a:r>
            <a:r>
              <a:rPr lang="en-US" dirty="0">
                <a:solidFill>
                  <a:prstClr val="black"/>
                </a:solidFill>
                <a:hlinkClick r:id="rId2"/>
              </a:rPr>
              <a:t>, </a:t>
            </a:r>
            <a:r>
              <a:rPr lang="en-US" dirty="0" err="1">
                <a:solidFill>
                  <a:prstClr val="black"/>
                </a:solidFill>
                <a:hlinkClick r:id="rId2"/>
              </a:rPr>
              <a:t>Belheumer</a:t>
            </a:r>
            <a:r>
              <a:rPr lang="en-US" dirty="0">
                <a:solidFill>
                  <a:prstClr val="black"/>
                </a:solidFill>
                <a:hlinkClick r:id="rId2"/>
              </a:rPr>
              <a:t> et al., PAMI 1997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8034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ChangeArrowheads="1"/>
          </p:cNvSpPr>
          <p:nvPr/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/>
              </a:rPr>
              <a:t>Illustration of the Projection</a:t>
            </a:r>
          </a:p>
        </p:txBody>
      </p:sp>
      <p:sp>
        <p:nvSpPr>
          <p:cNvPr id="40963" name="Rectangle 3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38200" y="5257800"/>
            <a:ext cx="7772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GB" sz="2800">
                <a:solidFill>
                  <a:srgbClr val="40458C"/>
                </a:solidFill>
                <a:latin typeface="Arial" charset="0"/>
              </a:rPr>
              <a:t>        Poor Projection</a:t>
            </a:r>
          </a:p>
        </p:txBody>
      </p:sp>
      <p:sp>
        <p:nvSpPr>
          <p:cNvPr id="40964" name="Line 4"/>
          <p:cNvSpPr>
            <a:spLocks noChangeShapeType="1"/>
          </p:cNvSpPr>
          <p:nvPr/>
        </p:nvSpPr>
        <p:spPr bwMode="auto">
          <a:xfrm>
            <a:off x="1752600" y="4800600"/>
            <a:ext cx="2667000" cy="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65" name="Line 5"/>
          <p:cNvSpPr>
            <a:spLocks noChangeShapeType="1"/>
          </p:cNvSpPr>
          <p:nvPr/>
        </p:nvSpPr>
        <p:spPr bwMode="auto">
          <a:xfrm flipV="1">
            <a:off x="1752600" y="2286000"/>
            <a:ext cx="0" cy="251460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4343400" y="4419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>
                <a:solidFill>
                  <a:srgbClr val="40458C"/>
                </a:solidFill>
                <a:latin typeface="Tahoma" pitchFamily="34" charset="0"/>
                <a:ea typeface="宋体"/>
              </a:rPr>
              <a:t>x1</a:t>
            </a: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1371600" y="213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>
                <a:solidFill>
                  <a:srgbClr val="40458C"/>
                </a:solidFill>
                <a:latin typeface="Tahoma" pitchFamily="34" charset="0"/>
                <a:ea typeface="宋体"/>
              </a:rPr>
              <a:t>x2</a:t>
            </a:r>
          </a:p>
        </p:txBody>
      </p:sp>
      <p:sp>
        <p:nvSpPr>
          <p:cNvPr id="40968" name="Oval 8"/>
          <p:cNvSpPr>
            <a:spLocks noChangeArrowheads="1"/>
          </p:cNvSpPr>
          <p:nvPr/>
        </p:nvSpPr>
        <p:spPr bwMode="auto">
          <a:xfrm>
            <a:off x="2222500" y="27051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69" name="Oval 9"/>
          <p:cNvSpPr>
            <a:spLocks noChangeArrowheads="1"/>
          </p:cNvSpPr>
          <p:nvPr/>
        </p:nvSpPr>
        <p:spPr bwMode="auto">
          <a:xfrm>
            <a:off x="2362200" y="25908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70" name="Oval 10"/>
          <p:cNvSpPr>
            <a:spLocks noChangeArrowheads="1"/>
          </p:cNvSpPr>
          <p:nvPr/>
        </p:nvSpPr>
        <p:spPr bwMode="auto">
          <a:xfrm>
            <a:off x="2133600" y="30480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71" name="Oval 11"/>
          <p:cNvSpPr>
            <a:spLocks noChangeArrowheads="1"/>
          </p:cNvSpPr>
          <p:nvPr/>
        </p:nvSpPr>
        <p:spPr bwMode="auto">
          <a:xfrm>
            <a:off x="2667000" y="27432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2847975" y="29718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3048000" y="29718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2971800" y="32766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75" name="Rectangle 15"/>
          <p:cNvSpPr>
            <a:spLocks noChangeArrowheads="1"/>
          </p:cNvSpPr>
          <p:nvPr/>
        </p:nvSpPr>
        <p:spPr bwMode="auto">
          <a:xfrm>
            <a:off x="2514600" y="32766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76" name="Rectangle 16"/>
          <p:cNvSpPr>
            <a:spLocks noChangeArrowheads="1"/>
          </p:cNvSpPr>
          <p:nvPr/>
        </p:nvSpPr>
        <p:spPr bwMode="auto">
          <a:xfrm>
            <a:off x="2743200" y="31242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77" name="Line 17"/>
          <p:cNvSpPr>
            <a:spLocks noChangeShapeType="1"/>
          </p:cNvSpPr>
          <p:nvPr/>
        </p:nvSpPr>
        <p:spPr bwMode="auto">
          <a:xfrm>
            <a:off x="2171700" y="3048000"/>
            <a:ext cx="0" cy="1752600"/>
          </a:xfrm>
          <a:prstGeom prst="line">
            <a:avLst/>
          </a:prstGeom>
          <a:noFill/>
          <a:ln w="952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78" name="Line 18"/>
          <p:cNvSpPr>
            <a:spLocks noChangeShapeType="1"/>
          </p:cNvSpPr>
          <p:nvPr/>
        </p:nvSpPr>
        <p:spPr bwMode="auto">
          <a:xfrm>
            <a:off x="2247900" y="2743200"/>
            <a:ext cx="0" cy="2057400"/>
          </a:xfrm>
          <a:prstGeom prst="line">
            <a:avLst/>
          </a:prstGeom>
          <a:noFill/>
          <a:ln w="952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79" name="Line 19"/>
          <p:cNvSpPr>
            <a:spLocks noChangeShapeType="1"/>
          </p:cNvSpPr>
          <p:nvPr/>
        </p:nvSpPr>
        <p:spPr bwMode="auto">
          <a:xfrm>
            <a:off x="2400300" y="2667000"/>
            <a:ext cx="0" cy="2133600"/>
          </a:xfrm>
          <a:prstGeom prst="line">
            <a:avLst/>
          </a:prstGeom>
          <a:noFill/>
          <a:ln w="952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80" name="Line 20"/>
          <p:cNvSpPr>
            <a:spLocks noChangeShapeType="1"/>
          </p:cNvSpPr>
          <p:nvPr/>
        </p:nvSpPr>
        <p:spPr bwMode="auto">
          <a:xfrm>
            <a:off x="2705100" y="2819400"/>
            <a:ext cx="0" cy="1981200"/>
          </a:xfrm>
          <a:prstGeom prst="line">
            <a:avLst/>
          </a:prstGeom>
          <a:noFill/>
          <a:ln w="952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81" name="Oval 21"/>
          <p:cNvSpPr>
            <a:spLocks noChangeArrowheads="1"/>
          </p:cNvSpPr>
          <p:nvPr/>
        </p:nvSpPr>
        <p:spPr bwMode="auto">
          <a:xfrm>
            <a:off x="2133600" y="47752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82" name="Oval 22"/>
          <p:cNvSpPr>
            <a:spLocks noChangeArrowheads="1"/>
          </p:cNvSpPr>
          <p:nvPr/>
        </p:nvSpPr>
        <p:spPr bwMode="auto">
          <a:xfrm>
            <a:off x="2235200" y="47625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83" name="Oval 23"/>
          <p:cNvSpPr>
            <a:spLocks noChangeArrowheads="1"/>
          </p:cNvSpPr>
          <p:nvPr/>
        </p:nvSpPr>
        <p:spPr bwMode="auto">
          <a:xfrm>
            <a:off x="2679700" y="47625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84" name="Oval 24"/>
          <p:cNvSpPr>
            <a:spLocks noChangeArrowheads="1"/>
          </p:cNvSpPr>
          <p:nvPr/>
        </p:nvSpPr>
        <p:spPr bwMode="auto">
          <a:xfrm>
            <a:off x="2387600" y="47625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85" name="Line 25"/>
          <p:cNvSpPr>
            <a:spLocks noChangeShapeType="1"/>
          </p:cNvSpPr>
          <p:nvPr/>
        </p:nvSpPr>
        <p:spPr bwMode="auto">
          <a:xfrm>
            <a:off x="2578100" y="3352800"/>
            <a:ext cx="0" cy="1447800"/>
          </a:xfrm>
          <a:prstGeom prst="line">
            <a:avLst/>
          </a:prstGeom>
          <a:noFill/>
          <a:ln w="9525">
            <a:solidFill>
              <a:srgbClr val="26A63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86" name="Line 26"/>
          <p:cNvSpPr>
            <a:spLocks noChangeShapeType="1"/>
          </p:cNvSpPr>
          <p:nvPr/>
        </p:nvSpPr>
        <p:spPr bwMode="auto">
          <a:xfrm flipH="1">
            <a:off x="2870200" y="3048000"/>
            <a:ext cx="25400" cy="1752600"/>
          </a:xfrm>
          <a:prstGeom prst="line">
            <a:avLst/>
          </a:prstGeom>
          <a:noFill/>
          <a:ln w="9525">
            <a:solidFill>
              <a:srgbClr val="2296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87" name="Line 27"/>
          <p:cNvSpPr>
            <a:spLocks noChangeShapeType="1"/>
          </p:cNvSpPr>
          <p:nvPr/>
        </p:nvSpPr>
        <p:spPr bwMode="auto">
          <a:xfrm>
            <a:off x="2781300" y="3200400"/>
            <a:ext cx="0" cy="1600200"/>
          </a:xfrm>
          <a:prstGeom prst="line">
            <a:avLst/>
          </a:prstGeom>
          <a:noFill/>
          <a:ln w="9525">
            <a:solidFill>
              <a:srgbClr val="2296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88" name="Line 28"/>
          <p:cNvSpPr>
            <a:spLocks noChangeShapeType="1"/>
          </p:cNvSpPr>
          <p:nvPr/>
        </p:nvSpPr>
        <p:spPr bwMode="auto">
          <a:xfrm>
            <a:off x="3048000" y="3352800"/>
            <a:ext cx="0" cy="1447800"/>
          </a:xfrm>
          <a:prstGeom prst="line">
            <a:avLst/>
          </a:prstGeom>
          <a:noFill/>
          <a:ln w="9525">
            <a:solidFill>
              <a:srgbClr val="2296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89" name="Line 29"/>
          <p:cNvSpPr>
            <a:spLocks noChangeShapeType="1"/>
          </p:cNvSpPr>
          <p:nvPr/>
        </p:nvSpPr>
        <p:spPr bwMode="auto">
          <a:xfrm>
            <a:off x="3124200" y="3048000"/>
            <a:ext cx="0" cy="1752600"/>
          </a:xfrm>
          <a:prstGeom prst="line">
            <a:avLst/>
          </a:prstGeom>
          <a:noFill/>
          <a:ln w="9525">
            <a:solidFill>
              <a:srgbClr val="2296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2527300" y="47244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91" name="Rectangle 31"/>
          <p:cNvSpPr>
            <a:spLocks noChangeArrowheads="1"/>
          </p:cNvSpPr>
          <p:nvPr/>
        </p:nvSpPr>
        <p:spPr bwMode="auto">
          <a:xfrm>
            <a:off x="2819400" y="47244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92" name="Rectangle 32"/>
          <p:cNvSpPr>
            <a:spLocks noChangeArrowheads="1"/>
          </p:cNvSpPr>
          <p:nvPr/>
        </p:nvSpPr>
        <p:spPr bwMode="auto">
          <a:xfrm>
            <a:off x="3009900" y="47244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93" name="Rectangle 33"/>
          <p:cNvSpPr>
            <a:spLocks noChangeArrowheads="1"/>
          </p:cNvSpPr>
          <p:nvPr/>
        </p:nvSpPr>
        <p:spPr bwMode="auto">
          <a:xfrm>
            <a:off x="3111500" y="47244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94" name="Rectangle 34"/>
          <p:cNvSpPr>
            <a:spLocks noChangeArrowheads="1"/>
          </p:cNvSpPr>
          <p:nvPr/>
        </p:nvSpPr>
        <p:spPr bwMode="auto">
          <a:xfrm>
            <a:off x="2743200" y="47244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95" name="Oval 35"/>
          <p:cNvSpPr>
            <a:spLocks noChangeArrowheads="1"/>
          </p:cNvSpPr>
          <p:nvPr/>
        </p:nvSpPr>
        <p:spPr bwMode="auto">
          <a:xfrm>
            <a:off x="1981200" y="4648200"/>
            <a:ext cx="838200" cy="381000"/>
          </a:xfrm>
          <a:prstGeom prst="ellipse">
            <a:avLst/>
          </a:prstGeom>
          <a:noFill/>
          <a:ln w="19050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0996" name="Oval 36"/>
          <p:cNvSpPr>
            <a:spLocks noChangeArrowheads="1"/>
          </p:cNvSpPr>
          <p:nvPr/>
        </p:nvSpPr>
        <p:spPr bwMode="auto">
          <a:xfrm>
            <a:off x="2438400" y="4572000"/>
            <a:ext cx="990600" cy="533400"/>
          </a:xfrm>
          <a:prstGeom prst="ellipse">
            <a:avLst/>
          </a:prstGeom>
          <a:noFill/>
          <a:ln w="1905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41" name="Line 37"/>
          <p:cNvSpPr>
            <a:spLocks noChangeShapeType="1"/>
          </p:cNvSpPr>
          <p:nvPr/>
        </p:nvSpPr>
        <p:spPr bwMode="auto">
          <a:xfrm>
            <a:off x="5638800" y="4876800"/>
            <a:ext cx="2667000" cy="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42" name="Line 38"/>
          <p:cNvSpPr>
            <a:spLocks noChangeShapeType="1"/>
          </p:cNvSpPr>
          <p:nvPr/>
        </p:nvSpPr>
        <p:spPr bwMode="auto">
          <a:xfrm flipV="1">
            <a:off x="5638800" y="2362200"/>
            <a:ext cx="0" cy="251460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43" name="Rectangle 39"/>
          <p:cNvSpPr>
            <a:spLocks noChangeArrowheads="1"/>
          </p:cNvSpPr>
          <p:nvPr/>
        </p:nvSpPr>
        <p:spPr bwMode="auto">
          <a:xfrm>
            <a:off x="8229600" y="4495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>
                <a:solidFill>
                  <a:srgbClr val="40458C"/>
                </a:solidFill>
                <a:latin typeface="Tahoma" pitchFamily="34" charset="0"/>
                <a:ea typeface="宋体"/>
              </a:rPr>
              <a:t>x1</a:t>
            </a:r>
          </a:p>
        </p:txBody>
      </p:sp>
      <p:sp>
        <p:nvSpPr>
          <p:cNvPr id="149544" name="Rectangle 40"/>
          <p:cNvSpPr>
            <a:spLocks noChangeArrowheads="1"/>
          </p:cNvSpPr>
          <p:nvPr/>
        </p:nvSpPr>
        <p:spPr bwMode="auto">
          <a:xfrm>
            <a:off x="5257800" y="220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>
                <a:solidFill>
                  <a:srgbClr val="40458C"/>
                </a:solidFill>
                <a:latin typeface="Tahoma" pitchFamily="34" charset="0"/>
                <a:ea typeface="宋体"/>
              </a:rPr>
              <a:t>x2</a:t>
            </a:r>
          </a:p>
        </p:txBody>
      </p:sp>
      <p:sp>
        <p:nvSpPr>
          <p:cNvPr id="149545" name="Oval 41"/>
          <p:cNvSpPr>
            <a:spLocks noChangeArrowheads="1"/>
          </p:cNvSpPr>
          <p:nvPr/>
        </p:nvSpPr>
        <p:spPr bwMode="auto">
          <a:xfrm>
            <a:off x="6108700" y="27813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46" name="Oval 42"/>
          <p:cNvSpPr>
            <a:spLocks noChangeArrowheads="1"/>
          </p:cNvSpPr>
          <p:nvPr/>
        </p:nvSpPr>
        <p:spPr bwMode="auto">
          <a:xfrm>
            <a:off x="6248400" y="26670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47" name="Oval 43"/>
          <p:cNvSpPr>
            <a:spLocks noChangeArrowheads="1"/>
          </p:cNvSpPr>
          <p:nvPr/>
        </p:nvSpPr>
        <p:spPr bwMode="auto">
          <a:xfrm>
            <a:off x="6019800" y="31242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48" name="Oval 44"/>
          <p:cNvSpPr>
            <a:spLocks noChangeArrowheads="1"/>
          </p:cNvSpPr>
          <p:nvPr/>
        </p:nvSpPr>
        <p:spPr bwMode="auto">
          <a:xfrm>
            <a:off x="6553200" y="28194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49" name="Rectangle 45"/>
          <p:cNvSpPr>
            <a:spLocks noChangeArrowheads="1"/>
          </p:cNvSpPr>
          <p:nvPr/>
        </p:nvSpPr>
        <p:spPr bwMode="auto">
          <a:xfrm>
            <a:off x="6677025" y="30480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50" name="Rectangle 46"/>
          <p:cNvSpPr>
            <a:spLocks noChangeArrowheads="1"/>
          </p:cNvSpPr>
          <p:nvPr/>
        </p:nvSpPr>
        <p:spPr bwMode="auto">
          <a:xfrm>
            <a:off x="6934200" y="30480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51" name="Rectangle 47"/>
          <p:cNvSpPr>
            <a:spLocks noChangeArrowheads="1"/>
          </p:cNvSpPr>
          <p:nvPr/>
        </p:nvSpPr>
        <p:spPr bwMode="auto">
          <a:xfrm>
            <a:off x="6858000" y="33528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52" name="Rectangle 48"/>
          <p:cNvSpPr>
            <a:spLocks noChangeArrowheads="1"/>
          </p:cNvSpPr>
          <p:nvPr/>
        </p:nvSpPr>
        <p:spPr bwMode="auto">
          <a:xfrm>
            <a:off x="6400800" y="33528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53" name="Rectangle 49"/>
          <p:cNvSpPr>
            <a:spLocks noChangeArrowheads="1"/>
          </p:cNvSpPr>
          <p:nvPr/>
        </p:nvSpPr>
        <p:spPr bwMode="auto">
          <a:xfrm>
            <a:off x="6629400" y="32004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54" name="Line 50"/>
          <p:cNvSpPr>
            <a:spLocks noChangeShapeType="1"/>
          </p:cNvSpPr>
          <p:nvPr/>
        </p:nvSpPr>
        <p:spPr bwMode="auto">
          <a:xfrm flipH="1">
            <a:off x="5880100" y="3124200"/>
            <a:ext cx="177800" cy="265113"/>
          </a:xfrm>
          <a:prstGeom prst="line">
            <a:avLst/>
          </a:prstGeom>
          <a:noFill/>
          <a:ln w="952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55" name="Line 51"/>
          <p:cNvSpPr>
            <a:spLocks noChangeShapeType="1"/>
          </p:cNvSpPr>
          <p:nvPr/>
        </p:nvSpPr>
        <p:spPr bwMode="auto">
          <a:xfrm flipH="1">
            <a:off x="5791200" y="2819400"/>
            <a:ext cx="342900" cy="457200"/>
          </a:xfrm>
          <a:prstGeom prst="line">
            <a:avLst/>
          </a:prstGeom>
          <a:noFill/>
          <a:ln w="952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56" name="Line 52"/>
          <p:cNvSpPr>
            <a:spLocks noChangeShapeType="1"/>
          </p:cNvSpPr>
          <p:nvPr/>
        </p:nvSpPr>
        <p:spPr bwMode="auto">
          <a:xfrm flipH="1">
            <a:off x="5867400" y="2743200"/>
            <a:ext cx="419100" cy="609600"/>
          </a:xfrm>
          <a:prstGeom prst="line">
            <a:avLst/>
          </a:prstGeom>
          <a:noFill/>
          <a:ln w="952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57" name="Line 53"/>
          <p:cNvSpPr>
            <a:spLocks noChangeShapeType="1"/>
          </p:cNvSpPr>
          <p:nvPr/>
        </p:nvSpPr>
        <p:spPr bwMode="auto">
          <a:xfrm flipH="1">
            <a:off x="6096000" y="2895600"/>
            <a:ext cx="495300" cy="609600"/>
          </a:xfrm>
          <a:prstGeom prst="line">
            <a:avLst/>
          </a:prstGeom>
          <a:noFill/>
          <a:ln w="952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58" name="Oval 54"/>
          <p:cNvSpPr>
            <a:spLocks noChangeArrowheads="1"/>
          </p:cNvSpPr>
          <p:nvPr/>
        </p:nvSpPr>
        <p:spPr bwMode="auto">
          <a:xfrm>
            <a:off x="5727700" y="32385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59" name="Oval 55"/>
          <p:cNvSpPr>
            <a:spLocks noChangeArrowheads="1"/>
          </p:cNvSpPr>
          <p:nvPr/>
        </p:nvSpPr>
        <p:spPr bwMode="auto">
          <a:xfrm>
            <a:off x="5867400" y="33528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60" name="Oval 56"/>
          <p:cNvSpPr>
            <a:spLocks noChangeArrowheads="1"/>
          </p:cNvSpPr>
          <p:nvPr/>
        </p:nvSpPr>
        <p:spPr bwMode="auto">
          <a:xfrm>
            <a:off x="6019800" y="35052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61" name="Oval 57"/>
          <p:cNvSpPr>
            <a:spLocks noChangeArrowheads="1"/>
          </p:cNvSpPr>
          <p:nvPr/>
        </p:nvSpPr>
        <p:spPr bwMode="auto">
          <a:xfrm>
            <a:off x="5803900" y="33147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62" name="Line 58"/>
          <p:cNvSpPr>
            <a:spLocks noChangeShapeType="1"/>
          </p:cNvSpPr>
          <p:nvPr/>
        </p:nvSpPr>
        <p:spPr bwMode="auto">
          <a:xfrm flipH="1">
            <a:off x="6248400" y="3403600"/>
            <a:ext cx="179388" cy="254000"/>
          </a:xfrm>
          <a:prstGeom prst="line">
            <a:avLst/>
          </a:prstGeom>
          <a:noFill/>
          <a:ln w="9525">
            <a:solidFill>
              <a:srgbClr val="26A63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63" name="Line 59"/>
          <p:cNvSpPr>
            <a:spLocks noChangeShapeType="1"/>
          </p:cNvSpPr>
          <p:nvPr/>
        </p:nvSpPr>
        <p:spPr bwMode="auto">
          <a:xfrm flipH="1">
            <a:off x="6248400" y="3124200"/>
            <a:ext cx="431800" cy="533400"/>
          </a:xfrm>
          <a:prstGeom prst="line">
            <a:avLst/>
          </a:prstGeom>
          <a:noFill/>
          <a:ln w="9525">
            <a:solidFill>
              <a:srgbClr val="2296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64" name="Line 60"/>
          <p:cNvSpPr>
            <a:spLocks noChangeShapeType="1"/>
          </p:cNvSpPr>
          <p:nvPr/>
        </p:nvSpPr>
        <p:spPr bwMode="auto">
          <a:xfrm flipH="1">
            <a:off x="6324600" y="3276600"/>
            <a:ext cx="342900" cy="457200"/>
          </a:xfrm>
          <a:prstGeom prst="line">
            <a:avLst/>
          </a:prstGeom>
          <a:noFill/>
          <a:ln w="9525">
            <a:solidFill>
              <a:srgbClr val="2296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65" name="Line 61"/>
          <p:cNvSpPr>
            <a:spLocks noChangeShapeType="1"/>
          </p:cNvSpPr>
          <p:nvPr/>
        </p:nvSpPr>
        <p:spPr bwMode="auto">
          <a:xfrm flipH="1">
            <a:off x="6477000" y="3417888"/>
            <a:ext cx="420688" cy="468312"/>
          </a:xfrm>
          <a:prstGeom prst="line">
            <a:avLst/>
          </a:prstGeom>
          <a:noFill/>
          <a:ln w="9525">
            <a:solidFill>
              <a:srgbClr val="2296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66" name="Line 62"/>
          <p:cNvSpPr>
            <a:spLocks noChangeShapeType="1"/>
          </p:cNvSpPr>
          <p:nvPr/>
        </p:nvSpPr>
        <p:spPr bwMode="auto">
          <a:xfrm flipH="1">
            <a:off x="6450013" y="3124200"/>
            <a:ext cx="560387" cy="698500"/>
          </a:xfrm>
          <a:prstGeom prst="line">
            <a:avLst/>
          </a:prstGeom>
          <a:noFill/>
          <a:ln w="9525">
            <a:solidFill>
              <a:srgbClr val="2296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67" name="Rectangle 63"/>
          <p:cNvSpPr>
            <a:spLocks noChangeArrowheads="1"/>
          </p:cNvSpPr>
          <p:nvPr/>
        </p:nvSpPr>
        <p:spPr bwMode="auto">
          <a:xfrm>
            <a:off x="6223000" y="36195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68" name="Rectangle 64"/>
          <p:cNvSpPr>
            <a:spLocks noChangeArrowheads="1"/>
          </p:cNvSpPr>
          <p:nvPr/>
        </p:nvSpPr>
        <p:spPr bwMode="auto">
          <a:xfrm>
            <a:off x="6311900" y="36703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69" name="Rectangle 65"/>
          <p:cNvSpPr>
            <a:spLocks noChangeArrowheads="1"/>
          </p:cNvSpPr>
          <p:nvPr/>
        </p:nvSpPr>
        <p:spPr bwMode="auto">
          <a:xfrm>
            <a:off x="6477000" y="38100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70" name="Rectangle 66"/>
          <p:cNvSpPr>
            <a:spLocks noChangeArrowheads="1"/>
          </p:cNvSpPr>
          <p:nvPr/>
        </p:nvSpPr>
        <p:spPr bwMode="auto">
          <a:xfrm>
            <a:off x="6248400" y="36576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71" name="Rectangle 67"/>
          <p:cNvSpPr>
            <a:spLocks noChangeArrowheads="1"/>
          </p:cNvSpPr>
          <p:nvPr/>
        </p:nvSpPr>
        <p:spPr bwMode="auto">
          <a:xfrm>
            <a:off x="6400800" y="37338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72" name="Oval 68"/>
          <p:cNvSpPr>
            <a:spLocks noChangeArrowheads="1"/>
          </p:cNvSpPr>
          <p:nvPr/>
        </p:nvSpPr>
        <p:spPr bwMode="auto">
          <a:xfrm rot="2592405">
            <a:off x="5514975" y="3138488"/>
            <a:ext cx="685800" cy="381000"/>
          </a:xfrm>
          <a:prstGeom prst="ellipse">
            <a:avLst/>
          </a:prstGeom>
          <a:noFill/>
          <a:ln w="19050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73" name="Oval 69"/>
          <p:cNvSpPr>
            <a:spLocks noChangeArrowheads="1"/>
          </p:cNvSpPr>
          <p:nvPr/>
        </p:nvSpPr>
        <p:spPr bwMode="auto">
          <a:xfrm rot="2304131">
            <a:off x="6096000" y="3581400"/>
            <a:ext cx="685800" cy="381000"/>
          </a:xfrm>
          <a:prstGeom prst="ellipse">
            <a:avLst/>
          </a:prstGeom>
          <a:noFill/>
          <a:ln w="1905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49574" name="Line 70"/>
          <p:cNvSpPr>
            <a:spLocks noChangeShapeType="1"/>
          </p:cNvSpPr>
          <p:nvPr/>
        </p:nvSpPr>
        <p:spPr bwMode="auto">
          <a:xfrm>
            <a:off x="5181600" y="2819400"/>
            <a:ext cx="2667000" cy="2133600"/>
          </a:xfrm>
          <a:prstGeom prst="line">
            <a:avLst/>
          </a:prstGeom>
          <a:noFill/>
          <a:ln w="19050">
            <a:solidFill>
              <a:srgbClr val="CA022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1031" name="Rectangle 71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38200" y="1676400"/>
            <a:ext cx="7772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 typeface="Wingdings" pitchFamily="2" charset="2"/>
              <a:buChar char="w"/>
            </a:pPr>
            <a:r>
              <a:rPr lang="en-GB" sz="2400">
                <a:solidFill>
                  <a:srgbClr val="40458C"/>
                </a:solidFill>
                <a:latin typeface="Arial" charset="0"/>
              </a:rPr>
              <a:t>Using two classes as example:</a:t>
            </a:r>
          </a:p>
        </p:txBody>
      </p:sp>
      <p:sp>
        <p:nvSpPr>
          <p:cNvPr id="149577" name="Rectangle 73"/>
          <p:cNvSpPr>
            <a:spLocks noChangeArrowheads="1"/>
          </p:cNvSpPr>
          <p:nvPr/>
        </p:nvSpPr>
        <p:spPr bwMode="auto">
          <a:xfrm>
            <a:off x="6248400" y="5334000"/>
            <a:ext cx="10953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GB" sz="2800">
                <a:solidFill>
                  <a:srgbClr val="40458C"/>
                </a:solidFill>
                <a:latin typeface="Arial" charset="0"/>
              </a:rPr>
              <a:t>Good</a:t>
            </a:r>
            <a:endParaRPr lang="en-US" sz="2800">
              <a:solidFill>
                <a:srgbClr val="40458C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733414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41" grpId="0" animBg="1"/>
      <p:bldP spid="149542" grpId="0" animBg="1"/>
      <p:bldP spid="149543" grpId="0"/>
      <p:bldP spid="149544" grpId="0"/>
      <p:bldP spid="149545" grpId="0" animBg="1"/>
      <p:bldP spid="149546" grpId="0" animBg="1"/>
      <p:bldP spid="149547" grpId="0" animBg="1"/>
      <p:bldP spid="149548" grpId="0" animBg="1"/>
      <p:bldP spid="149549" grpId="0" animBg="1"/>
      <p:bldP spid="149550" grpId="0" animBg="1"/>
      <p:bldP spid="149551" grpId="0" animBg="1"/>
      <p:bldP spid="149552" grpId="0" animBg="1"/>
      <p:bldP spid="149553" grpId="0" animBg="1"/>
      <p:bldP spid="149554" grpId="0" animBg="1"/>
      <p:bldP spid="149555" grpId="0" animBg="1"/>
      <p:bldP spid="149556" grpId="0" animBg="1"/>
      <p:bldP spid="149557" grpId="0" animBg="1"/>
      <p:bldP spid="149558" grpId="0" animBg="1"/>
      <p:bldP spid="149559" grpId="0" animBg="1"/>
      <p:bldP spid="149560" grpId="0" animBg="1"/>
      <p:bldP spid="149561" grpId="0" animBg="1"/>
      <p:bldP spid="149562" grpId="0" animBg="1"/>
      <p:bldP spid="149563" grpId="0" animBg="1"/>
      <p:bldP spid="149564" grpId="0" animBg="1"/>
      <p:bldP spid="149565" grpId="0" animBg="1"/>
      <p:bldP spid="149566" grpId="0" animBg="1"/>
      <p:bldP spid="149567" grpId="0" animBg="1"/>
      <p:bldP spid="149568" grpId="0" animBg="1"/>
      <p:bldP spid="149569" grpId="0" animBg="1"/>
      <p:bldP spid="149570" grpId="0" animBg="1"/>
      <p:bldP spid="149571" grpId="0" animBg="1"/>
      <p:bldP spid="149572" grpId="0" animBg="1"/>
      <p:bldP spid="149573" grpId="0" animBg="1"/>
      <p:bldP spid="149574" grpId="0" animBg="1"/>
      <p:bldP spid="14957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ChangeArrowheads="1"/>
          </p:cNvSpPr>
          <p:nvPr/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宋体"/>
              </a:rPr>
              <a:t>Comparing with PCA</a:t>
            </a:r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600200"/>
            <a:ext cx="5638800" cy="494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Oval 4"/>
          <p:cNvSpPr>
            <a:spLocks noChangeArrowheads="1"/>
          </p:cNvSpPr>
          <p:nvPr/>
        </p:nvSpPr>
        <p:spPr bwMode="auto">
          <a:xfrm rot="-1559477">
            <a:off x="3492500" y="3835400"/>
            <a:ext cx="3429000" cy="990600"/>
          </a:xfrm>
          <a:prstGeom prst="ellips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1989" name="Oval 5"/>
          <p:cNvSpPr>
            <a:spLocks noChangeArrowheads="1"/>
          </p:cNvSpPr>
          <p:nvPr/>
        </p:nvSpPr>
        <p:spPr bwMode="auto">
          <a:xfrm rot="-3483972">
            <a:off x="2362200" y="2895600"/>
            <a:ext cx="3429000" cy="990600"/>
          </a:xfrm>
          <a:prstGeom prst="ellipse">
            <a:avLst/>
          </a:prstGeom>
          <a:noFill/>
          <a:ln w="9525">
            <a:solidFill>
              <a:srgbClr val="0707C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68544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2"/>
          <p:cNvSpPr>
            <a:spLocks noChangeArrowheads="1"/>
          </p:cNvSpPr>
          <p:nvPr/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solidFill>
                  <a:srgbClr val="660066"/>
                </a:solidFill>
                <a:latin typeface="Arial" charset="0"/>
                <a:ea typeface="宋体"/>
              </a:rPr>
              <a:t>Variables</a:t>
            </a:r>
          </a:p>
        </p:txBody>
      </p:sp>
      <p:sp>
        <p:nvSpPr>
          <p:cNvPr id="4103" name="Rectangle 3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838200" y="1524000"/>
            <a:ext cx="48006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zh-CN" altLang="en-US" sz="3200">
              <a:solidFill>
                <a:srgbClr val="40458C"/>
              </a:solidFill>
              <a:latin typeface="Arial" charset="0"/>
              <a:ea typeface="宋体"/>
            </a:endParaRPr>
          </a:p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</a:rPr>
              <a:t>N Sample images: </a:t>
            </a:r>
          </a:p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</a:rPr>
              <a:t>c classes:</a:t>
            </a:r>
          </a:p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en-US" altLang="zh-CN" sz="2800">
              <a:solidFill>
                <a:srgbClr val="40458C"/>
              </a:solidFill>
              <a:latin typeface="Arial" charset="0"/>
              <a:ea typeface="宋体"/>
            </a:endParaRPr>
          </a:p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</a:rPr>
              <a:t>Average of each class: </a:t>
            </a:r>
          </a:p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</a:rPr>
              <a:t>Average of all data:</a:t>
            </a:r>
            <a:r>
              <a:rPr lang="en-US" altLang="zh-CN" sz="4000">
                <a:solidFill>
                  <a:srgbClr val="40458C"/>
                </a:solidFill>
                <a:latin typeface="Arial" charset="0"/>
                <a:ea typeface="宋体"/>
              </a:rPr>
              <a:t>	</a:t>
            </a:r>
          </a:p>
        </p:txBody>
      </p:sp>
      <p:graphicFrame>
        <p:nvGraphicFramePr>
          <p:cNvPr id="4098" name="Object 4"/>
          <p:cNvGraphicFramePr>
            <a:graphicFrameLocks noChangeAspect="1"/>
          </p:cNvGraphicFramePr>
          <p:nvPr/>
        </p:nvGraphicFramePr>
        <p:xfrm>
          <a:off x="5638800" y="2209800"/>
          <a:ext cx="1500188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5" name="Equation" r:id="rId3" imgW="1460160" imgH="368280" progId="Equation.3">
                  <p:embed/>
                </p:oleObj>
              </mc:Choice>
              <mc:Fallback>
                <p:oleObj name="Equation" r:id="rId3" imgW="14601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2209800"/>
                        <a:ext cx="1500188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5"/>
          <p:cNvGraphicFramePr>
            <a:graphicFrameLocks noChangeAspect="1"/>
          </p:cNvGraphicFramePr>
          <p:nvPr/>
        </p:nvGraphicFramePr>
        <p:xfrm>
          <a:off x="5734050" y="2813050"/>
          <a:ext cx="146208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6" name="Equation" r:id="rId5" imgW="1422360" imgH="380880" progId="Equation.3">
                  <p:embed/>
                </p:oleObj>
              </mc:Choice>
              <mc:Fallback>
                <p:oleObj name="Equation" r:id="rId5" imgW="14223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34050" y="2813050"/>
                        <a:ext cx="1462088" cy="39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6"/>
          <p:cNvGraphicFramePr>
            <a:graphicFrameLocks noChangeAspect="1"/>
          </p:cNvGraphicFramePr>
          <p:nvPr/>
        </p:nvGraphicFramePr>
        <p:xfrm>
          <a:off x="5562600" y="3429000"/>
          <a:ext cx="1919288" cy="819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7" name="Equation" r:id="rId7" imgW="1866600" imgH="799920" progId="Equation.3">
                  <p:embed/>
                </p:oleObj>
              </mc:Choice>
              <mc:Fallback>
                <p:oleObj name="Equation" r:id="rId7" imgW="1866600" imgH="7999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429000"/>
                        <a:ext cx="1919288" cy="819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1" name="Object 7"/>
          <p:cNvGraphicFramePr>
            <a:graphicFrameLocks noChangeAspect="1"/>
          </p:cNvGraphicFramePr>
          <p:nvPr/>
        </p:nvGraphicFramePr>
        <p:xfrm>
          <a:off x="5719763" y="4521200"/>
          <a:ext cx="1604962" cy="76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28" name="Equation" r:id="rId9" imgW="1562040" imgH="749160" progId="Equation.3">
                  <p:embed/>
                </p:oleObj>
              </mc:Choice>
              <mc:Fallback>
                <p:oleObj name="Equation" r:id="rId9" imgW="1562040" imgH="749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9763" y="4521200"/>
                        <a:ext cx="1604962" cy="76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902057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2"/>
          <p:cNvSpPr>
            <a:spLocks noChangeArrowheads="1"/>
          </p:cNvSpPr>
          <p:nvPr/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solidFill>
                  <a:srgbClr val="660066"/>
                </a:solidFill>
                <a:latin typeface="Arial" charset="0"/>
                <a:ea typeface="宋体"/>
              </a:rPr>
              <a:t>Scatter Matrices</a:t>
            </a:r>
          </a:p>
        </p:txBody>
      </p:sp>
      <p:sp>
        <p:nvSpPr>
          <p:cNvPr id="5126" name="Rectangle 3"/>
          <p:cNvSpPr>
            <a:spLocks noChangeArrowheads="1"/>
          </p:cNvSpPr>
          <p:nvPr/>
        </p:nvSpPr>
        <p:spPr bwMode="auto">
          <a:xfrm>
            <a:off x="685800" y="1981200"/>
            <a:ext cx="77724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marL="342900" indent="-342900" defTabSz="914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altLang="zh-CN" sz="3200">
                <a:solidFill>
                  <a:srgbClr val="40458C"/>
                </a:solidFill>
                <a:latin typeface="Arial" charset="0"/>
                <a:ea typeface="宋体"/>
              </a:rPr>
              <a:t>Scatter of class i:</a:t>
            </a:r>
          </a:p>
        </p:txBody>
      </p:sp>
      <p:graphicFrame>
        <p:nvGraphicFramePr>
          <p:cNvPr id="5122" name="Object 4"/>
          <p:cNvGraphicFramePr>
            <a:graphicFrameLocks noChangeAspect="1"/>
          </p:cNvGraphicFramePr>
          <p:nvPr/>
        </p:nvGraphicFramePr>
        <p:xfrm>
          <a:off x="5334000" y="1905000"/>
          <a:ext cx="3038475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8" name="Equation" r:id="rId3" imgW="1612800" imgH="380880" progId="Equation.3">
                  <p:embed/>
                </p:oleObj>
              </mc:Choice>
              <mc:Fallback>
                <p:oleObj name="Equation" r:id="rId3" imgW="16128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1905000"/>
                        <a:ext cx="3038475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3" name="Object 5"/>
          <p:cNvGraphicFramePr>
            <a:graphicFrameLocks noChangeAspect="1"/>
          </p:cNvGraphicFramePr>
          <p:nvPr/>
        </p:nvGraphicFramePr>
        <p:xfrm>
          <a:off x="5257800" y="2667000"/>
          <a:ext cx="1397000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9" name="Equation" r:id="rId5" imgW="685800" imgH="431640" progId="Equation.3">
                  <p:embed/>
                </p:oleObj>
              </mc:Choice>
              <mc:Fallback>
                <p:oleObj name="Equation" r:id="rId5" imgW="6858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2667000"/>
                        <a:ext cx="1397000" cy="877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4" name="Object 6"/>
          <p:cNvGraphicFramePr>
            <a:graphicFrameLocks noChangeAspect="1"/>
          </p:cNvGraphicFramePr>
          <p:nvPr/>
        </p:nvGraphicFramePr>
        <p:xfrm>
          <a:off x="5280025" y="3886200"/>
          <a:ext cx="3602038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0" name="Equation" r:id="rId7" imgW="1714320" imgH="431640" progId="Equation.3">
                  <p:embed/>
                </p:oleObj>
              </mc:Choice>
              <mc:Fallback>
                <p:oleObj name="Equation" r:id="rId7" imgW="17143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80025" y="3886200"/>
                        <a:ext cx="3602038" cy="912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7" name="Rectangle 8"/>
          <p:cNvSpPr>
            <a:spLocks noChangeArrowheads="1"/>
          </p:cNvSpPr>
          <p:nvPr/>
        </p:nvSpPr>
        <p:spPr bwMode="auto">
          <a:xfrm>
            <a:off x="685800" y="2895600"/>
            <a:ext cx="77724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altLang="zh-CN" sz="3200">
                <a:solidFill>
                  <a:srgbClr val="40458C"/>
                </a:solidFill>
                <a:latin typeface="Arial" charset="0"/>
                <a:ea typeface="宋体"/>
              </a:rPr>
              <a:t>Within class scatter:</a:t>
            </a:r>
          </a:p>
        </p:txBody>
      </p:sp>
      <p:sp>
        <p:nvSpPr>
          <p:cNvPr id="5128" name="Rectangle 9"/>
          <p:cNvSpPr>
            <a:spLocks noChangeArrowheads="1"/>
          </p:cNvSpPr>
          <p:nvPr/>
        </p:nvSpPr>
        <p:spPr bwMode="auto">
          <a:xfrm>
            <a:off x="685800" y="4038600"/>
            <a:ext cx="7772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altLang="zh-CN" sz="3200">
                <a:solidFill>
                  <a:srgbClr val="40458C"/>
                </a:solidFill>
                <a:latin typeface="Arial" charset="0"/>
                <a:ea typeface="宋体"/>
              </a:rPr>
              <a:t>Between class scatter:</a:t>
            </a:r>
          </a:p>
        </p:txBody>
      </p:sp>
    </p:spTree>
    <p:extLst>
      <p:ext uri="{BB962C8B-B14F-4D97-AF65-F5344CB8AC3E}">
        <p14:creationId xmlns:p14="http://schemas.microsoft.com/office/powerpoint/2010/main" val="39515725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5" name="Oval 45"/>
          <p:cNvSpPr>
            <a:spLocks noChangeArrowheads="1"/>
          </p:cNvSpPr>
          <p:nvPr/>
        </p:nvSpPr>
        <p:spPr bwMode="auto">
          <a:xfrm rot="2304131">
            <a:off x="4227513" y="2884488"/>
            <a:ext cx="685800" cy="990600"/>
          </a:xfrm>
          <a:prstGeom prst="ellipse">
            <a:avLst/>
          </a:prstGeom>
          <a:noFill/>
          <a:ln w="1905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1" name="Rectangle 2"/>
          <p:cNvSpPr>
            <a:spLocks noChangeArrowheads="1"/>
          </p:cNvSpPr>
          <p:nvPr/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solidFill>
                  <a:srgbClr val="660066"/>
                </a:solidFill>
                <a:latin typeface="Arial" charset="0"/>
                <a:ea typeface="宋体"/>
              </a:rPr>
              <a:t>Illustration</a:t>
            </a:r>
          </a:p>
        </p:txBody>
      </p:sp>
      <p:graphicFrame>
        <p:nvGraphicFramePr>
          <p:cNvPr id="153603" name="Object 3"/>
          <p:cNvGraphicFramePr>
            <a:graphicFrameLocks noChangeAspect="1"/>
          </p:cNvGraphicFramePr>
          <p:nvPr/>
        </p:nvGraphicFramePr>
        <p:xfrm>
          <a:off x="5029200" y="4038600"/>
          <a:ext cx="35083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3" name="Equation" r:id="rId3" imgW="342720" imgH="368280" progId="Equation.3">
                  <p:embed/>
                </p:oleObj>
              </mc:Choice>
              <mc:Fallback>
                <p:oleObj name="Equation" r:id="rId3" imgW="3427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038600"/>
                        <a:ext cx="350838" cy="37941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04" name="Line 4"/>
          <p:cNvSpPr>
            <a:spLocks noChangeShapeType="1"/>
          </p:cNvSpPr>
          <p:nvPr/>
        </p:nvSpPr>
        <p:spPr bwMode="auto">
          <a:xfrm flipH="1" flipV="1">
            <a:off x="4800600" y="3657600"/>
            <a:ext cx="228600" cy="3810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graphicFrame>
        <p:nvGraphicFramePr>
          <p:cNvPr id="153605" name="Object 5"/>
          <p:cNvGraphicFramePr>
            <a:graphicFrameLocks noChangeAspect="1"/>
          </p:cNvGraphicFramePr>
          <p:nvPr/>
        </p:nvGraphicFramePr>
        <p:xfrm>
          <a:off x="2590800" y="2971800"/>
          <a:ext cx="36036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4" name="Equation" r:id="rId5" imgW="317160" imgH="368280" progId="Equation.3">
                  <p:embed/>
                </p:oleObj>
              </mc:Choice>
              <mc:Fallback>
                <p:oleObj name="Equation" r:id="rId5" imgW="3171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971800"/>
                        <a:ext cx="360363" cy="37941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06" name="Line 6"/>
          <p:cNvSpPr>
            <a:spLocks noChangeShapeType="1"/>
          </p:cNvSpPr>
          <p:nvPr/>
        </p:nvSpPr>
        <p:spPr bwMode="auto">
          <a:xfrm flipV="1">
            <a:off x="2971800" y="3124200"/>
            <a:ext cx="685800" cy="76200"/>
          </a:xfrm>
          <a:prstGeom prst="line">
            <a:avLst/>
          </a:prstGeom>
          <a:noFill/>
          <a:ln w="2857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3607" name="Line 7"/>
          <p:cNvSpPr>
            <a:spLocks noChangeShapeType="1"/>
          </p:cNvSpPr>
          <p:nvPr/>
        </p:nvSpPr>
        <p:spPr bwMode="auto">
          <a:xfrm flipH="1">
            <a:off x="2590800" y="2895600"/>
            <a:ext cx="1524000" cy="1676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diamond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3608" name="Line 8"/>
          <p:cNvSpPr>
            <a:spLocks noChangeShapeType="1"/>
          </p:cNvSpPr>
          <p:nvPr/>
        </p:nvSpPr>
        <p:spPr bwMode="auto">
          <a:xfrm flipV="1">
            <a:off x="2743200" y="3352800"/>
            <a:ext cx="1828800" cy="1371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graphicFrame>
        <p:nvGraphicFramePr>
          <p:cNvPr id="153609" name="Object 9"/>
          <p:cNvGraphicFramePr>
            <a:graphicFrameLocks noChangeAspect="1"/>
          </p:cNvGraphicFramePr>
          <p:nvPr/>
        </p:nvGraphicFramePr>
        <p:xfrm>
          <a:off x="2336800" y="4597400"/>
          <a:ext cx="40163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5" name="Equation" r:id="rId7" imgW="393480" imgH="368280" progId="Equation.3">
                  <p:embed/>
                </p:oleObj>
              </mc:Choice>
              <mc:Fallback>
                <p:oleObj name="Equation" r:id="rId7" imgW="3934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6800" y="4597400"/>
                        <a:ext cx="401638" cy="37941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610" name="Object 10"/>
          <p:cNvGraphicFramePr>
            <a:graphicFrameLocks noChangeAspect="1"/>
          </p:cNvGraphicFramePr>
          <p:nvPr/>
        </p:nvGraphicFramePr>
        <p:xfrm>
          <a:off x="5334000" y="1905000"/>
          <a:ext cx="170973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76" name="Equation" r:id="rId9" imgW="1663560" imgH="380880" progId="Equation.3">
                  <p:embed/>
                </p:oleObj>
              </mc:Choice>
              <mc:Fallback>
                <p:oleObj name="Equation" r:id="rId9" imgW="1663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1905000"/>
                        <a:ext cx="1709738" cy="39052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00FF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11" name="Oval 11"/>
          <p:cNvSpPr>
            <a:spLocks noChangeArrowheads="1"/>
          </p:cNvSpPr>
          <p:nvPr/>
        </p:nvSpPr>
        <p:spPr bwMode="auto">
          <a:xfrm rot="-2855958">
            <a:off x="3811588" y="2420938"/>
            <a:ext cx="1143000" cy="1600200"/>
          </a:xfrm>
          <a:prstGeom prst="ellips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3612" name="Line 12"/>
          <p:cNvSpPr>
            <a:spLocks noChangeShapeType="1"/>
          </p:cNvSpPr>
          <p:nvPr/>
        </p:nvSpPr>
        <p:spPr bwMode="auto">
          <a:xfrm flipH="1">
            <a:off x="4800600" y="2286000"/>
            <a:ext cx="1066800" cy="45720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8" name="Line 13"/>
          <p:cNvSpPr>
            <a:spLocks noChangeShapeType="1"/>
          </p:cNvSpPr>
          <p:nvPr/>
        </p:nvSpPr>
        <p:spPr bwMode="auto">
          <a:xfrm>
            <a:off x="3429000" y="4876800"/>
            <a:ext cx="2667000" cy="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9" name="Line 14"/>
          <p:cNvSpPr>
            <a:spLocks noChangeShapeType="1"/>
          </p:cNvSpPr>
          <p:nvPr/>
        </p:nvSpPr>
        <p:spPr bwMode="auto">
          <a:xfrm flipV="1">
            <a:off x="3429000" y="2362200"/>
            <a:ext cx="0" cy="251460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60" name="Rectangle 15"/>
          <p:cNvSpPr>
            <a:spLocks noChangeArrowheads="1"/>
          </p:cNvSpPr>
          <p:nvPr/>
        </p:nvSpPr>
        <p:spPr bwMode="auto">
          <a:xfrm>
            <a:off x="6019800" y="4495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>
                <a:solidFill>
                  <a:srgbClr val="40458C"/>
                </a:solidFill>
                <a:latin typeface="Tahoma" pitchFamily="34" charset="0"/>
                <a:ea typeface="宋体"/>
              </a:rPr>
              <a:t>x1</a:t>
            </a:r>
          </a:p>
        </p:txBody>
      </p:sp>
      <p:sp>
        <p:nvSpPr>
          <p:cNvPr id="6161" name="Rectangle 16"/>
          <p:cNvSpPr>
            <a:spLocks noChangeArrowheads="1"/>
          </p:cNvSpPr>
          <p:nvPr/>
        </p:nvSpPr>
        <p:spPr bwMode="auto">
          <a:xfrm>
            <a:off x="3048000" y="220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>
                <a:solidFill>
                  <a:srgbClr val="40458C"/>
                </a:solidFill>
                <a:latin typeface="Tahoma" pitchFamily="34" charset="0"/>
                <a:ea typeface="宋体"/>
              </a:rPr>
              <a:t>x2</a:t>
            </a:r>
          </a:p>
        </p:txBody>
      </p:sp>
      <p:sp>
        <p:nvSpPr>
          <p:cNvPr id="6162" name="Oval 17"/>
          <p:cNvSpPr>
            <a:spLocks noChangeArrowheads="1"/>
          </p:cNvSpPr>
          <p:nvPr/>
        </p:nvSpPr>
        <p:spPr bwMode="auto">
          <a:xfrm>
            <a:off x="3898900" y="27813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63" name="Oval 18"/>
          <p:cNvSpPr>
            <a:spLocks noChangeArrowheads="1"/>
          </p:cNvSpPr>
          <p:nvPr/>
        </p:nvSpPr>
        <p:spPr bwMode="auto">
          <a:xfrm>
            <a:off x="4038600" y="26670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64" name="Oval 19"/>
          <p:cNvSpPr>
            <a:spLocks noChangeArrowheads="1"/>
          </p:cNvSpPr>
          <p:nvPr/>
        </p:nvSpPr>
        <p:spPr bwMode="auto">
          <a:xfrm>
            <a:off x="3810000" y="31242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65" name="Oval 20"/>
          <p:cNvSpPr>
            <a:spLocks noChangeArrowheads="1"/>
          </p:cNvSpPr>
          <p:nvPr/>
        </p:nvSpPr>
        <p:spPr bwMode="auto">
          <a:xfrm>
            <a:off x="4343400" y="28194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66" name="Rectangle 21"/>
          <p:cNvSpPr>
            <a:spLocks noChangeArrowheads="1"/>
          </p:cNvSpPr>
          <p:nvPr/>
        </p:nvSpPr>
        <p:spPr bwMode="auto">
          <a:xfrm>
            <a:off x="4495800" y="35814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67" name="Rectangle 22"/>
          <p:cNvSpPr>
            <a:spLocks noChangeArrowheads="1"/>
          </p:cNvSpPr>
          <p:nvPr/>
        </p:nvSpPr>
        <p:spPr bwMode="auto">
          <a:xfrm>
            <a:off x="4724400" y="30480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68" name="Rectangle 23"/>
          <p:cNvSpPr>
            <a:spLocks noChangeArrowheads="1"/>
          </p:cNvSpPr>
          <p:nvPr/>
        </p:nvSpPr>
        <p:spPr bwMode="auto">
          <a:xfrm>
            <a:off x="4648200" y="33528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69" name="Rectangle 24"/>
          <p:cNvSpPr>
            <a:spLocks noChangeArrowheads="1"/>
          </p:cNvSpPr>
          <p:nvPr/>
        </p:nvSpPr>
        <p:spPr bwMode="auto">
          <a:xfrm>
            <a:off x="4191000" y="33528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70" name="Rectangle 25"/>
          <p:cNvSpPr>
            <a:spLocks noChangeArrowheads="1"/>
          </p:cNvSpPr>
          <p:nvPr/>
        </p:nvSpPr>
        <p:spPr bwMode="auto">
          <a:xfrm>
            <a:off x="4419600" y="32004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3644" name="Oval 44"/>
          <p:cNvSpPr>
            <a:spLocks noChangeArrowheads="1"/>
          </p:cNvSpPr>
          <p:nvPr/>
        </p:nvSpPr>
        <p:spPr bwMode="auto">
          <a:xfrm rot="2592405">
            <a:off x="3729038" y="2527300"/>
            <a:ext cx="685800" cy="838200"/>
          </a:xfrm>
          <a:prstGeom prst="ellipse">
            <a:avLst/>
          </a:prstGeom>
          <a:noFill/>
          <a:ln w="19050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53647" name="Rectangle 47"/>
          <p:cNvSpPr>
            <a:spLocks noChangeArrowheads="1"/>
          </p:cNvSpPr>
          <p:nvPr/>
        </p:nvSpPr>
        <p:spPr bwMode="auto">
          <a:xfrm>
            <a:off x="5943600" y="2362200"/>
            <a:ext cx="21701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rgbClr val="40458C"/>
                </a:solidFill>
                <a:latin typeface="Arial" charset="0"/>
                <a:ea typeface="宋体"/>
              </a:rPr>
              <a:t>Within class scatter</a:t>
            </a:r>
            <a:endParaRPr lang="en-US">
              <a:solidFill>
                <a:srgbClr val="40458C"/>
              </a:solidFill>
              <a:latin typeface="Arial" charset="0"/>
            </a:endParaRPr>
          </a:p>
        </p:txBody>
      </p:sp>
      <p:sp>
        <p:nvSpPr>
          <p:cNvPr id="153648" name="Rectangle 48"/>
          <p:cNvSpPr>
            <a:spLocks noChangeArrowheads="1"/>
          </p:cNvSpPr>
          <p:nvPr/>
        </p:nvSpPr>
        <p:spPr bwMode="auto">
          <a:xfrm>
            <a:off x="914400" y="5029200"/>
            <a:ext cx="238442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20000"/>
              </a:spcBef>
              <a:spcAft>
                <a:spcPct val="0"/>
              </a:spcAft>
            </a:pPr>
            <a:r>
              <a:rPr lang="en-US" altLang="zh-CN">
                <a:solidFill>
                  <a:srgbClr val="40458C"/>
                </a:solidFill>
                <a:latin typeface="Arial" charset="0"/>
                <a:ea typeface="宋体"/>
              </a:rPr>
              <a:t>Between class scatter</a:t>
            </a:r>
          </a:p>
        </p:txBody>
      </p:sp>
    </p:spTree>
    <p:extLst>
      <p:ext uri="{BB962C8B-B14F-4D97-AF65-F5344CB8AC3E}">
        <p14:creationId xmlns:p14="http://schemas.microsoft.com/office/powerpoint/2010/main" val="20471446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5" grpId="0" animBg="1"/>
      <p:bldP spid="153604" grpId="0" animBg="1"/>
      <p:bldP spid="153606" grpId="0" animBg="1"/>
      <p:bldP spid="153607" grpId="0" animBg="1"/>
      <p:bldP spid="153608" grpId="0" animBg="1"/>
      <p:bldP spid="153611" grpId="0" animBg="1"/>
      <p:bldP spid="153612" grpId="0" animBg="1"/>
      <p:bldP spid="153644" grpId="0" animBg="1"/>
      <p:bldP spid="153647" grpId="0"/>
      <p:bldP spid="15364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Rectangle 2"/>
          <p:cNvSpPr>
            <a:spLocks noChangeArrowheads="1"/>
          </p:cNvSpPr>
          <p:nvPr/>
        </p:nvSpPr>
        <p:spPr bwMode="auto">
          <a:xfrm>
            <a:off x="609600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solidFill>
                  <a:srgbClr val="660066"/>
                </a:solidFill>
                <a:latin typeface="Arial" charset="0"/>
                <a:ea typeface="宋体"/>
              </a:rPr>
              <a:t>Mathematical Formulation</a:t>
            </a:r>
          </a:p>
        </p:txBody>
      </p:sp>
      <p:sp>
        <p:nvSpPr>
          <p:cNvPr id="7176" name="Rectangle 3"/>
          <p:cNvSpPr>
            <a:spLocks noChangeArrowheads="1"/>
          </p:cNvSpPr>
          <p:nvPr/>
        </p:nvSpPr>
        <p:spPr bwMode="auto">
          <a:xfrm>
            <a:off x="685800" y="1066800"/>
            <a:ext cx="7772400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Tx/>
              <a:buChar char="•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After projection</a:t>
            </a:r>
          </a:p>
          <a:p>
            <a:pPr marL="800100" lvl="1" indent="-342900" defTabSz="91440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 typeface="Arial" charset="0"/>
              <a:buChar char="–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Between class scatter</a:t>
            </a:r>
          </a:p>
          <a:p>
            <a:pPr marL="800100" lvl="1" indent="-342900" defTabSz="91440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 typeface="Arial" charset="0"/>
              <a:buChar char="–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Within class scatter</a:t>
            </a:r>
          </a:p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Tx/>
              <a:buChar char="•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Objective</a:t>
            </a:r>
          </a:p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Tx/>
              <a:buChar char="•"/>
            </a:pPr>
            <a:endParaRPr lang="en-US" altLang="zh-CN" sz="2800">
              <a:solidFill>
                <a:srgbClr val="40458C"/>
              </a:solidFill>
              <a:latin typeface="Arial" charset="0"/>
              <a:ea typeface="宋体"/>
              <a:cs typeface="Times New Roman" pitchFamily="18" charset="0"/>
            </a:endParaRPr>
          </a:p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Tx/>
              <a:buChar char="•"/>
            </a:pPr>
            <a:endParaRPr lang="en-US" altLang="zh-CN" sz="2800">
              <a:solidFill>
                <a:srgbClr val="40458C"/>
              </a:solidFill>
              <a:latin typeface="Arial" charset="0"/>
              <a:ea typeface="宋体"/>
              <a:cs typeface="Times New Roman" pitchFamily="18" charset="0"/>
            </a:endParaRPr>
          </a:p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Tx/>
              <a:buChar char="•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Solution: Generalized Eigenvectors</a:t>
            </a:r>
          </a:p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Tx/>
              <a:buChar char="•"/>
            </a:pPr>
            <a:endParaRPr lang="en-US" altLang="zh-CN" sz="2800">
              <a:solidFill>
                <a:srgbClr val="40458C"/>
              </a:solidFill>
              <a:latin typeface="Arial" charset="0"/>
              <a:ea typeface="宋体"/>
              <a:cs typeface="Times New Roman" pitchFamily="18" charset="0"/>
            </a:endParaRPr>
          </a:p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Tx/>
              <a:buChar char="•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Rank of </a:t>
            </a:r>
            <a:r>
              <a:rPr lang="en-US" altLang="zh-CN" sz="2800" b="1" i="1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W</a:t>
            </a:r>
            <a:r>
              <a:rPr lang="en-US" altLang="zh-CN" sz="2800" b="1" i="1" baseline="-250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opt</a:t>
            </a: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 is limited</a:t>
            </a:r>
          </a:p>
          <a:p>
            <a:pPr marL="800100" lvl="1" indent="-342900" defTabSz="91440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 typeface="Arial" charset="0"/>
              <a:buChar char="–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Rank(S</a:t>
            </a:r>
            <a:r>
              <a:rPr lang="en-US" altLang="zh-CN" sz="2800" baseline="-250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B</a:t>
            </a: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) &lt;= |C|-1</a:t>
            </a:r>
          </a:p>
          <a:p>
            <a:pPr marL="800100" lvl="1" indent="-342900" defTabSz="914400" fontAlgn="base">
              <a:spcBef>
                <a:spcPct val="20000"/>
              </a:spcBef>
              <a:spcAft>
                <a:spcPct val="0"/>
              </a:spcAft>
              <a:buClr>
                <a:srgbClr val="0000FF"/>
              </a:buClr>
              <a:buSzPct val="110000"/>
              <a:buFont typeface="Arial" charset="0"/>
              <a:buChar char="–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Rank(S</a:t>
            </a:r>
            <a:r>
              <a:rPr lang="en-US" altLang="zh-CN" sz="2800" baseline="-250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W</a:t>
            </a: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  <a:cs typeface="Times New Roman" pitchFamily="18" charset="0"/>
              </a:rPr>
              <a:t>) &lt;= N-C</a:t>
            </a:r>
          </a:p>
        </p:txBody>
      </p:sp>
      <p:graphicFrame>
        <p:nvGraphicFramePr>
          <p:cNvPr id="7170" name="Object 4"/>
          <p:cNvGraphicFramePr>
            <a:graphicFrameLocks noChangeAspect="1"/>
          </p:cNvGraphicFramePr>
          <p:nvPr/>
        </p:nvGraphicFramePr>
        <p:xfrm>
          <a:off x="5334000" y="1143000"/>
          <a:ext cx="1487488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8" name="Equation" r:id="rId3" imgW="1447560" imgH="444240" progId="Equation.3">
                  <p:embed/>
                </p:oleObj>
              </mc:Choice>
              <mc:Fallback>
                <p:oleObj name="Equation" r:id="rId3" imgW="144756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1143000"/>
                        <a:ext cx="1487488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1" name="Object 5"/>
          <p:cNvGraphicFramePr>
            <a:graphicFrameLocks noChangeAspect="1"/>
          </p:cNvGraphicFramePr>
          <p:nvPr/>
        </p:nvGraphicFramePr>
        <p:xfrm>
          <a:off x="5257800" y="1676400"/>
          <a:ext cx="1905000" cy="442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29" name="Equation" r:id="rId5" imgW="1854000" imgH="431640" progId="Equation.3">
                  <p:embed/>
                </p:oleObj>
              </mc:Choice>
              <mc:Fallback>
                <p:oleObj name="Equation" r:id="rId5" imgW="18540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1676400"/>
                        <a:ext cx="1905000" cy="442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2" name="Object 6"/>
          <p:cNvGraphicFramePr>
            <a:graphicFrameLocks noChangeAspect="1"/>
          </p:cNvGraphicFramePr>
          <p:nvPr/>
        </p:nvGraphicFramePr>
        <p:xfrm>
          <a:off x="5257800" y="2133600"/>
          <a:ext cx="2008188" cy="455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30" name="Equation" r:id="rId7" imgW="1955520" imgH="444240" progId="Equation.3">
                  <p:embed/>
                </p:oleObj>
              </mc:Choice>
              <mc:Fallback>
                <p:oleObj name="Equation" r:id="rId7" imgW="195552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2133600"/>
                        <a:ext cx="2008188" cy="455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3" name="Object 4"/>
          <p:cNvGraphicFramePr>
            <a:graphicFrameLocks noChangeAspect="1"/>
          </p:cNvGraphicFramePr>
          <p:nvPr/>
        </p:nvGraphicFramePr>
        <p:xfrm>
          <a:off x="1981200" y="3048000"/>
          <a:ext cx="5326063" cy="1093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31" name="Equation" r:id="rId9" imgW="5181480" imgH="1066680" progId="Equation.3">
                  <p:embed/>
                </p:oleObj>
              </mc:Choice>
              <mc:Fallback>
                <p:oleObj name="Equation" r:id="rId9" imgW="5181480" imgH="10666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048000"/>
                        <a:ext cx="5326063" cy="1093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5653" name="Object 5"/>
          <p:cNvGraphicFramePr>
            <a:graphicFrameLocks noChangeAspect="1"/>
          </p:cNvGraphicFramePr>
          <p:nvPr/>
        </p:nvGraphicFramePr>
        <p:xfrm>
          <a:off x="2362200" y="4648200"/>
          <a:ext cx="4335463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32" name="Equation" r:id="rId11" imgW="4216320" imgH="380880" progId="Equation.3">
                  <p:embed/>
                </p:oleObj>
              </mc:Choice>
              <mc:Fallback>
                <p:oleObj name="Equation" r:id="rId11" imgW="421632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4648200"/>
                        <a:ext cx="4335463" cy="392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5352400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Rectangle 2"/>
          <p:cNvSpPr>
            <a:spLocks noChangeArrowheads="1"/>
          </p:cNvSpPr>
          <p:nvPr/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>
                <a:solidFill>
                  <a:srgbClr val="660066"/>
                </a:solidFill>
                <a:latin typeface="Arial" charset="0"/>
                <a:ea typeface="宋体"/>
              </a:rPr>
              <a:t>Illustration</a:t>
            </a:r>
          </a:p>
        </p:txBody>
      </p:sp>
      <p:graphicFrame>
        <p:nvGraphicFramePr>
          <p:cNvPr id="224259" name="Object 3"/>
          <p:cNvGraphicFramePr>
            <a:graphicFrameLocks noChangeAspect="1"/>
          </p:cNvGraphicFramePr>
          <p:nvPr/>
        </p:nvGraphicFramePr>
        <p:xfrm>
          <a:off x="4343400" y="4419600"/>
          <a:ext cx="35083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1" name="Equation" r:id="rId3" imgW="342720" imgH="368280" progId="Equation.3">
                  <p:embed/>
                </p:oleObj>
              </mc:Choice>
              <mc:Fallback>
                <p:oleObj name="Equation" r:id="rId3" imgW="34272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4419600"/>
                        <a:ext cx="350838" cy="37941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0" name="Line 4"/>
          <p:cNvSpPr>
            <a:spLocks noChangeShapeType="1"/>
          </p:cNvSpPr>
          <p:nvPr/>
        </p:nvSpPr>
        <p:spPr bwMode="auto">
          <a:xfrm flipH="1" flipV="1">
            <a:off x="4343400" y="4038600"/>
            <a:ext cx="228600" cy="381000"/>
          </a:xfrm>
          <a:prstGeom prst="line">
            <a:avLst/>
          </a:prstGeom>
          <a:noFill/>
          <a:ln w="28575">
            <a:solidFill>
              <a:srgbClr val="B2B2B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graphicFrame>
        <p:nvGraphicFramePr>
          <p:cNvPr id="224261" name="Object 5"/>
          <p:cNvGraphicFramePr>
            <a:graphicFrameLocks noChangeAspect="1"/>
          </p:cNvGraphicFramePr>
          <p:nvPr/>
        </p:nvGraphicFramePr>
        <p:xfrm>
          <a:off x="2590800" y="2971800"/>
          <a:ext cx="360363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2" name="Equation" r:id="rId5" imgW="317160" imgH="368280" progId="Equation.3">
                  <p:embed/>
                </p:oleObj>
              </mc:Choice>
              <mc:Fallback>
                <p:oleObj name="Equation" r:id="rId5" imgW="31716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971800"/>
                        <a:ext cx="360363" cy="37941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2" name="Line 6"/>
          <p:cNvSpPr>
            <a:spLocks noChangeShapeType="1"/>
          </p:cNvSpPr>
          <p:nvPr/>
        </p:nvSpPr>
        <p:spPr bwMode="auto">
          <a:xfrm flipV="1">
            <a:off x="2971800" y="3124200"/>
            <a:ext cx="457200" cy="76200"/>
          </a:xfrm>
          <a:prstGeom prst="line">
            <a:avLst/>
          </a:prstGeom>
          <a:noFill/>
          <a:ln w="2857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24263" name="Line 7"/>
          <p:cNvSpPr>
            <a:spLocks noChangeShapeType="1"/>
          </p:cNvSpPr>
          <p:nvPr/>
        </p:nvSpPr>
        <p:spPr bwMode="auto">
          <a:xfrm flipH="1">
            <a:off x="2590800" y="3505200"/>
            <a:ext cx="990600" cy="1066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24264" name="Line 8"/>
          <p:cNvSpPr>
            <a:spLocks noChangeShapeType="1"/>
          </p:cNvSpPr>
          <p:nvPr/>
        </p:nvSpPr>
        <p:spPr bwMode="auto">
          <a:xfrm flipV="1">
            <a:off x="2743200" y="3962400"/>
            <a:ext cx="1295400" cy="762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graphicFrame>
        <p:nvGraphicFramePr>
          <p:cNvPr id="224265" name="Object 9"/>
          <p:cNvGraphicFramePr>
            <a:graphicFrameLocks noChangeAspect="1"/>
          </p:cNvGraphicFramePr>
          <p:nvPr/>
        </p:nvGraphicFramePr>
        <p:xfrm>
          <a:off x="2336800" y="4597400"/>
          <a:ext cx="401638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3" name="Equation" r:id="rId7" imgW="393480" imgH="368280" progId="Equation.3">
                  <p:embed/>
                </p:oleObj>
              </mc:Choice>
              <mc:Fallback>
                <p:oleObj name="Equation" r:id="rId7" imgW="393480" imgH="3682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6800" y="4597400"/>
                        <a:ext cx="401638" cy="37941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000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4266" name="Object 10"/>
          <p:cNvGraphicFramePr>
            <a:graphicFrameLocks noChangeAspect="1"/>
          </p:cNvGraphicFramePr>
          <p:nvPr/>
        </p:nvGraphicFramePr>
        <p:xfrm>
          <a:off x="4572000" y="2057400"/>
          <a:ext cx="1709738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24" name="Equation" r:id="rId9" imgW="1663560" imgH="380880" progId="Equation.3">
                  <p:embed/>
                </p:oleObj>
              </mc:Choice>
              <mc:Fallback>
                <p:oleObj name="Equation" r:id="rId9" imgW="16635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2057400"/>
                        <a:ext cx="1709738" cy="39052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00FF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4267" name="Oval 11"/>
          <p:cNvSpPr>
            <a:spLocks noChangeArrowheads="1"/>
          </p:cNvSpPr>
          <p:nvPr/>
        </p:nvSpPr>
        <p:spPr bwMode="auto">
          <a:xfrm rot="-2855958">
            <a:off x="3581400" y="2743200"/>
            <a:ext cx="685800" cy="1600200"/>
          </a:xfrm>
          <a:prstGeom prst="ellips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24268" name="Line 12"/>
          <p:cNvSpPr>
            <a:spLocks noChangeShapeType="1"/>
          </p:cNvSpPr>
          <p:nvPr/>
        </p:nvSpPr>
        <p:spPr bwMode="auto">
          <a:xfrm flipH="1">
            <a:off x="4191000" y="2438400"/>
            <a:ext cx="914400" cy="838200"/>
          </a:xfrm>
          <a:prstGeom prst="line">
            <a:avLst/>
          </a:prstGeom>
          <a:noFill/>
          <a:ln w="28575">
            <a:solidFill>
              <a:srgbClr val="00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05" name="Line 13"/>
          <p:cNvSpPr>
            <a:spLocks noChangeShapeType="1"/>
          </p:cNvSpPr>
          <p:nvPr/>
        </p:nvSpPr>
        <p:spPr bwMode="auto">
          <a:xfrm>
            <a:off x="3429000" y="4876800"/>
            <a:ext cx="2667000" cy="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06" name="Line 14"/>
          <p:cNvSpPr>
            <a:spLocks noChangeShapeType="1"/>
          </p:cNvSpPr>
          <p:nvPr/>
        </p:nvSpPr>
        <p:spPr bwMode="auto">
          <a:xfrm flipV="1">
            <a:off x="3429000" y="2362200"/>
            <a:ext cx="0" cy="2514600"/>
          </a:xfrm>
          <a:prstGeom prst="line">
            <a:avLst/>
          </a:prstGeom>
          <a:noFill/>
          <a:ln w="9525">
            <a:solidFill>
              <a:srgbClr val="40458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07" name="Rectangle 15"/>
          <p:cNvSpPr>
            <a:spLocks noChangeArrowheads="1"/>
          </p:cNvSpPr>
          <p:nvPr/>
        </p:nvSpPr>
        <p:spPr bwMode="auto">
          <a:xfrm>
            <a:off x="6019800" y="4495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>
                <a:solidFill>
                  <a:srgbClr val="40458C"/>
                </a:solidFill>
                <a:latin typeface="Tahoma" pitchFamily="34" charset="0"/>
                <a:ea typeface="宋体"/>
              </a:rPr>
              <a:t>x1</a:t>
            </a:r>
          </a:p>
        </p:txBody>
      </p:sp>
      <p:sp>
        <p:nvSpPr>
          <p:cNvPr id="8208" name="Rectangle 16"/>
          <p:cNvSpPr>
            <a:spLocks noChangeArrowheads="1"/>
          </p:cNvSpPr>
          <p:nvPr/>
        </p:nvSpPr>
        <p:spPr bwMode="auto">
          <a:xfrm>
            <a:off x="3048000" y="220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>
                <a:solidFill>
                  <a:srgbClr val="40458C"/>
                </a:solidFill>
                <a:latin typeface="Tahoma" pitchFamily="34" charset="0"/>
                <a:ea typeface="宋体"/>
              </a:rPr>
              <a:t>x2</a:t>
            </a:r>
          </a:p>
        </p:txBody>
      </p:sp>
      <p:sp>
        <p:nvSpPr>
          <p:cNvPr id="8209" name="Oval 17"/>
          <p:cNvSpPr>
            <a:spLocks noChangeArrowheads="1"/>
          </p:cNvSpPr>
          <p:nvPr/>
        </p:nvSpPr>
        <p:spPr bwMode="auto">
          <a:xfrm>
            <a:off x="3898900" y="27813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10" name="Oval 18"/>
          <p:cNvSpPr>
            <a:spLocks noChangeArrowheads="1"/>
          </p:cNvSpPr>
          <p:nvPr/>
        </p:nvSpPr>
        <p:spPr bwMode="auto">
          <a:xfrm>
            <a:off x="4038600" y="26670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11" name="Oval 19"/>
          <p:cNvSpPr>
            <a:spLocks noChangeArrowheads="1"/>
          </p:cNvSpPr>
          <p:nvPr/>
        </p:nvSpPr>
        <p:spPr bwMode="auto">
          <a:xfrm>
            <a:off x="3810000" y="31242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12" name="Oval 20"/>
          <p:cNvSpPr>
            <a:spLocks noChangeArrowheads="1"/>
          </p:cNvSpPr>
          <p:nvPr/>
        </p:nvSpPr>
        <p:spPr bwMode="auto">
          <a:xfrm>
            <a:off x="4343400" y="28194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13" name="Rectangle 21"/>
          <p:cNvSpPr>
            <a:spLocks noChangeArrowheads="1"/>
          </p:cNvSpPr>
          <p:nvPr/>
        </p:nvSpPr>
        <p:spPr bwMode="auto">
          <a:xfrm>
            <a:off x="4495800" y="35814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14" name="Rectangle 22"/>
          <p:cNvSpPr>
            <a:spLocks noChangeArrowheads="1"/>
          </p:cNvSpPr>
          <p:nvPr/>
        </p:nvSpPr>
        <p:spPr bwMode="auto">
          <a:xfrm>
            <a:off x="4724400" y="30480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15" name="Rectangle 23"/>
          <p:cNvSpPr>
            <a:spLocks noChangeArrowheads="1"/>
          </p:cNvSpPr>
          <p:nvPr/>
        </p:nvSpPr>
        <p:spPr bwMode="auto">
          <a:xfrm>
            <a:off x="4648200" y="33528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16" name="Rectangle 24"/>
          <p:cNvSpPr>
            <a:spLocks noChangeArrowheads="1"/>
          </p:cNvSpPr>
          <p:nvPr/>
        </p:nvSpPr>
        <p:spPr bwMode="auto">
          <a:xfrm>
            <a:off x="4191000" y="33528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17" name="Rectangle 25"/>
          <p:cNvSpPr>
            <a:spLocks noChangeArrowheads="1"/>
          </p:cNvSpPr>
          <p:nvPr/>
        </p:nvSpPr>
        <p:spPr bwMode="auto">
          <a:xfrm>
            <a:off x="4419600" y="32004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18" name="Line 26"/>
          <p:cNvSpPr>
            <a:spLocks noChangeShapeType="1"/>
          </p:cNvSpPr>
          <p:nvPr/>
        </p:nvSpPr>
        <p:spPr bwMode="auto">
          <a:xfrm flipH="1">
            <a:off x="3670300" y="3124200"/>
            <a:ext cx="177800" cy="265113"/>
          </a:xfrm>
          <a:prstGeom prst="line">
            <a:avLst/>
          </a:prstGeom>
          <a:noFill/>
          <a:ln w="952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19" name="Line 27"/>
          <p:cNvSpPr>
            <a:spLocks noChangeShapeType="1"/>
          </p:cNvSpPr>
          <p:nvPr/>
        </p:nvSpPr>
        <p:spPr bwMode="auto">
          <a:xfrm flipH="1">
            <a:off x="3581400" y="2819400"/>
            <a:ext cx="342900" cy="457200"/>
          </a:xfrm>
          <a:prstGeom prst="line">
            <a:avLst/>
          </a:prstGeom>
          <a:noFill/>
          <a:ln w="952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20" name="Line 28"/>
          <p:cNvSpPr>
            <a:spLocks noChangeShapeType="1"/>
          </p:cNvSpPr>
          <p:nvPr/>
        </p:nvSpPr>
        <p:spPr bwMode="auto">
          <a:xfrm flipH="1">
            <a:off x="3657600" y="2743200"/>
            <a:ext cx="419100" cy="609600"/>
          </a:xfrm>
          <a:prstGeom prst="line">
            <a:avLst/>
          </a:prstGeom>
          <a:noFill/>
          <a:ln w="952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21" name="Line 29"/>
          <p:cNvSpPr>
            <a:spLocks noChangeShapeType="1"/>
          </p:cNvSpPr>
          <p:nvPr/>
        </p:nvSpPr>
        <p:spPr bwMode="auto">
          <a:xfrm flipH="1">
            <a:off x="3886200" y="2895600"/>
            <a:ext cx="495300" cy="609600"/>
          </a:xfrm>
          <a:prstGeom prst="line">
            <a:avLst/>
          </a:prstGeom>
          <a:noFill/>
          <a:ln w="9525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22" name="Oval 30"/>
          <p:cNvSpPr>
            <a:spLocks noChangeArrowheads="1"/>
          </p:cNvSpPr>
          <p:nvPr/>
        </p:nvSpPr>
        <p:spPr bwMode="auto">
          <a:xfrm>
            <a:off x="3517900" y="32385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23" name="Oval 31"/>
          <p:cNvSpPr>
            <a:spLocks noChangeArrowheads="1"/>
          </p:cNvSpPr>
          <p:nvPr/>
        </p:nvSpPr>
        <p:spPr bwMode="auto">
          <a:xfrm>
            <a:off x="3657600" y="33528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24" name="Oval 32"/>
          <p:cNvSpPr>
            <a:spLocks noChangeArrowheads="1"/>
          </p:cNvSpPr>
          <p:nvPr/>
        </p:nvSpPr>
        <p:spPr bwMode="auto">
          <a:xfrm>
            <a:off x="3810000" y="35052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25" name="Oval 33"/>
          <p:cNvSpPr>
            <a:spLocks noChangeArrowheads="1"/>
          </p:cNvSpPr>
          <p:nvPr/>
        </p:nvSpPr>
        <p:spPr bwMode="auto">
          <a:xfrm>
            <a:off x="3594100" y="3314700"/>
            <a:ext cx="76200" cy="76200"/>
          </a:xfrm>
          <a:prstGeom prst="ellipse">
            <a:avLst/>
          </a:prstGeom>
          <a:solidFill>
            <a:srgbClr val="ECD882"/>
          </a:solidFill>
          <a:ln w="9525">
            <a:solidFill>
              <a:srgbClr val="40458C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26" name="Line 34"/>
          <p:cNvSpPr>
            <a:spLocks noChangeShapeType="1"/>
          </p:cNvSpPr>
          <p:nvPr/>
        </p:nvSpPr>
        <p:spPr bwMode="auto">
          <a:xfrm flipH="1">
            <a:off x="4038600" y="3403600"/>
            <a:ext cx="179388" cy="254000"/>
          </a:xfrm>
          <a:prstGeom prst="line">
            <a:avLst/>
          </a:prstGeom>
          <a:noFill/>
          <a:ln w="9525">
            <a:solidFill>
              <a:srgbClr val="26A63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27" name="Line 35"/>
          <p:cNvSpPr>
            <a:spLocks noChangeShapeType="1"/>
          </p:cNvSpPr>
          <p:nvPr/>
        </p:nvSpPr>
        <p:spPr bwMode="auto">
          <a:xfrm flipH="1">
            <a:off x="4343400" y="3657600"/>
            <a:ext cx="203200" cy="228600"/>
          </a:xfrm>
          <a:prstGeom prst="line">
            <a:avLst/>
          </a:prstGeom>
          <a:noFill/>
          <a:ln w="9525">
            <a:solidFill>
              <a:srgbClr val="2296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28" name="Line 36"/>
          <p:cNvSpPr>
            <a:spLocks noChangeShapeType="1"/>
          </p:cNvSpPr>
          <p:nvPr/>
        </p:nvSpPr>
        <p:spPr bwMode="auto">
          <a:xfrm flipH="1">
            <a:off x="4114800" y="3276600"/>
            <a:ext cx="342900" cy="457200"/>
          </a:xfrm>
          <a:prstGeom prst="line">
            <a:avLst/>
          </a:prstGeom>
          <a:noFill/>
          <a:ln w="9525">
            <a:solidFill>
              <a:srgbClr val="2296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29" name="Line 37"/>
          <p:cNvSpPr>
            <a:spLocks noChangeShapeType="1"/>
          </p:cNvSpPr>
          <p:nvPr/>
        </p:nvSpPr>
        <p:spPr bwMode="auto">
          <a:xfrm flipH="1">
            <a:off x="4267200" y="3417888"/>
            <a:ext cx="420688" cy="468312"/>
          </a:xfrm>
          <a:prstGeom prst="line">
            <a:avLst/>
          </a:prstGeom>
          <a:noFill/>
          <a:ln w="9525">
            <a:solidFill>
              <a:srgbClr val="2296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30" name="Line 38"/>
          <p:cNvSpPr>
            <a:spLocks noChangeShapeType="1"/>
          </p:cNvSpPr>
          <p:nvPr/>
        </p:nvSpPr>
        <p:spPr bwMode="auto">
          <a:xfrm flipH="1">
            <a:off x="4240213" y="3124200"/>
            <a:ext cx="560387" cy="698500"/>
          </a:xfrm>
          <a:prstGeom prst="line">
            <a:avLst/>
          </a:prstGeom>
          <a:noFill/>
          <a:ln w="9525">
            <a:solidFill>
              <a:srgbClr val="22962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31" name="Rectangle 39"/>
          <p:cNvSpPr>
            <a:spLocks noChangeArrowheads="1"/>
          </p:cNvSpPr>
          <p:nvPr/>
        </p:nvSpPr>
        <p:spPr bwMode="auto">
          <a:xfrm>
            <a:off x="4013200" y="36195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32" name="Rectangle 40"/>
          <p:cNvSpPr>
            <a:spLocks noChangeArrowheads="1"/>
          </p:cNvSpPr>
          <p:nvPr/>
        </p:nvSpPr>
        <p:spPr bwMode="auto">
          <a:xfrm>
            <a:off x="4102100" y="36703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33" name="Rectangle 41"/>
          <p:cNvSpPr>
            <a:spLocks noChangeArrowheads="1"/>
          </p:cNvSpPr>
          <p:nvPr/>
        </p:nvSpPr>
        <p:spPr bwMode="auto">
          <a:xfrm>
            <a:off x="4267200" y="38100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34" name="Rectangle 42"/>
          <p:cNvSpPr>
            <a:spLocks noChangeArrowheads="1"/>
          </p:cNvSpPr>
          <p:nvPr/>
        </p:nvSpPr>
        <p:spPr bwMode="auto">
          <a:xfrm>
            <a:off x="4343400" y="38608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35" name="Rectangle 43"/>
          <p:cNvSpPr>
            <a:spLocks noChangeArrowheads="1"/>
          </p:cNvSpPr>
          <p:nvPr/>
        </p:nvSpPr>
        <p:spPr bwMode="auto">
          <a:xfrm>
            <a:off x="4191000" y="3733800"/>
            <a:ext cx="76200" cy="76200"/>
          </a:xfrm>
          <a:prstGeom prst="rect">
            <a:avLst/>
          </a:prstGeom>
          <a:solidFill>
            <a:srgbClr val="26A632"/>
          </a:solidFill>
          <a:ln w="9525">
            <a:solidFill>
              <a:srgbClr val="26A632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24300" name="Oval 44"/>
          <p:cNvSpPr>
            <a:spLocks noChangeArrowheads="1"/>
          </p:cNvSpPr>
          <p:nvPr/>
        </p:nvSpPr>
        <p:spPr bwMode="auto">
          <a:xfrm rot="2592405">
            <a:off x="3305175" y="3138488"/>
            <a:ext cx="685800" cy="381000"/>
          </a:xfrm>
          <a:prstGeom prst="ellipse">
            <a:avLst/>
          </a:prstGeom>
          <a:noFill/>
          <a:ln w="19050">
            <a:solidFill>
              <a:srgbClr val="ECD88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24301" name="Oval 45"/>
          <p:cNvSpPr>
            <a:spLocks noChangeArrowheads="1"/>
          </p:cNvSpPr>
          <p:nvPr/>
        </p:nvSpPr>
        <p:spPr bwMode="auto">
          <a:xfrm rot="2304131">
            <a:off x="3886200" y="3581400"/>
            <a:ext cx="685800" cy="381000"/>
          </a:xfrm>
          <a:prstGeom prst="ellipse">
            <a:avLst/>
          </a:prstGeom>
          <a:noFill/>
          <a:ln w="1905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8238" name="Line 46"/>
          <p:cNvSpPr>
            <a:spLocks noChangeShapeType="1"/>
          </p:cNvSpPr>
          <p:nvPr/>
        </p:nvSpPr>
        <p:spPr bwMode="auto">
          <a:xfrm>
            <a:off x="2971800" y="2819400"/>
            <a:ext cx="2667000" cy="2133600"/>
          </a:xfrm>
          <a:prstGeom prst="line">
            <a:avLst/>
          </a:prstGeom>
          <a:noFill/>
          <a:ln w="19050">
            <a:solidFill>
              <a:srgbClr val="CA022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981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60" grpId="0" animBg="1"/>
      <p:bldP spid="224262" grpId="0" animBg="1"/>
      <p:bldP spid="224263" grpId="0" animBg="1"/>
      <p:bldP spid="224264" grpId="0" animBg="1"/>
      <p:bldP spid="224267" grpId="0" animBg="1"/>
      <p:bldP spid="224268" grpId="0" animBg="1"/>
      <p:bldP spid="224300" grpId="0" animBg="1"/>
      <p:bldP spid="224301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Title 1"/>
          <p:cNvSpPr>
            <a:spLocks noGrp="1"/>
          </p:cNvSpPr>
          <p:nvPr>
            <p:ph type="title"/>
          </p:nvPr>
        </p:nvSpPr>
        <p:spPr>
          <a:xfrm>
            <a:off x="457200" y="108340"/>
            <a:ext cx="8229600" cy="1143000"/>
          </a:xfrm>
        </p:spPr>
        <p:txBody>
          <a:bodyPr/>
          <a:lstStyle/>
          <a:p>
            <a:r>
              <a:rPr lang="en-US" dirty="0" smtClean="0"/>
              <a:t>Recognition with FLD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867400"/>
          </a:xfrm>
        </p:spPr>
        <p:txBody>
          <a:bodyPr>
            <a:normAutofit/>
          </a:bodyPr>
          <a:lstStyle/>
          <a:p>
            <a:r>
              <a:rPr lang="en-US" dirty="0" smtClean="0"/>
              <a:t>Use PCA to reduce dimensions to N-C</a:t>
            </a:r>
          </a:p>
          <a:p>
            <a:endParaRPr lang="en-US" dirty="0" smtClean="0"/>
          </a:p>
          <a:p>
            <a:r>
              <a:rPr lang="en-US" dirty="0" smtClean="0"/>
              <a:t>Compute within-class and between-class scatter matrices for PCA coefficients</a:t>
            </a:r>
          </a:p>
          <a:p>
            <a:endParaRPr lang="en-US" dirty="0" smtClean="0"/>
          </a:p>
          <a:p>
            <a:r>
              <a:rPr lang="en-US" dirty="0" smtClean="0"/>
              <a:t>Solve generalized eigenvector problem</a:t>
            </a:r>
            <a:endParaRPr lang="en-US" b="1" i="1" dirty="0" smtClean="0"/>
          </a:p>
          <a:p>
            <a:endParaRPr lang="en-US" dirty="0" smtClean="0"/>
          </a:p>
          <a:p>
            <a:r>
              <a:rPr lang="en-US" dirty="0" smtClean="0"/>
              <a:t>Project to FLD subspace (c-1 dimensions)</a:t>
            </a:r>
          </a:p>
          <a:p>
            <a:endParaRPr lang="en-US" dirty="0" smtClean="0"/>
          </a:p>
          <a:p>
            <a:r>
              <a:rPr lang="en-US" dirty="0" smtClean="0"/>
              <a:t>Classify by nearest neighbor</a:t>
            </a:r>
          </a:p>
        </p:txBody>
      </p:sp>
      <p:graphicFrame>
        <p:nvGraphicFramePr>
          <p:cNvPr id="13414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090059"/>
              </p:ext>
            </p:extLst>
          </p:nvPr>
        </p:nvGraphicFramePr>
        <p:xfrm>
          <a:off x="1887538" y="4252913"/>
          <a:ext cx="2274887" cy="776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8" name="Equation" r:id="rId3" imgW="1562040" imgH="533160" progId="Equation.3">
                  <p:embed/>
                </p:oleObj>
              </mc:Choice>
              <mc:Fallback>
                <p:oleObj name="Equation" r:id="rId3" imgW="1562040" imgH="533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7538" y="4252913"/>
                        <a:ext cx="2274887" cy="776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5653" name="Object 5"/>
          <p:cNvGraphicFramePr>
            <a:graphicFrameLocks noChangeAspect="1"/>
          </p:cNvGraphicFramePr>
          <p:nvPr/>
        </p:nvGraphicFramePr>
        <p:xfrm>
          <a:off x="4876800" y="4405313"/>
          <a:ext cx="3365500" cy="39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9" name="Equation" r:id="rId5" imgW="1981080" imgH="228600" progId="Equation.3">
                  <p:embed/>
                </p:oleObj>
              </mc:Choice>
              <mc:Fallback>
                <p:oleObj name="Equation" r:id="rId5" imgW="198108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4405313"/>
                        <a:ext cx="3365500" cy="39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4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62512483"/>
              </p:ext>
            </p:extLst>
          </p:nvPr>
        </p:nvGraphicFramePr>
        <p:xfrm>
          <a:off x="161925" y="3260368"/>
          <a:ext cx="3038475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0" name="Equation" r:id="rId7" imgW="1612800" imgH="380880" progId="Equation.3">
                  <p:embed/>
                </p:oleObj>
              </mc:Choice>
              <mc:Fallback>
                <p:oleObj name="Equation" r:id="rId7" imgW="161280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925" y="3260368"/>
                        <a:ext cx="3038475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49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66421164"/>
              </p:ext>
            </p:extLst>
          </p:nvPr>
        </p:nvGraphicFramePr>
        <p:xfrm>
          <a:off x="3479800" y="3062740"/>
          <a:ext cx="1397000" cy="877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1" name="Equation" r:id="rId9" imgW="685800" imgH="431640" progId="Equation.3">
                  <p:embed/>
                </p:oleObj>
              </mc:Choice>
              <mc:Fallback>
                <p:oleObj name="Equation" r:id="rId9" imgW="68580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9800" y="3062740"/>
                        <a:ext cx="1397000" cy="877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0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20221"/>
              </p:ext>
            </p:extLst>
          </p:nvPr>
        </p:nvGraphicFramePr>
        <p:xfrm>
          <a:off x="5389563" y="3026227"/>
          <a:ext cx="3602037" cy="912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2" name="Equation" r:id="rId11" imgW="1714320" imgH="431640" progId="Equation.3">
                  <p:embed/>
                </p:oleObj>
              </mc:Choice>
              <mc:Fallback>
                <p:oleObj name="Equation" r:id="rId11" imgW="171432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9563" y="3026227"/>
                        <a:ext cx="3602037" cy="912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415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8969951"/>
              </p:ext>
            </p:extLst>
          </p:nvPr>
        </p:nvGraphicFramePr>
        <p:xfrm>
          <a:off x="5105400" y="5529945"/>
          <a:ext cx="1887537" cy="746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3" name="Equation" r:id="rId13" imgW="672840" imgH="266400" progId="Equation.3">
                  <p:embed/>
                </p:oleObj>
              </mc:Choice>
              <mc:Fallback>
                <p:oleObj name="Equation" r:id="rId13" imgW="67284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5529945"/>
                        <a:ext cx="1887537" cy="746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08703164"/>
              </p:ext>
            </p:extLst>
          </p:nvPr>
        </p:nvGraphicFramePr>
        <p:xfrm>
          <a:off x="3119438" y="1584325"/>
          <a:ext cx="136842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44" name="Equation" r:id="rId15" imgW="939600" imgH="241200" progId="Equation.3">
                  <p:embed/>
                </p:oleObj>
              </mc:Choice>
              <mc:Fallback>
                <p:oleObj name="Equation" r:id="rId15" imgW="939600" imgH="241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19438" y="1584325"/>
                        <a:ext cx="1368425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FF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248400" y="6396335"/>
            <a:ext cx="2895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prstClr val="black"/>
                </a:solidFill>
                <a:latin typeface="Arial" charset="0"/>
              </a:rPr>
              <a:t>Note: x in step 2 refers to PCA </a:t>
            </a:r>
            <a:r>
              <a:rPr lang="en-US" sz="1200" dirty="0" err="1">
                <a:solidFill>
                  <a:prstClr val="black"/>
                </a:solidFill>
                <a:latin typeface="Arial" charset="0"/>
              </a:rPr>
              <a:t>coef</a:t>
            </a:r>
            <a:r>
              <a:rPr lang="en-US" sz="1200" dirty="0">
                <a:solidFill>
                  <a:prstClr val="black"/>
                </a:solidFill>
                <a:latin typeface="Arial" charset="0"/>
              </a:rPr>
              <a:t>; x in step 4 refers to original data</a:t>
            </a:r>
          </a:p>
        </p:txBody>
      </p:sp>
    </p:spTree>
    <p:extLst>
      <p:ext uri="{BB962C8B-B14F-4D97-AF65-F5344CB8AC3E}">
        <p14:creationId xmlns:p14="http://schemas.microsoft.com/office/powerpoint/2010/main" val="36162925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Typical face recognition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  <a:p>
            <a:r>
              <a:rPr lang="en-US" dirty="0" smtClean="0"/>
              <a:t>Verification: a person is claiming a particular identity; verify whether that is true</a:t>
            </a:r>
          </a:p>
          <a:p>
            <a:pPr lvl="1"/>
            <a:r>
              <a:rPr lang="en-US" dirty="0" smtClean="0"/>
              <a:t>E.g., security</a:t>
            </a:r>
          </a:p>
          <a:p>
            <a:pPr lvl="1"/>
            <a:endParaRPr lang="en-US" dirty="0"/>
          </a:p>
          <a:p>
            <a:r>
              <a:rPr lang="en-US" dirty="0" smtClean="0"/>
              <a:t>Closed-world identification: assign a face to one person from among a known set</a:t>
            </a:r>
          </a:p>
          <a:p>
            <a:endParaRPr lang="en-US" dirty="0"/>
          </a:p>
          <a:p>
            <a:r>
              <a:rPr lang="en-US" dirty="0" smtClean="0"/>
              <a:t>General identification: assign a face to a known person or to “unknown”</a:t>
            </a:r>
          </a:p>
        </p:txBody>
      </p:sp>
    </p:spTree>
    <p:extLst>
      <p:ext uri="{BB962C8B-B14F-4D97-AF65-F5344CB8AC3E}">
        <p14:creationId xmlns:p14="http://schemas.microsoft.com/office/powerpoint/2010/main" val="715590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228600" y="76200"/>
            <a:ext cx="8686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00">
                <a:solidFill>
                  <a:srgbClr val="660066"/>
                </a:solidFill>
                <a:latin typeface="Arial" charset="0"/>
                <a:ea typeface="宋体"/>
              </a:rPr>
              <a:t>Results: Eigenface vs. Fisherface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304800" y="2971800"/>
            <a:ext cx="77724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altLang="en-US" sz="2400">
                <a:solidFill>
                  <a:srgbClr val="660066"/>
                </a:solidFill>
                <a:latin typeface="Tahoma" pitchFamily="34" charset="0"/>
              </a:rPr>
              <a:t> Variation in Facial Expression, Eyewear, and Lighting</a:t>
            </a:r>
            <a:endParaRPr lang="en-US" altLang="zh-CN" sz="2400">
              <a:solidFill>
                <a:srgbClr val="660066"/>
              </a:solidFill>
              <a:latin typeface="Tahoma" pitchFamily="34" charset="0"/>
              <a:ea typeface="宋体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685800" y="1524000"/>
            <a:ext cx="77724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marL="342900" indent="-342900" defTabSz="914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</a:rPr>
              <a:t>Input:	160 images of 16 people</a:t>
            </a:r>
          </a:p>
          <a:p>
            <a:pPr marL="342900" indent="-342900" defTabSz="914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</a:rPr>
              <a:t>Train:	159 images</a:t>
            </a:r>
          </a:p>
          <a:p>
            <a:pPr marL="342900" indent="-342900" defTabSz="9144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lang="en-US" altLang="zh-CN" sz="2800">
                <a:solidFill>
                  <a:srgbClr val="40458C"/>
                </a:solidFill>
                <a:latin typeface="Arial" charset="0"/>
                <a:ea typeface="宋体"/>
              </a:rPr>
              <a:t>Test:	1 image</a:t>
            </a:r>
          </a:p>
        </p:txBody>
      </p:sp>
      <p:pic>
        <p:nvPicPr>
          <p:cNvPr id="43013" name="Picture 5" descr="express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419600"/>
            <a:ext cx="8610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AutoShape 6"/>
          <p:cNvSpPr>
            <a:spLocks/>
          </p:cNvSpPr>
          <p:nvPr/>
        </p:nvSpPr>
        <p:spPr bwMode="auto">
          <a:xfrm rot="-5400000">
            <a:off x="838200" y="4038600"/>
            <a:ext cx="76200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28575">
            <a:solidFill>
              <a:srgbClr val="40458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3015" name="AutoShape 7"/>
          <p:cNvSpPr>
            <a:spLocks/>
          </p:cNvSpPr>
          <p:nvPr/>
        </p:nvSpPr>
        <p:spPr bwMode="auto">
          <a:xfrm rot="-5400000">
            <a:off x="1676400" y="4038600"/>
            <a:ext cx="76200" cy="533400"/>
          </a:xfrm>
          <a:prstGeom prst="rightBrace">
            <a:avLst>
              <a:gd name="adj1" fmla="val 58333"/>
              <a:gd name="adj2" fmla="val 50000"/>
            </a:avLst>
          </a:prstGeom>
          <a:noFill/>
          <a:ln w="28575">
            <a:solidFill>
              <a:srgbClr val="40458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3016" name="AutoShape 8"/>
          <p:cNvSpPr>
            <a:spLocks/>
          </p:cNvSpPr>
          <p:nvPr/>
        </p:nvSpPr>
        <p:spPr bwMode="auto">
          <a:xfrm rot="-5400000">
            <a:off x="3314700" y="3162300"/>
            <a:ext cx="76200" cy="2286000"/>
          </a:xfrm>
          <a:prstGeom prst="rightBrace">
            <a:avLst>
              <a:gd name="adj1" fmla="val 250000"/>
              <a:gd name="adj2" fmla="val 50000"/>
            </a:avLst>
          </a:prstGeom>
          <a:noFill/>
          <a:ln w="28575">
            <a:solidFill>
              <a:srgbClr val="40458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3017" name="AutoShape 9"/>
          <p:cNvSpPr>
            <a:spLocks/>
          </p:cNvSpPr>
          <p:nvPr/>
        </p:nvSpPr>
        <p:spPr bwMode="auto">
          <a:xfrm rot="-5400000">
            <a:off x="6705600" y="2209800"/>
            <a:ext cx="76200" cy="4191000"/>
          </a:xfrm>
          <a:prstGeom prst="rightBrace">
            <a:avLst>
              <a:gd name="adj1" fmla="val 458333"/>
              <a:gd name="adj2" fmla="val 50000"/>
            </a:avLst>
          </a:prstGeom>
          <a:noFill/>
          <a:ln w="28575">
            <a:solidFill>
              <a:srgbClr val="40458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43018" name="Text Box 10"/>
          <p:cNvSpPr txBox="1">
            <a:spLocks noChangeArrowheads="1"/>
          </p:cNvSpPr>
          <p:nvPr/>
        </p:nvSpPr>
        <p:spPr bwMode="auto">
          <a:xfrm>
            <a:off x="381000" y="3581400"/>
            <a:ext cx="914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40458C"/>
                </a:solidFill>
                <a:latin typeface="Comic Sans MS" pitchFamily="66" charset="0"/>
                <a:cs typeface="Times New Roman (Hebrew)" pitchFamily="26" charset="-79"/>
              </a:rPr>
              <a:t>With glasses</a:t>
            </a:r>
            <a:endParaRPr lang="en-US" altLang="zh-CN" sz="1600">
              <a:solidFill>
                <a:srgbClr val="40458C"/>
              </a:solidFill>
              <a:ea typeface="宋体"/>
              <a:cs typeface="Times New Roman (Hebrew)" pitchFamily="26" charset="-79"/>
            </a:endParaRPr>
          </a:p>
        </p:txBody>
      </p:sp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1371600" y="3581400"/>
            <a:ext cx="10668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40458C"/>
                </a:solidFill>
                <a:latin typeface="Comic Sans MS" pitchFamily="66" charset="0"/>
                <a:cs typeface="Times New Roman (Hebrew)" pitchFamily="26" charset="-79"/>
              </a:rPr>
              <a:t>Without glasses</a:t>
            </a:r>
            <a:endParaRPr lang="en-US" altLang="zh-CN" sz="2400">
              <a:solidFill>
                <a:srgbClr val="40458C"/>
              </a:solidFill>
              <a:ea typeface="宋体"/>
              <a:cs typeface="Times New Roman (Hebrew)" pitchFamily="26" charset="-79"/>
            </a:endParaRPr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2667000" y="3581400"/>
            <a:ext cx="1295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40458C"/>
                </a:solidFill>
                <a:latin typeface="Comic Sans MS" pitchFamily="66" charset="0"/>
                <a:cs typeface="Times New Roman (Hebrew)" pitchFamily="26" charset="-79"/>
              </a:rPr>
              <a:t>3 Lighting conditions</a:t>
            </a:r>
            <a:endParaRPr lang="en-US" altLang="zh-CN" sz="2400">
              <a:solidFill>
                <a:srgbClr val="40458C"/>
              </a:solidFill>
              <a:ea typeface="宋体"/>
              <a:cs typeface="Times New Roman (Hebrew)" pitchFamily="26" charset="-79"/>
            </a:endParaRPr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5943600" y="3657600"/>
            <a:ext cx="15240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altLang="en-US" sz="1600">
                <a:solidFill>
                  <a:srgbClr val="40458C"/>
                </a:solidFill>
                <a:latin typeface="Comic Sans MS" pitchFamily="66" charset="0"/>
                <a:cs typeface="Times New Roman (Hebrew)" pitchFamily="26" charset="-79"/>
              </a:rPr>
              <a:t>5 expressions</a:t>
            </a:r>
            <a:endParaRPr lang="en-US" altLang="zh-CN" sz="2400">
              <a:solidFill>
                <a:srgbClr val="40458C"/>
              </a:solidFill>
              <a:ea typeface="宋体"/>
              <a:cs typeface="Times New Roman (Hebrew)" pitchFamily="26" charset="-79"/>
            </a:endParaRPr>
          </a:p>
        </p:txBody>
      </p:sp>
      <p:sp>
        <p:nvSpPr>
          <p:cNvPr id="43022" name="TextBox 13"/>
          <p:cNvSpPr txBox="1">
            <a:spLocks noChangeArrowheads="1"/>
          </p:cNvSpPr>
          <p:nvPr/>
        </p:nvSpPr>
        <p:spPr bwMode="auto">
          <a:xfrm>
            <a:off x="457200" y="6488113"/>
            <a:ext cx="7194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</a:rPr>
              <a:t>Reference: </a:t>
            </a:r>
            <a:r>
              <a:rPr lang="en-US" dirty="0">
                <a:solidFill>
                  <a:prstClr val="black"/>
                </a:solidFill>
                <a:hlinkClick r:id="rId3"/>
              </a:rPr>
              <a:t>Eigenfaces vs. </a:t>
            </a:r>
            <a:r>
              <a:rPr lang="en-US" dirty="0" err="1">
                <a:solidFill>
                  <a:prstClr val="black"/>
                </a:solidFill>
                <a:hlinkClick r:id="rId3"/>
              </a:rPr>
              <a:t>Fisherfaces</a:t>
            </a:r>
            <a:r>
              <a:rPr lang="en-US" dirty="0">
                <a:solidFill>
                  <a:prstClr val="black"/>
                </a:solidFill>
                <a:hlinkClick r:id="rId3"/>
              </a:rPr>
              <a:t>, </a:t>
            </a:r>
            <a:r>
              <a:rPr lang="en-US" dirty="0" err="1">
                <a:solidFill>
                  <a:prstClr val="black"/>
                </a:solidFill>
                <a:hlinkClick r:id="rId3"/>
              </a:rPr>
              <a:t>Belheumer</a:t>
            </a:r>
            <a:r>
              <a:rPr lang="en-US" dirty="0">
                <a:solidFill>
                  <a:prstClr val="black"/>
                </a:solidFill>
                <a:hlinkClick r:id="rId3"/>
              </a:rPr>
              <a:t> et al., PAMI 1997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3508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609600" y="3048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400" dirty="0">
                <a:solidFill>
                  <a:srgbClr val="660066"/>
                </a:solidFill>
                <a:latin typeface="Arial" charset="0"/>
                <a:ea typeface="宋体"/>
              </a:rPr>
              <a:t>Eigenfaces vs. </a:t>
            </a:r>
            <a:r>
              <a:rPr lang="en-US" altLang="zh-CN" sz="4400" dirty="0" err="1">
                <a:solidFill>
                  <a:srgbClr val="660066"/>
                </a:solidFill>
                <a:latin typeface="Arial" charset="0"/>
                <a:ea typeface="宋体"/>
              </a:rPr>
              <a:t>Fisherfaces</a:t>
            </a:r>
            <a:endParaRPr lang="en-US" altLang="zh-CN" sz="4400" dirty="0">
              <a:solidFill>
                <a:srgbClr val="660066"/>
              </a:solidFill>
              <a:latin typeface="Arial" charset="0"/>
              <a:ea typeface="宋体"/>
            </a:endParaRPr>
          </a:p>
        </p:txBody>
      </p:sp>
      <p:pic>
        <p:nvPicPr>
          <p:cNvPr id="440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981200"/>
            <a:ext cx="7181850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TextBox 4"/>
          <p:cNvSpPr txBox="1">
            <a:spLocks noChangeArrowheads="1"/>
          </p:cNvSpPr>
          <p:nvPr/>
        </p:nvSpPr>
        <p:spPr bwMode="auto">
          <a:xfrm>
            <a:off x="609600" y="6488113"/>
            <a:ext cx="7194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dirty="0">
                <a:solidFill>
                  <a:prstClr val="black"/>
                </a:solidFill>
              </a:rPr>
              <a:t>Reference: </a:t>
            </a:r>
            <a:r>
              <a:rPr lang="en-US" dirty="0">
                <a:solidFill>
                  <a:prstClr val="black"/>
                </a:solidFill>
                <a:hlinkClick r:id="rId3"/>
              </a:rPr>
              <a:t>Eigenfaces vs. </a:t>
            </a:r>
            <a:r>
              <a:rPr lang="en-US" dirty="0" err="1">
                <a:solidFill>
                  <a:prstClr val="black"/>
                </a:solidFill>
                <a:hlinkClick r:id="rId3"/>
              </a:rPr>
              <a:t>Fisherfaces</a:t>
            </a:r>
            <a:r>
              <a:rPr lang="en-US" dirty="0">
                <a:solidFill>
                  <a:prstClr val="black"/>
                </a:solidFill>
                <a:hlinkClick r:id="rId3"/>
              </a:rPr>
              <a:t>, </a:t>
            </a:r>
            <a:r>
              <a:rPr lang="en-US" dirty="0" err="1">
                <a:solidFill>
                  <a:prstClr val="black"/>
                </a:solidFill>
                <a:hlinkClick r:id="rId3"/>
              </a:rPr>
              <a:t>Belheumer</a:t>
            </a:r>
            <a:r>
              <a:rPr lang="en-US" dirty="0">
                <a:solidFill>
                  <a:prstClr val="black"/>
                </a:solidFill>
                <a:hlinkClick r:id="rId3"/>
              </a:rPr>
              <a:t> et al., PAMI 1997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0651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88900"/>
            <a:ext cx="8229600" cy="1143000"/>
          </a:xfrm>
        </p:spPr>
        <p:txBody>
          <a:bodyPr/>
          <a:lstStyle/>
          <a:p>
            <a:r>
              <a:rPr lang="en-US" dirty="0" smtClean="0"/>
              <a:t>Large scale comparison of methods</a:t>
            </a:r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525963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FRVT 2006 Report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460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067" y="1793875"/>
            <a:ext cx="402907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98364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FVRT Challenge</a:t>
            </a:r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2590800"/>
          </a:xfrm>
        </p:spPr>
        <p:txBody>
          <a:bodyPr/>
          <a:lstStyle/>
          <a:p>
            <a:r>
              <a:rPr lang="en-US" smtClean="0"/>
              <a:t>Frontal faces</a:t>
            </a:r>
          </a:p>
          <a:p>
            <a:pPr lvl="1"/>
            <a:r>
              <a:rPr lang="en-US" smtClean="0"/>
              <a:t>FVRT2006 evaluation</a:t>
            </a:r>
          </a:p>
          <a:p>
            <a:pPr marL="1371600" lvl="2" indent="-457200">
              <a:buFont typeface="Calibri" pitchFamily="34" charset="0"/>
              <a:buAutoNum type="arabicPeriod"/>
            </a:pPr>
            <a:endParaRPr lang="en-US" smtClean="0"/>
          </a:p>
          <a:p>
            <a:pPr>
              <a:buFont typeface="Arial" charset="0"/>
              <a:buNone/>
            </a:pPr>
            <a:endParaRPr lang="en-US" smtClean="0"/>
          </a:p>
        </p:txBody>
      </p:sp>
      <p:pic>
        <p:nvPicPr>
          <p:cNvPr id="471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895600"/>
            <a:ext cx="4248150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9" name="TextBox 8"/>
          <p:cNvSpPr txBox="1">
            <a:spLocks noChangeArrowheads="1"/>
          </p:cNvSpPr>
          <p:nvPr/>
        </p:nvSpPr>
        <p:spPr bwMode="auto">
          <a:xfrm>
            <a:off x="914400" y="3505200"/>
            <a:ext cx="16764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prstClr val="black"/>
                </a:solidFill>
              </a:rPr>
              <a:t>False Rejection Rate at False Acceptance Rate = 0.001</a:t>
            </a:r>
          </a:p>
        </p:txBody>
      </p:sp>
    </p:spTree>
    <p:extLst>
      <p:ext uri="{BB962C8B-B14F-4D97-AF65-F5344CB8AC3E}">
        <p14:creationId xmlns:p14="http://schemas.microsoft.com/office/powerpoint/2010/main" val="14800559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FVRT Challenge</a:t>
            </a:r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2590800"/>
          </a:xfrm>
        </p:spPr>
        <p:txBody>
          <a:bodyPr/>
          <a:lstStyle/>
          <a:p>
            <a:r>
              <a:rPr lang="en-US" smtClean="0"/>
              <a:t>Frontal faces</a:t>
            </a:r>
          </a:p>
          <a:p>
            <a:pPr lvl="1"/>
            <a:r>
              <a:rPr lang="en-US" smtClean="0"/>
              <a:t>FVRT2006 evaluation: controlled illumination</a:t>
            </a:r>
          </a:p>
          <a:p>
            <a:pPr marL="1371600" lvl="2" indent="-457200">
              <a:buFont typeface="Calibri" pitchFamily="34" charset="0"/>
              <a:buAutoNum type="arabicPeriod"/>
            </a:pPr>
            <a:endParaRPr lang="en-US" smtClean="0"/>
          </a:p>
          <a:p>
            <a:pPr>
              <a:buFont typeface="Arial" charset="0"/>
              <a:buNone/>
            </a:pPr>
            <a:endParaRPr lang="en-US" smtClean="0"/>
          </a:p>
        </p:txBody>
      </p:sp>
      <p:pic>
        <p:nvPicPr>
          <p:cNvPr id="4813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286000"/>
            <a:ext cx="6905625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0310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FVRT Challenge</a:t>
            </a:r>
          </a:p>
        </p:txBody>
      </p:sp>
      <p:sp>
        <p:nvSpPr>
          <p:cNvPr id="49155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2590800"/>
          </a:xfrm>
        </p:spPr>
        <p:txBody>
          <a:bodyPr/>
          <a:lstStyle/>
          <a:p>
            <a:r>
              <a:rPr lang="en-US" smtClean="0"/>
              <a:t>Frontal faces</a:t>
            </a:r>
          </a:p>
          <a:p>
            <a:pPr lvl="1"/>
            <a:r>
              <a:rPr lang="en-US" smtClean="0"/>
              <a:t>FVRT2006 evaluation: uncontrolled illumination</a:t>
            </a:r>
          </a:p>
          <a:p>
            <a:pPr marL="1371600" lvl="2" indent="-457200">
              <a:buFont typeface="Calibri" pitchFamily="34" charset="0"/>
              <a:buAutoNum type="arabicPeriod"/>
            </a:pPr>
            <a:endParaRPr lang="en-US" smtClean="0"/>
          </a:p>
          <a:p>
            <a:pPr>
              <a:buFont typeface="Arial" charset="0"/>
              <a:buNone/>
            </a:pPr>
            <a:endParaRPr lang="en-US" smtClean="0"/>
          </a:p>
        </p:txBody>
      </p:sp>
      <p:pic>
        <p:nvPicPr>
          <p:cNvPr id="491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362200"/>
            <a:ext cx="4752975" cy="431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6304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smtClean="0"/>
              <a:t>FVRT Challenge</a:t>
            </a:r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229600" cy="2590800"/>
          </a:xfrm>
        </p:spPr>
        <p:txBody>
          <a:bodyPr/>
          <a:lstStyle/>
          <a:p>
            <a:r>
              <a:rPr lang="en-US" smtClean="0"/>
              <a:t>Frontal faces</a:t>
            </a:r>
          </a:p>
          <a:p>
            <a:pPr lvl="1"/>
            <a:r>
              <a:rPr lang="en-US" smtClean="0"/>
              <a:t>FVRT2006 evaluation: computers win!</a:t>
            </a:r>
          </a:p>
          <a:p>
            <a:pPr marL="1371600" lvl="2" indent="-457200">
              <a:buFont typeface="Calibri" pitchFamily="34" charset="0"/>
              <a:buAutoNum type="arabicPeriod"/>
            </a:pPr>
            <a:endParaRPr lang="en-US" smtClean="0"/>
          </a:p>
          <a:p>
            <a:pPr>
              <a:buFont typeface="Arial" charset="0"/>
              <a:buNone/>
            </a:pPr>
            <a:endParaRPr lang="en-US" smtClean="0"/>
          </a:p>
        </p:txBody>
      </p:sp>
      <p:pic>
        <p:nvPicPr>
          <p:cNvPr id="501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286000"/>
            <a:ext cx="5072063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0943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Face recognition by humans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dirty="0" smtClean="0">
              <a:hlinkClick r:id="rId3"/>
            </a:endParaRPr>
          </a:p>
          <a:p>
            <a:pPr>
              <a:buFont typeface="Arial" charset="0"/>
              <a:buNone/>
            </a:pPr>
            <a:endParaRPr lang="en-US" dirty="0" smtClean="0">
              <a:hlinkClick r:id="rId3"/>
            </a:endParaRPr>
          </a:p>
          <a:p>
            <a:pPr>
              <a:buFont typeface="Arial" charset="0"/>
              <a:buNone/>
            </a:pPr>
            <a:r>
              <a:rPr lang="en-US" dirty="0" smtClean="0">
                <a:hlinkClick r:id="rId3"/>
              </a:rPr>
              <a:t>Face recognition by humans: 20 results</a:t>
            </a:r>
            <a:r>
              <a:rPr lang="en-US" dirty="0" smtClean="0"/>
              <a:t> (2005)</a:t>
            </a:r>
          </a:p>
          <a:p>
            <a:pPr>
              <a:buFont typeface="Arial" charset="0"/>
              <a:buNone/>
            </a:pPr>
            <a:endParaRPr lang="en-US" dirty="0" smtClean="0"/>
          </a:p>
        </p:txBody>
      </p:sp>
      <p:sp>
        <p:nvSpPr>
          <p:cNvPr id="51204" name="TextBox 3"/>
          <p:cNvSpPr txBox="1">
            <a:spLocks noChangeArrowheads="1"/>
          </p:cNvSpPr>
          <p:nvPr/>
        </p:nvSpPr>
        <p:spPr bwMode="auto">
          <a:xfrm>
            <a:off x="6989763" y="6550025"/>
            <a:ext cx="21542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400" dirty="0">
                <a:solidFill>
                  <a:prstClr val="black"/>
                </a:solidFill>
                <a:hlinkClick r:id="rId4"/>
              </a:rPr>
              <a:t>Slides</a:t>
            </a:r>
            <a:r>
              <a:rPr lang="en-US" sz="1400" dirty="0">
                <a:solidFill>
                  <a:prstClr val="black"/>
                </a:solidFill>
              </a:rPr>
              <a:t> by </a:t>
            </a:r>
            <a:r>
              <a:rPr lang="en-US" sz="1400" dirty="0" err="1">
                <a:solidFill>
                  <a:prstClr val="black"/>
                </a:solidFill>
              </a:rPr>
              <a:t>Jianchao</a:t>
            </a:r>
            <a:r>
              <a:rPr lang="en-US" sz="1400" dirty="0">
                <a:solidFill>
                  <a:prstClr val="black"/>
                </a:solidFill>
              </a:rPr>
              <a:t> Yang</a:t>
            </a:r>
          </a:p>
        </p:txBody>
      </p:sp>
    </p:spTree>
    <p:extLst>
      <p:ext uri="{BB962C8B-B14F-4D97-AF65-F5344CB8AC3E}">
        <p14:creationId xmlns:p14="http://schemas.microsoft.com/office/powerpoint/2010/main" val="3067125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07"/>
          <a:stretch/>
        </p:blipFill>
        <p:spPr bwMode="auto">
          <a:xfrm>
            <a:off x="177650" y="1058274"/>
            <a:ext cx="9130951" cy="4255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25185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325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45"/>
          <a:stretch/>
        </p:blipFill>
        <p:spPr bwMode="auto">
          <a:xfrm>
            <a:off x="342900" y="1417638"/>
            <a:ext cx="8458200" cy="464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38872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makes face recognition hard?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752600" y="1600200"/>
            <a:ext cx="1963999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prstClr val="black"/>
                </a:solidFill>
                <a:latin typeface="Arial" charset="0"/>
              </a:rPr>
              <a:t>Expression</a:t>
            </a:r>
          </a:p>
        </p:txBody>
      </p:sp>
      <p:pic>
        <p:nvPicPr>
          <p:cNvPr id="337924" name="Picture 4" descr="http://ursispaltenstein.ch/blog/images/uploads_img/hillary_clintons_many_fac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209800"/>
            <a:ext cx="5334000" cy="33337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867288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Result 4: Facial features are processed holistically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20148" b="-2014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119722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427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5"/>
          <a:stretch/>
        </p:blipFill>
        <p:spPr bwMode="auto">
          <a:xfrm>
            <a:off x="357188" y="1096070"/>
            <a:ext cx="8429625" cy="517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90103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530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9"/>
          <a:stretch/>
        </p:blipFill>
        <p:spPr bwMode="auto">
          <a:xfrm>
            <a:off x="414338" y="1277489"/>
            <a:ext cx="8315325" cy="4880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34808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632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76"/>
          <a:stretch/>
        </p:blipFill>
        <p:spPr bwMode="auto">
          <a:xfrm>
            <a:off x="438150" y="1239693"/>
            <a:ext cx="8267700" cy="49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0196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987675"/>
            <a:ext cx="563880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734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</p:txBody>
      </p:sp>
      <p:pic>
        <p:nvPicPr>
          <p:cNvPr id="5734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77"/>
          <a:stretch/>
        </p:blipFill>
        <p:spPr bwMode="auto">
          <a:xfrm>
            <a:off x="209550" y="1353070"/>
            <a:ext cx="8934450" cy="1149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2971800"/>
            <a:ext cx="563880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9737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837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2"/>
          <a:stretch/>
        </p:blipFill>
        <p:spPr bwMode="auto">
          <a:xfrm>
            <a:off x="423863" y="1209457"/>
            <a:ext cx="8296275" cy="5034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2340" name="Picture 4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09"/>
          <a:stretch>
            <a:fillRect/>
          </a:stretch>
        </p:blipFill>
        <p:spPr bwMode="auto">
          <a:xfrm>
            <a:off x="2041525" y="2667000"/>
            <a:ext cx="4724400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8357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5939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1"/>
          <a:stretch/>
        </p:blipFill>
        <p:spPr bwMode="auto">
          <a:xfrm>
            <a:off x="371475" y="1194338"/>
            <a:ext cx="8401050" cy="5035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9169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1648"/>
            <a:ext cx="8229600" cy="1143000"/>
          </a:xfrm>
        </p:spPr>
        <p:txBody>
          <a:bodyPr>
            <a:noAutofit/>
          </a:bodyPr>
          <a:lstStyle/>
          <a:p>
            <a:r>
              <a:rPr lang="en-US" sz="2000" b="1" dirty="0"/>
              <a:t>The visual system starts with a rudimentary preference for face- like patterns</a:t>
            </a:r>
            <a:br>
              <a:rPr lang="en-US" sz="2000" b="1" dirty="0"/>
            </a:br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-904" b="3423"/>
          <a:stretch/>
        </p:blipFill>
        <p:spPr>
          <a:xfrm>
            <a:off x="457200" y="1600200"/>
            <a:ext cx="8229600" cy="4333699"/>
          </a:xfrm>
        </p:spPr>
      </p:pic>
    </p:spTree>
    <p:extLst>
      <p:ext uri="{BB962C8B-B14F-4D97-AF65-F5344CB8AC3E}">
        <p14:creationId xmlns:p14="http://schemas.microsoft.com/office/powerpoint/2010/main" val="338389159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Result 17: Vision progresses from piecemeal to holistic</a:t>
            </a:r>
            <a:endParaRPr lang="en-US" dirty="0"/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mtClean="0"/>
          </a:p>
        </p:txBody>
      </p:sp>
      <p:pic>
        <p:nvPicPr>
          <p:cNvPr id="604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675" y="2228850"/>
            <a:ext cx="5200650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8885889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pic>
        <p:nvPicPr>
          <p:cNvPr id="6144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1"/>
          <a:stretch/>
        </p:blipFill>
        <p:spPr bwMode="auto">
          <a:xfrm>
            <a:off x="409575" y="1148984"/>
            <a:ext cx="8324850" cy="507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0599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makes face recognition hard?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220422" y="1938716"/>
            <a:ext cx="1446230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prstClr val="black"/>
                </a:solidFill>
                <a:latin typeface="Arial" charset="0"/>
              </a:rPr>
              <a:t>Lighting</a:t>
            </a:r>
          </a:p>
        </p:txBody>
      </p:sp>
      <p:pic>
        <p:nvPicPr>
          <p:cNvPr id="95284" name="Picture 52" descr="C:\Users\Hoiem\Documents\Classes\Spring 2012 - Computer Vision\hws\hw5\faces\person01_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98" y="2590800"/>
            <a:ext cx="2189680" cy="218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6" name="Picture 54" descr="C:\Users\Hoiem\Documents\Classes\Spring 2012 - Computer Vision\hws\hw5\faces\person01_3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2800" y="2590800"/>
            <a:ext cx="2189680" cy="2189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7" name="Picture 55" descr="C:\Users\Hoiem\Documents\Classes\Spring 2012 - Computer Vision\hws\hw5\faces\person01_4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5786" y="2590800"/>
            <a:ext cx="2189679" cy="218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288" name="Picture 56" descr="C:\Users\Hoiem\Documents\Classes\Spring 2012 - Computer Vision\hws\hw5\faces\person01_4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982" y="2590801"/>
            <a:ext cx="2189679" cy="218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35048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Things to remember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Font typeface="Arial" pitchFamily="34" charset="0"/>
              <a:buChar char="•"/>
              <a:defRPr/>
            </a:pPr>
            <a:endParaRPr lang="en-US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PCA is a generally useful dimensionality reduction technique</a:t>
            </a:r>
          </a:p>
          <a:p>
            <a:pPr lvl="1">
              <a:buFont typeface="Arial" pitchFamily="34" charset="0"/>
              <a:buChar char="–"/>
              <a:defRPr/>
            </a:pPr>
            <a:r>
              <a:rPr lang="en-US" dirty="0" smtClean="0"/>
              <a:t>But not ideal for discrimination</a:t>
            </a:r>
          </a:p>
          <a:p>
            <a:pPr>
              <a:buFont typeface="Arial" pitchFamily="34" charset="0"/>
              <a:buChar char="•"/>
              <a:defRPr/>
            </a:pPr>
            <a:endParaRPr lang="en-US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FLD better for discrimination, though only ideal under Gaussian data assumptions</a:t>
            </a:r>
          </a:p>
          <a:p>
            <a:pPr>
              <a:buFont typeface="Arial" pitchFamily="34" charset="0"/>
              <a:buChar char="•"/>
              <a:defRPr/>
            </a:pPr>
            <a:endParaRPr lang="en-US" dirty="0" smtClean="0"/>
          </a:p>
          <a:p>
            <a:pPr>
              <a:buFont typeface="Arial" pitchFamily="34" charset="0"/>
              <a:buChar char="•"/>
              <a:defRPr/>
            </a:pPr>
            <a:r>
              <a:rPr lang="en-US" dirty="0" smtClean="0"/>
              <a:t>Computer face recognition works very well under controlled environments – still room for improvement in general conditions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16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makes face recognition hard?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52600" y="1752600"/>
            <a:ext cx="1763624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prstClr val="black"/>
                </a:solidFill>
                <a:latin typeface="Arial" charset="0"/>
              </a:rPr>
              <a:t>Occlusion</a:t>
            </a:r>
          </a:p>
        </p:txBody>
      </p:sp>
      <p:pic>
        <p:nvPicPr>
          <p:cNvPr id="340994" name="Picture 2" descr="http://farm1.static.flickr.com/110/273004917_7914351df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438400"/>
            <a:ext cx="4762500" cy="3171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937592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makes face recognition hard?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76400" y="1480810"/>
            <a:ext cx="1737912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prstClr val="black"/>
                </a:solidFill>
                <a:latin typeface="Arial" charset="0"/>
              </a:rPr>
              <a:t>Viewpoint</a:t>
            </a:r>
          </a:p>
        </p:txBody>
      </p:sp>
      <p:pic>
        <p:nvPicPr>
          <p:cNvPr id="5" name="Picture 2" descr="http://gps-tsc.upc.es/GTAV/ResearchAreas/UPCFaceDatabase/Imatges/FacePoseI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014210"/>
            <a:ext cx="5410200" cy="40500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2352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Title 1"/>
          <p:cNvSpPr>
            <a:spLocks noGrp="1"/>
          </p:cNvSpPr>
          <p:nvPr>
            <p:ph type="title"/>
          </p:nvPr>
        </p:nvSpPr>
        <p:spPr>
          <a:xfrm>
            <a:off x="457200" y="-3192"/>
            <a:ext cx="8229600" cy="1143000"/>
          </a:xfrm>
        </p:spPr>
        <p:txBody>
          <a:bodyPr/>
          <a:lstStyle/>
          <a:p>
            <a:r>
              <a:rPr lang="en-US" dirty="0" smtClean="0"/>
              <a:t>Simple idea for face recognition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5234" y="990600"/>
            <a:ext cx="8534400" cy="5135563"/>
          </a:xfrm>
        </p:spPr>
        <p:txBody>
          <a:bodyPr/>
          <a:lstStyle/>
          <a:p>
            <a:pPr marL="514350" indent="-514350">
              <a:buFont typeface="Calibri" pitchFamily="34" charset="0"/>
              <a:buAutoNum type="arabicPeriod"/>
            </a:pPr>
            <a:r>
              <a:rPr lang="en-US" dirty="0" smtClean="0"/>
              <a:t>Treat face image as a vector of intensities</a:t>
            </a:r>
          </a:p>
          <a:p>
            <a:pPr marL="514350" indent="-514350">
              <a:buFont typeface="Calibri" pitchFamily="34" charset="0"/>
              <a:buAutoNum type="arabicPeriod"/>
            </a:pPr>
            <a:endParaRPr lang="en-US" dirty="0" smtClean="0"/>
          </a:p>
          <a:p>
            <a:pPr marL="514350" indent="-514350">
              <a:buFont typeface="Calibri" pitchFamily="34" charset="0"/>
              <a:buAutoNum type="arabicPeriod"/>
            </a:pPr>
            <a:endParaRPr lang="en-US" dirty="0" smtClean="0"/>
          </a:p>
          <a:p>
            <a:pPr marL="514350" indent="-514350">
              <a:buFont typeface="Calibri" pitchFamily="34" charset="0"/>
              <a:buAutoNum type="arabicPeriod"/>
            </a:pPr>
            <a:r>
              <a:rPr lang="en-US" dirty="0" smtClean="0"/>
              <a:t>Recognize face by nearest neighbor in database</a:t>
            </a:r>
          </a:p>
        </p:txBody>
      </p:sp>
      <p:sp>
        <p:nvSpPr>
          <p:cNvPr id="5" name="Right Arrow 4"/>
          <p:cNvSpPr/>
          <p:nvPr/>
        </p:nvSpPr>
        <p:spPr>
          <a:xfrm>
            <a:off x="3505200" y="1905000"/>
            <a:ext cx="9144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7" name="Picture 11" descr="training_fa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953932"/>
            <a:ext cx="2675467" cy="2675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ight Arrow 7"/>
          <p:cNvSpPr/>
          <p:nvPr/>
        </p:nvSpPr>
        <p:spPr>
          <a:xfrm>
            <a:off x="3581400" y="4267200"/>
            <a:ext cx="9144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4495800" y="1905000"/>
          <a:ext cx="52705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6" name="Equation" r:id="rId4" imgW="126720" imgH="126720" progId="Equation.3">
                  <p:embed/>
                </p:oleObj>
              </mc:Choice>
              <mc:Fallback>
                <p:oleObj name="Equation" r:id="rId4" imgW="126720" imgH="126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1905000"/>
                        <a:ext cx="52705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55" name="Object 3"/>
          <p:cNvGraphicFramePr>
            <a:graphicFrameLocks noChangeAspect="1"/>
          </p:cNvGraphicFramePr>
          <p:nvPr/>
        </p:nvGraphicFramePr>
        <p:xfrm>
          <a:off x="4648200" y="4191000"/>
          <a:ext cx="17383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7" name="Equation" r:id="rId6" imgW="419040" imgH="228600" progId="Equation.3">
                  <p:embed/>
                </p:oleObj>
              </mc:Choice>
              <mc:Fallback>
                <p:oleObj name="Equation" r:id="rId6" imgW="419040" imgH="228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4191000"/>
                        <a:ext cx="173831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595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45965"/>
              </p:ext>
            </p:extLst>
          </p:nvPr>
        </p:nvGraphicFramePr>
        <p:xfrm>
          <a:off x="4302125" y="5365750"/>
          <a:ext cx="4111625" cy="808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8" name="Equation" r:id="rId8" imgW="1168200" imgH="317160" progId="Equation.3">
                  <p:embed/>
                </p:oleObj>
              </mc:Choice>
              <mc:Fallback>
                <p:oleObj name="Equation" r:id="rId8" imgW="1168200" imgH="317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02125" y="5365750"/>
                        <a:ext cx="4111625" cy="808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" name="Picture 52" descr="C:\Users\Hoiem\Documents\Classes\Spring 2012 - Computer Vision\hws\hw5\faces\person01_01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017" y="1642163"/>
            <a:ext cx="1094840" cy="1094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0341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19439</TotalTime>
  <Words>1269</Words>
  <Application>Microsoft Macintosh PowerPoint</Application>
  <PresentationFormat>On-screen Show (4:3)</PresentationFormat>
  <Paragraphs>266</Paragraphs>
  <Slides>60</Slides>
  <Notes>14</Notes>
  <HiddenSlides>2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60</vt:i4>
      </vt:variant>
    </vt:vector>
  </HeadingPairs>
  <TitlesOfParts>
    <vt:vector size="63" baseType="lpstr">
      <vt:lpstr>Office Theme</vt:lpstr>
      <vt:lpstr>Image</vt:lpstr>
      <vt:lpstr>Equation</vt:lpstr>
      <vt:lpstr>Face Recognition </vt:lpstr>
      <vt:lpstr>Face recognition: once you’ve detected and cropped a face, try to recognize it</vt:lpstr>
      <vt:lpstr>Face recognition: overview</vt:lpstr>
      <vt:lpstr>Typical face recognition scenarios</vt:lpstr>
      <vt:lpstr>What makes face recognition hard?</vt:lpstr>
      <vt:lpstr>What makes face recognition hard?</vt:lpstr>
      <vt:lpstr>What makes face recognition hard?</vt:lpstr>
      <vt:lpstr>What makes face recognition hard?</vt:lpstr>
      <vt:lpstr>Simple idea for face recognition</vt:lpstr>
      <vt:lpstr>The space of all face images</vt:lpstr>
      <vt:lpstr>The space of all face images</vt:lpstr>
      <vt:lpstr>Linear subspaces</vt:lpstr>
      <vt:lpstr>Principal component analysis (PCA)</vt:lpstr>
      <vt:lpstr>The space of faces</vt:lpstr>
      <vt:lpstr>Dimensionality reduction</vt:lpstr>
      <vt:lpstr>Eigenfaces</vt:lpstr>
      <vt:lpstr>Visualization of eigenfaces</vt:lpstr>
      <vt:lpstr>Projecting onto the eigenfaces</vt:lpstr>
      <vt:lpstr>Recognition with eigenfaces</vt:lpstr>
      <vt:lpstr>Choosing the dimension K</vt:lpstr>
      <vt:lpstr>PCA</vt:lpstr>
      <vt:lpstr>Enhancing gender</vt:lpstr>
      <vt:lpstr>Changing age</vt:lpstr>
      <vt:lpstr>Which face is more attractive?</vt:lpstr>
      <vt:lpstr>Which face is more attractive?</vt:lpstr>
      <vt:lpstr>Which face is more attractive?</vt:lpstr>
      <vt:lpstr>Which face is more attractive?</vt:lpstr>
      <vt:lpstr>Which face is more attractive?</vt:lpstr>
      <vt:lpstr>Which face is more attractive?</vt:lpstr>
      <vt:lpstr>Limitations</vt:lpstr>
      <vt:lpstr>A more discriminative subspace: FLD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Recognition with FLD</vt:lpstr>
      <vt:lpstr>PowerPoint Presentation</vt:lpstr>
      <vt:lpstr>PowerPoint Presentation</vt:lpstr>
      <vt:lpstr>Large scale comparison of methods</vt:lpstr>
      <vt:lpstr>FVRT Challenge</vt:lpstr>
      <vt:lpstr>FVRT Challenge</vt:lpstr>
      <vt:lpstr>FVRT Challenge</vt:lpstr>
      <vt:lpstr>FVRT Challenge</vt:lpstr>
      <vt:lpstr>Face recognition by humans</vt:lpstr>
      <vt:lpstr>PowerPoint Presentation</vt:lpstr>
      <vt:lpstr>PowerPoint Presentation</vt:lpstr>
      <vt:lpstr>Result 4: Facial features are processed holistically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visual system starts with a rudimentary preference for face- like patterns  </vt:lpstr>
      <vt:lpstr>Result 17: Vision progresses from piecemeal to holistic</vt:lpstr>
      <vt:lpstr>PowerPoint Presentation</vt:lpstr>
      <vt:lpstr>Things to remember</vt:lpstr>
    </vt:vector>
  </TitlesOfParts>
  <Company>UW CSE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Recognition Part II</dc:title>
  <dc:creator>Ali Farhadi</dc:creator>
  <cp:lastModifiedBy>Ali Farhadi</cp:lastModifiedBy>
  <cp:revision>19</cp:revision>
  <dcterms:created xsi:type="dcterms:W3CDTF">2013-11-26T19:03:05Z</dcterms:created>
  <dcterms:modified xsi:type="dcterms:W3CDTF">2014-03-05T18:21:50Z</dcterms:modified>
</cp:coreProperties>
</file>