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embeddings/oleObject1.bin" ContentType="application/vnd.openxmlformats-officedocument.oleObject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4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5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notesSlides/notesSlide6.xml" ContentType="application/vnd.openxmlformats-officedocument.presentationml.notesSlide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notesSlides/notesSlide7.xml" ContentType="application/vnd.openxmlformats-officedocument.presentationml.notesSlide+xml"/>
  <Override PartName="/ppt/tags/tag149.xml" ContentType="application/vnd.openxmlformats-officedocument.presentationml.tags+xml"/>
  <Override PartName="/ppt/notesSlides/notesSlide8.xml" ContentType="application/vnd.openxmlformats-officedocument.presentationml.notesSl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9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notesSlides/notesSlide10.xml" ContentType="application/vnd.openxmlformats-officedocument.presentationml.notesSlide+xml"/>
  <Override PartName="/ppt/tags/tag155.xml" ContentType="application/vnd.openxmlformats-officedocument.presentationml.tags+xml"/>
  <Override PartName="/ppt/notesSlides/notesSlide11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14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notesSlides/notesSlide15.xml" ContentType="application/vnd.openxmlformats-officedocument.presentationml.notesSlide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notesSlides/notesSlide16.xml" ContentType="application/vnd.openxmlformats-officedocument.presentationml.notesSlide+xml"/>
  <Override PartName="/ppt/tags/tag165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66.xml" ContentType="application/vnd.openxmlformats-officedocument.presentationml.tags+xml"/>
  <Override PartName="/ppt/notesSlides/notesSlide19.xml" ContentType="application/vnd.openxmlformats-officedocument.presentationml.notesSlide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notesSlides/notesSlide20.xml" ContentType="application/vnd.openxmlformats-officedocument.presentationml.notesSlide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21.xml" ContentType="application/vnd.openxmlformats-officedocument.presentationml.notesSlide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22.xml" ContentType="application/vnd.openxmlformats-officedocument.presentationml.notesSlide+xml"/>
  <Override PartName="/ppt/tags/tag176.xml" ContentType="application/vnd.openxmlformats-officedocument.presentationml.tags+xml"/>
  <Override PartName="/ppt/notesSlides/notesSlide23.xml" ContentType="application/vnd.openxmlformats-officedocument.presentationml.notesSlide+xml"/>
  <Override PartName="/ppt/tags/tag177.xml" ContentType="application/vnd.openxmlformats-officedocument.presentationml.tags+xml"/>
  <Override PartName="/ppt/notesSlides/notesSlide24.xml" ContentType="application/vnd.openxmlformats-officedocument.presentationml.notesSlide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notesSlides/notesSlide25.xml" ContentType="application/vnd.openxmlformats-officedocument.presentationml.notesSlide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notesSlides/notesSlide26.xml" ContentType="application/vnd.openxmlformats-officedocument.presentationml.notesSlide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27.xml" ContentType="application/vnd.openxmlformats-officedocument.presentationml.notesSl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notesSlides/notesSlide28.xml" ContentType="application/vnd.openxmlformats-officedocument.presentationml.notesSlide+xml"/>
  <Override PartName="/ppt/tags/tag191.xml" ContentType="application/vnd.openxmlformats-officedocument.presentationml.tags+xml"/>
  <Override PartName="/ppt/notesSlides/notesSlide29.xml" ContentType="application/vnd.openxmlformats-officedocument.presentationml.notesSlid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notesSlides/notesSlide30.xml" ContentType="application/vnd.openxmlformats-officedocument.presentationml.notesSlide+xml"/>
  <Override PartName="/ppt/tags/tag205.xml" ContentType="application/vnd.openxmlformats-officedocument.presentationml.tags+xml"/>
  <Override PartName="/ppt/notesSlides/notesSlide31.xml" ContentType="application/vnd.openxmlformats-officedocument.presentationml.notesSlide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notesSlides/notesSlide34.xml" ContentType="application/vnd.openxmlformats-officedocument.presentationml.notesSlide+xml"/>
  <Override PartName="/ppt/embeddings/oleObject2.bin" ContentType="application/vnd.openxmlformats-officedocument.oleObject"/>
  <Override PartName="/ppt/tags/tag213.xml" ContentType="application/vnd.openxmlformats-officedocument.presentationml.tags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notesSlides/notesSlide37.xml" ContentType="application/vnd.openxmlformats-officedocument.presentationml.notesSlide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notesSlides/notesSlide38.xml" ContentType="application/vnd.openxmlformats-officedocument.presentationml.notesSlide+xml"/>
  <Override PartName="/ppt/tags/tag220.xml" ContentType="application/vnd.openxmlformats-officedocument.presentationml.tags+xml"/>
  <Override PartName="/ppt/notesSlides/notesSlide39.xml" ContentType="application/vnd.openxmlformats-officedocument.presentationml.notesSlid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notesSlides/notesSlide40.xml" ContentType="application/vnd.openxmlformats-officedocument.presentationml.notesSlide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notesSlides/notesSlide41.xml" ContentType="application/vnd.openxmlformats-officedocument.presentationml.notesSlide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notesSlides/notesSlide42.xml" ContentType="application/vnd.openxmlformats-officedocument.presentationml.notesSlide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43.xml" ContentType="application/vnd.openxmlformats-officedocument.presentationml.notesSlide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notesSlides/notesSlide44.xml" ContentType="application/vnd.openxmlformats-officedocument.presentationml.notesSlide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notesSlides/notesSlide45.xml" ContentType="application/vnd.openxmlformats-officedocument.presentationml.notesSlide+xml"/>
  <Override PartName="/ppt/tags/tag237.xml" ContentType="application/vnd.openxmlformats-officedocument.presentationml.tags+xml"/>
  <Override PartName="/ppt/notesSlides/notesSlide46.xml" ContentType="application/vnd.openxmlformats-officedocument.presentationml.notesSlide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notesSlides/notesSlide47.xml" ContentType="application/vnd.openxmlformats-officedocument.presentationml.notesSlide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notesSlides/notesSlide48.xml" ContentType="application/vnd.openxmlformats-officedocument.presentationml.notesSlide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tags/tag248.xml" ContentType="application/vnd.openxmlformats-officedocument.presentationml.tags+xml"/>
  <Override PartName="/ppt/notesSlides/notesSlide72.xml" ContentType="application/vnd.openxmlformats-officedocument.presentationml.notesSlide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notesSlides/notesSlide73.xml" ContentType="application/vnd.openxmlformats-officedocument.presentationml.notesSlide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notesSlides/notesSlide74.xml" ContentType="application/vnd.openxmlformats-officedocument.presentationml.notesSlide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notesSlides/notesSlide75.xml" ContentType="application/vnd.openxmlformats-officedocument.presentationml.notesSlide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notesSlides/notesSlide76.xml" ContentType="application/vnd.openxmlformats-officedocument.presentationml.notesSlide+xml"/>
  <Override PartName="/ppt/tags/tag261.xml" ContentType="application/vnd.openxmlformats-officedocument.presentationml.tags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tags/tag262.xml" ContentType="application/vnd.openxmlformats-officedocument.presentationml.tags+xml"/>
  <Override PartName="/ppt/notesSlides/notesSlide79.xml" ContentType="application/vnd.openxmlformats-officedocument.presentationml.notesSlide+xml"/>
  <Override PartName="/ppt/tags/tag263.xml" ContentType="application/vnd.openxmlformats-officedocument.presentationml.tags+xml"/>
  <Override PartName="/ppt/notesSlides/notesSlide80.xml" ContentType="application/vnd.openxmlformats-officedocument.presentationml.notesSlide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notesSlides/notesSlide81.xml" ContentType="application/vnd.openxmlformats-officedocument.presentationml.notesSlide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notesSlides/notesSlide8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733" r:id="rId2"/>
  </p:sldMasterIdLst>
  <p:notesMasterIdLst>
    <p:notesMasterId r:id="rId113"/>
  </p:notesMasterIdLst>
  <p:sldIdLst>
    <p:sldId id="256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370" r:id="rId22"/>
    <p:sldId id="371" r:id="rId23"/>
    <p:sldId id="372" r:id="rId24"/>
    <p:sldId id="373" r:id="rId25"/>
    <p:sldId id="377" r:id="rId26"/>
    <p:sldId id="378" r:id="rId27"/>
    <p:sldId id="374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437" r:id="rId40"/>
    <p:sldId id="294" r:id="rId41"/>
    <p:sldId id="295" r:id="rId42"/>
    <p:sldId id="296" r:id="rId43"/>
    <p:sldId id="297" r:id="rId44"/>
    <p:sldId id="379" r:id="rId45"/>
    <p:sldId id="380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35" r:id="rId79"/>
    <p:sldId id="336" r:id="rId80"/>
    <p:sldId id="337" r:id="rId81"/>
    <p:sldId id="338" r:id="rId82"/>
    <p:sldId id="339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7" r:id="rId91"/>
    <p:sldId id="348" r:id="rId92"/>
    <p:sldId id="349" r:id="rId93"/>
    <p:sldId id="350" r:id="rId94"/>
    <p:sldId id="351" r:id="rId95"/>
    <p:sldId id="352" r:id="rId96"/>
    <p:sldId id="353" r:id="rId97"/>
    <p:sldId id="354" r:id="rId98"/>
    <p:sldId id="355" r:id="rId99"/>
    <p:sldId id="356" r:id="rId100"/>
    <p:sldId id="357" r:id="rId101"/>
    <p:sldId id="358" r:id="rId102"/>
    <p:sldId id="359" r:id="rId103"/>
    <p:sldId id="360" r:id="rId104"/>
    <p:sldId id="361" r:id="rId105"/>
    <p:sldId id="362" r:id="rId106"/>
    <p:sldId id="363" r:id="rId107"/>
    <p:sldId id="364" r:id="rId108"/>
    <p:sldId id="365" r:id="rId109"/>
    <p:sldId id="366" r:id="rId110"/>
    <p:sldId id="367" r:id="rId111"/>
    <p:sldId id="368" r:id="rId1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68" d="100"/>
          <a:sy n="168" d="100"/>
        </p:scale>
        <p:origin x="-96" y="-5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5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slide" Target="slides/slide99.xml"/><Relationship Id="rId102" Type="http://schemas.openxmlformats.org/officeDocument/2006/relationships/slide" Target="slides/slide100.xml"/><Relationship Id="rId103" Type="http://schemas.openxmlformats.org/officeDocument/2006/relationships/slide" Target="slides/slide101.xml"/><Relationship Id="rId104" Type="http://schemas.openxmlformats.org/officeDocument/2006/relationships/slide" Target="slides/slide102.xml"/><Relationship Id="rId105" Type="http://schemas.openxmlformats.org/officeDocument/2006/relationships/slide" Target="slides/slide103.xml"/><Relationship Id="rId106" Type="http://schemas.openxmlformats.org/officeDocument/2006/relationships/slide" Target="slides/slide104.xml"/><Relationship Id="rId107" Type="http://schemas.openxmlformats.org/officeDocument/2006/relationships/slide" Target="slides/slide10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8" Type="http://schemas.openxmlformats.org/officeDocument/2006/relationships/slide" Target="slides/slide106.xml"/><Relationship Id="rId109" Type="http://schemas.openxmlformats.org/officeDocument/2006/relationships/slide" Target="slides/slide10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70" Type="http://schemas.openxmlformats.org/officeDocument/2006/relationships/slide" Target="slides/slide68.xml"/><Relationship Id="rId71" Type="http://schemas.openxmlformats.org/officeDocument/2006/relationships/slide" Target="slides/slide69.xml"/><Relationship Id="rId72" Type="http://schemas.openxmlformats.org/officeDocument/2006/relationships/slide" Target="slides/slide70.xml"/><Relationship Id="rId73" Type="http://schemas.openxmlformats.org/officeDocument/2006/relationships/slide" Target="slides/slide71.xml"/><Relationship Id="rId74" Type="http://schemas.openxmlformats.org/officeDocument/2006/relationships/slide" Target="slides/slide72.xml"/><Relationship Id="rId75" Type="http://schemas.openxmlformats.org/officeDocument/2006/relationships/slide" Target="slides/slide73.xml"/><Relationship Id="rId76" Type="http://schemas.openxmlformats.org/officeDocument/2006/relationships/slide" Target="slides/slide74.xml"/><Relationship Id="rId77" Type="http://schemas.openxmlformats.org/officeDocument/2006/relationships/slide" Target="slides/slide75.xml"/><Relationship Id="rId78" Type="http://schemas.openxmlformats.org/officeDocument/2006/relationships/slide" Target="slides/slide76.xml"/><Relationship Id="rId79" Type="http://schemas.openxmlformats.org/officeDocument/2006/relationships/slide" Target="slides/slide77.xml"/><Relationship Id="rId110" Type="http://schemas.openxmlformats.org/officeDocument/2006/relationships/slide" Target="slides/slide108.xml"/><Relationship Id="rId90" Type="http://schemas.openxmlformats.org/officeDocument/2006/relationships/slide" Target="slides/slide88.xml"/><Relationship Id="rId91" Type="http://schemas.openxmlformats.org/officeDocument/2006/relationships/slide" Target="slides/slide89.xml"/><Relationship Id="rId92" Type="http://schemas.openxmlformats.org/officeDocument/2006/relationships/slide" Target="slides/slide90.xml"/><Relationship Id="rId93" Type="http://schemas.openxmlformats.org/officeDocument/2006/relationships/slide" Target="slides/slide91.xml"/><Relationship Id="rId94" Type="http://schemas.openxmlformats.org/officeDocument/2006/relationships/slide" Target="slides/slide92.xml"/><Relationship Id="rId95" Type="http://schemas.openxmlformats.org/officeDocument/2006/relationships/slide" Target="slides/slide93.xml"/><Relationship Id="rId96" Type="http://schemas.openxmlformats.org/officeDocument/2006/relationships/slide" Target="slides/slide94.xml"/><Relationship Id="rId97" Type="http://schemas.openxmlformats.org/officeDocument/2006/relationships/slide" Target="slides/slide95.xml"/><Relationship Id="rId98" Type="http://schemas.openxmlformats.org/officeDocument/2006/relationships/slide" Target="slides/slide96.xml"/><Relationship Id="rId99" Type="http://schemas.openxmlformats.org/officeDocument/2006/relationships/slide" Target="slides/slide97.xml"/><Relationship Id="rId111" Type="http://schemas.openxmlformats.org/officeDocument/2006/relationships/slide" Target="slides/slide109.xml"/><Relationship Id="rId112" Type="http://schemas.openxmlformats.org/officeDocument/2006/relationships/slide" Target="slides/slide110.xml"/><Relationship Id="rId113" Type="http://schemas.openxmlformats.org/officeDocument/2006/relationships/notesMaster" Target="notesMasters/notesMaster1.xml"/><Relationship Id="rId114" Type="http://schemas.openxmlformats.org/officeDocument/2006/relationships/printerSettings" Target="printerSettings/printerSettings1.bin"/><Relationship Id="rId115" Type="http://schemas.openxmlformats.org/officeDocument/2006/relationships/presProps" Target="presProps.xml"/><Relationship Id="rId116" Type="http://schemas.openxmlformats.org/officeDocument/2006/relationships/viewProps" Target="viewProps.xml"/><Relationship Id="rId117" Type="http://schemas.openxmlformats.org/officeDocument/2006/relationships/theme" Target="theme/theme1.xml"/><Relationship Id="rId118" Type="http://schemas.openxmlformats.org/officeDocument/2006/relationships/tableStyles" Target="tableStyle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60" Type="http://schemas.openxmlformats.org/officeDocument/2006/relationships/slide" Target="slides/slide58.xml"/><Relationship Id="rId61" Type="http://schemas.openxmlformats.org/officeDocument/2006/relationships/slide" Target="slides/slide59.xml"/><Relationship Id="rId62" Type="http://schemas.openxmlformats.org/officeDocument/2006/relationships/slide" Target="slides/slide60.xml"/><Relationship Id="rId63" Type="http://schemas.openxmlformats.org/officeDocument/2006/relationships/slide" Target="slides/slide61.xml"/><Relationship Id="rId64" Type="http://schemas.openxmlformats.org/officeDocument/2006/relationships/slide" Target="slides/slide62.xml"/><Relationship Id="rId65" Type="http://schemas.openxmlformats.org/officeDocument/2006/relationships/slide" Target="slides/slide63.xml"/><Relationship Id="rId66" Type="http://schemas.openxmlformats.org/officeDocument/2006/relationships/slide" Target="slides/slide64.xml"/><Relationship Id="rId67" Type="http://schemas.openxmlformats.org/officeDocument/2006/relationships/slide" Target="slides/slide65.xml"/><Relationship Id="rId68" Type="http://schemas.openxmlformats.org/officeDocument/2006/relationships/slide" Target="slides/slide66.xml"/><Relationship Id="rId69" Type="http://schemas.openxmlformats.org/officeDocument/2006/relationships/slide" Target="slides/slide67.xml"/><Relationship Id="rId100" Type="http://schemas.openxmlformats.org/officeDocument/2006/relationships/slide" Target="slides/slide98.xml"/><Relationship Id="rId80" Type="http://schemas.openxmlformats.org/officeDocument/2006/relationships/slide" Target="slides/slide78.xml"/><Relationship Id="rId81" Type="http://schemas.openxmlformats.org/officeDocument/2006/relationships/slide" Target="slides/slide79.xml"/><Relationship Id="rId82" Type="http://schemas.openxmlformats.org/officeDocument/2006/relationships/slide" Target="slides/slide80.xml"/><Relationship Id="rId83" Type="http://schemas.openxmlformats.org/officeDocument/2006/relationships/slide" Target="slides/slide81.xml"/><Relationship Id="rId84" Type="http://schemas.openxmlformats.org/officeDocument/2006/relationships/slide" Target="slides/slide82.xml"/><Relationship Id="rId85" Type="http://schemas.openxmlformats.org/officeDocument/2006/relationships/slide" Target="slides/slide83.xml"/><Relationship Id="rId86" Type="http://schemas.openxmlformats.org/officeDocument/2006/relationships/slide" Target="slides/slide84.xml"/><Relationship Id="rId87" Type="http://schemas.openxmlformats.org/officeDocument/2006/relationships/slide" Target="slides/slide85.xml"/><Relationship Id="rId88" Type="http://schemas.openxmlformats.org/officeDocument/2006/relationships/slide" Target="slides/slide86.xml"/><Relationship Id="rId89" Type="http://schemas.openxmlformats.org/officeDocument/2006/relationships/slide" Target="slides/slide8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F5F2E-4F06-C949-8A01-629B6EA24B49}" type="datetimeFigureOut">
              <a:rPr lang="en-US" smtClean="0"/>
              <a:t>2/18/14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A608ED-37D9-F24B-BCD9-FD10A567C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98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7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8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9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1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2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3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4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5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6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8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9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0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1.xml"/></Relationships>
</file>

<file path=ppt/notesSlides/_rels/notesSlide5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2.xml"/></Relationships>
</file>

<file path=ppt/notesSlides/_rels/notesSlide5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3.xml"/></Relationships>
</file>

<file path=ppt/notesSlides/_rels/notesSlide5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4.xml"/></Relationships>
</file>

<file path=ppt/notesSlides/_rels/notesSlide5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5.xml"/></Relationships>
</file>

<file path=ppt/notesSlides/_rels/notesSlide5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6.xml"/></Relationships>
</file>

<file path=ppt/notesSlides/_rels/notesSlide5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6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8.xml"/></Relationships>
</file>

<file path=ppt/notesSlides/_rels/notesSlide6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9.xml"/></Relationships>
</file>

<file path=ppt/notesSlides/_rels/notesSlide6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0.xml"/></Relationships>
</file>

<file path=ppt/notesSlides/_rels/notesSlide6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1.xml"/></Relationships>
</file>

<file path=ppt/notesSlides/_rels/notesSlide6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2.xml"/></Relationships>
</file>

<file path=ppt/notesSlides/_rels/notesSlide6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3.xml"/></Relationships>
</file>

<file path=ppt/notesSlides/_rels/notesSlide6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4.xml"/></Relationships>
</file>

<file path=ppt/notesSlides/_rels/notesSlide6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5.xml"/></Relationships>
</file>

<file path=ppt/notesSlides/_rels/notesSlide6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6.xml"/></Relationships>
</file>

<file path=ppt/notesSlides/_rels/notesSlide6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7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8.xml"/></Relationships>
</file>

<file path=ppt/notesSlides/_rels/notesSlide7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9.xml"/></Relationships>
</file>

<file path=ppt/notesSlides/_rels/notesSlide7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0.xml"/></Relationships>
</file>

<file path=ppt/notesSlides/_rels/notesSlide7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1.xml"/></Relationships>
</file>

<file path=ppt/notesSlides/_rels/notesSlide7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2.xml"/></Relationships>
</file>

<file path=ppt/notesSlides/_rels/notesSlide7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3.xml"/></Relationships>
</file>

<file path=ppt/notesSlides/_rels/notesSlide7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4.xml"/></Relationships>
</file>

<file path=ppt/notesSlides/_rels/notesSlide7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5.xml"/></Relationships>
</file>

<file path=ppt/notesSlides/_rels/notesSlide7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6.xml"/></Relationships>
</file>

<file path=ppt/notesSlides/_rels/notesSlide7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8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8.xml"/></Relationships>
</file>

<file path=ppt/notesSlides/_rels/notesSlide8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9.xml"/></Relationships>
</file>

<file path=ppt/notesSlides/_rels/notesSlide8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388B3F-5CBC-884A-A636-05CAAF3F7043}" type="slidenum">
              <a:rPr lang="en-US"/>
              <a:pPr/>
              <a:t>11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B7CB4F-002B-4D85-9657-EB73AD13629E}" type="slidenum">
              <a:rPr lang="en-US"/>
              <a:pPr/>
              <a:t>29</a:t>
            </a:fld>
            <a:endParaRPr lang="en-US"/>
          </a:p>
        </p:txBody>
      </p:sp>
      <p:sp>
        <p:nvSpPr>
          <p:cNvPr id="15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708385-702C-4839-A4BF-46B7804454C5}" type="slidenum">
              <a:rPr lang="en-US"/>
              <a:pPr/>
              <a:t>30</a:t>
            </a:fld>
            <a:endParaRPr lang="en-US"/>
          </a:p>
        </p:txBody>
      </p:sp>
      <p:sp>
        <p:nvSpPr>
          <p:cNvPr id="151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FCBAA81-8B72-4247-9373-1DDD4057FA73}" type="slidenum">
              <a:rPr lang="en-US"/>
              <a:pPr/>
              <a:t>31</a:t>
            </a:fld>
            <a:endParaRPr lang="en-US"/>
          </a:p>
        </p:txBody>
      </p:sp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864931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en-US" sz="1100" dirty="0" err="1">
                <a:solidFill>
                  <a:srgbClr val="000090"/>
                </a:solidFill>
              </a:rPr>
              <a:t>Hoeffding’s</a:t>
            </a:r>
            <a:r>
              <a:rPr lang="en-US" sz="1100" dirty="0">
                <a:solidFill>
                  <a:srgbClr val="000090"/>
                </a:solidFill>
              </a:rPr>
              <a:t> inequality:  provides a bound on the probability that a sum of random variables deviates from its expectation.</a:t>
            </a:r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DD305F-A878-4F4F-90A8-6BFFF000DA01}" type="slidenum">
              <a:rPr lang="en-US"/>
              <a:pPr/>
              <a:t>32</a:t>
            </a:fld>
            <a:endParaRPr lang="en-US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EA0B86-B5B2-4BD9-BBCE-757F11ED1AC7}" type="slidenum">
              <a:rPr lang="en-US"/>
              <a:pPr/>
              <a:t>33</a:t>
            </a:fld>
            <a:endParaRPr lang="en-US"/>
          </a:p>
        </p:txBody>
      </p:sp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A7A175-1CF9-49CC-A8B0-28496365C36A}" type="slidenum">
              <a:rPr lang="en-US"/>
              <a:pPr/>
              <a:t>34</a:t>
            </a:fld>
            <a:endParaRPr lang="en-US"/>
          </a:p>
        </p:txBody>
      </p:sp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36DC95-D441-4798-AC0B-C7210C2B62C1}" type="slidenum">
              <a:rPr lang="en-US"/>
              <a:pPr/>
              <a:t>35</a:t>
            </a:fld>
            <a:endParaRPr lang="en-US"/>
          </a:p>
        </p:txBody>
      </p:sp>
      <p:sp>
        <p:nvSpPr>
          <p:cNvPr id="161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E2A144-2D61-47B2-940E-463DE4A04942}" type="slidenum">
              <a:rPr lang="en-US"/>
              <a:pPr/>
              <a:t>36</a:t>
            </a:fld>
            <a:endParaRPr lang="en-US"/>
          </a:p>
        </p:txBody>
      </p:sp>
      <p:sp>
        <p:nvSpPr>
          <p:cNvPr id="162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A801C0-7F66-489A-9EC5-2C810ED823D4}" type="slidenum">
              <a:rPr lang="en-US"/>
              <a:pPr/>
              <a:t>37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3E36AF-042F-4ACC-B664-216666F309AE}" type="slidenum">
              <a:rPr lang="en-US">
                <a:solidFill>
                  <a:prstClr val="black"/>
                </a:solidFill>
                <a:latin typeface="Calibri"/>
              </a:rPr>
              <a:pPr/>
              <a:t>38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8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C65BC7-C980-9542-A5D4-DA330021C58A}" type="slidenum">
              <a:rPr lang="en-US"/>
              <a:pPr/>
              <a:t>12</a:t>
            </a:fld>
            <a:endParaRPr 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8B7419-3FA4-4A83-B420-2B1FDEA8FE86}" type="slidenum">
              <a:rPr lang="en-US"/>
              <a:pPr/>
              <a:t>39</a:t>
            </a:fld>
            <a:endParaRPr lang="en-US"/>
          </a:p>
        </p:txBody>
      </p:sp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39A53A-1806-44B2-B10C-10F5695E6F23}" type="slidenum">
              <a:rPr lang="en-US"/>
              <a:pPr/>
              <a:t>40</a:t>
            </a:fld>
            <a:endParaRPr lang="en-US"/>
          </a:p>
        </p:txBody>
      </p:sp>
      <p:sp>
        <p:nvSpPr>
          <p:cNvPr id="164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822769-1FA5-4C3F-A403-F19E46426F4E}" type="slidenum">
              <a:rPr lang="en-US"/>
              <a:pPr/>
              <a:t>41</a:t>
            </a:fld>
            <a:endParaRPr lang="en-US"/>
          </a:p>
        </p:txBody>
      </p:sp>
      <p:sp>
        <p:nvSpPr>
          <p:cNvPr id="165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E6832C-C582-43AF-8A67-C99BA5104675}" type="slidenum">
              <a:rPr lang="en-US"/>
              <a:pPr/>
              <a:t>42</a:t>
            </a:fld>
            <a:endParaRPr lang="en-US"/>
          </a:p>
        </p:txBody>
      </p:sp>
      <p:sp>
        <p:nvSpPr>
          <p:cNvPr id="166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942ACB-6D3A-41BB-B5B8-C980144C84E1}" type="slidenum">
              <a:rPr lang="en-US"/>
              <a:pPr/>
              <a:t>47</a:t>
            </a:fld>
            <a:endParaRPr lang="en-US"/>
          </a:p>
        </p:txBody>
      </p:sp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FDA02E-F31D-42A1-B9A2-EF789DC9DDCA}" type="slidenum">
              <a:rPr lang="en-US"/>
              <a:pPr/>
              <a:t>48</a:t>
            </a:fld>
            <a:endParaRPr lang="en-US"/>
          </a:p>
        </p:txBody>
      </p:sp>
      <p:sp>
        <p:nvSpPr>
          <p:cNvPr id="26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A9DD76-A61B-400A-AF50-2064873038A5}" type="slidenum">
              <a:rPr lang="en-US"/>
              <a:pPr/>
              <a:t>49</a:t>
            </a:fld>
            <a:endParaRPr lang="en-US"/>
          </a:p>
        </p:txBody>
      </p:sp>
      <p:sp>
        <p:nvSpPr>
          <p:cNvPr id="272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2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89FF08-9848-4C1E-B95F-2B3C79867F4F}" type="slidenum">
              <a:rPr lang="en-US"/>
              <a:pPr/>
              <a:t>50</a:t>
            </a:fld>
            <a:endParaRPr lang="en-US"/>
          </a:p>
        </p:txBody>
      </p:sp>
      <p:sp>
        <p:nvSpPr>
          <p:cNvPr id="273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5DDD8A-DA9D-4F2E-9213-D98D2108D66B}" type="slidenum">
              <a:rPr lang="en-US"/>
              <a:pPr/>
              <a:t>54</a:t>
            </a:fld>
            <a:endParaRPr lang="en-US"/>
          </a:p>
        </p:txBody>
      </p:sp>
      <p:sp>
        <p:nvSpPr>
          <p:cNvPr id="27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D9F8AF-BC8F-4BC6-A473-F5F49148FEC1}" type="slidenum">
              <a:rPr lang="en-US"/>
              <a:pPr/>
              <a:t>55</a:t>
            </a:fld>
            <a:endParaRPr lang="en-US"/>
          </a:p>
        </p:txBody>
      </p:sp>
      <p:sp>
        <p:nvSpPr>
          <p:cNvPr id="277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7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AA0997-9968-44EE-AACD-F52E833D132F}" type="slidenum">
              <a:rPr lang="en-US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DBDBF1-9753-4D98-80AF-9DB31AEE0BB8}" type="slidenum">
              <a:rPr lang="en-US"/>
              <a:pPr/>
              <a:t>57</a:t>
            </a:fld>
            <a:endParaRPr lang="en-US"/>
          </a:p>
        </p:txBody>
      </p:sp>
      <p:sp>
        <p:nvSpPr>
          <p:cNvPr id="30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DE55068-13F1-4E2F-8958-C0038B8AF03D}" type="slidenum">
              <a:rPr lang="en-US"/>
              <a:pPr/>
              <a:t>58</a:t>
            </a:fld>
            <a:endParaRPr lang="en-US"/>
          </a:p>
        </p:txBody>
      </p:sp>
      <p:sp>
        <p:nvSpPr>
          <p:cNvPr id="30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68DD6E-EA06-4375-9E81-7F43F77D4D1F}" type="slidenum">
              <a:rPr lang="en-US"/>
              <a:pPr/>
              <a:t>59</a:t>
            </a:fld>
            <a:endParaRPr lang="en-US"/>
          </a:p>
        </p:txBody>
      </p:sp>
      <p:sp>
        <p:nvSpPr>
          <p:cNvPr id="308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82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942ACB-6D3A-41BB-B5B8-C980144C84E1}" type="slidenum">
              <a:rPr lang="en-US"/>
              <a:pPr/>
              <a:t>60</a:t>
            </a:fld>
            <a:endParaRPr lang="en-US"/>
          </a:p>
        </p:txBody>
      </p:sp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71E09F-CA15-DD48-B302-B96698852AB2}" type="slidenum">
              <a:rPr lang="en-US"/>
              <a:pPr/>
              <a:t>61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EA8184-F5AD-48F2-B03C-4EA7BD547A8B}" type="slidenum">
              <a:rPr lang="en-US"/>
              <a:pPr/>
              <a:t>62</a:t>
            </a:fld>
            <a:endParaRPr lang="en-US"/>
          </a:p>
        </p:txBody>
      </p:sp>
      <p:sp>
        <p:nvSpPr>
          <p:cNvPr id="320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0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D9858E-2F12-4277-AEAF-60A44B49F079}" type="slidenum">
              <a:rPr lang="en-US"/>
              <a:pPr/>
              <a:t>63</a:t>
            </a:fld>
            <a:endParaRPr lang="en-US"/>
          </a:p>
        </p:txBody>
      </p:sp>
      <p:sp>
        <p:nvSpPr>
          <p:cNvPr id="32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46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CC68EB-CB13-4711-9356-ABE33917B6FE}" type="slidenum">
              <a:rPr lang="en-US"/>
              <a:pPr/>
              <a:t>64</a:t>
            </a:fld>
            <a:endParaRPr lang="en-US"/>
          </a:p>
        </p:txBody>
      </p:sp>
      <p:sp>
        <p:nvSpPr>
          <p:cNvPr id="37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99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6486" tIns="43243" rIns="86486" bIns="43243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5A2A2E-9EC8-4D13-BEA4-5FE6BDD3B029}" type="slidenum">
              <a:rPr lang="en-US"/>
              <a:pPr/>
              <a:t>65</a:t>
            </a:fld>
            <a:endParaRPr lang="en-US"/>
          </a:p>
        </p:txBody>
      </p:sp>
      <p:sp>
        <p:nvSpPr>
          <p:cNvPr id="381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19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A73426-5B37-40CB-AC84-BE0809D649A0}" type="slidenum">
              <a:rPr lang="en-US"/>
              <a:pPr/>
              <a:t>66</a:t>
            </a:fld>
            <a:endParaRPr lang="en-US"/>
          </a:p>
        </p:txBody>
      </p:sp>
      <p:sp>
        <p:nvSpPr>
          <p:cNvPr id="384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40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CD897C-D1C4-408C-A4BD-722775B64F98}" type="slidenum">
              <a:rPr lang="en-US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40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0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EFDF3E-BEA9-418B-A115-67E7E78DACB0}" type="slidenum">
              <a:rPr lang="en-US"/>
              <a:pPr/>
              <a:t>67</a:t>
            </a:fld>
            <a:endParaRPr lang="en-US"/>
          </a:p>
        </p:txBody>
      </p:sp>
      <p:sp>
        <p:nvSpPr>
          <p:cNvPr id="386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6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84E05C-3674-480B-8844-693E8187DE4B}" type="slidenum">
              <a:rPr lang="en-US"/>
              <a:pPr/>
              <a:t>68</a:t>
            </a:fld>
            <a:endParaRPr lang="en-US"/>
          </a:p>
        </p:txBody>
      </p:sp>
      <p:sp>
        <p:nvSpPr>
          <p:cNvPr id="38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8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7ED91D-93CD-43B0-B97A-A55903AA5830}" type="slidenum">
              <a:rPr lang="en-US"/>
              <a:pPr/>
              <a:t>69</a:t>
            </a:fld>
            <a:endParaRPr lang="en-US"/>
          </a:p>
        </p:txBody>
      </p:sp>
      <p:sp>
        <p:nvSpPr>
          <p:cNvPr id="390146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0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BC6812B-237A-4D32-A9B9-0D604D5A2524}" type="slidenum">
              <a:rPr lang="en-US"/>
              <a:pPr/>
              <a:t>71</a:t>
            </a:fld>
            <a:endParaRPr lang="en-US"/>
          </a:p>
        </p:txBody>
      </p:sp>
      <p:sp>
        <p:nvSpPr>
          <p:cNvPr id="392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2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805" y="4343704"/>
            <a:ext cx="5030391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504CF5-98A2-49C3-AF2E-3408DB488562}" type="slidenum">
              <a:rPr lang="en-US"/>
              <a:pPr/>
              <a:t>72</a:t>
            </a:fld>
            <a:endParaRPr lang="en-US"/>
          </a:p>
        </p:txBody>
      </p:sp>
      <p:sp>
        <p:nvSpPr>
          <p:cNvPr id="394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4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098" y="4343704"/>
            <a:ext cx="5485805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982127-B5EB-4E51-977E-2B0860E47ECB}" type="slidenum">
              <a:rPr lang="en-US"/>
              <a:pPr/>
              <a:t>73</a:t>
            </a:fld>
            <a:endParaRPr lang="en-US"/>
          </a:p>
        </p:txBody>
      </p:sp>
      <p:sp>
        <p:nvSpPr>
          <p:cNvPr id="398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8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805" y="4343704"/>
            <a:ext cx="5030391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221BBE-D75B-472F-B8F3-FA8AC88763E3}" type="slidenum">
              <a:rPr lang="en-US"/>
              <a:pPr/>
              <a:t>74</a:t>
            </a:fld>
            <a:endParaRPr lang="en-US"/>
          </a:p>
        </p:txBody>
      </p:sp>
      <p:sp>
        <p:nvSpPr>
          <p:cNvPr id="364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45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6486" tIns="43243" rIns="86486" bIns="43243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F2C52B-581B-439F-9756-CFC50DDF4EB4}" type="slidenum">
              <a:rPr lang="en-US"/>
              <a:pPr/>
              <a:t>75</a:t>
            </a:fld>
            <a:endParaRPr lang="en-US"/>
          </a:p>
        </p:txBody>
      </p:sp>
      <p:sp>
        <p:nvSpPr>
          <p:cNvPr id="366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6486" tIns="43243" rIns="86486" bIns="43243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CD7299-9C45-4EFB-9A36-F3024BE6C360}" type="slidenum">
              <a:rPr lang="en-US"/>
              <a:pPr/>
              <a:t>76</a:t>
            </a:fld>
            <a:endParaRPr lang="en-US"/>
          </a:p>
        </p:txBody>
      </p:sp>
      <p:sp>
        <p:nvSpPr>
          <p:cNvPr id="368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6486" tIns="43243" rIns="86486" bIns="43243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FD8FF2-C2D8-4364-A1E4-3CC06E08E7AB}" type="slidenum">
              <a:rPr lang="en-US"/>
              <a:pPr/>
              <a:t>77</a:t>
            </a:fld>
            <a:endParaRPr lang="en-US"/>
          </a:p>
        </p:txBody>
      </p:sp>
      <p:sp>
        <p:nvSpPr>
          <p:cNvPr id="370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6486" tIns="43243" rIns="86486" bIns="43243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6C79CF-9E00-4807-96B5-081D8DF1991E}" type="slidenum">
              <a:rPr lang="en-US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61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1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D6A948-BF6A-418F-9B6E-F046570E7AC9}" type="slidenum">
              <a:rPr lang="en-US"/>
              <a:pPr/>
              <a:t>78</a:t>
            </a:fld>
            <a:endParaRPr lang="en-US"/>
          </a:p>
        </p:txBody>
      </p:sp>
      <p:sp>
        <p:nvSpPr>
          <p:cNvPr id="372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27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6486" tIns="43243" rIns="86486" bIns="43243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1EC9E2-80F8-4800-A0E0-141D56A15BB7}" type="slidenum">
              <a:rPr lang="en-US"/>
              <a:pPr/>
              <a:t>79</a:t>
            </a:fld>
            <a:endParaRPr lang="en-US"/>
          </a:p>
        </p:txBody>
      </p:sp>
      <p:sp>
        <p:nvSpPr>
          <p:cNvPr id="400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0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89997F-AC6D-464F-BD57-7355956F887A}" type="slidenum">
              <a:rPr lang="en-US"/>
              <a:pPr/>
              <a:t>80</a:t>
            </a:fld>
            <a:endParaRPr lang="en-US"/>
          </a:p>
        </p:txBody>
      </p:sp>
      <p:sp>
        <p:nvSpPr>
          <p:cNvPr id="402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2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43EA715-236C-4785-B18E-911D6E315250}" type="slidenum">
              <a:rPr lang="en-US"/>
              <a:pPr/>
              <a:t>81</a:t>
            </a:fld>
            <a:endParaRPr lang="en-US"/>
          </a:p>
        </p:txBody>
      </p:sp>
      <p:sp>
        <p:nvSpPr>
          <p:cNvPr id="404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4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3F8B3A-80BF-4CE8-ACBB-0FF607F71695}" type="slidenum">
              <a:rPr lang="en-US"/>
              <a:pPr/>
              <a:t>82</a:t>
            </a:fld>
            <a:endParaRPr lang="en-US"/>
          </a:p>
        </p:txBody>
      </p:sp>
      <p:sp>
        <p:nvSpPr>
          <p:cNvPr id="408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8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31A562-2809-D545-9C24-502BCD789E99}" type="slidenum">
              <a:rPr lang="en-US"/>
              <a:pPr/>
              <a:t>83</a:t>
            </a:fld>
            <a:endParaRPr lang="en-US"/>
          </a:p>
        </p:txBody>
      </p:sp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7D4FE0-7E03-6641-BB23-E9E513F64164}" type="slidenum">
              <a:rPr lang="en-US"/>
              <a:pPr/>
              <a:t>84</a:t>
            </a:fld>
            <a:endParaRPr lang="en-US"/>
          </a:p>
        </p:txBody>
      </p:sp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7ACC5D-8EE9-4808-9BAF-3581BB033C65}" type="slidenum">
              <a:rPr lang="en-US"/>
              <a:pPr/>
              <a:t>85</a:t>
            </a:fld>
            <a:endParaRPr lang="en-US"/>
          </a:p>
        </p:txBody>
      </p:sp>
      <p:sp>
        <p:nvSpPr>
          <p:cNvPr id="528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8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098" y="4343704"/>
            <a:ext cx="5485805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C7EAFB-2093-4E4A-9453-F13925B88409}" type="slidenum">
              <a:rPr lang="en-US"/>
              <a:pPr/>
              <a:t>86</a:t>
            </a:fld>
            <a:endParaRPr lang="en-US"/>
          </a:p>
        </p:txBody>
      </p:sp>
      <p:sp>
        <p:nvSpPr>
          <p:cNvPr id="168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31A562-2809-D545-9C24-502BCD789E99}" type="slidenum">
              <a:rPr lang="en-US"/>
              <a:pPr/>
              <a:t>87</a:t>
            </a:fld>
            <a:endParaRPr lang="en-US"/>
          </a:p>
        </p:txBody>
      </p:sp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D086A7-11DB-4B72-81A3-4633B4873F58}" type="slidenum">
              <a:rPr lang="en-US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41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1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7D4FE0-7E03-6641-BB23-E9E513F64164}" type="slidenum">
              <a:rPr lang="en-US"/>
              <a:pPr/>
              <a:t>88</a:t>
            </a:fld>
            <a:endParaRPr lang="en-US"/>
          </a:p>
        </p:txBody>
      </p:sp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030011-A4AC-214F-B6E5-56BF6831151D}" type="slidenum">
              <a:rPr lang="en-US"/>
              <a:pPr/>
              <a:t>89</a:t>
            </a:fld>
            <a:endParaRPr lang="en-US"/>
          </a:p>
        </p:txBody>
      </p:sp>
      <p:sp>
        <p:nvSpPr>
          <p:cNvPr id="172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A1A16B-F86F-4F87-B3A7-6AB4542AA762}" type="slidenum">
              <a:rPr lang="en-US"/>
              <a:pPr/>
              <a:t>90</a:t>
            </a:fld>
            <a:endParaRPr lang="en-US"/>
          </a:p>
        </p:txBody>
      </p:sp>
      <p:sp>
        <p:nvSpPr>
          <p:cNvPr id="526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6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098" y="4343704"/>
            <a:ext cx="5485805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2C5ADB-ED1B-403E-B808-51A3F8E15B91}" type="slidenum">
              <a:rPr lang="en-US"/>
              <a:pPr/>
              <a:t>91</a:t>
            </a:fld>
            <a:endParaRPr lang="en-US"/>
          </a:p>
        </p:txBody>
      </p:sp>
      <p:sp>
        <p:nvSpPr>
          <p:cNvPr id="530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0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805" y="4343704"/>
            <a:ext cx="5030391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2E92F9-ED59-4E4E-B397-FAED1907FC68}" type="slidenum">
              <a:rPr lang="en-US"/>
              <a:pPr/>
              <a:t>92</a:t>
            </a:fld>
            <a:endParaRPr lang="en-US"/>
          </a:p>
        </p:txBody>
      </p:sp>
      <p:sp>
        <p:nvSpPr>
          <p:cNvPr id="17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36E4B4-285B-F549-90DA-CF85032F2003}" type="slidenum">
              <a:rPr lang="en-US"/>
              <a:pPr/>
              <a:t>93</a:t>
            </a:fld>
            <a:endParaRPr lang="en-US"/>
          </a:p>
        </p:txBody>
      </p:sp>
      <p:sp>
        <p:nvSpPr>
          <p:cNvPr id="180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7B356B-56A3-2640-A65E-FF44E7DC8A36}" type="slidenum">
              <a:rPr lang="en-US"/>
              <a:pPr/>
              <a:t>94</a:t>
            </a:fld>
            <a:endParaRPr lang="en-US"/>
          </a:p>
        </p:txBody>
      </p:sp>
      <p:sp>
        <p:nvSpPr>
          <p:cNvPr id="18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1A5A7D-ABB7-EF4C-95A8-50AC9727D1DF}" type="slidenum">
              <a:rPr lang="en-US"/>
              <a:pPr/>
              <a:t>95</a:t>
            </a:fld>
            <a:endParaRPr lang="en-US"/>
          </a:p>
        </p:txBody>
      </p:sp>
      <p:sp>
        <p:nvSpPr>
          <p:cNvPr id="182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198413-79B7-084B-875A-83619B8AF2FC}" type="slidenum">
              <a:rPr lang="en-US"/>
              <a:pPr/>
              <a:t>96</a:t>
            </a:fld>
            <a:endParaRPr lang="en-US"/>
          </a:p>
        </p:txBody>
      </p:sp>
      <p:sp>
        <p:nvSpPr>
          <p:cNvPr id="183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760BF6-8AD8-5149-825B-034F64400E25}" type="slidenum">
              <a:rPr lang="en-US"/>
              <a:pPr/>
              <a:t>97</a:t>
            </a:fld>
            <a:endParaRPr lang="en-US"/>
          </a:p>
        </p:txBody>
      </p:sp>
      <p:sp>
        <p:nvSpPr>
          <p:cNvPr id="184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9C6A84-459B-4961-BC8D-99C22AD2419B}" type="slidenum">
              <a:rPr lang="en-US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42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EA8AB6-3766-3344-BD41-307F8336EA24}" type="slidenum">
              <a:rPr lang="en-US"/>
              <a:pPr/>
              <a:t>98</a:t>
            </a:fld>
            <a:endParaRPr lang="en-US"/>
          </a:p>
        </p:txBody>
      </p:sp>
      <p:sp>
        <p:nvSpPr>
          <p:cNvPr id="185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C7BAC0-5962-487F-B777-CB4ADDC79E39}" type="slidenum">
              <a:rPr lang="en-US"/>
              <a:pPr/>
              <a:t>99</a:t>
            </a:fld>
            <a:endParaRPr lang="en-US"/>
          </a:p>
        </p:txBody>
      </p:sp>
      <p:sp>
        <p:nvSpPr>
          <p:cNvPr id="532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098" y="4343704"/>
            <a:ext cx="5485805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031C00-EBBE-4A7A-B379-A9640AA29F65}" type="slidenum">
              <a:rPr lang="en-US"/>
              <a:pPr/>
              <a:t>100</a:t>
            </a:fld>
            <a:endParaRPr lang="en-US"/>
          </a:p>
        </p:txBody>
      </p:sp>
      <p:sp>
        <p:nvSpPr>
          <p:cNvPr id="534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4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805" y="4343704"/>
            <a:ext cx="5030391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EF3C44-5C79-4E89-B37A-776AA629FFBF}" type="slidenum">
              <a:rPr lang="en-US"/>
              <a:pPr/>
              <a:t>101</a:t>
            </a:fld>
            <a:endParaRPr lang="en-US"/>
          </a:p>
        </p:txBody>
      </p:sp>
      <p:sp>
        <p:nvSpPr>
          <p:cNvPr id="536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6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805" y="4343704"/>
            <a:ext cx="5030391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3C7726-C7D3-4579-A0E6-9AB7DA89CFFF}" type="slidenum">
              <a:rPr lang="en-US"/>
              <a:pPr/>
              <a:t>102</a:t>
            </a:fld>
            <a:endParaRPr lang="en-US"/>
          </a:p>
        </p:txBody>
      </p:sp>
      <p:sp>
        <p:nvSpPr>
          <p:cNvPr id="53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8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805" y="4343704"/>
            <a:ext cx="5030391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D17A97E-BBB1-423E-8ACB-47BA8958506E}" type="slidenum">
              <a:rPr lang="en-US"/>
              <a:pPr/>
              <a:t>103</a:t>
            </a:fld>
            <a:endParaRPr lang="en-US"/>
          </a:p>
        </p:txBody>
      </p:sp>
      <p:sp>
        <p:nvSpPr>
          <p:cNvPr id="542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805" y="4343704"/>
            <a:ext cx="5030391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1A9E34-449F-4ECA-989D-2AF6FEB935E1}" type="slidenum">
              <a:rPr lang="en-US"/>
              <a:pPr/>
              <a:t>104</a:t>
            </a:fld>
            <a:endParaRPr lang="en-US"/>
          </a:p>
        </p:txBody>
      </p:sp>
      <p:sp>
        <p:nvSpPr>
          <p:cNvPr id="544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4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805" y="4343704"/>
            <a:ext cx="5030391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1E3A71-6C13-4F78-ACF8-6C3041278526}" type="slidenum">
              <a:rPr lang="en-US"/>
              <a:pPr/>
              <a:t>105</a:t>
            </a:fld>
            <a:endParaRPr lang="en-US"/>
          </a:p>
        </p:txBody>
      </p:sp>
      <p:sp>
        <p:nvSpPr>
          <p:cNvPr id="546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6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098" y="4343704"/>
            <a:ext cx="5485805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r>
              <a:rPr lang="en-US" dirty="0" smtClean="0"/>
              <a:t>Why will it reach zero?</a:t>
            </a:r>
          </a:p>
          <a:p>
            <a:r>
              <a:rPr lang="en-US" dirty="0" smtClean="0"/>
              <a:t>our bound is </a:t>
            </a:r>
            <a:r>
              <a:rPr lang="en-US" dirty="0" err="1" smtClean="0"/>
              <a:t>exp</a:t>
            </a:r>
            <a:r>
              <a:rPr lang="en-US" dirty="0" smtClean="0"/>
              <a:t>(-x),</a:t>
            </a:r>
            <a:r>
              <a:rPr lang="en-US" baseline="0" dirty="0" smtClean="0"/>
              <a:t> for ever increasing x!!! (al long as we get better than 50%)</a:t>
            </a:r>
            <a:endParaRPr lang="en-US"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C215E3-E42B-4AE7-8351-59EF62B895D9}" type="slidenum">
              <a:rPr lang="en-US"/>
              <a:pPr/>
              <a:t>106</a:t>
            </a:fld>
            <a:endParaRPr lang="en-US"/>
          </a:p>
        </p:txBody>
      </p:sp>
      <p:sp>
        <p:nvSpPr>
          <p:cNvPr id="548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8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098" y="4343704"/>
            <a:ext cx="5485805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CD52CF-3382-41C5-954A-1B7E1514C18E}" type="slidenum">
              <a:rPr lang="en-US"/>
              <a:pPr/>
              <a:t>107</a:t>
            </a:fld>
            <a:endParaRPr lang="en-US"/>
          </a:p>
        </p:txBody>
      </p:sp>
      <p:sp>
        <p:nvSpPr>
          <p:cNvPr id="550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0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098" y="4343704"/>
            <a:ext cx="5485805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6A50B5-F715-4139-A450-7875CEF5A39B}" type="slidenum">
              <a:rPr lang="en-US"/>
              <a:pPr/>
              <a:t>27</a:t>
            </a:fld>
            <a:endParaRPr lang="en-US"/>
          </a:p>
        </p:txBody>
      </p:sp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CD52CF-3382-41C5-954A-1B7E1514C18E}" type="slidenum">
              <a:rPr lang="en-US"/>
              <a:pPr/>
              <a:t>108</a:t>
            </a:fld>
            <a:endParaRPr lang="en-US"/>
          </a:p>
        </p:txBody>
      </p:sp>
      <p:sp>
        <p:nvSpPr>
          <p:cNvPr id="550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0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098" y="4343704"/>
            <a:ext cx="5485805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0B6591-AA5A-4D4B-89AB-59304A4E8BE5}" type="slidenum">
              <a:rPr lang="en-US"/>
              <a:pPr/>
              <a:t>109</a:t>
            </a:fld>
            <a:endParaRPr lang="en-US"/>
          </a:p>
        </p:txBody>
      </p:sp>
      <p:sp>
        <p:nvSpPr>
          <p:cNvPr id="559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91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805" y="4343704"/>
            <a:ext cx="5030391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30C3F5A-D5BE-47D3-AC2F-398215CC0A4A}" type="slidenum">
              <a:rPr lang="en-US"/>
              <a:pPr/>
              <a:t>110</a:t>
            </a:fld>
            <a:endParaRPr lang="en-US"/>
          </a:p>
        </p:txBody>
      </p:sp>
      <p:sp>
        <p:nvSpPr>
          <p:cNvPr id="561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4588" y="685800"/>
            <a:ext cx="4570412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11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805" y="4343704"/>
            <a:ext cx="5030391" cy="41138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32" tIns="45716" rIns="91432" bIns="45716"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8D6393-866E-48B7-98D8-7E3F078A6E78}" type="slidenum">
              <a:rPr lang="en-US"/>
              <a:pPr/>
              <a:t>28</a:t>
            </a:fld>
            <a:endParaRPr lang="en-US"/>
          </a:p>
        </p:txBody>
      </p:sp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518B3A4-F075-40B2-81B8-614E8825083F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55185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5EF145E-4D98-4EFE-A2EC-499DA0C419D4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8744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6200"/>
            <a:ext cx="194310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6200"/>
            <a:ext cx="567690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FB8408B-212A-4AAC-B5CD-009FD38EE673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95769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050C-E874-3D4C-B371-84D73A753ED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2/18/14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32362-80E8-6047-B9A4-4ED61A9BCF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1364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050C-E874-3D4C-B371-84D73A753ED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2/18/14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32362-80E8-6047-B9A4-4ED61A9BCF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602800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050C-E874-3D4C-B371-84D73A753ED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2/18/14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32362-80E8-6047-B9A4-4ED61A9BCF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74384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050C-E874-3D4C-B371-84D73A753ED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2/18/14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32362-80E8-6047-B9A4-4ED61A9BCF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887101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050C-E874-3D4C-B371-84D73A753ED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2/18/14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32362-80E8-6047-B9A4-4ED61A9BCF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38506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050C-E874-3D4C-B371-84D73A753ED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2/18/14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32362-80E8-6047-B9A4-4ED61A9BCF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35256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050C-E874-3D4C-B371-84D73A753ED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2/18/14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32362-80E8-6047-B9A4-4ED61A9BCF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27027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050C-E874-3D4C-B371-84D73A753ED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2/18/14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32362-80E8-6047-B9A4-4ED61A9BCF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12630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C577530-F841-445A-9BBF-C142C1C9EEB7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08789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050C-E874-3D4C-B371-84D73A753ED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2/18/14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32362-80E8-6047-B9A4-4ED61A9BCF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241094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050C-E874-3D4C-B371-84D73A753ED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2/18/14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32362-80E8-6047-B9A4-4ED61A9BCF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263310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4050C-E874-3D4C-B371-84D73A753ED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2/18/14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32362-80E8-6047-B9A4-4ED61A9BCF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1669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B5C2203-1A54-4B40-9D28-67CFE83A4C59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9386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8F8274-9A3A-4D3F-B883-4F0268AE9B6A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9402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7CBB8D0-63F1-4333-8B68-4F833FF6310E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642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2A1F748-6AC3-41A0-80E9-5E243F3D64A3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5914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B8138ED-CFD4-4439-98B5-D554D0B40B4D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57001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7E0B9DC-22BC-4D85-995C-96D3930A00E8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5566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4E065F8-D59F-4C04-88BB-AB4D5FF65E2C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460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"/>
            <a:ext cx="7772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355331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22706"/>
            <a:ext cx="7772400" cy="494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05408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4050C-E874-3D4C-B371-84D73A753ED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2/18/14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32362-80E8-6047-B9A4-4ED61A9BCF7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0389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4" Type="http://schemas.openxmlformats.org/officeDocument/2006/relationships/image" Target="../media/image213.png"/><Relationship Id="rId5" Type="http://schemas.openxmlformats.org/officeDocument/2006/relationships/image" Target="../media/image214.png"/><Relationship Id="rId1" Type="http://schemas.openxmlformats.org/officeDocument/2006/relationships/tags" Target="../tags/tag248.xml"/><Relationship Id="rId2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73.xml"/><Relationship Id="rId5" Type="http://schemas.openxmlformats.org/officeDocument/2006/relationships/image" Target="../media/image213.png"/><Relationship Id="rId6" Type="http://schemas.openxmlformats.org/officeDocument/2006/relationships/image" Target="../media/image215.png"/><Relationship Id="rId7" Type="http://schemas.openxmlformats.org/officeDocument/2006/relationships/image" Target="../media/image216.png"/><Relationship Id="rId8" Type="http://schemas.openxmlformats.org/officeDocument/2006/relationships/image" Target="../media/image217.png"/><Relationship Id="rId1" Type="http://schemas.openxmlformats.org/officeDocument/2006/relationships/tags" Target="../tags/tag249.xml"/><Relationship Id="rId2" Type="http://schemas.openxmlformats.org/officeDocument/2006/relationships/tags" Target="../tags/tag250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tags" Target="../tags/tag253.xml"/><Relationship Id="rId4" Type="http://schemas.openxmlformats.org/officeDocument/2006/relationships/tags" Target="../tags/tag254.xml"/><Relationship Id="rId5" Type="http://schemas.openxmlformats.org/officeDocument/2006/relationships/tags" Target="../tags/tag255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74.xml"/><Relationship Id="rId8" Type="http://schemas.openxmlformats.org/officeDocument/2006/relationships/image" Target="../media/image218.png"/><Relationship Id="rId9" Type="http://schemas.openxmlformats.org/officeDocument/2006/relationships/image" Target="../media/image219.png"/><Relationship Id="rId10" Type="http://schemas.openxmlformats.org/officeDocument/2006/relationships/image" Target="../media/image220.png"/><Relationship Id="rId1" Type="http://schemas.openxmlformats.org/officeDocument/2006/relationships/tags" Target="../tags/tag251.xml"/><Relationship Id="rId2" Type="http://schemas.openxmlformats.org/officeDocument/2006/relationships/tags" Target="../tags/tag25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tags" Target="../tags/tag258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75.xml"/><Relationship Id="rId6" Type="http://schemas.openxmlformats.org/officeDocument/2006/relationships/image" Target="../media/image218.png"/><Relationship Id="rId7" Type="http://schemas.openxmlformats.org/officeDocument/2006/relationships/image" Target="../media/image221.png"/><Relationship Id="rId8" Type="http://schemas.openxmlformats.org/officeDocument/2006/relationships/image" Target="../media/image222.png"/><Relationship Id="rId1" Type="http://schemas.openxmlformats.org/officeDocument/2006/relationships/tags" Target="../tags/tag256.xml"/><Relationship Id="rId2" Type="http://schemas.openxmlformats.org/officeDocument/2006/relationships/tags" Target="../tags/tag25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76.xml"/><Relationship Id="rId5" Type="http://schemas.openxmlformats.org/officeDocument/2006/relationships/image" Target="../media/image215.png"/><Relationship Id="rId6" Type="http://schemas.openxmlformats.org/officeDocument/2006/relationships/image" Target="../media/image222.png"/><Relationship Id="rId7" Type="http://schemas.openxmlformats.org/officeDocument/2006/relationships/image" Target="../media/image216.png"/><Relationship Id="rId1" Type="http://schemas.openxmlformats.org/officeDocument/2006/relationships/tags" Target="../tags/tag259.xml"/><Relationship Id="rId2" Type="http://schemas.openxmlformats.org/officeDocument/2006/relationships/tags" Target="../tags/tag260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4" Type="http://schemas.openxmlformats.org/officeDocument/2006/relationships/image" Target="../media/image223.png"/><Relationship Id="rId1" Type="http://schemas.openxmlformats.org/officeDocument/2006/relationships/tags" Target="../tags/tag261.xml"/><Relationship Id="rId2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8.xml"/><Relationship Id="rId3" Type="http://schemas.openxmlformats.org/officeDocument/2006/relationships/image" Target="../media/image224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4" Type="http://schemas.openxmlformats.org/officeDocument/2006/relationships/image" Target="../media/image225.png"/><Relationship Id="rId1" Type="http://schemas.openxmlformats.org/officeDocument/2006/relationships/tags" Target="../tags/tag262.xml"/><Relationship Id="rId2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4" Type="http://schemas.openxmlformats.org/officeDocument/2006/relationships/image" Target="../media/image225.png"/><Relationship Id="rId1" Type="http://schemas.openxmlformats.org/officeDocument/2006/relationships/tags" Target="../tags/tag263.xml"/><Relationship Id="rId2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6.png"/><Relationship Id="rId12" Type="http://schemas.openxmlformats.org/officeDocument/2006/relationships/image" Target="../media/image230.emf"/><Relationship Id="rId1" Type="http://schemas.openxmlformats.org/officeDocument/2006/relationships/tags" Target="../tags/tag264.xml"/><Relationship Id="rId2" Type="http://schemas.openxmlformats.org/officeDocument/2006/relationships/tags" Target="../tags/tag265.xml"/><Relationship Id="rId3" Type="http://schemas.openxmlformats.org/officeDocument/2006/relationships/tags" Target="../tags/tag266.xml"/><Relationship Id="rId4" Type="http://schemas.openxmlformats.org/officeDocument/2006/relationships/tags" Target="../tags/tag267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81.xml"/><Relationship Id="rId7" Type="http://schemas.openxmlformats.org/officeDocument/2006/relationships/image" Target="../media/image226.png"/><Relationship Id="rId8" Type="http://schemas.openxmlformats.org/officeDocument/2006/relationships/image" Target="../media/image227.png"/><Relationship Id="rId9" Type="http://schemas.openxmlformats.org/officeDocument/2006/relationships/image" Target="../media/image228.emf"/><Relationship Id="rId10" Type="http://schemas.openxmlformats.org/officeDocument/2006/relationships/image" Target="../media/image22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tags" Target="../tags/tag270.xml"/><Relationship Id="rId4" Type="http://schemas.openxmlformats.org/officeDocument/2006/relationships/tags" Target="../tags/tag271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82.xml"/><Relationship Id="rId7" Type="http://schemas.openxmlformats.org/officeDocument/2006/relationships/image" Target="../media/image227.png"/><Relationship Id="rId8" Type="http://schemas.openxmlformats.org/officeDocument/2006/relationships/image" Target="../media/image231.png"/><Relationship Id="rId9" Type="http://schemas.openxmlformats.org/officeDocument/2006/relationships/image" Target="../media/image232.png"/><Relationship Id="rId10" Type="http://schemas.openxmlformats.org/officeDocument/2006/relationships/image" Target="../media/image219.png"/><Relationship Id="rId1" Type="http://schemas.openxmlformats.org/officeDocument/2006/relationships/tags" Target="../tags/tag268.xml"/><Relationship Id="rId2" Type="http://schemas.openxmlformats.org/officeDocument/2006/relationships/tags" Target="../tags/tag26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8.jpeg"/><Relationship Id="rId5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jpeg"/><Relationship Id="rId7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4" Type="http://schemas.openxmlformats.org/officeDocument/2006/relationships/tags" Target="../tags/tag3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3.xml"/><Relationship Id="rId7" Type="http://schemas.openxmlformats.org/officeDocument/2006/relationships/oleObject" Target="../embeddings/oleObject1.bin"/><Relationship Id="rId8" Type="http://schemas.openxmlformats.org/officeDocument/2006/relationships/image" Target="../media/image25.png"/><Relationship Id="rId1" Type="http://schemas.openxmlformats.org/officeDocument/2006/relationships/vmlDrawing" Target="../drawings/vmlDrawing1.vml"/><Relationship Id="rId2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11" Type="http://schemas.openxmlformats.org/officeDocument/2006/relationships/tags" Target="../tags/tag14.xml"/><Relationship Id="rId12" Type="http://schemas.openxmlformats.org/officeDocument/2006/relationships/slideLayout" Target="../slideLayouts/slideLayout2.xml"/><Relationship Id="rId13" Type="http://schemas.openxmlformats.org/officeDocument/2006/relationships/notesSlide" Target="../notesSlides/notesSlide4.xml"/><Relationship Id="rId14" Type="http://schemas.openxmlformats.org/officeDocument/2006/relationships/image" Target="../media/image26.png"/><Relationship Id="rId15" Type="http://schemas.openxmlformats.org/officeDocument/2006/relationships/image" Target="../media/image27.png"/><Relationship Id="rId1" Type="http://schemas.openxmlformats.org/officeDocument/2006/relationships/tags" Target="../tags/tag4.xml"/><Relationship Id="rId2" Type="http://schemas.openxmlformats.org/officeDocument/2006/relationships/tags" Target="../tags/tag5.xml"/><Relationship Id="rId3" Type="http://schemas.openxmlformats.org/officeDocument/2006/relationships/tags" Target="../tags/tag6.xml"/><Relationship Id="rId4" Type="http://schemas.openxmlformats.org/officeDocument/2006/relationships/tags" Target="../tags/tag7.xml"/><Relationship Id="rId5" Type="http://schemas.openxmlformats.org/officeDocument/2006/relationships/tags" Target="../tags/tag8.xml"/><Relationship Id="rId6" Type="http://schemas.openxmlformats.org/officeDocument/2006/relationships/tags" Target="../tags/tag9.xml"/><Relationship Id="rId7" Type="http://schemas.openxmlformats.org/officeDocument/2006/relationships/tags" Target="../tags/tag10.xml"/><Relationship Id="rId8" Type="http://schemas.openxmlformats.org/officeDocument/2006/relationships/tags" Target="../tags/tag11.xml"/><Relationship Id="rId9" Type="http://schemas.openxmlformats.org/officeDocument/2006/relationships/tags" Target="../tags/tag12.xml"/><Relationship Id="rId10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tags" Target="../tags/tag27.xml"/><Relationship Id="rId14" Type="http://schemas.openxmlformats.org/officeDocument/2006/relationships/tags" Target="../tags/tag28.xml"/><Relationship Id="rId15" Type="http://schemas.openxmlformats.org/officeDocument/2006/relationships/tags" Target="../tags/tag29.xml"/><Relationship Id="rId16" Type="http://schemas.openxmlformats.org/officeDocument/2006/relationships/tags" Target="../tags/tag30.xml"/><Relationship Id="rId17" Type="http://schemas.openxmlformats.org/officeDocument/2006/relationships/tags" Target="../tags/tag31.xml"/><Relationship Id="rId18" Type="http://schemas.openxmlformats.org/officeDocument/2006/relationships/tags" Target="../tags/tag32.xml"/><Relationship Id="rId19" Type="http://schemas.openxmlformats.org/officeDocument/2006/relationships/tags" Target="../tags/tag33.xml"/><Relationship Id="rId63" Type="http://schemas.openxmlformats.org/officeDocument/2006/relationships/tags" Target="../tags/tag77.xml"/><Relationship Id="rId64" Type="http://schemas.openxmlformats.org/officeDocument/2006/relationships/slideLayout" Target="../slideLayouts/slideLayout2.xml"/><Relationship Id="rId65" Type="http://schemas.openxmlformats.org/officeDocument/2006/relationships/notesSlide" Target="../notesSlides/notesSlide5.xml"/><Relationship Id="rId66" Type="http://schemas.openxmlformats.org/officeDocument/2006/relationships/image" Target="../media/image26.png"/><Relationship Id="rId67" Type="http://schemas.openxmlformats.org/officeDocument/2006/relationships/image" Target="../media/image27.png"/><Relationship Id="rId68" Type="http://schemas.openxmlformats.org/officeDocument/2006/relationships/image" Target="../media/image28.png"/><Relationship Id="rId50" Type="http://schemas.openxmlformats.org/officeDocument/2006/relationships/tags" Target="../tags/tag64.xml"/><Relationship Id="rId51" Type="http://schemas.openxmlformats.org/officeDocument/2006/relationships/tags" Target="../tags/tag65.xml"/><Relationship Id="rId52" Type="http://schemas.openxmlformats.org/officeDocument/2006/relationships/tags" Target="../tags/tag66.xml"/><Relationship Id="rId53" Type="http://schemas.openxmlformats.org/officeDocument/2006/relationships/tags" Target="../tags/tag67.xml"/><Relationship Id="rId54" Type="http://schemas.openxmlformats.org/officeDocument/2006/relationships/tags" Target="../tags/tag68.xml"/><Relationship Id="rId55" Type="http://schemas.openxmlformats.org/officeDocument/2006/relationships/tags" Target="../tags/tag69.xml"/><Relationship Id="rId56" Type="http://schemas.openxmlformats.org/officeDocument/2006/relationships/tags" Target="../tags/tag70.xml"/><Relationship Id="rId57" Type="http://schemas.openxmlformats.org/officeDocument/2006/relationships/tags" Target="../tags/tag71.xml"/><Relationship Id="rId58" Type="http://schemas.openxmlformats.org/officeDocument/2006/relationships/tags" Target="../tags/tag72.xml"/><Relationship Id="rId59" Type="http://schemas.openxmlformats.org/officeDocument/2006/relationships/tags" Target="../tags/tag73.xml"/><Relationship Id="rId40" Type="http://schemas.openxmlformats.org/officeDocument/2006/relationships/tags" Target="../tags/tag54.xml"/><Relationship Id="rId41" Type="http://schemas.openxmlformats.org/officeDocument/2006/relationships/tags" Target="../tags/tag55.xml"/><Relationship Id="rId42" Type="http://schemas.openxmlformats.org/officeDocument/2006/relationships/tags" Target="../tags/tag56.xml"/><Relationship Id="rId43" Type="http://schemas.openxmlformats.org/officeDocument/2006/relationships/tags" Target="../tags/tag57.xml"/><Relationship Id="rId44" Type="http://schemas.openxmlformats.org/officeDocument/2006/relationships/tags" Target="../tags/tag58.xml"/><Relationship Id="rId45" Type="http://schemas.openxmlformats.org/officeDocument/2006/relationships/tags" Target="../tags/tag59.xml"/><Relationship Id="rId46" Type="http://schemas.openxmlformats.org/officeDocument/2006/relationships/tags" Target="../tags/tag60.xml"/><Relationship Id="rId47" Type="http://schemas.openxmlformats.org/officeDocument/2006/relationships/tags" Target="../tags/tag61.xml"/><Relationship Id="rId48" Type="http://schemas.openxmlformats.org/officeDocument/2006/relationships/tags" Target="../tags/tag62.xml"/><Relationship Id="rId49" Type="http://schemas.openxmlformats.org/officeDocument/2006/relationships/tags" Target="../tags/tag63.xml"/><Relationship Id="rId1" Type="http://schemas.openxmlformats.org/officeDocument/2006/relationships/tags" Target="../tags/tag15.xml"/><Relationship Id="rId2" Type="http://schemas.openxmlformats.org/officeDocument/2006/relationships/tags" Target="../tags/tag16.xml"/><Relationship Id="rId3" Type="http://schemas.openxmlformats.org/officeDocument/2006/relationships/tags" Target="../tags/tag17.xml"/><Relationship Id="rId4" Type="http://schemas.openxmlformats.org/officeDocument/2006/relationships/tags" Target="../tags/tag18.xml"/><Relationship Id="rId5" Type="http://schemas.openxmlformats.org/officeDocument/2006/relationships/tags" Target="../tags/tag19.xml"/><Relationship Id="rId6" Type="http://schemas.openxmlformats.org/officeDocument/2006/relationships/tags" Target="../tags/tag20.xml"/><Relationship Id="rId7" Type="http://schemas.openxmlformats.org/officeDocument/2006/relationships/tags" Target="../tags/tag21.xml"/><Relationship Id="rId8" Type="http://schemas.openxmlformats.org/officeDocument/2006/relationships/tags" Target="../tags/tag22.xml"/><Relationship Id="rId9" Type="http://schemas.openxmlformats.org/officeDocument/2006/relationships/tags" Target="../tags/tag23.xml"/><Relationship Id="rId30" Type="http://schemas.openxmlformats.org/officeDocument/2006/relationships/tags" Target="../tags/tag44.xml"/><Relationship Id="rId31" Type="http://schemas.openxmlformats.org/officeDocument/2006/relationships/tags" Target="../tags/tag45.xml"/><Relationship Id="rId32" Type="http://schemas.openxmlformats.org/officeDocument/2006/relationships/tags" Target="../tags/tag46.xml"/><Relationship Id="rId33" Type="http://schemas.openxmlformats.org/officeDocument/2006/relationships/tags" Target="../tags/tag47.xml"/><Relationship Id="rId34" Type="http://schemas.openxmlformats.org/officeDocument/2006/relationships/tags" Target="../tags/tag48.xml"/><Relationship Id="rId35" Type="http://schemas.openxmlformats.org/officeDocument/2006/relationships/tags" Target="../tags/tag49.xml"/><Relationship Id="rId36" Type="http://schemas.openxmlformats.org/officeDocument/2006/relationships/tags" Target="../tags/tag50.xml"/><Relationship Id="rId37" Type="http://schemas.openxmlformats.org/officeDocument/2006/relationships/tags" Target="../tags/tag51.xml"/><Relationship Id="rId38" Type="http://schemas.openxmlformats.org/officeDocument/2006/relationships/tags" Target="../tags/tag52.xml"/><Relationship Id="rId39" Type="http://schemas.openxmlformats.org/officeDocument/2006/relationships/tags" Target="../tags/tag53.xml"/><Relationship Id="rId20" Type="http://schemas.openxmlformats.org/officeDocument/2006/relationships/tags" Target="../tags/tag34.xml"/><Relationship Id="rId21" Type="http://schemas.openxmlformats.org/officeDocument/2006/relationships/tags" Target="../tags/tag35.xml"/><Relationship Id="rId22" Type="http://schemas.openxmlformats.org/officeDocument/2006/relationships/tags" Target="../tags/tag36.xml"/><Relationship Id="rId23" Type="http://schemas.openxmlformats.org/officeDocument/2006/relationships/tags" Target="../tags/tag37.xml"/><Relationship Id="rId24" Type="http://schemas.openxmlformats.org/officeDocument/2006/relationships/tags" Target="../tags/tag38.xml"/><Relationship Id="rId25" Type="http://schemas.openxmlformats.org/officeDocument/2006/relationships/tags" Target="../tags/tag39.xml"/><Relationship Id="rId26" Type="http://schemas.openxmlformats.org/officeDocument/2006/relationships/tags" Target="../tags/tag40.xml"/><Relationship Id="rId27" Type="http://schemas.openxmlformats.org/officeDocument/2006/relationships/tags" Target="../tags/tag41.xml"/><Relationship Id="rId28" Type="http://schemas.openxmlformats.org/officeDocument/2006/relationships/tags" Target="../tags/tag42.xml"/><Relationship Id="rId29" Type="http://schemas.openxmlformats.org/officeDocument/2006/relationships/tags" Target="../tags/tag43.xml"/><Relationship Id="rId60" Type="http://schemas.openxmlformats.org/officeDocument/2006/relationships/tags" Target="../tags/tag74.xml"/><Relationship Id="rId61" Type="http://schemas.openxmlformats.org/officeDocument/2006/relationships/tags" Target="../tags/tag75.xml"/><Relationship Id="rId62" Type="http://schemas.openxmlformats.org/officeDocument/2006/relationships/tags" Target="../tags/tag76.xml"/><Relationship Id="rId10" Type="http://schemas.openxmlformats.org/officeDocument/2006/relationships/tags" Target="../tags/tag24.xml"/><Relationship Id="rId11" Type="http://schemas.openxmlformats.org/officeDocument/2006/relationships/tags" Target="../tags/tag25.xml"/><Relationship Id="rId12" Type="http://schemas.openxmlformats.org/officeDocument/2006/relationships/tags" Target="../tags/tag26.xml"/></Relationships>
</file>

<file path=ppt/slides/_rels/slide23.xml.rels><?xml version="1.0" encoding="UTF-8" standalone="yes"?>
<Relationships xmlns="http://schemas.openxmlformats.org/package/2006/relationships"><Relationship Id="rId13" Type="http://schemas.openxmlformats.org/officeDocument/2006/relationships/tags" Target="../tags/tag90.xml"/><Relationship Id="rId14" Type="http://schemas.openxmlformats.org/officeDocument/2006/relationships/tags" Target="../tags/tag91.xml"/><Relationship Id="rId15" Type="http://schemas.openxmlformats.org/officeDocument/2006/relationships/tags" Target="../tags/tag92.xml"/><Relationship Id="rId16" Type="http://schemas.openxmlformats.org/officeDocument/2006/relationships/tags" Target="../tags/tag93.xml"/><Relationship Id="rId17" Type="http://schemas.openxmlformats.org/officeDocument/2006/relationships/tags" Target="../tags/tag94.xml"/><Relationship Id="rId18" Type="http://schemas.openxmlformats.org/officeDocument/2006/relationships/tags" Target="../tags/tag95.xml"/><Relationship Id="rId19" Type="http://schemas.openxmlformats.org/officeDocument/2006/relationships/tags" Target="../tags/tag96.xml"/><Relationship Id="rId63" Type="http://schemas.openxmlformats.org/officeDocument/2006/relationships/image" Target="../media/image27.png"/><Relationship Id="rId50" Type="http://schemas.openxmlformats.org/officeDocument/2006/relationships/tags" Target="../tags/tag127.xml"/><Relationship Id="rId51" Type="http://schemas.openxmlformats.org/officeDocument/2006/relationships/tags" Target="../tags/tag128.xml"/><Relationship Id="rId52" Type="http://schemas.openxmlformats.org/officeDocument/2006/relationships/tags" Target="../tags/tag129.xml"/><Relationship Id="rId53" Type="http://schemas.openxmlformats.org/officeDocument/2006/relationships/tags" Target="../tags/tag130.xml"/><Relationship Id="rId54" Type="http://schemas.openxmlformats.org/officeDocument/2006/relationships/tags" Target="../tags/tag131.xml"/><Relationship Id="rId55" Type="http://schemas.openxmlformats.org/officeDocument/2006/relationships/tags" Target="../tags/tag132.xml"/><Relationship Id="rId56" Type="http://schemas.openxmlformats.org/officeDocument/2006/relationships/tags" Target="../tags/tag133.xml"/><Relationship Id="rId57" Type="http://schemas.openxmlformats.org/officeDocument/2006/relationships/tags" Target="../tags/tag134.xml"/><Relationship Id="rId58" Type="http://schemas.openxmlformats.org/officeDocument/2006/relationships/tags" Target="../tags/tag135.xml"/><Relationship Id="rId59" Type="http://schemas.openxmlformats.org/officeDocument/2006/relationships/tags" Target="../tags/tag136.xml"/><Relationship Id="rId40" Type="http://schemas.openxmlformats.org/officeDocument/2006/relationships/tags" Target="../tags/tag117.xml"/><Relationship Id="rId41" Type="http://schemas.openxmlformats.org/officeDocument/2006/relationships/tags" Target="../tags/tag118.xml"/><Relationship Id="rId42" Type="http://schemas.openxmlformats.org/officeDocument/2006/relationships/tags" Target="../tags/tag119.xml"/><Relationship Id="rId43" Type="http://schemas.openxmlformats.org/officeDocument/2006/relationships/tags" Target="../tags/tag120.xml"/><Relationship Id="rId44" Type="http://schemas.openxmlformats.org/officeDocument/2006/relationships/tags" Target="../tags/tag121.xml"/><Relationship Id="rId45" Type="http://schemas.openxmlformats.org/officeDocument/2006/relationships/tags" Target="../tags/tag122.xml"/><Relationship Id="rId46" Type="http://schemas.openxmlformats.org/officeDocument/2006/relationships/tags" Target="../tags/tag123.xml"/><Relationship Id="rId47" Type="http://schemas.openxmlformats.org/officeDocument/2006/relationships/tags" Target="../tags/tag124.xml"/><Relationship Id="rId48" Type="http://schemas.openxmlformats.org/officeDocument/2006/relationships/tags" Target="../tags/tag125.xml"/><Relationship Id="rId49" Type="http://schemas.openxmlformats.org/officeDocument/2006/relationships/tags" Target="../tags/tag126.xml"/><Relationship Id="rId1" Type="http://schemas.openxmlformats.org/officeDocument/2006/relationships/tags" Target="../tags/tag78.xml"/><Relationship Id="rId2" Type="http://schemas.openxmlformats.org/officeDocument/2006/relationships/tags" Target="../tags/tag79.xml"/><Relationship Id="rId3" Type="http://schemas.openxmlformats.org/officeDocument/2006/relationships/tags" Target="../tags/tag80.xml"/><Relationship Id="rId4" Type="http://schemas.openxmlformats.org/officeDocument/2006/relationships/tags" Target="../tags/tag81.xml"/><Relationship Id="rId5" Type="http://schemas.openxmlformats.org/officeDocument/2006/relationships/tags" Target="../tags/tag82.xml"/><Relationship Id="rId6" Type="http://schemas.openxmlformats.org/officeDocument/2006/relationships/tags" Target="../tags/tag83.xml"/><Relationship Id="rId7" Type="http://schemas.openxmlformats.org/officeDocument/2006/relationships/tags" Target="../tags/tag84.xml"/><Relationship Id="rId8" Type="http://schemas.openxmlformats.org/officeDocument/2006/relationships/tags" Target="../tags/tag85.xml"/><Relationship Id="rId9" Type="http://schemas.openxmlformats.org/officeDocument/2006/relationships/tags" Target="../tags/tag86.xml"/><Relationship Id="rId30" Type="http://schemas.openxmlformats.org/officeDocument/2006/relationships/tags" Target="../tags/tag107.xml"/><Relationship Id="rId31" Type="http://schemas.openxmlformats.org/officeDocument/2006/relationships/tags" Target="../tags/tag108.xml"/><Relationship Id="rId32" Type="http://schemas.openxmlformats.org/officeDocument/2006/relationships/tags" Target="../tags/tag109.xml"/><Relationship Id="rId33" Type="http://schemas.openxmlformats.org/officeDocument/2006/relationships/tags" Target="../tags/tag110.xml"/><Relationship Id="rId34" Type="http://schemas.openxmlformats.org/officeDocument/2006/relationships/tags" Target="../tags/tag111.xml"/><Relationship Id="rId35" Type="http://schemas.openxmlformats.org/officeDocument/2006/relationships/tags" Target="../tags/tag112.xml"/><Relationship Id="rId36" Type="http://schemas.openxmlformats.org/officeDocument/2006/relationships/tags" Target="../tags/tag113.xml"/><Relationship Id="rId37" Type="http://schemas.openxmlformats.org/officeDocument/2006/relationships/tags" Target="../tags/tag114.xml"/><Relationship Id="rId38" Type="http://schemas.openxmlformats.org/officeDocument/2006/relationships/tags" Target="../tags/tag115.xml"/><Relationship Id="rId39" Type="http://schemas.openxmlformats.org/officeDocument/2006/relationships/tags" Target="../tags/tag116.xml"/><Relationship Id="rId20" Type="http://schemas.openxmlformats.org/officeDocument/2006/relationships/tags" Target="../tags/tag97.xml"/><Relationship Id="rId21" Type="http://schemas.openxmlformats.org/officeDocument/2006/relationships/tags" Target="../tags/tag98.xml"/><Relationship Id="rId22" Type="http://schemas.openxmlformats.org/officeDocument/2006/relationships/tags" Target="../tags/tag99.xml"/><Relationship Id="rId23" Type="http://schemas.openxmlformats.org/officeDocument/2006/relationships/tags" Target="../tags/tag100.xml"/><Relationship Id="rId24" Type="http://schemas.openxmlformats.org/officeDocument/2006/relationships/tags" Target="../tags/tag101.xml"/><Relationship Id="rId25" Type="http://schemas.openxmlformats.org/officeDocument/2006/relationships/tags" Target="../tags/tag102.xml"/><Relationship Id="rId26" Type="http://schemas.openxmlformats.org/officeDocument/2006/relationships/tags" Target="../tags/tag103.xml"/><Relationship Id="rId27" Type="http://schemas.openxmlformats.org/officeDocument/2006/relationships/tags" Target="../tags/tag104.xml"/><Relationship Id="rId28" Type="http://schemas.openxmlformats.org/officeDocument/2006/relationships/tags" Target="../tags/tag105.xml"/><Relationship Id="rId29" Type="http://schemas.openxmlformats.org/officeDocument/2006/relationships/tags" Target="../tags/tag106.xml"/><Relationship Id="rId60" Type="http://schemas.openxmlformats.org/officeDocument/2006/relationships/slideLayout" Target="../slideLayouts/slideLayout2.xml"/><Relationship Id="rId61" Type="http://schemas.openxmlformats.org/officeDocument/2006/relationships/notesSlide" Target="../notesSlides/notesSlide6.xml"/><Relationship Id="rId62" Type="http://schemas.openxmlformats.org/officeDocument/2006/relationships/image" Target="../media/image26.png"/><Relationship Id="rId10" Type="http://schemas.openxmlformats.org/officeDocument/2006/relationships/tags" Target="../tags/tag87.xml"/><Relationship Id="rId11" Type="http://schemas.openxmlformats.org/officeDocument/2006/relationships/tags" Target="../tags/tag88.xml"/><Relationship Id="rId12" Type="http://schemas.openxmlformats.org/officeDocument/2006/relationships/tags" Target="../tags/tag8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1" Type="http://schemas.openxmlformats.org/officeDocument/2006/relationships/tags" Target="../tags/tag147.xml"/><Relationship Id="rId12" Type="http://schemas.openxmlformats.org/officeDocument/2006/relationships/tags" Target="../tags/tag148.xml"/><Relationship Id="rId13" Type="http://schemas.openxmlformats.org/officeDocument/2006/relationships/slideLayout" Target="../slideLayouts/slideLayout2.xml"/><Relationship Id="rId14" Type="http://schemas.openxmlformats.org/officeDocument/2006/relationships/notesSlide" Target="../notesSlides/notesSlide7.xml"/><Relationship Id="rId15" Type="http://schemas.openxmlformats.org/officeDocument/2006/relationships/image" Target="../media/image29.png"/><Relationship Id="rId16" Type="http://schemas.openxmlformats.org/officeDocument/2006/relationships/image" Target="../media/image30.png"/><Relationship Id="rId17" Type="http://schemas.openxmlformats.org/officeDocument/2006/relationships/image" Target="../media/image31.png"/><Relationship Id="rId18" Type="http://schemas.openxmlformats.org/officeDocument/2006/relationships/image" Target="../media/image32.png"/><Relationship Id="rId19" Type="http://schemas.openxmlformats.org/officeDocument/2006/relationships/image" Target="../media/image33.png"/><Relationship Id="rId1" Type="http://schemas.openxmlformats.org/officeDocument/2006/relationships/tags" Target="../tags/tag137.xml"/><Relationship Id="rId2" Type="http://schemas.openxmlformats.org/officeDocument/2006/relationships/tags" Target="../tags/tag138.xml"/><Relationship Id="rId3" Type="http://schemas.openxmlformats.org/officeDocument/2006/relationships/tags" Target="../tags/tag139.xml"/><Relationship Id="rId4" Type="http://schemas.openxmlformats.org/officeDocument/2006/relationships/tags" Target="../tags/tag140.xml"/><Relationship Id="rId5" Type="http://schemas.openxmlformats.org/officeDocument/2006/relationships/tags" Target="../tags/tag141.xml"/><Relationship Id="rId6" Type="http://schemas.openxmlformats.org/officeDocument/2006/relationships/tags" Target="../tags/tag142.xml"/><Relationship Id="rId7" Type="http://schemas.openxmlformats.org/officeDocument/2006/relationships/tags" Target="../tags/tag143.xml"/><Relationship Id="rId8" Type="http://schemas.openxmlformats.org/officeDocument/2006/relationships/tags" Target="../tags/tag144.xml"/><Relationship Id="rId9" Type="http://schemas.openxmlformats.org/officeDocument/2006/relationships/tags" Target="../tags/tag145.xml"/><Relationship Id="rId10" Type="http://schemas.openxmlformats.org/officeDocument/2006/relationships/tags" Target="../tags/tag14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image" Target="../media/image34.jpeg"/><Relationship Id="rId5" Type="http://schemas.openxmlformats.org/officeDocument/2006/relationships/image" Target="../media/image35.jpeg"/><Relationship Id="rId6" Type="http://schemas.openxmlformats.org/officeDocument/2006/relationships/image" Target="../media/image36.jpeg"/><Relationship Id="rId7" Type="http://schemas.openxmlformats.org/officeDocument/2006/relationships/image" Target="../media/image37.png"/><Relationship Id="rId1" Type="http://schemas.openxmlformats.org/officeDocument/2006/relationships/tags" Target="../tags/tag149.xml"/><Relationship Id="rId2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9.xml"/><Relationship Id="rId6" Type="http://schemas.openxmlformats.org/officeDocument/2006/relationships/image" Target="../media/image38.png"/><Relationship Id="rId7" Type="http://schemas.openxmlformats.org/officeDocument/2006/relationships/image" Target="../media/image37.png"/><Relationship Id="rId1" Type="http://schemas.openxmlformats.org/officeDocument/2006/relationships/tags" Target="../tags/tag150.xml"/><Relationship Id="rId2" Type="http://schemas.openxmlformats.org/officeDocument/2006/relationships/tags" Target="../tags/tag151.xml"/></Relationships>
</file>

<file path=ppt/slides/_rels/slide2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5.emf"/><Relationship Id="rId12" Type="http://schemas.openxmlformats.org/officeDocument/2006/relationships/image" Target="../media/image46.png"/><Relationship Id="rId1" Type="http://schemas.openxmlformats.org/officeDocument/2006/relationships/tags" Target="../tags/tag153.xml"/><Relationship Id="rId2" Type="http://schemas.openxmlformats.org/officeDocument/2006/relationships/tags" Target="../tags/tag154.xml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0.xml"/><Relationship Id="rId5" Type="http://schemas.openxmlformats.org/officeDocument/2006/relationships/image" Target="../media/image39.png"/><Relationship Id="rId6" Type="http://schemas.openxmlformats.org/officeDocument/2006/relationships/image" Target="../media/image40.emf"/><Relationship Id="rId7" Type="http://schemas.openxmlformats.org/officeDocument/2006/relationships/image" Target="../media/image41.emf"/><Relationship Id="rId8" Type="http://schemas.openxmlformats.org/officeDocument/2006/relationships/image" Target="../media/image42.emf"/><Relationship Id="rId9" Type="http://schemas.openxmlformats.org/officeDocument/2006/relationships/image" Target="../media/image43.emf"/><Relationship Id="rId10" Type="http://schemas.openxmlformats.org/officeDocument/2006/relationships/image" Target="../media/image44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4" Type="http://schemas.openxmlformats.org/officeDocument/2006/relationships/image" Target="../media/image46.png"/><Relationship Id="rId1" Type="http://schemas.openxmlformats.org/officeDocument/2006/relationships/tags" Target="../tags/tag155.xml"/><Relationship Id="rId2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2.xml"/><Relationship Id="rId5" Type="http://schemas.openxmlformats.org/officeDocument/2006/relationships/image" Target="../media/image47.png"/><Relationship Id="rId6" Type="http://schemas.openxmlformats.org/officeDocument/2006/relationships/image" Target="../media/image48.png"/><Relationship Id="rId7" Type="http://schemas.openxmlformats.org/officeDocument/2006/relationships/image" Target="../media/image46.png"/><Relationship Id="rId1" Type="http://schemas.openxmlformats.org/officeDocument/2006/relationships/tags" Target="../tags/tag156.xml"/><Relationship Id="rId2" Type="http://schemas.openxmlformats.org/officeDocument/2006/relationships/tags" Target="../tags/tag15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4" Type="http://schemas.openxmlformats.org/officeDocument/2006/relationships/image" Target="../media/image50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4.xml"/><Relationship Id="rId5" Type="http://schemas.openxmlformats.org/officeDocument/2006/relationships/image" Target="../media/image51.png"/><Relationship Id="rId6" Type="http://schemas.openxmlformats.org/officeDocument/2006/relationships/image" Target="../media/image52.png"/><Relationship Id="rId7" Type="http://schemas.openxmlformats.org/officeDocument/2006/relationships/image" Target="../media/image49.wmf"/><Relationship Id="rId8" Type="http://schemas.openxmlformats.org/officeDocument/2006/relationships/image" Target="../media/image50.wmf"/><Relationship Id="rId9" Type="http://schemas.openxmlformats.org/officeDocument/2006/relationships/image" Target="../media/image53.emf"/><Relationship Id="rId10" Type="http://schemas.openxmlformats.org/officeDocument/2006/relationships/image" Target="../media/image54.emf"/><Relationship Id="rId1" Type="http://schemas.openxmlformats.org/officeDocument/2006/relationships/tags" Target="../tags/tag158.xml"/><Relationship Id="rId2" Type="http://schemas.openxmlformats.org/officeDocument/2006/relationships/tags" Target="../tags/tag159.xml"/></Relationships>
</file>

<file path=ppt/slides/_rels/slide3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7.png"/><Relationship Id="rId12" Type="http://schemas.openxmlformats.org/officeDocument/2006/relationships/image" Target="../media/image37.png"/><Relationship Id="rId13" Type="http://schemas.openxmlformats.org/officeDocument/2006/relationships/image" Target="../media/image58.emf"/><Relationship Id="rId14" Type="http://schemas.openxmlformats.org/officeDocument/2006/relationships/image" Target="../media/image59.emf"/><Relationship Id="rId15" Type="http://schemas.openxmlformats.org/officeDocument/2006/relationships/image" Target="../media/image60.emf"/><Relationship Id="rId16" Type="http://schemas.openxmlformats.org/officeDocument/2006/relationships/image" Target="../media/image61.emf"/><Relationship Id="rId1" Type="http://schemas.openxmlformats.org/officeDocument/2006/relationships/tags" Target="../tags/tag160.xml"/><Relationship Id="rId2" Type="http://schemas.openxmlformats.org/officeDocument/2006/relationships/tags" Target="../tags/tag161.xml"/><Relationship Id="rId3" Type="http://schemas.openxmlformats.org/officeDocument/2006/relationships/tags" Target="../tags/tag162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5.xml"/><Relationship Id="rId6" Type="http://schemas.openxmlformats.org/officeDocument/2006/relationships/image" Target="../media/image55.wmf"/><Relationship Id="rId7" Type="http://schemas.openxmlformats.org/officeDocument/2006/relationships/image" Target="../media/image56.wmf"/><Relationship Id="rId8" Type="http://schemas.openxmlformats.org/officeDocument/2006/relationships/image" Target="../media/image49.wmf"/><Relationship Id="rId9" Type="http://schemas.openxmlformats.org/officeDocument/2006/relationships/image" Target="../media/image50.wmf"/><Relationship Id="rId10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6.xml"/><Relationship Id="rId5" Type="http://schemas.openxmlformats.org/officeDocument/2006/relationships/image" Target="../media/image56.wmf"/><Relationship Id="rId6" Type="http://schemas.openxmlformats.org/officeDocument/2006/relationships/image" Target="../media/image62.png"/><Relationship Id="rId7" Type="http://schemas.openxmlformats.org/officeDocument/2006/relationships/image" Target="../media/image63.png"/><Relationship Id="rId8" Type="http://schemas.openxmlformats.org/officeDocument/2006/relationships/image" Target="../media/image64.emf"/><Relationship Id="rId1" Type="http://schemas.openxmlformats.org/officeDocument/2006/relationships/tags" Target="../tags/tag163.xml"/><Relationship Id="rId2" Type="http://schemas.openxmlformats.org/officeDocument/2006/relationships/tags" Target="../tags/tag16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1" Type="http://schemas.openxmlformats.org/officeDocument/2006/relationships/tags" Target="../tags/tag165.xml"/><Relationship Id="rId2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4" Type="http://schemas.openxmlformats.org/officeDocument/2006/relationships/image" Target="../media/image65.png"/><Relationship Id="rId1" Type="http://schemas.openxmlformats.org/officeDocument/2006/relationships/tags" Target="../tags/tag166.xml"/><Relationship Id="rId2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69.xml"/><Relationship Id="rId4" Type="http://schemas.openxmlformats.org/officeDocument/2006/relationships/tags" Target="../tags/tag170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20.xml"/><Relationship Id="rId7" Type="http://schemas.openxmlformats.org/officeDocument/2006/relationships/image" Target="../media/image67.png"/><Relationship Id="rId8" Type="http://schemas.openxmlformats.org/officeDocument/2006/relationships/image" Target="../media/image68.png"/><Relationship Id="rId9" Type="http://schemas.openxmlformats.org/officeDocument/2006/relationships/image" Target="../media/image65.png"/><Relationship Id="rId10" Type="http://schemas.openxmlformats.org/officeDocument/2006/relationships/image" Target="../media/image69.emf"/><Relationship Id="rId11" Type="http://schemas.openxmlformats.org/officeDocument/2006/relationships/image" Target="../media/image70.png"/><Relationship Id="rId1" Type="http://schemas.openxmlformats.org/officeDocument/2006/relationships/tags" Target="../tags/tag167.xml"/><Relationship Id="rId2" Type="http://schemas.openxmlformats.org/officeDocument/2006/relationships/tags" Target="../tags/tag16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1.xml"/><Relationship Id="rId6" Type="http://schemas.openxmlformats.org/officeDocument/2006/relationships/image" Target="../media/image71.png"/><Relationship Id="rId7" Type="http://schemas.openxmlformats.org/officeDocument/2006/relationships/image" Target="../media/image72.png"/><Relationship Id="rId8" Type="http://schemas.openxmlformats.org/officeDocument/2006/relationships/image" Target="../media/image73.png"/><Relationship Id="rId9" Type="http://schemas.openxmlformats.org/officeDocument/2006/relationships/image" Target="../media/image74.emf"/><Relationship Id="rId10" Type="http://schemas.openxmlformats.org/officeDocument/2006/relationships/image" Target="../media/image75.emf"/><Relationship Id="rId11" Type="http://schemas.openxmlformats.org/officeDocument/2006/relationships/image" Target="../media/image76.emf"/><Relationship Id="rId1" Type="http://schemas.openxmlformats.org/officeDocument/2006/relationships/tags" Target="../tags/tag171.xml"/><Relationship Id="rId2" Type="http://schemas.openxmlformats.org/officeDocument/2006/relationships/tags" Target="../tags/tag17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2.xml"/><Relationship Id="rId5" Type="http://schemas.openxmlformats.org/officeDocument/2006/relationships/image" Target="../media/image77.png"/><Relationship Id="rId6" Type="http://schemas.openxmlformats.org/officeDocument/2006/relationships/image" Target="../media/image75.emf"/><Relationship Id="rId7" Type="http://schemas.openxmlformats.org/officeDocument/2006/relationships/image" Target="../media/image78.png"/><Relationship Id="rId8" Type="http://schemas.openxmlformats.org/officeDocument/2006/relationships/image" Target="../media/image79.emf"/><Relationship Id="rId1" Type="http://schemas.openxmlformats.org/officeDocument/2006/relationships/tags" Target="../tags/tag174.xml"/><Relationship Id="rId2" Type="http://schemas.openxmlformats.org/officeDocument/2006/relationships/tags" Target="../tags/tag17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4" Type="http://schemas.openxmlformats.org/officeDocument/2006/relationships/image" Target="../media/image78.png"/><Relationship Id="rId1" Type="http://schemas.openxmlformats.org/officeDocument/2006/relationships/tags" Target="../tags/tag176.xml"/><Relationship Id="rId2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4" Type="http://schemas.openxmlformats.org/officeDocument/2006/relationships/image" Target="../media/image81.png"/><Relationship Id="rId5" Type="http://schemas.openxmlformats.org/officeDocument/2006/relationships/image" Target="../media/image78.png"/><Relationship Id="rId1" Type="http://schemas.openxmlformats.org/officeDocument/2006/relationships/tags" Target="../tags/tag177.xml"/><Relationship Id="rId2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2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4" Type="http://schemas.openxmlformats.org/officeDocument/2006/relationships/image" Target="../media/image85.png"/><Relationship Id="rId5" Type="http://schemas.openxmlformats.org/officeDocument/2006/relationships/image" Target="../media/image86.png"/><Relationship Id="rId6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18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5.xml"/><Relationship Id="rId6" Type="http://schemas.openxmlformats.org/officeDocument/2006/relationships/image" Target="../media/image88.png"/><Relationship Id="rId7" Type="http://schemas.openxmlformats.org/officeDocument/2006/relationships/image" Target="../media/image89.png"/><Relationship Id="rId8" Type="http://schemas.openxmlformats.org/officeDocument/2006/relationships/image" Target="../media/image90.png"/><Relationship Id="rId1" Type="http://schemas.openxmlformats.org/officeDocument/2006/relationships/tags" Target="../tags/tag178.xml"/><Relationship Id="rId2" Type="http://schemas.openxmlformats.org/officeDocument/2006/relationships/tags" Target="../tags/tag17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18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6.xml"/><Relationship Id="rId6" Type="http://schemas.openxmlformats.org/officeDocument/2006/relationships/image" Target="../media/image91.png"/><Relationship Id="rId7" Type="http://schemas.openxmlformats.org/officeDocument/2006/relationships/image" Target="../media/image92.png"/><Relationship Id="rId8" Type="http://schemas.openxmlformats.org/officeDocument/2006/relationships/image" Target="../media/image93.png"/><Relationship Id="rId1" Type="http://schemas.openxmlformats.org/officeDocument/2006/relationships/tags" Target="../tags/tag181.xml"/><Relationship Id="rId2" Type="http://schemas.openxmlformats.org/officeDocument/2006/relationships/tags" Target="../tags/tag18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7.xml"/><Relationship Id="rId5" Type="http://schemas.openxmlformats.org/officeDocument/2006/relationships/image" Target="../media/image94.png"/><Relationship Id="rId6" Type="http://schemas.openxmlformats.org/officeDocument/2006/relationships/image" Target="../media/image95.png"/><Relationship Id="rId1" Type="http://schemas.openxmlformats.org/officeDocument/2006/relationships/tags" Target="../tags/tag184.xml"/><Relationship Id="rId2" Type="http://schemas.openxmlformats.org/officeDocument/2006/relationships/tags" Target="../tags/tag18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4" Type="http://schemas.openxmlformats.org/officeDocument/2006/relationships/image" Target="../media/image96.png"/><Relationship Id="rId5" Type="http://schemas.openxmlformats.org/officeDocument/2006/relationships/image" Target="../media/image85.png"/><Relationship Id="rId6" Type="http://schemas.openxmlformats.org/officeDocument/2006/relationships/image" Target="../media/image86.png"/><Relationship Id="rId7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97.png"/><Relationship Id="rId5" Type="http://schemas.openxmlformats.org/officeDocument/2006/relationships/image" Target="../media/image98.png"/><Relationship Id="rId6" Type="http://schemas.openxmlformats.org/officeDocument/2006/relationships/image" Target="../media/image99.png"/><Relationship Id="rId1" Type="http://schemas.openxmlformats.org/officeDocument/2006/relationships/tags" Target="../tags/tag186.xml"/><Relationship Id="rId2" Type="http://schemas.openxmlformats.org/officeDocument/2006/relationships/tags" Target="../tags/tag18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190.xml"/><Relationship Id="rId4" Type="http://schemas.openxmlformats.org/officeDocument/2006/relationships/slideLayout" Target="../slideLayouts/slideLayout2.xml"/><Relationship Id="rId5" Type="http://schemas.openxmlformats.org/officeDocument/2006/relationships/image" Target="../media/image100.png"/><Relationship Id="rId6" Type="http://schemas.openxmlformats.org/officeDocument/2006/relationships/image" Target="../media/image101.png"/><Relationship Id="rId7" Type="http://schemas.openxmlformats.org/officeDocument/2006/relationships/image" Target="../media/image102.png"/><Relationship Id="rId1" Type="http://schemas.openxmlformats.org/officeDocument/2006/relationships/tags" Target="../tags/tag188.xml"/><Relationship Id="rId2" Type="http://schemas.openxmlformats.org/officeDocument/2006/relationships/tags" Target="../tags/tag18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emf"/><Relationship Id="rId4" Type="http://schemas.openxmlformats.org/officeDocument/2006/relationships/image" Target="../media/image104.emf"/><Relationship Id="rId5" Type="http://schemas.openxmlformats.org/officeDocument/2006/relationships/image" Target="../media/image105.emf"/><Relationship Id="rId6" Type="http://schemas.openxmlformats.org/officeDocument/2006/relationships/image" Target="../media/image106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4" Type="http://schemas.openxmlformats.org/officeDocument/2006/relationships/image" Target="../media/image107.png"/><Relationship Id="rId1" Type="http://schemas.openxmlformats.org/officeDocument/2006/relationships/tags" Target="../tags/tag191.xml"/><Relationship Id="rId2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20" Type="http://schemas.openxmlformats.org/officeDocument/2006/relationships/image" Target="../media/image114.png"/><Relationship Id="rId21" Type="http://schemas.openxmlformats.org/officeDocument/2006/relationships/image" Target="../media/image115.png"/><Relationship Id="rId22" Type="http://schemas.openxmlformats.org/officeDocument/2006/relationships/image" Target="../media/image116.png"/><Relationship Id="rId23" Type="http://schemas.openxmlformats.org/officeDocument/2006/relationships/image" Target="../media/image117.png"/><Relationship Id="rId24" Type="http://schemas.openxmlformats.org/officeDocument/2006/relationships/image" Target="../media/image118.png"/><Relationship Id="rId25" Type="http://schemas.openxmlformats.org/officeDocument/2006/relationships/image" Target="../media/image119.png"/><Relationship Id="rId10" Type="http://schemas.openxmlformats.org/officeDocument/2006/relationships/tags" Target="../tags/tag201.xml"/><Relationship Id="rId11" Type="http://schemas.openxmlformats.org/officeDocument/2006/relationships/tags" Target="../tags/tag202.xml"/><Relationship Id="rId12" Type="http://schemas.openxmlformats.org/officeDocument/2006/relationships/tags" Target="../tags/tag203.xml"/><Relationship Id="rId13" Type="http://schemas.openxmlformats.org/officeDocument/2006/relationships/slideLayout" Target="../slideLayouts/slideLayout2.xml"/><Relationship Id="rId14" Type="http://schemas.openxmlformats.org/officeDocument/2006/relationships/image" Target="../media/image108.png"/><Relationship Id="rId15" Type="http://schemas.openxmlformats.org/officeDocument/2006/relationships/image" Target="../media/image109.png"/><Relationship Id="rId16" Type="http://schemas.openxmlformats.org/officeDocument/2006/relationships/image" Target="../media/image110.png"/><Relationship Id="rId17" Type="http://schemas.openxmlformats.org/officeDocument/2006/relationships/image" Target="../media/image111.png"/><Relationship Id="rId18" Type="http://schemas.openxmlformats.org/officeDocument/2006/relationships/image" Target="../media/image112.png"/><Relationship Id="rId19" Type="http://schemas.openxmlformats.org/officeDocument/2006/relationships/image" Target="../media/image113.png"/><Relationship Id="rId1" Type="http://schemas.openxmlformats.org/officeDocument/2006/relationships/tags" Target="../tags/tag192.xml"/><Relationship Id="rId2" Type="http://schemas.openxmlformats.org/officeDocument/2006/relationships/tags" Target="../tags/tag193.xml"/><Relationship Id="rId3" Type="http://schemas.openxmlformats.org/officeDocument/2006/relationships/tags" Target="../tags/tag194.xml"/><Relationship Id="rId4" Type="http://schemas.openxmlformats.org/officeDocument/2006/relationships/tags" Target="../tags/tag195.xml"/><Relationship Id="rId5" Type="http://schemas.openxmlformats.org/officeDocument/2006/relationships/tags" Target="../tags/tag196.xml"/><Relationship Id="rId6" Type="http://schemas.openxmlformats.org/officeDocument/2006/relationships/tags" Target="../tags/tag197.xml"/><Relationship Id="rId7" Type="http://schemas.openxmlformats.org/officeDocument/2006/relationships/tags" Target="../tags/tag198.xml"/><Relationship Id="rId8" Type="http://schemas.openxmlformats.org/officeDocument/2006/relationships/tags" Target="../tags/tag199.xml"/></Relationships>
</file>

<file path=ppt/slides/_rels/slide5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27.jpeg"/><Relationship Id="rId12" Type="http://schemas.openxmlformats.org/officeDocument/2006/relationships/image" Target="../media/image128.jpeg"/><Relationship Id="rId13" Type="http://schemas.openxmlformats.org/officeDocument/2006/relationships/image" Target="../media/image129.jpeg"/><Relationship Id="rId14" Type="http://schemas.openxmlformats.org/officeDocument/2006/relationships/image" Target="../media/image130.jpeg"/><Relationship Id="rId15" Type="http://schemas.openxmlformats.org/officeDocument/2006/relationships/image" Target="../media/image131.jpeg"/><Relationship Id="rId16" Type="http://schemas.openxmlformats.org/officeDocument/2006/relationships/image" Target="../media/image132.jpeg"/><Relationship Id="rId17" Type="http://schemas.openxmlformats.org/officeDocument/2006/relationships/image" Target="../media/image133.jpeg"/><Relationship Id="rId1" Type="http://schemas.openxmlformats.org/officeDocument/2006/relationships/tags" Target="../tags/tag204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30.xml"/><Relationship Id="rId4" Type="http://schemas.openxmlformats.org/officeDocument/2006/relationships/image" Target="../media/image120.png"/><Relationship Id="rId5" Type="http://schemas.openxmlformats.org/officeDocument/2006/relationships/image" Target="../media/image121.jpeg"/><Relationship Id="rId6" Type="http://schemas.openxmlformats.org/officeDocument/2006/relationships/image" Target="../media/image122.jpeg"/><Relationship Id="rId7" Type="http://schemas.openxmlformats.org/officeDocument/2006/relationships/image" Target="../media/image123.jpeg"/><Relationship Id="rId8" Type="http://schemas.openxmlformats.org/officeDocument/2006/relationships/image" Target="../media/image124.jpeg"/><Relationship Id="rId9" Type="http://schemas.openxmlformats.org/officeDocument/2006/relationships/image" Target="../media/image125.jpeg"/><Relationship Id="rId10" Type="http://schemas.openxmlformats.org/officeDocument/2006/relationships/image" Target="../media/image126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4" Type="http://schemas.openxmlformats.org/officeDocument/2006/relationships/image" Target="../media/image134.png"/><Relationship Id="rId5" Type="http://schemas.openxmlformats.org/officeDocument/2006/relationships/image" Target="../media/image135.wmf"/><Relationship Id="rId6" Type="http://schemas.openxmlformats.org/officeDocument/2006/relationships/image" Target="../media/image136.wmf"/><Relationship Id="rId1" Type="http://schemas.openxmlformats.org/officeDocument/2006/relationships/tags" Target="../tags/tag205.xml"/><Relationship Id="rId2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2.xml"/><Relationship Id="rId5" Type="http://schemas.openxmlformats.org/officeDocument/2006/relationships/image" Target="../media/image137.png"/><Relationship Id="rId6" Type="http://schemas.openxmlformats.org/officeDocument/2006/relationships/image" Target="../media/image138.png"/><Relationship Id="rId1" Type="http://schemas.openxmlformats.org/officeDocument/2006/relationships/tags" Target="../tags/tag206.xml"/><Relationship Id="rId2" Type="http://schemas.openxmlformats.org/officeDocument/2006/relationships/tags" Target="../tags/tag20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6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0.png"/><Relationship Id="rId12" Type="http://schemas.openxmlformats.org/officeDocument/2006/relationships/image" Target="../media/image141.png"/><Relationship Id="rId13" Type="http://schemas.openxmlformats.org/officeDocument/2006/relationships/image" Target="../media/image142.png"/><Relationship Id="rId14" Type="http://schemas.openxmlformats.org/officeDocument/2006/relationships/image" Target="../media/image143.png"/><Relationship Id="rId15" Type="http://schemas.openxmlformats.org/officeDocument/2006/relationships/image" Target="../media/image144.png"/><Relationship Id="rId16" Type="http://schemas.openxmlformats.org/officeDocument/2006/relationships/image" Target="../media/image145.png"/><Relationship Id="rId17" Type="http://schemas.openxmlformats.org/officeDocument/2006/relationships/image" Target="../media/image146.png"/><Relationship Id="rId18" Type="http://schemas.openxmlformats.org/officeDocument/2006/relationships/image" Target="../media/image147.png"/><Relationship Id="rId1" Type="http://schemas.openxmlformats.org/officeDocument/2006/relationships/vmlDrawing" Target="../drawings/vmlDrawing2.vml"/><Relationship Id="rId2" Type="http://schemas.openxmlformats.org/officeDocument/2006/relationships/tags" Target="../tags/tag208.xml"/><Relationship Id="rId3" Type="http://schemas.openxmlformats.org/officeDocument/2006/relationships/tags" Target="../tags/tag209.xml"/><Relationship Id="rId4" Type="http://schemas.openxmlformats.org/officeDocument/2006/relationships/tags" Target="../tags/tag210.xml"/><Relationship Id="rId5" Type="http://schemas.openxmlformats.org/officeDocument/2006/relationships/tags" Target="../tags/tag211.xml"/><Relationship Id="rId6" Type="http://schemas.openxmlformats.org/officeDocument/2006/relationships/tags" Target="../tags/tag212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34.xml"/><Relationship Id="rId9" Type="http://schemas.openxmlformats.org/officeDocument/2006/relationships/oleObject" Target="../embeddings/oleObject2.bin"/><Relationship Id="rId10" Type="http://schemas.openxmlformats.org/officeDocument/2006/relationships/image" Target="../media/image13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4" Type="http://schemas.openxmlformats.org/officeDocument/2006/relationships/image" Target="../media/image148.png"/><Relationship Id="rId5" Type="http://schemas.openxmlformats.org/officeDocument/2006/relationships/image" Target="../media/image149.png"/><Relationship Id="rId6" Type="http://schemas.openxmlformats.org/officeDocument/2006/relationships/image" Target="../media/image150.emf"/><Relationship Id="rId7" Type="http://schemas.openxmlformats.org/officeDocument/2006/relationships/image" Target="../media/image151.emf"/><Relationship Id="rId1" Type="http://schemas.openxmlformats.org/officeDocument/2006/relationships/tags" Target="../tags/tag213.xml"/><Relationship Id="rId2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emf"/><Relationship Id="rId4" Type="http://schemas.openxmlformats.org/officeDocument/2006/relationships/image" Target="../media/image153.emf"/><Relationship Id="rId5" Type="http://schemas.openxmlformats.org/officeDocument/2006/relationships/image" Target="../media/image154.emf"/><Relationship Id="rId6" Type="http://schemas.openxmlformats.org/officeDocument/2006/relationships/image" Target="../media/image150.emf"/><Relationship Id="rId7" Type="http://schemas.openxmlformats.org/officeDocument/2006/relationships/image" Target="../media/image151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7.xml"/><Relationship Id="rId5" Type="http://schemas.openxmlformats.org/officeDocument/2006/relationships/image" Target="../media/image155.png"/><Relationship Id="rId6" Type="http://schemas.openxmlformats.org/officeDocument/2006/relationships/image" Target="../media/image156.png"/><Relationship Id="rId1" Type="http://schemas.openxmlformats.org/officeDocument/2006/relationships/tags" Target="../tags/tag214.xml"/><Relationship Id="rId2" Type="http://schemas.openxmlformats.org/officeDocument/2006/relationships/tags" Target="../tags/tag21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tags" Target="../tags/tag218.xml"/><Relationship Id="rId4" Type="http://schemas.openxmlformats.org/officeDocument/2006/relationships/tags" Target="../tags/tag219.xml"/><Relationship Id="rId5" Type="http://schemas.openxmlformats.org/officeDocument/2006/relationships/slideLayout" Target="../slideLayouts/slideLayout6.xml"/><Relationship Id="rId6" Type="http://schemas.openxmlformats.org/officeDocument/2006/relationships/notesSlide" Target="../notesSlides/notesSlide38.xml"/><Relationship Id="rId7" Type="http://schemas.openxmlformats.org/officeDocument/2006/relationships/image" Target="../media/image157.png"/><Relationship Id="rId8" Type="http://schemas.openxmlformats.org/officeDocument/2006/relationships/image" Target="../media/image158.png"/><Relationship Id="rId9" Type="http://schemas.openxmlformats.org/officeDocument/2006/relationships/image" Target="../media/image159.png"/><Relationship Id="rId10" Type="http://schemas.openxmlformats.org/officeDocument/2006/relationships/image" Target="../media/image160.png"/><Relationship Id="rId11" Type="http://schemas.openxmlformats.org/officeDocument/2006/relationships/image" Target="../media/image161.emf"/><Relationship Id="rId1" Type="http://schemas.openxmlformats.org/officeDocument/2006/relationships/tags" Target="../tags/tag216.xml"/><Relationship Id="rId2" Type="http://schemas.openxmlformats.org/officeDocument/2006/relationships/tags" Target="../tags/tag21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4" Type="http://schemas.openxmlformats.org/officeDocument/2006/relationships/image" Target="../media/image162.png"/><Relationship Id="rId1" Type="http://schemas.openxmlformats.org/officeDocument/2006/relationships/tags" Target="../tags/tag220.xml"/><Relationship Id="rId2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tags" Target="../tags/tag22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0.xml"/><Relationship Id="rId6" Type="http://schemas.openxmlformats.org/officeDocument/2006/relationships/image" Target="../media/image163.png"/><Relationship Id="rId7" Type="http://schemas.openxmlformats.org/officeDocument/2006/relationships/image" Target="../media/image164.png"/><Relationship Id="rId8" Type="http://schemas.openxmlformats.org/officeDocument/2006/relationships/image" Target="../media/image165.png"/><Relationship Id="rId9" Type="http://schemas.openxmlformats.org/officeDocument/2006/relationships/image" Target="../media/image166.png"/><Relationship Id="rId1" Type="http://schemas.openxmlformats.org/officeDocument/2006/relationships/tags" Target="../tags/tag221.xml"/><Relationship Id="rId2" Type="http://schemas.openxmlformats.org/officeDocument/2006/relationships/tags" Target="../tags/tag22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41.xml"/><Relationship Id="rId5" Type="http://schemas.openxmlformats.org/officeDocument/2006/relationships/image" Target="../media/image167.png"/><Relationship Id="rId6" Type="http://schemas.openxmlformats.org/officeDocument/2006/relationships/image" Target="../media/image168.emf"/><Relationship Id="rId7" Type="http://schemas.openxmlformats.org/officeDocument/2006/relationships/image" Target="../media/image169.emf"/><Relationship Id="rId8" Type="http://schemas.openxmlformats.org/officeDocument/2006/relationships/image" Target="../media/image170.emf"/><Relationship Id="rId9" Type="http://schemas.openxmlformats.org/officeDocument/2006/relationships/image" Target="../media/image171.png"/><Relationship Id="rId10" Type="http://schemas.openxmlformats.org/officeDocument/2006/relationships/image" Target="../media/image172.emf"/><Relationship Id="rId11" Type="http://schemas.openxmlformats.org/officeDocument/2006/relationships/image" Target="../media/image173.emf"/><Relationship Id="rId1" Type="http://schemas.openxmlformats.org/officeDocument/2006/relationships/tags" Target="../tags/tag224.xml"/><Relationship Id="rId2" Type="http://schemas.openxmlformats.org/officeDocument/2006/relationships/tags" Target="../tags/tag22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2.xml"/><Relationship Id="rId5" Type="http://schemas.openxmlformats.org/officeDocument/2006/relationships/image" Target="../media/image174.png"/><Relationship Id="rId6" Type="http://schemas.openxmlformats.org/officeDocument/2006/relationships/image" Target="../media/image175.png"/><Relationship Id="rId1" Type="http://schemas.openxmlformats.org/officeDocument/2006/relationships/tags" Target="../tags/tag226.xml"/><Relationship Id="rId2" Type="http://schemas.openxmlformats.org/officeDocument/2006/relationships/tags" Target="../tags/tag22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emf"/><Relationship Id="rId4" Type="http://schemas.openxmlformats.org/officeDocument/2006/relationships/image" Target="../media/image178.emf"/><Relationship Id="rId5" Type="http://schemas.openxmlformats.org/officeDocument/2006/relationships/image" Target="../media/image179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6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tags" Target="../tags/tag230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43.xml"/><Relationship Id="rId6" Type="http://schemas.openxmlformats.org/officeDocument/2006/relationships/image" Target="../media/image180.png"/><Relationship Id="rId7" Type="http://schemas.openxmlformats.org/officeDocument/2006/relationships/image" Target="../media/image181.png"/><Relationship Id="rId8" Type="http://schemas.openxmlformats.org/officeDocument/2006/relationships/image" Target="../media/image182.png"/><Relationship Id="rId1" Type="http://schemas.openxmlformats.org/officeDocument/2006/relationships/tags" Target="../tags/tag228.xml"/><Relationship Id="rId2" Type="http://schemas.openxmlformats.org/officeDocument/2006/relationships/tags" Target="../tags/tag229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4.xml"/><Relationship Id="rId5" Type="http://schemas.openxmlformats.org/officeDocument/2006/relationships/image" Target="../media/image180.png"/><Relationship Id="rId6" Type="http://schemas.openxmlformats.org/officeDocument/2006/relationships/image" Target="../media/image181.png"/><Relationship Id="rId7" Type="http://schemas.openxmlformats.org/officeDocument/2006/relationships/image" Target="../media/image183.emf"/><Relationship Id="rId8" Type="http://schemas.openxmlformats.org/officeDocument/2006/relationships/image" Target="../media/image184.emf"/><Relationship Id="rId1" Type="http://schemas.openxmlformats.org/officeDocument/2006/relationships/tags" Target="../tags/tag231.xml"/><Relationship Id="rId2" Type="http://schemas.openxmlformats.org/officeDocument/2006/relationships/tags" Target="../tags/tag23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tags" Target="../tags/tag235.xml"/><Relationship Id="rId4" Type="http://schemas.openxmlformats.org/officeDocument/2006/relationships/tags" Target="../tags/tag236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45.xml"/><Relationship Id="rId7" Type="http://schemas.openxmlformats.org/officeDocument/2006/relationships/image" Target="../media/image181.png"/><Relationship Id="rId8" Type="http://schemas.openxmlformats.org/officeDocument/2006/relationships/image" Target="../media/image185.png"/><Relationship Id="rId9" Type="http://schemas.openxmlformats.org/officeDocument/2006/relationships/image" Target="../media/image175.png"/><Relationship Id="rId10" Type="http://schemas.openxmlformats.org/officeDocument/2006/relationships/image" Target="../media/image186.png"/><Relationship Id="rId1" Type="http://schemas.openxmlformats.org/officeDocument/2006/relationships/tags" Target="../tags/tag233.xml"/><Relationship Id="rId2" Type="http://schemas.openxmlformats.org/officeDocument/2006/relationships/tags" Target="../tags/tag23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4" Type="http://schemas.openxmlformats.org/officeDocument/2006/relationships/image" Target="../media/image187.png"/><Relationship Id="rId1" Type="http://schemas.openxmlformats.org/officeDocument/2006/relationships/tags" Target="../tags/tag237.xml"/><Relationship Id="rId2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tags" Target="../tags/tag240.xml"/><Relationship Id="rId4" Type="http://schemas.openxmlformats.org/officeDocument/2006/relationships/tags" Target="../tags/tag241.xml"/><Relationship Id="rId5" Type="http://schemas.openxmlformats.org/officeDocument/2006/relationships/slideLayout" Target="../slideLayouts/slideLayout6.xml"/><Relationship Id="rId6" Type="http://schemas.openxmlformats.org/officeDocument/2006/relationships/notesSlide" Target="../notesSlides/notesSlide47.xml"/><Relationship Id="rId7" Type="http://schemas.openxmlformats.org/officeDocument/2006/relationships/image" Target="../media/image188.png"/><Relationship Id="rId8" Type="http://schemas.openxmlformats.org/officeDocument/2006/relationships/image" Target="../media/image189.png"/><Relationship Id="rId9" Type="http://schemas.openxmlformats.org/officeDocument/2006/relationships/image" Target="../media/image190.png"/><Relationship Id="rId10" Type="http://schemas.openxmlformats.org/officeDocument/2006/relationships/image" Target="../media/image191.png"/><Relationship Id="rId1" Type="http://schemas.openxmlformats.org/officeDocument/2006/relationships/tags" Target="../tags/tag238.xml"/><Relationship Id="rId2" Type="http://schemas.openxmlformats.org/officeDocument/2006/relationships/tags" Target="../tags/tag23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48.xml"/><Relationship Id="rId5" Type="http://schemas.openxmlformats.org/officeDocument/2006/relationships/image" Target="../media/image192.png"/><Relationship Id="rId6" Type="http://schemas.openxmlformats.org/officeDocument/2006/relationships/image" Target="../media/image193.png"/><Relationship Id="rId7" Type="http://schemas.openxmlformats.org/officeDocument/2006/relationships/image" Target="../media/image194.emf"/><Relationship Id="rId8" Type="http://schemas.openxmlformats.org/officeDocument/2006/relationships/image" Target="../media/image195.emf"/><Relationship Id="rId9" Type="http://schemas.openxmlformats.org/officeDocument/2006/relationships/image" Target="../media/image196.emf"/><Relationship Id="rId1" Type="http://schemas.openxmlformats.org/officeDocument/2006/relationships/tags" Target="../tags/tag242.xml"/><Relationship Id="rId2" Type="http://schemas.openxmlformats.org/officeDocument/2006/relationships/tags" Target="../tags/tag243.xml"/></Relationships>
</file>

<file path=ppt/slides/_rels/slide7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99.emf"/><Relationship Id="rId12" Type="http://schemas.openxmlformats.org/officeDocument/2006/relationships/image" Target="../media/image200.emf"/><Relationship Id="rId1" Type="http://schemas.openxmlformats.org/officeDocument/2006/relationships/tags" Target="../tags/tag244.xml"/><Relationship Id="rId2" Type="http://schemas.openxmlformats.org/officeDocument/2006/relationships/tags" Target="../tags/tag245.xml"/><Relationship Id="rId3" Type="http://schemas.openxmlformats.org/officeDocument/2006/relationships/tags" Target="../tags/tag246.xml"/><Relationship Id="rId4" Type="http://schemas.openxmlformats.org/officeDocument/2006/relationships/tags" Target="../tags/tag247.xml"/><Relationship Id="rId5" Type="http://schemas.openxmlformats.org/officeDocument/2006/relationships/slideLayout" Target="../slideLayouts/slideLayout6.xml"/><Relationship Id="rId6" Type="http://schemas.openxmlformats.org/officeDocument/2006/relationships/notesSlide" Target="../notesSlides/notesSlide49.xml"/><Relationship Id="rId7" Type="http://schemas.openxmlformats.org/officeDocument/2006/relationships/image" Target="../media/image189.png"/><Relationship Id="rId8" Type="http://schemas.openxmlformats.org/officeDocument/2006/relationships/image" Target="../media/image188.png"/><Relationship Id="rId9" Type="http://schemas.openxmlformats.org/officeDocument/2006/relationships/image" Target="../media/image197.png"/><Relationship Id="rId10" Type="http://schemas.openxmlformats.org/officeDocument/2006/relationships/image" Target="../media/image198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201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202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8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201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202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20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204.emf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205.png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206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207.pn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208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209.pn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210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211.png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2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Recognition</a:t>
            </a:r>
            <a:br>
              <a:rPr lang="en-US" dirty="0" smtClean="0"/>
            </a:br>
            <a:r>
              <a:rPr lang="en-US" dirty="0" smtClean="0"/>
              <a:t>Part 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CSE </a:t>
            </a:r>
            <a:r>
              <a:rPr lang="en-US" dirty="0" smtClean="0"/>
              <a:t>576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826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87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 Rounded MT Bold"/>
                <a:cs typeface="Arial Rounded MT Bold"/>
              </a:rPr>
              <a:t>Visual Recognition</a:t>
            </a:r>
            <a:endParaRPr lang="en-US" dirty="0">
              <a:latin typeface="Arial Rounded MT Bold"/>
              <a:cs typeface="Arial Rounded MT Bold"/>
            </a:endParaRPr>
          </a:p>
        </p:txBody>
      </p:sp>
      <p:pic>
        <p:nvPicPr>
          <p:cNvPr id="4" name="Picture 3" descr="Hannane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38" y="1115496"/>
            <a:ext cx="9180809" cy="569970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34667" y="5570485"/>
            <a:ext cx="1321533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Rounded MT Bold"/>
                <a:cs typeface="Arial Rounded MT Bold"/>
              </a:rPr>
              <a:t>Person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-22538" y="1115496"/>
            <a:ext cx="9200444" cy="2963333"/>
          </a:xfrm>
          <a:custGeom>
            <a:avLst/>
            <a:gdLst>
              <a:gd name="connsiteX0" fmla="*/ 9172222 w 9200444"/>
              <a:gd name="connsiteY0" fmla="*/ 2568222 h 2963333"/>
              <a:gd name="connsiteX1" fmla="*/ 9172222 w 9200444"/>
              <a:gd name="connsiteY1" fmla="*/ 2568222 h 2963333"/>
              <a:gd name="connsiteX2" fmla="*/ 8960555 w 9200444"/>
              <a:gd name="connsiteY2" fmla="*/ 2582333 h 2963333"/>
              <a:gd name="connsiteX3" fmla="*/ 8918222 w 9200444"/>
              <a:gd name="connsiteY3" fmla="*/ 2610555 h 2963333"/>
              <a:gd name="connsiteX4" fmla="*/ 8791222 w 9200444"/>
              <a:gd name="connsiteY4" fmla="*/ 2582333 h 2963333"/>
              <a:gd name="connsiteX5" fmla="*/ 8748889 w 9200444"/>
              <a:gd name="connsiteY5" fmla="*/ 2554111 h 2963333"/>
              <a:gd name="connsiteX6" fmla="*/ 8692444 w 9200444"/>
              <a:gd name="connsiteY6" fmla="*/ 2497666 h 2963333"/>
              <a:gd name="connsiteX7" fmla="*/ 8565444 w 9200444"/>
              <a:gd name="connsiteY7" fmla="*/ 2511778 h 2963333"/>
              <a:gd name="connsiteX8" fmla="*/ 8494889 w 9200444"/>
              <a:gd name="connsiteY8" fmla="*/ 2525889 h 2963333"/>
              <a:gd name="connsiteX9" fmla="*/ 8410222 w 9200444"/>
              <a:gd name="connsiteY9" fmla="*/ 2511778 h 2963333"/>
              <a:gd name="connsiteX10" fmla="*/ 8382000 w 9200444"/>
              <a:gd name="connsiteY10" fmla="*/ 2483555 h 2963333"/>
              <a:gd name="connsiteX11" fmla="*/ 8297333 w 9200444"/>
              <a:gd name="connsiteY11" fmla="*/ 2455333 h 2963333"/>
              <a:gd name="connsiteX12" fmla="*/ 8113889 w 9200444"/>
              <a:gd name="connsiteY12" fmla="*/ 2483555 h 2963333"/>
              <a:gd name="connsiteX13" fmla="*/ 8029222 w 9200444"/>
              <a:gd name="connsiteY13" fmla="*/ 2511778 h 2963333"/>
              <a:gd name="connsiteX14" fmla="*/ 7916333 w 9200444"/>
              <a:gd name="connsiteY14" fmla="*/ 2497666 h 2963333"/>
              <a:gd name="connsiteX15" fmla="*/ 7817555 w 9200444"/>
              <a:gd name="connsiteY15" fmla="*/ 2455333 h 2963333"/>
              <a:gd name="connsiteX16" fmla="*/ 7718778 w 9200444"/>
              <a:gd name="connsiteY16" fmla="*/ 2469444 h 2963333"/>
              <a:gd name="connsiteX17" fmla="*/ 7634111 w 9200444"/>
              <a:gd name="connsiteY17" fmla="*/ 2497666 h 2963333"/>
              <a:gd name="connsiteX18" fmla="*/ 7591778 w 9200444"/>
              <a:gd name="connsiteY18" fmla="*/ 2511778 h 2963333"/>
              <a:gd name="connsiteX19" fmla="*/ 7323666 w 9200444"/>
              <a:gd name="connsiteY19" fmla="*/ 2525889 h 2963333"/>
              <a:gd name="connsiteX20" fmla="*/ 6970889 w 9200444"/>
              <a:gd name="connsiteY20" fmla="*/ 2582333 h 2963333"/>
              <a:gd name="connsiteX21" fmla="*/ 6293555 w 9200444"/>
              <a:gd name="connsiteY21" fmla="*/ 2610555 h 2963333"/>
              <a:gd name="connsiteX22" fmla="*/ 6110111 w 9200444"/>
              <a:gd name="connsiteY22" fmla="*/ 2610555 h 2963333"/>
              <a:gd name="connsiteX23" fmla="*/ 6053666 w 9200444"/>
              <a:gd name="connsiteY23" fmla="*/ 2511778 h 2963333"/>
              <a:gd name="connsiteX24" fmla="*/ 6025444 w 9200444"/>
              <a:gd name="connsiteY24" fmla="*/ 2483555 h 2963333"/>
              <a:gd name="connsiteX25" fmla="*/ 5969000 w 9200444"/>
              <a:gd name="connsiteY25" fmla="*/ 2398889 h 2963333"/>
              <a:gd name="connsiteX26" fmla="*/ 5926666 w 9200444"/>
              <a:gd name="connsiteY26" fmla="*/ 2384778 h 2963333"/>
              <a:gd name="connsiteX27" fmla="*/ 5884333 w 9200444"/>
              <a:gd name="connsiteY27" fmla="*/ 2441222 h 2963333"/>
              <a:gd name="connsiteX28" fmla="*/ 5856111 w 9200444"/>
              <a:gd name="connsiteY28" fmla="*/ 2525889 h 2963333"/>
              <a:gd name="connsiteX29" fmla="*/ 5842000 w 9200444"/>
              <a:gd name="connsiteY29" fmla="*/ 2568222 h 2963333"/>
              <a:gd name="connsiteX30" fmla="*/ 5602111 w 9200444"/>
              <a:gd name="connsiteY30" fmla="*/ 2624666 h 2963333"/>
              <a:gd name="connsiteX31" fmla="*/ 5489222 w 9200444"/>
              <a:gd name="connsiteY31" fmla="*/ 2596444 h 2963333"/>
              <a:gd name="connsiteX32" fmla="*/ 5446889 w 9200444"/>
              <a:gd name="connsiteY32" fmla="*/ 2511778 h 2963333"/>
              <a:gd name="connsiteX33" fmla="*/ 5348111 w 9200444"/>
              <a:gd name="connsiteY33" fmla="*/ 2483555 h 2963333"/>
              <a:gd name="connsiteX34" fmla="*/ 5249333 w 9200444"/>
              <a:gd name="connsiteY34" fmla="*/ 2497666 h 2963333"/>
              <a:gd name="connsiteX35" fmla="*/ 5192889 w 9200444"/>
              <a:gd name="connsiteY35" fmla="*/ 2568222 h 2963333"/>
              <a:gd name="connsiteX36" fmla="*/ 5178778 w 9200444"/>
              <a:gd name="connsiteY36" fmla="*/ 2610555 h 2963333"/>
              <a:gd name="connsiteX37" fmla="*/ 5122333 w 9200444"/>
              <a:gd name="connsiteY37" fmla="*/ 2624666 h 2963333"/>
              <a:gd name="connsiteX38" fmla="*/ 5037666 w 9200444"/>
              <a:gd name="connsiteY38" fmla="*/ 2568222 h 2963333"/>
              <a:gd name="connsiteX39" fmla="*/ 4995333 w 9200444"/>
              <a:gd name="connsiteY39" fmla="*/ 2483555 h 2963333"/>
              <a:gd name="connsiteX40" fmla="*/ 4854222 w 9200444"/>
              <a:gd name="connsiteY40" fmla="*/ 2497666 h 2963333"/>
              <a:gd name="connsiteX41" fmla="*/ 4797778 w 9200444"/>
              <a:gd name="connsiteY41" fmla="*/ 2582333 h 2963333"/>
              <a:gd name="connsiteX42" fmla="*/ 4741333 w 9200444"/>
              <a:gd name="connsiteY42" fmla="*/ 2652889 h 2963333"/>
              <a:gd name="connsiteX43" fmla="*/ 4699000 w 9200444"/>
              <a:gd name="connsiteY43" fmla="*/ 2681111 h 2963333"/>
              <a:gd name="connsiteX44" fmla="*/ 4318000 w 9200444"/>
              <a:gd name="connsiteY44" fmla="*/ 2638778 h 2963333"/>
              <a:gd name="connsiteX45" fmla="*/ 4191000 w 9200444"/>
              <a:gd name="connsiteY45" fmla="*/ 2596444 h 2963333"/>
              <a:gd name="connsiteX46" fmla="*/ 4148666 w 9200444"/>
              <a:gd name="connsiteY46" fmla="*/ 2582333 h 2963333"/>
              <a:gd name="connsiteX47" fmla="*/ 4106333 w 9200444"/>
              <a:gd name="connsiteY47" fmla="*/ 2554111 h 2963333"/>
              <a:gd name="connsiteX48" fmla="*/ 4078111 w 9200444"/>
              <a:gd name="connsiteY48" fmla="*/ 2511778 h 2963333"/>
              <a:gd name="connsiteX49" fmla="*/ 4007555 w 9200444"/>
              <a:gd name="connsiteY49" fmla="*/ 2469444 h 2963333"/>
              <a:gd name="connsiteX50" fmla="*/ 3824111 w 9200444"/>
              <a:gd name="connsiteY50" fmla="*/ 2455333 h 2963333"/>
              <a:gd name="connsiteX51" fmla="*/ 3781778 w 9200444"/>
              <a:gd name="connsiteY51" fmla="*/ 2427111 h 2963333"/>
              <a:gd name="connsiteX52" fmla="*/ 3273778 w 9200444"/>
              <a:gd name="connsiteY52" fmla="*/ 2370666 h 2963333"/>
              <a:gd name="connsiteX53" fmla="*/ 3175000 w 9200444"/>
              <a:gd name="connsiteY53" fmla="*/ 2342444 h 2963333"/>
              <a:gd name="connsiteX54" fmla="*/ 3005666 w 9200444"/>
              <a:gd name="connsiteY54" fmla="*/ 2370666 h 2963333"/>
              <a:gd name="connsiteX55" fmla="*/ 2963333 w 9200444"/>
              <a:gd name="connsiteY55" fmla="*/ 2384778 h 2963333"/>
              <a:gd name="connsiteX56" fmla="*/ 2921000 w 9200444"/>
              <a:gd name="connsiteY56" fmla="*/ 2413000 h 2963333"/>
              <a:gd name="connsiteX57" fmla="*/ 2469444 w 9200444"/>
              <a:gd name="connsiteY57" fmla="*/ 2427111 h 2963333"/>
              <a:gd name="connsiteX58" fmla="*/ 2413000 w 9200444"/>
              <a:gd name="connsiteY58" fmla="*/ 2441222 h 2963333"/>
              <a:gd name="connsiteX59" fmla="*/ 2314222 w 9200444"/>
              <a:gd name="connsiteY59" fmla="*/ 2497666 h 2963333"/>
              <a:gd name="connsiteX60" fmla="*/ 2173111 w 9200444"/>
              <a:gd name="connsiteY60" fmla="*/ 2525889 h 2963333"/>
              <a:gd name="connsiteX61" fmla="*/ 2088444 w 9200444"/>
              <a:gd name="connsiteY61" fmla="*/ 2568222 h 2963333"/>
              <a:gd name="connsiteX62" fmla="*/ 2032000 w 9200444"/>
              <a:gd name="connsiteY62" fmla="*/ 2596444 h 2963333"/>
              <a:gd name="connsiteX63" fmla="*/ 1933222 w 9200444"/>
              <a:gd name="connsiteY63" fmla="*/ 2681111 h 2963333"/>
              <a:gd name="connsiteX64" fmla="*/ 1905000 w 9200444"/>
              <a:gd name="connsiteY64" fmla="*/ 2723444 h 2963333"/>
              <a:gd name="connsiteX65" fmla="*/ 1862666 w 9200444"/>
              <a:gd name="connsiteY65" fmla="*/ 2737555 h 2963333"/>
              <a:gd name="connsiteX66" fmla="*/ 1679222 w 9200444"/>
              <a:gd name="connsiteY66" fmla="*/ 2695222 h 2963333"/>
              <a:gd name="connsiteX67" fmla="*/ 1636889 w 9200444"/>
              <a:gd name="connsiteY67" fmla="*/ 2681111 h 2963333"/>
              <a:gd name="connsiteX68" fmla="*/ 1284111 w 9200444"/>
              <a:gd name="connsiteY68" fmla="*/ 2695222 h 2963333"/>
              <a:gd name="connsiteX69" fmla="*/ 1241778 w 9200444"/>
              <a:gd name="connsiteY69" fmla="*/ 2723444 h 2963333"/>
              <a:gd name="connsiteX70" fmla="*/ 1157111 w 9200444"/>
              <a:gd name="connsiteY70" fmla="*/ 2751666 h 2963333"/>
              <a:gd name="connsiteX71" fmla="*/ 1044222 w 9200444"/>
              <a:gd name="connsiteY71" fmla="*/ 2850444 h 2963333"/>
              <a:gd name="connsiteX72" fmla="*/ 1030111 w 9200444"/>
              <a:gd name="connsiteY72" fmla="*/ 2921000 h 2963333"/>
              <a:gd name="connsiteX73" fmla="*/ 903111 w 9200444"/>
              <a:gd name="connsiteY73" fmla="*/ 2963333 h 2963333"/>
              <a:gd name="connsiteX74" fmla="*/ 846666 w 9200444"/>
              <a:gd name="connsiteY74" fmla="*/ 2935111 h 2963333"/>
              <a:gd name="connsiteX75" fmla="*/ 804333 w 9200444"/>
              <a:gd name="connsiteY75" fmla="*/ 2906889 h 2963333"/>
              <a:gd name="connsiteX76" fmla="*/ 719666 w 9200444"/>
              <a:gd name="connsiteY76" fmla="*/ 2878666 h 2963333"/>
              <a:gd name="connsiteX77" fmla="*/ 28222 w 9200444"/>
              <a:gd name="connsiteY77" fmla="*/ 2836333 h 2963333"/>
              <a:gd name="connsiteX78" fmla="*/ 0 w 9200444"/>
              <a:gd name="connsiteY78" fmla="*/ 0 h 2963333"/>
              <a:gd name="connsiteX79" fmla="*/ 9200444 w 9200444"/>
              <a:gd name="connsiteY79" fmla="*/ 14111 h 2963333"/>
              <a:gd name="connsiteX80" fmla="*/ 9172222 w 9200444"/>
              <a:gd name="connsiteY80" fmla="*/ 2624666 h 2963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9200444" h="2963333">
                <a:moveTo>
                  <a:pt x="9172222" y="2568222"/>
                </a:moveTo>
                <a:lnTo>
                  <a:pt x="9172222" y="2568222"/>
                </a:lnTo>
                <a:cubicBezTo>
                  <a:pt x="9101666" y="2572926"/>
                  <a:pt x="9030305" y="2570708"/>
                  <a:pt x="8960555" y="2582333"/>
                </a:cubicBezTo>
                <a:cubicBezTo>
                  <a:pt x="8943826" y="2585121"/>
                  <a:pt x="8935181" y="2610555"/>
                  <a:pt x="8918222" y="2610555"/>
                </a:cubicBezTo>
                <a:cubicBezTo>
                  <a:pt x="8874856" y="2610555"/>
                  <a:pt x="8833555" y="2591740"/>
                  <a:pt x="8791222" y="2582333"/>
                </a:cubicBezTo>
                <a:cubicBezTo>
                  <a:pt x="8777111" y="2572926"/>
                  <a:pt x="8759483" y="2567354"/>
                  <a:pt x="8748889" y="2554111"/>
                </a:cubicBezTo>
                <a:cubicBezTo>
                  <a:pt x="8694154" y="2485693"/>
                  <a:pt x="8784810" y="2528456"/>
                  <a:pt x="8692444" y="2497666"/>
                </a:cubicBezTo>
                <a:cubicBezTo>
                  <a:pt x="8650111" y="2502370"/>
                  <a:pt x="8607610" y="2505754"/>
                  <a:pt x="8565444" y="2511778"/>
                </a:cubicBezTo>
                <a:cubicBezTo>
                  <a:pt x="8541701" y="2515170"/>
                  <a:pt x="8518873" y="2525889"/>
                  <a:pt x="8494889" y="2525889"/>
                </a:cubicBezTo>
                <a:cubicBezTo>
                  <a:pt x="8466277" y="2525889"/>
                  <a:pt x="8438444" y="2516482"/>
                  <a:pt x="8410222" y="2511778"/>
                </a:cubicBezTo>
                <a:cubicBezTo>
                  <a:pt x="8400815" y="2502370"/>
                  <a:pt x="8393900" y="2489505"/>
                  <a:pt x="8382000" y="2483555"/>
                </a:cubicBezTo>
                <a:cubicBezTo>
                  <a:pt x="8355392" y="2470251"/>
                  <a:pt x="8297333" y="2455333"/>
                  <a:pt x="8297333" y="2455333"/>
                </a:cubicBezTo>
                <a:cubicBezTo>
                  <a:pt x="8236185" y="2464740"/>
                  <a:pt x="8174429" y="2470810"/>
                  <a:pt x="8113889" y="2483555"/>
                </a:cubicBezTo>
                <a:cubicBezTo>
                  <a:pt x="8084778" y="2489684"/>
                  <a:pt x="8029222" y="2511778"/>
                  <a:pt x="8029222" y="2511778"/>
                </a:cubicBezTo>
                <a:cubicBezTo>
                  <a:pt x="7991592" y="2507074"/>
                  <a:pt x="7953644" y="2504450"/>
                  <a:pt x="7916333" y="2497666"/>
                </a:cubicBezTo>
                <a:cubicBezTo>
                  <a:pt x="7883706" y="2491734"/>
                  <a:pt x="7845355" y="2469233"/>
                  <a:pt x="7817555" y="2455333"/>
                </a:cubicBezTo>
                <a:cubicBezTo>
                  <a:pt x="7784629" y="2460037"/>
                  <a:pt x="7751186" y="2461965"/>
                  <a:pt x="7718778" y="2469444"/>
                </a:cubicBezTo>
                <a:cubicBezTo>
                  <a:pt x="7689791" y="2476133"/>
                  <a:pt x="7662333" y="2488258"/>
                  <a:pt x="7634111" y="2497666"/>
                </a:cubicBezTo>
                <a:cubicBezTo>
                  <a:pt x="7620000" y="2502370"/>
                  <a:pt x="7606632" y="2510996"/>
                  <a:pt x="7591778" y="2511778"/>
                </a:cubicBezTo>
                <a:lnTo>
                  <a:pt x="7323666" y="2525889"/>
                </a:lnTo>
                <a:cubicBezTo>
                  <a:pt x="7193736" y="2569199"/>
                  <a:pt x="7215448" y="2564865"/>
                  <a:pt x="6970889" y="2582333"/>
                </a:cubicBezTo>
                <a:cubicBezTo>
                  <a:pt x="6613744" y="2607843"/>
                  <a:pt x="6839324" y="2594503"/>
                  <a:pt x="6293555" y="2610555"/>
                </a:cubicBezTo>
                <a:cubicBezTo>
                  <a:pt x="6252929" y="2617326"/>
                  <a:pt x="6147878" y="2643601"/>
                  <a:pt x="6110111" y="2610555"/>
                </a:cubicBezTo>
                <a:cubicBezTo>
                  <a:pt x="5936906" y="2459002"/>
                  <a:pt x="6204583" y="2562082"/>
                  <a:pt x="6053666" y="2511778"/>
                </a:cubicBezTo>
                <a:cubicBezTo>
                  <a:pt x="6044259" y="2502370"/>
                  <a:pt x="6033426" y="2494198"/>
                  <a:pt x="6025444" y="2483555"/>
                </a:cubicBezTo>
                <a:cubicBezTo>
                  <a:pt x="6005093" y="2456420"/>
                  <a:pt x="6001178" y="2409615"/>
                  <a:pt x="5969000" y="2398889"/>
                </a:cubicBezTo>
                <a:lnTo>
                  <a:pt x="5926666" y="2384778"/>
                </a:lnTo>
                <a:cubicBezTo>
                  <a:pt x="5912555" y="2403593"/>
                  <a:pt x="5894851" y="2420187"/>
                  <a:pt x="5884333" y="2441222"/>
                </a:cubicBezTo>
                <a:cubicBezTo>
                  <a:pt x="5871029" y="2467830"/>
                  <a:pt x="5865518" y="2497667"/>
                  <a:pt x="5856111" y="2525889"/>
                </a:cubicBezTo>
                <a:lnTo>
                  <a:pt x="5842000" y="2568222"/>
                </a:lnTo>
                <a:cubicBezTo>
                  <a:pt x="5804043" y="2682092"/>
                  <a:pt x="5842734" y="2609627"/>
                  <a:pt x="5602111" y="2624666"/>
                </a:cubicBezTo>
                <a:cubicBezTo>
                  <a:pt x="5564481" y="2615259"/>
                  <a:pt x="5523915" y="2613790"/>
                  <a:pt x="5489222" y="2596444"/>
                </a:cubicBezTo>
                <a:cubicBezTo>
                  <a:pt x="5436880" y="2570273"/>
                  <a:pt x="5480281" y="2545170"/>
                  <a:pt x="5446889" y="2511778"/>
                </a:cubicBezTo>
                <a:cubicBezTo>
                  <a:pt x="5440140" y="2505029"/>
                  <a:pt x="5348602" y="2483678"/>
                  <a:pt x="5348111" y="2483555"/>
                </a:cubicBezTo>
                <a:cubicBezTo>
                  <a:pt x="5315185" y="2488259"/>
                  <a:pt x="5280886" y="2487148"/>
                  <a:pt x="5249333" y="2497666"/>
                </a:cubicBezTo>
                <a:cubicBezTo>
                  <a:pt x="5233584" y="2502916"/>
                  <a:pt x="5197305" y="2559391"/>
                  <a:pt x="5192889" y="2568222"/>
                </a:cubicBezTo>
                <a:cubicBezTo>
                  <a:pt x="5186237" y="2581526"/>
                  <a:pt x="5190393" y="2601263"/>
                  <a:pt x="5178778" y="2610555"/>
                </a:cubicBezTo>
                <a:cubicBezTo>
                  <a:pt x="5163634" y="2622670"/>
                  <a:pt x="5141148" y="2619962"/>
                  <a:pt x="5122333" y="2624666"/>
                </a:cubicBezTo>
                <a:cubicBezTo>
                  <a:pt x="5081923" y="2611196"/>
                  <a:pt x="5062537" y="2611746"/>
                  <a:pt x="5037666" y="2568222"/>
                </a:cubicBezTo>
                <a:cubicBezTo>
                  <a:pt x="4968310" y="2446851"/>
                  <a:pt x="5072953" y="2561178"/>
                  <a:pt x="4995333" y="2483555"/>
                </a:cubicBezTo>
                <a:cubicBezTo>
                  <a:pt x="4948296" y="2488259"/>
                  <a:pt x="4896503" y="2476525"/>
                  <a:pt x="4854222" y="2497666"/>
                </a:cubicBezTo>
                <a:cubicBezTo>
                  <a:pt x="4823884" y="2512835"/>
                  <a:pt x="4816593" y="2554111"/>
                  <a:pt x="4797778" y="2582333"/>
                </a:cubicBezTo>
                <a:cubicBezTo>
                  <a:pt x="4776826" y="2613761"/>
                  <a:pt x="4770054" y="2629912"/>
                  <a:pt x="4741333" y="2652889"/>
                </a:cubicBezTo>
                <a:cubicBezTo>
                  <a:pt x="4728090" y="2663484"/>
                  <a:pt x="4713111" y="2671704"/>
                  <a:pt x="4699000" y="2681111"/>
                </a:cubicBezTo>
                <a:cubicBezTo>
                  <a:pt x="4591919" y="2671800"/>
                  <a:pt x="4437506" y="2675550"/>
                  <a:pt x="4318000" y="2638778"/>
                </a:cubicBezTo>
                <a:cubicBezTo>
                  <a:pt x="4275350" y="2625655"/>
                  <a:pt x="4233333" y="2610555"/>
                  <a:pt x="4191000" y="2596444"/>
                </a:cubicBezTo>
                <a:lnTo>
                  <a:pt x="4148666" y="2582333"/>
                </a:lnTo>
                <a:cubicBezTo>
                  <a:pt x="4134555" y="2572926"/>
                  <a:pt x="4118325" y="2566103"/>
                  <a:pt x="4106333" y="2554111"/>
                </a:cubicBezTo>
                <a:cubicBezTo>
                  <a:pt x="4094341" y="2542119"/>
                  <a:pt x="4088705" y="2525021"/>
                  <a:pt x="4078111" y="2511778"/>
                </a:cubicBezTo>
                <a:cubicBezTo>
                  <a:pt x="4057081" y="2485491"/>
                  <a:pt x="4042710" y="2473838"/>
                  <a:pt x="4007555" y="2469444"/>
                </a:cubicBezTo>
                <a:cubicBezTo>
                  <a:pt x="3946700" y="2461837"/>
                  <a:pt x="3885259" y="2460037"/>
                  <a:pt x="3824111" y="2455333"/>
                </a:cubicBezTo>
                <a:cubicBezTo>
                  <a:pt x="3810000" y="2445926"/>
                  <a:pt x="3797276" y="2433999"/>
                  <a:pt x="3781778" y="2427111"/>
                </a:cubicBezTo>
                <a:cubicBezTo>
                  <a:pt x="3627308" y="2358458"/>
                  <a:pt x="3420812" y="2380469"/>
                  <a:pt x="3273778" y="2370666"/>
                </a:cubicBezTo>
                <a:cubicBezTo>
                  <a:pt x="3240852" y="2361259"/>
                  <a:pt x="3209168" y="2344722"/>
                  <a:pt x="3175000" y="2342444"/>
                </a:cubicBezTo>
                <a:cubicBezTo>
                  <a:pt x="3133218" y="2339659"/>
                  <a:pt x="3052695" y="2357229"/>
                  <a:pt x="3005666" y="2370666"/>
                </a:cubicBezTo>
                <a:cubicBezTo>
                  <a:pt x="2991364" y="2374752"/>
                  <a:pt x="2976637" y="2378126"/>
                  <a:pt x="2963333" y="2384778"/>
                </a:cubicBezTo>
                <a:cubicBezTo>
                  <a:pt x="2948164" y="2392363"/>
                  <a:pt x="2937897" y="2411552"/>
                  <a:pt x="2921000" y="2413000"/>
                </a:cubicBezTo>
                <a:cubicBezTo>
                  <a:pt x="2770958" y="2425861"/>
                  <a:pt x="2619963" y="2422407"/>
                  <a:pt x="2469444" y="2427111"/>
                </a:cubicBezTo>
                <a:cubicBezTo>
                  <a:pt x="2450629" y="2431815"/>
                  <a:pt x="2430826" y="2433583"/>
                  <a:pt x="2413000" y="2441222"/>
                </a:cubicBezTo>
                <a:cubicBezTo>
                  <a:pt x="2340044" y="2472489"/>
                  <a:pt x="2402107" y="2472556"/>
                  <a:pt x="2314222" y="2497666"/>
                </a:cubicBezTo>
                <a:cubicBezTo>
                  <a:pt x="2268099" y="2510844"/>
                  <a:pt x="2219851" y="2515103"/>
                  <a:pt x="2173111" y="2525889"/>
                </a:cubicBezTo>
                <a:cubicBezTo>
                  <a:pt x="2118864" y="2538408"/>
                  <a:pt x="2138393" y="2539680"/>
                  <a:pt x="2088444" y="2568222"/>
                </a:cubicBezTo>
                <a:cubicBezTo>
                  <a:pt x="2070180" y="2578658"/>
                  <a:pt x="2049838" y="2585295"/>
                  <a:pt x="2032000" y="2596444"/>
                </a:cubicBezTo>
                <a:cubicBezTo>
                  <a:pt x="1999502" y="2616755"/>
                  <a:pt x="1958319" y="2650994"/>
                  <a:pt x="1933222" y="2681111"/>
                </a:cubicBezTo>
                <a:cubicBezTo>
                  <a:pt x="1922365" y="2694140"/>
                  <a:pt x="1918243" y="2712850"/>
                  <a:pt x="1905000" y="2723444"/>
                </a:cubicBezTo>
                <a:cubicBezTo>
                  <a:pt x="1893385" y="2732736"/>
                  <a:pt x="1876777" y="2732851"/>
                  <a:pt x="1862666" y="2737555"/>
                </a:cubicBezTo>
                <a:cubicBezTo>
                  <a:pt x="1840643" y="2732661"/>
                  <a:pt x="1722324" y="2707537"/>
                  <a:pt x="1679222" y="2695222"/>
                </a:cubicBezTo>
                <a:cubicBezTo>
                  <a:pt x="1664920" y="2691136"/>
                  <a:pt x="1651000" y="2685815"/>
                  <a:pt x="1636889" y="2681111"/>
                </a:cubicBezTo>
                <a:cubicBezTo>
                  <a:pt x="1519296" y="2685815"/>
                  <a:pt x="1401128" y="2682685"/>
                  <a:pt x="1284111" y="2695222"/>
                </a:cubicBezTo>
                <a:cubicBezTo>
                  <a:pt x="1267248" y="2697029"/>
                  <a:pt x="1257276" y="2716556"/>
                  <a:pt x="1241778" y="2723444"/>
                </a:cubicBezTo>
                <a:cubicBezTo>
                  <a:pt x="1214593" y="2735526"/>
                  <a:pt x="1157111" y="2751666"/>
                  <a:pt x="1157111" y="2751666"/>
                </a:cubicBezTo>
                <a:cubicBezTo>
                  <a:pt x="1058333" y="2817518"/>
                  <a:pt x="1091259" y="2779889"/>
                  <a:pt x="1044222" y="2850444"/>
                </a:cubicBezTo>
                <a:cubicBezTo>
                  <a:pt x="1039518" y="2873963"/>
                  <a:pt x="1042011" y="2900176"/>
                  <a:pt x="1030111" y="2921000"/>
                </a:cubicBezTo>
                <a:cubicBezTo>
                  <a:pt x="1009225" y="2957551"/>
                  <a:pt x="928161" y="2959158"/>
                  <a:pt x="903111" y="2963333"/>
                </a:cubicBezTo>
                <a:cubicBezTo>
                  <a:pt x="884296" y="2953926"/>
                  <a:pt x="864930" y="2945548"/>
                  <a:pt x="846666" y="2935111"/>
                </a:cubicBezTo>
                <a:cubicBezTo>
                  <a:pt x="831941" y="2926697"/>
                  <a:pt x="819831" y="2913777"/>
                  <a:pt x="804333" y="2906889"/>
                </a:cubicBezTo>
                <a:cubicBezTo>
                  <a:pt x="777148" y="2894807"/>
                  <a:pt x="719666" y="2878666"/>
                  <a:pt x="719666" y="2878666"/>
                </a:cubicBezTo>
                <a:cubicBezTo>
                  <a:pt x="568814" y="2652388"/>
                  <a:pt x="708403" y="2836333"/>
                  <a:pt x="28222" y="2836333"/>
                </a:cubicBezTo>
                <a:lnTo>
                  <a:pt x="0" y="0"/>
                </a:lnTo>
                <a:lnTo>
                  <a:pt x="9200444" y="14111"/>
                </a:lnTo>
                <a:lnTo>
                  <a:pt x="9172222" y="2624666"/>
                </a:lnTo>
              </a:path>
            </a:pathLst>
          </a:custGeom>
          <a:solidFill>
            <a:srgbClr val="3366FF">
              <a:alpha val="64000"/>
            </a:srgbClr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42501" y="1217871"/>
            <a:ext cx="2479070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 Rounded MT Bold"/>
                <a:cs typeface="Arial Rounded MT Bold"/>
              </a:rPr>
              <a:t>Segmentation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53018" y="1883952"/>
            <a:ext cx="927065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Rounded MT Bold"/>
                <a:cs typeface="Arial Rounded MT Bold"/>
              </a:rPr>
              <a:t>Sky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-84666" y="3414889"/>
            <a:ext cx="5884341" cy="1397000"/>
          </a:xfrm>
          <a:custGeom>
            <a:avLst/>
            <a:gdLst>
              <a:gd name="connsiteX0" fmla="*/ 127000 w 5940785"/>
              <a:gd name="connsiteY0" fmla="*/ 479778 h 1397000"/>
              <a:gd name="connsiteX1" fmla="*/ 127000 w 5940785"/>
              <a:gd name="connsiteY1" fmla="*/ 479778 h 1397000"/>
              <a:gd name="connsiteX2" fmla="*/ 324555 w 5940785"/>
              <a:gd name="connsiteY2" fmla="*/ 522111 h 1397000"/>
              <a:gd name="connsiteX3" fmla="*/ 437444 w 5940785"/>
              <a:gd name="connsiteY3" fmla="*/ 493889 h 1397000"/>
              <a:gd name="connsiteX4" fmla="*/ 550333 w 5940785"/>
              <a:gd name="connsiteY4" fmla="*/ 479778 h 1397000"/>
              <a:gd name="connsiteX5" fmla="*/ 860778 w 5940785"/>
              <a:gd name="connsiteY5" fmla="*/ 479778 h 1397000"/>
              <a:gd name="connsiteX6" fmla="*/ 903111 w 5940785"/>
              <a:gd name="connsiteY6" fmla="*/ 522111 h 1397000"/>
              <a:gd name="connsiteX7" fmla="*/ 917222 w 5940785"/>
              <a:gd name="connsiteY7" fmla="*/ 564445 h 1397000"/>
              <a:gd name="connsiteX8" fmla="*/ 1001889 w 5940785"/>
              <a:gd name="connsiteY8" fmla="*/ 592667 h 1397000"/>
              <a:gd name="connsiteX9" fmla="*/ 1086555 w 5940785"/>
              <a:gd name="connsiteY9" fmla="*/ 635000 h 1397000"/>
              <a:gd name="connsiteX10" fmla="*/ 1157111 w 5940785"/>
              <a:gd name="connsiteY10" fmla="*/ 620889 h 1397000"/>
              <a:gd name="connsiteX11" fmla="*/ 1199444 w 5940785"/>
              <a:gd name="connsiteY11" fmla="*/ 592667 h 1397000"/>
              <a:gd name="connsiteX12" fmla="*/ 1213555 w 5940785"/>
              <a:gd name="connsiteY12" fmla="*/ 550334 h 1397000"/>
              <a:gd name="connsiteX13" fmla="*/ 1227667 w 5940785"/>
              <a:gd name="connsiteY13" fmla="*/ 493889 h 1397000"/>
              <a:gd name="connsiteX14" fmla="*/ 1270000 w 5940785"/>
              <a:gd name="connsiteY14" fmla="*/ 479778 h 1397000"/>
              <a:gd name="connsiteX15" fmla="*/ 1298222 w 5940785"/>
              <a:gd name="connsiteY15" fmla="*/ 437445 h 1397000"/>
              <a:gd name="connsiteX16" fmla="*/ 1354667 w 5940785"/>
              <a:gd name="connsiteY16" fmla="*/ 423334 h 1397000"/>
              <a:gd name="connsiteX17" fmla="*/ 1439333 w 5940785"/>
              <a:gd name="connsiteY17" fmla="*/ 395111 h 1397000"/>
              <a:gd name="connsiteX18" fmla="*/ 1481667 w 5940785"/>
              <a:gd name="connsiteY18" fmla="*/ 381000 h 1397000"/>
              <a:gd name="connsiteX19" fmla="*/ 1848555 w 5940785"/>
              <a:gd name="connsiteY19" fmla="*/ 395111 h 1397000"/>
              <a:gd name="connsiteX20" fmla="*/ 2032000 w 5940785"/>
              <a:gd name="connsiteY20" fmla="*/ 395111 h 1397000"/>
              <a:gd name="connsiteX21" fmla="*/ 2074333 w 5940785"/>
              <a:gd name="connsiteY21" fmla="*/ 366889 h 1397000"/>
              <a:gd name="connsiteX22" fmla="*/ 2159000 w 5940785"/>
              <a:gd name="connsiteY22" fmla="*/ 338667 h 1397000"/>
              <a:gd name="connsiteX23" fmla="*/ 2201333 w 5940785"/>
              <a:gd name="connsiteY23" fmla="*/ 324556 h 1397000"/>
              <a:gd name="connsiteX24" fmla="*/ 2243667 w 5940785"/>
              <a:gd name="connsiteY24" fmla="*/ 310445 h 1397000"/>
              <a:gd name="connsiteX25" fmla="*/ 2300111 w 5940785"/>
              <a:gd name="connsiteY25" fmla="*/ 282223 h 1397000"/>
              <a:gd name="connsiteX26" fmla="*/ 2314222 w 5940785"/>
              <a:gd name="connsiteY26" fmla="*/ 239889 h 1397000"/>
              <a:gd name="connsiteX27" fmla="*/ 2370667 w 5940785"/>
              <a:gd name="connsiteY27" fmla="*/ 225778 h 1397000"/>
              <a:gd name="connsiteX28" fmla="*/ 2582333 w 5940785"/>
              <a:gd name="connsiteY28" fmla="*/ 211667 h 1397000"/>
              <a:gd name="connsiteX29" fmla="*/ 2652889 w 5940785"/>
              <a:gd name="connsiteY29" fmla="*/ 169334 h 1397000"/>
              <a:gd name="connsiteX30" fmla="*/ 2695222 w 5940785"/>
              <a:gd name="connsiteY30" fmla="*/ 141111 h 1397000"/>
              <a:gd name="connsiteX31" fmla="*/ 3048000 w 5940785"/>
              <a:gd name="connsiteY31" fmla="*/ 98778 h 1397000"/>
              <a:gd name="connsiteX32" fmla="*/ 3104444 w 5940785"/>
              <a:gd name="connsiteY32" fmla="*/ 84667 h 1397000"/>
              <a:gd name="connsiteX33" fmla="*/ 3118555 w 5940785"/>
              <a:gd name="connsiteY33" fmla="*/ 28223 h 1397000"/>
              <a:gd name="connsiteX34" fmla="*/ 3231444 w 5940785"/>
              <a:gd name="connsiteY34" fmla="*/ 0 h 1397000"/>
              <a:gd name="connsiteX35" fmla="*/ 3612444 w 5940785"/>
              <a:gd name="connsiteY35" fmla="*/ 28223 h 1397000"/>
              <a:gd name="connsiteX36" fmla="*/ 3739444 w 5940785"/>
              <a:gd name="connsiteY36" fmla="*/ 70556 h 1397000"/>
              <a:gd name="connsiteX37" fmla="*/ 3781778 w 5940785"/>
              <a:gd name="connsiteY37" fmla="*/ 84667 h 1397000"/>
              <a:gd name="connsiteX38" fmla="*/ 3824111 w 5940785"/>
              <a:gd name="connsiteY38" fmla="*/ 112889 h 1397000"/>
              <a:gd name="connsiteX39" fmla="*/ 3908778 w 5940785"/>
              <a:gd name="connsiteY39" fmla="*/ 127000 h 1397000"/>
              <a:gd name="connsiteX40" fmla="*/ 4106333 w 5940785"/>
              <a:gd name="connsiteY40" fmla="*/ 155223 h 1397000"/>
              <a:gd name="connsiteX41" fmla="*/ 4205111 w 5940785"/>
              <a:gd name="connsiteY41" fmla="*/ 239889 h 1397000"/>
              <a:gd name="connsiteX42" fmla="*/ 4233333 w 5940785"/>
              <a:gd name="connsiteY42" fmla="*/ 282223 h 1397000"/>
              <a:gd name="connsiteX43" fmla="*/ 4289778 w 5940785"/>
              <a:gd name="connsiteY43" fmla="*/ 296334 h 1397000"/>
              <a:gd name="connsiteX44" fmla="*/ 4374444 w 5940785"/>
              <a:gd name="connsiteY44" fmla="*/ 324556 h 1397000"/>
              <a:gd name="connsiteX45" fmla="*/ 4416778 w 5940785"/>
              <a:gd name="connsiteY45" fmla="*/ 338667 h 1397000"/>
              <a:gd name="connsiteX46" fmla="*/ 4487333 w 5940785"/>
              <a:gd name="connsiteY46" fmla="*/ 366889 h 1397000"/>
              <a:gd name="connsiteX47" fmla="*/ 4896555 w 5940785"/>
              <a:gd name="connsiteY47" fmla="*/ 352778 h 1397000"/>
              <a:gd name="connsiteX48" fmla="*/ 4938889 w 5940785"/>
              <a:gd name="connsiteY48" fmla="*/ 338667 h 1397000"/>
              <a:gd name="connsiteX49" fmla="*/ 5009444 w 5940785"/>
              <a:gd name="connsiteY49" fmla="*/ 225778 h 1397000"/>
              <a:gd name="connsiteX50" fmla="*/ 5080000 w 5940785"/>
              <a:gd name="connsiteY50" fmla="*/ 239889 h 1397000"/>
              <a:gd name="connsiteX51" fmla="*/ 5108222 w 5940785"/>
              <a:gd name="connsiteY51" fmla="*/ 282223 h 1397000"/>
              <a:gd name="connsiteX52" fmla="*/ 5192889 w 5940785"/>
              <a:gd name="connsiteY52" fmla="*/ 310445 h 1397000"/>
              <a:gd name="connsiteX53" fmla="*/ 5334000 w 5940785"/>
              <a:gd name="connsiteY53" fmla="*/ 296334 h 1397000"/>
              <a:gd name="connsiteX54" fmla="*/ 5376333 w 5940785"/>
              <a:gd name="connsiteY54" fmla="*/ 282223 h 1397000"/>
              <a:gd name="connsiteX55" fmla="*/ 5390444 w 5940785"/>
              <a:gd name="connsiteY55" fmla="*/ 239889 h 1397000"/>
              <a:gd name="connsiteX56" fmla="*/ 5418667 w 5940785"/>
              <a:gd name="connsiteY56" fmla="*/ 211667 h 1397000"/>
              <a:gd name="connsiteX57" fmla="*/ 5503333 w 5940785"/>
              <a:gd name="connsiteY57" fmla="*/ 225778 h 1397000"/>
              <a:gd name="connsiteX58" fmla="*/ 5630333 w 5940785"/>
              <a:gd name="connsiteY58" fmla="*/ 324556 h 1397000"/>
              <a:gd name="connsiteX59" fmla="*/ 5686778 w 5940785"/>
              <a:gd name="connsiteY59" fmla="*/ 352778 h 1397000"/>
              <a:gd name="connsiteX60" fmla="*/ 5884333 w 5940785"/>
              <a:gd name="connsiteY60" fmla="*/ 338667 h 1397000"/>
              <a:gd name="connsiteX61" fmla="*/ 5912555 w 5940785"/>
              <a:gd name="connsiteY61" fmla="*/ 395111 h 1397000"/>
              <a:gd name="connsiteX62" fmla="*/ 5799667 w 5940785"/>
              <a:gd name="connsiteY62" fmla="*/ 479778 h 1397000"/>
              <a:gd name="connsiteX63" fmla="*/ 5771444 w 5940785"/>
              <a:gd name="connsiteY63" fmla="*/ 508000 h 1397000"/>
              <a:gd name="connsiteX64" fmla="*/ 5743222 w 5940785"/>
              <a:gd name="connsiteY64" fmla="*/ 606778 h 1397000"/>
              <a:gd name="connsiteX65" fmla="*/ 5715000 w 5940785"/>
              <a:gd name="connsiteY65" fmla="*/ 649111 h 1397000"/>
              <a:gd name="connsiteX66" fmla="*/ 5700889 w 5940785"/>
              <a:gd name="connsiteY66" fmla="*/ 733778 h 1397000"/>
              <a:gd name="connsiteX67" fmla="*/ 5686778 w 5940785"/>
              <a:gd name="connsiteY67" fmla="*/ 776111 h 1397000"/>
              <a:gd name="connsiteX68" fmla="*/ 5658555 w 5940785"/>
              <a:gd name="connsiteY68" fmla="*/ 903111 h 1397000"/>
              <a:gd name="connsiteX69" fmla="*/ 5630333 w 5940785"/>
              <a:gd name="connsiteY69" fmla="*/ 931334 h 1397000"/>
              <a:gd name="connsiteX70" fmla="*/ 5573889 w 5940785"/>
              <a:gd name="connsiteY70" fmla="*/ 1016000 h 1397000"/>
              <a:gd name="connsiteX71" fmla="*/ 5489222 w 5940785"/>
              <a:gd name="connsiteY71" fmla="*/ 1044223 h 1397000"/>
              <a:gd name="connsiteX72" fmla="*/ 5207000 w 5940785"/>
              <a:gd name="connsiteY72" fmla="*/ 1016000 h 1397000"/>
              <a:gd name="connsiteX73" fmla="*/ 5150555 w 5940785"/>
              <a:gd name="connsiteY73" fmla="*/ 987778 h 1397000"/>
              <a:gd name="connsiteX74" fmla="*/ 5080000 w 5940785"/>
              <a:gd name="connsiteY74" fmla="*/ 973667 h 1397000"/>
              <a:gd name="connsiteX75" fmla="*/ 4938889 w 5940785"/>
              <a:gd name="connsiteY75" fmla="*/ 973667 h 1397000"/>
              <a:gd name="connsiteX76" fmla="*/ 4896555 w 5940785"/>
              <a:gd name="connsiteY76" fmla="*/ 945445 h 1397000"/>
              <a:gd name="connsiteX77" fmla="*/ 4826000 w 5940785"/>
              <a:gd name="connsiteY77" fmla="*/ 959556 h 1397000"/>
              <a:gd name="connsiteX78" fmla="*/ 4783667 w 5940785"/>
              <a:gd name="connsiteY78" fmla="*/ 987778 h 1397000"/>
              <a:gd name="connsiteX79" fmla="*/ 4656667 w 5940785"/>
              <a:gd name="connsiteY79" fmla="*/ 973667 h 1397000"/>
              <a:gd name="connsiteX80" fmla="*/ 4628444 w 5940785"/>
              <a:gd name="connsiteY80" fmla="*/ 945445 h 1397000"/>
              <a:gd name="connsiteX81" fmla="*/ 4572000 w 5940785"/>
              <a:gd name="connsiteY81" fmla="*/ 860778 h 1397000"/>
              <a:gd name="connsiteX82" fmla="*/ 4600222 w 5940785"/>
              <a:gd name="connsiteY82" fmla="*/ 776111 h 1397000"/>
              <a:gd name="connsiteX83" fmla="*/ 4656667 w 5940785"/>
              <a:gd name="connsiteY83" fmla="*/ 705556 h 1397000"/>
              <a:gd name="connsiteX84" fmla="*/ 4642555 w 5940785"/>
              <a:gd name="connsiteY84" fmla="*/ 635000 h 1397000"/>
              <a:gd name="connsiteX85" fmla="*/ 4572000 w 5940785"/>
              <a:gd name="connsiteY85" fmla="*/ 550334 h 1397000"/>
              <a:gd name="connsiteX86" fmla="*/ 4487333 w 5940785"/>
              <a:gd name="connsiteY86" fmla="*/ 522111 h 1397000"/>
              <a:gd name="connsiteX87" fmla="*/ 4346222 w 5940785"/>
              <a:gd name="connsiteY87" fmla="*/ 578556 h 1397000"/>
              <a:gd name="connsiteX88" fmla="*/ 4332111 w 5940785"/>
              <a:gd name="connsiteY88" fmla="*/ 620889 h 1397000"/>
              <a:gd name="connsiteX89" fmla="*/ 4318000 w 5940785"/>
              <a:gd name="connsiteY89" fmla="*/ 973667 h 1397000"/>
              <a:gd name="connsiteX90" fmla="*/ 4303889 w 5940785"/>
              <a:gd name="connsiteY90" fmla="*/ 1016000 h 1397000"/>
              <a:gd name="connsiteX91" fmla="*/ 4247444 w 5940785"/>
              <a:gd name="connsiteY91" fmla="*/ 1072445 h 1397000"/>
              <a:gd name="connsiteX92" fmla="*/ 4049889 w 5940785"/>
              <a:gd name="connsiteY92" fmla="*/ 1100667 h 1397000"/>
              <a:gd name="connsiteX93" fmla="*/ 3852333 w 5940785"/>
              <a:gd name="connsiteY93" fmla="*/ 1100667 h 1397000"/>
              <a:gd name="connsiteX94" fmla="*/ 3810000 w 5940785"/>
              <a:gd name="connsiteY94" fmla="*/ 1072445 h 1397000"/>
              <a:gd name="connsiteX95" fmla="*/ 3725333 w 5940785"/>
              <a:gd name="connsiteY95" fmla="*/ 917223 h 1397000"/>
              <a:gd name="connsiteX96" fmla="*/ 3697111 w 5940785"/>
              <a:gd name="connsiteY96" fmla="*/ 818445 h 1397000"/>
              <a:gd name="connsiteX97" fmla="*/ 3668889 w 5940785"/>
              <a:gd name="connsiteY97" fmla="*/ 776111 h 1397000"/>
              <a:gd name="connsiteX98" fmla="*/ 3612444 w 5940785"/>
              <a:gd name="connsiteY98" fmla="*/ 747889 h 1397000"/>
              <a:gd name="connsiteX99" fmla="*/ 3527778 w 5940785"/>
              <a:gd name="connsiteY99" fmla="*/ 719667 h 1397000"/>
              <a:gd name="connsiteX100" fmla="*/ 3499555 w 5940785"/>
              <a:gd name="connsiteY100" fmla="*/ 691445 h 1397000"/>
              <a:gd name="connsiteX101" fmla="*/ 3414889 w 5940785"/>
              <a:gd name="connsiteY101" fmla="*/ 663223 h 1397000"/>
              <a:gd name="connsiteX102" fmla="*/ 3146778 w 5940785"/>
              <a:gd name="connsiteY102" fmla="*/ 635000 h 1397000"/>
              <a:gd name="connsiteX103" fmla="*/ 3090333 w 5940785"/>
              <a:gd name="connsiteY103" fmla="*/ 620889 h 1397000"/>
              <a:gd name="connsiteX104" fmla="*/ 2991555 w 5940785"/>
              <a:gd name="connsiteY104" fmla="*/ 592667 h 1397000"/>
              <a:gd name="connsiteX105" fmla="*/ 2370667 w 5940785"/>
              <a:gd name="connsiteY105" fmla="*/ 620889 h 1397000"/>
              <a:gd name="connsiteX106" fmla="*/ 2144889 w 5940785"/>
              <a:gd name="connsiteY106" fmla="*/ 635000 h 1397000"/>
              <a:gd name="connsiteX107" fmla="*/ 2032000 w 5940785"/>
              <a:gd name="connsiteY107" fmla="*/ 649111 h 1397000"/>
              <a:gd name="connsiteX108" fmla="*/ 1763889 w 5940785"/>
              <a:gd name="connsiteY108" fmla="*/ 677334 h 1397000"/>
              <a:gd name="connsiteX109" fmla="*/ 1651000 w 5940785"/>
              <a:gd name="connsiteY109" fmla="*/ 776111 h 1397000"/>
              <a:gd name="connsiteX110" fmla="*/ 1594555 w 5940785"/>
              <a:gd name="connsiteY110" fmla="*/ 832556 h 1397000"/>
              <a:gd name="connsiteX111" fmla="*/ 1509889 w 5940785"/>
              <a:gd name="connsiteY111" fmla="*/ 860778 h 1397000"/>
              <a:gd name="connsiteX112" fmla="*/ 1467555 w 5940785"/>
              <a:gd name="connsiteY112" fmla="*/ 959556 h 1397000"/>
              <a:gd name="connsiteX113" fmla="*/ 1439333 w 5940785"/>
              <a:gd name="connsiteY113" fmla="*/ 1072445 h 1397000"/>
              <a:gd name="connsiteX114" fmla="*/ 1425222 w 5940785"/>
              <a:gd name="connsiteY114" fmla="*/ 1114778 h 1397000"/>
              <a:gd name="connsiteX115" fmla="*/ 1382889 w 5940785"/>
              <a:gd name="connsiteY115" fmla="*/ 1128889 h 1397000"/>
              <a:gd name="connsiteX116" fmla="*/ 1354667 w 5940785"/>
              <a:gd name="connsiteY116" fmla="*/ 1227667 h 1397000"/>
              <a:gd name="connsiteX117" fmla="*/ 1312333 w 5940785"/>
              <a:gd name="connsiteY117" fmla="*/ 1255889 h 1397000"/>
              <a:gd name="connsiteX118" fmla="*/ 1241778 w 5940785"/>
              <a:gd name="connsiteY118" fmla="*/ 1354667 h 1397000"/>
              <a:gd name="connsiteX119" fmla="*/ 1199444 w 5940785"/>
              <a:gd name="connsiteY119" fmla="*/ 1368778 h 1397000"/>
              <a:gd name="connsiteX120" fmla="*/ 254000 w 5940785"/>
              <a:gd name="connsiteY120" fmla="*/ 1397000 h 1397000"/>
              <a:gd name="connsiteX121" fmla="*/ 112889 w 5940785"/>
              <a:gd name="connsiteY121" fmla="*/ 1382889 h 1397000"/>
              <a:gd name="connsiteX122" fmla="*/ 98778 w 5940785"/>
              <a:gd name="connsiteY122" fmla="*/ 1340556 h 1397000"/>
              <a:gd name="connsiteX123" fmla="*/ 70555 w 5940785"/>
              <a:gd name="connsiteY123" fmla="*/ 1072445 h 1397000"/>
              <a:gd name="connsiteX124" fmla="*/ 42333 w 5940785"/>
              <a:gd name="connsiteY124" fmla="*/ 931334 h 1397000"/>
              <a:gd name="connsiteX125" fmla="*/ 28222 w 5940785"/>
              <a:gd name="connsiteY125" fmla="*/ 889000 h 1397000"/>
              <a:gd name="connsiteX126" fmla="*/ 0 w 5940785"/>
              <a:gd name="connsiteY126" fmla="*/ 832556 h 1397000"/>
              <a:gd name="connsiteX127" fmla="*/ 14111 w 5940785"/>
              <a:gd name="connsiteY127" fmla="*/ 719667 h 1397000"/>
              <a:gd name="connsiteX128" fmla="*/ 56444 w 5940785"/>
              <a:gd name="connsiteY128" fmla="*/ 677334 h 1397000"/>
              <a:gd name="connsiteX129" fmla="*/ 84667 w 5940785"/>
              <a:gd name="connsiteY129" fmla="*/ 592667 h 1397000"/>
              <a:gd name="connsiteX130" fmla="*/ 98778 w 5940785"/>
              <a:gd name="connsiteY130" fmla="*/ 550334 h 1397000"/>
              <a:gd name="connsiteX131" fmla="*/ 127000 w 5940785"/>
              <a:gd name="connsiteY131" fmla="*/ 479778 h 1397000"/>
              <a:gd name="connsiteX0" fmla="*/ 113297 w 5927082"/>
              <a:gd name="connsiteY0" fmla="*/ 479778 h 1397000"/>
              <a:gd name="connsiteX1" fmla="*/ 113297 w 5927082"/>
              <a:gd name="connsiteY1" fmla="*/ 479778 h 1397000"/>
              <a:gd name="connsiteX2" fmla="*/ 310852 w 5927082"/>
              <a:gd name="connsiteY2" fmla="*/ 522111 h 1397000"/>
              <a:gd name="connsiteX3" fmla="*/ 423741 w 5927082"/>
              <a:gd name="connsiteY3" fmla="*/ 493889 h 1397000"/>
              <a:gd name="connsiteX4" fmla="*/ 536630 w 5927082"/>
              <a:gd name="connsiteY4" fmla="*/ 479778 h 1397000"/>
              <a:gd name="connsiteX5" fmla="*/ 847075 w 5927082"/>
              <a:gd name="connsiteY5" fmla="*/ 479778 h 1397000"/>
              <a:gd name="connsiteX6" fmla="*/ 889408 w 5927082"/>
              <a:gd name="connsiteY6" fmla="*/ 522111 h 1397000"/>
              <a:gd name="connsiteX7" fmla="*/ 903519 w 5927082"/>
              <a:gd name="connsiteY7" fmla="*/ 564445 h 1397000"/>
              <a:gd name="connsiteX8" fmla="*/ 988186 w 5927082"/>
              <a:gd name="connsiteY8" fmla="*/ 592667 h 1397000"/>
              <a:gd name="connsiteX9" fmla="*/ 1072852 w 5927082"/>
              <a:gd name="connsiteY9" fmla="*/ 635000 h 1397000"/>
              <a:gd name="connsiteX10" fmla="*/ 1143408 w 5927082"/>
              <a:gd name="connsiteY10" fmla="*/ 620889 h 1397000"/>
              <a:gd name="connsiteX11" fmla="*/ 1185741 w 5927082"/>
              <a:gd name="connsiteY11" fmla="*/ 592667 h 1397000"/>
              <a:gd name="connsiteX12" fmla="*/ 1199852 w 5927082"/>
              <a:gd name="connsiteY12" fmla="*/ 550334 h 1397000"/>
              <a:gd name="connsiteX13" fmla="*/ 1213964 w 5927082"/>
              <a:gd name="connsiteY13" fmla="*/ 493889 h 1397000"/>
              <a:gd name="connsiteX14" fmla="*/ 1256297 w 5927082"/>
              <a:gd name="connsiteY14" fmla="*/ 479778 h 1397000"/>
              <a:gd name="connsiteX15" fmla="*/ 1284519 w 5927082"/>
              <a:gd name="connsiteY15" fmla="*/ 437445 h 1397000"/>
              <a:gd name="connsiteX16" fmla="*/ 1340964 w 5927082"/>
              <a:gd name="connsiteY16" fmla="*/ 423334 h 1397000"/>
              <a:gd name="connsiteX17" fmla="*/ 1425630 w 5927082"/>
              <a:gd name="connsiteY17" fmla="*/ 395111 h 1397000"/>
              <a:gd name="connsiteX18" fmla="*/ 1467964 w 5927082"/>
              <a:gd name="connsiteY18" fmla="*/ 381000 h 1397000"/>
              <a:gd name="connsiteX19" fmla="*/ 1834852 w 5927082"/>
              <a:gd name="connsiteY19" fmla="*/ 395111 h 1397000"/>
              <a:gd name="connsiteX20" fmla="*/ 2018297 w 5927082"/>
              <a:gd name="connsiteY20" fmla="*/ 395111 h 1397000"/>
              <a:gd name="connsiteX21" fmla="*/ 2060630 w 5927082"/>
              <a:gd name="connsiteY21" fmla="*/ 366889 h 1397000"/>
              <a:gd name="connsiteX22" fmla="*/ 2145297 w 5927082"/>
              <a:gd name="connsiteY22" fmla="*/ 338667 h 1397000"/>
              <a:gd name="connsiteX23" fmla="*/ 2187630 w 5927082"/>
              <a:gd name="connsiteY23" fmla="*/ 324556 h 1397000"/>
              <a:gd name="connsiteX24" fmla="*/ 2229964 w 5927082"/>
              <a:gd name="connsiteY24" fmla="*/ 310445 h 1397000"/>
              <a:gd name="connsiteX25" fmla="*/ 2286408 w 5927082"/>
              <a:gd name="connsiteY25" fmla="*/ 282223 h 1397000"/>
              <a:gd name="connsiteX26" fmla="*/ 2300519 w 5927082"/>
              <a:gd name="connsiteY26" fmla="*/ 239889 h 1397000"/>
              <a:gd name="connsiteX27" fmla="*/ 2356964 w 5927082"/>
              <a:gd name="connsiteY27" fmla="*/ 225778 h 1397000"/>
              <a:gd name="connsiteX28" fmla="*/ 2568630 w 5927082"/>
              <a:gd name="connsiteY28" fmla="*/ 211667 h 1397000"/>
              <a:gd name="connsiteX29" fmla="*/ 2639186 w 5927082"/>
              <a:gd name="connsiteY29" fmla="*/ 169334 h 1397000"/>
              <a:gd name="connsiteX30" fmla="*/ 2681519 w 5927082"/>
              <a:gd name="connsiteY30" fmla="*/ 141111 h 1397000"/>
              <a:gd name="connsiteX31" fmla="*/ 3034297 w 5927082"/>
              <a:gd name="connsiteY31" fmla="*/ 98778 h 1397000"/>
              <a:gd name="connsiteX32" fmla="*/ 3090741 w 5927082"/>
              <a:gd name="connsiteY32" fmla="*/ 84667 h 1397000"/>
              <a:gd name="connsiteX33" fmla="*/ 3104852 w 5927082"/>
              <a:gd name="connsiteY33" fmla="*/ 28223 h 1397000"/>
              <a:gd name="connsiteX34" fmla="*/ 3217741 w 5927082"/>
              <a:gd name="connsiteY34" fmla="*/ 0 h 1397000"/>
              <a:gd name="connsiteX35" fmla="*/ 3598741 w 5927082"/>
              <a:gd name="connsiteY35" fmla="*/ 28223 h 1397000"/>
              <a:gd name="connsiteX36" fmla="*/ 3725741 w 5927082"/>
              <a:gd name="connsiteY36" fmla="*/ 70556 h 1397000"/>
              <a:gd name="connsiteX37" fmla="*/ 3768075 w 5927082"/>
              <a:gd name="connsiteY37" fmla="*/ 84667 h 1397000"/>
              <a:gd name="connsiteX38" fmla="*/ 3810408 w 5927082"/>
              <a:gd name="connsiteY38" fmla="*/ 112889 h 1397000"/>
              <a:gd name="connsiteX39" fmla="*/ 3895075 w 5927082"/>
              <a:gd name="connsiteY39" fmla="*/ 127000 h 1397000"/>
              <a:gd name="connsiteX40" fmla="*/ 4092630 w 5927082"/>
              <a:gd name="connsiteY40" fmla="*/ 155223 h 1397000"/>
              <a:gd name="connsiteX41" fmla="*/ 4191408 w 5927082"/>
              <a:gd name="connsiteY41" fmla="*/ 239889 h 1397000"/>
              <a:gd name="connsiteX42" fmla="*/ 4219630 w 5927082"/>
              <a:gd name="connsiteY42" fmla="*/ 282223 h 1397000"/>
              <a:gd name="connsiteX43" fmla="*/ 4276075 w 5927082"/>
              <a:gd name="connsiteY43" fmla="*/ 296334 h 1397000"/>
              <a:gd name="connsiteX44" fmla="*/ 4360741 w 5927082"/>
              <a:gd name="connsiteY44" fmla="*/ 324556 h 1397000"/>
              <a:gd name="connsiteX45" fmla="*/ 4403075 w 5927082"/>
              <a:gd name="connsiteY45" fmla="*/ 338667 h 1397000"/>
              <a:gd name="connsiteX46" fmla="*/ 4473630 w 5927082"/>
              <a:gd name="connsiteY46" fmla="*/ 366889 h 1397000"/>
              <a:gd name="connsiteX47" fmla="*/ 4882852 w 5927082"/>
              <a:gd name="connsiteY47" fmla="*/ 352778 h 1397000"/>
              <a:gd name="connsiteX48" fmla="*/ 4925186 w 5927082"/>
              <a:gd name="connsiteY48" fmla="*/ 338667 h 1397000"/>
              <a:gd name="connsiteX49" fmla="*/ 4995741 w 5927082"/>
              <a:gd name="connsiteY49" fmla="*/ 225778 h 1397000"/>
              <a:gd name="connsiteX50" fmla="*/ 5066297 w 5927082"/>
              <a:gd name="connsiteY50" fmla="*/ 239889 h 1397000"/>
              <a:gd name="connsiteX51" fmla="*/ 5094519 w 5927082"/>
              <a:gd name="connsiteY51" fmla="*/ 282223 h 1397000"/>
              <a:gd name="connsiteX52" fmla="*/ 5179186 w 5927082"/>
              <a:gd name="connsiteY52" fmla="*/ 310445 h 1397000"/>
              <a:gd name="connsiteX53" fmla="*/ 5320297 w 5927082"/>
              <a:gd name="connsiteY53" fmla="*/ 296334 h 1397000"/>
              <a:gd name="connsiteX54" fmla="*/ 5362630 w 5927082"/>
              <a:gd name="connsiteY54" fmla="*/ 282223 h 1397000"/>
              <a:gd name="connsiteX55" fmla="*/ 5376741 w 5927082"/>
              <a:gd name="connsiteY55" fmla="*/ 239889 h 1397000"/>
              <a:gd name="connsiteX56" fmla="*/ 5404964 w 5927082"/>
              <a:gd name="connsiteY56" fmla="*/ 211667 h 1397000"/>
              <a:gd name="connsiteX57" fmla="*/ 5489630 w 5927082"/>
              <a:gd name="connsiteY57" fmla="*/ 225778 h 1397000"/>
              <a:gd name="connsiteX58" fmla="*/ 5616630 w 5927082"/>
              <a:gd name="connsiteY58" fmla="*/ 324556 h 1397000"/>
              <a:gd name="connsiteX59" fmla="*/ 5673075 w 5927082"/>
              <a:gd name="connsiteY59" fmla="*/ 352778 h 1397000"/>
              <a:gd name="connsiteX60" fmla="*/ 5870630 w 5927082"/>
              <a:gd name="connsiteY60" fmla="*/ 338667 h 1397000"/>
              <a:gd name="connsiteX61" fmla="*/ 5898852 w 5927082"/>
              <a:gd name="connsiteY61" fmla="*/ 395111 h 1397000"/>
              <a:gd name="connsiteX62" fmla="*/ 5785964 w 5927082"/>
              <a:gd name="connsiteY62" fmla="*/ 479778 h 1397000"/>
              <a:gd name="connsiteX63" fmla="*/ 5757741 w 5927082"/>
              <a:gd name="connsiteY63" fmla="*/ 508000 h 1397000"/>
              <a:gd name="connsiteX64" fmla="*/ 5729519 w 5927082"/>
              <a:gd name="connsiteY64" fmla="*/ 606778 h 1397000"/>
              <a:gd name="connsiteX65" fmla="*/ 5701297 w 5927082"/>
              <a:gd name="connsiteY65" fmla="*/ 649111 h 1397000"/>
              <a:gd name="connsiteX66" fmla="*/ 5687186 w 5927082"/>
              <a:gd name="connsiteY66" fmla="*/ 733778 h 1397000"/>
              <a:gd name="connsiteX67" fmla="*/ 5673075 w 5927082"/>
              <a:gd name="connsiteY67" fmla="*/ 776111 h 1397000"/>
              <a:gd name="connsiteX68" fmla="*/ 5644852 w 5927082"/>
              <a:gd name="connsiteY68" fmla="*/ 903111 h 1397000"/>
              <a:gd name="connsiteX69" fmla="*/ 5616630 w 5927082"/>
              <a:gd name="connsiteY69" fmla="*/ 931334 h 1397000"/>
              <a:gd name="connsiteX70" fmla="*/ 5560186 w 5927082"/>
              <a:gd name="connsiteY70" fmla="*/ 1016000 h 1397000"/>
              <a:gd name="connsiteX71" fmla="*/ 5475519 w 5927082"/>
              <a:gd name="connsiteY71" fmla="*/ 1044223 h 1397000"/>
              <a:gd name="connsiteX72" fmla="*/ 5193297 w 5927082"/>
              <a:gd name="connsiteY72" fmla="*/ 1016000 h 1397000"/>
              <a:gd name="connsiteX73" fmla="*/ 5136852 w 5927082"/>
              <a:gd name="connsiteY73" fmla="*/ 987778 h 1397000"/>
              <a:gd name="connsiteX74" fmla="*/ 5066297 w 5927082"/>
              <a:gd name="connsiteY74" fmla="*/ 973667 h 1397000"/>
              <a:gd name="connsiteX75" fmla="*/ 4925186 w 5927082"/>
              <a:gd name="connsiteY75" fmla="*/ 973667 h 1397000"/>
              <a:gd name="connsiteX76" fmla="*/ 4882852 w 5927082"/>
              <a:gd name="connsiteY76" fmla="*/ 945445 h 1397000"/>
              <a:gd name="connsiteX77" fmla="*/ 4812297 w 5927082"/>
              <a:gd name="connsiteY77" fmla="*/ 959556 h 1397000"/>
              <a:gd name="connsiteX78" fmla="*/ 4769964 w 5927082"/>
              <a:gd name="connsiteY78" fmla="*/ 987778 h 1397000"/>
              <a:gd name="connsiteX79" fmla="*/ 4642964 w 5927082"/>
              <a:gd name="connsiteY79" fmla="*/ 973667 h 1397000"/>
              <a:gd name="connsiteX80" fmla="*/ 4614741 w 5927082"/>
              <a:gd name="connsiteY80" fmla="*/ 945445 h 1397000"/>
              <a:gd name="connsiteX81" fmla="*/ 4558297 w 5927082"/>
              <a:gd name="connsiteY81" fmla="*/ 860778 h 1397000"/>
              <a:gd name="connsiteX82" fmla="*/ 4586519 w 5927082"/>
              <a:gd name="connsiteY82" fmla="*/ 776111 h 1397000"/>
              <a:gd name="connsiteX83" fmla="*/ 4642964 w 5927082"/>
              <a:gd name="connsiteY83" fmla="*/ 705556 h 1397000"/>
              <a:gd name="connsiteX84" fmla="*/ 4628852 w 5927082"/>
              <a:gd name="connsiteY84" fmla="*/ 635000 h 1397000"/>
              <a:gd name="connsiteX85" fmla="*/ 4558297 w 5927082"/>
              <a:gd name="connsiteY85" fmla="*/ 550334 h 1397000"/>
              <a:gd name="connsiteX86" fmla="*/ 4473630 w 5927082"/>
              <a:gd name="connsiteY86" fmla="*/ 522111 h 1397000"/>
              <a:gd name="connsiteX87" fmla="*/ 4332519 w 5927082"/>
              <a:gd name="connsiteY87" fmla="*/ 578556 h 1397000"/>
              <a:gd name="connsiteX88" fmla="*/ 4318408 w 5927082"/>
              <a:gd name="connsiteY88" fmla="*/ 620889 h 1397000"/>
              <a:gd name="connsiteX89" fmla="*/ 4304297 w 5927082"/>
              <a:gd name="connsiteY89" fmla="*/ 973667 h 1397000"/>
              <a:gd name="connsiteX90" fmla="*/ 4290186 w 5927082"/>
              <a:gd name="connsiteY90" fmla="*/ 1016000 h 1397000"/>
              <a:gd name="connsiteX91" fmla="*/ 4233741 w 5927082"/>
              <a:gd name="connsiteY91" fmla="*/ 1072445 h 1397000"/>
              <a:gd name="connsiteX92" fmla="*/ 4036186 w 5927082"/>
              <a:gd name="connsiteY92" fmla="*/ 1100667 h 1397000"/>
              <a:gd name="connsiteX93" fmla="*/ 3838630 w 5927082"/>
              <a:gd name="connsiteY93" fmla="*/ 1100667 h 1397000"/>
              <a:gd name="connsiteX94" fmla="*/ 3796297 w 5927082"/>
              <a:gd name="connsiteY94" fmla="*/ 1072445 h 1397000"/>
              <a:gd name="connsiteX95" fmla="*/ 3711630 w 5927082"/>
              <a:gd name="connsiteY95" fmla="*/ 917223 h 1397000"/>
              <a:gd name="connsiteX96" fmla="*/ 3683408 w 5927082"/>
              <a:gd name="connsiteY96" fmla="*/ 818445 h 1397000"/>
              <a:gd name="connsiteX97" fmla="*/ 3655186 w 5927082"/>
              <a:gd name="connsiteY97" fmla="*/ 776111 h 1397000"/>
              <a:gd name="connsiteX98" fmla="*/ 3598741 w 5927082"/>
              <a:gd name="connsiteY98" fmla="*/ 747889 h 1397000"/>
              <a:gd name="connsiteX99" fmla="*/ 3514075 w 5927082"/>
              <a:gd name="connsiteY99" fmla="*/ 719667 h 1397000"/>
              <a:gd name="connsiteX100" fmla="*/ 3485852 w 5927082"/>
              <a:gd name="connsiteY100" fmla="*/ 691445 h 1397000"/>
              <a:gd name="connsiteX101" fmla="*/ 3401186 w 5927082"/>
              <a:gd name="connsiteY101" fmla="*/ 663223 h 1397000"/>
              <a:gd name="connsiteX102" fmla="*/ 3133075 w 5927082"/>
              <a:gd name="connsiteY102" fmla="*/ 635000 h 1397000"/>
              <a:gd name="connsiteX103" fmla="*/ 3076630 w 5927082"/>
              <a:gd name="connsiteY103" fmla="*/ 620889 h 1397000"/>
              <a:gd name="connsiteX104" fmla="*/ 2977852 w 5927082"/>
              <a:gd name="connsiteY104" fmla="*/ 592667 h 1397000"/>
              <a:gd name="connsiteX105" fmla="*/ 2356964 w 5927082"/>
              <a:gd name="connsiteY105" fmla="*/ 620889 h 1397000"/>
              <a:gd name="connsiteX106" fmla="*/ 2131186 w 5927082"/>
              <a:gd name="connsiteY106" fmla="*/ 635000 h 1397000"/>
              <a:gd name="connsiteX107" fmla="*/ 2018297 w 5927082"/>
              <a:gd name="connsiteY107" fmla="*/ 649111 h 1397000"/>
              <a:gd name="connsiteX108" fmla="*/ 1750186 w 5927082"/>
              <a:gd name="connsiteY108" fmla="*/ 677334 h 1397000"/>
              <a:gd name="connsiteX109" fmla="*/ 1637297 w 5927082"/>
              <a:gd name="connsiteY109" fmla="*/ 776111 h 1397000"/>
              <a:gd name="connsiteX110" fmla="*/ 1580852 w 5927082"/>
              <a:gd name="connsiteY110" fmla="*/ 832556 h 1397000"/>
              <a:gd name="connsiteX111" fmla="*/ 1496186 w 5927082"/>
              <a:gd name="connsiteY111" fmla="*/ 860778 h 1397000"/>
              <a:gd name="connsiteX112" fmla="*/ 1453852 w 5927082"/>
              <a:gd name="connsiteY112" fmla="*/ 959556 h 1397000"/>
              <a:gd name="connsiteX113" fmla="*/ 1425630 w 5927082"/>
              <a:gd name="connsiteY113" fmla="*/ 1072445 h 1397000"/>
              <a:gd name="connsiteX114" fmla="*/ 1411519 w 5927082"/>
              <a:gd name="connsiteY114" fmla="*/ 1114778 h 1397000"/>
              <a:gd name="connsiteX115" fmla="*/ 1369186 w 5927082"/>
              <a:gd name="connsiteY115" fmla="*/ 1128889 h 1397000"/>
              <a:gd name="connsiteX116" fmla="*/ 1340964 w 5927082"/>
              <a:gd name="connsiteY116" fmla="*/ 1227667 h 1397000"/>
              <a:gd name="connsiteX117" fmla="*/ 1298630 w 5927082"/>
              <a:gd name="connsiteY117" fmla="*/ 1255889 h 1397000"/>
              <a:gd name="connsiteX118" fmla="*/ 1228075 w 5927082"/>
              <a:gd name="connsiteY118" fmla="*/ 1354667 h 1397000"/>
              <a:gd name="connsiteX119" fmla="*/ 1185741 w 5927082"/>
              <a:gd name="connsiteY119" fmla="*/ 1368778 h 1397000"/>
              <a:gd name="connsiteX120" fmla="*/ 240297 w 5927082"/>
              <a:gd name="connsiteY120" fmla="*/ 1397000 h 1397000"/>
              <a:gd name="connsiteX121" fmla="*/ 99186 w 5927082"/>
              <a:gd name="connsiteY121" fmla="*/ 1382889 h 1397000"/>
              <a:gd name="connsiteX122" fmla="*/ 85075 w 5927082"/>
              <a:gd name="connsiteY122" fmla="*/ 1340556 h 1397000"/>
              <a:gd name="connsiteX123" fmla="*/ 56852 w 5927082"/>
              <a:gd name="connsiteY123" fmla="*/ 1072445 h 1397000"/>
              <a:gd name="connsiteX124" fmla="*/ 28630 w 5927082"/>
              <a:gd name="connsiteY124" fmla="*/ 931334 h 1397000"/>
              <a:gd name="connsiteX125" fmla="*/ 14519 w 5927082"/>
              <a:gd name="connsiteY125" fmla="*/ 889000 h 1397000"/>
              <a:gd name="connsiteX126" fmla="*/ 70964 w 5927082"/>
              <a:gd name="connsiteY126" fmla="*/ 832556 h 1397000"/>
              <a:gd name="connsiteX127" fmla="*/ 408 w 5927082"/>
              <a:gd name="connsiteY127" fmla="*/ 719667 h 1397000"/>
              <a:gd name="connsiteX128" fmla="*/ 42741 w 5927082"/>
              <a:gd name="connsiteY128" fmla="*/ 677334 h 1397000"/>
              <a:gd name="connsiteX129" fmla="*/ 70964 w 5927082"/>
              <a:gd name="connsiteY129" fmla="*/ 592667 h 1397000"/>
              <a:gd name="connsiteX130" fmla="*/ 85075 w 5927082"/>
              <a:gd name="connsiteY130" fmla="*/ 550334 h 1397000"/>
              <a:gd name="connsiteX131" fmla="*/ 113297 w 5927082"/>
              <a:gd name="connsiteY131" fmla="*/ 479778 h 1397000"/>
              <a:gd name="connsiteX0" fmla="*/ 100467 w 5914252"/>
              <a:gd name="connsiteY0" fmla="*/ 479778 h 1397000"/>
              <a:gd name="connsiteX1" fmla="*/ 100467 w 5914252"/>
              <a:gd name="connsiteY1" fmla="*/ 479778 h 1397000"/>
              <a:gd name="connsiteX2" fmla="*/ 298022 w 5914252"/>
              <a:gd name="connsiteY2" fmla="*/ 522111 h 1397000"/>
              <a:gd name="connsiteX3" fmla="*/ 410911 w 5914252"/>
              <a:gd name="connsiteY3" fmla="*/ 493889 h 1397000"/>
              <a:gd name="connsiteX4" fmla="*/ 523800 w 5914252"/>
              <a:gd name="connsiteY4" fmla="*/ 479778 h 1397000"/>
              <a:gd name="connsiteX5" fmla="*/ 834245 w 5914252"/>
              <a:gd name="connsiteY5" fmla="*/ 479778 h 1397000"/>
              <a:gd name="connsiteX6" fmla="*/ 876578 w 5914252"/>
              <a:gd name="connsiteY6" fmla="*/ 522111 h 1397000"/>
              <a:gd name="connsiteX7" fmla="*/ 890689 w 5914252"/>
              <a:gd name="connsiteY7" fmla="*/ 564445 h 1397000"/>
              <a:gd name="connsiteX8" fmla="*/ 975356 w 5914252"/>
              <a:gd name="connsiteY8" fmla="*/ 592667 h 1397000"/>
              <a:gd name="connsiteX9" fmla="*/ 1060022 w 5914252"/>
              <a:gd name="connsiteY9" fmla="*/ 635000 h 1397000"/>
              <a:gd name="connsiteX10" fmla="*/ 1130578 w 5914252"/>
              <a:gd name="connsiteY10" fmla="*/ 620889 h 1397000"/>
              <a:gd name="connsiteX11" fmla="*/ 1172911 w 5914252"/>
              <a:gd name="connsiteY11" fmla="*/ 592667 h 1397000"/>
              <a:gd name="connsiteX12" fmla="*/ 1187022 w 5914252"/>
              <a:gd name="connsiteY12" fmla="*/ 550334 h 1397000"/>
              <a:gd name="connsiteX13" fmla="*/ 1201134 w 5914252"/>
              <a:gd name="connsiteY13" fmla="*/ 493889 h 1397000"/>
              <a:gd name="connsiteX14" fmla="*/ 1243467 w 5914252"/>
              <a:gd name="connsiteY14" fmla="*/ 479778 h 1397000"/>
              <a:gd name="connsiteX15" fmla="*/ 1271689 w 5914252"/>
              <a:gd name="connsiteY15" fmla="*/ 437445 h 1397000"/>
              <a:gd name="connsiteX16" fmla="*/ 1328134 w 5914252"/>
              <a:gd name="connsiteY16" fmla="*/ 423334 h 1397000"/>
              <a:gd name="connsiteX17" fmla="*/ 1412800 w 5914252"/>
              <a:gd name="connsiteY17" fmla="*/ 395111 h 1397000"/>
              <a:gd name="connsiteX18" fmla="*/ 1455134 w 5914252"/>
              <a:gd name="connsiteY18" fmla="*/ 381000 h 1397000"/>
              <a:gd name="connsiteX19" fmla="*/ 1822022 w 5914252"/>
              <a:gd name="connsiteY19" fmla="*/ 395111 h 1397000"/>
              <a:gd name="connsiteX20" fmla="*/ 2005467 w 5914252"/>
              <a:gd name="connsiteY20" fmla="*/ 395111 h 1397000"/>
              <a:gd name="connsiteX21" fmla="*/ 2047800 w 5914252"/>
              <a:gd name="connsiteY21" fmla="*/ 366889 h 1397000"/>
              <a:gd name="connsiteX22" fmla="*/ 2132467 w 5914252"/>
              <a:gd name="connsiteY22" fmla="*/ 338667 h 1397000"/>
              <a:gd name="connsiteX23" fmla="*/ 2174800 w 5914252"/>
              <a:gd name="connsiteY23" fmla="*/ 324556 h 1397000"/>
              <a:gd name="connsiteX24" fmla="*/ 2217134 w 5914252"/>
              <a:gd name="connsiteY24" fmla="*/ 310445 h 1397000"/>
              <a:gd name="connsiteX25" fmla="*/ 2273578 w 5914252"/>
              <a:gd name="connsiteY25" fmla="*/ 282223 h 1397000"/>
              <a:gd name="connsiteX26" fmla="*/ 2287689 w 5914252"/>
              <a:gd name="connsiteY26" fmla="*/ 239889 h 1397000"/>
              <a:gd name="connsiteX27" fmla="*/ 2344134 w 5914252"/>
              <a:gd name="connsiteY27" fmla="*/ 225778 h 1397000"/>
              <a:gd name="connsiteX28" fmla="*/ 2555800 w 5914252"/>
              <a:gd name="connsiteY28" fmla="*/ 211667 h 1397000"/>
              <a:gd name="connsiteX29" fmla="*/ 2626356 w 5914252"/>
              <a:gd name="connsiteY29" fmla="*/ 169334 h 1397000"/>
              <a:gd name="connsiteX30" fmla="*/ 2668689 w 5914252"/>
              <a:gd name="connsiteY30" fmla="*/ 141111 h 1397000"/>
              <a:gd name="connsiteX31" fmla="*/ 3021467 w 5914252"/>
              <a:gd name="connsiteY31" fmla="*/ 98778 h 1397000"/>
              <a:gd name="connsiteX32" fmla="*/ 3077911 w 5914252"/>
              <a:gd name="connsiteY32" fmla="*/ 84667 h 1397000"/>
              <a:gd name="connsiteX33" fmla="*/ 3092022 w 5914252"/>
              <a:gd name="connsiteY33" fmla="*/ 28223 h 1397000"/>
              <a:gd name="connsiteX34" fmla="*/ 3204911 w 5914252"/>
              <a:gd name="connsiteY34" fmla="*/ 0 h 1397000"/>
              <a:gd name="connsiteX35" fmla="*/ 3585911 w 5914252"/>
              <a:gd name="connsiteY35" fmla="*/ 28223 h 1397000"/>
              <a:gd name="connsiteX36" fmla="*/ 3712911 w 5914252"/>
              <a:gd name="connsiteY36" fmla="*/ 70556 h 1397000"/>
              <a:gd name="connsiteX37" fmla="*/ 3755245 w 5914252"/>
              <a:gd name="connsiteY37" fmla="*/ 84667 h 1397000"/>
              <a:gd name="connsiteX38" fmla="*/ 3797578 w 5914252"/>
              <a:gd name="connsiteY38" fmla="*/ 112889 h 1397000"/>
              <a:gd name="connsiteX39" fmla="*/ 3882245 w 5914252"/>
              <a:gd name="connsiteY39" fmla="*/ 127000 h 1397000"/>
              <a:gd name="connsiteX40" fmla="*/ 4079800 w 5914252"/>
              <a:gd name="connsiteY40" fmla="*/ 155223 h 1397000"/>
              <a:gd name="connsiteX41" fmla="*/ 4178578 w 5914252"/>
              <a:gd name="connsiteY41" fmla="*/ 239889 h 1397000"/>
              <a:gd name="connsiteX42" fmla="*/ 4206800 w 5914252"/>
              <a:gd name="connsiteY42" fmla="*/ 282223 h 1397000"/>
              <a:gd name="connsiteX43" fmla="*/ 4263245 w 5914252"/>
              <a:gd name="connsiteY43" fmla="*/ 296334 h 1397000"/>
              <a:gd name="connsiteX44" fmla="*/ 4347911 w 5914252"/>
              <a:gd name="connsiteY44" fmla="*/ 324556 h 1397000"/>
              <a:gd name="connsiteX45" fmla="*/ 4390245 w 5914252"/>
              <a:gd name="connsiteY45" fmla="*/ 338667 h 1397000"/>
              <a:gd name="connsiteX46" fmla="*/ 4460800 w 5914252"/>
              <a:gd name="connsiteY46" fmla="*/ 366889 h 1397000"/>
              <a:gd name="connsiteX47" fmla="*/ 4870022 w 5914252"/>
              <a:gd name="connsiteY47" fmla="*/ 352778 h 1397000"/>
              <a:gd name="connsiteX48" fmla="*/ 4912356 w 5914252"/>
              <a:gd name="connsiteY48" fmla="*/ 338667 h 1397000"/>
              <a:gd name="connsiteX49" fmla="*/ 4982911 w 5914252"/>
              <a:gd name="connsiteY49" fmla="*/ 225778 h 1397000"/>
              <a:gd name="connsiteX50" fmla="*/ 5053467 w 5914252"/>
              <a:gd name="connsiteY50" fmla="*/ 239889 h 1397000"/>
              <a:gd name="connsiteX51" fmla="*/ 5081689 w 5914252"/>
              <a:gd name="connsiteY51" fmla="*/ 282223 h 1397000"/>
              <a:gd name="connsiteX52" fmla="*/ 5166356 w 5914252"/>
              <a:gd name="connsiteY52" fmla="*/ 310445 h 1397000"/>
              <a:gd name="connsiteX53" fmla="*/ 5307467 w 5914252"/>
              <a:gd name="connsiteY53" fmla="*/ 296334 h 1397000"/>
              <a:gd name="connsiteX54" fmla="*/ 5349800 w 5914252"/>
              <a:gd name="connsiteY54" fmla="*/ 282223 h 1397000"/>
              <a:gd name="connsiteX55" fmla="*/ 5363911 w 5914252"/>
              <a:gd name="connsiteY55" fmla="*/ 239889 h 1397000"/>
              <a:gd name="connsiteX56" fmla="*/ 5392134 w 5914252"/>
              <a:gd name="connsiteY56" fmla="*/ 211667 h 1397000"/>
              <a:gd name="connsiteX57" fmla="*/ 5476800 w 5914252"/>
              <a:gd name="connsiteY57" fmla="*/ 225778 h 1397000"/>
              <a:gd name="connsiteX58" fmla="*/ 5603800 w 5914252"/>
              <a:gd name="connsiteY58" fmla="*/ 324556 h 1397000"/>
              <a:gd name="connsiteX59" fmla="*/ 5660245 w 5914252"/>
              <a:gd name="connsiteY59" fmla="*/ 352778 h 1397000"/>
              <a:gd name="connsiteX60" fmla="*/ 5857800 w 5914252"/>
              <a:gd name="connsiteY60" fmla="*/ 338667 h 1397000"/>
              <a:gd name="connsiteX61" fmla="*/ 5886022 w 5914252"/>
              <a:gd name="connsiteY61" fmla="*/ 395111 h 1397000"/>
              <a:gd name="connsiteX62" fmla="*/ 5773134 w 5914252"/>
              <a:gd name="connsiteY62" fmla="*/ 479778 h 1397000"/>
              <a:gd name="connsiteX63" fmla="*/ 5744911 w 5914252"/>
              <a:gd name="connsiteY63" fmla="*/ 508000 h 1397000"/>
              <a:gd name="connsiteX64" fmla="*/ 5716689 w 5914252"/>
              <a:gd name="connsiteY64" fmla="*/ 606778 h 1397000"/>
              <a:gd name="connsiteX65" fmla="*/ 5688467 w 5914252"/>
              <a:gd name="connsiteY65" fmla="*/ 649111 h 1397000"/>
              <a:gd name="connsiteX66" fmla="*/ 5674356 w 5914252"/>
              <a:gd name="connsiteY66" fmla="*/ 733778 h 1397000"/>
              <a:gd name="connsiteX67" fmla="*/ 5660245 w 5914252"/>
              <a:gd name="connsiteY67" fmla="*/ 776111 h 1397000"/>
              <a:gd name="connsiteX68" fmla="*/ 5632022 w 5914252"/>
              <a:gd name="connsiteY68" fmla="*/ 903111 h 1397000"/>
              <a:gd name="connsiteX69" fmla="*/ 5603800 w 5914252"/>
              <a:gd name="connsiteY69" fmla="*/ 931334 h 1397000"/>
              <a:gd name="connsiteX70" fmla="*/ 5547356 w 5914252"/>
              <a:gd name="connsiteY70" fmla="*/ 1016000 h 1397000"/>
              <a:gd name="connsiteX71" fmla="*/ 5462689 w 5914252"/>
              <a:gd name="connsiteY71" fmla="*/ 1044223 h 1397000"/>
              <a:gd name="connsiteX72" fmla="*/ 5180467 w 5914252"/>
              <a:gd name="connsiteY72" fmla="*/ 1016000 h 1397000"/>
              <a:gd name="connsiteX73" fmla="*/ 5124022 w 5914252"/>
              <a:gd name="connsiteY73" fmla="*/ 987778 h 1397000"/>
              <a:gd name="connsiteX74" fmla="*/ 5053467 w 5914252"/>
              <a:gd name="connsiteY74" fmla="*/ 973667 h 1397000"/>
              <a:gd name="connsiteX75" fmla="*/ 4912356 w 5914252"/>
              <a:gd name="connsiteY75" fmla="*/ 973667 h 1397000"/>
              <a:gd name="connsiteX76" fmla="*/ 4870022 w 5914252"/>
              <a:gd name="connsiteY76" fmla="*/ 945445 h 1397000"/>
              <a:gd name="connsiteX77" fmla="*/ 4799467 w 5914252"/>
              <a:gd name="connsiteY77" fmla="*/ 959556 h 1397000"/>
              <a:gd name="connsiteX78" fmla="*/ 4757134 w 5914252"/>
              <a:gd name="connsiteY78" fmla="*/ 987778 h 1397000"/>
              <a:gd name="connsiteX79" fmla="*/ 4630134 w 5914252"/>
              <a:gd name="connsiteY79" fmla="*/ 973667 h 1397000"/>
              <a:gd name="connsiteX80" fmla="*/ 4601911 w 5914252"/>
              <a:gd name="connsiteY80" fmla="*/ 945445 h 1397000"/>
              <a:gd name="connsiteX81" fmla="*/ 4545467 w 5914252"/>
              <a:gd name="connsiteY81" fmla="*/ 860778 h 1397000"/>
              <a:gd name="connsiteX82" fmla="*/ 4573689 w 5914252"/>
              <a:gd name="connsiteY82" fmla="*/ 776111 h 1397000"/>
              <a:gd name="connsiteX83" fmla="*/ 4630134 w 5914252"/>
              <a:gd name="connsiteY83" fmla="*/ 705556 h 1397000"/>
              <a:gd name="connsiteX84" fmla="*/ 4616022 w 5914252"/>
              <a:gd name="connsiteY84" fmla="*/ 635000 h 1397000"/>
              <a:gd name="connsiteX85" fmla="*/ 4545467 w 5914252"/>
              <a:gd name="connsiteY85" fmla="*/ 550334 h 1397000"/>
              <a:gd name="connsiteX86" fmla="*/ 4460800 w 5914252"/>
              <a:gd name="connsiteY86" fmla="*/ 522111 h 1397000"/>
              <a:gd name="connsiteX87" fmla="*/ 4319689 w 5914252"/>
              <a:gd name="connsiteY87" fmla="*/ 578556 h 1397000"/>
              <a:gd name="connsiteX88" fmla="*/ 4305578 w 5914252"/>
              <a:gd name="connsiteY88" fmla="*/ 620889 h 1397000"/>
              <a:gd name="connsiteX89" fmla="*/ 4291467 w 5914252"/>
              <a:gd name="connsiteY89" fmla="*/ 973667 h 1397000"/>
              <a:gd name="connsiteX90" fmla="*/ 4277356 w 5914252"/>
              <a:gd name="connsiteY90" fmla="*/ 1016000 h 1397000"/>
              <a:gd name="connsiteX91" fmla="*/ 4220911 w 5914252"/>
              <a:gd name="connsiteY91" fmla="*/ 1072445 h 1397000"/>
              <a:gd name="connsiteX92" fmla="*/ 4023356 w 5914252"/>
              <a:gd name="connsiteY92" fmla="*/ 1100667 h 1397000"/>
              <a:gd name="connsiteX93" fmla="*/ 3825800 w 5914252"/>
              <a:gd name="connsiteY93" fmla="*/ 1100667 h 1397000"/>
              <a:gd name="connsiteX94" fmla="*/ 3783467 w 5914252"/>
              <a:gd name="connsiteY94" fmla="*/ 1072445 h 1397000"/>
              <a:gd name="connsiteX95" fmla="*/ 3698800 w 5914252"/>
              <a:gd name="connsiteY95" fmla="*/ 917223 h 1397000"/>
              <a:gd name="connsiteX96" fmla="*/ 3670578 w 5914252"/>
              <a:gd name="connsiteY96" fmla="*/ 818445 h 1397000"/>
              <a:gd name="connsiteX97" fmla="*/ 3642356 w 5914252"/>
              <a:gd name="connsiteY97" fmla="*/ 776111 h 1397000"/>
              <a:gd name="connsiteX98" fmla="*/ 3585911 w 5914252"/>
              <a:gd name="connsiteY98" fmla="*/ 747889 h 1397000"/>
              <a:gd name="connsiteX99" fmla="*/ 3501245 w 5914252"/>
              <a:gd name="connsiteY99" fmla="*/ 719667 h 1397000"/>
              <a:gd name="connsiteX100" fmla="*/ 3473022 w 5914252"/>
              <a:gd name="connsiteY100" fmla="*/ 691445 h 1397000"/>
              <a:gd name="connsiteX101" fmla="*/ 3388356 w 5914252"/>
              <a:gd name="connsiteY101" fmla="*/ 663223 h 1397000"/>
              <a:gd name="connsiteX102" fmla="*/ 3120245 w 5914252"/>
              <a:gd name="connsiteY102" fmla="*/ 635000 h 1397000"/>
              <a:gd name="connsiteX103" fmla="*/ 3063800 w 5914252"/>
              <a:gd name="connsiteY103" fmla="*/ 620889 h 1397000"/>
              <a:gd name="connsiteX104" fmla="*/ 2965022 w 5914252"/>
              <a:gd name="connsiteY104" fmla="*/ 592667 h 1397000"/>
              <a:gd name="connsiteX105" fmla="*/ 2344134 w 5914252"/>
              <a:gd name="connsiteY105" fmla="*/ 620889 h 1397000"/>
              <a:gd name="connsiteX106" fmla="*/ 2118356 w 5914252"/>
              <a:gd name="connsiteY106" fmla="*/ 635000 h 1397000"/>
              <a:gd name="connsiteX107" fmla="*/ 2005467 w 5914252"/>
              <a:gd name="connsiteY107" fmla="*/ 649111 h 1397000"/>
              <a:gd name="connsiteX108" fmla="*/ 1737356 w 5914252"/>
              <a:gd name="connsiteY108" fmla="*/ 677334 h 1397000"/>
              <a:gd name="connsiteX109" fmla="*/ 1624467 w 5914252"/>
              <a:gd name="connsiteY109" fmla="*/ 776111 h 1397000"/>
              <a:gd name="connsiteX110" fmla="*/ 1568022 w 5914252"/>
              <a:gd name="connsiteY110" fmla="*/ 832556 h 1397000"/>
              <a:gd name="connsiteX111" fmla="*/ 1483356 w 5914252"/>
              <a:gd name="connsiteY111" fmla="*/ 860778 h 1397000"/>
              <a:gd name="connsiteX112" fmla="*/ 1441022 w 5914252"/>
              <a:gd name="connsiteY112" fmla="*/ 959556 h 1397000"/>
              <a:gd name="connsiteX113" fmla="*/ 1412800 w 5914252"/>
              <a:gd name="connsiteY113" fmla="*/ 1072445 h 1397000"/>
              <a:gd name="connsiteX114" fmla="*/ 1398689 w 5914252"/>
              <a:gd name="connsiteY114" fmla="*/ 1114778 h 1397000"/>
              <a:gd name="connsiteX115" fmla="*/ 1356356 w 5914252"/>
              <a:gd name="connsiteY115" fmla="*/ 1128889 h 1397000"/>
              <a:gd name="connsiteX116" fmla="*/ 1328134 w 5914252"/>
              <a:gd name="connsiteY116" fmla="*/ 1227667 h 1397000"/>
              <a:gd name="connsiteX117" fmla="*/ 1285800 w 5914252"/>
              <a:gd name="connsiteY117" fmla="*/ 1255889 h 1397000"/>
              <a:gd name="connsiteX118" fmla="*/ 1215245 w 5914252"/>
              <a:gd name="connsiteY118" fmla="*/ 1354667 h 1397000"/>
              <a:gd name="connsiteX119" fmla="*/ 1172911 w 5914252"/>
              <a:gd name="connsiteY119" fmla="*/ 1368778 h 1397000"/>
              <a:gd name="connsiteX120" fmla="*/ 227467 w 5914252"/>
              <a:gd name="connsiteY120" fmla="*/ 1397000 h 1397000"/>
              <a:gd name="connsiteX121" fmla="*/ 86356 w 5914252"/>
              <a:gd name="connsiteY121" fmla="*/ 1382889 h 1397000"/>
              <a:gd name="connsiteX122" fmla="*/ 72245 w 5914252"/>
              <a:gd name="connsiteY122" fmla="*/ 1340556 h 1397000"/>
              <a:gd name="connsiteX123" fmla="*/ 44022 w 5914252"/>
              <a:gd name="connsiteY123" fmla="*/ 1072445 h 1397000"/>
              <a:gd name="connsiteX124" fmla="*/ 15800 w 5914252"/>
              <a:gd name="connsiteY124" fmla="*/ 931334 h 1397000"/>
              <a:gd name="connsiteX125" fmla="*/ 1689 w 5914252"/>
              <a:gd name="connsiteY125" fmla="*/ 889000 h 1397000"/>
              <a:gd name="connsiteX126" fmla="*/ 58134 w 5914252"/>
              <a:gd name="connsiteY126" fmla="*/ 832556 h 1397000"/>
              <a:gd name="connsiteX127" fmla="*/ 58133 w 5914252"/>
              <a:gd name="connsiteY127" fmla="*/ 719667 h 1397000"/>
              <a:gd name="connsiteX128" fmla="*/ 29911 w 5914252"/>
              <a:gd name="connsiteY128" fmla="*/ 677334 h 1397000"/>
              <a:gd name="connsiteX129" fmla="*/ 58134 w 5914252"/>
              <a:gd name="connsiteY129" fmla="*/ 592667 h 1397000"/>
              <a:gd name="connsiteX130" fmla="*/ 72245 w 5914252"/>
              <a:gd name="connsiteY130" fmla="*/ 550334 h 1397000"/>
              <a:gd name="connsiteX131" fmla="*/ 100467 w 5914252"/>
              <a:gd name="connsiteY131" fmla="*/ 479778 h 1397000"/>
              <a:gd name="connsiteX0" fmla="*/ 85211 w 5898996"/>
              <a:gd name="connsiteY0" fmla="*/ 479778 h 1397000"/>
              <a:gd name="connsiteX1" fmla="*/ 85211 w 5898996"/>
              <a:gd name="connsiteY1" fmla="*/ 479778 h 1397000"/>
              <a:gd name="connsiteX2" fmla="*/ 282766 w 5898996"/>
              <a:gd name="connsiteY2" fmla="*/ 522111 h 1397000"/>
              <a:gd name="connsiteX3" fmla="*/ 395655 w 5898996"/>
              <a:gd name="connsiteY3" fmla="*/ 493889 h 1397000"/>
              <a:gd name="connsiteX4" fmla="*/ 508544 w 5898996"/>
              <a:gd name="connsiteY4" fmla="*/ 479778 h 1397000"/>
              <a:gd name="connsiteX5" fmla="*/ 818989 w 5898996"/>
              <a:gd name="connsiteY5" fmla="*/ 479778 h 1397000"/>
              <a:gd name="connsiteX6" fmla="*/ 861322 w 5898996"/>
              <a:gd name="connsiteY6" fmla="*/ 522111 h 1397000"/>
              <a:gd name="connsiteX7" fmla="*/ 875433 w 5898996"/>
              <a:gd name="connsiteY7" fmla="*/ 564445 h 1397000"/>
              <a:gd name="connsiteX8" fmla="*/ 960100 w 5898996"/>
              <a:gd name="connsiteY8" fmla="*/ 592667 h 1397000"/>
              <a:gd name="connsiteX9" fmla="*/ 1044766 w 5898996"/>
              <a:gd name="connsiteY9" fmla="*/ 635000 h 1397000"/>
              <a:gd name="connsiteX10" fmla="*/ 1115322 w 5898996"/>
              <a:gd name="connsiteY10" fmla="*/ 620889 h 1397000"/>
              <a:gd name="connsiteX11" fmla="*/ 1157655 w 5898996"/>
              <a:gd name="connsiteY11" fmla="*/ 592667 h 1397000"/>
              <a:gd name="connsiteX12" fmla="*/ 1171766 w 5898996"/>
              <a:gd name="connsiteY12" fmla="*/ 550334 h 1397000"/>
              <a:gd name="connsiteX13" fmla="*/ 1185878 w 5898996"/>
              <a:gd name="connsiteY13" fmla="*/ 493889 h 1397000"/>
              <a:gd name="connsiteX14" fmla="*/ 1228211 w 5898996"/>
              <a:gd name="connsiteY14" fmla="*/ 479778 h 1397000"/>
              <a:gd name="connsiteX15" fmla="*/ 1256433 w 5898996"/>
              <a:gd name="connsiteY15" fmla="*/ 437445 h 1397000"/>
              <a:gd name="connsiteX16" fmla="*/ 1312878 w 5898996"/>
              <a:gd name="connsiteY16" fmla="*/ 423334 h 1397000"/>
              <a:gd name="connsiteX17" fmla="*/ 1397544 w 5898996"/>
              <a:gd name="connsiteY17" fmla="*/ 395111 h 1397000"/>
              <a:gd name="connsiteX18" fmla="*/ 1439878 w 5898996"/>
              <a:gd name="connsiteY18" fmla="*/ 381000 h 1397000"/>
              <a:gd name="connsiteX19" fmla="*/ 1806766 w 5898996"/>
              <a:gd name="connsiteY19" fmla="*/ 395111 h 1397000"/>
              <a:gd name="connsiteX20" fmla="*/ 1990211 w 5898996"/>
              <a:gd name="connsiteY20" fmla="*/ 395111 h 1397000"/>
              <a:gd name="connsiteX21" fmla="*/ 2032544 w 5898996"/>
              <a:gd name="connsiteY21" fmla="*/ 366889 h 1397000"/>
              <a:gd name="connsiteX22" fmla="*/ 2117211 w 5898996"/>
              <a:gd name="connsiteY22" fmla="*/ 338667 h 1397000"/>
              <a:gd name="connsiteX23" fmla="*/ 2159544 w 5898996"/>
              <a:gd name="connsiteY23" fmla="*/ 324556 h 1397000"/>
              <a:gd name="connsiteX24" fmla="*/ 2201878 w 5898996"/>
              <a:gd name="connsiteY24" fmla="*/ 310445 h 1397000"/>
              <a:gd name="connsiteX25" fmla="*/ 2258322 w 5898996"/>
              <a:gd name="connsiteY25" fmla="*/ 282223 h 1397000"/>
              <a:gd name="connsiteX26" fmla="*/ 2272433 w 5898996"/>
              <a:gd name="connsiteY26" fmla="*/ 239889 h 1397000"/>
              <a:gd name="connsiteX27" fmla="*/ 2328878 w 5898996"/>
              <a:gd name="connsiteY27" fmla="*/ 225778 h 1397000"/>
              <a:gd name="connsiteX28" fmla="*/ 2540544 w 5898996"/>
              <a:gd name="connsiteY28" fmla="*/ 211667 h 1397000"/>
              <a:gd name="connsiteX29" fmla="*/ 2611100 w 5898996"/>
              <a:gd name="connsiteY29" fmla="*/ 169334 h 1397000"/>
              <a:gd name="connsiteX30" fmla="*/ 2653433 w 5898996"/>
              <a:gd name="connsiteY30" fmla="*/ 141111 h 1397000"/>
              <a:gd name="connsiteX31" fmla="*/ 3006211 w 5898996"/>
              <a:gd name="connsiteY31" fmla="*/ 98778 h 1397000"/>
              <a:gd name="connsiteX32" fmla="*/ 3062655 w 5898996"/>
              <a:gd name="connsiteY32" fmla="*/ 84667 h 1397000"/>
              <a:gd name="connsiteX33" fmla="*/ 3076766 w 5898996"/>
              <a:gd name="connsiteY33" fmla="*/ 28223 h 1397000"/>
              <a:gd name="connsiteX34" fmla="*/ 3189655 w 5898996"/>
              <a:gd name="connsiteY34" fmla="*/ 0 h 1397000"/>
              <a:gd name="connsiteX35" fmla="*/ 3570655 w 5898996"/>
              <a:gd name="connsiteY35" fmla="*/ 28223 h 1397000"/>
              <a:gd name="connsiteX36" fmla="*/ 3697655 w 5898996"/>
              <a:gd name="connsiteY36" fmla="*/ 70556 h 1397000"/>
              <a:gd name="connsiteX37" fmla="*/ 3739989 w 5898996"/>
              <a:gd name="connsiteY37" fmla="*/ 84667 h 1397000"/>
              <a:gd name="connsiteX38" fmla="*/ 3782322 w 5898996"/>
              <a:gd name="connsiteY38" fmla="*/ 112889 h 1397000"/>
              <a:gd name="connsiteX39" fmla="*/ 3866989 w 5898996"/>
              <a:gd name="connsiteY39" fmla="*/ 127000 h 1397000"/>
              <a:gd name="connsiteX40" fmla="*/ 4064544 w 5898996"/>
              <a:gd name="connsiteY40" fmla="*/ 155223 h 1397000"/>
              <a:gd name="connsiteX41" fmla="*/ 4163322 w 5898996"/>
              <a:gd name="connsiteY41" fmla="*/ 239889 h 1397000"/>
              <a:gd name="connsiteX42" fmla="*/ 4191544 w 5898996"/>
              <a:gd name="connsiteY42" fmla="*/ 282223 h 1397000"/>
              <a:gd name="connsiteX43" fmla="*/ 4247989 w 5898996"/>
              <a:gd name="connsiteY43" fmla="*/ 296334 h 1397000"/>
              <a:gd name="connsiteX44" fmla="*/ 4332655 w 5898996"/>
              <a:gd name="connsiteY44" fmla="*/ 324556 h 1397000"/>
              <a:gd name="connsiteX45" fmla="*/ 4374989 w 5898996"/>
              <a:gd name="connsiteY45" fmla="*/ 338667 h 1397000"/>
              <a:gd name="connsiteX46" fmla="*/ 4445544 w 5898996"/>
              <a:gd name="connsiteY46" fmla="*/ 366889 h 1397000"/>
              <a:gd name="connsiteX47" fmla="*/ 4854766 w 5898996"/>
              <a:gd name="connsiteY47" fmla="*/ 352778 h 1397000"/>
              <a:gd name="connsiteX48" fmla="*/ 4897100 w 5898996"/>
              <a:gd name="connsiteY48" fmla="*/ 338667 h 1397000"/>
              <a:gd name="connsiteX49" fmla="*/ 4967655 w 5898996"/>
              <a:gd name="connsiteY49" fmla="*/ 225778 h 1397000"/>
              <a:gd name="connsiteX50" fmla="*/ 5038211 w 5898996"/>
              <a:gd name="connsiteY50" fmla="*/ 239889 h 1397000"/>
              <a:gd name="connsiteX51" fmla="*/ 5066433 w 5898996"/>
              <a:gd name="connsiteY51" fmla="*/ 282223 h 1397000"/>
              <a:gd name="connsiteX52" fmla="*/ 5151100 w 5898996"/>
              <a:gd name="connsiteY52" fmla="*/ 310445 h 1397000"/>
              <a:gd name="connsiteX53" fmla="*/ 5292211 w 5898996"/>
              <a:gd name="connsiteY53" fmla="*/ 296334 h 1397000"/>
              <a:gd name="connsiteX54" fmla="*/ 5334544 w 5898996"/>
              <a:gd name="connsiteY54" fmla="*/ 282223 h 1397000"/>
              <a:gd name="connsiteX55" fmla="*/ 5348655 w 5898996"/>
              <a:gd name="connsiteY55" fmla="*/ 239889 h 1397000"/>
              <a:gd name="connsiteX56" fmla="*/ 5376878 w 5898996"/>
              <a:gd name="connsiteY56" fmla="*/ 211667 h 1397000"/>
              <a:gd name="connsiteX57" fmla="*/ 5461544 w 5898996"/>
              <a:gd name="connsiteY57" fmla="*/ 225778 h 1397000"/>
              <a:gd name="connsiteX58" fmla="*/ 5588544 w 5898996"/>
              <a:gd name="connsiteY58" fmla="*/ 324556 h 1397000"/>
              <a:gd name="connsiteX59" fmla="*/ 5644989 w 5898996"/>
              <a:gd name="connsiteY59" fmla="*/ 352778 h 1397000"/>
              <a:gd name="connsiteX60" fmla="*/ 5842544 w 5898996"/>
              <a:gd name="connsiteY60" fmla="*/ 338667 h 1397000"/>
              <a:gd name="connsiteX61" fmla="*/ 5870766 w 5898996"/>
              <a:gd name="connsiteY61" fmla="*/ 395111 h 1397000"/>
              <a:gd name="connsiteX62" fmla="*/ 5757878 w 5898996"/>
              <a:gd name="connsiteY62" fmla="*/ 479778 h 1397000"/>
              <a:gd name="connsiteX63" fmla="*/ 5729655 w 5898996"/>
              <a:gd name="connsiteY63" fmla="*/ 508000 h 1397000"/>
              <a:gd name="connsiteX64" fmla="*/ 5701433 w 5898996"/>
              <a:gd name="connsiteY64" fmla="*/ 606778 h 1397000"/>
              <a:gd name="connsiteX65" fmla="*/ 5673211 w 5898996"/>
              <a:gd name="connsiteY65" fmla="*/ 649111 h 1397000"/>
              <a:gd name="connsiteX66" fmla="*/ 5659100 w 5898996"/>
              <a:gd name="connsiteY66" fmla="*/ 733778 h 1397000"/>
              <a:gd name="connsiteX67" fmla="*/ 5644989 w 5898996"/>
              <a:gd name="connsiteY67" fmla="*/ 776111 h 1397000"/>
              <a:gd name="connsiteX68" fmla="*/ 5616766 w 5898996"/>
              <a:gd name="connsiteY68" fmla="*/ 903111 h 1397000"/>
              <a:gd name="connsiteX69" fmla="*/ 5588544 w 5898996"/>
              <a:gd name="connsiteY69" fmla="*/ 931334 h 1397000"/>
              <a:gd name="connsiteX70" fmla="*/ 5532100 w 5898996"/>
              <a:gd name="connsiteY70" fmla="*/ 1016000 h 1397000"/>
              <a:gd name="connsiteX71" fmla="*/ 5447433 w 5898996"/>
              <a:gd name="connsiteY71" fmla="*/ 1044223 h 1397000"/>
              <a:gd name="connsiteX72" fmla="*/ 5165211 w 5898996"/>
              <a:gd name="connsiteY72" fmla="*/ 1016000 h 1397000"/>
              <a:gd name="connsiteX73" fmla="*/ 5108766 w 5898996"/>
              <a:gd name="connsiteY73" fmla="*/ 987778 h 1397000"/>
              <a:gd name="connsiteX74" fmla="*/ 5038211 w 5898996"/>
              <a:gd name="connsiteY74" fmla="*/ 973667 h 1397000"/>
              <a:gd name="connsiteX75" fmla="*/ 4897100 w 5898996"/>
              <a:gd name="connsiteY75" fmla="*/ 973667 h 1397000"/>
              <a:gd name="connsiteX76" fmla="*/ 4854766 w 5898996"/>
              <a:gd name="connsiteY76" fmla="*/ 945445 h 1397000"/>
              <a:gd name="connsiteX77" fmla="*/ 4784211 w 5898996"/>
              <a:gd name="connsiteY77" fmla="*/ 959556 h 1397000"/>
              <a:gd name="connsiteX78" fmla="*/ 4741878 w 5898996"/>
              <a:gd name="connsiteY78" fmla="*/ 987778 h 1397000"/>
              <a:gd name="connsiteX79" fmla="*/ 4614878 w 5898996"/>
              <a:gd name="connsiteY79" fmla="*/ 973667 h 1397000"/>
              <a:gd name="connsiteX80" fmla="*/ 4586655 w 5898996"/>
              <a:gd name="connsiteY80" fmla="*/ 945445 h 1397000"/>
              <a:gd name="connsiteX81" fmla="*/ 4530211 w 5898996"/>
              <a:gd name="connsiteY81" fmla="*/ 860778 h 1397000"/>
              <a:gd name="connsiteX82" fmla="*/ 4558433 w 5898996"/>
              <a:gd name="connsiteY82" fmla="*/ 776111 h 1397000"/>
              <a:gd name="connsiteX83" fmla="*/ 4614878 w 5898996"/>
              <a:gd name="connsiteY83" fmla="*/ 705556 h 1397000"/>
              <a:gd name="connsiteX84" fmla="*/ 4600766 w 5898996"/>
              <a:gd name="connsiteY84" fmla="*/ 635000 h 1397000"/>
              <a:gd name="connsiteX85" fmla="*/ 4530211 w 5898996"/>
              <a:gd name="connsiteY85" fmla="*/ 550334 h 1397000"/>
              <a:gd name="connsiteX86" fmla="*/ 4445544 w 5898996"/>
              <a:gd name="connsiteY86" fmla="*/ 522111 h 1397000"/>
              <a:gd name="connsiteX87" fmla="*/ 4304433 w 5898996"/>
              <a:gd name="connsiteY87" fmla="*/ 578556 h 1397000"/>
              <a:gd name="connsiteX88" fmla="*/ 4290322 w 5898996"/>
              <a:gd name="connsiteY88" fmla="*/ 620889 h 1397000"/>
              <a:gd name="connsiteX89" fmla="*/ 4276211 w 5898996"/>
              <a:gd name="connsiteY89" fmla="*/ 973667 h 1397000"/>
              <a:gd name="connsiteX90" fmla="*/ 4262100 w 5898996"/>
              <a:gd name="connsiteY90" fmla="*/ 1016000 h 1397000"/>
              <a:gd name="connsiteX91" fmla="*/ 4205655 w 5898996"/>
              <a:gd name="connsiteY91" fmla="*/ 1072445 h 1397000"/>
              <a:gd name="connsiteX92" fmla="*/ 4008100 w 5898996"/>
              <a:gd name="connsiteY92" fmla="*/ 1100667 h 1397000"/>
              <a:gd name="connsiteX93" fmla="*/ 3810544 w 5898996"/>
              <a:gd name="connsiteY93" fmla="*/ 1100667 h 1397000"/>
              <a:gd name="connsiteX94" fmla="*/ 3768211 w 5898996"/>
              <a:gd name="connsiteY94" fmla="*/ 1072445 h 1397000"/>
              <a:gd name="connsiteX95" fmla="*/ 3683544 w 5898996"/>
              <a:gd name="connsiteY95" fmla="*/ 917223 h 1397000"/>
              <a:gd name="connsiteX96" fmla="*/ 3655322 w 5898996"/>
              <a:gd name="connsiteY96" fmla="*/ 818445 h 1397000"/>
              <a:gd name="connsiteX97" fmla="*/ 3627100 w 5898996"/>
              <a:gd name="connsiteY97" fmla="*/ 776111 h 1397000"/>
              <a:gd name="connsiteX98" fmla="*/ 3570655 w 5898996"/>
              <a:gd name="connsiteY98" fmla="*/ 747889 h 1397000"/>
              <a:gd name="connsiteX99" fmla="*/ 3485989 w 5898996"/>
              <a:gd name="connsiteY99" fmla="*/ 719667 h 1397000"/>
              <a:gd name="connsiteX100" fmla="*/ 3457766 w 5898996"/>
              <a:gd name="connsiteY100" fmla="*/ 691445 h 1397000"/>
              <a:gd name="connsiteX101" fmla="*/ 3373100 w 5898996"/>
              <a:gd name="connsiteY101" fmla="*/ 663223 h 1397000"/>
              <a:gd name="connsiteX102" fmla="*/ 3104989 w 5898996"/>
              <a:gd name="connsiteY102" fmla="*/ 635000 h 1397000"/>
              <a:gd name="connsiteX103" fmla="*/ 3048544 w 5898996"/>
              <a:gd name="connsiteY103" fmla="*/ 620889 h 1397000"/>
              <a:gd name="connsiteX104" fmla="*/ 2949766 w 5898996"/>
              <a:gd name="connsiteY104" fmla="*/ 592667 h 1397000"/>
              <a:gd name="connsiteX105" fmla="*/ 2328878 w 5898996"/>
              <a:gd name="connsiteY105" fmla="*/ 620889 h 1397000"/>
              <a:gd name="connsiteX106" fmla="*/ 2103100 w 5898996"/>
              <a:gd name="connsiteY106" fmla="*/ 635000 h 1397000"/>
              <a:gd name="connsiteX107" fmla="*/ 1990211 w 5898996"/>
              <a:gd name="connsiteY107" fmla="*/ 649111 h 1397000"/>
              <a:gd name="connsiteX108" fmla="*/ 1722100 w 5898996"/>
              <a:gd name="connsiteY108" fmla="*/ 677334 h 1397000"/>
              <a:gd name="connsiteX109" fmla="*/ 1609211 w 5898996"/>
              <a:gd name="connsiteY109" fmla="*/ 776111 h 1397000"/>
              <a:gd name="connsiteX110" fmla="*/ 1552766 w 5898996"/>
              <a:gd name="connsiteY110" fmla="*/ 832556 h 1397000"/>
              <a:gd name="connsiteX111" fmla="*/ 1468100 w 5898996"/>
              <a:gd name="connsiteY111" fmla="*/ 860778 h 1397000"/>
              <a:gd name="connsiteX112" fmla="*/ 1425766 w 5898996"/>
              <a:gd name="connsiteY112" fmla="*/ 959556 h 1397000"/>
              <a:gd name="connsiteX113" fmla="*/ 1397544 w 5898996"/>
              <a:gd name="connsiteY113" fmla="*/ 1072445 h 1397000"/>
              <a:gd name="connsiteX114" fmla="*/ 1383433 w 5898996"/>
              <a:gd name="connsiteY114" fmla="*/ 1114778 h 1397000"/>
              <a:gd name="connsiteX115" fmla="*/ 1341100 w 5898996"/>
              <a:gd name="connsiteY115" fmla="*/ 1128889 h 1397000"/>
              <a:gd name="connsiteX116" fmla="*/ 1312878 w 5898996"/>
              <a:gd name="connsiteY116" fmla="*/ 1227667 h 1397000"/>
              <a:gd name="connsiteX117" fmla="*/ 1270544 w 5898996"/>
              <a:gd name="connsiteY117" fmla="*/ 1255889 h 1397000"/>
              <a:gd name="connsiteX118" fmla="*/ 1199989 w 5898996"/>
              <a:gd name="connsiteY118" fmla="*/ 1354667 h 1397000"/>
              <a:gd name="connsiteX119" fmla="*/ 1157655 w 5898996"/>
              <a:gd name="connsiteY119" fmla="*/ 1368778 h 1397000"/>
              <a:gd name="connsiteX120" fmla="*/ 212211 w 5898996"/>
              <a:gd name="connsiteY120" fmla="*/ 1397000 h 1397000"/>
              <a:gd name="connsiteX121" fmla="*/ 71100 w 5898996"/>
              <a:gd name="connsiteY121" fmla="*/ 1382889 h 1397000"/>
              <a:gd name="connsiteX122" fmla="*/ 56989 w 5898996"/>
              <a:gd name="connsiteY122" fmla="*/ 1340556 h 1397000"/>
              <a:gd name="connsiteX123" fmla="*/ 28766 w 5898996"/>
              <a:gd name="connsiteY123" fmla="*/ 1072445 h 1397000"/>
              <a:gd name="connsiteX124" fmla="*/ 544 w 5898996"/>
              <a:gd name="connsiteY124" fmla="*/ 931334 h 1397000"/>
              <a:gd name="connsiteX125" fmla="*/ 56988 w 5898996"/>
              <a:gd name="connsiteY125" fmla="*/ 889000 h 1397000"/>
              <a:gd name="connsiteX126" fmla="*/ 42878 w 5898996"/>
              <a:gd name="connsiteY126" fmla="*/ 832556 h 1397000"/>
              <a:gd name="connsiteX127" fmla="*/ 42877 w 5898996"/>
              <a:gd name="connsiteY127" fmla="*/ 719667 h 1397000"/>
              <a:gd name="connsiteX128" fmla="*/ 14655 w 5898996"/>
              <a:gd name="connsiteY128" fmla="*/ 677334 h 1397000"/>
              <a:gd name="connsiteX129" fmla="*/ 42878 w 5898996"/>
              <a:gd name="connsiteY129" fmla="*/ 592667 h 1397000"/>
              <a:gd name="connsiteX130" fmla="*/ 56989 w 5898996"/>
              <a:gd name="connsiteY130" fmla="*/ 550334 h 1397000"/>
              <a:gd name="connsiteX131" fmla="*/ 85211 w 5898996"/>
              <a:gd name="connsiteY131" fmla="*/ 479778 h 1397000"/>
              <a:gd name="connsiteX0" fmla="*/ 70556 w 5884341"/>
              <a:gd name="connsiteY0" fmla="*/ 479778 h 1397000"/>
              <a:gd name="connsiteX1" fmla="*/ 70556 w 5884341"/>
              <a:gd name="connsiteY1" fmla="*/ 479778 h 1397000"/>
              <a:gd name="connsiteX2" fmla="*/ 268111 w 5884341"/>
              <a:gd name="connsiteY2" fmla="*/ 522111 h 1397000"/>
              <a:gd name="connsiteX3" fmla="*/ 381000 w 5884341"/>
              <a:gd name="connsiteY3" fmla="*/ 493889 h 1397000"/>
              <a:gd name="connsiteX4" fmla="*/ 493889 w 5884341"/>
              <a:gd name="connsiteY4" fmla="*/ 479778 h 1397000"/>
              <a:gd name="connsiteX5" fmla="*/ 804334 w 5884341"/>
              <a:gd name="connsiteY5" fmla="*/ 479778 h 1397000"/>
              <a:gd name="connsiteX6" fmla="*/ 846667 w 5884341"/>
              <a:gd name="connsiteY6" fmla="*/ 522111 h 1397000"/>
              <a:gd name="connsiteX7" fmla="*/ 860778 w 5884341"/>
              <a:gd name="connsiteY7" fmla="*/ 564445 h 1397000"/>
              <a:gd name="connsiteX8" fmla="*/ 945445 w 5884341"/>
              <a:gd name="connsiteY8" fmla="*/ 592667 h 1397000"/>
              <a:gd name="connsiteX9" fmla="*/ 1030111 w 5884341"/>
              <a:gd name="connsiteY9" fmla="*/ 635000 h 1397000"/>
              <a:gd name="connsiteX10" fmla="*/ 1100667 w 5884341"/>
              <a:gd name="connsiteY10" fmla="*/ 620889 h 1397000"/>
              <a:gd name="connsiteX11" fmla="*/ 1143000 w 5884341"/>
              <a:gd name="connsiteY11" fmla="*/ 592667 h 1397000"/>
              <a:gd name="connsiteX12" fmla="*/ 1157111 w 5884341"/>
              <a:gd name="connsiteY12" fmla="*/ 550334 h 1397000"/>
              <a:gd name="connsiteX13" fmla="*/ 1171223 w 5884341"/>
              <a:gd name="connsiteY13" fmla="*/ 493889 h 1397000"/>
              <a:gd name="connsiteX14" fmla="*/ 1213556 w 5884341"/>
              <a:gd name="connsiteY14" fmla="*/ 479778 h 1397000"/>
              <a:gd name="connsiteX15" fmla="*/ 1241778 w 5884341"/>
              <a:gd name="connsiteY15" fmla="*/ 437445 h 1397000"/>
              <a:gd name="connsiteX16" fmla="*/ 1298223 w 5884341"/>
              <a:gd name="connsiteY16" fmla="*/ 423334 h 1397000"/>
              <a:gd name="connsiteX17" fmla="*/ 1382889 w 5884341"/>
              <a:gd name="connsiteY17" fmla="*/ 395111 h 1397000"/>
              <a:gd name="connsiteX18" fmla="*/ 1425223 w 5884341"/>
              <a:gd name="connsiteY18" fmla="*/ 381000 h 1397000"/>
              <a:gd name="connsiteX19" fmla="*/ 1792111 w 5884341"/>
              <a:gd name="connsiteY19" fmla="*/ 395111 h 1397000"/>
              <a:gd name="connsiteX20" fmla="*/ 1975556 w 5884341"/>
              <a:gd name="connsiteY20" fmla="*/ 395111 h 1397000"/>
              <a:gd name="connsiteX21" fmla="*/ 2017889 w 5884341"/>
              <a:gd name="connsiteY21" fmla="*/ 366889 h 1397000"/>
              <a:gd name="connsiteX22" fmla="*/ 2102556 w 5884341"/>
              <a:gd name="connsiteY22" fmla="*/ 338667 h 1397000"/>
              <a:gd name="connsiteX23" fmla="*/ 2144889 w 5884341"/>
              <a:gd name="connsiteY23" fmla="*/ 324556 h 1397000"/>
              <a:gd name="connsiteX24" fmla="*/ 2187223 w 5884341"/>
              <a:gd name="connsiteY24" fmla="*/ 310445 h 1397000"/>
              <a:gd name="connsiteX25" fmla="*/ 2243667 w 5884341"/>
              <a:gd name="connsiteY25" fmla="*/ 282223 h 1397000"/>
              <a:gd name="connsiteX26" fmla="*/ 2257778 w 5884341"/>
              <a:gd name="connsiteY26" fmla="*/ 239889 h 1397000"/>
              <a:gd name="connsiteX27" fmla="*/ 2314223 w 5884341"/>
              <a:gd name="connsiteY27" fmla="*/ 225778 h 1397000"/>
              <a:gd name="connsiteX28" fmla="*/ 2525889 w 5884341"/>
              <a:gd name="connsiteY28" fmla="*/ 211667 h 1397000"/>
              <a:gd name="connsiteX29" fmla="*/ 2596445 w 5884341"/>
              <a:gd name="connsiteY29" fmla="*/ 169334 h 1397000"/>
              <a:gd name="connsiteX30" fmla="*/ 2638778 w 5884341"/>
              <a:gd name="connsiteY30" fmla="*/ 141111 h 1397000"/>
              <a:gd name="connsiteX31" fmla="*/ 2991556 w 5884341"/>
              <a:gd name="connsiteY31" fmla="*/ 98778 h 1397000"/>
              <a:gd name="connsiteX32" fmla="*/ 3048000 w 5884341"/>
              <a:gd name="connsiteY32" fmla="*/ 84667 h 1397000"/>
              <a:gd name="connsiteX33" fmla="*/ 3062111 w 5884341"/>
              <a:gd name="connsiteY33" fmla="*/ 28223 h 1397000"/>
              <a:gd name="connsiteX34" fmla="*/ 3175000 w 5884341"/>
              <a:gd name="connsiteY34" fmla="*/ 0 h 1397000"/>
              <a:gd name="connsiteX35" fmla="*/ 3556000 w 5884341"/>
              <a:gd name="connsiteY35" fmla="*/ 28223 h 1397000"/>
              <a:gd name="connsiteX36" fmla="*/ 3683000 w 5884341"/>
              <a:gd name="connsiteY36" fmla="*/ 70556 h 1397000"/>
              <a:gd name="connsiteX37" fmla="*/ 3725334 w 5884341"/>
              <a:gd name="connsiteY37" fmla="*/ 84667 h 1397000"/>
              <a:gd name="connsiteX38" fmla="*/ 3767667 w 5884341"/>
              <a:gd name="connsiteY38" fmla="*/ 112889 h 1397000"/>
              <a:gd name="connsiteX39" fmla="*/ 3852334 w 5884341"/>
              <a:gd name="connsiteY39" fmla="*/ 127000 h 1397000"/>
              <a:gd name="connsiteX40" fmla="*/ 4049889 w 5884341"/>
              <a:gd name="connsiteY40" fmla="*/ 155223 h 1397000"/>
              <a:gd name="connsiteX41" fmla="*/ 4148667 w 5884341"/>
              <a:gd name="connsiteY41" fmla="*/ 239889 h 1397000"/>
              <a:gd name="connsiteX42" fmla="*/ 4176889 w 5884341"/>
              <a:gd name="connsiteY42" fmla="*/ 282223 h 1397000"/>
              <a:gd name="connsiteX43" fmla="*/ 4233334 w 5884341"/>
              <a:gd name="connsiteY43" fmla="*/ 296334 h 1397000"/>
              <a:gd name="connsiteX44" fmla="*/ 4318000 w 5884341"/>
              <a:gd name="connsiteY44" fmla="*/ 324556 h 1397000"/>
              <a:gd name="connsiteX45" fmla="*/ 4360334 w 5884341"/>
              <a:gd name="connsiteY45" fmla="*/ 338667 h 1397000"/>
              <a:gd name="connsiteX46" fmla="*/ 4430889 w 5884341"/>
              <a:gd name="connsiteY46" fmla="*/ 366889 h 1397000"/>
              <a:gd name="connsiteX47" fmla="*/ 4840111 w 5884341"/>
              <a:gd name="connsiteY47" fmla="*/ 352778 h 1397000"/>
              <a:gd name="connsiteX48" fmla="*/ 4882445 w 5884341"/>
              <a:gd name="connsiteY48" fmla="*/ 338667 h 1397000"/>
              <a:gd name="connsiteX49" fmla="*/ 4953000 w 5884341"/>
              <a:gd name="connsiteY49" fmla="*/ 225778 h 1397000"/>
              <a:gd name="connsiteX50" fmla="*/ 5023556 w 5884341"/>
              <a:gd name="connsiteY50" fmla="*/ 239889 h 1397000"/>
              <a:gd name="connsiteX51" fmla="*/ 5051778 w 5884341"/>
              <a:gd name="connsiteY51" fmla="*/ 282223 h 1397000"/>
              <a:gd name="connsiteX52" fmla="*/ 5136445 w 5884341"/>
              <a:gd name="connsiteY52" fmla="*/ 310445 h 1397000"/>
              <a:gd name="connsiteX53" fmla="*/ 5277556 w 5884341"/>
              <a:gd name="connsiteY53" fmla="*/ 296334 h 1397000"/>
              <a:gd name="connsiteX54" fmla="*/ 5319889 w 5884341"/>
              <a:gd name="connsiteY54" fmla="*/ 282223 h 1397000"/>
              <a:gd name="connsiteX55" fmla="*/ 5334000 w 5884341"/>
              <a:gd name="connsiteY55" fmla="*/ 239889 h 1397000"/>
              <a:gd name="connsiteX56" fmla="*/ 5362223 w 5884341"/>
              <a:gd name="connsiteY56" fmla="*/ 211667 h 1397000"/>
              <a:gd name="connsiteX57" fmla="*/ 5446889 w 5884341"/>
              <a:gd name="connsiteY57" fmla="*/ 225778 h 1397000"/>
              <a:gd name="connsiteX58" fmla="*/ 5573889 w 5884341"/>
              <a:gd name="connsiteY58" fmla="*/ 324556 h 1397000"/>
              <a:gd name="connsiteX59" fmla="*/ 5630334 w 5884341"/>
              <a:gd name="connsiteY59" fmla="*/ 352778 h 1397000"/>
              <a:gd name="connsiteX60" fmla="*/ 5827889 w 5884341"/>
              <a:gd name="connsiteY60" fmla="*/ 338667 h 1397000"/>
              <a:gd name="connsiteX61" fmla="*/ 5856111 w 5884341"/>
              <a:gd name="connsiteY61" fmla="*/ 395111 h 1397000"/>
              <a:gd name="connsiteX62" fmla="*/ 5743223 w 5884341"/>
              <a:gd name="connsiteY62" fmla="*/ 479778 h 1397000"/>
              <a:gd name="connsiteX63" fmla="*/ 5715000 w 5884341"/>
              <a:gd name="connsiteY63" fmla="*/ 508000 h 1397000"/>
              <a:gd name="connsiteX64" fmla="*/ 5686778 w 5884341"/>
              <a:gd name="connsiteY64" fmla="*/ 606778 h 1397000"/>
              <a:gd name="connsiteX65" fmla="*/ 5658556 w 5884341"/>
              <a:gd name="connsiteY65" fmla="*/ 649111 h 1397000"/>
              <a:gd name="connsiteX66" fmla="*/ 5644445 w 5884341"/>
              <a:gd name="connsiteY66" fmla="*/ 733778 h 1397000"/>
              <a:gd name="connsiteX67" fmla="*/ 5630334 w 5884341"/>
              <a:gd name="connsiteY67" fmla="*/ 776111 h 1397000"/>
              <a:gd name="connsiteX68" fmla="*/ 5602111 w 5884341"/>
              <a:gd name="connsiteY68" fmla="*/ 903111 h 1397000"/>
              <a:gd name="connsiteX69" fmla="*/ 5573889 w 5884341"/>
              <a:gd name="connsiteY69" fmla="*/ 931334 h 1397000"/>
              <a:gd name="connsiteX70" fmla="*/ 5517445 w 5884341"/>
              <a:gd name="connsiteY70" fmla="*/ 1016000 h 1397000"/>
              <a:gd name="connsiteX71" fmla="*/ 5432778 w 5884341"/>
              <a:gd name="connsiteY71" fmla="*/ 1044223 h 1397000"/>
              <a:gd name="connsiteX72" fmla="*/ 5150556 w 5884341"/>
              <a:gd name="connsiteY72" fmla="*/ 1016000 h 1397000"/>
              <a:gd name="connsiteX73" fmla="*/ 5094111 w 5884341"/>
              <a:gd name="connsiteY73" fmla="*/ 987778 h 1397000"/>
              <a:gd name="connsiteX74" fmla="*/ 5023556 w 5884341"/>
              <a:gd name="connsiteY74" fmla="*/ 973667 h 1397000"/>
              <a:gd name="connsiteX75" fmla="*/ 4882445 w 5884341"/>
              <a:gd name="connsiteY75" fmla="*/ 973667 h 1397000"/>
              <a:gd name="connsiteX76" fmla="*/ 4840111 w 5884341"/>
              <a:gd name="connsiteY76" fmla="*/ 945445 h 1397000"/>
              <a:gd name="connsiteX77" fmla="*/ 4769556 w 5884341"/>
              <a:gd name="connsiteY77" fmla="*/ 959556 h 1397000"/>
              <a:gd name="connsiteX78" fmla="*/ 4727223 w 5884341"/>
              <a:gd name="connsiteY78" fmla="*/ 987778 h 1397000"/>
              <a:gd name="connsiteX79" fmla="*/ 4600223 w 5884341"/>
              <a:gd name="connsiteY79" fmla="*/ 973667 h 1397000"/>
              <a:gd name="connsiteX80" fmla="*/ 4572000 w 5884341"/>
              <a:gd name="connsiteY80" fmla="*/ 945445 h 1397000"/>
              <a:gd name="connsiteX81" fmla="*/ 4515556 w 5884341"/>
              <a:gd name="connsiteY81" fmla="*/ 860778 h 1397000"/>
              <a:gd name="connsiteX82" fmla="*/ 4543778 w 5884341"/>
              <a:gd name="connsiteY82" fmla="*/ 776111 h 1397000"/>
              <a:gd name="connsiteX83" fmla="*/ 4600223 w 5884341"/>
              <a:gd name="connsiteY83" fmla="*/ 705556 h 1397000"/>
              <a:gd name="connsiteX84" fmla="*/ 4586111 w 5884341"/>
              <a:gd name="connsiteY84" fmla="*/ 635000 h 1397000"/>
              <a:gd name="connsiteX85" fmla="*/ 4515556 w 5884341"/>
              <a:gd name="connsiteY85" fmla="*/ 550334 h 1397000"/>
              <a:gd name="connsiteX86" fmla="*/ 4430889 w 5884341"/>
              <a:gd name="connsiteY86" fmla="*/ 522111 h 1397000"/>
              <a:gd name="connsiteX87" fmla="*/ 4289778 w 5884341"/>
              <a:gd name="connsiteY87" fmla="*/ 578556 h 1397000"/>
              <a:gd name="connsiteX88" fmla="*/ 4275667 w 5884341"/>
              <a:gd name="connsiteY88" fmla="*/ 620889 h 1397000"/>
              <a:gd name="connsiteX89" fmla="*/ 4261556 w 5884341"/>
              <a:gd name="connsiteY89" fmla="*/ 973667 h 1397000"/>
              <a:gd name="connsiteX90" fmla="*/ 4247445 w 5884341"/>
              <a:gd name="connsiteY90" fmla="*/ 1016000 h 1397000"/>
              <a:gd name="connsiteX91" fmla="*/ 4191000 w 5884341"/>
              <a:gd name="connsiteY91" fmla="*/ 1072445 h 1397000"/>
              <a:gd name="connsiteX92" fmla="*/ 3993445 w 5884341"/>
              <a:gd name="connsiteY92" fmla="*/ 1100667 h 1397000"/>
              <a:gd name="connsiteX93" fmla="*/ 3795889 w 5884341"/>
              <a:gd name="connsiteY93" fmla="*/ 1100667 h 1397000"/>
              <a:gd name="connsiteX94" fmla="*/ 3753556 w 5884341"/>
              <a:gd name="connsiteY94" fmla="*/ 1072445 h 1397000"/>
              <a:gd name="connsiteX95" fmla="*/ 3668889 w 5884341"/>
              <a:gd name="connsiteY95" fmla="*/ 917223 h 1397000"/>
              <a:gd name="connsiteX96" fmla="*/ 3640667 w 5884341"/>
              <a:gd name="connsiteY96" fmla="*/ 818445 h 1397000"/>
              <a:gd name="connsiteX97" fmla="*/ 3612445 w 5884341"/>
              <a:gd name="connsiteY97" fmla="*/ 776111 h 1397000"/>
              <a:gd name="connsiteX98" fmla="*/ 3556000 w 5884341"/>
              <a:gd name="connsiteY98" fmla="*/ 747889 h 1397000"/>
              <a:gd name="connsiteX99" fmla="*/ 3471334 w 5884341"/>
              <a:gd name="connsiteY99" fmla="*/ 719667 h 1397000"/>
              <a:gd name="connsiteX100" fmla="*/ 3443111 w 5884341"/>
              <a:gd name="connsiteY100" fmla="*/ 691445 h 1397000"/>
              <a:gd name="connsiteX101" fmla="*/ 3358445 w 5884341"/>
              <a:gd name="connsiteY101" fmla="*/ 663223 h 1397000"/>
              <a:gd name="connsiteX102" fmla="*/ 3090334 w 5884341"/>
              <a:gd name="connsiteY102" fmla="*/ 635000 h 1397000"/>
              <a:gd name="connsiteX103" fmla="*/ 3033889 w 5884341"/>
              <a:gd name="connsiteY103" fmla="*/ 620889 h 1397000"/>
              <a:gd name="connsiteX104" fmla="*/ 2935111 w 5884341"/>
              <a:gd name="connsiteY104" fmla="*/ 592667 h 1397000"/>
              <a:gd name="connsiteX105" fmla="*/ 2314223 w 5884341"/>
              <a:gd name="connsiteY105" fmla="*/ 620889 h 1397000"/>
              <a:gd name="connsiteX106" fmla="*/ 2088445 w 5884341"/>
              <a:gd name="connsiteY106" fmla="*/ 635000 h 1397000"/>
              <a:gd name="connsiteX107" fmla="*/ 1975556 w 5884341"/>
              <a:gd name="connsiteY107" fmla="*/ 649111 h 1397000"/>
              <a:gd name="connsiteX108" fmla="*/ 1707445 w 5884341"/>
              <a:gd name="connsiteY108" fmla="*/ 677334 h 1397000"/>
              <a:gd name="connsiteX109" fmla="*/ 1594556 w 5884341"/>
              <a:gd name="connsiteY109" fmla="*/ 776111 h 1397000"/>
              <a:gd name="connsiteX110" fmla="*/ 1538111 w 5884341"/>
              <a:gd name="connsiteY110" fmla="*/ 832556 h 1397000"/>
              <a:gd name="connsiteX111" fmla="*/ 1453445 w 5884341"/>
              <a:gd name="connsiteY111" fmla="*/ 860778 h 1397000"/>
              <a:gd name="connsiteX112" fmla="*/ 1411111 w 5884341"/>
              <a:gd name="connsiteY112" fmla="*/ 959556 h 1397000"/>
              <a:gd name="connsiteX113" fmla="*/ 1382889 w 5884341"/>
              <a:gd name="connsiteY113" fmla="*/ 1072445 h 1397000"/>
              <a:gd name="connsiteX114" fmla="*/ 1368778 w 5884341"/>
              <a:gd name="connsiteY114" fmla="*/ 1114778 h 1397000"/>
              <a:gd name="connsiteX115" fmla="*/ 1326445 w 5884341"/>
              <a:gd name="connsiteY115" fmla="*/ 1128889 h 1397000"/>
              <a:gd name="connsiteX116" fmla="*/ 1298223 w 5884341"/>
              <a:gd name="connsiteY116" fmla="*/ 1227667 h 1397000"/>
              <a:gd name="connsiteX117" fmla="*/ 1255889 w 5884341"/>
              <a:gd name="connsiteY117" fmla="*/ 1255889 h 1397000"/>
              <a:gd name="connsiteX118" fmla="*/ 1185334 w 5884341"/>
              <a:gd name="connsiteY118" fmla="*/ 1354667 h 1397000"/>
              <a:gd name="connsiteX119" fmla="*/ 1143000 w 5884341"/>
              <a:gd name="connsiteY119" fmla="*/ 1368778 h 1397000"/>
              <a:gd name="connsiteX120" fmla="*/ 197556 w 5884341"/>
              <a:gd name="connsiteY120" fmla="*/ 1397000 h 1397000"/>
              <a:gd name="connsiteX121" fmla="*/ 56445 w 5884341"/>
              <a:gd name="connsiteY121" fmla="*/ 1382889 h 1397000"/>
              <a:gd name="connsiteX122" fmla="*/ 42334 w 5884341"/>
              <a:gd name="connsiteY122" fmla="*/ 1340556 h 1397000"/>
              <a:gd name="connsiteX123" fmla="*/ 14111 w 5884341"/>
              <a:gd name="connsiteY123" fmla="*/ 1072445 h 1397000"/>
              <a:gd name="connsiteX124" fmla="*/ 42333 w 5884341"/>
              <a:gd name="connsiteY124" fmla="*/ 931334 h 1397000"/>
              <a:gd name="connsiteX125" fmla="*/ 42333 w 5884341"/>
              <a:gd name="connsiteY125" fmla="*/ 889000 h 1397000"/>
              <a:gd name="connsiteX126" fmla="*/ 28223 w 5884341"/>
              <a:gd name="connsiteY126" fmla="*/ 832556 h 1397000"/>
              <a:gd name="connsiteX127" fmla="*/ 28222 w 5884341"/>
              <a:gd name="connsiteY127" fmla="*/ 719667 h 1397000"/>
              <a:gd name="connsiteX128" fmla="*/ 0 w 5884341"/>
              <a:gd name="connsiteY128" fmla="*/ 677334 h 1397000"/>
              <a:gd name="connsiteX129" fmla="*/ 28223 w 5884341"/>
              <a:gd name="connsiteY129" fmla="*/ 592667 h 1397000"/>
              <a:gd name="connsiteX130" fmla="*/ 42334 w 5884341"/>
              <a:gd name="connsiteY130" fmla="*/ 550334 h 1397000"/>
              <a:gd name="connsiteX131" fmla="*/ 70556 w 5884341"/>
              <a:gd name="connsiteY131" fmla="*/ 479778 h 139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5884341" h="1397000">
                <a:moveTo>
                  <a:pt x="70556" y="479778"/>
                </a:moveTo>
                <a:lnTo>
                  <a:pt x="70556" y="479778"/>
                </a:lnTo>
                <a:cubicBezTo>
                  <a:pt x="136408" y="493889"/>
                  <a:pt x="200834" y="519053"/>
                  <a:pt x="268111" y="522111"/>
                </a:cubicBezTo>
                <a:cubicBezTo>
                  <a:pt x="306859" y="523872"/>
                  <a:pt x="342877" y="501037"/>
                  <a:pt x="381000" y="493889"/>
                </a:cubicBezTo>
                <a:cubicBezTo>
                  <a:pt x="418273" y="486900"/>
                  <a:pt x="456259" y="484482"/>
                  <a:pt x="493889" y="479778"/>
                </a:cubicBezTo>
                <a:cubicBezTo>
                  <a:pt x="609330" y="441298"/>
                  <a:pt x="592330" y="441232"/>
                  <a:pt x="804334" y="479778"/>
                </a:cubicBezTo>
                <a:cubicBezTo>
                  <a:pt x="823968" y="483348"/>
                  <a:pt x="832556" y="508000"/>
                  <a:pt x="846667" y="522111"/>
                </a:cubicBezTo>
                <a:cubicBezTo>
                  <a:pt x="851371" y="536222"/>
                  <a:pt x="848674" y="555799"/>
                  <a:pt x="860778" y="564445"/>
                </a:cubicBezTo>
                <a:cubicBezTo>
                  <a:pt x="884986" y="581736"/>
                  <a:pt x="945445" y="592667"/>
                  <a:pt x="945445" y="592667"/>
                </a:cubicBezTo>
                <a:cubicBezTo>
                  <a:pt x="966848" y="606936"/>
                  <a:pt x="1000900" y="635000"/>
                  <a:pt x="1030111" y="635000"/>
                </a:cubicBezTo>
                <a:cubicBezTo>
                  <a:pt x="1054095" y="635000"/>
                  <a:pt x="1077148" y="625593"/>
                  <a:pt x="1100667" y="620889"/>
                </a:cubicBezTo>
                <a:cubicBezTo>
                  <a:pt x="1114778" y="611482"/>
                  <a:pt x="1132406" y="605910"/>
                  <a:pt x="1143000" y="592667"/>
                </a:cubicBezTo>
                <a:cubicBezTo>
                  <a:pt x="1152292" y="581052"/>
                  <a:pt x="1153025" y="564636"/>
                  <a:pt x="1157111" y="550334"/>
                </a:cubicBezTo>
                <a:cubicBezTo>
                  <a:pt x="1162439" y="531686"/>
                  <a:pt x="1159108" y="509033"/>
                  <a:pt x="1171223" y="493889"/>
                </a:cubicBezTo>
                <a:cubicBezTo>
                  <a:pt x="1180515" y="482274"/>
                  <a:pt x="1199445" y="484482"/>
                  <a:pt x="1213556" y="479778"/>
                </a:cubicBezTo>
                <a:cubicBezTo>
                  <a:pt x="1222963" y="465667"/>
                  <a:pt x="1227667" y="446852"/>
                  <a:pt x="1241778" y="437445"/>
                </a:cubicBezTo>
                <a:cubicBezTo>
                  <a:pt x="1257915" y="426687"/>
                  <a:pt x="1279647" y="428907"/>
                  <a:pt x="1298223" y="423334"/>
                </a:cubicBezTo>
                <a:cubicBezTo>
                  <a:pt x="1326717" y="414786"/>
                  <a:pt x="1354667" y="404518"/>
                  <a:pt x="1382889" y="395111"/>
                </a:cubicBezTo>
                <a:lnTo>
                  <a:pt x="1425223" y="381000"/>
                </a:lnTo>
                <a:cubicBezTo>
                  <a:pt x="1547519" y="385704"/>
                  <a:pt x="1670332" y="382933"/>
                  <a:pt x="1792111" y="395111"/>
                </a:cubicBezTo>
                <a:cubicBezTo>
                  <a:pt x="2005563" y="416457"/>
                  <a:pt x="1584309" y="482057"/>
                  <a:pt x="1975556" y="395111"/>
                </a:cubicBezTo>
                <a:cubicBezTo>
                  <a:pt x="1989667" y="385704"/>
                  <a:pt x="2002391" y="373777"/>
                  <a:pt x="2017889" y="366889"/>
                </a:cubicBezTo>
                <a:cubicBezTo>
                  <a:pt x="2045074" y="354807"/>
                  <a:pt x="2074334" y="348074"/>
                  <a:pt x="2102556" y="338667"/>
                </a:cubicBezTo>
                <a:lnTo>
                  <a:pt x="2144889" y="324556"/>
                </a:lnTo>
                <a:cubicBezTo>
                  <a:pt x="2159000" y="319852"/>
                  <a:pt x="2173919" y="317097"/>
                  <a:pt x="2187223" y="310445"/>
                </a:cubicBezTo>
                <a:lnTo>
                  <a:pt x="2243667" y="282223"/>
                </a:lnTo>
                <a:cubicBezTo>
                  <a:pt x="2248371" y="268112"/>
                  <a:pt x="2246163" y="249181"/>
                  <a:pt x="2257778" y="239889"/>
                </a:cubicBezTo>
                <a:cubicBezTo>
                  <a:pt x="2272922" y="227774"/>
                  <a:pt x="2294936" y="227808"/>
                  <a:pt x="2314223" y="225778"/>
                </a:cubicBezTo>
                <a:cubicBezTo>
                  <a:pt x="2384546" y="218376"/>
                  <a:pt x="2455334" y="216371"/>
                  <a:pt x="2525889" y="211667"/>
                </a:cubicBezTo>
                <a:cubicBezTo>
                  <a:pt x="2549408" y="197556"/>
                  <a:pt x="2573187" y="183870"/>
                  <a:pt x="2596445" y="169334"/>
                </a:cubicBezTo>
                <a:cubicBezTo>
                  <a:pt x="2610827" y="160345"/>
                  <a:pt x="2623280" y="147999"/>
                  <a:pt x="2638778" y="141111"/>
                </a:cubicBezTo>
                <a:cubicBezTo>
                  <a:pt x="2760257" y="87120"/>
                  <a:pt x="2838406" y="106838"/>
                  <a:pt x="2991556" y="98778"/>
                </a:cubicBezTo>
                <a:cubicBezTo>
                  <a:pt x="3010371" y="94074"/>
                  <a:pt x="3034287" y="98380"/>
                  <a:pt x="3048000" y="84667"/>
                </a:cubicBezTo>
                <a:cubicBezTo>
                  <a:pt x="3061713" y="70954"/>
                  <a:pt x="3045974" y="38981"/>
                  <a:pt x="3062111" y="28223"/>
                </a:cubicBezTo>
                <a:cubicBezTo>
                  <a:pt x="3094384" y="6707"/>
                  <a:pt x="3175000" y="0"/>
                  <a:pt x="3175000" y="0"/>
                </a:cubicBezTo>
                <a:cubicBezTo>
                  <a:pt x="3343217" y="7314"/>
                  <a:pt x="3425972" y="-10786"/>
                  <a:pt x="3556000" y="28223"/>
                </a:cubicBezTo>
                <a:cubicBezTo>
                  <a:pt x="3556017" y="28228"/>
                  <a:pt x="3661825" y="63498"/>
                  <a:pt x="3683000" y="70556"/>
                </a:cubicBezTo>
                <a:lnTo>
                  <a:pt x="3725334" y="84667"/>
                </a:lnTo>
                <a:cubicBezTo>
                  <a:pt x="3739445" y="94074"/>
                  <a:pt x="3751578" y="107526"/>
                  <a:pt x="3767667" y="112889"/>
                </a:cubicBezTo>
                <a:cubicBezTo>
                  <a:pt x="3794810" y="121937"/>
                  <a:pt x="3824039" y="122756"/>
                  <a:pt x="3852334" y="127000"/>
                </a:cubicBezTo>
                <a:lnTo>
                  <a:pt x="4049889" y="155223"/>
                </a:lnTo>
                <a:cubicBezTo>
                  <a:pt x="4099822" y="188511"/>
                  <a:pt x="4103043" y="186661"/>
                  <a:pt x="4148667" y="239889"/>
                </a:cubicBezTo>
                <a:cubicBezTo>
                  <a:pt x="4159704" y="252766"/>
                  <a:pt x="4162778" y="272815"/>
                  <a:pt x="4176889" y="282223"/>
                </a:cubicBezTo>
                <a:cubicBezTo>
                  <a:pt x="4193026" y="292981"/>
                  <a:pt x="4214758" y="290761"/>
                  <a:pt x="4233334" y="296334"/>
                </a:cubicBezTo>
                <a:cubicBezTo>
                  <a:pt x="4261828" y="304882"/>
                  <a:pt x="4289778" y="315149"/>
                  <a:pt x="4318000" y="324556"/>
                </a:cubicBezTo>
                <a:cubicBezTo>
                  <a:pt x="4332111" y="329260"/>
                  <a:pt x="4346523" y="333143"/>
                  <a:pt x="4360334" y="338667"/>
                </a:cubicBezTo>
                <a:lnTo>
                  <a:pt x="4430889" y="366889"/>
                </a:lnTo>
                <a:cubicBezTo>
                  <a:pt x="4567296" y="362185"/>
                  <a:pt x="4703888" y="361292"/>
                  <a:pt x="4840111" y="352778"/>
                </a:cubicBezTo>
                <a:cubicBezTo>
                  <a:pt x="4854957" y="351850"/>
                  <a:pt x="4873799" y="350771"/>
                  <a:pt x="4882445" y="338667"/>
                </a:cubicBezTo>
                <a:cubicBezTo>
                  <a:pt x="4989309" y="189058"/>
                  <a:pt x="4844140" y="298352"/>
                  <a:pt x="4953000" y="225778"/>
                </a:cubicBezTo>
                <a:cubicBezTo>
                  <a:pt x="4976519" y="230482"/>
                  <a:pt x="5002732" y="227989"/>
                  <a:pt x="5023556" y="239889"/>
                </a:cubicBezTo>
                <a:cubicBezTo>
                  <a:pt x="5038281" y="248303"/>
                  <a:pt x="5037396" y="273234"/>
                  <a:pt x="5051778" y="282223"/>
                </a:cubicBezTo>
                <a:cubicBezTo>
                  <a:pt x="5077005" y="297990"/>
                  <a:pt x="5136445" y="310445"/>
                  <a:pt x="5136445" y="310445"/>
                </a:cubicBezTo>
                <a:cubicBezTo>
                  <a:pt x="5183482" y="305741"/>
                  <a:pt x="5230834" y="303522"/>
                  <a:pt x="5277556" y="296334"/>
                </a:cubicBezTo>
                <a:cubicBezTo>
                  <a:pt x="5292257" y="294072"/>
                  <a:pt x="5309371" y="292741"/>
                  <a:pt x="5319889" y="282223"/>
                </a:cubicBezTo>
                <a:cubicBezTo>
                  <a:pt x="5330407" y="271705"/>
                  <a:pt x="5326347" y="252644"/>
                  <a:pt x="5334000" y="239889"/>
                </a:cubicBezTo>
                <a:cubicBezTo>
                  <a:pt x="5340845" y="228481"/>
                  <a:pt x="5352815" y="221074"/>
                  <a:pt x="5362223" y="211667"/>
                </a:cubicBezTo>
                <a:cubicBezTo>
                  <a:pt x="5390445" y="216371"/>
                  <a:pt x="5421644" y="212314"/>
                  <a:pt x="5446889" y="225778"/>
                </a:cubicBezTo>
                <a:cubicBezTo>
                  <a:pt x="5494210" y="251016"/>
                  <a:pt x="5525920" y="300572"/>
                  <a:pt x="5573889" y="324556"/>
                </a:cubicBezTo>
                <a:lnTo>
                  <a:pt x="5630334" y="352778"/>
                </a:lnTo>
                <a:cubicBezTo>
                  <a:pt x="5696186" y="348074"/>
                  <a:pt x="5761870" y="338667"/>
                  <a:pt x="5827889" y="338667"/>
                </a:cubicBezTo>
                <a:cubicBezTo>
                  <a:pt x="5906453" y="338667"/>
                  <a:pt x="5890138" y="352578"/>
                  <a:pt x="5856111" y="395111"/>
                </a:cubicBezTo>
                <a:cubicBezTo>
                  <a:pt x="5806039" y="457700"/>
                  <a:pt x="5833518" y="389486"/>
                  <a:pt x="5743223" y="479778"/>
                </a:cubicBezTo>
                <a:lnTo>
                  <a:pt x="5715000" y="508000"/>
                </a:lnTo>
                <a:cubicBezTo>
                  <a:pt x="5710479" y="526086"/>
                  <a:pt x="5696900" y="586533"/>
                  <a:pt x="5686778" y="606778"/>
                </a:cubicBezTo>
                <a:cubicBezTo>
                  <a:pt x="5679194" y="621947"/>
                  <a:pt x="5667963" y="635000"/>
                  <a:pt x="5658556" y="649111"/>
                </a:cubicBezTo>
                <a:cubicBezTo>
                  <a:pt x="5653852" y="677333"/>
                  <a:pt x="5650652" y="705848"/>
                  <a:pt x="5644445" y="733778"/>
                </a:cubicBezTo>
                <a:cubicBezTo>
                  <a:pt x="5641218" y="748298"/>
                  <a:pt x="5633561" y="761591"/>
                  <a:pt x="5630334" y="776111"/>
                </a:cubicBezTo>
                <a:cubicBezTo>
                  <a:pt x="5625974" y="795732"/>
                  <a:pt x="5618931" y="875078"/>
                  <a:pt x="5602111" y="903111"/>
                </a:cubicBezTo>
                <a:cubicBezTo>
                  <a:pt x="5595266" y="914519"/>
                  <a:pt x="5583296" y="921926"/>
                  <a:pt x="5573889" y="931334"/>
                </a:cubicBezTo>
                <a:cubicBezTo>
                  <a:pt x="5560630" y="971112"/>
                  <a:pt x="5560687" y="991977"/>
                  <a:pt x="5517445" y="1016000"/>
                </a:cubicBezTo>
                <a:cubicBezTo>
                  <a:pt x="5491440" y="1030447"/>
                  <a:pt x="5432778" y="1044223"/>
                  <a:pt x="5432778" y="1044223"/>
                </a:cubicBezTo>
                <a:cubicBezTo>
                  <a:pt x="5338704" y="1034815"/>
                  <a:pt x="5243813" y="1031543"/>
                  <a:pt x="5150556" y="1016000"/>
                </a:cubicBezTo>
                <a:cubicBezTo>
                  <a:pt x="5129806" y="1012542"/>
                  <a:pt x="5114067" y="994430"/>
                  <a:pt x="5094111" y="987778"/>
                </a:cubicBezTo>
                <a:cubicBezTo>
                  <a:pt x="5071358" y="980194"/>
                  <a:pt x="5047074" y="978371"/>
                  <a:pt x="5023556" y="973667"/>
                </a:cubicBezTo>
                <a:cubicBezTo>
                  <a:pt x="4952886" y="983763"/>
                  <a:pt x="4937176" y="1001032"/>
                  <a:pt x="4882445" y="973667"/>
                </a:cubicBezTo>
                <a:cubicBezTo>
                  <a:pt x="4867276" y="966083"/>
                  <a:pt x="4854222" y="954852"/>
                  <a:pt x="4840111" y="945445"/>
                </a:cubicBezTo>
                <a:cubicBezTo>
                  <a:pt x="4816593" y="950149"/>
                  <a:pt x="4792013" y="951135"/>
                  <a:pt x="4769556" y="959556"/>
                </a:cubicBezTo>
                <a:cubicBezTo>
                  <a:pt x="4753677" y="965511"/>
                  <a:pt x="4744124" y="986370"/>
                  <a:pt x="4727223" y="987778"/>
                </a:cubicBezTo>
                <a:cubicBezTo>
                  <a:pt x="4684776" y="991315"/>
                  <a:pt x="4642556" y="978371"/>
                  <a:pt x="4600223" y="973667"/>
                </a:cubicBezTo>
                <a:cubicBezTo>
                  <a:pt x="4590815" y="964260"/>
                  <a:pt x="4579983" y="956088"/>
                  <a:pt x="4572000" y="945445"/>
                </a:cubicBezTo>
                <a:cubicBezTo>
                  <a:pt x="4551649" y="918310"/>
                  <a:pt x="4515556" y="860778"/>
                  <a:pt x="4515556" y="860778"/>
                </a:cubicBezTo>
                <a:cubicBezTo>
                  <a:pt x="4524963" y="832556"/>
                  <a:pt x="4528011" y="801338"/>
                  <a:pt x="4543778" y="776111"/>
                </a:cubicBezTo>
                <a:cubicBezTo>
                  <a:pt x="4634967" y="630208"/>
                  <a:pt x="4548753" y="859955"/>
                  <a:pt x="4600223" y="705556"/>
                </a:cubicBezTo>
                <a:cubicBezTo>
                  <a:pt x="4595519" y="682037"/>
                  <a:pt x="4594533" y="657457"/>
                  <a:pt x="4586111" y="635000"/>
                </a:cubicBezTo>
                <a:cubicBezTo>
                  <a:pt x="4578252" y="614044"/>
                  <a:pt x="4532894" y="559966"/>
                  <a:pt x="4515556" y="550334"/>
                </a:cubicBezTo>
                <a:cubicBezTo>
                  <a:pt x="4489551" y="535887"/>
                  <a:pt x="4430889" y="522111"/>
                  <a:pt x="4430889" y="522111"/>
                </a:cubicBezTo>
                <a:cubicBezTo>
                  <a:pt x="4352792" y="533268"/>
                  <a:pt x="4331368" y="516171"/>
                  <a:pt x="4289778" y="578556"/>
                </a:cubicBezTo>
                <a:cubicBezTo>
                  <a:pt x="4281527" y="590932"/>
                  <a:pt x="4280371" y="606778"/>
                  <a:pt x="4275667" y="620889"/>
                </a:cubicBezTo>
                <a:cubicBezTo>
                  <a:pt x="4270963" y="738482"/>
                  <a:pt x="4269941" y="856279"/>
                  <a:pt x="4261556" y="973667"/>
                </a:cubicBezTo>
                <a:cubicBezTo>
                  <a:pt x="4260496" y="988504"/>
                  <a:pt x="4256091" y="1003896"/>
                  <a:pt x="4247445" y="1016000"/>
                </a:cubicBezTo>
                <a:cubicBezTo>
                  <a:pt x="4231979" y="1037652"/>
                  <a:pt x="4216243" y="1064031"/>
                  <a:pt x="4191000" y="1072445"/>
                </a:cubicBezTo>
                <a:cubicBezTo>
                  <a:pt x="4099379" y="1102985"/>
                  <a:pt x="4163480" y="1085209"/>
                  <a:pt x="3993445" y="1100667"/>
                </a:cubicBezTo>
                <a:cubicBezTo>
                  <a:pt x="3912791" y="1127551"/>
                  <a:pt x="3927616" y="1128894"/>
                  <a:pt x="3795889" y="1100667"/>
                </a:cubicBezTo>
                <a:cubicBezTo>
                  <a:pt x="3779306" y="1097114"/>
                  <a:pt x="3767667" y="1081852"/>
                  <a:pt x="3753556" y="1072445"/>
                </a:cubicBezTo>
                <a:cubicBezTo>
                  <a:pt x="3701281" y="994033"/>
                  <a:pt x="3696101" y="998861"/>
                  <a:pt x="3668889" y="917223"/>
                </a:cubicBezTo>
                <a:cubicBezTo>
                  <a:pt x="3659846" y="890093"/>
                  <a:pt x="3654257" y="845626"/>
                  <a:pt x="3640667" y="818445"/>
                </a:cubicBezTo>
                <a:cubicBezTo>
                  <a:pt x="3633083" y="803276"/>
                  <a:pt x="3625474" y="786968"/>
                  <a:pt x="3612445" y="776111"/>
                </a:cubicBezTo>
                <a:cubicBezTo>
                  <a:pt x="3596285" y="762644"/>
                  <a:pt x="3575531" y="755701"/>
                  <a:pt x="3556000" y="747889"/>
                </a:cubicBezTo>
                <a:cubicBezTo>
                  <a:pt x="3528379" y="736841"/>
                  <a:pt x="3471334" y="719667"/>
                  <a:pt x="3471334" y="719667"/>
                </a:cubicBezTo>
                <a:cubicBezTo>
                  <a:pt x="3461926" y="710260"/>
                  <a:pt x="3455011" y="697395"/>
                  <a:pt x="3443111" y="691445"/>
                </a:cubicBezTo>
                <a:cubicBezTo>
                  <a:pt x="3416503" y="678141"/>
                  <a:pt x="3386667" y="672630"/>
                  <a:pt x="3358445" y="663223"/>
                </a:cubicBezTo>
                <a:cubicBezTo>
                  <a:pt x="3244571" y="625264"/>
                  <a:pt x="3330979" y="650040"/>
                  <a:pt x="3090334" y="635000"/>
                </a:cubicBezTo>
                <a:cubicBezTo>
                  <a:pt x="3071519" y="630296"/>
                  <a:pt x="3052600" y="625992"/>
                  <a:pt x="3033889" y="620889"/>
                </a:cubicBezTo>
                <a:cubicBezTo>
                  <a:pt x="3000852" y="611879"/>
                  <a:pt x="2969355" y="592667"/>
                  <a:pt x="2935111" y="592667"/>
                </a:cubicBezTo>
                <a:cubicBezTo>
                  <a:pt x="2727935" y="592667"/>
                  <a:pt x="2521141" y="610543"/>
                  <a:pt x="2314223" y="620889"/>
                </a:cubicBezTo>
                <a:cubicBezTo>
                  <a:pt x="2238911" y="624655"/>
                  <a:pt x="2163591" y="628738"/>
                  <a:pt x="2088445" y="635000"/>
                </a:cubicBezTo>
                <a:cubicBezTo>
                  <a:pt x="2050653" y="638149"/>
                  <a:pt x="2013247" y="644923"/>
                  <a:pt x="1975556" y="649111"/>
                </a:cubicBezTo>
                <a:lnTo>
                  <a:pt x="1707445" y="677334"/>
                </a:lnTo>
                <a:cubicBezTo>
                  <a:pt x="1545951" y="784995"/>
                  <a:pt x="1672951" y="684651"/>
                  <a:pt x="1594556" y="776111"/>
                </a:cubicBezTo>
                <a:cubicBezTo>
                  <a:pt x="1577239" y="796314"/>
                  <a:pt x="1563354" y="824142"/>
                  <a:pt x="1538111" y="832556"/>
                </a:cubicBezTo>
                <a:lnTo>
                  <a:pt x="1453445" y="860778"/>
                </a:lnTo>
                <a:cubicBezTo>
                  <a:pt x="1430321" y="907028"/>
                  <a:pt x="1423567" y="913884"/>
                  <a:pt x="1411111" y="959556"/>
                </a:cubicBezTo>
                <a:cubicBezTo>
                  <a:pt x="1400905" y="996977"/>
                  <a:pt x="1395155" y="1035648"/>
                  <a:pt x="1382889" y="1072445"/>
                </a:cubicBezTo>
                <a:cubicBezTo>
                  <a:pt x="1378185" y="1086556"/>
                  <a:pt x="1379296" y="1104260"/>
                  <a:pt x="1368778" y="1114778"/>
                </a:cubicBezTo>
                <a:cubicBezTo>
                  <a:pt x="1358260" y="1125296"/>
                  <a:pt x="1340556" y="1124185"/>
                  <a:pt x="1326445" y="1128889"/>
                </a:cubicBezTo>
                <a:cubicBezTo>
                  <a:pt x="1325523" y="1132576"/>
                  <a:pt x="1305585" y="1218465"/>
                  <a:pt x="1298223" y="1227667"/>
                </a:cubicBezTo>
                <a:cubicBezTo>
                  <a:pt x="1287628" y="1240910"/>
                  <a:pt x="1270000" y="1246482"/>
                  <a:pt x="1255889" y="1255889"/>
                </a:cubicBezTo>
                <a:cubicBezTo>
                  <a:pt x="1233818" y="1300032"/>
                  <a:pt x="1228240" y="1326063"/>
                  <a:pt x="1185334" y="1354667"/>
                </a:cubicBezTo>
                <a:cubicBezTo>
                  <a:pt x="1172958" y="1362918"/>
                  <a:pt x="1157861" y="1368141"/>
                  <a:pt x="1143000" y="1368778"/>
                </a:cubicBezTo>
                <a:cubicBezTo>
                  <a:pt x="828001" y="1382278"/>
                  <a:pt x="512704" y="1387593"/>
                  <a:pt x="197556" y="1397000"/>
                </a:cubicBezTo>
                <a:cubicBezTo>
                  <a:pt x="150519" y="1392296"/>
                  <a:pt x="100871" y="1399044"/>
                  <a:pt x="56445" y="1382889"/>
                </a:cubicBezTo>
                <a:cubicBezTo>
                  <a:pt x="42466" y="1377806"/>
                  <a:pt x="44344" y="1355294"/>
                  <a:pt x="42334" y="1340556"/>
                </a:cubicBezTo>
                <a:cubicBezTo>
                  <a:pt x="30192" y="1251516"/>
                  <a:pt x="14111" y="1140649"/>
                  <a:pt x="14111" y="1072445"/>
                </a:cubicBezTo>
                <a:cubicBezTo>
                  <a:pt x="14111" y="1004241"/>
                  <a:pt x="37629" y="961908"/>
                  <a:pt x="42333" y="931334"/>
                </a:cubicBezTo>
                <a:cubicBezTo>
                  <a:pt x="47037" y="900760"/>
                  <a:pt x="44685" y="905463"/>
                  <a:pt x="42333" y="889000"/>
                </a:cubicBezTo>
                <a:cubicBezTo>
                  <a:pt x="39981" y="872537"/>
                  <a:pt x="37630" y="851371"/>
                  <a:pt x="28223" y="832556"/>
                </a:cubicBezTo>
                <a:cubicBezTo>
                  <a:pt x="32927" y="794926"/>
                  <a:pt x="32926" y="745537"/>
                  <a:pt x="28222" y="719667"/>
                </a:cubicBezTo>
                <a:cubicBezTo>
                  <a:pt x="23518" y="693797"/>
                  <a:pt x="0" y="698501"/>
                  <a:pt x="0" y="677334"/>
                </a:cubicBezTo>
                <a:cubicBezTo>
                  <a:pt x="0" y="656167"/>
                  <a:pt x="18815" y="620889"/>
                  <a:pt x="28223" y="592667"/>
                </a:cubicBezTo>
                <a:lnTo>
                  <a:pt x="42334" y="550334"/>
                </a:lnTo>
                <a:lnTo>
                  <a:pt x="70556" y="479778"/>
                </a:lnTo>
                <a:close/>
              </a:path>
            </a:pathLst>
          </a:custGeom>
          <a:solidFill>
            <a:srgbClr val="008000">
              <a:alpha val="53000"/>
            </a:srgbClr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821571" y="3577395"/>
            <a:ext cx="927065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Rounded MT Bold"/>
                <a:cs typeface="Arial Rounded MT Bold"/>
              </a:rPr>
              <a:t>Tree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457200" y="4065549"/>
            <a:ext cx="3612444" cy="2302537"/>
          </a:xfrm>
          <a:custGeom>
            <a:avLst/>
            <a:gdLst>
              <a:gd name="connsiteX0" fmla="*/ 0 w 3612444"/>
              <a:gd name="connsiteY0" fmla="*/ 1890888 h 2329026"/>
              <a:gd name="connsiteX1" fmla="*/ 0 w 3612444"/>
              <a:gd name="connsiteY1" fmla="*/ 1890888 h 2329026"/>
              <a:gd name="connsiteX2" fmla="*/ 70555 w 3612444"/>
              <a:gd name="connsiteY2" fmla="*/ 1778000 h 2329026"/>
              <a:gd name="connsiteX3" fmla="*/ 112889 w 3612444"/>
              <a:gd name="connsiteY3" fmla="*/ 1763888 h 2329026"/>
              <a:gd name="connsiteX4" fmla="*/ 127000 w 3612444"/>
              <a:gd name="connsiteY4" fmla="*/ 1622777 h 2329026"/>
              <a:gd name="connsiteX5" fmla="*/ 155222 w 3612444"/>
              <a:gd name="connsiteY5" fmla="*/ 1580444 h 2329026"/>
              <a:gd name="connsiteX6" fmla="*/ 183444 w 3612444"/>
              <a:gd name="connsiteY6" fmla="*/ 1495777 h 2329026"/>
              <a:gd name="connsiteX7" fmla="*/ 197555 w 3612444"/>
              <a:gd name="connsiteY7" fmla="*/ 1382888 h 2329026"/>
              <a:gd name="connsiteX8" fmla="*/ 225778 w 3612444"/>
              <a:gd name="connsiteY8" fmla="*/ 1354666 h 2329026"/>
              <a:gd name="connsiteX9" fmla="*/ 254000 w 3612444"/>
              <a:gd name="connsiteY9" fmla="*/ 1199444 h 2329026"/>
              <a:gd name="connsiteX10" fmla="*/ 282222 w 3612444"/>
              <a:gd name="connsiteY10" fmla="*/ 1157111 h 2329026"/>
              <a:gd name="connsiteX11" fmla="*/ 338667 w 3612444"/>
              <a:gd name="connsiteY11" fmla="*/ 1100666 h 2329026"/>
              <a:gd name="connsiteX12" fmla="*/ 395111 w 3612444"/>
              <a:gd name="connsiteY12" fmla="*/ 1044222 h 2329026"/>
              <a:gd name="connsiteX13" fmla="*/ 409222 w 3612444"/>
              <a:gd name="connsiteY13" fmla="*/ 1001888 h 2329026"/>
              <a:gd name="connsiteX14" fmla="*/ 493889 w 3612444"/>
              <a:gd name="connsiteY14" fmla="*/ 973666 h 2329026"/>
              <a:gd name="connsiteX15" fmla="*/ 578555 w 3612444"/>
              <a:gd name="connsiteY15" fmla="*/ 945444 h 2329026"/>
              <a:gd name="connsiteX16" fmla="*/ 620889 w 3612444"/>
              <a:gd name="connsiteY16" fmla="*/ 931333 h 2329026"/>
              <a:gd name="connsiteX17" fmla="*/ 663222 w 3612444"/>
              <a:gd name="connsiteY17" fmla="*/ 889000 h 2329026"/>
              <a:gd name="connsiteX18" fmla="*/ 705555 w 3612444"/>
              <a:gd name="connsiteY18" fmla="*/ 860777 h 2329026"/>
              <a:gd name="connsiteX19" fmla="*/ 776111 w 3612444"/>
              <a:gd name="connsiteY19" fmla="*/ 790222 h 2329026"/>
              <a:gd name="connsiteX20" fmla="*/ 818444 w 3612444"/>
              <a:gd name="connsiteY20" fmla="*/ 705555 h 2329026"/>
              <a:gd name="connsiteX21" fmla="*/ 860778 w 3612444"/>
              <a:gd name="connsiteY21" fmla="*/ 592666 h 2329026"/>
              <a:gd name="connsiteX22" fmla="*/ 889000 w 3612444"/>
              <a:gd name="connsiteY22" fmla="*/ 508000 h 2329026"/>
              <a:gd name="connsiteX23" fmla="*/ 903111 w 3612444"/>
              <a:gd name="connsiteY23" fmla="*/ 451555 h 2329026"/>
              <a:gd name="connsiteX24" fmla="*/ 931333 w 3612444"/>
              <a:gd name="connsiteY24" fmla="*/ 409222 h 2329026"/>
              <a:gd name="connsiteX25" fmla="*/ 987778 w 3612444"/>
              <a:gd name="connsiteY25" fmla="*/ 282222 h 2329026"/>
              <a:gd name="connsiteX26" fmla="*/ 1072444 w 3612444"/>
              <a:gd name="connsiteY26" fmla="*/ 254000 h 2329026"/>
              <a:gd name="connsiteX27" fmla="*/ 1114778 w 3612444"/>
              <a:gd name="connsiteY27" fmla="*/ 239888 h 2329026"/>
              <a:gd name="connsiteX28" fmla="*/ 1241778 w 3612444"/>
              <a:gd name="connsiteY28" fmla="*/ 98777 h 2329026"/>
              <a:gd name="connsiteX29" fmla="*/ 1284111 w 3612444"/>
              <a:gd name="connsiteY29" fmla="*/ 56444 h 2329026"/>
              <a:gd name="connsiteX30" fmla="*/ 1382889 w 3612444"/>
              <a:gd name="connsiteY30" fmla="*/ 0 h 2329026"/>
              <a:gd name="connsiteX31" fmla="*/ 1467555 w 3612444"/>
              <a:gd name="connsiteY31" fmla="*/ 14111 h 2329026"/>
              <a:gd name="connsiteX32" fmla="*/ 1608667 w 3612444"/>
              <a:gd name="connsiteY32" fmla="*/ 28222 h 2329026"/>
              <a:gd name="connsiteX33" fmla="*/ 1707444 w 3612444"/>
              <a:gd name="connsiteY33" fmla="*/ 42333 h 2329026"/>
              <a:gd name="connsiteX34" fmla="*/ 2427111 w 3612444"/>
              <a:gd name="connsiteY34" fmla="*/ 70555 h 2329026"/>
              <a:gd name="connsiteX35" fmla="*/ 2540000 w 3612444"/>
              <a:gd name="connsiteY35" fmla="*/ 127000 h 2329026"/>
              <a:gd name="connsiteX36" fmla="*/ 2836333 w 3612444"/>
              <a:gd name="connsiteY36" fmla="*/ 183444 h 2329026"/>
              <a:gd name="connsiteX37" fmla="*/ 3005667 w 3612444"/>
              <a:gd name="connsiteY37" fmla="*/ 211666 h 2329026"/>
              <a:gd name="connsiteX38" fmla="*/ 3104444 w 3612444"/>
              <a:gd name="connsiteY38" fmla="*/ 282222 h 2329026"/>
              <a:gd name="connsiteX39" fmla="*/ 3132667 w 3612444"/>
              <a:gd name="connsiteY39" fmla="*/ 493888 h 2329026"/>
              <a:gd name="connsiteX40" fmla="*/ 3175000 w 3612444"/>
              <a:gd name="connsiteY40" fmla="*/ 578555 h 2329026"/>
              <a:gd name="connsiteX41" fmla="*/ 3189111 w 3612444"/>
              <a:gd name="connsiteY41" fmla="*/ 620888 h 2329026"/>
              <a:gd name="connsiteX42" fmla="*/ 3231444 w 3612444"/>
              <a:gd name="connsiteY42" fmla="*/ 747888 h 2329026"/>
              <a:gd name="connsiteX43" fmla="*/ 3302000 w 3612444"/>
              <a:gd name="connsiteY43" fmla="*/ 903111 h 2329026"/>
              <a:gd name="connsiteX44" fmla="*/ 3344333 w 3612444"/>
              <a:gd name="connsiteY44" fmla="*/ 917222 h 2329026"/>
              <a:gd name="connsiteX45" fmla="*/ 3386667 w 3612444"/>
              <a:gd name="connsiteY45" fmla="*/ 945444 h 2329026"/>
              <a:gd name="connsiteX46" fmla="*/ 3443111 w 3612444"/>
              <a:gd name="connsiteY46" fmla="*/ 959555 h 2329026"/>
              <a:gd name="connsiteX47" fmla="*/ 3485444 w 3612444"/>
              <a:gd name="connsiteY47" fmla="*/ 973666 h 2329026"/>
              <a:gd name="connsiteX48" fmla="*/ 3556000 w 3612444"/>
              <a:gd name="connsiteY48" fmla="*/ 1100666 h 2329026"/>
              <a:gd name="connsiteX49" fmla="*/ 3570111 w 3612444"/>
              <a:gd name="connsiteY49" fmla="*/ 1481666 h 2329026"/>
              <a:gd name="connsiteX50" fmla="*/ 3598333 w 3612444"/>
              <a:gd name="connsiteY50" fmla="*/ 1524000 h 2329026"/>
              <a:gd name="connsiteX51" fmla="*/ 3612444 w 3612444"/>
              <a:gd name="connsiteY51" fmla="*/ 1594555 h 2329026"/>
              <a:gd name="connsiteX52" fmla="*/ 3598333 w 3612444"/>
              <a:gd name="connsiteY52" fmla="*/ 1679222 h 2329026"/>
              <a:gd name="connsiteX53" fmla="*/ 3541889 w 3612444"/>
              <a:gd name="connsiteY53" fmla="*/ 1763888 h 2329026"/>
              <a:gd name="connsiteX54" fmla="*/ 3471333 w 3612444"/>
              <a:gd name="connsiteY54" fmla="*/ 1862666 h 2329026"/>
              <a:gd name="connsiteX55" fmla="*/ 3429000 w 3612444"/>
              <a:gd name="connsiteY55" fmla="*/ 1890888 h 2329026"/>
              <a:gd name="connsiteX56" fmla="*/ 3414889 w 3612444"/>
              <a:gd name="connsiteY56" fmla="*/ 1933222 h 2329026"/>
              <a:gd name="connsiteX57" fmla="*/ 3330222 w 3612444"/>
              <a:gd name="connsiteY57" fmla="*/ 1961444 h 2329026"/>
              <a:gd name="connsiteX58" fmla="*/ 3287889 w 3612444"/>
              <a:gd name="connsiteY58" fmla="*/ 1989666 h 2329026"/>
              <a:gd name="connsiteX59" fmla="*/ 3245555 w 3612444"/>
              <a:gd name="connsiteY59" fmla="*/ 2003777 h 2329026"/>
              <a:gd name="connsiteX60" fmla="*/ 3189111 w 3612444"/>
              <a:gd name="connsiteY60" fmla="*/ 2032000 h 2329026"/>
              <a:gd name="connsiteX61" fmla="*/ 3104444 w 3612444"/>
              <a:gd name="connsiteY61" fmla="*/ 2074333 h 2329026"/>
              <a:gd name="connsiteX62" fmla="*/ 3048000 w 3612444"/>
              <a:gd name="connsiteY62" fmla="*/ 2159000 h 2329026"/>
              <a:gd name="connsiteX63" fmla="*/ 2949222 w 3612444"/>
              <a:gd name="connsiteY63" fmla="*/ 2187222 h 2329026"/>
              <a:gd name="connsiteX64" fmla="*/ 2906889 w 3612444"/>
              <a:gd name="connsiteY64" fmla="*/ 2201333 h 2329026"/>
              <a:gd name="connsiteX65" fmla="*/ 2779889 w 3612444"/>
              <a:gd name="connsiteY65" fmla="*/ 2271888 h 2329026"/>
              <a:gd name="connsiteX66" fmla="*/ 2751667 w 3612444"/>
              <a:gd name="connsiteY66" fmla="*/ 2314222 h 2329026"/>
              <a:gd name="connsiteX67" fmla="*/ 2511778 w 3612444"/>
              <a:gd name="connsiteY67" fmla="*/ 2314222 h 2329026"/>
              <a:gd name="connsiteX68" fmla="*/ 2469444 w 3612444"/>
              <a:gd name="connsiteY68" fmla="*/ 2300111 h 2329026"/>
              <a:gd name="connsiteX69" fmla="*/ 2455333 w 3612444"/>
              <a:gd name="connsiteY69" fmla="*/ 2257777 h 2329026"/>
              <a:gd name="connsiteX70" fmla="*/ 2427111 w 3612444"/>
              <a:gd name="connsiteY70" fmla="*/ 2144888 h 2329026"/>
              <a:gd name="connsiteX71" fmla="*/ 2413000 w 3612444"/>
              <a:gd name="connsiteY71" fmla="*/ 2102555 h 2329026"/>
              <a:gd name="connsiteX72" fmla="*/ 2328333 w 3612444"/>
              <a:gd name="connsiteY72" fmla="*/ 2046111 h 2329026"/>
              <a:gd name="connsiteX73" fmla="*/ 2300111 w 3612444"/>
              <a:gd name="connsiteY73" fmla="*/ 2017888 h 2329026"/>
              <a:gd name="connsiteX74" fmla="*/ 2271889 w 3612444"/>
              <a:gd name="connsiteY74" fmla="*/ 1975555 h 2329026"/>
              <a:gd name="connsiteX75" fmla="*/ 1255889 w 3612444"/>
              <a:gd name="connsiteY75" fmla="*/ 1961444 h 2329026"/>
              <a:gd name="connsiteX76" fmla="*/ 1199444 w 3612444"/>
              <a:gd name="connsiteY76" fmla="*/ 1933222 h 2329026"/>
              <a:gd name="connsiteX77" fmla="*/ 1114778 w 3612444"/>
              <a:gd name="connsiteY77" fmla="*/ 1947333 h 2329026"/>
              <a:gd name="connsiteX78" fmla="*/ 1016000 w 3612444"/>
              <a:gd name="connsiteY78" fmla="*/ 1961444 h 2329026"/>
              <a:gd name="connsiteX79" fmla="*/ 846667 w 3612444"/>
              <a:gd name="connsiteY79" fmla="*/ 1989666 h 2329026"/>
              <a:gd name="connsiteX80" fmla="*/ 818444 w 3612444"/>
              <a:gd name="connsiteY80" fmla="*/ 2201333 h 2329026"/>
              <a:gd name="connsiteX81" fmla="*/ 790222 w 3612444"/>
              <a:gd name="connsiteY81" fmla="*/ 2243666 h 2329026"/>
              <a:gd name="connsiteX82" fmla="*/ 733778 w 3612444"/>
              <a:gd name="connsiteY82" fmla="*/ 2271888 h 2329026"/>
              <a:gd name="connsiteX83" fmla="*/ 705555 w 3612444"/>
              <a:gd name="connsiteY83" fmla="*/ 2300111 h 2329026"/>
              <a:gd name="connsiteX84" fmla="*/ 663222 w 3612444"/>
              <a:gd name="connsiteY84" fmla="*/ 2328333 h 2329026"/>
              <a:gd name="connsiteX85" fmla="*/ 493889 w 3612444"/>
              <a:gd name="connsiteY85" fmla="*/ 2314222 h 2329026"/>
              <a:gd name="connsiteX86" fmla="*/ 465667 w 3612444"/>
              <a:gd name="connsiteY86" fmla="*/ 2229555 h 2329026"/>
              <a:gd name="connsiteX87" fmla="*/ 451555 w 3612444"/>
              <a:gd name="connsiteY87" fmla="*/ 2187222 h 2329026"/>
              <a:gd name="connsiteX88" fmla="*/ 423333 w 3612444"/>
              <a:gd name="connsiteY88" fmla="*/ 2116666 h 2329026"/>
              <a:gd name="connsiteX89" fmla="*/ 395111 w 3612444"/>
              <a:gd name="connsiteY89" fmla="*/ 2017888 h 2329026"/>
              <a:gd name="connsiteX90" fmla="*/ 352778 w 3612444"/>
              <a:gd name="connsiteY90" fmla="*/ 1989666 h 2329026"/>
              <a:gd name="connsiteX91" fmla="*/ 268111 w 3612444"/>
              <a:gd name="connsiteY91" fmla="*/ 1961444 h 2329026"/>
              <a:gd name="connsiteX92" fmla="*/ 225778 w 3612444"/>
              <a:gd name="connsiteY92" fmla="*/ 1947333 h 2329026"/>
              <a:gd name="connsiteX93" fmla="*/ 84667 w 3612444"/>
              <a:gd name="connsiteY93" fmla="*/ 1933222 h 2329026"/>
              <a:gd name="connsiteX94" fmla="*/ 0 w 3612444"/>
              <a:gd name="connsiteY94" fmla="*/ 1890888 h 2329026"/>
              <a:gd name="connsiteX0" fmla="*/ 0 w 3612444"/>
              <a:gd name="connsiteY0" fmla="*/ 1878572 h 2316710"/>
              <a:gd name="connsiteX1" fmla="*/ 0 w 3612444"/>
              <a:gd name="connsiteY1" fmla="*/ 1878572 h 2316710"/>
              <a:gd name="connsiteX2" fmla="*/ 70555 w 3612444"/>
              <a:gd name="connsiteY2" fmla="*/ 1765684 h 2316710"/>
              <a:gd name="connsiteX3" fmla="*/ 112889 w 3612444"/>
              <a:gd name="connsiteY3" fmla="*/ 1751572 h 2316710"/>
              <a:gd name="connsiteX4" fmla="*/ 127000 w 3612444"/>
              <a:gd name="connsiteY4" fmla="*/ 1610461 h 2316710"/>
              <a:gd name="connsiteX5" fmla="*/ 155222 w 3612444"/>
              <a:gd name="connsiteY5" fmla="*/ 1568128 h 2316710"/>
              <a:gd name="connsiteX6" fmla="*/ 183444 w 3612444"/>
              <a:gd name="connsiteY6" fmla="*/ 1483461 h 2316710"/>
              <a:gd name="connsiteX7" fmla="*/ 197555 w 3612444"/>
              <a:gd name="connsiteY7" fmla="*/ 1370572 h 2316710"/>
              <a:gd name="connsiteX8" fmla="*/ 225778 w 3612444"/>
              <a:gd name="connsiteY8" fmla="*/ 1342350 h 2316710"/>
              <a:gd name="connsiteX9" fmla="*/ 254000 w 3612444"/>
              <a:gd name="connsiteY9" fmla="*/ 1187128 h 2316710"/>
              <a:gd name="connsiteX10" fmla="*/ 282222 w 3612444"/>
              <a:gd name="connsiteY10" fmla="*/ 1144795 h 2316710"/>
              <a:gd name="connsiteX11" fmla="*/ 338667 w 3612444"/>
              <a:gd name="connsiteY11" fmla="*/ 1088350 h 2316710"/>
              <a:gd name="connsiteX12" fmla="*/ 395111 w 3612444"/>
              <a:gd name="connsiteY12" fmla="*/ 1031906 h 2316710"/>
              <a:gd name="connsiteX13" fmla="*/ 409222 w 3612444"/>
              <a:gd name="connsiteY13" fmla="*/ 989572 h 2316710"/>
              <a:gd name="connsiteX14" fmla="*/ 493889 w 3612444"/>
              <a:gd name="connsiteY14" fmla="*/ 961350 h 2316710"/>
              <a:gd name="connsiteX15" fmla="*/ 578555 w 3612444"/>
              <a:gd name="connsiteY15" fmla="*/ 933128 h 2316710"/>
              <a:gd name="connsiteX16" fmla="*/ 620889 w 3612444"/>
              <a:gd name="connsiteY16" fmla="*/ 919017 h 2316710"/>
              <a:gd name="connsiteX17" fmla="*/ 663222 w 3612444"/>
              <a:gd name="connsiteY17" fmla="*/ 876684 h 2316710"/>
              <a:gd name="connsiteX18" fmla="*/ 705555 w 3612444"/>
              <a:gd name="connsiteY18" fmla="*/ 848461 h 2316710"/>
              <a:gd name="connsiteX19" fmla="*/ 776111 w 3612444"/>
              <a:gd name="connsiteY19" fmla="*/ 777906 h 2316710"/>
              <a:gd name="connsiteX20" fmla="*/ 818444 w 3612444"/>
              <a:gd name="connsiteY20" fmla="*/ 693239 h 2316710"/>
              <a:gd name="connsiteX21" fmla="*/ 860778 w 3612444"/>
              <a:gd name="connsiteY21" fmla="*/ 580350 h 2316710"/>
              <a:gd name="connsiteX22" fmla="*/ 889000 w 3612444"/>
              <a:gd name="connsiteY22" fmla="*/ 495684 h 2316710"/>
              <a:gd name="connsiteX23" fmla="*/ 903111 w 3612444"/>
              <a:gd name="connsiteY23" fmla="*/ 439239 h 2316710"/>
              <a:gd name="connsiteX24" fmla="*/ 931333 w 3612444"/>
              <a:gd name="connsiteY24" fmla="*/ 396906 h 2316710"/>
              <a:gd name="connsiteX25" fmla="*/ 987778 w 3612444"/>
              <a:gd name="connsiteY25" fmla="*/ 269906 h 2316710"/>
              <a:gd name="connsiteX26" fmla="*/ 1072444 w 3612444"/>
              <a:gd name="connsiteY26" fmla="*/ 241684 h 2316710"/>
              <a:gd name="connsiteX27" fmla="*/ 1114778 w 3612444"/>
              <a:gd name="connsiteY27" fmla="*/ 227572 h 2316710"/>
              <a:gd name="connsiteX28" fmla="*/ 1241778 w 3612444"/>
              <a:gd name="connsiteY28" fmla="*/ 86461 h 2316710"/>
              <a:gd name="connsiteX29" fmla="*/ 1284111 w 3612444"/>
              <a:gd name="connsiteY29" fmla="*/ 44128 h 2316710"/>
              <a:gd name="connsiteX30" fmla="*/ 1382889 w 3612444"/>
              <a:gd name="connsiteY30" fmla="*/ 58239 h 2316710"/>
              <a:gd name="connsiteX31" fmla="*/ 1467555 w 3612444"/>
              <a:gd name="connsiteY31" fmla="*/ 1795 h 2316710"/>
              <a:gd name="connsiteX32" fmla="*/ 1608667 w 3612444"/>
              <a:gd name="connsiteY32" fmla="*/ 15906 h 2316710"/>
              <a:gd name="connsiteX33" fmla="*/ 1707444 w 3612444"/>
              <a:gd name="connsiteY33" fmla="*/ 30017 h 2316710"/>
              <a:gd name="connsiteX34" fmla="*/ 2427111 w 3612444"/>
              <a:gd name="connsiteY34" fmla="*/ 58239 h 2316710"/>
              <a:gd name="connsiteX35" fmla="*/ 2540000 w 3612444"/>
              <a:gd name="connsiteY35" fmla="*/ 114684 h 2316710"/>
              <a:gd name="connsiteX36" fmla="*/ 2836333 w 3612444"/>
              <a:gd name="connsiteY36" fmla="*/ 171128 h 2316710"/>
              <a:gd name="connsiteX37" fmla="*/ 3005667 w 3612444"/>
              <a:gd name="connsiteY37" fmla="*/ 199350 h 2316710"/>
              <a:gd name="connsiteX38" fmla="*/ 3104444 w 3612444"/>
              <a:gd name="connsiteY38" fmla="*/ 269906 h 2316710"/>
              <a:gd name="connsiteX39" fmla="*/ 3132667 w 3612444"/>
              <a:gd name="connsiteY39" fmla="*/ 481572 h 2316710"/>
              <a:gd name="connsiteX40" fmla="*/ 3175000 w 3612444"/>
              <a:gd name="connsiteY40" fmla="*/ 566239 h 2316710"/>
              <a:gd name="connsiteX41" fmla="*/ 3189111 w 3612444"/>
              <a:gd name="connsiteY41" fmla="*/ 608572 h 2316710"/>
              <a:gd name="connsiteX42" fmla="*/ 3231444 w 3612444"/>
              <a:gd name="connsiteY42" fmla="*/ 735572 h 2316710"/>
              <a:gd name="connsiteX43" fmla="*/ 3302000 w 3612444"/>
              <a:gd name="connsiteY43" fmla="*/ 890795 h 2316710"/>
              <a:gd name="connsiteX44" fmla="*/ 3344333 w 3612444"/>
              <a:gd name="connsiteY44" fmla="*/ 904906 h 2316710"/>
              <a:gd name="connsiteX45" fmla="*/ 3386667 w 3612444"/>
              <a:gd name="connsiteY45" fmla="*/ 933128 h 2316710"/>
              <a:gd name="connsiteX46" fmla="*/ 3443111 w 3612444"/>
              <a:gd name="connsiteY46" fmla="*/ 947239 h 2316710"/>
              <a:gd name="connsiteX47" fmla="*/ 3485444 w 3612444"/>
              <a:gd name="connsiteY47" fmla="*/ 961350 h 2316710"/>
              <a:gd name="connsiteX48" fmla="*/ 3556000 w 3612444"/>
              <a:gd name="connsiteY48" fmla="*/ 1088350 h 2316710"/>
              <a:gd name="connsiteX49" fmla="*/ 3570111 w 3612444"/>
              <a:gd name="connsiteY49" fmla="*/ 1469350 h 2316710"/>
              <a:gd name="connsiteX50" fmla="*/ 3598333 w 3612444"/>
              <a:gd name="connsiteY50" fmla="*/ 1511684 h 2316710"/>
              <a:gd name="connsiteX51" fmla="*/ 3612444 w 3612444"/>
              <a:gd name="connsiteY51" fmla="*/ 1582239 h 2316710"/>
              <a:gd name="connsiteX52" fmla="*/ 3598333 w 3612444"/>
              <a:gd name="connsiteY52" fmla="*/ 1666906 h 2316710"/>
              <a:gd name="connsiteX53" fmla="*/ 3541889 w 3612444"/>
              <a:gd name="connsiteY53" fmla="*/ 1751572 h 2316710"/>
              <a:gd name="connsiteX54" fmla="*/ 3471333 w 3612444"/>
              <a:gd name="connsiteY54" fmla="*/ 1850350 h 2316710"/>
              <a:gd name="connsiteX55" fmla="*/ 3429000 w 3612444"/>
              <a:gd name="connsiteY55" fmla="*/ 1878572 h 2316710"/>
              <a:gd name="connsiteX56" fmla="*/ 3414889 w 3612444"/>
              <a:gd name="connsiteY56" fmla="*/ 1920906 h 2316710"/>
              <a:gd name="connsiteX57" fmla="*/ 3330222 w 3612444"/>
              <a:gd name="connsiteY57" fmla="*/ 1949128 h 2316710"/>
              <a:gd name="connsiteX58" fmla="*/ 3287889 w 3612444"/>
              <a:gd name="connsiteY58" fmla="*/ 1977350 h 2316710"/>
              <a:gd name="connsiteX59" fmla="*/ 3245555 w 3612444"/>
              <a:gd name="connsiteY59" fmla="*/ 1991461 h 2316710"/>
              <a:gd name="connsiteX60" fmla="*/ 3189111 w 3612444"/>
              <a:gd name="connsiteY60" fmla="*/ 2019684 h 2316710"/>
              <a:gd name="connsiteX61" fmla="*/ 3104444 w 3612444"/>
              <a:gd name="connsiteY61" fmla="*/ 2062017 h 2316710"/>
              <a:gd name="connsiteX62" fmla="*/ 3048000 w 3612444"/>
              <a:gd name="connsiteY62" fmla="*/ 2146684 h 2316710"/>
              <a:gd name="connsiteX63" fmla="*/ 2949222 w 3612444"/>
              <a:gd name="connsiteY63" fmla="*/ 2174906 h 2316710"/>
              <a:gd name="connsiteX64" fmla="*/ 2906889 w 3612444"/>
              <a:gd name="connsiteY64" fmla="*/ 2189017 h 2316710"/>
              <a:gd name="connsiteX65" fmla="*/ 2779889 w 3612444"/>
              <a:gd name="connsiteY65" fmla="*/ 2259572 h 2316710"/>
              <a:gd name="connsiteX66" fmla="*/ 2751667 w 3612444"/>
              <a:gd name="connsiteY66" fmla="*/ 2301906 h 2316710"/>
              <a:gd name="connsiteX67" fmla="*/ 2511778 w 3612444"/>
              <a:gd name="connsiteY67" fmla="*/ 2301906 h 2316710"/>
              <a:gd name="connsiteX68" fmla="*/ 2469444 w 3612444"/>
              <a:gd name="connsiteY68" fmla="*/ 2287795 h 2316710"/>
              <a:gd name="connsiteX69" fmla="*/ 2455333 w 3612444"/>
              <a:gd name="connsiteY69" fmla="*/ 2245461 h 2316710"/>
              <a:gd name="connsiteX70" fmla="*/ 2427111 w 3612444"/>
              <a:gd name="connsiteY70" fmla="*/ 2132572 h 2316710"/>
              <a:gd name="connsiteX71" fmla="*/ 2413000 w 3612444"/>
              <a:gd name="connsiteY71" fmla="*/ 2090239 h 2316710"/>
              <a:gd name="connsiteX72" fmla="*/ 2328333 w 3612444"/>
              <a:gd name="connsiteY72" fmla="*/ 2033795 h 2316710"/>
              <a:gd name="connsiteX73" fmla="*/ 2300111 w 3612444"/>
              <a:gd name="connsiteY73" fmla="*/ 2005572 h 2316710"/>
              <a:gd name="connsiteX74" fmla="*/ 2271889 w 3612444"/>
              <a:gd name="connsiteY74" fmla="*/ 1963239 h 2316710"/>
              <a:gd name="connsiteX75" fmla="*/ 1255889 w 3612444"/>
              <a:gd name="connsiteY75" fmla="*/ 1949128 h 2316710"/>
              <a:gd name="connsiteX76" fmla="*/ 1199444 w 3612444"/>
              <a:gd name="connsiteY76" fmla="*/ 1920906 h 2316710"/>
              <a:gd name="connsiteX77" fmla="*/ 1114778 w 3612444"/>
              <a:gd name="connsiteY77" fmla="*/ 1935017 h 2316710"/>
              <a:gd name="connsiteX78" fmla="*/ 1016000 w 3612444"/>
              <a:gd name="connsiteY78" fmla="*/ 1949128 h 2316710"/>
              <a:gd name="connsiteX79" fmla="*/ 846667 w 3612444"/>
              <a:gd name="connsiteY79" fmla="*/ 1977350 h 2316710"/>
              <a:gd name="connsiteX80" fmla="*/ 818444 w 3612444"/>
              <a:gd name="connsiteY80" fmla="*/ 2189017 h 2316710"/>
              <a:gd name="connsiteX81" fmla="*/ 790222 w 3612444"/>
              <a:gd name="connsiteY81" fmla="*/ 2231350 h 2316710"/>
              <a:gd name="connsiteX82" fmla="*/ 733778 w 3612444"/>
              <a:gd name="connsiteY82" fmla="*/ 2259572 h 2316710"/>
              <a:gd name="connsiteX83" fmla="*/ 705555 w 3612444"/>
              <a:gd name="connsiteY83" fmla="*/ 2287795 h 2316710"/>
              <a:gd name="connsiteX84" fmla="*/ 663222 w 3612444"/>
              <a:gd name="connsiteY84" fmla="*/ 2316017 h 2316710"/>
              <a:gd name="connsiteX85" fmla="*/ 493889 w 3612444"/>
              <a:gd name="connsiteY85" fmla="*/ 2301906 h 2316710"/>
              <a:gd name="connsiteX86" fmla="*/ 465667 w 3612444"/>
              <a:gd name="connsiteY86" fmla="*/ 2217239 h 2316710"/>
              <a:gd name="connsiteX87" fmla="*/ 451555 w 3612444"/>
              <a:gd name="connsiteY87" fmla="*/ 2174906 h 2316710"/>
              <a:gd name="connsiteX88" fmla="*/ 423333 w 3612444"/>
              <a:gd name="connsiteY88" fmla="*/ 2104350 h 2316710"/>
              <a:gd name="connsiteX89" fmla="*/ 395111 w 3612444"/>
              <a:gd name="connsiteY89" fmla="*/ 2005572 h 2316710"/>
              <a:gd name="connsiteX90" fmla="*/ 352778 w 3612444"/>
              <a:gd name="connsiteY90" fmla="*/ 1977350 h 2316710"/>
              <a:gd name="connsiteX91" fmla="*/ 268111 w 3612444"/>
              <a:gd name="connsiteY91" fmla="*/ 1949128 h 2316710"/>
              <a:gd name="connsiteX92" fmla="*/ 225778 w 3612444"/>
              <a:gd name="connsiteY92" fmla="*/ 1935017 h 2316710"/>
              <a:gd name="connsiteX93" fmla="*/ 84667 w 3612444"/>
              <a:gd name="connsiteY93" fmla="*/ 1920906 h 2316710"/>
              <a:gd name="connsiteX94" fmla="*/ 0 w 3612444"/>
              <a:gd name="connsiteY94" fmla="*/ 1878572 h 2316710"/>
              <a:gd name="connsiteX0" fmla="*/ 0 w 3612444"/>
              <a:gd name="connsiteY0" fmla="*/ 1864399 h 2302537"/>
              <a:gd name="connsiteX1" fmla="*/ 0 w 3612444"/>
              <a:gd name="connsiteY1" fmla="*/ 1864399 h 2302537"/>
              <a:gd name="connsiteX2" fmla="*/ 70555 w 3612444"/>
              <a:gd name="connsiteY2" fmla="*/ 1751511 h 2302537"/>
              <a:gd name="connsiteX3" fmla="*/ 112889 w 3612444"/>
              <a:gd name="connsiteY3" fmla="*/ 1737399 h 2302537"/>
              <a:gd name="connsiteX4" fmla="*/ 127000 w 3612444"/>
              <a:gd name="connsiteY4" fmla="*/ 1596288 h 2302537"/>
              <a:gd name="connsiteX5" fmla="*/ 155222 w 3612444"/>
              <a:gd name="connsiteY5" fmla="*/ 1553955 h 2302537"/>
              <a:gd name="connsiteX6" fmla="*/ 183444 w 3612444"/>
              <a:gd name="connsiteY6" fmla="*/ 1469288 h 2302537"/>
              <a:gd name="connsiteX7" fmla="*/ 197555 w 3612444"/>
              <a:gd name="connsiteY7" fmla="*/ 1356399 h 2302537"/>
              <a:gd name="connsiteX8" fmla="*/ 225778 w 3612444"/>
              <a:gd name="connsiteY8" fmla="*/ 1328177 h 2302537"/>
              <a:gd name="connsiteX9" fmla="*/ 254000 w 3612444"/>
              <a:gd name="connsiteY9" fmla="*/ 1172955 h 2302537"/>
              <a:gd name="connsiteX10" fmla="*/ 282222 w 3612444"/>
              <a:gd name="connsiteY10" fmla="*/ 1130622 h 2302537"/>
              <a:gd name="connsiteX11" fmla="*/ 338667 w 3612444"/>
              <a:gd name="connsiteY11" fmla="*/ 1074177 h 2302537"/>
              <a:gd name="connsiteX12" fmla="*/ 395111 w 3612444"/>
              <a:gd name="connsiteY12" fmla="*/ 1017733 h 2302537"/>
              <a:gd name="connsiteX13" fmla="*/ 409222 w 3612444"/>
              <a:gd name="connsiteY13" fmla="*/ 975399 h 2302537"/>
              <a:gd name="connsiteX14" fmla="*/ 493889 w 3612444"/>
              <a:gd name="connsiteY14" fmla="*/ 947177 h 2302537"/>
              <a:gd name="connsiteX15" fmla="*/ 578555 w 3612444"/>
              <a:gd name="connsiteY15" fmla="*/ 918955 h 2302537"/>
              <a:gd name="connsiteX16" fmla="*/ 620889 w 3612444"/>
              <a:gd name="connsiteY16" fmla="*/ 904844 h 2302537"/>
              <a:gd name="connsiteX17" fmla="*/ 663222 w 3612444"/>
              <a:gd name="connsiteY17" fmla="*/ 862511 h 2302537"/>
              <a:gd name="connsiteX18" fmla="*/ 705555 w 3612444"/>
              <a:gd name="connsiteY18" fmla="*/ 834288 h 2302537"/>
              <a:gd name="connsiteX19" fmla="*/ 776111 w 3612444"/>
              <a:gd name="connsiteY19" fmla="*/ 763733 h 2302537"/>
              <a:gd name="connsiteX20" fmla="*/ 818444 w 3612444"/>
              <a:gd name="connsiteY20" fmla="*/ 679066 h 2302537"/>
              <a:gd name="connsiteX21" fmla="*/ 860778 w 3612444"/>
              <a:gd name="connsiteY21" fmla="*/ 566177 h 2302537"/>
              <a:gd name="connsiteX22" fmla="*/ 889000 w 3612444"/>
              <a:gd name="connsiteY22" fmla="*/ 481511 h 2302537"/>
              <a:gd name="connsiteX23" fmla="*/ 903111 w 3612444"/>
              <a:gd name="connsiteY23" fmla="*/ 425066 h 2302537"/>
              <a:gd name="connsiteX24" fmla="*/ 931333 w 3612444"/>
              <a:gd name="connsiteY24" fmla="*/ 382733 h 2302537"/>
              <a:gd name="connsiteX25" fmla="*/ 987778 w 3612444"/>
              <a:gd name="connsiteY25" fmla="*/ 255733 h 2302537"/>
              <a:gd name="connsiteX26" fmla="*/ 1072444 w 3612444"/>
              <a:gd name="connsiteY26" fmla="*/ 227511 h 2302537"/>
              <a:gd name="connsiteX27" fmla="*/ 1114778 w 3612444"/>
              <a:gd name="connsiteY27" fmla="*/ 213399 h 2302537"/>
              <a:gd name="connsiteX28" fmla="*/ 1241778 w 3612444"/>
              <a:gd name="connsiteY28" fmla="*/ 72288 h 2302537"/>
              <a:gd name="connsiteX29" fmla="*/ 1284111 w 3612444"/>
              <a:gd name="connsiteY29" fmla="*/ 29955 h 2302537"/>
              <a:gd name="connsiteX30" fmla="*/ 1382889 w 3612444"/>
              <a:gd name="connsiteY30" fmla="*/ 44066 h 2302537"/>
              <a:gd name="connsiteX31" fmla="*/ 1467555 w 3612444"/>
              <a:gd name="connsiteY31" fmla="*/ 58177 h 2302537"/>
              <a:gd name="connsiteX32" fmla="*/ 1608667 w 3612444"/>
              <a:gd name="connsiteY32" fmla="*/ 1733 h 2302537"/>
              <a:gd name="connsiteX33" fmla="*/ 1707444 w 3612444"/>
              <a:gd name="connsiteY33" fmla="*/ 15844 h 2302537"/>
              <a:gd name="connsiteX34" fmla="*/ 2427111 w 3612444"/>
              <a:gd name="connsiteY34" fmla="*/ 44066 h 2302537"/>
              <a:gd name="connsiteX35" fmla="*/ 2540000 w 3612444"/>
              <a:gd name="connsiteY35" fmla="*/ 100511 h 2302537"/>
              <a:gd name="connsiteX36" fmla="*/ 2836333 w 3612444"/>
              <a:gd name="connsiteY36" fmla="*/ 156955 h 2302537"/>
              <a:gd name="connsiteX37" fmla="*/ 3005667 w 3612444"/>
              <a:gd name="connsiteY37" fmla="*/ 185177 h 2302537"/>
              <a:gd name="connsiteX38" fmla="*/ 3104444 w 3612444"/>
              <a:gd name="connsiteY38" fmla="*/ 255733 h 2302537"/>
              <a:gd name="connsiteX39" fmla="*/ 3132667 w 3612444"/>
              <a:gd name="connsiteY39" fmla="*/ 467399 h 2302537"/>
              <a:gd name="connsiteX40" fmla="*/ 3175000 w 3612444"/>
              <a:gd name="connsiteY40" fmla="*/ 552066 h 2302537"/>
              <a:gd name="connsiteX41" fmla="*/ 3189111 w 3612444"/>
              <a:gd name="connsiteY41" fmla="*/ 594399 h 2302537"/>
              <a:gd name="connsiteX42" fmla="*/ 3231444 w 3612444"/>
              <a:gd name="connsiteY42" fmla="*/ 721399 h 2302537"/>
              <a:gd name="connsiteX43" fmla="*/ 3302000 w 3612444"/>
              <a:gd name="connsiteY43" fmla="*/ 876622 h 2302537"/>
              <a:gd name="connsiteX44" fmla="*/ 3344333 w 3612444"/>
              <a:gd name="connsiteY44" fmla="*/ 890733 h 2302537"/>
              <a:gd name="connsiteX45" fmla="*/ 3386667 w 3612444"/>
              <a:gd name="connsiteY45" fmla="*/ 918955 h 2302537"/>
              <a:gd name="connsiteX46" fmla="*/ 3443111 w 3612444"/>
              <a:gd name="connsiteY46" fmla="*/ 933066 h 2302537"/>
              <a:gd name="connsiteX47" fmla="*/ 3485444 w 3612444"/>
              <a:gd name="connsiteY47" fmla="*/ 947177 h 2302537"/>
              <a:gd name="connsiteX48" fmla="*/ 3556000 w 3612444"/>
              <a:gd name="connsiteY48" fmla="*/ 1074177 h 2302537"/>
              <a:gd name="connsiteX49" fmla="*/ 3570111 w 3612444"/>
              <a:gd name="connsiteY49" fmla="*/ 1455177 h 2302537"/>
              <a:gd name="connsiteX50" fmla="*/ 3598333 w 3612444"/>
              <a:gd name="connsiteY50" fmla="*/ 1497511 h 2302537"/>
              <a:gd name="connsiteX51" fmla="*/ 3612444 w 3612444"/>
              <a:gd name="connsiteY51" fmla="*/ 1568066 h 2302537"/>
              <a:gd name="connsiteX52" fmla="*/ 3598333 w 3612444"/>
              <a:gd name="connsiteY52" fmla="*/ 1652733 h 2302537"/>
              <a:gd name="connsiteX53" fmla="*/ 3541889 w 3612444"/>
              <a:gd name="connsiteY53" fmla="*/ 1737399 h 2302537"/>
              <a:gd name="connsiteX54" fmla="*/ 3471333 w 3612444"/>
              <a:gd name="connsiteY54" fmla="*/ 1836177 h 2302537"/>
              <a:gd name="connsiteX55" fmla="*/ 3429000 w 3612444"/>
              <a:gd name="connsiteY55" fmla="*/ 1864399 h 2302537"/>
              <a:gd name="connsiteX56" fmla="*/ 3414889 w 3612444"/>
              <a:gd name="connsiteY56" fmla="*/ 1906733 h 2302537"/>
              <a:gd name="connsiteX57" fmla="*/ 3330222 w 3612444"/>
              <a:gd name="connsiteY57" fmla="*/ 1934955 h 2302537"/>
              <a:gd name="connsiteX58" fmla="*/ 3287889 w 3612444"/>
              <a:gd name="connsiteY58" fmla="*/ 1963177 h 2302537"/>
              <a:gd name="connsiteX59" fmla="*/ 3245555 w 3612444"/>
              <a:gd name="connsiteY59" fmla="*/ 1977288 h 2302537"/>
              <a:gd name="connsiteX60" fmla="*/ 3189111 w 3612444"/>
              <a:gd name="connsiteY60" fmla="*/ 2005511 h 2302537"/>
              <a:gd name="connsiteX61" fmla="*/ 3104444 w 3612444"/>
              <a:gd name="connsiteY61" fmla="*/ 2047844 h 2302537"/>
              <a:gd name="connsiteX62" fmla="*/ 3048000 w 3612444"/>
              <a:gd name="connsiteY62" fmla="*/ 2132511 h 2302537"/>
              <a:gd name="connsiteX63" fmla="*/ 2949222 w 3612444"/>
              <a:gd name="connsiteY63" fmla="*/ 2160733 h 2302537"/>
              <a:gd name="connsiteX64" fmla="*/ 2906889 w 3612444"/>
              <a:gd name="connsiteY64" fmla="*/ 2174844 h 2302537"/>
              <a:gd name="connsiteX65" fmla="*/ 2779889 w 3612444"/>
              <a:gd name="connsiteY65" fmla="*/ 2245399 h 2302537"/>
              <a:gd name="connsiteX66" fmla="*/ 2751667 w 3612444"/>
              <a:gd name="connsiteY66" fmla="*/ 2287733 h 2302537"/>
              <a:gd name="connsiteX67" fmla="*/ 2511778 w 3612444"/>
              <a:gd name="connsiteY67" fmla="*/ 2287733 h 2302537"/>
              <a:gd name="connsiteX68" fmla="*/ 2469444 w 3612444"/>
              <a:gd name="connsiteY68" fmla="*/ 2273622 h 2302537"/>
              <a:gd name="connsiteX69" fmla="*/ 2455333 w 3612444"/>
              <a:gd name="connsiteY69" fmla="*/ 2231288 h 2302537"/>
              <a:gd name="connsiteX70" fmla="*/ 2427111 w 3612444"/>
              <a:gd name="connsiteY70" fmla="*/ 2118399 h 2302537"/>
              <a:gd name="connsiteX71" fmla="*/ 2413000 w 3612444"/>
              <a:gd name="connsiteY71" fmla="*/ 2076066 h 2302537"/>
              <a:gd name="connsiteX72" fmla="*/ 2328333 w 3612444"/>
              <a:gd name="connsiteY72" fmla="*/ 2019622 h 2302537"/>
              <a:gd name="connsiteX73" fmla="*/ 2300111 w 3612444"/>
              <a:gd name="connsiteY73" fmla="*/ 1991399 h 2302537"/>
              <a:gd name="connsiteX74" fmla="*/ 2271889 w 3612444"/>
              <a:gd name="connsiteY74" fmla="*/ 1949066 h 2302537"/>
              <a:gd name="connsiteX75" fmla="*/ 1255889 w 3612444"/>
              <a:gd name="connsiteY75" fmla="*/ 1934955 h 2302537"/>
              <a:gd name="connsiteX76" fmla="*/ 1199444 w 3612444"/>
              <a:gd name="connsiteY76" fmla="*/ 1906733 h 2302537"/>
              <a:gd name="connsiteX77" fmla="*/ 1114778 w 3612444"/>
              <a:gd name="connsiteY77" fmla="*/ 1920844 h 2302537"/>
              <a:gd name="connsiteX78" fmla="*/ 1016000 w 3612444"/>
              <a:gd name="connsiteY78" fmla="*/ 1934955 h 2302537"/>
              <a:gd name="connsiteX79" fmla="*/ 846667 w 3612444"/>
              <a:gd name="connsiteY79" fmla="*/ 1963177 h 2302537"/>
              <a:gd name="connsiteX80" fmla="*/ 818444 w 3612444"/>
              <a:gd name="connsiteY80" fmla="*/ 2174844 h 2302537"/>
              <a:gd name="connsiteX81" fmla="*/ 790222 w 3612444"/>
              <a:gd name="connsiteY81" fmla="*/ 2217177 h 2302537"/>
              <a:gd name="connsiteX82" fmla="*/ 733778 w 3612444"/>
              <a:gd name="connsiteY82" fmla="*/ 2245399 h 2302537"/>
              <a:gd name="connsiteX83" fmla="*/ 705555 w 3612444"/>
              <a:gd name="connsiteY83" fmla="*/ 2273622 h 2302537"/>
              <a:gd name="connsiteX84" fmla="*/ 663222 w 3612444"/>
              <a:gd name="connsiteY84" fmla="*/ 2301844 h 2302537"/>
              <a:gd name="connsiteX85" fmla="*/ 493889 w 3612444"/>
              <a:gd name="connsiteY85" fmla="*/ 2287733 h 2302537"/>
              <a:gd name="connsiteX86" fmla="*/ 465667 w 3612444"/>
              <a:gd name="connsiteY86" fmla="*/ 2203066 h 2302537"/>
              <a:gd name="connsiteX87" fmla="*/ 451555 w 3612444"/>
              <a:gd name="connsiteY87" fmla="*/ 2160733 h 2302537"/>
              <a:gd name="connsiteX88" fmla="*/ 423333 w 3612444"/>
              <a:gd name="connsiteY88" fmla="*/ 2090177 h 2302537"/>
              <a:gd name="connsiteX89" fmla="*/ 395111 w 3612444"/>
              <a:gd name="connsiteY89" fmla="*/ 1991399 h 2302537"/>
              <a:gd name="connsiteX90" fmla="*/ 352778 w 3612444"/>
              <a:gd name="connsiteY90" fmla="*/ 1963177 h 2302537"/>
              <a:gd name="connsiteX91" fmla="*/ 268111 w 3612444"/>
              <a:gd name="connsiteY91" fmla="*/ 1934955 h 2302537"/>
              <a:gd name="connsiteX92" fmla="*/ 225778 w 3612444"/>
              <a:gd name="connsiteY92" fmla="*/ 1920844 h 2302537"/>
              <a:gd name="connsiteX93" fmla="*/ 84667 w 3612444"/>
              <a:gd name="connsiteY93" fmla="*/ 1906733 h 2302537"/>
              <a:gd name="connsiteX94" fmla="*/ 0 w 3612444"/>
              <a:gd name="connsiteY94" fmla="*/ 1864399 h 230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612444" h="2302537">
                <a:moveTo>
                  <a:pt x="0" y="1864399"/>
                </a:moveTo>
                <a:lnTo>
                  <a:pt x="0" y="1864399"/>
                </a:lnTo>
                <a:cubicBezTo>
                  <a:pt x="23518" y="1826770"/>
                  <a:pt x="41074" y="1784677"/>
                  <a:pt x="70555" y="1751511"/>
                </a:cubicBezTo>
                <a:cubicBezTo>
                  <a:pt x="80437" y="1740393"/>
                  <a:pt x="107806" y="1751378"/>
                  <a:pt x="112889" y="1737399"/>
                </a:cubicBezTo>
                <a:cubicBezTo>
                  <a:pt x="129044" y="1692973"/>
                  <a:pt x="116371" y="1642349"/>
                  <a:pt x="127000" y="1596288"/>
                </a:cubicBezTo>
                <a:cubicBezTo>
                  <a:pt x="130813" y="1579763"/>
                  <a:pt x="148334" y="1569453"/>
                  <a:pt x="155222" y="1553955"/>
                </a:cubicBezTo>
                <a:cubicBezTo>
                  <a:pt x="167304" y="1526770"/>
                  <a:pt x="183444" y="1469288"/>
                  <a:pt x="183444" y="1469288"/>
                </a:cubicBezTo>
                <a:cubicBezTo>
                  <a:pt x="188148" y="1431658"/>
                  <a:pt x="186658" y="1392722"/>
                  <a:pt x="197555" y="1356399"/>
                </a:cubicBezTo>
                <a:cubicBezTo>
                  <a:pt x="201378" y="1343656"/>
                  <a:pt x="221865" y="1340893"/>
                  <a:pt x="225778" y="1328177"/>
                </a:cubicBezTo>
                <a:cubicBezTo>
                  <a:pt x="241244" y="1277914"/>
                  <a:pt x="239553" y="1223521"/>
                  <a:pt x="254000" y="1172955"/>
                </a:cubicBezTo>
                <a:cubicBezTo>
                  <a:pt x="258659" y="1156648"/>
                  <a:pt x="271185" y="1143498"/>
                  <a:pt x="282222" y="1130622"/>
                </a:cubicBezTo>
                <a:cubicBezTo>
                  <a:pt x="299539" y="1110419"/>
                  <a:pt x="338667" y="1074177"/>
                  <a:pt x="338667" y="1074177"/>
                </a:cubicBezTo>
                <a:cubicBezTo>
                  <a:pt x="376297" y="961287"/>
                  <a:pt x="319852" y="1092994"/>
                  <a:pt x="395111" y="1017733"/>
                </a:cubicBezTo>
                <a:cubicBezTo>
                  <a:pt x="405629" y="1007215"/>
                  <a:pt x="397118" y="984045"/>
                  <a:pt x="409222" y="975399"/>
                </a:cubicBezTo>
                <a:cubicBezTo>
                  <a:pt x="433430" y="958108"/>
                  <a:pt x="465667" y="956584"/>
                  <a:pt x="493889" y="947177"/>
                </a:cubicBezTo>
                <a:lnTo>
                  <a:pt x="578555" y="918955"/>
                </a:lnTo>
                <a:lnTo>
                  <a:pt x="620889" y="904844"/>
                </a:lnTo>
                <a:cubicBezTo>
                  <a:pt x="635000" y="890733"/>
                  <a:pt x="647891" y="875287"/>
                  <a:pt x="663222" y="862511"/>
                </a:cubicBezTo>
                <a:cubicBezTo>
                  <a:pt x="676251" y="851654"/>
                  <a:pt x="693563" y="846280"/>
                  <a:pt x="705555" y="834288"/>
                </a:cubicBezTo>
                <a:cubicBezTo>
                  <a:pt x="799625" y="740218"/>
                  <a:pt x="663228" y="838989"/>
                  <a:pt x="776111" y="763733"/>
                </a:cubicBezTo>
                <a:cubicBezTo>
                  <a:pt x="801481" y="725677"/>
                  <a:pt x="808707" y="722882"/>
                  <a:pt x="818444" y="679066"/>
                </a:cubicBezTo>
                <a:cubicBezTo>
                  <a:pt x="841727" y="574291"/>
                  <a:pt x="809075" y="617878"/>
                  <a:pt x="860778" y="566177"/>
                </a:cubicBezTo>
                <a:cubicBezTo>
                  <a:pt x="870185" y="537955"/>
                  <a:pt x="881785" y="510371"/>
                  <a:pt x="889000" y="481511"/>
                </a:cubicBezTo>
                <a:cubicBezTo>
                  <a:pt x="893704" y="462696"/>
                  <a:pt x="895471" y="442892"/>
                  <a:pt x="903111" y="425066"/>
                </a:cubicBezTo>
                <a:cubicBezTo>
                  <a:pt x="909792" y="409478"/>
                  <a:pt x="921926" y="396844"/>
                  <a:pt x="931333" y="382733"/>
                </a:cubicBezTo>
                <a:cubicBezTo>
                  <a:pt x="936016" y="368683"/>
                  <a:pt x="959529" y="273388"/>
                  <a:pt x="987778" y="255733"/>
                </a:cubicBezTo>
                <a:cubicBezTo>
                  <a:pt x="1013005" y="239966"/>
                  <a:pt x="1044222" y="236918"/>
                  <a:pt x="1072444" y="227511"/>
                </a:cubicBezTo>
                <a:lnTo>
                  <a:pt x="1114778" y="213399"/>
                </a:lnTo>
                <a:cubicBezTo>
                  <a:pt x="1181058" y="125025"/>
                  <a:pt x="1140481" y="173585"/>
                  <a:pt x="1241778" y="72288"/>
                </a:cubicBezTo>
                <a:cubicBezTo>
                  <a:pt x="1255889" y="58177"/>
                  <a:pt x="1260593" y="34659"/>
                  <a:pt x="1284111" y="29955"/>
                </a:cubicBezTo>
                <a:cubicBezTo>
                  <a:pt x="1307630" y="25251"/>
                  <a:pt x="1311275" y="79872"/>
                  <a:pt x="1382889" y="44066"/>
                </a:cubicBezTo>
                <a:cubicBezTo>
                  <a:pt x="1411111" y="48770"/>
                  <a:pt x="1429925" y="65233"/>
                  <a:pt x="1467555" y="58177"/>
                </a:cubicBezTo>
                <a:cubicBezTo>
                  <a:pt x="1505185" y="51122"/>
                  <a:pt x="1568686" y="8788"/>
                  <a:pt x="1608667" y="1733"/>
                </a:cubicBezTo>
                <a:cubicBezTo>
                  <a:pt x="1648648" y="-5322"/>
                  <a:pt x="1674518" y="11140"/>
                  <a:pt x="1707444" y="15844"/>
                </a:cubicBezTo>
                <a:cubicBezTo>
                  <a:pt x="1969910" y="103331"/>
                  <a:pt x="1645430" y="-180"/>
                  <a:pt x="2427111" y="44066"/>
                </a:cubicBezTo>
                <a:cubicBezTo>
                  <a:pt x="2520406" y="49347"/>
                  <a:pt x="2471909" y="77814"/>
                  <a:pt x="2540000" y="100511"/>
                </a:cubicBezTo>
                <a:cubicBezTo>
                  <a:pt x="2606498" y="122677"/>
                  <a:pt x="2777768" y="145974"/>
                  <a:pt x="2836333" y="156955"/>
                </a:cubicBezTo>
                <a:cubicBezTo>
                  <a:pt x="3022800" y="191917"/>
                  <a:pt x="2691231" y="145873"/>
                  <a:pt x="3005667" y="185177"/>
                </a:cubicBezTo>
                <a:cubicBezTo>
                  <a:pt x="3104444" y="218103"/>
                  <a:pt x="3080926" y="185177"/>
                  <a:pt x="3104444" y="255733"/>
                </a:cubicBezTo>
                <a:cubicBezTo>
                  <a:pt x="3113852" y="326288"/>
                  <a:pt x="3120965" y="397188"/>
                  <a:pt x="3132667" y="467399"/>
                </a:cubicBezTo>
                <a:cubicBezTo>
                  <a:pt x="3141535" y="520605"/>
                  <a:pt x="3150620" y="503305"/>
                  <a:pt x="3175000" y="552066"/>
                </a:cubicBezTo>
                <a:cubicBezTo>
                  <a:pt x="3181652" y="565370"/>
                  <a:pt x="3183888" y="580472"/>
                  <a:pt x="3189111" y="594399"/>
                </a:cubicBezTo>
                <a:cubicBezTo>
                  <a:pt x="3268676" y="806574"/>
                  <a:pt x="3177394" y="545740"/>
                  <a:pt x="3231444" y="721399"/>
                </a:cubicBezTo>
                <a:cubicBezTo>
                  <a:pt x="3243330" y="760027"/>
                  <a:pt x="3252558" y="846956"/>
                  <a:pt x="3302000" y="876622"/>
                </a:cubicBezTo>
                <a:cubicBezTo>
                  <a:pt x="3314755" y="884275"/>
                  <a:pt x="3331029" y="884081"/>
                  <a:pt x="3344333" y="890733"/>
                </a:cubicBezTo>
                <a:cubicBezTo>
                  <a:pt x="3359502" y="898317"/>
                  <a:pt x="3371079" y="912274"/>
                  <a:pt x="3386667" y="918955"/>
                </a:cubicBezTo>
                <a:cubicBezTo>
                  <a:pt x="3404493" y="926594"/>
                  <a:pt x="3424463" y="927738"/>
                  <a:pt x="3443111" y="933066"/>
                </a:cubicBezTo>
                <a:cubicBezTo>
                  <a:pt x="3457413" y="937152"/>
                  <a:pt x="3471333" y="942473"/>
                  <a:pt x="3485444" y="947177"/>
                </a:cubicBezTo>
                <a:cubicBezTo>
                  <a:pt x="3550140" y="1044220"/>
                  <a:pt x="3531163" y="999666"/>
                  <a:pt x="3556000" y="1074177"/>
                </a:cubicBezTo>
                <a:cubicBezTo>
                  <a:pt x="3560704" y="1201177"/>
                  <a:pt x="3557465" y="1328721"/>
                  <a:pt x="3570111" y="1455177"/>
                </a:cubicBezTo>
                <a:cubicBezTo>
                  <a:pt x="3571799" y="1472052"/>
                  <a:pt x="3592378" y="1481631"/>
                  <a:pt x="3598333" y="1497511"/>
                </a:cubicBezTo>
                <a:cubicBezTo>
                  <a:pt x="3606754" y="1519968"/>
                  <a:pt x="3607740" y="1544548"/>
                  <a:pt x="3612444" y="1568066"/>
                </a:cubicBezTo>
                <a:cubicBezTo>
                  <a:pt x="3607740" y="1596288"/>
                  <a:pt x="3609337" y="1626322"/>
                  <a:pt x="3598333" y="1652733"/>
                </a:cubicBezTo>
                <a:cubicBezTo>
                  <a:pt x="3585287" y="1684043"/>
                  <a:pt x="3560704" y="1709177"/>
                  <a:pt x="3541889" y="1737399"/>
                </a:cubicBezTo>
                <a:cubicBezTo>
                  <a:pt x="3525861" y="1761442"/>
                  <a:pt x="3488843" y="1818667"/>
                  <a:pt x="3471333" y="1836177"/>
                </a:cubicBezTo>
                <a:cubicBezTo>
                  <a:pt x="3459341" y="1848169"/>
                  <a:pt x="3443111" y="1854992"/>
                  <a:pt x="3429000" y="1864399"/>
                </a:cubicBezTo>
                <a:cubicBezTo>
                  <a:pt x="3424296" y="1878510"/>
                  <a:pt x="3426993" y="1898087"/>
                  <a:pt x="3414889" y="1906733"/>
                </a:cubicBezTo>
                <a:cubicBezTo>
                  <a:pt x="3390681" y="1924024"/>
                  <a:pt x="3354975" y="1918453"/>
                  <a:pt x="3330222" y="1934955"/>
                </a:cubicBezTo>
                <a:cubicBezTo>
                  <a:pt x="3316111" y="1944362"/>
                  <a:pt x="3303058" y="1955593"/>
                  <a:pt x="3287889" y="1963177"/>
                </a:cubicBezTo>
                <a:cubicBezTo>
                  <a:pt x="3274585" y="1969829"/>
                  <a:pt x="3259227" y="1971429"/>
                  <a:pt x="3245555" y="1977288"/>
                </a:cubicBezTo>
                <a:cubicBezTo>
                  <a:pt x="3226220" y="1985574"/>
                  <a:pt x="3207375" y="1995074"/>
                  <a:pt x="3189111" y="2005511"/>
                </a:cubicBezTo>
                <a:cubicBezTo>
                  <a:pt x="3112522" y="2049277"/>
                  <a:pt x="3182057" y="2021974"/>
                  <a:pt x="3104444" y="2047844"/>
                </a:cubicBezTo>
                <a:cubicBezTo>
                  <a:pt x="3085629" y="2076066"/>
                  <a:pt x="3080178" y="2121785"/>
                  <a:pt x="3048000" y="2132511"/>
                </a:cubicBezTo>
                <a:cubicBezTo>
                  <a:pt x="2946501" y="2166344"/>
                  <a:pt x="3073253" y="2125296"/>
                  <a:pt x="2949222" y="2160733"/>
                </a:cubicBezTo>
                <a:cubicBezTo>
                  <a:pt x="2934920" y="2164819"/>
                  <a:pt x="2919892" y="2167620"/>
                  <a:pt x="2906889" y="2174844"/>
                </a:cubicBezTo>
                <a:cubicBezTo>
                  <a:pt x="2761325" y="2255712"/>
                  <a:pt x="2875678" y="2213469"/>
                  <a:pt x="2779889" y="2245399"/>
                </a:cubicBezTo>
                <a:cubicBezTo>
                  <a:pt x="2770482" y="2259510"/>
                  <a:pt x="2766392" y="2279319"/>
                  <a:pt x="2751667" y="2287733"/>
                </a:cubicBezTo>
                <a:cubicBezTo>
                  <a:pt x="2697103" y="2318913"/>
                  <a:pt x="2536088" y="2289759"/>
                  <a:pt x="2511778" y="2287733"/>
                </a:cubicBezTo>
                <a:cubicBezTo>
                  <a:pt x="2497667" y="2283029"/>
                  <a:pt x="2479962" y="2284140"/>
                  <a:pt x="2469444" y="2273622"/>
                </a:cubicBezTo>
                <a:cubicBezTo>
                  <a:pt x="2458926" y="2263104"/>
                  <a:pt x="2459247" y="2245639"/>
                  <a:pt x="2455333" y="2231288"/>
                </a:cubicBezTo>
                <a:cubicBezTo>
                  <a:pt x="2445127" y="2193867"/>
                  <a:pt x="2439377" y="2155196"/>
                  <a:pt x="2427111" y="2118399"/>
                </a:cubicBezTo>
                <a:cubicBezTo>
                  <a:pt x="2422407" y="2104288"/>
                  <a:pt x="2423518" y="2086584"/>
                  <a:pt x="2413000" y="2076066"/>
                </a:cubicBezTo>
                <a:cubicBezTo>
                  <a:pt x="2389016" y="2052082"/>
                  <a:pt x="2352317" y="2043607"/>
                  <a:pt x="2328333" y="2019622"/>
                </a:cubicBezTo>
                <a:cubicBezTo>
                  <a:pt x="2318926" y="2010214"/>
                  <a:pt x="2308422" y="2001788"/>
                  <a:pt x="2300111" y="1991399"/>
                </a:cubicBezTo>
                <a:cubicBezTo>
                  <a:pt x="2289517" y="1978156"/>
                  <a:pt x="2288824" y="1949981"/>
                  <a:pt x="2271889" y="1949066"/>
                </a:cubicBezTo>
                <a:cubicBezTo>
                  <a:pt x="1933683" y="1930785"/>
                  <a:pt x="1594556" y="1939659"/>
                  <a:pt x="1255889" y="1934955"/>
                </a:cubicBezTo>
                <a:cubicBezTo>
                  <a:pt x="1237074" y="1925548"/>
                  <a:pt x="1220375" y="1908826"/>
                  <a:pt x="1199444" y="1906733"/>
                </a:cubicBezTo>
                <a:cubicBezTo>
                  <a:pt x="1170975" y="1903886"/>
                  <a:pt x="1143057" y="1916493"/>
                  <a:pt x="1114778" y="1920844"/>
                </a:cubicBezTo>
                <a:cubicBezTo>
                  <a:pt x="1081904" y="1925901"/>
                  <a:pt x="1048853" y="1929768"/>
                  <a:pt x="1016000" y="1934955"/>
                </a:cubicBezTo>
                <a:lnTo>
                  <a:pt x="846667" y="1963177"/>
                </a:lnTo>
                <a:cubicBezTo>
                  <a:pt x="844833" y="1981517"/>
                  <a:pt x="834385" y="2132334"/>
                  <a:pt x="818444" y="2174844"/>
                </a:cubicBezTo>
                <a:cubicBezTo>
                  <a:pt x="812489" y="2190724"/>
                  <a:pt x="803251" y="2206320"/>
                  <a:pt x="790222" y="2217177"/>
                </a:cubicBezTo>
                <a:cubicBezTo>
                  <a:pt x="774062" y="2230644"/>
                  <a:pt x="751281" y="2233731"/>
                  <a:pt x="733778" y="2245399"/>
                </a:cubicBezTo>
                <a:cubicBezTo>
                  <a:pt x="722708" y="2252779"/>
                  <a:pt x="715944" y="2265311"/>
                  <a:pt x="705555" y="2273622"/>
                </a:cubicBezTo>
                <a:cubicBezTo>
                  <a:pt x="692312" y="2284216"/>
                  <a:pt x="677333" y="2292437"/>
                  <a:pt x="663222" y="2301844"/>
                </a:cubicBezTo>
                <a:cubicBezTo>
                  <a:pt x="606778" y="2297140"/>
                  <a:pt x="544549" y="2313063"/>
                  <a:pt x="493889" y="2287733"/>
                </a:cubicBezTo>
                <a:cubicBezTo>
                  <a:pt x="467281" y="2274429"/>
                  <a:pt x="475075" y="2231288"/>
                  <a:pt x="465667" y="2203066"/>
                </a:cubicBezTo>
                <a:cubicBezTo>
                  <a:pt x="460963" y="2188955"/>
                  <a:pt x="457079" y="2174544"/>
                  <a:pt x="451555" y="2160733"/>
                </a:cubicBezTo>
                <a:cubicBezTo>
                  <a:pt x="442148" y="2137214"/>
                  <a:pt x="431343" y="2114207"/>
                  <a:pt x="423333" y="2090177"/>
                </a:cubicBezTo>
                <a:cubicBezTo>
                  <a:pt x="421884" y="2085831"/>
                  <a:pt x="402876" y="2001105"/>
                  <a:pt x="395111" y="1991399"/>
                </a:cubicBezTo>
                <a:cubicBezTo>
                  <a:pt x="384517" y="1978156"/>
                  <a:pt x="368276" y="1970065"/>
                  <a:pt x="352778" y="1963177"/>
                </a:cubicBezTo>
                <a:cubicBezTo>
                  <a:pt x="325593" y="1951095"/>
                  <a:pt x="296333" y="1944362"/>
                  <a:pt x="268111" y="1934955"/>
                </a:cubicBezTo>
                <a:cubicBezTo>
                  <a:pt x="254000" y="1930251"/>
                  <a:pt x="240578" y="1922324"/>
                  <a:pt x="225778" y="1920844"/>
                </a:cubicBezTo>
                <a:lnTo>
                  <a:pt x="84667" y="1906733"/>
                </a:lnTo>
                <a:cubicBezTo>
                  <a:pt x="33582" y="1872677"/>
                  <a:pt x="14111" y="1871455"/>
                  <a:pt x="0" y="1864399"/>
                </a:cubicBezTo>
                <a:close/>
              </a:path>
            </a:pathLst>
          </a:custGeom>
          <a:solidFill>
            <a:srgbClr val="FF0000">
              <a:alpha val="53000"/>
            </a:srgbClr>
          </a:solidFill>
          <a:ln w="381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75435" y="4842771"/>
            <a:ext cx="927065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Rounded MT Bold"/>
                <a:cs typeface="Arial Rounded MT Bold"/>
              </a:rPr>
              <a:t>Car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5686778" y="4056418"/>
            <a:ext cx="747889" cy="2409800"/>
          </a:xfrm>
          <a:custGeom>
            <a:avLst/>
            <a:gdLst>
              <a:gd name="connsiteX0" fmla="*/ 550333 w 747889"/>
              <a:gd name="connsiteY0" fmla="*/ 176915 h 2409800"/>
              <a:gd name="connsiteX1" fmla="*/ 550333 w 747889"/>
              <a:gd name="connsiteY1" fmla="*/ 176915 h 2409800"/>
              <a:gd name="connsiteX2" fmla="*/ 451555 w 747889"/>
              <a:gd name="connsiteY2" fmla="*/ 78138 h 2409800"/>
              <a:gd name="connsiteX3" fmla="*/ 395111 w 747889"/>
              <a:gd name="connsiteY3" fmla="*/ 7582 h 2409800"/>
              <a:gd name="connsiteX4" fmla="*/ 127000 w 747889"/>
              <a:gd name="connsiteY4" fmla="*/ 78138 h 2409800"/>
              <a:gd name="connsiteX5" fmla="*/ 112889 w 747889"/>
              <a:gd name="connsiteY5" fmla="*/ 120471 h 2409800"/>
              <a:gd name="connsiteX6" fmla="*/ 254000 w 747889"/>
              <a:gd name="connsiteY6" fmla="*/ 134582 h 2409800"/>
              <a:gd name="connsiteX7" fmla="*/ 268111 w 747889"/>
              <a:gd name="connsiteY7" fmla="*/ 176915 h 2409800"/>
              <a:gd name="connsiteX8" fmla="*/ 282222 w 747889"/>
              <a:gd name="connsiteY8" fmla="*/ 303915 h 2409800"/>
              <a:gd name="connsiteX9" fmla="*/ 296333 w 747889"/>
              <a:gd name="connsiteY9" fmla="*/ 346249 h 2409800"/>
              <a:gd name="connsiteX10" fmla="*/ 310444 w 747889"/>
              <a:gd name="connsiteY10" fmla="*/ 402693 h 2409800"/>
              <a:gd name="connsiteX11" fmla="*/ 366889 w 747889"/>
              <a:gd name="connsiteY11" fmla="*/ 487360 h 2409800"/>
              <a:gd name="connsiteX12" fmla="*/ 352778 w 747889"/>
              <a:gd name="connsiteY12" fmla="*/ 614360 h 2409800"/>
              <a:gd name="connsiteX13" fmla="*/ 141111 w 747889"/>
              <a:gd name="connsiteY13" fmla="*/ 586138 h 2409800"/>
              <a:gd name="connsiteX14" fmla="*/ 112889 w 747889"/>
              <a:gd name="connsiteY14" fmla="*/ 557915 h 2409800"/>
              <a:gd name="connsiteX15" fmla="*/ 28222 w 747889"/>
              <a:gd name="connsiteY15" fmla="*/ 529693 h 2409800"/>
              <a:gd name="connsiteX16" fmla="*/ 0 w 747889"/>
              <a:gd name="connsiteY16" fmla="*/ 572026 h 2409800"/>
              <a:gd name="connsiteX17" fmla="*/ 28222 w 747889"/>
              <a:gd name="connsiteY17" fmla="*/ 600249 h 2409800"/>
              <a:gd name="connsiteX18" fmla="*/ 183444 w 747889"/>
              <a:gd name="connsiteY18" fmla="*/ 642582 h 2409800"/>
              <a:gd name="connsiteX19" fmla="*/ 239889 w 747889"/>
              <a:gd name="connsiteY19" fmla="*/ 699026 h 2409800"/>
              <a:gd name="connsiteX20" fmla="*/ 268111 w 747889"/>
              <a:gd name="connsiteY20" fmla="*/ 1390471 h 2409800"/>
              <a:gd name="connsiteX21" fmla="*/ 282222 w 747889"/>
              <a:gd name="connsiteY21" fmla="*/ 1856138 h 2409800"/>
              <a:gd name="connsiteX22" fmla="*/ 310444 w 747889"/>
              <a:gd name="connsiteY22" fmla="*/ 1898471 h 2409800"/>
              <a:gd name="connsiteX23" fmla="*/ 352778 w 747889"/>
              <a:gd name="connsiteY23" fmla="*/ 1983138 h 2409800"/>
              <a:gd name="connsiteX24" fmla="*/ 381000 w 747889"/>
              <a:gd name="connsiteY24" fmla="*/ 2081915 h 2409800"/>
              <a:gd name="connsiteX25" fmla="*/ 366889 w 747889"/>
              <a:gd name="connsiteY25" fmla="*/ 2180693 h 2409800"/>
              <a:gd name="connsiteX26" fmla="*/ 352778 w 747889"/>
              <a:gd name="connsiteY26" fmla="*/ 2223026 h 2409800"/>
              <a:gd name="connsiteX27" fmla="*/ 282222 w 747889"/>
              <a:gd name="connsiteY27" fmla="*/ 2279471 h 2409800"/>
              <a:gd name="connsiteX28" fmla="*/ 254000 w 747889"/>
              <a:gd name="connsiteY28" fmla="*/ 2321804 h 2409800"/>
              <a:gd name="connsiteX29" fmla="*/ 324555 w 747889"/>
              <a:gd name="connsiteY29" fmla="*/ 2392360 h 2409800"/>
              <a:gd name="connsiteX30" fmla="*/ 691444 w 747889"/>
              <a:gd name="connsiteY30" fmla="*/ 2237138 h 2409800"/>
              <a:gd name="connsiteX31" fmla="*/ 677333 w 747889"/>
              <a:gd name="connsiteY31" fmla="*/ 2194804 h 2409800"/>
              <a:gd name="connsiteX32" fmla="*/ 663222 w 747889"/>
              <a:gd name="connsiteY32" fmla="*/ 1390471 h 2409800"/>
              <a:gd name="connsiteX33" fmla="*/ 677333 w 747889"/>
              <a:gd name="connsiteY33" fmla="*/ 1348138 h 2409800"/>
              <a:gd name="connsiteX34" fmla="*/ 705555 w 747889"/>
              <a:gd name="connsiteY34" fmla="*/ 1221138 h 2409800"/>
              <a:gd name="connsiteX35" fmla="*/ 719666 w 747889"/>
              <a:gd name="connsiteY35" fmla="*/ 1178804 h 2409800"/>
              <a:gd name="connsiteX36" fmla="*/ 747889 w 747889"/>
              <a:gd name="connsiteY36" fmla="*/ 1136471 h 2409800"/>
              <a:gd name="connsiteX37" fmla="*/ 733778 w 747889"/>
              <a:gd name="connsiteY37" fmla="*/ 882471 h 2409800"/>
              <a:gd name="connsiteX38" fmla="*/ 705555 w 747889"/>
              <a:gd name="connsiteY38" fmla="*/ 727249 h 2409800"/>
              <a:gd name="connsiteX39" fmla="*/ 691444 w 747889"/>
              <a:gd name="connsiteY39" fmla="*/ 656693 h 2409800"/>
              <a:gd name="connsiteX40" fmla="*/ 663222 w 747889"/>
              <a:gd name="connsiteY40" fmla="*/ 459138 h 2409800"/>
              <a:gd name="connsiteX41" fmla="*/ 606778 w 747889"/>
              <a:gd name="connsiteY41" fmla="*/ 374471 h 2409800"/>
              <a:gd name="connsiteX42" fmla="*/ 564444 w 747889"/>
              <a:gd name="connsiteY42" fmla="*/ 360360 h 2409800"/>
              <a:gd name="connsiteX43" fmla="*/ 508000 w 747889"/>
              <a:gd name="connsiteY43" fmla="*/ 289804 h 2409800"/>
              <a:gd name="connsiteX44" fmla="*/ 493889 w 747889"/>
              <a:gd name="connsiteY44" fmla="*/ 247471 h 2409800"/>
              <a:gd name="connsiteX45" fmla="*/ 493889 w 747889"/>
              <a:gd name="connsiteY45" fmla="*/ 120471 h 2409800"/>
              <a:gd name="connsiteX46" fmla="*/ 493889 w 747889"/>
              <a:gd name="connsiteY46" fmla="*/ 120471 h 24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747889" h="2409800">
                <a:moveTo>
                  <a:pt x="550333" y="176915"/>
                </a:moveTo>
                <a:lnTo>
                  <a:pt x="550333" y="176915"/>
                </a:lnTo>
                <a:cubicBezTo>
                  <a:pt x="517407" y="143989"/>
                  <a:pt x="480643" y="114498"/>
                  <a:pt x="451555" y="78138"/>
                </a:cubicBezTo>
                <a:cubicBezTo>
                  <a:pt x="373657" y="-19235"/>
                  <a:pt x="516433" y="88463"/>
                  <a:pt x="395111" y="7582"/>
                </a:cubicBezTo>
                <a:cubicBezTo>
                  <a:pt x="169961" y="20826"/>
                  <a:pt x="181659" y="-49400"/>
                  <a:pt x="127000" y="78138"/>
                </a:cubicBezTo>
                <a:cubicBezTo>
                  <a:pt x="121141" y="91810"/>
                  <a:pt x="117593" y="106360"/>
                  <a:pt x="112889" y="120471"/>
                </a:cubicBezTo>
                <a:cubicBezTo>
                  <a:pt x="159926" y="125175"/>
                  <a:pt x="209574" y="118427"/>
                  <a:pt x="254000" y="134582"/>
                </a:cubicBezTo>
                <a:cubicBezTo>
                  <a:pt x="267979" y="139665"/>
                  <a:pt x="265666" y="162243"/>
                  <a:pt x="268111" y="176915"/>
                </a:cubicBezTo>
                <a:cubicBezTo>
                  <a:pt x="275113" y="218929"/>
                  <a:pt x="275220" y="261901"/>
                  <a:pt x="282222" y="303915"/>
                </a:cubicBezTo>
                <a:cubicBezTo>
                  <a:pt x="284667" y="318587"/>
                  <a:pt x="292247" y="331947"/>
                  <a:pt x="296333" y="346249"/>
                </a:cubicBezTo>
                <a:cubicBezTo>
                  <a:pt x="301661" y="364897"/>
                  <a:pt x="301771" y="385347"/>
                  <a:pt x="310444" y="402693"/>
                </a:cubicBezTo>
                <a:cubicBezTo>
                  <a:pt x="325613" y="433031"/>
                  <a:pt x="366889" y="487360"/>
                  <a:pt x="366889" y="487360"/>
                </a:cubicBezTo>
                <a:cubicBezTo>
                  <a:pt x="362185" y="529693"/>
                  <a:pt x="389053" y="592037"/>
                  <a:pt x="352778" y="614360"/>
                </a:cubicBezTo>
                <a:cubicBezTo>
                  <a:pt x="304250" y="644223"/>
                  <a:pt x="201560" y="606288"/>
                  <a:pt x="141111" y="586138"/>
                </a:cubicBezTo>
                <a:cubicBezTo>
                  <a:pt x="131704" y="576730"/>
                  <a:pt x="124789" y="563865"/>
                  <a:pt x="112889" y="557915"/>
                </a:cubicBezTo>
                <a:cubicBezTo>
                  <a:pt x="86281" y="544611"/>
                  <a:pt x="28222" y="529693"/>
                  <a:pt x="28222" y="529693"/>
                </a:cubicBezTo>
                <a:cubicBezTo>
                  <a:pt x="18815" y="543804"/>
                  <a:pt x="0" y="555067"/>
                  <a:pt x="0" y="572026"/>
                </a:cubicBezTo>
                <a:cubicBezTo>
                  <a:pt x="0" y="585330"/>
                  <a:pt x="17152" y="592869"/>
                  <a:pt x="28222" y="600249"/>
                </a:cubicBezTo>
                <a:cubicBezTo>
                  <a:pt x="86989" y="639427"/>
                  <a:pt x="107207" y="631691"/>
                  <a:pt x="183444" y="642582"/>
                </a:cubicBezTo>
                <a:cubicBezTo>
                  <a:pt x="223240" y="655847"/>
                  <a:pt x="237723" y="648131"/>
                  <a:pt x="239889" y="699026"/>
                </a:cubicBezTo>
                <a:cubicBezTo>
                  <a:pt x="270785" y="1425097"/>
                  <a:pt x="211520" y="1107511"/>
                  <a:pt x="268111" y="1390471"/>
                </a:cubicBezTo>
                <a:cubicBezTo>
                  <a:pt x="272815" y="1545693"/>
                  <a:pt x="269326" y="1701381"/>
                  <a:pt x="282222" y="1856138"/>
                </a:cubicBezTo>
                <a:cubicBezTo>
                  <a:pt x="283630" y="1873039"/>
                  <a:pt x="302860" y="1883302"/>
                  <a:pt x="310444" y="1898471"/>
                </a:cubicBezTo>
                <a:cubicBezTo>
                  <a:pt x="368865" y="2015313"/>
                  <a:pt x="271897" y="1861817"/>
                  <a:pt x="352778" y="1983138"/>
                </a:cubicBezTo>
                <a:cubicBezTo>
                  <a:pt x="359432" y="2003101"/>
                  <a:pt x="381000" y="2064196"/>
                  <a:pt x="381000" y="2081915"/>
                </a:cubicBezTo>
                <a:cubicBezTo>
                  <a:pt x="381000" y="2115175"/>
                  <a:pt x="373412" y="2148079"/>
                  <a:pt x="366889" y="2180693"/>
                </a:cubicBezTo>
                <a:cubicBezTo>
                  <a:pt x="363972" y="2195278"/>
                  <a:pt x="360431" y="2210271"/>
                  <a:pt x="352778" y="2223026"/>
                </a:cubicBezTo>
                <a:cubicBezTo>
                  <a:pt x="339373" y="2245368"/>
                  <a:pt x="301450" y="2266652"/>
                  <a:pt x="282222" y="2279471"/>
                </a:cubicBezTo>
                <a:cubicBezTo>
                  <a:pt x="272815" y="2293582"/>
                  <a:pt x="254000" y="2304845"/>
                  <a:pt x="254000" y="2321804"/>
                </a:cubicBezTo>
                <a:cubicBezTo>
                  <a:pt x="254000" y="2379928"/>
                  <a:pt x="286925" y="2379817"/>
                  <a:pt x="324555" y="2392360"/>
                </a:cubicBezTo>
                <a:cubicBezTo>
                  <a:pt x="714281" y="2377926"/>
                  <a:pt x="732526" y="2504175"/>
                  <a:pt x="691444" y="2237138"/>
                </a:cubicBezTo>
                <a:cubicBezTo>
                  <a:pt x="689182" y="2222436"/>
                  <a:pt x="682037" y="2208915"/>
                  <a:pt x="677333" y="2194804"/>
                </a:cubicBezTo>
                <a:cubicBezTo>
                  <a:pt x="646131" y="1773568"/>
                  <a:pt x="636609" y="1829582"/>
                  <a:pt x="663222" y="1390471"/>
                </a:cubicBezTo>
                <a:cubicBezTo>
                  <a:pt x="664122" y="1375624"/>
                  <a:pt x="673725" y="1362568"/>
                  <a:pt x="677333" y="1348138"/>
                </a:cubicBezTo>
                <a:cubicBezTo>
                  <a:pt x="706434" y="1231734"/>
                  <a:pt x="676582" y="1322546"/>
                  <a:pt x="705555" y="1221138"/>
                </a:cubicBezTo>
                <a:cubicBezTo>
                  <a:pt x="709641" y="1206836"/>
                  <a:pt x="713014" y="1192108"/>
                  <a:pt x="719666" y="1178804"/>
                </a:cubicBezTo>
                <a:cubicBezTo>
                  <a:pt x="727251" y="1163635"/>
                  <a:pt x="738481" y="1150582"/>
                  <a:pt x="747889" y="1136471"/>
                </a:cubicBezTo>
                <a:cubicBezTo>
                  <a:pt x="743185" y="1051804"/>
                  <a:pt x="740540" y="966998"/>
                  <a:pt x="733778" y="882471"/>
                </a:cubicBezTo>
                <a:cubicBezTo>
                  <a:pt x="726134" y="786925"/>
                  <a:pt x="722362" y="802881"/>
                  <a:pt x="705555" y="727249"/>
                </a:cubicBezTo>
                <a:cubicBezTo>
                  <a:pt x="700352" y="703836"/>
                  <a:pt x="696148" y="680212"/>
                  <a:pt x="691444" y="656693"/>
                </a:cubicBezTo>
                <a:cubicBezTo>
                  <a:pt x="689900" y="639709"/>
                  <a:pt x="689779" y="506941"/>
                  <a:pt x="663222" y="459138"/>
                </a:cubicBezTo>
                <a:cubicBezTo>
                  <a:pt x="646750" y="429487"/>
                  <a:pt x="638956" y="385197"/>
                  <a:pt x="606778" y="374471"/>
                </a:cubicBezTo>
                <a:lnTo>
                  <a:pt x="564444" y="360360"/>
                </a:lnTo>
                <a:cubicBezTo>
                  <a:pt x="529129" y="219098"/>
                  <a:pt x="582227" y="364031"/>
                  <a:pt x="508000" y="289804"/>
                </a:cubicBezTo>
                <a:cubicBezTo>
                  <a:pt x="497482" y="279286"/>
                  <a:pt x="495124" y="262294"/>
                  <a:pt x="493889" y="247471"/>
                </a:cubicBezTo>
                <a:cubicBezTo>
                  <a:pt x="490373" y="205284"/>
                  <a:pt x="493889" y="162804"/>
                  <a:pt x="493889" y="120471"/>
                </a:cubicBezTo>
                <a:lnTo>
                  <a:pt x="493889" y="120471"/>
                </a:lnTo>
              </a:path>
            </a:pathLst>
          </a:custGeom>
          <a:solidFill>
            <a:schemeClr val="accent6">
              <a:lumMod val="75000"/>
              <a:alpha val="56000"/>
            </a:schemeClr>
          </a:solidFill>
          <a:ln w="381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695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3506" name="Picture 2"/>
          <p:cNvPicPr>
            <a:picLocks noChangeAspect="1" noChangeArrowheads="1"/>
          </p:cNvPicPr>
          <p:nvPr/>
        </p:nvPicPr>
        <p:blipFill>
          <a:blip r:embed="rId4" cstate="print"/>
          <a:srcRect t="9850" r="2753" b="5986"/>
          <a:stretch>
            <a:fillRect/>
          </a:stretch>
        </p:blipFill>
        <p:spPr bwMode="auto">
          <a:xfrm>
            <a:off x="0" y="228600"/>
            <a:ext cx="8915400" cy="646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3508" name="Rectangle 4"/>
          <p:cNvSpPr>
            <a:spLocks noChangeArrowheads="1"/>
          </p:cNvSpPr>
          <p:nvPr/>
        </p:nvSpPr>
        <p:spPr bwMode="auto">
          <a:xfrm>
            <a:off x="4648200" y="3505200"/>
            <a:ext cx="43434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3509" name="Rectangle 5"/>
          <p:cNvSpPr>
            <a:spLocks noChangeArrowheads="1"/>
          </p:cNvSpPr>
          <p:nvPr/>
        </p:nvSpPr>
        <p:spPr bwMode="auto">
          <a:xfrm>
            <a:off x="685800" y="3886200"/>
            <a:ext cx="13716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2667000" y="762000"/>
            <a:ext cx="5943600" cy="1524000"/>
            <a:chOff x="2667000" y="762000"/>
            <a:chExt cx="5943600" cy="1524000"/>
          </a:xfrm>
        </p:grpSpPr>
        <p:sp>
          <p:nvSpPr>
            <p:cNvPr id="3" name="TextBox 2"/>
            <p:cNvSpPr txBox="1"/>
            <p:nvPr/>
          </p:nvSpPr>
          <p:spPr>
            <a:xfrm>
              <a:off x="5486400" y="762000"/>
              <a:ext cx="3124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0090"/>
                  </a:solidFill>
                </a:rPr>
                <a:t>How? Many possibilities. Will see one shortly!</a:t>
              </a:r>
              <a:endParaRPr lang="en-US" dirty="0">
                <a:solidFill>
                  <a:srgbClr val="000090"/>
                </a:solidFill>
              </a:endParaRPr>
            </a:p>
          </p:txBody>
        </p:sp>
        <p:cxnSp>
          <p:nvCxnSpPr>
            <p:cNvPr id="5" name="Straight Arrow Connector 4"/>
            <p:cNvCxnSpPr/>
            <p:nvPr/>
          </p:nvCxnSpPr>
          <p:spPr>
            <a:xfrm flipH="1">
              <a:off x="2667000" y="1219200"/>
              <a:ext cx="2819400" cy="1066800"/>
            </a:xfrm>
            <a:prstGeom prst="straightConnector1">
              <a:avLst/>
            </a:prstGeom>
            <a:ln>
              <a:solidFill>
                <a:srgbClr val="000090"/>
              </a:solidFill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/>
          <p:cNvGrpSpPr/>
          <p:nvPr/>
        </p:nvGrpSpPr>
        <p:grpSpPr>
          <a:xfrm>
            <a:off x="3810000" y="5553670"/>
            <a:ext cx="5334000" cy="923330"/>
            <a:chOff x="3810000" y="5553670"/>
            <a:chExt cx="5334000" cy="923330"/>
          </a:xfrm>
        </p:grpSpPr>
        <p:sp>
          <p:nvSpPr>
            <p:cNvPr id="88" name="TextBox 87"/>
            <p:cNvSpPr txBox="1"/>
            <p:nvPr/>
          </p:nvSpPr>
          <p:spPr>
            <a:xfrm>
              <a:off x="6019800" y="5553670"/>
              <a:ext cx="31242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0090"/>
                  </a:solidFill>
                </a:rPr>
                <a:t>Final Result: linear sum of “base” or “weak” classifier outputs.</a:t>
              </a:r>
              <a:endParaRPr lang="en-US" dirty="0">
                <a:solidFill>
                  <a:srgbClr val="000090"/>
                </a:solidFill>
              </a:endParaRPr>
            </a:p>
          </p:txBody>
        </p:sp>
        <p:cxnSp>
          <p:nvCxnSpPr>
            <p:cNvPr id="89" name="Straight Arrow Connector 88"/>
            <p:cNvCxnSpPr>
              <a:stCxn id="88" idx="1"/>
            </p:cNvCxnSpPr>
            <p:nvPr/>
          </p:nvCxnSpPr>
          <p:spPr>
            <a:xfrm flipH="1" flipV="1">
              <a:off x="3810000" y="5638800"/>
              <a:ext cx="2209800" cy="376535"/>
            </a:xfrm>
            <a:prstGeom prst="straightConnector1">
              <a:avLst/>
            </a:prstGeom>
            <a:ln>
              <a:solidFill>
                <a:srgbClr val="000090"/>
              </a:solidFill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33507" name="Picture 3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9800" y="3871912"/>
            <a:ext cx="35052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69382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5554" name="Picture 2"/>
          <p:cNvPicPr>
            <a:picLocks noChangeAspect="1" noChangeArrowheads="1"/>
          </p:cNvPicPr>
          <p:nvPr/>
        </p:nvPicPr>
        <p:blipFill>
          <a:blip r:embed="rId5" cstate="print"/>
          <a:srcRect t="9850" r="2753" b="5986"/>
          <a:stretch>
            <a:fillRect/>
          </a:stretch>
        </p:blipFill>
        <p:spPr bwMode="auto">
          <a:xfrm>
            <a:off x="0" y="236538"/>
            <a:ext cx="8915400" cy="646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5559" name="Picture 7"/>
          <p:cNvPicPr>
            <a:picLocks noChangeAspect="1" noChangeArrowheads="1"/>
          </p:cNvPicPr>
          <p:nvPr/>
        </p:nvPicPr>
        <p:blipFill>
          <a:blip r:embed="rId6" cstate="print"/>
          <a:srcRect l="5457" t="30566" r="10802" b="17612"/>
          <a:stretch>
            <a:fillRect/>
          </a:stretch>
        </p:blipFill>
        <p:spPr bwMode="auto">
          <a:xfrm>
            <a:off x="5562600" y="1600200"/>
            <a:ext cx="2971800" cy="1011237"/>
          </a:xfrm>
          <a:prstGeom prst="rect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535560" name="Line 8"/>
          <p:cNvSpPr>
            <a:spLocks noChangeShapeType="1"/>
          </p:cNvSpPr>
          <p:nvPr/>
        </p:nvSpPr>
        <p:spPr bwMode="auto">
          <a:xfrm flipH="1">
            <a:off x="2743200" y="2057400"/>
            <a:ext cx="2819400" cy="304800"/>
          </a:xfrm>
          <a:prstGeom prst="line">
            <a:avLst/>
          </a:prstGeom>
          <a:ln>
            <a:solidFill>
              <a:srgbClr val="FF0000"/>
            </a:solidFill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pic>
        <p:nvPicPr>
          <p:cNvPr id="16" name="Picture 15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4947073" y="762000"/>
            <a:ext cx="3739727" cy="762000"/>
          </a:xfrm>
          <a:prstGeom prst="rect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50" name="Rectangle 4"/>
          <p:cNvSpPr>
            <a:spLocks noChangeArrowheads="1"/>
          </p:cNvSpPr>
          <p:nvPr/>
        </p:nvSpPr>
        <p:spPr bwMode="auto">
          <a:xfrm>
            <a:off x="3505200" y="304800"/>
            <a:ext cx="1600200" cy="381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5" name="Picture 14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4437739" y="152400"/>
            <a:ext cx="4249061" cy="533400"/>
          </a:xfrm>
          <a:prstGeom prst="rect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111775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4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686800" cy="762000"/>
          </a:xfrm>
        </p:spPr>
        <p:txBody>
          <a:bodyPr/>
          <a:lstStyle/>
          <a:p>
            <a:r>
              <a:rPr lang="en-US" sz="4000" dirty="0">
                <a:solidFill>
                  <a:srgbClr val="000090"/>
                </a:solidFill>
              </a:rPr>
              <a:t>What </a:t>
            </a:r>
            <a:r>
              <a:rPr lang="en-US" sz="4000" i="1" dirty="0">
                <a:solidFill>
                  <a:srgbClr val="000090"/>
                </a:solidFill>
                <a:latin typeface="Symbol" pitchFamily="48" charset="2"/>
                <a:sym typeface="Symbol" pitchFamily="48" charset="2"/>
              </a:rPr>
              <a:t></a:t>
            </a:r>
            <a:r>
              <a:rPr lang="en-US" sz="4000" i="1" baseline="-25000" dirty="0">
                <a:solidFill>
                  <a:srgbClr val="000090"/>
                </a:solidFill>
                <a:sym typeface="Symbol" pitchFamily="48" charset="2"/>
              </a:rPr>
              <a:t>t</a:t>
            </a:r>
            <a:r>
              <a:rPr lang="en-US" sz="4000" dirty="0">
                <a:solidFill>
                  <a:srgbClr val="000090"/>
                </a:solidFill>
              </a:rPr>
              <a:t> to choose for hypothesis </a:t>
            </a:r>
            <a:r>
              <a:rPr lang="en-US" sz="4000" i="1" dirty="0" err="1">
                <a:solidFill>
                  <a:srgbClr val="000090"/>
                </a:solidFill>
                <a:latin typeface="Times New Roman" pitchFamily="48" charset="0"/>
              </a:rPr>
              <a:t>h</a:t>
            </a:r>
            <a:r>
              <a:rPr lang="en-US" sz="4000" i="1" baseline="-25000" dirty="0" err="1">
                <a:solidFill>
                  <a:srgbClr val="000090"/>
                </a:solidFill>
                <a:latin typeface="Times New Roman" pitchFamily="48" charset="0"/>
              </a:rPr>
              <a:t>t</a:t>
            </a:r>
            <a:r>
              <a:rPr lang="en-US" sz="4000" dirty="0">
                <a:solidFill>
                  <a:srgbClr val="000090"/>
                </a:solidFill>
              </a:rPr>
              <a:t>?</a:t>
            </a:r>
          </a:p>
        </p:txBody>
      </p:sp>
      <p:sp>
        <p:nvSpPr>
          <p:cNvPr id="537602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1219200"/>
            <a:ext cx="8229600" cy="52578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48" charset="2"/>
              <a:buNone/>
            </a:pPr>
            <a:r>
              <a:rPr lang="en-US" sz="2800" dirty="0" smtClean="0">
                <a:solidFill>
                  <a:srgbClr val="000090"/>
                </a:solidFill>
              </a:rPr>
              <a:t>Idea: </a:t>
            </a:r>
            <a:r>
              <a:rPr lang="en-US" sz="2800" dirty="0" smtClean="0"/>
              <a:t>choose </a:t>
            </a:r>
            <a:r>
              <a:rPr lang="en-US" sz="2800" i="1" dirty="0">
                <a:latin typeface="Symbol" pitchFamily="48" charset="2"/>
                <a:sym typeface="Symbol" pitchFamily="48" charset="2"/>
              </a:rPr>
              <a:t></a:t>
            </a:r>
            <a:r>
              <a:rPr lang="en-US" sz="2800" i="1" baseline="-25000" dirty="0">
                <a:sym typeface="Symbol" pitchFamily="48" charset="2"/>
              </a:rPr>
              <a:t>t</a:t>
            </a:r>
            <a:r>
              <a:rPr lang="en-US" sz="2800" dirty="0"/>
              <a:t> </a:t>
            </a:r>
            <a:r>
              <a:rPr lang="en-US" sz="2800" dirty="0" smtClean="0"/>
              <a:t>to minimize a bound on training error!</a:t>
            </a:r>
            <a:endParaRPr lang="en-US" sz="2800" dirty="0"/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/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/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/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r>
              <a:rPr lang="en-US" sz="2000" dirty="0"/>
              <a:t>Where </a:t>
            </a:r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/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/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/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>
              <a:latin typeface="Times New Roman" pitchFamily="48" charset="0"/>
              <a:sym typeface="Symbol" pitchFamily="48" charset="2"/>
            </a:endParaRPr>
          </a:p>
        </p:txBody>
      </p:sp>
      <p:pic>
        <p:nvPicPr>
          <p:cNvPr id="537603" name="Picture 3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52600" y="2819400"/>
            <a:ext cx="51054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7605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84338" y="1905000"/>
            <a:ext cx="6237287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7606" name="Text Box 6"/>
          <p:cNvSpPr txBox="1">
            <a:spLocks noChangeArrowheads="1"/>
          </p:cNvSpPr>
          <p:nvPr/>
        </p:nvSpPr>
        <p:spPr bwMode="auto">
          <a:xfrm>
            <a:off x="7010400" y="822325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/>
              <a:t>[</a:t>
            </a:r>
            <a:r>
              <a:rPr lang="en-US" sz="2000" dirty="0" err="1"/>
              <a:t>Schapire</a:t>
            </a:r>
            <a:r>
              <a:rPr lang="en-US" sz="2000" dirty="0"/>
              <a:t>, 1989]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774700" y="3429000"/>
            <a:ext cx="6769100" cy="3232487"/>
            <a:chOff x="774700" y="3429000"/>
            <a:chExt cx="6769100" cy="323248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755900" y="3429000"/>
              <a:ext cx="4787900" cy="2921000"/>
            </a:xfrm>
            <a:prstGeom prst="rect">
              <a:avLst/>
            </a:prstGeom>
          </p:spPr>
        </p:pic>
        <p:pic>
          <p:nvPicPr>
            <p:cNvPr id="67" name="Picture 5" descr="txp_fig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 rotWithShape="1">
            <a:blip r:embed="rId9" cstate="print"/>
            <a:srcRect l="67704" r="1"/>
            <a:stretch/>
          </p:blipFill>
          <p:spPr bwMode="auto">
            <a:xfrm>
              <a:off x="4889500" y="3840162"/>
              <a:ext cx="2014348" cy="808038"/>
            </a:xfrm>
            <a:prstGeom prst="rect">
              <a:avLst/>
            </a:prstGeom>
            <a:noFill/>
            <a:ln w="9525">
              <a:solidFill>
                <a:srgbClr val="800000"/>
              </a:solidFill>
              <a:miter lim="800000"/>
              <a:headEnd/>
              <a:tailEnd/>
            </a:ln>
            <a:effectLst/>
          </p:spPr>
        </p:pic>
        <p:pic>
          <p:nvPicPr>
            <p:cNvPr id="71" name="Picture 5" descr="txp_fig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 rotWithShape="1">
            <a:blip r:embed="rId9" cstate="print"/>
            <a:srcRect l="14209" t="19102" r="52920" b="24095"/>
            <a:stretch/>
          </p:blipFill>
          <p:spPr bwMode="auto">
            <a:xfrm>
              <a:off x="774700" y="5410200"/>
              <a:ext cx="2050276" cy="458986"/>
            </a:xfrm>
            <a:prstGeom prst="rect">
              <a:avLst/>
            </a:prstGeom>
            <a:noFill/>
            <a:ln>
              <a:solidFill>
                <a:srgbClr val="000090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cxnSp>
          <p:nvCxnSpPr>
            <p:cNvPr id="7" name="Straight Arrow Connector 6"/>
            <p:cNvCxnSpPr/>
            <p:nvPr/>
          </p:nvCxnSpPr>
          <p:spPr>
            <a:xfrm flipH="1">
              <a:off x="3746500" y="4267200"/>
              <a:ext cx="1066800" cy="15240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/>
            <p:nvPr/>
          </p:nvCxnSpPr>
          <p:spPr>
            <a:xfrm flipV="1">
              <a:off x="2908300" y="5257800"/>
              <a:ext cx="762000" cy="38100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68" name="Picture 5" descr="txp_fig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 rotWithShape="1">
            <a:blip r:embed="rId9" cstate="print"/>
            <a:srcRect l="81781" t="20024" r="2028" b="28854"/>
            <a:stretch/>
          </p:blipFill>
          <p:spPr bwMode="auto">
            <a:xfrm>
              <a:off x="4038600" y="6248400"/>
              <a:ext cx="1009838" cy="413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4" name="Straight Connector 13"/>
            <p:cNvCxnSpPr/>
            <p:nvPr/>
          </p:nvCxnSpPr>
          <p:spPr>
            <a:xfrm flipH="1">
              <a:off x="2971800" y="5181600"/>
              <a:ext cx="1447800" cy="0"/>
            </a:xfrm>
            <a:prstGeom prst="line">
              <a:avLst/>
            </a:prstGeom>
            <a:ln>
              <a:solidFill>
                <a:srgbClr val="00009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flipH="1">
              <a:off x="4419600" y="6126301"/>
              <a:ext cx="2971800" cy="0"/>
            </a:xfrm>
            <a:prstGeom prst="line">
              <a:avLst/>
            </a:prstGeom>
            <a:ln>
              <a:solidFill>
                <a:srgbClr val="000090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13506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700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686800" cy="762000"/>
          </a:xfrm>
        </p:spPr>
        <p:txBody>
          <a:bodyPr/>
          <a:lstStyle/>
          <a:p>
            <a:r>
              <a:rPr lang="en-US" sz="4000" dirty="0">
                <a:solidFill>
                  <a:srgbClr val="000090"/>
                </a:solidFill>
              </a:rPr>
              <a:t>What </a:t>
            </a:r>
            <a:r>
              <a:rPr lang="en-US" sz="4000" i="1" dirty="0">
                <a:solidFill>
                  <a:srgbClr val="000090"/>
                </a:solidFill>
                <a:latin typeface="Symbol" pitchFamily="48" charset="2"/>
                <a:sym typeface="Symbol" pitchFamily="48" charset="2"/>
              </a:rPr>
              <a:t></a:t>
            </a:r>
            <a:r>
              <a:rPr lang="en-US" sz="4000" i="1" baseline="-25000" dirty="0">
                <a:solidFill>
                  <a:srgbClr val="000090"/>
                </a:solidFill>
                <a:sym typeface="Symbol" pitchFamily="48" charset="2"/>
              </a:rPr>
              <a:t>t</a:t>
            </a:r>
            <a:r>
              <a:rPr lang="en-US" sz="4000" dirty="0">
                <a:solidFill>
                  <a:srgbClr val="000090"/>
                </a:solidFill>
              </a:rPr>
              <a:t> to choose for hypothesis </a:t>
            </a:r>
            <a:r>
              <a:rPr lang="en-US" sz="4000" i="1" dirty="0" err="1">
                <a:solidFill>
                  <a:srgbClr val="000090"/>
                </a:solidFill>
                <a:latin typeface="Times New Roman" pitchFamily="48" charset="0"/>
              </a:rPr>
              <a:t>h</a:t>
            </a:r>
            <a:r>
              <a:rPr lang="en-US" sz="4000" i="1" baseline="-25000" dirty="0" err="1">
                <a:solidFill>
                  <a:srgbClr val="000090"/>
                </a:solidFill>
                <a:latin typeface="Times New Roman" pitchFamily="48" charset="0"/>
              </a:rPr>
              <a:t>t</a:t>
            </a:r>
            <a:r>
              <a:rPr lang="en-US" sz="4000" dirty="0">
                <a:solidFill>
                  <a:srgbClr val="000090"/>
                </a:solidFill>
              </a:rPr>
              <a:t>?</a:t>
            </a:r>
          </a:p>
        </p:txBody>
      </p:sp>
      <p:sp>
        <p:nvSpPr>
          <p:cNvPr id="541698" name="Rectangle 2"/>
          <p:cNvSpPr>
            <a:spLocks noGrp="1" noChangeArrowheads="1"/>
          </p:cNvSpPr>
          <p:nvPr>
            <p:ph idx="1"/>
          </p:nvPr>
        </p:nvSpPr>
        <p:spPr>
          <a:xfrm>
            <a:off x="685800" y="1219200"/>
            <a:ext cx="7772400" cy="52578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48" charset="2"/>
              <a:buNone/>
            </a:pPr>
            <a:r>
              <a:rPr lang="en-US" sz="2400" dirty="0">
                <a:solidFill>
                  <a:srgbClr val="000090"/>
                </a:solidFill>
              </a:rPr>
              <a:t>Idea: </a:t>
            </a:r>
            <a:r>
              <a:rPr lang="en-US" sz="2400" dirty="0"/>
              <a:t>choose </a:t>
            </a:r>
            <a:r>
              <a:rPr lang="en-US" sz="2400" i="1" dirty="0">
                <a:latin typeface="Symbol" pitchFamily="48" charset="2"/>
                <a:sym typeface="Symbol" pitchFamily="48" charset="2"/>
              </a:rPr>
              <a:t></a:t>
            </a:r>
            <a:r>
              <a:rPr lang="en-US" sz="2400" i="1" baseline="-25000" dirty="0">
                <a:sym typeface="Symbol" pitchFamily="48" charset="2"/>
              </a:rPr>
              <a:t>t</a:t>
            </a:r>
            <a:r>
              <a:rPr lang="en-US" sz="2400" dirty="0"/>
              <a:t> to minimize a bound on training error!</a:t>
            </a:r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1800" dirty="0"/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1800" dirty="0"/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1800" dirty="0"/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r>
              <a:rPr lang="en-US" sz="1800" dirty="0" smtClean="0"/>
              <a:t>Where</a:t>
            </a:r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1800" dirty="0"/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1800" dirty="0" smtClean="0"/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r>
              <a:rPr lang="en-US" sz="1800" dirty="0" smtClean="0"/>
              <a:t>And </a:t>
            </a:r>
            <a:endParaRPr lang="en-US" sz="1800" dirty="0"/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 smtClean="0"/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/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/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r>
              <a:rPr lang="en-US" sz="2400" b="1" dirty="0">
                <a:solidFill>
                  <a:srgbClr val="000090"/>
                </a:solidFill>
              </a:rPr>
              <a:t>If we minimize </a:t>
            </a:r>
            <a:r>
              <a:rPr lang="en-US" sz="2400" b="1" dirty="0">
                <a:solidFill>
                  <a:srgbClr val="000090"/>
                </a:solidFill>
                <a:latin typeface="Symbol" pitchFamily="48" charset="2"/>
                <a:sym typeface="Symbol" pitchFamily="48" charset="2"/>
              </a:rPr>
              <a:t></a:t>
            </a:r>
            <a:r>
              <a:rPr lang="en-US" sz="2400" b="1" baseline="-25000" dirty="0">
                <a:solidFill>
                  <a:srgbClr val="000090"/>
                </a:solidFill>
                <a:sym typeface="Symbol" pitchFamily="48" charset="2"/>
              </a:rPr>
              <a:t>t</a:t>
            </a:r>
            <a:r>
              <a:rPr lang="en-US" sz="2400" b="1" dirty="0">
                <a:solidFill>
                  <a:srgbClr val="000090"/>
                </a:solidFill>
              </a:rPr>
              <a:t> </a:t>
            </a:r>
            <a:r>
              <a:rPr lang="en-US" sz="2400" b="1" dirty="0" err="1">
                <a:solidFill>
                  <a:srgbClr val="000090"/>
                </a:solidFill>
              </a:rPr>
              <a:t>Z</a:t>
            </a:r>
            <a:r>
              <a:rPr lang="en-US" sz="2400" b="1" baseline="-25000" dirty="0" err="1">
                <a:solidFill>
                  <a:srgbClr val="000090"/>
                </a:solidFill>
              </a:rPr>
              <a:t>t</a:t>
            </a:r>
            <a:r>
              <a:rPr lang="en-US" sz="2400" b="1" dirty="0">
                <a:solidFill>
                  <a:srgbClr val="000090"/>
                </a:solidFill>
              </a:rPr>
              <a:t>, we minimize our training </a:t>
            </a:r>
            <a:r>
              <a:rPr lang="en-US" sz="2400" b="1" dirty="0" smtClean="0">
                <a:solidFill>
                  <a:srgbClr val="000090"/>
                </a:solidFill>
              </a:rPr>
              <a:t>error!!!</a:t>
            </a:r>
            <a:endParaRPr lang="en-US" sz="2400" dirty="0">
              <a:solidFill>
                <a:srgbClr val="00009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/>
              <a:t>We can tighten this bound greedily, by choosing </a:t>
            </a:r>
            <a:r>
              <a:rPr lang="en-US" sz="2400" i="1" dirty="0">
                <a:latin typeface="Symbol" pitchFamily="48" charset="2"/>
                <a:sym typeface="Symbol" pitchFamily="48" charset="2"/>
              </a:rPr>
              <a:t></a:t>
            </a:r>
            <a:r>
              <a:rPr lang="en-US" sz="2400" i="1" baseline="-25000" dirty="0">
                <a:sym typeface="Symbol" pitchFamily="48" charset="2"/>
              </a:rPr>
              <a:t>t</a:t>
            </a:r>
            <a:r>
              <a:rPr lang="en-US" sz="2400" dirty="0">
                <a:sym typeface="Symbol" pitchFamily="48" charset="2"/>
              </a:rPr>
              <a:t> and </a:t>
            </a:r>
            <a:r>
              <a:rPr lang="en-US" sz="2400" i="1" dirty="0" err="1">
                <a:latin typeface="Times New Roman" pitchFamily="48" charset="0"/>
                <a:sym typeface="Symbol" pitchFamily="48" charset="2"/>
              </a:rPr>
              <a:t>h</a:t>
            </a:r>
            <a:r>
              <a:rPr lang="en-US" sz="2400" i="1" baseline="-25000" dirty="0" err="1">
                <a:latin typeface="Times New Roman" pitchFamily="48" charset="0"/>
                <a:sym typeface="Symbol" pitchFamily="48" charset="2"/>
              </a:rPr>
              <a:t>t</a:t>
            </a:r>
            <a:r>
              <a:rPr lang="en-US" sz="2400" dirty="0">
                <a:sym typeface="Symbol" pitchFamily="48" charset="2"/>
              </a:rPr>
              <a:t> on each iteration to minimize </a:t>
            </a:r>
            <a:r>
              <a:rPr lang="en-US" sz="2400" i="1" dirty="0" err="1">
                <a:latin typeface="Times New Roman" pitchFamily="48" charset="0"/>
                <a:sym typeface="Symbol" pitchFamily="48" charset="2"/>
              </a:rPr>
              <a:t>Z</a:t>
            </a:r>
            <a:r>
              <a:rPr lang="en-US" sz="2400" i="1" baseline="-25000" dirty="0" err="1">
                <a:latin typeface="Times New Roman" pitchFamily="48" charset="0"/>
                <a:sym typeface="Symbol" pitchFamily="48" charset="2"/>
              </a:rPr>
              <a:t>t</a:t>
            </a:r>
            <a:r>
              <a:rPr lang="en-US" sz="2400" baseline="-25000" dirty="0" smtClean="0">
                <a:latin typeface="Times New Roman" pitchFamily="48" charset="0"/>
                <a:sym typeface="Symbol" pitchFamily="48" charset="2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en-US" sz="2400" i="1" dirty="0" err="1">
                <a:latin typeface="Times New Roman" pitchFamily="48" charset="0"/>
                <a:sym typeface="Symbol" pitchFamily="48" charset="2"/>
              </a:rPr>
              <a:t>h</a:t>
            </a:r>
            <a:r>
              <a:rPr lang="en-US" sz="2400" i="1" baseline="-25000" dirty="0" err="1">
                <a:latin typeface="Times New Roman" pitchFamily="48" charset="0"/>
                <a:sym typeface="Symbol" pitchFamily="48" charset="2"/>
              </a:rPr>
              <a:t>t</a:t>
            </a:r>
            <a:r>
              <a:rPr lang="en-US" sz="2400" dirty="0">
                <a:sym typeface="Symbol" pitchFamily="48" charset="2"/>
              </a:rPr>
              <a:t> </a:t>
            </a:r>
            <a:r>
              <a:rPr lang="en-US" sz="2400" dirty="0" smtClean="0">
                <a:sym typeface="Symbol" pitchFamily="48" charset="2"/>
              </a:rPr>
              <a:t>is estimated as a black box, but can we solve for </a:t>
            </a:r>
            <a:r>
              <a:rPr lang="en-US" sz="2400" i="1" dirty="0">
                <a:latin typeface="Symbol" pitchFamily="48" charset="2"/>
                <a:sym typeface="Symbol" pitchFamily="48" charset="2"/>
              </a:rPr>
              <a:t></a:t>
            </a:r>
            <a:r>
              <a:rPr lang="en-US" sz="2400" i="1" baseline="-25000" dirty="0" smtClean="0">
                <a:sym typeface="Symbol" pitchFamily="48" charset="2"/>
              </a:rPr>
              <a:t>t</a:t>
            </a:r>
            <a:r>
              <a:rPr lang="en-US" sz="2400" i="1" dirty="0" smtClean="0">
                <a:sym typeface="Symbol" pitchFamily="48" charset="2"/>
              </a:rPr>
              <a:t>?</a:t>
            </a:r>
            <a:endParaRPr lang="en-US" sz="2400" dirty="0" smtClean="0">
              <a:latin typeface="Times New Roman" pitchFamily="48" charset="0"/>
              <a:sym typeface="Symbol" pitchFamily="48" charset="2"/>
            </a:endParaRPr>
          </a:p>
          <a:p>
            <a:pPr>
              <a:lnSpc>
                <a:spcPct val="90000"/>
              </a:lnSpc>
            </a:pPr>
            <a:endParaRPr lang="en-US" sz="2400" baseline="-25000" dirty="0" smtClean="0">
              <a:latin typeface="Times New Roman" pitchFamily="48" charset="0"/>
              <a:sym typeface="Symbol" pitchFamily="48" charset="2"/>
            </a:endParaRPr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400" baseline="-25000" dirty="0">
              <a:latin typeface="Times New Roman" pitchFamily="48" charset="0"/>
              <a:sym typeface="Symbol" pitchFamily="48" charset="2"/>
            </a:endParaRPr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baseline="-25000" dirty="0">
              <a:latin typeface="Times New Roman" pitchFamily="48" charset="0"/>
              <a:sym typeface="Symbol" pitchFamily="48" charset="2"/>
            </a:endParaRPr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>
              <a:latin typeface="Times New Roman" pitchFamily="48" charset="0"/>
              <a:sym typeface="Symbol" pitchFamily="48" charset="2"/>
            </a:endParaRPr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>
              <a:latin typeface="Times New Roman" pitchFamily="48" charset="0"/>
              <a:sym typeface="Symbol" pitchFamily="48" charset="2"/>
            </a:endParaRPr>
          </a:p>
        </p:txBody>
      </p:sp>
      <p:pic>
        <p:nvPicPr>
          <p:cNvPr id="541699" name="Picture 3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2895600"/>
            <a:ext cx="5105400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1701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3000" y="1676400"/>
            <a:ext cx="7315200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1703" name="Picture 7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43000" y="3581400"/>
            <a:ext cx="4191000" cy="746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1704" name="Text Box 8"/>
          <p:cNvSpPr txBox="1">
            <a:spLocks noChangeArrowheads="1"/>
          </p:cNvSpPr>
          <p:nvPr/>
        </p:nvSpPr>
        <p:spPr bwMode="auto">
          <a:xfrm>
            <a:off x="7010400" y="746125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[Schapire, 1989]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400800" y="2286000"/>
            <a:ext cx="2667000" cy="2237839"/>
            <a:chOff x="6400800" y="2286000"/>
            <a:chExt cx="2667000" cy="2237839"/>
          </a:xfrm>
        </p:grpSpPr>
        <p:sp>
          <p:nvSpPr>
            <p:cNvPr id="9" name="TextBox 8"/>
            <p:cNvSpPr txBox="1"/>
            <p:nvPr/>
          </p:nvSpPr>
          <p:spPr>
            <a:xfrm>
              <a:off x="6400800" y="3200400"/>
              <a:ext cx="266700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solidFill>
                    <a:srgbClr val="000090"/>
                  </a:solidFill>
                </a:rPr>
                <a:t>This equality isn’t obvious! Can be shown with algebra (telescoping sums)! </a:t>
              </a:r>
              <a:endParaRPr lang="en-US" sz="2000" i="1" dirty="0">
                <a:solidFill>
                  <a:srgbClr val="000090"/>
                </a:solidFill>
              </a:endParaRP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 flipV="1">
              <a:off x="7467600" y="2286000"/>
              <a:ext cx="76200" cy="838200"/>
            </a:xfrm>
            <a:prstGeom prst="straightConnector1">
              <a:avLst/>
            </a:prstGeom>
            <a:ln>
              <a:solidFill>
                <a:srgbClr val="000090"/>
              </a:solidFill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09293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69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69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69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763000" cy="7620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rgbClr val="000090"/>
                </a:solidFill>
              </a:rPr>
              <a:t>Summary: choose </a:t>
            </a:r>
            <a:r>
              <a:rPr lang="en-US" sz="4000" i="1" dirty="0">
                <a:solidFill>
                  <a:srgbClr val="000090"/>
                </a:solidFill>
                <a:latin typeface="Symbol" pitchFamily="48" charset="2"/>
                <a:sym typeface="Symbol" pitchFamily="48" charset="2"/>
              </a:rPr>
              <a:t></a:t>
            </a:r>
            <a:r>
              <a:rPr lang="en-US" sz="4000" i="1" baseline="-25000" dirty="0" smtClean="0">
                <a:solidFill>
                  <a:srgbClr val="000090"/>
                </a:solidFill>
                <a:sym typeface="Symbol" pitchFamily="48" charset="2"/>
              </a:rPr>
              <a:t>t </a:t>
            </a:r>
            <a:r>
              <a:rPr lang="en-US" sz="4000" dirty="0" smtClean="0">
                <a:solidFill>
                  <a:srgbClr val="000090"/>
                </a:solidFill>
                <a:sym typeface="Symbol" pitchFamily="48" charset="2"/>
              </a:rPr>
              <a:t>to minimize </a:t>
            </a:r>
            <a:r>
              <a:rPr lang="en-US" sz="4000" i="1" dirty="0" smtClean="0">
                <a:solidFill>
                  <a:srgbClr val="000090"/>
                </a:solidFill>
                <a:sym typeface="Symbol" pitchFamily="48" charset="2"/>
              </a:rPr>
              <a:t>error bound</a:t>
            </a:r>
            <a:r>
              <a:rPr lang="en-US" sz="4000" dirty="0" smtClean="0">
                <a:solidFill>
                  <a:srgbClr val="000090"/>
                </a:solidFill>
              </a:rPr>
              <a:t> </a:t>
            </a:r>
            <a:endParaRPr lang="en-US" sz="4000" dirty="0">
              <a:solidFill>
                <a:srgbClr val="000090"/>
              </a:solidFill>
            </a:endParaRPr>
          </a:p>
        </p:txBody>
      </p:sp>
      <p:sp>
        <p:nvSpPr>
          <p:cNvPr id="54374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43000"/>
            <a:ext cx="8153400" cy="4114800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buFont typeface="Wingdings" pitchFamily="48" charset="2"/>
              <a:buNone/>
            </a:pPr>
            <a:r>
              <a:rPr lang="en-US" sz="2800" dirty="0">
                <a:solidFill>
                  <a:srgbClr val="000090"/>
                </a:solidFill>
              </a:rPr>
              <a:t>We can </a:t>
            </a:r>
            <a:r>
              <a:rPr lang="en-US" sz="2800" dirty="0" smtClean="0">
                <a:solidFill>
                  <a:srgbClr val="000090"/>
                </a:solidFill>
              </a:rPr>
              <a:t>squeeze this </a:t>
            </a:r>
            <a:r>
              <a:rPr lang="en-US" sz="2800" dirty="0">
                <a:solidFill>
                  <a:srgbClr val="000090"/>
                </a:solidFill>
              </a:rPr>
              <a:t>bound by choosing </a:t>
            </a:r>
            <a:r>
              <a:rPr lang="en-US" sz="2800" i="1" dirty="0">
                <a:solidFill>
                  <a:srgbClr val="000090"/>
                </a:solidFill>
                <a:latin typeface="Symbol" pitchFamily="48" charset="2"/>
                <a:sym typeface="Symbol" pitchFamily="48" charset="2"/>
              </a:rPr>
              <a:t></a:t>
            </a:r>
            <a:r>
              <a:rPr lang="en-US" sz="2800" i="1" baseline="-25000" dirty="0">
                <a:solidFill>
                  <a:srgbClr val="000090"/>
                </a:solidFill>
                <a:sym typeface="Symbol" pitchFamily="48" charset="2"/>
              </a:rPr>
              <a:t>t</a:t>
            </a:r>
            <a:r>
              <a:rPr lang="en-US" sz="2800" dirty="0">
                <a:solidFill>
                  <a:srgbClr val="000090"/>
                </a:solidFill>
                <a:sym typeface="Symbol" pitchFamily="48" charset="2"/>
              </a:rPr>
              <a:t> on each iteration to minimize </a:t>
            </a:r>
            <a:r>
              <a:rPr lang="en-US" sz="2800" i="1" dirty="0" err="1">
                <a:solidFill>
                  <a:srgbClr val="000090"/>
                </a:solidFill>
                <a:latin typeface="Times New Roman" pitchFamily="48" charset="0"/>
                <a:sym typeface="Symbol" pitchFamily="48" charset="2"/>
              </a:rPr>
              <a:t>Z</a:t>
            </a:r>
            <a:r>
              <a:rPr lang="en-US" sz="2800" i="1" baseline="-25000" dirty="0" err="1">
                <a:solidFill>
                  <a:srgbClr val="000090"/>
                </a:solidFill>
                <a:latin typeface="Times New Roman" pitchFamily="48" charset="0"/>
                <a:sym typeface="Symbol" pitchFamily="48" charset="2"/>
              </a:rPr>
              <a:t>t</a:t>
            </a:r>
            <a:r>
              <a:rPr lang="en-US" sz="2800" baseline="-25000" dirty="0">
                <a:solidFill>
                  <a:srgbClr val="000090"/>
                </a:solidFill>
                <a:latin typeface="Times New Roman" pitchFamily="48" charset="0"/>
                <a:sym typeface="Symbol" pitchFamily="48" charset="2"/>
              </a:rPr>
              <a:t>.</a:t>
            </a:r>
          </a:p>
          <a:p>
            <a:pPr>
              <a:lnSpc>
                <a:spcPct val="110000"/>
              </a:lnSpc>
              <a:buFont typeface="Wingdings" pitchFamily="48" charset="2"/>
              <a:buNone/>
            </a:pPr>
            <a:endParaRPr lang="en-US" sz="2800" dirty="0" smtClean="0">
              <a:sym typeface="Symbol" pitchFamily="48" charset="2"/>
            </a:endParaRPr>
          </a:p>
          <a:p>
            <a:pPr>
              <a:lnSpc>
                <a:spcPct val="110000"/>
              </a:lnSpc>
              <a:buFont typeface="Wingdings" pitchFamily="48" charset="2"/>
              <a:buNone/>
            </a:pPr>
            <a:endParaRPr lang="en-US" sz="2800" dirty="0" smtClean="0">
              <a:sym typeface="Symbol" pitchFamily="48" charset="2"/>
            </a:endParaRPr>
          </a:p>
          <a:p>
            <a:pPr>
              <a:lnSpc>
                <a:spcPct val="110000"/>
              </a:lnSpc>
              <a:buFont typeface="Wingdings" pitchFamily="48" charset="2"/>
              <a:buNone/>
            </a:pPr>
            <a:endParaRPr lang="en-US" sz="2800" dirty="0">
              <a:sym typeface="Symbol" pitchFamily="48" charset="2"/>
            </a:endParaRPr>
          </a:p>
          <a:p>
            <a:pPr>
              <a:lnSpc>
                <a:spcPct val="110000"/>
              </a:lnSpc>
              <a:buFont typeface="Wingdings" pitchFamily="48" charset="2"/>
              <a:buNone/>
            </a:pPr>
            <a:r>
              <a:rPr lang="en-US" sz="2800" dirty="0">
                <a:solidFill>
                  <a:srgbClr val="000090"/>
                </a:solidFill>
                <a:sym typeface="Symbol" pitchFamily="48" charset="2"/>
              </a:rPr>
              <a:t>For </a:t>
            </a:r>
            <a:r>
              <a:rPr lang="en-US" sz="2800" dirty="0" err="1">
                <a:solidFill>
                  <a:srgbClr val="000090"/>
                </a:solidFill>
                <a:sym typeface="Symbol" pitchFamily="48" charset="2"/>
              </a:rPr>
              <a:t>boolean</a:t>
            </a:r>
            <a:r>
              <a:rPr lang="en-US" sz="2800" dirty="0">
                <a:solidFill>
                  <a:srgbClr val="000090"/>
                </a:solidFill>
                <a:sym typeface="Symbol" pitchFamily="48" charset="2"/>
              </a:rPr>
              <a:t> </a:t>
            </a:r>
            <a:r>
              <a:rPr lang="en-US" sz="2800" dirty="0" smtClean="0">
                <a:solidFill>
                  <a:srgbClr val="000090"/>
                </a:solidFill>
                <a:sym typeface="Symbol" pitchFamily="48" charset="2"/>
              </a:rPr>
              <a:t>Y</a:t>
            </a:r>
            <a:r>
              <a:rPr lang="en-US" sz="2800" dirty="0">
                <a:solidFill>
                  <a:srgbClr val="000090"/>
                </a:solidFill>
                <a:sym typeface="Symbol" pitchFamily="48" charset="2"/>
              </a:rPr>
              <a:t>:</a:t>
            </a:r>
            <a:r>
              <a:rPr lang="en-US" sz="2800" dirty="0" smtClean="0">
                <a:solidFill>
                  <a:srgbClr val="000090"/>
                </a:solidFill>
                <a:sym typeface="Symbol" pitchFamily="48" charset="2"/>
              </a:rPr>
              <a:t> </a:t>
            </a:r>
            <a:r>
              <a:rPr lang="en-US" sz="2800" dirty="0" smtClean="0">
                <a:sym typeface="Symbol" pitchFamily="48" charset="2"/>
              </a:rPr>
              <a:t>differentiate, set equal to 0, </a:t>
            </a:r>
            <a:r>
              <a:rPr lang="en-US" sz="2800" dirty="0" smtClean="0">
                <a:solidFill>
                  <a:srgbClr val="000090"/>
                </a:solidFill>
                <a:sym typeface="Symbol" pitchFamily="48" charset="2"/>
              </a:rPr>
              <a:t>there is a closed form solution! </a:t>
            </a:r>
            <a:r>
              <a:rPr lang="en-US" sz="2800" dirty="0" smtClean="0">
                <a:sym typeface="Symbol" pitchFamily="48" charset="2"/>
              </a:rPr>
              <a:t>[</a:t>
            </a:r>
            <a:r>
              <a:rPr lang="en-US" sz="2800" dirty="0">
                <a:sym typeface="Symbol" pitchFamily="48" charset="2"/>
              </a:rPr>
              <a:t>Freund &amp; </a:t>
            </a:r>
            <a:r>
              <a:rPr lang="en-US" sz="2800" dirty="0" err="1">
                <a:sym typeface="Symbol" pitchFamily="48" charset="2"/>
              </a:rPr>
              <a:t>Schapire</a:t>
            </a:r>
            <a:r>
              <a:rPr lang="en-US" sz="2800" dirty="0">
                <a:sym typeface="Symbol" pitchFamily="48" charset="2"/>
              </a:rPr>
              <a:t> ’97]: </a:t>
            </a:r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>
              <a:sym typeface="Symbol" pitchFamily="48" charset="2"/>
            </a:endParaRPr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>
              <a:sym typeface="Symbol" pitchFamily="48" charset="2"/>
            </a:endParaRPr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>
              <a:sym typeface="Symbol" pitchFamily="48" charset="2"/>
            </a:endParaRPr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>
              <a:sym typeface="Symbol" pitchFamily="48" charset="2"/>
            </a:endParaRPr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>
              <a:sym typeface="Symbol" pitchFamily="48" charset="2"/>
            </a:endParaRPr>
          </a:p>
          <a:p>
            <a:pPr>
              <a:lnSpc>
                <a:spcPct val="90000"/>
              </a:lnSpc>
              <a:buFont typeface="Wingdings" pitchFamily="48" charset="2"/>
              <a:buNone/>
            </a:pPr>
            <a:endParaRPr lang="en-US" sz="2000" dirty="0">
              <a:sym typeface="Symbol" pitchFamily="48" charset="2"/>
            </a:endParaRPr>
          </a:p>
        </p:txBody>
      </p:sp>
      <p:pic>
        <p:nvPicPr>
          <p:cNvPr id="543748" name="Picture 4"/>
          <p:cNvPicPr>
            <a:picLocks noChangeAspect="1" noChangeArrowheads="1"/>
          </p:cNvPicPr>
          <p:nvPr/>
        </p:nvPicPr>
        <p:blipFill>
          <a:blip r:embed="rId5" cstate="print"/>
          <a:srcRect l="5457" t="30566" r="10802" b="17612"/>
          <a:stretch>
            <a:fillRect/>
          </a:stretch>
        </p:blipFill>
        <p:spPr bwMode="auto">
          <a:xfrm>
            <a:off x="3048000" y="5181600"/>
            <a:ext cx="2917102" cy="990600"/>
          </a:xfrm>
          <a:prstGeom prst="rect">
            <a:avLst/>
          </a:prstGeom>
          <a:noFill/>
          <a:ln w="19050">
            <a:solidFill>
              <a:srgbClr val="FF3300"/>
            </a:solidFill>
            <a:miter lim="800000"/>
            <a:headEnd/>
            <a:tailEnd/>
          </a:ln>
          <a:effectLst/>
        </p:spPr>
      </p:pic>
      <p:pic>
        <p:nvPicPr>
          <p:cNvPr id="543749" name="Picture 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" y="2209800"/>
            <a:ext cx="55587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3750" name="Text Box 6"/>
          <p:cNvSpPr txBox="1">
            <a:spLocks noChangeArrowheads="1"/>
          </p:cNvSpPr>
          <p:nvPr/>
        </p:nvSpPr>
        <p:spPr bwMode="auto">
          <a:xfrm>
            <a:off x="7010400" y="746125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[Schapire, 1989]</a:t>
            </a:r>
          </a:p>
        </p:txBody>
      </p:sp>
      <p:pic>
        <p:nvPicPr>
          <p:cNvPr id="14" name="Picture 13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4343400" y="2971800"/>
            <a:ext cx="3739727" cy="7620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796773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Strong, weak classifiers</a:t>
            </a:r>
          </a:p>
        </p:txBody>
      </p:sp>
      <p:sp>
        <p:nvSpPr>
          <p:cNvPr id="54579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371600"/>
            <a:ext cx="8458200" cy="5257800"/>
          </a:xfrm>
        </p:spPr>
        <p:txBody>
          <a:bodyPr>
            <a:noAutofit/>
          </a:bodyPr>
          <a:lstStyle/>
          <a:p>
            <a:r>
              <a:rPr lang="en-US" sz="2800" dirty="0"/>
              <a:t>If each classifier is (at least slightly) better than </a:t>
            </a:r>
            <a:r>
              <a:rPr lang="en-US" sz="2800" dirty="0" smtClean="0"/>
              <a:t>random: </a:t>
            </a:r>
            <a:r>
              <a:rPr lang="en-US" sz="2400" dirty="0" smtClean="0"/>
              <a:t> </a:t>
            </a:r>
            <a:r>
              <a:rPr lang="en-US" sz="2400" dirty="0">
                <a:latin typeface="Symbol" pitchFamily="48" charset="2"/>
                <a:sym typeface="Symbol" pitchFamily="48" charset="2"/>
              </a:rPr>
              <a:t></a:t>
            </a:r>
            <a:r>
              <a:rPr lang="en-US" sz="2400" baseline="-25000" dirty="0">
                <a:sym typeface="Symbol" pitchFamily="48" charset="2"/>
              </a:rPr>
              <a:t>t</a:t>
            </a:r>
            <a:r>
              <a:rPr lang="en-US" sz="2400" dirty="0"/>
              <a:t> &lt; </a:t>
            </a:r>
            <a:r>
              <a:rPr lang="en-US" sz="2400" dirty="0" smtClean="0"/>
              <a:t>0.5</a:t>
            </a:r>
            <a:endParaRPr lang="en-US" sz="2400" dirty="0"/>
          </a:p>
          <a:p>
            <a:r>
              <a:rPr lang="en-US" sz="2800" dirty="0" smtClean="0">
                <a:solidFill>
                  <a:srgbClr val="000090"/>
                </a:solidFill>
              </a:rPr>
              <a:t>Another bound on error:</a:t>
            </a:r>
            <a:endParaRPr lang="en-US" sz="2800" dirty="0">
              <a:solidFill>
                <a:srgbClr val="000090"/>
              </a:solidFill>
            </a:endParaRPr>
          </a:p>
          <a:p>
            <a:endParaRPr lang="en-US" sz="28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rgbClr val="FF0000"/>
              </a:solidFill>
            </a:endParaRPr>
          </a:p>
          <a:p>
            <a:pPr marL="0" indent="0">
              <a:lnSpc>
                <a:spcPct val="50000"/>
              </a:lnSpc>
              <a:buNone/>
            </a:pPr>
            <a:endParaRPr lang="en-US" sz="2800" dirty="0" smtClean="0"/>
          </a:p>
          <a:p>
            <a:r>
              <a:rPr lang="en-US" sz="2800" dirty="0" smtClean="0">
                <a:solidFill>
                  <a:srgbClr val="000090"/>
                </a:solidFill>
              </a:rPr>
              <a:t>What does this imply about the training error?</a:t>
            </a:r>
          </a:p>
          <a:p>
            <a:pPr lvl="1"/>
            <a:r>
              <a:rPr lang="en-US" sz="2400" dirty="0" smtClean="0"/>
              <a:t>Will get there exponentially fast!</a:t>
            </a:r>
            <a:endParaRPr lang="en-US" sz="2400" dirty="0"/>
          </a:p>
          <a:p>
            <a:r>
              <a:rPr lang="en-US" sz="2800" dirty="0">
                <a:solidFill>
                  <a:srgbClr val="FF0000"/>
                </a:solidFill>
              </a:rPr>
              <a:t>Is it hard to achieve better than random training error?</a:t>
            </a:r>
          </a:p>
        </p:txBody>
      </p:sp>
      <p:pic>
        <p:nvPicPr>
          <p:cNvPr id="545796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" y="3048000"/>
            <a:ext cx="794385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876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371600"/>
          </a:xfrm>
        </p:spPr>
        <p:txBody>
          <a:bodyPr/>
          <a:lstStyle/>
          <a:p>
            <a:r>
              <a:rPr lang="en-US" sz="4000" dirty="0">
                <a:solidFill>
                  <a:srgbClr val="000090"/>
                </a:solidFill>
              </a:rPr>
              <a:t>Boosting results – Digit recognition</a:t>
            </a:r>
          </a:p>
        </p:txBody>
      </p:sp>
      <p:sp>
        <p:nvSpPr>
          <p:cNvPr id="547843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4876800"/>
            <a:ext cx="6477000" cy="16764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000090"/>
                </a:solidFill>
              </a:rPr>
              <a:t>Boosting:</a:t>
            </a:r>
            <a:endParaRPr lang="en-US" dirty="0">
              <a:solidFill>
                <a:srgbClr val="00009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dirty="0" smtClean="0"/>
              <a:t>Seems to be </a:t>
            </a:r>
            <a:r>
              <a:rPr lang="en-US" dirty="0"/>
              <a:t>r</a:t>
            </a:r>
            <a:r>
              <a:rPr lang="en-US" dirty="0" smtClean="0"/>
              <a:t>obust </a:t>
            </a:r>
            <a:r>
              <a:rPr lang="en-US" dirty="0"/>
              <a:t>to overfitting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Test </a:t>
            </a:r>
            <a:r>
              <a:rPr lang="en-US" dirty="0" smtClean="0"/>
              <a:t>error can decrease </a:t>
            </a:r>
            <a:r>
              <a:rPr lang="en-US" dirty="0"/>
              <a:t>even after training error is </a:t>
            </a:r>
            <a:r>
              <a:rPr lang="en-US" dirty="0" smtClean="0"/>
              <a:t>zero!!!</a:t>
            </a:r>
            <a:endParaRPr lang="en-US" dirty="0"/>
          </a:p>
        </p:txBody>
      </p:sp>
      <p:pic>
        <p:nvPicPr>
          <p:cNvPr id="54784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1066800"/>
            <a:ext cx="5029200" cy="3735206"/>
          </a:xfrm>
          <a:prstGeom prst="rect">
            <a:avLst/>
          </a:prstGeom>
          <a:noFill/>
        </p:spPr>
      </p:pic>
      <p:sp>
        <p:nvSpPr>
          <p:cNvPr id="547845" name="Text Box 5"/>
          <p:cNvSpPr txBox="1">
            <a:spLocks noChangeArrowheads="1"/>
          </p:cNvSpPr>
          <p:nvPr/>
        </p:nvSpPr>
        <p:spPr bwMode="auto">
          <a:xfrm>
            <a:off x="7010400" y="746125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/>
              <a:t>[Schapire, 1989]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34000" y="2450068"/>
            <a:ext cx="11595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Test error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762000" y="3669268"/>
            <a:ext cx="1561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Training error</a:t>
            </a:r>
            <a:endParaRPr lang="en-US" dirty="0"/>
          </a:p>
        </p:txBody>
      </p:sp>
      <p:cxnSp>
        <p:nvCxnSpPr>
          <p:cNvPr id="4" name="Straight Arrow Connector 3"/>
          <p:cNvCxnSpPr>
            <a:stCxn id="2" idx="1"/>
          </p:cNvCxnSpPr>
          <p:nvPr/>
        </p:nvCxnSpPr>
        <p:spPr>
          <a:xfrm flipH="1">
            <a:off x="4419600" y="2634734"/>
            <a:ext cx="914400" cy="7180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9" idx="3"/>
          </p:cNvCxnSpPr>
          <p:nvPr/>
        </p:nvCxnSpPr>
        <p:spPr>
          <a:xfrm flipV="1">
            <a:off x="2323545" y="3352800"/>
            <a:ext cx="953055" cy="50113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3682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-76200"/>
            <a:ext cx="8686800" cy="1371600"/>
          </a:xfrm>
        </p:spPr>
        <p:txBody>
          <a:bodyPr/>
          <a:lstStyle/>
          <a:p>
            <a:r>
              <a:rPr lang="en-US" sz="4000" dirty="0">
                <a:solidFill>
                  <a:srgbClr val="000090"/>
                </a:solidFill>
              </a:rPr>
              <a:t>Boosting generalization error bound</a:t>
            </a:r>
          </a:p>
        </p:txBody>
      </p:sp>
      <p:sp>
        <p:nvSpPr>
          <p:cNvPr id="54989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514600"/>
            <a:ext cx="7848600" cy="3962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90"/>
                </a:solidFill>
              </a:rPr>
              <a:t>Constants:</a:t>
            </a:r>
          </a:p>
          <a:p>
            <a:r>
              <a:rPr lang="en-US" sz="2800" i="1" dirty="0" smtClean="0">
                <a:solidFill>
                  <a:srgbClr val="000090"/>
                </a:solidFill>
              </a:rPr>
              <a:t>T</a:t>
            </a:r>
            <a:r>
              <a:rPr lang="en-US" sz="2800" dirty="0" smtClean="0">
                <a:solidFill>
                  <a:srgbClr val="000090"/>
                </a:solidFill>
              </a:rPr>
              <a:t>: </a:t>
            </a:r>
            <a:r>
              <a:rPr lang="en-US" sz="2800" dirty="0" smtClean="0"/>
              <a:t>number </a:t>
            </a:r>
            <a:r>
              <a:rPr lang="en-US" sz="2800" dirty="0"/>
              <a:t>of boosting </a:t>
            </a:r>
            <a:r>
              <a:rPr lang="en-US" sz="2800" dirty="0" smtClean="0"/>
              <a:t>rounds</a:t>
            </a:r>
          </a:p>
          <a:p>
            <a:pPr lvl="1"/>
            <a:r>
              <a:rPr lang="en-US" sz="2400" dirty="0" smtClean="0"/>
              <a:t>Higher T </a:t>
            </a:r>
            <a:r>
              <a:rPr lang="en-US" sz="2400" dirty="0" smtClean="0">
                <a:sym typeface="Wingdings"/>
              </a:rPr>
              <a:t> Looser bound, </a:t>
            </a:r>
            <a:r>
              <a:rPr lang="en-US" sz="2400" i="1" dirty="0" smtClean="0">
                <a:solidFill>
                  <a:srgbClr val="000090"/>
                </a:solidFill>
                <a:sym typeface="Wingdings"/>
              </a:rPr>
              <a:t>what does this imply?</a:t>
            </a:r>
            <a:endParaRPr lang="en-US" sz="2400" i="1" dirty="0">
              <a:solidFill>
                <a:srgbClr val="000090"/>
              </a:solidFill>
            </a:endParaRPr>
          </a:p>
          <a:p>
            <a:r>
              <a:rPr lang="en-US" sz="2800" i="1" dirty="0" smtClean="0">
                <a:solidFill>
                  <a:srgbClr val="000090"/>
                </a:solidFill>
              </a:rPr>
              <a:t>d</a:t>
            </a:r>
            <a:r>
              <a:rPr lang="en-US" sz="2800" dirty="0" smtClean="0">
                <a:solidFill>
                  <a:srgbClr val="000090"/>
                </a:solidFill>
              </a:rPr>
              <a:t>: </a:t>
            </a:r>
            <a:r>
              <a:rPr lang="en-US" sz="2800" dirty="0"/>
              <a:t>VC dimension of weak learner, measures complexity of classifier </a:t>
            </a:r>
            <a:endParaRPr lang="en-US" sz="2800" dirty="0" smtClean="0"/>
          </a:p>
          <a:p>
            <a:pPr lvl="1"/>
            <a:r>
              <a:rPr lang="en-US" sz="2400" dirty="0"/>
              <a:t>Higher d </a:t>
            </a:r>
            <a:r>
              <a:rPr lang="en-US" sz="2400" dirty="0">
                <a:sym typeface="Wingdings"/>
              </a:rPr>
              <a:t> bigger hypothesis space  looser </a:t>
            </a:r>
            <a:r>
              <a:rPr lang="en-US" sz="2400" dirty="0" smtClean="0">
                <a:sym typeface="Wingdings"/>
              </a:rPr>
              <a:t>bound</a:t>
            </a:r>
            <a:endParaRPr lang="en-US" dirty="0"/>
          </a:p>
          <a:p>
            <a:r>
              <a:rPr lang="en-US" sz="2800" i="1" dirty="0" smtClean="0">
                <a:solidFill>
                  <a:srgbClr val="000090"/>
                </a:solidFill>
              </a:rPr>
              <a:t>m</a:t>
            </a:r>
            <a:r>
              <a:rPr lang="en-US" sz="2800" dirty="0" smtClean="0">
                <a:solidFill>
                  <a:srgbClr val="000090"/>
                </a:solidFill>
              </a:rPr>
              <a:t>: </a:t>
            </a:r>
            <a:r>
              <a:rPr lang="en-US" sz="2800" dirty="0"/>
              <a:t>number of training </a:t>
            </a:r>
            <a:r>
              <a:rPr lang="en-US" sz="2800" dirty="0" smtClean="0"/>
              <a:t>examples</a:t>
            </a:r>
          </a:p>
          <a:p>
            <a:pPr lvl="1"/>
            <a:r>
              <a:rPr lang="en-US" sz="2400" dirty="0" smtClean="0"/>
              <a:t>more data </a:t>
            </a:r>
            <a:r>
              <a:rPr lang="en-US" sz="2400" dirty="0" smtClean="0">
                <a:sym typeface="Wingdings"/>
              </a:rPr>
              <a:t> tighter bound</a:t>
            </a:r>
            <a:endParaRPr lang="en-US" sz="2400" dirty="0"/>
          </a:p>
        </p:txBody>
      </p:sp>
      <p:sp>
        <p:nvSpPr>
          <p:cNvPr id="549892" name="Rectangle 4"/>
          <p:cNvSpPr>
            <a:spLocks noChangeArrowheads="1"/>
          </p:cNvSpPr>
          <p:nvPr/>
        </p:nvSpPr>
        <p:spPr bwMode="auto">
          <a:xfrm>
            <a:off x="6019800" y="838200"/>
            <a:ext cx="28527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[Freund &amp; </a:t>
            </a:r>
            <a:r>
              <a:rPr lang="en-US" dirty="0" err="1"/>
              <a:t>Schapire</a:t>
            </a:r>
            <a:r>
              <a:rPr lang="en-US" dirty="0"/>
              <a:t>, 1996]</a:t>
            </a:r>
          </a:p>
        </p:txBody>
      </p:sp>
      <p:pic>
        <p:nvPicPr>
          <p:cNvPr id="549893" name="Picture 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1447800"/>
            <a:ext cx="8023939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64648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-76200"/>
            <a:ext cx="8686800" cy="1371600"/>
          </a:xfrm>
        </p:spPr>
        <p:txBody>
          <a:bodyPr/>
          <a:lstStyle/>
          <a:p>
            <a:r>
              <a:rPr lang="en-US" sz="4000" dirty="0">
                <a:solidFill>
                  <a:srgbClr val="000090"/>
                </a:solidFill>
              </a:rPr>
              <a:t>Boosting generalization error bound</a:t>
            </a:r>
          </a:p>
        </p:txBody>
      </p:sp>
      <p:sp>
        <p:nvSpPr>
          <p:cNvPr id="54989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514600"/>
            <a:ext cx="7848600" cy="3962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000090"/>
                </a:solidFill>
              </a:rPr>
              <a:t>Constants:</a:t>
            </a:r>
          </a:p>
          <a:p>
            <a:r>
              <a:rPr lang="en-US" sz="2800" i="1" dirty="0" smtClean="0">
                <a:solidFill>
                  <a:srgbClr val="000090"/>
                </a:solidFill>
              </a:rPr>
              <a:t>T</a:t>
            </a:r>
            <a:r>
              <a:rPr lang="en-US" sz="2800" dirty="0" smtClean="0">
                <a:solidFill>
                  <a:srgbClr val="000090"/>
                </a:solidFill>
              </a:rPr>
              <a:t>: </a:t>
            </a:r>
            <a:r>
              <a:rPr lang="en-US" sz="2800" dirty="0" smtClean="0"/>
              <a:t>number </a:t>
            </a:r>
            <a:r>
              <a:rPr lang="en-US" sz="2800" dirty="0"/>
              <a:t>of boosting </a:t>
            </a:r>
            <a:r>
              <a:rPr lang="en-US" sz="2800" dirty="0" smtClean="0"/>
              <a:t>rounds:</a:t>
            </a:r>
          </a:p>
          <a:p>
            <a:pPr lvl="1"/>
            <a:r>
              <a:rPr lang="en-US" sz="2400" dirty="0" smtClean="0"/>
              <a:t>Higher T </a:t>
            </a:r>
            <a:r>
              <a:rPr lang="en-US" sz="2400" dirty="0" smtClean="0">
                <a:sym typeface="Wingdings"/>
              </a:rPr>
              <a:t> Looser bound, </a:t>
            </a:r>
            <a:r>
              <a:rPr lang="en-US" sz="2400" i="1" dirty="0" smtClean="0">
                <a:solidFill>
                  <a:srgbClr val="000090"/>
                </a:solidFill>
                <a:sym typeface="Wingdings"/>
              </a:rPr>
              <a:t>what does this imply?</a:t>
            </a:r>
            <a:endParaRPr lang="en-US" sz="2400" i="1" dirty="0">
              <a:solidFill>
                <a:srgbClr val="000090"/>
              </a:solidFill>
            </a:endParaRPr>
          </a:p>
          <a:p>
            <a:r>
              <a:rPr lang="en-US" sz="2800" i="1" dirty="0" smtClean="0">
                <a:solidFill>
                  <a:srgbClr val="000090"/>
                </a:solidFill>
              </a:rPr>
              <a:t>d</a:t>
            </a:r>
            <a:r>
              <a:rPr lang="en-US" sz="2800" dirty="0" smtClean="0">
                <a:solidFill>
                  <a:srgbClr val="000090"/>
                </a:solidFill>
              </a:rPr>
              <a:t>: </a:t>
            </a:r>
            <a:r>
              <a:rPr lang="en-US" sz="2800" dirty="0"/>
              <a:t>VC dimension of weak learner, measures complexity of classifier </a:t>
            </a:r>
            <a:endParaRPr lang="en-US" sz="2800" dirty="0" smtClean="0"/>
          </a:p>
          <a:p>
            <a:pPr lvl="1"/>
            <a:r>
              <a:rPr lang="en-US" sz="2400" dirty="0"/>
              <a:t>Higher d </a:t>
            </a:r>
            <a:r>
              <a:rPr lang="en-US" sz="2400" dirty="0">
                <a:sym typeface="Wingdings"/>
              </a:rPr>
              <a:t> bigger hypothesis space  looser </a:t>
            </a:r>
            <a:r>
              <a:rPr lang="en-US" sz="2400" dirty="0" smtClean="0">
                <a:sym typeface="Wingdings"/>
              </a:rPr>
              <a:t>bound</a:t>
            </a:r>
            <a:endParaRPr lang="en-US" dirty="0"/>
          </a:p>
          <a:p>
            <a:r>
              <a:rPr lang="en-US" sz="2800" i="1" dirty="0" smtClean="0">
                <a:solidFill>
                  <a:srgbClr val="000090"/>
                </a:solidFill>
              </a:rPr>
              <a:t>m</a:t>
            </a:r>
            <a:r>
              <a:rPr lang="en-US" sz="2800" dirty="0" smtClean="0">
                <a:solidFill>
                  <a:srgbClr val="000090"/>
                </a:solidFill>
              </a:rPr>
              <a:t>: </a:t>
            </a:r>
            <a:r>
              <a:rPr lang="en-US" sz="2800" dirty="0"/>
              <a:t>number of training </a:t>
            </a:r>
            <a:r>
              <a:rPr lang="en-US" sz="2800" dirty="0" smtClean="0"/>
              <a:t>examples</a:t>
            </a:r>
          </a:p>
          <a:p>
            <a:pPr lvl="1"/>
            <a:r>
              <a:rPr lang="en-US" sz="2400" dirty="0" smtClean="0"/>
              <a:t>more data </a:t>
            </a:r>
            <a:r>
              <a:rPr lang="en-US" sz="2400" dirty="0" smtClean="0">
                <a:sym typeface="Wingdings"/>
              </a:rPr>
              <a:t> tighter bound</a:t>
            </a:r>
            <a:endParaRPr lang="en-US" sz="2400" dirty="0"/>
          </a:p>
        </p:txBody>
      </p:sp>
      <p:sp>
        <p:nvSpPr>
          <p:cNvPr id="549892" name="Rectangle 4"/>
          <p:cNvSpPr>
            <a:spLocks noChangeArrowheads="1"/>
          </p:cNvSpPr>
          <p:nvPr/>
        </p:nvSpPr>
        <p:spPr bwMode="auto">
          <a:xfrm>
            <a:off x="6019800" y="838200"/>
            <a:ext cx="28527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/>
              <a:t>[Freund &amp; </a:t>
            </a:r>
            <a:r>
              <a:rPr lang="en-US" dirty="0" err="1"/>
              <a:t>Schapire</a:t>
            </a:r>
            <a:r>
              <a:rPr lang="en-US" dirty="0"/>
              <a:t>, 1996]</a:t>
            </a:r>
          </a:p>
        </p:txBody>
      </p:sp>
      <p:pic>
        <p:nvPicPr>
          <p:cNvPr id="549893" name="Picture 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1447800"/>
            <a:ext cx="8023939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04800" y="2895600"/>
            <a:ext cx="8382000" cy="3124200"/>
          </a:xfrm>
          <a:prstGeom prst="rect">
            <a:avLst/>
          </a:prstGeom>
          <a:ln w="38100" cmpd="sng">
            <a:solidFill>
              <a:srgbClr val="FF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457200" indent="-457200">
              <a:lnSpc>
                <a:spcPct val="90000"/>
              </a:lnSpc>
              <a:spcBef>
                <a:spcPct val="20000"/>
              </a:spcBef>
              <a:buSzPct val="75000"/>
              <a:buFont typeface="Arial"/>
              <a:buChar char="•"/>
            </a:pPr>
            <a:r>
              <a:rPr lang="en-US" sz="3200" b="1" dirty="0" smtClean="0"/>
              <a:t>Theory does not match practice</a:t>
            </a:r>
            <a:r>
              <a:rPr lang="en-US" sz="3200" dirty="0" smtClean="0"/>
              <a:t>: 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SzPct val="75000"/>
              <a:buFont typeface="Arial"/>
              <a:buChar char="•"/>
            </a:pPr>
            <a:r>
              <a:rPr lang="en-US" sz="2800" dirty="0" smtClean="0"/>
              <a:t>Robust to </a:t>
            </a:r>
            <a:r>
              <a:rPr lang="en-US" sz="2800" dirty="0" err="1" smtClean="0"/>
              <a:t>overfitting</a:t>
            </a:r>
            <a:endParaRPr lang="en-US" sz="2800" dirty="0" smtClean="0"/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SzPct val="80000"/>
              <a:buFont typeface="Arial"/>
              <a:buChar char="•"/>
            </a:pPr>
            <a:r>
              <a:rPr lang="en-US" sz="2800" dirty="0" smtClean="0"/>
              <a:t>Test </a:t>
            </a:r>
            <a:r>
              <a:rPr lang="en-US" sz="2800" dirty="0"/>
              <a:t>set error decreases even after training error is zero</a:t>
            </a:r>
          </a:p>
          <a:p>
            <a:pPr marL="457200" indent="-457200">
              <a:lnSpc>
                <a:spcPct val="90000"/>
              </a:lnSpc>
              <a:spcBef>
                <a:spcPct val="20000"/>
              </a:spcBef>
              <a:buSzPct val="75000"/>
              <a:buFont typeface="Arial"/>
              <a:buChar char="•"/>
            </a:pPr>
            <a:r>
              <a:rPr lang="en-US" sz="3200" b="1" dirty="0"/>
              <a:t>Need better analysis tools</a:t>
            </a:r>
          </a:p>
          <a:p>
            <a:pPr marL="800100" lvl="1" indent="-342900">
              <a:lnSpc>
                <a:spcPct val="90000"/>
              </a:lnSpc>
              <a:spcBef>
                <a:spcPct val="20000"/>
              </a:spcBef>
              <a:buSzPct val="80000"/>
              <a:buFont typeface="Arial"/>
              <a:buChar char="•"/>
            </a:pPr>
            <a:r>
              <a:rPr lang="en-US" sz="2800" dirty="0"/>
              <a:t>we’ll come back to this later in the </a:t>
            </a:r>
            <a:r>
              <a:rPr lang="en-US" sz="2800" dirty="0" smtClean="0"/>
              <a:t>quarter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799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3600" dirty="0" smtClean="0">
                <a:solidFill>
                  <a:srgbClr val="000090"/>
                </a:solidFill>
              </a:rPr>
              <a:t>Logistic Regression as Minimizing Loss</a:t>
            </a:r>
            <a:endParaRPr lang="en-US" sz="3600" dirty="0">
              <a:solidFill>
                <a:srgbClr val="000090"/>
              </a:solidFill>
            </a:endParaRPr>
          </a:p>
        </p:txBody>
      </p:sp>
      <p:sp>
        <p:nvSpPr>
          <p:cNvPr id="55808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143000"/>
            <a:ext cx="7772400" cy="5257800"/>
          </a:xfrm>
        </p:spPr>
        <p:txBody>
          <a:bodyPr/>
          <a:lstStyle/>
          <a:p>
            <a:pPr>
              <a:buFont typeface="Wingdings" pitchFamily="48" charset="2"/>
              <a:buNone/>
            </a:pPr>
            <a:r>
              <a:rPr lang="en-US" sz="2400" dirty="0">
                <a:solidFill>
                  <a:srgbClr val="000090"/>
                </a:solidFill>
              </a:rPr>
              <a:t>Logistic regression assumes:</a:t>
            </a:r>
          </a:p>
          <a:p>
            <a:pPr>
              <a:buFont typeface="Wingdings" pitchFamily="48" charset="2"/>
              <a:buNone/>
            </a:pPr>
            <a:endParaRPr lang="en-US" sz="2400" dirty="0"/>
          </a:p>
          <a:p>
            <a:pPr>
              <a:buFont typeface="Wingdings" pitchFamily="48" charset="2"/>
              <a:buNone/>
            </a:pPr>
            <a:endParaRPr lang="en-US" sz="2400" dirty="0"/>
          </a:p>
          <a:p>
            <a:pPr>
              <a:buFont typeface="Wingdings" pitchFamily="48" charset="2"/>
              <a:buNone/>
            </a:pPr>
            <a:r>
              <a:rPr lang="en-US" sz="2400" dirty="0">
                <a:solidFill>
                  <a:srgbClr val="000090"/>
                </a:solidFill>
              </a:rPr>
              <a:t>And tries to maximize data </a:t>
            </a:r>
            <a:r>
              <a:rPr lang="en-US" sz="2400" dirty="0" smtClean="0">
                <a:solidFill>
                  <a:srgbClr val="000090"/>
                </a:solidFill>
              </a:rPr>
              <a:t>likelihood, for Y={-1,+1}:</a:t>
            </a:r>
            <a:endParaRPr lang="en-US" sz="2400" dirty="0">
              <a:solidFill>
                <a:srgbClr val="000090"/>
              </a:solidFill>
            </a:endParaRPr>
          </a:p>
          <a:p>
            <a:pPr>
              <a:buFont typeface="Wingdings" pitchFamily="48" charset="2"/>
              <a:buNone/>
            </a:pPr>
            <a:endParaRPr lang="en-US" sz="2400" dirty="0"/>
          </a:p>
          <a:p>
            <a:pPr>
              <a:buFont typeface="Wingdings" pitchFamily="48" charset="2"/>
              <a:buNone/>
            </a:pPr>
            <a:endParaRPr lang="en-US" sz="2400" dirty="0"/>
          </a:p>
          <a:p>
            <a:pPr>
              <a:buFont typeface="Wingdings" pitchFamily="48" charset="2"/>
              <a:buNone/>
            </a:pPr>
            <a:endParaRPr lang="en-US" sz="2400" dirty="0"/>
          </a:p>
          <a:p>
            <a:pPr>
              <a:buFont typeface="Wingdings" pitchFamily="48" charset="2"/>
              <a:buNone/>
            </a:pPr>
            <a:endParaRPr lang="en-US" sz="2400" dirty="0" smtClean="0">
              <a:solidFill>
                <a:srgbClr val="000090"/>
              </a:solidFill>
            </a:endParaRPr>
          </a:p>
          <a:p>
            <a:pPr>
              <a:buFont typeface="Wingdings" pitchFamily="48" charset="2"/>
              <a:buNone/>
            </a:pPr>
            <a:r>
              <a:rPr lang="en-US" sz="2400" dirty="0" smtClean="0">
                <a:solidFill>
                  <a:srgbClr val="000090"/>
                </a:solidFill>
              </a:rPr>
              <a:t>Equivalent </a:t>
            </a:r>
            <a:r>
              <a:rPr lang="en-US" sz="2400" dirty="0">
                <a:solidFill>
                  <a:srgbClr val="000090"/>
                </a:solidFill>
              </a:rPr>
              <a:t>to minimizing </a:t>
            </a:r>
            <a:r>
              <a:rPr lang="en-US" sz="2400" i="1" dirty="0">
                <a:solidFill>
                  <a:srgbClr val="000090"/>
                </a:solidFill>
              </a:rPr>
              <a:t>log </a:t>
            </a:r>
            <a:r>
              <a:rPr lang="en-US" sz="2400" i="1" dirty="0" smtClean="0">
                <a:solidFill>
                  <a:srgbClr val="000090"/>
                </a:solidFill>
              </a:rPr>
              <a:t>loss</a:t>
            </a:r>
            <a:r>
              <a:rPr lang="en-US" sz="2400" dirty="0" smtClean="0">
                <a:solidFill>
                  <a:srgbClr val="000090"/>
                </a:solidFill>
              </a:rPr>
              <a:t>:</a:t>
            </a:r>
            <a:endParaRPr lang="en-US" sz="2400" dirty="0">
              <a:solidFill>
                <a:srgbClr val="000090"/>
              </a:solidFill>
            </a:endParaRPr>
          </a:p>
        </p:txBody>
      </p:sp>
      <p:pic>
        <p:nvPicPr>
          <p:cNvPr id="558084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1676400"/>
            <a:ext cx="419100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8085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90800" y="5334000"/>
            <a:ext cx="458804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46600" y="1524000"/>
            <a:ext cx="4445000" cy="1066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800" y="3200400"/>
            <a:ext cx="3549805" cy="762000"/>
          </a:xfrm>
          <a:prstGeom prst="rect">
            <a:avLst/>
          </a:prstGeom>
        </p:spPr>
      </p:pic>
      <p:pic>
        <p:nvPicPr>
          <p:cNvPr id="44" name="Picture 4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130" r="-3294"/>
          <a:stretch/>
        </p:blipFill>
        <p:spPr bwMode="auto">
          <a:xfrm>
            <a:off x="3733800" y="3124200"/>
            <a:ext cx="4917161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Group 5"/>
          <p:cNvGrpSpPr/>
          <p:nvPr/>
        </p:nvGrpSpPr>
        <p:grpSpPr>
          <a:xfrm>
            <a:off x="4907280" y="3886200"/>
            <a:ext cx="3779520" cy="690995"/>
            <a:chOff x="4907280" y="4038600"/>
            <a:chExt cx="3779520" cy="690995"/>
          </a:xfrm>
        </p:grpSpPr>
        <p:pic>
          <p:nvPicPr>
            <p:cNvPr id="45" name="Picture 5" descr="txp_fig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486400" y="4038600"/>
              <a:ext cx="3200400" cy="690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907280" y="4191000"/>
              <a:ext cx="579120" cy="381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84446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8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4000" dirty="0"/>
              <a:t>Object recognition</a:t>
            </a:r>
            <a:br>
              <a:rPr lang="en-US" sz="4000" dirty="0"/>
            </a:br>
            <a:r>
              <a:rPr lang="en-US" sz="4000" dirty="0"/>
              <a:t>Is it really so hard?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96850" y="2408238"/>
            <a:ext cx="1593850" cy="2597150"/>
            <a:chOff x="262" y="1190"/>
            <a:chExt cx="1004" cy="1636"/>
          </a:xfrm>
        </p:grpSpPr>
        <p:pic>
          <p:nvPicPr>
            <p:cNvPr id="55307" name="Picture 4"/>
            <p:cNvPicPr>
              <a:picLocks noChangeAspect="1" noChangeArrowheads="1"/>
            </p:cNvPicPr>
            <p:nvPr/>
          </p:nvPicPr>
          <p:blipFill>
            <a:blip r:embed="rId3"/>
            <a:srcRect l="33398" t="12192" r="39519" b="44617"/>
            <a:stretch>
              <a:fillRect/>
            </a:stretch>
          </p:blipFill>
          <p:spPr bwMode="auto">
            <a:xfrm>
              <a:off x="359" y="1499"/>
              <a:ext cx="829" cy="1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308" name="Text Box 5"/>
            <p:cNvSpPr txBox="1">
              <a:spLocks noChangeArrowheads="1"/>
            </p:cNvSpPr>
            <p:nvPr/>
          </p:nvSpPr>
          <p:spPr bwMode="auto">
            <a:xfrm>
              <a:off x="262" y="1190"/>
              <a:ext cx="10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en-US">
                  <a:ea typeface="Arial" charset="0"/>
                  <a:cs typeface="Arial" charset="0"/>
                </a:rPr>
                <a:t>This is a chair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1981200" y="1666875"/>
            <a:ext cx="3462338" cy="3829050"/>
            <a:chOff x="1988" y="823"/>
            <a:chExt cx="2181" cy="2412"/>
          </a:xfrm>
        </p:grpSpPr>
        <p:pic>
          <p:nvPicPr>
            <p:cNvPr id="55305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88" y="1045"/>
              <a:ext cx="2181" cy="2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306" name="Text Box 8"/>
            <p:cNvSpPr txBox="1">
              <a:spLocks noChangeArrowheads="1"/>
            </p:cNvSpPr>
            <p:nvPr/>
          </p:nvSpPr>
          <p:spPr bwMode="auto">
            <a:xfrm>
              <a:off x="2148" y="823"/>
              <a:ext cx="18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en-US">
                  <a:ea typeface="Arial" charset="0"/>
                  <a:cs typeface="Arial" charset="0"/>
                </a:rPr>
                <a:t>Find the chair in this image </a:t>
              </a:r>
            </a:p>
          </p:txBody>
        </p:sp>
      </p:grpSp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2450" y="2001838"/>
            <a:ext cx="3511550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6918325" y="2659063"/>
            <a:ext cx="769938" cy="1195387"/>
          </a:xfrm>
          <a:prstGeom prst="rect">
            <a:avLst/>
          </a:prstGeom>
          <a:noFill/>
          <a:ln w="57150">
            <a:solidFill>
              <a:srgbClr val="F1010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1978025" y="2011363"/>
            <a:ext cx="769938" cy="1195387"/>
          </a:xfrm>
          <a:prstGeom prst="rect">
            <a:avLst/>
          </a:prstGeom>
          <a:noFill/>
          <a:ln w="57150">
            <a:solidFill>
              <a:srgbClr val="F1010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5688013" y="1641475"/>
            <a:ext cx="3435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1" hangingPunct="1"/>
            <a:r>
              <a:rPr lang="en-US">
                <a:ea typeface="Arial" charset="0"/>
                <a:cs typeface="Arial" charset="0"/>
              </a:rPr>
              <a:t>Output of normalized correlation</a:t>
            </a:r>
          </a:p>
        </p:txBody>
      </p:sp>
    </p:spTree>
    <p:extLst>
      <p:ext uri="{BB962C8B-B14F-4D97-AF65-F5344CB8AC3E}">
        <p14:creationId xmlns:p14="http://schemas.microsoft.com/office/powerpoint/2010/main" val="2286592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0.3125 -4.07407E-6 L 0.3125 0.02871 L 0.0033 0.02871 L 0.0033 0.05903 L 0.3125 0.05903 L 0.3125 0.08797 L 0.00677 0.08797 L 0.00677 0.11505 L 0.31128 0.11505 L 0.31128 0.14399 L 0.00555 0.14399 L 0.00555 0.17732 L 0.31128 0.17732 L 0.31128 0.21204 L 0.00677 0.21204 L 0.00677 0.24838 L 0.3125 0.24838 L 0.31024 0.29098 L 0.00903 0.29098 L 0.00903 0.33334 L 0.3125 0.33473 L 0.3125 0.3757 L 0.01024 0.37431 " pathEditMode="relative" ptsTypes="AAAAAAAAAAAAAAAAAAAAAAAA">
                                      <p:cBhvr>
                                        <p:cTn id="18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 animBg="1"/>
      <p:bldP spid="9227" grpId="0" animBg="1"/>
      <p:bldP spid="9227" grpId="1" animBg="1"/>
      <p:bldP spid="9228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7772400" cy="762000"/>
          </a:xfrm>
        </p:spPr>
        <p:txBody>
          <a:bodyPr/>
          <a:lstStyle/>
          <a:p>
            <a:r>
              <a:rPr lang="en-US" sz="3600" dirty="0">
                <a:solidFill>
                  <a:srgbClr val="000090"/>
                </a:solidFill>
              </a:rPr>
              <a:t>Boosting and Logistic Regression</a:t>
            </a:r>
          </a:p>
        </p:txBody>
      </p:sp>
      <p:sp>
        <p:nvSpPr>
          <p:cNvPr id="560131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066800"/>
            <a:ext cx="4038600" cy="990600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48" charset="2"/>
              <a:buNone/>
            </a:pPr>
            <a:r>
              <a:rPr lang="en-US" sz="2800" dirty="0">
                <a:solidFill>
                  <a:srgbClr val="000090"/>
                </a:solidFill>
              </a:rPr>
              <a:t>Logistic regression equivalent to minimizing log </a:t>
            </a:r>
            <a:r>
              <a:rPr lang="en-US" sz="2800" dirty="0" smtClean="0">
                <a:solidFill>
                  <a:srgbClr val="000090"/>
                </a:solidFill>
              </a:rPr>
              <a:t>loss:</a:t>
            </a:r>
            <a:endParaRPr lang="en-US" sz="2800" dirty="0">
              <a:solidFill>
                <a:srgbClr val="000090"/>
              </a:solidFill>
            </a:endParaRPr>
          </a:p>
        </p:txBody>
      </p:sp>
      <p:pic>
        <p:nvPicPr>
          <p:cNvPr id="560132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2057400"/>
            <a:ext cx="3529263" cy="762000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60134" name="Picture 6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5800" y="2057400"/>
            <a:ext cx="3581400" cy="687138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60135" name="Text Box 7"/>
          <p:cNvSpPr txBox="1">
            <a:spLocks noChangeArrowheads="1"/>
          </p:cNvSpPr>
          <p:nvPr/>
        </p:nvSpPr>
        <p:spPr bwMode="auto">
          <a:xfrm>
            <a:off x="4267200" y="1066800"/>
            <a:ext cx="419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000090"/>
                </a:solidFill>
              </a:rPr>
              <a:t>Boosting minimizes similar </a:t>
            </a:r>
            <a:r>
              <a:rPr lang="en-US" sz="2400" dirty="0" smtClean="0">
                <a:solidFill>
                  <a:srgbClr val="000090"/>
                </a:solidFill>
              </a:rPr>
              <a:t>loss function</a:t>
            </a:r>
            <a:r>
              <a:rPr lang="en-US" sz="2400" dirty="0">
                <a:solidFill>
                  <a:srgbClr val="000090"/>
                </a:solidFill>
              </a:rPr>
              <a:t>:</a:t>
            </a:r>
          </a:p>
        </p:txBody>
      </p:sp>
      <p:sp>
        <p:nvSpPr>
          <p:cNvPr id="560136" name="Rectangle 8"/>
          <p:cNvSpPr>
            <a:spLocks noChangeArrowheads="1"/>
          </p:cNvSpPr>
          <p:nvPr/>
        </p:nvSpPr>
        <p:spPr bwMode="auto">
          <a:xfrm>
            <a:off x="4267200" y="1066800"/>
            <a:ext cx="6172200" cy="1447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0137" name="Text Box 9"/>
          <p:cNvSpPr txBox="1">
            <a:spLocks noChangeArrowheads="1"/>
          </p:cNvSpPr>
          <p:nvPr/>
        </p:nvSpPr>
        <p:spPr bwMode="auto">
          <a:xfrm>
            <a:off x="996950" y="6172200"/>
            <a:ext cx="7080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Both smooth approximations of 0/1 loss!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6973" y="3124200"/>
            <a:ext cx="4373427" cy="2667000"/>
          </a:xfrm>
          <a:prstGeom prst="rect">
            <a:avLst/>
          </a:prstGeom>
        </p:spPr>
      </p:pic>
      <p:pic>
        <p:nvPicPr>
          <p:cNvPr id="23" name="Picture 5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 rotWithShape="1">
          <a:blip r:embed="rId10" cstate="print"/>
          <a:srcRect l="14209" t="19102" r="52920" b="24095"/>
          <a:stretch/>
        </p:blipFill>
        <p:spPr bwMode="auto">
          <a:xfrm>
            <a:off x="457200" y="4953000"/>
            <a:ext cx="2050276" cy="458986"/>
          </a:xfrm>
          <a:prstGeom prst="rect">
            <a:avLst/>
          </a:prstGeom>
          <a:noFill/>
          <a:ln w="12700" cmpd="sng">
            <a:solidFill>
              <a:srgbClr val="000090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cxnSp>
        <p:nvCxnSpPr>
          <p:cNvPr id="24" name="Straight Arrow Connector 23"/>
          <p:cNvCxnSpPr/>
          <p:nvPr/>
        </p:nvCxnSpPr>
        <p:spPr>
          <a:xfrm flipV="1">
            <a:off x="2590800" y="4800600"/>
            <a:ext cx="762000" cy="381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3276600" y="2895600"/>
            <a:ext cx="1752600" cy="762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2209800" y="2895600"/>
            <a:ext cx="609600" cy="9906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6" name="Picture 5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10" cstate="print"/>
          <a:srcRect l="81781" t="20024" r="2028" b="28854"/>
          <a:stretch/>
        </p:blipFill>
        <p:spPr bwMode="auto">
          <a:xfrm>
            <a:off x="3824642" y="5715000"/>
            <a:ext cx="823558" cy="33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9754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01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8113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/>
              <a:t>Object recognition</a:t>
            </a:r>
            <a:br>
              <a:rPr lang="en-US" sz="4000"/>
            </a:br>
            <a:r>
              <a:rPr lang="en-US" sz="4000"/>
              <a:t>Is it really so hard?</a:t>
            </a:r>
          </a:p>
        </p:txBody>
      </p:sp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3"/>
          <a:srcRect l="33398" t="12192" r="39519" b="44617"/>
          <a:stretch>
            <a:fillRect/>
          </a:stretch>
        </p:blipFill>
        <p:spPr bwMode="auto">
          <a:xfrm>
            <a:off x="644525" y="165100"/>
            <a:ext cx="744538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36525" y="1751013"/>
            <a:ext cx="4179888" cy="3451225"/>
            <a:chOff x="86" y="1103"/>
            <a:chExt cx="2633" cy="2174"/>
          </a:xfrm>
        </p:grpSpPr>
        <p:pic>
          <p:nvPicPr>
            <p:cNvPr id="57365" name="Picture 6" descr="indoor_02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6" y="1328"/>
              <a:ext cx="2633" cy="19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366" name="Rectangle 7"/>
            <p:cNvSpPr>
              <a:spLocks noChangeArrowheads="1"/>
            </p:cNvSpPr>
            <p:nvPr/>
          </p:nvSpPr>
          <p:spPr bwMode="auto">
            <a:xfrm>
              <a:off x="476" y="1103"/>
              <a:ext cx="187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1" hangingPunct="1"/>
              <a:r>
                <a:rPr lang="en-US">
                  <a:ea typeface="Arial" charset="0"/>
                  <a:cs typeface="Arial" charset="0"/>
                </a:rPr>
                <a:t>Find the chair in this image </a:t>
              </a:r>
            </a:p>
          </p:txBody>
        </p:sp>
      </p:grpSp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97413" y="2116138"/>
            <a:ext cx="4224337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3897313" y="5145088"/>
            <a:ext cx="5099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en-US">
                <a:ea typeface="Arial" charset="0"/>
                <a:cs typeface="Arial" charset="0"/>
              </a:rPr>
              <a:t>Pretty much garbage</a:t>
            </a:r>
          </a:p>
          <a:p>
            <a:pPr algn="ctr" eaLnBrk="1" hangingPunct="1"/>
            <a:r>
              <a:rPr lang="en-US">
                <a:ea typeface="Arial" charset="0"/>
                <a:cs typeface="Arial" charset="0"/>
              </a:rPr>
              <a:t>Simple template matching is not going to make it</a:t>
            </a:r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5695950" y="3009900"/>
            <a:ext cx="2657475" cy="1895475"/>
            <a:chOff x="3588" y="1896"/>
            <a:chExt cx="1674" cy="1194"/>
          </a:xfrm>
        </p:grpSpPr>
        <p:sp>
          <p:nvSpPr>
            <p:cNvPr id="57359" name="Rectangle 11"/>
            <p:cNvSpPr>
              <a:spLocks noChangeArrowheads="1"/>
            </p:cNvSpPr>
            <p:nvPr/>
          </p:nvSpPr>
          <p:spPr bwMode="auto">
            <a:xfrm>
              <a:off x="3960" y="2034"/>
              <a:ext cx="306" cy="441"/>
            </a:xfrm>
            <a:prstGeom prst="rect">
              <a:avLst/>
            </a:prstGeom>
            <a:noFill/>
            <a:ln w="28575">
              <a:solidFill>
                <a:srgbClr val="F1010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60" name="Rectangle 12"/>
            <p:cNvSpPr>
              <a:spLocks noChangeArrowheads="1"/>
            </p:cNvSpPr>
            <p:nvPr/>
          </p:nvSpPr>
          <p:spPr bwMode="auto">
            <a:xfrm>
              <a:off x="4470" y="1896"/>
              <a:ext cx="306" cy="441"/>
            </a:xfrm>
            <a:prstGeom prst="rect">
              <a:avLst/>
            </a:prstGeom>
            <a:noFill/>
            <a:ln w="28575">
              <a:solidFill>
                <a:srgbClr val="F1010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61" name="Rectangle 13"/>
            <p:cNvSpPr>
              <a:spLocks noChangeArrowheads="1"/>
            </p:cNvSpPr>
            <p:nvPr/>
          </p:nvSpPr>
          <p:spPr bwMode="auto">
            <a:xfrm>
              <a:off x="4956" y="2076"/>
              <a:ext cx="306" cy="441"/>
            </a:xfrm>
            <a:prstGeom prst="rect">
              <a:avLst/>
            </a:prstGeom>
            <a:noFill/>
            <a:ln w="28575">
              <a:solidFill>
                <a:srgbClr val="F1010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62" name="Rectangle 14"/>
            <p:cNvSpPr>
              <a:spLocks noChangeArrowheads="1"/>
            </p:cNvSpPr>
            <p:nvPr/>
          </p:nvSpPr>
          <p:spPr bwMode="auto">
            <a:xfrm>
              <a:off x="3588" y="2481"/>
              <a:ext cx="306" cy="441"/>
            </a:xfrm>
            <a:prstGeom prst="rect">
              <a:avLst/>
            </a:prstGeom>
            <a:noFill/>
            <a:ln w="28575">
              <a:solidFill>
                <a:srgbClr val="F1010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63" name="Rectangle 15"/>
            <p:cNvSpPr>
              <a:spLocks noChangeArrowheads="1"/>
            </p:cNvSpPr>
            <p:nvPr/>
          </p:nvSpPr>
          <p:spPr bwMode="auto">
            <a:xfrm>
              <a:off x="3972" y="2649"/>
              <a:ext cx="306" cy="441"/>
            </a:xfrm>
            <a:prstGeom prst="rect">
              <a:avLst/>
            </a:prstGeom>
            <a:noFill/>
            <a:ln w="28575">
              <a:solidFill>
                <a:srgbClr val="F1010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64" name="Rectangle 16"/>
            <p:cNvSpPr>
              <a:spLocks noChangeArrowheads="1"/>
            </p:cNvSpPr>
            <p:nvPr/>
          </p:nvSpPr>
          <p:spPr bwMode="auto">
            <a:xfrm>
              <a:off x="4152" y="2631"/>
              <a:ext cx="306" cy="441"/>
            </a:xfrm>
            <a:prstGeom prst="rect">
              <a:avLst/>
            </a:prstGeom>
            <a:noFill/>
            <a:ln w="28575">
              <a:solidFill>
                <a:srgbClr val="F1010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1144588" y="2981325"/>
            <a:ext cx="2635250" cy="1895475"/>
            <a:chOff x="3588" y="1896"/>
            <a:chExt cx="1674" cy="1194"/>
          </a:xfrm>
        </p:grpSpPr>
        <p:sp>
          <p:nvSpPr>
            <p:cNvPr id="57353" name="Rectangle 18"/>
            <p:cNvSpPr>
              <a:spLocks noChangeArrowheads="1"/>
            </p:cNvSpPr>
            <p:nvPr/>
          </p:nvSpPr>
          <p:spPr bwMode="auto">
            <a:xfrm>
              <a:off x="3960" y="2034"/>
              <a:ext cx="306" cy="441"/>
            </a:xfrm>
            <a:prstGeom prst="rect">
              <a:avLst/>
            </a:prstGeom>
            <a:noFill/>
            <a:ln w="28575">
              <a:solidFill>
                <a:srgbClr val="F1010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54" name="Rectangle 19"/>
            <p:cNvSpPr>
              <a:spLocks noChangeArrowheads="1"/>
            </p:cNvSpPr>
            <p:nvPr/>
          </p:nvSpPr>
          <p:spPr bwMode="auto">
            <a:xfrm>
              <a:off x="4470" y="1896"/>
              <a:ext cx="306" cy="441"/>
            </a:xfrm>
            <a:prstGeom prst="rect">
              <a:avLst/>
            </a:prstGeom>
            <a:noFill/>
            <a:ln w="28575">
              <a:solidFill>
                <a:srgbClr val="F1010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55" name="Rectangle 20"/>
            <p:cNvSpPr>
              <a:spLocks noChangeArrowheads="1"/>
            </p:cNvSpPr>
            <p:nvPr/>
          </p:nvSpPr>
          <p:spPr bwMode="auto">
            <a:xfrm>
              <a:off x="4956" y="2076"/>
              <a:ext cx="306" cy="441"/>
            </a:xfrm>
            <a:prstGeom prst="rect">
              <a:avLst/>
            </a:prstGeom>
            <a:noFill/>
            <a:ln w="28575">
              <a:solidFill>
                <a:srgbClr val="F1010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56" name="Rectangle 21"/>
            <p:cNvSpPr>
              <a:spLocks noChangeArrowheads="1"/>
            </p:cNvSpPr>
            <p:nvPr/>
          </p:nvSpPr>
          <p:spPr bwMode="auto">
            <a:xfrm>
              <a:off x="3588" y="2481"/>
              <a:ext cx="306" cy="441"/>
            </a:xfrm>
            <a:prstGeom prst="rect">
              <a:avLst/>
            </a:prstGeom>
            <a:noFill/>
            <a:ln w="28575">
              <a:solidFill>
                <a:srgbClr val="F1010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57" name="Rectangle 22"/>
            <p:cNvSpPr>
              <a:spLocks noChangeArrowheads="1"/>
            </p:cNvSpPr>
            <p:nvPr/>
          </p:nvSpPr>
          <p:spPr bwMode="auto">
            <a:xfrm>
              <a:off x="3972" y="2649"/>
              <a:ext cx="306" cy="441"/>
            </a:xfrm>
            <a:prstGeom prst="rect">
              <a:avLst/>
            </a:prstGeom>
            <a:noFill/>
            <a:ln w="28575">
              <a:solidFill>
                <a:srgbClr val="F1010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358" name="Rectangle 23"/>
            <p:cNvSpPr>
              <a:spLocks noChangeArrowheads="1"/>
            </p:cNvSpPr>
            <p:nvPr/>
          </p:nvSpPr>
          <p:spPr bwMode="auto">
            <a:xfrm>
              <a:off x="4152" y="2631"/>
              <a:ext cx="306" cy="441"/>
            </a:xfrm>
            <a:prstGeom prst="rect">
              <a:avLst/>
            </a:prstGeom>
            <a:noFill/>
            <a:ln w="28575">
              <a:solidFill>
                <a:srgbClr val="F1010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4109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mad_head_2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363" y="762000"/>
            <a:ext cx="3068637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 descr="head_nite_2_2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3302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head_night_225"/>
          <p:cNvPicPr>
            <a:picLocks noChangeAspect="1" noChangeArrowheads="1"/>
          </p:cNvPicPr>
          <p:nvPr/>
        </p:nvPicPr>
        <p:blipFill>
          <a:blip r:embed="rId4">
            <a:lum bright="-12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2819400"/>
            <a:ext cx="302895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98425" y="106363"/>
            <a:ext cx="62293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0">
                <a:solidFill>
                  <a:srgbClr val="006600"/>
                </a:solidFill>
              </a:rPr>
              <a:t>Challenges 1: view point variation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0" y="6491288"/>
            <a:ext cx="2686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0">
                <a:solidFill>
                  <a:srgbClr val="000000"/>
                </a:solidFill>
              </a:rPr>
              <a:t>Michelangelo 1475-1564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5029200" y="6477000"/>
            <a:ext cx="414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0">
                <a:solidFill>
                  <a:srgbClr val="FFFFFF"/>
                </a:solidFill>
              </a:rPr>
              <a:t>slide by Fei Fei, Fergus &amp; Torralba </a:t>
            </a:r>
          </a:p>
        </p:txBody>
      </p:sp>
    </p:spTree>
    <p:extLst>
      <p:ext uri="{BB962C8B-B14F-4D97-AF65-F5344CB8AC3E}">
        <p14:creationId xmlns:p14="http://schemas.microsoft.com/office/powerpoint/2010/main" val="863403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38" y="1066800"/>
            <a:ext cx="3052762" cy="486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066800"/>
            <a:ext cx="3433762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88420" name="Text Box 4"/>
          <p:cNvSpPr txBox="1">
            <a:spLocks noChangeArrowheads="1"/>
          </p:cNvSpPr>
          <p:nvPr/>
        </p:nvSpPr>
        <p:spPr bwMode="auto">
          <a:xfrm>
            <a:off x="98425" y="106363"/>
            <a:ext cx="48085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0">
                <a:solidFill>
                  <a:srgbClr val="FFCC99"/>
                </a:solidFill>
              </a:rPr>
              <a:t>Challenges 2: illumination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6996113" y="6521450"/>
            <a:ext cx="21478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b="0">
                <a:solidFill>
                  <a:srgbClr val="FFCC99"/>
                </a:solidFill>
              </a:rPr>
              <a:t>slide credit: S. Ullman</a:t>
            </a:r>
          </a:p>
        </p:txBody>
      </p:sp>
    </p:spTree>
    <p:extLst>
      <p:ext uri="{BB962C8B-B14F-4D97-AF65-F5344CB8AC3E}">
        <p14:creationId xmlns:p14="http://schemas.microsoft.com/office/powerpoint/2010/main" val="41498038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Magrit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0" t="9630" r="3093" b="8888"/>
          <a:stretch>
            <a:fillRect/>
          </a:stretch>
        </p:blipFill>
        <p:spPr bwMode="auto">
          <a:xfrm>
            <a:off x="3440113" y="0"/>
            <a:ext cx="57038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98425" y="106363"/>
            <a:ext cx="44704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0">
                <a:solidFill>
                  <a:srgbClr val="B83D00"/>
                </a:solidFill>
              </a:rPr>
              <a:t>Challenges 3: occlusion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1797050" y="6491288"/>
            <a:ext cx="170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0">
                <a:solidFill>
                  <a:srgbClr val="B83D00"/>
                </a:solidFill>
              </a:rPr>
              <a:t>Magritte, 1957 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5029200" y="6477000"/>
            <a:ext cx="414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0">
                <a:solidFill>
                  <a:srgbClr val="FFFFFF"/>
                </a:solidFill>
              </a:rPr>
              <a:t>slide by Fei Fei, Fergus &amp; Torralba </a:t>
            </a:r>
          </a:p>
        </p:txBody>
      </p:sp>
    </p:spTree>
    <p:extLst>
      <p:ext uri="{BB962C8B-B14F-4D97-AF65-F5344CB8AC3E}">
        <p14:creationId xmlns:p14="http://schemas.microsoft.com/office/powerpoint/2010/main" val="1491549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wallpaper01_1024x76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48" t="5618" r="28346" b="999"/>
          <a:stretch>
            <a:fillRect/>
          </a:stretch>
        </p:blipFill>
        <p:spPr bwMode="auto">
          <a:xfrm>
            <a:off x="2743200" y="76200"/>
            <a:ext cx="3952875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2057400" y="0"/>
            <a:ext cx="2057400" cy="2667000"/>
          </a:xfrm>
          <a:prstGeom prst="rect">
            <a:avLst/>
          </a:prstGeom>
          <a:solidFill>
            <a:srgbClr val="BBE0E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17475" y="182563"/>
            <a:ext cx="37258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0">
                <a:solidFill>
                  <a:srgbClr val="0033CC"/>
                </a:solidFill>
              </a:rPr>
              <a:t>Challenges 4: scale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5029200" y="6477000"/>
            <a:ext cx="414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0">
                <a:solidFill>
                  <a:srgbClr val="000000"/>
                </a:solidFill>
              </a:rPr>
              <a:t>slide by Fei Fei, Fergus &amp; Torralba </a:t>
            </a:r>
          </a:p>
        </p:txBody>
      </p:sp>
    </p:spTree>
    <p:extLst>
      <p:ext uri="{BB962C8B-B14F-4D97-AF65-F5344CB8AC3E}">
        <p14:creationId xmlns:p14="http://schemas.microsoft.com/office/powerpoint/2010/main" val="4041535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ANCIENTANIMALART-CHINA-HORSE-3-XU-BEI-HUA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3013"/>
            <a:ext cx="9144000" cy="447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98425" y="106363"/>
            <a:ext cx="49196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0">
                <a:solidFill>
                  <a:srgbClr val="000000"/>
                </a:solidFill>
              </a:rPr>
              <a:t>Challenges 5: deformation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7143750" y="6491288"/>
            <a:ext cx="2000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0">
                <a:solidFill>
                  <a:srgbClr val="000000"/>
                </a:solidFill>
              </a:rPr>
              <a:t>Xu, Beihong 1943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0" y="6461125"/>
            <a:ext cx="414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0">
                <a:solidFill>
                  <a:srgbClr val="FFFFFF"/>
                </a:solidFill>
              </a:rPr>
              <a:t>slide by Fei Fei, Fergus &amp; Torralba </a:t>
            </a:r>
          </a:p>
        </p:txBody>
      </p:sp>
    </p:spTree>
    <p:extLst>
      <p:ext uri="{BB962C8B-B14F-4D97-AF65-F5344CB8AC3E}">
        <p14:creationId xmlns:p14="http://schemas.microsoft.com/office/powerpoint/2010/main" val="4205767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klimt_die_jungfrau"/>
          <p:cNvPicPr>
            <a:picLocks noChangeAspect="1" noChangeArrowheads="1"/>
          </p:cNvPicPr>
          <p:nvPr/>
        </p:nvPicPr>
        <p:blipFill>
          <a:blip r:embed="rId2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685800"/>
            <a:ext cx="65532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98425" y="76200"/>
            <a:ext cx="61150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3200" b="0">
                <a:solidFill>
                  <a:srgbClr val="FF0505"/>
                </a:solidFill>
              </a:rPr>
              <a:t>Challenges 6: background clutter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263650" y="6491288"/>
            <a:ext cx="1327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0">
                <a:solidFill>
                  <a:srgbClr val="FF0505"/>
                </a:solidFill>
              </a:rPr>
              <a:t>Klimt, 1913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029200" y="6477000"/>
            <a:ext cx="414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0">
                <a:solidFill>
                  <a:srgbClr val="FFFFFF"/>
                </a:solidFill>
              </a:rPr>
              <a:t>slide by Fei Fei, Fergus &amp; Torralba </a:t>
            </a:r>
          </a:p>
        </p:txBody>
      </p:sp>
    </p:spTree>
    <p:extLst>
      <p:ext uri="{BB962C8B-B14F-4D97-AF65-F5344CB8AC3E}">
        <p14:creationId xmlns:p14="http://schemas.microsoft.com/office/powerpoint/2010/main" val="29494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229600" cy="56356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3200">
                <a:latin typeface="Arial" charset="0"/>
                <a:cs typeface="Arial" charset="0"/>
              </a:rPr>
              <a:t>Challenges 7: object intra-class variation</a:t>
            </a:r>
          </a:p>
        </p:txBody>
      </p:sp>
      <p:pic>
        <p:nvPicPr>
          <p:cNvPr id="34819" name="Picture 3" descr="chai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1" t="3438" r="8571"/>
          <a:stretch>
            <a:fillRect/>
          </a:stretch>
        </p:blipFill>
        <p:spPr bwMode="auto">
          <a:xfrm>
            <a:off x="3200400" y="1447800"/>
            <a:ext cx="2286000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Picture 4" descr="chai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89" b="9891"/>
          <a:stretch>
            <a:fillRect/>
          </a:stretch>
        </p:blipFill>
        <p:spPr bwMode="auto">
          <a:xfrm>
            <a:off x="533400" y="4106863"/>
            <a:ext cx="18542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5" descr="splash-chai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219200"/>
            <a:ext cx="328612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6" descr="eamesloungechai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19200"/>
            <a:ext cx="224155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7" descr="Wagner in Leisur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411663"/>
            <a:ext cx="32004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8" descr="Bertoi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962400"/>
            <a:ext cx="2590800" cy="250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5029200" y="6477000"/>
            <a:ext cx="41640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0">
                <a:solidFill>
                  <a:srgbClr val="000000"/>
                </a:solidFill>
              </a:rPr>
              <a:t>slide by Fei-Fei, Fergus &amp; Torralba </a:t>
            </a:r>
          </a:p>
        </p:txBody>
      </p:sp>
    </p:spTree>
    <p:extLst>
      <p:ext uri="{BB962C8B-B14F-4D97-AF65-F5344CB8AC3E}">
        <p14:creationId xmlns:p14="http://schemas.microsoft.com/office/powerpoint/2010/main" val="81689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5011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" charset="0"/>
              </a:rPr>
              <a:t>What we have seen so far:</a:t>
            </a:r>
            <a:br>
              <a:rPr lang="en-US" dirty="0" smtClean="0">
                <a:latin typeface="Arial" charset="0"/>
              </a:rPr>
            </a:br>
            <a:r>
              <a:rPr lang="en-US" dirty="0" smtClean="0">
                <a:latin typeface="Arial" charset="0"/>
              </a:rPr>
              <a:t>Vision </a:t>
            </a:r>
            <a:r>
              <a:rPr lang="en-US" dirty="0">
                <a:latin typeface="Arial" charset="0"/>
              </a:rPr>
              <a:t>as Measurement Device</a:t>
            </a:r>
          </a:p>
        </p:txBody>
      </p:sp>
      <p:pic>
        <p:nvPicPr>
          <p:cNvPr id="1945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168942"/>
            <a:ext cx="2590800" cy="21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946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3926054"/>
            <a:ext cx="5686425" cy="2498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9461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066800"/>
            <a:ext cx="4724400" cy="246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9462" name="Text Box 12"/>
          <p:cNvSpPr txBox="1">
            <a:spLocks noChangeArrowheads="1"/>
          </p:cNvSpPr>
          <p:nvPr/>
        </p:nvSpPr>
        <p:spPr bwMode="auto">
          <a:xfrm>
            <a:off x="685800" y="3124200"/>
            <a:ext cx="2749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sz="1800" b="0"/>
              <a:t>Real-time stereo on Mars</a:t>
            </a:r>
          </a:p>
        </p:txBody>
      </p:sp>
      <p:pic>
        <p:nvPicPr>
          <p:cNvPr id="19463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95400"/>
            <a:ext cx="22860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9464" name="Text Box 14"/>
          <p:cNvSpPr txBox="1">
            <a:spLocks noChangeArrowheads="1"/>
          </p:cNvSpPr>
          <p:nvPr/>
        </p:nvSpPr>
        <p:spPr bwMode="auto">
          <a:xfrm>
            <a:off x="1593850" y="6334329"/>
            <a:ext cx="2381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sz="1800" b="0"/>
              <a:t>Structure from Motion</a:t>
            </a:r>
          </a:p>
        </p:txBody>
      </p:sp>
      <p:sp>
        <p:nvSpPr>
          <p:cNvPr id="19465" name="Text Box 15"/>
          <p:cNvSpPr txBox="1">
            <a:spLocks noChangeArrowheads="1"/>
          </p:cNvSpPr>
          <p:nvPr/>
        </p:nvSpPr>
        <p:spPr bwMode="auto">
          <a:xfrm>
            <a:off x="5264150" y="3519488"/>
            <a:ext cx="2355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sz="1800" b="0"/>
              <a:t>Physics-based Vision</a:t>
            </a:r>
          </a:p>
        </p:txBody>
      </p:sp>
      <p:sp>
        <p:nvSpPr>
          <p:cNvPr id="19466" name="Text Box 16"/>
          <p:cNvSpPr txBox="1">
            <a:spLocks noChangeArrowheads="1"/>
          </p:cNvSpPr>
          <p:nvPr/>
        </p:nvSpPr>
        <p:spPr bwMode="auto">
          <a:xfrm>
            <a:off x="6445250" y="6243841"/>
            <a:ext cx="2012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r>
              <a:rPr lang="en-US" sz="1800" b="0"/>
              <a:t>Virtualized Reality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50295" y="6535165"/>
            <a:ext cx="2736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Slide Credit: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Alyosha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Efros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801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2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-52916" y="0"/>
            <a:ext cx="8739716" cy="1143000"/>
          </a:xfrm>
        </p:spPr>
        <p:txBody>
          <a:bodyPr/>
          <a:lstStyle/>
          <a:p>
            <a:r>
              <a:rPr lang="en-US" dirty="0" smtClean="0"/>
              <a:t>Let’s start with </a:t>
            </a:r>
            <a:r>
              <a:rPr lang="en-US" dirty="0" smtClean="0"/>
              <a:t>finding Faces</a:t>
            </a:r>
            <a:endParaRPr lang="en-US" dirty="0"/>
          </a:p>
        </p:txBody>
      </p:sp>
      <p:sp>
        <p:nvSpPr>
          <p:cNvPr id="430083" name="Rectangle 3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685800" y="4593459"/>
            <a:ext cx="7772400" cy="1752600"/>
          </a:xfrm>
        </p:spPr>
        <p:txBody>
          <a:bodyPr/>
          <a:lstStyle/>
          <a:p>
            <a:r>
              <a:rPr lang="en-US" dirty="0"/>
              <a:t>How to tell if a face is present?</a:t>
            </a:r>
          </a:p>
        </p:txBody>
      </p:sp>
      <p:graphicFrame>
        <p:nvGraphicFramePr>
          <p:cNvPr id="430084" name="Object 4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50735861"/>
              </p:ext>
            </p:extLst>
          </p:nvPr>
        </p:nvGraphicFramePr>
        <p:xfrm>
          <a:off x="2743200" y="1126515"/>
          <a:ext cx="3409950" cy="329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Photo Editor Photo" r:id="rId7" imgW="1943371" imgH="1876190" progId="MSPhotoEd.3">
                  <p:embed/>
                </p:oleObj>
              </mc:Choice>
              <mc:Fallback>
                <p:oleObj name="Photo Editor Photo" r:id="rId7" imgW="1943371" imgH="1876190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1126515"/>
                        <a:ext cx="3409950" cy="3292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56912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One simple method:  skin detection</a:t>
            </a:r>
          </a:p>
        </p:txBody>
      </p:sp>
      <p:sp>
        <p:nvSpPr>
          <p:cNvPr id="431107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685800" y="4419600"/>
            <a:ext cx="7772400" cy="1219200"/>
          </a:xfrm>
        </p:spPr>
        <p:txBody>
          <a:bodyPr/>
          <a:lstStyle/>
          <a:p>
            <a:r>
              <a:rPr lang="en-US" sz="2000"/>
              <a:t>Skin pixels have a distinctive range of colors</a:t>
            </a:r>
          </a:p>
          <a:p>
            <a:pPr lvl="1"/>
            <a:r>
              <a:rPr lang="en-US" sz="1800"/>
              <a:t>Corresponds to region(s) in RGB color space</a:t>
            </a:r>
          </a:p>
          <a:p>
            <a:pPr lvl="2"/>
            <a:r>
              <a:rPr lang="en-US" sz="1600"/>
              <a:t>for visualization, only R and G components are shown above </a:t>
            </a:r>
          </a:p>
        </p:txBody>
      </p:sp>
      <p:grpSp>
        <p:nvGrpSpPr>
          <p:cNvPr id="431110" name="Group 6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3425825" y="990600"/>
            <a:ext cx="2819400" cy="2819400"/>
            <a:chOff x="2064" y="336"/>
            <a:chExt cx="2016" cy="2016"/>
          </a:xfrm>
        </p:grpSpPr>
        <p:sp>
          <p:nvSpPr>
            <p:cNvPr id="431108" name="Line 4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auto">
            <a:xfrm>
              <a:off x="2064" y="2352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1109" name="Line 5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auto">
            <a:xfrm rot="-5400000">
              <a:off x="1056" y="1344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431112" name="Picture 8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143000"/>
            <a:ext cx="225425" cy="21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1114" name="Picture 10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325" y="3900488"/>
            <a:ext cx="211138" cy="21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1116" name="Freeform 12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191000" y="1857375"/>
            <a:ext cx="1449388" cy="962025"/>
          </a:xfrm>
          <a:custGeom>
            <a:avLst/>
            <a:gdLst>
              <a:gd name="T0" fmla="*/ 786 w 913"/>
              <a:gd name="T1" fmla="*/ 52 h 606"/>
              <a:gd name="T2" fmla="*/ 673 w 913"/>
              <a:gd name="T3" fmla="*/ 0 h 606"/>
              <a:gd name="T4" fmla="*/ 599 w 913"/>
              <a:gd name="T5" fmla="*/ 7 h 606"/>
              <a:gd name="T6" fmla="*/ 554 w 913"/>
              <a:gd name="T7" fmla="*/ 22 h 606"/>
              <a:gd name="T8" fmla="*/ 531 w 913"/>
              <a:gd name="T9" fmla="*/ 30 h 606"/>
              <a:gd name="T10" fmla="*/ 419 w 913"/>
              <a:gd name="T11" fmla="*/ 134 h 606"/>
              <a:gd name="T12" fmla="*/ 112 w 913"/>
              <a:gd name="T13" fmla="*/ 194 h 606"/>
              <a:gd name="T14" fmla="*/ 23 w 913"/>
              <a:gd name="T15" fmla="*/ 336 h 606"/>
              <a:gd name="T16" fmla="*/ 8 w 913"/>
              <a:gd name="T17" fmla="*/ 381 h 606"/>
              <a:gd name="T18" fmla="*/ 0 w 913"/>
              <a:gd name="T19" fmla="*/ 404 h 606"/>
              <a:gd name="T20" fmla="*/ 112 w 913"/>
              <a:gd name="T21" fmla="*/ 606 h 606"/>
              <a:gd name="T22" fmla="*/ 224 w 913"/>
              <a:gd name="T23" fmla="*/ 576 h 606"/>
              <a:gd name="T24" fmla="*/ 367 w 913"/>
              <a:gd name="T25" fmla="*/ 471 h 606"/>
              <a:gd name="T26" fmla="*/ 599 w 913"/>
              <a:gd name="T27" fmla="*/ 508 h 606"/>
              <a:gd name="T28" fmla="*/ 741 w 913"/>
              <a:gd name="T29" fmla="*/ 493 h 606"/>
              <a:gd name="T30" fmla="*/ 786 w 913"/>
              <a:gd name="T31" fmla="*/ 478 h 606"/>
              <a:gd name="T32" fmla="*/ 808 w 913"/>
              <a:gd name="T33" fmla="*/ 471 h 606"/>
              <a:gd name="T34" fmla="*/ 853 w 913"/>
              <a:gd name="T35" fmla="*/ 448 h 606"/>
              <a:gd name="T36" fmla="*/ 913 w 913"/>
              <a:gd name="T37" fmla="*/ 366 h 606"/>
              <a:gd name="T38" fmla="*/ 905 w 913"/>
              <a:gd name="T39" fmla="*/ 306 h 606"/>
              <a:gd name="T40" fmla="*/ 800 w 913"/>
              <a:gd name="T41" fmla="*/ 209 h 606"/>
              <a:gd name="T42" fmla="*/ 778 w 913"/>
              <a:gd name="T43" fmla="*/ 157 h 606"/>
              <a:gd name="T44" fmla="*/ 786 w 913"/>
              <a:gd name="T45" fmla="*/ 52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3" h="606">
                <a:moveTo>
                  <a:pt x="786" y="52"/>
                </a:moveTo>
                <a:cubicBezTo>
                  <a:pt x="749" y="28"/>
                  <a:pt x="716" y="8"/>
                  <a:pt x="673" y="0"/>
                </a:cubicBezTo>
                <a:cubicBezTo>
                  <a:pt x="648" y="2"/>
                  <a:pt x="623" y="2"/>
                  <a:pt x="599" y="7"/>
                </a:cubicBezTo>
                <a:cubicBezTo>
                  <a:pt x="583" y="10"/>
                  <a:pt x="569" y="17"/>
                  <a:pt x="554" y="22"/>
                </a:cubicBezTo>
                <a:cubicBezTo>
                  <a:pt x="546" y="25"/>
                  <a:pt x="531" y="30"/>
                  <a:pt x="531" y="30"/>
                </a:cubicBezTo>
                <a:cubicBezTo>
                  <a:pt x="500" y="75"/>
                  <a:pt x="474" y="117"/>
                  <a:pt x="419" y="134"/>
                </a:cubicBezTo>
                <a:cubicBezTo>
                  <a:pt x="311" y="206"/>
                  <a:pt x="271" y="188"/>
                  <a:pt x="112" y="194"/>
                </a:cubicBezTo>
                <a:cubicBezTo>
                  <a:pt x="74" y="234"/>
                  <a:pt x="45" y="286"/>
                  <a:pt x="23" y="336"/>
                </a:cubicBezTo>
                <a:cubicBezTo>
                  <a:pt x="17" y="351"/>
                  <a:pt x="13" y="366"/>
                  <a:pt x="8" y="381"/>
                </a:cubicBezTo>
                <a:cubicBezTo>
                  <a:pt x="5" y="389"/>
                  <a:pt x="0" y="404"/>
                  <a:pt x="0" y="404"/>
                </a:cubicBezTo>
                <a:cubicBezTo>
                  <a:pt x="10" y="484"/>
                  <a:pt x="27" y="575"/>
                  <a:pt x="112" y="606"/>
                </a:cubicBezTo>
                <a:cubicBezTo>
                  <a:pt x="145" y="601"/>
                  <a:pt x="196" y="600"/>
                  <a:pt x="224" y="576"/>
                </a:cubicBezTo>
                <a:cubicBezTo>
                  <a:pt x="292" y="519"/>
                  <a:pt x="280" y="487"/>
                  <a:pt x="367" y="471"/>
                </a:cubicBezTo>
                <a:cubicBezTo>
                  <a:pt x="445" y="480"/>
                  <a:pt x="520" y="500"/>
                  <a:pt x="599" y="508"/>
                </a:cubicBezTo>
                <a:cubicBezTo>
                  <a:pt x="642" y="505"/>
                  <a:pt x="697" y="504"/>
                  <a:pt x="741" y="493"/>
                </a:cubicBezTo>
                <a:cubicBezTo>
                  <a:pt x="756" y="489"/>
                  <a:pt x="771" y="483"/>
                  <a:pt x="786" y="478"/>
                </a:cubicBezTo>
                <a:cubicBezTo>
                  <a:pt x="793" y="476"/>
                  <a:pt x="808" y="471"/>
                  <a:pt x="808" y="471"/>
                </a:cubicBezTo>
                <a:cubicBezTo>
                  <a:pt x="822" y="462"/>
                  <a:pt x="841" y="460"/>
                  <a:pt x="853" y="448"/>
                </a:cubicBezTo>
                <a:cubicBezTo>
                  <a:pt x="873" y="428"/>
                  <a:pt x="896" y="393"/>
                  <a:pt x="913" y="366"/>
                </a:cubicBezTo>
                <a:cubicBezTo>
                  <a:pt x="910" y="346"/>
                  <a:pt x="910" y="325"/>
                  <a:pt x="905" y="306"/>
                </a:cubicBezTo>
                <a:cubicBezTo>
                  <a:pt x="895" y="269"/>
                  <a:pt x="830" y="229"/>
                  <a:pt x="800" y="209"/>
                </a:cubicBezTo>
                <a:cubicBezTo>
                  <a:pt x="789" y="192"/>
                  <a:pt x="778" y="179"/>
                  <a:pt x="778" y="157"/>
                </a:cubicBezTo>
                <a:cubicBezTo>
                  <a:pt x="778" y="122"/>
                  <a:pt x="786" y="52"/>
                  <a:pt x="786" y="52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1117" name="Text Box 1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632325" y="2097088"/>
            <a:ext cx="727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</a:rPr>
              <a:t>skin</a:t>
            </a:r>
          </a:p>
        </p:txBody>
      </p:sp>
      <p:sp>
        <p:nvSpPr>
          <p:cNvPr id="431118" name="Rectangle 1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85800" y="5410200"/>
            <a:ext cx="7772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</a:rPr>
              <a:t>Skin classifier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solidFill>
                  <a:srgbClr val="000000"/>
                </a:solidFill>
              </a:rPr>
              <a:t>A pixel X = (R,G,B) is skin if it is in the skin region</a:t>
            </a:r>
          </a:p>
        </p:txBody>
      </p:sp>
      <p:sp>
        <p:nvSpPr>
          <p:cNvPr id="431120" name="Rectangle 1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85800" y="6096000"/>
            <a:ext cx="777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>
                <a:solidFill>
                  <a:srgbClr val="000000"/>
                </a:solidFill>
              </a:rPr>
              <a:t>But how to find this region?</a:t>
            </a:r>
          </a:p>
        </p:txBody>
      </p:sp>
    </p:spTree>
    <p:extLst>
      <p:ext uri="{BB962C8B-B14F-4D97-AF65-F5344CB8AC3E}">
        <p14:creationId xmlns:p14="http://schemas.microsoft.com/office/powerpoint/2010/main" val="2587949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50" name="Freeform 22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191000" y="1857375"/>
            <a:ext cx="1449388" cy="962025"/>
          </a:xfrm>
          <a:custGeom>
            <a:avLst/>
            <a:gdLst>
              <a:gd name="T0" fmla="*/ 786 w 913"/>
              <a:gd name="T1" fmla="*/ 52 h 606"/>
              <a:gd name="T2" fmla="*/ 673 w 913"/>
              <a:gd name="T3" fmla="*/ 0 h 606"/>
              <a:gd name="T4" fmla="*/ 599 w 913"/>
              <a:gd name="T5" fmla="*/ 7 h 606"/>
              <a:gd name="T6" fmla="*/ 554 w 913"/>
              <a:gd name="T7" fmla="*/ 22 h 606"/>
              <a:gd name="T8" fmla="*/ 531 w 913"/>
              <a:gd name="T9" fmla="*/ 30 h 606"/>
              <a:gd name="T10" fmla="*/ 419 w 913"/>
              <a:gd name="T11" fmla="*/ 134 h 606"/>
              <a:gd name="T12" fmla="*/ 112 w 913"/>
              <a:gd name="T13" fmla="*/ 194 h 606"/>
              <a:gd name="T14" fmla="*/ 23 w 913"/>
              <a:gd name="T15" fmla="*/ 336 h 606"/>
              <a:gd name="T16" fmla="*/ 8 w 913"/>
              <a:gd name="T17" fmla="*/ 381 h 606"/>
              <a:gd name="T18" fmla="*/ 0 w 913"/>
              <a:gd name="T19" fmla="*/ 404 h 606"/>
              <a:gd name="T20" fmla="*/ 112 w 913"/>
              <a:gd name="T21" fmla="*/ 606 h 606"/>
              <a:gd name="T22" fmla="*/ 224 w 913"/>
              <a:gd name="T23" fmla="*/ 576 h 606"/>
              <a:gd name="T24" fmla="*/ 367 w 913"/>
              <a:gd name="T25" fmla="*/ 471 h 606"/>
              <a:gd name="T26" fmla="*/ 599 w 913"/>
              <a:gd name="T27" fmla="*/ 508 h 606"/>
              <a:gd name="T28" fmla="*/ 741 w 913"/>
              <a:gd name="T29" fmla="*/ 493 h 606"/>
              <a:gd name="T30" fmla="*/ 786 w 913"/>
              <a:gd name="T31" fmla="*/ 478 h 606"/>
              <a:gd name="T32" fmla="*/ 808 w 913"/>
              <a:gd name="T33" fmla="*/ 471 h 606"/>
              <a:gd name="T34" fmla="*/ 853 w 913"/>
              <a:gd name="T35" fmla="*/ 448 h 606"/>
              <a:gd name="T36" fmla="*/ 913 w 913"/>
              <a:gd name="T37" fmla="*/ 366 h 606"/>
              <a:gd name="T38" fmla="*/ 905 w 913"/>
              <a:gd name="T39" fmla="*/ 306 h 606"/>
              <a:gd name="T40" fmla="*/ 800 w 913"/>
              <a:gd name="T41" fmla="*/ 209 h 606"/>
              <a:gd name="T42" fmla="*/ 778 w 913"/>
              <a:gd name="T43" fmla="*/ 157 h 606"/>
              <a:gd name="T44" fmla="*/ 786 w 913"/>
              <a:gd name="T45" fmla="*/ 52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3" h="606">
                <a:moveTo>
                  <a:pt x="786" y="52"/>
                </a:moveTo>
                <a:cubicBezTo>
                  <a:pt x="749" y="28"/>
                  <a:pt x="716" y="8"/>
                  <a:pt x="673" y="0"/>
                </a:cubicBezTo>
                <a:cubicBezTo>
                  <a:pt x="648" y="2"/>
                  <a:pt x="623" y="2"/>
                  <a:pt x="599" y="7"/>
                </a:cubicBezTo>
                <a:cubicBezTo>
                  <a:pt x="583" y="10"/>
                  <a:pt x="569" y="17"/>
                  <a:pt x="554" y="22"/>
                </a:cubicBezTo>
                <a:cubicBezTo>
                  <a:pt x="546" y="25"/>
                  <a:pt x="531" y="30"/>
                  <a:pt x="531" y="30"/>
                </a:cubicBezTo>
                <a:cubicBezTo>
                  <a:pt x="500" y="75"/>
                  <a:pt x="474" y="117"/>
                  <a:pt x="419" y="134"/>
                </a:cubicBezTo>
                <a:cubicBezTo>
                  <a:pt x="311" y="206"/>
                  <a:pt x="271" y="188"/>
                  <a:pt x="112" y="194"/>
                </a:cubicBezTo>
                <a:cubicBezTo>
                  <a:pt x="74" y="234"/>
                  <a:pt x="45" y="286"/>
                  <a:pt x="23" y="336"/>
                </a:cubicBezTo>
                <a:cubicBezTo>
                  <a:pt x="17" y="351"/>
                  <a:pt x="13" y="366"/>
                  <a:pt x="8" y="381"/>
                </a:cubicBezTo>
                <a:cubicBezTo>
                  <a:pt x="5" y="389"/>
                  <a:pt x="0" y="404"/>
                  <a:pt x="0" y="404"/>
                </a:cubicBezTo>
                <a:cubicBezTo>
                  <a:pt x="10" y="484"/>
                  <a:pt x="27" y="575"/>
                  <a:pt x="112" y="606"/>
                </a:cubicBezTo>
                <a:cubicBezTo>
                  <a:pt x="145" y="601"/>
                  <a:pt x="196" y="600"/>
                  <a:pt x="224" y="576"/>
                </a:cubicBezTo>
                <a:cubicBezTo>
                  <a:pt x="292" y="519"/>
                  <a:pt x="280" y="487"/>
                  <a:pt x="367" y="471"/>
                </a:cubicBezTo>
                <a:cubicBezTo>
                  <a:pt x="445" y="480"/>
                  <a:pt x="520" y="500"/>
                  <a:pt x="599" y="508"/>
                </a:cubicBezTo>
                <a:cubicBezTo>
                  <a:pt x="642" y="505"/>
                  <a:pt x="697" y="504"/>
                  <a:pt x="741" y="493"/>
                </a:cubicBezTo>
                <a:cubicBezTo>
                  <a:pt x="756" y="489"/>
                  <a:pt x="771" y="483"/>
                  <a:pt x="786" y="478"/>
                </a:cubicBezTo>
                <a:cubicBezTo>
                  <a:pt x="793" y="476"/>
                  <a:pt x="808" y="471"/>
                  <a:pt x="808" y="471"/>
                </a:cubicBezTo>
                <a:cubicBezTo>
                  <a:pt x="822" y="462"/>
                  <a:pt x="841" y="460"/>
                  <a:pt x="853" y="448"/>
                </a:cubicBezTo>
                <a:cubicBezTo>
                  <a:pt x="873" y="428"/>
                  <a:pt x="896" y="393"/>
                  <a:pt x="913" y="366"/>
                </a:cubicBezTo>
                <a:cubicBezTo>
                  <a:pt x="910" y="346"/>
                  <a:pt x="910" y="325"/>
                  <a:pt x="905" y="306"/>
                </a:cubicBezTo>
                <a:cubicBezTo>
                  <a:pt x="895" y="269"/>
                  <a:pt x="830" y="229"/>
                  <a:pt x="800" y="209"/>
                </a:cubicBezTo>
                <a:cubicBezTo>
                  <a:pt x="789" y="192"/>
                  <a:pt x="778" y="179"/>
                  <a:pt x="778" y="157"/>
                </a:cubicBezTo>
                <a:cubicBezTo>
                  <a:pt x="778" y="122"/>
                  <a:pt x="786" y="52"/>
                  <a:pt x="786" y="52"/>
                </a:cubicBezTo>
                <a:close/>
              </a:path>
            </a:pathLst>
          </a:custGeom>
          <a:noFill/>
          <a:ln w="12700" cap="flat" cmpd="sng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2130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7246"/>
            <a:ext cx="8229600" cy="1143000"/>
          </a:xfrm>
        </p:spPr>
        <p:txBody>
          <a:bodyPr/>
          <a:lstStyle/>
          <a:p>
            <a:r>
              <a:rPr lang="en-US" dirty="0"/>
              <a:t>Skin detection</a:t>
            </a:r>
          </a:p>
        </p:txBody>
      </p:sp>
      <p:sp>
        <p:nvSpPr>
          <p:cNvPr id="432131" name="Rectangle 3"/>
          <p:cNvSpPr>
            <a:spLocks noGrp="1" noChangeArrowheads="1"/>
          </p:cNvSpPr>
          <p:nvPr>
            <p:ph idx="1"/>
            <p:custDataLst>
              <p:tags r:id="rId3"/>
            </p:custDataLst>
          </p:nvPr>
        </p:nvSpPr>
        <p:spPr>
          <a:xfrm>
            <a:off x="685800" y="4191000"/>
            <a:ext cx="8458200" cy="1524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 b="1" dirty="0"/>
              <a:t>Learn</a:t>
            </a:r>
            <a:r>
              <a:rPr lang="en-US" sz="2000" dirty="0"/>
              <a:t> the skin region from examples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Manually label pixels in one or more “training images” as skin or not skin</a:t>
            </a:r>
          </a:p>
          <a:p>
            <a:pPr lvl="1">
              <a:lnSpc>
                <a:spcPct val="90000"/>
              </a:lnSpc>
            </a:pPr>
            <a:r>
              <a:rPr lang="en-US" sz="1800" dirty="0"/>
              <a:t>Plot the training data in RGB space</a:t>
            </a:r>
          </a:p>
          <a:p>
            <a:pPr lvl="2">
              <a:lnSpc>
                <a:spcPct val="90000"/>
              </a:lnSpc>
            </a:pPr>
            <a:r>
              <a:rPr lang="en-US" sz="1600" dirty="0"/>
              <a:t>skin pixels shown in orange, non-skin pixels shown in blue</a:t>
            </a:r>
          </a:p>
          <a:p>
            <a:pPr lvl="2">
              <a:lnSpc>
                <a:spcPct val="90000"/>
              </a:lnSpc>
            </a:pPr>
            <a:r>
              <a:rPr lang="en-US" sz="1600" dirty="0"/>
              <a:t>some skin pixels may be outside the region, non-skin pixels inside.  Why?</a:t>
            </a:r>
          </a:p>
        </p:txBody>
      </p:sp>
      <p:grpSp>
        <p:nvGrpSpPr>
          <p:cNvPr id="432132" name="Group 4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3425825" y="990600"/>
            <a:ext cx="2819400" cy="2819400"/>
            <a:chOff x="2064" y="336"/>
            <a:chExt cx="2016" cy="2016"/>
          </a:xfrm>
        </p:grpSpPr>
        <p:sp>
          <p:nvSpPr>
            <p:cNvPr id="432133" name="Line 5"/>
            <p:cNvSpPr>
              <a:spLocks noChangeShapeType="1"/>
            </p:cNvSpPr>
            <p:nvPr>
              <p:custDataLst>
                <p:tags r:id="rId62"/>
              </p:custDataLst>
            </p:nvPr>
          </p:nvSpPr>
          <p:spPr bwMode="auto">
            <a:xfrm>
              <a:off x="2064" y="2352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34" name="Line 6"/>
            <p:cNvSpPr>
              <a:spLocks noChangeShapeType="1"/>
            </p:cNvSpPr>
            <p:nvPr>
              <p:custDataLst>
                <p:tags r:id="rId63"/>
              </p:custDataLst>
            </p:nvPr>
          </p:nvSpPr>
          <p:spPr bwMode="auto">
            <a:xfrm rot="-5400000">
              <a:off x="1056" y="1344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432135" name="Picture 7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143000"/>
            <a:ext cx="225425" cy="21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2136" name="Picture 8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325" y="3900488"/>
            <a:ext cx="211138" cy="21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2141" name="Oval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05400" y="23622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2145" name="Oval 1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495800" y="2590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432186" name="Group 58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4343400" y="2057400"/>
            <a:ext cx="1066800" cy="533400"/>
            <a:chOff x="2736" y="1440"/>
            <a:chExt cx="672" cy="336"/>
          </a:xfrm>
        </p:grpSpPr>
        <p:sp>
          <p:nvSpPr>
            <p:cNvPr id="432142" name="Oval 14"/>
            <p:cNvSpPr>
              <a:spLocks noChangeArrowheads="1"/>
            </p:cNvSpPr>
            <p:nvPr>
              <p:custDataLst>
                <p:tags r:id="rId53"/>
              </p:custDataLst>
            </p:nvPr>
          </p:nvSpPr>
          <p:spPr bwMode="auto">
            <a:xfrm>
              <a:off x="3120" y="1728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43" name="Oval 15"/>
            <p:cNvSpPr>
              <a:spLocks noChangeArrowheads="1"/>
            </p:cNvSpPr>
            <p:nvPr>
              <p:custDataLst>
                <p:tags r:id="rId54"/>
              </p:custDataLst>
            </p:nvPr>
          </p:nvSpPr>
          <p:spPr bwMode="auto">
            <a:xfrm>
              <a:off x="3216" y="144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44" name="Oval 16"/>
            <p:cNvSpPr>
              <a:spLocks noChangeArrowheads="1"/>
            </p:cNvSpPr>
            <p:nvPr>
              <p:custDataLst>
                <p:tags r:id="rId55"/>
              </p:custDataLst>
            </p:nvPr>
          </p:nvSpPr>
          <p:spPr bwMode="auto">
            <a:xfrm>
              <a:off x="2976" y="1536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47" name="Oval 19"/>
            <p:cNvSpPr>
              <a:spLocks noChangeArrowheads="1"/>
            </p:cNvSpPr>
            <p:nvPr>
              <p:custDataLst>
                <p:tags r:id="rId56"/>
              </p:custDataLst>
            </p:nvPr>
          </p:nvSpPr>
          <p:spPr bwMode="auto">
            <a:xfrm>
              <a:off x="2976" y="168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48" name="Oval 20"/>
            <p:cNvSpPr>
              <a:spLocks noChangeArrowheads="1"/>
            </p:cNvSpPr>
            <p:nvPr>
              <p:custDataLst>
                <p:tags r:id="rId57"/>
              </p:custDataLst>
            </p:nvPr>
          </p:nvSpPr>
          <p:spPr bwMode="auto">
            <a:xfrm>
              <a:off x="2832" y="1584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49" name="Oval 21"/>
            <p:cNvSpPr>
              <a:spLocks noChangeArrowheads="1"/>
            </p:cNvSpPr>
            <p:nvPr>
              <p:custDataLst>
                <p:tags r:id="rId58"/>
              </p:custDataLst>
            </p:nvPr>
          </p:nvSpPr>
          <p:spPr bwMode="auto">
            <a:xfrm>
              <a:off x="3120" y="1536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52" name="Oval 24"/>
            <p:cNvSpPr>
              <a:spLocks noChangeArrowheads="1"/>
            </p:cNvSpPr>
            <p:nvPr>
              <p:custDataLst>
                <p:tags r:id="rId59"/>
              </p:custDataLst>
            </p:nvPr>
          </p:nvSpPr>
          <p:spPr bwMode="auto">
            <a:xfrm>
              <a:off x="3360" y="168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53" name="Oval 25"/>
            <p:cNvSpPr>
              <a:spLocks noChangeArrowheads="1"/>
            </p:cNvSpPr>
            <p:nvPr>
              <p:custDataLst>
                <p:tags r:id="rId60"/>
              </p:custDataLst>
            </p:nvPr>
          </p:nvSpPr>
          <p:spPr bwMode="auto">
            <a:xfrm>
              <a:off x="3312" y="1536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54" name="Oval 26"/>
            <p:cNvSpPr>
              <a:spLocks noChangeArrowheads="1"/>
            </p:cNvSpPr>
            <p:nvPr>
              <p:custDataLst>
                <p:tags r:id="rId61"/>
              </p:custDataLst>
            </p:nvPr>
          </p:nvSpPr>
          <p:spPr bwMode="auto">
            <a:xfrm>
              <a:off x="2736" y="168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32187" name="Group 59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3657600" y="1371600"/>
            <a:ext cx="2286000" cy="2057400"/>
            <a:chOff x="2304" y="1008"/>
            <a:chExt cx="1440" cy="1296"/>
          </a:xfrm>
        </p:grpSpPr>
        <p:sp>
          <p:nvSpPr>
            <p:cNvPr id="432155" name="Oval 27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2592" y="196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56" name="Oval 28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2688" y="206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57" name="Oval 29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2880" y="201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58" name="Oval 30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3072" y="196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59" name="Oval 31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3024" y="216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0" name="Oval 32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2496" y="22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1" name="Oval 33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2784" y="22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2" name="Oval 34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2448" y="201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3" name="Oval 35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2496" y="168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4" name="Oval 36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2400" y="129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5" name="Oval 37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2928" y="220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6" name="Oval 38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2736" y="110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7" name="Oval 39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2304" y="220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8" name="Oval 40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2304" y="187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69" name="Oval 41"/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2688" y="139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0" name="Oval 42"/>
            <p:cNvSpPr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3312" y="22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1" name="Oval 43"/>
            <p:cNvSpPr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3312" y="211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2" name="Oval 44"/>
            <p:cNvSpPr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3456" y="192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3" name="Oval 45"/>
            <p:cNvSpPr>
              <a:spLocks noChangeArrowheads="1"/>
            </p:cNvSpPr>
            <p:nvPr>
              <p:custDataLst>
                <p:tags r:id="rId42"/>
              </p:custDataLst>
            </p:nvPr>
          </p:nvSpPr>
          <p:spPr bwMode="auto">
            <a:xfrm>
              <a:off x="2832" y="124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4" name="Oval 46"/>
            <p:cNvSpPr>
              <a:spLocks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3168" y="110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5" name="Oval 47"/>
            <p:cNvSpPr>
              <a:spLocks noChangeArrowheads="1"/>
            </p:cNvSpPr>
            <p:nvPr>
              <p:custDataLst>
                <p:tags r:id="rId44"/>
              </p:custDataLst>
            </p:nvPr>
          </p:nvSpPr>
          <p:spPr bwMode="auto">
            <a:xfrm>
              <a:off x="3552" y="22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7" name="Oval 49"/>
            <p:cNvSpPr>
              <a:spLocks noChangeArrowheads="1"/>
            </p:cNvSpPr>
            <p:nvPr>
              <p:custDataLst>
                <p:tags r:id="rId45"/>
              </p:custDataLst>
            </p:nvPr>
          </p:nvSpPr>
          <p:spPr bwMode="auto">
            <a:xfrm>
              <a:off x="3600" y="144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8" name="Oval 50"/>
            <p:cNvSpPr>
              <a:spLocks noChangeArrowheads="1"/>
            </p:cNvSpPr>
            <p:nvPr>
              <p:custDataLst>
                <p:tags r:id="rId46"/>
              </p:custDataLst>
            </p:nvPr>
          </p:nvSpPr>
          <p:spPr bwMode="auto">
            <a:xfrm>
              <a:off x="2928" y="100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79" name="Oval 51"/>
            <p:cNvSpPr>
              <a:spLocks noChangeArrowheads="1"/>
            </p:cNvSpPr>
            <p:nvPr>
              <p:custDataLst>
                <p:tags r:id="rId47"/>
              </p:custDataLst>
            </p:nvPr>
          </p:nvSpPr>
          <p:spPr bwMode="auto">
            <a:xfrm>
              <a:off x="3600" y="206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80" name="Oval 52"/>
            <p:cNvSpPr>
              <a:spLocks noChangeArrowheads="1"/>
            </p:cNvSpPr>
            <p:nvPr>
              <p:custDataLst>
                <p:tags r:id="rId48"/>
              </p:custDataLst>
            </p:nvPr>
          </p:nvSpPr>
          <p:spPr bwMode="auto">
            <a:xfrm>
              <a:off x="3696" y="182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81" name="Oval 53"/>
            <p:cNvSpPr>
              <a:spLocks noChangeArrowheads="1"/>
            </p:cNvSpPr>
            <p:nvPr>
              <p:custDataLst>
                <p:tags r:id="rId49"/>
              </p:custDataLst>
            </p:nvPr>
          </p:nvSpPr>
          <p:spPr bwMode="auto">
            <a:xfrm>
              <a:off x="3696" y="163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82" name="Oval 54"/>
            <p:cNvSpPr>
              <a:spLocks noChangeArrowheads="1"/>
            </p:cNvSpPr>
            <p:nvPr>
              <p:custDataLst>
                <p:tags r:id="rId50"/>
              </p:custDataLst>
            </p:nvPr>
          </p:nvSpPr>
          <p:spPr bwMode="auto">
            <a:xfrm>
              <a:off x="2304" y="153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83" name="Oval 55"/>
            <p:cNvSpPr>
              <a:spLocks noChangeArrowheads="1"/>
            </p:cNvSpPr>
            <p:nvPr>
              <p:custDataLst>
                <p:tags r:id="rId51"/>
              </p:custDataLst>
            </p:nvPr>
          </p:nvSpPr>
          <p:spPr bwMode="auto">
            <a:xfrm>
              <a:off x="3552" y="115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84" name="Oval 56"/>
            <p:cNvSpPr>
              <a:spLocks noChangeArrowheads="1"/>
            </p:cNvSpPr>
            <p:nvPr>
              <p:custDataLst>
                <p:tags r:id="rId52"/>
              </p:custDataLst>
            </p:nvPr>
          </p:nvSpPr>
          <p:spPr bwMode="auto">
            <a:xfrm>
              <a:off x="3312" y="10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32196" name="Group 68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4343400" y="1905000"/>
            <a:ext cx="990600" cy="762000"/>
            <a:chOff x="2736" y="1344"/>
            <a:chExt cx="624" cy="480"/>
          </a:xfrm>
        </p:grpSpPr>
        <p:sp>
          <p:nvSpPr>
            <p:cNvPr id="432188" name="Oval 60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2736" y="177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89" name="Oval 61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3264" y="172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90" name="Oval 62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3312" y="134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32195" name="Group 67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3962400" y="1905000"/>
            <a:ext cx="838200" cy="990600"/>
            <a:chOff x="2496" y="1344"/>
            <a:chExt cx="528" cy="624"/>
          </a:xfrm>
        </p:grpSpPr>
        <p:sp>
          <p:nvSpPr>
            <p:cNvPr id="432191" name="Oval 63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2976" y="192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93" name="Oval 65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2976" y="1344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2194" name="Oval 66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2496" y="1824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32202" name="Group 74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685800" y="2060575"/>
            <a:ext cx="7772400" cy="4416425"/>
            <a:chOff x="432" y="1298"/>
            <a:chExt cx="4896" cy="2782"/>
          </a:xfrm>
        </p:grpSpPr>
        <p:grpSp>
          <p:nvGrpSpPr>
            <p:cNvPr id="432198" name="Group 70"/>
            <p:cNvGrpSpPr>
              <a:grpSpLocks/>
            </p:cNvGrpSpPr>
            <p:nvPr/>
          </p:nvGrpSpPr>
          <p:grpSpPr bwMode="auto">
            <a:xfrm>
              <a:off x="432" y="1440"/>
              <a:ext cx="4896" cy="2640"/>
              <a:chOff x="432" y="1584"/>
              <a:chExt cx="4896" cy="2640"/>
            </a:xfrm>
          </p:grpSpPr>
          <p:sp>
            <p:nvSpPr>
              <p:cNvPr id="432139" name="Rectangle 11"/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432" y="3744"/>
                <a:ext cx="4896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342900" indent="-342900" eaLnBrk="0" fontAlgn="base" hangingPunct="0">
                  <a:spcBef>
                    <a:spcPct val="20000"/>
                  </a:spcBef>
                  <a:spcAft>
                    <a:spcPct val="0"/>
                  </a:spcAft>
                </a:pPr>
                <a:r>
                  <a:rPr lang="en-US" sz="2000" dirty="0">
                    <a:solidFill>
                      <a:srgbClr val="000000"/>
                    </a:solidFill>
                  </a:rPr>
                  <a:t>Skin classifier</a:t>
                </a:r>
              </a:p>
              <a:p>
                <a:pPr marL="742950" lvl="1" indent="-285750" eaLnBrk="0" fontAlgn="base" hangingPunct="0">
                  <a:spcBef>
                    <a:spcPct val="20000"/>
                  </a:spcBef>
                  <a:spcAft>
                    <a:spcPct val="0"/>
                  </a:spcAft>
                  <a:buFontTx/>
                  <a:buChar char="•"/>
                </a:pPr>
                <a:r>
                  <a:rPr lang="en-US" dirty="0">
                    <a:solidFill>
                      <a:srgbClr val="000000"/>
                    </a:solidFill>
                  </a:rPr>
                  <a:t>Given X = (R,G,B):  how to determine if it is skin or not?</a:t>
                </a:r>
              </a:p>
            </p:txBody>
          </p:sp>
          <p:sp>
            <p:nvSpPr>
              <p:cNvPr id="432197" name="Oval 69"/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3072" y="1584"/>
                <a:ext cx="48" cy="48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432199" name="Line 71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 flipH="1">
              <a:off x="3138" y="1374"/>
              <a:ext cx="720" cy="9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pic>
          <p:nvPicPr>
            <p:cNvPr id="432201" name="Picture 73"/>
            <p:cNvPicPr>
              <a:picLocks noChangeAspect="1" noChangeArrowheads="1"/>
            </p:cNvPicPr>
            <p:nvPr>
              <p:custDataLst>
                <p:tags r:id="rId15"/>
              </p:custDataLst>
            </p:nvPr>
          </p:nvPicPr>
          <p:blipFill>
            <a:blip r:embed="rId6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8" y="1298"/>
              <a:ext cx="161" cy="1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74316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2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141" grpId="0" animBg="1"/>
      <p:bldP spid="4321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178" name="Freeform 2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191000" y="1857375"/>
            <a:ext cx="1449388" cy="962025"/>
          </a:xfrm>
          <a:custGeom>
            <a:avLst/>
            <a:gdLst>
              <a:gd name="T0" fmla="*/ 786 w 913"/>
              <a:gd name="T1" fmla="*/ 52 h 606"/>
              <a:gd name="T2" fmla="*/ 673 w 913"/>
              <a:gd name="T3" fmla="*/ 0 h 606"/>
              <a:gd name="T4" fmla="*/ 599 w 913"/>
              <a:gd name="T5" fmla="*/ 7 h 606"/>
              <a:gd name="T6" fmla="*/ 554 w 913"/>
              <a:gd name="T7" fmla="*/ 22 h 606"/>
              <a:gd name="T8" fmla="*/ 531 w 913"/>
              <a:gd name="T9" fmla="*/ 30 h 606"/>
              <a:gd name="T10" fmla="*/ 419 w 913"/>
              <a:gd name="T11" fmla="*/ 134 h 606"/>
              <a:gd name="T12" fmla="*/ 112 w 913"/>
              <a:gd name="T13" fmla="*/ 194 h 606"/>
              <a:gd name="T14" fmla="*/ 23 w 913"/>
              <a:gd name="T15" fmla="*/ 336 h 606"/>
              <a:gd name="T16" fmla="*/ 8 w 913"/>
              <a:gd name="T17" fmla="*/ 381 h 606"/>
              <a:gd name="T18" fmla="*/ 0 w 913"/>
              <a:gd name="T19" fmla="*/ 404 h 606"/>
              <a:gd name="T20" fmla="*/ 112 w 913"/>
              <a:gd name="T21" fmla="*/ 606 h 606"/>
              <a:gd name="T22" fmla="*/ 224 w 913"/>
              <a:gd name="T23" fmla="*/ 576 h 606"/>
              <a:gd name="T24" fmla="*/ 367 w 913"/>
              <a:gd name="T25" fmla="*/ 471 h 606"/>
              <a:gd name="T26" fmla="*/ 599 w 913"/>
              <a:gd name="T27" fmla="*/ 508 h 606"/>
              <a:gd name="T28" fmla="*/ 741 w 913"/>
              <a:gd name="T29" fmla="*/ 493 h 606"/>
              <a:gd name="T30" fmla="*/ 786 w 913"/>
              <a:gd name="T31" fmla="*/ 478 h 606"/>
              <a:gd name="T32" fmla="*/ 808 w 913"/>
              <a:gd name="T33" fmla="*/ 471 h 606"/>
              <a:gd name="T34" fmla="*/ 853 w 913"/>
              <a:gd name="T35" fmla="*/ 448 h 606"/>
              <a:gd name="T36" fmla="*/ 913 w 913"/>
              <a:gd name="T37" fmla="*/ 366 h 606"/>
              <a:gd name="T38" fmla="*/ 905 w 913"/>
              <a:gd name="T39" fmla="*/ 306 h 606"/>
              <a:gd name="T40" fmla="*/ 800 w 913"/>
              <a:gd name="T41" fmla="*/ 209 h 606"/>
              <a:gd name="T42" fmla="*/ 778 w 913"/>
              <a:gd name="T43" fmla="*/ 157 h 606"/>
              <a:gd name="T44" fmla="*/ 786 w 913"/>
              <a:gd name="T45" fmla="*/ 52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3" h="606">
                <a:moveTo>
                  <a:pt x="786" y="52"/>
                </a:moveTo>
                <a:cubicBezTo>
                  <a:pt x="749" y="28"/>
                  <a:pt x="716" y="8"/>
                  <a:pt x="673" y="0"/>
                </a:cubicBezTo>
                <a:cubicBezTo>
                  <a:pt x="648" y="2"/>
                  <a:pt x="623" y="2"/>
                  <a:pt x="599" y="7"/>
                </a:cubicBezTo>
                <a:cubicBezTo>
                  <a:pt x="583" y="10"/>
                  <a:pt x="569" y="17"/>
                  <a:pt x="554" y="22"/>
                </a:cubicBezTo>
                <a:cubicBezTo>
                  <a:pt x="546" y="25"/>
                  <a:pt x="531" y="30"/>
                  <a:pt x="531" y="30"/>
                </a:cubicBezTo>
                <a:cubicBezTo>
                  <a:pt x="500" y="75"/>
                  <a:pt x="474" y="117"/>
                  <a:pt x="419" y="134"/>
                </a:cubicBezTo>
                <a:cubicBezTo>
                  <a:pt x="311" y="206"/>
                  <a:pt x="271" y="188"/>
                  <a:pt x="112" y="194"/>
                </a:cubicBezTo>
                <a:cubicBezTo>
                  <a:pt x="74" y="234"/>
                  <a:pt x="45" y="286"/>
                  <a:pt x="23" y="336"/>
                </a:cubicBezTo>
                <a:cubicBezTo>
                  <a:pt x="17" y="351"/>
                  <a:pt x="13" y="366"/>
                  <a:pt x="8" y="381"/>
                </a:cubicBezTo>
                <a:cubicBezTo>
                  <a:pt x="5" y="389"/>
                  <a:pt x="0" y="404"/>
                  <a:pt x="0" y="404"/>
                </a:cubicBezTo>
                <a:cubicBezTo>
                  <a:pt x="10" y="484"/>
                  <a:pt x="27" y="575"/>
                  <a:pt x="112" y="606"/>
                </a:cubicBezTo>
                <a:cubicBezTo>
                  <a:pt x="145" y="601"/>
                  <a:pt x="196" y="600"/>
                  <a:pt x="224" y="576"/>
                </a:cubicBezTo>
                <a:cubicBezTo>
                  <a:pt x="292" y="519"/>
                  <a:pt x="280" y="487"/>
                  <a:pt x="367" y="471"/>
                </a:cubicBezTo>
                <a:cubicBezTo>
                  <a:pt x="445" y="480"/>
                  <a:pt x="520" y="500"/>
                  <a:pt x="599" y="508"/>
                </a:cubicBezTo>
                <a:cubicBezTo>
                  <a:pt x="642" y="505"/>
                  <a:pt x="697" y="504"/>
                  <a:pt x="741" y="493"/>
                </a:cubicBezTo>
                <a:cubicBezTo>
                  <a:pt x="756" y="489"/>
                  <a:pt x="771" y="483"/>
                  <a:pt x="786" y="478"/>
                </a:cubicBezTo>
                <a:cubicBezTo>
                  <a:pt x="793" y="476"/>
                  <a:pt x="808" y="471"/>
                  <a:pt x="808" y="471"/>
                </a:cubicBezTo>
                <a:cubicBezTo>
                  <a:pt x="822" y="462"/>
                  <a:pt x="841" y="460"/>
                  <a:pt x="853" y="448"/>
                </a:cubicBezTo>
                <a:cubicBezTo>
                  <a:pt x="873" y="428"/>
                  <a:pt x="896" y="393"/>
                  <a:pt x="913" y="366"/>
                </a:cubicBezTo>
                <a:cubicBezTo>
                  <a:pt x="910" y="346"/>
                  <a:pt x="910" y="325"/>
                  <a:pt x="905" y="306"/>
                </a:cubicBezTo>
                <a:cubicBezTo>
                  <a:pt x="895" y="269"/>
                  <a:pt x="830" y="229"/>
                  <a:pt x="800" y="209"/>
                </a:cubicBezTo>
                <a:cubicBezTo>
                  <a:pt x="789" y="192"/>
                  <a:pt x="778" y="179"/>
                  <a:pt x="778" y="157"/>
                </a:cubicBezTo>
                <a:cubicBezTo>
                  <a:pt x="778" y="122"/>
                  <a:pt x="786" y="52"/>
                  <a:pt x="786" y="52"/>
                </a:cubicBezTo>
                <a:close/>
              </a:path>
            </a:pathLst>
          </a:custGeom>
          <a:noFill/>
          <a:ln w="12700" cap="flat" cmpd="sng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4179" name="Rectangle 3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-184942"/>
            <a:ext cx="8229600" cy="1143000"/>
          </a:xfrm>
        </p:spPr>
        <p:txBody>
          <a:bodyPr/>
          <a:lstStyle/>
          <a:p>
            <a:r>
              <a:rPr lang="en-US" dirty="0"/>
              <a:t>Skin classification techniques</a:t>
            </a:r>
          </a:p>
        </p:txBody>
      </p:sp>
      <p:grpSp>
        <p:nvGrpSpPr>
          <p:cNvPr id="434181" name="Group 5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3425825" y="990600"/>
            <a:ext cx="2819400" cy="2819400"/>
            <a:chOff x="2064" y="336"/>
            <a:chExt cx="2016" cy="2016"/>
          </a:xfrm>
        </p:grpSpPr>
        <p:sp>
          <p:nvSpPr>
            <p:cNvPr id="434182" name="Line 6"/>
            <p:cNvSpPr>
              <a:spLocks noChangeShapeType="1"/>
            </p:cNvSpPr>
            <p:nvPr>
              <p:custDataLst>
                <p:tags r:id="rId58"/>
              </p:custDataLst>
            </p:nvPr>
          </p:nvSpPr>
          <p:spPr bwMode="auto">
            <a:xfrm>
              <a:off x="2064" y="2352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83" name="Line 7"/>
            <p:cNvSpPr>
              <a:spLocks noChangeShapeType="1"/>
            </p:cNvSpPr>
            <p:nvPr>
              <p:custDataLst>
                <p:tags r:id="rId59"/>
              </p:custDataLst>
            </p:nvPr>
          </p:nvSpPr>
          <p:spPr bwMode="auto">
            <a:xfrm rot="-5400000">
              <a:off x="1056" y="1344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pic>
        <p:nvPicPr>
          <p:cNvPr id="434184" name="Picture 8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143000"/>
            <a:ext cx="225425" cy="211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4185" name="Picture 9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325" y="3900488"/>
            <a:ext cx="211138" cy="21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4186" name="Oval 1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105400" y="23622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4187" name="Oval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495800" y="2590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434188" name="Group 12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4343400" y="2057400"/>
            <a:ext cx="1066800" cy="533400"/>
            <a:chOff x="2736" y="1440"/>
            <a:chExt cx="672" cy="336"/>
          </a:xfrm>
        </p:grpSpPr>
        <p:sp>
          <p:nvSpPr>
            <p:cNvPr id="434189" name="Oval 13"/>
            <p:cNvSpPr>
              <a:spLocks noChangeArrowheads="1"/>
            </p:cNvSpPr>
            <p:nvPr>
              <p:custDataLst>
                <p:tags r:id="rId49"/>
              </p:custDataLst>
            </p:nvPr>
          </p:nvSpPr>
          <p:spPr bwMode="auto">
            <a:xfrm>
              <a:off x="3120" y="1728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90" name="Oval 14"/>
            <p:cNvSpPr>
              <a:spLocks noChangeArrowheads="1"/>
            </p:cNvSpPr>
            <p:nvPr>
              <p:custDataLst>
                <p:tags r:id="rId50"/>
              </p:custDataLst>
            </p:nvPr>
          </p:nvSpPr>
          <p:spPr bwMode="auto">
            <a:xfrm>
              <a:off x="3216" y="144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91" name="Oval 15"/>
            <p:cNvSpPr>
              <a:spLocks noChangeArrowheads="1"/>
            </p:cNvSpPr>
            <p:nvPr>
              <p:custDataLst>
                <p:tags r:id="rId51"/>
              </p:custDataLst>
            </p:nvPr>
          </p:nvSpPr>
          <p:spPr bwMode="auto">
            <a:xfrm>
              <a:off x="2976" y="1536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92" name="Oval 16"/>
            <p:cNvSpPr>
              <a:spLocks noChangeArrowheads="1"/>
            </p:cNvSpPr>
            <p:nvPr>
              <p:custDataLst>
                <p:tags r:id="rId52"/>
              </p:custDataLst>
            </p:nvPr>
          </p:nvSpPr>
          <p:spPr bwMode="auto">
            <a:xfrm>
              <a:off x="2976" y="168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93" name="Oval 17"/>
            <p:cNvSpPr>
              <a:spLocks noChangeArrowheads="1"/>
            </p:cNvSpPr>
            <p:nvPr>
              <p:custDataLst>
                <p:tags r:id="rId53"/>
              </p:custDataLst>
            </p:nvPr>
          </p:nvSpPr>
          <p:spPr bwMode="auto">
            <a:xfrm>
              <a:off x="2832" y="1584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94" name="Oval 18"/>
            <p:cNvSpPr>
              <a:spLocks noChangeArrowheads="1"/>
            </p:cNvSpPr>
            <p:nvPr>
              <p:custDataLst>
                <p:tags r:id="rId54"/>
              </p:custDataLst>
            </p:nvPr>
          </p:nvSpPr>
          <p:spPr bwMode="auto">
            <a:xfrm>
              <a:off x="3120" y="1536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95" name="Oval 19"/>
            <p:cNvSpPr>
              <a:spLocks noChangeArrowheads="1"/>
            </p:cNvSpPr>
            <p:nvPr>
              <p:custDataLst>
                <p:tags r:id="rId55"/>
              </p:custDataLst>
            </p:nvPr>
          </p:nvSpPr>
          <p:spPr bwMode="auto">
            <a:xfrm>
              <a:off x="3360" y="168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96" name="Oval 20"/>
            <p:cNvSpPr>
              <a:spLocks noChangeArrowheads="1"/>
            </p:cNvSpPr>
            <p:nvPr>
              <p:custDataLst>
                <p:tags r:id="rId56"/>
              </p:custDataLst>
            </p:nvPr>
          </p:nvSpPr>
          <p:spPr bwMode="auto">
            <a:xfrm>
              <a:off x="3312" y="1536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197" name="Oval 21"/>
            <p:cNvSpPr>
              <a:spLocks noChangeArrowheads="1"/>
            </p:cNvSpPr>
            <p:nvPr>
              <p:custDataLst>
                <p:tags r:id="rId57"/>
              </p:custDataLst>
            </p:nvPr>
          </p:nvSpPr>
          <p:spPr bwMode="auto">
            <a:xfrm>
              <a:off x="2736" y="168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34198" name="Group 22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3657600" y="1371600"/>
            <a:ext cx="2286000" cy="2057400"/>
            <a:chOff x="2304" y="1008"/>
            <a:chExt cx="1440" cy="1296"/>
          </a:xfrm>
        </p:grpSpPr>
        <p:sp>
          <p:nvSpPr>
            <p:cNvPr id="434199" name="Oval 23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2592" y="196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0" name="Oval 24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2688" y="206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1" name="Oval 25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2880" y="201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2" name="Oval 26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3072" y="196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3" name="Oval 27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3024" y="216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4" name="Oval 28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2496" y="22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5" name="Oval 29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2784" y="22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6" name="Oval 30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2448" y="201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7" name="Oval 31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2496" y="168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8" name="Oval 32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2400" y="129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09" name="Oval 33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2928" y="220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0" name="Oval 34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2736" y="110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1" name="Oval 35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2304" y="220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2" name="Oval 36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2304" y="187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3" name="Oval 37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2688" y="139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4" name="Oval 38"/>
            <p:cNvSpPr>
              <a:spLocks noChangeArrowheads="1"/>
            </p:cNvSpPr>
            <p:nvPr>
              <p:custDataLst>
                <p:tags r:id="rId35"/>
              </p:custDataLst>
            </p:nvPr>
          </p:nvSpPr>
          <p:spPr bwMode="auto">
            <a:xfrm>
              <a:off x="3312" y="22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5" name="Oval 39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3312" y="211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6" name="Oval 40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3456" y="192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7" name="Oval 41"/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2832" y="124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8" name="Oval 42"/>
            <p:cNvSpPr>
              <a:spLocks noChangeArrowheads="1"/>
            </p:cNvSpPr>
            <p:nvPr>
              <p:custDataLst>
                <p:tags r:id="rId39"/>
              </p:custDataLst>
            </p:nvPr>
          </p:nvSpPr>
          <p:spPr bwMode="auto">
            <a:xfrm>
              <a:off x="3168" y="110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19" name="Oval 43"/>
            <p:cNvSpPr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3552" y="22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20" name="Oval 44"/>
            <p:cNvSpPr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3600" y="144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21" name="Oval 45"/>
            <p:cNvSpPr>
              <a:spLocks noChangeArrowheads="1"/>
            </p:cNvSpPr>
            <p:nvPr>
              <p:custDataLst>
                <p:tags r:id="rId42"/>
              </p:custDataLst>
            </p:nvPr>
          </p:nvSpPr>
          <p:spPr bwMode="auto">
            <a:xfrm>
              <a:off x="2928" y="100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22" name="Oval 46"/>
            <p:cNvSpPr>
              <a:spLocks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3600" y="206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23" name="Oval 47"/>
            <p:cNvSpPr>
              <a:spLocks noChangeArrowheads="1"/>
            </p:cNvSpPr>
            <p:nvPr>
              <p:custDataLst>
                <p:tags r:id="rId44"/>
              </p:custDataLst>
            </p:nvPr>
          </p:nvSpPr>
          <p:spPr bwMode="auto">
            <a:xfrm>
              <a:off x="3696" y="182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24" name="Oval 48"/>
            <p:cNvSpPr>
              <a:spLocks noChangeArrowheads="1"/>
            </p:cNvSpPr>
            <p:nvPr>
              <p:custDataLst>
                <p:tags r:id="rId45"/>
              </p:custDataLst>
            </p:nvPr>
          </p:nvSpPr>
          <p:spPr bwMode="auto">
            <a:xfrm>
              <a:off x="3696" y="163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25" name="Oval 49"/>
            <p:cNvSpPr>
              <a:spLocks noChangeArrowheads="1"/>
            </p:cNvSpPr>
            <p:nvPr>
              <p:custDataLst>
                <p:tags r:id="rId46"/>
              </p:custDataLst>
            </p:nvPr>
          </p:nvSpPr>
          <p:spPr bwMode="auto">
            <a:xfrm>
              <a:off x="2304" y="153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26" name="Oval 50"/>
            <p:cNvSpPr>
              <a:spLocks noChangeArrowheads="1"/>
            </p:cNvSpPr>
            <p:nvPr>
              <p:custDataLst>
                <p:tags r:id="rId47"/>
              </p:custDataLst>
            </p:nvPr>
          </p:nvSpPr>
          <p:spPr bwMode="auto">
            <a:xfrm>
              <a:off x="3552" y="1152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27" name="Oval 51"/>
            <p:cNvSpPr>
              <a:spLocks noChangeArrowheads="1"/>
            </p:cNvSpPr>
            <p:nvPr>
              <p:custDataLst>
                <p:tags r:id="rId48"/>
              </p:custDataLst>
            </p:nvPr>
          </p:nvSpPr>
          <p:spPr bwMode="auto">
            <a:xfrm>
              <a:off x="3312" y="105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34228" name="Group 52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4343400" y="1905000"/>
            <a:ext cx="990600" cy="762000"/>
            <a:chOff x="2736" y="1344"/>
            <a:chExt cx="624" cy="480"/>
          </a:xfrm>
        </p:grpSpPr>
        <p:sp>
          <p:nvSpPr>
            <p:cNvPr id="434229" name="Oval 53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2736" y="1776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30" name="Oval 54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3264" y="172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31" name="Oval 55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312" y="1344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434232" name="Group 56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3962400" y="1905000"/>
            <a:ext cx="838200" cy="990600"/>
            <a:chOff x="2496" y="1344"/>
            <a:chExt cx="528" cy="624"/>
          </a:xfrm>
        </p:grpSpPr>
        <p:sp>
          <p:nvSpPr>
            <p:cNvPr id="434233" name="Oval 57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976" y="1920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34" name="Oval 58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976" y="1344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4235" name="Oval 59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2496" y="1824"/>
              <a:ext cx="48" cy="48"/>
            </a:xfrm>
            <a:prstGeom prst="ellipse">
              <a:avLst/>
            </a:prstGeom>
            <a:solidFill>
              <a:srgbClr val="FFCC66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434237" name="Rectangle 6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85800" y="3962400"/>
            <a:ext cx="78486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000" dirty="0">
                <a:solidFill>
                  <a:srgbClr val="000000"/>
                </a:solidFill>
              </a:rPr>
              <a:t>Skin classifier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solidFill>
                  <a:srgbClr val="000000"/>
                </a:solidFill>
              </a:rPr>
              <a:t>Given X = (R,G,B):  how to determine if it is skin or not?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solidFill>
                  <a:srgbClr val="000000"/>
                </a:solidFill>
              </a:rPr>
              <a:t>Nearest </a:t>
            </a:r>
            <a:r>
              <a:rPr lang="en-US" dirty="0" smtClean="0">
                <a:solidFill>
                  <a:srgbClr val="000000"/>
                </a:solidFill>
              </a:rPr>
              <a:t>neighbor</a:t>
            </a:r>
          </a:p>
          <a:p>
            <a:pPr marL="1200150" lvl="2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find </a:t>
            </a:r>
            <a:r>
              <a:rPr lang="en-US" sz="1600" dirty="0">
                <a:solidFill>
                  <a:srgbClr val="000000"/>
                </a:solidFill>
              </a:rPr>
              <a:t>labeled pixel closest to </a:t>
            </a:r>
            <a:r>
              <a:rPr lang="en-US" sz="1600" dirty="0" smtClean="0">
                <a:solidFill>
                  <a:srgbClr val="000000"/>
                </a:solidFill>
              </a:rPr>
              <a:t>X	</a:t>
            </a:r>
          </a:p>
          <a:p>
            <a:pPr marL="1200150" lvl="2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600" dirty="0" smtClean="0">
                <a:solidFill>
                  <a:srgbClr val="000000"/>
                </a:solidFill>
              </a:rPr>
              <a:t>choose </a:t>
            </a:r>
            <a:r>
              <a:rPr lang="en-US" sz="1600" dirty="0">
                <a:solidFill>
                  <a:srgbClr val="000000"/>
                </a:solidFill>
              </a:rPr>
              <a:t>the label for that pixel</a:t>
            </a:r>
          </a:p>
          <a:p>
            <a:pPr marL="742950" lvl="1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dirty="0">
                <a:solidFill>
                  <a:srgbClr val="000000"/>
                </a:solidFill>
              </a:rPr>
              <a:t>Data </a:t>
            </a:r>
            <a:r>
              <a:rPr lang="en-US" dirty="0" smtClean="0">
                <a:solidFill>
                  <a:srgbClr val="000000"/>
                </a:solidFill>
              </a:rPr>
              <a:t>modeling</a:t>
            </a:r>
          </a:p>
          <a:p>
            <a:pPr marL="1200150" lvl="2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Model the distribution that generates the data (Generative)</a:t>
            </a:r>
          </a:p>
          <a:p>
            <a:pPr marL="1200150" lvl="2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Model the boundary (Discriminative)</a:t>
            </a:r>
          </a:p>
          <a:p>
            <a:pPr marL="1200150" lvl="2" indent="-28575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34238" name="Oval 6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876800" y="2286000"/>
            <a:ext cx="76200" cy="762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4808955" y="2150312"/>
            <a:ext cx="304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953000" y="2324100"/>
            <a:ext cx="3260411" cy="457200"/>
            <a:chOff x="4953000" y="2324100"/>
            <a:chExt cx="3260411" cy="457200"/>
          </a:xfrm>
        </p:grpSpPr>
        <p:cxnSp>
          <p:nvCxnSpPr>
            <p:cNvPr id="7" name="Straight Arrow Connector 6"/>
            <p:cNvCxnSpPr>
              <a:stCxn id="434238" idx="6"/>
            </p:cNvCxnSpPr>
            <p:nvPr/>
          </p:nvCxnSpPr>
          <p:spPr>
            <a:xfrm>
              <a:off x="4953000" y="2324100"/>
              <a:ext cx="2124070" cy="2667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7077070" y="2400300"/>
              <a:ext cx="1136341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Skin</a:t>
              </a:r>
              <a:endParaRPr lang="en-US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029200" y="1927212"/>
            <a:ext cx="2877061" cy="381000"/>
            <a:chOff x="5029200" y="1927212"/>
            <a:chExt cx="2877061" cy="381000"/>
          </a:xfrm>
        </p:grpSpPr>
        <p:sp>
          <p:nvSpPr>
            <p:cNvPr id="70" name="TextBox 69"/>
            <p:cNvSpPr txBox="1"/>
            <p:nvPr/>
          </p:nvSpPr>
          <p:spPr>
            <a:xfrm>
              <a:off x="6769920" y="1927212"/>
              <a:ext cx="1136341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Skin</a:t>
              </a:r>
              <a:endParaRPr lang="en-US" dirty="0"/>
            </a:p>
          </p:txBody>
        </p:sp>
        <p:cxnSp>
          <p:nvCxnSpPr>
            <p:cNvPr id="71" name="Straight Arrow Connector 70"/>
            <p:cNvCxnSpPr>
              <a:stCxn id="70" idx="1"/>
              <a:endCxn id="434194" idx="6"/>
            </p:cNvCxnSpPr>
            <p:nvPr/>
          </p:nvCxnSpPr>
          <p:spPr>
            <a:xfrm flipH="1">
              <a:off x="5029200" y="2117712"/>
              <a:ext cx="1740720" cy="1301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Oval 76"/>
          <p:cNvSpPr/>
          <p:nvPr/>
        </p:nvSpPr>
        <p:spPr>
          <a:xfrm>
            <a:off x="4665130" y="2112212"/>
            <a:ext cx="542540" cy="4953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4562861" y="1981200"/>
            <a:ext cx="771139" cy="685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 rot="20024069">
            <a:off x="4106649" y="1937092"/>
            <a:ext cx="1539754" cy="821488"/>
          </a:xfrm>
          <a:prstGeom prst="ellipse">
            <a:avLst/>
          </a:prstGeom>
          <a:solidFill>
            <a:schemeClr val="accent1">
              <a:lumMod val="60000"/>
              <a:lumOff val="40000"/>
              <a:alpha val="5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3904574" y="1847144"/>
            <a:ext cx="1582913" cy="1112456"/>
          </a:xfrm>
          <a:custGeom>
            <a:avLst/>
            <a:gdLst>
              <a:gd name="connsiteX0" fmla="*/ 1534827 w 1582913"/>
              <a:gd name="connsiteY0" fmla="*/ 743145 h 1112456"/>
              <a:gd name="connsiteX1" fmla="*/ 1576604 w 1582913"/>
              <a:gd name="connsiteY1" fmla="*/ 626165 h 1112456"/>
              <a:gd name="connsiteX2" fmla="*/ 1576604 w 1582913"/>
              <a:gd name="connsiteY2" fmla="*/ 609453 h 1112456"/>
              <a:gd name="connsiteX3" fmla="*/ 1518116 w 1582913"/>
              <a:gd name="connsiteY3" fmla="*/ 325357 h 1112456"/>
              <a:gd name="connsiteX4" fmla="*/ 1342651 w 1582913"/>
              <a:gd name="connsiteY4" fmla="*/ 191664 h 1112456"/>
              <a:gd name="connsiteX5" fmla="*/ 1133765 w 1582913"/>
              <a:gd name="connsiteY5" fmla="*/ 57972 h 1112456"/>
              <a:gd name="connsiteX6" fmla="*/ 975011 w 1582913"/>
              <a:gd name="connsiteY6" fmla="*/ 7837 h 1112456"/>
              <a:gd name="connsiteX7" fmla="*/ 799547 w 1582913"/>
              <a:gd name="connsiteY7" fmla="*/ 24549 h 1112456"/>
              <a:gd name="connsiteX8" fmla="*/ 599016 w 1582913"/>
              <a:gd name="connsiteY8" fmla="*/ 233443 h 1112456"/>
              <a:gd name="connsiteX9" fmla="*/ 465328 w 1582913"/>
              <a:gd name="connsiteY9" fmla="*/ 325357 h 1112456"/>
              <a:gd name="connsiteX10" fmla="*/ 365063 w 1582913"/>
              <a:gd name="connsiteY10" fmla="*/ 509184 h 1112456"/>
              <a:gd name="connsiteX11" fmla="*/ 356708 w 1582913"/>
              <a:gd name="connsiteY11" fmla="*/ 592741 h 1112456"/>
              <a:gd name="connsiteX12" fmla="*/ 381774 w 1582913"/>
              <a:gd name="connsiteY12" fmla="*/ 718078 h 1112456"/>
              <a:gd name="connsiteX13" fmla="*/ 590660 w 1582913"/>
              <a:gd name="connsiteY13" fmla="*/ 701367 h 1112456"/>
              <a:gd name="connsiteX14" fmla="*/ 590660 w 1582913"/>
              <a:gd name="connsiteY14" fmla="*/ 801636 h 1112456"/>
              <a:gd name="connsiteX15" fmla="*/ 415196 w 1582913"/>
              <a:gd name="connsiteY15" fmla="*/ 935328 h 1112456"/>
              <a:gd name="connsiteX16" fmla="*/ 289864 w 1582913"/>
              <a:gd name="connsiteY16" fmla="*/ 818347 h 1112456"/>
              <a:gd name="connsiteX17" fmla="*/ 30845 w 1582913"/>
              <a:gd name="connsiteY17" fmla="*/ 809992 h 1112456"/>
              <a:gd name="connsiteX18" fmla="*/ 5778 w 1582913"/>
              <a:gd name="connsiteY18" fmla="*/ 901905 h 1112456"/>
              <a:gd name="connsiteX19" fmla="*/ 39200 w 1582913"/>
              <a:gd name="connsiteY19" fmla="*/ 935328 h 1112456"/>
              <a:gd name="connsiteX20" fmla="*/ 365063 w 1582913"/>
              <a:gd name="connsiteY20" fmla="*/ 985463 h 1112456"/>
              <a:gd name="connsiteX21" fmla="*/ 473684 w 1582913"/>
              <a:gd name="connsiteY21" fmla="*/ 1110799 h 1112456"/>
              <a:gd name="connsiteX22" fmla="*/ 799547 w 1582913"/>
              <a:gd name="connsiteY22" fmla="*/ 1060665 h 1112456"/>
              <a:gd name="connsiteX23" fmla="*/ 1275807 w 1582913"/>
              <a:gd name="connsiteY23" fmla="*/ 985463 h 1112456"/>
              <a:gd name="connsiteX24" fmla="*/ 1484694 w 1582913"/>
              <a:gd name="connsiteY24" fmla="*/ 826703 h 1112456"/>
              <a:gd name="connsiteX25" fmla="*/ 1576604 w 1582913"/>
              <a:gd name="connsiteY25" fmla="*/ 642876 h 111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582913" h="1112456">
                <a:moveTo>
                  <a:pt x="1534827" y="743145"/>
                </a:moveTo>
                <a:cubicBezTo>
                  <a:pt x="1552234" y="695796"/>
                  <a:pt x="1569641" y="648447"/>
                  <a:pt x="1576604" y="626165"/>
                </a:cubicBezTo>
                <a:cubicBezTo>
                  <a:pt x="1583567" y="603883"/>
                  <a:pt x="1586352" y="659588"/>
                  <a:pt x="1576604" y="609453"/>
                </a:cubicBezTo>
                <a:cubicBezTo>
                  <a:pt x="1566856" y="559318"/>
                  <a:pt x="1557108" y="394988"/>
                  <a:pt x="1518116" y="325357"/>
                </a:cubicBezTo>
                <a:cubicBezTo>
                  <a:pt x="1479124" y="255725"/>
                  <a:pt x="1406709" y="236228"/>
                  <a:pt x="1342651" y="191664"/>
                </a:cubicBezTo>
                <a:cubicBezTo>
                  <a:pt x="1278592" y="147100"/>
                  <a:pt x="1195038" y="88610"/>
                  <a:pt x="1133765" y="57972"/>
                </a:cubicBezTo>
                <a:cubicBezTo>
                  <a:pt x="1072492" y="27334"/>
                  <a:pt x="1030714" y="13407"/>
                  <a:pt x="975011" y="7837"/>
                </a:cubicBezTo>
                <a:cubicBezTo>
                  <a:pt x="919308" y="2267"/>
                  <a:pt x="862213" y="-13052"/>
                  <a:pt x="799547" y="24549"/>
                </a:cubicBezTo>
                <a:cubicBezTo>
                  <a:pt x="736881" y="62150"/>
                  <a:pt x="654719" y="183308"/>
                  <a:pt x="599016" y="233443"/>
                </a:cubicBezTo>
                <a:cubicBezTo>
                  <a:pt x="543313" y="283578"/>
                  <a:pt x="504320" y="279400"/>
                  <a:pt x="465328" y="325357"/>
                </a:cubicBezTo>
                <a:cubicBezTo>
                  <a:pt x="426336" y="371314"/>
                  <a:pt x="383166" y="464620"/>
                  <a:pt x="365063" y="509184"/>
                </a:cubicBezTo>
                <a:cubicBezTo>
                  <a:pt x="346960" y="553748"/>
                  <a:pt x="353923" y="557925"/>
                  <a:pt x="356708" y="592741"/>
                </a:cubicBezTo>
                <a:cubicBezTo>
                  <a:pt x="359493" y="627557"/>
                  <a:pt x="342782" y="699974"/>
                  <a:pt x="381774" y="718078"/>
                </a:cubicBezTo>
                <a:cubicBezTo>
                  <a:pt x="420766" y="736182"/>
                  <a:pt x="555846" y="687441"/>
                  <a:pt x="590660" y="701367"/>
                </a:cubicBezTo>
                <a:cubicBezTo>
                  <a:pt x="625474" y="715293"/>
                  <a:pt x="619904" y="762643"/>
                  <a:pt x="590660" y="801636"/>
                </a:cubicBezTo>
                <a:cubicBezTo>
                  <a:pt x="561416" y="840630"/>
                  <a:pt x="465329" y="932543"/>
                  <a:pt x="415196" y="935328"/>
                </a:cubicBezTo>
                <a:cubicBezTo>
                  <a:pt x="365063" y="938113"/>
                  <a:pt x="353923" y="839236"/>
                  <a:pt x="289864" y="818347"/>
                </a:cubicBezTo>
                <a:cubicBezTo>
                  <a:pt x="225805" y="797458"/>
                  <a:pt x="78193" y="796066"/>
                  <a:pt x="30845" y="809992"/>
                </a:cubicBezTo>
                <a:cubicBezTo>
                  <a:pt x="-16503" y="823918"/>
                  <a:pt x="4385" y="881016"/>
                  <a:pt x="5778" y="901905"/>
                </a:cubicBezTo>
                <a:cubicBezTo>
                  <a:pt x="7171" y="922794"/>
                  <a:pt x="-20681" y="921402"/>
                  <a:pt x="39200" y="935328"/>
                </a:cubicBezTo>
                <a:cubicBezTo>
                  <a:pt x="99081" y="949254"/>
                  <a:pt x="292649" y="956218"/>
                  <a:pt x="365063" y="985463"/>
                </a:cubicBezTo>
                <a:cubicBezTo>
                  <a:pt x="437477" y="1014708"/>
                  <a:pt x="401270" y="1098265"/>
                  <a:pt x="473684" y="1110799"/>
                </a:cubicBezTo>
                <a:cubicBezTo>
                  <a:pt x="546098" y="1123333"/>
                  <a:pt x="799547" y="1060665"/>
                  <a:pt x="799547" y="1060665"/>
                </a:cubicBezTo>
                <a:cubicBezTo>
                  <a:pt x="933234" y="1039776"/>
                  <a:pt x="1161616" y="1024457"/>
                  <a:pt x="1275807" y="985463"/>
                </a:cubicBezTo>
                <a:cubicBezTo>
                  <a:pt x="1389998" y="946469"/>
                  <a:pt x="1434561" y="883801"/>
                  <a:pt x="1484694" y="826703"/>
                </a:cubicBezTo>
                <a:cubicBezTo>
                  <a:pt x="1534827" y="769605"/>
                  <a:pt x="1576604" y="642876"/>
                  <a:pt x="1576604" y="642876"/>
                </a:cubicBezTo>
              </a:path>
            </a:pathLst>
          </a:custGeom>
          <a:ln>
            <a:solidFill>
              <a:srgbClr val="FF000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739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2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2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2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7" grpId="0" animBg="1"/>
      <p:bldP spid="77" grpId="2" animBg="1"/>
      <p:bldP spid="78" grpId="0" animBg="1"/>
      <p:bldP spid="78" grpId="1" animBg="1"/>
      <p:bldP spid="16" grpId="0" animBg="1"/>
      <p:bldP spid="16" grpId="1" animBg="1"/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en-US" dirty="0" smtClean="0"/>
              <a:t>Probabilistic</a:t>
            </a:r>
          </a:p>
          <a:p>
            <a:pPr>
              <a:buFont typeface="Arial"/>
              <a:buChar char="•"/>
            </a:pPr>
            <a:r>
              <a:rPr lang="en-US" dirty="0" smtClean="0"/>
              <a:t>Supervised Learning</a:t>
            </a:r>
          </a:p>
          <a:p>
            <a:pPr>
              <a:buFont typeface="Arial"/>
              <a:buChar char="•"/>
            </a:pPr>
            <a:r>
              <a:rPr lang="en-US" dirty="0" smtClean="0"/>
              <a:t>Discriminative vs. Generative</a:t>
            </a:r>
          </a:p>
          <a:p>
            <a:pPr>
              <a:buFont typeface="Arial"/>
              <a:buChar char="•"/>
            </a:pPr>
            <a:r>
              <a:rPr lang="en-US" dirty="0" smtClean="0"/>
              <a:t>Ensemble methods</a:t>
            </a:r>
          </a:p>
          <a:p>
            <a:pPr>
              <a:buFont typeface="Arial"/>
              <a:buChar char="•"/>
            </a:pPr>
            <a:r>
              <a:rPr lang="en-US" dirty="0" smtClean="0"/>
              <a:t>Linear models</a:t>
            </a:r>
          </a:p>
          <a:p>
            <a:pPr>
              <a:buFont typeface="Arial"/>
              <a:buChar char="•"/>
            </a:pPr>
            <a:r>
              <a:rPr lang="en-US" dirty="0" smtClean="0"/>
              <a:t>Non-linear models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930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063" y="197157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Let’s play with probability for a bit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Remembering simple stuff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6363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13866"/>
            <a:ext cx="8229600" cy="1143000"/>
          </a:xfrm>
        </p:spPr>
        <p:txBody>
          <a:bodyPr/>
          <a:lstStyle/>
          <a:p>
            <a:r>
              <a:rPr lang="en-US" dirty="0"/>
              <a:t>Probability</a:t>
            </a:r>
          </a:p>
        </p:txBody>
      </p:sp>
      <p:sp>
        <p:nvSpPr>
          <p:cNvPr id="435203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685800" y="914400"/>
            <a:ext cx="7772400" cy="5943600"/>
          </a:xfrm>
        </p:spPr>
        <p:txBody>
          <a:bodyPr>
            <a:normAutofit/>
          </a:bodyPr>
          <a:lstStyle/>
          <a:p>
            <a:r>
              <a:rPr lang="en-US" dirty="0"/>
              <a:t>Basic probability</a:t>
            </a:r>
          </a:p>
          <a:p>
            <a:pPr lvl="1"/>
            <a:r>
              <a:rPr lang="en-US" dirty="0"/>
              <a:t>X is a random variable</a:t>
            </a:r>
          </a:p>
          <a:p>
            <a:pPr lvl="1"/>
            <a:r>
              <a:rPr lang="en-US" dirty="0"/>
              <a:t>P(X) is the probability that X achieves a certain value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 </a:t>
            </a:r>
          </a:p>
          <a:p>
            <a:pPr lvl="1">
              <a:buFontTx/>
              <a:buNone/>
            </a:pPr>
            <a:endParaRPr lang="en-US" dirty="0"/>
          </a:p>
          <a:p>
            <a:pPr lvl="1"/>
            <a:r>
              <a:rPr lang="en-US" dirty="0"/>
              <a:t>                                    or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Conditional probability:   P(X | Y)</a:t>
            </a:r>
          </a:p>
          <a:p>
            <a:pPr lvl="2"/>
            <a:r>
              <a:rPr lang="en-US" dirty="0"/>
              <a:t>probability of X given that we already know Y</a:t>
            </a:r>
          </a:p>
        </p:txBody>
      </p:sp>
      <p:sp>
        <p:nvSpPr>
          <p:cNvPr id="435206" name="Line 6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663825" y="3962400"/>
            <a:ext cx="2819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5207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rot="-5400000">
            <a:off x="1787525" y="3086100"/>
            <a:ext cx="1752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5264" name="Freeform 64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3124200" y="2946400"/>
            <a:ext cx="1981200" cy="1028700"/>
          </a:xfrm>
          <a:custGeom>
            <a:avLst/>
            <a:gdLst>
              <a:gd name="T0" fmla="*/ 0 w 1536"/>
              <a:gd name="T1" fmla="*/ 640 h 648"/>
              <a:gd name="T2" fmla="*/ 144 w 1536"/>
              <a:gd name="T3" fmla="*/ 640 h 648"/>
              <a:gd name="T4" fmla="*/ 336 w 1536"/>
              <a:gd name="T5" fmla="*/ 592 h 648"/>
              <a:gd name="T6" fmla="*/ 480 w 1536"/>
              <a:gd name="T7" fmla="*/ 448 h 648"/>
              <a:gd name="T8" fmla="*/ 576 w 1536"/>
              <a:gd name="T9" fmla="*/ 160 h 648"/>
              <a:gd name="T10" fmla="*/ 720 w 1536"/>
              <a:gd name="T11" fmla="*/ 16 h 648"/>
              <a:gd name="T12" fmla="*/ 864 w 1536"/>
              <a:gd name="T13" fmla="*/ 64 h 648"/>
              <a:gd name="T14" fmla="*/ 912 w 1536"/>
              <a:gd name="T15" fmla="*/ 208 h 648"/>
              <a:gd name="T16" fmla="*/ 1008 w 1536"/>
              <a:gd name="T17" fmla="*/ 352 h 648"/>
              <a:gd name="T18" fmla="*/ 1152 w 1536"/>
              <a:gd name="T19" fmla="*/ 544 h 648"/>
              <a:gd name="T20" fmla="*/ 1296 w 1536"/>
              <a:gd name="T21" fmla="*/ 592 h 648"/>
              <a:gd name="T22" fmla="*/ 1392 w 1536"/>
              <a:gd name="T23" fmla="*/ 640 h 648"/>
              <a:gd name="T24" fmla="*/ 1536 w 1536"/>
              <a:gd name="T25" fmla="*/ 64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36" h="648">
                <a:moveTo>
                  <a:pt x="0" y="640"/>
                </a:moveTo>
                <a:cubicBezTo>
                  <a:pt x="44" y="644"/>
                  <a:pt x="88" y="648"/>
                  <a:pt x="144" y="640"/>
                </a:cubicBezTo>
                <a:cubicBezTo>
                  <a:pt x="200" y="632"/>
                  <a:pt x="280" y="624"/>
                  <a:pt x="336" y="592"/>
                </a:cubicBezTo>
                <a:cubicBezTo>
                  <a:pt x="392" y="560"/>
                  <a:pt x="440" y="520"/>
                  <a:pt x="480" y="448"/>
                </a:cubicBezTo>
                <a:cubicBezTo>
                  <a:pt x="520" y="376"/>
                  <a:pt x="536" y="232"/>
                  <a:pt x="576" y="160"/>
                </a:cubicBezTo>
                <a:cubicBezTo>
                  <a:pt x="616" y="88"/>
                  <a:pt x="672" y="32"/>
                  <a:pt x="720" y="16"/>
                </a:cubicBezTo>
                <a:cubicBezTo>
                  <a:pt x="768" y="0"/>
                  <a:pt x="832" y="32"/>
                  <a:pt x="864" y="64"/>
                </a:cubicBezTo>
                <a:cubicBezTo>
                  <a:pt x="896" y="96"/>
                  <a:pt x="888" y="160"/>
                  <a:pt x="912" y="208"/>
                </a:cubicBezTo>
                <a:cubicBezTo>
                  <a:pt x="936" y="256"/>
                  <a:pt x="968" y="296"/>
                  <a:pt x="1008" y="352"/>
                </a:cubicBezTo>
                <a:cubicBezTo>
                  <a:pt x="1048" y="408"/>
                  <a:pt x="1104" y="504"/>
                  <a:pt x="1152" y="544"/>
                </a:cubicBezTo>
                <a:cubicBezTo>
                  <a:pt x="1200" y="584"/>
                  <a:pt x="1256" y="576"/>
                  <a:pt x="1296" y="592"/>
                </a:cubicBezTo>
                <a:cubicBezTo>
                  <a:pt x="1336" y="608"/>
                  <a:pt x="1352" y="632"/>
                  <a:pt x="1392" y="640"/>
                </a:cubicBezTo>
                <a:cubicBezTo>
                  <a:pt x="1432" y="648"/>
                  <a:pt x="1484" y="644"/>
                  <a:pt x="1536" y="640"/>
                </a:cubicBezTo>
              </a:path>
            </a:pathLst>
          </a:custGeom>
          <a:noFill/>
          <a:ln w="19050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435265" name="Picture 65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925" y="4049713"/>
            <a:ext cx="255588" cy="21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5266" name="Picture 66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322513"/>
            <a:ext cx="738188" cy="28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5268" name="Picture 68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313" y="4341813"/>
            <a:ext cx="159067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5272" name="Picture 7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4921250"/>
            <a:ext cx="20447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5275" name="Text Box 7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847850" y="5410200"/>
            <a:ext cx="1504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continuous X</a:t>
            </a:r>
          </a:p>
        </p:txBody>
      </p:sp>
      <p:sp>
        <p:nvSpPr>
          <p:cNvPr id="435276" name="Text Box 76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048250" y="5410200"/>
            <a:ext cx="1200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</a:rPr>
              <a:t>discrete X</a:t>
            </a:r>
          </a:p>
        </p:txBody>
      </p:sp>
      <p:pic>
        <p:nvPicPr>
          <p:cNvPr id="435277" name="Picture 77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988" y="5016500"/>
            <a:ext cx="1482725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5715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96704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/>
              <a:t>P(Heads) = </a:t>
            </a:r>
            <a:r>
              <a:rPr lang="en-US" dirty="0">
                <a:latin typeface="Symbol" pitchFamily="48" charset="2"/>
                <a:sym typeface="Symbol" pitchFamily="48" charset="2"/>
              </a:rPr>
              <a:t></a:t>
            </a:r>
            <a:r>
              <a:rPr lang="en-US" dirty="0"/>
              <a:t>,  P(Tails) = 1-</a:t>
            </a:r>
            <a:r>
              <a:rPr lang="en-US" dirty="0">
                <a:latin typeface="Symbol" pitchFamily="48" charset="2"/>
                <a:sym typeface="Symbol" pitchFamily="48" charset="2"/>
              </a:rPr>
              <a:t>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000090"/>
                </a:solidFill>
              </a:rPr>
              <a:t>Flips </a:t>
            </a:r>
            <a:r>
              <a:rPr lang="en-US" dirty="0">
                <a:solidFill>
                  <a:srgbClr val="000090"/>
                </a:solidFill>
              </a:rPr>
              <a:t>are </a:t>
            </a:r>
            <a:r>
              <a:rPr lang="en-US" i="1" dirty="0" err="1">
                <a:solidFill>
                  <a:srgbClr val="000090"/>
                </a:solidFill>
              </a:rPr>
              <a:t>i.i.d</a:t>
            </a:r>
            <a:r>
              <a:rPr lang="en-US" i="1" dirty="0">
                <a:solidFill>
                  <a:srgbClr val="000090"/>
                </a:solidFill>
              </a:rPr>
              <a:t>.</a:t>
            </a:r>
            <a:r>
              <a:rPr lang="en-US" sz="3000" dirty="0" smtClean="0">
                <a:solidFill>
                  <a:srgbClr val="000090"/>
                </a:solidFill>
              </a:rPr>
              <a:t>: </a:t>
            </a:r>
          </a:p>
          <a:p>
            <a:pPr lvl="1"/>
            <a:r>
              <a:rPr lang="en-US" dirty="0" smtClean="0"/>
              <a:t>Independent </a:t>
            </a:r>
            <a:r>
              <a:rPr lang="en-US" dirty="0"/>
              <a:t>events</a:t>
            </a:r>
          </a:p>
          <a:p>
            <a:pPr lvl="1"/>
            <a:r>
              <a:rPr lang="en-US" dirty="0"/>
              <a:t>Identically distributed according to Binomial distribution</a:t>
            </a:r>
          </a:p>
          <a:p>
            <a:r>
              <a:rPr lang="en-US" dirty="0">
                <a:solidFill>
                  <a:srgbClr val="000090"/>
                </a:solidFill>
              </a:rPr>
              <a:t>Sequence </a:t>
            </a:r>
            <a:r>
              <a:rPr lang="en-US" i="1" dirty="0">
                <a:solidFill>
                  <a:srgbClr val="000090"/>
                </a:solidFill>
              </a:rPr>
              <a:t>D</a:t>
            </a:r>
            <a:r>
              <a:rPr lang="en-US" dirty="0">
                <a:solidFill>
                  <a:srgbClr val="000090"/>
                </a:solidFill>
              </a:rPr>
              <a:t> of </a:t>
            </a:r>
            <a:r>
              <a:rPr lang="en-US" dirty="0">
                <a:solidFill>
                  <a:srgbClr val="000090"/>
                </a:solidFill>
                <a:latin typeface="Symbol" pitchFamily="48" charset="2"/>
                <a:sym typeface="Symbol" pitchFamily="48" charset="2"/>
              </a:rPr>
              <a:t></a:t>
            </a:r>
            <a:r>
              <a:rPr lang="en-US" baseline="-25000" dirty="0">
                <a:solidFill>
                  <a:srgbClr val="000090"/>
                </a:solidFill>
                <a:sym typeface="Symbol" pitchFamily="48" charset="2"/>
              </a:rPr>
              <a:t>H</a:t>
            </a:r>
            <a:r>
              <a:rPr lang="en-US" dirty="0">
                <a:solidFill>
                  <a:srgbClr val="000090"/>
                </a:solidFill>
              </a:rPr>
              <a:t> Heads and </a:t>
            </a:r>
            <a:r>
              <a:rPr lang="en-US" dirty="0">
                <a:solidFill>
                  <a:srgbClr val="000090"/>
                </a:solidFill>
                <a:latin typeface="Symbol" pitchFamily="48" charset="2"/>
                <a:sym typeface="Symbol" pitchFamily="48" charset="2"/>
              </a:rPr>
              <a:t></a:t>
            </a:r>
            <a:r>
              <a:rPr lang="en-US" baseline="-25000" dirty="0">
                <a:solidFill>
                  <a:srgbClr val="000090"/>
                </a:solidFill>
                <a:sym typeface="Symbol" pitchFamily="48" charset="2"/>
              </a:rPr>
              <a:t>T</a:t>
            </a:r>
            <a:r>
              <a:rPr lang="en-US" dirty="0">
                <a:solidFill>
                  <a:srgbClr val="000090"/>
                </a:solidFill>
              </a:rPr>
              <a:t> Tails  </a:t>
            </a:r>
          </a:p>
        </p:txBody>
      </p:sp>
      <p:pic>
        <p:nvPicPr>
          <p:cNvPr id="31" name="Picture 30" descr="thumbtacks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3000" y="1850184"/>
            <a:ext cx="845889" cy="838200"/>
          </a:xfrm>
          <a:prstGeom prst="rect">
            <a:avLst/>
          </a:prstGeom>
        </p:spPr>
      </p:pic>
      <p:pic>
        <p:nvPicPr>
          <p:cNvPr id="32" name="Picture 31" descr="thumbtacks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00" y="1850183"/>
            <a:ext cx="845889" cy="838200"/>
          </a:xfrm>
          <a:prstGeom prst="rect">
            <a:avLst/>
          </a:prstGeom>
        </p:spPr>
      </p:pic>
      <p:pic>
        <p:nvPicPr>
          <p:cNvPr id="33" name="Picture 32" descr="thumbtacks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93689" y="1850183"/>
            <a:ext cx="845889" cy="838200"/>
          </a:xfrm>
          <a:prstGeom prst="rect">
            <a:avLst/>
          </a:prstGeom>
        </p:spPr>
      </p:pic>
      <p:pic>
        <p:nvPicPr>
          <p:cNvPr id="34" name="Picture 33" descr="thumbtacks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8000" y="1850184"/>
            <a:ext cx="845889" cy="838200"/>
          </a:xfrm>
          <a:prstGeom prst="rect">
            <a:avLst/>
          </a:prstGeom>
        </p:spPr>
      </p:pic>
      <p:pic>
        <p:nvPicPr>
          <p:cNvPr id="35" name="Picture 34" descr="thumbtacks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9689" y="1850183"/>
            <a:ext cx="845889" cy="8382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867400" y="1850184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…</a:t>
            </a:r>
            <a:endParaRPr lang="en-US" sz="3600" dirty="0"/>
          </a:p>
        </p:txBody>
      </p:sp>
      <p:pic>
        <p:nvPicPr>
          <p:cNvPr id="37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400" y="5536359"/>
            <a:ext cx="54102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3519828" y="3157280"/>
            <a:ext cx="5624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 New Roman"/>
                <a:cs typeface="Times New Roman"/>
              </a:rPr>
              <a:t>D</a:t>
            </a:r>
            <a:r>
              <a:rPr lang="en-US" sz="2800" dirty="0">
                <a:latin typeface="Times New Roman"/>
                <a:cs typeface="Times New Roman"/>
              </a:rPr>
              <a:t>={</a:t>
            </a:r>
            <a:r>
              <a:rPr lang="en-US" sz="2800" i="1" dirty="0">
                <a:latin typeface="Times New Roman"/>
                <a:cs typeface="Times New Roman"/>
              </a:rPr>
              <a:t>x</a:t>
            </a:r>
            <a:r>
              <a:rPr lang="en-US" sz="2800" i="1" baseline="-25000" dirty="0">
                <a:latin typeface="Times New Roman"/>
                <a:cs typeface="Times New Roman"/>
              </a:rPr>
              <a:t>i</a:t>
            </a:r>
            <a:r>
              <a:rPr lang="en-US" i="1" baseline="-25000" dirty="0">
                <a:latin typeface="Times New Roman"/>
                <a:cs typeface="Times New Roman"/>
              </a:rPr>
              <a:t> </a:t>
            </a:r>
            <a:r>
              <a:rPr lang="en-US" sz="2800" dirty="0">
                <a:latin typeface="Times New Roman"/>
                <a:cs typeface="Times New Roman"/>
              </a:rPr>
              <a:t>|</a:t>
            </a:r>
            <a:r>
              <a:rPr lang="en-US" sz="1600" dirty="0">
                <a:latin typeface="Times New Roman"/>
                <a:cs typeface="Times New Roman"/>
              </a:rPr>
              <a:t> </a:t>
            </a:r>
            <a:r>
              <a:rPr lang="en-US" sz="2800" i="1" dirty="0" err="1">
                <a:latin typeface="Times New Roman"/>
                <a:cs typeface="Times New Roman"/>
              </a:rPr>
              <a:t>i</a:t>
            </a:r>
            <a:r>
              <a:rPr lang="en-US" sz="2800" dirty="0">
                <a:latin typeface="Times New Roman"/>
                <a:cs typeface="Times New Roman"/>
              </a:rPr>
              <a:t>=1</a:t>
            </a:r>
            <a:r>
              <a:rPr lang="en-US" sz="2800" i="1" dirty="0">
                <a:latin typeface="Times New Roman"/>
                <a:cs typeface="Times New Roman"/>
              </a:rPr>
              <a:t>…n</a:t>
            </a:r>
            <a:r>
              <a:rPr lang="en-US" sz="2800" dirty="0">
                <a:latin typeface="Times New Roman"/>
                <a:cs typeface="Times New Roman"/>
              </a:rPr>
              <a:t>},  </a:t>
            </a:r>
            <a:r>
              <a:rPr lang="en-US" sz="2800" i="1" dirty="0">
                <a:latin typeface="Times New Roman"/>
                <a:cs typeface="Times New Roman"/>
              </a:rPr>
              <a:t>P</a:t>
            </a:r>
            <a:r>
              <a:rPr lang="en-US" sz="2800" dirty="0">
                <a:latin typeface="Times New Roman"/>
                <a:cs typeface="Times New Roman"/>
              </a:rPr>
              <a:t>(</a:t>
            </a:r>
            <a:r>
              <a:rPr lang="en-US" sz="2800" i="1" dirty="0">
                <a:latin typeface="Times New Roman"/>
                <a:cs typeface="Times New Roman"/>
              </a:rPr>
              <a:t>D</a:t>
            </a:r>
            <a:r>
              <a:rPr lang="en-US" sz="2800" i="1" baseline="-25000" dirty="0">
                <a:latin typeface="Times New Roman"/>
                <a:cs typeface="Times New Roman"/>
              </a:rPr>
              <a:t> </a:t>
            </a:r>
            <a:r>
              <a:rPr lang="en-US" sz="2800" dirty="0">
                <a:latin typeface="Times New Roman"/>
                <a:cs typeface="Times New Roman"/>
              </a:rPr>
              <a:t>|</a:t>
            </a:r>
            <a:r>
              <a:rPr lang="en-US" sz="2400" dirty="0">
                <a:latin typeface="Times New Roman"/>
                <a:cs typeface="Times New Roman"/>
              </a:rPr>
              <a:t> </a:t>
            </a:r>
            <a:r>
              <a:rPr lang="en-US" sz="2800" i="1" dirty="0" err="1" smtClean="0">
                <a:latin typeface="Times New Roman"/>
                <a:cs typeface="Times New Roman"/>
              </a:rPr>
              <a:t>θ</a:t>
            </a:r>
            <a:r>
              <a:rPr lang="en-US" sz="1100" i="1" dirty="0" smtClean="0">
                <a:latin typeface="Times New Roman"/>
                <a:cs typeface="Times New Roman"/>
              </a:rPr>
              <a:t> </a:t>
            </a:r>
            <a:r>
              <a:rPr lang="en-US" sz="2800" dirty="0" smtClean="0">
                <a:latin typeface="Times New Roman"/>
                <a:cs typeface="Times New Roman"/>
              </a:rPr>
              <a:t>) </a:t>
            </a:r>
            <a:r>
              <a:rPr lang="en-US" sz="2800" dirty="0">
                <a:latin typeface="Times New Roman"/>
                <a:cs typeface="Times New Roman"/>
              </a:rPr>
              <a:t>= </a:t>
            </a:r>
            <a:r>
              <a:rPr lang="en-US" sz="2800" dirty="0" err="1">
                <a:latin typeface="Times New Roman"/>
                <a:cs typeface="Times New Roman"/>
              </a:rPr>
              <a:t>Π</a:t>
            </a:r>
            <a:r>
              <a:rPr lang="en-US" sz="2800" i="1" baseline="-25000" dirty="0" err="1">
                <a:latin typeface="Times New Roman"/>
                <a:cs typeface="Times New Roman"/>
              </a:rPr>
              <a:t>i</a:t>
            </a:r>
            <a:r>
              <a:rPr lang="en-US" sz="2800" i="1" dirty="0" err="1">
                <a:latin typeface="Times New Roman"/>
                <a:cs typeface="Times New Roman"/>
              </a:rPr>
              <a:t>P</a:t>
            </a:r>
            <a:r>
              <a:rPr lang="en-US" sz="2800" dirty="0">
                <a:latin typeface="Times New Roman"/>
                <a:cs typeface="Times New Roman"/>
              </a:rPr>
              <a:t>(</a:t>
            </a:r>
            <a:r>
              <a:rPr lang="en-US" sz="2800" i="1" dirty="0">
                <a:latin typeface="Times New Roman"/>
                <a:cs typeface="Times New Roman"/>
              </a:rPr>
              <a:t>x</a:t>
            </a:r>
            <a:r>
              <a:rPr lang="en-US" sz="2800" i="1" baseline="-25000" dirty="0">
                <a:latin typeface="Times New Roman"/>
                <a:cs typeface="Times New Roman"/>
              </a:rPr>
              <a:t>i </a:t>
            </a:r>
            <a:r>
              <a:rPr lang="en-US" sz="2800" dirty="0">
                <a:latin typeface="Times New Roman"/>
                <a:cs typeface="Times New Roman"/>
              </a:rPr>
              <a:t>|</a:t>
            </a:r>
            <a:r>
              <a:rPr lang="en-US" sz="2400" dirty="0">
                <a:latin typeface="Times New Roman"/>
                <a:cs typeface="Times New Roman"/>
              </a:rPr>
              <a:t> </a:t>
            </a:r>
            <a:r>
              <a:rPr lang="en-US" sz="2800" i="1" dirty="0" err="1">
                <a:latin typeface="Times New Roman"/>
                <a:cs typeface="Times New Roman"/>
              </a:rPr>
              <a:t>θ</a:t>
            </a:r>
            <a:r>
              <a:rPr lang="en-US" sz="1100" i="1" dirty="0">
                <a:latin typeface="Times New Roman"/>
                <a:cs typeface="Times New Roman"/>
              </a:rPr>
              <a:t> </a:t>
            </a:r>
            <a:r>
              <a:rPr lang="en-US" sz="2800" dirty="0" smtClean="0">
                <a:latin typeface="Times New Roman"/>
                <a:cs typeface="Times New Roman"/>
              </a:rPr>
              <a:t>)</a:t>
            </a:r>
            <a:endParaRPr lang="en-US" sz="2800" baseline="-25000" dirty="0">
              <a:latin typeface="Times New Roman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3104" y="153878"/>
            <a:ext cx="7006662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rgbClr val="000090"/>
                </a:solidFill>
              </a:rPr>
              <a:t>Thumbtack &amp; Probabilities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33871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 build="p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Maximum Likelihood Estimation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b="1" dirty="0">
                <a:solidFill>
                  <a:srgbClr val="000090"/>
                </a:solidFill>
              </a:rPr>
              <a:t>Data: </a:t>
            </a:r>
            <a:r>
              <a:rPr lang="en-US" dirty="0"/>
              <a:t>Observed set </a:t>
            </a:r>
            <a:r>
              <a:rPr lang="en-US" i="1" dirty="0">
                <a:latin typeface="Times New Roman"/>
                <a:cs typeface="Times New Roman"/>
              </a:rPr>
              <a:t>D</a:t>
            </a:r>
            <a:r>
              <a:rPr lang="en-US" dirty="0"/>
              <a:t> of </a:t>
            </a:r>
            <a:r>
              <a:rPr lang="en-US" dirty="0">
                <a:latin typeface="Symbol" pitchFamily="48" charset="2"/>
                <a:sym typeface="Symbol" pitchFamily="48" charset="2"/>
              </a:rPr>
              <a:t></a:t>
            </a:r>
            <a:r>
              <a:rPr lang="en-US" baseline="-25000" dirty="0">
                <a:sym typeface="Symbol" pitchFamily="48" charset="2"/>
              </a:rPr>
              <a:t>H</a:t>
            </a:r>
            <a:r>
              <a:rPr lang="en-US" dirty="0"/>
              <a:t> Heads and </a:t>
            </a:r>
            <a:r>
              <a:rPr lang="en-US" dirty="0">
                <a:latin typeface="Symbol" pitchFamily="48" charset="2"/>
                <a:sym typeface="Symbol" pitchFamily="48" charset="2"/>
              </a:rPr>
              <a:t></a:t>
            </a:r>
            <a:r>
              <a:rPr lang="en-US" baseline="-25000" dirty="0">
                <a:sym typeface="Symbol" pitchFamily="48" charset="2"/>
              </a:rPr>
              <a:t>T</a:t>
            </a:r>
            <a:r>
              <a:rPr lang="en-US" dirty="0"/>
              <a:t> Tails  </a:t>
            </a:r>
          </a:p>
          <a:p>
            <a:r>
              <a:rPr lang="en-US" b="1" dirty="0">
                <a:solidFill>
                  <a:srgbClr val="000090"/>
                </a:solidFill>
              </a:rPr>
              <a:t>Hypothesis:</a:t>
            </a:r>
            <a:r>
              <a:rPr lang="en-US" dirty="0">
                <a:solidFill>
                  <a:srgbClr val="000090"/>
                </a:solidFill>
              </a:rPr>
              <a:t> </a:t>
            </a:r>
            <a:r>
              <a:rPr lang="en-US" dirty="0"/>
              <a:t>Binomial distribution </a:t>
            </a:r>
          </a:p>
          <a:p>
            <a:r>
              <a:rPr lang="en-US" b="1" dirty="0" smtClean="0">
                <a:solidFill>
                  <a:srgbClr val="000090"/>
                </a:solidFill>
              </a:rPr>
              <a:t>Learning: </a:t>
            </a:r>
            <a:r>
              <a:rPr lang="en-US" dirty="0" smtClean="0"/>
              <a:t>finding </a:t>
            </a:r>
            <a:r>
              <a:rPr lang="en-US" dirty="0">
                <a:latin typeface="Times New Roman"/>
                <a:cs typeface="Times New Roman"/>
                <a:sym typeface="Symbol" pitchFamily="48" charset="2"/>
              </a:rPr>
              <a:t></a:t>
            </a:r>
            <a:r>
              <a:rPr lang="en-US" dirty="0">
                <a:latin typeface="Symbol" pitchFamily="48" charset="2"/>
                <a:sym typeface="Symbol" pitchFamily="48" charset="2"/>
              </a:rPr>
              <a:t> </a:t>
            </a:r>
            <a:r>
              <a:rPr lang="en-US" dirty="0"/>
              <a:t>is an optimization problem</a:t>
            </a:r>
          </a:p>
          <a:p>
            <a:pPr lvl="1"/>
            <a:r>
              <a:rPr lang="en-US" dirty="0"/>
              <a:t>What’s the objective function?</a:t>
            </a:r>
          </a:p>
          <a:p>
            <a:pPr lvl="1"/>
            <a:endParaRPr lang="en-US" dirty="0"/>
          </a:p>
          <a:p>
            <a:r>
              <a:rPr lang="en-US" b="1" dirty="0">
                <a:solidFill>
                  <a:srgbClr val="000090"/>
                </a:solidFill>
              </a:rPr>
              <a:t>MLE: </a:t>
            </a:r>
            <a:r>
              <a:rPr lang="en-US" dirty="0"/>
              <a:t>Choose </a:t>
            </a:r>
            <a:r>
              <a:rPr lang="en-US" dirty="0">
                <a:latin typeface="Times New Roman"/>
                <a:cs typeface="Times New Roman"/>
                <a:sym typeface="Symbol" pitchFamily="48" charset="2"/>
              </a:rPr>
              <a:t></a:t>
            </a:r>
            <a:r>
              <a:rPr lang="en-US" dirty="0" smtClean="0"/>
              <a:t> to maximize </a:t>
            </a:r>
            <a:r>
              <a:rPr lang="en-US" dirty="0"/>
              <a:t>probability of </a:t>
            </a:r>
            <a:r>
              <a:rPr lang="en-US" i="1" dirty="0"/>
              <a:t>D</a:t>
            </a:r>
            <a:endParaRPr lang="en-US" i="1" dirty="0" smtClean="0"/>
          </a:p>
        </p:txBody>
      </p:sp>
      <p:pic>
        <p:nvPicPr>
          <p:cNvPr id="110601" name="Picture 9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0325"/>
          <a:stretch/>
        </p:blipFill>
        <p:spPr bwMode="auto">
          <a:xfrm>
            <a:off x="1736725" y="4776788"/>
            <a:ext cx="5367338" cy="731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200" y="3911601"/>
            <a:ext cx="4419600" cy="412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9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4038" b="-1549"/>
          <a:stretch/>
        </p:blipFill>
        <p:spPr bwMode="auto">
          <a:xfrm>
            <a:off x="1752600" y="5550609"/>
            <a:ext cx="5367338" cy="69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792005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000090"/>
                </a:solidFill>
              </a:rPr>
              <a:t>P</a:t>
            </a:r>
            <a:r>
              <a:rPr lang="en-US" sz="3600" dirty="0" smtClean="0">
                <a:solidFill>
                  <a:srgbClr val="000090"/>
                </a:solidFill>
              </a:rPr>
              <a:t>arameter learning</a:t>
            </a:r>
            <a:endParaRPr lang="en-US" sz="3600" dirty="0">
              <a:solidFill>
                <a:srgbClr val="000090"/>
              </a:solidFill>
            </a:endParaRPr>
          </a:p>
        </p:txBody>
      </p:sp>
      <p:sp>
        <p:nvSpPr>
          <p:cNvPr id="1116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590800"/>
            <a:ext cx="8229600" cy="762000"/>
          </a:xfrm>
        </p:spPr>
        <p:txBody>
          <a:bodyPr/>
          <a:lstStyle/>
          <a:p>
            <a:r>
              <a:rPr lang="en-US" dirty="0" smtClean="0">
                <a:solidFill>
                  <a:srgbClr val="000090"/>
                </a:solidFill>
              </a:rPr>
              <a:t>Set </a:t>
            </a:r>
            <a:r>
              <a:rPr lang="en-US" dirty="0">
                <a:solidFill>
                  <a:srgbClr val="000090"/>
                </a:solidFill>
              </a:rPr>
              <a:t>derivative to </a:t>
            </a:r>
            <a:r>
              <a:rPr lang="en-US" dirty="0" smtClean="0">
                <a:solidFill>
                  <a:srgbClr val="000090"/>
                </a:solidFill>
              </a:rPr>
              <a:t>zero, and solve!</a:t>
            </a:r>
            <a:endParaRPr lang="en-US" dirty="0">
              <a:solidFill>
                <a:srgbClr val="000090"/>
              </a:solidFill>
            </a:endParaRPr>
          </a:p>
          <a:p>
            <a:endParaRPr lang="en-US" dirty="0"/>
          </a:p>
        </p:txBody>
      </p:sp>
      <p:pic>
        <p:nvPicPr>
          <p:cNvPr id="111625" name="Picture 9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1143000"/>
            <a:ext cx="5478462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9399" y="3124200"/>
            <a:ext cx="3772203" cy="990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000" y="4038600"/>
            <a:ext cx="4978400" cy="8485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7871" y="4876800"/>
            <a:ext cx="4894729" cy="914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4400" y="5791200"/>
            <a:ext cx="2209800" cy="729378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304800" y="3014077"/>
            <a:ext cx="3886200" cy="3539123"/>
            <a:chOff x="304800" y="3014077"/>
            <a:chExt cx="3886200" cy="3539123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04800" y="3014077"/>
              <a:ext cx="2514600" cy="1253123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238005" y="5867400"/>
              <a:ext cx="952995" cy="685800"/>
            </a:xfrm>
            <a:prstGeom prst="rect">
              <a:avLst/>
            </a:prstGeom>
          </p:spPr>
        </p:pic>
      </p:grpSp>
      <p:pic>
        <p:nvPicPr>
          <p:cNvPr id="47" name="Picture 7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5791200"/>
            <a:ext cx="3436938" cy="769938"/>
          </a:xfrm>
          <a:prstGeom prst="rect">
            <a:avLst/>
          </a:prstGeom>
          <a:noFill/>
          <a:ln w="9525">
            <a:solidFill>
              <a:srgbClr val="00009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50693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 Recognition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37192"/>
            <a:ext cx="7772400" cy="4735007"/>
          </a:xfrm>
        </p:spPr>
        <p:txBody>
          <a:bodyPr/>
          <a:lstStyle/>
          <a:p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What does it mean to “see”?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“What” is “where”, Marr 1982 </a:t>
            </a:r>
          </a:p>
          <a:p>
            <a:pPr lvl="1"/>
            <a:endParaRPr lang="en-US" dirty="0"/>
          </a:p>
          <a:p>
            <a:pPr>
              <a:buFont typeface="Arial"/>
              <a:buChar char="•"/>
            </a:pPr>
            <a:r>
              <a:rPr lang="en-US" dirty="0" smtClean="0"/>
              <a:t>Get computers to “see”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472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90"/>
                </a:solidFill>
              </a:rPr>
              <a:t>But, how </a:t>
            </a:r>
            <a:r>
              <a:rPr lang="en-US" dirty="0">
                <a:solidFill>
                  <a:srgbClr val="000090"/>
                </a:solidFill>
              </a:rPr>
              <a:t>many flips do I need?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514600"/>
            <a:ext cx="8305800" cy="3810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3 </a:t>
            </a:r>
            <a:r>
              <a:rPr lang="en-US" sz="2800" dirty="0"/>
              <a:t>heads and 2 tails.</a:t>
            </a:r>
          </a:p>
          <a:p>
            <a:r>
              <a:rPr lang="en-US" sz="2800" dirty="0" smtClean="0">
                <a:latin typeface="Symbol" pitchFamily="48" charset="2"/>
                <a:sym typeface="Symbol" pitchFamily="48" charset="2"/>
              </a:rPr>
              <a:t></a:t>
            </a:r>
            <a:r>
              <a:rPr lang="en-US" sz="2800" dirty="0" smtClean="0"/>
              <a:t> </a:t>
            </a:r>
            <a:r>
              <a:rPr lang="en-US" sz="2800" dirty="0"/>
              <a:t>= 3/5, I can prove it!</a:t>
            </a:r>
          </a:p>
          <a:p>
            <a:r>
              <a:rPr lang="en-US" sz="2800" dirty="0" smtClean="0"/>
              <a:t>What </a:t>
            </a:r>
            <a:r>
              <a:rPr lang="en-US" sz="2800" dirty="0"/>
              <a:t>if I flipped 30 heads and 20 tails?</a:t>
            </a:r>
          </a:p>
          <a:p>
            <a:r>
              <a:rPr lang="en-US" sz="2800" dirty="0" smtClean="0"/>
              <a:t>Same </a:t>
            </a:r>
            <a:r>
              <a:rPr lang="en-US" sz="2800" dirty="0"/>
              <a:t>answer, I can prove it!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What’s </a:t>
            </a:r>
            <a:r>
              <a:rPr lang="en-US" b="1" dirty="0">
                <a:solidFill>
                  <a:srgbClr val="FF0000"/>
                </a:solidFill>
              </a:rPr>
              <a:t>better?</a:t>
            </a:r>
          </a:p>
          <a:p>
            <a:r>
              <a:rPr lang="en-US" sz="2800" dirty="0" smtClean="0"/>
              <a:t>Umm</a:t>
            </a:r>
            <a:r>
              <a:rPr lang="en-US" sz="2800" dirty="0"/>
              <a:t>… The more the merrier??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pic>
        <p:nvPicPr>
          <p:cNvPr id="112647" name="Picture 7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5662" y="1520825"/>
            <a:ext cx="34369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7805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667000" y="3962400"/>
            <a:ext cx="3657600" cy="2847184"/>
            <a:chOff x="2667000" y="3962400"/>
            <a:chExt cx="3657600" cy="2847184"/>
          </a:xfrm>
        </p:grpSpPr>
        <p:grpSp>
          <p:nvGrpSpPr>
            <p:cNvPr id="4" name="Group 3"/>
            <p:cNvGrpSpPr/>
            <p:nvPr/>
          </p:nvGrpSpPr>
          <p:grpSpPr>
            <a:xfrm>
              <a:off x="2667000" y="3962400"/>
              <a:ext cx="3657600" cy="2847184"/>
              <a:chOff x="5486400" y="2819400"/>
              <a:chExt cx="3221095" cy="2517203"/>
            </a:xfrm>
          </p:grpSpPr>
          <p:pic>
            <p:nvPicPr>
              <p:cNvPr id="2" name="Picture 1" descr="6eqb93.png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486400" y="2819400"/>
                <a:ext cx="3221095" cy="2415821"/>
              </a:xfrm>
              <a:prstGeom prst="rect">
                <a:avLst/>
              </a:prstGeom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5805471" y="5010076"/>
                <a:ext cx="2667000" cy="32652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000090"/>
                    </a:solidFill>
                  </a:rPr>
                  <a:t>N</a:t>
                </a:r>
                <a:endParaRPr lang="en-US" dirty="0">
                  <a:solidFill>
                    <a:srgbClr val="000090"/>
                  </a:solidFill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 rot="16200000">
                <a:off x="4532780" y="3947468"/>
                <a:ext cx="2362201" cy="32525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rgbClr val="000090"/>
                    </a:solidFill>
                  </a:rPr>
                  <a:t>     Prob. of Mistake</a:t>
                </a:r>
                <a:endParaRPr lang="en-US" dirty="0">
                  <a:solidFill>
                    <a:srgbClr val="000090"/>
                  </a:solidFill>
                </a:endParaRPr>
              </a:p>
            </p:txBody>
          </p:sp>
        </p:grpSp>
        <p:sp>
          <p:nvSpPr>
            <p:cNvPr id="5" name="Rectangle 4"/>
            <p:cNvSpPr/>
            <p:nvPr/>
          </p:nvSpPr>
          <p:spPr>
            <a:xfrm>
              <a:off x="3962400" y="4648200"/>
              <a:ext cx="179312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rgbClr val="000090"/>
                  </a:solidFill>
                </a:rPr>
                <a:t>Exponential </a:t>
              </a:r>
            </a:p>
            <a:p>
              <a:pPr algn="ctr"/>
              <a:r>
                <a:rPr lang="en-US" sz="2400" dirty="0" smtClean="0">
                  <a:solidFill>
                    <a:srgbClr val="000090"/>
                  </a:solidFill>
                </a:rPr>
                <a:t>Decay!</a:t>
              </a:r>
              <a:endParaRPr lang="en-US" sz="2400" dirty="0">
                <a:solidFill>
                  <a:srgbClr val="000090"/>
                </a:solidFill>
              </a:endParaRPr>
            </a:p>
          </p:txBody>
        </p:sp>
      </p:grpSp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8229600" cy="990600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000090"/>
                </a:solidFill>
              </a:rPr>
              <a:t>A bound  </a:t>
            </a:r>
            <a:br>
              <a:rPr lang="en-US" sz="4000" dirty="0" smtClean="0">
                <a:solidFill>
                  <a:srgbClr val="000090"/>
                </a:solidFill>
              </a:rPr>
            </a:br>
            <a:r>
              <a:rPr lang="en-US" sz="4000" dirty="0" smtClean="0">
                <a:solidFill>
                  <a:srgbClr val="000090"/>
                </a:solidFill>
              </a:rPr>
              <a:t>(from </a:t>
            </a:r>
            <a:r>
              <a:rPr lang="en-US" sz="4000" dirty="0" err="1" smtClean="0">
                <a:solidFill>
                  <a:srgbClr val="000090"/>
                </a:solidFill>
              </a:rPr>
              <a:t>Hoeffding’s</a:t>
            </a:r>
            <a:r>
              <a:rPr lang="en-US" sz="4000" dirty="0" smtClean="0">
                <a:solidFill>
                  <a:srgbClr val="000090"/>
                </a:solidFill>
              </a:rPr>
              <a:t> </a:t>
            </a:r>
            <a:r>
              <a:rPr lang="en-US" sz="4000" dirty="0">
                <a:solidFill>
                  <a:srgbClr val="000090"/>
                </a:solidFill>
              </a:rPr>
              <a:t>inequality)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1828800"/>
          </a:xfrm>
        </p:spPr>
        <p:txBody>
          <a:bodyPr/>
          <a:lstStyle/>
          <a:p>
            <a:r>
              <a:rPr lang="en-US" dirty="0"/>
              <a:t>For </a:t>
            </a:r>
            <a:r>
              <a:rPr lang="en-US" i="1" dirty="0">
                <a:latin typeface="Times New Roman"/>
                <a:cs typeface="Times New Roman"/>
              </a:rPr>
              <a:t>N</a:t>
            </a:r>
            <a:r>
              <a:rPr lang="en-US" dirty="0"/>
              <a:t> </a:t>
            </a:r>
            <a:r>
              <a:rPr lang="en-US" i="1" dirty="0" smtClean="0">
                <a:latin typeface="Times New Roman"/>
                <a:cs typeface="Times New Roman"/>
              </a:rPr>
              <a:t>=</a:t>
            </a:r>
            <a:r>
              <a:rPr lang="en-US" i="1" dirty="0" smtClean="0">
                <a:latin typeface="Times New Roman"/>
                <a:cs typeface="Times New Roman"/>
                <a:sym typeface="Symbol" pitchFamily="48" charset="2"/>
              </a:rPr>
              <a:t></a:t>
            </a:r>
            <a:r>
              <a:rPr lang="en-US" i="1" baseline="-25000" dirty="0">
                <a:latin typeface="Times New Roman"/>
                <a:cs typeface="Times New Roman"/>
                <a:sym typeface="Symbol" pitchFamily="48" charset="2"/>
              </a:rPr>
              <a:t>H</a:t>
            </a:r>
            <a:r>
              <a:rPr lang="en-US" i="1" dirty="0">
                <a:latin typeface="Times New Roman"/>
                <a:cs typeface="Times New Roman"/>
              </a:rPr>
              <a:t>+</a:t>
            </a:r>
            <a:r>
              <a:rPr lang="en-US" i="1" dirty="0">
                <a:latin typeface="Times New Roman"/>
                <a:cs typeface="Times New Roman"/>
                <a:sym typeface="Symbol" pitchFamily="48" charset="2"/>
              </a:rPr>
              <a:t></a:t>
            </a:r>
            <a:r>
              <a:rPr lang="en-US" i="1" baseline="-25000" dirty="0">
                <a:latin typeface="Times New Roman"/>
                <a:cs typeface="Times New Roman"/>
                <a:sym typeface="Symbol" pitchFamily="48" charset="2"/>
              </a:rPr>
              <a:t>T</a:t>
            </a:r>
            <a:r>
              <a:rPr lang="en-US" dirty="0"/>
              <a:t>, and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Let </a:t>
            </a:r>
            <a:r>
              <a:rPr lang="en-US" i="1" dirty="0" smtClean="0">
                <a:latin typeface="Times New Roman"/>
                <a:cs typeface="Times New Roman"/>
                <a:sym typeface="Symbol" pitchFamily="48" charset="2"/>
              </a:rPr>
              <a:t></a:t>
            </a:r>
            <a:r>
              <a:rPr lang="en-US" sz="1100" i="1" dirty="0" smtClean="0">
                <a:latin typeface="Times New Roman"/>
                <a:cs typeface="Times New Roman"/>
                <a:sym typeface="Symbol" pitchFamily="48" charset="2"/>
              </a:rPr>
              <a:t> </a:t>
            </a:r>
            <a:r>
              <a:rPr lang="en-US" i="1" baseline="30000" dirty="0" smtClean="0">
                <a:latin typeface="Times New Roman"/>
                <a:cs typeface="Times New Roman"/>
                <a:sym typeface="Symbol" pitchFamily="48" charset="2"/>
              </a:rPr>
              <a:t>*</a:t>
            </a:r>
            <a:r>
              <a:rPr lang="en-US" dirty="0" smtClean="0"/>
              <a:t> </a:t>
            </a:r>
            <a:r>
              <a:rPr lang="en-US" dirty="0"/>
              <a:t>be the true parameter, for any </a:t>
            </a:r>
            <a:r>
              <a:rPr lang="en-US" dirty="0">
                <a:latin typeface="Times New Roman"/>
                <a:cs typeface="Times New Roman"/>
                <a:sym typeface="Symbol" pitchFamily="48" charset="2"/>
              </a:rPr>
              <a:t></a:t>
            </a:r>
            <a:r>
              <a:rPr lang="en-US" dirty="0">
                <a:latin typeface="Times New Roman"/>
                <a:cs typeface="Times New Roman"/>
              </a:rPr>
              <a:t>&gt;0</a:t>
            </a:r>
            <a:r>
              <a:rPr lang="en-US" dirty="0"/>
              <a:t>:</a:t>
            </a:r>
          </a:p>
        </p:txBody>
      </p:sp>
      <p:pic>
        <p:nvPicPr>
          <p:cNvPr id="113671" name="Picture 7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52600" y="3352800"/>
            <a:ext cx="485140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3672" name="Picture 8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9262" y="1447800"/>
            <a:ext cx="343693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630520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What </a:t>
            </a:r>
            <a:r>
              <a:rPr lang="en-US" dirty="0" smtClean="0">
                <a:solidFill>
                  <a:srgbClr val="000090"/>
                </a:solidFill>
              </a:rPr>
              <a:t>if I have prior beliefs? 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1571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066800"/>
            <a:ext cx="8534400" cy="2743200"/>
          </a:xfrm>
        </p:spPr>
        <p:txBody>
          <a:bodyPr/>
          <a:lstStyle/>
          <a:p>
            <a:r>
              <a:rPr lang="en-US" sz="3100" dirty="0" smtClean="0"/>
              <a:t>Wait</a:t>
            </a:r>
            <a:r>
              <a:rPr lang="en-US" sz="3100" dirty="0"/>
              <a:t>, I know that the thumbtack is “close” to 50-50. What can you do for me now?</a:t>
            </a:r>
          </a:p>
          <a:p>
            <a:endParaRPr lang="en-US" sz="3100" dirty="0" smtClean="0"/>
          </a:p>
          <a:p>
            <a:r>
              <a:rPr lang="en-US" sz="3100" dirty="0" smtClean="0"/>
              <a:t>Rather </a:t>
            </a:r>
            <a:r>
              <a:rPr lang="en-US" sz="3100" dirty="0"/>
              <a:t>than estimating a single </a:t>
            </a:r>
            <a:r>
              <a:rPr lang="en-US" sz="3100" dirty="0">
                <a:latin typeface="Symbol" pitchFamily="48" charset="2"/>
                <a:sym typeface="Symbol" pitchFamily="48" charset="2"/>
              </a:rPr>
              <a:t></a:t>
            </a:r>
            <a:r>
              <a:rPr lang="en-US" sz="3100" dirty="0"/>
              <a:t>, we obtain a distribution over possible values of </a:t>
            </a:r>
            <a:r>
              <a:rPr lang="en-US" sz="3100" dirty="0">
                <a:latin typeface="Symbol" pitchFamily="48" charset="2"/>
                <a:sym typeface="Symbol" pitchFamily="48" charset="2"/>
              </a:rPr>
              <a:t></a:t>
            </a:r>
          </a:p>
          <a:p>
            <a:endParaRPr lang="en-US" dirty="0"/>
          </a:p>
          <a:p>
            <a:pPr lvl="1"/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990600" y="3962400"/>
            <a:ext cx="2667000" cy="2286000"/>
            <a:chOff x="990600" y="4419600"/>
            <a:chExt cx="2667000" cy="2286000"/>
          </a:xfrm>
        </p:grpSpPr>
        <p:pic>
          <p:nvPicPr>
            <p:cNvPr id="16" name="Picture 8" descr="beta2-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90600" y="4707201"/>
              <a:ext cx="2667000" cy="1998399"/>
            </a:xfrm>
            <a:prstGeom prst="rect">
              <a:avLst/>
            </a:prstGeom>
            <a:noFill/>
          </p:spPr>
        </p:pic>
        <p:sp>
          <p:nvSpPr>
            <p:cNvPr id="2" name="TextBox 1"/>
            <p:cNvSpPr txBox="1"/>
            <p:nvPr/>
          </p:nvSpPr>
          <p:spPr>
            <a:xfrm>
              <a:off x="1143000" y="4419600"/>
              <a:ext cx="2375169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In the beginning</a:t>
              </a:r>
              <a:endParaRPr lang="en-US" sz="2400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399163" y="3962400"/>
            <a:ext cx="2678037" cy="2214265"/>
            <a:chOff x="5322963" y="4491335"/>
            <a:chExt cx="2678037" cy="2214265"/>
          </a:xfrm>
        </p:grpSpPr>
        <p:pic>
          <p:nvPicPr>
            <p:cNvPr id="17" name="Picture 9" descr="beta3-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10200" y="4800600"/>
              <a:ext cx="2542353" cy="1905000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5322963" y="4491335"/>
              <a:ext cx="2678037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2400" dirty="0" smtClean="0"/>
                <a:t>After observations</a:t>
              </a:r>
              <a:endParaRPr lang="en-US" sz="2400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608805" y="4419600"/>
            <a:ext cx="1801395" cy="762000"/>
            <a:chOff x="3608805" y="4876800"/>
            <a:chExt cx="1801395" cy="762000"/>
          </a:xfrm>
        </p:grpSpPr>
        <p:sp>
          <p:nvSpPr>
            <p:cNvPr id="20" name="TextBox 19"/>
            <p:cNvSpPr txBox="1"/>
            <p:nvPr/>
          </p:nvSpPr>
          <p:spPr>
            <a:xfrm>
              <a:off x="3608805" y="4876800"/>
              <a:ext cx="1801395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/>
                <a:t>Observe flips</a:t>
              </a:r>
            </a:p>
            <a:p>
              <a:pPr algn="ctr"/>
              <a:r>
                <a:rPr lang="en-US" dirty="0" smtClean="0"/>
                <a:t>e.g.: {tails, tails}</a:t>
              </a:r>
              <a:endParaRPr lang="en-US" dirty="0"/>
            </a:p>
          </p:txBody>
        </p:sp>
        <p:cxnSp>
          <p:nvCxnSpPr>
            <p:cNvPr id="4" name="Straight Arrow Connector 3"/>
            <p:cNvCxnSpPr/>
            <p:nvPr/>
          </p:nvCxnSpPr>
          <p:spPr>
            <a:xfrm>
              <a:off x="3886200" y="5638800"/>
              <a:ext cx="13716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26086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0090"/>
                </a:solidFill>
              </a:rPr>
              <a:t>How to use Prior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167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65237"/>
            <a:ext cx="8229600" cy="5635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90"/>
                </a:solidFill>
              </a:rPr>
              <a:t>Use Bayes rule</a:t>
            </a:r>
            <a:r>
              <a:rPr lang="en-US" dirty="0" smtClean="0">
                <a:solidFill>
                  <a:srgbClr val="000090"/>
                </a:solidFill>
              </a:rPr>
              <a:t>:</a:t>
            </a:r>
            <a:endParaRPr lang="en-US" dirty="0">
              <a:solidFill>
                <a:srgbClr val="000090"/>
              </a:solidFill>
            </a:endParaRPr>
          </a:p>
        </p:txBody>
      </p:sp>
      <p:pic>
        <p:nvPicPr>
          <p:cNvPr id="116741" name="Picture 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800" y="2133600"/>
            <a:ext cx="48006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6743" name="Picture 7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4596" y="4241303"/>
            <a:ext cx="4906004" cy="406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ectangle 1"/>
          <p:cNvSpPr/>
          <p:nvPr/>
        </p:nvSpPr>
        <p:spPr>
          <a:xfrm>
            <a:off x="457200" y="4114800"/>
            <a:ext cx="6934200" cy="1097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 dirty="0">
                <a:solidFill>
                  <a:srgbClr val="000090"/>
                </a:solidFill>
              </a:rPr>
              <a:t>Or equivalently</a:t>
            </a:r>
            <a:r>
              <a:rPr lang="en-US" sz="2800" dirty="0" smtClean="0">
                <a:solidFill>
                  <a:srgbClr val="000090"/>
                </a:solidFill>
              </a:rPr>
              <a:t>:</a:t>
            </a:r>
            <a:endParaRPr lang="en-US" sz="2800" dirty="0">
              <a:solidFill>
                <a:srgbClr val="000090"/>
              </a:solidFill>
            </a:endParaRPr>
          </a:p>
          <a:p>
            <a:pPr marL="457200" indent="-457200">
              <a:lnSpc>
                <a:spcPct val="140000"/>
              </a:lnSpc>
              <a:buFont typeface="Arial"/>
              <a:buChar char="•"/>
            </a:pPr>
            <a:r>
              <a:rPr lang="en-US" sz="2800" dirty="0" smtClean="0">
                <a:solidFill>
                  <a:srgbClr val="000090"/>
                </a:solidFill>
              </a:rPr>
              <a:t>Also, for uniform priors: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6553200" y="990600"/>
            <a:ext cx="2057400" cy="1371600"/>
            <a:chOff x="6553200" y="990600"/>
            <a:chExt cx="2057400" cy="1371600"/>
          </a:xfrm>
        </p:grpSpPr>
        <p:grpSp>
          <p:nvGrpSpPr>
            <p:cNvPr id="5" name="Group 4"/>
            <p:cNvGrpSpPr/>
            <p:nvPr/>
          </p:nvGrpSpPr>
          <p:grpSpPr>
            <a:xfrm>
              <a:off x="7239000" y="990600"/>
              <a:ext cx="1371600" cy="1371600"/>
              <a:chOff x="1524000" y="3962400"/>
              <a:chExt cx="1371600" cy="1371600"/>
            </a:xfrm>
          </p:grpSpPr>
          <p:pic>
            <p:nvPicPr>
              <p:cNvPr id="40" name="Picture 8" descr="beta2-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4000" y="4306252"/>
                <a:ext cx="1371600" cy="1027748"/>
              </a:xfrm>
              <a:prstGeom prst="rect">
                <a:avLst/>
              </a:prstGeom>
              <a:noFill/>
            </p:spPr>
          </p:pic>
          <p:sp>
            <p:nvSpPr>
              <p:cNvPr id="41" name="TextBox 40"/>
              <p:cNvSpPr txBox="1"/>
              <p:nvPr/>
            </p:nvSpPr>
            <p:spPr>
              <a:xfrm>
                <a:off x="1828800" y="3962400"/>
                <a:ext cx="838691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Prior</a:t>
                </a:r>
                <a:endParaRPr lang="en-US" sz="2400" dirty="0"/>
              </a:p>
            </p:txBody>
          </p:sp>
        </p:grpSp>
        <p:cxnSp>
          <p:nvCxnSpPr>
            <p:cNvPr id="7" name="Straight Arrow Connector 6"/>
            <p:cNvCxnSpPr/>
            <p:nvPr/>
          </p:nvCxnSpPr>
          <p:spPr>
            <a:xfrm flipH="1">
              <a:off x="6553200" y="1828800"/>
              <a:ext cx="533400" cy="3048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5638800" y="3124200"/>
            <a:ext cx="2980591" cy="614065"/>
            <a:chOff x="5638800" y="3124200"/>
            <a:chExt cx="2980591" cy="614065"/>
          </a:xfrm>
        </p:grpSpPr>
        <p:sp>
          <p:nvSpPr>
            <p:cNvPr id="11" name="Rectangle 10"/>
            <p:cNvSpPr/>
            <p:nvPr/>
          </p:nvSpPr>
          <p:spPr>
            <a:xfrm>
              <a:off x="6553200" y="3276600"/>
              <a:ext cx="206619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/>
                <a:t>Normalization</a:t>
              </a:r>
              <a:endParaRPr lang="en-US" sz="2400" dirty="0"/>
            </a:p>
          </p:txBody>
        </p:sp>
        <p:cxnSp>
          <p:nvCxnSpPr>
            <p:cNvPr id="49" name="Straight Arrow Connector 48"/>
            <p:cNvCxnSpPr>
              <a:stCxn id="11" idx="1"/>
            </p:cNvCxnSpPr>
            <p:nvPr/>
          </p:nvCxnSpPr>
          <p:spPr>
            <a:xfrm flipH="1" flipV="1">
              <a:off x="5638800" y="3124200"/>
              <a:ext cx="914400" cy="38323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4114800" y="1219200"/>
            <a:ext cx="2306341" cy="838200"/>
            <a:chOff x="4114800" y="1219200"/>
            <a:chExt cx="2306341" cy="838200"/>
          </a:xfrm>
        </p:grpSpPr>
        <p:sp>
          <p:nvSpPr>
            <p:cNvPr id="51" name="Rectangle 50"/>
            <p:cNvSpPr/>
            <p:nvPr/>
          </p:nvSpPr>
          <p:spPr>
            <a:xfrm>
              <a:off x="4114800" y="1219200"/>
              <a:ext cx="230634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 smtClean="0"/>
                <a:t>Data Likelihood</a:t>
              </a:r>
              <a:endParaRPr lang="en-US" sz="2400" dirty="0"/>
            </a:p>
          </p:txBody>
        </p:sp>
        <p:cxnSp>
          <p:nvCxnSpPr>
            <p:cNvPr id="52" name="Straight Arrow Connector 51"/>
            <p:cNvCxnSpPr/>
            <p:nvPr/>
          </p:nvCxnSpPr>
          <p:spPr>
            <a:xfrm>
              <a:off x="5105400" y="1676400"/>
              <a:ext cx="0" cy="3810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>
            <a:off x="76200" y="2514600"/>
            <a:ext cx="2286000" cy="1190662"/>
            <a:chOff x="76200" y="2514600"/>
            <a:chExt cx="2286000" cy="1190662"/>
          </a:xfrm>
        </p:grpSpPr>
        <p:grpSp>
          <p:nvGrpSpPr>
            <p:cNvPr id="55" name="Group 54"/>
            <p:cNvGrpSpPr/>
            <p:nvPr/>
          </p:nvGrpSpPr>
          <p:grpSpPr>
            <a:xfrm>
              <a:off x="76200" y="2514600"/>
              <a:ext cx="1416223" cy="1190662"/>
              <a:chOff x="5322963" y="3822352"/>
              <a:chExt cx="2765163" cy="2883248"/>
            </a:xfrm>
          </p:grpSpPr>
          <p:pic>
            <p:nvPicPr>
              <p:cNvPr id="56" name="Picture 9" descr="beta3-2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10200" y="4800600"/>
                <a:ext cx="2542353" cy="1905000"/>
              </a:xfrm>
              <a:prstGeom prst="rect">
                <a:avLst/>
              </a:prstGeom>
              <a:noFill/>
            </p:spPr>
          </p:pic>
          <p:sp>
            <p:nvSpPr>
              <p:cNvPr id="57" name="TextBox 56"/>
              <p:cNvSpPr txBox="1"/>
              <p:nvPr/>
            </p:nvSpPr>
            <p:spPr>
              <a:xfrm>
                <a:off x="5322963" y="3822352"/>
                <a:ext cx="2765163" cy="111794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2400" dirty="0" smtClean="0"/>
                  <a:t>Posterior</a:t>
                </a:r>
                <a:endParaRPr lang="en-US" sz="2400" dirty="0"/>
              </a:p>
            </p:txBody>
          </p:sp>
        </p:grpSp>
        <p:cxnSp>
          <p:nvCxnSpPr>
            <p:cNvPr id="58" name="Straight Arrow Connector 57"/>
            <p:cNvCxnSpPr/>
            <p:nvPr/>
          </p:nvCxnSpPr>
          <p:spPr>
            <a:xfrm flipV="1">
              <a:off x="1371600" y="2819400"/>
              <a:ext cx="990600" cy="5334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533400" y="5181600"/>
            <a:ext cx="7391400" cy="1143000"/>
            <a:chOff x="533400" y="5181600"/>
            <a:chExt cx="7391400" cy="11430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066799" y="5681663"/>
              <a:ext cx="2286001" cy="64293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733800" y="5562600"/>
              <a:ext cx="4191000" cy="743414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533400" y="5181600"/>
              <a:ext cx="4950694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2800" dirty="0">
                  <a:solidFill>
                    <a:srgbClr val="000090"/>
                  </a:solidFill>
                  <a:sym typeface="Wingdings"/>
                </a:rPr>
                <a:t>	</a:t>
              </a:r>
              <a:r>
                <a:rPr lang="en-US" sz="2400" dirty="0">
                  <a:sym typeface="Wingdings"/>
                </a:rPr>
                <a:t> reduces to MLE objective</a:t>
              </a:r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538172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Beta prior distribution – P(</a:t>
            </a:r>
            <a:r>
              <a:rPr lang="en-US" dirty="0">
                <a:solidFill>
                  <a:srgbClr val="000090"/>
                </a:solidFill>
                <a:latin typeface="Symbol" pitchFamily="48" charset="2"/>
                <a:sym typeface="Symbol" pitchFamily="48" charset="2"/>
              </a:rPr>
              <a:t></a:t>
            </a:r>
            <a:r>
              <a:rPr lang="en-US" dirty="0">
                <a:solidFill>
                  <a:srgbClr val="000090"/>
                </a:solidFill>
              </a:rPr>
              <a:t>)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886201"/>
            <a:ext cx="8229600" cy="1219200"/>
          </a:xfrm>
        </p:spPr>
        <p:txBody>
          <a:bodyPr>
            <a:normAutofit/>
          </a:bodyPr>
          <a:lstStyle/>
          <a:p>
            <a:r>
              <a:rPr lang="en-US" dirty="0" smtClean="0"/>
              <a:t>Likelihood </a:t>
            </a:r>
            <a:r>
              <a:rPr lang="en-US" dirty="0"/>
              <a:t>function:</a:t>
            </a:r>
          </a:p>
          <a:p>
            <a:r>
              <a:rPr lang="en-US" dirty="0"/>
              <a:t>Posterior:</a:t>
            </a:r>
          </a:p>
        </p:txBody>
      </p:sp>
      <p:pic>
        <p:nvPicPr>
          <p:cNvPr id="128006" name="Picture 6" descr="beta1-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095500"/>
            <a:ext cx="2286000" cy="1714500"/>
          </a:xfrm>
          <a:prstGeom prst="rect">
            <a:avLst/>
          </a:prstGeom>
          <a:noFill/>
        </p:spPr>
      </p:pic>
      <p:pic>
        <p:nvPicPr>
          <p:cNvPr id="128007" name="Picture 7" descr="beta30-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2095500"/>
            <a:ext cx="2286000" cy="1712913"/>
          </a:xfrm>
          <a:prstGeom prst="rect">
            <a:avLst/>
          </a:prstGeom>
          <a:noFill/>
        </p:spPr>
      </p:pic>
      <p:pic>
        <p:nvPicPr>
          <p:cNvPr id="128008" name="Picture 8" descr="beta2-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0" y="2095500"/>
            <a:ext cx="2286000" cy="1712913"/>
          </a:xfrm>
          <a:prstGeom prst="rect">
            <a:avLst/>
          </a:prstGeom>
          <a:noFill/>
        </p:spPr>
      </p:pic>
      <p:pic>
        <p:nvPicPr>
          <p:cNvPr id="128009" name="Picture 9" descr="beta3-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2095500"/>
            <a:ext cx="2286000" cy="1712913"/>
          </a:xfrm>
          <a:prstGeom prst="rect">
            <a:avLst/>
          </a:prstGeom>
          <a:noFill/>
        </p:spPr>
      </p:pic>
      <p:pic>
        <p:nvPicPr>
          <p:cNvPr id="128010" name="Picture 10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3200" y="4648200"/>
            <a:ext cx="4689475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8015" name="Picture 1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8925" y="1236662"/>
            <a:ext cx="5680075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" name="Picture 5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4083050"/>
            <a:ext cx="44196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4800" y="5181600"/>
            <a:ext cx="1524000" cy="5183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28800" y="5181600"/>
            <a:ext cx="5212636" cy="45038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26591" y="5715000"/>
            <a:ext cx="4421809" cy="533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618264" y="6172200"/>
            <a:ext cx="4449536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468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7086600" cy="1371600"/>
          </a:xfrm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MAP for Beta distribution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1"/>
            <a:ext cx="8229600" cy="2057399"/>
          </a:xfrm>
          <a:noFill/>
          <a:ln/>
        </p:spPr>
        <p:txBody>
          <a:bodyPr>
            <a:normAutofit/>
          </a:bodyPr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>
                <a:solidFill>
                  <a:srgbClr val="000090"/>
                </a:solidFill>
              </a:rPr>
              <a:t>MAP: use most likely parameter:</a:t>
            </a:r>
          </a:p>
          <a:p>
            <a:endParaRPr lang="en-US" dirty="0" smtClean="0"/>
          </a:p>
        </p:txBody>
      </p:sp>
      <p:pic>
        <p:nvPicPr>
          <p:cNvPr id="132100" name="Picture 4" descr="beta30-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76200"/>
            <a:ext cx="2286000" cy="1712913"/>
          </a:xfrm>
          <a:prstGeom prst="rect">
            <a:avLst/>
          </a:prstGeom>
          <a:noFill/>
        </p:spPr>
      </p:pic>
      <p:pic>
        <p:nvPicPr>
          <p:cNvPr id="132107" name="Picture 11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752600"/>
            <a:ext cx="807720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2108" name="Picture 12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2" y="3660775"/>
            <a:ext cx="4395788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3000" y="3380762"/>
            <a:ext cx="3937000" cy="1038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922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z="4000" dirty="0">
                <a:solidFill>
                  <a:srgbClr val="000090"/>
                </a:solidFill>
              </a:rPr>
              <a:t>What about continuous variables?</a:t>
            </a:r>
          </a:p>
        </p:txBody>
      </p:sp>
      <p:sp>
        <p:nvSpPr>
          <p:cNvPr id="67587" name="Comment 3"/>
          <p:cNvSpPr>
            <a:spLocks noRot="1" noChangeAspect="1" noEditPoints="1" noChangeArrowheads="1" noChangeShapeType="1" noTextEdit="1"/>
          </p:cNvSpPr>
          <p:nvPr/>
        </p:nvSpPr>
        <p:spPr bwMode="auto">
          <a:xfrm>
            <a:off x="15416213" y="26265188"/>
            <a:ext cx="0" cy="0"/>
          </a:xfrm>
          <a:custGeom>
            <a:avLst/>
            <a:gdLst>
              <a:gd name="T0" fmla="+- 0 7916 7916"/>
              <a:gd name="T1" fmla="*/ T0 w 1"/>
              <a:gd name="T2" fmla="+- 0 13487 13487"/>
              <a:gd name="T3" fmla="*/ 13487 h 1"/>
              <a:gd name="T4" fmla="+- 0 7916 7916"/>
              <a:gd name="T5" fmla="*/ T4 w 1"/>
              <a:gd name="T6" fmla="+- 0 13487 13487"/>
              <a:gd name="T7" fmla="*/ 13487 h 1"/>
            </a:gdLst>
            <a:ahLst/>
            <a:cxnLst>
              <a:cxn ang="0">
                <a:pos x="T1" y="T3"/>
              </a:cxn>
              <a:cxn ang="0">
                <a:pos x="T5" y="T7"/>
              </a:cxn>
            </a:cxnLst>
            <a:rect l="0" t="0" r="r" b="b"/>
            <a:pathLst>
              <a:path w="1" h="1" extrusionOk="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270452" y="1454106"/>
            <a:ext cx="6654800" cy="4558296"/>
            <a:chOff x="1371600" y="1690104"/>
            <a:chExt cx="6654800" cy="4558296"/>
          </a:xfrm>
        </p:grpSpPr>
        <p:pic>
          <p:nvPicPr>
            <p:cNvPr id="119814" name="Picture 6" descr="txp_fig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4876800"/>
              <a:ext cx="6654800" cy="137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" name="Picture 2" descr="File:Normal_Distribution_PDF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35695" y="1690104"/>
              <a:ext cx="4445000" cy="284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098486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0090"/>
                </a:solidFill>
              </a:rPr>
              <a:t>We like Gaussians because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7715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6400800" cy="5181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90"/>
                </a:solidFill>
              </a:rPr>
              <a:t>A</a:t>
            </a:r>
            <a:r>
              <a:rPr lang="en-US" dirty="0" smtClean="0">
                <a:solidFill>
                  <a:srgbClr val="000090"/>
                </a:solidFill>
              </a:rPr>
              <a:t>ffine </a:t>
            </a:r>
            <a:r>
              <a:rPr lang="en-US" dirty="0">
                <a:solidFill>
                  <a:srgbClr val="000090"/>
                </a:solidFill>
              </a:rPr>
              <a:t>transformation (multiplying by scalar and adding a constant</a:t>
            </a:r>
            <a:r>
              <a:rPr lang="en-US" dirty="0" smtClean="0">
                <a:solidFill>
                  <a:srgbClr val="000090"/>
                </a:solidFill>
              </a:rPr>
              <a:t>) are Gaussian</a:t>
            </a:r>
            <a:endParaRPr lang="en-US" dirty="0">
              <a:solidFill>
                <a:srgbClr val="000090"/>
              </a:solidFill>
            </a:endParaRPr>
          </a:p>
          <a:p>
            <a:pPr lvl="1"/>
            <a:r>
              <a:rPr lang="en-US" dirty="0"/>
              <a:t>X ~ </a:t>
            </a:r>
            <a:r>
              <a:rPr lang="en-US" i="1" dirty="0"/>
              <a:t>N</a:t>
            </a:r>
            <a:r>
              <a:rPr lang="en-US" dirty="0"/>
              <a:t>(</a:t>
            </a:r>
            <a:r>
              <a:rPr lang="en-US" dirty="0">
                <a:latin typeface="Symbol" pitchFamily="18" charset="2"/>
                <a:sym typeface="Symbol" pitchFamily="18" charset="2"/>
              </a:rPr>
              <a:t></a:t>
            </a:r>
            <a:r>
              <a:rPr lang="en-US" dirty="0"/>
              <a:t>,</a:t>
            </a:r>
            <a:r>
              <a:rPr lang="en-US" dirty="0">
                <a:latin typeface="Symbol" pitchFamily="18" charset="2"/>
                <a:sym typeface="Symbol" pitchFamily="18" charset="2"/>
              </a:rPr>
              <a:t></a:t>
            </a:r>
            <a:r>
              <a:rPr lang="en-US" baseline="30000" dirty="0">
                <a:sym typeface="Symbol" pitchFamily="18" charset="2"/>
              </a:rPr>
              <a:t>2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Y = </a:t>
            </a:r>
            <a:r>
              <a:rPr lang="en-US" dirty="0" err="1"/>
              <a:t>aX</a:t>
            </a:r>
            <a:r>
              <a:rPr lang="en-US" dirty="0"/>
              <a:t> + b </a:t>
            </a:r>
            <a:r>
              <a:rPr lang="en-US" dirty="0" smtClean="0">
                <a:latin typeface="cmsy10" pitchFamily="34" charset="0"/>
                <a:sym typeface="Wingdings"/>
              </a:rPr>
              <a:t></a:t>
            </a:r>
            <a:r>
              <a:rPr lang="en-US" dirty="0" smtClean="0"/>
              <a:t> </a:t>
            </a:r>
            <a:r>
              <a:rPr lang="en-US" dirty="0"/>
              <a:t>Y ~ </a:t>
            </a:r>
            <a:r>
              <a:rPr lang="en-US" i="1" dirty="0"/>
              <a:t>N</a:t>
            </a:r>
            <a:r>
              <a:rPr lang="en-US" dirty="0"/>
              <a:t>(a</a:t>
            </a:r>
            <a:r>
              <a:rPr lang="en-US" dirty="0">
                <a:latin typeface="Symbol" pitchFamily="18" charset="2"/>
                <a:sym typeface="Symbol" pitchFamily="18" charset="2"/>
              </a:rPr>
              <a:t></a:t>
            </a:r>
            <a:r>
              <a:rPr lang="en-US" dirty="0"/>
              <a:t>+b,a</a:t>
            </a:r>
            <a:r>
              <a:rPr lang="en-US" baseline="30000" dirty="0"/>
              <a:t>2</a:t>
            </a:r>
            <a:r>
              <a:rPr lang="en-US" dirty="0">
                <a:latin typeface="Symbol" pitchFamily="18" charset="2"/>
                <a:sym typeface="Symbol" pitchFamily="18" charset="2"/>
              </a:rPr>
              <a:t></a:t>
            </a:r>
            <a:r>
              <a:rPr lang="en-US" baseline="30000" dirty="0">
                <a:sym typeface="Symbol" pitchFamily="18" charset="2"/>
              </a:rPr>
              <a:t>2</a:t>
            </a:r>
            <a:r>
              <a:rPr lang="en-US" dirty="0"/>
              <a:t>)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000090"/>
                </a:solidFill>
              </a:rPr>
              <a:t>Sum of </a:t>
            </a:r>
            <a:r>
              <a:rPr lang="en-US" dirty="0" smtClean="0">
                <a:solidFill>
                  <a:srgbClr val="000090"/>
                </a:solidFill>
              </a:rPr>
              <a:t>Gaussians is Gaussian</a:t>
            </a:r>
            <a:endParaRPr lang="en-US" dirty="0">
              <a:solidFill>
                <a:srgbClr val="000090"/>
              </a:solidFill>
            </a:endParaRPr>
          </a:p>
          <a:p>
            <a:pPr lvl="1"/>
            <a:r>
              <a:rPr lang="en-US" dirty="0"/>
              <a:t>X ~ </a:t>
            </a:r>
            <a:r>
              <a:rPr lang="en-US" i="1" dirty="0"/>
              <a:t>N</a:t>
            </a:r>
            <a:r>
              <a:rPr lang="en-US" dirty="0"/>
              <a:t>(</a:t>
            </a:r>
            <a:r>
              <a:rPr lang="en-US" dirty="0">
                <a:latin typeface="Symbol" pitchFamily="18" charset="2"/>
                <a:sym typeface="Symbol" pitchFamily="18" charset="2"/>
              </a:rPr>
              <a:t></a:t>
            </a:r>
            <a:r>
              <a:rPr lang="en-US" baseline="-25000" dirty="0">
                <a:sym typeface="Symbol" pitchFamily="18" charset="2"/>
              </a:rPr>
              <a:t>X</a:t>
            </a:r>
            <a:r>
              <a:rPr lang="en-US" dirty="0"/>
              <a:t>,</a:t>
            </a:r>
            <a:r>
              <a:rPr lang="en-US" dirty="0">
                <a:latin typeface="Symbol" pitchFamily="18" charset="2"/>
                <a:sym typeface="Symbol" pitchFamily="18" charset="2"/>
              </a:rPr>
              <a:t></a:t>
            </a:r>
            <a:r>
              <a:rPr lang="en-US" baseline="30000" dirty="0">
                <a:sym typeface="Symbol" pitchFamily="18" charset="2"/>
              </a:rPr>
              <a:t>2</a:t>
            </a:r>
            <a:r>
              <a:rPr lang="en-US" baseline="-25000" dirty="0">
                <a:sym typeface="Symbol" pitchFamily="18" charset="2"/>
              </a:rPr>
              <a:t>X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Y ~ </a:t>
            </a:r>
            <a:r>
              <a:rPr lang="en-US" i="1" dirty="0"/>
              <a:t>N</a:t>
            </a:r>
            <a:r>
              <a:rPr lang="en-US" dirty="0"/>
              <a:t>(</a:t>
            </a:r>
            <a:r>
              <a:rPr lang="en-US" dirty="0">
                <a:latin typeface="Symbol" pitchFamily="18" charset="2"/>
                <a:sym typeface="Symbol" pitchFamily="18" charset="2"/>
              </a:rPr>
              <a:t></a:t>
            </a:r>
            <a:r>
              <a:rPr lang="en-US" baseline="-25000" dirty="0">
                <a:sym typeface="Symbol" pitchFamily="18" charset="2"/>
              </a:rPr>
              <a:t>Y</a:t>
            </a:r>
            <a:r>
              <a:rPr lang="en-US" dirty="0"/>
              <a:t>,</a:t>
            </a:r>
            <a:r>
              <a:rPr lang="en-US" dirty="0">
                <a:latin typeface="Symbol" pitchFamily="18" charset="2"/>
                <a:sym typeface="Symbol" pitchFamily="18" charset="2"/>
              </a:rPr>
              <a:t></a:t>
            </a:r>
            <a:r>
              <a:rPr lang="en-US" baseline="30000" dirty="0">
                <a:sym typeface="Symbol" pitchFamily="18" charset="2"/>
              </a:rPr>
              <a:t>2</a:t>
            </a:r>
            <a:r>
              <a:rPr lang="en-US" baseline="-25000" dirty="0">
                <a:sym typeface="Symbol" pitchFamily="18" charset="2"/>
              </a:rPr>
              <a:t>Y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Z = X+Y </a:t>
            </a:r>
            <a:r>
              <a:rPr lang="en-US" dirty="0">
                <a:latin typeface="cmsy10" pitchFamily="34" charset="0"/>
              </a:rPr>
              <a:t> </a:t>
            </a:r>
            <a:r>
              <a:rPr lang="en-US" dirty="0" smtClean="0">
                <a:latin typeface="cmsy10" pitchFamily="34" charset="0"/>
                <a:sym typeface="Wingdings"/>
              </a:rPr>
              <a:t></a:t>
            </a:r>
            <a:r>
              <a:rPr lang="en-US" dirty="0" smtClean="0"/>
              <a:t> </a:t>
            </a:r>
            <a:r>
              <a:rPr lang="en-US" dirty="0"/>
              <a:t>Z ~ </a:t>
            </a:r>
            <a:r>
              <a:rPr lang="en-US" i="1" dirty="0"/>
              <a:t>N</a:t>
            </a:r>
            <a:r>
              <a:rPr lang="en-US" dirty="0"/>
              <a:t>(</a:t>
            </a:r>
            <a:r>
              <a:rPr lang="en-US" dirty="0">
                <a:latin typeface="Symbol" pitchFamily="18" charset="2"/>
                <a:sym typeface="Symbol" pitchFamily="18" charset="2"/>
              </a:rPr>
              <a:t></a:t>
            </a:r>
            <a:r>
              <a:rPr lang="en-US" baseline="-25000" dirty="0">
                <a:sym typeface="Symbol" pitchFamily="18" charset="2"/>
              </a:rPr>
              <a:t>X</a:t>
            </a:r>
            <a:r>
              <a:rPr lang="en-US" dirty="0"/>
              <a:t>+</a:t>
            </a:r>
            <a:r>
              <a:rPr lang="en-US" dirty="0">
                <a:latin typeface="Symbol" pitchFamily="18" charset="2"/>
                <a:sym typeface="Symbol" pitchFamily="18" charset="2"/>
              </a:rPr>
              <a:t></a:t>
            </a:r>
            <a:r>
              <a:rPr lang="en-US" baseline="-25000" dirty="0">
                <a:sym typeface="Symbol" pitchFamily="18" charset="2"/>
              </a:rPr>
              <a:t>Y</a:t>
            </a:r>
            <a:r>
              <a:rPr lang="en-US" dirty="0"/>
              <a:t>, </a:t>
            </a:r>
            <a:r>
              <a:rPr lang="en-US" dirty="0">
                <a:latin typeface="Symbol" pitchFamily="18" charset="2"/>
                <a:sym typeface="Symbol" pitchFamily="18" charset="2"/>
              </a:rPr>
              <a:t></a:t>
            </a:r>
            <a:r>
              <a:rPr lang="en-US" baseline="30000" dirty="0">
                <a:sym typeface="Symbol" pitchFamily="18" charset="2"/>
              </a:rPr>
              <a:t>2</a:t>
            </a:r>
            <a:r>
              <a:rPr lang="en-US" baseline="-25000" dirty="0">
                <a:sym typeface="Symbol" pitchFamily="18" charset="2"/>
              </a:rPr>
              <a:t>X</a:t>
            </a:r>
            <a:r>
              <a:rPr lang="en-US" dirty="0"/>
              <a:t>+</a:t>
            </a:r>
            <a:r>
              <a:rPr lang="en-US" dirty="0">
                <a:latin typeface="Symbol" pitchFamily="18" charset="2"/>
                <a:sym typeface="Symbol" pitchFamily="18" charset="2"/>
              </a:rPr>
              <a:t></a:t>
            </a:r>
            <a:r>
              <a:rPr lang="en-US" baseline="30000" dirty="0">
                <a:sym typeface="Symbol" pitchFamily="18" charset="2"/>
              </a:rPr>
              <a:t>2</a:t>
            </a:r>
            <a:r>
              <a:rPr lang="en-US" baseline="-25000" dirty="0">
                <a:sym typeface="Symbol" pitchFamily="18" charset="2"/>
              </a:rPr>
              <a:t>Y</a:t>
            </a:r>
            <a:r>
              <a:rPr lang="en-US" dirty="0" smtClean="0"/>
              <a:t>)</a:t>
            </a:r>
          </a:p>
          <a:p>
            <a:pPr lvl="1"/>
            <a:endParaRPr lang="en-US" dirty="0"/>
          </a:p>
          <a:p>
            <a:r>
              <a:rPr lang="en-US" dirty="0" smtClean="0">
                <a:solidFill>
                  <a:srgbClr val="000090"/>
                </a:solidFill>
              </a:rPr>
              <a:t>Easy to differentiate</a:t>
            </a:r>
            <a:endParaRPr lang="en-US" dirty="0"/>
          </a:p>
        </p:txBody>
      </p:sp>
      <p:sp>
        <p:nvSpPr>
          <p:cNvPr id="68610" name="Comment 2"/>
          <p:cNvSpPr>
            <a:spLocks noRot="1" noChangeAspect="1" noEditPoints="1" noChangeArrowheads="1" noChangeShapeType="1" noTextEdit="1"/>
          </p:cNvSpPr>
          <p:nvPr/>
        </p:nvSpPr>
        <p:spPr bwMode="auto">
          <a:xfrm>
            <a:off x="1089025" y="1924050"/>
            <a:ext cx="1441450" cy="3333750"/>
          </a:xfrm>
          <a:custGeom>
            <a:avLst/>
            <a:gdLst>
              <a:gd name="T0" fmla="+- 0 3026 3026"/>
              <a:gd name="T1" fmla="*/ T0 w 4001"/>
              <a:gd name="T2" fmla="+- 0 5343 5343"/>
              <a:gd name="T3" fmla="*/ 5343 h 9261"/>
              <a:gd name="T4" fmla="+- 0 3026 3026"/>
              <a:gd name="T5" fmla="*/ T4 w 4001"/>
              <a:gd name="T6" fmla="+- 0 5343 5343"/>
              <a:gd name="T7" fmla="*/ 5343 h 9261"/>
              <a:gd name="T8" fmla="+- 0 7026 3026"/>
              <a:gd name="T9" fmla="*/ T8 w 4001"/>
              <a:gd name="T10" fmla="+- 0 14603 5343"/>
              <a:gd name="T11" fmla="*/ 14603 h 9261"/>
              <a:gd name="T12" fmla="+- 0 7026 3026"/>
              <a:gd name="T13" fmla="*/ T12 w 4001"/>
              <a:gd name="T14" fmla="+- 0 14603 5343"/>
              <a:gd name="T15" fmla="*/ 14603 h 92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4001" h="9261" extrusionOk="0">
                <a:moveTo>
                  <a:pt x="0" y="0"/>
                </a:moveTo>
                <a:lnTo>
                  <a:pt x="0" y="0"/>
                </a:lnTo>
              </a:path>
              <a:path w="4001" h="9261" extrusionOk="0">
                <a:moveTo>
                  <a:pt x="4000" y="9260"/>
                </a:moveTo>
                <a:lnTo>
                  <a:pt x="4000" y="926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611" name="Comment 3"/>
          <p:cNvSpPr>
            <a:spLocks noRot="1" noChangeAspect="1" noEditPoints="1" noChangeArrowheads="1" noChangeShapeType="1" noTextEdit="1"/>
          </p:cNvSpPr>
          <p:nvPr/>
        </p:nvSpPr>
        <p:spPr bwMode="auto">
          <a:xfrm>
            <a:off x="2778125" y="2952750"/>
            <a:ext cx="150813" cy="300038"/>
          </a:xfrm>
          <a:custGeom>
            <a:avLst/>
            <a:gdLst>
              <a:gd name="T0" fmla="+- 0 7913 7715"/>
              <a:gd name="T1" fmla="*/ T0 w 420"/>
              <a:gd name="T2" fmla="+- 0 8202 8202"/>
              <a:gd name="T3" fmla="*/ 8202 h 833"/>
              <a:gd name="T4" fmla="+- 0 7913 7715"/>
              <a:gd name="T5" fmla="*/ T4 w 420"/>
              <a:gd name="T6" fmla="+- 0 8202 8202"/>
              <a:gd name="T7" fmla="*/ 8202 h 833"/>
              <a:gd name="T8" fmla="+- 0 7715 7715"/>
              <a:gd name="T9" fmla="*/ T8 w 420"/>
              <a:gd name="T10" fmla="+- 0 9034 8202"/>
              <a:gd name="T11" fmla="*/ 9034 h 833"/>
              <a:gd name="T12" fmla="+- 0 7715 7715"/>
              <a:gd name="T13" fmla="*/ T12 w 420"/>
              <a:gd name="T14" fmla="+- 0 9034 8202"/>
              <a:gd name="T15" fmla="*/ 9034 h 833"/>
              <a:gd name="T16" fmla="+- 0 8134 7715"/>
              <a:gd name="T17" fmla="*/ T16 w 420"/>
              <a:gd name="T18" fmla="+- 0 8894 8202"/>
              <a:gd name="T19" fmla="*/ 8894 h 833"/>
              <a:gd name="T20" fmla="+- 0 8134 7715"/>
              <a:gd name="T21" fmla="*/ T20 w 420"/>
              <a:gd name="T22" fmla="+- 0 8894 8202"/>
              <a:gd name="T23" fmla="*/ 8894 h 83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  <a:cxn ang="0">
                <a:pos x="T21" y="T23"/>
              </a:cxn>
            </a:cxnLst>
            <a:rect l="0" t="0" r="r" b="b"/>
            <a:pathLst>
              <a:path w="420" h="833" extrusionOk="0">
                <a:moveTo>
                  <a:pt x="198" y="0"/>
                </a:moveTo>
                <a:lnTo>
                  <a:pt x="198" y="0"/>
                </a:lnTo>
              </a:path>
              <a:path w="420" h="833" extrusionOk="0">
                <a:moveTo>
                  <a:pt x="0" y="832"/>
                </a:moveTo>
                <a:lnTo>
                  <a:pt x="0" y="832"/>
                </a:lnTo>
              </a:path>
              <a:path w="420" h="833" extrusionOk="0">
                <a:moveTo>
                  <a:pt x="419" y="692"/>
                </a:moveTo>
                <a:lnTo>
                  <a:pt x="419" y="692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 descr="File:Normal_Distribution_PDF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2600" y="2438400"/>
            <a:ext cx="3571876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252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7315200" cy="1143000"/>
          </a:xfrm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Learning a Gaussian</a:t>
            </a:r>
          </a:p>
        </p:txBody>
      </p:sp>
      <p:sp>
        <p:nvSpPr>
          <p:cNvPr id="182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19200"/>
            <a:ext cx="4953000" cy="4525963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000090"/>
                </a:solidFill>
              </a:rPr>
              <a:t>Collect a bunch of data</a:t>
            </a:r>
          </a:p>
          <a:p>
            <a:pPr lvl="1"/>
            <a:r>
              <a:rPr lang="en-US" sz="3200" dirty="0"/>
              <a:t>Hopefully, </a:t>
            </a:r>
            <a:r>
              <a:rPr lang="en-US" sz="3200" dirty="0" err="1"/>
              <a:t>i.i.d</a:t>
            </a:r>
            <a:r>
              <a:rPr lang="en-US" sz="3200" dirty="0"/>
              <a:t>. samples</a:t>
            </a:r>
          </a:p>
          <a:p>
            <a:pPr lvl="1"/>
            <a:r>
              <a:rPr lang="en-US" sz="3200" dirty="0"/>
              <a:t>e.g., exam </a:t>
            </a:r>
            <a:r>
              <a:rPr lang="en-US" sz="3200" dirty="0" smtClean="0"/>
              <a:t>scores</a:t>
            </a:r>
            <a:endParaRPr lang="en-US" sz="3600" dirty="0"/>
          </a:p>
          <a:p>
            <a:pPr>
              <a:lnSpc>
                <a:spcPct val="130000"/>
              </a:lnSpc>
            </a:pPr>
            <a:r>
              <a:rPr lang="en-US" sz="3600" dirty="0">
                <a:solidFill>
                  <a:srgbClr val="000090"/>
                </a:solidFill>
              </a:rPr>
              <a:t>Learn parameters</a:t>
            </a:r>
          </a:p>
          <a:p>
            <a:pPr lvl="1"/>
            <a:r>
              <a:rPr lang="en-US" sz="3200" dirty="0" smtClean="0"/>
              <a:t>Mean: </a:t>
            </a:r>
            <a:r>
              <a:rPr lang="en-US" sz="3200" i="1" dirty="0" smtClean="0">
                <a:latin typeface="Times New Roman"/>
                <a:cs typeface="Times New Roman"/>
              </a:rPr>
              <a:t>μ</a:t>
            </a:r>
            <a:endParaRPr lang="en-US" sz="3200" i="1" dirty="0">
              <a:latin typeface="Times New Roman"/>
              <a:cs typeface="Times New Roman"/>
            </a:endParaRPr>
          </a:p>
          <a:p>
            <a:pPr lvl="1"/>
            <a:r>
              <a:rPr lang="en-US" sz="3200" dirty="0" smtClean="0"/>
              <a:t>Variance: </a:t>
            </a:r>
            <a:r>
              <a:rPr lang="en-US" sz="3200" i="1" dirty="0" err="1" smtClean="0">
                <a:latin typeface="Times New Roman"/>
                <a:cs typeface="Times New Roman"/>
              </a:rPr>
              <a:t>σ</a:t>
            </a:r>
            <a:endParaRPr lang="en-US" sz="3200" i="1" dirty="0">
              <a:latin typeface="Times New Roman"/>
              <a:cs typeface="Times New Roman"/>
            </a:endParaRPr>
          </a:p>
        </p:txBody>
      </p:sp>
      <p:pic>
        <p:nvPicPr>
          <p:cNvPr id="182276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6200" y="5181600"/>
            <a:ext cx="6654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9635" name="Comment 3"/>
          <p:cNvSpPr>
            <a:spLocks noRot="1" noChangeAspect="1" noEditPoints="1" noChangeArrowheads="1" noChangeShapeType="1" noTextEdit="1"/>
          </p:cNvSpPr>
          <p:nvPr/>
        </p:nvSpPr>
        <p:spPr bwMode="auto">
          <a:xfrm>
            <a:off x="35526663" y="2828925"/>
            <a:ext cx="0" cy="0"/>
          </a:xfrm>
          <a:custGeom>
            <a:avLst/>
            <a:gdLst>
              <a:gd name="T0" fmla="+- 0 18242 18242"/>
              <a:gd name="T1" fmla="*/ T0 w 1"/>
              <a:gd name="T2" fmla="+- 0 1453 1453"/>
              <a:gd name="T3" fmla="*/ 1453 h 1"/>
              <a:gd name="T4" fmla="+- 0 18242 18242"/>
              <a:gd name="T5" fmla="*/ T4 w 1"/>
              <a:gd name="T6" fmla="+- 0 1453 1453"/>
              <a:gd name="T7" fmla="*/ 1453 h 1"/>
            </a:gdLst>
            <a:ahLst/>
            <a:cxnLst>
              <a:cxn ang="0">
                <a:pos x="T1" y="T3"/>
              </a:cxn>
              <a:cxn ang="0">
                <a:pos x="T5" y="T7"/>
              </a:cxn>
            </a:cxnLst>
            <a:rect l="0" t="0" r="r" b="b"/>
            <a:pathLst>
              <a:path w="1" h="1" extrusionOk="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9647" name="Comment 15"/>
          <p:cNvSpPr>
            <a:spLocks noRot="1" noChangeAspect="1" noEditPoints="1" noChangeArrowheads="1" noChangeShapeType="1" noTextEdit="1"/>
          </p:cNvSpPr>
          <p:nvPr/>
        </p:nvSpPr>
        <p:spPr bwMode="auto">
          <a:xfrm>
            <a:off x="1042988" y="2051050"/>
            <a:ext cx="6827837" cy="2397125"/>
          </a:xfrm>
          <a:custGeom>
            <a:avLst/>
            <a:gdLst>
              <a:gd name="T0" fmla="+- 0 21864 2896"/>
              <a:gd name="T1" fmla="*/ T0 w 18969"/>
              <a:gd name="T2" fmla="+- 0 5698 5698"/>
              <a:gd name="T3" fmla="*/ 5698 h 6659"/>
              <a:gd name="T4" fmla="+- 0 21864 2896"/>
              <a:gd name="T5" fmla="*/ T4 w 18969"/>
              <a:gd name="T6" fmla="+- 0 5698 5698"/>
              <a:gd name="T7" fmla="*/ 5698 h 6659"/>
              <a:gd name="T8" fmla="+- 0 4502 2896"/>
              <a:gd name="T9" fmla="*/ T8 w 18969"/>
              <a:gd name="T10" fmla="+- 0 6620 5698"/>
              <a:gd name="T11" fmla="*/ 6620 h 6659"/>
              <a:gd name="T12" fmla="+- 0 4502 2896"/>
              <a:gd name="T13" fmla="*/ T12 w 18969"/>
              <a:gd name="T14" fmla="+- 0 6620 5698"/>
              <a:gd name="T15" fmla="*/ 6620 h 6659"/>
              <a:gd name="T16" fmla="+- 0 2896 2896"/>
              <a:gd name="T17" fmla="*/ T16 w 18969"/>
              <a:gd name="T18" fmla="+- 0 12356 5698"/>
              <a:gd name="T19" fmla="*/ 12356 h 6659"/>
              <a:gd name="T20" fmla="+- 0 2896 2896"/>
              <a:gd name="T21" fmla="*/ T20 w 18969"/>
              <a:gd name="T22" fmla="+- 0 12356 5698"/>
              <a:gd name="T23" fmla="*/ 12356 h 6659"/>
              <a:gd name="T24" fmla="+- 0 20530 2896"/>
              <a:gd name="T25" fmla="*/ T24 w 18969"/>
              <a:gd name="T26" fmla="+- 0 6902 5698"/>
              <a:gd name="T27" fmla="*/ 6902 h 6659"/>
              <a:gd name="T28" fmla="+- 0 20530 2896"/>
              <a:gd name="T29" fmla="*/ T28 w 18969"/>
              <a:gd name="T30" fmla="+- 0 6902 5698"/>
              <a:gd name="T31" fmla="*/ 6902 h 6659"/>
              <a:gd name="T32" fmla="+- 0 20591 2896"/>
              <a:gd name="T33" fmla="*/ T32 w 18969"/>
              <a:gd name="T34" fmla="+- 0 7283 5698"/>
              <a:gd name="T35" fmla="*/ 7283 h 6659"/>
              <a:gd name="T36" fmla="+- 0 20591 2896"/>
              <a:gd name="T37" fmla="*/ T36 w 18969"/>
              <a:gd name="T38" fmla="+- 0 7283 5698"/>
              <a:gd name="T39" fmla="*/ 7283 h 665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  <a:cxn ang="0">
                <a:pos x="T21" y="T23"/>
              </a:cxn>
              <a:cxn ang="0">
                <a:pos x="T25" y="T27"/>
              </a:cxn>
              <a:cxn ang="0">
                <a:pos x="T29" y="T31"/>
              </a:cxn>
              <a:cxn ang="0">
                <a:pos x="T33" y="T35"/>
              </a:cxn>
              <a:cxn ang="0">
                <a:pos x="T37" y="T39"/>
              </a:cxn>
            </a:cxnLst>
            <a:rect l="0" t="0" r="r" b="b"/>
            <a:pathLst>
              <a:path w="18969" h="6659" extrusionOk="0">
                <a:moveTo>
                  <a:pt x="18968" y="0"/>
                </a:moveTo>
                <a:lnTo>
                  <a:pt x="18968" y="0"/>
                </a:lnTo>
              </a:path>
              <a:path w="18969" h="6659" extrusionOk="0">
                <a:moveTo>
                  <a:pt x="1606" y="922"/>
                </a:moveTo>
                <a:lnTo>
                  <a:pt x="1606" y="922"/>
                </a:lnTo>
              </a:path>
              <a:path w="18969" h="6659" extrusionOk="0">
                <a:moveTo>
                  <a:pt x="0" y="6658"/>
                </a:moveTo>
                <a:lnTo>
                  <a:pt x="0" y="6658"/>
                </a:lnTo>
              </a:path>
              <a:path w="18969" h="6659" extrusionOk="0">
                <a:moveTo>
                  <a:pt x="17634" y="1204"/>
                </a:moveTo>
                <a:lnTo>
                  <a:pt x="17634" y="1204"/>
                </a:lnTo>
              </a:path>
              <a:path w="18969" h="6659" extrusionOk="0">
                <a:moveTo>
                  <a:pt x="17695" y="1585"/>
                </a:moveTo>
                <a:lnTo>
                  <a:pt x="17695" y="1585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6462984"/>
              </p:ext>
            </p:extLst>
          </p:nvPr>
        </p:nvGraphicFramePr>
        <p:xfrm>
          <a:off x="7208520" y="457200"/>
          <a:ext cx="1402080" cy="4354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0"/>
                <a:gridCol w="868680"/>
              </a:tblGrid>
              <a:tr h="598714">
                <a:tc>
                  <a:txBody>
                    <a:bodyPr/>
                    <a:lstStyle/>
                    <a:p>
                      <a:r>
                        <a:rPr lang="en-US" sz="2200" b="0" i="1" baseline="0" dirty="0" smtClean="0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lang="en-US" sz="2200" b="0" i="1" baseline="-25000" dirty="0" smtClean="0">
                          <a:latin typeface="Times New Roman"/>
                          <a:cs typeface="Times New Roman"/>
                        </a:rPr>
                        <a:t>i</a:t>
                      </a:r>
                    </a:p>
                    <a:p>
                      <a:r>
                        <a:rPr lang="en-US" sz="2200" b="0" i="1" baseline="0" dirty="0" err="1" smtClean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lang="en-US" sz="2200" b="0" i="1" baseline="0" dirty="0" smtClean="0">
                          <a:latin typeface="Times New Roman"/>
                          <a:cs typeface="Times New Roman"/>
                        </a:rPr>
                        <a:t> =</a:t>
                      </a:r>
                      <a:endParaRPr lang="en-US" sz="2200" b="0" i="1" baseline="0" dirty="0">
                        <a:latin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Exam Score</a:t>
                      </a:r>
                      <a:endParaRPr lang="en-US" sz="2200" dirty="0"/>
                    </a:p>
                  </a:txBody>
                  <a:tcPr/>
                </a:tc>
              </a:tr>
              <a:tr h="598714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0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85</a:t>
                      </a:r>
                      <a:endParaRPr lang="en-US" sz="2200" dirty="0"/>
                    </a:p>
                  </a:txBody>
                  <a:tcPr/>
                </a:tc>
              </a:tr>
              <a:tr h="598714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1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95</a:t>
                      </a:r>
                      <a:endParaRPr lang="en-US" sz="2200" dirty="0"/>
                    </a:p>
                  </a:txBody>
                  <a:tcPr/>
                </a:tc>
              </a:tr>
              <a:tr h="598714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2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100</a:t>
                      </a:r>
                      <a:endParaRPr lang="en-US" sz="2200" dirty="0"/>
                    </a:p>
                  </a:txBody>
                  <a:tcPr/>
                </a:tc>
              </a:tr>
              <a:tr h="598714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3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12</a:t>
                      </a:r>
                      <a:endParaRPr lang="en-US" sz="2200" dirty="0"/>
                    </a:p>
                  </a:txBody>
                  <a:tcPr/>
                </a:tc>
              </a:tr>
              <a:tr h="598714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…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…</a:t>
                      </a:r>
                      <a:endParaRPr lang="en-US" sz="2800" dirty="0"/>
                    </a:p>
                  </a:txBody>
                  <a:tcPr/>
                </a:tc>
              </a:tr>
              <a:tr h="598714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99</a:t>
                      </a:r>
                      <a:endParaRPr lang="en-US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89</a:t>
                      </a:r>
                      <a:endParaRPr lang="en-US" sz="2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7158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4800600" cy="1143000"/>
          </a:xfrm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MLE for </a:t>
            </a:r>
            <a:r>
              <a:rPr lang="en-US" dirty="0" smtClean="0">
                <a:solidFill>
                  <a:srgbClr val="000090"/>
                </a:solidFill>
              </a:rPr>
              <a:t>Gaussian: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1228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1"/>
            <a:ext cx="8229600" cy="685800"/>
          </a:xfrm>
        </p:spPr>
        <p:txBody>
          <a:bodyPr/>
          <a:lstStyle/>
          <a:p>
            <a:r>
              <a:rPr lang="en-US" dirty="0"/>
              <a:t>Prob. of </a:t>
            </a:r>
            <a:r>
              <a:rPr lang="en-US" dirty="0" err="1"/>
              <a:t>i.i.d</a:t>
            </a:r>
            <a:r>
              <a:rPr lang="en-US" dirty="0"/>
              <a:t>. samples </a:t>
            </a:r>
            <a:r>
              <a:rPr lang="en-US" i="1" dirty="0"/>
              <a:t>D</a:t>
            </a:r>
            <a:r>
              <a:rPr lang="en-US" dirty="0"/>
              <a:t>={x</a:t>
            </a:r>
            <a:r>
              <a:rPr lang="en-US" baseline="-25000" dirty="0"/>
              <a:t>1</a:t>
            </a:r>
            <a:r>
              <a:rPr lang="en-US" dirty="0"/>
              <a:t>,…,</a:t>
            </a:r>
            <a:r>
              <a:rPr lang="en-US" dirty="0" err="1"/>
              <a:t>x</a:t>
            </a:r>
            <a:r>
              <a:rPr lang="en-US" baseline="-25000" dirty="0" err="1"/>
              <a:t>N</a:t>
            </a:r>
            <a:r>
              <a:rPr lang="en-US" dirty="0"/>
              <a:t>}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122886" name="Picture 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2192338"/>
            <a:ext cx="687070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888" name="Picture 8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76400" y="5032375"/>
            <a:ext cx="5867400" cy="880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0669" name="Comment 13"/>
          <p:cNvSpPr>
            <a:spLocks noRot="1" noChangeAspect="1" noEditPoints="1" noChangeArrowheads="1" noChangeShapeType="1" noTextEdit="1"/>
          </p:cNvSpPr>
          <p:nvPr/>
        </p:nvSpPr>
        <p:spPr bwMode="auto">
          <a:xfrm>
            <a:off x="42843450" y="29489400"/>
            <a:ext cx="0" cy="0"/>
          </a:xfrm>
          <a:custGeom>
            <a:avLst/>
            <a:gdLst>
              <a:gd name="T0" fmla="+- 0 21999 21999"/>
              <a:gd name="T1" fmla="*/ T0 w 1"/>
              <a:gd name="T2" fmla="+- 0 15142 15142"/>
              <a:gd name="T3" fmla="*/ 15142 h 1"/>
              <a:gd name="T4" fmla="+- 0 21999 21999"/>
              <a:gd name="T5" fmla="*/ T4 w 1"/>
              <a:gd name="T6" fmla="+- 0 15142 15142"/>
              <a:gd name="T7" fmla="*/ 15142 h 1"/>
            </a:gdLst>
            <a:ahLst/>
            <a:cxnLst>
              <a:cxn ang="0">
                <a:pos x="T1" y="T3"/>
              </a:cxn>
              <a:cxn ang="0">
                <a:pos x="T5" y="T7"/>
              </a:cxn>
            </a:cxnLst>
            <a:rect l="0" t="0" r="r" b="b"/>
            <a:pathLst>
              <a:path w="1" h="1" extrusionOk="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" name="Picture 4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9200" y="228600"/>
            <a:ext cx="406682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Rectangle 1"/>
          <p:cNvSpPr/>
          <p:nvPr/>
        </p:nvSpPr>
        <p:spPr>
          <a:xfrm>
            <a:off x="533400" y="4520624"/>
            <a:ext cx="41216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 dirty="0"/>
              <a:t>Log-likelihood of data: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95400" y="3657600"/>
            <a:ext cx="6629400" cy="712249"/>
          </a:xfrm>
          <a:prstGeom prst="rect">
            <a:avLst/>
          </a:prstGeom>
        </p:spPr>
      </p:pic>
      <p:pic>
        <p:nvPicPr>
          <p:cNvPr id="19" name="Picture 8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76400" y="5941896"/>
            <a:ext cx="5867400" cy="763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18732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87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 Rounded MT Bold"/>
                <a:cs typeface="Arial Rounded MT Bold"/>
              </a:rPr>
              <a:t>Visual Recognition</a:t>
            </a:r>
            <a:endParaRPr lang="en-US" dirty="0">
              <a:latin typeface="Arial Rounded MT Bold"/>
              <a:cs typeface="Arial Rounded MT Bold"/>
            </a:endParaRPr>
          </a:p>
        </p:txBody>
      </p:sp>
      <p:pic>
        <p:nvPicPr>
          <p:cNvPr id="4" name="Picture 3" descr="Hannane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38" y="1115496"/>
            <a:ext cx="9180809" cy="56997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500" y="1217871"/>
            <a:ext cx="2026449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 Rounded MT Bold"/>
                <a:cs typeface="Arial Rounded MT Bold"/>
              </a:rPr>
              <a:t>Verification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4009567"/>
            <a:ext cx="3809762" cy="2382909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42930" y="3510609"/>
            <a:ext cx="2154352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 Rounded MT Bold"/>
                <a:cs typeface="Arial Rounded MT Bold"/>
              </a:rPr>
              <a:t>Is this a car?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32304326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76200"/>
            <a:ext cx="8229600" cy="1371600"/>
          </a:xfrm>
        </p:spPr>
        <p:txBody>
          <a:bodyPr/>
          <a:lstStyle/>
          <a:p>
            <a:r>
              <a:rPr lang="en-US" sz="4000" dirty="0" smtClean="0">
                <a:solidFill>
                  <a:srgbClr val="000090"/>
                </a:solidFill>
              </a:rPr>
              <a:t>MLE </a:t>
            </a:r>
            <a:r>
              <a:rPr lang="en-US" sz="4000" dirty="0">
                <a:solidFill>
                  <a:srgbClr val="000090"/>
                </a:solidFill>
              </a:rPr>
              <a:t>for mean of a Gaussian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1295400"/>
          </a:xfrm>
        </p:spPr>
        <p:txBody>
          <a:bodyPr/>
          <a:lstStyle/>
          <a:p>
            <a:r>
              <a:rPr lang="en-US" dirty="0"/>
              <a:t>What’s MLE for mean?</a:t>
            </a:r>
          </a:p>
        </p:txBody>
      </p:sp>
      <p:pic>
        <p:nvPicPr>
          <p:cNvPr id="124934" name="Picture 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04800" y="2133601"/>
            <a:ext cx="8115300" cy="917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689" name="Comment 9"/>
          <p:cNvSpPr>
            <a:spLocks noRot="1" noChangeAspect="1" noEditPoints="1" noChangeArrowheads="1" noChangeShapeType="1" noTextEdit="1"/>
          </p:cNvSpPr>
          <p:nvPr/>
        </p:nvSpPr>
        <p:spPr bwMode="auto">
          <a:xfrm>
            <a:off x="32154813" y="28314650"/>
            <a:ext cx="0" cy="0"/>
          </a:xfrm>
          <a:custGeom>
            <a:avLst/>
            <a:gdLst>
              <a:gd name="T0" fmla="+- 0 16511 16511"/>
              <a:gd name="T1" fmla="*/ T0 w 1"/>
              <a:gd name="T2" fmla="+- 0 14539 14539"/>
              <a:gd name="T3" fmla="*/ 14539 h 1"/>
              <a:gd name="T4" fmla="+- 0 16511 16511"/>
              <a:gd name="T5" fmla="*/ T4 w 1"/>
              <a:gd name="T6" fmla="+- 0 14539 14539"/>
              <a:gd name="T7" fmla="*/ 14539 h 1"/>
            </a:gdLst>
            <a:ahLst/>
            <a:cxnLst>
              <a:cxn ang="0">
                <a:pos x="T1" y="T3"/>
              </a:cxn>
              <a:cxn ang="0">
                <a:pos x="T5" y="T7"/>
              </a:cxn>
            </a:cxnLst>
            <a:rect l="0" t="0" r="r" b="b"/>
            <a:pathLst>
              <a:path w="1" h="1" extrusionOk="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00" name="Comment 20"/>
          <p:cNvSpPr>
            <a:spLocks noRot="1" noChangeAspect="1" noEditPoints="1" noChangeArrowheads="1" noChangeShapeType="1" noTextEdit="1"/>
          </p:cNvSpPr>
          <p:nvPr/>
        </p:nvSpPr>
        <p:spPr bwMode="auto">
          <a:xfrm>
            <a:off x="42679938" y="32113538"/>
            <a:ext cx="0" cy="0"/>
          </a:xfrm>
          <a:custGeom>
            <a:avLst/>
            <a:gdLst>
              <a:gd name="T0" fmla="+- 0 21915 21915"/>
              <a:gd name="T1" fmla="*/ T0 w 1"/>
              <a:gd name="T2" fmla="+- 0 16490 16490"/>
              <a:gd name="T3" fmla="*/ 16490 h 1"/>
              <a:gd name="T4" fmla="+- 0 21915 21915"/>
              <a:gd name="T5" fmla="*/ T4 w 1"/>
              <a:gd name="T6" fmla="+- 0 16490 16490"/>
              <a:gd name="T7" fmla="*/ 16490 h 1"/>
            </a:gdLst>
            <a:ahLst/>
            <a:cxnLst>
              <a:cxn ang="0">
                <a:pos x="T1" y="T3"/>
              </a:cxn>
              <a:cxn ang="0">
                <a:pos x="T5" y="T7"/>
              </a:cxn>
            </a:cxnLst>
            <a:rect l="0" t="0" r="r" b="b"/>
            <a:pathLst>
              <a:path w="1" h="1" extrusionOk="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2700" cap="rnd">
            <a:solidFill>
              <a:srgbClr val="00206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713" name="Comment 33"/>
          <p:cNvSpPr>
            <a:spLocks noRot="1" noChangeAspect="1" noEditPoints="1" noChangeArrowheads="1" noChangeShapeType="1" noTextEdit="1"/>
          </p:cNvSpPr>
          <p:nvPr/>
        </p:nvSpPr>
        <p:spPr bwMode="auto">
          <a:xfrm>
            <a:off x="31165800" y="28794075"/>
            <a:ext cx="0" cy="0"/>
          </a:xfrm>
          <a:custGeom>
            <a:avLst/>
            <a:gdLst>
              <a:gd name="T0" fmla="+- 0 16003 16003"/>
              <a:gd name="T1" fmla="*/ T0 w 1"/>
              <a:gd name="T2" fmla="+- 0 14785 14785"/>
              <a:gd name="T3" fmla="*/ 14785 h 1"/>
              <a:gd name="T4" fmla="+- 0 16003 16003"/>
              <a:gd name="T5" fmla="*/ T4 w 1"/>
              <a:gd name="T6" fmla="+- 0 14785 14785"/>
              <a:gd name="T7" fmla="*/ 14785 h 1"/>
            </a:gdLst>
            <a:ahLst/>
            <a:cxnLst>
              <a:cxn ang="0">
                <a:pos x="T1" y="T3"/>
              </a:cxn>
              <a:cxn ang="0">
                <a:pos x="T5" y="T7"/>
              </a:cxn>
            </a:cxnLst>
            <a:rect l="0" t="0" r="r" b="b"/>
            <a:pathLst>
              <a:path w="1" h="1" extrusionOk="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" name="Picture 8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03" t="-2"/>
          <a:stretch/>
        </p:blipFill>
        <p:spPr bwMode="auto">
          <a:xfrm>
            <a:off x="6037859" y="5791200"/>
            <a:ext cx="3136144" cy="1066800"/>
          </a:xfrm>
          <a:prstGeom prst="rect">
            <a:avLst/>
          </a:prstGeom>
          <a:noFill/>
          <a:ln w="9525">
            <a:solidFill>
              <a:srgbClr val="000090"/>
            </a:solidFill>
            <a:miter lim="800000"/>
            <a:headEnd/>
            <a:tailEnd/>
          </a:ln>
          <a:effectLst/>
        </p:spPr>
      </p:pic>
      <p:pic>
        <p:nvPicPr>
          <p:cNvPr id="41" name="Picture 6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24" b="-4447"/>
          <a:stretch/>
        </p:blipFill>
        <p:spPr bwMode="auto">
          <a:xfrm>
            <a:off x="381000" y="3048000"/>
            <a:ext cx="8115300" cy="917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00585" y="3886200"/>
            <a:ext cx="2304815" cy="1066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16286" y="4114800"/>
            <a:ext cx="821266" cy="5334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43200" y="4876800"/>
            <a:ext cx="3440428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743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MLE for variance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229600" cy="762000"/>
          </a:xfrm>
        </p:spPr>
        <p:txBody>
          <a:bodyPr/>
          <a:lstStyle/>
          <a:p>
            <a:r>
              <a:rPr lang="en-US" dirty="0"/>
              <a:t>Again, set derivative to zero:</a:t>
            </a:r>
          </a:p>
        </p:txBody>
      </p:sp>
      <p:pic>
        <p:nvPicPr>
          <p:cNvPr id="125958" name="Picture 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2750" y="2068513"/>
            <a:ext cx="8115300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2720" name="Comment 16"/>
          <p:cNvSpPr>
            <a:spLocks noRot="1" noChangeAspect="1" noEditPoints="1" noChangeArrowheads="1" noChangeShapeType="1" noTextEdit="1"/>
          </p:cNvSpPr>
          <p:nvPr/>
        </p:nvSpPr>
        <p:spPr bwMode="auto">
          <a:xfrm>
            <a:off x="31267400" y="28033663"/>
            <a:ext cx="0" cy="0"/>
          </a:xfrm>
          <a:custGeom>
            <a:avLst/>
            <a:gdLst>
              <a:gd name="T0" fmla="+- 0 16055 16055"/>
              <a:gd name="T1" fmla="*/ T0 w 1"/>
              <a:gd name="T2" fmla="+- 0 14395 14395"/>
              <a:gd name="T3" fmla="*/ 14395 h 1"/>
              <a:gd name="T4" fmla="+- 0 16055 16055"/>
              <a:gd name="T5" fmla="*/ T4 w 1"/>
              <a:gd name="T6" fmla="+- 0 14395 14395"/>
              <a:gd name="T7" fmla="*/ 14395 h 1"/>
            </a:gdLst>
            <a:ahLst/>
            <a:cxnLst>
              <a:cxn ang="0">
                <a:pos x="T1" y="T3"/>
              </a:cxn>
              <a:cxn ang="0">
                <a:pos x="T5" y="T7"/>
              </a:cxn>
            </a:cxnLst>
            <a:rect l="0" t="0" r="r" b="b"/>
            <a:pathLst>
              <a:path w="1" h="1" extrusionOk="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17734" y="4114800"/>
            <a:ext cx="821266" cy="533400"/>
          </a:xfrm>
          <a:prstGeom prst="rect">
            <a:avLst/>
          </a:prstGeom>
        </p:spPr>
      </p:pic>
      <p:pic>
        <p:nvPicPr>
          <p:cNvPr id="49" name="Picture 8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130"/>
          <a:stretch/>
        </p:blipFill>
        <p:spPr bwMode="auto">
          <a:xfrm>
            <a:off x="4343400" y="5410200"/>
            <a:ext cx="4621212" cy="113683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19400" y="3886200"/>
            <a:ext cx="3276600" cy="1011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4377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Learning Gaussian parameters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295400"/>
            <a:ext cx="8991600" cy="4648200"/>
          </a:xfrm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MLE: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33128" name="Picture 8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1088" y="1493838"/>
            <a:ext cx="4621212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3730" name="Comment 2"/>
          <p:cNvSpPr>
            <a:spLocks noRot="1" noChangeAspect="1" noEditPoints="1" noChangeArrowheads="1" noChangeShapeType="1" noTextEdit="1"/>
          </p:cNvSpPr>
          <p:nvPr/>
        </p:nvSpPr>
        <p:spPr bwMode="auto">
          <a:xfrm>
            <a:off x="2281238" y="3500438"/>
            <a:ext cx="4595812" cy="184150"/>
          </a:xfrm>
          <a:custGeom>
            <a:avLst/>
            <a:gdLst>
              <a:gd name="T0" fmla="+- 0 18298 6337"/>
              <a:gd name="T1" fmla="*/ T0 w 12767"/>
              <a:gd name="T2" fmla="+- 0 9893 9723"/>
              <a:gd name="T3" fmla="*/ 9893 h 510"/>
              <a:gd name="T4" fmla="+- 0 18298 6337"/>
              <a:gd name="T5" fmla="*/ T4 w 12767"/>
              <a:gd name="T6" fmla="+- 0 9893 9723"/>
              <a:gd name="T7" fmla="*/ 9893 h 510"/>
              <a:gd name="T8" fmla="+- 0 18325 6337"/>
              <a:gd name="T9" fmla="*/ T8 w 12767"/>
              <a:gd name="T10" fmla="+- 0 9893 9723"/>
              <a:gd name="T11" fmla="*/ 9893 h 510"/>
              <a:gd name="T12" fmla="+- 0 18325 6337"/>
              <a:gd name="T13" fmla="*/ T12 w 12767"/>
              <a:gd name="T14" fmla="+- 0 9893 9723"/>
              <a:gd name="T15" fmla="*/ 9893 h 510"/>
              <a:gd name="T16" fmla="+- 0 18681 6337"/>
              <a:gd name="T17" fmla="*/ T16 w 12767"/>
              <a:gd name="T18" fmla="+- 0 10016 9723"/>
              <a:gd name="T19" fmla="*/ 10016 h 510"/>
              <a:gd name="T20" fmla="+- 0 18681 6337"/>
              <a:gd name="T21" fmla="*/ T20 w 12767"/>
              <a:gd name="T22" fmla="+- 0 10016 9723"/>
              <a:gd name="T23" fmla="*/ 10016 h 510"/>
              <a:gd name="T24" fmla="+- 0 19081 6337"/>
              <a:gd name="T25" fmla="*/ T24 w 12767"/>
              <a:gd name="T26" fmla="+- 0 10039 9723"/>
              <a:gd name="T27" fmla="*/ 10039 h 510"/>
              <a:gd name="T28" fmla="+- 0 19081 6337"/>
              <a:gd name="T29" fmla="*/ T28 w 12767"/>
              <a:gd name="T30" fmla="+- 0 10039 9723"/>
              <a:gd name="T31" fmla="*/ 10039 h 510"/>
              <a:gd name="T32" fmla="+- 0 19103 6337"/>
              <a:gd name="T33" fmla="*/ T32 w 12767"/>
              <a:gd name="T34" fmla="+- 0 10232 9723"/>
              <a:gd name="T35" fmla="*/ 10232 h 510"/>
              <a:gd name="T36" fmla="+- 0 19103 6337"/>
              <a:gd name="T37" fmla="*/ T36 w 12767"/>
              <a:gd name="T38" fmla="+- 0 10232 9723"/>
              <a:gd name="T39" fmla="*/ 10232 h 510"/>
              <a:gd name="T40" fmla="+- 0 6337 6337"/>
              <a:gd name="T41" fmla="*/ T40 w 12767"/>
              <a:gd name="T42" fmla="+- 0 9723 9723"/>
              <a:gd name="T43" fmla="*/ 9723 h 510"/>
              <a:gd name="T44" fmla="+- 0 6337 6337"/>
              <a:gd name="T45" fmla="*/ T44 w 12767"/>
              <a:gd name="T46" fmla="+- 0 9723 9723"/>
              <a:gd name="T47" fmla="*/ 9723 h 510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  <a:cxn ang="0">
                <a:pos x="T17" y="T19"/>
              </a:cxn>
              <a:cxn ang="0">
                <a:pos x="T21" y="T23"/>
              </a:cxn>
              <a:cxn ang="0">
                <a:pos x="T25" y="T27"/>
              </a:cxn>
              <a:cxn ang="0">
                <a:pos x="T29" y="T31"/>
              </a:cxn>
              <a:cxn ang="0">
                <a:pos x="T33" y="T35"/>
              </a:cxn>
              <a:cxn ang="0">
                <a:pos x="T37" y="T39"/>
              </a:cxn>
              <a:cxn ang="0">
                <a:pos x="T41" y="T43"/>
              </a:cxn>
              <a:cxn ang="0">
                <a:pos x="T45" y="T47"/>
              </a:cxn>
            </a:cxnLst>
            <a:rect l="0" t="0" r="r" b="b"/>
            <a:pathLst>
              <a:path w="12767" h="510" extrusionOk="0">
                <a:moveTo>
                  <a:pt x="11961" y="170"/>
                </a:moveTo>
                <a:lnTo>
                  <a:pt x="11961" y="170"/>
                </a:lnTo>
              </a:path>
              <a:path w="12767" h="510" extrusionOk="0">
                <a:moveTo>
                  <a:pt x="11988" y="170"/>
                </a:moveTo>
                <a:lnTo>
                  <a:pt x="11988" y="170"/>
                </a:lnTo>
              </a:path>
              <a:path w="12767" h="510" extrusionOk="0">
                <a:moveTo>
                  <a:pt x="12344" y="293"/>
                </a:moveTo>
                <a:lnTo>
                  <a:pt x="12344" y="293"/>
                </a:lnTo>
              </a:path>
              <a:path w="12767" h="510" extrusionOk="0">
                <a:moveTo>
                  <a:pt x="12744" y="316"/>
                </a:moveTo>
                <a:lnTo>
                  <a:pt x="12744" y="316"/>
                </a:lnTo>
              </a:path>
              <a:path w="12767" h="510" extrusionOk="0">
                <a:moveTo>
                  <a:pt x="12766" y="509"/>
                </a:moveTo>
                <a:lnTo>
                  <a:pt x="12766" y="509"/>
                </a:lnTo>
              </a:path>
              <a:path w="12767" h="510" extrusionOk="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706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Fitting a Gaussian to Skin samples</a:t>
            </a:r>
            <a:endParaRPr lang="en-US" dirty="0"/>
          </a:p>
        </p:txBody>
      </p:sp>
      <p:grpSp>
        <p:nvGrpSpPr>
          <p:cNvPr id="4" name="Group 73"/>
          <p:cNvGrpSpPr>
            <a:grpSpLocks/>
          </p:cNvGrpSpPr>
          <p:nvPr/>
        </p:nvGrpSpPr>
        <p:grpSpPr bwMode="auto">
          <a:xfrm>
            <a:off x="5073444" y="2150606"/>
            <a:ext cx="3864029" cy="3864029"/>
            <a:chOff x="0" y="0"/>
            <a:chExt cx="1152" cy="1151"/>
          </a:xfrm>
        </p:grpSpPr>
        <p:grpSp>
          <p:nvGrpSpPr>
            <p:cNvPr id="5" name="Group 20"/>
            <p:cNvGrpSpPr>
              <a:grpSpLocks/>
            </p:cNvGrpSpPr>
            <p:nvPr/>
          </p:nvGrpSpPr>
          <p:grpSpPr bwMode="auto">
            <a:xfrm>
              <a:off x="110" y="0"/>
              <a:ext cx="1042" cy="1041"/>
              <a:chOff x="0" y="0"/>
              <a:chExt cx="1041" cy="1041"/>
            </a:xfrm>
          </p:grpSpPr>
          <p:sp>
            <p:nvSpPr>
              <p:cNvPr id="58" name="Line 18"/>
              <p:cNvSpPr>
                <a:spLocks noChangeShapeType="1"/>
              </p:cNvSpPr>
              <p:nvPr/>
            </p:nvSpPr>
            <p:spPr bwMode="auto">
              <a:xfrm>
                <a:off x="0" y="1040"/>
                <a:ext cx="1041" cy="1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59" name="Line 19"/>
              <p:cNvSpPr>
                <a:spLocks noChangeShapeType="1"/>
              </p:cNvSpPr>
              <p:nvPr/>
            </p:nvSpPr>
            <p:spPr bwMode="auto">
              <a:xfrm rot="10800000" flipH="1">
                <a:off x="0" y="0"/>
                <a:ext cx="0" cy="1041"/>
              </a:xfrm>
              <a:prstGeom prst="line">
                <a:avLst/>
              </a:prstGeom>
              <a:noFill/>
              <a:ln w="127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pic>
          <p:nvPicPr>
            <p:cNvPr id="6" name="Picture 2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"/>
              <a:ext cx="8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2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2" y="1073"/>
              <a:ext cx="78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23"/>
            <p:cNvSpPr>
              <a:spLocks/>
            </p:cNvSpPr>
            <p:nvPr/>
          </p:nvSpPr>
          <p:spPr bwMode="auto">
            <a:xfrm>
              <a:off x="731" y="505"/>
              <a:ext cx="28" cy="28"/>
            </a:xfrm>
            <a:prstGeom prst="ellipse">
              <a:avLst/>
            </a:prstGeom>
            <a:solidFill>
              <a:srgbClr val="FFCC66"/>
            </a:solidFill>
            <a:ln w="12700" cap="flat">
              <a:solidFill>
                <a:srgbClr val="FFCC6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9" name="Oval 24"/>
            <p:cNvSpPr>
              <a:spLocks/>
            </p:cNvSpPr>
            <p:nvPr/>
          </p:nvSpPr>
          <p:spPr bwMode="auto">
            <a:xfrm>
              <a:off x="506" y="590"/>
              <a:ext cx="28" cy="28"/>
            </a:xfrm>
            <a:prstGeom prst="ellipse">
              <a:avLst/>
            </a:prstGeom>
            <a:solidFill>
              <a:srgbClr val="FFCC66"/>
            </a:solidFill>
            <a:ln w="12700" cap="flat">
              <a:solidFill>
                <a:srgbClr val="FFCC66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10" name="Group 34"/>
            <p:cNvGrpSpPr>
              <a:grpSpLocks/>
            </p:cNvGrpSpPr>
            <p:nvPr/>
          </p:nvGrpSpPr>
          <p:grpSpPr bwMode="auto">
            <a:xfrm>
              <a:off x="450" y="393"/>
              <a:ext cx="394" cy="197"/>
              <a:chOff x="0" y="0"/>
              <a:chExt cx="394" cy="197"/>
            </a:xfrm>
          </p:grpSpPr>
          <p:sp>
            <p:nvSpPr>
              <p:cNvPr id="49" name="Oval 25"/>
              <p:cNvSpPr>
                <a:spLocks/>
              </p:cNvSpPr>
              <p:nvPr/>
            </p:nvSpPr>
            <p:spPr bwMode="auto">
              <a:xfrm>
                <a:off x="225" y="168"/>
                <a:ext cx="28" cy="29"/>
              </a:xfrm>
              <a:prstGeom prst="ellipse">
                <a:avLst/>
              </a:prstGeom>
              <a:solidFill>
                <a:srgbClr val="FFCC66"/>
              </a:solidFill>
              <a:ln w="12700" cap="flat">
                <a:solidFill>
                  <a:srgbClr val="FFCC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50" name="Oval 26"/>
              <p:cNvSpPr>
                <a:spLocks/>
              </p:cNvSpPr>
              <p:nvPr/>
            </p:nvSpPr>
            <p:spPr bwMode="auto">
              <a:xfrm>
                <a:off x="281" y="0"/>
                <a:ext cx="28" cy="28"/>
              </a:xfrm>
              <a:prstGeom prst="ellipse">
                <a:avLst/>
              </a:prstGeom>
              <a:solidFill>
                <a:srgbClr val="FFCC66"/>
              </a:solidFill>
              <a:ln w="12700" cap="flat">
                <a:solidFill>
                  <a:srgbClr val="FFCC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51" name="Oval 27"/>
              <p:cNvSpPr>
                <a:spLocks/>
              </p:cNvSpPr>
              <p:nvPr/>
            </p:nvSpPr>
            <p:spPr bwMode="auto">
              <a:xfrm>
                <a:off x="140" y="56"/>
                <a:ext cx="28" cy="28"/>
              </a:xfrm>
              <a:prstGeom prst="ellipse">
                <a:avLst/>
              </a:prstGeom>
              <a:solidFill>
                <a:srgbClr val="FFCC66"/>
              </a:solidFill>
              <a:ln w="12700" cap="flat">
                <a:solidFill>
                  <a:srgbClr val="FFCC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52" name="Oval 28"/>
              <p:cNvSpPr>
                <a:spLocks/>
              </p:cNvSpPr>
              <p:nvPr/>
            </p:nvSpPr>
            <p:spPr bwMode="auto">
              <a:xfrm>
                <a:off x="140" y="140"/>
                <a:ext cx="28" cy="28"/>
              </a:xfrm>
              <a:prstGeom prst="ellipse">
                <a:avLst/>
              </a:prstGeom>
              <a:solidFill>
                <a:srgbClr val="FFCC66"/>
              </a:solidFill>
              <a:ln w="12700" cap="flat">
                <a:solidFill>
                  <a:srgbClr val="FFCC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53" name="Oval 29"/>
              <p:cNvSpPr>
                <a:spLocks/>
              </p:cNvSpPr>
              <p:nvPr/>
            </p:nvSpPr>
            <p:spPr bwMode="auto">
              <a:xfrm>
                <a:off x="56" y="84"/>
                <a:ext cx="28" cy="28"/>
              </a:xfrm>
              <a:prstGeom prst="ellipse">
                <a:avLst/>
              </a:prstGeom>
              <a:solidFill>
                <a:srgbClr val="FFCC66"/>
              </a:solidFill>
              <a:ln w="12700" cap="flat">
                <a:solidFill>
                  <a:srgbClr val="FFCC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54" name="Oval 30"/>
              <p:cNvSpPr>
                <a:spLocks/>
              </p:cNvSpPr>
              <p:nvPr/>
            </p:nvSpPr>
            <p:spPr bwMode="auto">
              <a:xfrm>
                <a:off x="225" y="56"/>
                <a:ext cx="28" cy="28"/>
              </a:xfrm>
              <a:prstGeom prst="ellipse">
                <a:avLst/>
              </a:prstGeom>
              <a:solidFill>
                <a:srgbClr val="FFCC66"/>
              </a:solidFill>
              <a:ln w="12700" cap="flat">
                <a:solidFill>
                  <a:srgbClr val="FFCC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55" name="Oval 31"/>
              <p:cNvSpPr>
                <a:spLocks/>
              </p:cNvSpPr>
              <p:nvPr/>
            </p:nvSpPr>
            <p:spPr bwMode="auto">
              <a:xfrm>
                <a:off x="365" y="140"/>
                <a:ext cx="29" cy="28"/>
              </a:xfrm>
              <a:prstGeom prst="ellipse">
                <a:avLst/>
              </a:prstGeom>
              <a:solidFill>
                <a:srgbClr val="FFCC66"/>
              </a:solidFill>
              <a:ln w="12700" cap="flat">
                <a:solidFill>
                  <a:srgbClr val="FFCC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56" name="Oval 32"/>
              <p:cNvSpPr>
                <a:spLocks/>
              </p:cNvSpPr>
              <p:nvPr/>
            </p:nvSpPr>
            <p:spPr bwMode="auto">
              <a:xfrm>
                <a:off x="337" y="56"/>
                <a:ext cx="28" cy="28"/>
              </a:xfrm>
              <a:prstGeom prst="ellipse">
                <a:avLst/>
              </a:prstGeom>
              <a:solidFill>
                <a:srgbClr val="FFCC66"/>
              </a:solidFill>
              <a:ln w="12700" cap="flat">
                <a:solidFill>
                  <a:srgbClr val="FFCC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57" name="Oval 33"/>
              <p:cNvSpPr>
                <a:spLocks/>
              </p:cNvSpPr>
              <p:nvPr/>
            </p:nvSpPr>
            <p:spPr bwMode="auto">
              <a:xfrm>
                <a:off x="0" y="140"/>
                <a:ext cx="28" cy="28"/>
              </a:xfrm>
              <a:prstGeom prst="ellipse">
                <a:avLst/>
              </a:prstGeom>
              <a:solidFill>
                <a:srgbClr val="FFCC66"/>
              </a:solidFill>
              <a:ln w="12700" cap="flat">
                <a:solidFill>
                  <a:srgbClr val="FFCC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11" name="Group 64"/>
            <p:cNvGrpSpPr>
              <a:grpSpLocks/>
            </p:cNvGrpSpPr>
            <p:nvPr/>
          </p:nvGrpSpPr>
          <p:grpSpPr bwMode="auto">
            <a:xfrm>
              <a:off x="197" y="140"/>
              <a:ext cx="844" cy="759"/>
              <a:chOff x="0" y="0"/>
              <a:chExt cx="844" cy="758"/>
            </a:xfrm>
          </p:grpSpPr>
          <p:sp>
            <p:nvSpPr>
              <p:cNvPr id="20" name="Oval 35"/>
              <p:cNvSpPr>
                <a:spLocks/>
              </p:cNvSpPr>
              <p:nvPr/>
            </p:nvSpPr>
            <p:spPr bwMode="auto">
              <a:xfrm>
                <a:off x="168" y="562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1" name="Oval 36"/>
              <p:cNvSpPr>
                <a:spLocks/>
              </p:cNvSpPr>
              <p:nvPr/>
            </p:nvSpPr>
            <p:spPr bwMode="auto">
              <a:xfrm>
                <a:off x="225" y="618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2" name="Oval 37"/>
              <p:cNvSpPr>
                <a:spLocks/>
              </p:cNvSpPr>
              <p:nvPr/>
            </p:nvSpPr>
            <p:spPr bwMode="auto">
              <a:xfrm>
                <a:off x="337" y="590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3" name="Oval 38"/>
              <p:cNvSpPr>
                <a:spLocks/>
              </p:cNvSpPr>
              <p:nvPr/>
            </p:nvSpPr>
            <p:spPr bwMode="auto">
              <a:xfrm>
                <a:off x="450" y="562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4" name="Oval 39"/>
              <p:cNvSpPr>
                <a:spLocks/>
              </p:cNvSpPr>
              <p:nvPr/>
            </p:nvSpPr>
            <p:spPr bwMode="auto">
              <a:xfrm>
                <a:off x="422" y="674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5" name="Oval 40"/>
              <p:cNvSpPr>
                <a:spLocks/>
              </p:cNvSpPr>
              <p:nvPr/>
            </p:nvSpPr>
            <p:spPr bwMode="auto">
              <a:xfrm>
                <a:off x="112" y="730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6" name="Oval 41"/>
              <p:cNvSpPr>
                <a:spLocks/>
              </p:cNvSpPr>
              <p:nvPr/>
            </p:nvSpPr>
            <p:spPr bwMode="auto">
              <a:xfrm>
                <a:off x="281" y="730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7" name="Oval 42"/>
              <p:cNvSpPr>
                <a:spLocks/>
              </p:cNvSpPr>
              <p:nvPr/>
            </p:nvSpPr>
            <p:spPr bwMode="auto">
              <a:xfrm>
                <a:off x="84" y="590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8" name="Oval 43"/>
              <p:cNvSpPr>
                <a:spLocks/>
              </p:cNvSpPr>
              <p:nvPr/>
            </p:nvSpPr>
            <p:spPr bwMode="auto">
              <a:xfrm>
                <a:off x="112" y="393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29" name="Oval 44"/>
              <p:cNvSpPr>
                <a:spLocks/>
              </p:cNvSpPr>
              <p:nvPr/>
            </p:nvSpPr>
            <p:spPr bwMode="auto">
              <a:xfrm>
                <a:off x="56" y="168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0" name="Oval 45"/>
              <p:cNvSpPr>
                <a:spLocks/>
              </p:cNvSpPr>
              <p:nvPr/>
            </p:nvSpPr>
            <p:spPr bwMode="auto">
              <a:xfrm>
                <a:off x="365" y="702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1" name="Oval 46"/>
              <p:cNvSpPr>
                <a:spLocks/>
              </p:cNvSpPr>
              <p:nvPr/>
            </p:nvSpPr>
            <p:spPr bwMode="auto">
              <a:xfrm>
                <a:off x="253" y="56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2" name="Oval 47"/>
              <p:cNvSpPr>
                <a:spLocks/>
              </p:cNvSpPr>
              <p:nvPr/>
            </p:nvSpPr>
            <p:spPr bwMode="auto">
              <a:xfrm>
                <a:off x="0" y="702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3" name="Oval 48"/>
              <p:cNvSpPr>
                <a:spLocks/>
              </p:cNvSpPr>
              <p:nvPr/>
            </p:nvSpPr>
            <p:spPr bwMode="auto">
              <a:xfrm>
                <a:off x="0" y="506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4" name="Oval 49"/>
              <p:cNvSpPr>
                <a:spLocks/>
              </p:cNvSpPr>
              <p:nvPr/>
            </p:nvSpPr>
            <p:spPr bwMode="auto">
              <a:xfrm>
                <a:off x="225" y="224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5" name="Oval 50"/>
              <p:cNvSpPr>
                <a:spLocks/>
              </p:cNvSpPr>
              <p:nvPr/>
            </p:nvSpPr>
            <p:spPr bwMode="auto">
              <a:xfrm>
                <a:off x="590" y="730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6" name="Oval 51"/>
              <p:cNvSpPr>
                <a:spLocks/>
              </p:cNvSpPr>
              <p:nvPr/>
            </p:nvSpPr>
            <p:spPr bwMode="auto">
              <a:xfrm>
                <a:off x="590" y="646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7" name="Oval 52"/>
              <p:cNvSpPr>
                <a:spLocks/>
              </p:cNvSpPr>
              <p:nvPr/>
            </p:nvSpPr>
            <p:spPr bwMode="auto">
              <a:xfrm>
                <a:off x="675" y="534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8" name="Oval 53"/>
              <p:cNvSpPr>
                <a:spLocks/>
              </p:cNvSpPr>
              <p:nvPr/>
            </p:nvSpPr>
            <p:spPr bwMode="auto">
              <a:xfrm>
                <a:off x="309" y="140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9" name="Oval 54"/>
              <p:cNvSpPr>
                <a:spLocks/>
              </p:cNvSpPr>
              <p:nvPr/>
            </p:nvSpPr>
            <p:spPr bwMode="auto">
              <a:xfrm>
                <a:off x="506" y="56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0" name="Oval 55"/>
              <p:cNvSpPr>
                <a:spLocks/>
              </p:cNvSpPr>
              <p:nvPr/>
            </p:nvSpPr>
            <p:spPr bwMode="auto">
              <a:xfrm>
                <a:off x="731" y="730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1" name="Oval 56"/>
              <p:cNvSpPr>
                <a:spLocks/>
              </p:cNvSpPr>
              <p:nvPr/>
            </p:nvSpPr>
            <p:spPr bwMode="auto">
              <a:xfrm>
                <a:off x="759" y="252"/>
                <a:ext cx="28" cy="29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2" name="Oval 57"/>
              <p:cNvSpPr>
                <a:spLocks/>
              </p:cNvSpPr>
              <p:nvPr/>
            </p:nvSpPr>
            <p:spPr bwMode="auto">
              <a:xfrm>
                <a:off x="365" y="0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3" name="Oval 58"/>
              <p:cNvSpPr>
                <a:spLocks/>
              </p:cNvSpPr>
              <p:nvPr/>
            </p:nvSpPr>
            <p:spPr bwMode="auto">
              <a:xfrm>
                <a:off x="759" y="618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4" name="Oval 59"/>
              <p:cNvSpPr>
                <a:spLocks/>
              </p:cNvSpPr>
              <p:nvPr/>
            </p:nvSpPr>
            <p:spPr bwMode="auto">
              <a:xfrm>
                <a:off x="815" y="477"/>
                <a:ext cx="29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5" name="Oval 60"/>
              <p:cNvSpPr>
                <a:spLocks/>
              </p:cNvSpPr>
              <p:nvPr/>
            </p:nvSpPr>
            <p:spPr bwMode="auto">
              <a:xfrm>
                <a:off x="815" y="365"/>
                <a:ext cx="29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6" name="Oval 61"/>
              <p:cNvSpPr>
                <a:spLocks/>
              </p:cNvSpPr>
              <p:nvPr/>
            </p:nvSpPr>
            <p:spPr bwMode="auto">
              <a:xfrm>
                <a:off x="0" y="309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7" name="Oval 62"/>
              <p:cNvSpPr>
                <a:spLocks/>
              </p:cNvSpPr>
              <p:nvPr/>
            </p:nvSpPr>
            <p:spPr bwMode="auto">
              <a:xfrm>
                <a:off x="731" y="84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8" name="Oval 63"/>
              <p:cNvSpPr>
                <a:spLocks/>
              </p:cNvSpPr>
              <p:nvPr/>
            </p:nvSpPr>
            <p:spPr bwMode="auto">
              <a:xfrm>
                <a:off x="590" y="28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12" name="Group 68"/>
            <p:cNvGrpSpPr>
              <a:grpSpLocks/>
            </p:cNvGrpSpPr>
            <p:nvPr/>
          </p:nvGrpSpPr>
          <p:grpSpPr bwMode="auto">
            <a:xfrm>
              <a:off x="450" y="337"/>
              <a:ext cx="366" cy="281"/>
              <a:chOff x="0" y="0"/>
              <a:chExt cx="366" cy="280"/>
            </a:xfrm>
          </p:grpSpPr>
          <p:sp>
            <p:nvSpPr>
              <p:cNvPr id="17" name="Oval 65"/>
              <p:cNvSpPr>
                <a:spLocks/>
              </p:cNvSpPr>
              <p:nvPr/>
            </p:nvSpPr>
            <p:spPr bwMode="auto">
              <a:xfrm>
                <a:off x="0" y="252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8" name="Oval 66"/>
              <p:cNvSpPr>
                <a:spLocks/>
              </p:cNvSpPr>
              <p:nvPr/>
            </p:nvSpPr>
            <p:spPr bwMode="auto">
              <a:xfrm>
                <a:off x="309" y="224"/>
                <a:ext cx="28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9" name="Oval 67"/>
              <p:cNvSpPr>
                <a:spLocks/>
              </p:cNvSpPr>
              <p:nvPr/>
            </p:nvSpPr>
            <p:spPr bwMode="auto">
              <a:xfrm>
                <a:off x="337" y="0"/>
                <a:ext cx="29" cy="28"/>
              </a:xfrm>
              <a:prstGeom prst="ellipse">
                <a:avLst/>
              </a:prstGeom>
              <a:solidFill>
                <a:srgbClr val="0000FF"/>
              </a:solidFill>
              <a:ln w="12700" cap="flat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13" name="Group 72"/>
            <p:cNvGrpSpPr>
              <a:grpSpLocks/>
            </p:cNvGrpSpPr>
            <p:nvPr/>
          </p:nvGrpSpPr>
          <p:grpSpPr bwMode="auto">
            <a:xfrm>
              <a:off x="309" y="337"/>
              <a:ext cx="309" cy="365"/>
              <a:chOff x="0" y="0"/>
              <a:chExt cx="309" cy="364"/>
            </a:xfrm>
          </p:grpSpPr>
          <p:sp>
            <p:nvSpPr>
              <p:cNvPr id="14" name="Oval 69"/>
              <p:cNvSpPr>
                <a:spLocks/>
              </p:cNvSpPr>
              <p:nvPr/>
            </p:nvSpPr>
            <p:spPr bwMode="auto">
              <a:xfrm>
                <a:off x="281" y="336"/>
                <a:ext cx="28" cy="28"/>
              </a:xfrm>
              <a:prstGeom prst="ellipse">
                <a:avLst/>
              </a:prstGeom>
              <a:solidFill>
                <a:srgbClr val="FFCC66"/>
              </a:solidFill>
              <a:ln w="12700" cap="flat">
                <a:solidFill>
                  <a:srgbClr val="FFCC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5" name="Oval 70"/>
              <p:cNvSpPr>
                <a:spLocks/>
              </p:cNvSpPr>
              <p:nvPr/>
            </p:nvSpPr>
            <p:spPr bwMode="auto">
              <a:xfrm>
                <a:off x="281" y="0"/>
                <a:ext cx="28" cy="28"/>
              </a:xfrm>
              <a:prstGeom prst="ellipse">
                <a:avLst/>
              </a:prstGeom>
              <a:solidFill>
                <a:srgbClr val="FFCC66"/>
              </a:solidFill>
              <a:ln w="12700" cap="flat">
                <a:solidFill>
                  <a:srgbClr val="FFCC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16" name="Oval 71"/>
              <p:cNvSpPr>
                <a:spLocks/>
              </p:cNvSpPr>
              <p:nvPr/>
            </p:nvSpPr>
            <p:spPr bwMode="auto">
              <a:xfrm>
                <a:off x="0" y="280"/>
                <a:ext cx="28" cy="28"/>
              </a:xfrm>
              <a:prstGeom prst="ellipse">
                <a:avLst/>
              </a:prstGeom>
              <a:solidFill>
                <a:srgbClr val="FFCC66"/>
              </a:solidFill>
              <a:ln w="12700" cap="flat">
                <a:solidFill>
                  <a:srgbClr val="FFCC66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60" name="Group 81"/>
          <p:cNvGrpSpPr>
            <a:grpSpLocks/>
          </p:cNvGrpSpPr>
          <p:nvPr/>
        </p:nvGrpSpPr>
        <p:grpSpPr bwMode="auto">
          <a:xfrm rot="-1980000">
            <a:off x="6496373" y="3038646"/>
            <a:ext cx="1442260" cy="1491821"/>
            <a:chOff x="0" y="0"/>
            <a:chExt cx="481" cy="438"/>
          </a:xfrm>
        </p:grpSpPr>
        <p:sp>
          <p:nvSpPr>
            <p:cNvPr id="61" name="Oval 78"/>
            <p:cNvSpPr>
              <a:spLocks/>
            </p:cNvSpPr>
            <p:nvPr/>
          </p:nvSpPr>
          <p:spPr bwMode="auto">
            <a:xfrm>
              <a:off x="1" y="74"/>
              <a:ext cx="480" cy="288"/>
            </a:xfrm>
            <a:prstGeom prst="ellips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62" name="Line 79"/>
            <p:cNvSpPr>
              <a:spLocks noChangeShapeType="1"/>
            </p:cNvSpPr>
            <p:nvPr/>
          </p:nvSpPr>
          <p:spPr bwMode="auto">
            <a:xfrm>
              <a:off x="0" y="218"/>
              <a:ext cx="479" cy="1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63" name="Line 80"/>
            <p:cNvSpPr>
              <a:spLocks noChangeShapeType="1"/>
            </p:cNvSpPr>
            <p:nvPr/>
          </p:nvSpPr>
          <p:spPr bwMode="auto">
            <a:xfrm>
              <a:off x="242" y="74"/>
              <a:ext cx="1" cy="288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pic>
        <p:nvPicPr>
          <p:cNvPr id="64" name="Picture 8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956" y="1782184"/>
            <a:ext cx="2730937" cy="1497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7" name="Straight Arrow Connector 76"/>
          <p:cNvCxnSpPr/>
          <p:nvPr/>
        </p:nvCxnSpPr>
        <p:spPr>
          <a:xfrm>
            <a:off x="2849210" y="2150606"/>
            <a:ext cx="4300479" cy="16028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>
            <a:off x="3409025" y="3091216"/>
            <a:ext cx="3543270" cy="84872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6995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Skin detection results</a:t>
            </a:r>
          </a:p>
        </p:txBody>
      </p:sp>
      <p:pic>
        <p:nvPicPr>
          <p:cNvPr id="37891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914400"/>
            <a:ext cx="5538788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828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6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90"/>
                </a:solidFill>
                <a:cs typeface="+mj-cs"/>
              </a:rPr>
              <a:t>Supervised Learning</a:t>
            </a:r>
            <a:r>
              <a:rPr lang="en-US" dirty="0" smtClean="0">
                <a:cs typeface="+mj-cs"/>
              </a:rPr>
              <a:t>: </a:t>
            </a:r>
            <a:r>
              <a:rPr lang="en-US" sz="4000" dirty="0" smtClean="0">
                <a:cs typeface="+mj-cs"/>
              </a:rPr>
              <a:t>find </a:t>
            </a:r>
            <a:r>
              <a:rPr lang="en-US" i="1" dirty="0" smtClean="0">
                <a:latin typeface="Times New Roman"/>
                <a:cs typeface="Times New Roman"/>
              </a:rPr>
              <a:t>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000090"/>
                </a:solidFill>
                <a:cs typeface="+mn-cs"/>
              </a:rPr>
              <a:t>Given: </a:t>
            </a:r>
            <a:r>
              <a:rPr lang="en-US" dirty="0" smtClean="0">
                <a:cs typeface="+mn-cs"/>
              </a:rPr>
              <a:t>Training set </a:t>
            </a:r>
            <a:r>
              <a:rPr lang="en-US" dirty="0" smtClean="0">
                <a:latin typeface="Times New Roman"/>
                <a:cs typeface="Times New Roman"/>
              </a:rPr>
              <a:t>{(</a:t>
            </a:r>
            <a:r>
              <a:rPr lang="en-US" i="1" dirty="0" smtClean="0">
                <a:latin typeface="Times New Roman"/>
                <a:cs typeface="Times New Roman"/>
              </a:rPr>
              <a:t>x</a:t>
            </a:r>
            <a:r>
              <a:rPr lang="en-US" i="1" baseline="-25000" dirty="0" smtClean="0">
                <a:latin typeface="Times New Roman"/>
                <a:cs typeface="Times New Roman"/>
              </a:rPr>
              <a:t>i</a:t>
            </a:r>
            <a:r>
              <a:rPr lang="en-US" dirty="0" smtClean="0">
                <a:latin typeface="Times New Roman"/>
                <a:cs typeface="Times New Roman"/>
              </a:rPr>
              <a:t>,</a:t>
            </a:r>
            <a:r>
              <a:rPr lang="en-US" i="1" dirty="0" smtClean="0">
                <a:latin typeface="Times New Roman"/>
                <a:cs typeface="Times New Roman"/>
              </a:rPr>
              <a:t> </a:t>
            </a:r>
            <a:r>
              <a:rPr lang="en-US" i="1" dirty="0" err="1" smtClean="0">
                <a:latin typeface="Times New Roman"/>
                <a:cs typeface="Times New Roman"/>
              </a:rPr>
              <a:t>y</a:t>
            </a:r>
            <a:r>
              <a:rPr lang="en-US" i="1" baseline="-25000" dirty="0" err="1" smtClean="0">
                <a:latin typeface="Times New Roman"/>
                <a:cs typeface="Times New Roman"/>
              </a:rPr>
              <a:t>i</a:t>
            </a:r>
            <a:r>
              <a:rPr lang="en-US" dirty="0" smtClean="0">
                <a:latin typeface="Times New Roman"/>
                <a:cs typeface="Times New Roman"/>
              </a:rPr>
              <a:t>)  | </a:t>
            </a:r>
            <a:r>
              <a:rPr lang="en-US" i="1" dirty="0" err="1" smtClean="0">
                <a:latin typeface="Times New Roman"/>
                <a:cs typeface="Times New Roman"/>
              </a:rPr>
              <a:t>i</a:t>
            </a:r>
            <a:r>
              <a:rPr lang="en-US" i="1" dirty="0" smtClean="0">
                <a:latin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cs typeface="Times New Roman"/>
              </a:rPr>
              <a:t>= 1 … </a:t>
            </a:r>
            <a:r>
              <a:rPr lang="en-US" i="1" dirty="0" smtClean="0">
                <a:latin typeface="Times New Roman"/>
                <a:cs typeface="Times New Roman"/>
              </a:rPr>
              <a:t>n</a:t>
            </a:r>
            <a:r>
              <a:rPr lang="en-US" sz="3600" dirty="0" smtClean="0">
                <a:latin typeface="Times New Roman"/>
                <a:cs typeface="Times New Roman"/>
              </a:rPr>
              <a:t>}</a:t>
            </a:r>
          </a:p>
          <a:p>
            <a:pPr eaLnBrk="1" hangingPunct="1">
              <a:defRPr/>
            </a:pPr>
            <a:r>
              <a:rPr lang="en-US" dirty="0" smtClean="0">
                <a:solidFill>
                  <a:srgbClr val="000090"/>
                </a:solidFill>
                <a:cs typeface="+mn-cs"/>
              </a:rPr>
              <a:t>Find: </a:t>
            </a:r>
            <a:r>
              <a:rPr lang="en-US" dirty="0" smtClean="0">
                <a:cs typeface="+mn-cs"/>
              </a:rPr>
              <a:t>A good approximation to </a:t>
            </a:r>
            <a:r>
              <a:rPr lang="en-US" dirty="0" smtClean="0">
                <a:solidFill>
                  <a:srgbClr val="000090"/>
                </a:solidFill>
                <a:cs typeface="+mn-cs"/>
              </a:rPr>
              <a:t> </a:t>
            </a:r>
            <a:r>
              <a:rPr lang="en-US" sz="2800" i="1" dirty="0" smtClean="0">
                <a:latin typeface="Times New Roman"/>
                <a:cs typeface="Times New Roman"/>
              </a:rPr>
              <a:t>f  </a:t>
            </a:r>
            <a:r>
              <a:rPr lang="en-US" sz="2800" dirty="0" smtClean="0">
                <a:latin typeface="Times New Roman"/>
                <a:cs typeface="Times New Roman"/>
              </a:rPr>
              <a:t>:</a:t>
            </a:r>
            <a:r>
              <a:rPr lang="en-US" sz="2800" i="1" dirty="0" smtClean="0">
                <a:latin typeface="Times New Roman"/>
                <a:cs typeface="Times New Roman"/>
              </a:rPr>
              <a:t> X </a:t>
            </a:r>
            <a:r>
              <a:rPr lang="en-US" sz="2800" i="1" dirty="0" smtClean="0">
                <a:latin typeface="Times New Roman"/>
                <a:cs typeface="Times New Roman"/>
                <a:sym typeface="Wingdings"/>
              </a:rPr>
              <a:t> Y</a:t>
            </a:r>
          </a:p>
          <a:p>
            <a:pPr eaLnBrk="1" hangingPunct="1">
              <a:defRPr/>
            </a:pPr>
            <a:endParaRPr lang="en-US" sz="2800" i="1" dirty="0" smtClean="0">
              <a:latin typeface="Times New Roman"/>
              <a:cs typeface="Times New Roman"/>
              <a:sym typeface="Wingdings"/>
            </a:endParaRPr>
          </a:p>
          <a:p>
            <a:pPr eaLnBrk="1" hangingPunct="1">
              <a:defRPr/>
            </a:pPr>
            <a:endParaRPr lang="en-US" sz="2800" i="1" dirty="0">
              <a:latin typeface="Times New Roman"/>
              <a:cs typeface="Times New Roman"/>
              <a:sym typeface="Wingdings"/>
            </a:endParaRPr>
          </a:p>
          <a:p>
            <a:pPr eaLnBrk="1" hangingPunct="1">
              <a:defRPr/>
            </a:pPr>
            <a:r>
              <a:rPr lang="en-US" sz="2800" dirty="0" smtClean="0">
                <a:latin typeface="Times New Roman"/>
                <a:cs typeface="Times New Roman"/>
                <a:sym typeface="Wingdings"/>
              </a:rPr>
              <a:t>What is x?</a:t>
            </a:r>
          </a:p>
          <a:p>
            <a:pPr eaLnBrk="1" hangingPunct="1">
              <a:defRPr/>
            </a:pPr>
            <a:r>
              <a:rPr lang="en-US" sz="2800" dirty="0" smtClean="0">
                <a:latin typeface="Times New Roman"/>
                <a:cs typeface="Times New Roman"/>
                <a:sym typeface="Wingdings"/>
              </a:rPr>
              <a:t>What is y?</a:t>
            </a:r>
            <a:endParaRPr lang="en-US" sz="2800" dirty="0" smtClean="0">
              <a:latin typeface="Times New Roman"/>
              <a:cs typeface="Times New Roman"/>
            </a:endParaRPr>
          </a:p>
          <a:p>
            <a:pPr eaLnBrk="1" hangingPunct="1">
              <a:defRPr/>
            </a:pPr>
            <a:endParaRPr lang="en-US" sz="400" i="1" baseline="-25000" dirty="0" smtClean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23390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solidFill>
                  <a:srgbClr val="333399"/>
                </a:solidFill>
                <a:latin typeface="Arial" charset="0"/>
              </a:rPr>
              <a:t>Simple Example</a:t>
            </a:r>
            <a:r>
              <a:rPr lang="en-US" dirty="0">
                <a:solidFill>
                  <a:srgbClr val="333399"/>
                </a:solidFill>
                <a:latin typeface="Arial" charset="0"/>
              </a:rPr>
              <a:t>: Digit Recognition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1"/>
            <a:ext cx="4953000" cy="3416300"/>
          </a:xfrm>
        </p:spPr>
        <p:txBody>
          <a:bodyPr/>
          <a:lstStyle/>
          <a:p>
            <a:pPr eaLnBrk="1" hangingPunct="1">
              <a:defRPr/>
            </a:pPr>
            <a:r>
              <a:rPr lang="en-US" sz="2000" dirty="0">
                <a:solidFill>
                  <a:srgbClr val="333399"/>
                </a:solidFill>
                <a:latin typeface="Arial" charset="0"/>
              </a:rPr>
              <a:t>Input: </a:t>
            </a:r>
            <a:r>
              <a:rPr lang="en-US" sz="2000" dirty="0">
                <a:latin typeface="Arial" charset="0"/>
              </a:rPr>
              <a:t>images / pixel grids</a:t>
            </a:r>
          </a:p>
          <a:p>
            <a:pPr eaLnBrk="1" hangingPunct="1">
              <a:defRPr/>
            </a:pPr>
            <a:r>
              <a:rPr lang="en-US" sz="2000" dirty="0">
                <a:solidFill>
                  <a:srgbClr val="333399"/>
                </a:solidFill>
                <a:latin typeface="Arial" charset="0"/>
              </a:rPr>
              <a:t>Output: </a:t>
            </a:r>
            <a:r>
              <a:rPr lang="en-US" sz="2000" dirty="0">
                <a:latin typeface="Arial" charset="0"/>
              </a:rPr>
              <a:t>a digit 0-9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dirty="0">
                <a:solidFill>
                  <a:srgbClr val="333399"/>
                </a:solidFill>
                <a:latin typeface="Arial" charset="0"/>
              </a:rPr>
              <a:t>Setup: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1800" dirty="0">
                <a:latin typeface="Arial" charset="0"/>
              </a:rPr>
              <a:t>Get a large collection of example images, each labeled with a digit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1800" dirty="0">
                <a:latin typeface="Arial" charset="0"/>
              </a:rPr>
              <a:t>Note: someone has to hand label all this data!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1800" dirty="0">
                <a:latin typeface="Arial" charset="0"/>
              </a:rPr>
              <a:t>Want to learn to predict labels of new, future digit images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sz="1800" dirty="0">
              <a:latin typeface="Arial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2000" dirty="0">
                <a:solidFill>
                  <a:srgbClr val="333399"/>
                </a:solidFill>
                <a:latin typeface="Arial" charset="0"/>
              </a:rPr>
              <a:t>Features</a:t>
            </a:r>
            <a:r>
              <a:rPr lang="en-US" sz="2000" dirty="0" smtClean="0">
                <a:solidFill>
                  <a:srgbClr val="333399"/>
                </a:solidFill>
                <a:latin typeface="Arial" charset="0"/>
              </a:rPr>
              <a:t>: ?</a:t>
            </a:r>
            <a:endParaRPr lang="en-US" sz="1800" dirty="0">
              <a:latin typeface="Arial" charset="0"/>
            </a:endParaRPr>
          </a:p>
          <a:p>
            <a:pPr eaLnBrk="1" hangingPunct="1">
              <a:defRPr/>
            </a:pPr>
            <a:endParaRPr lang="en-US" sz="2000" dirty="0">
              <a:latin typeface="Arial" charset="0"/>
            </a:endParaRPr>
          </a:p>
        </p:txBody>
      </p:sp>
      <p:pic>
        <p:nvPicPr>
          <p:cNvPr id="6758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676400"/>
            <a:ext cx="508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514600"/>
            <a:ext cx="544513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343400"/>
            <a:ext cx="655638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0" name="Picture 7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5181600"/>
            <a:ext cx="617538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1" name="Picture 7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352800"/>
            <a:ext cx="617538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92" name="TextBox 74"/>
          <p:cNvSpPr txBox="1">
            <a:spLocks noChangeArrowheads="1"/>
          </p:cNvSpPr>
          <p:nvPr/>
        </p:nvSpPr>
        <p:spPr bwMode="auto">
          <a:xfrm>
            <a:off x="7620000" y="1752600"/>
            <a:ext cx="381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0</a:t>
            </a:r>
          </a:p>
        </p:txBody>
      </p:sp>
      <p:sp>
        <p:nvSpPr>
          <p:cNvPr id="67593" name="TextBox 75"/>
          <p:cNvSpPr txBox="1">
            <a:spLocks noChangeArrowheads="1"/>
          </p:cNvSpPr>
          <p:nvPr/>
        </p:nvSpPr>
        <p:spPr bwMode="auto">
          <a:xfrm>
            <a:off x="7620000" y="2590800"/>
            <a:ext cx="381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1</a:t>
            </a:r>
          </a:p>
        </p:txBody>
      </p:sp>
      <p:sp>
        <p:nvSpPr>
          <p:cNvPr id="67594" name="TextBox 76"/>
          <p:cNvSpPr txBox="1">
            <a:spLocks noChangeArrowheads="1"/>
          </p:cNvSpPr>
          <p:nvPr/>
        </p:nvSpPr>
        <p:spPr bwMode="auto">
          <a:xfrm>
            <a:off x="7620000" y="3505200"/>
            <a:ext cx="381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2</a:t>
            </a:r>
          </a:p>
        </p:txBody>
      </p:sp>
      <p:sp>
        <p:nvSpPr>
          <p:cNvPr id="67595" name="TextBox 77"/>
          <p:cNvSpPr txBox="1">
            <a:spLocks noChangeArrowheads="1"/>
          </p:cNvSpPr>
          <p:nvPr/>
        </p:nvSpPr>
        <p:spPr bwMode="auto">
          <a:xfrm>
            <a:off x="7620000" y="4495800"/>
            <a:ext cx="381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1</a:t>
            </a:r>
          </a:p>
        </p:txBody>
      </p:sp>
      <p:sp>
        <p:nvSpPr>
          <p:cNvPr id="67596" name="TextBox 78"/>
          <p:cNvSpPr txBox="1">
            <a:spLocks noChangeArrowheads="1"/>
          </p:cNvSpPr>
          <p:nvPr/>
        </p:nvSpPr>
        <p:spPr bwMode="auto">
          <a:xfrm>
            <a:off x="7543800" y="5334000"/>
            <a:ext cx="60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??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0509" y="5181600"/>
            <a:ext cx="48488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Screw You, I want to use Pixels :D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80121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000090"/>
                </a:solidFill>
              </a:rPr>
              <a:t>Lets take a probabilistic approach!!!</a:t>
            </a:r>
            <a:endParaRPr lang="en-US" sz="4000" dirty="0">
              <a:solidFill>
                <a:srgbClr val="000090"/>
              </a:solidFill>
            </a:endParaRPr>
          </a:p>
        </p:txBody>
      </p:sp>
      <p:sp>
        <p:nvSpPr>
          <p:cNvPr id="26317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447800"/>
            <a:ext cx="4724400" cy="44196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000090"/>
                </a:solidFill>
              </a:rPr>
              <a:t>Can we directly estimate the data distribution P(X,Y)?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000090"/>
                </a:solidFill>
              </a:rPr>
              <a:t>How </a:t>
            </a:r>
            <a:r>
              <a:rPr lang="en-US" sz="2400" dirty="0">
                <a:solidFill>
                  <a:srgbClr val="000090"/>
                </a:solidFill>
              </a:rPr>
              <a:t>do we represent these? How many parameters?</a:t>
            </a:r>
          </a:p>
          <a:p>
            <a:pPr lvl="1">
              <a:lnSpc>
                <a:spcPct val="90000"/>
              </a:lnSpc>
            </a:pPr>
            <a:r>
              <a:rPr lang="en-US" sz="2000" dirty="0">
                <a:solidFill>
                  <a:srgbClr val="000090"/>
                </a:solidFill>
              </a:rPr>
              <a:t>Prior</a:t>
            </a:r>
            <a:r>
              <a:rPr lang="en-US" sz="2000" dirty="0"/>
              <a:t>, P(Y):</a:t>
            </a:r>
          </a:p>
          <a:p>
            <a:pPr lvl="2">
              <a:lnSpc>
                <a:spcPct val="90000"/>
              </a:lnSpc>
            </a:pPr>
            <a:r>
              <a:rPr lang="en-US" sz="1800" dirty="0"/>
              <a:t>Suppose Y is composed of </a:t>
            </a:r>
            <a:r>
              <a:rPr lang="en-US" sz="1800" i="1" dirty="0"/>
              <a:t>k</a:t>
            </a:r>
            <a:r>
              <a:rPr lang="en-US" sz="1800" dirty="0"/>
              <a:t> </a:t>
            </a:r>
            <a:r>
              <a:rPr lang="en-US" sz="1800" dirty="0" smtClean="0"/>
              <a:t>classes</a:t>
            </a:r>
            <a:endParaRPr lang="en-US" sz="2000" dirty="0"/>
          </a:p>
          <a:p>
            <a:pPr lvl="1">
              <a:lnSpc>
                <a:spcPct val="90000"/>
              </a:lnSpc>
            </a:pPr>
            <a:endParaRPr lang="en-US" sz="2000" dirty="0"/>
          </a:p>
          <a:p>
            <a:pPr lvl="1">
              <a:lnSpc>
                <a:spcPct val="90000"/>
              </a:lnSpc>
            </a:pPr>
            <a:r>
              <a:rPr lang="en-US" sz="2000" dirty="0">
                <a:solidFill>
                  <a:srgbClr val="000090"/>
                </a:solidFill>
              </a:rPr>
              <a:t>Likelihood</a:t>
            </a:r>
            <a:r>
              <a:rPr lang="en-US" sz="2000" dirty="0"/>
              <a:t>, P(</a:t>
            </a:r>
            <a:r>
              <a:rPr lang="en-US" sz="2000" b="1" dirty="0"/>
              <a:t>X|</a:t>
            </a:r>
            <a:r>
              <a:rPr lang="en-US" sz="2000" dirty="0"/>
              <a:t>Y):</a:t>
            </a:r>
          </a:p>
          <a:p>
            <a:pPr lvl="2">
              <a:lnSpc>
                <a:spcPct val="90000"/>
              </a:lnSpc>
            </a:pPr>
            <a:r>
              <a:rPr lang="en-US" sz="1800" dirty="0"/>
              <a:t>Suppose </a:t>
            </a:r>
            <a:r>
              <a:rPr lang="en-US" sz="1800" b="1" dirty="0"/>
              <a:t>X</a:t>
            </a:r>
            <a:r>
              <a:rPr lang="en-US" sz="1800" dirty="0"/>
              <a:t> is composed of </a:t>
            </a:r>
            <a:r>
              <a:rPr lang="en-US" sz="1800" i="1" dirty="0"/>
              <a:t>n</a:t>
            </a:r>
            <a:r>
              <a:rPr lang="en-US" sz="1800" dirty="0"/>
              <a:t> binary </a:t>
            </a:r>
            <a:r>
              <a:rPr lang="en-US" sz="1800" dirty="0" smtClean="0"/>
              <a:t>features</a:t>
            </a:r>
            <a:endParaRPr lang="en-US" dirty="0"/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24196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5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762000"/>
          </a:xfrm>
          <a:noFill/>
          <a:ln/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Conditional Independence	</a:t>
            </a:r>
          </a:p>
        </p:txBody>
      </p:sp>
      <p:sp>
        <p:nvSpPr>
          <p:cNvPr id="266246" name="Rectangle 6"/>
          <p:cNvSpPr>
            <a:spLocks noGrp="1" noChangeArrowheads="1"/>
          </p:cNvSpPr>
          <p:nvPr>
            <p:ph idx="1"/>
          </p:nvPr>
        </p:nvSpPr>
        <p:spPr>
          <a:xfrm>
            <a:off x="228600" y="1143000"/>
            <a:ext cx="8534400" cy="4800600"/>
          </a:xfrm>
          <a:noFill/>
          <a:ln/>
        </p:spPr>
        <p:txBody>
          <a:bodyPr>
            <a:normAutofit/>
          </a:bodyPr>
          <a:lstStyle/>
          <a:p>
            <a:r>
              <a:rPr lang="en-US" dirty="0"/>
              <a:t>X is </a:t>
            </a:r>
            <a:r>
              <a:rPr lang="en-US" b="1" dirty="0"/>
              <a:t>conditionally independent</a:t>
            </a:r>
            <a:r>
              <a:rPr lang="en-US" dirty="0"/>
              <a:t> of Y  given Z, if the probability distribution </a:t>
            </a:r>
            <a:r>
              <a:rPr lang="en-US" dirty="0" smtClean="0"/>
              <a:t>for X </a:t>
            </a:r>
            <a:r>
              <a:rPr lang="en-US" dirty="0"/>
              <a:t>is independent of the value of Y, given the value of Z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e.g.,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Equivalent to:</a:t>
            </a:r>
          </a:p>
          <a:p>
            <a:pPr>
              <a:buFont typeface="Wingdings" pitchFamily="2" charset="2"/>
              <a:buNone/>
            </a:pPr>
            <a:endParaRPr lang="en-US" sz="2000" dirty="0"/>
          </a:p>
        </p:txBody>
      </p:sp>
      <p:pic>
        <p:nvPicPr>
          <p:cNvPr id="266247" name="Picture 7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3503083"/>
            <a:ext cx="82550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249" name="Rectangle 9"/>
          <p:cNvSpPr>
            <a:spLocks noChangeArrowheads="1"/>
          </p:cNvSpPr>
          <p:nvPr/>
        </p:nvSpPr>
        <p:spPr bwMode="auto">
          <a:xfrm>
            <a:off x="228600" y="1143000"/>
            <a:ext cx="8610600" cy="1676400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66250" name="Picture 10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95400" y="4343400"/>
            <a:ext cx="70294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51" name="Picture 11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76400" y="5791200"/>
            <a:ext cx="6148388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9902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0090"/>
                </a:solidFill>
              </a:rPr>
              <a:t>Naïve Bayes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2703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7637"/>
            <a:ext cx="8229600" cy="48307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90"/>
                </a:solidFill>
              </a:rPr>
              <a:t>Naïve Bayes assumption:</a:t>
            </a:r>
          </a:p>
          <a:p>
            <a:pPr lvl="1"/>
            <a:r>
              <a:rPr lang="en-US" dirty="0"/>
              <a:t>Features are independent given class: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r>
              <a:rPr lang="en-US" dirty="0"/>
              <a:t>More generally: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270341" name="Picture 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2667000"/>
            <a:ext cx="6400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0342" name="Picture 6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2800" y="3200400"/>
            <a:ext cx="3438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0343" name="Picture 7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09750" y="4383087"/>
            <a:ext cx="4743450" cy="7223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92503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87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 Rounded MT Bold"/>
                <a:cs typeface="Arial Rounded MT Bold"/>
              </a:rPr>
              <a:t>Visual Recognition</a:t>
            </a:r>
            <a:endParaRPr lang="en-US" dirty="0">
              <a:latin typeface="Arial Rounded MT Bold"/>
              <a:cs typeface="Arial Rounded MT Bold"/>
            </a:endParaRPr>
          </a:p>
        </p:txBody>
      </p:sp>
      <p:pic>
        <p:nvPicPr>
          <p:cNvPr id="4" name="Picture 3" descr="Hannane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38" y="1115496"/>
            <a:ext cx="9180809" cy="56997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501" y="1217871"/>
            <a:ext cx="2311863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 Rounded MT Bold"/>
                <a:cs typeface="Arial Rounded MT Bold"/>
              </a:rPr>
              <a:t>Classification:</a:t>
            </a:r>
          </a:p>
        </p:txBody>
      </p:sp>
      <p:sp>
        <p:nvSpPr>
          <p:cNvPr id="8" name="Rectangle 7"/>
          <p:cNvSpPr/>
          <p:nvPr/>
        </p:nvSpPr>
        <p:spPr>
          <a:xfrm>
            <a:off x="342500" y="1851269"/>
            <a:ext cx="3372475" cy="369332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latin typeface="Arial Rounded MT Bold"/>
                <a:cs typeface="Arial Rounded MT Bold"/>
              </a:rPr>
              <a:t>Is there a car in this picture?</a:t>
            </a:r>
          </a:p>
        </p:txBody>
      </p:sp>
    </p:spTree>
    <p:extLst>
      <p:ext uri="{BB962C8B-B14F-4D97-AF65-F5344CB8AC3E}">
        <p14:creationId xmlns:p14="http://schemas.microsoft.com/office/powerpoint/2010/main" val="4217450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The Naïve Bayes Classifier</a:t>
            </a:r>
          </a:p>
        </p:txBody>
      </p:sp>
      <p:sp>
        <p:nvSpPr>
          <p:cNvPr id="271363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219200"/>
            <a:ext cx="4953000" cy="28194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>
                <a:solidFill>
                  <a:srgbClr val="000090"/>
                </a:solidFill>
              </a:rPr>
              <a:t>Given: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Prior P(Y)</a:t>
            </a:r>
          </a:p>
          <a:p>
            <a:pPr lvl="1">
              <a:lnSpc>
                <a:spcPct val="90000"/>
              </a:lnSpc>
            </a:pPr>
            <a:r>
              <a:rPr lang="en-US" i="1" dirty="0"/>
              <a:t>n</a:t>
            </a:r>
            <a:r>
              <a:rPr lang="en-US" dirty="0"/>
              <a:t> conditionally independent features </a:t>
            </a:r>
            <a:r>
              <a:rPr lang="en-US" b="1" dirty="0"/>
              <a:t>X</a:t>
            </a:r>
            <a:r>
              <a:rPr lang="en-US" dirty="0"/>
              <a:t> given the class Y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For each X</a:t>
            </a:r>
            <a:r>
              <a:rPr lang="en-US" baseline="-25000" dirty="0"/>
              <a:t>i</a:t>
            </a:r>
            <a:r>
              <a:rPr lang="en-US" dirty="0"/>
              <a:t>, we have likelihood P(</a:t>
            </a:r>
            <a:r>
              <a:rPr lang="en-US" dirty="0" err="1"/>
              <a:t>X</a:t>
            </a:r>
            <a:r>
              <a:rPr lang="en-US" baseline="-25000" dirty="0" err="1"/>
              <a:t>i</a:t>
            </a:r>
            <a:r>
              <a:rPr lang="en-US" dirty="0" err="1"/>
              <a:t>|Y</a:t>
            </a:r>
            <a:r>
              <a:rPr lang="en-US" dirty="0"/>
              <a:t>)</a:t>
            </a:r>
          </a:p>
          <a:p>
            <a:pPr lvl="1"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90"/>
                </a:solidFill>
              </a:rPr>
              <a:t>Decision rule: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/>
          </a:p>
        </p:txBody>
      </p:sp>
      <p:pic>
        <p:nvPicPr>
          <p:cNvPr id="271368" name="Picture 8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4322762"/>
            <a:ext cx="8093075" cy="139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934200" y="1447800"/>
            <a:ext cx="5334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en-US" dirty="0"/>
              <a:t>Y</a:t>
            </a: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6019800" y="2895600"/>
            <a:ext cx="5334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en-US" dirty="0" smtClean="0"/>
              <a:t>X</a:t>
            </a:r>
            <a:r>
              <a:rPr lang="en-US" baseline="-25000" dirty="0" smtClean="0"/>
              <a:t>1</a:t>
            </a:r>
            <a:endParaRPr lang="en-US" dirty="0"/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7848600" y="2895600"/>
            <a:ext cx="5334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en-US" dirty="0" err="1" smtClean="0"/>
              <a:t>X</a:t>
            </a:r>
            <a:r>
              <a:rPr lang="en-US" baseline="-25000" dirty="0" err="1" smtClean="0"/>
              <a:t>n</a:t>
            </a:r>
            <a:endParaRPr lang="en-US" dirty="0"/>
          </a:p>
        </p:txBody>
      </p:sp>
      <p:cxnSp>
        <p:nvCxnSpPr>
          <p:cNvPr id="9" name="AutoShape 7"/>
          <p:cNvCxnSpPr>
            <a:cxnSpLocks noChangeShapeType="1"/>
            <a:stCxn id="6" idx="4"/>
            <a:endCxn id="8" idx="0"/>
          </p:cNvCxnSpPr>
          <p:nvPr/>
        </p:nvCxnSpPr>
        <p:spPr bwMode="auto">
          <a:xfrm>
            <a:off x="7200900" y="1981200"/>
            <a:ext cx="914400" cy="914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AutoShape 8"/>
          <p:cNvCxnSpPr>
            <a:cxnSpLocks noChangeShapeType="1"/>
            <a:stCxn id="6" idx="4"/>
            <a:endCxn id="7" idx="0"/>
          </p:cNvCxnSpPr>
          <p:nvPr/>
        </p:nvCxnSpPr>
        <p:spPr bwMode="auto">
          <a:xfrm flipH="1">
            <a:off x="6286500" y="1981200"/>
            <a:ext cx="914400" cy="914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6705600" y="2895600"/>
            <a:ext cx="533400" cy="533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en-US" dirty="0" smtClean="0"/>
              <a:t>X</a:t>
            </a:r>
            <a:r>
              <a:rPr lang="en-US" baseline="-25000" dirty="0" smtClean="0"/>
              <a:t>2</a:t>
            </a:r>
            <a:endParaRPr lang="en-US" dirty="0"/>
          </a:p>
        </p:txBody>
      </p:sp>
      <p:cxnSp>
        <p:nvCxnSpPr>
          <p:cNvPr id="12" name="AutoShape 10"/>
          <p:cNvCxnSpPr>
            <a:cxnSpLocks noChangeShapeType="1"/>
            <a:stCxn id="6" idx="4"/>
            <a:endCxn id="11" idx="0"/>
          </p:cNvCxnSpPr>
          <p:nvPr/>
        </p:nvCxnSpPr>
        <p:spPr bwMode="auto">
          <a:xfrm flipH="1">
            <a:off x="6972300" y="1981200"/>
            <a:ext cx="228600" cy="9144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3" name="Picture 11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124200"/>
            <a:ext cx="307975" cy="5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4372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>
                <a:solidFill>
                  <a:srgbClr val="000090"/>
                </a:solidFill>
                <a:latin typeface="Arial" charset="0"/>
              </a:rPr>
              <a:t>A Digit Recognizer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solidFill>
                  <a:srgbClr val="000090"/>
                </a:solidFill>
                <a:latin typeface="Arial" charset="0"/>
              </a:rPr>
              <a:t>Input: </a:t>
            </a:r>
            <a:r>
              <a:rPr lang="en-US" dirty="0">
                <a:latin typeface="Arial" charset="0"/>
              </a:rPr>
              <a:t>pixel grids</a:t>
            </a:r>
          </a:p>
          <a:p>
            <a:pPr eaLnBrk="1" hangingPunct="1"/>
            <a:endParaRPr lang="en-US" dirty="0">
              <a:latin typeface="Arial" charset="0"/>
            </a:endParaRPr>
          </a:p>
          <a:p>
            <a:pPr eaLnBrk="1" hangingPunct="1"/>
            <a:endParaRPr lang="en-US" dirty="0">
              <a:latin typeface="Arial" charset="0"/>
            </a:endParaRPr>
          </a:p>
          <a:p>
            <a:pPr eaLnBrk="1" hangingPunct="1"/>
            <a:endParaRPr lang="en-US" dirty="0" smtClean="0">
              <a:latin typeface="Arial" charset="0"/>
            </a:endParaRPr>
          </a:p>
          <a:p>
            <a:pPr eaLnBrk="1" hangingPunct="1"/>
            <a:endParaRPr lang="en-US" dirty="0">
              <a:latin typeface="Arial" charset="0"/>
            </a:endParaRPr>
          </a:p>
          <a:p>
            <a:pPr eaLnBrk="1" hangingPunct="1"/>
            <a:endParaRPr lang="en-US" dirty="0" smtClean="0">
              <a:latin typeface="Arial" charset="0"/>
            </a:endParaRPr>
          </a:p>
          <a:p>
            <a:pPr eaLnBrk="1" hangingPunct="1"/>
            <a:endParaRPr lang="en-US" dirty="0">
              <a:latin typeface="Arial" charset="0"/>
            </a:endParaRPr>
          </a:p>
          <a:p>
            <a:pPr eaLnBrk="1" hangingPunct="1"/>
            <a:endParaRPr lang="en-US" dirty="0">
              <a:latin typeface="Arial" charset="0"/>
            </a:endParaRPr>
          </a:p>
          <a:p>
            <a:pPr eaLnBrk="1" hangingPunct="1"/>
            <a:endParaRPr lang="en-US" dirty="0">
              <a:latin typeface="Arial" charset="0"/>
            </a:endParaRPr>
          </a:p>
          <a:p>
            <a:pPr eaLnBrk="1" hangingPunct="1"/>
            <a:endParaRPr lang="en-US" dirty="0">
              <a:latin typeface="Arial" charset="0"/>
            </a:endParaRPr>
          </a:p>
          <a:p>
            <a:pPr eaLnBrk="1" hangingPunct="1"/>
            <a:r>
              <a:rPr lang="en-US" dirty="0">
                <a:solidFill>
                  <a:srgbClr val="000090"/>
                </a:solidFill>
                <a:latin typeface="Arial" charset="0"/>
              </a:rPr>
              <a:t>Output: </a:t>
            </a:r>
            <a:r>
              <a:rPr lang="en-US" dirty="0">
                <a:latin typeface="Arial" charset="0"/>
              </a:rPr>
              <a:t>a digit 0-9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143000"/>
            <a:ext cx="5080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981200"/>
            <a:ext cx="544512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637" y="5475287"/>
            <a:ext cx="58102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3798887"/>
            <a:ext cx="65563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7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237" y="4637087"/>
            <a:ext cx="617538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7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237" y="2960687"/>
            <a:ext cx="617538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5" name="Group 8"/>
          <p:cNvGrpSpPr>
            <a:grpSpLocks/>
          </p:cNvGrpSpPr>
          <p:nvPr/>
        </p:nvGrpSpPr>
        <p:grpSpPr bwMode="auto">
          <a:xfrm>
            <a:off x="2438400" y="2438400"/>
            <a:ext cx="2438400" cy="2438400"/>
            <a:chOff x="3168" y="1584"/>
            <a:chExt cx="1536" cy="1536"/>
          </a:xfrm>
        </p:grpSpPr>
        <p:sp>
          <p:nvSpPr>
            <p:cNvPr id="76" name="Rectangle 9"/>
            <p:cNvSpPr>
              <a:spLocks noChangeArrowheads="1"/>
            </p:cNvSpPr>
            <p:nvPr/>
          </p:nvSpPr>
          <p:spPr bwMode="auto">
            <a:xfrm>
              <a:off x="3168" y="158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7" name="Rectangle 10"/>
            <p:cNvSpPr>
              <a:spLocks noChangeArrowheads="1"/>
            </p:cNvSpPr>
            <p:nvPr/>
          </p:nvSpPr>
          <p:spPr bwMode="auto">
            <a:xfrm>
              <a:off x="3360" y="158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8" name="Rectangle 11"/>
            <p:cNvSpPr>
              <a:spLocks noChangeArrowheads="1"/>
            </p:cNvSpPr>
            <p:nvPr/>
          </p:nvSpPr>
          <p:spPr bwMode="auto">
            <a:xfrm>
              <a:off x="3168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9" name="Rectangle 12"/>
            <p:cNvSpPr>
              <a:spLocks noChangeArrowheads="1"/>
            </p:cNvSpPr>
            <p:nvPr/>
          </p:nvSpPr>
          <p:spPr bwMode="auto">
            <a:xfrm>
              <a:off x="3360" y="1776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0" name="Rectangle 13"/>
            <p:cNvSpPr>
              <a:spLocks noChangeArrowheads="1"/>
            </p:cNvSpPr>
            <p:nvPr/>
          </p:nvSpPr>
          <p:spPr bwMode="auto">
            <a:xfrm>
              <a:off x="3552" y="1584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" name="Rectangle 14"/>
            <p:cNvSpPr>
              <a:spLocks noChangeArrowheads="1"/>
            </p:cNvSpPr>
            <p:nvPr/>
          </p:nvSpPr>
          <p:spPr bwMode="auto">
            <a:xfrm>
              <a:off x="3744" y="1584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" name="Rectangle 15"/>
            <p:cNvSpPr>
              <a:spLocks noChangeArrowheads="1"/>
            </p:cNvSpPr>
            <p:nvPr/>
          </p:nvSpPr>
          <p:spPr bwMode="auto">
            <a:xfrm>
              <a:off x="3552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Rectangle 16"/>
            <p:cNvSpPr>
              <a:spLocks noChangeArrowheads="1"/>
            </p:cNvSpPr>
            <p:nvPr/>
          </p:nvSpPr>
          <p:spPr bwMode="auto">
            <a:xfrm>
              <a:off x="3744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" name="Rectangle 17"/>
            <p:cNvSpPr>
              <a:spLocks noChangeArrowheads="1"/>
            </p:cNvSpPr>
            <p:nvPr/>
          </p:nvSpPr>
          <p:spPr bwMode="auto">
            <a:xfrm>
              <a:off x="3168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" name="Rectangle 18"/>
            <p:cNvSpPr>
              <a:spLocks noChangeArrowheads="1"/>
            </p:cNvSpPr>
            <p:nvPr/>
          </p:nvSpPr>
          <p:spPr bwMode="auto">
            <a:xfrm>
              <a:off x="3360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Rectangle 19"/>
            <p:cNvSpPr>
              <a:spLocks noChangeArrowheads="1"/>
            </p:cNvSpPr>
            <p:nvPr/>
          </p:nvSpPr>
          <p:spPr bwMode="auto">
            <a:xfrm>
              <a:off x="3168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" name="Rectangle 20"/>
            <p:cNvSpPr>
              <a:spLocks noChangeArrowheads="1"/>
            </p:cNvSpPr>
            <p:nvPr/>
          </p:nvSpPr>
          <p:spPr bwMode="auto">
            <a:xfrm>
              <a:off x="3360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" name="Rectangle 21"/>
            <p:cNvSpPr>
              <a:spLocks noChangeArrowheads="1"/>
            </p:cNvSpPr>
            <p:nvPr/>
          </p:nvSpPr>
          <p:spPr bwMode="auto">
            <a:xfrm>
              <a:off x="3552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" name="Rectangle 22"/>
            <p:cNvSpPr>
              <a:spLocks noChangeArrowheads="1"/>
            </p:cNvSpPr>
            <p:nvPr/>
          </p:nvSpPr>
          <p:spPr bwMode="auto">
            <a:xfrm>
              <a:off x="3744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0" name="Rectangle 23"/>
            <p:cNvSpPr>
              <a:spLocks noChangeArrowheads="1"/>
            </p:cNvSpPr>
            <p:nvPr/>
          </p:nvSpPr>
          <p:spPr bwMode="auto">
            <a:xfrm>
              <a:off x="3552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1" name="Rectangle 24"/>
            <p:cNvSpPr>
              <a:spLocks noChangeArrowheads="1"/>
            </p:cNvSpPr>
            <p:nvPr/>
          </p:nvSpPr>
          <p:spPr bwMode="auto">
            <a:xfrm>
              <a:off x="3744" y="2160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" name="Rectangle 25"/>
            <p:cNvSpPr>
              <a:spLocks noChangeArrowheads="1"/>
            </p:cNvSpPr>
            <p:nvPr/>
          </p:nvSpPr>
          <p:spPr bwMode="auto">
            <a:xfrm>
              <a:off x="3936" y="1584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Rectangle 26"/>
            <p:cNvSpPr>
              <a:spLocks noChangeArrowheads="1"/>
            </p:cNvSpPr>
            <p:nvPr/>
          </p:nvSpPr>
          <p:spPr bwMode="auto">
            <a:xfrm>
              <a:off x="4128" y="158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" name="Rectangle 27"/>
            <p:cNvSpPr>
              <a:spLocks noChangeArrowheads="1"/>
            </p:cNvSpPr>
            <p:nvPr/>
          </p:nvSpPr>
          <p:spPr bwMode="auto">
            <a:xfrm>
              <a:off x="3936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" name="Rectangle 28"/>
            <p:cNvSpPr>
              <a:spLocks noChangeArrowheads="1"/>
            </p:cNvSpPr>
            <p:nvPr/>
          </p:nvSpPr>
          <p:spPr bwMode="auto">
            <a:xfrm>
              <a:off x="4128" y="1776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" name="Rectangle 29"/>
            <p:cNvSpPr>
              <a:spLocks noChangeArrowheads="1"/>
            </p:cNvSpPr>
            <p:nvPr/>
          </p:nvSpPr>
          <p:spPr bwMode="auto">
            <a:xfrm>
              <a:off x="4320" y="158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" name="Rectangle 30"/>
            <p:cNvSpPr>
              <a:spLocks noChangeArrowheads="1"/>
            </p:cNvSpPr>
            <p:nvPr/>
          </p:nvSpPr>
          <p:spPr bwMode="auto">
            <a:xfrm>
              <a:off x="4512" y="158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Rectangle 31"/>
            <p:cNvSpPr>
              <a:spLocks noChangeArrowheads="1"/>
            </p:cNvSpPr>
            <p:nvPr/>
          </p:nvSpPr>
          <p:spPr bwMode="auto">
            <a:xfrm>
              <a:off x="4320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" name="Rectangle 32"/>
            <p:cNvSpPr>
              <a:spLocks noChangeArrowheads="1"/>
            </p:cNvSpPr>
            <p:nvPr/>
          </p:nvSpPr>
          <p:spPr bwMode="auto">
            <a:xfrm>
              <a:off x="4512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0" name="Rectangle 33"/>
            <p:cNvSpPr>
              <a:spLocks noChangeArrowheads="1"/>
            </p:cNvSpPr>
            <p:nvPr/>
          </p:nvSpPr>
          <p:spPr bwMode="auto">
            <a:xfrm>
              <a:off x="3936" y="1968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" name="Rectangle 34"/>
            <p:cNvSpPr>
              <a:spLocks noChangeArrowheads="1"/>
            </p:cNvSpPr>
            <p:nvPr/>
          </p:nvSpPr>
          <p:spPr bwMode="auto">
            <a:xfrm>
              <a:off x="4128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" name="Rectangle 35"/>
            <p:cNvSpPr>
              <a:spLocks noChangeArrowheads="1"/>
            </p:cNvSpPr>
            <p:nvPr/>
          </p:nvSpPr>
          <p:spPr bwMode="auto">
            <a:xfrm>
              <a:off x="3936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" name="Rectangle 36"/>
            <p:cNvSpPr>
              <a:spLocks noChangeArrowheads="1"/>
            </p:cNvSpPr>
            <p:nvPr/>
          </p:nvSpPr>
          <p:spPr bwMode="auto">
            <a:xfrm>
              <a:off x="4128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" name="Rectangle 37"/>
            <p:cNvSpPr>
              <a:spLocks noChangeArrowheads="1"/>
            </p:cNvSpPr>
            <p:nvPr/>
          </p:nvSpPr>
          <p:spPr bwMode="auto">
            <a:xfrm>
              <a:off x="4320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" name="Rectangle 38"/>
            <p:cNvSpPr>
              <a:spLocks noChangeArrowheads="1"/>
            </p:cNvSpPr>
            <p:nvPr/>
          </p:nvSpPr>
          <p:spPr bwMode="auto">
            <a:xfrm>
              <a:off x="4512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" name="Rectangle 39"/>
            <p:cNvSpPr>
              <a:spLocks noChangeArrowheads="1"/>
            </p:cNvSpPr>
            <p:nvPr/>
          </p:nvSpPr>
          <p:spPr bwMode="auto">
            <a:xfrm>
              <a:off x="4320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" name="Rectangle 40"/>
            <p:cNvSpPr>
              <a:spLocks noChangeArrowheads="1"/>
            </p:cNvSpPr>
            <p:nvPr/>
          </p:nvSpPr>
          <p:spPr bwMode="auto">
            <a:xfrm>
              <a:off x="4512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" name="Rectangle 41"/>
            <p:cNvSpPr>
              <a:spLocks noChangeArrowheads="1"/>
            </p:cNvSpPr>
            <p:nvPr/>
          </p:nvSpPr>
          <p:spPr bwMode="auto">
            <a:xfrm>
              <a:off x="3168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" name="Rectangle 42"/>
            <p:cNvSpPr>
              <a:spLocks noChangeArrowheads="1"/>
            </p:cNvSpPr>
            <p:nvPr/>
          </p:nvSpPr>
          <p:spPr bwMode="auto">
            <a:xfrm>
              <a:off x="3360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" name="Rectangle 43"/>
            <p:cNvSpPr>
              <a:spLocks noChangeArrowheads="1"/>
            </p:cNvSpPr>
            <p:nvPr/>
          </p:nvSpPr>
          <p:spPr bwMode="auto">
            <a:xfrm>
              <a:off x="3168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" name="Rectangle 44"/>
            <p:cNvSpPr>
              <a:spLocks noChangeArrowheads="1"/>
            </p:cNvSpPr>
            <p:nvPr/>
          </p:nvSpPr>
          <p:spPr bwMode="auto">
            <a:xfrm>
              <a:off x="3360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" name="Rectangle 45"/>
            <p:cNvSpPr>
              <a:spLocks noChangeArrowheads="1"/>
            </p:cNvSpPr>
            <p:nvPr/>
          </p:nvSpPr>
          <p:spPr bwMode="auto">
            <a:xfrm>
              <a:off x="3552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" name="Rectangle 46"/>
            <p:cNvSpPr>
              <a:spLocks noChangeArrowheads="1"/>
            </p:cNvSpPr>
            <p:nvPr/>
          </p:nvSpPr>
          <p:spPr bwMode="auto">
            <a:xfrm>
              <a:off x="3744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" name="Rectangle 47"/>
            <p:cNvSpPr>
              <a:spLocks noChangeArrowheads="1"/>
            </p:cNvSpPr>
            <p:nvPr/>
          </p:nvSpPr>
          <p:spPr bwMode="auto">
            <a:xfrm>
              <a:off x="3552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" name="Rectangle 48"/>
            <p:cNvSpPr>
              <a:spLocks noChangeArrowheads="1"/>
            </p:cNvSpPr>
            <p:nvPr/>
          </p:nvSpPr>
          <p:spPr bwMode="auto">
            <a:xfrm>
              <a:off x="3744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" name="Rectangle 49"/>
            <p:cNvSpPr>
              <a:spLocks noChangeArrowheads="1"/>
            </p:cNvSpPr>
            <p:nvPr/>
          </p:nvSpPr>
          <p:spPr bwMode="auto">
            <a:xfrm>
              <a:off x="3168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" name="Rectangle 50"/>
            <p:cNvSpPr>
              <a:spLocks noChangeArrowheads="1"/>
            </p:cNvSpPr>
            <p:nvPr/>
          </p:nvSpPr>
          <p:spPr bwMode="auto">
            <a:xfrm>
              <a:off x="3360" y="2736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" name="Rectangle 51"/>
            <p:cNvSpPr>
              <a:spLocks noChangeArrowheads="1"/>
            </p:cNvSpPr>
            <p:nvPr/>
          </p:nvSpPr>
          <p:spPr bwMode="auto">
            <a:xfrm>
              <a:off x="3168" y="292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9" name="Rectangle 52"/>
            <p:cNvSpPr>
              <a:spLocks noChangeArrowheads="1"/>
            </p:cNvSpPr>
            <p:nvPr/>
          </p:nvSpPr>
          <p:spPr bwMode="auto">
            <a:xfrm>
              <a:off x="3360" y="292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" name="Rectangle 53"/>
            <p:cNvSpPr>
              <a:spLocks noChangeArrowheads="1"/>
            </p:cNvSpPr>
            <p:nvPr/>
          </p:nvSpPr>
          <p:spPr bwMode="auto">
            <a:xfrm>
              <a:off x="3552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" name="Rectangle 54"/>
            <p:cNvSpPr>
              <a:spLocks noChangeArrowheads="1"/>
            </p:cNvSpPr>
            <p:nvPr/>
          </p:nvSpPr>
          <p:spPr bwMode="auto">
            <a:xfrm>
              <a:off x="3744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" name="Rectangle 55"/>
            <p:cNvSpPr>
              <a:spLocks noChangeArrowheads="1"/>
            </p:cNvSpPr>
            <p:nvPr/>
          </p:nvSpPr>
          <p:spPr bwMode="auto">
            <a:xfrm>
              <a:off x="3552" y="2928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" name="Rectangle 56"/>
            <p:cNvSpPr>
              <a:spLocks noChangeArrowheads="1"/>
            </p:cNvSpPr>
            <p:nvPr/>
          </p:nvSpPr>
          <p:spPr bwMode="auto">
            <a:xfrm>
              <a:off x="3744" y="2928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" name="Rectangle 57"/>
            <p:cNvSpPr>
              <a:spLocks noChangeArrowheads="1"/>
            </p:cNvSpPr>
            <p:nvPr/>
          </p:nvSpPr>
          <p:spPr bwMode="auto">
            <a:xfrm>
              <a:off x="3936" y="2352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" name="Rectangle 58"/>
            <p:cNvSpPr>
              <a:spLocks noChangeArrowheads="1"/>
            </p:cNvSpPr>
            <p:nvPr/>
          </p:nvSpPr>
          <p:spPr bwMode="auto">
            <a:xfrm>
              <a:off x="4128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" name="Rectangle 59"/>
            <p:cNvSpPr>
              <a:spLocks noChangeArrowheads="1"/>
            </p:cNvSpPr>
            <p:nvPr/>
          </p:nvSpPr>
          <p:spPr bwMode="auto">
            <a:xfrm>
              <a:off x="3936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7" name="Rectangle 60"/>
            <p:cNvSpPr>
              <a:spLocks noChangeArrowheads="1"/>
            </p:cNvSpPr>
            <p:nvPr/>
          </p:nvSpPr>
          <p:spPr bwMode="auto">
            <a:xfrm>
              <a:off x="4128" y="2544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8" name="Rectangle 61"/>
            <p:cNvSpPr>
              <a:spLocks noChangeArrowheads="1"/>
            </p:cNvSpPr>
            <p:nvPr/>
          </p:nvSpPr>
          <p:spPr bwMode="auto">
            <a:xfrm>
              <a:off x="4320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9" name="Rectangle 62"/>
            <p:cNvSpPr>
              <a:spLocks noChangeArrowheads="1"/>
            </p:cNvSpPr>
            <p:nvPr/>
          </p:nvSpPr>
          <p:spPr bwMode="auto">
            <a:xfrm>
              <a:off x="4512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0" name="Rectangle 63"/>
            <p:cNvSpPr>
              <a:spLocks noChangeArrowheads="1"/>
            </p:cNvSpPr>
            <p:nvPr/>
          </p:nvSpPr>
          <p:spPr bwMode="auto">
            <a:xfrm>
              <a:off x="4320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1" name="Rectangle 64"/>
            <p:cNvSpPr>
              <a:spLocks noChangeArrowheads="1"/>
            </p:cNvSpPr>
            <p:nvPr/>
          </p:nvSpPr>
          <p:spPr bwMode="auto">
            <a:xfrm>
              <a:off x="4512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" name="Rectangle 65"/>
            <p:cNvSpPr>
              <a:spLocks noChangeArrowheads="1"/>
            </p:cNvSpPr>
            <p:nvPr/>
          </p:nvSpPr>
          <p:spPr bwMode="auto">
            <a:xfrm>
              <a:off x="3936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" name="Rectangle 66"/>
            <p:cNvSpPr>
              <a:spLocks noChangeArrowheads="1"/>
            </p:cNvSpPr>
            <p:nvPr/>
          </p:nvSpPr>
          <p:spPr bwMode="auto">
            <a:xfrm>
              <a:off x="4128" y="2736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" name="Rectangle 67"/>
            <p:cNvSpPr>
              <a:spLocks noChangeArrowheads="1"/>
            </p:cNvSpPr>
            <p:nvPr/>
          </p:nvSpPr>
          <p:spPr bwMode="auto">
            <a:xfrm>
              <a:off x="3936" y="2928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" name="Rectangle 68"/>
            <p:cNvSpPr>
              <a:spLocks noChangeArrowheads="1"/>
            </p:cNvSpPr>
            <p:nvPr/>
          </p:nvSpPr>
          <p:spPr bwMode="auto">
            <a:xfrm>
              <a:off x="4128" y="292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6" name="Rectangle 69"/>
            <p:cNvSpPr>
              <a:spLocks noChangeArrowheads="1"/>
            </p:cNvSpPr>
            <p:nvPr/>
          </p:nvSpPr>
          <p:spPr bwMode="auto">
            <a:xfrm>
              <a:off x="4320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" name="Rectangle 70"/>
            <p:cNvSpPr>
              <a:spLocks noChangeArrowheads="1"/>
            </p:cNvSpPr>
            <p:nvPr/>
          </p:nvSpPr>
          <p:spPr bwMode="auto">
            <a:xfrm>
              <a:off x="4512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" name="Rectangle 71"/>
            <p:cNvSpPr>
              <a:spLocks noChangeArrowheads="1"/>
            </p:cNvSpPr>
            <p:nvPr/>
          </p:nvSpPr>
          <p:spPr bwMode="auto">
            <a:xfrm>
              <a:off x="4320" y="292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9" name="Rectangle 72"/>
            <p:cNvSpPr>
              <a:spLocks noChangeArrowheads="1"/>
            </p:cNvSpPr>
            <p:nvPr/>
          </p:nvSpPr>
          <p:spPr bwMode="auto">
            <a:xfrm>
              <a:off x="4512" y="292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83633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>
                <a:solidFill>
                  <a:srgbClr val="000090"/>
                </a:solidFill>
                <a:latin typeface="Arial" charset="0"/>
              </a:rPr>
              <a:t>Naïve Bayes for </a:t>
            </a:r>
            <a:r>
              <a:rPr lang="en-US" sz="3600" dirty="0" smtClean="0">
                <a:solidFill>
                  <a:srgbClr val="000090"/>
                </a:solidFill>
                <a:latin typeface="Arial" charset="0"/>
              </a:rPr>
              <a:t>Digits (Binary Inputs)</a:t>
            </a:r>
            <a:endParaRPr lang="en-US" sz="3600" dirty="0">
              <a:solidFill>
                <a:srgbClr val="000090"/>
              </a:solidFill>
              <a:latin typeface="Arial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dirty="0">
                <a:solidFill>
                  <a:srgbClr val="000090"/>
                </a:solidFill>
                <a:latin typeface="Arial" charset="0"/>
              </a:rPr>
              <a:t>Simple version:</a:t>
            </a:r>
          </a:p>
          <a:p>
            <a:pPr lvl="1" eaLnBrk="1" hangingPunct="1"/>
            <a:r>
              <a:rPr lang="en-US" sz="2000" dirty="0">
                <a:latin typeface="Arial" charset="0"/>
              </a:rPr>
              <a:t>One </a:t>
            </a:r>
            <a:r>
              <a:rPr lang="en-US" sz="2000" dirty="0" smtClean="0">
                <a:latin typeface="Arial" charset="0"/>
              </a:rPr>
              <a:t>feature </a:t>
            </a:r>
            <a:r>
              <a:rPr lang="en-US" sz="2000" dirty="0" err="1">
                <a:latin typeface="Arial" charset="0"/>
              </a:rPr>
              <a:t>F</a:t>
            </a:r>
            <a:r>
              <a:rPr lang="en-US" sz="2000" baseline="-25000" dirty="0" err="1">
                <a:latin typeface="Arial" charset="0"/>
              </a:rPr>
              <a:t>ij</a:t>
            </a:r>
            <a:r>
              <a:rPr lang="en-US" sz="2000" dirty="0">
                <a:latin typeface="Arial" charset="0"/>
              </a:rPr>
              <a:t> for each grid position &lt;</a:t>
            </a:r>
            <a:r>
              <a:rPr lang="en-US" sz="2000" dirty="0" err="1">
                <a:latin typeface="Arial" charset="0"/>
              </a:rPr>
              <a:t>i,j</a:t>
            </a:r>
            <a:r>
              <a:rPr lang="en-US" sz="2000" dirty="0">
                <a:latin typeface="Arial" charset="0"/>
              </a:rPr>
              <a:t>&gt;</a:t>
            </a:r>
          </a:p>
          <a:p>
            <a:pPr lvl="1" eaLnBrk="1" hangingPunct="1"/>
            <a:r>
              <a:rPr lang="en-US" sz="2000" dirty="0">
                <a:latin typeface="Arial" charset="0"/>
              </a:rPr>
              <a:t>Possible feature values are on / off, based on whether intensity is more or less than 0.5 in underlying image</a:t>
            </a:r>
          </a:p>
          <a:p>
            <a:pPr lvl="1" eaLnBrk="1" hangingPunct="1"/>
            <a:r>
              <a:rPr lang="en-US" sz="2000" dirty="0">
                <a:latin typeface="Arial" charset="0"/>
              </a:rPr>
              <a:t>Each input maps to a feature vector, e.g.</a:t>
            </a:r>
          </a:p>
          <a:p>
            <a:pPr lvl="1" eaLnBrk="1" hangingPunct="1"/>
            <a:endParaRPr lang="en-US" sz="2000" dirty="0">
              <a:latin typeface="Arial" charset="0"/>
            </a:endParaRPr>
          </a:p>
          <a:p>
            <a:pPr lvl="1" eaLnBrk="1" hangingPunct="1"/>
            <a:endParaRPr lang="en-US" sz="2000" dirty="0">
              <a:latin typeface="Arial" charset="0"/>
            </a:endParaRPr>
          </a:p>
          <a:p>
            <a:pPr lvl="1" eaLnBrk="1" hangingPunct="1"/>
            <a:r>
              <a:rPr lang="en-US" sz="2000" dirty="0">
                <a:solidFill>
                  <a:srgbClr val="000090"/>
                </a:solidFill>
                <a:latin typeface="Arial" charset="0"/>
              </a:rPr>
              <a:t>Here: </a:t>
            </a:r>
            <a:r>
              <a:rPr lang="en-US" sz="2000" dirty="0">
                <a:latin typeface="Arial" charset="0"/>
              </a:rPr>
              <a:t>lots of features, each is binary valued</a:t>
            </a:r>
          </a:p>
          <a:p>
            <a:pPr eaLnBrk="1" hangingPunct="1"/>
            <a:r>
              <a:rPr lang="en-US" sz="2400" dirty="0">
                <a:solidFill>
                  <a:srgbClr val="000090"/>
                </a:solidFill>
                <a:latin typeface="Arial" charset="0"/>
              </a:rPr>
              <a:t>Naïve Bayes model:</a:t>
            </a:r>
          </a:p>
          <a:p>
            <a:pPr eaLnBrk="1" hangingPunct="1"/>
            <a:endParaRPr lang="en-US" sz="2400" dirty="0">
              <a:latin typeface="Arial" charset="0"/>
            </a:endParaRPr>
          </a:p>
          <a:p>
            <a:pPr eaLnBrk="1" hangingPunct="1"/>
            <a:endParaRPr lang="en-US" sz="2400" dirty="0">
              <a:latin typeface="Arial" charset="0"/>
            </a:endParaRPr>
          </a:p>
          <a:p>
            <a:pPr eaLnBrk="1" hangingPunct="1"/>
            <a:r>
              <a:rPr lang="en-US" sz="2400" dirty="0" smtClean="0">
                <a:solidFill>
                  <a:srgbClr val="000090"/>
                </a:solidFill>
                <a:latin typeface="Arial" charset="0"/>
              </a:rPr>
              <a:t>Are the features independent given class?</a:t>
            </a:r>
          </a:p>
          <a:p>
            <a:pPr eaLnBrk="1" hangingPunct="1"/>
            <a:r>
              <a:rPr lang="en-US" sz="2400" dirty="0" smtClean="0">
                <a:solidFill>
                  <a:srgbClr val="000090"/>
                </a:solidFill>
                <a:latin typeface="Arial" charset="0"/>
              </a:rPr>
              <a:t>What </a:t>
            </a:r>
            <a:r>
              <a:rPr lang="en-US" sz="2400" dirty="0">
                <a:solidFill>
                  <a:srgbClr val="000090"/>
                </a:solidFill>
                <a:latin typeface="Arial" charset="0"/>
              </a:rPr>
              <a:t>do we need to learn?</a:t>
            </a:r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3200400"/>
            <a:ext cx="404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9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713" y="3352800"/>
            <a:ext cx="6618287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575" y="4800600"/>
            <a:ext cx="5405438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8538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roup 8"/>
          <p:cNvGrpSpPr>
            <a:grpSpLocks/>
          </p:cNvGrpSpPr>
          <p:nvPr/>
        </p:nvGrpSpPr>
        <p:grpSpPr bwMode="auto">
          <a:xfrm>
            <a:off x="2895600" y="2971800"/>
            <a:ext cx="2438400" cy="2438400"/>
            <a:chOff x="3168" y="1584"/>
            <a:chExt cx="1536" cy="1536"/>
          </a:xfrm>
        </p:grpSpPr>
        <p:sp>
          <p:nvSpPr>
            <p:cNvPr id="80" name="Rectangle 9"/>
            <p:cNvSpPr>
              <a:spLocks noChangeArrowheads="1"/>
            </p:cNvSpPr>
            <p:nvPr/>
          </p:nvSpPr>
          <p:spPr bwMode="auto">
            <a:xfrm>
              <a:off x="3168" y="158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" name="Rectangle 10"/>
            <p:cNvSpPr>
              <a:spLocks noChangeArrowheads="1"/>
            </p:cNvSpPr>
            <p:nvPr/>
          </p:nvSpPr>
          <p:spPr bwMode="auto">
            <a:xfrm>
              <a:off x="3360" y="158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" name="Rectangle 11"/>
            <p:cNvSpPr>
              <a:spLocks noChangeArrowheads="1"/>
            </p:cNvSpPr>
            <p:nvPr/>
          </p:nvSpPr>
          <p:spPr bwMode="auto">
            <a:xfrm>
              <a:off x="3168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Rectangle 12"/>
            <p:cNvSpPr>
              <a:spLocks noChangeArrowheads="1"/>
            </p:cNvSpPr>
            <p:nvPr/>
          </p:nvSpPr>
          <p:spPr bwMode="auto">
            <a:xfrm>
              <a:off x="3360" y="1776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" name="Rectangle 13"/>
            <p:cNvSpPr>
              <a:spLocks noChangeArrowheads="1"/>
            </p:cNvSpPr>
            <p:nvPr/>
          </p:nvSpPr>
          <p:spPr bwMode="auto">
            <a:xfrm>
              <a:off x="3552" y="1584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" name="Rectangle 14"/>
            <p:cNvSpPr>
              <a:spLocks noChangeArrowheads="1"/>
            </p:cNvSpPr>
            <p:nvPr/>
          </p:nvSpPr>
          <p:spPr bwMode="auto">
            <a:xfrm>
              <a:off x="3744" y="1584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Rectangle 15"/>
            <p:cNvSpPr>
              <a:spLocks noChangeArrowheads="1"/>
            </p:cNvSpPr>
            <p:nvPr/>
          </p:nvSpPr>
          <p:spPr bwMode="auto">
            <a:xfrm>
              <a:off x="3552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" name="Rectangle 16"/>
            <p:cNvSpPr>
              <a:spLocks noChangeArrowheads="1"/>
            </p:cNvSpPr>
            <p:nvPr/>
          </p:nvSpPr>
          <p:spPr bwMode="auto">
            <a:xfrm>
              <a:off x="3744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" name="Rectangle 17"/>
            <p:cNvSpPr>
              <a:spLocks noChangeArrowheads="1"/>
            </p:cNvSpPr>
            <p:nvPr/>
          </p:nvSpPr>
          <p:spPr bwMode="auto">
            <a:xfrm>
              <a:off x="3168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" name="Rectangle 18"/>
            <p:cNvSpPr>
              <a:spLocks noChangeArrowheads="1"/>
            </p:cNvSpPr>
            <p:nvPr/>
          </p:nvSpPr>
          <p:spPr bwMode="auto">
            <a:xfrm>
              <a:off x="3360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0" name="Rectangle 19"/>
            <p:cNvSpPr>
              <a:spLocks noChangeArrowheads="1"/>
            </p:cNvSpPr>
            <p:nvPr/>
          </p:nvSpPr>
          <p:spPr bwMode="auto">
            <a:xfrm>
              <a:off x="3168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1" name="Rectangle 20"/>
            <p:cNvSpPr>
              <a:spLocks noChangeArrowheads="1"/>
            </p:cNvSpPr>
            <p:nvPr/>
          </p:nvSpPr>
          <p:spPr bwMode="auto">
            <a:xfrm>
              <a:off x="3360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" name="Rectangle 21"/>
            <p:cNvSpPr>
              <a:spLocks noChangeArrowheads="1"/>
            </p:cNvSpPr>
            <p:nvPr/>
          </p:nvSpPr>
          <p:spPr bwMode="auto">
            <a:xfrm>
              <a:off x="3552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Rectangle 22"/>
            <p:cNvSpPr>
              <a:spLocks noChangeArrowheads="1"/>
            </p:cNvSpPr>
            <p:nvPr/>
          </p:nvSpPr>
          <p:spPr bwMode="auto">
            <a:xfrm>
              <a:off x="3744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4" name="Rectangle 23"/>
            <p:cNvSpPr>
              <a:spLocks noChangeArrowheads="1"/>
            </p:cNvSpPr>
            <p:nvPr/>
          </p:nvSpPr>
          <p:spPr bwMode="auto">
            <a:xfrm>
              <a:off x="3552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5" name="Rectangle 24"/>
            <p:cNvSpPr>
              <a:spLocks noChangeArrowheads="1"/>
            </p:cNvSpPr>
            <p:nvPr/>
          </p:nvSpPr>
          <p:spPr bwMode="auto">
            <a:xfrm>
              <a:off x="3744" y="2160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6" name="Rectangle 25"/>
            <p:cNvSpPr>
              <a:spLocks noChangeArrowheads="1"/>
            </p:cNvSpPr>
            <p:nvPr/>
          </p:nvSpPr>
          <p:spPr bwMode="auto">
            <a:xfrm>
              <a:off x="3936" y="1584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7" name="Rectangle 26"/>
            <p:cNvSpPr>
              <a:spLocks noChangeArrowheads="1"/>
            </p:cNvSpPr>
            <p:nvPr/>
          </p:nvSpPr>
          <p:spPr bwMode="auto">
            <a:xfrm>
              <a:off x="4128" y="158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Rectangle 27"/>
            <p:cNvSpPr>
              <a:spLocks noChangeArrowheads="1"/>
            </p:cNvSpPr>
            <p:nvPr/>
          </p:nvSpPr>
          <p:spPr bwMode="auto">
            <a:xfrm>
              <a:off x="3936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9" name="Rectangle 28"/>
            <p:cNvSpPr>
              <a:spLocks noChangeArrowheads="1"/>
            </p:cNvSpPr>
            <p:nvPr/>
          </p:nvSpPr>
          <p:spPr bwMode="auto">
            <a:xfrm>
              <a:off x="4128" y="1776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0" name="Rectangle 29"/>
            <p:cNvSpPr>
              <a:spLocks noChangeArrowheads="1"/>
            </p:cNvSpPr>
            <p:nvPr/>
          </p:nvSpPr>
          <p:spPr bwMode="auto">
            <a:xfrm>
              <a:off x="4320" y="158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" name="Rectangle 30"/>
            <p:cNvSpPr>
              <a:spLocks noChangeArrowheads="1"/>
            </p:cNvSpPr>
            <p:nvPr/>
          </p:nvSpPr>
          <p:spPr bwMode="auto">
            <a:xfrm>
              <a:off x="4512" y="158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" name="Rectangle 31"/>
            <p:cNvSpPr>
              <a:spLocks noChangeArrowheads="1"/>
            </p:cNvSpPr>
            <p:nvPr/>
          </p:nvSpPr>
          <p:spPr bwMode="auto">
            <a:xfrm>
              <a:off x="4320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" name="Rectangle 32"/>
            <p:cNvSpPr>
              <a:spLocks noChangeArrowheads="1"/>
            </p:cNvSpPr>
            <p:nvPr/>
          </p:nvSpPr>
          <p:spPr bwMode="auto">
            <a:xfrm>
              <a:off x="4512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" name="Rectangle 33"/>
            <p:cNvSpPr>
              <a:spLocks noChangeArrowheads="1"/>
            </p:cNvSpPr>
            <p:nvPr/>
          </p:nvSpPr>
          <p:spPr bwMode="auto">
            <a:xfrm>
              <a:off x="3936" y="1968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" name="Rectangle 34"/>
            <p:cNvSpPr>
              <a:spLocks noChangeArrowheads="1"/>
            </p:cNvSpPr>
            <p:nvPr/>
          </p:nvSpPr>
          <p:spPr bwMode="auto">
            <a:xfrm>
              <a:off x="4128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" name="Rectangle 35"/>
            <p:cNvSpPr>
              <a:spLocks noChangeArrowheads="1"/>
            </p:cNvSpPr>
            <p:nvPr/>
          </p:nvSpPr>
          <p:spPr bwMode="auto">
            <a:xfrm>
              <a:off x="3936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" name="Rectangle 36"/>
            <p:cNvSpPr>
              <a:spLocks noChangeArrowheads="1"/>
            </p:cNvSpPr>
            <p:nvPr/>
          </p:nvSpPr>
          <p:spPr bwMode="auto">
            <a:xfrm>
              <a:off x="4128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" name="Rectangle 37"/>
            <p:cNvSpPr>
              <a:spLocks noChangeArrowheads="1"/>
            </p:cNvSpPr>
            <p:nvPr/>
          </p:nvSpPr>
          <p:spPr bwMode="auto">
            <a:xfrm>
              <a:off x="4320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" name="Rectangle 38"/>
            <p:cNvSpPr>
              <a:spLocks noChangeArrowheads="1"/>
            </p:cNvSpPr>
            <p:nvPr/>
          </p:nvSpPr>
          <p:spPr bwMode="auto">
            <a:xfrm>
              <a:off x="4512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" name="Rectangle 39"/>
            <p:cNvSpPr>
              <a:spLocks noChangeArrowheads="1"/>
            </p:cNvSpPr>
            <p:nvPr/>
          </p:nvSpPr>
          <p:spPr bwMode="auto">
            <a:xfrm>
              <a:off x="4320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" name="Rectangle 40"/>
            <p:cNvSpPr>
              <a:spLocks noChangeArrowheads="1"/>
            </p:cNvSpPr>
            <p:nvPr/>
          </p:nvSpPr>
          <p:spPr bwMode="auto">
            <a:xfrm>
              <a:off x="4512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" name="Rectangle 41"/>
            <p:cNvSpPr>
              <a:spLocks noChangeArrowheads="1"/>
            </p:cNvSpPr>
            <p:nvPr/>
          </p:nvSpPr>
          <p:spPr bwMode="auto">
            <a:xfrm>
              <a:off x="3168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" name="Rectangle 42"/>
            <p:cNvSpPr>
              <a:spLocks noChangeArrowheads="1"/>
            </p:cNvSpPr>
            <p:nvPr/>
          </p:nvSpPr>
          <p:spPr bwMode="auto">
            <a:xfrm>
              <a:off x="3360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" name="Rectangle 43"/>
            <p:cNvSpPr>
              <a:spLocks noChangeArrowheads="1"/>
            </p:cNvSpPr>
            <p:nvPr/>
          </p:nvSpPr>
          <p:spPr bwMode="auto">
            <a:xfrm>
              <a:off x="3168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" name="Rectangle 44"/>
            <p:cNvSpPr>
              <a:spLocks noChangeArrowheads="1"/>
            </p:cNvSpPr>
            <p:nvPr/>
          </p:nvSpPr>
          <p:spPr bwMode="auto">
            <a:xfrm>
              <a:off x="3360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" name="Rectangle 45"/>
            <p:cNvSpPr>
              <a:spLocks noChangeArrowheads="1"/>
            </p:cNvSpPr>
            <p:nvPr/>
          </p:nvSpPr>
          <p:spPr bwMode="auto">
            <a:xfrm>
              <a:off x="3552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" name="Rectangle 46"/>
            <p:cNvSpPr>
              <a:spLocks noChangeArrowheads="1"/>
            </p:cNvSpPr>
            <p:nvPr/>
          </p:nvSpPr>
          <p:spPr bwMode="auto">
            <a:xfrm>
              <a:off x="3744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" name="Rectangle 47"/>
            <p:cNvSpPr>
              <a:spLocks noChangeArrowheads="1"/>
            </p:cNvSpPr>
            <p:nvPr/>
          </p:nvSpPr>
          <p:spPr bwMode="auto">
            <a:xfrm>
              <a:off x="3552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9" name="Rectangle 48"/>
            <p:cNvSpPr>
              <a:spLocks noChangeArrowheads="1"/>
            </p:cNvSpPr>
            <p:nvPr/>
          </p:nvSpPr>
          <p:spPr bwMode="auto">
            <a:xfrm>
              <a:off x="3744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" name="Rectangle 49"/>
            <p:cNvSpPr>
              <a:spLocks noChangeArrowheads="1"/>
            </p:cNvSpPr>
            <p:nvPr/>
          </p:nvSpPr>
          <p:spPr bwMode="auto">
            <a:xfrm>
              <a:off x="3168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" name="Rectangle 50"/>
            <p:cNvSpPr>
              <a:spLocks noChangeArrowheads="1"/>
            </p:cNvSpPr>
            <p:nvPr/>
          </p:nvSpPr>
          <p:spPr bwMode="auto">
            <a:xfrm>
              <a:off x="3360" y="2736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" name="Rectangle 51"/>
            <p:cNvSpPr>
              <a:spLocks noChangeArrowheads="1"/>
            </p:cNvSpPr>
            <p:nvPr/>
          </p:nvSpPr>
          <p:spPr bwMode="auto">
            <a:xfrm>
              <a:off x="3168" y="292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" name="Rectangle 52"/>
            <p:cNvSpPr>
              <a:spLocks noChangeArrowheads="1"/>
            </p:cNvSpPr>
            <p:nvPr/>
          </p:nvSpPr>
          <p:spPr bwMode="auto">
            <a:xfrm>
              <a:off x="3360" y="292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" name="Rectangle 53"/>
            <p:cNvSpPr>
              <a:spLocks noChangeArrowheads="1"/>
            </p:cNvSpPr>
            <p:nvPr/>
          </p:nvSpPr>
          <p:spPr bwMode="auto">
            <a:xfrm>
              <a:off x="3552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" name="Rectangle 54"/>
            <p:cNvSpPr>
              <a:spLocks noChangeArrowheads="1"/>
            </p:cNvSpPr>
            <p:nvPr/>
          </p:nvSpPr>
          <p:spPr bwMode="auto">
            <a:xfrm>
              <a:off x="3744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" name="Rectangle 55"/>
            <p:cNvSpPr>
              <a:spLocks noChangeArrowheads="1"/>
            </p:cNvSpPr>
            <p:nvPr/>
          </p:nvSpPr>
          <p:spPr bwMode="auto">
            <a:xfrm>
              <a:off x="3552" y="2928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7" name="Rectangle 56"/>
            <p:cNvSpPr>
              <a:spLocks noChangeArrowheads="1"/>
            </p:cNvSpPr>
            <p:nvPr/>
          </p:nvSpPr>
          <p:spPr bwMode="auto">
            <a:xfrm>
              <a:off x="3744" y="2928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8" name="Rectangle 57"/>
            <p:cNvSpPr>
              <a:spLocks noChangeArrowheads="1"/>
            </p:cNvSpPr>
            <p:nvPr/>
          </p:nvSpPr>
          <p:spPr bwMode="auto">
            <a:xfrm>
              <a:off x="3936" y="2352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9" name="Rectangle 58"/>
            <p:cNvSpPr>
              <a:spLocks noChangeArrowheads="1"/>
            </p:cNvSpPr>
            <p:nvPr/>
          </p:nvSpPr>
          <p:spPr bwMode="auto">
            <a:xfrm>
              <a:off x="4128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0" name="Rectangle 59"/>
            <p:cNvSpPr>
              <a:spLocks noChangeArrowheads="1"/>
            </p:cNvSpPr>
            <p:nvPr/>
          </p:nvSpPr>
          <p:spPr bwMode="auto">
            <a:xfrm>
              <a:off x="3936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1" name="Rectangle 60"/>
            <p:cNvSpPr>
              <a:spLocks noChangeArrowheads="1"/>
            </p:cNvSpPr>
            <p:nvPr/>
          </p:nvSpPr>
          <p:spPr bwMode="auto">
            <a:xfrm>
              <a:off x="4128" y="2544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" name="Rectangle 61"/>
            <p:cNvSpPr>
              <a:spLocks noChangeArrowheads="1"/>
            </p:cNvSpPr>
            <p:nvPr/>
          </p:nvSpPr>
          <p:spPr bwMode="auto">
            <a:xfrm>
              <a:off x="4320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" name="Rectangle 62"/>
            <p:cNvSpPr>
              <a:spLocks noChangeArrowheads="1"/>
            </p:cNvSpPr>
            <p:nvPr/>
          </p:nvSpPr>
          <p:spPr bwMode="auto">
            <a:xfrm>
              <a:off x="4512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" name="Rectangle 63"/>
            <p:cNvSpPr>
              <a:spLocks noChangeArrowheads="1"/>
            </p:cNvSpPr>
            <p:nvPr/>
          </p:nvSpPr>
          <p:spPr bwMode="auto">
            <a:xfrm>
              <a:off x="4320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" name="Rectangle 64"/>
            <p:cNvSpPr>
              <a:spLocks noChangeArrowheads="1"/>
            </p:cNvSpPr>
            <p:nvPr/>
          </p:nvSpPr>
          <p:spPr bwMode="auto">
            <a:xfrm>
              <a:off x="4512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6" name="Rectangle 65"/>
            <p:cNvSpPr>
              <a:spLocks noChangeArrowheads="1"/>
            </p:cNvSpPr>
            <p:nvPr/>
          </p:nvSpPr>
          <p:spPr bwMode="auto">
            <a:xfrm>
              <a:off x="3936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" name="Rectangle 66"/>
            <p:cNvSpPr>
              <a:spLocks noChangeArrowheads="1"/>
            </p:cNvSpPr>
            <p:nvPr/>
          </p:nvSpPr>
          <p:spPr bwMode="auto">
            <a:xfrm>
              <a:off x="4128" y="2736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" name="Rectangle 67"/>
            <p:cNvSpPr>
              <a:spLocks noChangeArrowheads="1"/>
            </p:cNvSpPr>
            <p:nvPr/>
          </p:nvSpPr>
          <p:spPr bwMode="auto">
            <a:xfrm>
              <a:off x="3936" y="2928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9" name="Rectangle 68"/>
            <p:cNvSpPr>
              <a:spLocks noChangeArrowheads="1"/>
            </p:cNvSpPr>
            <p:nvPr/>
          </p:nvSpPr>
          <p:spPr bwMode="auto">
            <a:xfrm>
              <a:off x="4128" y="292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" name="Rectangle 69"/>
            <p:cNvSpPr>
              <a:spLocks noChangeArrowheads="1"/>
            </p:cNvSpPr>
            <p:nvPr/>
          </p:nvSpPr>
          <p:spPr bwMode="auto">
            <a:xfrm>
              <a:off x="4320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1" name="Rectangle 70"/>
            <p:cNvSpPr>
              <a:spLocks noChangeArrowheads="1"/>
            </p:cNvSpPr>
            <p:nvPr/>
          </p:nvSpPr>
          <p:spPr bwMode="auto">
            <a:xfrm>
              <a:off x="4512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2" name="Rectangle 71"/>
            <p:cNvSpPr>
              <a:spLocks noChangeArrowheads="1"/>
            </p:cNvSpPr>
            <p:nvPr/>
          </p:nvSpPr>
          <p:spPr bwMode="auto">
            <a:xfrm>
              <a:off x="4320" y="292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" name="Rectangle 72"/>
            <p:cNvSpPr>
              <a:spLocks noChangeArrowheads="1"/>
            </p:cNvSpPr>
            <p:nvPr/>
          </p:nvSpPr>
          <p:spPr bwMode="auto">
            <a:xfrm>
              <a:off x="4512" y="292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>
                <a:solidFill>
                  <a:srgbClr val="000090"/>
                </a:solidFill>
                <a:latin typeface="Arial" charset="0"/>
              </a:rPr>
              <a:t>Example Distributions</a:t>
            </a:r>
            <a:endParaRPr lang="en-US" dirty="0">
              <a:solidFill>
                <a:srgbClr val="000090"/>
              </a:solidFill>
              <a:latin typeface="Arial" charset="0"/>
            </a:endParaRPr>
          </a:p>
        </p:txBody>
      </p:sp>
      <p:pic>
        <p:nvPicPr>
          <p:cNvPr id="183" name="Picture 182" descr="txp_fi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3" y="1828800"/>
            <a:ext cx="7127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12882" name="Group 1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354920"/>
              </p:ext>
            </p:extLst>
          </p:nvPr>
        </p:nvGraphicFramePr>
        <p:xfrm>
          <a:off x="914400" y="2298700"/>
          <a:ext cx="1066800" cy="3352800"/>
        </p:xfrm>
        <a:graphic>
          <a:graphicData uri="http://schemas.openxmlformats.org/drawingml/2006/table">
            <a:tbl>
              <a:tblPr/>
              <a:tblGrid>
                <a:gridCol w="533400"/>
                <a:gridCol w="533400"/>
              </a:tblGrid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12884" name="Line 116"/>
          <p:cNvSpPr>
            <a:spLocks noChangeShapeType="1"/>
          </p:cNvSpPr>
          <p:nvPr/>
        </p:nvSpPr>
        <p:spPr bwMode="auto">
          <a:xfrm flipV="1">
            <a:off x="4267200" y="2209800"/>
            <a:ext cx="3124200" cy="213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2890" name="Line 122"/>
          <p:cNvSpPr>
            <a:spLocks noChangeShapeType="1"/>
          </p:cNvSpPr>
          <p:nvPr/>
        </p:nvSpPr>
        <p:spPr bwMode="auto">
          <a:xfrm flipV="1">
            <a:off x="3124200" y="2057400"/>
            <a:ext cx="2209800" cy="1600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12891" name="Rectangle 123"/>
          <p:cNvSpPr>
            <a:spLocks noChangeArrowheads="1"/>
          </p:cNvSpPr>
          <p:nvPr/>
        </p:nvSpPr>
        <p:spPr bwMode="auto">
          <a:xfrm>
            <a:off x="2895600" y="3581400"/>
            <a:ext cx="304800" cy="3048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12892" name="Rectangle 124"/>
          <p:cNvSpPr>
            <a:spLocks noChangeArrowheads="1"/>
          </p:cNvSpPr>
          <p:nvPr/>
        </p:nvSpPr>
        <p:spPr bwMode="auto">
          <a:xfrm>
            <a:off x="4114800" y="4191000"/>
            <a:ext cx="304800" cy="3048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312933" name="Group 1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080026"/>
              </p:ext>
            </p:extLst>
          </p:nvPr>
        </p:nvGraphicFramePr>
        <p:xfrm>
          <a:off x="5791200" y="2362200"/>
          <a:ext cx="1066800" cy="3352800"/>
        </p:xfrm>
        <a:graphic>
          <a:graphicData uri="http://schemas.openxmlformats.org/drawingml/2006/table">
            <a:tbl>
              <a:tblPr/>
              <a:tblGrid>
                <a:gridCol w="381000"/>
                <a:gridCol w="685800"/>
              </a:tblGrid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84" name="Picture 183" descr="txp_fi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981200"/>
            <a:ext cx="1625600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" name="Picture 184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981200"/>
            <a:ext cx="1622425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12934" name="Group 1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2192831"/>
              </p:ext>
            </p:extLst>
          </p:nvPr>
        </p:nvGraphicFramePr>
        <p:xfrm>
          <a:off x="7543800" y="2362200"/>
          <a:ext cx="1066800" cy="3352800"/>
        </p:xfrm>
        <a:graphic>
          <a:graphicData uri="http://schemas.openxmlformats.org/drawingml/2006/table">
            <a:tbl>
              <a:tblPr/>
              <a:tblGrid>
                <a:gridCol w="381000"/>
                <a:gridCol w="685800"/>
              </a:tblGrid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Arial" charset="0"/>
                        </a:rPr>
                        <a:t>0.80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026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2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2884" grpId="0" animBg="1"/>
      <p:bldP spid="1312890" grpId="0" animBg="1"/>
      <p:bldP spid="1312891" grpId="0" animBg="1"/>
      <p:bldP spid="131289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0090"/>
                </a:solidFill>
              </a:rPr>
              <a:t>MLE for the parameters of NB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27443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295400"/>
            <a:ext cx="6096000" cy="52578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000090"/>
                </a:solidFill>
              </a:rPr>
              <a:t>Given dataset</a:t>
            </a:r>
          </a:p>
          <a:p>
            <a:pPr lvl="1"/>
            <a:r>
              <a:rPr lang="en-US" sz="2400" dirty="0"/>
              <a:t>Count(A=</a:t>
            </a:r>
            <a:r>
              <a:rPr lang="en-US" sz="2400" dirty="0" err="1"/>
              <a:t>a,B</a:t>
            </a:r>
            <a:r>
              <a:rPr lang="en-US" sz="2400" dirty="0"/>
              <a:t>=b) </a:t>
            </a:r>
            <a:r>
              <a:rPr lang="en-US" sz="2400" dirty="0" smtClean="0"/>
              <a:t> </a:t>
            </a:r>
            <a:r>
              <a:rPr lang="en-US" sz="2400" dirty="0"/>
              <a:t>number of examples where A=a and B=</a:t>
            </a:r>
            <a:r>
              <a:rPr lang="en-US" sz="2400" dirty="0" smtClean="0"/>
              <a:t>b</a:t>
            </a:r>
            <a:endParaRPr lang="en-US" dirty="0"/>
          </a:p>
          <a:p>
            <a:r>
              <a:rPr lang="en-US" sz="2800" dirty="0">
                <a:solidFill>
                  <a:srgbClr val="000090"/>
                </a:solidFill>
              </a:rPr>
              <a:t>MLE </a:t>
            </a:r>
            <a:r>
              <a:rPr lang="en-US" sz="2800" dirty="0" smtClean="0">
                <a:solidFill>
                  <a:srgbClr val="000090"/>
                </a:solidFill>
              </a:rPr>
              <a:t>for discrete NB, </a:t>
            </a:r>
            <a:r>
              <a:rPr lang="en-US" sz="2800" dirty="0">
                <a:solidFill>
                  <a:srgbClr val="000090"/>
                </a:solidFill>
              </a:rPr>
              <a:t>simply:</a:t>
            </a:r>
          </a:p>
          <a:p>
            <a:pPr lvl="1"/>
            <a:r>
              <a:rPr lang="en-US" sz="2400" dirty="0">
                <a:solidFill>
                  <a:srgbClr val="000090"/>
                </a:solidFill>
              </a:rPr>
              <a:t>Prior</a:t>
            </a:r>
            <a:r>
              <a:rPr lang="en-US" sz="2400" dirty="0" smtClean="0">
                <a:solidFill>
                  <a:srgbClr val="000090"/>
                </a:solidFill>
              </a:rPr>
              <a:t>:</a:t>
            </a:r>
            <a:endParaRPr lang="en-US" sz="2400" dirty="0"/>
          </a:p>
          <a:p>
            <a:pPr marL="457200" lvl="1" indent="0">
              <a:buNone/>
            </a:pPr>
            <a:endParaRPr lang="en-US" sz="2400" dirty="0" smtClean="0"/>
          </a:p>
          <a:p>
            <a:pPr lvl="1"/>
            <a:endParaRPr lang="en-US" sz="2400" dirty="0"/>
          </a:p>
          <a:p>
            <a:pPr lvl="1"/>
            <a:r>
              <a:rPr lang="en-US" sz="2400" dirty="0">
                <a:solidFill>
                  <a:srgbClr val="000090"/>
                </a:solidFill>
              </a:rPr>
              <a:t>Likelihood: </a:t>
            </a:r>
            <a:endParaRPr lang="en-US" sz="2400" dirty="0"/>
          </a:p>
        </p:txBody>
      </p:sp>
      <p:pic>
        <p:nvPicPr>
          <p:cNvPr id="274432" name="Picture 2744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3505200"/>
            <a:ext cx="2184400" cy="977900"/>
          </a:xfrm>
          <a:prstGeom prst="rect">
            <a:avLst/>
          </a:prstGeom>
        </p:spPr>
      </p:pic>
      <p:pic>
        <p:nvPicPr>
          <p:cNvPr id="274433" name="Picture 2744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00" y="3429000"/>
            <a:ext cx="3797300" cy="1155700"/>
          </a:xfrm>
          <a:prstGeom prst="rect">
            <a:avLst/>
          </a:prstGeom>
        </p:spPr>
      </p:pic>
      <p:pic>
        <p:nvPicPr>
          <p:cNvPr id="274436" name="Picture 2744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" y="5029200"/>
            <a:ext cx="3467100" cy="965200"/>
          </a:xfrm>
          <a:prstGeom prst="rect">
            <a:avLst/>
          </a:prstGeom>
        </p:spPr>
      </p:pic>
      <p:pic>
        <p:nvPicPr>
          <p:cNvPr id="274437" name="Picture 2744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25900" y="4927600"/>
            <a:ext cx="4965700" cy="124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9009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8229600" cy="1371600"/>
          </a:xfrm>
        </p:spPr>
        <p:txBody>
          <a:bodyPr/>
          <a:lstStyle/>
          <a:p>
            <a:r>
              <a:rPr lang="en-US" sz="4000" dirty="0" smtClean="0">
                <a:solidFill>
                  <a:srgbClr val="000090"/>
                </a:solidFill>
              </a:rPr>
              <a:t>Violating </a:t>
            </a:r>
            <a:r>
              <a:rPr lang="en-US" sz="4000" dirty="0">
                <a:solidFill>
                  <a:srgbClr val="000090"/>
                </a:solidFill>
              </a:rPr>
              <a:t>the NB assumption</a:t>
            </a:r>
          </a:p>
        </p:txBody>
      </p:sp>
      <p:sp>
        <p:nvSpPr>
          <p:cNvPr id="27648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700415"/>
            <a:ext cx="8305800" cy="4648200"/>
          </a:xfrm>
        </p:spPr>
        <p:txBody>
          <a:bodyPr>
            <a:normAutofit/>
          </a:bodyPr>
          <a:lstStyle/>
          <a:p>
            <a:r>
              <a:rPr lang="en-US" sz="2800" dirty="0"/>
              <a:t>Usually, features are not conditionally independent: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pPr lvl="1"/>
            <a:r>
              <a:rPr lang="en-US" sz="2400" dirty="0" smtClean="0"/>
              <a:t>NB </a:t>
            </a:r>
            <a:r>
              <a:rPr lang="en-US" sz="2400" dirty="0"/>
              <a:t>often performs well, even when assumption is violated</a:t>
            </a:r>
          </a:p>
          <a:p>
            <a:pPr lvl="1"/>
            <a:r>
              <a:rPr lang="en-US" sz="2400" dirty="0"/>
              <a:t>[</a:t>
            </a:r>
            <a:r>
              <a:rPr lang="en-US" sz="2400" dirty="0" err="1"/>
              <a:t>Domingos</a:t>
            </a:r>
            <a:r>
              <a:rPr lang="en-US" sz="2400" dirty="0"/>
              <a:t> &amp; </a:t>
            </a:r>
            <a:r>
              <a:rPr lang="en-US" sz="2400" dirty="0" err="1"/>
              <a:t>Pazzani</a:t>
            </a:r>
            <a:r>
              <a:rPr lang="en-US" sz="2400" dirty="0"/>
              <a:t> ’96] discuss some conditions for good performance</a:t>
            </a:r>
          </a:p>
        </p:txBody>
      </p:sp>
      <p:pic>
        <p:nvPicPr>
          <p:cNvPr id="276485" name="Picture 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2526117"/>
            <a:ext cx="5744265" cy="8747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792612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8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roup 8"/>
          <p:cNvGrpSpPr>
            <a:grpSpLocks/>
          </p:cNvGrpSpPr>
          <p:nvPr/>
        </p:nvGrpSpPr>
        <p:grpSpPr bwMode="auto">
          <a:xfrm>
            <a:off x="3352800" y="2667000"/>
            <a:ext cx="2438400" cy="2438400"/>
            <a:chOff x="3168" y="1584"/>
            <a:chExt cx="1536" cy="1536"/>
          </a:xfrm>
        </p:grpSpPr>
        <p:sp>
          <p:nvSpPr>
            <p:cNvPr id="99" name="Rectangle 9"/>
            <p:cNvSpPr>
              <a:spLocks noChangeArrowheads="1"/>
            </p:cNvSpPr>
            <p:nvPr/>
          </p:nvSpPr>
          <p:spPr bwMode="auto">
            <a:xfrm>
              <a:off x="3168" y="158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0" name="Rectangle 10"/>
            <p:cNvSpPr>
              <a:spLocks noChangeArrowheads="1"/>
            </p:cNvSpPr>
            <p:nvPr/>
          </p:nvSpPr>
          <p:spPr bwMode="auto">
            <a:xfrm>
              <a:off x="3360" y="158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1" name="Rectangle 11"/>
            <p:cNvSpPr>
              <a:spLocks noChangeArrowheads="1"/>
            </p:cNvSpPr>
            <p:nvPr/>
          </p:nvSpPr>
          <p:spPr bwMode="auto">
            <a:xfrm>
              <a:off x="3168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" name="Rectangle 12"/>
            <p:cNvSpPr>
              <a:spLocks noChangeArrowheads="1"/>
            </p:cNvSpPr>
            <p:nvPr/>
          </p:nvSpPr>
          <p:spPr bwMode="auto">
            <a:xfrm>
              <a:off x="3360" y="1776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" name="Rectangle 13"/>
            <p:cNvSpPr>
              <a:spLocks noChangeArrowheads="1"/>
            </p:cNvSpPr>
            <p:nvPr/>
          </p:nvSpPr>
          <p:spPr bwMode="auto">
            <a:xfrm>
              <a:off x="3552" y="1584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4" name="Rectangle 14"/>
            <p:cNvSpPr>
              <a:spLocks noChangeArrowheads="1"/>
            </p:cNvSpPr>
            <p:nvPr/>
          </p:nvSpPr>
          <p:spPr bwMode="auto">
            <a:xfrm>
              <a:off x="3744" y="1584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5" name="Rectangle 15"/>
            <p:cNvSpPr>
              <a:spLocks noChangeArrowheads="1"/>
            </p:cNvSpPr>
            <p:nvPr/>
          </p:nvSpPr>
          <p:spPr bwMode="auto">
            <a:xfrm>
              <a:off x="3552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6" name="Rectangle 16"/>
            <p:cNvSpPr>
              <a:spLocks noChangeArrowheads="1"/>
            </p:cNvSpPr>
            <p:nvPr/>
          </p:nvSpPr>
          <p:spPr bwMode="auto">
            <a:xfrm>
              <a:off x="3744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7" name="Rectangle 17"/>
            <p:cNvSpPr>
              <a:spLocks noChangeArrowheads="1"/>
            </p:cNvSpPr>
            <p:nvPr/>
          </p:nvSpPr>
          <p:spPr bwMode="auto">
            <a:xfrm>
              <a:off x="3168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8" name="Rectangle 18"/>
            <p:cNvSpPr>
              <a:spLocks noChangeArrowheads="1"/>
            </p:cNvSpPr>
            <p:nvPr/>
          </p:nvSpPr>
          <p:spPr bwMode="auto">
            <a:xfrm>
              <a:off x="3360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" name="Rectangle 19"/>
            <p:cNvSpPr>
              <a:spLocks noChangeArrowheads="1"/>
            </p:cNvSpPr>
            <p:nvPr/>
          </p:nvSpPr>
          <p:spPr bwMode="auto">
            <a:xfrm>
              <a:off x="3168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" name="Rectangle 20"/>
            <p:cNvSpPr>
              <a:spLocks noChangeArrowheads="1"/>
            </p:cNvSpPr>
            <p:nvPr/>
          </p:nvSpPr>
          <p:spPr bwMode="auto">
            <a:xfrm>
              <a:off x="3360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" name="Rectangle 21"/>
            <p:cNvSpPr>
              <a:spLocks noChangeArrowheads="1"/>
            </p:cNvSpPr>
            <p:nvPr/>
          </p:nvSpPr>
          <p:spPr bwMode="auto">
            <a:xfrm>
              <a:off x="3552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" name="Rectangle 22"/>
            <p:cNvSpPr>
              <a:spLocks noChangeArrowheads="1"/>
            </p:cNvSpPr>
            <p:nvPr/>
          </p:nvSpPr>
          <p:spPr bwMode="auto">
            <a:xfrm>
              <a:off x="3744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" name="Rectangle 23"/>
            <p:cNvSpPr>
              <a:spLocks noChangeArrowheads="1"/>
            </p:cNvSpPr>
            <p:nvPr/>
          </p:nvSpPr>
          <p:spPr bwMode="auto">
            <a:xfrm>
              <a:off x="3552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" name="Rectangle 24"/>
            <p:cNvSpPr>
              <a:spLocks noChangeArrowheads="1"/>
            </p:cNvSpPr>
            <p:nvPr/>
          </p:nvSpPr>
          <p:spPr bwMode="auto">
            <a:xfrm>
              <a:off x="3744" y="2160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" name="Rectangle 25"/>
            <p:cNvSpPr>
              <a:spLocks noChangeArrowheads="1"/>
            </p:cNvSpPr>
            <p:nvPr/>
          </p:nvSpPr>
          <p:spPr bwMode="auto">
            <a:xfrm>
              <a:off x="3936" y="1584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" name="Rectangle 26"/>
            <p:cNvSpPr>
              <a:spLocks noChangeArrowheads="1"/>
            </p:cNvSpPr>
            <p:nvPr/>
          </p:nvSpPr>
          <p:spPr bwMode="auto">
            <a:xfrm>
              <a:off x="4128" y="158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7" name="Rectangle 27"/>
            <p:cNvSpPr>
              <a:spLocks noChangeArrowheads="1"/>
            </p:cNvSpPr>
            <p:nvPr/>
          </p:nvSpPr>
          <p:spPr bwMode="auto">
            <a:xfrm>
              <a:off x="3936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" name="Rectangle 28"/>
            <p:cNvSpPr>
              <a:spLocks noChangeArrowheads="1"/>
            </p:cNvSpPr>
            <p:nvPr/>
          </p:nvSpPr>
          <p:spPr bwMode="auto">
            <a:xfrm>
              <a:off x="4128" y="1776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9" name="Rectangle 29"/>
            <p:cNvSpPr>
              <a:spLocks noChangeArrowheads="1"/>
            </p:cNvSpPr>
            <p:nvPr/>
          </p:nvSpPr>
          <p:spPr bwMode="auto">
            <a:xfrm>
              <a:off x="4320" y="158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0" name="Rectangle 30"/>
            <p:cNvSpPr>
              <a:spLocks noChangeArrowheads="1"/>
            </p:cNvSpPr>
            <p:nvPr/>
          </p:nvSpPr>
          <p:spPr bwMode="auto">
            <a:xfrm>
              <a:off x="4512" y="158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" name="Rectangle 31"/>
            <p:cNvSpPr>
              <a:spLocks noChangeArrowheads="1"/>
            </p:cNvSpPr>
            <p:nvPr/>
          </p:nvSpPr>
          <p:spPr bwMode="auto">
            <a:xfrm>
              <a:off x="4320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" name="Rectangle 32"/>
            <p:cNvSpPr>
              <a:spLocks noChangeArrowheads="1"/>
            </p:cNvSpPr>
            <p:nvPr/>
          </p:nvSpPr>
          <p:spPr bwMode="auto">
            <a:xfrm>
              <a:off x="4512" y="177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" name="Rectangle 33"/>
            <p:cNvSpPr>
              <a:spLocks noChangeArrowheads="1"/>
            </p:cNvSpPr>
            <p:nvPr/>
          </p:nvSpPr>
          <p:spPr bwMode="auto">
            <a:xfrm>
              <a:off x="3936" y="1968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4" name="Rectangle 34"/>
            <p:cNvSpPr>
              <a:spLocks noChangeArrowheads="1"/>
            </p:cNvSpPr>
            <p:nvPr/>
          </p:nvSpPr>
          <p:spPr bwMode="auto">
            <a:xfrm>
              <a:off x="4128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" name="Rectangle 35"/>
            <p:cNvSpPr>
              <a:spLocks noChangeArrowheads="1"/>
            </p:cNvSpPr>
            <p:nvPr/>
          </p:nvSpPr>
          <p:spPr bwMode="auto">
            <a:xfrm>
              <a:off x="3936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" name="Rectangle 36"/>
            <p:cNvSpPr>
              <a:spLocks noChangeArrowheads="1"/>
            </p:cNvSpPr>
            <p:nvPr/>
          </p:nvSpPr>
          <p:spPr bwMode="auto">
            <a:xfrm>
              <a:off x="4128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7" name="Rectangle 37"/>
            <p:cNvSpPr>
              <a:spLocks noChangeArrowheads="1"/>
            </p:cNvSpPr>
            <p:nvPr/>
          </p:nvSpPr>
          <p:spPr bwMode="auto">
            <a:xfrm>
              <a:off x="4320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8" name="Rectangle 38"/>
            <p:cNvSpPr>
              <a:spLocks noChangeArrowheads="1"/>
            </p:cNvSpPr>
            <p:nvPr/>
          </p:nvSpPr>
          <p:spPr bwMode="auto">
            <a:xfrm>
              <a:off x="4512" y="196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9" name="Rectangle 39"/>
            <p:cNvSpPr>
              <a:spLocks noChangeArrowheads="1"/>
            </p:cNvSpPr>
            <p:nvPr/>
          </p:nvSpPr>
          <p:spPr bwMode="auto">
            <a:xfrm>
              <a:off x="4320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0" name="Rectangle 40"/>
            <p:cNvSpPr>
              <a:spLocks noChangeArrowheads="1"/>
            </p:cNvSpPr>
            <p:nvPr/>
          </p:nvSpPr>
          <p:spPr bwMode="auto">
            <a:xfrm>
              <a:off x="4512" y="2160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1" name="Rectangle 41"/>
            <p:cNvSpPr>
              <a:spLocks noChangeArrowheads="1"/>
            </p:cNvSpPr>
            <p:nvPr/>
          </p:nvSpPr>
          <p:spPr bwMode="auto">
            <a:xfrm>
              <a:off x="3168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2" name="Rectangle 42"/>
            <p:cNvSpPr>
              <a:spLocks noChangeArrowheads="1"/>
            </p:cNvSpPr>
            <p:nvPr/>
          </p:nvSpPr>
          <p:spPr bwMode="auto">
            <a:xfrm>
              <a:off x="3360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" name="Rectangle 43"/>
            <p:cNvSpPr>
              <a:spLocks noChangeArrowheads="1"/>
            </p:cNvSpPr>
            <p:nvPr/>
          </p:nvSpPr>
          <p:spPr bwMode="auto">
            <a:xfrm>
              <a:off x="3168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4" name="Rectangle 44"/>
            <p:cNvSpPr>
              <a:spLocks noChangeArrowheads="1"/>
            </p:cNvSpPr>
            <p:nvPr/>
          </p:nvSpPr>
          <p:spPr bwMode="auto">
            <a:xfrm>
              <a:off x="3360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" name="Rectangle 45"/>
            <p:cNvSpPr>
              <a:spLocks noChangeArrowheads="1"/>
            </p:cNvSpPr>
            <p:nvPr/>
          </p:nvSpPr>
          <p:spPr bwMode="auto">
            <a:xfrm>
              <a:off x="3552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6" name="Rectangle 46"/>
            <p:cNvSpPr>
              <a:spLocks noChangeArrowheads="1"/>
            </p:cNvSpPr>
            <p:nvPr/>
          </p:nvSpPr>
          <p:spPr bwMode="auto">
            <a:xfrm>
              <a:off x="3744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7" name="Rectangle 47"/>
            <p:cNvSpPr>
              <a:spLocks noChangeArrowheads="1"/>
            </p:cNvSpPr>
            <p:nvPr/>
          </p:nvSpPr>
          <p:spPr bwMode="auto">
            <a:xfrm>
              <a:off x="3552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8" name="Rectangle 48"/>
            <p:cNvSpPr>
              <a:spLocks noChangeArrowheads="1"/>
            </p:cNvSpPr>
            <p:nvPr/>
          </p:nvSpPr>
          <p:spPr bwMode="auto">
            <a:xfrm>
              <a:off x="3744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9" name="Rectangle 49"/>
            <p:cNvSpPr>
              <a:spLocks noChangeArrowheads="1"/>
            </p:cNvSpPr>
            <p:nvPr/>
          </p:nvSpPr>
          <p:spPr bwMode="auto">
            <a:xfrm>
              <a:off x="3168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0" name="Rectangle 50"/>
            <p:cNvSpPr>
              <a:spLocks noChangeArrowheads="1"/>
            </p:cNvSpPr>
            <p:nvPr/>
          </p:nvSpPr>
          <p:spPr bwMode="auto">
            <a:xfrm>
              <a:off x="3360" y="2736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1" name="Rectangle 51"/>
            <p:cNvSpPr>
              <a:spLocks noChangeArrowheads="1"/>
            </p:cNvSpPr>
            <p:nvPr/>
          </p:nvSpPr>
          <p:spPr bwMode="auto">
            <a:xfrm>
              <a:off x="3168" y="292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2" name="Rectangle 52"/>
            <p:cNvSpPr>
              <a:spLocks noChangeArrowheads="1"/>
            </p:cNvSpPr>
            <p:nvPr/>
          </p:nvSpPr>
          <p:spPr bwMode="auto">
            <a:xfrm>
              <a:off x="3360" y="292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3" name="Rectangle 53"/>
            <p:cNvSpPr>
              <a:spLocks noChangeArrowheads="1"/>
            </p:cNvSpPr>
            <p:nvPr/>
          </p:nvSpPr>
          <p:spPr bwMode="auto">
            <a:xfrm>
              <a:off x="3552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4" name="Rectangle 54"/>
            <p:cNvSpPr>
              <a:spLocks noChangeArrowheads="1"/>
            </p:cNvSpPr>
            <p:nvPr/>
          </p:nvSpPr>
          <p:spPr bwMode="auto">
            <a:xfrm>
              <a:off x="3744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5" name="Rectangle 55"/>
            <p:cNvSpPr>
              <a:spLocks noChangeArrowheads="1"/>
            </p:cNvSpPr>
            <p:nvPr/>
          </p:nvSpPr>
          <p:spPr bwMode="auto">
            <a:xfrm>
              <a:off x="3552" y="2928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6" name="Rectangle 56"/>
            <p:cNvSpPr>
              <a:spLocks noChangeArrowheads="1"/>
            </p:cNvSpPr>
            <p:nvPr/>
          </p:nvSpPr>
          <p:spPr bwMode="auto">
            <a:xfrm>
              <a:off x="3744" y="2928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7" name="Rectangle 57"/>
            <p:cNvSpPr>
              <a:spLocks noChangeArrowheads="1"/>
            </p:cNvSpPr>
            <p:nvPr/>
          </p:nvSpPr>
          <p:spPr bwMode="auto">
            <a:xfrm>
              <a:off x="3936" y="2352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8" name="Rectangle 58"/>
            <p:cNvSpPr>
              <a:spLocks noChangeArrowheads="1"/>
            </p:cNvSpPr>
            <p:nvPr/>
          </p:nvSpPr>
          <p:spPr bwMode="auto">
            <a:xfrm>
              <a:off x="4128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9" name="Rectangle 59"/>
            <p:cNvSpPr>
              <a:spLocks noChangeArrowheads="1"/>
            </p:cNvSpPr>
            <p:nvPr/>
          </p:nvSpPr>
          <p:spPr bwMode="auto">
            <a:xfrm>
              <a:off x="3936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0" name="Rectangle 60"/>
            <p:cNvSpPr>
              <a:spLocks noChangeArrowheads="1"/>
            </p:cNvSpPr>
            <p:nvPr/>
          </p:nvSpPr>
          <p:spPr bwMode="auto">
            <a:xfrm>
              <a:off x="4128" y="2544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1" name="Rectangle 61"/>
            <p:cNvSpPr>
              <a:spLocks noChangeArrowheads="1"/>
            </p:cNvSpPr>
            <p:nvPr/>
          </p:nvSpPr>
          <p:spPr bwMode="auto">
            <a:xfrm>
              <a:off x="4320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2" name="Rectangle 62"/>
            <p:cNvSpPr>
              <a:spLocks noChangeArrowheads="1"/>
            </p:cNvSpPr>
            <p:nvPr/>
          </p:nvSpPr>
          <p:spPr bwMode="auto">
            <a:xfrm>
              <a:off x="4512" y="2352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" name="Rectangle 63"/>
            <p:cNvSpPr>
              <a:spLocks noChangeArrowheads="1"/>
            </p:cNvSpPr>
            <p:nvPr/>
          </p:nvSpPr>
          <p:spPr bwMode="auto">
            <a:xfrm>
              <a:off x="4320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4" name="Rectangle 64"/>
            <p:cNvSpPr>
              <a:spLocks noChangeArrowheads="1"/>
            </p:cNvSpPr>
            <p:nvPr/>
          </p:nvSpPr>
          <p:spPr bwMode="auto">
            <a:xfrm>
              <a:off x="4512" y="2544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5" name="Rectangle 65"/>
            <p:cNvSpPr>
              <a:spLocks noChangeArrowheads="1"/>
            </p:cNvSpPr>
            <p:nvPr/>
          </p:nvSpPr>
          <p:spPr bwMode="auto">
            <a:xfrm>
              <a:off x="3936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6" name="Rectangle 66"/>
            <p:cNvSpPr>
              <a:spLocks noChangeArrowheads="1"/>
            </p:cNvSpPr>
            <p:nvPr/>
          </p:nvSpPr>
          <p:spPr bwMode="auto">
            <a:xfrm>
              <a:off x="4128" y="2736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7" name="Rectangle 67"/>
            <p:cNvSpPr>
              <a:spLocks noChangeArrowheads="1"/>
            </p:cNvSpPr>
            <p:nvPr/>
          </p:nvSpPr>
          <p:spPr bwMode="auto">
            <a:xfrm>
              <a:off x="3936" y="2928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8" name="Rectangle 68"/>
            <p:cNvSpPr>
              <a:spLocks noChangeArrowheads="1"/>
            </p:cNvSpPr>
            <p:nvPr/>
          </p:nvSpPr>
          <p:spPr bwMode="auto">
            <a:xfrm>
              <a:off x="4128" y="292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9" name="Rectangle 69"/>
            <p:cNvSpPr>
              <a:spLocks noChangeArrowheads="1"/>
            </p:cNvSpPr>
            <p:nvPr/>
          </p:nvSpPr>
          <p:spPr bwMode="auto">
            <a:xfrm>
              <a:off x="4320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0" name="Rectangle 70"/>
            <p:cNvSpPr>
              <a:spLocks noChangeArrowheads="1"/>
            </p:cNvSpPr>
            <p:nvPr/>
          </p:nvSpPr>
          <p:spPr bwMode="auto">
            <a:xfrm>
              <a:off x="4512" y="2736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1" name="Rectangle 71"/>
            <p:cNvSpPr>
              <a:spLocks noChangeArrowheads="1"/>
            </p:cNvSpPr>
            <p:nvPr/>
          </p:nvSpPr>
          <p:spPr bwMode="auto">
            <a:xfrm>
              <a:off x="4320" y="2928"/>
              <a:ext cx="192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2" name="Rectangle 72"/>
            <p:cNvSpPr>
              <a:spLocks noChangeArrowheads="1"/>
            </p:cNvSpPr>
            <p:nvPr/>
          </p:nvSpPr>
          <p:spPr bwMode="auto">
            <a:xfrm>
              <a:off x="4512" y="2928"/>
              <a:ext cx="192" cy="19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000090"/>
                </a:solidFill>
                <a:latin typeface="Arial" charset="0"/>
              </a:rPr>
              <a:t>Smoothing</a:t>
            </a:r>
            <a:endParaRPr lang="en-US" dirty="0">
              <a:solidFill>
                <a:srgbClr val="000090"/>
              </a:solidFill>
              <a:latin typeface="Arial" charset="0"/>
            </a:endParaRPr>
          </a:p>
        </p:txBody>
      </p:sp>
      <p:pic>
        <p:nvPicPr>
          <p:cNvPr id="26629" name="Picture 18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3" y="1758950"/>
            <a:ext cx="1995487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186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113" y="1752600"/>
            <a:ext cx="1995487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18"/>
          <p:cNvGrpSpPr>
            <a:grpSpLocks/>
          </p:cNvGrpSpPr>
          <p:nvPr/>
        </p:nvGrpSpPr>
        <p:grpSpPr bwMode="auto">
          <a:xfrm>
            <a:off x="420688" y="2971800"/>
            <a:ext cx="8221662" cy="304800"/>
            <a:chOff x="265" y="1872"/>
            <a:chExt cx="5179" cy="192"/>
          </a:xfrm>
        </p:grpSpPr>
        <p:sp>
          <p:nvSpPr>
            <p:cNvPr id="26653" name="Line 106"/>
            <p:cNvSpPr>
              <a:spLocks noChangeShapeType="1"/>
            </p:cNvSpPr>
            <p:nvPr/>
          </p:nvSpPr>
          <p:spPr bwMode="auto">
            <a:xfrm>
              <a:off x="1680" y="1968"/>
              <a:ext cx="624" cy="0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54" name="Rectangle 107"/>
            <p:cNvSpPr>
              <a:spLocks noChangeArrowheads="1"/>
            </p:cNvSpPr>
            <p:nvPr/>
          </p:nvSpPr>
          <p:spPr bwMode="auto">
            <a:xfrm>
              <a:off x="2304" y="1872"/>
              <a:ext cx="192" cy="192"/>
            </a:xfrm>
            <a:prstGeom prst="rect">
              <a:avLst/>
            </a:prstGeom>
            <a:noFill/>
            <a:ln w="38100">
              <a:solidFill>
                <a:srgbClr val="00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6655" name="Picture 202" descr="txp_fig"/>
            <p:cNvPicPr>
              <a:picLocks noChangeAspect="1" noChangeArrowheads="1"/>
            </p:cNvPicPr>
            <p:nvPr>
              <p:custDataLst>
                <p:tags r:id="rId11"/>
              </p:custDataLst>
            </p:nvPr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" y="1920"/>
              <a:ext cx="1278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656" name="Picture 209" descr="txp_fig"/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6" y="1920"/>
              <a:ext cx="1278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657" name="Line 214"/>
            <p:cNvSpPr>
              <a:spLocks noChangeShapeType="1"/>
            </p:cNvSpPr>
            <p:nvPr/>
          </p:nvSpPr>
          <p:spPr bwMode="auto">
            <a:xfrm>
              <a:off x="2496" y="1968"/>
              <a:ext cx="1584" cy="0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219"/>
          <p:cNvGrpSpPr>
            <a:grpSpLocks/>
          </p:cNvGrpSpPr>
          <p:nvPr/>
        </p:nvGrpSpPr>
        <p:grpSpPr bwMode="auto">
          <a:xfrm>
            <a:off x="420688" y="3581400"/>
            <a:ext cx="8204200" cy="304800"/>
            <a:chOff x="265" y="2256"/>
            <a:chExt cx="5168" cy="192"/>
          </a:xfrm>
        </p:grpSpPr>
        <p:sp>
          <p:nvSpPr>
            <p:cNvPr id="26648" name="Line 105"/>
            <p:cNvSpPr>
              <a:spLocks noChangeShapeType="1"/>
            </p:cNvSpPr>
            <p:nvPr/>
          </p:nvSpPr>
          <p:spPr bwMode="auto">
            <a:xfrm flipH="1">
              <a:off x="1680" y="2352"/>
              <a:ext cx="1008" cy="0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49" name="Rectangle 108"/>
            <p:cNvSpPr>
              <a:spLocks noChangeArrowheads="1"/>
            </p:cNvSpPr>
            <p:nvPr/>
          </p:nvSpPr>
          <p:spPr bwMode="auto">
            <a:xfrm>
              <a:off x="2688" y="2256"/>
              <a:ext cx="192" cy="192"/>
            </a:xfrm>
            <a:prstGeom prst="rect">
              <a:avLst/>
            </a:prstGeom>
            <a:noFill/>
            <a:ln w="38100">
              <a:solidFill>
                <a:srgbClr val="00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26650" name="Picture 201" descr="txp_fig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" y="2304"/>
              <a:ext cx="1271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651" name="Picture 211" descr="txp_fig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5" y="2304"/>
              <a:ext cx="1278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652" name="Line 215"/>
            <p:cNvSpPr>
              <a:spLocks noChangeShapeType="1"/>
            </p:cNvSpPr>
            <p:nvPr/>
          </p:nvSpPr>
          <p:spPr bwMode="auto">
            <a:xfrm flipH="1">
              <a:off x="2880" y="2352"/>
              <a:ext cx="1200" cy="0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5609" name="Text Box 222"/>
          <p:cNvSpPr txBox="1">
            <a:spLocks noChangeArrowheads="1"/>
          </p:cNvSpPr>
          <p:nvPr/>
        </p:nvSpPr>
        <p:spPr bwMode="auto">
          <a:xfrm>
            <a:off x="3771900" y="5334000"/>
            <a:ext cx="220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 i="1" dirty="0">
                <a:solidFill>
                  <a:srgbClr val="000090"/>
                </a:solidFill>
              </a:rPr>
              <a:t>2 wins!!</a:t>
            </a:r>
          </a:p>
        </p:txBody>
      </p:sp>
      <p:grpSp>
        <p:nvGrpSpPr>
          <p:cNvPr id="5" name="Group 225"/>
          <p:cNvGrpSpPr>
            <a:grpSpLocks/>
          </p:cNvGrpSpPr>
          <p:nvPr/>
        </p:nvGrpSpPr>
        <p:grpSpPr bwMode="auto">
          <a:xfrm>
            <a:off x="385763" y="4191000"/>
            <a:ext cx="8250237" cy="304800"/>
            <a:chOff x="243" y="2640"/>
            <a:chExt cx="5197" cy="192"/>
          </a:xfrm>
        </p:grpSpPr>
        <p:sp>
          <p:nvSpPr>
            <p:cNvPr id="26643" name="Rectangle 188"/>
            <p:cNvSpPr>
              <a:spLocks noChangeArrowheads="1"/>
            </p:cNvSpPr>
            <p:nvPr/>
          </p:nvSpPr>
          <p:spPr bwMode="auto">
            <a:xfrm>
              <a:off x="2496" y="2640"/>
              <a:ext cx="192" cy="192"/>
            </a:xfrm>
            <a:prstGeom prst="rect">
              <a:avLst/>
            </a:prstGeom>
            <a:noFill/>
            <a:ln w="38100">
              <a:solidFill>
                <a:srgbClr val="00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4" name="Line 189"/>
            <p:cNvSpPr>
              <a:spLocks noChangeShapeType="1"/>
            </p:cNvSpPr>
            <p:nvPr/>
          </p:nvSpPr>
          <p:spPr bwMode="auto">
            <a:xfrm flipH="1">
              <a:off x="1680" y="2736"/>
              <a:ext cx="816" cy="0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26645" name="Picture 200" descr="txp_fig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" y="2688"/>
              <a:ext cx="1298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646" name="Line 216"/>
            <p:cNvSpPr>
              <a:spLocks noChangeShapeType="1"/>
            </p:cNvSpPr>
            <p:nvPr/>
          </p:nvSpPr>
          <p:spPr bwMode="auto">
            <a:xfrm flipH="1">
              <a:off x="2688" y="2736"/>
              <a:ext cx="1392" cy="0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26647" name="Picture 223" descr="txp_fig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5" y="2688"/>
              <a:ext cx="1305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oup 226"/>
          <p:cNvGrpSpPr>
            <a:grpSpLocks/>
          </p:cNvGrpSpPr>
          <p:nvPr/>
        </p:nvGrpSpPr>
        <p:grpSpPr bwMode="auto">
          <a:xfrm>
            <a:off x="325438" y="4800600"/>
            <a:ext cx="8286750" cy="304800"/>
            <a:chOff x="205" y="3024"/>
            <a:chExt cx="5220" cy="192"/>
          </a:xfrm>
        </p:grpSpPr>
        <p:sp>
          <p:nvSpPr>
            <p:cNvPr id="26638" name="Rectangle 187"/>
            <p:cNvSpPr>
              <a:spLocks noChangeArrowheads="1"/>
            </p:cNvSpPr>
            <p:nvPr/>
          </p:nvSpPr>
          <p:spPr bwMode="auto">
            <a:xfrm>
              <a:off x="3456" y="3024"/>
              <a:ext cx="192" cy="192"/>
            </a:xfrm>
            <a:prstGeom prst="rect">
              <a:avLst/>
            </a:prstGeom>
            <a:noFill/>
            <a:ln w="38100">
              <a:solidFill>
                <a:srgbClr val="00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9" name="Line 190"/>
            <p:cNvSpPr>
              <a:spLocks noChangeShapeType="1"/>
            </p:cNvSpPr>
            <p:nvPr/>
          </p:nvSpPr>
          <p:spPr bwMode="auto">
            <a:xfrm flipH="1" flipV="1">
              <a:off x="1680" y="3120"/>
              <a:ext cx="1776" cy="0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26640" name="Picture 204" descr="txp_fig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" y="3072"/>
              <a:ext cx="1367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641" name="Line 217"/>
            <p:cNvSpPr>
              <a:spLocks noChangeShapeType="1"/>
            </p:cNvSpPr>
            <p:nvPr/>
          </p:nvSpPr>
          <p:spPr bwMode="auto">
            <a:xfrm flipH="1" flipV="1">
              <a:off x="3648" y="3120"/>
              <a:ext cx="432" cy="0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26642" name="Picture 224" descr="txp_fig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7" y="3072"/>
              <a:ext cx="1278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5612" name="Picture 103" descr="txp_fi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3" y="2362200"/>
            <a:ext cx="1690687" cy="21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3" name="Picture 104" descr="txp_fi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297113"/>
            <a:ext cx="1690688" cy="217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5438" y="5854101"/>
            <a:ext cx="58207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Does this happen in vision?</a:t>
            </a:r>
          </a:p>
        </p:txBody>
      </p:sp>
    </p:spTree>
    <p:extLst>
      <p:ext uri="{BB962C8B-B14F-4D97-AF65-F5344CB8AC3E}">
        <p14:creationId xmlns:p14="http://schemas.microsoft.com/office/powerpoint/2010/main" val="23675026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9" grpId="0"/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0090"/>
                </a:solidFill>
              </a:rPr>
              <a:t>NB &amp; Bag </a:t>
            </a:r>
            <a:r>
              <a:rPr lang="en-US" dirty="0">
                <a:solidFill>
                  <a:srgbClr val="000090"/>
                </a:solidFill>
              </a:rPr>
              <a:t>of words model</a:t>
            </a:r>
          </a:p>
        </p:txBody>
      </p:sp>
      <p:pic>
        <p:nvPicPr>
          <p:cNvPr id="288772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4" cstate="print"/>
          <a:srcRect t="29167" b="-1"/>
          <a:stretch/>
        </p:blipFill>
        <p:spPr bwMode="auto">
          <a:xfrm>
            <a:off x="2044561" y="4093883"/>
            <a:ext cx="4755808" cy="966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1"/>
          <p:cNvGrpSpPr/>
          <p:nvPr/>
        </p:nvGrpSpPr>
        <p:grpSpPr>
          <a:xfrm>
            <a:off x="1701319" y="1769705"/>
            <a:ext cx="5791200" cy="1295400"/>
            <a:chOff x="1676400" y="1066800"/>
            <a:chExt cx="5791200" cy="1295400"/>
          </a:xfrm>
        </p:grpSpPr>
        <p:pic>
          <p:nvPicPr>
            <p:cNvPr id="7" name="Picture 3" descr="hexhole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76400" y="1066800"/>
              <a:ext cx="1295400" cy="1295400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8" name="Picture 6" descr="hexholes_patch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800600" y="2209800"/>
              <a:ext cx="153988" cy="152400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9" name="Picture 7" descr="hexholes_patch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029200" y="2211388"/>
              <a:ext cx="152400" cy="150812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10" name="Picture 8" descr="hexholes_patch3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5256213" y="2209800"/>
              <a:ext cx="153987" cy="152400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11" name="Rectangle 14"/>
            <p:cNvSpPr>
              <a:spLocks noChangeArrowheads="1"/>
            </p:cNvSpPr>
            <p:nvPr/>
          </p:nvSpPr>
          <p:spPr bwMode="auto">
            <a:xfrm>
              <a:off x="4800600" y="1200150"/>
              <a:ext cx="152400" cy="933450"/>
            </a:xfrm>
            <a:prstGeom prst="rect">
              <a:avLst/>
            </a:prstGeom>
            <a:solidFill>
              <a:srgbClr val="FFCC99"/>
            </a:solidFill>
            <a:ln w="6350">
              <a:solidFill>
                <a:srgbClr val="FF66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/>
              <a:endParaRPr lang="en-US" sz="2400">
                <a:solidFill>
                  <a:srgbClr val="000000"/>
                </a:solidFill>
                <a:ea typeface="+mn-ea"/>
                <a:cs typeface="Arial" charset="0"/>
              </a:endParaRPr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auto">
            <a:xfrm>
              <a:off x="5029200" y="1066800"/>
              <a:ext cx="152400" cy="1066800"/>
            </a:xfrm>
            <a:prstGeom prst="rect">
              <a:avLst/>
            </a:prstGeom>
            <a:solidFill>
              <a:srgbClr val="FFCC99"/>
            </a:solidFill>
            <a:ln w="6350">
              <a:solidFill>
                <a:srgbClr val="FF66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/>
              <a:endParaRPr lang="en-US" sz="2400">
                <a:solidFill>
                  <a:srgbClr val="000000"/>
                </a:solidFill>
                <a:ea typeface="+mn-ea"/>
                <a:cs typeface="Arial" charset="0"/>
              </a:endParaRPr>
            </a:p>
          </p:txBody>
        </p:sp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5257800" y="1200150"/>
              <a:ext cx="152400" cy="933450"/>
            </a:xfrm>
            <a:prstGeom prst="rect">
              <a:avLst/>
            </a:prstGeom>
            <a:solidFill>
              <a:srgbClr val="FFCC99"/>
            </a:solidFill>
            <a:ln w="6350">
              <a:solidFill>
                <a:srgbClr val="FF66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/>
              <a:endParaRPr lang="en-US" sz="2400">
                <a:solidFill>
                  <a:srgbClr val="000000"/>
                </a:solidFill>
                <a:ea typeface="+mn-ea"/>
                <a:cs typeface="Arial" charset="0"/>
              </a:endParaRPr>
            </a:p>
          </p:txBody>
        </p:sp>
        <p:sp>
          <p:nvSpPr>
            <p:cNvPr id="14" name="AutoShape 22"/>
            <p:cNvSpPr>
              <a:spLocks noChangeArrowheads="1"/>
            </p:cNvSpPr>
            <p:nvPr/>
          </p:nvSpPr>
          <p:spPr bwMode="auto">
            <a:xfrm>
              <a:off x="3679825" y="1524000"/>
              <a:ext cx="484188" cy="339725"/>
            </a:xfrm>
            <a:prstGeom prst="rightArrow">
              <a:avLst>
                <a:gd name="adj1" fmla="val 50000"/>
                <a:gd name="adj2" fmla="val 35631"/>
              </a:avLst>
            </a:prstGeom>
            <a:solidFill>
              <a:srgbClr val="FF9900"/>
            </a:solidFill>
            <a:ln w="1905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en-US" sz="2400">
                <a:solidFill>
                  <a:srgbClr val="000000"/>
                </a:solidFill>
                <a:ea typeface="+mn-ea"/>
                <a:cs typeface="Arial" charset="0"/>
              </a:endParaRPr>
            </a:p>
          </p:txBody>
        </p:sp>
        <p:pic>
          <p:nvPicPr>
            <p:cNvPr id="16" name="Picture 34" descr="brodatz1_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486400" y="2209800"/>
              <a:ext cx="146050" cy="146050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17" name="Picture 35" descr="brodatz1_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943600" y="2209800"/>
              <a:ext cx="146050" cy="146050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18" name="Picture 36" descr="brodatz1_2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715000" y="2209800"/>
              <a:ext cx="146050" cy="146050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19" name="Picture 37" descr="brodatz1_5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172200" y="2209800"/>
              <a:ext cx="146050" cy="146050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20" name="Picture 38" descr="brodatz1_6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400800" y="2209800"/>
              <a:ext cx="146050" cy="146050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21" name="Picture 39" descr="brodatz2_1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6629400" y="2209800"/>
              <a:ext cx="146050" cy="146050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22" name="Picture 40" descr="brodatz2_2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6858000" y="2209800"/>
              <a:ext cx="146050" cy="146050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23" name="Picture 41" descr="brodatz2_3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7086600" y="2209800"/>
              <a:ext cx="146050" cy="146050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24" name="Picture 42" descr="brodatz2_5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7315200" y="2209800"/>
              <a:ext cx="146050" cy="146050"/>
            </a:xfrm>
            <a:prstGeom prst="rect">
              <a:avLst/>
            </a:prstGeom>
            <a:noFill/>
            <a:ln w="317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5" name="Rectangle 43"/>
            <p:cNvSpPr>
              <a:spLocks noChangeArrowheads="1"/>
            </p:cNvSpPr>
            <p:nvPr/>
          </p:nvSpPr>
          <p:spPr bwMode="auto">
            <a:xfrm>
              <a:off x="5486400" y="1981200"/>
              <a:ext cx="152400" cy="152400"/>
            </a:xfrm>
            <a:prstGeom prst="rect">
              <a:avLst/>
            </a:prstGeom>
            <a:solidFill>
              <a:srgbClr val="FFCC99"/>
            </a:solidFill>
            <a:ln w="6350">
              <a:solidFill>
                <a:srgbClr val="FF66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/>
              <a:endParaRPr lang="en-US" sz="2400">
                <a:solidFill>
                  <a:srgbClr val="000000"/>
                </a:solidFill>
                <a:ea typeface="+mn-ea"/>
                <a:cs typeface="Arial" charset="0"/>
              </a:endParaRPr>
            </a:p>
          </p:txBody>
        </p:sp>
        <p:sp>
          <p:nvSpPr>
            <p:cNvPr id="26" name="Rectangle 44"/>
            <p:cNvSpPr>
              <a:spLocks noChangeArrowheads="1"/>
            </p:cNvSpPr>
            <p:nvPr/>
          </p:nvSpPr>
          <p:spPr bwMode="auto">
            <a:xfrm>
              <a:off x="5715000" y="2057400"/>
              <a:ext cx="152400" cy="76200"/>
            </a:xfrm>
            <a:prstGeom prst="rect">
              <a:avLst/>
            </a:prstGeom>
            <a:solidFill>
              <a:srgbClr val="FFCC99"/>
            </a:solidFill>
            <a:ln w="6350">
              <a:solidFill>
                <a:srgbClr val="FF66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/>
              <a:endParaRPr lang="en-US" sz="2400">
                <a:solidFill>
                  <a:srgbClr val="000000"/>
                </a:solidFill>
                <a:ea typeface="+mn-ea"/>
                <a:cs typeface="Arial" charset="0"/>
              </a:endParaRPr>
            </a:p>
          </p:txBody>
        </p:sp>
        <p:sp>
          <p:nvSpPr>
            <p:cNvPr id="27" name="Rectangle 45"/>
            <p:cNvSpPr>
              <a:spLocks noChangeArrowheads="1"/>
            </p:cNvSpPr>
            <p:nvPr/>
          </p:nvSpPr>
          <p:spPr bwMode="auto">
            <a:xfrm>
              <a:off x="5943600" y="1981200"/>
              <a:ext cx="152400" cy="152400"/>
            </a:xfrm>
            <a:prstGeom prst="rect">
              <a:avLst/>
            </a:prstGeom>
            <a:solidFill>
              <a:srgbClr val="FFCC99"/>
            </a:solidFill>
            <a:ln w="6350">
              <a:solidFill>
                <a:srgbClr val="FF66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/>
              <a:endParaRPr lang="en-US" sz="2400">
                <a:solidFill>
                  <a:srgbClr val="000000"/>
                </a:solidFill>
                <a:ea typeface="+mn-ea"/>
                <a:cs typeface="Arial" charset="0"/>
              </a:endParaRPr>
            </a:p>
          </p:txBody>
        </p:sp>
        <p:sp>
          <p:nvSpPr>
            <p:cNvPr id="28" name="Rectangle 46"/>
            <p:cNvSpPr>
              <a:spLocks noChangeArrowheads="1"/>
            </p:cNvSpPr>
            <p:nvPr/>
          </p:nvSpPr>
          <p:spPr bwMode="auto">
            <a:xfrm>
              <a:off x="6172200" y="2057400"/>
              <a:ext cx="152400" cy="76200"/>
            </a:xfrm>
            <a:prstGeom prst="rect">
              <a:avLst/>
            </a:prstGeom>
            <a:solidFill>
              <a:srgbClr val="FFCC99"/>
            </a:solidFill>
            <a:ln w="6350">
              <a:solidFill>
                <a:srgbClr val="FF66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/>
              <a:endParaRPr lang="en-US" sz="2400">
                <a:solidFill>
                  <a:srgbClr val="000000"/>
                </a:solidFill>
                <a:ea typeface="+mn-ea"/>
                <a:cs typeface="Arial" charset="0"/>
              </a:endParaRPr>
            </a:p>
          </p:txBody>
        </p:sp>
        <p:sp>
          <p:nvSpPr>
            <p:cNvPr id="29" name="Rectangle 47"/>
            <p:cNvSpPr>
              <a:spLocks noChangeArrowheads="1"/>
            </p:cNvSpPr>
            <p:nvPr/>
          </p:nvSpPr>
          <p:spPr bwMode="auto">
            <a:xfrm>
              <a:off x="6400800" y="1905000"/>
              <a:ext cx="152400" cy="228600"/>
            </a:xfrm>
            <a:prstGeom prst="rect">
              <a:avLst/>
            </a:prstGeom>
            <a:solidFill>
              <a:srgbClr val="FFCC99"/>
            </a:solidFill>
            <a:ln w="6350">
              <a:solidFill>
                <a:srgbClr val="FF66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/>
              <a:endParaRPr lang="en-US" sz="2400">
                <a:solidFill>
                  <a:srgbClr val="000000"/>
                </a:solidFill>
                <a:ea typeface="+mn-ea"/>
                <a:cs typeface="Arial" charset="0"/>
              </a:endParaRPr>
            </a:p>
          </p:txBody>
        </p:sp>
        <p:sp>
          <p:nvSpPr>
            <p:cNvPr id="30" name="Rectangle 48"/>
            <p:cNvSpPr>
              <a:spLocks noChangeArrowheads="1"/>
            </p:cNvSpPr>
            <p:nvPr/>
          </p:nvSpPr>
          <p:spPr bwMode="auto">
            <a:xfrm>
              <a:off x="6629400" y="1981200"/>
              <a:ext cx="152400" cy="152400"/>
            </a:xfrm>
            <a:prstGeom prst="rect">
              <a:avLst/>
            </a:prstGeom>
            <a:solidFill>
              <a:srgbClr val="FFCC99"/>
            </a:solidFill>
            <a:ln w="6350">
              <a:solidFill>
                <a:srgbClr val="FF66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/>
              <a:endParaRPr lang="en-US" sz="2400">
                <a:solidFill>
                  <a:srgbClr val="000000"/>
                </a:solidFill>
                <a:ea typeface="+mn-ea"/>
                <a:cs typeface="Arial" charset="0"/>
              </a:endParaRPr>
            </a:p>
          </p:txBody>
        </p:sp>
        <p:sp>
          <p:nvSpPr>
            <p:cNvPr id="31" name="Rectangle 49"/>
            <p:cNvSpPr>
              <a:spLocks noChangeArrowheads="1"/>
            </p:cNvSpPr>
            <p:nvPr/>
          </p:nvSpPr>
          <p:spPr bwMode="auto">
            <a:xfrm>
              <a:off x="6858000" y="2057400"/>
              <a:ext cx="152400" cy="76200"/>
            </a:xfrm>
            <a:prstGeom prst="rect">
              <a:avLst/>
            </a:prstGeom>
            <a:solidFill>
              <a:srgbClr val="FFCC99"/>
            </a:solidFill>
            <a:ln w="6350">
              <a:solidFill>
                <a:srgbClr val="FF66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/>
              <a:endParaRPr lang="en-US" sz="2400">
                <a:solidFill>
                  <a:srgbClr val="000000"/>
                </a:solidFill>
                <a:ea typeface="+mn-ea"/>
                <a:cs typeface="Arial" charset="0"/>
              </a:endParaRPr>
            </a:p>
          </p:txBody>
        </p:sp>
        <p:sp>
          <p:nvSpPr>
            <p:cNvPr id="32" name="Rectangle 50"/>
            <p:cNvSpPr>
              <a:spLocks noChangeArrowheads="1"/>
            </p:cNvSpPr>
            <p:nvPr/>
          </p:nvSpPr>
          <p:spPr bwMode="auto">
            <a:xfrm>
              <a:off x="7086600" y="2057400"/>
              <a:ext cx="152400" cy="76200"/>
            </a:xfrm>
            <a:prstGeom prst="rect">
              <a:avLst/>
            </a:prstGeom>
            <a:solidFill>
              <a:srgbClr val="FFCC99"/>
            </a:solidFill>
            <a:ln w="6350">
              <a:solidFill>
                <a:srgbClr val="FF66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/>
              <a:endParaRPr lang="en-US" sz="2400">
                <a:solidFill>
                  <a:srgbClr val="000000"/>
                </a:solidFill>
                <a:ea typeface="+mn-ea"/>
                <a:cs typeface="Arial" charset="0"/>
              </a:endParaRPr>
            </a:p>
          </p:txBody>
        </p:sp>
        <p:sp>
          <p:nvSpPr>
            <p:cNvPr id="33" name="Rectangle 51"/>
            <p:cNvSpPr>
              <a:spLocks noChangeArrowheads="1"/>
            </p:cNvSpPr>
            <p:nvPr/>
          </p:nvSpPr>
          <p:spPr bwMode="auto">
            <a:xfrm>
              <a:off x="7315200" y="1981200"/>
              <a:ext cx="152400" cy="152400"/>
            </a:xfrm>
            <a:prstGeom prst="rect">
              <a:avLst/>
            </a:prstGeom>
            <a:solidFill>
              <a:srgbClr val="FFCC99"/>
            </a:solidFill>
            <a:ln w="6350">
              <a:solidFill>
                <a:srgbClr val="FF66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eaLnBrk="0" hangingPunct="0"/>
              <a:endParaRPr lang="en-US" sz="2400">
                <a:solidFill>
                  <a:srgbClr val="000000"/>
                </a:solidFill>
                <a:ea typeface="+mn-ea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6863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154" name="Picture 2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1413" y="3581400"/>
            <a:ext cx="7165975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515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000090"/>
                </a:solidFill>
              </a:rPr>
              <a:t>What about real Features?</a:t>
            </a:r>
            <a:br>
              <a:rPr lang="en-US" dirty="0" smtClean="0">
                <a:solidFill>
                  <a:srgbClr val="000090"/>
                </a:solidFill>
              </a:rPr>
            </a:br>
            <a:r>
              <a:rPr lang="en-US" dirty="0" smtClean="0">
                <a:solidFill>
                  <a:srgbClr val="000090"/>
                </a:solidFill>
              </a:rPr>
              <a:t>What </a:t>
            </a:r>
            <a:r>
              <a:rPr lang="en-US" dirty="0">
                <a:solidFill>
                  <a:srgbClr val="000090"/>
                </a:solidFill>
              </a:rPr>
              <a:t>if we have continuous </a:t>
            </a:r>
            <a:r>
              <a:rPr lang="en-US" i="1" dirty="0">
                <a:solidFill>
                  <a:srgbClr val="000090"/>
                </a:solidFill>
              </a:rPr>
              <a:t>X</a:t>
            </a:r>
            <a:r>
              <a:rPr lang="en-US" i="1" baseline="-25000" dirty="0">
                <a:solidFill>
                  <a:srgbClr val="000090"/>
                </a:solidFill>
              </a:rPr>
              <a:t>i</a:t>
            </a:r>
            <a:r>
              <a:rPr lang="en-US" baseline="-25000" dirty="0">
                <a:solidFill>
                  <a:srgbClr val="000090"/>
                </a:solidFill>
              </a:rPr>
              <a:t> </a:t>
            </a:r>
            <a:r>
              <a:rPr lang="en-US" dirty="0">
                <a:solidFill>
                  <a:srgbClr val="000090"/>
                </a:solidFill>
              </a:rPr>
              <a:t>?</a:t>
            </a:r>
          </a:p>
        </p:txBody>
      </p:sp>
      <p:pic>
        <p:nvPicPr>
          <p:cNvPr id="305158" name="Picture 6" descr="w51-a4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6477000" y="1524000"/>
            <a:ext cx="828675" cy="1595437"/>
          </a:xfrm>
          <a:ln/>
        </p:spPr>
      </p:pic>
      <p:sp>
        <p:nvSpPr>
          <p:cNvPr id="305156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371600"/>
            <a:ext cx="8229600" cy="52578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dirty="0" err="1">
                <a:solidFill>
                  <a:srgbClr val="000090"/>
                </a:solidFill>
              </a:rPr>
              <a:t>Eg</a:t>
            </a:r>
            <a:r>
              <a:rPr lang="en-US" sz="2000" dirty="0">
                <a:solidFill>
                  <a:srgbClr val="000090"/>
                </a:solidFill>
              </a:rPr>
              <a:t>., character recognition: </a:t>
            </a:r>
            <a:r>
              <a:rPr lang="en-US" sz="2000" i="1" dirty="0">
                <a:solidFill>
                  <a:srgbClr val="000090"/>
                </a:solidFill>
              </a:rPr>
              <a:t>X</a:t>
            </a:r>
            <a:r>
              <a:rPr lang="en-US" sz="2000" i="1" baseline="-25000" dirty="0">
                <a:solidFill>
                  <a:srgbClr val="000090"/>
                </a:solidFill>
              </a:rPr>
              <a:t>i</a:t>
            </a:r>
            <a:r>
              <a:rPr lang="en-US" sz="2000" dirty="0">
                <a:solidFill>
                  <a:srgbClr val="000090"/>
                </a:solidFill>
              </a:rPr>
              <a:t> is </a:t>
            </a:r>
            <a:r>
              <a:rPr lang="en-US" sz="2000" dirty="0" err="1">
                <a:solidFill>
                  <a:srgbClr val="000090"/>
                </a:solidFill>
              </a:rPr>
              <a:t>i</a:t>
            </a:r>
            <a:r>
              <a:rPr lang="en-US" sz="2000" baseline="30000" dirty="0" err="1">
                <a:solidFill>
                  <a:srgbClr val="000090"/>
                </a:solidFill>
              </a:rPr>
              <a:t>th</a:t>
            </a:r>
            <a:r>
              <a:rPr lang="en-US" sz="2000" dirty="0">
                <a:solidFill>
                  <a:srgbClr val="000090"/>
                </a:solidFill>
              </a:rPr>
              <a:t> pixel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000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000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000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000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000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2000" dirty="0">
                <a:solidFill>
                  <a:srgbClr val="000090"/>
                </a:solidFill>
              </a:rPr>
              <a:t>Gaussian Naïve Bayes (GNB):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000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000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000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1800" dirty="0">
                <a:solidFill>
                  <a:srgbClr val="000090"/>
                </a:solidFill>
              </a:rPr>
              <a:t>Sometimes assume variance</a:t>
            </a:r>
          </a:p>
          <a:p>
            <a:pPr>
              <a:lnSpc>
                <a:spcPct val="90000"/>
              </a:lnSpc>
            </a:pPr>
            <a:r>
              <a:rPr lang="en-US" sz="1800" dirty="0"/>
              <a:t>is independent of Y (i.e., </a:t>
            </a:r>
            <a:r>
              <a:rPr lang="en-US" sz="1800" dirty="0">
                <a:latin typeface="Symbol" pitchFamily="18" charset="2"/>
                <a:sym typeface="Symbol" pitchFamily="18" charset="2"/>
              </a:rPr>
              <a:t></a:t>
            </a:r>
            <a:r>
              <a:rPr lang="en-US" sz="1800" baseline="-25000" dirty="0" err="1">
                <a:sym typeface="Symbol" pitchFamily="18" charset="2"/>
              </a:rPr>
              <a:t>i</a:t>
            </a:r>
            <a:r>
              <a:rPr lang="en-US" sz="1800" dirty="0"/>
              <a:t>), </a:t>
            </a:r>
          </a:p>
          <a:p>
            <a:pPr>
              <a:lnSpc>
                <a:spcPct val="90000"/>
              </a:lnSpc>
            </a:pPr>
            <a:r>
              <a:rPr lang="en-US" sz="1800" dirty="0"/>
              <a:t>or independent of X</a:t>
            </a:r>
            <a:r>
              <a:rPr lang="en-US" sz="1800" baseline="-25000" dirty="0"/>
              <a:t>i</a:t>
            </a:r>
            <a:r>
              <a:rPr lang="en-US" sz="1800" dirty="0"/>
              <a:t> (i.e., </a:t>
            </a:r>
            <a:r>
              <a:rPr lang="en-US" sz="1800" dirty="0">
                <a:latin typeface="Symbol" pitchFamily="18" charset="2"/>
                <a:sym typeface="Symbol" pitchFamily="18" charset="2"/>
              </a:rPr>
              <a:t></a:t>
            </a:r>
            <a:r>
              <a:rPr lang="en-US" sz="1800" baseline="-25000" dirty="0">
                <a:sym typeface="Symbol" pitchFamily="18" charset="2"/>
              </a:rPr>
              <a:t>k</a:t>
            </a:r>
            <a:r>
              <a:rPr lang="en-US" sz="1800" dirty="0"/>
              <a:t>)</a:t>
            </a:r>
          </a:p>
          <a:p>
            <a:pPr>
              <a:lnSpc>
                <a:spcPct val="90000"/>
              </a:lnSpc>
            </a:pPr>
            <a:r>
              <a:rPr lang="en-US" sz="1800" dirty="0"/>
              <a:t>or both (i.e., </a:t>
            </a:r>
            <a:r>
              <a:rPr lang="en-US" sz="1800" dirty="0">
                <a:latin typeface="Symbol" pitchFamily="18" charset="2"/>
                <a:sym typeface="Symbol" pitchFamily="18" charset="2"/>
              </a:rPr>
              <a:t></a:t>
            </a:r>
            <a:r>
              <a:rPr lang="en-US" sz="1800" dirty="0"/>
              <a:t>)</a:t>
            </a:r>
          </a:p>
        </p:txBody>
      </p:sp>
      <p:pic>
        <p:nvPicPr>
          <p:cNvPr id="305157" name="Picture 5" descr="w51-b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00600" y="1600200"/>
            <a:ext cx="847725" cy="160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4408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Rectangle 2"/>
          <p:cNvSpPr>
            <a:spLocks noGrp="1" noChangeArrowheads="1"/>
          </p:cNvSpPr>
          <p:nvPr>
            <p:ph type="title"/>
          </p:nvPr>
        </p:nvSpPr>
        <p:spPr>
          <a:xfrm>
            <a:off x="-109" y="152400"/>
            <a:ext cx="9144000" cy="762000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00090"/>
                </a:solidFill>
              </a:rPr>
              <a:t>Estimating </a:t>
            </a:r>
            <a:r>
              <a:rPr lang="en-US" sz="3200" dirty="0" smtClean="0">
                <a:solidFill>
                  <a:srgbClr val="000090"/>
                </a:solidFill>
              </a:rPr>
              <a:t>Parameters</a:t>
            </a:r>
            <a:endParaRPr lang="en-US" sz="3600" dirty="0">
              <a:solidFill>
                <a:srgbClr val="000090"/>
              </a:solidFill>
            </a:endParaRPr>
          </a:p>
        </p:txBody>
      </p:sp>
      <p:sp>
        <p:nvSpPr>
          <p:cNvPr id="30720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95400"/>
            <a:ext cx="8153400" cy="5105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dirty="0">
                <a:solidFill>
                  <a:srgbClr val="000090"/>
                </a:solidFill>
              </a:rPr>
              <a:t>Maximum likelihood estimates</a:t>
            </a:r>
            <a:r>
              <a:rPr lang="en-US" dirty="0" smtClean="0">
                <a:solidFill>
                  <a:srgbClr val="000090"/>
                </a:solidFill>
              </a:rPr>
              <a:t>:</a:t>
            </a:r>
            <a:endParaRPr lang="en-US" dirty="0">
              <a:solidFill>
                <a:srgbClr val="000090"/>
              </a:solidFill>
            </a:endParaRPr>
          </a:p>
          <a:p>
            <a:r>
              <a:rPr lang="en-US" dirty="0" smtClean="0">
                <a:solidFill>
                  <a:srgbClr val="000090"/>
                </a:solidFill>
              </a:rPr>
              <a:t>Mean:</a:t>
            </a:r>
          </a:p>
          <a:p>
            <a:endParaRPr lang="en-US" dirty="0" smtClean="0">
              <a:solidFill>
                <a:srgbClr val="000090"/>
              </a:solidFill>
            </a:endParaRPr>
          </a:p>
          <a:p>
            <a:endParaRPr lang="en-US" dirty="0">
              <a:solidFill>
                <a:srgbClr val="000090"/>
              </a:solidFill>
            </a:endParaRPr>
          </a:p>
          <a:p>
            <a:endParaRPr lang="en-US" dirty="0" smtClean="0">
              <a:solidFill>
                <a:srgbClr val="000090"/>
              </a:solidFill>
            </a:endParaRPr>
          </a:p>
          <a:p>
            <a:r>
              <a:rPr lang="en-US" dirty="0" smtClean="0">
                <a:solidFill>
                  <a:srgbClr val="000090"/>
                </a:solidFill>
              </a:rPr>
              <a:t>Variance:</a:t>
            </a:r>
            <a:r>
              <a:rPr lang="en-US" i="1" dirty="0" smtClean="0">
                <a:solidFill>
                  <a:srgbClr val="000090"/>
                </a:solidFill>
              </a:rPr>
              <a:t> </a:t>
            </a:r>
            <a:endParaRPr lang="en-US" i="1" dirty="0">
              <a:solidFill>
                <a:srgbClr val="000090"/>
              </a:solidFill>
            </a:endParaRPr>
          </a:p>
          <a:p>
            <a:pPr>
              <a:buFont typeface="Wingdings" pitchFamily="2" charset="2"/>
              <a:buNone/>
            </a:pPr>
            <a:endParaRPr lang="en-US" i="1" dirty="0"/>
          </a:p>
          <a:p>
            <a:pPr>
              <a:buFont typeface="Wingdings" pitchFamily="2" charset="2"/>
              <a:buNone/>
            </a:pPr>
            <a:endParaRPr lang="en-US" i="1" dirty="0"/>
          </a:p>
          <a:p>
            <a:pPr>
              <a:buFont typeface="Wingdings" pitchFamily="2" charset="2"/>
              <a:buNone/>
            </a:pPr>
            <a:endParaRPr lang="en-US" i="1" dirty="0"/>
          </a:p>
          <a:p>
            <a:pPr>
              <a:buFont typeface="Wingdings" pitchFamily="2" charset="2"/>
              <a:buNone/>
            </a:pPr>
            <a:endParaRPr lang="en-US" i="1" dirty="0"/>
          </a:p>
        </p:txBody>
      </p:sp>
      <p:pic>
        <p:nvPicPr>
          <p:cNvPr id="307204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2895600"/>
            <a:ext cx="5257800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05" name="Text Box 5"/>
          <p:cNvSpPr txBox="1">
            <a:spLocks noChangeArrowheads="1"/>
          </p:cNvSpPr>
          <p:nvPr/>
        </p:nvSpPr>
        <p:spPr bwMode="auto">
          <a:xfrm>
            <a:off x="6400800" y="2057400"/>
            <a:ext cx="2438400" cy="82232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>
                <a:solidFill>
                  <a:srgbClr val="FFFF00"/>
                </a:solidFill>
              </a:rPr>
              <a:t>jth training example</a:t>
            </a:r>
          </a:p>
        </p:txBody>
      </p:sp>
      <p:sp>
        <p:nvSpPr>
          <p:cNvPr id="307206" name="Line 6"/>
          <p:cNvSpPr>
            <a:spLocks noChangeShapeType="1"/>
          </p:cNvSpPr>
          <p:nvPr/>
        </p:nvSpPr>
        <p:spPr bwMode="auto">
          <a:xfrm flipH="1">
            <a:off x="5105400" y="2438400"/>
            <a:ext cx="1447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7207" name="Text Box 7"/>
          <p:cNvSpPr txBox="1">
            <a:spLocks noChangeArrowheads="1"/>
          </p:cNvSpPr>
          <p:nvPr/>
        </p:nvSpPr>
        <p:spPr bwMode="auto">
          <a:xfrm>
            <a:off x="5943600" y="4114800"/>
            <a:ext cx="2438400" cy="830997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dirty="0">
                <a:solidFill>
                  <a:srgbClr val="FFFF00"/>
                </a:solidFill>
                <a:latin typeface="Symbol" pitchFamily="18" charset="2"/>
                <a:sym typeface="Symbol" pitchFamily="18" charset="2"/>
              </a:rPr>
              <a:t></a:t>
            </a:r>
            <a:r>
              <a:rPr lang="en-US" sz="2400" dirty="0" smtClean="0">
                <a:solidFill>
                  <a:srgbClr val="FFFF00"/>
                </a:solidFill>
                <a:latin typeface="Symbol" pitchFamily="18" charset="2"/>
              </a:rPr>
              <a:t>(</a:t>
            </a:r>
            <a:r>
              <a:rPr lang="en-US" sz="2400" i="1" dirty="0" smtClean="0">
                <a:solidFill>
                  <a:srgbClr val="FFFF00"/>
                </a:solidFill>
                <a:latin typeface="Times New Roman"/>
                <a:cs typeface="Times New Roman"/>
              </a:rPr>
              <a:t>x</a:t>
            </a:r>
            <a:r>
              <a:rPr lang="en-US" sz="2400" dirty="0" smtClean="0">
                <a:solidFill>
                  <a:srgbClr val="FFFF00"/>
                </a:solidFill>
                <a:latin typeface="Symbol" pitchFamily="18" charset="2"/>
              </a:rPr>
              <a:t>)</a:t>
            </a:r>
            <a:r>
              <a:rPr lang="en-US" sz="2400" dirty="0">
                <a:solidFill>
                  <a:srgbClr val="FFFF00"/>
                </a:solidFill>
                <a:latin typeface="Symbol" pitchFamily="18" charset="2"/>
              </a:rPr>
              <a:t>=1 </a:t>
            </a:r>
            <a:r>
              <a:rPr lang="en-US" sz="2400" dirty="0" smtClean="0">
                <a:solidFill>
                  <a:srgbClr val="FFFF00"/>
                </a:solidFill>
                <a:latin typeface="Times New Roman"/>
                <a:cs typeface="Times New Roman"/>
              </a:rPr>
              <a:t>if </a:t>
            </a:r>
            <a:r>
              <a:rPr lang="en-US" sz="2400" dirty="0">
                <a:solidFill>
                  <a:srgbClr val="FFFF00"/>
                </a:solidFill>
                <a:latin typeface="Times New Roman"/>
                <a:cs typeface="Times New Roman"/>
              </a:rPr>
              <a:t>x true, else </a:t>
            </a:r>
            <a:r>
              <a:rPr lang="en-US" sz="2400" dirty="0">
                <a:solidFill>
                  <a:srgbClr val="FFFF00"/>
                </a:solidFill>
                <a:latin typeface="Symbol" pitchFamily="18" charset="2"/>
              </a:rPr>
              <a:t>0</a:t>
            </a:r>
          </a:p>
        </p:txBody>
      </p:sp>
      <p:sp>
        <p:nvSpPr>
          <p:cNvPr id="307208" name="Line 8"/>
          <p:cNvSpPr>
            <a:spLocks noChangeShapeType="1"/>
          </p:cNvSpPr>
          <p:nvPr/>
        </p:nvSpPr>
        <p:spPr bwMode="auto">
          <a:xfrm flipH="1" flipV="1">
            <a:off x="5257800" y="3429000"/>
            <a:ext cx="7620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307209" name="Picture 9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08075" y="5181600"/>
            <a:ext cx="6089650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77656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5" grpId="0" animBg="1"/>
      <p:bldP spid="307206" grpId="0" animBg="1"/>
      <p:bldP spid="307207" grpId="0" animBg="1"/>
      <p:bldP spid="30720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87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 Rounded MT Bold"/>
                <a:cs typeface="Arial Rounded MT Bold"/>
              </a:rPr>
              <a:t>Visual Recognition</a:t>
            </a:r>
            <a:endParaRPr lang="en-US" dirty="0">
              <a:latin typeface="Arial Rounded MT Bold"/>
              <a:cs typeface="Arial Rounded MT Bold"/>
            </a:endParaRPr>
          </a:p>
        </p:txBody>
      </p:sp>
      <p:pic>
        <p:nvPicPr>
          <p:cNvPr id="4" name="Picture 3" descr="Hannane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38" y="1115496"/>
            <a:ext cx="9180809" cy="56997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500" y="1217871"/>
            <a:ext cx="1741033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 Rounded MT Bold"/>
                <a:cs typeface="Arial Rounded MT Bold"/>
              </a:rPr>
              <a:t>Detection: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4009567"/>
            <a:ext cx="3809762" cy="2382909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42500" y="1851269"/>
            <a:ext cx="3718724" cy="369332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latin typeface="Arial Rounded MT Bold"/>
                <a:cs typeface="Arial Rounded MT Bold"/>
              </a:rPr>
              <a:t>Where is the car in this picture?</a:t>
            </a:r>
          </a:p>
        </p:txBody>
      </p:sp>
    </p:spTree>
    <p:extLst>
      <p:ext uri="{BB962C8B-B14F-4D97-AF65-F5344CB8AC3E}">
        <p14:creationId xmlns:p14="http://schemas.microsoft.com/office/powerpoint/2010/main" val="3165234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000090"/>
                </a:solidFill>
              </a:rPr>
              <a:t>another probabilistic approach!!!</a:t>
            </a:r>
            <a:endParaRPr lang="en-US" sz="3200" dirty="0">
              <a:solidFill>
                <a:srgbClr val="000090"/>
              </a:solidFill>
            </a:endParaRPr>
          </a:p>
        </p:txBody>
      </p:sp>
      <p:sp>
        <p:nvSpPr>
          <p:cNvPr id="263171" name="Rectangle 3"/>
          <p:cNvSpPr>
            <a:spLocks noGrp="1" noChangeArrowheads="1"/>
          </p:cNvSpPr>
          <p:nvPr>
            <p:ph idx="1"/>
          </p:nvPr>
        </p:nvSpPr>
        <p:spPr>
          <a:xfrm>
            <a:off x="296033" y="1362828"/>
            <a:ext cx="8390767" cy="44196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2800" dirty="0" smtClean="0">
                <a:solidFill>
                  <a:srgbClr val="000090"/>
                </a:solidFill>
              </a:rPr>
              <a:t>Naïve Bayes: </a:t>
            </a:r>
            <a:r>
              <a:rPr lang="en-US" sz="2800" dirty="0" smtClean="0">
                <a:solidFill>
                  <a:srgbClr val="000000"/>
                </a:solidFill>
              </a:rPr>
              <a:t>directly estimate the data distribution P(X,Y)</a:t>
            </a:r>
            <a:r>
              <a:rPr lang="en-US" sz="2800" dirty="0">
                <a:solidFill>
                  <a:srgbClr val="000000"/>
                </a:solidFill>
              </a:rPr>
              <a:t>!</a:t>
            </a:r>
            <a:endParaRPr lang="en-US" sz="2800" dirty="0" smtClean="0">
              <a:solidFill>
                <a:srgbClr val="000000"/>
              </a:solidFill>
            </a:endParaRPr>
          </a:p>
          <a:p>
            <a:pPr lvl="1"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challenging due to size of distribution!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make Naïve Bayes assumption: only need P(</a:t>
            </a:r>
            <a:r>
              <a:rPr lang="en-US" sz="2400" dirty="0" err="1" smtClean="0">
                <a:solidFill>
                  <a:srgbClr val="000000"/>
                </a:solidFill>
              </a:rPr>
              <a:t>X</a:t>
            </a:r>
            <a:r>
              <a:rPr lang="en-US" sz="2400" baseline="-25000" dirty="0" err="1" smtClean="0">
                <a:solidFill>
                  <a:srgbClr val="000000"/>
                </a:solidFill>
              </a:rPr>
              <a:t>i</a:t>
            </a:r>
            <a:r>
              <a:rPr lang="en-US" sz="2400" dirty="0" err="1" smtClean="0">
                <a:solidFill>
                  <a:srgbClr val="000000"/>
                </a:solidFill>
              </a:rPr>
              <a:t>|Y</a:t>
            </a:r>
            <a:r>
              <a:rPr lang="en-US" sz="2400" dirty="0" smtClean="0">
                <a:solidFill>
                  <a:srgbClr val="000000"/>
                </a:solidFill>
              </a:rPr>
              <a:t>)!</a:t>
            </a:r>
          </a:p>
          <a:p>
            <a:pPr lvl="1">
              <a:lnSpc>
                <a:spcPct val="90000"/>
              </a:lnSpc>
            </a:pPr>
            <a:endParaRPr lang="en-US" sz="2400" dirty="0" smtClean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800" dirty="0" smtClean="0">
                <a:solidFill>
                  <a:srgbClr val="000090"/>
                </a:solidFill>
              </a:rPr>
              <a:t>But wait, we classify according to:</a:t>
            </a:r>
          </a:p>
          <a:p>
            <a:pPr lvl="1">
              <a:lnSpc>
                <a:spcPct val="90000"/>
              </a:lnSpc>
            </a:pPr>
            <a:r>
              <a:rPr lang="en-US" sz="2400" dirty="0" err="1" smtClean="0">
                <a:solidFill>
                  <a:srgbClr val="000000"/>
                </a:solidFill>
              </a:rPr>
              <a:t>max</a:t>
            </a:r>
            <a:r>
              <a:rPr lang="en-US" sz="2400" baseline="-25000" dirty="0" err="1" smtClean="0">
                <a:solidFill>
                  <a:srgbClr val="000000"/>
                </a:solidFill>
              </a:rPr>
              <a:t>Y</a:t>
            </a:r>
            <a:r>
              <a:rPr lang="en-US" sz="2400" dirty="0" smtClean="0">
                <a:solidFill>
                  <a:srgbClr val="000000"/>
                </a:solidFill>
              </a:rPr>
              <a:t> P(Y|X)</a:t>
            </a:r>
          </a:p>
          <a:p>
            <a:pPr lvl="1">
              <a:lnSpc>
                <a:spcPct val="90000"/>
              </a:lnSpc>
            </a:pPr>
            <a:endParaRPr lang="en-US" sz="2400" dirty="0" smtClean="0">
              <a:solidFill>
                <a:srgbClr val="00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800" dirty="0" smtClean="0">
                <a:solidFill>
                  <a:srgbClr val="000090"/>
                </a:solidFill>
              </a:rPr>
              <a:t>Why not learn P(Y|X) directly?</a:t>
            </a:r>
          </a:p>
          <a:p>
            <a:pPr>
              <a:lnSpc>
                <a:spcPct val="90000"/>
              </a:lnSpc>
            </a:pPr>
            <a:endParaRPr lang="en-US" sz="2400" dirty="0" smtClean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647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/>
          <p:cNvGrpSpPr>
            <a:grpSpLocks/>
          </p:cNvGrpSpPr>
          <p:nvPr/>
        </p:nvGrpSpPr>
        <p:grpSpPr bwMode="auto">
          <a:xfrm>
            <a:off x="220663" y="3495675"/>
            <a:ext cx="3133725" cy="1373188"/>
            <a:chOff x="139" y="2202"/>
            <a:chExt cx="1974" cy="865"/>
          </a:xfrm>
        </p:grpSpPr>
        <p:graphicFrame>
          <p:nvGraphicFramePr>
            <p:cNvPr id="25603" name="Object 3"/>
            <p:cNvGraphicFramePr>
              <a:graphicFrameLocks noChangeAspect="1"/>
            </p:cNvGraphicFramePr>
            <p:nvPr/>
          </p:nvGraphicFramePr>
          <p:xfrm>
            <a:off x="969" y="2278"/>
            <a:ext cx="1144" cy="7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7" name="Image" r:id="rId9" imgW="3034921" imgH="2438095" progId="Photoshop.Image.7">
                    <p:embed/>
                  </p:oleObj>
                </mc:Choice>
                <mc:Fallback>
                  <p:oleObj name="Image" r:id="rId9" imgW="3034921" imgH="2438095" progId="Photoshop.Image.7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t="7283" b="6583"/>
                        <a:stretch>
                          <a:fillRect/>
                        </a:stretch>
                      </p:blipFill>
                      <p:spPr bwMode="auto">
                        <a:xfrm>
                          <a:off x="969" y="2278"/>
                          <a:ext cx="1144" cy="7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04" name="Rectangle 4"/>
            <p:cNvSpPr>
              <a:spLocks noChangeArrowheads="1"/>
            </p:cNvSpPr>
            <p:nvPr/>
          </p:nvSpPr>
          <p:spPr bwMode="auto">
            <a:xfrm>
              <a:off x="139" y="2202"/>
              <a:ext cx="74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b="0" i="1" dirty="0">
                  <a:cs typeface="Arial" charset="0"/>
                </a:rPr>
                <a:t>(The lousy </a:t>
              </a:r>
            </a:p>
            <a:p>
              <a:pPr eaLnBrk="1" hangingPunct="1"/>
              <a:r>
                <a:rPr lang="en-US" b="0" i="1" dirty="0">
                  <a:cs typeface="Arial" charset="0"/>
                </a:rPr>
                <a:t>painter)</a:t>
              </a:r>
            </a:p>
          </p:txBody>
        </p:sp>
      </p:grpSp>
      <p:sp>
        <p:nvSpPr>
          <p:cNvPr id="2560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Discriminative vs. generative</a:t>
            </a: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3646488" y="1308100"/>
            <a:ext cx="4133850" cy="1362075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5607" name="Group 7"/>
          <p:cNvGrpSpPr>
            <a:grpSpLocks/>
          </p:cNvGrpSpPr>
          <p:nvPr/>
        </p:nvGrpSpPr>
        <p:grpSpPr bwMode="auto">
          <a:xfrm>
            <a:off x="3370263" y="1612901"/>
            <a:ext cx="4410075" cy="1087438"/>
            <a:chOff x="1506" y="1296"/>
            <a:chExt cx="2778" cy="685"/>
          </a:xfrm>
        </p:grpSpPr>
        <p:sp>
          <p:nvSpPr>
            <p:cNvPr id="25608" name="Line 8"/>
            <p:cNvSpPr>
              <a:spLocks noChangeShapeType="1"/>
            </p:cNvSpPr>
            <p:nvPr/>
          </p:nvSpPr>
          <p:spPr bwMode="auto">
            <a:xfrm>
              <a:off x="1680" y="1866"/>
              <a:ext cx="260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09" name="Line 9"/>
            <p:cNvSpPr>
              <a:spLocks noChangeShapeType="1"/>
            </p:cNvSpPr>
            <p:nvPr/>
          </p:nvSpPr>
          <p:spPr bwMode="auto">
            <a:xfrm flipV="1">
              <a:off x="1680" y="1296"/>
              <a:ext cx="1" cy="57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0" name="Line 10"/>
            <p:cNvSpPr>
              <a:spLocks noChangeShapeType="1"/>
            </p:cNvSpPr>
            <p:nvPr/>
          </p:nvSpPr>
          <p:spPr bwMode="auto">
            <a:xfrm>
              <a:off x="1680" y="1866"/>
              <a:ext cx="260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1" name="Line 11"/>
            <p:cNvSpPr>
              <a:spLocks noChangeShapeType="1"/>
            </p:cNvSpPr>
            <p:nvPr/>
          </p:nvSpPr>
          <p:spPr bwMode="auto">
            <a:xfrm flipV="1">
              <a:off x="1680" y="1296"/>
              <a:ext cx="1" cy="57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2" name="Line 12"/>
            <p:cNvSpPr>
              <a:spLocks noChangeShapeType="1"/>
            </p:cNvSpPr>
            <p:nvPr/>
          </p:nvSpPr>
          <p:spPr bwMode="auto">
            <a:xfrm flipV="1">
              <a:off x="1680" y="1836"/>
              <a:ext cx="1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3" name="Rectangle 13"/>
            <p:cNvSpPr>
              <a:spLocks noChangeArrowheads="1"/>
            </p:cNvSpPr>
            <p:nvPr/>
          </p:nvSpPr>
          <p:spPr bwMode="auto">
            <a:xfrm>
              <a:off x="1662" y="1884"/>
              <a:ext cx="4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en-US" sz="1000" b="0">
                  <a:latin typeface="Helvetica" charset="0"/>
                  <a:cs typeface="Arial" charset="0"/>
                </a:rPr>
                <a:t>0</a:t>
              </a:r>
              <a:endParaRPr lang="en-US" b="0">
                <a:cs typeface="Arial" charset="0"/>
              </a:endParaRPr>
            </a:p>
          </p:txBody>
        </p:sp>
        <p:sp>
          <p:nvSpPr>
            <p:cNvPr id="25614" name="Line 14"/>
            <p:cNvSpPr>
              <a:spLocks noChangeShapeType="1"/>
            </p:cNvSpPr>
            <p:nvPr/>
          </p:nvSpPr>
          <p:spPr bwMode="auto">
            <a:xfrm flipV="1">
              <a:off x="2004" y="1836"/>
              <a:ext cx="1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5" name="Rectangle 15"/>
            <p:cNvSpPr>
              <a:spLocks noChangeArrowheads="1"/>
            </p:cNvSpPr>
            <p:nvPr/>
          </p:nvSpPr>
          <p:spPr bwMode="auto">
            <a:xfrm>
              <a:off x="1962" y="1884"/>
              <a:ext cx="9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en-US" sz="1000" b="0">
                  <a:latin typeface="Helvetica" charset="0"/>
                  <a:cs typeface="Arial" charset="0"/>
                </a:rPr>
                <a:t>10</a:t>
              </a:r>
              <a:endParaRPr lang="en-US" b="0">
                <a:cs typeface="Arial" charset="0"/>
              </a:endParaRPr>
            </a:p>
          </p:txBody>
        </p:sp>
        <p:sp>
          <p:nvSpPr>
            <p:cNvPr id="25616" name="Line 16"/>
            <p:cNvSpPr>
              <a:spLocks noChangeShapeType="1"/>
            </p:cNvSpPr>
            <p:nvPr/>
          </p:nvSpPr>
          <p:spPr bwMode="auto">
            <a:xfrm flipV="1">
              <a:off x="2328" y="1836"/>
              <a:ext cx="1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7" name="Rectangle 17"/>
            <p:cNvSpPr>
              <a:spLocks noChangeArrowheads="1"/>
            </p:cNvSpPr>
            <p:nvPr/>
          </p:nvSpPr>
          <p:spPr bwMode="auto">
            <a:xfrm>
              <a:off x="2286" y="1884"/>
              <a:ext cx="9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en-US" sz="1000" b="0">
                  <a:latin typeface="Helvetica" charset="0"/>
                  <a:cs typeface="Arial" charset="0"/>
                </a:rPr>
                <a:t>20</a:t>
              </a:r>
              <a:endParaRPr lang="en-US" b="0">
                <a:cs typeface="Arial" charset="0"/>
              </a:endParaRPr>
            </a:p>
          </p:txBody>
        </p:sp>
        <p:sp>
          <p:nvSpPr>
            <p:cNvPr id="25618" name="Line 18"/>
            <p:cNvSpPr>
              <a:spLocks noChangeShapeType="1"/>
            </p:cNvSpPr>
            <p:nvPr/>
          </p:nvSpPr>
          <p:spPr bwMode="auto">
            <a:xfrm flipV="1">
              <a:off x="2652" y="1836"/>
              <a:ext cx="1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19" name="Rectangle 19"/>
            <p:cNvSpPr>
              <a:spLocks noChangeArrowheads="1"/>
            </p:cNvSpPr>
            <p:nvPr/>
          </p:nvSpPr>
          <p:spPr bwMode="auto">
            <a:xfrm>
              <a:off x="2610" y="1884"/>
              <a:ext cx="9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en-US" sz="1000" b="0">
                  <a:latin typeface="Helvetica" charset="0"/>
                  <a:cs typeface="Arial" charset="0"/>
                </a:rPr>
                <a:t>30</a:t>
              </a:r>
              <a:endParaRPr lang="en-US" b="0">
                <a:cs typeface="Arial" charset="0"/>
              </a:endParaRPr>
            </a:p>
          </p:txBody>
        </p:sp>
        <p:sp>
          <p:nvSpPr>
            <p:cNvPr id="25620" name="Line 20"/>
            <p:cNvSpPr>
              <a:spLocks noChangeShapeType="1"/>
            </p:cNvSpPr>
            <p:nvPr/>
          </p:nvSpPr>
          <p:spPr bwMode="auto">
            <a:xfrm flipV="1">
              <a:off x="2982" y="1836"/>
              <a:ext cx="1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1" name="Rectangle 21"/>
            <p:cNvSpPr>
              <a:spLocks noChangeArrowheads="1"/>
            </p:cNvSpPr>
            <p:nvPr/>
          </p:nvSpPr>
          <p:spPr bwMode="auto">
            <a:xfrm>
              <a:off x="2940" y="1884"/>
              <a:ext cx="9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en-US" sz="1000" b="0">
                  <a:latin typeface="Helvetica" charset="0"/>
                  <a:cs typeface="Arial" charset="0"/>
                </a:rPr>
                <a:t>40</a:t>
              </a:r>
              <a:endParaRPr lang="en-US" b="0">
                <a:cs typeface="Arial" charset="0"/>
              </a:endParaRPr>
            </a:p>
          </p:txBody>
        </p:sp>
        <p:sp>
          <p:nvSpPr>
            <p:cNvPr id="25622" name="Line 22"/>
            <p:cNvSpPr>
              <a:spLocks noChangeShapeType="1"/>
            </p:cNvSpPr>
            <p:nvPr/>
          </p:nvSpPr>
          <p:spPr bwMode="auto">
            <a:xfrm flipV="1">
              <a:off x="3306" y="1836"/>
              <a:ext cx="1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3" name="Rectangle 23"/>
            <p:cNvSpPr>
              <a:spLocks noChangeArrowheads="1"/>
            </p:cNvSpPr>
            <p:nvPr/>
          </p:nvSpPr>
          <p:spPr bwMode="auto">
            <a:xfrm>
              <a:off x="3264" y="1884"/>
              <a:ext cx="9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en-US" sz="1000" b="0">
                  <a:latin typeface="Helvetica" charset="0"/>
                  <a:cs typeface="Arial" charset="0"/>
                </a:rPr>
                <a:t>50</a:t>
              </a:r>
              <a:endParaRPr lang="en-US" b="0">
                <a:cs typeface="Arial" charset="0"/>
              </a:endParaRPr>
            </a:p>
          </p:txBody>
        </p:sp>
        <p:sp>
          <p:nvSpPr>
            <p:cNvPr id="25624" name="Line 24"/>
            <p:cNvSpPr>
              <a:spLocks noChangeShapeType="1"/>
            </p:cNvSpPr>
            <p:nvPr/>
          </p:nvSpPr>
          <p:spPr bwMode="auto">
            <a:xfrm flipV="1">
              <a:off x="3630" y="1836"/>
              <a:ext cx="1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5" name="Rectangle 25"/>
            <p:cNvSpPr>
              <a:spLocks noChangeArrowheads="1"/>
            </p:cNvSpPr>
            <p:nvPr/>
          </p:nvSpPr>
          <p:spPr bwMode="auto">
            <a:xfrm>
              <a:off x="3588" y="1884"/>
              <a:ext cx="9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en-US" sz="1000" b="0">
                  <a:latin typeface="Helvetica" charset="0"/>
                  <a:cs typeface="Arial" charset="0"/>
                </a:rPr>
                <a:t>60</a:t>
              </a:r>
              <a:endParaRPr lang="en-US" b="0">
                <a:cs typeface="Arial" charset="0"/>
              </a:endParaRPr>
            </a:p>
          </p:txBody>
        </p:sp>
        <p:sp>
          <p:nvSpPr>
            <p:cNvPr id="25626" name="Line 26"/>
            <p:cNvSpPr>
              <a:spLocks noChangeShapeType="1"/>
            </p:cNvSpPr>
            <p:nvPr/>
          </p:nvSpPr>
          <p:spPr bwMode="auto">
            <a:xfrm flipV="1">
              <a:off x="3954" y="1836"/>
              <a:ext cx="1" cy="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7" name="Rectangle 27"/>
            <p:cNvSpPr>
              <a:spLocks noChangeArrowheads="1"/>
            </p:cNvSpPr>
            <p:nvPr/>
          </p:nvSpPr>
          <p:spPr bwMode="auto">
            <a:xfrm>
              <a:off x="3912" y="1884"/>
              <a:ext cx="90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en-US" sz="1000" b="0">
                  <a:latin typeface="Helvetica" charset="0"/>
                  <a:cs typeface="Arial" charset="0"/>
                </a:rPr>
                <a:t>70</a:t>
              </a:r>
              <a:endParaRPr lang="en-US" b="0">
                <a:cs typeface="Arial" charset="0"/>
              </a:endParaRPr>
            </a:p>
          </p:txBody>
        </p:sp>
        <p:sp>
          <p:nvSpPr>
            <p:cNvPr id="25628" name="Line 28"/>
            <p:cNvSpPr>
              <a:spLocks noChangeShapeType="1"/>
            </p:cNvSpPr>
            <p:nvPr/>
          </p:nvSpPr>
          <p:spPr bwMode="auto">
            <a:xfrm>
              <a:off x="1680" y="186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9" name="Line 29"/>
            <p:cNvSpPr>
              <a:spLocks noChangeShapeType="1"/>
            </p:cNvSpPr>
            <p:nvPr/>
          </p:nvSpPr>
          <p:spPr bwMode="auto">
            <a:xfrm>
              <a:off x="1680" y="1848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30" name="Rectangle 30"/>
            <p:cNvSpPr>
              <a:spLocks noChangeArrowheads="1"/>
            </p:cNvSpPr>
            <p:nvPr/>
          </p:nvSpPr>
          <p:spPr bwMode="auto">
            <a:xfrm>
              <a:off x="1614" y="1800"/>
              <a:ext cx="45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en-US" sz="1000" b="0">
                  <a:latin typeface="Helvetica" charset="0"/>
                  <a:cs typeface="Arial" charset="0"/>
                </a:rPr>
                <a:t>0</a:t>
              </a:r>
              <a:endParaRPr lang="en-US" b="0">
                <a:cs typeface="Arial" charset="0"/>
              </a:endParaRPr>
            </a:p>
          </p:txBody>
        </p:sp>
        <p:sp>
          <p:nvSpPr>
            <p:cNvPr id="25631" name="Line 31"/>
            <p:cNvSpPr>
              <a:spLocks noChangeShapeType="1"/>
            </p:cNvSpPr>
            <p:nvPr/>
          </p:nvSpPr>
          <p:spPr bwMode="auto">
            <a:xfrm>
              <a:off x="1680" y="1632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32" name="Rectangle 32"/>
            <p:cNvSpPr>
              <a:spLocks noChangeArrowheads="1"/>
            </p:cNvSpPr>
            <p:nvPr/>
          </p:nvSpPr>
          <p:spPr bwMode="auto">
            <a:xfrm>
              <a:off x="1506" y="1584"/>
              <a:ext cx="157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en-US" sz="1000" b="0">
                  <a:latin typeface="Helvetica" charset="0"/>
                  <a:cs typeface="Arial" charset="0"/>
                </a:rPr>
                <a:t>0.05</a:t>
              </a:r>
              <a:endParaRPr lang="en-US" b="0">
                <a:cs typeface="Arial" charset="0"/>
              </a:endParaRPr>
            </a:p>
          </p:txBody>
        </p:sp>
        <p:sp>
          <p:nvSpPr>
            <p:cNvPr id="25633" name="Line 33"/>
            <p:cNvSpPr>
              <a:spLocks noChangeShapeType="1"/>
            </p:cNvSpPr>
            <p:nvPr/>
          </p:nvSpPr>
          <p:spPr bwMode="auto">
            <a:xfrm>
              <a:off x="1680" y="1416"/>
              <a:ext cx="2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34" name="Rectangle 34"/>
            <p:cNvSpPr>
              <a:spLocks noChangeArrowheads="1"/>
            </p:cNvSpPr>
            <p:nvPr/>
          </p:nvSpPr>
          <p:spPr bwMode="auto">
            <a:xfrm>
              <a:off x="1548" y="1368"/>
              <a:ext cx="11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1" hangingPunct="1"/>
              <a:r>
                <a:rPr lang="en-US" sz="1000" b="0">
                  <a:latin typeface="Helvetica" charset="0"/>
                  <a:cs typeface="Arial" charset="0"/>
                </a:rPr>
                <a:t>0.1</a:t>
              </a:r>
              <a:endParaRPr lang="en-US" b="0">
                <a:cs typeface="Arial" charset="0"/>
              </a:endParaRPr>
            </a:p>
          </p:txBody>
        </p:sp>
        <p:sp>
          <p:nvSpPr>
            <p:cNvPr id="25635" name="Line 35"/>
            <p:cNvSpPr>
              <a:spLocks noChangeShapeType="1"/>
            </p:cNvSpPr>
            <p:nvPr/>
          </p:nvSpPr>
          <p:spPr bwMode="auto">
            <a:xfrm>
              <a:off x="1680" y="1866"/>
              <a:ext cx="260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36" name="Line 36"/>
            <p:cNvSpPr>
              <a:spLocks noChangeShapeType="1"/>
            </p:cNvSpPr>
            <p:nvPr/>
          </p:nvSpPr>
          <p:spPr bwMode="auto">
            <a:xfrm flipV="1">
              <a:off x="1680" y="1296"/>
              <a:ext cx="0" cy="57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37" name="Freeform 37"/>
            <p:cNvSpPr>
              <a:spLocks/>
            </p:cNvSpPr>
            <p:nvPr/>
          </p:nvSpPr>
          <p:spPr bwMode="auto">
            <a:xfrm>
              <a:off x="1710" y="1542"/>
              <a:ext cx="2406" cy="306"/>
            </a:xfrm>
            <a:custGeom>
              <a:avLst/>
              <a:gdLst>
                <a:gd name="T0" fmla="*/ 30 w 2406"/>
                <a:gd name="T1" fmla="*/ 138 h 168"/>
                <a:gd name="T2" fmla="*/ 96 w 2406"/>
                <a:gd name="T3" fmla="*/ 114 h 168"/>
                <a:gd name="T4" fmla="*/ 162 w 2406"/>
                <a:gd name="T5" fmla="*/ 78 h 168"/>
                <a:gd name="T6" fmla="*/ 228 w 2406"/>
                <a:gd name="T7" fmla="*/ 36 h 168"/>
                <a:gd name="T8" fmla="*/ 294 w 2406"/>
                <a:gd name="T9" fmla="*/ 6 h 168"/>
                <a:gd name="T10" fmla="*/ 360 w 2406"/>
                <a:gd name="T11" fmla="*/ 0 h 168"/>
                <a:gd name="T12" fmla="*/ 420 w 2406"/>
                <a:gd name="T13" fmla="*/ 18 h 168"/>
                <a:gd name="T14" fmla="*/ 486 w 2406"/>
                <a:gd name="T15" fmla="*/ 48 h 168"/>
                <a:gd name="T16" fmla="*/ 552 w 2406"/>
                <a:gd name="T17" fmla="*/ 72 h 168"/>
                <a:gd name="T18" fmla="*/ 618 w 2406"/>
                <a:gd name="T19" fmla="*/ 84 h 168"/>
                <a:gd name="T20" fmla="*/ 684 w 2406"/>
                <a:gd name="T21" fmla="*/ 90 h 168"/>
                <a:gd name="T22" fmla="*/ 750 w 2406"/>
                <a:gd name="T23" fmla="*/ 90 h 168"/>
                <a:gd name="T24" fmla="*/ 816 w 2406"/>
                <a:gd name="T25" fmla="*/ 78 h 168"/>
                <a:gd name="T26" fmla="*/ 876 w 2406"/>
                <a:gd name="T27" fmla="*/ 60 h 168"/>
                <a:gd name="T28" fmla="*/ 942 w 2406"/>
                <a:gd name="T29" fmla="*/ 54 h 168"/>
                <a:gd name="T30" fmla="*/ 1008 w 2406"/>
                <a:gd name="T31" fmla="*/ 60 h 168"/>
                <a:gd name="T32" fmla="*/ 1074 w 2406"/>
                <a:gd name="T33" fmla="*/ 78 h 168"/>
                <a:gd name="T34" fmla="*/ 1140 w 2406"/>
                <a:gd name="T35" fmla="*/ 102 h 168"/>
                <a:gd name="T36" fmla="*/ 1206 w 2406"/>
                <a:gd name="T37" fmla="*/ 120 h 168"/>
                <a:gd name="T38" fmla="*/ 1272 w 2406"/>
                <a:gd name="T39" fmla="*/ 126 h 168"/>
                <a:gd name="T40" fmla="*/ 1332 w 2406"/>
                <a:gd name="T41" fmla="*/ 126 h 168"/>
                <a:gd name="T42" fmla="*/ 1398 w 2406"/>
                <a:gd name="T43" fmla="*/ 114 h 168"/>
                <a:gd name="T44" fmla="*/ 1464 w 2406"/>
                <a:gd name="T45" fmla="*/ 114 h 168"/>
                <a:gd name="T46" fmla="*/ 1530 w 2406"/>
                <a:gd name="T47" fmla="*/ 114 h 168"/>
                <a:gd name="T48" fmla="*/ 1596 w 2406"/>
                <a:gd name="T49" fmla="*/ 132 h 168"/>
                <a:gd name="T50" fmla="*/ 1662 w 2406"/>
                <a:gd name="T51" fmla="*/ 144 h 168"/>
                <a:gd name="T52" fmla="*/ 1722 w 2406"/>
                <a:gd name="T53" fmla="*/ 156 h 168"/>
                <a:gd name="T54" fmla="*/ 1788 w 2406"/>
                <a:gd name="T55" fmla="*/ 162 h 168"/>
                <a:gd name="T56" fmla="*/ 1854 w 2406"/>
                <a:gd name="T57" fmla="*/ 168 h 168"/>
                <a:gd name="T58" fmla="*/ 1920 w 2406"/>
                <a:gd name="T59" fmla="*/ 168 h 168"/>
                <a:gd name="T60" fmla="*/ 1986 w 2406"/>
                <a:gd name="T61" fmla="*/ 168 h 168"/>
                <a:gd name="T62" fmla="*/ 2052 w 2406"/>
                <a:gd name="T63" fmla="*/ 168 h 168"/>
                <a:gd name="T64" fmla="*/ 2118 w 2406"/>
                <a:gd name="T65" fmla="*/ 168 h 168"/>
                <a:gd name="T66" fmla="*/ 2178 w 2406"/>
                <a:gd name="T67" fmla="*/ 168 h 168"/>
                <a:gd name="T68" fmla="*/ 2244 w 2406"/>
                <a:gd name="T69" fmla="*/ 168 h 168"/>
                <a:gd name="T70" fmla="*/ 2310 w 2406"/>
                <a:gd name="T71" fmla="*/ 168 h 168"/>
                <a:gd name="T72" fmla="*/ 2376 w 2406"/>
                <a:gd name="T7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06" h="168">
                  <a:moveTo>
                    <a:pt x="0" y="156"/>
                  </a:moveTo>
                  <a:lnTo>
                    <a:pt x="30" y="138"/>
                  </a:lnTo>
                  <a:lnTo>
                    <a:pt x="66" y="126"/>
                  </a:lnTo>
                  <a:lnTo>
                    <a:pt x="96" y="114"/>
                  </a:lnTo>
                  <a:lnTo>
                    <a:pt x="132" y="96"/>
                  </a:lnTo>
                  <a:lnTo>
                    <a:pt x="162" y="78"/>
                  </a:lnTo>
                  <a:lnTo>
                    <a:pt x="192" y="54"/>
                  </a:lnTo>
                  <a:lnTo>
                    <a:pt x="228" y="36"/>
                  </a:lnTo>
                  <a:lnTo>
                    <a:pt x="258" y="18"/>
                  </a:lnTo>
                  <a:lnTo>
                    <a:pt x="294" y="6"/>
                  </a:lnTo>
                  <a:lnTo>
                    <a:pt x="324" y="0"/>
                  </a:lnTo>
                  <a:lnTo>
                    <a:pt x="360" y="0"/>
                  </a:lnTo>
                  <a:lnTo>
                    <a:pt x="390" y="6"/>
                  </a:lnTo>
                  <a:lnTo>
                    <a:pt x="420" y="18"/>
                  </a:lnTo>
                  <a:lnTo>
                    <a:pt x="456" y="30"/>
                  </a:lnTo>
                  <a:lnTo>
                    <a:pt x="486" y="48"/>
                  </a:lnTo>
                  <a:lnTo>
                    <a:pt x="522" y="60"/>
                  </a:lnTo>
                  <a:lnTo>
                    <a:pt x="552" y="72"/>
                  </a:lnTo>
                  <a:lnTo>
                    <a:pt x="588" y="78"/>
                  </a:lnTo>
                  <a:lnTo>
                    <a:pt x="618" y="84"/>
                  </a:lnTo>
                  <a:lnTo>
                    <a:pt x="648" y="90"/>
                  </a:lnTo>
                  <a:lnTo>
                    <a:pt x="684" y="90"/>
                  </a:lnTo>
                  <a:lnTo>
                    <a:pt x="714" y="90"/>
                  </a:lnTo>
                  <a:lnTo>
                    <a:pt x="750" y="90"/>
                  </a:lnTo>
                  <a:lnTo>
                    <a:pt x="780" y="84"/>
                  </a:lnTo>
                  <a:lnTo>
                    <a:pt x="816" y="78"/>
                  </a:lnTo>
                  <a:lnTo>
                    <a:pt x="846" y="72"/>
                  </a:lnTo>
                  <a:lnTo>
                    <a:pt x="876" y="60"/>
                  </a:lnTo>
                  <a:lnTo>
                    <a:pt x="912" y="54"/>
                  </a:lnTo>
                  <a:lnTo>
                    <a:pt x="942" y="54"/>
                  </a:lnTo>
                  <a:lnTo>
                    <a:pt x="978" y="54"/>
                  </a:lnTo>
                  <a:lnTo>
                    <a:pt x="1008" y="60"/>
                  </a:lnTo>
                  <a:lnTo>
                    <a:pt x="1044" y="66"/>
                  </a:lnTo>
                  <a:lnTo>
                    <a:pt x="1074" y="78"/>
                  </a:lnTo>
                  <a:lnTo>
                    <a:pt x="1104" y="90"/>
                  </a:lnTo>
                  <a:lnTo>
                    <a:pt x="1140" y="102"/>
                  </a:lnTo>
                  <a:lnTo>
                    <a:pt x="1170" y="114"/>
                  </a:lnTo>
                  <a:lnTo>
                    <a:pt x="1206" y="120"/>
                  </a:lnTo>
                  <a:lnTo>
                    <a:pt x="1236" y="126"/>
                  </a:lnTo>
                  <a:lnTo>
                    <a:pt x="1272" y="126"/>
                  </a:lnTo>
                  <a:lnTo>
                    <a:pt x="1302" y="126"/>
                  </a:lnTo>
                  <a:lnTo>
                    <a:pt x="1332" y="126"/>
                  </a:lnTo>
                  <a:lnTo>
                    <a:pt x="1368" y="120"/>
                  </a:lnTo>
                  <a:lnTo>
                    <a:pt x="1398" y="114"/>
                  </a:lnTo>
                  <a:lnTo>
                    <a:pt x="1434" y="114"/>
                  </a:lnTo>
                  <a:lnTo>
                    <a:pt x="1464" y="114"/>
                  </a:lnTo>
                  <a:lnTo>
                    <a:pt x="1494" y="114"/>
                  </a:lnTo>
                  <a:lnTo>
                    <a:pt x="1530" y="114"/>
                  </a:lnTo>
                  <a:lnTo>
                    <a:pt x="1560" y="120"/>
                  </a:lnTo>
                  <a:lnTo>
                    <a:pt x="1596" y="132"/>
                  </a:lnTo>
                  <a:lnTo>
                    <a:pt x="1626" y="138"/>
                  </a:lnTo>
                  <a:lnTo>
                    <a:pt x="1662" y="144"/>
                  </a:lnTo>
                  <a:lnTo>
                    <a:pt x="1692" y="150"/>
                  </a:lnTo>
                  <a:lnTo>
                    <a:pt x="1722" y="156"/>
                  </a:lnTo>
                  <a:lnTo>
                    <a:pt x="1758" y="162"/>
                  </a:lnTo>
                  <a:lnTo>
                    <a:pt x="1788" y="162"/>
                  </a:lnTo>
                  <a:lnTo>
                    <a:pt x="1824" y="162"/>
                  </a:lnTo>
                  <a:lnTo>
                    <a:pt x="1854" y="168"/>
                  </a:lnTo>
                  <a:lnTo>
                    <a:pt x="1890" y="168"/>
                  </a:lnTo>
                  <a:lnTo>
                    <a:pt x="1920" y="168"/>
                  </a:lnTo>
                  <a:lnTo>
                    <a:pt x="1950" y="168"/>
                  </a:lnTo>
                  <a:lnTo>
                    <a:pt x="1986" y="168"/>
                  </a:lnTo>
                  <a:lnTo>
                    <a:pt x="2016" y="168"/>
                  </a:lnTo>
                  <a:lnTo>
                    <a:pt x="2052" y="168"/>
                  </a:lnTo>
                  <a:lnTo>
                    <a:pt x="2082" y="168"/>
                  </a:lnTo>
                  <a:lnTo>
                    <a:pt x="2118" y="168"/>
                  </a:lnTo>
                  <a:lnTo>
                    <a:pt x="2148" y="168"/>
                  </a:lnTo>
                  <a:lnTo>
                    <a:pt x="2178" y="168"/>
                  </a:lnTo>
                  <a:lnTo>
                    <a:pt x="2214" y="168"/>
                  </a:lnTo>
                  <a:lnTo>
                    <a:pt x="2244" y="168"/>
                  </a:lnTo>
                  <a:lnTo>
                    <a:pt x="2280" y="168"/>
                  </a:lnTo>
                  <a:lnTo>
                    <a:pt x="2310" y="168"/>
                  </a:lnTo>
                  <a:lnTo>
                    <a:pt x="2346" y="168"/>
                  </a:lnTo>
                  <a:lnTo>
                    <a:pt x="2376" y="168"/>
                  </a:lnTo>
                  <a:lnTo>
                    <a:pt x="2406" y="168"/>
                  </a:lnTo>
                </a:path>
              </a:pathLst>
            </a:custGeom>
            <a:noFill/>
            <a:ln w="38100" cmpd="sng">
              <a:solidFill>
                <a:srgbClr val="0000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38" name="Freeform 38"/>
            <p:cNvSpPr>
              <a:spLocks/>
            </p:cNvSpPr>
            <p:nvPr/>
          </p:nvSpPr>
          <p:spPr bwMode="auto">
            <a:xfrm>
              <a:off x="1710" y="1500"/>
              <a:ext cx="2389" cy="348"/>
            </a:xfrm>
            <a:custGeom>
              <a:avLst/>
              <a:gdLst>
                <a:gd name="T0" fmla="*/ 30 w 2389"/>
                <a:gd name="T1" fmla="*/ 348 h 348"/>
                <a:gd name="T2" fmla="*/ 95 w 2389"/>
                <a:gd name="T3" fmla="*/ 348 h 348"/>
                <a:gd name="T4" fmla="*/ 160 w 2389"/>
                <a:gd name="T5" fmla="*/ 348 h 348"/>
                <a:gd name="T6" fmla="*/ 225 w 2389"/>
                <a:gd name="T7" fmla="*/ 348 h 348"/>
                <a:gd name="T8" fmla="*/ 290 w 2389"/>
                <a:gd name="T9" fmla="*/ 348 h 348"/>
                <a:gd name="T10" fmla="*/ 355 w 2389"/>
                <a:gd name="T11" fmla="*/ 348 h 348"/>
                <a:gd name="T12" fmla="*/ 414 w 2389"/>
                <a:gd name="T13" fmla="*/ 348 h 348"/>
                <a:gd name="T14" fmla="*/ 479 w 2389"/>
                <a:gd name="T15" fmla="*/ 348 h 348"/>
                <a:gd name="T16" fmla="*/ 544 w 2389"/>
                <a:gd name="T17" fmla="*/ 348 h 348"/>
                <a:gd name="T18" fmla="*/ 609 w 2389"/>
                <a:gd name="T19" fmla="*/ 348 h 348"/>
                <a:gd name="T20" fmla="*/ 674 w 2389"/>
                <a:gd name="T21" fmla="*/ 348 h 348"/>
                <a:gd name="T22" fmla="*/ 739 w 2389"/>
                <a:gd name="T23" fmla="*/ 348 h 348"/>
                <a:gd name="T24" fmla="*/ 804 w 2389"/>
                <a:gd name="T25" fmla="*/ 348 h 348"/>
                <a:gd name="T26" fmla="*/ 863 w 2389"/>
                <a:gd name="T27" fmla="*/ 348 h 348"/>
                <a:gd name="T28" fmla="*/ 928 w 2389"/>
                <a:gd name="T29" fmla="*/ 348 h 348"/>
                <a:gd name="T30" fmla="*/ 993 w 2389"/>
                <a:gd name="T31" fmla="*/ 348 h 348"/>
                <a:gd name="T32" fmla="*/ 1058 w 2389"/>
                <a:gd name="T33" fmla="*/ 348 h 348"/>
                <a:gd name="T34" fmla="*/ 1123 w 2389"/>
                <a:gd name="T35" fmla="*/ 348 h 348"/>
                <a:gd name="T36" fmla="*/ 1188 w 2389"/>
                <a:gd name="T37" fmla="*/ 348 h 348"/>
                <a:gd name="T38" fmla="*/ 1253 w 2389"/>
                <a:gd name="T39" fmla="*/ 348 h 348"/>
                <a:gd name="T40" fmla="*/ 1312 w 2389"/>
                <a:gd name="T41" fmla="*/ 348 h 348"/>
                <a:gd name="T42" fmla="*/ 1377 w 2389"/>
                <a:gd name="T43" fmla="*/ 342 h 348"/>
                <a:gd name="T44" fmla="*/ 1442 w 2389"/>
                <a:gd name="T45" fmla="*/ 336 h 348"/>
                <a:gd name="T46" fmla="*/ 1507 w 2389"/>
                <a:gd name="T47" fmla="*/ 318 h 348"/>
                <a:gd name="T48" fmla="*/ 1572 w 2389"/>
                <a:gd name="T49" fmla="*/ 282 h 348"/>
                <a:gd name="T50" fmla="*/ 1637 w 2389"/>
                <a:gd name="T51" fmla="*/ 222 h 348"/>
                <a:gd name="T52" fmla="*/ 1696 w 2389"/>
                <a:gd name="T53" fmla="*/ 144 h 348"/>
                <a:gd name="T54" fmla="*/ 1761 w 2389"/>
                <a:gd name="T55" fmla="*/ 72 h 348"/>
                <a:gd name="T56" fmla="*/ 1826 w 2389"/>
                <a:gd name="T57" fmla="*/ 18 h 348"/>
                <a:gd name="T58" fmla="*/ 1891 w 2389"/>
                <a:gd name="T59" fmla="*/ 0 h 348"/>
                <a:gd name="T60" fmla="*/ 1956 w 2389"/>
                <a:gd name="T61" fmla="*/ 36 h 348"/>
                <a:gd name="T62" fmla="*/ 2021 w 2389"/>
                <a:gd name="T63" fmla="*/ 108 h 348"/>
                <a:gd name="T64" fmla="*/ 2086 w 2389"/>
                <a:gd name="T65" fmla="*/ 192 h 348"/>
                <a:gd name="T66" fmla="*/ 2145 w 2389"/>
                <a:gd name="T67" fmla="*/ 258 h 348"/>
                <a:gd name="T68" fmla="*/ 2224 w 2389"/>
                <a:gd name="T69" fmla="*/ 249 h 348"/>
                <a:gd name="T70" fmla="*/ 2281 w 2389"/>
                <a:gd name="T71" fmla="*/ 233 h 348"/>
                <a:gd name="T72" fmla="*/ 2348 w 2389"/>
                <a:gd name="T73" fmla="*/ 285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89" h="348">
                  <a:moveTo>
                    <a:pt x="0" y="348"/>
                  </a:moveTo>
                  <a:lnTo>
                    <a:pt x="30" y="348"/>
                  </a:lnTo>
                  <a:lnTo>
                    <a:pt x="65" y="348"/>
                  </a:lnTo>
                  <a:lnTo>
                    <a:pt x="95" y="348"/>
                  </a:lnTo>
                  <a:lnTo>
                    <a:pt x="130" y="348"/>
                  </a:lnTo>
                  <a:lnTo>
                    <a:pt x="160" y="348"/>
                  </a:lnTo>
                  <a:lnTo>
                    <a:pt x="189" y="348"/>
                  </a:lnTo>
                  <a:lnTo>
                    <a:pt x="225" y="348"/>
                  </a:lnTo>
                  <a:lnTo>
                    <a:pt x="254" y="348"/>
                  </a:lnTo>
                  <a:lnTo>
                    <a:pt x="290" y="348"/>
                  </a:lnTo>
                  <a:lnTo>
                    <a:pt x="319" y="348"/>
                  </a:lnTo>
                  <a:lnTo>
                    <a:pt x="355" y="348"/>
                  </a:lnTo>
                  <a:lnTo>
                    <a:pt x="384" y="348"/>
                  </a:lnTo>
                  <a:lnTo>
                    <a:pt x="414" y="348"/>
                  </a:lnTo>
                  <a:lnTo>
                    <a:pt x="449" y="348"/>
                  </a:lnTo>
                  <a:lnTo>
                    <a:pt x="479" y="348"/>
                  </a:lnTo>
                  <a:lnTo>
                    <a:pt x="514" y="348"/>
                  </a:lnTo>
                  <a:lnTo>
                    <a:pt x="544" y="348"/>
                  </a:lnTo>
                  <a:lnTo>
                    <a:pt x="579" y="348"/>
                  </a:lnTo>
                  <a:lnTo>
                    <a:pt x="609" y="348"/>
                  </a:lnTo>
                  <a:lnTo>
                    <a:pt x="638" y="348"/>
                  </a:lnTo>
                  <a:lnTo>
                    <a:pt x="674" y="348"/>
                  </a:lnTo>
                  <a:lnTo>
                    <a:pt x="703" y="348"/>
                  </a:lnTo>
                  <a:lnTo>
                    <a:pt x="739" y="348"/>
                  </a:lnTo>
                  <a:lnTo>
                    <a:pt x="768" y="348"/>
                  </a:lnTo>
                  <a:lnTo>
                    <a:pt x="804" y="348"/>
                  </a:lnTo>
                  <a:lnTo>
                    <a:pt x="833" y="348"/>
                  </a:lnTo>
                  <a:lnTo>
                    <a:pt x="863" y="348"/>
                  </a:lnTo>
                  <a:lnTo>
                    <a:pt x="898" y="348"/>
                  </a:lnTo>
                  <a:lnTo>
                    <a:pt x="928" y="348"/>
                  </a:lnTo>
                  <a:lnTo>
                    <a:pt x="963" y="348"/>
                  </a:lnTo>
                  <a:lnTo>
                    <a:pt x="993" y="348"/>
                  </a:lnTo>
                  <a:lnTo>
                    <a:pt x="1028" y="348"/>
                  </a:lnTo>
                  <a:lnTo>
                    <a:pt x="1058" y="348"/>
                  </a:lnTo>
                  <a:lnTo>
                    <a:pt x="1087" y="348"/>
                  </a:lnTo>
                  <a:lnTo>
                    <a:pt x="1123" y="348"/>
                  </a:lnTo>
                  <a:lnTo>
                    <a:pt x="1152" y="348"/>
                  </a:lnTo>
                  <a:lnTo>
                    <a:pt x="1188" y="348"/>
                  </a:lnTo>
                  <a:lnTo>
                    <a:pt x="1218" y="348"/>
                  </a:lnTo>
                  <a:lnTo>
                    <a:pt x="1253" y="348"/>
                  </a:lnTo>
                  <a:lnTo>
                    <a:pt x="1283" y="348"/>
                  </a:lnTo>
                  <a:lnTo>
                    <a:pt x="1312" y="348"/>
                  </a:lnTo>
                  <a:lnTo>
                    <a:pt x="1348" y="348"/>
                  </a:lnTo>
                  <a:lnTo>
                    <a:pt x="1377" y="342"/>
                  </a:lnTo>
                  <a:lnTo>
                    <a:pt x="1413" y="342"/>
                  </a:lnTo>
                  <a:lnTo>
                    <a:pt x="1442" y="336"/>
                  </a:lnTo>
                  <a:lnTo>
                    <a:pt x="1472" y="330"/>
                  </a:lnTo>
                  <a:lnTo>
                    <a:pt x="1507" y="318"/>
                  </a:lnTo>
                  <a:lnTo>
                    <a:pt x="1537" y="300"/>
                  </a:lnTo>
                  <a:lnTo>
                    <a:pt x="1572" y="282"/>
                  </a:lnTo>
                  <a:lnTo>
                    <a:pt x="1602" y="252"/>
                  </a:lnTo>
                  <a:lnTo>
                    <a:pt x="1637" y="222"/>
                  </a:lnTo>
                  <a:lnTo>
                    <a:pt x="1667" y="186"/>
                  </a:lnTo>
                  <a:lnTo>
                    <a:pt x="1696" y="144"/>
                  </a:lnTo>
                  <a:lnTo>
                    <a:pt x="1732" y="108"/>
                  </a:lnTo>
                  <a:lnTo>
                    <a:pt x="1761" y="72"/>
                  </a:lnTo>
                  <a:lnTo>
                    <a:pt x="1797" y="42"/>
                  </a:lnTo>
                  <a:lnTo>
                    <a:pt x="1826" y="18"/>
                  </a:lnTo>
                  <a:lnTo>
                    <a:pt x="1862" y="0"/>
                  </a:lnTo>
                  <a:lnTo>
                    <a:pt x="1891" y="0"/>
                  </a:lnTo>
                  <a:lnTo>
                    <a:pt x="1921" y="12"/>
                  </a:lnTo>
                  <a:lnTo>
                    <a:pt x="1956" y="36"/>
                  </a:lnTo>
                  <a:lnTo>
                    <a:pt x="1986" y="72"/>
                  </a:lnTo>
                  <a:lnTo>
                    <a:pt x="2021" y="108"/>
                  </a:lnTo>
                  <a:lnTo>
                    <a:pt x="2051" y="150"/>
                  </a:lnTo>
                  <a:lnTo>
                    <a:pt x="2086" y="192"/>
                  </a:lnTo>
                  <a:lnTo>
                    <a:pt x="2116" y="228"/>
                  </a:lnTo>
                  <a:lnTo>
                    <a:pt x="2145" y="258"/>
                  </a:lnTo>
                  <a:lnTo>
                    <a:pt x="2181" y="282"/>
                  </a:lnTo>
                  <a:lnTo>
                    <a:pt x="2224" y="249"/>
                  </a:lnTo>
                  <a:lnTo>
                    <a:pt x="2260" y="228"/>
                  </a:lnTo>
                  <a:lnTo>
                    <a:pt x="2281" y="233"/>
                  </a:lnTo>
                  <a:lnTo>
                    <a:pt x="2322" y="254"/>
                  </a:lnTo>
                  <a:lnTo>
                    <a:pt x="2348" y="285"/>
                  </a:lnTo>
                  <a:lnTo>
                    <a:pt x="2389" y="321"/>
                  </a:lnTo>
                </a:path>
              </a:pathLst>
            </a:custGeom>
            <a:noFill/>
            <a:ln w="57150" cmpd="sng">
              <a:solidFill>
                <a:srgbClr val="007F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5639" name="Text Box 39"/>
          <p:cNvSpPr txBox="1">
            <a:spLocks noChangeArrowheads="1"/>
          </p:cNvSpPr>
          <p:nvPr/>
        </p:nvSpPr>
        <p:spPr bwMode="auto">
          <a:xfrm>
            <a:off x="5856288" y="2603500"/>
            <a:ext cx="75948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sz="1400" b="0">
                <a:cs typeface="Arial" charset="0"/>
              </a:rPr>
              <a:t>x = data</a:t>
            </a:r>
          </a:p>
        </p:txBody>
      </p:sp>
      <p:sp>
        <p:nvSpPr>
          <p:cNvPr id="25640" name="Text Box 40"/>
          <p:cNvSpPr txBox="1">
            <a:spLocks noChangeArrowheads="1"/>
          </p:cNvSpPr>
          <p:nvPr/>
        </p:nvSpPr>
        <p:spPr bwMode="auto">
          <a:xfrm>
            <a:off x="201613" y="1374775"/>
            <a:ext cx="200567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buFontTx/>
              <a:buChar char="•"/>
            </a:pPr>
            <a:r>
              <a:rPr lang="en-US" b="0">
                <a:cs typeface="Arial" charset="0"/>
              </a:rPr>
              <a:t> Generative model </a:t>
            </a:r>
          </a:p>
        </p:txBody>
      </p:sp>
      <p:grpSp>
        <p:nvGrpSpPr>
          <p:cNvPr id="25641" name="Group 41"/>
          <p:cNvGrpSpPr>
            <a:grpSpLocks/>
          </p:cNvGrpSpPr>
          <p:nvPr/>
        </p:nvGrpSpPr>
        <p:grpSpPr bwMode="auto">
          <a:xfrm>
            <a:off x="201613" y="3175000"/>
            <a:ext cx="8535987" cy="1536700"/>
            <a:chOff x="127" y="2000"/>
            <a:chExt cx="5377" cy="968"/>
          </a:xfrm>
        </p:grpSpPr>
        <p:sp>
          <p:nvSpPr>
            <p:cNvPr id="25642" name="Rectangle 42"/>
            <p:cNvSpPr>
              <a:spLocks noChangeArrowheads="1"/>
            </p:cNvSpPr>
            <p:nvPr/>
          </p:nvSpPr>
          <p:spPr bwMode="auto">
            <a:xfrm>
              <a:off x="2297" y="2054"/>
              <a:ext cx="2604" cy="858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5643" name="Group 43"/>
            <p:cNvGrpSpPr>
              <a:grpSpLocks/>
            </p:cNvGrpSpPr>
            <p:nvPr/>
          </p:nvGrpSpPr>
          <p:grpSpPr bwMode="auto">
            <a:xfrm>
              <a:off x="2165" y="2150"/>
              <a:ext cx="2736" cy="685"/>
              <a:chOff x="1548" y="2160"/>
              <a:chExt cx="2736" cy="685"/>
            </a:xfrm>
          </p:grpSpPr>
          <p:sp>
            <p:nvSpPr>
              <p:cNvPr id="25644" name="Line 44"/>
              <p:cNvSpPr>
                <a:spLocks noChangeShapeType="1"/>
              </p:cNvSpPr>
              <p:nvPr/>
            </p:nvSpPr>
            <p:spPr bwMode="auto">
              <a:xfrm>
                <a:off x="1680" y="2730"/>
                <a:ext cx="260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45" name="Line 45"/>
              <p:cNvSpPr>
                <a:spLocks noChangeShapeType="1"/>
              </p:cNvSpPr>
              <p:nvPr/>
            </p:nvSpPr>
            <p:spPr bwMode="auto">
              <a:xfrm flipV="1">
                <a:off x="1680" y="2160"/>
                <a:ext cx="1" cy="57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46" name="Line 46"/>
              <p:cNvSpPr>
                <a:spLocks noChangeShapeType="1"/>
              </p:cNvSpPr>
              <p:nvPr/>
            </p:nvSpPr>
            <p:spPr bwMode="auto">
              <a:xfrm>
                <a:off x="1680" y="2730"/>
                <a:ext cx="260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47" name="Line 47"/>
              <p:cNvSpPr>
                <a:spLocks noChangeShapeType="1"/>
              </p:cNvSpPr>
              <p:nvPr/>
            </p:nvSpPr>
            <p:spPr bwMode="auto">
              <a:xfrm flipV="1">
                <a:off x="1680" y="2160"/>
                <a:ext cx="1" cy="57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48" name="Line 48"/>
              <p:cNvSpPr>
                <a:spLocks noChangeShapeType="1"/>
              </p:cNvSpPr>
              <p:nvPr/>
            </p:nvSpPr>
            <p:spPr bwMode="auto">
              <a:xfrm flipV="1">
                <a:off x="1680" y="2700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49" name="Rectangle 49"/>
              <p:cNvSpPr>
                <a:spLocks noChangeArrowheads="1"/>
              </p:cNvSpPr>
              <p:nvPr/>
            </p:nvSpPr>
            <p:spPr bwMode="auto">
              <a:xfrm>
                <a:off x="1662" y="2748"/>
                <a:ext cx="4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650" name="Line 50"/>
              <p:cNvSpPr>
                <a:spLocks noChangeShapeType="1"/>
              </p:cNvSpPr>
              <p:nvPr/>
            </p:nvSpPr>
            <p:spPr bwMode="auto">
              <a:xfrm flipV="1">
                <a:off x="2004" y="2700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51" name="Rectangle 51"/>
              <p:cNvSpPr>
                <a:spLocks noChangeArrowheads="1"/>
              </p:cNvSpPr>
              <p:nvPr/>
            </p:nvSpPr>
            <p:spPr bwMode="auto">
              <a:xfrm>
                <a:off x="1962" y="2748"/>
                <a:ext cx="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10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652" name="Line 52"/>
              <p:cNvSpPr>
                <a:spLocks noChangeShapeType="1"/>
              </p:cNvSpPr>
              <p:nvPr/>
            </p:nvSpPr>
            <p:spPr bwMode="auto">
              <a:xfrm flipV="1">
                <a:off x="2328" y="2700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53" name="Rectangle 53"/>
              <p:cNvSpPr>
                <a:spLocks noChangeArrowheads="1"/>
              </p:cNvSpPr>
              <p:nvPr/>
            </p:nvSpPr>
            <p:spPr bwMode="auto">
              <a:xfrm>
                <a:off x="2286" y="2748"/>
                <a:ext cx="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20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654" name="Line 54"/>
              <p:cNvSpPr>
                <a:spLocks noChangeShapeType="1"/>
              </p:cNvSpPr>
              <p:nvPr/>
            </p:nvSpPr>
            <p:spPr bwMode="auto">
              <a:xfrm flipV="1">
                <a:off x="2652" y="2700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55" name="Rectangle 55"/>
              <p:cNvSpPr>
                <a:spLocks noChangeArrowheads="1"/>
              </p:cNvSpPr>
              <p:nvPr/>
            </p:nvSpPr>
            <p:spPr bwMode="auto">
              <a:xfrm>
                <a:off x="2610" y="2748"/>
                <a:ext cx="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30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656" name="Line 56"/>
              <p:cNvSpPr>
                <a:spLocks noChangeShapeType="1"/>
              </p:cNvSpPr>
              <p:nvPr/>
            </p:nvSpPr>
            <p:spPr bwMode="auto">
              <a:xfrm flipV="1">
                <a:off x="2982" y="2700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57" name="Rectangle 57"/>
              <p:cNvSpPr>
                <a:spLocks noChangeArrowheads="1"/>
              </p:cNvSpPr>
              <p:nvPr/>
            </p:nvSpPr>
            <p:spPr bwMode="auto">
              <a:xfrm>
                <a:off x="2940" y="2748"/>
                <a:ext cx="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40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658" name="Line 58"/>
              <p:cNvSpPr>
                <a:spLocks noChangeShapeType="1"/>
              </p:cNvSpPr>
              <p:nvPr/>
            </p:nvSpPr>
            <p:spPr bwMode="auto">
              <a:xfrm flipV="1">
                <a:off x="3306" y="2700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59" name="Rectangle 59"/>
              <p:cNvSpPr>
                <a:spLocks noChangeArrowheads="1"/>
              </p:cNvSpPr>
              <p:nvPr/>
            </p:nvSpPr>
            <p:spPr bwMode="auto">
              <a:xfrm>
                <a:off x="3264" y="2748"/>
                <a:ext cx="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50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660" name="Line 60"/>
              <p:cNvSpPr>
                <a:spLocks noChangeShapeType="1"/>
              </p:cNvSpPr>
              <p:nvPr/>
            </p:nvSpPr>
            <p:spPr bwMode="auto">
              <a:xfrm flipV="1">
                <a:off x="3630" y="2700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61" name="Rectangle 61"/>
              <p:cNvSpPr>
                <a:spLocks noChangeArrowheads="1"/>
              </p:cNvSpPr>
              <p:nvPr/>
            </p:nvSpPr>
            <p:spPr bwMode="auto">
              <a:xfrm>
                <a:off x="3588" y="2748"/>
                <a:ext cx="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60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662" name="Line 62"/>
              <p:cNvSpPr>
                <a:spLocks noChangeShapeType="1"/>
              </p:cNvSpPr>
              <p:nvPr/>
            </p:nvSpPr>
            <p:spPr bwMode="auto">
              <a:xfrm flipV="1">
                <a:off x="3954" y="2700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63" name="Rectangle 63"/>
              <p:cNvSpPr>
                <a:spLocks noChangeArrowheads="1"/>
              </p:cNvSpPr>
              <p:nvPr/>
            </p:nvSpPr>
            <p:spPr bwMode="auto">
              <a:xfrm>
                <a:off x="3912" y="2748"/>
                <a:ext cx="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70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664" name="Line 64"/>
              <p:cNvSpPr>
                <a:spLocks noChangeShapeType="1"/>
              </p:cNvSpPr>
              <p:nvPr/>
            </p:nvSpPr>
            <p:spPr bwMode="auto">
              <a:xfrm>
                <a:off x="1680" y="2730"/>
                <a:ext cx="2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65" name="Line 65"/>
              <p:cNvSpPr>
                <a:spLocks noChangeShapeType="1"/>
              </p:cNvSpPr>
              <p:nvPr/>
            </p:nvSpPr>
            <p:spPr bwMode="auto">
              <a:xfrm>
                <a:off x="1680" y="2736"/>
                <a:ext cx="2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66" name="Rectangle 66"/>
              <p:cNvSpPr>
                <a:spLocks noChangeArrowheads="1"/>
              </p:cNvSpPr>
              <p:nvPr/>
            </p:nvSpPr>
            <p:spPr bwMode="auto">
              <a:xfrm>
                <a:off x="1614" y="2688"/>
                <a:ext cx="4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667" name="Line 67"/>
              <p:cNvSpPr>
                <a:spLocks noChangeShapeType="1"/>
              </p:cNvSpPr>
              <p:nvPr/>
            </p:nvSpPr>
            <p:spPr bwMode="auto">
              <a:xfrm>
                <a:off x="1680" y="2520"/>
                <a:ext cx="2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68" name="Rectangle 68"/>
              <p:cNvSpPr>
                <a:spLocks noChangeArrowheads="1"/>
              </p:cNvSpPr>
              <p:nvPr/>
            </p:nvSpPr>
            <p:spPr bwMode="auto">
              <a:xfrm>
                <a:off x="1548" y="2472"/>
                <a:ext cx="11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0.5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669" name="Line 69"/>
              <p:cNvSpPr>
                <a:spLocks noChangeShapeType="1"/>
              </p:cNvSpPr>
              <p:nvPr/>
            </p:nvSpPr>
            <p:spPr bwMode="auto">
              <a:xfrm>
                <a:off x="1680" y="2304"/>
                <a:ext cx="2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70" name="Rectangle 70"/>
              <p:cNvSpPr>
                <a:spLocks noChangeArrowheads="1"/>
              </p:cNvSpPr>
              <p:nvPr/>
            </p:nvSpPr>
            <p:spPr bwMode="auto">
              <a:xfrm>
                <a:off x="1614" y="2256"/>
                <a:ext cx="4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1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671" name="Line 71"/>
              <p:cNvSpPr>
                <a:spLocks noChangeShapeType="1"/>
              </p:cNvSpPr>
              <p:nvPr/>
            </p:nvSpPr>
            <p:spPr bwMode="auto">
              <a:xfrm>
                <a:off x="1680" y="2730"/>
                <a:ext cx="260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72" name="Line 72"/>
              <p:cNvSpPr>
                <a:spLocks noChangeShapeType="1"/>
              </p:cNvSpPr>
              <p:nvPr/>
            </p:nvSpPr>
            <p:spPr bwMode="auto">
              <a:xfrm flipV="1">
                <a:off x="1680" y="2160"/>
                <a:ext cx="1" cy="57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73" name="Freeform 73"/>
              <p:cNvSpPr>
                <a:spLocks/>
              </p:cNvSpPr>
              <p:nvPr/>
            </p:nvSpPr>
            <p:spPr bwMode="auto">
              <a:xfrm>
                <a:off x="1710" y="2304"/>
                <a:ext cx="2406" cy="432"/>
              </a:xfrm>
              <a:custGeom>
                <a:avLst/>
                <a:gdLst>
                  <a:gd name="T0" fmla="*/ 30 w 2406"/>
                  <a:gd name="T1" fmla="*/ 0 h 432"/>
                  <a:gd name="T2" fmla="*/ 96 w 2406"/>
                  <a:gd name="T3" fmla="*/ 0 h 432"/>
                  <a:gd name="T4" fmla="*/ 162 w 2406"/>
                  <a:gd name="T5" fmla="*/ 0 h 432"/>
                  <a:gd name="T6" fmla="*/ 228 w 2406"/>
                  <a:gd name="T7" fmla="*/ 0 h 432"/>
                  <a:gd name="T8" fmla="*/ 294 w 2406"/>
                  <a:gd name="T9" fmla="*/ 0 h 432"/>
                  <a:gd name="T10" fmla="*/ 360 w 2406"/>
                  <a:gd name="T11" fmla="*/ 0 h 432"/>
                  <a:gd name="T12" fmla="*/ 420 w 2406"/>
                  <a:gd name="T13" fmla="*/ 0 h 432"/>
                  <a:gd name="T14" fmla="*/ 486 w 2406"/>
                  <a:gd name="T15" fmla="*/ 0 h 432"/>
                  <a:gd name="T16" fmla="*/ 552 w 2406"/>
                  <a:gd name="T17" fmla="*/ 0 h 432"/>
                  <a:gd name="T18" fmla="*/ 618 w 2406"/>
                  <a:gd name="T19" fmla="*/ 0 h 432"/>
                  <a:gd name="T20" fmla="*/ 684 w 2406"/>
                  <a:gd name="T21" fmla="*/ 0 h 432"/>
                  <a:gd name="T22" fmla="*/ 750 w 2406"/>
                  <a:gd name="T23" fmla="*/ 0 h 432"/>
                  <a:gd name="T24" fmla="*/ 816 w 2406"/>
                  <a:gd name="T25" fmla="*/ 0 h 432"/>
                  <a:gd name="T26" fmla="*/ 876 w 2406"/>
                  <a:gd name="T27" fmla="*/ 0 h 432"/>
                  <a:gd name="T28" fmla="*/ 942 w 2406"/>
                  <a:gd name="T29" fmla="*/ 0 h 432"/>
                  <a:gd name="T30" fmla="*/ 1008 w 2406"/>
                  <a:gd name="T31" fmla="*/ 0 h 432"/>
                  <a:gd name="T32" fmla="*/ 1074 w 2406"/>
                  <a:gd name="T33" fmla="*/ 0 h 432"/>
                  <a:gd name="T34" fmla="*/ 1140 w 2406"/>
                  <a:gd name="T35" fmla="*/ 0 h 432"/>
                  <a:gd name="T36" fmla="*/ 1206 w 2406"/>
                  <a:gd name="T37" fmla="*/ 6 h 432"/>
                  <a:gd name="T38" fmla="*/ 1272 w 2406"/>
                  <a:gd name="T39" fmla="*/ 6 h 432"/>
                  <a:gd name="T40" fmla="*/ 1332 w 2406"/>
                  <a:gd name="T41" fmla="*/ 6 h 432"/>
                  <a:gd name="T42" fmla="*/ 1398 w 2406"/>
                  <a:gd name="T43" fmla="*/ 24 h 432"/>
                  <a:gd name="T44" fmla="*/ 1464 w 2406"/>
                  <a:gd name="T45" fmla="*/ 72 h 432"/>
                  <a:gd name="T46" fmla="*/ 1530 w 2406"/>
                  <a:gd name="T47" fmla="*/ 156 h 432"/>
                  <a:gd name="T48" fmla="*/ 1596 w 2406"/>
                  <a:gd name="T49" fmla="*/ 276 h 432"/>
                  <a:gd name="T50" fmla="*/ 1662 w 2406"/>
                  <a:gd name="T51" fmla="*/ 366 h 432"/>
                  <a:gd name="T52" fmla="*/ 1722 w 2406"/>
                  <a:gd name="T53" fmla="*/ 408 h 432"/>
                  <a:gd name="T54" fmla="*/ 1788 w 2406"/>
                  <a:gd name="T55" fmla="*/ 426 h 432"/>
                  <a:gd name="T56" fmla="*/ 1854 w 2406"/>
                  <a:gd name="T57" fmla="*/ 432 h 432"/>
                  <a:gd name="T58" fmla="*/ 1920 w 2406"/>
                  <a:gd name="T59" fmla="*/ 432 h 432"/>
                  <a:gd name="T60" fmla="*/ 1986 w 2406"/>
                  <a:gd name="T61" fmla="*/ 432 h 432"/>
                  <a:gd name="T62" fmla="*/ 2052 w 2406"/>
                  <a:gd name="T63" fmla="*/ 432 h 432"/>
                  <a:gd name="T64" fmla="*/ 2118 w 2406"/>
                  <a:gd name="T65" fmla="*/ 432 h 432"/>
                  <a:gd name="T66" fmla="*/ 2178 w 2406"/>
                  <a:gd name="T67" fmla="*/ 432 h 432"/>
                  <a:gd name="T68" fmla="*/ 2244 w 2406"/>
                  <a:gd name="T69" fmla="*/ 432 h 432"/>
                  <a:gd name="T70" fmla="*/ 2310 w 2406"/>
                  <a:gd name="T71" fmla="*/ 432 h 432"/>
                  <a:gd name="T72" fmla="*/ 2376 w 2406"/>
                  <a:gd name="T73" fmla="*/ 432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06" h="432">
                    <a:moveTo>
                      <a:pt x="0" y="0"/>
                    </a:moveTo>
                    <a:lnTo>
                      <a:pt x="30" y="0"/>
                    </a:lnTo>
                    <a:lnTo>
                      <a:pt x="66" y="0"/>
                    </a:lnTo>
                    <a:lnTo>
                      <a:pt x="96" y="0"/>
                    </a:lnTo>
                    <a:lnTo>
                      <a:pt x="132" y="0"/>
                    </a:lnTo>
                    <a:lnTo>
                      <a:pt x="162" y="0"/>
                    </a:lnTo>
                    <a:lnTo>
                      <a:pt x="192" y="0"/>
                    </a:lnTo>
                    <a:lnTo>
                      <a:pt x="228" y="0"/>
                    </a:lnTo>
                    <a:lnTo>
                      <a:pt x="258" y="0"/>
                    </a:lnTo>
                    <a:lnTo>
                      <a:pt x="294" y="0"/>
                    </a:lnTo>
                    <a:lnTo>
                      <a:pt x="324" y="0"/>
                    </a:lnTo>
                    <a:lnTo>
                      <a:pt x="360" y="0"/>
                    </a:lnTo>
                    <a:lnTo>
                      <a:pt x="390" y="0"/>
                    </a:lnTo>
                    <a:lnTo>
                      <a:pt x="420" y="0"/>
                    </a:lnTo>
                    <a:lnTo>
                      <a:pt x="456" y="0"/>
                    </a:lnTo>
                    <a:lnTo>
                      <a:pt x="486" y="0"/>
                    </a:lnTo>
                    <a:lnTo>
                      <a:pt x="522" y="0"/>
                    </a:lnTo>
                    <a:lnTo>
                      <a:pt x="552" y="0"/>
                    </a:lnTo>
                    <a:lnTo>
                      <a:pt x="588" y="0"/>
                    </a:lnTo>
                    <a:lnTo>
                      <a:pt x="618" y="0"/>
                    </a:lnTo>
                    <a:lnTo>
                      <a:pt x="648" y="0"/>
                    </a:lnTo>
                    <a:lnTo>
                      <a:pt x="684" y="0"/>
                    </a:lnTo>
                    <a:lnTo>
                      <a:pt x="714" y="0"/>
                    </a:lnTo>
                    <a:lnTo>
                      <a:pt x="750" y="0"/>
                    </a:lnTo>
                    <a:lnTo>
                      <a:pt x="780" y="0"/>
                    </a:lnTo>
                    <a:lnTo>
                      <a:pt x="816" y="0"/>
                    </a:lnTo>
                    <a:lnTo>
                      <a:pt x="846" y="0"/>
                    </a:lnTo>
                    <a:lnTo>
                      <a:pt x="876" y="0"/>
                    </a:lnTo>
                    <a:lnTo>
                      <a:pt x="912" y="0"/>
                    </a:lnTo>
                    <a:lnTo>
                      <a:pt x="942" y="0"/>
                    </a:lnTo>
                    <a:lnTo>
                      <a:pt x="978" y="0"/>
                    </a:lnTo>
                    <a:lnTo>
                      <a:pt x="1008" y="0"/>
                    </a:lnTo>
                    <a:lnTo>
                      <a:pt x="1044" y="0"/>
                    </a:lnTo>
                    <a:lnTo>
                      <a:pt x="1074" y="0"/>
                    </a:lnTo>
                    <a:lnTo>
                      <a:pt x="1104" y="0"/>
                    </a:lnTo>
                    <a:lnTo>
                      <a:pt x="1140" y="0"/>
                    </a:lnTo>
                    <a:lnTo>
                      <a:pt x="1170" y="0"/>
                    </a:lnTo>
                    <a:lnTo>
                      <a:pt x="1206" y="6"/>
                    </a:lnTo>
                    <a:lnTo>
                      <a:pt x="1236" y="6"/>
                    </a:lnTo>
                    <a:lnTo>
                      <a:pt x="1272" y="6"/>
                    </a:lnTo>
                    <a:lnTo>
                      <a:pt x="1302" y="0"/>
                    </a:lnTo>
                    <a:lnTo>
                      <a:pt x="1332" y="6"/>
                    </a:lnTo>
                    <a:lnTo>
                      <a:pt x="1368" y="12"/>
                    </a:lnTo>
                    <a:lnTo>
                      <a:pt x="1398" y="24"/>
                    </a:lnTo>
                    <a:lnTo>
                      <a:pt x="1434" y="42"/>
                    </a:lnTo>
                    <a:lnTo>
                      <a:pt x="1464" y="72"/>
                    </a:lnTo>
                    <a:lnTo>
                      <a:pt x="1494" y="108"/>
                    </a:lnTo>
                    <a:lnTo>
                      <a:pt x="1530" y="156"/>
                    </a:lnTo>
                    <a:lnTo>
                      <a:pt x="1560" y="216"/>
                    </a:lnTo>
                    <a:lnTo>
                      <a:pt x="1596" y="276"/>
                    </a:lnTo>
                    <a:lnTo>
                      <a:pt x="1626" y="324"/>
                    </a:lnTo>
                    <a:lnTo>
                      <a:pt x="1662" y="366"/>
                    </a:lnTo>
                    <a:lnTo>
                      <a:pt x="1692" y="390"/>
                    </a:lnTo>
                    <a:lnTo>
                      <a:pt x="1722" y="408"/>
                    </a:lnTo>
                    <a:lnTo>
                      <a:pt x="1758" y="420"/>
                    </a:lnTo>
                    <a:lnTo>
                      <a:pt x="1788" y="426"/>
                    </a:lnTo>
                    <a:lnTo>
                      <a:pt x="1824" y="426"/>
                    </a:lnTo>
                    <a:lnTo>
                      <a:pt x="1854" y="432"/>
                    </a:lnTo>
                    <a:lnTo>
                      <a:pt x="1890" y="432"/>
                    </a:lnTo>
                    <a:lnTo>
                      <a:pt x="1920" y="432"/>
                    </a:lnTo>
                    <a:lnTo>
                      <a:pt x="1950" y="432"/>
                    </a:lnTo>
                    <a:lnTo>
                      <a:pt x="1986" y="432"/>
                    </a:lnTo>
                    <a:lnTo>
                      <a:pt x="2016" y="432"/>
                    </a:lnTo>
                    <a:lnTo>
                      <a:pt x="2052" y="432"/>
                    </a:lnTo>
                    <a:lnTo>
                      <a:pt x="2082" y="432"/>
                    </a:lnTo>
                    <a:lnTo>
                      <a:pt x="2118" y="432"/>
                    </a:lnTo>
                    <a:lnTo>
                      <a:pt x="2148" y="432"/>
                    </a:lnTo>
                    <a:lnTo>
                      <a:pt x="2178" y="432"/>
                    </a:lnTo>
                    <a:lnTo>
                      <a:pt x="2214" y="432"/>
                    </a:lnTo>
                    <a:lnTo>
                      <a:pt x="2244" y="432"/>
                    </a:lnTo>
                    <a:lnTo>
                      <a:pt x="2280" y="432"/>
                    </a:lnTo>
                    <a:lnTo>
                      <a:pt x="2310" y="432"/>
                    </a:lnTo>
                    <a:lnTo>
                      <a:pt x="2346" y="432"/>
                    </a:lnTo>
                    <a:lnTo>
                      <a:pt x="2376" y="432"/>
                    </a:lnTo>
                    <a:lnTo>
                      <a:pt x="2406" y="432"/>
                    </a:lnTo>
                  </a:path>
                </a:pathLst>
              </a:custGeom>
              <a:noFill/>
              <a:ln w="38100" cmpd="sng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74" name="Freeform 74"/>
              <p:cNvSpPr>
                <a:spLocks/>
              </p:cNvSpPr>
              <p:nvPr/>
            </p:nvSpPr>
            <p:spPr bwMode="auto">
              <a:xfrm>
                <a:off x="1710" y="2304"/>
                <a:ext cx="2406" cy="432"/>
              </a:xfrm>
              <a:custGeom>
                <a:avLst/>
                <a:gdLst>
                  <a:gd name="T0" fmla="*/ 30 w 2406"/>
                  <a:gd name="T1" fmla="*/ 432 h 432"/>
                  <a:gd name="T2" fmla="*/ 96 w 2406"/>
                  <a:gd name="T3" fmla="*/ 432 h 432"/>
                  <a:gd name="T4" fmla="*/ 162 w 2406"/>
                  <a:gd name="T5" fmla="*/ 432 h 432"/>
                  <a:gd name="T6" fmla="*/ 228 w 2406"/>
                  <a:gd name="T7" fmla="*/ 432 h 432"/>
                  <a:gd name="T8" fmla="*/ 294 w 2406"/>
                  <a:gd name="T9" fmla="*/ 432 h 432"/>
                  <a:gd name="T10" fmla="*/ 360 w 2406"/>
                  <a:gd name="T11" fmla="*/ 432 h 432"/>
                  <a:gd name="T12" fmla="*/ 420 w 2406"/>
                  <a:gd name="T13" fmla="*/ 432 h 432"/>
                  <a:gd name="T14" fmla="*/ 486 w 2406"/>
                  <a:gd name="T15" fmla="*/ 432 h 432"/>
                  <a:gd name="T16" fmla="*/ 552 w 2406"/>
                  <a:gd name="T17" fmla="*/ 432 h 432"/>
                  <a:gd name="T18" fmla="*/ 618 w 2406"/>
                  <a:gd name="T19" fmla="*/ 432 h 432"/>
                  <a:gd name="T20" fmla="*/ 684 w 2406"/>
                  <a:gd name="T21" fmla="*/ 432 h 432"/>
                  <a:gd name="T22" fmla="*/ 750 w 2406"/>
                  <a:gd name="T23" fmla="*/ 432 h 432"/>
                  <a:gd name="T24" fmla="*/ 816 w 2406"/>
                  <a:gd name="T25" fmla="*/ 432 h 432"/>
                  <a:gd name="T26" fmla="*/ 876 w 2406"/>
                  <a:gd name="T27" fmla="*/ 432 h 432"/>
                  <a:gd name="T28" fmla="*/ 942 w 2406"/>
                  <a:gd name="T29" fmla="*/ 432 h 432"/>
                  <a:gd name="T30" fmla="*/ 1008 w 2406"/>
                  <a:gd name="T31" fmla="*/ 432 h 432"/>
                  <a:gd name="T32" fmla="*/ 1074 w 2406"/>
                  <a:gd name="T33" fmla="*/ 432 h 432"/>
                  <a:gd name="T34" fmla="*/ 1140 w 2406"/>
                  <a:gd name="T35" fmla="*/ 432 h 432"/>
                  <a:gd name="T36" fmla="*/ 1206 w 2406"/>
                  <a:gd name="T37" fmla="*/ 426 h 432"/>
                  <a:gd name="T38" fmla="*/ 1272 w 2406"/>
                  <a:gd name="T39" fmla="*/ 426 h 432"/>
                  <a:gd name="T40" fmla="*/ 1332 w 2406"/>
                  <a:gd name="T41" fmla="*/ 426 h 432"/>
                  <a:gd name="T42" fmla="*/ 1398 w 2406"/>
                  <a:gd name="T43" fmla="*/ 408 h 432"/>
                  <a:gd name="T44" fmla="*/ 1464 w 2406"/>
                  <a:gd name="T45" fmla="*/ 360 h 432"/>
                  <a:gd name="T46" fmla="*/ 1530 w 2406"/>
                  <a:gd name="T47" fmla="*/ 276 h 432"/>
                  <a:gd name="T48" fmla="*/ 1596 w 2406"/>
                  <a:gd name="T49" fmla="*/ 156 h 432"/>
                  <a:gd name="T50" fmla="*/ 1662 w 2406"/>
                  <a:gd name="T51" fmla="*/ 66 h 432"/>
                  <a:gd name="T52" fmla="*/ 1722 w 2406"/>
                  <a:gd name="T53" fmla="*/ 24 h 432"/>
                  <a:gd name="T54" fmla="*/ 1788 w 2406"/>
                  <a:gd name="T55" fmla="*/ 6 h 432"/>
                  <a:gd name="T56" fmla="*/ 1854 w 2406"/>
                  <a:gd name="T57" fmla="*/ 0 h 432"/>
                  <a:gd name="T58" fmla="*/ 1920 w 2406"/>
                  <a:gd name="T59" fmla="*/ 0 h 432"/>
                  <a:gd name="T60" fmla="*/ 1986 w 2406"/>
                  <a:gd name="T61" fmla="*/ 0 h 432"/>
                  <a:gd name="T62" fmla="*/ 2052 w 2406"/>
                  <a:gd name="T63" fmla="*/ 0 h 432"/>
                  <a:gd name="T64" fmla="*/ 2118 w 2406"/>
                  <a:gd name="T65" fmla="*/ 0 h 432"/>
                  <a:gd name="T66" fmla="*/ 2178 w 2406"/>
                  <a:gd name="T67" fmla="*/ 0 h 432"/>
                  <a:gd name="T68" fmla="*/ 2244 w 2406"/>
                  <a:gd name="T69" fmla="*/ 0 h 432"/>
                  <a:gd name="T70" fmla="*/ 2310 w 2406"/>
                  <a:gd name="T71" fmla="*/ 0 h 432"/>
                  <a:gd name="T72" fmla="*/ 2376 w 2406"/>
                  <a:gd name="T73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06" h="432">
                    <a:moveTo>
                      <a:pt x="0" y="432"/>
                    </a:moveTo>
                    <a:lnTo>
                      <a:pt x="30" y="432"/>
                    </a:lnTo>
                    <a:lnTo>
                      <a:pt x="66" y="432"/>
                    </a:lnTo>
                    <a:lnTo>
                      <a:pt x="96" y="432"/>
                    </a:lnTo>
                    <a:lnTo>
                      <a:pt x="132" y="432"/>
                    </a:lnTo>
                    <a:lnTo>
                      <a:pt x="162" y="432"/>
                    </a:lnTo>
                    <a:lnTo>
                      <a:pt x="192" y="432"/>
                    </a:lnTo>
                    <a:lnTo>
                      <a:pt x="228" y="432"/>
                    </a:lnTo>
                    <a:lnTo>
                      <a:pt x="258" y="432"/>
                    </a:lnTo>
                    <a:lnTo>
                      <a:pt x="294" y="432"/>
                    </a:lnTo>
                    <a:lnTo>
                      <a:pt x="324" y="432"/>
                    </a:lnTo>
                    <a:lnTo>
                      <a:pt x="360" y="432"/>
                    </a:lnTo>
                    <a:lnTo>
                      <a:pt x="390" y="432"/>
                    </a:lnTo>
                    <a:lnTo>
                      <a:pt x="420" y="432"/>
                    </a:lnTo>
                    <a:lnTo>
                      <a:pt x="456" y="432"/>
                    </a:lnTo>
                    <a:lnTo>
                      <a:pt x="486" y="432"/>
                    </a:lnTo>
                    <a:lnTo>
                      <a:pt x="522" y="432"/>
                    </a:lnTo>
                    <a:lnTo>
                      <a:pt x="552" y="432"/>
                    </a:lnTo>
                    <a:lnTo>
                      <a:pt x="588" y="432"/>
                    </a:lnTo>
                    <a:lnTo>
                      <a:pt x="618" y="432"/>
                    </a:lnTo>
                    <a:lnTo>
                      <a:pt x="648" y="432"/>
                    </a:lnTo>
                    <a:lnTo>
                      <a:pt x="684" y="432"/>
                    </a:lnTo>
                    <a:lnTo>
                      <a:pt x="714" y="432"/>
                    </a:lnTo>
                    <a:lnTo>
                      <a:pt x="750" y="432"/>
                    </a:lnTo>
                    <a:lnTo>
                      <a:pt x="780" y="432"/>
                    </a:lnTo>
                    <a:lnTo>
                      <a:pt x="816" y="432"/>
                    </a:lnTo>
                    <a:lnTo>
                      <a:pt x="846" y="432"/>
                    </a:lnTo>
                    <a:lnTo>
                      <a:pt x="876" y="432"/>
                    </a:lnTo>
                    <a:lnTo>
                      <a:pt x="912" y="432"/>
                    </a:lnTo>
                    <a:lnTo>
                      <a:pt x="942" y="432"/>
                    </a:lnTo>
                    <a:lnTo>
                      <a:pt x="978" y="432"/>
                    </a:lnTo>
                    <a:lnTo>
                      <a:pt x="1008" y="432"/>
                    </a:lnTo>
                    <a:lnTo>
                      <a:pt x="1044" y="432"/>
                    </a:lnTo>
                    <a:lnTo>
                      <a:pt x="1074" y="432"/>
                    </a:lnTo>
                    <a:lnTo>
                      <a:pt x="1104" y="432"/>
                    </a:lnTo>
                    <a:lnTo>
                      <a:pt x="1140" y="432"/>
                    </a:lnTo>
                    <a:lnTo>
                      <a:pt x="1170" y="432"/>
                    </a:lnTo>
                    <a:lnTo>
                      <a:pt x="1206" y="426"/>
                    </a:lnTo>
                    <a:lnTo>
                      <a:pt x="1236" y="426"/>
                    </a:lnTo>
                    <a:lnTo>
                      <a:pt x="1272" y="426"/>
                    </a:lnTo>
                    <a:lnTo>
                      <a:pt x="1302" y="432"/>
                    </a:lnTo>
                    <a:lnTo>
                      <a:pt x="1332" y="426"/>
                    </a:lnTo>
                    <a:lnTo>
                      <a:pt x="1368" y="420"/>
                    </a:lnTo>
                    <a:lnTo>
                      <a:pt x="1398" y="408"/>
                    </a:lnTo>
                    <a:lnTo>
                      <a:pt x="1434" y="390"/>
                    </a:lnTo>
                    <a:lnTo>
                      <a:pt x="1464" y="360"/>
                    </a:lnTo>
                    <a:lnTo>
                      <a:pt x="1494" y="324"/>
                    </a:lnTo>
                    <a:lnTo>
                      <a:pt x="1530" y="276"/>
                    </a:lnTo>
                    <a:lnTo>
                      <a:pt x="1560" y="216"/>
                    </a:lnTo>
                    <a:lnTo>
                      <a:pt x="1596" y="156"/>
                    </a:lnTo>
                    <a:lnTo>
                      <a:pt x="1626" y="108"/>
                    </a:lnTo>
                    <a:lnTo>
                      <a:pt x="1662" y="66"/>
                    </a:lnTo>
                    <a:lnTo>
                      <a:pt x="1692" y="42"/>
                    </a:lnTo>
                    <a:lnTo>
                      <a:pt x="1722" y="24"/>
                    </a:lnTo>
                    <a:lnTo>
                      <a:pt x="1758" y="12"/>
                    </a:lnTo>
                    <a:lnTo>
                      <a:pt x="1788" y="6"/>
                    </a:lnTo>
                    <a:lnTo>
                      <a:pt x="1824" y="6"/>
                    </a:lnTo>
                    <a:lnTo>
                      <a:pt x="1854" y="0"/>
                    </a:lnTo>
                    <a:lnTo>
                      <a:pt x="1890" y="0"/>
                    </a:lnTo>
                    <a:lnTo>
                      <a:pt x="1920" y="0"/>
                    </a:lnTo>
                    <a:lnTo>
                      <a:pt x="1950" y="0"/>
                    </a:lnTo>
                    <a:lnTo>
                      <a:pt x="1986" y="0"/>
                    </a:lnTo>
                    <a:lnTo>
                      <a:pt x="2016" y="0"/>
                    </a:lnTo>
                    <a:lnTo>
                      <a:pt x="2052" y="0"/>
                    </a:lnTo>
                    <a:lnTo>
                      <a:pt x="2082" y="0"/>
                    </a:lnTo>
                    <a:lnTo>
                      <a:pt x="2118" y="0"/>
                    </a:lnTo>
                    <a:lnTo>
                      <a:pt x="2148" y="0"/>
                    </a:lnTo>
                    <a:lnTo>
                      <a:pt x="2178" y="0"/>
                    </a:lnTo>
                    <a:lnTo>
                      <a:pt x="2214" y="0"/>
                    </a:lnTo>
                    <a:lnTo>
                      <a:pt x="2244" y="0"/>
                    </a:lnTo>
                    <a:lnTo>
                      <a:pt x="2280" y="0"/>
                    </a:lnTo>
                    <a:lnTo>
                      <a:pt x="2310" y="0"/>
                    </a:lnTo>
                    <a:lnTo>
                      <a:pt x="2346" y="0"/>
                    </a:lnTo>
                    <a:lnTo>
                      <a:pt x="2376" y="0"/>
                    </a:lnTo>
                    <a:lnTo>
                      <a:pt x="2406" y="0"/>
                    </a:lnTo>
                  </a:path>
                </a:pathLst>
              </a:custGeom>
              <a:noFill/>
              <a:ln w="57150" cmpd="sng">
                <a:solidFill>
                  <a:srgbClr val="007F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675" name="Text Box 75"/>
            <p:cNvSpPr txBox="1">
              <a:spLocks noChangeArrowheads="1"/>
            </p:cNvSpPr>
            <p:nvPr/>
          </p:nvSpPr>
          <p:spPr bwMode="auto">
            <a:xfrm>
              <a:off x="3689" y="2774"/>
              <a:ext cx="478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400" b="0">
                  <a:cs typeface="Arial" charset="0"/>
                </a:rPr>
                <a:t>x = data</a:t>
              </a:r>
            </a:p>
          </p:txBody>
        </p:sp>
        <p:sp>
          <p:nvSpPr>
            <p:cNvPr id="25676" name="Text Box 76"/>
            <p:cNvSpPr txBox="1">
              <a:spLocks noChangeArrowheads="1"/>
            </p:cNvSpPr>
            <p:nvPr/>
          </p:nvSpPr>
          <p:spPr bwMode="auto">
            <a:xfrm>
              <a:off x="127" y="2000"/>
              <a:ext cx="1449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Tx/>
                <a:buChar char="•"/>
              </a:pPr>
              <a:r>
                <a:rPr lang="en-US" b="0">
                  <a:cs typeface="Arial" charset="0"/>
                </a:rPr>
                <a:t> Discriminative model </a:t>
              </a:r>
            </a:p>
          </p:txBody>
        </p:sp>
        <p:pic>
          <p:nvPicPr>
            <p:cNvPr id="25677" name="Picture 77" descr="txp_fig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9" y="2082"/>
              <a:ext cx="1087" cy="172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25678" name="Picture 78" descr="txp_fig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7" y="2323"/>
              <a:ext cx="1377" cy="172"/>
            </a:xfrm>
            <a:prstGeom prst="rect">
              <a:avLst/>
            </a:prstGeom>
            <a:noFill/>
            <a:ln w="9525">
              <a:solidFill>
                <a:srgbClr val="33CC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</p:grpSp>
      <p:grpSp>
        <p:nvGrpSpPr>
          <p:cNvPr id="25679" name="Group 79"/>
          <p:cNvGrpSpPr>
            <a:grpSpLocks/>
          </p:cNvGrpSpPr>
          <p:nvPr/>
        </p:nvGrpSpPr>
        <p:grpSpPr bwMode="auto">
          <a:xfrm>
            <a:off x="201613" y="5035550"/>
            <a:ext cx="7646987" cy="1812925"/>
            <a:chOff x="127" y="3022"/>
            <a:chExt cx="4817" cy="1142"/>
          </a:xfrm>
        </p:grpSpPr>
        <p:grpSp>
          <p:nvGrpSpPr>
            <p:cNvPr id="25680" name="Group 80"/>
            <p:cNvGrpSpPr>
              <a:grpSpLocks/>
            </p:cNvGrpSpPr>
            <p:nvPr/>
          </p:nvGrpSpPr>
          <p:grpSpPr bwMode="auto">
            <a:xfrm>
              <a:off x="2183" y="3188"/>
              <a:ext cx="2761" cy="788"/>
              <a:chOff x="2183" y="3188"/>
              <a:chExt cx="2761" cy="788"/>
            </a:xfrm>
          </p:grpSpPr>
          <p:sp>
            <p:nvSpPr>
              <p:cNvPr id="25681" name="Line 81"/>
              <p:cNvSpPr>
                <a:spLocks noChangeShapeType="1"/>
              </p:cNvSpPr>
              <p:nvPr/>
            </p:nvSpPr>
            <p:spPr bwMode="auto">
              <a:xfrm>
                <a:off x="2292" y="3861"/>
                <a:ext cx="260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82" name="Line 82"/>
              <p:cNvSpPr>
                <a:spLocks noChangeShapeType="1"/>
              </p:cNvSpPr>
              <p:nvPr/>
            </p:nvSpPr>
            <p:spPr bwMode="auto">
              <a:xfrm flipV="1">
                <a:off x="4896" y="3224"/>
                <a:ext cx="1" cy="63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83" name="Line 83"/>
              <p:cNvSpPr>
                <a:spLocks noChangeShapeType="1"/>
              </p:cNvSpPr>
              <p:nvPr/>
            </p:nvSpPr>
            <p:spPr bwMode="auto">
              <a:xfrm flipV="1">
                <a:off x="2292" y="3204"/>
                <a:ext cx="1" cy="65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84" name="Line 84"/>
              <p:cNvSpPr>
                <a:spLocks noChangeShapeType="1"/>
              </p:cNvSpPr>
              <p:nvPr/>
            </p:nvSpPr>
            <p:spPr bwMode="auto">
              <a:xfrm>
                <a:off x="2292" y="3861"/>
                <a:ext cx="260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85" name="Line 85"/>
              <p:cNvSpPr>
                <a:spLocks noChangeShapeType="1"/>
              </p:cNvSpPr>
              <p:nvPr/>
            </p:nvSpPr>
            <p:spPr bwMode="auto">
              <a:xfrm flipV="1">
                <a:off x="2292" y="3209"/>
                <a:ext cx="1" cy="65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86" name="Line 86"/>
              <p:cNvSpPr>
                <a:spLocks noChangeShapeType="1"/>
              </p:cNvSpPr>
              <p:nvPr/>
            </p:nvSpPr>
            <p:spPr bwMode="auto">
              <a:xfrm flipV="1">
                <a:off x="2292" y="3831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87" name="Rectangle 87"/>
              <p:cNvSpPr>
                <a:spLocks noChangeArrowheads="1"/>
              </p:cNvSpPr>
              <p:nvPr/>
            </p:nvSpPr>
            <p:spPr bwMode="auto">
              <a:xfrm>
                <a:off x="2274" y="3879"/>
                <a:ext cx="4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688" name="Line 88"/>
              <p:cNvSpPr>
                <a:spLocks noChangeShapeType="1"/>
              </p:cNvSpPr>
              <p:nvPr/>
            </p:nvSpPr>
            <p:spPr bwMode="auto">
              <a:xfrm flipV="1">
                <a:off x="2616" y="3831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89" name="Rectangle 89"/>
              <p:cNvSpPr>
                <a:spLocks noChangeArrowheads="1"/>
              </p:cNvSpPr>
              <p:nvPr/>
            </p:nvSpPr>
            <p:spPr bwMode="auto">
              <a:xfrm>
                <a:off x="2574" y="3879"/>
                <a:ext cx="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10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690" name="Line 90"/>
              <p:cNvSpPr>
                <a:spLocks noChangeShapeType="1"/>
              </p:cNvSpPr>
              <p:nvPr/>
            </p:nvSpPr>
            <p:spPr bwMode="auto">
              <a:xfrm flipV="1">
                <a:off x="2940" y="3831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91" name="Rectangle 91"/>
              <p:cNvSpPr>
                <a:spLocks noChangeArrowheads="1"/>
              </p:cNvSpPr>
              <p:nvPr/>
            </p:nvSpPr>
            <p:spPr bwMode="auto">
              <a:xfrm>
                <a:off x="2898" y="3879"/>
                <a:ext cx="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20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692" name="Line 92"/>
              <p:cNvSpPr>
                <a:spLocks noChangeShapeType="1"/>
              </p:cNvSpPr>
              <p:nvPr/>
            </p:nvSpPr>
            <p:spPr bwMode="auto">
              <a:xfrm flipV="1">
                <a:off x="3264" y="3831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93" name="Rectangle 93"/>
              <p:cNvSpPr>
                <a:spLocks noChangeArrowheads="1"/>
              </p:cNvSpPr>
              <p:nvPr/>
            </p:nvSpPr>
            <p:spPr bwMode="auto">
              <a:xfrm>
                <a:off x="3222" y="3879"/>
                <a:ext cx="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30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694" name="Line 94"/>
              <p:cNvSpPr>
                <a:spLocks noChangeShapeType="1"/>
              </p:cNvSpPr>
              <p:nvPr/>
            </p:nvSpPr>
            <p:spPr bwMode="auto">
              <a:xfrm flipV="1">
                <a:off x="3594" y="3831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95" name="Rectangle 95"/>
              <p:cNvSpPr>
                <a:spLocks noChangeArrowheads="1"/>
              </p:cNvSpPr>
              <p:nvPr/>
            </p:nvSpPr>
            <p:spPr bwMode="auto">
              <a:xfrm>
                <a:off x="3552" y="3879"/>
                <a:ext cx="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40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696" name="Line 96"/>
              <p:cNvSpPr>
                <a:spLocks noChangeShapeType="1"/>
              </p:cNvSpPr>
              <p:nvPr/>
            </p:nvSpPr>
            <p:spPr bwMode="auto">
              <a:xfrm flipV="1">
                <a:off x="3918" y="3831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97" name="Rectangle 97"/>
              <p:cNvSpPr>
                <a:spLocks noChangeArrowheads="1"/>
              </p:cNvSpPr>
              <p:nvPr/>
            </p:nvSpPr>
            <p:spPr bwMode="auto">
              <a:xfrm>
                <a:off x="3876" y="3879"/>
                <a:ext cx="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50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698" name="Line 98"/>
              <p:cNvSpPr>
                <a:spLocks noChangeShapeType="1"/>
              </p:cNvSpPr>
              <p:nvPr/>
            </p:nvSpPr>
            <p:spPr bwMode="auto">
              <a:xfrm flipV="1">
                <a:off x="4242" y="3831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99" name="Rectangle 99"/>
              <p:cNvSpPr>
                <a:spLocks noChangeArrowheads="1"/>
              </p:cNvSpPr>
              <p:nvPr/>
            </p:nvSpPr>
            <p:spPr bwMode="auto">
              <a:xfrm>
                <a:off x="4200" y="3879"/>
                <a:ext cx="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60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700" name="Line 100"/>
              <p:cNvSpPr>
                <a:spLocks noChangeShapeType="1"/>
              </p:cNvSpPr>
              <p:nvPr/>
            </p:nvSpPr>
            <p:spPr bwMode="auto">
              <a:xfrm flipV="1">
                <a:off x="4566" y="3831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01" name="Rectangle 101"/>
              <p:cNvSpPr>
                <a:spLocks noChangeArrowheads="1"/>
              </p:cNvSpPr>
              <p:nvPr/>
            </p:nvSpPr>
            <p:spPr bwMode="auto">
              <a:xfrm>
                <a:off x="4524" y="3879"/>
                <a:ext cx="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70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702" name="Line 102"/>
              <p:cNvSpPr>
                <a:spLocks noChangeShapeType="1"/>
              </p:cNvSpPr>
              <p:nvPr/>
            </p:nvSpPr>
            <p:spPr bwMode="auto">
              <a:xfrm flipV="1">
                <a:off x="4896" y="3831"/>
                <a:ext cx="1" cy="3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03" name="Rectangle 103"/>
              <p:cNvSpPr>
                <a:spLocks noChangeArrowheads="1"/>
              </p:cNvSpPr>
              <p:nvPr/>
            </p:nvSpPr>
            <p:spPr bwMode="auto">
              <a:xfrm>
                <a:off x="4854" y="3879"/>
                <a:ext cx="90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80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704" name="Line 104"/>
              <p:cNvSpPr>
                <a:spLocks noChangeShapeType="1"/>
              </p:cNvSpPr>
              <p:nvPr/>
            </p:nvSpPr>
            <p:spPr bwMode="auto">
              <a:xfrm>
                <a:off x="2292" y="3861"/>
                <a:ext cx="2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05" name="Line 105"/>
              <p:cNvSpPr>
                <a:spLocks noChangeShapeType="1"/>
              </p:cNvSpPr>
              <p:nvPr/>
            </p:nvSpPr>
            <p:spPr bwMode="auto">
              <a:xfrm flipH="1">
                <a:off x="4866" y="3861"/>
                <a:ext cx="3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06" name="Line 106"/>
              <p:cNvSpPr>
                <a:spLocks noChangeShapeType="1"/>
              </p:cNvSpPr>
              <p:nvPr/>
            </p:nvSpPr>
            <p:spPr bwMode="auto">
              <a:xfrm>
                <a:off x="2292" y="3755"/>
                <a:ext cx="2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07" name="Line 107"/>
              <p:cNvSpPr>
                <a:spLocks noChangeShapeType="1"/>
              </p:cNvSpPr>
              <p:nvPr/>
            </p:nvSpPr>
            <p:spPr bwMode="auto">
              <a:xfrm flipH="1">
                <a:off x="4866" y="3755"/>
                <a:ext cx="3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08" name="Rectangle 108"/>
              <p:cNvSpPr>
                <a:spLocks noChangeArrowheads="1"/>
              </p:cNvSpPr>
              <p:nvPr/>
            </p:nvSpPr>
            <p:spPr bwMode="auto">
              <a:xfrm>
                <a:off x="2183" y="3707"/>
                <a:ext cx="72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-1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709" name="Line 109"/>
              <p:cNvSpPr>
                <a:spLocks noChangeShapeType="1"/>
              </p:cNvSpPr>
              <p:nvPr/>
            </p:nvSpPr>
            <p:spPr bwMode="auto">
              <a:xfrm>
                <a:off x="2292" y="3323"/>
                <a:ext cx="24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10" name="Line 110"/>
              <p:cNvSpPr>
                <a:spLocks noChangeShapeType="1"/>
              </p:cNvSpPr>
              <p:nvPr/>
            </p:nvSpPr>
            <p:spPr bwMode="auto">
              <a:xfrm flipH="1">
                <a:off x="4866" y="3323"/>
                <a:ext cx="30" cy="1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11" name="Rectangle 111"/>
              <p:cNvSpPr>
                <a:spLocks noChangeArrowheads="1"/>
              </p:cNvSpPr>
              <p:nvPr/>
            </p:nvSpPr>
            <p:spPr bwMode="auto">
              <a:xfrm>
                <a:off x="2226" y="3275"/>
                <a:ext cx="45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/>
                <a:r>
                  <a:rPr lang="en-US" sz="1000" b="0">
                    <a:latin typeface="Helvetica" charset="0"/>
                    <a:cs typeface="Arial" charset="0"/>
                  </a:rPr>
                  <a:t>1</a:t>
                </a:r>
                <a:endParaRPr lang="en-US" b="0">
                  <a:cs typeface="Arial" charset="0"/>
                </a:endParaRPr>
              </a:p>
            </p:txBody>
          </p:sp>
          <p:sp>
            <p:nvSpPr>
              <p:cNvPr id="25712" name="Line 112"/>
              <p:cNvSpPr>
                <a:spLocks noChangeShapeType="1"/>
              </p:cNvSpPr>
              <p:nvPr/>
            </p:nvSpPr>
            <p:spPr bwMode="auto">
              <a:xfrm>
                <a:off x="2292" y="3861"/>
                <a:ext cx="2604" cy="1"/>
              </a:xfrm>
              <a:prstGeom prst="line">
                <a:avLst/>
              </a:prstGeom>
              <a:noFill/>
              <a:ln w="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13" name="Line 113"/>
              <p:cNvSpPr>
                <a:spLocks noChangeShapeType="1"/>
              </p:cNvSpPr>
              <p:nvPr/>
            </p:nvSpPr>
            <p:spPr bwMode="auto">
              <a:xfrm flipV="1">
                <a:off x="4896" y="3194"/>
                <a:ext cx="1" cy="667"/>
              </a:xfrm>
              <a:prstGeom prst="line">
                <a:avLst/>
              </a:prstGeom>
              <a:noFill/>
              <a:ln w="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14" name="Line 114"/>
              <p:cNvSpPr>
                <a:spLocks noChangeShapeType="1"/>
              </p:cNvSpPr>
              <p:nvPr/>
            </p:nvSpPr>
            <p:spPr bwMode="auto">
              <a:xfrm flipV="1">
                <a:off x="2292" y="3188"/>
                <a:ext cx="1" cy="673"/>
              </a:xfrm>
              <a:prstGeom prst="line">
                <a:avLst/>
              </a:prstGeom>
              <a:noFill/>
              <a:ln w="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15" name="Line 115"/>
              <p:cNvSpPr>
                <a:spLocks noChangeShapeType="1"/>
              </p:cNvSpPr>
              <p:nvPr/>
            </p:nvSpPr>
            <p:spPr bwMode="auto">
              <a:xfrm>
                <a:off x="3886" y="3311"/>
                <a:ext cx="0" cy="432"/>
              </a:xfrm>
              <a:prstGeom prst="line">
                <a:avLst/>
              </a:prstGeom>
              <a:noFill/>
              <a:ln w="57150">
                <a:solidFill>
                  <a:srgbClr val="E605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16" name="Line 116"/>
              <p:cNvSpPr>
                <a:spLocks noChangeShapeType="1"/>
              </p:cNvSpPr>
              <p:nvPr/>
            </p:nvSpPr>
            <p:spPr bwMode="auto">
              <a:xfrm>
                <a:off x="2302" y="3743"/>
                <a:ext cx="1584" cy="0"/>
              </a:xfrm>
              <a:prstGeom prst="line">
                <a:avLst/>
              </a:prstGeom>
              <a:noFill/>
              <a:ln w="57150">
                <a:solidFill>
                  <a:srgbClr val="E605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717" name="Line 117"/>
              <p:cNvSpPr>
                <a:spLocks noChangeShapeType="1"/>
              </p:cNvSpPr>
              <p:nvPr/>
            </p:nvSpPr>
            <p:spPr bwMode="auto">
              <a:xfrm>
                <a:off x="3886" y="3311"/>
                <a:ext cx="1008" cy="0"/>
              </a:xfrm>
              <a:prstGeom prst="line">
                <a:avLst/>
              </a:prstGeom>
              <a:noFill/>
              <a:ln w="57150">
                <a:solidFill>
                  <a:srgbClr val="E605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718" name="Text Box 118"/>
            <p:cNvSpPr txBox="1">
              <a:spLocks noChangeArrowheads="1"/>
            </p:cNvSpPr>
            <p:nvPr/>
          </p:nvSpPr>
          <p:spPr bwMode="auto">
            <a:xfrm>
              <a:off x="3677" y="3970"/>
              <a:ext cx="478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sz="1400" b="0">
                  <a:cs typeface="Arial" charset="0"/>
                </a:rPr>
                <a:t>x = data</a:t>
              </a:r>
            </a:p>
          </p:txBody>
        </p:sp>
        <p:sp>
          <p:nvSpPr>
            <p:cNvPr id="25719" name="Text Box 119"/>
            <p:cNvSpPr txBox="1">
              <a:spLocks noChangeArrowheads="1"/>
            </p:cNvSpPr>
            <p:nvPr/>
          </p:nvSpPr>
          <p:spPr bwMode="auto">
            <a:xfrm>
              <a:off x="127" y="3022"/>
              <a:ext cx="1506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Tx/>
                <a:buChar char="•"/>
              </a:pPr>
              <a:r>
                <a:rPr lang="en-US" b="0">
                  <a:cs typeface="Arial" charset="0"/>
                </a:rPr>
                <a:t> Classification function</a:t>
              </a:r>
            </a:p>
          </p:txBody>
        </p:sp>
        <p:pic>
          <p:nvPicPr>
            <p:cNvPr id="25720" name="Picture 120" descr="txp_fig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7" y="3121"/>
              <a:ext cx="1556" cy="164"/>
            </a:xfrm>
            <a:prstGeom prst="rect">
              <a:avLst/>
            </a:prstGeom>
            <a:noFill/>
            <a:ln w="9525">
              <a:solidFill>
                <a:srgbClr val="E605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</p:grpSp>
      <p:pic>
        <p:nvPicPr>
          <p:cNvPr id="25721" name="Picture 121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0" y="1700213"/>
            <a:ext cx="1774825" cy="2476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5722" name="Picture 122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50" y="1347788"/>
            <a:ext cx="2235200" cy="247650"/>
          </a:xfrm>
          <a:prstGeom prst="rect">
            <a:avLst/>
          </a:prstGeom>
          <a:noFill/>
          <a:ln w="9525">
            <a:solidFill>
              <a:srgbClr val="33CC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grpSp>
        <p:nvGrpSpPr>
          <p:cNvPr id="25723" name="Group 123"/>
          <p:cNvGrpSpPr>
            <a:grpSpLocks/>
          </p:cNvGrpSpPr>
          <p:nvPr/>
        </p:nvGrpSpPr>
        <p:grpSpPr bwMode="auto">
          <a:xfrm>
            <a:off x="1760538" y="3849688"/>
            <a:ext cx="879475" cy="512762"/>
            <a:chOff x="1239" y="2508"/>
            <a:chExt cx="460" cy="252"/>
          </a:xfrm>
        </p:grpSpPr>
        <p:sp>
          <p:nvSpPr>
            <p:cNvPr id="25724" name="Freeform 124"/>
            <p:cNvSpPr>
              <a:spLocks/>
            </p:cNvSpPr>
            <p:nvPr/>
          </p:nvSpPr>
          <p:spPr bwMode="auto">
            <a:xfrm>
              <a:off x="1350" y="2607"/>
              <a:ext cx="92" cy="145"/>
            </a:xfrm>
            <a:custGeom>
              <a:avLst/>
              <a:gdLst>
                <a:gd name="T0" fmla="*/ 0 w 92"/>
                <a:gd name="T1" fmla="*/ 0 h 145"/>
                <a:gd name="T2" fmla="*/ 70 w 92"/>
                <a:gd name="T3" fmla="*/ 34 h 145"/>
                <a:gd name="T4" fmla="*/ 87 w 92"/>
                <a:gd name="T5" fmla="*/ 40 h 145"/>
                <a:gd name="T6" fmla="*/ 87 w 92"/>
                <a:gd name="T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45">
                  <a:moveTo>
                    <a:pt x="0" y="0"/>
                  </a:moveTo>
                  <a:cubicBezTo>
                    <a:pt x="29" y="14"/>
                    <a:pt x="44" y="17"/>
                    <a:pt x="70" y="34"/>
                  </a:cubicBezTo>
                  <a:cubicBezTo>
                    <a:pt x="75" y="37"/>
                    <a:pt x="86" y="34"/>
                    <a:pt x="87" y="40"/>
                  </a:cubicBezTo>
                  <a:cubicBezTo>
                    <a:pt x="92" y="75"/>
                    <a:pt x="87" y="110"/>
                    <a:pt x="87" y="145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725" name="Freeform 125"/>
            <p:cNvSpPr>
              <a:spLocks/>
            </p:cNvSpPr>
            <p:nvPr/>
          </p:nvSpPr>
          <p:spPr bwMode="auto">
            <a:xfrm>
              <a:off x="1455" y="2572"/>
              <a:ext cx="83" cy="157"/>
            </a:xfrm>
            <a:custGeom>
              <a:avLst/>
              <a:gdLst>
                <a:gd name="T0" fmla="*/ 0 w 83"/>
                <a:gd name="T1" fmla="*/ 0 h 157"/>
                <a:gd name="T2" fmla="*/ 40 w 83"/>
                <a:gd name="T3" fmla="*/ 40 h 157"/>
                <a:gd name="T4" fmla="*/ 40 w 83"/>
                <a:gd name="T5" fmla="*/ 75 h 157"/>
                <a:gd name="T6" fmla="*/ 75 w 83"/>
                <a:gd name="T7" fmla="*/ 99 h 157"/>
                <a:gd name="T8" fmla="*/ 75 w 83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57">
                  <a:moveTo>
                    <a:pt x="0" y="0"/>
                  </a:moveTo>
                  <a:cubicBezTo>
                    <a:pt x="35" y="8"/>
                    <a:pt x="22" y="12"/>
                    <a:pt x="40" y="40"/>
                  </a:cubicBezTo>
                  <a:cubicBezTo>
                    <a:pt x="36" y="52"/>
                    <a:pt x="28" y="63"/>
                    <a:pt x="40" y="75"/>
                  </a:cubicBezTo>
                  <a:cubicBezTo>
                    <a:pt x="50" y="85"/>
                    <a:pt x="75" y="99"/>
                    <a:pt x="75" y="99"/>
                  </a:cubicBezTo>
                  <a:cubicBezTo>
                    <a:pt x="83" y="121"/>
                    <a:pt x="75" y="135"/>
                    <a:pt x="75" y="157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726" name="Freeform 126"/>
            <p:cNvSpPr>
              <a:spLocks/>
            </p:cNvSpPr>
            <p:nvPr/>
          </p:nvSpPr>
          <p:spPr bwMode="auto">
            <a:xfrm>
              <a:off x="1553" y="2519"/>
              <a:ext cx="88" cy="204"/>
            </a:xfrm>
            <a:custGeom>
              <a:avLst/>
              <a:gdLst>
                <a:gd name="T0" fmla="*/ 0 w 88"/>
                <a:gd name="T1" fmla="*/ 0 h 204"/>
                <a:gd name="T2" fmla="*/ 53 w 88"/>
                <a:gd name="T3" fmla="*/ 35 h 204"/>
                <a:gd name="T4" fmla="*/ 70 w 88"/>
                <a:gd name="T5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204">
                  <a:moveTo>
                    <a:pt x="0" y="0"/>
                  </a:moveTo>
                  <a:cubicBezTo>
                    <a:pt x="41" y="28"/>
                    <a:pt x="23" y="17"/>
                    <a:pt x="53" y="35"/>
                  </a:cubicBezTo>
                  <a:cubicBezTo>
                    <a:pt x="88" y="92"/>
                    <a:pt x="70" y="114"/>
                    <a:pt x="70" y="204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727" name="Freeform 127"/>
            <p:cNvSpPr>
              <a:spLocks/>
            </p:cNvSpPr>
            <p:nvPr/>
          </p:nvSpPr>
          <p:spPr bwMode="auto">
            <a:xfrm>
              <a:off x="1670" y="2508"/>
              <a:ext cx="29" cy="168"/>
            </a:xfrm>
            <a:custGeom>
              <a:avLst/>
              <a:gdLst>
                <a:gd name="T0" fmla="*/ 0 w 29"/>
                <a:gd name="T1" fmla="*/ 0 h 168"/>
                <a:gd name="T2" fmla="*/ 17 w 29"/>
                <a:gd name="T3" fmla="*/ 87 h 168"/>
                <a:gd name="T4" fmla="*/ 29 w 29"/>
                <a:gd name="T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68">
                  <a:moveTo>
                    <a:pt x="0" y="0"/>
                  </a:moveTo>
                  <a:cubicBezTo>
                    <a:pt x="23" y="36"/>
                    <a:pt x="23" y="39"/>
                    <a:pt x="17" y="87"/>
                  </a:cubicBezTo>
                  <a:cubicBezTo>
                    <a:pt x="20" y="113"/>
                    <a:pt x="29" y="141"/>
                    <a:pt x="29" y="168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728" name="Freeform 128"/>
            <p:cNvSpPr>
              <a:spLocks/>
            </p:cNvSpPr>
            <p:nvPr/>
          </p:nvSpPr>
          <p:spPr bwMode="auto">
            <a:xfrm>
              <a:off x="1239" y="2647"/>
              <a:ext cx="163" cy="113"/>
            </a:xfrm>
            <a:custGeom>
              <a:avLst/>
              <a:gdLst>
                <a:gd name="T0" fmla="*/ 0 w 163"/>
                <a:gd name="T1" fmla="*/ 0 h 113"/>
                <a:gd name="T2" fmla="*/ 82 w 163"/>
                <a:gd name="T3" fmla="*/ 24 h 113"/>
                <a:gd name="T4" fmla="*/ 117 w 163"/>
                <a:gd name="T5" fmla="*/ 47 h 113"/>
                <a:gd name="T6" fmla="*/ 140 w 163"/>
                <a:gd name="T7" fmla="*/ 76 h 113"/>
                <a:gd name="T8" fmla="*/ 157 w 163"/>
                <a:gd name="T9" fmla="*/ 11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13">
                  <a:moveTo>
                    <a:pt x="0" y="0"/>
                  </a:moveTo>
                  <a:cubicBezTo>
                    <a:pt x="30" y="4"/>
                    <a:pt x="56" y="10"/>
                    <a:pt x="82" y="24"/>
                  </a:cubicBezTo>
                  <a:cubicBezTo>
                    <a:pt x="94" y="31"/>
                    <a:pt x="117" y="47"/>
                    <a:pt x="117" y="47"/>
                  </a:cubicBezTo>
                  <a:cubicBezTo>
                    <a:pt x="133" y="102"/>
                    <a:pt x="106" y="22"/>
                    <a:pt x="140" y="76"/>
                  </a:cubicBezTo>
                  <a:cubicBezTo>
                    <a:pt x="163" y="113"/>
                    <a:pt x="138" y="111"/>
                    <a:pt x="157" y="111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5729" name="Group 129"/>
          <p:cNvGrpSpPr>
            <a:grpSpLocks/>
          </p:cNvGrpSpPr>
          <p:nvPr/>
        </p:nvGrpSpPr>
        <p:grpSpPr bwMode="auto">
          <a:xfrm>
            <a:off x="315913" y="1665288"/>
            <a:ext cx="2881312" cy="1222375"/>
            <a:chOff x="199" y="1223"/>
            <a:chExt cx="1815" cy="770"/>
          </a:xfrm>
        </p:grpSpPr>
        <p:pic>
          <p:nvPicPr>
            <p:cNvPr id="25730" name="Picture 130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44" r="2737" b="26923"/>
            <a:stretch>
              <a:fillRect/>
            </a:stretch>
          </p:blipFill>
          <p:spPr bwMode="auto">
            <a:xfrm>
              <a:off x="1115" y="1223"/>
              <a:ext cx="899" cy="7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sp>
          <p:nvSpPr>
            <p:cNvPr id="25731" name="Rectangle 131"/>
            <p:cNvSpPr>
              <a:spLocks noChangeArrowheads="1"/>
            </p:cNvSpPr>
            <p:nvPr/>
          </p:nvSpPr>
          <p:spPr bwMode="auto">
            <a:xfrm>
              <a:off x="199" y="1330"/>
              <a:ext cx="763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b="0">
                  <a:cs typeface="Arial" charset="0"/>
                </a:rPr>
                <a:t>(</a:t>
              </a:r>
              <a:r>
                <a:rPr lang="en-US" b="0" i="1">
                  <a:cs typeface="Arial" charset="0"/>
                </a:rPr>
                <a:t>The artist</a:t>
              </a:r>
              <a:r>
                <a:rPr lang="en-US" b="0">
                  <a:cs typeface="Arial" charset="0"/>
                </a:rPr>
                <a:t>)</a:t>
              </a:r>
            </a:p>
          </p:txBody>
        </p:sp>
      </p:grpSp>
      <p:pic>
        <p:nvPicPr>
          <p:cNvPr id="25732" name="Picture 13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9" b="39615"/>
          <a:stretch>
            <a:fillRect/>
          </a:stretch>
        </p:blipFill>
        <p:spPr bwMode="auto">
          <a:xfrm>
            <a:off x="7486650" y="3978275"/>
            <a:ext cx="1657350" cy="1227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5733" name="Picture 13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4" t="4080" r="6279" b="7562"/>
          <a:stretch>
            <a:fillRect/>
          </a:stretch>
        </p:blipFill>
        <p:spPr bwMode="auto">
          <a:xfrm>
            <a:off x="7759700" y="1622425"/>
            <a:ext cx="973138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1613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228600"/>
            <a:ext cx="9067800" cy="762000"/>
          </a:xfrm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Logistic Regression</a:t>
            </a:r>
          </a:p>
        </p:txBody>
      </p:sp>
      <p:pic>
        <p:nvPicPr>
          <p:cNvPr id="319491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1740932"/>
            <a:ext cx="3429000" cy="282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9493" name="Text Box 5"/>
          <p:cNvSpPr txBox="1">
            <a:spLocks noChangeArrowheads="1"/>
          </p:cNvSpPr>
          <p:nvPr/>
        </p:nvSpPr>
        <p:spPr bwMode="auto">
          <a:xfrm>
            <a:off x="5181600" y="1295400"/>
            <a:ext cx="3657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0090"/>
                </a:solidFill>
              </a:rPr>
              <a:t>Logistic function (Sigmoid</a:t>
            </a:r>
            <a:r>
              <a:rPr lang="en-US" b="1" dirty="0">
                <a:solidFill>
                  <a:srgbClr val="000090"/>
                </a:solidFill>
              </a:rPr>
              <a:t>):</a:t>
            </a:r>
          </a:p>
        </p:txBody>
      </p:sp>
      <p:sp>
        <p:nvSpPr>
          <p:cNvPr id="319494" name="Rectangle 6"/>
          <p:cNvSpPr>
            <a:spLocks noChangeArrowheads="1"/>
          </p:cNvSpPr>
          <p:nvPr/>
        </p:nvSpPr>
        <p:spPr bwMode="auto">
          <a:xfrm>
            <a:off x="304800" y="1752600"/>
            <a:ext cx="4114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57200" indent="-457200">
              <a:spcBef>
                <a:spcPct val="20000"/>
              </a:spcBef>
              <a:buClr>
                <a:schemeClr val="bg2"/>
              </a:buClr>
              <a:buSzPct val="75000"/>
              <a:buFont typeface="Arial"/>
              <a:buChar char="•"/>
            </a:pPr>
            <a:r>
              <a:rPr lang="en-US" sz="2800" dirty="0">
                <a:solidFill>
                  <a:srgbClr val="000090"/>
                </a:solidFill>
              </a:rPr>
              <a:t>Learn P(Y|</a:t>
            </a:r>
            <a:r>
              <a:rPr lang="en-US" sz="2800" b="1" dirty="0">
                <a:solidFill>
                  <a:srgbClr val="000090"/>
                </a:solidFill>
              </a:rPr>
              <a:t>X</a:t>
            </a:r>
            <a:r>
              <a:rPr lang="en-US" sz="2800" dirty="0">
                <a:solidFill>
                  <a:srgbClr val="000090"/>
                </a:solidFill>
              </a:rPr>
              <a:t>) directly!</a:t>
            </a:r>
          </a:p>
          <a:p>
            <a:pPr marL="800100" lvl="1" indent="-342900">
              <a:spcBef>
                <a:spcPct val="20000"/>
              </a:spcBef>
              <a:buClr>
                <a:srgbClr val="000090"/>
              </a:buClr>
              <a:buSzPct val="80000"/>
              <a:buFont typeface="Arial"/>
              <a:buChar char="•"/>
            </a:pPr>
            <a:r>
              <a:rPr lang="en-US" sz="2400" dirty="0"/>
              <a:t>Assume a particular functional form</a:t>
            </a:r>
          </a:p>
          <a:p>
            <a:pPr marL="800100" lvl="1" indent="-342900">
              <a:spcBef>
                <a:spcPct val="20000"/>
              </a:spcBef>
              <a:buClr>
                <a:srgbClr val="000090"/>
              </a:buClr>
              <a:buSzPct val="80000"/>
              <a:buFont typeface="Arial"/>
              <a:buChar char="•"/>
            </a:pPr>
            <a:r>
              <a:rPr lang="en-US" sz="2400" dirty="0"/>
              <a:t>Sigmoid applied to a linear function of the data:</a:t>
            </a:r>
          </a:p>
        </p:txBody>
      </p:sp>
      <p:sp>
        <p:nvSpPr>
          <p:cNvPr id="319496" name="Rectangle 8"/>
          <p:cNvSpPr>
            <a:spLocks noChangeArrowheads="1"/>
          </p:cNvSpPr>
          <p:nvPr/>
        </p:nvSpPr>
        <p:spPr bwMode="auto">
          <a:xfrm>
            <a:off x="6477000" y="4331732"/>
            <a:ext cx="609600" cy="2571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400" dirty="0"/>
              <a:t>Z</a:t>
            </a:r>
          </a:p>
        </p:txBody>
      </p:sp>
      <p:pic>
        <p:nvPicPr>
          <p:cNvPr id="319497" name="Picture 9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2800" y="2960132"/>
            <a:ext cx="1750111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4648200"/>
            <a:ext cx="4448908" cy="838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180"/>
          <a:stretch/>
        </p:blipFill>
        <p:spPr>
          <a:xfrm>
            <a:off x="567947" y="5334000"/>
            <a:ext cx="46136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0066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0"/>
            <a:ext cx="9067800" cy="1371600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000090"/>
                </a:solidFill>
              </a:rPr>
              <a:t>Logistic </a:t>
            </a:r>
            <a:r>
              <a:rPr lang="en-US" sz="3600" dirty="0" smtClean="0">
                <a:solidFill>
                  <a:srgbClr val="000090"/>
                </a:solidFill>
              </a:rPr>
              <a:t>Regression: decision boundary </a:t>
            </a:r>
            <a:endParaRPr lang="en-US" sz="3600" dirty="0">
              <a:solidFill>
                <a:srgbClr val="00009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5800" y="5715000"/>
            <a:ext cx="31782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000090"/>
                </a:solidFill>
              </a:rPr>
              <a:t>A </a:t>
            </a:r>
            <a:r>
              <a:rPr lang="en-US" sz="2800" dirty="0">
                <a:solidFill>
                  <a:srgbClr val="000090"/>
                </a:solidFill>
              </a:rPr>
              <a:t>Linear </a:t>
            </a:r>
            <a:r>
              <a:rPr lang="en-US" sz="2800" dirty="0" smtClean="0">
                <a:solidFill>
                  <a:srgbClr val="000090"/>
                </a:solidFill>
              </a:rPr>
              <a:t>Classifier!</a:t>
            </a:r>
            <a:endParaRPr lang="en-US" sz="2800" dirty="0"/>
          </a:p>
        </p:txBody>
      </p:sp>
      <p:sp>
        <p:nvSpPr>
          <p:cNvPr id="55" name="Rectangle 3"/>
          <p:cNvSpPr txBox="1">
            <a:spLocks noChangeArrowheads="1"/>
          </p:cNvSpPr>
          <p:nvPr/>
        </p:nvSpPr>
        <p:spPr>
          <a:xfrm>
            <a:off x="0" y="2057401"/>
            <a:ext cx="5105400" cy="114299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solidFill>
                  <a:srgbClr val="000090"/>
                </a:solidFill>
                <a:latin typeface="Arial" charset="0"/>
              </a:rPr>
              <a:t>Prediction: </a:t>
            </a:r>
            <a:r>
              <a:rPr lang="en-US" sz="2400" dirty="0" smtClean="0">
                <a:solidFill>
                  <a:srgbClr val="000000"/>
                </a:solidFill>
                <a:latin typeface="Arial" charset="0"/>
              </a:rPr>
              <a:t>Output the Y with highest P(Y|X)</a:t>
            </a:r>
          </a:p>
          <a:p>
            <a:pPr lvl="1"/>
            <a:r>
              <a:rPr lang="en-US" sz="2000" dirty="0" smtClean="0">
                <a:solidFill>
                  <a:srgbClr val="000090"/>
                </a:solidFill>
                <a:latin typeface="Arial" charset="0"/>
              </a:rPr>
              <a:t>For binary Y, output Y=0 if</a:t>
            </a:r>
          </a:p>
          <a:p>
            <a:pPr lvl="1">
              <a:lnSpc>
                <a:spcPct val="80000"/>
              </a:lnSpc>
            </a:pPr>
            <a:endParaRPr lang="en-US" sz="20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sz="2400" dirty="0">
              <a:latin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7553" y="3352800"/>
            <a:ext cx="2127739" cy="838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599" y="4114800"/>
            <a:ext cx="2866417" cy="990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2760" y="4719735"/>
            <a:ext cx="2282688" cy="1071465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5192712" y="2481983"/>
            <a:ext cx="3274871" cy="3199137"/>
            <a:chOff x="5192712" y="2481983"/>
            <a:chExt cx="3274871" cy="3199137"/>
          </a:xfrm>
        </p:grpSpPr>
        <p:grpSp>
          <p:nvGrpSpPr>
            <p:cNvPr id="81" name="Group 3"/>
            <p:cNvGrpSpPr>
              <a:grpSpLocks/>
            </p:cNvGrpSpPr>
            <p:nvPr/>
          </p:nvGrpSpPr>
          <p:grpSpPr bwMode="auto">
            <a:xfrm>
              <a:off x="5192712" y="3276600"/>
              <a:ext cx="1360488" cy="1905000"/>
              <a:chOff x="480" y="1488"/>
              <a:chExt cx="1632" cy="2064"/>
            </a:xfrm>
          </p:grpSpPr>
          <p:sp>
            <p:nvSpPr>
              <p:cNvPr id="82" name="AutoShape 4"/>
              <p:cNvSpPr>
                <a:spLocks noChangeArrowheads="1"/>
              </p:cNvSpPr>
              <p:nvPr/>
            </p:nvSpPr>
            <p:spPr bwMode="auto">
              <a:xfrm>
                <a:off x="1536" y="1488"/>
                <a:ext cx="144" cy="144"/>
              </a:xfrm>
              <a:prstGeom prst="plus">
                <a:avLst>
                  <a:gd name="adj" fmla="val 40625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3" name="AutoShape 5"/>
              <p:cNvSpPr>
                <a:spLocks noChangeArrowheads="1"/>
              </p:cNvSpPr>
              <p:nvPr/>
            </p:nvSpPr>
            <p:spPr bwMode="auto">
              <a:xfrm>
                <a:off x="1584" y="2256"/>
                <a:ext cx="144" cy="144"/>
              </a:xfrm>
              <a:prstGeom prst="plus">
                <a:avLst>
                  <a:gd name="adj" fmla="val 40625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4" name="AutoShape 6"/>
              <p:cNvSpPr>
                <a:spLocks noChangeArrowheads="1"/>
              </p:cNvSpPr>
              <p:nvPr/>
            </p:nvSpPr>
            <p:spPr bwMode="auto">
              <a:xfrm>
                <a:off x="1008" y="2448"/>
                <a:ext cx="144" cy="144"/>
              </a:xfrm>
              <a:prstGeom prst="plus">
                <a:avLst>
                  <a:gd name="adj" fmla="val 40625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5" name="AutoShape 7"/>
              <p:cNvSpPr>
                <a:spLocks noChangeArrowheads="1"/>
              </p:cNvSpPr>
              <p:nvPr/>
            </p:nvSpPr>
            <p:spPr bwMode="auto">
              <a:xfrm>
                <a:off x="1152" y="3264"/>
                <a:ext cx="144" cy="144"/>
              </a:xfrm>
              <a:prstGeom prst="plus">
                <a:avLst>
                  <a:gd name="adj" fmla="val 40625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6" name="AutoShape 8"/>
              <p:cNvSpPr>
                <a:spLocks noChangeArrowheads="1"/>
              </p:cNvSpPr>
              <p:nvPr/>
            </p:nvSpPr>
            <p:spPr bwMode="auto">
              <a:xfrm>
                <a:off x="576" y="3168"/>
                <a:ext cx="144" cy="144"/>
              </a:xfrm>
              <a:prstGeom prst="plus">
                <a:avLst>
                  <a:gd name="adj" fmla="val 40625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7" name="AutoShape 9"/>
              <p:cNvSpPr>
                <a:spLocks noChangeArrowheads="1"/>
              </p:cNvSpPr>
              <p:nvPr/>
            </p:nvSpPr>
            <p:spPr bwMode="auto">
              <a:xfrm>
                <a:off x="1968" y="1968"/>
                <a:ext cx="144" cy="144"/>
              </a:xfrm>
              <a:prstGeom prst="plus">
                <a:avLst>
                  <a:gd name="adj" fmla="val 40625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" name="AutoShape 10"/>
              <p:cNvSpPr>
                <a:spLocks noChangeArrowheads="1"/>
              </p:cNvSpPr>
              <p:nvPr/>
            </p:nvSpPr>
            <p:spPr bwMode="auto">
              <a:xfrm>
                <a:off x="1440" y="3408"/>
                <a:ext cx="144" cy="144"/>
              </a:xfrm>
              <a:prstGeom prst="plus">
                <a:avLst>
                  <a:gd name="adj" fmla="val 40625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" name="AutoShape 11"/>
              <p:cNvSpPr>
                <a:spLocks noChangeArrowheads="1"/>
              </p:cNvSpPr>
              <p:nvPr/>
            </p:nvSpPr>
            <p:spPr bwMode="auto">
              <a:xfrm>
                <a:off x="1776" y="3072"/>
                <a:ext cx="144" cy="144"/>
              </a:xfrm>
              <a:prstGeom prst="plus">
                <a:avLst>
                  <a:gd name="adj" fmla="val 40625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0" name="AutoShape 12"/>
              <p:cNvSpPr>
                <a:spLocks noChangeArrowheads="1"/>
              </p:cNvSpPr>
              <p:nvPr/>
            </p:nvSpPr>
            <p:spPr bwMode="auto">
              <a:xfrm>
                <a:off x="864" y="1728"/>
                <a:ext cx="144" cy="144"/>
              </a:xfrm>
              <a:prstGeom prst="plus">
                <a:avLst>
                  <a:gd name="adj" fmla="val 40625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1" name="AutoShape 13"/>
              <p:cNvSpPr>
                <a:spLocks noChangeArrowheads="1"/>
              </p:cNvSpPr>
              <p:nvPr/>
            </p:nvSpPr>
            <p:spPr bwMode="auto">
              <a:xfrm>
                <a:off x="480" y="2400"/>
                <a:ext cx="144" cy="144"/>
              </a:xfrm>
              <a:prstGeom prst="plus">
                <a:avLst>
                  <a:gd name="adj" fmla="val 40625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92" name="Group 14"/>
            <p:cNvGrpSpPr>
              <a:grpSpLocks/>
            </p:cNvGrpSpPr>
            <p:nvPr/>
          </p:nvGrpSpPr>
          <p:grpSpPr bwMode="auto">
            <a:xfrm>
              <a:off x="7467600" y="3733800"/>
              <a:ext cx="999983" cy="1595855"/>
              <a:chOff x="2112" y="1807"/>
              <a:chExt cx="1018" cy="1528"/>
            </a:xfrm>
          </p:grpSpPr>
          <p:sp>
            <p:nvSpPr>
              <p:cNvPr id="93" name="Rectangle 15"/>
              <p:cNvSpPr>
                <a:spLocks noChangeArrowheads="1"/>
              </p:cNvSpPr>
              <p:nvPr/>
            </p:nvSpPr>
            <p:spPr bwMode="auto">
              <a:xfrm>
                <a:off x="2519" y="1807"/>
                <a:ext cx="122" cy="43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" name="Rectangle 16"/>
              <p:cNvSpPr>
                <a:spLocks noChangeArrowheads="1"/>
              </p:cNvSpPr>
              <p:nvPr/>
            </p:nvSpPr>
            <p:spPr bwMode="auto">
              <a:xfrm>
                <a:off x="2153" y="2529"/>
                <a:ext cx="122" cy="42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5" name="Rectangle 17"/>
              <p:cNvSpPr>
                <a:spLocks noChangeArrowheads="1"/>
              </p:cNvSpPr>
              <p:nvPr/>
            </p:nvSpPr>
            <p:spPr bwMode="auto">
              <a:xfrm>
                <a:off x="2764" y="2274"/>
                <a:ext cx="122" cy="43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" name="Rectangle 18"/>
              <p:cNvSpPr>
                <a:spLocks noChangeArrowheads="1"/>
              </p:cNvSpPr>
              <p:nvPr/>
            </p:nvSpPr>
            <p:spPr bwMode="auto">
              <a:xfrm>
                <a:off x="2682" y="2783"/>
                <a:ext cx="122" cy="43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7" name="Rectangle 19"/>
              <p:cNvSpPr>
                <a:spLocks noChangeArrowheads="1"/>
              </p:cNvSpPr>
              <p:nvPr/>
            </p:nvSpPr>
            <p:spPr bwMode="auto">
              <a:xfrm>
                <a:off x="2397" y="3123"/>
                <a:ext cx="122" cy="42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" name="Rectangle 20"/>
              <p:cNvSpPr>
                <a:spLocks noChangeArrowheads="1"/>
              </p:cNvSpPr>
              <p:nvPr/>
            </p:nvSpPr>
            <p:spPr bwMode="auto">
              <a:xfrm>
                <a:off x="2519" y="3293"/>
                <a:ext cx="122" cy="42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9" name="Rectangle 21"/>
              <p:cNvSpPr>
                <a:spLocks noChangeArrowheads="1"/>
              </p:cNvSpPr>
              <p:nvPr/>
            </p:nvSpPr>
            <p:spPr bwMode="auto">
              <a:xfrm>
                <a:off x="2112" y="3293"/>
                <a:ext cx="122" cy="42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0" name="Rectangle 22"/>
              <p:cNvSpPr>
                <a:spLocks noChangeArrowheads="1"/>
              </p:cNvSpPr>
              <p:nvPr/>
            </p:nvSpPr>
            <p:spPr bwMode="auto">
              <a:xfrm>
                <a:off x="3008" y="1977"/>
                <a:ext cx="122" cy="42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01" name="Line 23"/>
            <p:cNvSpPr>
              <a:spLocks noChangeShapeType="1"/>
            </p:cNvSpPr>
            <p:nvPr/>
          </p:nvSpPr>
          <p:spPr bwMode="auto">
            <a:xfrm flipV="1">
              <a:off x="6858000" y="2743200"/>
              <a:ext cx="518655" cy="293792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2" name="Text Box 25"/>
            <p:cNvSpPr txBox="1">
              <a:spLocks noChangeArrowheads="1"/>
            </p:cNvSpPr>
            <p:nvPr/>
          </p:nvSpPr>
          <p:spPr bwMode="auto">
            <a:xfrm rot="16914028">
              <a:off x="6185337" y="3180375"/>
              <a:ext cx="176611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b="1" dirty="0" smtClean="0"/>
                <a:t>w.X+w</a:t>
              </a:r>
              <a:r>
                <a:rPr lang="en-US" b="1" baseline="-25000" dirty="0" smtClean="0"/>
                <a:t>0</a:t>
              </a:r>
              <a:r>
                <a:rPr lang="en-US" dirty="0" smtClean="0"/>
                <a:t> = </a:t>
              </a:r>
              <a:r>
                <a:rPr lang="en-US" dirty="0"/>
                <a:t>0</a:t>
              </a:r>
            </a:p>
          </p:txBody>
        </p:sp>
      </p:grpSp>
      <p:pic>
        <p:nvPicPr>
          <p:cNvPr id="103" name="Picture 10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" y="1066800"/>
            <a:ext cx="4448908" cy="838200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180"/>
          <a:stretch/>
        </p:blipFill>
        <p:spPr>
          <a:xfrm>
            <a:off x="4419600" y="990600"/>
            <a:ext cx="4613653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2458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76200"/>
            <a:ext cx="8229600" cy="1371600"/>
          </a:xfrm>
        </p:spPr>
        <p:txBody>
          <a:bodyPr/>
          <a:lstStyle/>
          <a:p>
            <a:r>
              <a:rPr lang="en-US" sz="3600" dirty="0">
                <a:solidFill>
                  <a:srgbClr val="000090"/>
                </a:solidFill>
              </a:rPr>
              <a:t>Loss </a:t>
            </a:r>
            <a:r>
              <a:rPr lang="en-US" sz="3600" dirty="0" smtClean="0">
                <a:solidFill>
                  <a:srgbClr val="000090"/>
                </a:solidFill>
              </a:rPr>
              <a:t>functions / Learning Objectives: </a:t>
            </a:r>
            <a:r>
              <a:rPr lang="en-US" sz="3600" dirty="0">
                <a:solidFill>
                  <a:srgbClr val="000090"/>
                </a:solidFill>
              </a:rPr>
              <a:t>Likelihood v. Conditional Likelihood</a:t>
            </a:r>
          </a:p>
        </p:txBody>
      </p:sp>
      <p:sp>
        <p:nvSpPr>
          <p:cNvPr id="378885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229600" cy="5334000"/>
          </a:xfrm>
        </p:spPr>
        <p:txBody>
          <a:bodyPr>
            <a:normAutofit fontScale="92500" lnSpcReduction="20000"/>
          </a:bodyPr>
          <a:lstStyle/>
          <a:p>
            <a:r>
              <a:rPr lang="en-US" sz="2600" dirty="0"/>
              <a:t>Generative (Naïve Bayes) Loss function: </a:t>
            </a:r>
          </a:p>
          <a:p>
            <a:pPr>
              <a:buFont typeface="Wingdings" pitchFamily="2" charset="2"/>
              <a:buNone/>
            </a:pPr>
            <a:r>
              <a:rPr lang="en-US" sz="2600" b="1" dirty="0">
                <a:solidFill>
                  <a:srgbClr val="000090"/>
                </a:solidFill>
              </a:rPr>
              <a:t>	Data likelihood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600" dirty="0" smtClean="0"/>
              <a:t>But</a:t>
            </a:r>
            <a:r>
              <a:rPr lang="en-US" sz="2600" dirty="0"/>
              <a:t>, discriminative (logistic regression) loss function:</a:t>
            </a:r>
          </a:p>
          <a:p>
            <a:pPr>
              <a:buFont typeface="Wingdings" pitchFamily="2" charset="2"/>
              <a:buNone/>
            </a:pPr>
            <a:r>
              <a:rPr lang="en-US" sz="2600" dirty="0">
                <a:solidFill>
                  <a:srgbClr val="000090"/>
                </a:solidFill>
              </a:rPr>
              <a:t>	</a:t>
            </a:r>
            <a:r>
              <a:rPr lang="en-US" sz="2600" b="1" dirty="0">
                <a:solidFill>
                  <a:srgbClr val="000090"/>
                </a:solidFill>
              </a:rPr>
              <a:t>Conditional Data Likelihood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pPr lvl="1"/>
            <a:r>
              <a:rPr lang="en-US" sz="2200" dirty="0"/>
              <a:t>Doesn’t waste effort learning P(X) – focuses on P(Y|</a:t>
            </a:r>
            <a:r>
              <a:rPr lang="en-US" sz="2200" b="1" dirty="0"/>
              <a:t>X</a:t>
            </a:r>
            <a:r>
              <a:rPr lang="en-US" sz="2200" dirty="0"/>
              <a:t>) all that matters for </a:t>
            </a:r>
            <a:r>
              <a:rPr lang="en-US" sz="2200" dirty="0" smtClean="0"/>
              <a:t>classification</a:t>
            </a:r>
          </a:p>
          <a:p>
            <a:pPr lvl="1"/>
            <a:r>
              <a:rPr lang="en-US" sz="2200" dirty="0" smtClean="0"/>
              <a:t>Discriminative models cannot compute P(</a:t>
            </a:r>
            <a:r>
              <a:rPr lang="en-US" sz="2200" b="1" dirty="0" err="1" smtClean="0"/>
              <a:t>x</a:t>
            </a:r>
            <a:r>
              <a:rPr lang="en-US" sz="2200" baseline="30000" dirty="0" err="1" smtClean="0"/>
              <a:t>j</a:t>
            </a:r>
            <a:r>
              <a:rPr lang="en-US" sz="2200" dirty="0" err="1" smtClean="0"/>
              <a:t>|</a:t>
            </a:r>
            <a:r>
              <a:rPr lang="en-US" sz="2200" b="1" dirty="0" err="1" smtClean="0"/>
              <a:t>w</a:t>
            </a:r>
            <a:r>
              <a:rPr lang="en-US" sz="2200" dirty="0" smtClean="0"/>
              <a:t>)!</a:t>
            </a:r>
          </a:p>
          <a:p>
            <a:pPr marL="457200" lvl="1" indent="0">
              <a:buNone/>
            </a:pPr>
            <a:endParaRPr lang="en-US" sz="1600" dirty="0"/>
          </a:p>
        </p:txBody>
      </p:sp>
      <p:pic>
        <p:nvPicPr>
          <p:cNvPr id="378883" name="Picture 3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1463" y="2133600"/>
            <a:ext cx="5199062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884" name="Picture 4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8388" y="4502150"/>
            <a:ext cx="466407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25285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85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762000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000090"/>
                </a:solidFill>
              </a:rPr>
              <a:t>Conditional </a:t>
            </a:r>
            <a:r>
              <a:rPr lang="en-US" sz="4000" dirty="0">
                <a:solidFill>
                  <a:srgbClr val="000090"/>
                </a:solidFill>
              </a:rPr>
              <a:t>Log </a:t>
            </a:r>
            <a:r>
              <a:rPr lang="en-US" sz="4000" dirty="0" smtClean="0">
                <a:solidFill>
                  <a:srgbClr val="000090"/>
                </a:solidFill>
              </a:rPr>
              <a:t>Likelihood</a:t>
            </a:r>
            <a:br>
              <a:rPr lang="en-US" sz="4000" dirty="0" smtClean="0">
                <a:solidFill>
                  <a:srgbClr val="000090"/>
                </a:solidFill>
              </a:rPr>
            </a:br>
            <a:endParaRPr lang="en-US" sz="4000" dirty="0">
              <a:solidFill>
                <a:srgbClr val="000090"/>
              </a:solidFill>
            </a:endParaRPr>
          </a:p>
        </p:txBody>
      </p:sp>
      <p:pic>
        <p:nvPicPr>
          <p:cNvPr id="380931" name="Picture 3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750" y="2133600"/>
            <a:ext cx="291465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0932" name="Picture 4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5964" y="1447800"/>
            <a:ext cx="4428036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0933" name="Picture 5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4400" y="2138363"/>
            <a:ext cx="4211674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0934" name="Picture 6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3263900"/>
            <a:ext cx="809625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2918" y="4191000"/>
            <a:ext cx="7860082" cy="1143000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1219200" y="2743200"/>
            <a:ext cx="3273514" cy="457200"/>
            <a:chOff x="3124200" y="2819400"/>
            <a:chExt cx="3273514" cy="457200"/>
          </a:xfrm>
        </p:grpSpPr>
        <p:sp>
          <p:nvSpPr>
            <p:cNvPr id="4" name="TextBox 3"/>
            <p:cNvSpPr txBox="1"/>
            <p:nvPr/>
          </p:nvSpPr>
          <p:spPr>
            <a:xfrm>
              <a:off x="3505200" y="2831068"/>
              <a:ext cx="28925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0090"/>
                  </a:solidFill>
                </a:rPr>
                <a:t>equal because </a:t>
              </a:r>
              <a:r>
                <a:rPr lang="en-US" dirty="0" err="1" smtClean="0">
                  <a:solidFill>
                    <a:srgbClr val="000090"/>
                  </a:solidFill>
                </a:rPr>
                <a:t>y</a:t>
              </a:r>
              <a:r>
                <a:rPr lang="en-US" baseline="30000" dirty="0" err="1" smtClean="0">
                  <a:solidFill>
                    <a:srgbClr val="000090"/>
                  </a:solidFill>
                </a:rPr>
                <a:t>j</a:t>
              </a:r>
              <a:r>
                <a:rPr lang="en-US" baseline="30000" dirty="0" smtClean="0">
                  <a:solidFill>
                    <a:srgbClr val="000090"/>
                  </a:solidFill>
                </a:rPr>
                <a:t> </a:t>
              </a:r>
              <a:r>
                <a:rPr lang="en-US" dirty="0" smtClean="0">
                  <a:solidFill>
                    <a:srgbClr val="000090"/>
                  </a:solidFill>
                </a:rPr>
                <a:t>is in {0,1</a:t>
              </a:r>
              <a:r>
                <a:rPr lang="en-US" dirty="0" smtClean="0"/>
                <a:t>}</a:t>
              </a:r>
              <a:endParaRPr lang="en-US" dirty="0"/>
            </a:p>
          </p:txBody>
        </p:sp>
        <p:sp>
          <p:nvSpPr>
            <p:cNvPr id="16" name="Down Arrow 15"/>
            <p:cNvSpPr/>
            <p:nvPr/>
          </p:nvSpPr>
          <p:spPr>
            <a:xfrm>
              <a:off x="3124200" y="2819400"/>
              <a:ext cx="381000" cy="457200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219200" y="3886200"/>
            <a:ext cx="7071015" cy="457200"/>
            <a:chOff x="3124200" y="2895600"/>
            <a:chExt cx="7071015" cy="457200"/>
          </a:xfrm>
        </p:grpSpPr>
        <p:sp>
          <p:nvSpPr>
            <p:cNvPr id="105" name="TextBox 104"/>
            <p:cNvSpPr txBox="1"/>
            <p:nvPr/>
          </p:nvSpPr>
          <p:spPr>
            <a:xfrm>
              <a:off x="3505200" y="2907268"/>
              <a:ext cx="66900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0090"/>
                  </a:solidFill>
                </a:rPr>
                <a:t>remaining steps: substitute definitions, expand logs, and simplify</a:t>
              </a:r>
              <a:endParaRPr lang="en-US" dirty="0"/>
            </a:p>
          </p:txBody>
        </p:sp>
        <p:sp>
          <p:nvSpPr>
            <p:cNvPr id="106" name="Down Arrow 105"/>
            <p:cNvSpPr/>
            <p:nvPr/>
          </p:nvSpPr>
          <p:spPr>
            <a:xfrm>
              <a:off x="3124200" y="2895600"/>
              <a:ext cx="381000" cy="457200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386366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978" name="Picture 2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676400"/>
            <a:ext cx="7824937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2979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381000"/>
            <a:ext cx="8839200" cy="762000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rgbClr val="000090"/>
                </a:solidFill>
              </a:rPr>
              <a:t>Logistic Regression Parameter Estimation: </a:t>
            </a:r>
            <a:br>
              <a:rPr lang="en-US" sz="4000" dirty="0" smtClean="0">
                <a:solidFill>
                  <a:srgbClr val="000090"/>
                </a:solidFill>
              </a:rPr>
            </a:br>
            <a:r>
              <a:rPr lang="en-US" sz="4000" dirty="0" smtClean="0">
                <a:solidFill>
                  <a:srgbClr val="000090"/>
                </a:solidFill>
              </a:rPr>
              <a:t>Maximize </a:t>
            </a:r>
            <a:r>
              <a:rPr lang="en-US" sz="4000" dirty="0">
                <a:solidFill>
                  <a:srgbClr val="000090"/>
                </a:solidFill>
              </a:rPr>
              <a:t>Conditional Log Likelihood</a:t>
            </a:r>
          </a:p>
        </p:txBody>
      </p:sp>
      <p:sp>
        <p:nvSpPr>
          <p:cNvPr id="382982" name="Text Box 6"/>
          <p:cNvSpPr txBox="1">
            <a:spLocks noChangeArrowheads="1"/>
          </p:cNvSpPr>
          <p:nvPr/>
        </p:nvSpPr>
        <p:spPr bwMode="auto">
          <a:xfrm>
            <a:off x="685800" y="3743742"/>
            <a:ext cx="79248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009900"/>
                </a:solidFill>
              </a:rPr>
              <a:t>Good news</a:t>
            </a:r>
            <a:r>
              <a:rPr lang="en-US" sz="2400" dirty="0"/>
              <a:t>: </a:t>
            </a:r>
            <a:r>
              <a:rPr lang="en-US" sz="2400" i="1" dirty="0"/>
              <a:t>l</a:t>
            </a:r>
            <a:r>
              <a:rPr lang="en-US" sz="2400" dirty="0"/>
              <a:t>(</a:t>
            </a:r>
            <a:r>
              <a:rPr lang="en-US" sz="2400" b="1" dirty="0"/>
              <a:t>w</a:t>
            </a:r>
            <a:r>
              <a:rPr lang="en-US" sz="2400" dirty="0"/>
              <a:t>) is concave function of </a:t>
            </a:r>
            <a:r>
              <a:rPr lang="en-US" sz="2400" b="1" dirty="0" smtClean="0"/>
              <a:t>w</a:t>
            </a:r>
            <a:endParaRPr lang="en-US" sz="2400" dirty="0" smtClean="0"/>
          </a:p>
          <a:p>
            <a:pPr marL="2171700" lvl="4" indent="-342900">
              <a:spcBef>
                <a:spcPct val="50000"/>
              </a:spcBef>
              <a:buFont typeface="Lucida Grande"/>
              <a:buChar char="→"/>
            </a:pPr>
            <a:r>
              <a:rPr lang="en-US" sz="2400" dirty="0" smtClean="0"/>
              <a:t>no </a:t>
            </a:r>
            <a:r>
              <a:rPr lang="en-US" sz="2400" dirty="0"/>
              <a:t>locally optimal </a:t>
            </a:r>
            <a:r>
              <a:rPr lang="en-US" sz="2400" dirty="0" smtClean="0"/>
              <a:t>solutions!</a:t>
            </a:r>
            <a:endParaRPr lang="en-US" sz="2400" dirty="0">
              <a:latin typeface="cmsy10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FF0000"/>
                </a:solidFill>
              </a:rPr>
              <a:t>Bad news</a:t>
            </a:r>
            <a:r>
              <a:rPr lang="en-US" sz="2400" dirty="0"/>
              <a:t>: no closed-form solution to </a:t>
            </a:r>
            <a:r>
              <a:rPr lang="en-US" sz="2400" dirty="0" smtClean="0"/>
              <a:t>maximize </a:t>
            </a:r>
            <a:r>
              <a:rPr lang="en-US" sz="2400" i="1" dirty="0" smtClean="0"/>
              <a:t>l</a:t>
            </a:r>
            <a:r>
              <a:rPr lang="en-US" sz="2400" dirty="0" smtClean="0"/>
              <a:t>(</a:t>
            </a:r>
            <a:r>
              <a:rPr lang="en-US" sz="2400" b="1" dirty="0" smtClean="0"/>
              <a:t>w</a:t>
            </a:r>
            <a:r>
              <a:rPr lang="en-US" sz="2400" dirty="0" smtClean="0"/>
              <a:t>)</a:t>
            </a:r>
            <a:endParaRPr lang="en-US" sz="2400" dirty="0">
              <a:latin typeface="cmsy10" pitchFamily="34" charset="0"/>
            </a:endParaRPr>
          </a:p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009900"/>
                </a:solidFill>
              </a:rPr>
              <a:t>Good news</a:t>
            </a:r>
            <a:r>
              <a:rPr lang="en-US" sz="2400" dirty="0"/>
              <a:t>: concave functions </a:t>
            </a:r>
            <a:r>
              <a:rPr lang="en-US" sz="2400" dirty="0" smtClean="0"/>
              <a:t>“easy” </a:t>
            </a:r>
            <a:r>
              <a:rPr lang="en-US" sz="2400" dirty="0"/>
              <a:t>to optimize</a:t>
            </a:r>
          </a:p>
        </p:txBody>
      </p:sp>
    </p:spTree>
    <p:extLst>
      <p:ext uri="{BB962C8B-B14F-4D97-AF65-F5344CB8AC3E}">
        <p14:creationId xmlns:p14="http://schemas.microsoft.com/office/powerpoint/2010/main" val="3939443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9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8229600" cy="1371600"/>
          </a:xfrm>
        </p:spPr>
        <p:txBody>
          <a:bodyPr/>
          <a:lstStyle/>
          <a:p>
            <a:r>
              <a:rPr lang="en-US" sz="4000" dirty="0">
                <a:solidFill>
                  <a:srgbClr val="000090"/>
                </a:solidFill>
              </a:rPr>
              <a:t>Optimizing concave function – Gradient ascent </a:t>
            </a:r>
          </a:p>
        </p:txBody>
      </p:sp>
      <p:sp>
        <p:nvSpPr>
          <p:cNvPr id="3850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572000"/>
          </a:xfrm>
        </p:spPr>
        <p:txBody>
          <a:bodyPr>
            <a:noAutofit/>
          </a:bodyPr>
          <a:lstStyle/>
          <a:p>
            <a:r>
              <a:rPr lang="en-US" sz="2400" dirty="0"/>
              <a:t>Conditional likelihood for Logistic Regression is concave </a:t>
            </a:r>
            <a:r>
              <a:rPr lang="en-US" sz="2400" dirty="0">
                <a:latin typeface="cmsy10" pitchFamily="34" charset="0"/>
              </a:rPr>
              <a:t>!</a:t>
            </a:r>
            <a:r>
              <a:rPr lang="en-US" sz="2400" dirty="0"/>
              <a:t> 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Gradient ascent is simplest of optimization approaches</a:t>
            </a:r>
          </a:p>
          <a:p>
            <a:pPr lvl="1"/>
            <a:r>
              <a:rPr lang="en-US" sz="2000" dirty="0"/>
              <a:t>e.g., Conjugate gradient ascent much </a:t>
            </a:r>
            <a:r>
              <a:rPr lang="en-US" sz="2000" dirty="0" smtClean="0"/>
              <a:t>better</a:t>
            </a:r>
            <a:endParaRPr lang="en-US" sz="2000" dirty="0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352800" y="2209800"/>
            <a:ext cx="5638800" cy="773113"/>
            <a:chOff x="2112" y="1392"/>
            <a:chExt cx="3552" cy="487"/>
          </a:xfrm>
        </p:grpSpPr>
        <p:pic>
          <p:nvPicPr>
            <p:cNvPr id="385030" name="Picture 6" descr="txp_fig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4" y="1440"/>
              <a:ext cx="2560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85031" name="Text Box 7"/>
            <p:cNvSpPr txBox="1">
              <a:spLocks noChangeArrowheads="1"/>
            </p:cNvSpPr>
            <p:nvPr/>
          </p:nvSpPr>
          <p:spPr bwMode="auto">
            <a:xfrm>
              <a:off x="2112" y="1392"/>
              <a:ext cx="91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000090"/>
                  </a:solidFill>
                </a:rPr>
                <a:t>Gradient: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3200400" y="3505200"/>
            <a:ext cx="4529138" cy="1522413"/>
            <a:chOff x="2016" y="2208"/>
            <a:chExt cx="2853" cy="959"/>
          </a:xfrm>
        </p:grpSpPr>
        <p:grpSp>
          <p:nvGrpSpPr>
            <p:cNvPr id="5" name="Group 12"/>
            <p:cNvGrpSpPr>
              <a:grpSpLocks/>
            </p:cNvGrpSpPr>
            <p:nvPr/>
          </p:nvGrpSpPr>
          <p:grpSpPr bwMode="auto">
            <a:xfrm>
              <a:off x="2016" y="2208"/>
              <a:ext cx="2618" cy="384"/>
              <a:chOff x="2016" y="2208"/>
              <a:chExt cx="2618" cy="384"/>
            </a:xfrm>
          </p:grpSpPr>
          <p:sp>
            <p:nvSpPr>
              <p:cNvPr id="385037" name="Text Box 13"/>
              <p:cNvSpPr txBox="1">
                <a:spLocks noChangeArrowheads="1"/>
              </p:cNvSpPr>
              <p:nvPr/>
            </p:nvSpPr>
            <p:spPr bwMode="auto">
              <a:xfrm>
                <a:off x="2016" y="2208"/>
                <a:ext cx="1173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sz="2400" dirty="0">
                    <a:solidFill>
                      <a:srgbClr val="000090"/>
                    </a:solidFill>
                  </a:rPr>
                  <a:t>Update rule:</a:t>
                </a:r>
              </a:p>
            </p:txBody>
          </p:sp>
          <p:pic>
            <p:nvPicPr>
              <p:cNvPr id="385038" name="Picture 14" descr="txp_fig"/>
              <p:cNvPicPr>
                <a:picLocks noChangeAspect="1" noChangeArrowheads="1"/>
              </p:cNvPicPr>
              <p:nvPr>
                <p:custDataLst>
                  <p:tags r:id="rId2"/>
                </p:custDataLst>
              </p:nvPr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64" y="2413"/>
                <a:ext cx="1370" cy="1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pic>
          <p:nvPicPr>
            <p:cNvPr id="385039" name="Picture 15" descr="txp_fig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2729"/>
              <a:ext cx="2085" cy="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7" name="Picture 6" descr="MaximumParaboloid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38" y="2514600"/>
            <a:ext cx="3216122" cy="2412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028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0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5027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dirty="0">
                <a:solidFill>
                  <a:srgbClr val="000090"/>
                </a:solidFill>
              </a:rPr>
              <a:t>Maximize Conditional Log Likelihood</a:t>
            </a:r>
            <a:r>
              <a:rPr lang="en-US" sz="3600" dirty="0" smtClean="0">
                <a:solidFill>
                  <a:srgbClr val="000090"/>
                </a:solidFill>
              </a:rPr>
              <a:t>: </a:t>
            </a:r>
            <a:r>
              <a:rPr lang="en-US" sz="3600" dirty="0">
                <a:solidFill>
                  <a:srgbClr val="000090"/>
                </a:solidFill>
              </a:rPr>
              <a:t>Gradient ascent</a:t>
            </a:r>
          </a:p>
        </p:txBody>
      </p:sp>
      <p:pic>
        <p:nvPicPr>
          <p:cNvPr id="387075" name="Picture 3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0725" y="1516062"/>
            <a:ext cx="76374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80"/>
          <a:stretch/>
        </p:blipFill>
        <p:spPr>
          <a:xfrm>
            <a:off x="1828489" y="2133600"/>
            <a:ext cx="7772711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47800" y="3124200"/>
            <a:ext cx="4719108" cy="9906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24000" y="4139588"/>
            <a:ext cx="4419601" cy="1118212"/>
          </a:xfrm>
          <a:prstGeom prst="rect">
            <a:avLst/>
          </a:prstGeom>
        </p:spPr>
      </p:pic>
      <p:pic>
        <p:nvPicPr>
          <p:cNvPr id="51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6400" y="990600"/>
            <a:ext cx="3505200" cy="4333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31852" y="5334000"/>
            <a:ext cx="5530948" cy="1066800"/>
          </a:xfrm>
          <a:prstGeom prst="rect">
            <a:avLst/>
          </a:prstGeom>
          <a:ln>
            <a:solidFill>
              <a:srgbClr val="000090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600" y="2133600"/>
            <a:ext cx="11430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461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25" name="Picture 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9837" y="3048000"/>
            <a:ext cx="615156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9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Gradient </a:t>
            </a:r>
            <a:r>
              <a:rPr lang="en-US" dirty="0" smtClean="0">
                <a:solidFill>
                  <a:srgbClr val="000090"/>
                </a:solidFill>
              </a:rPr>
              <a:t>ascent </a:t>
            </a:r>
            <a:r>
              <a:rPr lang="en-US" dirty="0">
                <a:solidFill>
                  <a:srgbClr val="000090"/>
                </a:solidFill>
              </a:rPr>
              <a:t>for LR</a:t>
            </a:r>
          </a:p>
        </p:txBody>
      </p:sp>
      <p:sp>
        <p:nvSpPr>
          <p:cNvPr id="389123" name="Text Box 3"/>
          <p:cNvSpPr txBox="1">
            <a:spLocks noChangeArrowheads="1"/>
          </p:cNvSpPr>
          <p:nvPr/>
        </p:nvSpPr>
        <p:spPr bwMode="auto">
          <a:xfrm>
            <a:off x="228600" y="1676400"/>
            <a:ext cx="83820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000090"/>
                </a:solidFill>
              </a:rPr>
              <a:t>Gradient ascent algorithm</a:t>
            </a:r>
            <a:r>
              <a:rPr lang="en-US" sz="2400" dirty="0" smtClean="0">
                <a:solidFill>
                  <a:srgbClr val="000090"/>
                </a:solidFill>
              </a:rPr>
              <a:t>: </a:t>
            </a:r>
            <a:r>
              <a:rPr lang="en-US" sz="2400" dirty="0" smtClean="0"/>
              <a:t>(learning rate </a:t>
            </a:r>
            <a:r>
              <a:rPr lang="en-US" sz="2400" i="1" dirty="0" err="1" smtClean="0">
                <a:latin typeface="Times New Roman"/>
                <a:cs typeface="Times New Roman"/>
              </a:rPr>
              <a:t>η</a:t>
            </a:r>
            <a:r>
              <a:rPr lang="en-US" sz="2400" dirty="0" smtClean="0"/>
              <a:t> &gt; 0) </a:t>
            </a:r>
          </a:p>
          <a:p>
            <a:pPr>
              <a:spcBef>
                <a:spcPct val="50000"/>
              </a:spcBef>
            </a:pPr>
            <a:r>
              <a:rPr lang="en-US" sz="2400" dirty="0" smtClean="0">
                <a:latin typeface="Courier"/>
                <a:cs typeface="Courier"/>
              </a:rPr>
              <a:t>do:</a:t>
            </a:r>
            <a:endParaRPr lang="en-US" sz="2400" dirty="0">
              <a:latin typeface="Courier"/>
              <a:cs typeface="Courier"/>
            </a:endParaRPr>
          </a:p>
          <a:p>
            <a:pPr>
              <a:spcBef>
                <a:spcPct val="50000"/>
              </a:spcBef>
            </a:pPr>
            <a:r>
              <a:rPr lang="en-US" sz="2400" dirty="0"/>
              <a:t>	</a:t>
            </a:r>
            <a:endParaRPr lang="en-US" sz="2400" dirty="0" smtClean="0"/>
          </a:p>
          <a:p>
            <a:pPr>
              <a:spcBef>
                <a:spcPct val="50000"/>
              </a:spcBef>
            </a:pPr>
            <a:endParaRPr lang="en-US" sz="2400" dirty="0" smtClean="0"/>
          </a:p>
          <a:p>
            <a:pPr>
              <a:spcBef>
                <a:spcPct val="50000"/>
              </a:spcBef>
            </a:pPr>
            <a:r>
              <a:rPr lang="en-US" sz="2400" dirty="0"/>
              <a:t>	</a:t>
            </a:r>
            <a:r>
              <a:rPr lang="en-US" sz="2400" dirty="0" smtClean="0">
                <a:latin typeface="Courier"/>
                <a:cs typeface="Courier"/>
              </a:rPr>
              <a:t>For </a:t>
            </a:r>
            <a:r>
              <a:rPr lang="en-US" sz="2400" dirty="0" err="1" smtClean="0">
                <a:latin typeface="Courier"/>
                <a:cs typeface="Courier"/>
              </a:rPr>
              <a:t>i</a:t>
            </a:r>
            <a:r>
              <a:rPr lang="en-US" sz="2400" dirty="0" smtClean="0">
                <a:latin typeface="Courier"/>
                <a:cs typeface="Courier"/>
              </a:rPr>
              <a:t>=1…n: (iterate over weights)</a:t>
            </a:r>
            <a:endParaRPr lang="en-US" sz="2400" dirty="0">
              <a:latin typeface="Courier"/>
              <a:cs typeface="Courier"/>
            </a:endParaRPr>
          </a:p>
          <a:p>
            <a:pPr>
              <a:spcBef>
                <a:spcPct val="50000"/>
              </a:spcBef>
            </a:pPr>
            <a:endParaRPr lang="en-US" sz="2400" dirty="0"/>
          </a:p>
          <a:p>
            <a:pPr>
              <a:spcBef>
                <a:spcPct val="50000"/>
              </a:spcBef>
            </a:pPr>
            <a:endParaRPr lang="en-US" sz="2400" dirty="0"/>
          </a:p>
          <a:p>
            <a:pPr>
              <a:spcBef>
                <a:spcPct val="50000"/>
              </a:spcBef>
            </a:pPr>
            <a:r>
              <a:rPr lang="en-US" sz="2400" dirty="0">
                <a:latin typeface="Courier"/>
                <a:cs typeface="Courier"/>
              </a:rPr>
              <a:t>until “change” &lt; </a:t>
            </a:r>
            <a:r>
              <a:rPr lang="en-US" sz="2400" dirty="0">
                <a:latin typeface="Courier"/>
                <a:cs typeface="Courier"/>
                <a:sym typeface="Symbol" pitchFamily="18" charset="2"/>
              </a:rPr>
              <a:t></a:t>
            </a:r>
          </a:p>
          <a:p>
            <a:pPr>
              <a:spcBef>
                <a:spcPct val="50000"/>
              </a:spcBef>
            </a:pPr>
            <a:endParaRPr lang="en-US" sz="2400" dirty="0"/>
          </a:p>
        </p:txBody>
      </p:sp>
      <p:pic>
        <p:nvPicPr>
          <p:cNvPr id="389124" name="Picture 4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1337" y="4572000"/>
            <a:ext cx="649446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Group 7"/>
          <p:cNvGrpSpPr/>
          <p:nvPr/>
        </p:nvGrpSpPr>
        <p:grpSpPr>
          <a:xfrm>
            <a:off x="4800601" y="5257800"/>
            <a:ext cx="4011484" cy="1009710"/>
            <a:chOff x="4800601" y="5257800"/>
            <a:chExt cx="4011484" cy="1009710"/>
          </a:xfrm>
        </p:grpSpPr>
        <p:cxnSp>
          <p:nvCxnSpPr>
            <p:cNvPr id="6" name="Straight Arrow Connector 5"/>
            <p:cNvCxnSpPr/>
            <p:nvPr/>
          </p:nvCxnSpPr>
          <p:spPr>
            <a:xfrm flipH="1" flipV="1">
              <a:off x="4800601" y="5257800"/>
              <a:ext cx="1752599" cy="6858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5334000" y="5867400"/>
              <a:ext cx="347808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000090"/>
                  </a:solidFill>
                </a:rPr>
                <a:t>Loop over training examples!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5475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87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 Rounded MT Bold"/>
                <a:cs typeface="Arial Rounded MT Bold"/>
              </a:rPr>
              <a:t>Visual Recognition</a:t>
            </a:r>
            <a:endParaRPr lang="en-US" dirty="0">
              <a:latin typeface="Arial Rounded MT Bold"/>
              <a:cs typeface="Arial Rounded MT Bold"/>
            </a:endParaRPr>
          </a:p>
        </p:txBody>
      </p:sp>
      <p:pic>
        <p:nvPicPr>
          <p:cNvPr id="4" name="Picture 3" descr="Hannane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38" y="1115496"/>
            <a:ext cx="9180809" cy="56997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500" y="1217871"/>
            <a:ext cx="2754257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 Rounded MT Bold"/>
                <a:cs typeface="Arial Rounded MT Bold"/>
              </a:rPr>
              <a:t>Pose Estimation: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6207788" y="5094111"/>
            <a:ext cx="1" cy="1193925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5960607" y="5094111"/>
            <a:ext cx="190098" cy="1193925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5938931" y="4854010"/>
            <a:ext cx="268857" cy="339877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6207788" y="4480442"/>
            <a:ext cx="1" cy="373568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589566" y="4376001"/>
            <a:ext cx="0" cy="347012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5589566" y="4023836"/>
            <a:ext cx="152400" cy="352165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V="1">
            <a:off x="6207788" y="4632842"/>
            <a:ext cx="1" cy="461270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0622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6019800" cy="1143000"/>
          </a:xfrm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Large </a:t>
            </a:r>
            <a:r>
              <a:rPr lang="en-US" dirty="0" smtClean="0">
                <a:solidFill>
                  <a:srgbClr val="000090"/>
                </a:solidFill>
              </a:rPr>
              <a:t>parameters…</a:t>
            </a:r>
            <a:endParaRPr lang="en-US" dirty="0">
              <a:solidFill>
                <a:srgbClr val="000090"/>
              </a:solidFill>
            </a:endParaRPr>
          </a:p>
        </p:txBody>
      </p:sp>
      <p:sp>
        <p:nvSpPr>
          <p:cNvPr id="5232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581400"/>
            <a:ext cx="8229600" cy="28956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dirty="0">
                <a:solidFill>
                  <a:srgbClr val="000090"/>
                </a:solidFill>
              </a:rPr>
              <a:t>M</a:t>
            </a:r>
            <a:r>
              <a:rPr lang="en-US" sz="2800" dirty="0" smtClean="0">
                <a:solidFill>
                  <a:srgbClr val="000090"/>
                </a:solidFill>
              </a:rPr>
              <a:t>aximum likelihood solution: prefers higher weights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higher likelihood of (properly classified) examples close to decision boundary 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larger influence of corresponding features on decision</a:t>
            </a:r>
          </a:p>
          <a:p>
            <a:pPr lvl="1">
              <a:lnSpc>
                <a:spcPct val="90000"/>
              </a:lnSpc>
            </a:pPr>
            <a:r>
              <a:rPr lang="en-US" sz="2400" i="1" dirty="0" smtClean="0"/>
              <a:t>can cause </a:t>
            </a:r>
            <a:r>
              <a:rPr lang="en-US" sz="2400" i="1" dirty="0" err="1" smtClean="0"/>
              <a:t>overfitting</a:t>
            </a:r>
            <a:r>
              <a:rPr lang="en-US" sz="2400" i="1" dirty="0" smtClean="0"/>
              <a:t>!!!</a:t>
            </a:r>
            <a:endParaRPr lang="en-US" i="1" dirty="0"/>
          </a:p>
          <a:p>
            <a:pPr>
              <a:lnSpc>
                <a:spcPct val="90000"/>
              </a:lnSpc>
            </a:pPr>
            <a:r>
              <a:rPr lang="en-US" sz="2800" dirty="0" smtClean="0">
                <a:solidFill>
                  <a:srgbClr val="000090"/>
                </a:solidFill>
              </a:rPr>
              <a:t>Regularization: penalize </a:t>
            </a:r>
            <a:r>
              <a:rPr lang="en-US" sz="2800" dirty="0">
                <a:solidFill>
                  <a:srgbClr val="000090"/>
                </a:solidFill>
              </a:rPr>
              <a:t>high </a:t>
            </a:r>
            <a:r>
              <a:rPr lang="en-US" sz="2800" dirty="0" smtClean="0">
                <a:solidFill>
                  <a:srgbClr val="000090"/>
                </a:solidFill>
              </a:rPr>
              <a:t>weights</a:t>
            </a:r>
          </a:p>
          <a:p>
            <a:pPr lvl="1">
              <a:lnSpc>
                <a:spcPct val="90000"/>
              </a:lnSpc>
            </a:pPr>
            <a:r>
              <a:rPr lang="en-US" sz="1800" dirty="0" smtClean="0"/>
              <a:t>again</a:t>
            </a:r>
            <a:r>
              <a:rPr lang="en-US" sz="1800" dirty="0"/>
              <a:t>, more on this later in the </a:t>
            </a:r>
            <a:r>
              <a:rPr lang="en-US" sz="1800" dirty="0" smtClean="0"/>
              <a:t>quarter</a:t>
            </a:r>
            <a:endParaRPr lang="en-US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06" y="1504890"/>
            <a:ext cx="2772294" cy="1752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1504889"/>
            <a:ext cx="2743200" cy="17839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0" y="1504890"/>
            <a:ext cx="2667000" cy="18061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20491"/>
            <a:ext cx="1981200" cy="1198709"/>
          </a:xfrm>
          <a:prstGeom prst="rect">
            <a:avLst/>
          </a:prstGeom>
          <a:ln>
            <a:solidFill>
              <a:srgbClr val="00009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219200" y="3181290"/>
            <a:ext cx="619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a=1</a:t>
            </a:r>
            <a:endParaRPr lang="en-US" sz="2000" dirty="0"/>
          </a:p>
        </p:txBody>
      </p:sp>
      <p:sp>
        <p:nvSpPr>
          <p:cNvPr id="44" name="TextBox 43"/>
          <p:cNvSpPr txBox="1"/>
          <p:nvPr/>
        </p:nvSpPr>
        <p:spPr>
          <a:xfrm>
            <a:off x="4300576" y="3257490"/>
            <a:ext cx="619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a=5</a:t>
            </a:r>
            <a:endParaRPr lang="en-US" sz="2000" dirty="0"/>
          </a:p>
        </p:txBody>
      </p:sp>
      <p:sp>
        <p:nvSpPr>
          <p:cNvPr id="45" name="TextBox 44"/>
          <p:cNvSpPr txBox="1"/>
          <p:nvPr/>
        </p:nvSpPr>
        <p:spPr>
          <a:xfrm>
            <a:off x="7315200" y="3181290"/>
            <a:ext cx="762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a=10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769477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9324" y="2967767"/>
            <a:ext cx="3016076" cy="842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1173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0912" y="5257800"/>
            <a:ext cx="4865688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117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228600"/>
            <a:ext cx="8991600" cy="762000"/>
          </a:xfrm>
        </p:spPr>
        <p:txBody>
          <a:bodyPr/>
          <a:lstStyle/>
          <a:p>
            <a:r>
              <a:rPr lang="en-US" sz="4000" dirty="0" smtClean="0">
                <a:solidFill>
                  <a:srgbClr val="000090"/>
                </a:solidFill>
              </a:rPr>
              <a:t>How </a:t>
            </a:r>
            <a:r>
              <a:rPr lang="en-US" sz="4000" dirty="0">
                <a:solidFill>
                  <a:srgbClr val="000090"/>
                </a:solidFill>
              </a:rPr>
              <a:t>about MAP?</a:t>
            </a:r>
          </a:p>
        </p:txBody>
      </p:sp>
      <p:sp>
        <p:nvSpPr>
          <p:cNvPr id="3911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28800"/>
            <a:ext cx="6781800" cy="3657600"/>
          </a:xfrm>
        </p:spPr>
        <p:txBody>
          <a:bodyPr>
            <a:normAutofit lnSpcReduction="10000"/>
          </a:bodyPr>
          <a:lstStyle/>
          <a:p>
            <a:r>
              <a:rPr lang="en-US" sz="2800" dirty="0">
                <a:solidFill>
                  <a:srgbClr val="000090"/>
                </a:solidFill>
              </a:rPr>
              <a:t>One common approach is to define priors on </a:t>
            </a:r>
            <a:r>
              <a:rPr lang="en-US" sz="2800" b="1" dirty="0">
                <a:solidFill>
                  <a:srgbClr val="000090"/>
                </a:solidFill>
              </a:rPr>
              <a:t>w</a:t>
            </a:r>
          </a:p>
          <a:p>
            <a:pPr lvl="1"/>
            <a:r>
              <a:rPr lang="en-US" sz="2400" dirty="0"/>
              <a:t>Normal distribution, zero mean, identity covariance</a:t>
            </a:r>
          </a:p>
          <a:p>
            <a:r>
              <a:rPr lang="en-US" sz="2800" dirty="0" smtClean="0">
                <a:solidFill>
                  <a:srgbClr val="000090"/>
                </a:solidFill>
              </a:rPr>
              <a:t>Often called </a:t>
            </a:r>
            <a:r>
              <a:rPr lang="en-US" sz="2800" b="1" i="1" dirty="0" smtClean="0">
                <a:solidFill>
                  <a:srgbClr val="000090"/>
                </a:solidFill>
              </a:rPr>
              <a:t>Regularization</a:t>
            </a:r>
            <a:endParaRPr lang="en-US" sz="2800" dirty="0">
              <a:solidFill>
                <a:srgbClr val="000090"/>
              </a:solidFill>
            </a:endParaRPr>
          </a:p>
          <a:p>
            <a:pPr lvl="1"/>
            <a:r>
              <a:rPr lang="en-US" sz="2400" dirty="0"/>
              <a:t>Helps avoid very large weights and overfitting</a:t>
            </a:r>
          </a:p>
          <a:p>
            <a:pPr lvl="1"/>
            <a:endParaRPr lang="en-US" sz="2000" dirty="0"/>
          </a:p>
          <a:p>
            <a:r>
              <a:rPr lang="en-US" sz="2400" dirty="0">
                <a:solidFill>
                  <a:srgbClr val="000090"/>
                </a:solidFill>
              </a:rPr>
              <a:t>MAP </a:t>
            </a:r>
            <a:r>
              <a:rPr lang="en-US" sz="2400" dirty="0" smtClean="0">
                <a:solidFill>
                  <a:srgbClr val="000090"/>
                </a:solidFill>
              </a:rPr>
              <a:t>estimate:</a:t>
            </a:r>
            <a:endParaRPr lang="en-US" sz="2400" dirty="0">
              <a:solidFill>
                <a:srgbClr val="000090"/>
              </a:solidFill>
            </a:endParaRPr>
          </a:p>
          <a:p>
            <a:pPr lvl="1"/>
            <a:endParaRPr lang="en-US" sz="2000" dirty="0"/>
          </a:p>
        </p:txBody>
      </p:sp>
      <p:pic>
        <p:nvPicPr>
          <p:cNvPr id="391172" name="Picture 4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2887" y="1287462"/>
            <a:ext cx="5802313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7624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1171" grpId="0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M(C)AP as Regularization</a:t>
            </a:r>
          </a:p>
        </p:txBody>
      </p:sp>
      <p:sp>
        <p:nvSpPr>
          <p:cNvPr id="4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362200"/>
            <a:ext cx="8153400" cy="3657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800" dirty="0">
              <a:solidFill>
                <a:srgbClr val="000090"/>
              </a:solidFill>
            </a:endParaRPr>
          </a:p>
          <a:p>
            <a:r>
              <a:rPr lang="en-US" sz="2800" dirty="0" smtClean="0">
                <a:solidFill>
                  <a:srgbClr val="000090"/>
                </a:solidFill>
              </a:rPr>
              <a:t>Add log p(w) to objective:</a:t>
            </a:r>
            <a:endParaRPr lang="en-US" sz="2400" dirty="0">
              <a:solidFill>
                <a:srgbClr val="000090"/>
              </a:solidFill>
            </a:endParaRPr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r>
              <a:rPr lang="en-US" sz="2400" dirty="0" smtClean="0">
                <a:solidFill>
                  <a:srgbClr val="000090"/>
                </a:solidFill>
              </a:rPr>
              <a:t>Quadratic penalty: </a:t>
            </a:r>
            <a:r>
              <a:rPr lang="en-US" sz="2400" dirty="0" smtClean="0"/>
              <a:t>drives weights towards zero</a:t>
            </a:r>
          </a:p>
          <a:p>
            <a:pPr lvl="1"/>
            <a:r>
              <a:rPr lang="en-US" sz="2400" dirty="0" smtClean="0"/>
              <a:t>Adds a negative linear term to the gradients</a:t>
            </a:r>
            <a:endParaRPr lang="en-US" sz="2400" dirty="0"/>
          </a:p>
        </p:txBody>
      </p:sp>
      <p:pic>
        <p:nvPicPr>
          <p:cNvPr id="393219" name="Picture 3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2600" y="1600200"/>
            <a:ext cx="327450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912" y="1752600"/>
            <a:ext cx="4865688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4561" y="3429000"/>
            <a:ext cx="3227439" cy="990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53000" y="3429000"/>
            <a:ext cx="3048000" cy="1048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034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85800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solidFill>
                  <a:srgbClr val="000090"/>
                </a:solidFill>
              </a:rPr>
              <a:t>MLE </a:t>
            </a:r>
            <a:r>
              <a:rPr lang="en-US" sz="4000" dirty="0" smtClean="0">
                <a:solidFill>
                  <a:srgbClr val="000090"/>
                </a:solidFill>
              </a:rPr>
              <a:t>vs. </a:t>
            </a:r>
            <a:r>
              <a:rPr lang="en-US" sz="4000" dirty="0">
                <a:solidFill>
                  <a:srgbClr val="000090"/>
                </a:solidFill>
              </a:rPr>
              <a:t>MAP </a:t>
            </a:r>
          </a:p>
        </p:txBody>
      </p:sp>
      <p:sp>
        <p:nvSpPr>
          <p:cNvPr id="397315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066800"/>
            <a:ext cx="7772400" cy="5257800"/>
          </a:xfrm>
        </p:spPr>
        <p:txBody>
          <a:bodyPr/>
          <a:lstStyle/>
          <a:p>
            <a:r>
              <a:rPr lang="en-US" sz="2400" dirty="0">
                <a:solidFill>
                  <a:srgbClr val="000090"/>
                </a:solidFill>
              </a:rPr>
              <a:t>Maximum conditional likelihood estimate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lvl="1"/>
            <a:endParaRPr lang="en-US" sz="2000" dirty="0"/>
          </a:p>
          <a:p>
            <a:r>
              <a:rPr lang="en-US" sz="2400" dirty="0">
                <a:solidFill>
                  <a:srgbClr val="000090"/>
                </a:solidFill>
              </a:rPr>
              <a:t>Maximum conditional a posteriori estimate</a:t>
            </a:r>
          </a:p>
        </p:txBody>
      </p:sp>
      <p:pic>
        <p:nvPicPr>
          <p:cNvPr id="397316" name="Picture 4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4343400"/>
            <a:ext cx="4865688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7317" name="Picture 5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400" y="1676400"/>
            <a:ext cx="422275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7318" name="Picture 6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88" y="2667000"/>
            <a:ext cx="6494462" cy="714375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  <a:effectLst/>
        </p:spPr>
      </p:pic>
      <p:pic>
        <p:nvPicPr>
          <p:cNvPr id="397319" name="Picture 7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0887" y="5334000"/>
            <a:ext cx="8164513" cy="898525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66013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4000" dirty="0">
                <a:solidFill>
                  <a:srgbClr val="000090"/>
                </a:solidFill>
              </a:rPr>
              <a:t>Logistic regression v. Naïve Bayes</a:t>
            </a:r>
          </a:p>
        </p:txBody>
      </p:sp>
      <p:sp>
        <p:nvSpPr>
          <p:cNvPr id="3635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12837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90"/>
                </a:solidFill>
              </a:rPr>
              <a:t>Consider learning f: X </a:t>
            </a:r>
            <a:r>
              <a:rPr lang="en-US" dirty="0">
                <a:solidFill>
                  <a:srgbClr val="000090"/>
                </a:solidFill>
                <a:sym typeface="Wingdings" pitchFamily="2" charset="2"/>
              </a:rPr>
              <a:t> Y, where</a:t>
            </a:r>
          </a:p>
          <a:p>
            <a:pPr lvl="1"/>
            <a:r>
              <a:rPr lang="en-US" dirty="0"/>
              <a:t> X is a vector of real-valued features, &lt; X</a:t>
            </a:r>
            <a:r>
              <a:rPr lang="en-US" baseline="-25000" dirty="0"/>
              <a:t>1 </a:t>
            </a:r>
            <a:r>
              <a:rPr lang="en-US" dirty="0"/>
              <a:t>… </a:t>
            </a:r>
            <a:r>
              <a:rPr lang="en-US" dirty="0" err="1"/>
              <a:t>X</a:t>
            </a:r>
            <a:r>
              <a:rPr lang="en-US" baseline="-25000" dirty="0" err="1"/>
              <a:t>n</a:t>
            </a:r>
            <a:r>
              <a:rPr lang="en-US" dirty="0"/>
              <a:t> &gt;</a:t>
            </a:r>
          </a:p>
          <a:p>
            <a:pPr lvl="1"/>
            <a:r>
              <a:rPr lang="en-US" dirty="0"/>
              <a:t> Y is boolean</a:t>
            </a:r>
          </a:p>
          <a:p>
            <a:r>
              <a:rPr lang="en-US" dirty="0">
                <a:solidFill>
                  <a:srgbClr val="000090"/>
                </a:solidFill>
              </a:rPr>
              <a:t>Could use a Gaussian Naïve Bayes classifier</a:t>
            </a:r>
          </a:p>
          <a:p>
            <a:pPr lvl="1"/>
            <a:r>
              <a:rPr lang="en-US" dirty="0"/>
              <a:t> assume all X</a:t>
            </a:r>
            <a:r>
              <a:rPr lang="en-US" baseline="-25000" dirty="0"/>
              <a:t>i</a:t>
            </a:r>
            <a:r>
              <a:rPr lang="en-US" dirty="0"/>
              <a:t> are conditionally independent given Y</a:t>
            </a:r>
          </a:p>
          <a:p>
            <a:pPr lvl="1"/>
            <a:r>
              <a:rPr lang="en-US" dirty="0">
                <a:sym typeface="Wingdings" pitchFamily="2" charset="2"/>
              </a:rPr>
              <a:t> model P(X</a:t>
            </a:r>
            <a:r>
              <a:rPr lang="en-US" baseline="-25000" dirty="0">
                <a:sym typeface="Wingdings" pitchFamily="2" charset="2"/>
              </a:rPr>
              <a:t>i</a:t>
            </a:r>
            <a:r>
              <a:rPr lang="en-US" dirty="0">
                <a:sym typeface="Wingdings" pitchFamily="2" charset="2"/>
              </a:rPr>
              <a:t> | Y = </a:t>
            </a:r>
            <a:r>
              <a:rPr lang="en-US" dirty="0" err="1">
                <a:sym typeface="Wingdings" pitchFamily="2" charset="2"/>
              </a:rPr>
              <a:t>y</a:t>
            </a:r>
            <a:r>
              <a:rPr lang="en-US" baseline="-25000" dirty="0" err="1">
                <a:sym typeface="Wingdings" pitchFamily="2" charset="2"/>
              </a:rPr>
              <a:t>k</a:t>
            </a:r>
            <a:r>
              <a:rPr lang="en-US" dirty="0">
                <a:sym typeface="Wingdings" pitchFamily="2" charset="2"/>
              </a:rPr>
              <a:t>) as Gaussian N(</a:t>
            </a:r>
            <a:r>
              <a:rPr lang="en-US" dirty="0">
                <a:sym typeface="Symbol" pitchFamily="18" charset="2"/>
              </a:rPr>
              <a:t></a:t>
            </a:r>
            <a:r>
              <a:rPr lang="en-US" baseline="-25000" dirty="0" err="1">
                <a:sym typeface="Symbol" pitchFamily="18" charset="2"/>
              </a:rPr>
              <a:t>ik</a:t>
            </a:r>
            <a:r>
              <a:rPr lang="en-US" dirty="0">
                <a:sym typeface="Wingdings" pitchFamily="2" charset="2"/>
              </a:rPr>
              <a:t>,</a:t>
            </a:r>
            <a:r>
              <a:rPr lang="en-US" dirty="0">
                <a:sym typeface="Symbol" pitchFamily="18" charset="2"/>
              </a:rPr>
              <a:t></a:t>
            </a:r>
            <a:r>
              <a:rPr lang="en-US" baseline="-25000" dirty="0" err="1">
                <a:sym typeface="Symbol" pitchFamily="18" charset="2"/>
              </a:rPr>
              <a:t>i</a:t>
            </a:r>
            <a:r>
              <a:rPr lang="en-US" dirty="0">
                <a:sym typeface="Wingdings" pitchFamily="2" charset="2"/>
              </a:rPr>
              <a:t>)</a:t>
            </a:r>
          </a:p>
          <a:p>
            <a:pPr lvl="1"/>
            <a:r>
              <a:rPr lang="en-US" dirty="0"/>
              <a:t> model P(Y) as Bernoulli(</a:t>
            </a:r>
            <a:r>
              <a:rPr lang="en-US" dirty="0">
                <a:latin typeface="Symbol" pitchFamily="18" charset="2"/>
                <a:sym typeface="Symbol" pitchFamily="18" charset="2"/>
              </a:rPr>
              <a:t>q</a:t>
            </a:r>
            <a:r>
              <a:rPr lang="en-US" dirty="0">
                <a:sym typeface="Symbol" pitchFamily="18" charset="2"/>
              </a:rPr>
              <a:t>,1-</a:t>
            </a:r>
            <a:r>
              <a:rPr lang="en-US" dirty="0">
                <a:latin typeface="Symbol" pitchFamily="18" charset="2"/>
                <a:sym typeface="Symbol" pitchFamily="18" charset="2"/>
              </a:rPr>
              <a:t>q</a:t>
            </a:r>
            <a:r>
              <a:rPr lang="en-US" dirty="0"/>
              <a:t>)</a:t>
            </a:r>
          </a:p>
          <a:p>
            <a:pPr lvl="1"/>
            <a:endParaRPr lang="en-US" sz="1200" dirty="0"/>
          </a:p>
          <a:p>
            <a:r>
              <a:rPr lang="en-US" dirty="0">
                <a:solidFill>
                  <a:srgbClr val="000090"/>
                </a:solidFill>
              </a:rPr>
              <a:t> What does that imply about the form of P(Y|X)?</a:t>
            </a:r>
          </a:p>
          <a:p>
            <a:endParaRPr lang="en-US" dirty="0"/>
          </a:p>
        </p:txBody>
      </p:sp>
      <p:pic>
        <p:nvPicPr>
          <p:cNvPr id="363525" name="Picture 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5410198"/>
            <a:ext cx="800100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047801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458200" cy="609600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000090"/>
                </a:solidFill>
              </a:rPr>
              <a:t>Derive form for P(Y|X) for continuous X</a:t>
            </a:r>
            <a:r>
              <a:rPr lang="en-US" sz="3600" baseline="-25000" dirty="0">
                <a:solidFill>
                  <a:srgbClr val="000090"/>
                </a:solidFill>
              </a:rPr>
              <a:t>i</a:t>
            </a:r>
            <a:r>
              <a:rPr lang="en-US" sz="4000" dirty="0">
                <a:solidFill>
                  <a:srgbClr val="000090"/>
                </a:solidFill>
              </a:rPr>
              <a:t> </a:t>
            </a:r>
          </a:p>
        </p:txBody>
      </p:sp>
      <p:pic>
        <p:nvPicPr>
          <p:cNvPr id="365571" name="Picture 3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562100"/>
            <a:ext cx="70866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905000" y="2411414"/>
            <a:ext cx="4389438" cy="2465388"/>
            <a:chOff x="1440" y="1591"/>
            <a:chExt cx="2765" cy="1553"/>
          </a:xfrm>
        </p:grpSpPr>
        <p:pic>
          <p:nvPicPr>
            <p:cNvPr id="365573" name="Picture 5" descr="txp_fi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4" y="2694"/>
              <a:ext cx="2761" cy="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65574" name="Picture 6" descr="txp_fig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1591"/>
              <a:ext cx="1672" cy="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65575" name="Picture 7" descr="txp_fig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2119"/>
              <a:ext cx="2224" cy="4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08903" name="Comment 7"/>
          <p:cNvSpPr>
            <a:spLocks noRot="1" noChangeAspect="1" noEditPoints="1" noChangeArrowheads="1" noChangeShapeType="1" noTextEdit="1"/>
          </p:cNvSpPr>
          <p:nvPr/>
        </p:nvSpPr>
        <p:spPr bwMode="auto">
          <a:xfrm>
            <a:off x="40349488" y="21232813"/>
            <a:ext cx="0" cy="0"/>
          </a:xfrm>
          <a:custGeom>
            <a:avLst/>
            <a:gdLst>
              <a:gd name="T0" fmla="+- 0 20719 20719"/>
              <a:gd name="T1" fmla="*/ T0 w 1"/>
              <a:gd name="T2" fmla="+- 0 10903 10903"/>
              <a:gd name="T3" fmla="*/ 10903 h 1"/>
              <a:gd name="T4" fmla="+- 0 20719 20719"/>
              <a:gd name="T5" fmla="*/ T4 w 1"/>
              <a:gd name="T6" fmla="+- 0 10903 10903"/>
              <a:gd name="T7" fmla="*/ 10903 h 1"/>
            </a:gdLst>
            <a:ahLst/>
            <a:cxnLst>
              <a:cxn ang="0">
                <a:pos x="T1" y="T3"/>
              </a:cxn>
              <a:cxn ang="0">
                <a:pos x="T5" y="T7"/>
              </a:cxn>
            </a:cxnLst>
            <a:rect l="0" t="0" r="r" b="b"/>
            <a:pathLst>
              <a:path w="1" h="1" extrusionOk="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2700" cap="rnd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5486400" y="3810000"/>
            <a:ext cx="3503707" cy="457200"/>
            <a:chOff x="3124200" y="2819400"/>
            <a:chExt cx="3503707" cy="457200"/>
          </a:xfrm>
        </p:grpSpPr>
        <p:sp>
          <p:nvSpPr>
            <p:cNvPr id="26" name="TextBox 25"/>
            <p:cNvSpPr txBox="1"/>
            <p:nvPr/>
          </p:nvSpPr>
          <p:spPr>
            <a:xfrm>
              <a:off x="3505200" y="2831068"/>
              <a:ext cx="31227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0090"/>
                  </a:solidFill>
                </a:rPr>
                <a:t>only for Naïve Bayes models</a:t>
              </a:r>
              <a:endParaRPr lang="en-US" dirty="0"/>
            </a:p>
          </p:txBody>
        </p:sp>
        <p:sp>
          <p:nvSpPr>
            <p:cNvPr id="27" name="Down Arrow 26"/>
            <p:cNvSpPr/>
            <p:nvPr/>
          </p:nvSpPr>
          <p:spPr>
            <a:xfrm>
              <a:off x="3124200" y="2819400"/>
              <a:ext cx="381000" cy="457200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953000" y="2971800"/>
            <a:ext cx="2977797" cy="457200"/>
            <a:chOff x="3124200" y="2819400"/>
            <a:chExt cx="2977797" cy="457200"/>
          </a:xfrm>
        </p:grpSpPr>
        <p:sp>
          <p:nvSpPr>
            <p:cNvPr id="32" name="TextBox 31"/>
            <p:cNvSpPr txBox="1"/>
            <p:nvPr/>
          </p:nvSpPr>
          <p:spPr>
            <a:xfrm>
              <a:off x="3505200" y="2831068"/>
              <a:ext cx="25967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000090"/>
                  </a:solidFill>
                </a:rPr>
                <a:t>up to now, all arithmetic</a:t>
              </a:r>
              <a:endParaRPr lang="en-US" dirty="0"/>
            </a:p>
          </p:txBody>
        </p:sp>
        <p:sp>
          <p:nvSpPr>
            <p:cNvPr id="33" name="Down Arrow 32"/>
            <p:cNvSpPr/>
            <p:nvPr/>
          </p:nvSpPr>
          <p:spPr>
            <a:xfrm>
              <a:off x="3124200" y="2819400"/>
              <a:ext cx="381000" cy="457200"/>
            </a:xfrm>
            <a:prstGeom prst="down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495800" y="4953000"/>
            <a:ext cx="3954929" cy="1317486"/>
            <a:chOff x="4495800" y="4953000"/>
            <a:chExt cx="3954929" cy="1317486"/>
          </a:xfrm>
        </p:grpSpPr>
        <p:sp>
          <p:nvSpPr>
            <p:cNvPr id="3" name="TextBox 2"/>
            <p:cNvSpPr txBox="1"/>
            <p:nvPr/>
          </p:nvSpPr>
          <p:spPr>
            <a:xfrm>
              <a:off x="4495800" y="5562600"/>
              <a:ext cx="395492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000090"/>
                  </a:solidFill>
                </a:rPr>
                <a:t>Can we solve for </a:t>
              </a:r>
              <a:r>
                <a:rPr lang="en-US" sz="2000" dirty="0" err="1" smtClean="0">
                  <a:solidFill>
                    <a:srgbClr val="000090"/>
                  </a:solidFill>
                </a:rPr>
                <a:t>w</a:t>
              </a:r>
              <a:r>
                <a:rPr lang="en-US" sz="2000" baseline="-25000" dirty="0" err="1" smtClean="0">
                  <a:solidFill>
                    <a:srgbClr val="000090"/>
                  </a:solidFill>
                </a:rPr>
                <a:t>i</a:t>
              </a:r>
              <a:r>
                <a:rPr lang="en-US" sz="2000" baseline="-25000" dirty="0" smtClean="0">
                  <a:solidFill>
                    <a:srgbClr val="000090"/>
                  </a:solidFill>
                </a:rPr>
                <a:t> </a:t>
              </a:r>
              <a:r>
                <a:rPr lang="en-US" sz="2000" dirty="0" smtClean="0">
                  <a:solidFill>
                    <a:srgbClr val="000090"/>
                  </a:solidFill>
                </a:rPr>
                <a:t>?</a:t>
              </a:r>
            </a:p>
            <a:p>
              <a:pPr marL="285750" indent="-285750">
                <a:buFont typeface="Arial"/>
                <a:buChar char="•"/>
              </a:pPr>
              <a:r>
                <a:rPr lang="en-US" sz="2000" dirty="0" smtClean="0"/>
                <a:t>Yes, but only in Gaussian case </a:t>
              </a:r>
              <a:endParaRPr lang="en-US" sz="2000" dirty="0"/>
            </a:p>
          </p:txBody>
        </p:sp>
        <p:cxnSp>
          <p:nvCxnSpPr>
            <p:cNvPr id="5" name="Straight Arrow Connector 4"/>
            <p:cNvCxnSpPr/>
            <p:nvPr/>
          </p:nvCxnSpPr>
          <p:spPr>
            <a:xfrm>
              <a:off x="5562600" y="4953000"/>
              <a:ext cx="609600" cy="5334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685800" y="4876800"/>
            <a:ext cx="3230789" cy="1314510"/>
            <a:chOff x="685800" y="4876800"/>
            <a:chExt cx="3230789" cy="1314510"/>
          </a:xfrm>
        </p:grpSpPr>
        <p:cxnSp>
          <p:nvCxnSpPr>
            <p:cNvPr id="37" name="Straight Arrow Connector 36"/>
            <p:cNvCxnSpPr/>
            <p:nvPr/>
          </p:nvCxnSpPr>
          <p:spPr>
            <a:xfrm flipH="1">
              <a:off x="2514600" y="4876800"/>
              <a:ext cx="1143000" cy="6858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685800" y="5791200"/>
              <a:ext cx="323078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>
                  <a:solidFill>
                    <a:srgbClr val="000090"/>
                  </a:solidFill>
                </a:rPr>
                <a:t>Looks like a setting for w</a:t>
              </a:r>
              <a:r>
                <a:rPr lang="en-US" sz="2000" baseline="-25000" dirty="0" smtClean="0">
                  <a:solidFill>
                    <a:srgbClr val="000090"/>
                  </a:solidFill>
                </a:rPr>
                <a:t>0</a:t>
              </a:r>
              <a:r>
                <a:rPr lang="en-US" sz="2000" dirty="0" smtClean="0">
                  <a:solidFill>
                    <a:srgbClr val="000090"/>
                  </a:solidFill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7786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458200" cy="609600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rgbClr val="000090"/>
                </a:solidFill>
              </a:rPr>
              <a:t>Ratio of class-conditional probabilities</a:t>
            </a:r>
            <a:endParaRPr lang="en-US" sz="4000" dirty="0">
              <a:solidFill>
                <a:srgbClr val="000090"/>
              </a:solidFill>
            </a:endParaRPr>
          </a:p>
        </p:txBody>
      </p:sp>
      <p:pic>
        <p:nvPicPr>
          <p:cNvPr id="367619" name="Picture 3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0743" y="1600200"/>
            <a:ext cx="4528457" cy="762000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  <a:effectLst/>
        </p:spPr>
      </p:pic>
      <p:pic>
        <p:nvPicPr>
          <p:cNvPr id="367620" name="Picture 4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6350" y="1676400"/>
            <a:ext cx="16954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2133600"/>
            <a:ext cx="3352800" cy="2133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4400" y="4182474"/>
            <a:ext cx="3810000" cy="999126"/>
          </a:xfrm>
          <a:prstGeom prst="rect">
            <a:avLst/>
          </a:prstGeom>
        </p:spPr>
      </p:pic>
      <p:sp>
        <p:nvSpPr>
          <p:cNvPr id="77" name="TextBox 76"/>
          <p:cNvSpPr txBox="1"/>
          <p:nvPr/>
        </p:nvSpPr>
        <p:spPr>
          <a:xfrm>
            <a:off x="1563469" y="472440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…</a:t>
            </a:r>
            <a:endParaRPr lang="en-US" sz="3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8877" y="5410200"/>
            <a:ext cx="3364523" cy="1066800"/>
          </a:xfrm>
          <a:prstGeom prst="rect">
            <a:avLst/>
          </a:prstGeom>
        </p:spPr>
      </p:pic>
      <p:cxnSp>
        <p:nvCxnSpPr>
          <p:cNvPr id="79" name="Straight Arrow Connector 78"/>
          <p:cNvCxnSpPr/>
          <p:nvPr/>
        </p:nvCxnSpPr>
        <p:spPr>
          <a:xfrm flipH="1">
            <a:off x="4495800" y="5105400"/>
            <a:ext cx="1143000" cy="685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5867400" y="3657600"/>
            <a:ext cx="2895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90"/>
                </a:solidFill>
              </a:rPr>
              <a:t>Linear function! </a:t>
            </a:r>
            <a:r>
              <a:rPr lang="en-US" sz="2400" dirty="0" smtClean="0">
                <a:solidFill>
                  <a:srgbClr val="000090"/>
                </a:solidFill>
              </a:rPr>
              <a:t>Coefficients </a:t>
            </a:r>
            <a:r>
              <a:rPr lang="en-US" sz="2400" dirty="0" smtClean="0">
                <a:solidFill>
                  <a:srgbClr val="000090"/>
                </a:solidFill>
              </a:rPr>
              <a:t>expressed with original Gaussian parameters!</a:t>
            </a:r>
          </a:p>
        </p:txBody>
      </p:sp>
    </p:spTree>
    <p:extLst>
      <p:ext uri="{BB962C8B-B14F-4D97-AF65-F5344CB8AC3E}">
        <p14:creationId xmlns:p14="http://schemas.microsoft.com/office/powerpoint/2010/main" val="3810017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80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666" name="Picture 2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0" y="1998659"/>
            <a:ext cx="43830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9667" name="Rectangle 3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458200" cy="609600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000090"/>
                </a:solidFill>
              </a:rPr>
              <a:t>Derive form for P(Y|X) for continuous X</a:t>
            </a:r>
            <a:r>
              <a:rPr lang="en-US" sz="3600" baseline="-25000" dirty="0">
                <a:solidFill>
                  <a:srgbClr val="000090"/>
                </a:solidFill>
              </a:rPr>
              <a:t>i</a:t>
            </a:r>
            <a:r>
              <a:rPr lang="en-US" sz="4000" dirty="0">
                <a:solidFill>
                  <a:srgbClr val="000090"/>
                </a:solidFill>
              </a:rPr>
              <a:t> </a:t>
            </a:r>
          </a:p>
        </p:txBody>
      </p:sp>
      <p:pic>
        <p:nvPicPr>
          <p:cNvPr id="369668" name="Picture 4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1301747"/>
            <a:ext cx="70866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9670" name="Picture 6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2700" y="4343400"/>
            <a:ext cx="59690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oup 8"/>
          <p:cNvGrpSpPr/>
          <p:nvPr/>
        </p:nvGrpSpPr>
        <p:grpSpPr>
          <a:xfrm>
            <a:off x="4705350" y="2279647"/>
            <a:ext cx="3219450" cy="1576387"/>
            <a:chOff x="4705350" y="2279647"/>
            <a:chExt cx="3219450" cy="1576387"/>
          </a:xfrm>
        </p:grpSpPr>
        <p:sp>
          <p:nvSpPr>
            <p:cNvPr id="369674" name="Line 10"/>
            <p:cNvSpPr>
              <a:spLocks noChangeShapeType="1"/>
            </p:cNvSpPr>
            <p:nvPr/>
          </p:nvSpPr>
          <p:spPr bwMode="auto">
            <a:xfrm>
              <a:off x="6096000" y="2819400"/>
              <a:ext cx="0" cy="304800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69675" name="Rectangle 11"/>
            <p:cNvSpPr>
              <a:spLocks noChangeArrowheads="1"/>
            </p:cNvSpPr>
            <p:nvPr/>
          </p:nvSpPr>
          <p:spPr bwMode="auto">
            <a:xfrm>
              <a:off x="5086350" y="2279647"/>
              <a:ext cx="1905000" cy="457200"/>
            </a:xfrm>
            <a:prstGeom prst="rect">
              <a:avLst/>
            </a:prstGeom>
            <a:noFill/>
            <a:ln w="12700">
              <a:solidFill>
                <a:srgbClr val="00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369676" name="Picture 12" descr="txp_fig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5350" y="3209922"/>
              <a:ext cx="3219450" cy="646112"/>
            </a:xfrm>
            <a:prstGeom prst="rect">
              <a:avLst/>
            </a:prstGeom>
            <a:noFill/>
            <a:ln w="9525">
              <a:solidFill>
                <a:srgbClr val="009900"/>
              </a:solidFill>
              <a:miter lim="800000"/>
              <a:headEnd/>
              <a:tailEnd/>
            </a:ln>
            <a:effectLst/>
          </p:spPr>
        </p:pic>
      </p:grpSp>
      <p:grpSp>
        <p:nvGrpSpPr>
          <p:cNvPr id="8" name="Group 7"/>
          <p:cNvGrpSpPr/>
          <p:nvPr/>
        </p:nvGrpSpPr>
        <p:grpSpPr>
          <a:xfrm>
            <a:off x="5410200" y="3962400"/>
            <a:ext cx="2667000" cy="2438400"/>
            <a:chOff x="5410200" y="3962400"/>
            <a:chExt cx="2667000" cy="2438400"/>
          </a:xfrm>
        </p:grpSpPr>
        <p:sp>
          <p:nvSpPr>
            <p:cNvPr id="369671" name="Line 7"/>
            <p:cNvSpPr>
              <a:spLocks noChangeShapeType="1"/>
            </p:cNvSpPr>
            <p:nvPr/>
          </p:nvSpPr>
          <p:spPr bwMode="auto">
            <a:xfrm>
              <a:off x="5791200" y="3962400"/>
              <a:ext cx="838200" cy="1447800"/>
            </a:xfrm>
            <a:prstGeom prst="line">
              <a:avLst/>
            </a:prstGeom>
            <a:ln>
              <a:solidFill>
                <a:srgbClr val="000090"/>
              </a:solidFill>
              <a:headEnd/>
              <a:tailEnd type="triangl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410200" y="5334000"/>
              <a:ext cx="2667000" cy="1066800"/>
            </a:xfrm>
            <a:prstGeom prst="rect">
              <a:avLst/>
            </a:prstGeom>
            <a:ln>
              <a:solidFill>
                <a:srgbClr val="000090"/>
              </a:solidFill>
            </a:ln>
          </p:spPr>
        </p:pic>
      </p:grpSp>
      <p:grpSp>
        <p:nvGrpSpPr>
          <p:cNvPr id="7" name="Group 6"/>
          <p:cNvGrpSpPr/>
          <p:nvPr/>
        </p:nvGrpSpPr>
        <p:grpSpPr>
          <a:xfrm>
            <a:off x="1140502" y="2743200"/>
            <a:ext cx="5946098" cy="3657600"/>
            <a:chOff x="1140502" y="2743200"/>
            <a:chExt cx="5946098" cy="3657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140502" y="5486400"/>
              <a:ext cx="3507698" cy="914400"/>
            </a:xfrm>
            <a:prstGeom prst="rect">
              <a:avLst/>
            </a:prstGeom>
            <a:ln>
              <a:solidFill>
                <a:srgbClr val="000090"/>
              </a:solidFill>
            </a:ln>
          </p:spPr>
        </p:pic>
        <p:sp>
          <p:nvSpPr>
            <p:cNvPr id="22" name="Line 7"/>
            <p:cNvSpPr>
              <a:spLocks noChangeShapeType="1"/>
            </p:cNvSpPr>
            <p:nvPr/>
          </p:nvSpPr>
          <p:spPr bwMode="auto">
            <a:xfrm flipH="1">
              <a:off x="3810000" y="3886200"/>
              <a:ext cx="3276600" cy="1676400"/>
            </a:xfrm>
            <a:prstGeom prst="line">
              <a:avLst/>
            </a:prstGeom>
            <a:ln>
              <a:solidFill>
                <a:srgbClr val="000090"/>
              </a:solidFill>
              <a:headEnd/>
              <a:tailEnd type="triangl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Line 7"/>
            <p:cNvSpPr>
              <a:spLocks noChangeShapeType="1"/>
            </p:cNvSpPr>
            <p:nvPr/>
          </p:nvSpPr>
          <p:spPr bwMode="auto">
            <a:xfrm flipH="1">
              <a:off x="2514600" y="2743200"/>
              <a:ext cx="1676400" cy="2895600"/>
            </a:xfrm>
            <a:prstGeom prst="line">
              <a:avLst/>
            </a:prstGeom>
            <a:ln>
              <a:solidFill>
                <a:srgbClr val="000090"/>
              </a:solidFill>
              <a:headEnd/>
              <a:tailEnd type="triangle" w="med" len="med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02533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067800" cy="1295400"/>
          </a:xfrm>
        </p:spPr>
        <p:txBody>
          <a:bodyPr/>
          <a:lstStyle/>
          <a:p>
            <a:r>
              <a:rPr lang="en-US" sz="3400" dirty="0">
                <a:solidFill>
                  <a:srgbClr val="000090"/>
                </a:solidFill>
              </a:rPr>
              <a:t>Gaussian Naïve Bayes </a:t>
            </a:r>
            <a:r>
              <a:rPr lang="en-US" sz="3400" dirty="0" smtClean="0">
                <a:solidFill>
                  <a:srgbClr val="000090"/>
                </a:solidFill>
              </a:rPr>
              <a:t>vs. </a:t>
            </a:r>
            <a:r>
              <a:rPr lang="en-US" sz="3400" dirty="0">
                <a:solidFill>
                  <a:srgbClr val="000090"/>
                </a:solidFill>
              </a:rPr>
              <a:t>Logistic Regression</a:t>
            </a:r>
          </a:p>
        </p:txBody>
      </p:sp>
      <p:sp>
        <p:nvSpPr>
          <p:cNvPr id="371715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3429000"/>
            <a:ext cx="8001000" cy="251460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>
                <a:solidFill>
                  <a:srgbClr val="000090"/>
                </a:solidFill>
              </a:rPr>
              <a:t>Representation equivalence</a:t>
            </a:r>
          </a:p>
          <a:p>
            <a:pPr lvl="1"/>
            <a:r>
              <a:rPr lang="en-US" sz="2000" b="1" dirty="0"/>
              <a:t>But only in a special case!!! </a:t>
            </a:r>
            <a:r>
              <a:rPr lang="en-US" sz="2000" dirty="0"/>
              <a:t>(GNB with class-independent variances)</a:t>
            </a:r>
            <a:endParaRPr lang="en-US" sz="2000" b="1" dirty="0"/>
          </a:p>
          <a:p>
            <a:r>
              <a:rPr lang="en-US" sz="2400" dirty="0">
                <a:solidFill>
                  <a:srgbClr val="000090"/>
                </a:solidFill>
              </a:rPr>
              <a:t>But what’s the difference???</a:t>
            </a:r>
          </a:p>
          <a:p>
            <a:r>
              <a:rPr lang="en-US" sz="2400" b="1" dirty="0"/>
              <a:t>LR makes no assumptions about</a:t>
            </a:r>
            <a:r>
              <a:rPr lang="en-US" sz="2400" dirty="0"/>
              <a:t> P(</a:t>
            </a:r>
            <a:r>
              <a:rPr lang="en-US" sz="2400" b="1" dirty="0"/>
              <a:t>X</a:t>
            </a:r>
            <a:r>
              <a:rPr lang="en-US" sz="2400" dirty="0"/>
              <a:t>|Y) </a:t>
            </a:r>
            <a:r>
              <a:rPr lang="en-US" sz="2400" b="1" dirty="0"/>
              <a:t>in learning</a:t>
            </a:r>
            <a:r>
              <a:rPr lang="en-US" sz="2400" dirty="0"/>
              <a:t>!!!</a:t>
            </a:r>
          </a:p>
          <a:p>
            <a:r>
              <a:rPr lang="en-US" sz="2400" b="1" dirty="0"/>
              <a:t>Loss function!!!</a:t>
            </a:r>
          </a:p>
          <a:p>
            <a:pPr lvl="1"/>
            <a:r>
              <a:rPr lang="en-US" sz="2000" dirty="0"/>
              <a:t>Optimize different functions </a:t>
            </a:r>
            <a:r>
              <a:rPr lang="en-US" sz="2000" dirty="0">
                <a:latin typeface="cmsy10" pitchFamily="34" charset="0"/>
              </a:rPr>
              <a:t>!</a:t>
            </a:r>
            <a:r>
              <a:rPr lang="en-US" sz="2000" dirty="0"/>
              <a:t> Obtain different solutions</a:t>
            </a:r>
          </a:p>
        </p:txBody>
      </p:sp>
      <p:sp>
        <p:nvSpPr>
          <p:cNvPr id="371716" name="Text Box 4"/>
          <p:cNvSpPr txBox="1">
            <a:spLocks noChangeArrowheads="1"/>
          </p:cNvSpPr>
          <p:nvPr/>
        </p:nvSpPr>
        <p:spPr bwMode="auto">
          <a:xfrm>
            <a:off x="517524" y="1524000"/>
            <a:ext cx="3444876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000090"/>
                </a:solidFill>
              </a:rPr>
              <a:t>Set of Gaussian </a:t>
            </a:r>
          </a:p>
          <a:p>
            <a:pPr algn="ctr"/>
            <a:r>
              <a:rPr lang="en-US" sz="2000" b="1" dirty="0">
                <a:solidFill>
                  <a:srgbClr val="000090"/>
                </a:solidFill>
              </a:rPr>
              <a:t>Naïve Bayes parameters</a:t>
            </a:r>
          </a:p>
          <a:p>
            <a:pPr algn="ctr"/>
            <a:r>
              <a:rPr lang="en-US" sz="2000" b="1" dirty="0">
                <a:solidFill>
                  <a:srgbClr val="000090"/>
                </a:solidFill>
              </a:rPr>
              <a:t>(feature variance </a:t>
            </a:r>
          </a:p>
          <a:p>
            <a:pPr algn="ctr"/>
            <a:r>
              <a:rPr lang="en-US" sz="2000" b="1" dirty="0">
                <a:solidFill>
                  <a:srgbClr val="000090"/>
                </a:solidFill>
              </a:rPr>
              <a:t>independent of class label)</a:t>
            </a:r>
          </a:p>
        </p:txBody>
      </p:sp>
      <p:sp>
        <p:nvSpPr>
          <p:cNvPr id="371717" name="Text Box 5"/>
          <p:cNvSpPr txBox="1">
            <a:spLocks noChangeArrowheads="1"/>
          </p:cNvSpPr>
          <p:nvPr/>
        </p:nvSpPr>
        <p:spPr bwMode="auto">
          <a:xfrm>
            <a:off x="5638800" y="1752600"/>
            <a:ext cx="30083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 dirty="0">
                <a:solidFill>
                  <a:srgbClr val="000090"/>
                </a:solidFill>
              </a:rPr>
              <a:t>Set of Logistic </a:t>
            </a:r>
          </a:p>
          <a:p>
            <a:pPr algn="ctr"/>
            <a:r>
              <a:rPr lang="en-US" sz="2000" b="1" dirty="0">
                <a:solidFill>
                  <a:srgbClr val="000090"/>
                </a:solidFill>
              </a:rPr>
              <a:t>Regression parameters</a:t>
            </a:r>
          </a:p>
        </p:txBody>
      </p:sp>
      <p:sp>
        <p:nvSpPr>
          <p:cNvPr id="2" name="Left-Right Arrow 1"/>
          <p:cNvSpPr/>
          <p:nvPr/>
        </p:nvSpPr>
        <p:spPr>
          <a:xfrm>
            <a:off x="4114800" y="1752600"/>
            <a:ext cx="1219200" cy="609600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886200" y="2362200"/>
            <a:ext cx="1828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/>
              <a:t>Can go both ways, we only did one way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4157880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1715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534400" cy="1371600"/>
          </a:xfrm>
        </p:spPr>
        <p:txBody>
          <a:bodyPr/>
          <a:lstStyle/>
          <a:p>
            <a:r>
              <a:rPr lang="en-US" sz="4000" dirty="0">
                <a:solidFill>
                  <a:srgbClr val="000090"/>
                </a:solidFill>
              </a:rPr>
              <a:t>Naïve Bayes </a:t>
            </a:r>
            <a:r>
              <a:rPr lang="en-US" sz="4000" dirty="0" smtClean="0">
                <a:solidFill>
                  <a:srgbClr val="000090"/>
                </a:solidFill>
              </a:rPr>
              <a:t>vs. </a:t>
            </a:r>
            <a:r>
              <a:rPr lang="en-US" sz="4000" dirty="0">
                <a:solidFill>
                  <a:srgbClr val="000090"/>
                </a:solidFill>
              </a:rPr>
              <a:t>Logistic Regression</a:t>
            </a:r>
          </a:p>
        </p:txBody>
      </p:sp>
      <p:sp>
        <p:nvSpPr>
          <p:cNvPr id="399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305800" cy="5257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sz="2800" dirty="0"/>
              <a:t>Consider Y boolean, X</a:t>
            </a:r>
            <a:r>
              <a:rPr lang="en-US" sz="2800" baseline="-25000" dirty="0"/>
              <a:t>i</a:t>
            </a:r>
            <a:r>
              <a:rPr lang="en-US" sz="2800" dirty="0"/>
              <a:t> continuous, X=&lt;X</a:t>
            </a:r>
            <a:r>
              <a:rPr lang="en-US" sz="2800" baseline="-25000" dirty="0"/>
              <a:t>1</a:t>
            </a:r>
            <a:r>
              <a:rPr lang="en-US" sz="2800" dirty="0"/>
              <a:t> ... </a:t>
            </a:r>
            <a:r>
              <a:rPr lang="en-US" sz="2800" dirty="0" err="1"/>
              <a:t>X</a:t>
            </a:r>
            <a:r>
              <a:rPr lang="en-US" sz="2800" baseline="-25000" dirty="0" err="1"/>
              <a:t>n</a:t>
            </a:r>
            <a:r>
              <a:rPr lang="en-US" sz="2800" dirty="0"/>
              <a:t>&gt;</a:t>
            </a:r>
          </a:p>
          <a:p>
            <a:pPr>
              <a:buFont typeface="Wingdings" pitchFamily="2" charset="2"/>
              <a:buNone/>
            </a:pPr>
            <a:endParaRPr lang="en-US" sz="2800" dirty="0"/>
          </a:p>
          <a:p>
            <a:pPr>
              <a:buFont typeface="Wingdings" pitchFamily="2" charset="2"/>
              <a:buNone/>
            </a:pPr>
            <a:r>
              <a:rPr lang="en-US" sz="2800" dirty="0">
                <a:solidFill>
                  <a:srgbClr val="000090"/>
                </a:solidFill>
              </a:rPr>
              <a:t>Number of parameters:</a:t>
            </a:r>
          </a:p>
          <a:p>
            <a:r>
              <a:rPr lang="en-US" sz="2800" dirty="0" smtClean="0"/>
              <a:t>Naïve Bayes: </a:t>
            </a:r>
            <a:r>
              <a:rPr lang="en-US" sz="2800" dirty="0"/>
              <a:t>4n +1</a:t>
            </a:r>
          </a:p>
          <a:p>
            <a:r>
              <a:rPr lang="en-US" sz="2800" dirty="0" smtClean="0"/>
              <a:t>Logistic Regression: </a:t>
            </a:r>
            <a:r>
              <a:rPr lang="en-US" sz="2800" dirty="0"/>
              <a:t>n+1</a:t>
            </a:r>
          </a:p>
          <a:p>
            <a:endParaRPr lang="en-US" sz="2800" dirty="0"/>
          </a:p>
          <a:p>
            <a:pPr>
              <a:buFont typeface="Wingdings" pitchFamily="2" charset="2"/>
              <a:buNone/>
            </a:pPr>
            <a:r>
              <a:rPr lang="en-US" sz="2800" dirty="0">
                <a:solidFill>
                  <a:srgbClr val="000090"/>
                </a:solidFill>
              </a:rPr>
              <a:t>Estimation method:</a:t>
            </a:r>
          </a:p>
          <a:p>
            <a:r>
              <a:rPr lang="en-US" sz="2800" dirty="0" smtClean="0"/>
              <a:t>Naïve Bayes </a:t>
            </a:r>
            <a:r>
              <a:rPr lang="en-US" sz="2800" dirty="0"/>
              <a:t>parameter estimates are uncoupled</a:t>
            </a:r>
          </a:p>
          <a:p>
            <a:r>
              <a:rPr lang="en-US" sz="2800" dirty="0" smtClean="0"/>
              <a:t>Logistic Regression </a:t>
            </a:r>
            <a:r>
              <a:rPr lang="en-US" sz="2800" dirty="0"/>
              <a:t>parameter estimates are coupled</a:t>
            </a:r>
          </a:p>
          <a:p>
            <a:pPr>
              <a:buFont typeface="Wingdings" pitchFamily="2" charset="2"/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43242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87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 Rounded MT Bold"/>
                <a:cs typeface="Arial Rounded MT Bold"/>
              </a:rPr>
              <a:t>Visual Recognition</a:t>
            </a:r>
            <a:endParaRPr lang="en-US" dirty="0">
              <a:latin typeface="Arial Rounded MT Bold"/>
              <a:cs typeface="Arial Rounded MT Bold"/>
            </a:endParaRPr>
          </a:p>
        </p:txBody>
      </p:sp>
      <p:pic>
        <p:nvPicPr>
          <p:cNvPr id="4" name="Picture 3" descr="Hannane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38" y="1115496"/>
            <a:ext cx="9180809" cy="56997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500" y="1217871"/>
            <a:ext cx="3467797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 Rounded MT Bold"/>
                <a:cs typeface="Arial Rounded MT Bold"/>
              </a:rPr>
              <a:t>Activity Recognition: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6" name="Rectangle 5"/>
          <p:cNvSpPr/>
          <p:nvPr/>
        </p:nvSpPr>
        <p:spPr>
          <a:xfrm flipH="1">
            <a:off x="5793933" y="4009567"/>
            <a:ext cx="627913" cy="2539868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912472" y="3439264"/>
            <a:ext cx="3231528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 Rounded MT Bold"/>
                <a:cs typeface="Arial Rounded MT Bold"/>
              </a:rPr>
              <a:t>What is he doing?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4261" y="3561418"/>
            <a:ext cx="2169366" cy="369332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 Rounded MT Bold"/>
                <a:cs typeface="Arial Rounded MT Bold"/>
              </a:rPr>
              <a:t>What is he doing?</a:t>
            </a:r>
            <a:endParaRPr lang="en-US" dirty="0">
              <a:latin typeface="Arial Rounded MT Bold"/>
              <a:cs typeface="Arial Rounded MT Bold"/>
            </a:endParaRPr>
          </a:p>
        </p:txBody>
      </p:sp>
      <p:sp>
        <p:nvSpPr>
          <p:cNvPr id="9" name="Rectangle 8"/>
          <p:cNvSpPr/>
          <p:nvPr/>
        </p:nvSpPr>
        <p:spPr>
          <a:xfrm flipH="1">
            <a:off x="4167065" y="4009567"/>
            <a:ext cx="342498" cy="370992"/>
          </a:xfrm>
          <a:prstGeom prst="rect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5779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76200"/>
            <a:ext cx="9144000" cy="1371600"/>
          </a:xfrm>
        </p:spPr>
        <p:txBody>
          <a:bodyPr/>
          <a:lstStyle/>
          <a:p>
            <a:r>
              <a:rPr lang="en-US" sz="3600" dirty="0" smtClean="0">
                <a:solidFill>
                  <a:srgbClr val="000090"/>
                </a:solidFill>
              </a:rPr>
              <a:t> </a:t>
            </a:r>
            <a:r>
              <a:rPr lang="en-US" sz="3600" dirty="0">
                <a:solidFill>
                  <a:srgbClr val="000090"/>
                </a:solidFill>
              </a:rPr>
              <a:t>Naïve Bayes vs. Logistic </a:t>
            </a:r>
            <a:r>
              <a:rPr lang="en-US" sz="3600" dirty="0" smtClean="0">
                <a:solidFill>
                  <a:srgbClr val="000090"/>
                </a:solidFill>
              </a:rPr>
              <a:t>Regression</a:t>
            </a:r>
            <a:endParaRPr lang="en-US" sz="3600" dirty="0">
              <a:solidFill>
                <a:srgbClr val="000090"/>
              </a:solidFill>
            </a:endParaRPr>
          </a:p>
        </p:txBody>
      </p:sp>
      <p:sp>
        <p:nvSpPr>
          <p:cNvPr id="40141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19200"/>
            <a:ext cx="8839200" cy="5257800"/>
          </a:xfrm>
        </p:spPr>
        <p:txBody>
          <a:bodyPr>
            <a:normAutofit/>
          </a:bodyPr>
          <a:lstStyle/>
          <a:p>
            <a:r>
              <a:rPr lang="en-US" dirty="0"/>
              <a:t>Generative </a:t>
            </a:r>
            <a:r>
              <a:rPr lang="en-US" dirty="0" smtClean="0"/>
              <a:t>vs. Discriminative classifiers</a:t>
            </a:r>
            <a:endParaRPr lang="en-US" dirty="0"/>
          </a:p>
          <a:p>
            <a:r>
              <a:rPr lang="en-US" dirty="0"/>
              <a:t> Asymptotic comparison 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(</a:t>
            </a:r>
            <a:r>
              <a:rPr lang="en-US" dirty="0"/>
              <a:t># training examples </a:t>
            </a:r>
            <a:r>
              <a:rPr lang="en-US" dirty="0">
                <a:sym typeface="Wingdings" pitchFamily="2" charset="2"/>
              </a:rPr>
              <a:t> infinity)</a:t>
            </a:r>
          </a:p>
          <a:p>
            <a:pPr lvl="1"/>
            <a:r>
              <a:rPr lang="en-US" dirty="0">
                <a:solidFill>
                  <a:srgbClr val="000090"/>
                </a:solidFill>
              </a:rPr>
              <a:t> when model correct</a:t>
            </a:r>
          </a:p>
          <a:p>
            <a:pPr lvl="2"/>
            <a:r>
              <a:rPr lang="en-US" dirty="0"/>
              <a:t> </a:t>
            </a:r>
            <a:r>
              <a:rPr lang="en-US" dirty="0" smtClean="0"/>
              <a:t>GNB (with class independent variances) and </a:t>
            </a:r>
            <a:br>
              <a:rPr lang="en-US" dirty="0" smtClean="0"/>
            </a:br>
            <a:r>
              <a:rPr lang="en-US" dirty="0" smtClean="0"/>
              <a:t>LR </a:t>
            </a:r>
            <a:r>
              <a:rPr lang="en-US" dirty="0"/>
              <a:t>produce identical classifiers</a:t>
            </a:r>
          </a:p>
          <a:p>
            <a:pPr lvl="2"/>
            <a:endParaRPr lang="en-US" dirty="0"/>
          </a:p>
          <a:p>
            <a:pPr lvl="1"/>
            <a:r>
              <a:rPr lang="en-US" dirty="0">
                <a:solidFill>
                  <a:srgbClr val="000090"/>
                </a:solidFill>
              </a:rPr>
              <a:t> when model incorrect</a:t>
            </a:r>
          </a:p>
          <a:p>
            <a:pPr lvl="2"/>
            <a:r>
              <a:rPr lang="en-US" dirty="0"/>
              <a:t> LR is less biased – does not assume conditional independence</a:t>
            </a:r>
          </a:p>
          <a:p>
            <a:pPr lvl="3"/>
            <a:r>
              <a:rPr lang="en-US" b="1" dirty="0">
                <a:solidFill>
                  <a:srgbClr val="009900"/>
                </a:solidFill>
              </a:rPr>
              <a:t>therefore LR expected to outperform GNB</a:t>
            </a:r>
          </a:p>
        </p:txBody>
      </p:sp>
      <p:sp>
        <p:nvSpPr>
          <p:cNvPr id="401412" name="Text Box 4"/>
          <p:cNvSpPr txBox="1">
            <a:spLocks noChangeArrowheads="1"/>
          </p:cNvSpPr>
          <p:nvPr/>
        </p:nvSpPr>
        <p:spPr bwMode="auto">
          <a:xfrm>
            <a:off x="6553200" y="762000"/>
            <a:ext cx="2590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dirty="0"/>
              <a:t>[Ng &amp; Jordan, 2002]</a:t>
            </a:r>
          </a:p>
        </p:txBody>
      </p:sp>
    </p:spTree>
    <p:extLst>
      <p:ext uri="{BB962C8B-B14F-4D97-AF65-F5344CB8AC3E}">
        <p14:creationId xmlns:p14="http://schemas.microsoft.com/office/powerpoint/2010/main" val="3412908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76200"/>
            <a:ext cx="9144000" cy="1371600"/>
          </a:xfrm>
        </p:spPr>
        <p:txBody>
          <a:bodyPr/>
          <a:lstStyle/>
          <a:p>
            <a:r>
              <a:rPr lang="en-US" sz="3600" dirty="0" smtClean="0">
                <a:solidFill>
                  <a:srgbClr val="000090"/>
                </a:solidFill>
              </a:rPr>
              <a:t>Naïve </a:t>
            </a:r>
            <a:r>
              <a:rPr lang="en-US" sz="3600" dirty="0">
                <a:solidFill>
                  <a:srgbClr val="000090"/>
                </a:solidFill>
              </a:rPr>
              <a:t>Bayes vs. Logistic </a:t>
            </a:r>
            <a:r>
              <a:rPr lang="en-US" sz="3600" dirty="0" smtClean="0">
                <a:solidFill>
                  <a:srgbClr val="000090"/>
                </a:solidFill>
              </a:rPr>
              <a:t>Regression</a:t>
            </a:r>
            <a:endParaRPr lang="en-US" sz="3600" dirty="0">
              <a:solidFill>
                <a:srgbClr val="000090"/>
              </a:solidFill>
            </a:endParaRPr>
          </a:p>
        </p:txBody>
      </p:sp>
      <p:sp>
        <p:nvSpPr>
          <p:cNvPr id="403459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447800"/>
            <a:ext cx="8763000" cy="525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>
                <a:solidFill>
                  <a:srgbClr val="000090"/>
                </a:solidFill>
              </a:rPr>
              <a:t>Generative </a:t>
            </a:r>
            <a:r>
              <a:rPr lang="en-US" dirty="0" smtClean="0">
                <a:solidFill>
                  <a:srgbClr val="000090"/>
                </a:solidFill>
              </a:rPr>
              <a:t>vs. Discriminative classifiers</a:t>
            </a:r>
            <a:endParaRPr lang="en-US" dirty="0">
              <a:solidFill>
                <a:srgbClr val="000090"/>
              </a:solidFill>
            </a:endParaRP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rgbClr val="000090"/>
                </a:solidFill>
              </a:rPr>
              <a:t>Non-asymptotic analysis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 convergence rate of parameter estimates, </a:t>
            </a:r>
            <a:endParaRPr lang="en-US" dirty="0" smtClean="0"/>
          </a:p>
          <a:p>
            <a:pPr marL="914400" lvl="2" indent="0">
              <a:lnSpc>
                <a:spcPct val="90000"/>
              </a:lnSpc>
              <a:buNone/>
            </a:pPr>
            <a:r>
              <a:rPr lang="en-US" dirty="0" smtClean="0"/>
              <a:t>   (n </a:t>
            </a:r>
            <a:r>
              <a:rPr lang="en-US" dirty="0"/>
              <a:t>= # of attributes in </a:t>
            </a:r>
            <a:r>
              <a:rPr lang="en-US" dirty="0" smtClean="0"/>
              <a:t>X)</a:t>
            </a:r>
            <a:endParaRPr lang="en-US" dirty="0"/>
          </a:p>
          <a:p>
            <a:pPr lvl="2">
              <a:lnSpc>
                <a:spcPct val="90000"/>
              </a:lnSpc>
            </a:pPr>
            <a:r>
              <a:rPr lang="en-US" dirty="0"/>
              <a:t>Size of training data to get close to infinite data solution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Naïve Bayes needs </a:t>
            </a:r>
            <a:r>
              <a:rPr lang="en-US" i="1" dirty="0"/>
              <a:t>O</a:t>
            </a:r>
            <a:r>
              <a:rPr lang="en-US" dirty="0"/>
              <a:t>(log n) samples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Logistic Regression </a:t>
            </a:r>
            <a:r>
              <a:rPr lang="en-US" dirty="0"/>
              <a:t>needs </a:t>
            </a:r>
            <a:r>
              <a:rPr lang="en-US" i="1" dirty="0"/>
              <a:t>O</a:t>
            </a:r>
            <a:r>
              <a:rPr lang="en-US" dirty="0"/>
              <a:t>(n) samples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>
                <a:solidFill>
                  <a:srgbClr val="000090"/>
                </a:solidFill>
              </a:rPr>
              <a:t>GNB converges more quickly to its (perhaps less helpful) asymptotic estimates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b="1" dirty="0"/>
          </a:p>
        </p:txBody>
      </p:sp>
      <p:sp>
        <p:nvSpPr>
          <p:cNvPr id="403460" name="Text Box 4"/>
          <p:cNvSpPr txBox="1">
            <a:spLocks noChangeArrowheads="1"/>
          </p:cNvSpPr>
          <p:nvPr/>
        </p:nvSpPr>
        <p:spPr bwMode="auto">
          <a:xfrm>
            <a:off x="6553200" y="1066800"/>
            <a:ext cx="2590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/>
              <a:t>[Ng &amp; Jordan, 2002]</a:t>
            </a:r>
          </a:p>
        </p:txBody>
      </p:sp>
    </p:spTree>
    <p:extLst>
      <p:ext uri="{BB962C8B-B14F-4D97-AF65-F5344CB8AC3E}">
        <p14:creationId xmlns:p14="http://schemas.microsoft.com/office/powerpoint/2010/main" val="970693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76200"/>
            <a:ext cx="8229600" cy="1371600"/>
          </a:xfrm>
        </p:spPr>
        <p:txBody>
          <a:bodyPr/>
          <a:lstStyle/>
          <a:p>
            <a:r>
              <a:rPr lang="en-US" sz="4000" dirty="0">
                <a:solidFill>
                  <a:srgbClr val="000090"/>
                </a:solidFill>
              </a:rPr>
              <a:t>What you should know about Logistic Regression (LR)</a:t>
            </a:r>
          </a:p>
        </p:txBody>
      </p:sp>
      <p:sp>
        <p:nvSpPr>
          <p:cNvPr id="40755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600200"/>
            <a:ext cx="8915400" cy="5257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400" dirty="0">
                <a:solidFill>
                  <a:srgbClr val="000090"/>
                </a:solidFill>
              </a:rPr>
              <a:t>Gaussian Naïve Bayes with class-independent variances representationally equivalent to LR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Solution differs because of objective (loss) function</a:t>
            </a:r>
          </a:p>
          <a:p>
            <a:pPr>
              <a:lnSpc>
                <a:spcPct val="80000"/>
              </a:lnSpc>
            </a:pPr>
            <a:r>
              <a:rPr lang="en-US" sz="2400" dirty="0">
                <a:solidFill>
                  <a:srgbClr val="000090"/>
                </a:solidFill>
              </a:rPr>
              <a:t>In general, NB and LR make different assumptions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NB: Features independent given class </a:t>
            </a:r>
            <a:r>
              <a:rPr lang="en-US" sz="2000" dirty="0">
                <a:latin typeface="cmsy10" pitchFamily="34" charset="0"/>
              </a:rPr>
              <a:t>!</a:t>
            </a:r>
            <a:r>
              <a:rPr lang="en-US" sz="2000" dirty="0"/>
              <a:t> assumption on P(</a:t>
            </a:r>
            <a:r>
              <a:rPr lang="en-US" sz="2000" b="1" dirty="0"/>
              <a:t>X</a:t>
            </a:r>
            <a:r>
              <a:rPr lang="en-US" sz="2000" dirty="0"/>
              <a:t>|Y)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LR: Functional form of P(Y|</a:t>
            </a:r>
            <a:r>
              <a:rPr lang="en-US" sz="2000" b="1" dirty="0"/>
              <a:t>X</a:t>
            </a:r>
            <a:r>
              <a:rPr lang="en-US" sz="2000" dirty="0"/>
              <a:t>), no assumption on P(</a:t>
            </a:r>
            <a:r>
              <a:rPr lang="en-US" sz="2000" b="1" dirty="0"/>
              <a:t>X</a:t>
            </a:r>
            <a:r>
              <a:rPr lang="en-US" sz="2000" dirty="0"/>
              <a:t>|Y)</a:t>
            </a:r>
          </a:p>
          <a:p>
            <a:pPr>
              <a:lnSpc>
                <a:spcPct val="80000"/>
              </a:lnSpc>
            </a:pPr>
            <a:r>
              <a:rPr lang="en-US" sz="2400" dirty="0">
                <a:solidFill>
                  <a:srgbClr val="000090"/>
                </a:solidFill>
              </a:rPr>
              <a:t>LR is a linear classifier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decision rule is a </a:t>
            </a:r>
            <a:r>
              <a:rPr lang="en-US" sz="2000" dirty="0" err="1"/>
              <a:t>hyperplane</a:t>
            </a:r>
            <a:endParaRPr lang="en-US" sz="2000" dirty="0"/>
          </a:p>
          <a:p>
            <a:pPr>
              <a:lnSpc>
                <a:spcPct val="80000"/>
              </a:lnSpc>
            </a:pPr>
            <a:r>
              <a:rPr lang="en-US" sz="2400" dirty="0">
                <a:solidFill>
                  <a:srgbClr val="000090"/>
                </a:solidFill>
              </a:rPr>
              <a:t>LR optimized by conditional likelihood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no closed-form solution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concave </a:t>
            </a:r>
            <a:r>
              <a:rPr lang="en-US" sz="2000" dirty="0">
                <a:latin typeface="cmsy10" pitchFamily="34" charset="0"/>
              </a:rPr>
              <a:t>!</a:t>
            </a:r>
            <a:r>
              <a:rPr lang="en-US" sz="2000" dirty="0"/>
              <a:t> global optimum with gradient ascent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Maximum conditional a posteriori corresponds to regularization</a:t>
            </a:r>
          </a:p>
          <a:p>
            <a:pPr>
              <a:lnSpc>
                <a:spcPct val="80000"/>
              </a:lnSpc>
            </a:pPr>
            <a:r>
              <a:rPr lang="en-US" sz="2400" dirty="0">
                <a:solidFill>
                  <a:srgbClr val="000090"/>
                </a:solidFill>
              </a:rPr>
              <a:t>Convergence rates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GNB (usually) needs less data</a:t>
            </a:r>
          </a:p>
          <a:p>
            <a:pPr lvl="1">
              <a:lnSpc>
                <a:spcPct val="80000"/>
              </a:lnSpc>
            </a:pPr>
            <a:r>
              <a:rPr lang="en-US" sz="2000" dirty="0"/>
              <a:t>LR (usually) gets to better solutions in the limit</a:t>
            </a:r>
          </a:p>
        </p:txBody>
      </p:sp>
    </p:spTree>
    <p:extLst>
      <p:ext uri="{BB962C8B-B14F-4D97-AF65-F5344CB8AC3E}">
        <p14:creationId xmlns:p14="http://schemas.microsoft.com/office/powerpoint/2010/main" val="1658975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64765-E87C-974F-91FA-DBB28C73F1D0}" type="slidenum">
              <a:rPr lang="en-US"/>
              <a:pPr/>
              <a:t>83</a:t>
            </a:fld>
            <a:endParaRPr lang="en-US"/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22"/>
          <a:stretch/>
        </p:blipFill>
        <p:spPr bwMode="auto">
          <a:xfrm>
            <a:off x="0" y="1210235"/>
            <a:ext cx="8534400" cy="5379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7012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F238A-5F3F-9F4B-BCE2-6DE2FC6379F9}" type="slidenum">
              <a:rPr lang="en-US"/>
              <a:pPr/>
              <a:t>84</a:t>
            </a:fld>
            <a:endParaRPr lang="en-US"/>
          </a:p>
        </p:txBody>
      </p:sp>
      <p:pic>
        <p:nvPicPr>
          <p:cNvPr id="10035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8"/>
          <a:stretch/>
        </p:blipFill>
        <p:spPr bwMode="auto">
          <a:xfrm>
            <a:off x="250825" y="1200259"/>
            <a:ext cx="8458200" cy="534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250825" y="139699"/>
            <a:ext cx="87431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IE" sz="3600" dirty="0" smtClean="0"/>
              <a:t>Decision Boundary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63099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Voting  (Ensemble Methods)</a:t>
            </a:r>
          </a:p>
        </p:txBody>
      </p:sp>
      <p:sp>
        <p:nvSpPr>
          <p:cNvPr id="527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43000"/>
            <a:ext cx="8229600" cy="5410200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Instead of learning a </a:t>
            </a:r>
            <a:r>
              <a:rPr lang="en-US" sz="2800" dirty="0" smtClean="0"/>
              <a:t>single </a:t>
            </a:r>
            <a:r>
              <a:rPr lang="en-US" sz="2800" dirty="0"/>
              <a:t>classifier, </a:t>
            </a:r>
            <a:r>
              <a:rPr lang="en-US" sz="2800" dirty="0">
                <a:solidFill>
                  <a:srgbClr val="000090"/>
                </a:solidFill>
              </a:rPr>
              <a:t>learn </a:t>
            </a:r>
            <a:r>
              <a:rPr lang="en-US" sz="2800" b="1" dirty="0">
                <a:solidFill>
                  <a:srgbClr val="000090"/>
                </a:solidFill>
              </a:rPr>
              <a:t>many</a:t>
            </a:r>
            <a:r>
              <a:rPr lang="en-US" sz="2800" dirty="0">
                <a:solidFill>
                  <a:srgbClr val="000090"/>
                </a:solidFill>
              </a:rPr>
              <a:t> </a:t>
            </a:r>
            <a:r>
              <a:rPr lang="en-US" sz="2800" b="1" dirty="0">
                <a:solidFill>
                  <a:srgbClr val="000090"/>
                </a:solidFill>
              </a:rPr>
              <a:t>weak classifiers</a:t>
            </a:r>
            <a:r>
              <a:rPr lang="en-US" sz="2800" dirty="0">
                <a:solidFill>
                  <a:srgbClr val="000090"/>
                </a:solidFill>
              </a:rPr>
              <a:t> </a:t>
            </a:r>
            <a:r>
              <a:rPr lang="en-US" sz="2800" dirty="0"/>
              <a:t>that are </a:t>
            </a:r>
            <a:r>
              <a:rPr lang="en-US" sz="2800" b="1" dirty="0">
                <a:solidFill>
                  <a:srgbClr val="000090"/>
                </a:solidFill>
              </a:rPr>
              <a:t>good at different parts of </a:t>
            </a:r>
            <a:r>
              <a:rPr lang="en-US" sz="2800" b="1" dirty="0" smtClean="0">
                <a:solidFill>
                  <a:srgbClr val="000090"/>
                </a:solidFill>
              </a:rPr>
              <a:t>the data</a:t>
            </a:r>
            <a:endParaRPr lang="en-US" sz="2800" b="1" dirty="0">
              <a:solidFill>
                <a:srgbClr val="000090"/>
              </a:solidFill>
            </a:endParaRPr>
          </a:p>
          <a:p>
            <a:r>
              <a:rPr lang="en-US" sz="2800" b="1" dirty="0">
                <a:solidFill>
                  <a:srgbClr val="000090"/>
                </a:solidFill>
              </a:rPr>
              <a:t>Output class: </a:t>
            </a:r>
            <a:r>
              <a:rPr lang="en-US" sz="2800" dirty="0"/>
              <a:t>(Weighted) vote of each classifier</a:t>
            </a:r>
          </a:p>
          <a:p>
            <a:pPr lvl="1"/>
            <a:r>
              <a:rPr lang="en-US" sz="2400" dirty="0"/>
              <a:t>Classifiers that are most “sure” will vote with more conviction</a:t>
            </a:r>
          </a:p>
          <a:p>
            <a:pPr lvl="1"/>
            <a:r>
              <a:rPr lang="en-US" sz="2400" dirty="0"/>
              <a:t>Classifiers will be most “sure” about a particular part of the space</a:t>
            </a:r>
          </a:p>
          <a:p>
            <a:pPr lvl="1"/>
            <a:r>
              <a:rPr lang="en-US" sz="2400" dirty="0"/>
              <a:t>On average, do better than single classifier</a:t>
            </a:r>
            <a:r>
              <a:rPr lang="en-US" sz="2400" dirty="0" smtClean="0"/>
              <a:t>!</a:t>
            </a:r>
            <a:endParaRPr lang="en-US" sz="2400" dirty="0"/>
          </a:p>
          <a:p>
            <a:r>
              <a:rPr lang="en-US" sz="2800" b="1" dirty="0">
                <a:solidFill>
                  <a:srgbClr val="FF0000"/>
                </a:solidFill>
              </a:rPr>
              <a:t>But </a:t>
            </a:r>
            <a:r>
              <a:rPr lang="en-US" sz="2800" b="1" dirty="0" smtClean="0">
                <a:solidFill>
                  <a:srgbClr val="FF0000"/>
                </a:solidFill>
              </a:rPr>
              <a:t>how?</a:t>
            </a:r>
            <a:r>
              <a:rPr lang="en-US" sz="2800" b="1" dirty="0">
                <a:solidFill>
                  <a:srgbClr val="FF0000"/>
                </a:solidFill>
              </a:rPr>
              <a:t>?? </a:t>
            </a:r>
          </a:p>
          <a:p>
            <a:pPr lvl="1"/>
            <a:r>
              <a:rPr lang="en-US" sz="2400" dirty="0"/>
              <a:t>force classifiers to learn about different parts of the input space</a:t>
            </a:r>
            <a:r>
              <a:rPr lang="en-US" sz="2400" dirty="0" smtClean="0"/>
              <a:t>? different subsets of the data?</a:t>
            </a:r>
            <a:endParaRPr lang="en-US" sz="2400" dirty="0"/>
          </a:p>
          <a:p>
            <a:pPr lvl="1"/>
            <a:r>
              <a:rPr lang="en-US" sz="2400" dirty="0"/>
              <a:t>weigh the votes of different classifiers?</a:t>
            </a:r>
          </a:p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66693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7363" grpId="0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914400" y="17526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GB" sz="2400"/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34925" y="476250"/>
            <a:ext cx="89154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fi-FI" sz="3200" dirty="0" err="1" smtClean="0">
                <a:solidFill>
                  <a:srgbClr val="000090"/>
                </a:solidFill>
              </a:rPr>
              <a:t>BAGGing</a:t>
            </a:r>
            <a:r>
              <a:rPr lang="fi-FI" sz="3200" dirty="0" smtClean="0">
                <a:solidFill>
                  <a:srgbClr val="000090"/>
                </a:solidFill>
              </a:rPr>
              <a:t> </a:t>
            </a:r>
            <a:r>
              <a:rPr lang="fi-FI" sz="3200" dirty="0">
                <a:solidFill>
                  <a:srgbClr val="000090"/>
                </a:solidFill>
              </a:rPr>
              <a:t>= </a:t>
            </a:r>
            <a:r>
              <a:rPr lang="fi-FI" sz="3200" u="sng" dirty="0" err="1">
                <a:solidFill>
                  <a:srgbClr val="000090"/>
                </a:solidFill>
              </a:rPr>
              <a:t>B</a:t>
            </a:r>
            <a:r>
              <a:rPr lang="fi-FI" sz="3200" dirty="0" err="1">
                <a:solidFill>
                  <a:srgbClr val="000090"/>
                </a:solidFill>
              </a:rPr>
              <a:t>ootstrap</a:t>
            </a:r>
            <a:r>
              <a:rPr lang="fi-FI" sz="3200" dirty="0">
                <a:solidFill>
                  <a:srgbClr val="000090"/>
                </a:solidFill>
              </a:rPr>
              <a:t> </a:t>
            </a:r>
            <a:r>
              <a:rPr lang="fi-FI" sz="3200" u="sng" dirty="0" err="1">
                <a:solidFill>
                  <a:srgbClr val="000090"/>
                </a:solidFill>
              </a:rPr>
              <a:t>AGG</a:t>
            </a:r>
            <a:r>
              <a:rPr lang="fi-FI" sz="3200" dirty="0" err="1">
                <a:solidFill>
                  <a:srgbClr val="000090"/>
                </a:solidFill>
              </a:rPr>
              <a:t>regation</a:t>
            </a:r>
            <a:endParaRPr lang="fi-FI" sz="3200" dirty="0">
              <a:solidFill>
                <a:srgbClr val="000090"/>
              </a:solidFill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fi-FI" sz="3200" dirty="0"/>
              <a:t>(</a:t>
            </a:r>
            <a:r>
              <a:rPr lang="fi-FI" sz="3200" dirty="0" err="1"/>
              <a:t>Breiman</a:t>
            </a:r>
            <a:r>
              <a:rPr lang="fi-FI" sz="3200" dirty="0"/>
              <a:t>, 1996)</a:t>
            </a:r>
            <a:endParaRPr lang="en-GB" sz="3200" dirty="0"/>
          </a:p>
        </p:txBody>
      </p:sp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1258888" y="27082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95239" name="Rectangle 7"/>
          <p:cNvSpPr>
            <a:spLocks noChangeArrowheads="1"/>
          </p:cNvSpPr>
          <p:nvPr/>
        </p:nvSpPr>
        <p:spPr bwMode="auto">
          <a:xfrm>
            <a:off x="755650" y="2206625"/>
            <a:ext cx="7920038" cy="417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IE" sz="3200"/>
              <a:t>for i = 1, 2, …, K: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IE" sz="2800"/>
              <a:t>T</a:t>
            </a:r>
            <a:r>
              <a:rPr lang="en-IE" sz="2800" baseline="-25000"/>
              <a:t>i</a:t>
            </a:r>
            <a:r>
              <a:rPr lang="en-IE" sz="2800"/>
              <a:t> </a:t>
            </a:r>
            <a:r>
              <a:rPr lang="en-IE" sz="2800">
                <a:sym typeface="Wingdings" charset="0"/>
              </a:rPr>
              <a:t> </a:t>
            </a:r>
            <a:r>
              <a:rPr lang="en-IE" sz="2800"/>
              <a:t>randomly select M training instances</a:t>
            </a:r>
            <a:br>
              <a:rPr lang="en-IE" sz="2800"/>
            </a:br>
            <a:r>
              <a:rPr lang="en-IE" sz="2800"/>
              <a:t>		with replacement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IE" sz="2800"/>
              <a:t>h</a:t>
            </a:r>
            <a:r>
              <a:rPr lang="en-IE" sz="2800" baseline="-25000"/>
              <a:t>i</a:t>
            </a:r>
            <a:r>
              <a:rPr lang="en-IE" sz="2800"/>
              <a:t> </a:t>
            </a:r>
            <a:r>
              <a:rPr lang="en-IE" sz="2800">
                <a:sym typeface="Wingdings" charset="0"/>
              </a:rPr>
              <a:t> learn(T</a:t>
            </a:r>
            <a:r>
              <a:rPr lang="en-IE" sz="2800" baseline="-25000">
                <a:sym typeface="Wingdings" charset="0"/>
              </a:rPr>
              <a:t>i</a:t>
            </a:r>
            <a:r>
              <a:rPr lang="en-IE" sz="2800">
                <a:sym typeface="Wingdings" charset="0"/>
              </a:rPr>
              <a:t>)     </a:t>
            </a:r>
            <a:r>
              <a:rPr lang="en-IE" sz="2400" i="1">
                <a:sym typeface="Wingdings" charset="0"/>
              </a:rPr>
              <a:t>[ID3, NB, kNN, neural net, …]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IE" sz="320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IE" sz="3200"/>
              <a:t>Now combine the T</a:t>
            </a:r>
            <a:r>
              <a:rPr lang="en-IE" sz="3200" baseline="-25000"/>
              <a:t>i</a:t>
            </a:r>
            <a:r>
              <a:rPr lang="en-IE" sz="3200"/>
              <a:t> together with uniform voting (w</a:t>
            </a:r>
            <a:r>
              <a:rPr lang="en-IE" sz="3200" baseline="-25000"/>
              <a:t>i</a:t>
            </a:r>
            <a:r>
              <a:rPr lang="en-IE" sz="3200"/>
              <a:t>=1/K for all i)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1322423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64765-E87C-974F-91FA-DBB28C73F1D0}" type="slidenum">
              <a:rPr lang="en-US"/>
              <a:pPr/>
              <a:t>87</a:t>
            </a:fld>
            <a:endParaRPr lang="en-US"/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04813"/>
            <a:ext cx="8534400" cy="6184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47998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F238A-5F3F-9F4B-BCE2-6DE2FC6379F9}" type="slidenum">
              <a:rPr lang="en-US"/>
              <a:pPr/>
              <a:t>88</a:t>
            </a:fld>
            <a:endParaRPr lang="en-US"/>
          </a:p>
        </p:txBody>
      </p:sp>
      <p:pic>
        <p:nvPicPr>
          <p:cNvPr id="10035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8"/>
          <a:stretch/>
        </p:blipFill>
        <p:spPr bwMode="auto">
          <a:xfrm>
            <a:off x="250825" y="1200259"/>
            <a:ext cx="8458200" cy="534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0355" name="Text Box 3"/>
          <p:cNvSpPr txBox="1">
            <a:spLocks noChangeArrowheads="1"/>
          </p:cNvSpPr>
          <p:nvPr/>
        </p:nvSpPr>
        <p:spPr bwMode="auto">
          <a:xfrm>
            <a:off x="250825" y="139699"/>
            <a:ext cx="87431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IE" sz="3600" dirty="0" smtClean="0"/>
              <a:t>Decision Boundary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06609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15888"/>
            <a:ext cx="8458200" cy="597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1379" name="Text Box 3"/>
          <p:cNvSpPr txBox="1">
            <a:spLocks noChangeArrowheads="1"/>
          </p:cNvSpPr>
          <p:nvPr/>
        </p:nvSpPr>
        <p:spPr bwMode="auto">
          <a:xfrm>
            <a:off x="971550" y="6021388"/>
            <a:ext cx="7245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E"/>
              <a:t>shades of blue/red indicate strength of vote for particular classification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020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487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Arial Rounded MT Bold"/>
                <a:cs typeface="Arial Rounded MT Bold"/>
              </a:rPr>
              <a:t>Visual Recognition</a:t>
            </a:r>
            <a:endParaRPr lang="en-US" dirty="0">
              <a:latin typeface="Arial Rounded MT Bold"/>
              <a:cs typeface="Arial Rounded MT Bold"/>
            </a:endParaRPr>
          </a:p>
        </p:txBody>
      </p:sp>
      <p:pic>
        <p:nvPicPr>
          <p:cNvPr id="4" name="Picture 3" descr="Hannane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38" y="1115496"/>
            <a:ext cx="9180809" cy="56997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2500" y="1217871"/>
            <a:ext cx="3639047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rial Rounded MT Bold"/>
                <a:cs typeface="Arial Rounded MT Bold"/>
              </a:rPr>
              <a:t>Object Categorization: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53018" y="1883952"/>
            <a:ext cx="927065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Rounded MT Bold"/>
                <a:cs typeface="Arial Rounded MT Bold"/>
              </a:rPr>
              <a:t>Sky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1571" y="3577395"/>
            <a:ext cx="927065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Rounded MT Bold"/>
                <a:cs typeface="Arial Rounded MT Bold"/>
              </a:rPr>
              <a:t>Tree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75435" y="4842771"/>
            <a:ext cx="927065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Rounded MT Bold"/>
                <a:cs typeface="Arial Rounded MT Bold"/>
              </a:rPr>
              <a:t>Car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13751" y="5570486"/>
            <a:ext cx="1321533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Rounded MT Bold"/>
                <a:cs typeface="Arial Rounded MT Bold"/>
              </a:rPr>
              <a:t>Person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9316" y="5953718"/>
            <a:ext cx="1321533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Rounded MT Bold"/>
                <a:cs typeface="Arial Rounded MT Bold"/>
              </a:rPr>
              <a:t>Bicycle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9316" y="4612987"/>
            <a:ext cx="1321533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Rounded MT Bold"/>
                <a:cs typeface="Arial Rounded MT Bold"/>
              </a:rPr>
              <a:t>Horse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52984" y="3102510"/>
            <a:ext cx="1321533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Rounded MT Bold"/>
                <a:cs typeface="Arial Rounded MT Bold"/>
              </a:rPr>
              <a:t>Person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00038" y="6184551"/>
            <a:ext cx="1321533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Rounded MT Bold"/>
                <a:cs typeface="Arial Rounded MT Bold"/>
              </a:rPr>
              <a:t>Road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</p:spTree>
    <p:extLst>
      <p:ext uri="{BB962C8B-B14F-4D97-AF65-F5344CB8AC3E}">
        <p14:creationId xmlns:p14="http://schemas.microsoft.com/office/powerpoint/2010/main" val="13543956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rgbClr val="000090"/>
                </a:solidFill>
              </a:rPr>
              <a:t>Fighting the bias-variance tradeoff</a:t>
            </a:r>
          </a:p>
        </p:txBody>
      </p:sp>
      <p:sp>
        <p:nvSpPr>
          <p:cNvPr id="52531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447800"/>
            <a:ext cx="8458200" cy="52578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0090"/>
                </a:solidFill>
              </a:rPr>
              <a:t>Simple (a.k.a. weak) learners are good</a:t>
            </a:r>
          </a:p>
          <a:p>
            <a:pPr lvl="1"/>
            <a:r>
              <a:rPr lang="en-US" dirty="0"/>
              <a:t>e.g., naïve Bayes, logistic regression, decision stumps (or shallow decision trees)</a:t>
            </a:r>
          </a:p>
          <a:p>
            <a:pPr lvl="1"/>
            <a:r>
              <a:rPr lang="en-US" dirty="0"/>
              <a:t>Low variance, don’t usually </a:t>
            </a:r>
            <a:r>
              <a:rPr lang="en-US" dirty="0" err="1"/>
              <a:t>overfit</a:t>
            </a:r>
            <a:endParaRPr lang="en-US" dirty="0"/>
          </a:p>
          <a:p>
            <a:r>
              <a:rPr lang="en-US" b="1" dirty="0">
                <a:solidFill>
                  <a:srgbClr val="000090"/>
                </a:solidFill>
              </a:rPr>
              <a:t>Simple (a.k.a. weak) learners are bad</a:t>
            </a:r>
          </a:p>
          <a:p>
            <a:pPr lvl="1"/>
            <a:r>
              <a:rPr lang="en-US" dirty="0"/>
              <a:t>High bias, can’t solve hard learning problems</a:t>
            </a:r>
          </a:p>
          <a:p>
            <a:endParaRPr lang="en-US" dirty="0"/>
          </a:p>
          <a:p>
            <a:r>
              <a:rPr lang="en-US" dirty="0">
                <a:solidFill>
                  <a:srgbClr val="000090"/>
                </a:solidFill>
              </a:rPr>
              <a:t>Can we make weak learners always good???</a:t>
            </a:r>
          </a:p>
          <a:p>
            <a:pPr lvl="1"/>
            <a:r>
              <a:rPr lang="en-US" b="1" dirty="0"/>
              <a:t>No!!!</a:t>
            </a:r>
          </a:p>
          <a:p>
            <a:pPr lvl="1"/>
            <a:r>
              <a:rPr lang="en-US" b="1" dirty="0"/>
              <a:t>But often yes…</a:t>
            </a:r>
          </a:p>
        </p:txBody>
      </p:sp>
    </p:spTree>
    <p:extLst>
      <p:ext uri="{BB962C8B-B14F-4D97-AF65-F5344CB8AC3E}">
        <p14:creationId xmlns:p14="http://schemas.microsoft.com/office/powerpoint/2010/main" val="1940126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15" grpId="0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Boosting</a:t>
            </a:r>
          </a:p>
        </p:txBody>
      </p:sp>
      <p:sp>
        <p:nvSpPr>
          <p:cNvPr id="5294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534400" cy="5257800"/>
          </a:xfrm>
        </p:spPr>
        <p:txBody>
          <a:bodyPr>
            <a:normAutofit fontScale="85000" lnSpcReduction="10000"/>
          </a:bodyPr>
          <a:lstStyle/>
          <a:p>
            <a:r>
              <a:rPr lang="en-US" sz="2800" dirty="0">
                <a:solidFill>
                  <a:srgbClr val="000090"/>
                </a:solidFill>
              </a:rPr>
              <a:t>Idea: </a:t>
            </a:r>
            <a:r>
              <a:rPr lang="en-US" sz="2800" dirty="0"/>
              <a:t>given a weak learner, run it multiple times on (reweighted) training data, then let learned classifiers vote</a:t>
            </a:r>
          </a:p>
          <a:p>
            <a:endParaRPr lang="en-US" sz="2800" dirty="0"/>
          </a:p>
          <a:p>
            <a:r>
              <a:rPr lang="en-US" sz="3000" dirty="0">
                <a:solidFill>
                  <a:srgbClr val="000090"/>
                </a:solidFill>
              </a:rPr>
              <a:t>On each iteration </a:t>
            </a:r>
            <a:r>
              <a:rPr lang="en-US" sz="3000" i="1" dirty="0">
                <a:solidFill>
                  <a:srgbClr val="000090"/>
                </a:solidFill>
              </a:rPr>
              <a:t>t</a:t>
            </a:r>
            <a:r>
              <a:rPr lang="en-US" sz="3000" dirty="0">
                <a:solidFill>
                  <a:srgbClr val="000090"/>
                </a:solidFill>
              </a:rPr>
              <a:t>: </a:t>
            </a:r>
          </a:p>
          <a:p>
            <a:pPr lvl="1"/>
            <a:r>
              <a:rPr lang="en-US" sz="2600" dirty="0"/>
              <a:t>weight each training example by how incorrectly it was classified</a:t>
            </a:r>
          </a:p>
          <a:p>
            <a:pPr lvl="1"/>
            <a:r>
              <a:rPr lang="en-US" sz="2600" dirty="0"/>
              <a:t>Learn a hypothesis – </a:t>
            </a:r>
            <a:r>
              <a:rPr lang="en-US" sz="2600" dirty="0" err="1"/>
              <a:t>h</a:t>
            </a:r>
            <a:r>
              <a:rPr lang="en-US" sz="2600" baseline="-25000" dirty="0" err="1"/>
              <a:t>t</a:t>
            </a:r>
            <a:endParaRPr lang="en-US" sz="2600" dirty="0"/>
          </a:p>
          <a:p>
            <a:pPr lvl="1"/>
            <a:r>
              <a:rPr lang="en-US" sz="2600" dirty="0"/>
              <a:t>A strength for this hypothesis – </a:t>
            </a:r>
            <a:r>
              <a:rPr lang="en-US" sz="2600" dirty="0">
                <a:latin typeface="Symbol" pitchFamily="48" charset="2"/>
                <a:sym typeface="Symbol" pitchFamily="48" charset="2"/>
              </a:rPr>
              <a:t></a:t>
            </a:r>
            <a:r>
              <a:rPr lang="en-US" sz="2600" baseline="-25000" dirty="0">
                <a:sym typeface="Symbol" pitchFamily="48" charset="2"/>
              </a:rPr>
              <a:t>t</a:t>
            </a:r>
            <a:r>
              <a:rPr lang="en-US" sz="2600" dirty="0"/>
              <a:t> </a:t>
            </a:r>
          </a:p>
          <a:p>
            <a:pPr lvl="1"/>
            <a:endParaRPr lang="en-US" sz="2400" dirty="0"/>
          </a:p>
          <a:p>
            <a:r>
              <a:rPr lang="en-US" sz="2800" dirty="0">
                <a:solidFill>
                  <a:srgbClr val="000090"/>
                </a:solidFill>
              </a:rPr>
              <a:t>Final classifier:</a:t>
            </a:r>
          </a:p>
          <a:p>
            <a:pPr lvl="1"/>
            <a:endParaRPr lang="en-US" sz="2400" dirty="0"/>
          </a:p>
          <a:p>
            <a:pPr lvl="1"/>
            <a:endParaRPr lang="en-US" sz="2400" dirty="0"/>
          </a:p>
          <a:p>
            <a:r>
              <a:rPr lang="en-US" sz="2800" b="1" dirty="0">
                <a:solidFill>
                  <a:srgbClr val="009900"/>
                </a:solidFill>
              </a:rPr>
              <a:t>Practically useful</a:t>
            </a:r>
          </a:p>
          <a:p>
            <a:r>
              <a:rPr lang="en-US" sz="2800" b="1" dirty="0">
                <a:solidFill>
                  <a:srgbClr val="009900"/>
                </a:solidFill>
              </a:rPr>
              <a:t>Theoretically interesting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529412" name="Text Box 4"/>
          <p:cNvSpPr txBox="1">
            <a:spLocks noChangeArrowheads="1"/>
          </p:cNvSpPr>
          <p:nvPr/>
        </p:nvSpPr>
        <p:spPr bwMode="auto">
          <a:xfrm>
            <a:off x="6423471" y="457200"/>
            <a:ext cx="272052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[</a:t>
            </a:r>
            <a:r>
              <a:rPr lang="en-US" sz="2400" dirty="0" err="1"/>
              <a:t>Schapire</a:t>
            </a:r>
            <a:r>
              <a:rPr lang="en-US" sz="2400" dirty="0"/>
              <a:t>, 1989]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114800"/>
            <a:ext cx="4110736" cy="1295400"/>
          </a:xfrm>
          <a:prstGeom prst="rect">
            <a:avLst/>
          </a:prstGeom>
          <a:ln>
            <a:solidFill>
              <a:srgbClr val="00009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68928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9411" grpId="0" build="p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4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F8C1D-8C50-9B48-9C13-BB2D55A06FBC}" type="slidenum">
              <a:rPr lang="en-US"/>
              <a:pPr/>
              <a:t>92</a:t>
            </a:fld>
            <a:endParaRPr lang="en-US"/>
          </a:p>
        </p:txBody>
      </p:sp>
      <p:pic>
        <p:nvPicPr>
          <p:cNvPr id="134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3" y="-22860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34149" name="Text Box 5"/>
          <p:cNvSpPr txBox="1">
            <a:spLocks noChangeArrowheads="1"/>
          </p:cNvSpPr>
          <p:nvPr/>
        </p:nvSpPr>
        <p:spPr bwMode="auto">
          <a:xfrm>
            <a:off x="7072313" y="1647825"/>
            <a:ext cx="2673666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E" dirty="0"/>
              <a:t>time = 0</a:t>
            </a:r>
          </a:p>
          <a:p>
            <a:endParaRPr lang="en-IE" dirty="0"/>
          </a:p>
          <a:p>
            <a:r>
              <a:rPr lang="en-IE" dirty="0"/>
              <a:t>blue/red = class</a:t>
            </a:r>
          </a:p>
          <a:p>
            <a:endParaRPr lang="en-IE" dirty="0"/>
          </a:p>
          <a:p>
            <a:r>
              <a:rPr lang="en-IE" dirty="0"/>
              <a:t>size of dot = weight</a:t>
            </a:r>
          </a:p>
          <a:p>
            <a:endParaRPr lang="en-IE" dirty="0"/>
          </a:p>
          <a:p>
            <a:r>
              <a:rPr lang="en-IE" dirty="0" smtClean="0"/>
              <a:t>weak learner = </a:t>
            </a:r>
          </a:p>
          <a:p>
            <a:r>
              <a:rPr lang="en-IE" dirty="0" smtClean="0"/>
              <a:t>Decision stub:</a:t>
            </a:r>
            <a:endParaRPr lang="en-IE" dirty="0"/>
          </a:p>
          <a:p>
            <a:r>
              <a:rPr lang="en-IE" dirty="0"/>
              <a:t>horizontal or vertical 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294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6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48428-14CF-224F-9B09-42C41E1B3C4C}" type="slidenum">
              <a:rPr lang="en-US"/>
              <a:pPr/>
              <a:t>93</a:t>
            </a:fld>
            <a:endParaRPr lang="en-US"/>
          </a:p>
        </p:txBody>
      </p:sp>
      <p:pic>
        <p:nvPicPr>
          <p:cNvPr id="136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3" y="-22860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7648575" y="1647825"/>
            <a:ext cx="1003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E"/>
              <a:t>time = 1</a:t>
            </a:r>
            <a:endParaRPr lang="en-US"/>
          </a:p>
        </p:txBody>
      </p:sp>
      <p:sp>
        <p:nvSpPr>
          <p:cNvPr id="136198" name="Line 6"/>
          <p:cNvSpPr>
            <a:spLocks noChangeShapeType="1"/>
          </p:cNvSpPr>
          <p:nvPr/>
        </p:nvSpPr>
        <p:spPr bwMode="auto">
          <a:xfrm flipH="1">
            <a:off x="6300788" y="4437063"/>
            <a:ext cx="1223962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199" name="Text Box 7"/>
          <p:cNvSpPr txBox="1">
            <a:spLocks noChangeArrowheads="1"/>
          </p:cNvSpPr>
          <p:nvPr/>
        </p:nvSpPr>
        <p:spPr bwMode="auto">
          <a:xfrm>
            <a:off x="7235825" y="3789363"/>
            <a:ext cx="24320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E" sz="1600"/>
              <a:t>this hypothesis has 15% </a:t>
            </a:r>
          </a:p>
          <a:p>
            <a:r>
              <a:rPr lang="en-IE" sz="1600"/>
              <a:t>error</a:t>
            </a:r>
            <a:endParaRPr lang="en-US" sz="1600"/>
          </a:p>
        </p:txBody>
      </p:sp>
      <p:sp>
        <p:nvSpPr>
          <p:cNvPr id="136200" name="Line 8"/>
          <p:cNvSpPr>
            <a:spLocks noChangeShapeType="1"/>
          </p:cNvSpPr>
          <p:nvPr/>
        </p:nvSpPr>
        <p:spPr bwMode="auto">
          <a:xfrm flipH="1" flipV="1">
            <a:off x="6300788" y="4724400"/>
            <a:ext cx="129540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6201" name="Text Box 9"/>
          <p:cNvSpPr txBox="1">
            <a:spLocks noChangeArrowheads="1"/>
          </p:cNvSpPr>
          <p:nvPr/>
        </p:nvSpPr>
        <p:spPr bwMode="auto">
          <a:xfrm>
            <a:off x="7092950" y="5084763"/>
            <a:ext cx="2295525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E" sz="1600"/>
              <a:t>and so does</a:t>
            </a:r>
          </a:p>
          <a:p>
            <a:r>
              <a:rPr lang="en-IE" sz="1600"/>
              <a:t>this ensemble, since</a:t>
            </a:r>
          </a:p>
          <a:p>
            <a:r>
              <a:rPr lang="en-IE" sz="1600"/>
              <a:t>the ensemble contains</a:t>
            </a:r>
          </a:p>
          <a:p>
            <a:r>
              <a:rPr lang="en-IE" sz="1600"/>
              <a:t>just this one hypothesis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2894297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7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CAE798-3994-A24F-A930-19803021F704}" type="slidenum">
              <a:rPr lang="en-US"/>
              <a:pPr/>
              <a:t>94</a:t>
            </a:fld>
            <a:endParaRPr lang="en-US"/>
          </a:p>
        </p:txBody>
      </p:sp>
      <p:pic>
        <p:nvPicPr>
          <p:cNvPr id="137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3" y="-22860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37221" name="Text Box 5"/>
          <p:cNvSpPr txBox="1">
            <a:spLocks noChangeArrowheads="1"/>
          </p:cNvSpPr>
          <p:nvPr/>
        </p:nvSpPr>
        <p:spPr bwMode="auto">
          <a:xfrm>
            <a:off x="7885113" y="1576388"/>
            <a:ext cx="1003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E"/>
              <a:t>time = 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432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8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225F8-D947-884E-86B3-5ED70E25AE21}" type="slidenum">
              <a:rPr lang="en-US"/>
              <a:pPr/>
              <a:t>95</a:t>
            </a:fld>
            <a:endParaRPr lang="en-US"/>
          </a:p>
        </p:txBody>
      </p:sp>
      <p:pic>
        <p:nvPicPr>
          <p:cNvPr id="138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3" y="-22860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38245" name="Text Box 5"/>
          <p:cNvSpPr txBox="1">
            <a:spLocks noChangeArrowheads="1"/>
          </p:cNvSpPr>
          <p:nvPr/>
        </p:nvSpPr>
        <p:spPr bwMode="auto">
          <a:xfrm>
            <a:off x="7885113" y="1576388"/>
            <a:ext cx="1003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E"/>
              <a:t>time =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876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9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C9117F-637B-6644-8E89-42E68C86D1D0}" type="slidenum">
              <a:rPr lang="en-US"/>
              <a:pPr/>
              <a:t>96</a:t>
            </a:fld>
            <a:endParaRPr lang="en-US"/>
          </a:p>
        </p:txBody>
      </p:sp>
      <p:pic>
        <p:nvPicPr>
          <p:cNvPr id="139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3" y="-22860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39269" name="Text Box 5"/>
          <p:cNvSpPr txBox="1">
            <a:spLocks noChangeArrowheads="1"/>
          </p:cNvSpPr>
          <p:nvPr/>
        </p:nvSpPr>
        <p:spPr bwMode="auto">
          <a:xfrm>
            <a:off x="7885113" y="1576388"/>
            <a:ext cx="1130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E"/>
              <a:t>time = 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7638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0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80869-777E-8240-AD4A-D87F9F6B7F56}" type="slidenum">
              <a:rPr lang="en-US"/>
              <a:pPr/>
              <a:t>97</a:t>
            </a:fld>
            <a:endParaRPr lang="en-US"/>
          </a:p>
        </p:txBody>
      </p:sp>
      <p:pic>
        <p:nvPicPr>
          <p:cNvPr id="140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3" y="-22860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40293" name="Text Box 5"/>
          <p:cNvSpPr txBox="1">
            <a:spLocks noChangeArrowheads="1"/>
          </p:cNvSpPr>
          <p:nvPr/>
        </p:nvSpPr>
        <p:spPr bwMode="auto">
          <a:xfrm>
            <a:off x="7885113" y="1576388"/>
            <a:ext cx="1257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E"/>
              <a:t>time = 100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202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1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F6F4F8-81D7-074B-AB93-74F3EE8F4BC6}" type="slidenum">
              <a:rPr lang="en-US"/>
              <a:pPr/>
              <a:t>98</a:t>
            </a:fld>
            <a:endParaRPr lang="en-US"/>
          </a:p>
        </p:txBody>
      </p:sp>
      <p:pic>
        <p:nvPicPr>
          <p:cNvPr id="141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3" y="-22860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41317" name="Text Box 5"/>
          <p:cNvSpPr txBox="1">
            <a:spLocks noChangeArrowheads="1"/>
          </p:cNvSpPr>
          <p:nvPr/>
        </p:nvSpPr>
        <p:spPr bwMode="auto">
          <a:xfrm>
            <a:off x="7885113" y="1576388"/>
            <a:ext cx="12573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IE"/>
              <a:t>time = 300</a:t>
            </a:r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3348038" y="3141663"/>
            <a:ext cx="6117643" cy="1380470"/>
            <a:chOff x="3348038" y="3141663"/>
            <a:chExt cx="6117643" cy="1380470"/>
          </a:xfrm>
        </p:grpSpPr>
        <p:sp>
          <p:nvSpPr>
            <p:cNvPr id="141318" name="Line 6"/>
            <p:cNvSpPr>
              <a:spLocks noChangeShapeType="1"/>
            </p:cNvSpPr>
            <p:nvPr/>
          </p:nvSpPr>
          <p:spPr bwMode="auto">
            <a:xfrm flipH="1" flipV="1">
              <a:off x="3348038" y="3141663"/>
              <a:ext cx="4464050" cy="9350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1319" name="Text Box 7"/>
            <p:cNvSpPr txBox="1">
              <a:spLocks noChangeArrowheads="1"/>
            </p:cNvSpPr>
            <p:nvPr/>
          </p:nvSpPr>
          <p:spPr bwMode="auto">
            <a:xfrm>
              <a:off x="7524750" y="3998913"/>
              <a:ext cx="1940931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IE" sz="2800" dirty="0"/>
                <a:t>overfitting!!</a:t>
              </a:r>
              <a:endParaRPr 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566539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000090"/>
                </a:solidFill>
              </a:rPr>
              <a:t>Learning from weighted data</a:t>
            </a:r>
          </a:p>
        </p:txBody>
      </p:sp>
      <p:sp>
        <p:nvSpPr>
          <p:cNvPr id="531459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43000"/>
            <a:ext cx="8229600" cy="5334000"/>
          </a:xfrm>
        </p:spPr>
        <p:txBody>
          <a:bodyPr>
            <a:normAutofit lnSpcReduction="10000"/>
          </a:bodyPr>
          <a:lstStyle/>
          <a:p>
            <a:r>
              <a:rPr lang="en-US" sz="2400" b="1" dirty="0" smtClean="0">
                <a:solidFill>
                  <a:srgbClr val="000090"/>
                </a:solidFill>
              </a:rPr>
              <a:t>Consider </a:t>
            </a:r>
            <a:r>
              <a:rPr lang="en-US" sz="2400" b="1" dirty="0">
                <a:solidFill>
                  <a:srgbClr val="000090"/>
                </a:solidFill>
              </a:rPr>
              <a:t>a weighted dataset</a:t>
            </a:r>
          </a:p>
          <a:p>
            <a:pPr lvl="1"/>
            <a:r>
              <a:rPr lang="en-US" sz="2400" dirty="0"/>
              <a:t>D(</a:t>
            </a:r>
            <a:r>
              <a:rPr lang="en-US" sz="2400" dirty="0" err="1"/>
              <a:t>i</a:t>
            </a:r>
            <a:r>
              <a:rPr lang="en-US" sz="2400" dirty="0"/>
              <a:t>) – weight of </a:t>
            </a:r>
            <a:r>
              <a:rPr lang="en-US" sz="2400" i="1" dirty="0" err="1"/>
              <a:t>i</a:t>
            </a:r>
            <a:r>
              <a:rPr lang="en-US" sz="1600" i="1" dirty="0"/>
              <a:t> </a:t>
            </a:r>
            <a:r>
              <a:rPr lang="en-US" sz="2400" dirty="0" err="1"/>
              <a:t>th</a:t>
            </a:r>
            <a:r>
              <a:rPr lang="en-US" sz="2400" dirty="0"/>
              <a:t> training example (</a:t>
            </a:r>
            <a:r>
              <a:rPr lang="en-US" sz="2400" b="1" dirty="0" err="1"/>
              <a:t>x</a:t>
            </a:r>
            <a:r>
              <a:rPr lang="en-US" sz="2400" baseline="30000" dirty="0" err="1"/>
              <a:t>i</a:t>
            </a:r>
            <a:r>
              <a:rPr lang="en-US" sz="2400" dirty="0" err="1"/>
              <a:t>,y</a:t>
            </a:r>
            <a:r>
              <a:rPr lang="en-US" sz="2400" baseline="30000" dirty="0" err="1"/>
              <a:t>i</a:t>
            </a:r>
            <a:r>
              <a:rPr lang="en-US" sz="2400" dirty="0"/>
              <a:t>)</a:t>
            </a:r>
          </a:p>
          <a:p>
            <a:pPr lvl="1"/>
            <a:r>
              <a:rPr lang="en-US" sz="2400" dirty="0">
                <a:solidFill>
                  <a:srgbClr val="000090"/>
                </a:solidFill>
              </a:rPr>
              <a:t>Interpretations:</a:t>
            </a:r>
          </a:p>
          <a:p>
            <a:pPr lvl="2"/>
            <a:r>
              <a:rPr lang="en-US" sz="2000" i="1" dirty="0" err="1"/>
              <a:t>i</a:t>
            </a:r>
            <a:r>
              <a:rPr lang="en-US" sz="1100" i="1" dirty="0"/>
              <a:t> </a:t>
            </a:r>
            <a:r>
              <a:rPr lang="en-US" sz="2000" dirty="0" err="1"/>
              <a:t>th</a:t>
            </a:r>
            <a:r>
              <a:rPr lang="en-US" sz="2000" dirty="0"/>
              <a:t> training example counts </a:t>
            </a:r>
            <a:r>
              <a:rPr lang="en-US" sz="2000" dirty="0" smtClean="0"/>
              <a:t>as if it occurred </a:t>
            </a:r>
            <a:r>
              <a:rPr lang="en-US" sz="2000" dirty="0"/>
              <a:t>D(</a:t>
            </a:r>
            <a:r>
              <a:rPr lang="en-US" sz="2000" dirty="0" err="1"/>
              <a:t>i</a:t>
            </a:r>
            <a:r>
              <a:rPr lang="en-US" sz="2000" dirty="0"/>
              <a:t>) </a:t>
            </a:r>
            <a:r>
              <a:rPr lang="en-US" sz="2000" dirty="0" smtClean="0"/>
              <a:t>times</a:t>
            </a:r>
            <a:endParaRPr lang="en-US" sz="2000" dirty="0"/>
          </a:p>
          <a:p>
            <a:pPr lvl="2"/>
            <a:r>
              <a:rPr lang="en-US" sz="2000" dirty="0"/>
              <a:t>If I were to “resample” data, I would get more samples of “heavier” data </a:t>
            </a:r>
            <a:r>
              <a:rPr lang="en-US" sz="2000" dirty="0" smtClean="0"/>
              <a:t>points</a:t>
            </a:r>
            <a:endParaRPr lang="en-US" sz="2000" dirty="0"/>
          </a:p>
          <a:p>
            <a:r>
              <a:rPr lang="en-US" sz="2400" b="1" dirty="0">
                <a:solidFill>
                  <a:srgbClr val="000090"/>
                </a:solidFill>
              </a:rPr>
              <a:t>Now, </a:t>
            </a:r>
            <a:r>
              <a:rPr lang="en-US" sz="2400" b="1" dirty="0" smtClean="0">
                <a:solidFill>
                  <a:srgbClr val="000090"/>
                </a:solidFill>
              </a:rPr>
              <a:t>always do weighted calculations:</a:t>
            </a:r>
            <a:endParaRPr lang="en-US" sz="2400" b="1" dirty="0">
              <a:solidFill>
                <a:srgbClr val="000090"/>
              </a:solidFill>
            </a:endParaRPr>
          </a:p>
          <a:p>
            <a:pPr lvl="1"/>
            <a:r>
              <a:rPr lang="en-US" sz="2000" dirty="0"/>
              <a:t>e.g., MLE for Naïve Bayes, redefine </a:t>
            </a:r>
            <a:r>
              <a:rPr lang="en-US" sz="2000" i="1" dirty="0"/>
              <a:t>Count(Y=y)</a:t>
            </a:r>
            <a:r>
              <a:rPr lang="en-US" sz="2000" dirty="0"/>
              <a:t> to be </a:t>
            </a:r>
            <a:r>
              <a:rPr lang="en-US" sz="2000" dirty="0">
                <a:solidFill>
                  <a:srgbClr val="000090"/>
                </a:solidFill>
              </a:rPr>
              <a:t>weighted</a:t>
            </a:r>
            <a:r>
              <a:rPr lang="en-US" sz="2000" dirty="0"/>
              <a:t> </a:t>
            </a:r>
            <a:r>
              <a:rPr lang="en-US" sz="2000" dirty="0" smtClean="0"/>
              <a:t>count:</a:t>
            </a:r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setting D(j)=1 (or any constant value!), for all j, will recreates </a:t>
            </a:r>
            <a:r>
              <a:rPr lang="en-US" sz="2000" dirty="0" err="1" smtClean="0"/>
              <a:t>unweighted</a:t>
            </a:r>
            <a:r>
              <a:rPr lang="en-US" sz="2000" dirty="0" smtClean="0"/>
              <a:t> case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4419600"/>
            <a:ext cx="5823044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920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1459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X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67.5"/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X)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194.375"/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0 \leq P(X) \leq 1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498.625"/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int_{-\infty}^{\infty}  P(X) dX = 1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640.75"/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sum  P(X)  = 1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464.375"/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{\cal D} \mid \theta) = \theta^{\alpha_H} (1-\theta)^{\alpha_T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00"/>
  <p:tag name="BOXFONT" val="10"/>
  <p:tag name="BOXWRAP" val="False"/>
  <p:tag name="WORKAROUNDTRANSPARENCYBUG" val="False"/>
  <p:tag name="ALLOWFONTSUBSTITUTION" val="False"/>
  <p:tag name="BITMAPFORMAT" val="pngmono"/>
  <p:tag name="ORIGWIDTH" val="236"/>
  <p:tag name="PICTUREFILESIZE" val="1107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\widehat{\theta} &amp; = &amp; \arg\max_\theta \ \ P({\cal D} \mid \theta)\\&#10;&amp;= &amp; \arg\max_\theta \ \ \ln P({\cal D} \mid \theta)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59"/>
  <p:tag name="PICTUREFILESIZE" val="2486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{\cal D} \mid \theta) = \theta^{\alpha_H} (1-\theta)^{\alpha_T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00"/>
  <p:tag name="BOXFONT" val="10"/>
  <p:tag name="BOXWRAP" val="False"/>
  <p:tag name="WORKAROUNDTRANSPARENCYBUG" val="False"/>
  <p:tag name="ALLOWFONTSUBSTITUTION" val="False"/>
  <p:tag name="BITMAPFORMAT" val="pngmono"/>
  <p:tag name="ORIGWIDTH" val="236"/>
  <p:tag name="PICTUREFILESIZE" val="1107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\widehat{\theta} &amp; = &amp; \arg\max_\theta \ \ P({\cal D} \mid \theta)\\&#10;&amp;= &amp; \arg\max_\theta \ \ \ln P({\cal D} \mid \theta)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59"/>
  <p:tag name="PICTUREFILESIZE" val="2486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\widehat{\theta} &amp; = &amp; \arg\max_\theta \ \ \ln P({\cal D} \mid \theta) \\&#10;&amp; = &amp; \arg\max_\theta \ \ \ln \theta^{\alpha_H} (1-\theta)^{\alpha_T} 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306"/>
  <p:tag name="PICTUREFILESIZE" val="2742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LE} &amp; = &amp; \frac{\alpha_H}{\alpha_H+{\alpha_T}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92"/>
  <p:tag name="PICTUREFILESIZE" val="1047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LE} &amp; = &amp; \frac{\alpha_H}{\alpha_H+{\alpha_T}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92"/>
  <p:tag name="PICTUREFILESIZE" val="1047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P(\mid \widehat{\theta} - \theta^*\mid \geq \epsilon) &amp; \leq &amp; &#10;2 e^{-2 N \epsilon^2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71"/>
  <p:tag name="PICTUREFILESIZE" val="1310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begin{eqnarray*}&#10;\widehat{\theta}_{MLE} &amp; = &amp; \frac{\alpha_H}{\alpha_H+{\alpha_T}}&#10;\end{eqnarray*}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92"/>
  <p:tag name="PICTUREFILESIZE" val="1047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P(\theta\mid{\cal D}) &amp;= &amp; \frac{P({\cal D} \mid \theta)P(\theta)}{P({\cal D})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59"/>
  <p:tag name="PICTUREFILESIZE" val="1740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P(\theta\mid{\cal D}) &amp; \propto &amp; {P({\cal D} \mid \theta)P(\theta)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53"/>
  <p:tag name="PICTUREFILESIZE" val="127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P(\theta\mid{\cal D}) &amp; \propto &amp; {P({\cal D} \mid \theta)P(\theta)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53"/>
  <p:tag name="PICTUREFILESIZE" val="1271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theta)  = \frac{\theta^{\beta_H-1}(1-\theta)^{\beta_T-1}}{B(\beta_H,\beta_T)} &#10;\sim Beta(\beta_H,\beta_T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404"/>
  <p:tag name="PICTUREFILESIZE" val="2941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{\cal D} \mid \theta) = \theta^{\alpha_H} (1-\theta)^{\alpha_T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00"/>
  <p:tag name="BOXFONT" val="10"/>
  <p:tag name="BOXWRAP" val="False"/>
  <p:tag name="WORKAROUNDTRANSPARENCYBUG" val="False"/>
  <p:tag name="ALLOWFONTSUBSTITUTION" val="False"/>
  <p:tag name="BITMAPFORMAT" val="pngmono"/>
  <p:tag name="ORIGWIDTH" val="236"/>
  <p:tag name="PICTUREFILESIZE" val="1107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theta\mid{\cal D})  = \frac{\theta^{\beta_H + \alpha_H -1}(1-\theta)^{\beta_T + \alpha_T -1}}{B(\beta_H + \alpha_H,\beta_T + \alpha_T)} &#10;\sim Beta(\beta_H + \alpha_H,\beta_T + \alpha_T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613"/>
  <p:tag name="PICTUREFILESIZE" val="43177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widehat{\theta} = \arg\max_\theta P(\theta\mid {\cal D}) = 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26"/>
  <p:tag name="PICTUREFILESIZE" val="1251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x\mid\mu,\sigma) = \frac{1}{\sigma \sqrt{2\pi}} e^{\frac{-(x-\mu)^2}{2\sigma^2}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62"/>
  <p:tag name="PICTUREFILESIZE" val="16796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x\mid\mu,\sigma) = \frac{1}{\sigma \sqrt{2\pi}} e^{\frac{-(x-\mu)^2}{2\sigma^2}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62"/>
  <p:tag name="PICTUREFILESIZE" val="16796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{\cal D}\mid\mu,\sigma) = \left(\frac{1}{\sigma \sqrt{2\pi}}\right)^N&#10;\prod_{i=1}^N e^{\frac{-(x_i-\mu)^2}{2\sigma^2}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355"/>
  <p:tag name="PICTUREFILESIZE" val="25597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\ln P({\cal D}\mid\mu,\sigma) &amp; = &amp; \ln \left [\left(\frac{1}{\sigma \sqrt{2\pi}}\right)^N&#10;\prod_{i=1}^N e^{\frac{-(x_i-\mu)^2}{2\sigma^2}} \right] \\&#10;&amp; = &amp; - N \ln \sigma \sqrt{2\pi} - \sum_{i=1}^N \frac{(x_i-\mu)^2}{2\sigma^2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442"/>
  <p:tag name="PICTUREFILESIZE" val="4885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x\mid\mu,\sigma) = \frac{1}{\sigma \sqrt{2\pi}} e^{\frac{-(x-\mu)^2}{2\sigma^2}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62"/>
  <p:tag name="PICTUREFILESIZE" val="1679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\ln P({\cal D}\mid\mu,\sigma) &amp; = &amp; \ln \left [\left(\frac{1}{\sigma \sqrt{2\pi}}\right)^N&#10;\prod_{i=1}^N e^{\frac{-(x_i-\mu)^2}{2\sigma^2}} \right] \\&#10;&amp; = &amp; - N \ln \sigma \sqrt{2\pi} - \sum_{i=1}^N \frac{(x_i-\mu)^2}{2\sigma^2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442"/>
  <p:tag name="PICTUREFILESIZE" val="48853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\frac{d}{d\mu}\ln P({\cal D}\mid\mu,\sigma) &#10;&amp; = &amp; \frac{d}{d\mu} \left[- N \ln \sigma \sqrt{2\pi} - \sum_{i=1}^N \frac{(x_i-\mu)^2}{2\sigma^2} \right] \\&#10;&amp; = &amp; \frac{d}{d\mu} \left[- N \ln \sigma \sqrt{2\pi}\right] - \sum_{i=1}^N \frac{d}{d\mu}\left[\frac{(x_i-\mu)^2}{2\sigma^2} \right]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564"/>
  <p:tag name="PICTUREFILESIZE" val="6414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\widehat{\mu}_{MLE} &amp; = &amp; \frac{1}{N}{\sum_{i=1}^N x_i}\\[5mm]&#10;\widehat{\sigma}^2_{MLE} &amp; = &amp; \frac{1}{N}{\sum_{i=1}^N (x_i - \widehat{\mu})^2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48"/>
  <p:tag name="PICTUREFILESIZE" val="3098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\frac{d}{d\mu}\ln P({\cal D}\mid\mu,\sigma) &#10;&amp; = &amp; \frac{d}{d\mu} \left[- N \ln \sigma \sqrt{2\pi} - \sum_{i=1}^N \frac{(x_i-\mu)^2}{2\sigma^2} \right] \\&#10;&amp; = &amp; \frac{d}{d\mu} \left[- N \ln \sigma \sqrt{2\pi}\right] - \sum_{i=1}^N \frac{d}{d\mu}\left[\frac{(x_i-\mu)^2}{2\sigma^2} \right]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564"/>
  <p:tag name="PICTUREFILESIZE" val="64144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\frac{d}{d\sigma}\ln P({\cal D}\mid\mu,\sigma) &#10;&amp; = &amp; \frac{d}{d\sigma} \left[- N \ln \sigma \sqrt{2\pi} - \sum_{i=1}^N \frac{(x_i-\mu)^2}{2\sigma^2} \right] \\&#10;&amp; = &amp; \frac{d}{d\sigma} \left[- N \ln \sigma \sqrt{2\pi}\right] - \sum_{i=1}^N \frac{d}{d\sigma}\left[\frac{(x_i-\mu)^2}{2\sigma^2} \right]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564"/>
  <p:tag name="PICTUREFILESIZE" val="62072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\widehat{\mu}_{MLE} &amp; = &amp; \frac{1}{N}{\sum_{i=1}^N x_i}\\[5mm]&#10;\widehat{\sigma}^2_{MLE} &amp; = &amp; \frac{1}{N}{\sum_{i=1}^N (x_i - \widehat{\mu})^2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48"/>
  <p:tag name="PICTUREFILESIZE" val="30982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\widehat{\mu}_{MLE} &amp; = &amp; \frac{1}{N}{\sum_{i=1}^N x_i}\\[5mm]&#10;\widehat{\sigma}^2_{MLE} &amp; = &amp; \frac{1}{N}{\sum_{i=1}^N (x_i - \widehat{\mu})^2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48"/>
  <p:tag name="PICTUREFILESIZE" val="30982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\widehat{\mu}_{MLE} &amp; = &amp; \frac{1}{N}{\sum_{i=1}^N x_i}\\[5mm]&#10;\widehat{\sigma}^2_{MLE} &amp; = &amp; \frac{1}{N}{\sum_{i=1}^N (x_i - \widehat{\mu})^2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48"/>
  <p:tag name="PICTUREFILESIZE" val="3098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(\forall i,j,k) P(X=i|Y=j,Z=k) = P(X=i|Z=k) 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91"/>
  <p:tag name="BOXFONT" val="10"/>
  <p:tag name="BOXWRAP" val="False"/>
  <p:tag name="WORKAROUNDTRANSPARENCYBUG" val="False"/>
  <p:tag name="ALLOWFONTSUBSTITUTION" val="False"/>
  <p:tag name="BITMAPFORMAT" val="pngmono"/>
  <p:tag name="ORIGWIDTH" val="484"/>
  <p:tag name="PICTUREFILESIZE" val="21155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P(Thunder | Rain, Lightning) = P(Thunder | Lightning)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91"/>
  <p:tag name="BOXFONT" val="10"/>
  <p:tag name="BOXWRAP" val="False"/>
  <p:tag name="WORKAROUNDTRANSPARENCYBUG" val="False"/>
  <p:tag name="ALLOWFONTSUBSTITUTION" val="False"/>
  <p:tag name="BITMAPFORMAT" val="pngmono"/>
  <p:tag name="ORIGWIDTH" val="525"/>
  <p:tag name="PICTUREFILESIZE" val="2882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P(X,Y \mid Z) = P(X \mid Z) P(Y \mid Z)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91"/>
  <p:tag name="BOXFONT" val="10"/>
  <p:tag name="BOXWRAP" val="False"/>
  <p:tag name="WORKAROUNDTRANSPARENCYBUG" val="False"/>
  <p:tag name="ALLOWFONTSUBSTITUTION" val="False"/>
  <p:tag name="BITMAPFORMAT" val="pngmono"/>
  <p:tag name="ORIGWIDTH" val="315"/>
  <p:tag name="PICTUREFILESIZE" val="1551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P(X_1, X_2 | Y) = P(X_1 | X_2, Y) P(X_2 | Y)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91"/>
  <p:tag name="BOXFONT" val="10"/>
  <p:tag name="BOXWRAP" val="False"/>
  <p:tag name="WORKAROUNDTRANSPARENCYBUG" val="False"/>
  <p:tag name="ALLOWFONTSUBSTITUTION" val="False"/>
  <p:tag name="BITMAPFORMAT" val="pngmono"/>
  <p:tag name="ORIGWIDTH" val="363"/>
  <p:tag name="PICTUREFILESIZE" val="17988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= P(X_1 | Y) P(X_2 | Y)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91"/>
  <p:tag name="BOXFONT" val="10"/>
  <p:tag name="BOXWRAP" val="False"/>
  <p:tag name="WORKAROUNDTRANSPARENCYBUG" val="False"/>
  <p:tag name="ALLOWFONTSUBSTITUTION" val="False"/>
  <p:tag name="BITMAPFORMAT" val="pngmono"/>
  <p:tag name="ORIGWIDTH" val="195"/>
  <p:tag name="PICTUREFILESIZE" val="10305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P(X_1 ... X_n | Y) = \prod_i P(X_i | Y)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91"/>
  <p:tag name="BOXFONT" val="10"/>
  <p:tag name="BOXWRAP" val="False"/>
  <p:tag name="WORKAROUNDTRANSPARENCYBUG" val="False"/>
  <p:tag name="ALLOWFONTSUBSTITUTION" val="False"/>
  <p:tag name="BITMAPFORMAT" val="pngmono"/>
  <p:tag name="ORIGWIDTH" val="269"/>
  <p:tag name="PICTUREFILESIZE" val="15096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y^* = h_{NB}({\bf x}) &amp;=&amp; \arg\max_y P(y)P(x_1, \ldots, x_n \mid y) &#10;\\&#10;&amp;=&amp; \arg\max_y P(y) \prod_i P(x_i | y)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91"/>
  <p:tag name="BOXFONT" val="10"/>
  <p:tag name="BOXWRAP" val="False"/>
  <p:tag name="WORKAROUNDTRANSPARENCYBUG" val="False"/>
  <p:tag name="ALLOWFONTSUBSTITUTION" val="False"/>
  <p:tag name="BITMAPFORMAT" val="pngmono"/>
  <p:tag name="ORIGWIDTH" val="459"/>
  <p:tag name="PICTUREFILESIZE" val="4136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ldots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92"/>
  <p:tag name="BOXHEIGHT" val="422"/>
  <p:tag name="BOXFONT" val="10"/>
  <p:tag name="BOXWRAP" val="False"/>
  <p:tag name="WORKAROUNDTRANSPARENCYBUG" val="False"/>
  <p:tag name="ALLOWFONTSUBSTITUTION" val="False"/>
  <p:tag name="BITMAPFORMAT" val="pngmono"/>
  <p:tag name="ORIGWIDTH" val="22"/>
  <p:tag name="PICTUREFILESIZE" val="308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rightarrow \langle F_{0,0} = 0 \,\,\, F_{0,1} = 0 \,\,\, F_{0,2} = 1 \,\,\, F_{0,3} = 1 \,\,\, F_{0,4} = 0 \,\,\, \ldots  F_{15,15} = 0 \rangle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92"/>
  <p:tag name="BOXHEIGHT" val="422"/>
  <p:tag name="BOXFONT" val="10"/>
  <p:tag name="BOXWRAP" val="False"/>
  <p:tag name="WORKAROUNDTRANSPARENCYBUG" val="False"/>
  <p:tag name="ALLOWFONTSUBSTITUTION" val="False"/>
  <p:tag name="BITMAPFORMAT" val="pngmono"/>
  <p:tag name="ORIGWIDTH" val="642"/>
  <p:tag name="PICTUREFILESIZE" val="21523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Y | F_{0,0} \ldots F_{15,15}) \propto P(Y) \prod_{i,j} P(F_{i,j} | Y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387"/>
  <p:tag name="PICTUREFILESIZE" val="20827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Y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51"/>
  <p:tag name="PICTUREFILESIZE" val="3008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F_{3,1}=on|Y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49"/>
  <p:tag name="PICTUREFILESIZE" val="728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G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9.375"/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F_{5,5}=on|Y)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49"/>
  <p:tag name="PICTUREFILESIZE" val="7447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P(X_1 ... X_n | Y) \neq \prod_i P(X_i | Y)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91"/>
  <p:tag name="BOXFONT" val="10"/>
  <p:tag name="BOXWRAP" val="False"/>
  <p:tag name="WORKAROUNDTRANSPARENCYBUG" val="False"/>
  <p:tag name="ALLOWFONTSUBSTITUTION" val="False"/>
  <p:tag name="BITMAPFORMAT" val="pngmono"/>
  <p:tag name="ORIGWIDTH" val="269"/>
  <p:tag name="PICTUREFILESIZE" val="15729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box{features}, C=2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92"/>
  <p:tag name="BOXHEIGHT" val="422"/>
  <p:tag name="BOXFONT" val="10"/>
  <p:tag name="BOXWRAP" val="False"/>
  <p:tag name="WORKAROUNDTRANSPARENCYBUG" val="False"/>
  <p:tag name="ALLOWFONTSUBSTITUTION" val="False"/>
  <p:tag name="BITMAPFORMAT" val="pngmono"/>
  <p:tag name="ORIGWIDTH" val="183"/>
  <p:tag name="PICTUREFILESIZE" val="8778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box{features}, C=3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92"/>
  <p:tag name="BOXHEIGHT" val="422"/>
  <p:tag name="BOXFONT" val="10"/>
  <p:tag name="BOXWRAP" val="False"/>
  <p:tag name="WORKAROUNDTRANSPARENCYBUG" val="False"/>
  <p:tag name="ALLOWFONTSUBSTITUTION" val="False"/>
  <p:tag name="BITMAPFORMAT" val="pngmono"/>
  <p:tag name="ORIGWIDTH" val="183"/>
  <p:tag name="PICTUREFILESIZE" val="8886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C=2) = 0.1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55"/>
  <p:tag name="PICTUREFILESIZE" val="5987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P(C=3) = 0.1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155"/>
  <p:tag name="PICTUREFILESIZE" val="6109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athrm{on}| C=2) = 0.01 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92"/>
  <p:tag name="BOXHEIGHT" val="422"/>
  <p:tag name="BOXFONT" val="10"/>
  <p:tag name="BOXWRAP" val="False"/>
  <p:tag name="WORKAROUNDTRANSPARENCYBUG" val="False"/>
  <p:tag name="ALLOWFONTSUBSTITUTION" val="False"/>
  <p:tag name="BITMAPFORMAT" val="pngmono"/>
  <p:tag name="ORIGWIDTH" val="199"/>
  <p:tag name="PICTUREFILESIZE" val="827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athrm{on}| C=3) = 0.0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92"/>
  <p:tag name="BOXHEIGHT" val="422"/>
  <p:tag name="BOXFONT" val="10"/>
  <p:tag name="BOXWRAP" val="False"/>
  <p:tag name="WORKAROUNDTRANSPARENCYBUG" val="False"/>
  <p:tag name="ALLOWFONTSUBSTITUTION" val="False"/>
  <p:tag name="BITMAPFORMAT" val="pngmono"/>
  <p:tag name="ORIGWIDTH" val="186"/>
  <p:tag name="PICTUREFILESIZE" val="807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athrm{off}| C=2) = 0.1 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92"/>
  <p:tag name="BOXHEIGHT" val="422"/>
  <p:tag name="BOXFONT" val="10"/>
  <p:tag name="BOXWRAP" val="False"/>
  <p:tag name="WORKAROUNDTRANSPARENCYBUG" val="False"/>
  <p:tag name="ALLOWFONTSUBSTITUTION" val="False"/>
  <p:tag name="BITMAPFORMAT" val="pngmono"/>
  <p:tag name="ORIGWIDTH" val="189"/>
  <p:tag name="PICTUREFILESIZE" val="767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athrm{off}| C=3) = 0.7 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92"/>
  <p:tag name="BOXHEIGHT" val="422"/>
  <p:tag name="BOXFONT" val="10"/>
  <p:tag name="BOXWRAP" val="False"/>
  <p:tag name="WORKAROUNDTRANSPARENCYBUG" val="False"/>
  <p:tag name="ALLOWFONTSUBSTITUTION" val="False"/>
  <p:tag name="BITMAPFORMAT" val="pngmono"/>
  <p:tag name="ORIGWIDTH" val="190"/>
  <p:tag name="PICTUREFILESIZE" val="812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5.75"/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athrm{on}| C=2) = 0.1 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92"/>
  <p:tag name="BOXHEIGHT" val="422"/>
  <p:tag name="BOXFONT" val="10"/>
  <p:tag name="BOXWRAP" val="False"/>
  <p:tag name="WORKAROUNDTRANSPARENCYBUG" val="False"/>
  <p:tag name="ALLOWFONTSUBSTITUTION" val="False"/>
  <p:tag name="BITMAPFORMAT" val="pngmono"/>
  <p:tag name="ORIGWIDTH" val="185"/>
  <p:tag name="PICTUREFILESIZE" val="753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athrm{on}| C=3) = 0.9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92"/>
  <p:tag name="BOXHEIGHT" val="422"/>
  <p:tag name="BOXFONT" val="10"/>
  <p:tag name="BOXWRAP" val="False"/>
  <p:tag name="WORKAROUNDTRANSPARENCYBUG" val="False"/>
  <p:tag name="ALLOWFONTSUBSTITUTION" val="False"/>
  <p:tag name="BITMAPFORMAT" val="pngmono"/>
  <p:tag name="ORIGWIDTH" val="186"/>
  <p:tag name="PICTUREFILESIZE" val="8385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athrm{on}| C=2) = 0.8 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92"/>
  <p:tag name="BOXHEIGHT" val="422"/>
  <p:tag name="BOXFONT" val="10"/>
  <p:tag name="BOXWRAP" val="False"/>
  <p:tag name="WORKAROUNDTRANSPARENCYBUG" val="False"/>
  <p:tag name="ALLOWFONTSUBSTITUTION" val="False"/>
  <p:tag name="BITMAPFORMAT" val="pngmono"/>
  <p:tag name="ORIGWIDTH" val="186"/>
  <p:tag name="PICTUREFILESIZE" val="8376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\mathrm{on}| C=3) = 0.8 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92"/>
  <p:tag name="BOXHEIGHT" val="422"/>
  <p:tag name="BOXFONT" val="10"/>
  <p:tag name="BOXWRAP" val="False"/>
  <p:tag name="WORKAROUNDTRANSPARENCYBUG" val="False"/>
  <p:tag name="ALLOWFONTSUBSTITUTION" val="False"/>
  <p:tag name="BITMAPFORMAT" val="pngmono"/>
  <p:tag name="ORIGWIDTH" val="186"/>
  <p:tag name="PICTUREFILESIZE" val="8527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P(y) \prod_{i=1}^{LengthDoc} P(x_i | y)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91"/>
  <p:tag name="BOXFONT" val="10"/>
  <p:tag name="BOXWRAP" val="False"/>
  <p:tag name="WORKAROUNDTRANSPARENCYBUG" val="False"/>
  <p:tag name="ALLOWFONTSUBSTITUTION" val="False"/>
  <p:tag name="BITMAPFORMAT" val="pngmono"/>
  <p:tag name="ORIGWIDTH" val="209"/>
  <p:tag name="PICTUREFILESIZE" val="1644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X_i= x \mid Y=y_k) = \frac{1}{\sigma_{ik} \sqrt{2\pi}} \ \ e^{\frac{-(x-\mu_{ik})^2}{2\sigma_{ik}^2}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396"/>
  <p:tag name="PICTUREFILESIZE" val="25152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\hat{\mu}_{ik} = \frac{1}{\sum_j \delta(Y^j=y_k)} \sum_j  X_i^j  \delta(Y^j=y_k)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362"/>
  <p:tag name="PICTUREFILESIZE" val="2460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&#10;\hat{\sigma}^2_{ik} = \frac{1}{\sum_j \delta(Y^j=y_k)-1} \sum_j  (X_i^j - \hat{\mu}_{ik})^2  \delta(Y^j=y_k)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471"/>
  <p:tag name="PICTUREFILESIZE" val="30395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p(Data, Zebra)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62"/>
  <p:tag name="BOXHEIGHT" val="309"/>
  <p:tag name="BOXFONT" val="10"/>
  <p:tag name="BOXWRAP" val="False"/>
  <p:tag name="WORKAROUNDTRANSPARENCYBUG" val="False"/>
  <p:tag name="ALLOWFONTSUBSTITUTION" val="False"/>
  <p:tag name="BITMAPFORMAT" val="pngmono"/>
  <p:tag name="ORIGWIDTH" val="143"/>
  <p:tag name="PICTUREFILESIZE" val="9212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p(Data, No~Zebra)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62"/>
  <p:tag name="BOXHEIGHT" val="309"/>
  <p:tag name="BOXFONT" val="10"/>
  <p:tag name="BOXWRAP" val="False"/>
  <p:tag name="WORKAROUNDTRANSPARENCYBUG" val="False"/>
  <p:tag name="ALLOWFONTSUBSTITUTION" val="False"/>
  <p:tag name="BITMAPFORMAT" val="pngmono"/>
  <p:tag name="ORIGWIDTH" val="180"/>
  <p:tag name="PICTUREFILESIZE" val="1096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label = F_{Zebra}(Data)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62"/>
  <p:tag name="BOXHEIGHT" val="309"/>
  <p:tag name="BOXFONT" val="10"/>
  <p:tag name="BOXWRAP" val="False"/>
  <p:tag name="WORKAROUNDTRANSPARENCYBUG" val="False"/>
  <p:tag name="ALLOWFONTSUBSTITUTION" val="False"/>
  <p:tag name="BITMAPFORMAT" val="pngmono"/>
  <p:tag name="ORIGWIDTH" val="199"/>
  <p:tag name="PICTUREFILESIZE" val="1133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p(Zebra | Data)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62"/>
  <p:tag name="BOXHEIGHT" val="309"/>
  <p:tag name="BOXFONT" val="10"/>
  <p:tag name="BOXWRAP" val="False"/>
  <p:tag name="WORKAROUNDTRANSPARENCYBUG" val="False"/>
  <p:tag name="ALLOWFONTSUBSTITUTION" val="False"/>
  <p:tag name="BITMAPFORMAT" val="pngmono"/>
  <p:tag name="ORIGWIDTH" val="139"/>
  <p:tag name="PICTUREFILESIZE" val="9066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p(No~Zebra | Data)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62"/>
  <p:tag name="BOXHEIGHT" val="309"/>
  <p:tag name="BOXFONT" val="10"/>
  <p:tag name="BOXWRAP" val="False"/>
  <p:tag name="WORKAROUNDTRANSPARENCYBUG" val="False"/>
  <p:tag name="ALLOWFONTSUBSTITUTION" val="False"/>
  <p:tag name="BITMAPFORMAT" val="pngmono"/>
  <p:tag name="ORIGWIDTH" val="176"/>
  <p:tag name="PICTUREFILESIZE" val="11127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\frac{1}{1+ exp(-z) }\]&#10;\end{document}&#10;"/>
  <p:tag name="EXTERNALNAME" val="txp_fig"/>
  <p:tag name="BLEND" val="0"/>
  <p:tag name="TRANSPARENT" val="0"/>
  <p:tag name="RESOLUTION" val="1200"/>
  <p:tag name="WORKAROUNDTRANSPARENCYBUG" val="0"/>
  <p:tag name="ALLOWFONTSUBSTITUTION" val="0"/>
  <p:tag name="BITMAPFORMAT" val="pngmono"/>
  <p:tag name="ORIGWIDTH" val="120"/>
  <p:tag name="PICTUREFILESIZE" val="628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\ln P({\cal D}\mid {\bf w}) &amp;=&amp; \sum_{j=1}^N \ln P({\bf x}^j, y^j \mid {\bf w})\\&#10;&amp;=&amp; \sum_{j=1}^N \ln P(y^j \mid {\bf x}^j, {\bf w}) + \sum_{j=1}^N \ln P({\bf x}^j\mid {\bf w})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515"/>
  <p:tag name="PICTUREFILESIZE" val="48918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ln P({\cal D}_Y \mid {\cal D}_{\bf X}, {\bf w}) = \sum_{j=1}^N \ln P(y^j \mid {\bf x}^j, {\bf w}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370"/>
  <p:tag name="PICTUREFILESIZE" val="23679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l({\bf w}) \equiv \sum_{j}  \ln P(y^j | {\bf x}^j, {\bf w})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227"/>
  <p:tag name="PICTUREFILESIZE" val="13669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P(Y=0|{\bf X}, {\bf w}) = \frac{1}{1+exp (w_0 + \sum_i w_i X_i)} 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398"/>
  <p:tag name="PICTUREFILESIZE" val="21873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P(Y=1|{\bf X},{\bf w}) = \frac{exp (w_0 + \sum_i w_i X_i)}{1+exp (w_0 + \sum_i w_i X_i)} 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398"/>
  <p:tag name="PICTUREFILESIZE" val="3186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}&#10; l({\bf w}) &amp;=&amp; \sum_{j} y^j  \ln P(y^j=1 | {\bf x}^j, {\bf w}) + (1 - y^j) \ln P(y^j=0 | {\bf x}^j , {\bf w}) \nonumber &#10;\end{eqnarray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599"/>
  <p:tag name="PICTUREFILESIZE" val="3040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}&#10; l({\bf w}) &amp;\equiv&amp; \ln \prod_{j} P(y^j | {\bf x}^j, {\bf w}) \nonumber \\&#10;&amp;=&amp; \sum_{j} y^j (w_0 + \sum_i^n w_i x^j_i)  -  \ln (1 + exp(w_0 + \sum_i^n w_i x^j_i)) \nonumber&#10;\end{eqnarray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565"/>
  <p:tag name="PICTUREFILESIZE" val="4930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w_i^{(t+1)} \leftarrow w_i^{(t)} + \eta \frac{\partial l({\bf w})}{\partial w_i}&#10;\]&#10;&#10;\end{document}&#10;"/>
  <p:tag name="EXTERNALNAME" val="txp_fig"/>
  <p:tag name="BLEND" val="0"/>
  <p:tag name="TRANSPARENT" val="0"/>
  <p:tag name="RESOLUTION" val="1200"/>
  <p:tag name="WORKAROUNDTRANSPARENCYBUG" val="0"/>
  <p:tag name="ALLOWFONTSUBSTITUTION" val="0"/>
  <p:tag name="BITMAPFORMAT" val="pngmono"/>
  <p:tag name="ORIGWIDTH" val="233"/>
  <p:tag name="PICTUREFILESIZE" val="1681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Delta{\bf w} = \eta \nabla_{\bf w} l({\bf w})&#10;\]&#10;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153"/>
  <p:tag name="PICTUREFILESIZE" val="8095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nabla_{\bf w} l({\bf w}) = [ \frac{\partial l({\bf w})}{\partial w_0},\ldots,\frac{\partial l({\bf w})}{\partial w_n}]'&#10;\]&#10;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286"/>
  <p:tag name="PICTUREFILESIZE" val="22355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}&#10; l({\bf w}) &#10;&amp;=&amp; \sum_{j} y^j (w_0 + \sum_i^n w_i x^j_i)  -  \ln (1 + exp(w_0 + \sum_i^n w_i x^j_i)) \nonumber&#10;\end{eqnarray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565"/>
  <p:tag name="PICTUREFILESIZE" val="3537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P(Y=1|X,W) = \frac{exp (w_0 + \sum_i w_i X_i)}{1+exp (w_0 + \sum_i w_i X_i)} 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404"/>
  <p:tag name="PICTUREFILESIZE" val="32406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w_0^{(t+1)} \leftarrow w_0^{(t)} + \eta  \sum_j [y^j - \hat{P}(Y^j =1 \mid {\bf x}^j, {\bf w})]  \]&#10;\end{document}&#10;"/>
  <p:tag name="EXTERNALNAME" val="txp_fig"/>
  <p:tag name="BLEND" val="0"/>
  <p:tag name="TRANSPARENT" val="0"/>
  <p:tag name="RESOLUTION" val="1200"/>
  <p:tag name="WORKAROUNDTRANSPARENCYBUG" val="0"/>
  <p:tag name="ALLOWFONTSUBSTITUTION" val="0"/>
  <p:tag name="BITMAPFORMAT" val="pngmono"/>
  <p:tag name="ORIGWIDTH" val="431"/>
  <p:tag name="PICTUREFILESIZE" val="23776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w_i^{(t+1)} \leftarrow w_i^{(t)} + \eta  \sum_j x^j_i [y^j - \hat{P}(Y^j =1 \mid {\bf x}^j, {\bf w})]  \]&#10;\end{document}&#10;"/>
  <p:tag name="EXTERNALNAME" val="txp_fig"/>
  <p:tag name="BLEND" val="0"/>
  <p:tag name="TRANSPARENT" val="0"/>
  <p:tag name="RESOLUTION" val="1200"/>
  <p:tag name="WORKAROUNDTRANSPARENCYBUG" val="0"/>
  <p:tag name="ALLOWFONTSUBSTITUTION" val="0"/>
  <p:tag name="BITMAPFORMAT" val="pngmono"/>
  <p:tag name="ORIGWIDTH" val="455"/>
  <p:tag name="PICTUREFILESIZE" val="2547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{\bf w}) = \prod_i \frac{1}{\kappa \sqrt{2\pi}} \ \ e^{\frac{-w_i^2}{2\kappa^2}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22"/>
  <p:tag name="PICTUREFILESIZE" val="1514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{\bf w}^* = \arg\max_{\bf w} \ln \left[ p({\bf w})\prod_{j=1}^N P(y^j \mid {\bf x}^j, {\bf w}) \right]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386"/>
  <p:tag name="PICTUREFILESIZE" val="2567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p({\bf w}\mid Y,{\bf X}) &amp; \propto &amp; {P(Y \mid {\bf X},{\bf w})p({\bf w})}&#10;\end{eqnarray*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313"/>
  <p:tag name="PICTUREFILESIZE" val="15825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{\bf w}) = \prod_i \frac{1}{\kappa \sqrt{2\pi}} \ \ e^{\frac{-w_i^2}{2\kappa^2}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222"/>
  <p:tag name="PICTUREFILESIZE" val="1514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{\bf w}^* = \arg\max_{\bf w} \ln \left[ p({\bf w})\prod_{j=1}^N P(y^j \mid {\bf x}^j, {\bf w}) \right]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386"/>
  <p:tag name="PICTUREFILESIZE" val="25675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{\bf w}^* = \arg\max_{\bf w} \ln \left[ p({\bf w})\prod_{j=1}^N P(y^j \mid {\bf x}^j, {\bf w}) \right]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386"/>
  <p:tag name="PICTUREFILESIZE" val="25675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{\bf w}^* = \arg\max_{\bf w} \ln \left[ \prod_{j=1}^N P(y^j \mid {\bf x}^j, {\bf w}) \right]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335"/>
  <p:tag name="PICTUREFILESIZE" val="21536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w_i^{(t+1)} \leftarrow w_i^{(t)} + \eta  \sum_j x^j_i [y^j - \hat{P}(Y^j =1 \mid {\bf x}^j, {\bf w})]  \]&#10;\end{document}&#10;"/>
  <p:tag name="EXTERNALNAME" val="txp_fig"/>
  <p:tag name="BLEND" val="0"/>
  <p:tag name="TRANSPARENT" val="0"/>
  <p:tag name="RESOLUTION" val="1200"/>
  <p:tag name="WORKAROUNDTRANSPARENCYBUG" val="0"/>
  <p:tag name="ALLOWFONTSUBSTITUTION" val="0"/>
  <p:tag name="BITMAPFORMAT" val="pngmono"/>
  <p:tag name="ORIGWIDTH" val="455"/>
  <p:tag name="PICTUREFILESIZE" val="25474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w_i^{(t+1)} \leftarrow w_i^{(t)} + \eta \left\{ -\lambda w_i^{(t)} + \sum_j x^j_i [y^j - \hat{P}(Y^j =1 \mid {\bf x}^j, {\bf w})] \right\} \]&#10;\end{document}&#10;"/>
  <p:tag name="EXTERNALNAME" val="txp_fig"/>
  <p:tag name="BLEND" val="0"/>
  <p:tag name="TRANSPARENT" val="0"/>
  <p:tag name="RESOLUTION" val="1200"/>
  <p:tag name="WORKAROUNDTRANSPARENCYBUG" val="0"/>
  <p:tag name="ALLOWFONTSUBSTITUTION" val="0"/>
  <p:tag name="BITMAPFORMAT" val="pngmono"/>
  <p:tag name="ORIGWIDTH" val="572"/>
  <p:tag name="PICTUREFILESIZE" val="3410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P(Y=1|X=&lt;X_1,...X_n&gt;) = \frac{1}{1+exp (w_0 + \sum_i w_i X_i)} 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527"/>
  <p:tag name="PICTUREFILESIZE" val="25833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&#10;\[P(Y=1|X)= \frac{P(Y=1) P(X|Y=1)}{P(Y=1) P(X|Y=1) + P(Y=0) P(X|Y=0)}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614"/>
  <p:tag name="PICTUREFILESIZE" val="3707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&#10;\[ =  \frac{1}{1+ \exp(\ (\ln \frac{1-\theta}{\theta}) + \sum_i \ln \frac{P(X_i|Y=0)}{P(X_i|Y=1)})} 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380"/>
  <p:tag name="PICTUREFILESIZE" val="2550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&#10;\[ = \frac{1}{1+ \frac{P(Y=0) P(X|Y=0)}{P(Y=1) P(X|Y=1)}} 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230"/>
  <p:tag name="PICTUREFILESIZE" val="1601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&#10;\[ = \frac{1}{1+ \exp(\ln \frac{P(Y=0) P(X|Y=0)}{P(Y=1) P(X|Y=1)})}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306"/>
  <p:tag name="PICTUREFILESIZE" val="22304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P(X_i= x \mid Y=y_k) = \frac{1}{\sigma_{i} \sqrt{2\pi}} \ \ e^{\frac{-(x-\mu_{ik})^2}{2\sigma_{i}^2}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3"/>
  <p:tag name="BOXHEIGHT" val="353"/>
  <p:tag name="BOXFONT" val="10"/>
  <p:tag name="BOXWRAP" val="False"/>
  <p:tag name="WORKAROUNDTRANSPARENCYBUG" val="False"/>
  <p:tag name="ALLOWFONTSUBSTITUTION" val="False"/>
  <p:tag name="BITMAPFORMAT" val="pngmono"/>
  <p:tag name="ORIGWIDTH" val="386"/>
  <p:tag name="PICTUREFILESIZE" val="23545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&#10;\[ \ln \frac{P(X_i|Y=0)}{P(X_i|Y=1)}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147"/>
  <p:tag name="PICTUREFILESIZE" val="13299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&#10;\[ =  \frac{1}{1+ \exp(\ (\ln \frac{1-\theta}{\theta}) + \sum_i \ln \frac{P(X_i|Y=0)}{P(X_i|Y=1)})} 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380"/>
  <p:tag name="PICTUREFILESIZE" val="25503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&#10;\[P(Y=1|X)= \frac{P(Y=1) P(X|Y=1)}{P(Y=1) P(X|Y=1) + P(Y=0) P(X|Y=0)}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614"/>
  <p:tag name="PICTUREFILESIZE" val="3707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&#10;P(Y=1|X) = \frac{1}{1+ \exp(w_0 + \sum_{i=1}^n w_i X_i)} 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402"/>
  <p:tag name="PICTUREFILESIZE" val="21996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&#10;\[   \sum_i   \left(\frac{\mu_{i0}-\mu_{i1}}{\sigma_i^2} X_i + \frac{ \mu_{i1}^2 - \mu_{i0}^2 }{2 \sigma_i^2}  \right) 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279"/>
  <p:tag name="PICTUREFILESIZE" val="22224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Z_t = \sum_{i=1}^m D_t(i) \exp(-\alpha_t y_i h_t(x_i)) 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15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303"/>
  <p:tag name="PICTUREFILESIZE" val="2226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 \epsilon_t =  \sum_{i=1}^m D_t(i) \delta(h_t(x_i)\neq y_i) 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65"/>
  <p:tag name="PICTUREFILESIZE" val="1936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&#10;\epsilon_t = P_{i\sim D_t(i)} [h_t({\bf x}^i) \neq y^i]&#10;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39"/>
  <p:tag name="PICTUREFILESIZE" val="13386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f(x) = \sum_t \alpha_t h_t(x);  H(x) = sign(f(x)) \]&#10;\end{document} 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15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365"/>
  <p:tag name="PICTUREFILESIZE" val="22104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\frac{1}{m}\sum_{i=1}^m \delta(H(x_i) \neq y_i) \leq \frac{1}{m} \sum_{i=1}^m \exp(-y_i f(x_i))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15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417"/>
  <p:tag name="PICTUREFILESIZE" val="28914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\frac{1}{m}\sum_{i=1}^m \delta(H(x_i) \neq y_i) \leq \frac{1}{m} \sum_{i=1}^m \exp(-y_i f(x_i))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15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417"/>
  <p:tag name="PICTUREFILESIZE" val="28914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\frac{1}{m}\sum_{i=1}^m \delta(H(x_i) \neq y_i) \leq \frac{1}{m} \sum_{i=1}^m \exp(-y_i f(x_i))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15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417"/>
  <p:tag name="PICTUREFILESIZE" val="28914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\frac{1}{m}\sum_{i=1}^m \delta(H(x_i) \neq y_i) \leq \frac{1}{m} \sum_{i=1}^m \exp(-y_i f(x_i))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15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417"/>
  <p:tag name="PICTUREFILESIZE" val="28914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f(x) = \sum_t \alpha_t h_t(x);  H(x) = sign(f(x)) \]&#10;\end{document} 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15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365"/>
  <p:tag name="PICTUREFILESIZE" val="22104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\frac{1}{m}\sum_{i=1}^m \delta(H(x_i) \neq y_i) \leq \frac{1}{m} \sum_i \exp(-y_i f(x_i)) = \prod_t Z_t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15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489"/>
  <p:tag name="PICTUREFILESIZE" val="31978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Z_t = \sum_{i=1}^m D_t(i) \exp(-\alpha_t y_i h_t(x_i)) 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15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303"/>
  <p:tag name="PICTUREFILESIZE" val="2226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Z_t = \sum_{i=1}^m D_t(i) \exp(-\alpha_t y_i h_t(x_i)) 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15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303"/>
  <p:tag name="PICTUREFILESIZE" val="2226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slides}\pagestyle{empty}&#10;\begin{document}&#10;\[ \epsilon_t =  \sum_{i=1}^m D_t(i) \delta(h_t(x_i)\neq y_i) \]&#10;\end{document}&#10;"/>
  <p:tag name="FILENAME" val="txp_fig"/>
  <p:tag name="FORMAT" val="pngmono"/>
  <p:tag name="RES" val="1200"/>
  <p:tag name="BLEND" val="0"/>
  <p:tag name="TRANSPARENT" val="0"/>
  <p:tag name="TBUG" val="0"/>
  <p:tag name="ALLOWFS" val="0"/>
  <p:tag name="ORIGWIDTH" val="265"/>
  <p:tag name="PICTUREFILESIZE" val="19365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\frac{1}{m}\sum_{i=1}^m \delta(H(x_i) \neq y_i) \leq \prod_t Z_t \leq \exp\left( -2 \sum_{t=1}^T (1/2 - \epsilon_t)^2 \right) 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15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531"/>
  <p:tag name="PICTUREFILESIZE" val="38207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begin{document}&#10;&#10;\newcommand{\commentout}[1]{}&#10;&#10;&#10;% THEOREMS -------------------------------------------------------&#10;\newtheorem{thm}{Theorem}%[section]&#10;\newtheorem{cor}[thm]{Corollary}&#10;\newtheorem{lem}[thm]{Lemma}&#10;\newtheorem{prop}[thm]{Proposition}&#10;%\theoremstyle{definition}&#10;\newtheorem{defn}[thm]{Definition}&#10;%\theoremstyle{remark}&#10;\newtheorem{rem}[thm]{Remark}&#10;%\theoremstyle{assumption}&#10;\newtheorem{assumpt}[thm]{Assumption}&#10;%\numberwithin{equation}{section}&#10;%\newtheorem{example}[thm]{Example}&#10;&#10;% ENVIRONMENTS -------------------------------------------------------&#10;\newsavebox{\savepar}&#10;\newenvironment{boxedtext}&#10;{\noindent&#10;\begin{lrbox}{\savepar}\begin{minipage}{\textwidth}}&#10;{\end{minipage}\end{lrbox}\fbox{\usebox{\savepar}}}&#10;&#10;\newenvironment{pseudocode}{\begin{boxedtext}\scshape\footnotesize }{\end{boxedtext}}&#10;&#10;&#10;\newcommand{\bcsone}{\begin{codesection1}\scriptsize }&#10;\newcommand{\bcstwo}{\begin{codesection2}\scriptsize }&#10;\newcommand{\bcsthree}{\begin{codesection3}\scriptsize }&#10;\newcommand{\bcsfour}{\begin{codesection4}\scriptsize }&#10;\newcommand{\bcsfive}{\begin{codesection5}\scriptsize }&#10;\newcommand{\bcssix}{\begin{codesection6}\scriptsize }&#10;\newcommand{\ecsone}{\end{codesection1}}&#10;\newcommand{\ecstwo}{\end{codesection2}}&#10;\newcommand{\ecsthree}{\end{codesection3}}&#10;\newcommand{\ecsfour}{\end{codesection4}}&#10;\newcommand{\ecsfive}{\end{codesection5}}&#10;\newcommand{\ecssix}{\end{codesection6}}&#10;\newcommand{\codecomment}[1]{\textit{\textup{\footnotesize //\ #1\/}}}&#10;\newcommand{\itemcodecomment}[1]{\item[]\codecomment{#1}}&#10;&#10;&#10;&#10;% MATH -----------------------------------------------------------&#10;&#10;\newcommand{\tab}{\hspace*{1cm}}&#10;&#10;\newcommand{\A}{{\cal A}}&#10;\newcommand{\K}{{\cal K}}&#10;\newcommand{\N}{{\cal N}}&#10;\newcommand{\B}{{\cal B}}&#10;\newcommand{\calH}{{\cal H}}&#10;\newcommand{\E}{{\cal E}}&#10;\newcommand{\C}{{\cal C}}&#10;\newcommand{\bX}{{\bf X}}&#10;\newcommand{\bY}{{\bf Y}}&#10;\newcommand{\bZ}{{\bf Z}}&#10;\newcommand{\bW}{{\bf W}}&#10;\newcommand{\bC}{{\bf C}}&#10;\newcommand{\bB}{{\bf B}}&#10;\newcommand{\bA}{{\bf A}}&#10;\newcommand{\bx}{{\bf x}}&#10;\newcommand{\ba}{{\bf a}}&#10;\newcommand{\bb}{{\bf b}}&#10;\newcommand{\bc}{{\bf c}}&#10;\newcommand{\bv}{{\bf v}}&#10;\newcommand{\bw}{{\bf w}}&#10;\newcommand{\bu}{{\bf u}}&#10;\newcommand{\by}{{\bf y}}&#10;\newcommand{\bz}{{\bf z}}&#10;\newcommand{\bq}{{\bf q}}&#10;\newcommand{\bt}{{\bf t}}&#10;\newcommand{\M}{{\cal M}}&#10;\newcommand{\Q}{{\cal Q}}&#10;\newcommand{\F}{\mathcal{F}}&#10;\newcommand{\bF}{{\bf F}}&#10;\newcommand{\bS}{{\bf S}}&#10;\newcommand{\bU}{{\bf U}}&#10;\newcommand{\bV}{{\bf V}}&#10;\newcommand{\bs}{{\bf s}}&#10;\newcommand{\bQ}{{\bf Q}}&#10;\newcommand{\vecb}{{\bf b}}&#10;\newcommand{\bT}{{\bf T}}&#10;\newcommand{\event}{\bt}&#10;\newcommand{\Event}{\bT}&#10;\newcommand{\vbp}{\bz}&#10;\newcommand{\Scope}{\textsf{\small Scope\/}}&#10;\newcommand{\state}{\bx}&#10;\newcommand{\States}{\bX}&#10;\newcommand{\Sig}{\operatorname{\Sigma}}&#10;\newcommand{\Lam}{\operatorname{\Lambda}}&#10;&#10;%\newcommand{\proof}{\noindent {\bf Proof: }}&#10;\newcommand{\bbox}{\vrule height7pt width4pt depth1pt}&#10;%\newcommand{\qed}{$\ \ \ \bbox$}&#10;\newcommand{\qedmath}{\mbox{\qed}}&#10;\newcommand{\norm}[1]{\left\Vert#1\right\Vert}&#10;\newcommand{\pnorm}[2]{\left\Vert#1\right\Vert_{#2}}&#10;\newcommand{\abs}[1]{\left|#1\right|}&#10;\newcommand{\sqrb}[1]{\left[#1\right]}&#10;\newcommand{\brkts}[1]{\left(#1\right)}&#10;\newcommand{\ceils}[1]{\left\lceil#1\right\rceil}&#10;\newcommand{\floors}[1]{\left\lfloor#1\right\rfloor}&#10;\newcommand{\set}[1]{\left\{#1\right\}}&#10;\newcommand{\eps}{\varepsilon}&#10;\newcommand{\epstilde}{\tilde{\varepsilon}}&#10;\newcommand{\epsp}{\eps_P}&#10;\newcommand{\cL}{\mathcal{L}}&#10;\newcommand{\Linf}{\cL_\infty}&#10;\newcommand{\wstar}{w^\ast}&#10;\newcommand{\what}{{\widehat{w}}}&#10;\newcommand{\phistar}{\phi^\ast}&#10;\newcommand{\tstar}{t^\ast}&#10;\newcommand{\bwstar}{\bw^\ast}&#10;\newcommand{\bwhat}{{\widehat{\bw}}}&#10;\newcommand{\bwtilde}{\widetilde{\bw}}&#10;\newcommand{\V}{\mathcal{V}}&#10;\newcommand{\Vstar}{\V^\ast}&#10;\newcommand{\Vhat}{\widehat{\V}}&#10;\newcommand{\Vtilde}{\widetilde{\V}}&#10;\newcommand{\Vbar}{\overline{\V}}&#10;\newcommand{\maxnorm}[1]{\norm{#1}_\infty}&#10;\newcommand{\snorm}[1]{\norm{#1}_S}&#10;\newcommand{\T}{\mathcal{T}}&#10;\newcommand{\Tbell}{\mathcal{T}^*}&#10;%\newcommand{\Errpi}[1]{Err_\Pi(#1)}&#10;\newcommand{\numbasis}{k}&#10;\newcommand{\basis}{h}&#10;\newcommand{\Basis}{{H}}&#10;\newcommand{\Basismatrix}{{\bf H}}&#10;\newcommand{\Basisspace}{\mathcal{H}}&#10;\newcommand{\dotmatrix}{{\bf A}}&#10;\newcommand{\dotvector}{{\bf b}}&#10;\newcommand{\dotmatrixbar}{{\bar{\bf A}}}&#10;\newcommand{\dotvectorbar}{{\bar{\bf b}}}&#10;\newcommand{\dotmatrixe}{{a}}&#10;\newcommand{\dotvectore}{{b}}&#10;\newcommand{\myset}{{\bf V}}&#10;\newcommand{\Sepset}{{\bf S}}&#10;\newcommand{\sepsetval}{{\bf S}}&#10;\newcommand{\Clustermax}{{c}}&#10;\newcommand{\Cluster}{{\bf C}}&#10;\newcommand{\Clusterbar}{\overline{\bf C}}&#10;\newcommand{\Clusters}{{\cal C}}&#10;\newcommand{\bCluster}{{\bf B}}&#10;\newcommand{\bClusters}{{\cal B}}&#10;\newcommand{\Clusterforest}{{\cal F}}&#10;\newcommand{\Clustergraph}{{\cal G}}&#10;\newcommand{\Clusteredges}{{\cal E}}&#10;\newcommand{\constant}{K}&#10;\newcommand{\clustval}{{\bf c}}&#10;\newcommand{\bclustval}{{\bf b}}&#10;\newcommand{\at}[1]{^{\left({#1}\right)}}&#10;\newcommand{\Parents}{{\textsf{\small Parents}}}&#10;&#10;&#10;\newcommand{\denselist}{\itemsep 0pt\topsep-8pt\partopsep-8pt}&#10;\newcommand{\bitem}{\begin{itemize}\denselist}&#10;\newcommand{\eitem}{\end{itemize}}&#10;\newcommand{\benum}{\begin{enumerate}\denselist}&#10;\newcommand{\eenum}{\end{enumerate}}&#10;\newcommand{\beqa}{\vspace{0pt}\begin{eqnarray*}}&#10;\newcommand{\eeqa}{\end{eqnarray*}}&#10;\newcommand{\bdm}{\vspace{0pt}\begin{displaymath}}&#10;\newcommand{\edm}{\end{displaymath}}&#10;\newcommand{\beqn}{\vspace{0pt}\begin{equation}}&#10;\newcommand{\eeqn}{\end{equation}}&#10;\newcommand{\tableref}[1]{Table~\ref{#1}}&#10;\newcommand{\figref}[1]{Figure~\ref{#1}}&#10;\newcommand{\eqnref}[1]{Equation~(\ref{#1})}&#10;\newcommand{\egref}[1]{Example~\ref{#1}}&#10;\newcommand{\lpref}[1]{LP in~(\ref{#1})}&#10;\newcommand{\pref}[1]{(\ref{#1})}&#10;\newcommand{\secref}[1]{Section~\ref{#1}}&#10;\newcommand{\partref}[1]{Part~\ref{#1}}&#10;\newcommand{\chpref}[1]{Chapter~\ref{#1}}&#10;\newcommand{\thmref}[1]{Theorem~\ref{#1}}&#10;\newcommand{\corref}[1]{Corollary~\ref{#1}}&#10;\newcommand{\lemref}[1]{Lemma~\ref{#1}}&#10;\newcommand{\appenref}[1]{Appendix~\ref{#1}}&#10;\newcommand{\stepref}[1]{Step~\ref{#1}}&#10;\newcommand{\itemref}[1]{Item~\ref{#1}}&#10;\newcommand{\assumptref}[1]{Assumption~\ref{#1}}&#10;&#10;&#10;\newcommand{\true}{\textit{true\/}}&#10;\newcommand{\false}{\textit{false\/}}&#10;\newcommand{\ttrue}{\textit{t\/}}&#10;\newcommand{\ffalse}{\textit{f\/}}&#10;&#10;&#10;\newcommand{\cparagraph}{\vspace{0pt}\paragraph}&#10;\newcommand{\eqn}{\begin{equation}}&#10;\newcommand{\eqnar}{\begin{eqnarray}}&#10;\newcommand{\dotprod}[2]{\langle #1 \bullet #2\rangle}&#10;\newcommand{\captionsmall}[1]{\caption{\footnotesize{#1}}}&#10;&#10;\newcommand{\indicone}{\mathds{1}}&#10;&#10;\newcommand{\varsflag}{\texttt{MsgSent}}&#10;\newcommand{\varsmsg}{{\bf V}}&#10;\newcommand{\varsmsgbar}{\overline{\varsmsg}}&#10;\newcommand{\kernel}{K}&#10;\newcommand{\kernelweight}{\kappa}&#10;\newcommand{\numkernels}{l}&#10;\newcommand{\kernels}{\K}&#10;\newcommand{\localBF}{\calH}&#10;\newcommand{\function}{f}&#10;\newcommand{\functionhat}{\widehat{\function}}&#10;\newcommand{\bfunction}{{\bf \function}}&#10;\newcommand{\timewindow}{T}&#10;\newcommand{\sendmsgt}{\texttt{MsgInterval}}&#10;\newcommand{\msg}{\mu}&#10;\newcommand{\belief}{\beta}&#10;\newcommand{\sensormodel}{\sigma}&#10;\newcommand{\prior}{\pi}&#10;\newcommand{\potential}{\psi}&#10;\newcommand{\potentials}{\Psi}&#10;\newcommand{\node}{M}&#10;\newcommand{\nodevars}{\bB}&#10;\newcommand{\numnodes}{n}&#10;\newcommand{\neighbors}{\N}&#10;\newcommand{\edges}{E}&#10;\newcommand{\numsensors}{n}&#10;\newcommand{\sensor}{Y}&#10;\newcommand{\sensors}{\bY}&#10;\newcommand{\sensorsinst}{\by}&#10;\newcommand{\sensorinst}{y}&#10;\newcommand{\hidden}{X}&#10;\newcommand{\numhiddens}{m}&#10;\newcommand{\hiddeninst}{x}&#10;\newcommand{\hiddens}{\bX}&#10;\newcommand{\hiddensinst}{\bx}&#10;\newcommand{\numdata}{m}&#10;&#10;&#10;&#10;\newcommand{\instin}[2]{{#2}[#1]}&#10;\newcommand{\consist}[2]{{#1}\sim[#2]}&#10;\newcommand{\marginalize}[2]{\textsf{Marg}\sqrb{#1; \  #2}}&#10;\newcommand{\rv}[1]{\texttt{#1}}&#10;\newcommand{\transp}{^{\intercal}}&#10;\newcommand{\transpose}[1]{({#1})^{\intercal}}&#10;\newcommand{\transposep}[1]{\left({#1}\right)^{\intercal}}&#10;&#10;&#10;\newcommand{\ie}{{\it i.e.\xspace}}&#10;\newcommand{\eg}{{\it e.g.\xspace}}&#10;\newcommand{\etal}{\emph{et al.}}&#10;\newcommand{\apriori}{\emph{a priori}}&#10;&#10;&#10;\newcommand{\defeq}{\ensuremath{\stackrel{\triangle}{=}}}&#10;\newcommand{\fa}[1]{{\ensuremath{\uppercase{#1}}}}&#10;\newcommand{\univ}[0]{\fa{v}}&#10;&#10;&#10;\setlength{\voffset}{0in}&#10;\setlength{\topmargin}{0in}&#10;\setlength{\headheight}{0pt}&#10;\setlength{\headsep}{0in}&#10;\setlength{\textheight}{9in}&#10;&#10;\setlength{\hoffset}{0in}&#10;\setlength{\oddsidemargin}{0in}&#10;\setlength{\evensidemargin}{0in}&#10;\setlength{\textwidth}{6.5in}&#10;&#10;&#10;\newcommand{\Hm}{{\bf H}}&#10;\newcommand{\bfun}{{\bf \function}}&#10;\newcommand{\tr}{^{\text{\tiny T}}}&#10;\newcommand{\Am}{{\bf A}}&#10;&#10;&#10;\begin{eqnarray*}&#10;%\label{eq:regression-example}&#10;%\nonumber&#10;error_{true}(H) &amp; \leq &amp; error_{train}(H) + \tilde{\mathcal O}\left(&#10;\sqrt{\frac{T d}{m}}&#10;\right)&#10;%&amp; = &amp; \arg\min_\bw \underbrace{\norm{\Hm \bw - \bfun}}_{\mbox{residual error}}&#10;\end{eqnarray*}&#10;\end{document}&#10;"/>
  <p:tag name="EXTERNALNAME" val="txp_fig"/>
  <p:tag name="BLEND" val="0"/>
  <p:tag name="TRANSPARENT" val="1"/>
  <p:tag name="RESOLUTION" val="1200"/>
  <p:tag name="WORKAROUNDTRANSPARENCYBUG" val="0"/>
  <p:tag name="ALLOWFONTSUBSTITUTION" val="0"/>
  <p:tag name="BITMAPFORMAT" val="pngmono"/>
  <p:tag name="ORIGWIDTH" val="204"/>
  <p:tag name="PICTUREFILESIZE" val="11512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begin{document}&#10;&#10;\newcommand{\commentout}[1]{}&#10;&#10;&#10;% THEOREMS -------------------------------------------------------&#10;\newtheorem{thm}{Theorem}%[section]&#10;\newtheorem{cor}[thm]{Corollary}&#10;\newtheorem{lem}[thm]{Lemma}&#10;\newtheorem{prop}[thm]{Proposition}&#10;%\theoremstyle{definition}&#10;\newtheorem{defn}[thm]{Definition}&#10;%\theoremstyle{remark}&#10;\newtheorem{rem}[thm]{Remark}&#10;%\theoremstyle{assumption}&#10;\newtheorem{assumpt}[thm]{Assumption}&#10;%\numberwithin{equation}{section}&#10;%\newtheorem{example}[thm]{Example}&#10;&#10;% ENVIRONMENTS -------------------------------------------------------&#10;\newsavebox{\savepar}&#10;\newenvironment{boxedtext}&#10;{\noindent&#10;\begin{lrbox}{\savepar}\begin{minipage}{\textwidth}}&#10;{\end{minipage}\end{lrbox}\fbox{\usebox{\savepar}}}&#10;&#10;\newenvironment{pseudocode}{\begin{boxedtext}\scshape\footnotesize }{\end{boxedtext}}&#10;&#10;&#10;\newcommand{\bcsone}{\begin{codesection1}\scriptsize }&#10;\newcommand{\bcstwo}{\begin{codesection2}\scriptsize }&#10;\newcommand{\bcsthree}{\begin{codesection3}\scriptsize }&#10;\newcommand{\bcsfour}{\begin{codesection4}\scriptsize }&#10;\newcommand{\bcsfive}{\begin{codesection5}\scriptsize }&#10;\newcommand{\bcssix}{\begin{codesection6}\scriptsize }&#10;\newcommand{\ecsone}{\end{codesection1}}&#10;\newcommand{\ecstwo}{\end{codesection2}}&#10;\newcommand{\ecsthree}{\end{codesection3}}&#10;\newcommand{\ecsfour}{\end{codesection4}}&#10;\newcommand{\ecsfive}{\end{codesection5}}&#10;\newcommand{\ecssix}{\end{codesection6}}&#10;\newcommand{\codecomment}[1]{\textit{\textup{\footnotesize //\ #1\/}}}&#10;\newcommand{\itemcodecomment}[1]{\item[]\codecomment{#1}}&#10;&#10;&#10;&#10;% MATH -----------------------------------------------------------&#10;&#10;\newcommand{\tab}{\hspace*{1cm}}&#10;&#10;\newcommand{\A}{{\cal A}}&#10;\newcommand{\K}{{\cal K}}&#10;\newcommand{\N}{{\cal N}}&#10;\newcommand{\B}{{\cal B}}&#10;\newcommand{\calH}{{\cal H}}&#10;\newcommand{\E}{{\cal E}}&#10;\newcommand{\C}{{\cal C}}&#10;\newcommand{\bX}{{\bf X}}&#10;\newcommand{\bY}{{\bf Y}}&#10;\newcommand{\bZ}{{\bf Z}}&#10;\newcommand{\bW}{{\bf W}}&#10;\newcommand{\bC}{{\bf C}}&#10;\newcommand{\bB}{{\bf B}}&#10;\newcommand{\bA}{{\bf A}}&#10;\newcommand{\bx}{{\bf x}}&#10;\newcommand{\ba}{{\bf a}}&#10;\newcommand{\bb}{{\bf b}}&#10;\newcommand{\bc}{{\bf c}}&#10;\newcommand{\bv}{{\bf v}}&#10;\newcommand{\bw}{{\bf w}}&#10;\newcommand{\bu}{{\bf u}}&#10;\newcommand{\by}{{\bf y}}&#10;\newcommand{\bz}{{\bf z}}&#10;\newcommand{\bq}{{\bf q}}&#10;\newcommand{\bt}{{\bf t}}&#10;\newcommand{\M}{{\cal M}}&#10;\newcommand{\Q}{{\cal Q}}&#10;\newcommand{\F}{\mathcal{F}}&#10;\newcommand{\bF}{{\bf F}}&#10;\newcommand{\bS}{{\bf S}}&#10;\newcommand{\bU}{{\bf U}}&#10;\newcommand{\bV}{{\bf V}}&#10;\newcommand{\bs}{{\bf s}}&#10;\newcommand{\bQ}{{\bf Q}}&#10;\newcommand{\vecb}{{\bf b}}&#10;\newcommand{\bT}{{\bf T}}&#10;\newcommand{\event}{\bt}&#10;\newcommand{\Event}{\bT}&#10;\newcommand{\vbp}{\bz}&#10;\newcommand{\Scope}{\textsf{\small Scope\/}}&#10;\newcommand{\state}{\bx}&#10;\newcommand{\States}{\bX}&#10;\newcommand{\Sig}{\operatorname{\Sigma}}&#10;\newcommand{\Lam}{\operatorname{\Lambda}}&#10;&#10;%\newcommand{\proof}{\noindent {\bf Proof: }}&#10;\newcommand{\bbox}{\vrule height7pt width4pt depth1pt}&#10;%\newcommand{\qed}{$\ \ \ \bbox$}&#10;\newcommand{\qedmath}{\mbox{\qed}}&#10;\newcommand{\norm}[1]{\left\Vert#1\right\Vert}&#10;\newcommand{\pnorm}[2]{\left\Vert#1\right\Vert_{#2}}&#10;\newcommand{\abs}[1]{\left|#1\right|}&#10;\newcommand{\sqrb}[1]{\left[#1\right]}&#10;\newcommand{\brkts}[1]{\left(#1\right)}&#10;\newcommand{\ceils}[1]{\left\lceil#1\right\rceil}&#10;\newcommand{\floors}[1]{\left\lfloor#1\right\rfloor}&#10;\newcommand{\set}[1]{\left\{#1\right\}}&#10;\newcommand{\eps}{\varepsilon}&#10;\newcommand{\epstilde}{\tilde{\varepsilon}}&#10;\newcommand{\epsp}{\eps_P}&#10;\newcommand{\cL}{\mathcal{L}}&#10;\newcommand{\Linf}{\cL_\infty}&#10;\newcommand{\wstar}{w^\ast}&#10;\newcommand{\what}{{\widehat{w}}}&#10;\newcommand{\phistar}{\phi^\ast}&#10;\newcommand{\tstar}{t^\ast}&#10;\newcommand{\bwstar}{\bw^\ast}&#10;\newcommand{\bwhat}{{\widehat{\bw}}}&#10;\newcommand{\bwtilde}{\widetilde{\bw}}&#10;\newcommand{\V}{\mathcal{V}}&#10;\newcommand{\Vstar}{\V^\ast}&#10;\newcommand{\Vhat}{\widehat{\V}}&#10;\newcommand{\Vtilde}{\widetilde{\V}}&#10;\newcommand{\Vbar}{\overline{\V}}&#10;\newcommand{\maxnorm}[1]{\norm{#1}_\infty}&#10;\newcommand{\snorm}[1]{\norm{#1}_S}&#10;\newcommand{\T}{\mathcal{T}}&#10;\newcommand{\Tbell}{\mathcal{T}^*}&#10;%\newcommand{\Errpi}[1]{Err_\Pi(#1)}&#10;\newcommand{\numbasis}{k}&#10;\newcommand{\basis}{h}&#10;\newcommand{\Basis}{{H}}&#10;\newcommand{\Basismatrix}{{\bf H}}&#10;\newcommand{\Basisspace}{\mathcal{H}}&#10;\newcommand{\dotmatrix}{{\bf A}}&#10;\newcommand{\dotvector}{{\bf b}}&#10;\newcommand{\dotmatrixbar}{{\bar{\bf A}}}&#10;\newcommand{\dotvectorbar}{{\bar{\bf b}}}&#10;\newcommand{\dotmatrixe}{{a}}&#10;\newcommand{\dotvectore}{{b}}&#10;\newcommand{\myset}{{\bf V}}&#10;\newcommand{\Sepset}{{\bf S}}&#10;\newcommand{\sepsetval}{{\bf S}}&#10;\newcommand{\Clustermax}{{c}}&#10;\newcommand{\Cluster}{{\bf C}}&#10;\newcommand{\Clusterbar}{\overline{\bf C}}&#10;\newcommand{\Clusters}{{\cal C}}&#10;\newcommand{\bCluster}{{\bf B}}&#10;\newcommand{\bClusters}{{\cal B}}&#10;\newcommand{\Clusterforest}{{\cal F}}&#10;\newcommand{\Clustergraph}{{\cal G}}&#10;\newcommand{\Clusteredges}{{\cal E}}&#10;\newcommand{\constant}{K}&#10;\newcommand{\clustval}{{\bf c}}&#10;\newcommand{\bclustval}{{\bf b}}&#10;\newcommand{\at}[1]{^{\left({#1}\right)}}&#10;\newcommand{\Parents}{{\textsf{\small Parents}}}&#10;&#10;&#10;\newcommand{\denselist}{\itemsep 0pt\topsep-8pt\partopsep-8pt}&#10;\newcommand{\bitem}{\begin{itemize}\denselist}&#10;\newcommand{\eitem}{\end{itemize}}&#10;\newcommand{\benum}{\begin{enumerate}\denselist}&#10;\newcommand{\eenum}{\end{enumerate}}&#10;\newcommand{\beqa}{\vspace{0pt}\begin{eqnarray*}}&#10;\newcommand{\eeqa}{\end{eqnarray*}}&#10;\newcommand{\bdm}{\vspace{0pt}\begin{displaymath}}&#10;\newcommand{\edm}{\end{displaymath}}&#10;\newcommand{\beqn}{\vspace{0pt}\begin{equation}}&#10;\newcommand{\eeqn}{\end{equation}}&#10;\newcommand{\tableref}[1]{Table~\ref{#1}}&#10;\newcommand{\figref}[1]{Figure~\ref{#1}}&#10;\newcommand{\eqnref}[1]{Equation~(\ref{#1})}&#10;\newcommand{\egref}[1]{Example~\ref{#1}}&#10;\newcommand{\lpref}[1]{LP in~(\ref{#1})}&#10;\newcommand{\pref}[1]{(\ref{#1})}&#10;\newcommand{\secref}[1]{Section~\ref{#1}}&#10;\newcommand{\partref}[1]{Part~\ref{#1}}&#10;\newcommand{\chpref}[1]{Chapter~\ref{#1}}&#10;\newcommand{\thmref}[1]{Theorem~\ref{#1}}&#10;\newcommand{\corref}[1]{Corollary~\ref{#1}}&#10;\newcommand{\lemref}[1]{Lemma~\ref{#1}}&#10;\newcommand{\appenref}[1]{Appendix~\ref{#1}}&#10;\newcommand{\stepref}[1]{Step~\ref{#1}}&#10;\newcommand{\itemref}[1]{Item~\ref{#1}}&#10;\newcommand{\assumptref}[1]{Assumption~\ref{#1}}&#10;&#10;&#10;\newcommand{\true}{\textit{true\/}}&#10;\newcommand{\false}{\textit{false\/}}&#10;\newcommand{\ttrue}{\textit{t\/}}&#10;\newcommand{\ffalse}{\textit{f\/}}&#10;&#10;&#10;\newcommand{\cparagraph}{\vspace{0pt}\paragraph}&#10;\newcommand{\eqn}{\begin{equation}}&#10;\newcommand{\eqnar}{\begin{eqnarray}}&#10;\newcommand{\dotprod}[2]{\langle #1 \bullet #2\rangle}&#10;\newcommand{\captionsmall}[1]{\caption{\footnotesize{#1}}}&#10;&#10;\newcommand{\indicone}{\mathds{1}}&#10;&#10;\newcommand{\varsflag}{\texttt{MsgSent}}&#10;\newcommand{\varsmsg}{{\bf V}}&#10;\newcommand{\varsmsgbar}{\overline{\varsmsg}}&#10;\newcommand{\kernel}{K}&#10;\newcommand{\kernelweight}{\kappa}&#10;\newcommand{\numkernels}{l}&#10;\newcommand{\kernels}{\K}&#10;\newcommand{\localBF}{\calH}&#10;\newcommand{\function}{f}&#10;\newcommand{\functionhat}{\widehat{\function}}&#10;\newcommand{\bfunction}{{\bf \function}}&#10;\newcommand{\timewindow}{T}&#10;\newcommand{\sendmsgt}{\texttt{MsgInterval}}&#10;\newcommand{\msg}{\mu}&#10;\newcommand{\belief}{\beta}&#10;\newcommand{\sensormodel}{\sigma}&#10;\newcommand{\prior}{\pi}&#10;\newcommand{\potential}{\psi}&#10;\newcommand{\potentials}{\Psi}&#10;\newcommand{\node}{M}&#10;\newcommand{\nodevars}{\bB}&#10;\newcommand{\numnodes}{n}&#10;\newcommand{\neighbors}{\N}&#10;\newcommand{\edges}{E}&#10;\newcommand{\numsensors}{n}&#10;\newcommand{\sensor}{Y}&#10;\newcommand{\sensors}{\bY}&#10;\newcommand{\sensorsinst}{\by}&#10;\newcommand{\sensorinst}{y}&#10;\newcommand{\hidden}{X}&#10;\newcommand{\numhiddens}{m}&#10;\newcommand{\hiddeninst}{x}&#10;\newcommand{\hiddens}{\bX}&#10;\newcommand{\hiddensinst}{\bx}&#10;\newcommand{\numdata}{m}&#10;&#10;&#10;&#10;\newcommand{\instin}[2]{{#2}[#1]}&#10;\newcommand{\consist}[2]{{#1}\sim[#2]}&#10;\newcommand{\marginalize}[2]{\textsf{Marg}\sqrb{#1; \  #2}}&#10;\newcommand{\rv}[1]{\texttt{#1}}&#10;\newcommand{\transp}{^{\intercal}}&#10;\newcommand{\transpose}[1]{({#1})^{\intercal}}&#10;\newcommand{\transposep}[1]{\left({#1}\right)^{\intercal}}&#10;&#10;&#10;\newcommand{\ie}{{\it i.e.\xspace}}&#10;\newcommand{\eg}{{\it e.g.\xspace}}&#10;\newcommand{\etal}{\emph{et al.}}&#10;\newcommand{\apriori}{\emph{a priori}}&#10;&#10;&#10;\newcommand{\defeq}{\ensuremath{\stackrel{\triangle}{=}}}&#10;\newcommand{\fa}[1]{{\ensuremath{\uppercase{#1}}}}&#10;\newcommand{\univ}[0]{\fa{v}}&#10;&#10;&#10;\setlength{\voffset}{0in}&#10;\setlength{\topmargin}{0in}&#10;\setlength{\headheight}{0pt}&#10;\setlength{\headsep}{0in}&#10;\setlength{\textheight}{9in}&#10;&#10;\setlength{\hoffset}{0in}&#10;\setlength{\oddsidemargin}{0in}&#10;\setlength{\evensidemargin}{0in}&#10;\setlength{\textwidth}{6.5in}&#10;&#10;&#10;\newcommand{\Hm}{{\bf H}}&#10;\newcommand{\bfun}{{\bf \function}}&#10;\newcommand{\tr}{^{\text{\tiny T}}}&#10;\newcommand{\Am}{{\bf A}}&#10;&#10;&#10;\begin{eqnarray*}&#10;%\label{eq:regression-example}&#10;%\nonumber&#10;error_{true}(H) &amp; \leq &amp; error_{train}(H) + \tilde{\mathcal O}\left(&#10;\sqrt{\frac{T d}{m}}&#10;\right)&#10;%&amp; = &amp; \arg\min_\bw \underbrace{\norm{\Hm \bw - \bfun}}_{\mbox{residual error}}&#10;\end{eqnarray*}&#10;\end{document}&#10;"/>
  <p:tag name="EXTERNALNAME" val="txp_fig"/>
  <p:tag name="BLEND" val="0"/>
  <p:tag name="TRANSPARENT" val="1"/>
  <p:tag name="RESOLUTION" val="1200"/>
  <p:tag name="WORKAROUNDTRANSPARENCYBUG" val="0"/>
  <p:tag name="ALLOWFONTSUBSTITUTION" val="0"/>
  <p:tag name="BITMAPFORMAT" val="pngmono"/>
  <p:tag name="ORIGWIDTH" val="204"/>
  <p:tag name="PICTUREFILESIZE" val="1151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P(Y=1|X) = \frac{1}{1+ \exp(f(x))}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682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291"/>
  <p:tag name="PICTUREFILESIZE" val="15202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\sum_{i=1}^m \ln (1 + \exp(-y_i f(x_i)))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682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250"/>
  <p:tag name="PICTUREFILESIZE" val="16802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ln P({\cal D}_Y \mid {\cal D}_{\bf X}, {\bf w}) = \sum_{j=1}^N \ln P(y^j \mid {\bf x}^j, {\bf w})&#10;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44"/>
  <p:tag name="BOXHEIGHT" val="320"/>
  <p:tag name="BOXFONT" val="10"/>
  <p:tag name="BOXWRAP" val="False"/>
  <p:tag name="WORKAROUNDTRANSPARENCYBUG" val="False"/>
  <p:tag name="ALLOWFONTSUBSTITUTION" val="False"/>
  <p:tag name="BITMAPFORMAT" val="pngmono"/>
  <p:tag name="ORIGWIDTH" val="370"/>
  <p:tag name="PICTUREFILESIZE" val="23679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\sum_{i=1}^m \ln (1 + \exp(-y_i f(x_i)))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682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250"/>
  <p:tag name="PICTUREFILESIZE" val="1680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\sum_{i=1}^m \ln (1 + \exp(-y_i f(x_i)))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682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250"/>
  <p:tag name="PICTUREFILESIZE" val="1680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\frac{1}{m} \sum_i \exp(-y_i f(x_i)) = \prod_t Z_t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682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266"/>
  <p:tag name="PICTUREFILESIZE" val="1766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\frac{1}{m}\sum_{i=1}^m \delta(H(x_i) \neq y_i) \leq \frac{1}{m} \sum_{i=1}^m \exp(-y_i f(x_i))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15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417"/>
  <p:tag name="PICTUREFILESIZE" val="2891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\frac{1}{m}\sum_{i=1}^m \delta(H(x_i) \neq y_i) \leq \frac{1}{m} \sum_{i=1}^m \exp(-y_i f(x_i)) \]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815"/>
  <p:tag name="BOXHEIGHT" val="456"/>
  <p:tag name="BOXFONT" val="10"/>
  <p:tag name="BOXWRAP" val="False"/>
  <p:tag name="WORKAROUNDTRANSPARENCYBUG" val="False"/>
  <p:tag name="ALLOWFONTSUBSTITUTION" val="False"/>
  <p:tag name="BITMAPFORMAT" val="pngmono"/>
  <p:tag name="ORIGWIDTH" val="417"/>
  <p:tag name="PICTUREFILESIZE" val="2891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X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67.5"/>
  <p:tag name="PICTUREFILESIZE" val="758"/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G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9.375"/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5.75"/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G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9.375"/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R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55.75"/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mosaic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0000FF"/>
      </a:folHlink>
    </a:clrScheme>
    <a:fontScheme name="mosai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osai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saic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7480</TotalTime>
  <Words>3826</Words>
  <Application>Microsoft Macintosh PowerPoint</Application>
  <PresentationFormat>On-screen Show (4:3)</PresentationFormat>
  <Paragraphs>917</Paragraphs>
  <Slides>110</Slides>
  <Notes>82</Notes>
  <HiddenSlides>4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110</vt:i4>
      </vt:variant>
    </vt:vector>
  </HeadingPairs>
  <TitlesOfParts>
    <vt:vector size="114" baseType="lpstr">
      <vt:lpstr>mosaic</vt:lpstr>
      <vt:lpstr>1_Office Theme</vt:lpstr>
      <vt:lpstr>Photo Editor Photo</vt:lpstr>
      <vt:lpstr>Image</vt:lpstr>
      <vt:lpstr>Recognition Part I</vt:lpstr>
      <vt:lpstr>What we have seen so far: Vision as Measurement Device</vt:lpstr>
      <vt:lpstr>Visual Recognition</vt:lpstr>
      <vt:lpstr>Visual Recognition</vt:lpstr>
      <vt:lpstr>Visual Recognition</vt:lpstr>
      <vt:lpstr>Visual Recognition</vt:lpstr>
      <vt:lpstr>Visual Recognition</vt:lpstr>
      <vt:lpstr>Visual Recognition</vt:lpstr>
      <vt:lpstr>Visual Recognition</vt:lpstr>
      <vt:lpstr>Visual Recognition</vt:lpstr>
      <vt:lpstr>Object recognition Is it really so hard?</vt:lpstr>
      <vt:lpstr>Object recognition Is it really so hard?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Challenges 7: object intra-class variation</vt:lpstr>
      <vt:lpstr>Let’s start with finding Faces</vt:lpstr>
      <vt:lpstr>One simple method:  skin detection</vt:lpstr>
      <vt:lpstr>Skin detection</vt:lpstr>
      <vt:lpstr>Skin classification techniques</vt:lpstr>
      <vt:lpstr>Classification</vt:lpstr>
      <vt:lpstr>Let’s play with probability for a bit  Remembering simple stuff</vt:lpstr>
      <vt:lpstr>Probability</vt:lpstr>
      <vt:lpstr>PowerPoint Presentation</vt:lpstr>
      <vt:lpstr>Maximum Likelihood Estimation</vt:lpstr>
      <vt:lpstr>Parameter learning</vt:lpstr>
      <vt:lpstr>But, how many flips do I need?</vt:lpstr>
      <vt:lpstr>A bound   (from Hoeffding’s inequality)</vt:lpstr>
      <vt:lpstr>What if I have prior beliefs? </vt:lpstr>
      <vt:lpstr>How to use Prior</vt:lpstr>
      <vt:lpstr>Beta prior distribution – P()</vt:lpstr>
      <vt:lpstr>MAP for Beta distribution</vt:lpstr>
      <vt:lpstr>What about continuous variables?</vt:lpstr>
      <vt:lpstr>We like Gaussians because</vt:lpstr>
      <vt:lpstr>Learning a Gaussian</vt:lpstr>
      <vt:lpstr>MLE for Gaussian:</vt:lpstr>
      <vt:lpstr>MLE for mean of a Gaussian</vt:lpstr>
      <vt:lpstr>MLE for variance</vt:lpstr>
      <vt:lpstr>Learning Gaussian parameters</vt:lpstr>
      <vt:lpstr>Fitting a Gaussian to Skin samples</vt:lpstr>
      <vt:lpstr>Skin detection results</vt:lpstr>
      <vt:lpstr>Supervised Learning: find f</vt:lpstr>
      <vt:lpstr>Simple Example: Digit Recognition</vt:lpstr>
      <vt:lpstr>Lets take a probabilistic approach!!!</vt:lpstr>
      <vt:lpstr>Conditional Independence </vt:lpstr>
      <vt:lpstr>Naïve Bayes</vt:lpstr>
      <vt:lpstr>The Naïve Bayes Classifier</vt:lpstr>
      <vt:lpstr>A Digit Recognizer</vt:lpstr>
      <vt:lpstr>Naïve Bayes for Digits (Binary Inputs)</vt:lpstr>
      <vt:lpstr>Example Distributions</vt:lpstr>
      <vt:lpstr>MLE for the parameters of NB</vt:lpstr>
      <vt:lpstr>Violating the NB assumption</vt:lpstr>
      <vt:lpstr>Smoothing</vt:lpstr>
      <vt:lpstr>NB &amp; Bag of words model</vt:lpstr>
      <vt:lpstr>What about real Features? What if we have continuous Xi ?</vt:lpstr>
      <vt:lpstr>Estimating Parameters</vt:lpstr>
      <vt:lpstr>another probabilistic approach!!!</vt:lpstr>
      <vt:lpstr>Discriminative vs. generative</vt:lpstr>
      <vt:lpstr>Logistic Regression</vt:lpstr>
      <vt:lpstr>Logistic Regression: decision boundary </vt:lpstr>
      <vt:lpstr>Loss functions / Learning Objectives: Likelihood v. Conditional Likelihood</vt:lpstr>
      <vt:lpstr>Conditional Log Likelihood </vt:lpstr>
      <vt:lpstr>Logistic Regression Parameter Estimation:  Maximize Conditional Log Likelihood</vt:lpstr>
      <vt:lpstr>Optimizing concave function – Gradient ascent </vt:lpstr>
      <vt:lpstr>Maximize Conditional Log Likelihood: Gradient ascent</vt:lpstr>
      <vt:lpstr>Gradient ascent for LR</vt:lpstr>
      <vt:lpstr>Large parameters…</vt:lpstr>
      <vt:lpstr>How about MAP?</vt:lpstr>
      <vt:lpstr>M(C)AP as Regularization</vt:lpstr>
      <vt:lpstr>MLE vs. MAP </vt:lpstr>
      <vt:lpstr>Logistic regression v. Naïve Bayes</vt:lpstr>
      <vt:lpstr>Derive form for P(Y|X) for continuous Xi </vt:lpstr>
      <vt:lpstr>Ratio of class-conditional probabilities</vt:lpstr>
      <vt:lpstr>Derive form for P(Y|X) for continuous Xi </vt:lpstr>
      <vt:lpstr>Gaussian Naïve Bayes vs. Logistic Regression</vt:lpstr>
      <vt:lpstr>Naïve Bayes vs. Logistic Regression</vt:lpstr>
      <vt:lpstr> Naïve Bayes vs. Logistic Regression</vt:lpstr>
      <vt:lpstr>Naïve Bayes vs. Logistic Regression</vt:lpstr>
      <vt:lpstr>What you should know about Logistic Regression (LR)</vt:lpstr>
      <vt:lpstr>PowerPoint Presentation</vt:lpstr>
      <vt:lpstr>PowerPoint Presentation</vt:lpstr>
      <vt:lpstr>Voting  (Ensemble Methods)</vt:lpstr>
      <vt:lpstr>PowerPoint Presentation</vt:lpstr>
      <vt:lpstr>PowerPoint Presentation</vt:lpstr>
      <vt:lpstr>PowerPoint Presentation</vt:lpstr>
      <vt:lpstr>PowerPoint Presentation</vt:lpstr>
      <vt:lpstr>Fighting the bias-variance tradeoff</vt:lpstr>
      <vt:lpstr>Boosting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Learning from weighted data</vt:lpstr>
      <vt:lpstr>PowerPoint Presentation</vt:lpstr>
      <vt:lpstr>PowerPoint Presentation</vt:lpstr>
      <vt:lpstr>What t to choose for hypothesis ht?</vt:lpstr>
      <vt:lpstr>What t to choose for hypothesis ht?</vt:lpstr>
      <vt:lpstr>Summary: choose t to minimize error bound </vt:lpstr>
      <vt:lpstr>Strong, weak classifiers</vt:lpstr>
      <vt:lpstr>Boosting results – Digit recognition</vt:lpstr>
      <vt:lpstr>Boosting generalization error bound</vt:lpstr>
      <vt:lpstr>Boosting generalization error bound</vt:lpstr>
      <vt:lpstr>Logistic Regression as Minimizing Loss</vt:lpstr>
      <vt:lpstr>Boosting and Logistic Regression</vt:lpstr>
    </vt:vector>
  </TitlesOfParts>
  <Company>UW CSE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Recognition</dc:title>
  <dc:creator>Ali Farhadi</dc:creator>
  <cp:lastModifiedBy>Ali Farhadi</cp:lastModifiedBy>
  <cp:revision>60</cp:revision>
  <dcterms:created xsi:type="dcterms:W3CDTF">2013-05-20T23:23:00Z</dcterms:created>
  <dcterms:modified xsi:type="dcterms:W3CDTF">2014-02-19T21:00:26Z</dcterms:modified>
</cp:coreProperties>
</file>