
<file path=[Content_Types].xml><?xml version="1.0" encoding="utf-8"?>
<Types xmlns="http://schemas.openxmlformats.org/package/2006/content-types">
  <Default Extension="xml" ContentType="application/xml"/>
  <Default Extension="wmf" ContentType="image/x-wmf"/>
  <Default Extension="wmv" ContentType="video/unknown"/>
  <Default Extension="jpeg" ContentType="image/jpeg"/>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ppt/notesSlides/notesSlide2.xml" ContentType="application/vnd.openxmlformats-officedocument.presentationml.notesSlide+xml"/>
  <Override PartName="/ppt/embeddings/oleObject2.bin" ContentType="application/vnd.openxmlformats-officedocument.oleObject"/>
  <Override PartName="/ppt/notesSlides/notesSlide3.xml" ContentType="application/vnd.openxmlformats-officedocument.presentationml.notesSlide+xml"/>
  <Override PartName="/ppt/embeddings/oleObject3.bin" ContentType="application/vnd.openxmlformats-officedocument.oleObject"/>
  <Override PartName="/ppt/notesSlides/notesSlide4.xml" ContentType="application/vnd.openxmlformats-officedocument.presentationml.notesSlide+xml"/>
  <Override PartName="/ppt/embeddings/oleObject4.bin" ContentType="application/vnd.openxmlformats-officedocument.oleObject"/>
  <Override PartName="/ppt/notesSlides/notesSlide5.xml" ContentType="application/vnd.openxmlformats-officedocument.presentationml.notesSlide+xml"/>
  <Override PartName="/ppt/embeddings/oleObject5.bin" ContentType="application/vnd.openxmlformats-officedocument.oleObject"/>
  <Override PartName="/ppt/notesSlides/notesSlide6.xml" ContentType="application/vnd.openxmlformats-officedocument.presentationml.notesSlide+xml"/>
  <Override PartName="/ppt/embeddings/oleObject6.bin" ContentType="application/vnd.openxmlformats-officedocument.oleObject"/>
  <Override PartName="/ppt/notesSlides/notesSlide7.xml" ContentType="application/vnd.openxmlformats-officedocument.presentationml.notesSlide+xml"/>
  <Override PartName="/ppt/embeddings/oleObject7.bin" ContentType="application/vnd.openxmlformats-officedocument.oleObject"/>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265" r:id="rId3"/>
    <p:sldId id="266" r:id="rId4"/>
    <p:sldId id="267" r:id="rId5"/>
    <p:sldId id="329" r:id="rId6"/>
    <p:sldId id="330" r:id="rId7"/>
    <p:sldId id="331" r:id="rId8"/>
    <p:sldId id="332" r:id="rId9"/>
    <p:sldId id="333" r:id="rId10"/>
    <p:sldId id="334" r:id="rId11"/>
    <p:sldId id="335" r:id="rId12"/>
    <p:sldId id="338" r:id="rId13"/>
    <p:sldId id="366" r:id="rId14"/>
    <p:sldId id="328" r:id="rId15"/>
    <p:sldId id="268" r:id="rId16"/>
    <p:sldId id="269" r:id="rId17"/>
    <p:sldId id="346" r:id="rId18"/>
    <p:sldId id="345" r:id="rId19"/>
    <p:sldId id="347" r:id="rId20"/>
    <p:sldId id="348" r:id="rId21"/>
    <p:sldId id="349" r:id="rId22"/>
    <p:sldId id="352" r:id="rId23"/>
    <p:sldId id="350" r:id="rId24"/>
    <p:sldId id="351" r:id="rId25"/>
    <p:sldId id="356" r:id="rId26"/>
    <p:sldId id="358" r:id="rId27"/>
    <p:sldId id="359" r:id="rId28"/>
    <p:sldId id="360" r:id="rId29"/>
    <p:sldId id="361" r:id="rId30"/>
    <p:sldId id="343" r:id="rId31"/>
    <p:sldId id="344" r:id="rId32"/>
    <p:sldId id="320" r:id="rId33"/>
    <p:sldId id="321" r:id="rId34"/>
    <p:sldId id="322" r:id="rId35"/>
    <p:sldId id="323" r:id="rId36"/>
    <p:sldId id="324"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383" autoAdjust="0"/>
  </p:normalViewPr>
  <p:slideViewPr>
    <p:cSldViewPr snapToGrid="0" snapToObjects="1">
      <p:cViewPr varScale="1">
        <p:scale>
          <a:sx n="67" d="100"/>
          <a:sy n="67" d="100"/>
        </p:scale>
        <p:origin x="-174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04EF8D-C2BE-024E-A51A-D0FB89F0A90C}" type="datetimeFigureOut">
              <a:rPr lang="en-US" smtClean="0"/>
              <a:t>2/10/14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BC64E-8B17-8849-B520-D892FF52A0F1}" type="slidenum">
              <a:rPr lang="en-US" smtClean="0"/>
              <a:t>‹#›</a:t>
            </a:fld>
            <a:endParaRPr lang="en-US"/>
          </a:p>
        </p:txBody>
      </p:sp>
    </p:spTree>
    <p:extLst>
      <p:ext uri="{BB962C8B-B14F-4D97-AF65-F5344CB8AC3E}">
        <p14:creationId xmlns:p14="http://schemas.microsoft.com/office/powerpoint/2010/main" val="397799184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4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marL="39688"/>
            <a:r>
              <a:rPr lang="en-US" sz="900" dirty="0">
                <a:solidFill>
                  <a:srgbClr val="000000"/>
                </a:solidFill>
                <a:latin typeface="Arial" charset="0"/>
                <a:cs typeface="Arial" charset="0"/>
                <a:sym typeface="Arial" charset="0"/>
              </a:rPr>
              <a:t>Structure from motion solves the following problem:</a:t>
            </a:r>
          </a:p>
          <a:p>
            <a:pPr marL="39688"/>
            <a:endParaRPr lang="en-US" sz="900" dirty="0">
              <a:solidFill>
                <a:srgbClr val="000000"/>
              </a:solidFill>
              <a:latin typeface="Arial" charset="0"/>
              <a:cs typeface="Arial" charset="0"/>
              <a:sym typeface="Arial" charset="0"/>
            </a:endParaRPr>
          </a:p>
          <a:p>
            <a:pPr marL="39688"/>
            <a:r>
              <a:rPr lang="en-US" sz="900" dirty="0">
                <a:solidFill>
                  <a:srgbClr val="000000"/>
                </a:solidFill>
                <a:latin typeface="Arial" charset="0"/>
                <a:cs typeface="Arial" charset="0"/>
                <a:sym typeface="Arial" charset="0"/>
              </a:rPr>
              <a:t>Given a set of images of a static scene with 2D points in correspondence, shown here as color-coded points, find…</a:t>
            </a:r>
          </a:p>
          <a:p>
            <a:pPr marL="39688"/>
            <a:endParaRPr lang="en-US" sz="900" dirty="0">
              <a:solidFill>
                <a:srgbClr val="000000"/>
              </a:solidFill>
              <a:latin typeface="Arial" charset="0"/>
              <a:cs typeface="Arial" charset="0"/>
              <a:sym typeface="Arial" charset="0"/>
            </a:endParaRPr>
          </a:p>
          <a:p>
            <a:pPr marL="39688"/>
            <a:r>
              <a:rPr lang="en-US" sz="900" dirty="0">
                <a:solidFill>
                  <a:srgbClr val="000000"/>
                </a:solidFill>
                <a:latin typeface="Arial" charset="0"/>
                <a:cs typeface="Arial" charset="0"/>
                <a:sym typeface="Arial" charset="0"/>
              </a:rPr>
              <a:t>a set of 3D points P and </a:t>
            </a:r>
          </a:p>
          <a:p>
            <a:pPr marL="39688"/>
            <a:r>
              <a:rPr lang="en-US" sz="900" dirty="0">
                <a:solidFill>
                  <a:srgbClr val="000000"/>
                </a:solidFill>
                <a:latin typeface="Arial" charset="0"/>
                <a:cs typeface="Arial" charset="0"/>
                <a:sym typeface="Arial" charset="0"/>
              </a:rPr>
              <a:t>a rotation R and position t of the cameras that explain the observed correspondences.  In other words, when we project a point into any of the cameras, the </a:t>
            </a:r>
            <a:r>
              <a:rPr lang="en-US" sz="900" dirty="0" err="1">
                <a:solidFill>
                  <a:srgbClr val="000000"/>
                </a:solidFill>
                <a:latin typeface="Arial" charset="0"/>
                <a:cs typeface="Arial" charset="0"/>
                <a:sym typeface="Arial" charset="0"/>
              </a:rPr>
              <a:t>reprojection</a:t>
            </a:r>
            <a:r>
              <a:rPr lang="en-US" sz="900" dirty="0">
                <a:solidFill>
                  <a:srgbClr val="000000"/>
                </a:solidFill>
                <a:latin typeface="Arial" charset="0"/>
                <a:cs typeface="Arial" charset="0"/>
                <a:sym typeface="Arial" charset="0"/>
              </a:rPr>
              <a:t> error between the projected and observed 2D points is low.</a:t>
            </a:r>
          </a:p>
          <a:p>
            <a:pPr marL="39688"/>
            <a:r>
              <a:rPr lang="en-US" sz="900" dirty="0">
                <a:solidFill>
                  <a:srgbClr val="000000"/>
                </a:solidFill>
                <a:latin typeface="Arial" charset="0"/>
                <a:cs typeface="Arial" charset="0"/>
                <a:sym typeface="Arial" charset="0"/>
              </a:rPr>
              <a:t>This problem can be formulated as an optimization problem where we want to find the rotations R, positions t, and 3D point locations P that minimize sum of squared </a:t>
            </a:r>
            <a:r>
              <a:rPr lang="en-US" sz="900" dirty="0" err="1">
                <a:solidFill>
                  <a:srgbClr val="000000"/>
                </a:solidFill>
                <a:latin typeface="Arial" charset="0"/>
                <a:cs typeface="Arial" charset="0"/>
                <a:sym typeface="Arial" charset="0"/>
              </a:rPr>
              <a:t>reprojection</a:t>
            </a:r>
            <a:r>
              <a:rPr lang="en-US" sz="900" dirty="0">
                <a:solidFill>
                  <a:srgbClr val="000000"/>
                </a:solidFill>
                <a:latin typeface="Arial" charset="0"/>
                <a:cs typeface="Arial" charset="0"/>
                <a:sym typeface="Arial" charset="0"/>
              </a:rPr>
              <a:t> errors f.  This is a non-linear least squares problem and can be solved with algorithms such as </a:t>
            </a:r>
            <a:r>
              <a:rPr lang="en-US" sz="900" dirty="0" err="1">
                <a:solidFill>
                  <a:srgbClr val="000000"/>
                </a:solidFill>
                <a:latin typeface="Arial" charset="0"/>
                <a:cs typeface="Arial" charset="0"/>
                <a:sym typeface="Arial" charset="0"/>
              </a:rPr>
              <a:t>Levenberg-Marquart</a:t>
            </a:r>
            <a:r>
              <a:rPr lang="en-US" sz="900" dirty="0">
                <a:solidFill>
                  <a:srgbClr val="000000"/>
                </a:solidFill>
                <a:latin typeface="Arial" charset="0"/>
                <a:cs typeface="Arial" charset="0"/>
                <a:sym typeface="Arial" charset="0"/>
              </a:rPr>
              <a:t>.  However, because the problem is non-linear, it can be susceptible to local minima.  Therefore, it</a:t>
            </a:r>
            <a:r>
              <a:rPr lang="ja-JP" altLang="en-US" sz="900" dirty="0">
                <a:solidFill>
                  <a:srgbClr val="000000"/>
                </a:solidFill>
                <a:latin typeface="Arial"/>
                <a:cs typeface="Arial" charset="0"/>
                <a:sym typeface="Arial" charset="0"/>
              </a:rPr>
              <a:t>’</a:t>
            </a:r>
            <a:r>
              <a:rPr lang="en-US" sz="900" dirty="0">
                <a:solidFill>
                  <a:srgbClr val="000000"/>
                </a:solidFill>
                <a:latin typeface="Arial" charset="0"/>
                <a:cs typeface="Arial" charset="0"/>
                <a:sym typeface="Arial" charset="0"/>
              </a:rPr>
              <a:t>s important to initialize the parameters of the system carefully.  In addition, we need to be able to deal with erroneous correspondences.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TextEdit="1"/>
          </p:cNvSpPr>
          <p:nvPr>
            <p:ph type="sldImg"/>
          </p:nvPr>
        </p:nvSpPr>
        <p:spPr>
          <a:ln/>
        </p:spPr>
      </p:sp>
      <p:sp>
        <p:nvSpPr>
          <p:cNvPr id="88067" name="Rectangle 3"/>
          <p:cNvSpPr>
            <a:spLocks noGrp="1" noChangeArrowheads="1"/>
          </p:cNvSpPr>
          <p:nvPr>
            <p:ph type="body" idx="1"/>
          </p:nvPr>
        </p:nvSpPr>
        <p:spPr/>
        <p:txBody>
          <a:bodyPr/>
          <a:lstStyle/>
          <a:p>
            <a:r>
              <a:rPr lang="en-US" dirty="0"/>
              <a:t>Again, the goal of the reconstruction procedure is to automatically estimate the relative positions and orientations, as well as the focal length or zoom, of each of the photographs in a connected component of the scene.  The process consists of four steps: detecting features in each of the input photos; matching features between each pair of photos; grouping the matches into correspondences across multiple photos; and using the correspondences to estimate the geometry of the scene and the cameras in a technique known as structure from motion.</a:t>
            </a:r>
          </a:p>
          <a:p>
            <a:r>
              <a:rPr lang="en-US" dirty="0"/>
              <a:t>I’ll now describe each of these steps in more detail.</a:t>
            </a:r>
          </a:p>
          <a:p>
            <a:endParaRPr lang="en-US" dirty="0"/>
          </a:p>
          <a:p>
            <a:r>
              <a:rPr lang="en-US" dirty="0"/>
              <a:t>[Structure from motion techniques for unordered image collections have also been developed by others, such as Brown and Lowe and </a:t>
            </a:r>
            <a:r>
              <a:rPr lang="en-US" dirty="0" err="1"/>
              <a:t>Schaffalitzky</a:t>
            </a:r>
            <a:r>
              <a:rPr lang="en-US" dirty="0"/>
              <a:t> and </a:t>
            </a:r>
            <a:r>
              <a:rPr lang="en-US" dirty="0" err="1"/>
              <a:t>Zisserman</a:t>
            </a:r>
            <a:r>
              <a:rPr lang="en-US" dirty="0"/>
              <a:t>, and the basic pipeline of our system closely follows that of Brown and Lowe.  To our knowledge, our system is the first to have been demonstrated on large collections of photos from the Internet.]</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TextEdit="1"/>
          </p:cNvSpPr>
          <p:nvPr>
            <p:ph type="sldImg"/>
          </p:nvPr>
        </p:nvSpPr>
        <p:spPr>
          <a:ln/>
        </p:spPr>
      </p:sp>
      <p:sp>
        <p:nvSpPr>
          <p:cNvPr id="199683" name="Rectangle 3"/>
          <p:cNvSpPr>
            <a:spLocks noGrp="1" noChangeArrowheads="1"/>
          </p:cNvSpPr>
          <p:nvPr>
            <p:ph type="body" idx="1"/>
          </p:nvPr>
        </p:nvSpPr>
        <p:spPr/>
        <p:txBody>
          <a:bodyPr/>
          <a:lstStyle/>
          <a:p>
            <a:r>
              <a:rPr lang="en-US" dirty="0"/>
              <a:t>The core of the reconstruction process is the ability to reliably match feature points between images.  Fortunately, over the last few years feature detection and matching techniques have improved dramatically.  Many different technique exist – we use SIFT, or scale-invariant feature transform, developed by David Lowe.  SIFT is designed to be invariant to image scale and rotation, as well as affine changes in image intensity.  </a:t>
            </a:r>
          </a:p>
          <a:p>
            <a:endParaRPr lang="en-US" dirty="0"/>
          </a:p>
          <a:p>
            <a:r>
              <a:rPr lang="en-US" dirty="0"/>
              <a:t>Here is an image from the </a:t>
            </a:r>
            <a:r>
              <a:rPr lang="en-US" dirty="0" err="1"/>
              <a:t>Trevi</a:t>
            </a:r>
            <a:r>
              <a:rPr lang="en-US" dirty="0"/>
              <a:t> Fountain, and here are the features SIFT detects in the image, shown as square patches.  The squares are scaled and rotated to reflect the scale and orientation of the features.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TextEdit="1"/>
          </p:cNvSpPr>
          <p:nvPr>
            <p:ph type="sldImg"/>
          </p:nvPr>
        </p:nvSpPr>
        <p:spPr>
          <a:ln/>
        </p:spPr>
      </p:sp>
      <p:sp>
        <p:nvSpPr>
          <p:cNvPr id="191491" name="Rectangle 3"/>
          <p:cNvSpPr>
            <a:spLocks noGrp="1" noChangeArrowheads="1"/>
          </p:cNvSpPr>
          <p:nvPr>
            <p:ph type="body" idx="1"/>
          </p:nvPr>
        </p:nvSpPr>
        <p:spPr/>
        <p:txBody>
          <a:bodyPr/>
          <a:lstStyle/>
          <a:p>
            <a:r>
              <a:rPr lang="en-US"/>
              <a:t>So, we begin by detecting SIFT features in each photo.</a:t>
            </a:r>
          </a:p>
          <a:p>
            <a:endParaRPr lang="en-US"/>
          </a:p>
          <a:p>
            <a:r>
              <a:rPr lang="en-US"/>
              <a:t>[We detect SIFT features in each photo, resulting in a set of feature locations and 128-byte feature descriptors…]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TextEdit="1"/>
          </p:cNvSpPr>
          <p:nvPr>
            <p:ph type="sldImg"/>
          </p:nvPr>
        </p:nvSpPr>
        <p:spPr>
          <a:ln/>
        </p:spPr>
      </p:sp>
      <p:sp>
        <p:nvSpPr>
          <p:cNvPr id="1935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a:ln/>
        </p:spPr>
      </p:sp>
      <p:sp>
        <p:nvSpPr>
          <p:cNvPr id="94211" name="Rectangle 3"/>
          <p:cNvSpPr>
            <a:spLocks noGrp="1" noChangeArrowheads="1"/>
          </p:cNvSpPr>
          <p:nvPr>
            <p:ph type="body" idx="1"/>
          </p:nvPr>
        </p:nvSpPr>
        <p:spPr/>
        <p:txBody>
          <a:bodyPr/>
          <a:lstStyle/>
          <a:p>
            <a:r>
              <a:rPr lang="en-US"/>
              <a:t>The next step of our reconstruction algorithm is to link up matches between pairs of images into correspondences between multiple images, by finding connected components of matches.  Suppose among these images, these features are matched only between consecutive pairs of images, perhaps because the scales of the images are so different.  During correspondence estimation we link these matches and consider them to be 2D projections of a single 3D point in the scene.</a:t>
            </a:r>
          </a:p>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Rot="1" noChangeAspect="1" noTextEdit="1"/>
          </p:cNvSpPr>
          <p:nvPr>
            <p:ph type="sldImg"/>
          </p:nvPr>
        </p:nvSpPr>
        <p:spPr>
          <a:ln/>
        </p:spPr>
      </p:sp>
      <p:sp>
        <p:nvSpPr>
          <p:cNvPr id="195587" name="Rectangle 3"/>
          <p:cNvSpPr>
            <a:spLocks noGrp="1" noChangeArrowheads="1"/>
          </p:cNvSpPr>
          <p:nvPr>
            <p:ph type="body" idx="1"/>
          </p:nvPr>
        </p:nvSpPr>
        <p:spPr/>
        <p:txBody>
          <a:bodyPr/>
          <a:lstStyle/>
          <a:p>
            <a:r>
              <a:rPr lang="en-US"/>
              <a:t>Next, we match features across each pair of photos using approximate nearest neighbor matching.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TextEdit="1"/>
          </p:cNvSpPr>
          <p:nvPr>
            <p:ph type="sldImg"/>
          </p:nvPr>
        </p:nvSpPr>
        <p:spPr>
          <a:ln/>
        </p:spPr>
      </p:sp>
      <p:sp>
        <p:nvSpPr>
          <p:cNvPr id="197635" name="Rectangle 3"/>
          <p:cNvSpPr>
            <a:spLocks noGrp="1" noChangeArrowheads="1"/>
          </p:cNvSpPr>
          <p:nvPr>
            <p:ph type="body" idx="1"/>
          </p:nvPr>
        </p:nvSpPr>
        <p:spPr/>
        <p:txBody>
          <a:bodyPr/>
          <a:lstStyle/>
          <a:p>
            <a:r>
              <a:rPr lang="en-US"/>
              <a:t>The matches are refined by using RANSAC, which is a robust model-fitting technique, to estimate a fundamental matrix between each pair of matching images and keeping only matches consistent with that fundamental matrix.</a:t>
            </a:r>
          </a:p>
          <a:p>
            <a:r>
              <a:rPr lang="en-US"/>
              <a:t>We then link connected components of pairwise feature matches together to form correspondences across multiple images.</a:t>
            </a:r>
          </a:p>
          <a:p>
            <a:r>
              <a:rPr lang="en-US"/>
              <a:t>Once we have correspondences, we run structure from motion to recover the camera and scene geometry.  Structure from motion solves the following problem:</a:t>
            </a:r>
          </a:p>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Rot="1" noChangeAspect="1" noTextEdit="1"/>
          </p:cNvSpPr>
          <p:nvPr>
            <p:ph type="sldImg"/>
          </p:nvPr>
        </p:nvSpPr>
        <p:spPr>
          <a:ln/>
        </p:spPr>
      </p:sp>
      <p:sp>
        <p:nvSpPr>
          <p:cNvPr id="241667" name="Rectangle 3"/>
          <p:cNvSpPr>
            <a:spLocks noGrp="1" noChangeArrowheads="1"/>
          </p:cNvSpPr>
          <p:nvPr>
            <p:ph type="body" idx="1"/>
          </p:nvPr>
        </p:nvSpPr>
        <p:spPr/>
        <p:txBody>
          <a:bodyPr/>
          <a:lstStyle/>
          <a:p>
            <a:r>
              <a:rPr lang="en-US"/>
              <a:t>To help get good initializations for all of the parameters of the system, we reconstruct the scene incrementally, starting from two photographs and the points they observe.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Rot="1" noChangeAspect="1" noTextEdit="1"/>
          </p:cNvSpPr>
          <p:nvPr>
            <p:ph type="sldImg"/>
          </p:nvPr>
        </p:nvSpPr>
        <p:spPr>
          <a:ln/>
        </p:spPr>
      </p:sp>
      <p:sp>
        <p:nvSpPr>
          <p:cNvPr id="233475" name="Rectangle 3"/>
          <p:cNvSpPr>
            <a:spLocks noGrp="1" noChangeArrowheads="1"/>
          </p:cNvSpPr>
          <p:nvPr>
            <p:ph type="body" idx="1"/>
          </p:nvPr>
        </p:nvSpPr>
        <p:spPr/>
        <p:txBody>
          <a:bodyPr/>
          <a:lstStyle/>
          <a:p>
            <a:r>
              <a:rPr lang="en-US" dirty="0"/>
              <a:t>We then add several photos at a time to the reconstruction, refine the model, and repeat until no more photos match any points in the scene.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noRot="1" noChangeAspect="1" noTextEdit="1"/>
          </p:cNvSpPr>
          <p:nvPr>
            <p:ph type="sldImg"/>
          </p:nvPr>
        </p:nvSpPr>
        <p:spPr bwMode="auto">
          <a:noFill/>
          <a:ln>
            <a:solidFill>
              <a:srgbClr val="000000"/>
            </a:solidFill>
            <a:miter lim="800000"/>
            <a:headEnd/>
            <a:tailEnd/>
          </a:ln>
        </p:spPr>
      </p:sp>
      <p:sp>
        <p:nvSpPr>
          <p:cNvPr id="6861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Now we’ll move on to another dataset to demonstrate some more of the navigation features of our system.  </a:t>
            </a:r>
          </a:p>
          <a:p>
            <a:pPr eaLnBrk="1" hangingPunct="1">
              <a:spcBef>
                <a:spcPct val="0"/>
              </a:spcBef>
            </a:pPr>
            <a:r>
              <a:rPr lang="en-US" dirty="0" smtClean="0"/>
              <a:t>This is a reconstruction of the Old Town Square in Prague from about 200 photos, shown inside our photo explorer.  An overhead map is shown in the upper right corner.</a:t>
            </a:r>
          </a:p>
          <a:p>
            <a:pPr eaLnBrk="1" hangingPunct="1">
              <a:spcBef>
                <a:spcPct val="0"/>
              </a:spcBef>
            </a:pPr>
            <a:r>
              <a:rPr lang="en-US" dirty="0" smtClean="0"/>
              <a:t>For this dataset, we render the scene using 3D line segments and add color to the scene by projecting blurred, partially transparent versions of the photos onto detected planes.</a:t>
            </a:r>
          </a:p>
          <a:p>
            <a:pPr eaLnBrk="1" hangingPunct="1">
              <a:spcBef>
                <a:spcPct val="0"/>
              </a:spcBef>
            </a:pPr>
            <a:r>
              <a:rPr lang="en-US" dirty="0" smtClean="0"/>
              <a:t>The user can select photos from the map, and the map tracks the movement of the virtual camera.  Here the user selects a building to see a better picture.  </a:t>
            </a:r>
          </a:p>
          <a:p>
            <a:pPr eaLnBrk="1" hangingPunct="1">
              <a:spcBef>
                <a:spcPct val="0"/>
              </a:spcBef>
            </a:pPr>
            <a:r>
              <a:rPr lang="en-US" dirty="0" smtClean="0"/>
              <a:t>Now here’s another example of relation-based browsing – the user can click on the “move right” button to move right to the next building in the row of façades.  </a:t>
            </a:r>
          </a:p>
          <a:p>
            <a:pPr eaLnBrk="1" hangingPunct="1">
              <a:spcBef>
                <a:spcPct val="0"/>
              </a:spcBef>
            </a:pPr>
            <a:r>
              <a:rPr lang="en-US" dirty="0" smtClean="0"/>
              <a:t>Now the user clicks on the zoom out button to see more of the scene.</a:t>
            </a:r>
          </a:p>
          <a:p>
            <a:pPr eaLnBrk="1" hangingPunct="1">
              <a:spcBef>
                <a:spcPct val="0"/>
              </a:spcBef>
            </a:pP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31"/>
          <p:cNvSpPr>
            <a:spLocks noGrp="1" noChangeArrowheads="1"/>
          </p:cNvSpPr>
          <p:nvPr>
            <p:ph type="sldNum" sz="quarter" idx="5"/>
          </p:nvPr>
        </p:nvSpPr>
        <p:spPr/>
        <p:txBody>
          <a:bodyPr/>
          <a:lstStyle/>
          <a:p>
            <a:pPr>
              <a:defRPr/>
            </a:pPr>
            <a:fld id="{F3F7C7B0-8B11-4484-9354-E1D8ACC628A7}" type="slidenum">
              <a:rPr lang="en-US" smtClean="0"/>
              <a:pPr>
                <a:defRPr/>
              </a:pPr>
              <a:t>6</a:t>
            </a:fld>
            <a:endParaRPr lang="en-US" smtClean="0"/>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defTabSz="914303"/>
            <a:r>
              <a:rPr lang="en-US" dirty="0"/>
              <a:t>The measurement matrix</a:t>
            </a:r>
            <a:r>
              <a:rPr lang="en-US" b="1" dirty="0">
                <a:latin typeface="Times New Roman" pitchFamily="18" charset="0"/>
              </a:rPr>
              <a:t> D = MS </a:t>
            </a:r>
            <a:r>
              <a:rPr lang="en-US" dirty="0"/>
              <a:t>must have rank 3!</a:t>
            </a:r>
            <a:endParaRPr lang="en-US" b="1" dirty="0">
              <a:latin typeface="Times New Roman" pitchFamily="18" charset="0"/>
            </a:endParaRPr>
          </a:p>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Rot="1" noChangeAspect="1" noTextEdit="1"/>
          </p:cNvSpPr>
          <p:nvPr>
            <p:ph type="sldImg"/>
          </p:nvPr>
        </p:nvSpPr>
        <p:spPr bwMode="auto">
          <a:noFill/>
          <a:ln>
            <a:solidFill>
              <a:srgbClr val="000000"/>
            </a:solidFill>
            <a:miter lim="800000"/>
            <a:headEnd/>
            <a:tailEnd/>
          </a:ln>
        </p:spPr>
      </p:sp>
      <p:sp>
        <p:nvSpPr>
          <p:cNvPr id="7782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Rectangle 2"/>
          <p:cNvSpPr>
            <a:spLocks noGrp="1" noRot="1" noChangeAspect="1" noTextEdit="1"/>
          </p:cNvSpPr>
          <p:nvPr>
            <p:ph type="sldImg"/>
          </p:nvPr>
        </p:nvSpPr>
        <p:spPr bwMode="auto">
          <a:noFill/>
          <a:ln>
            <a:solidFill>
              <a:srgbClr val="000000"/>
            </a:solidFill>
            <a:miter lim="800000"/>
            <a:headEnd/>
            <a:tailEnd/>
          </a:ln>
        </p:spPr>
      </p:sp>
      <p:sp>
        <p:nvSpPr>
          <p:cNvPr id="20377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31"/>
          <p:cNvSpPr>
            <a:spLocks noGrp="1" noChangeArrowheads="1"/>
          </p:cNvSpPr>
          <p:nvPr>
            <p:ph type="sldNum" sz="quarter" idx="5"/>
          </p:nvPr>
        </p:nvSpPr>
        <p:spPr>
          <a:noFill/>
        </p:spPr>
        <p:txBody>
          <a:bodyPr/>
          <a:lstStyle/>
          <a:p>
            <a:fld id="{8F8FB6EF-DE17-4933-9D15-DAB2AA72AE8A}" type="slidenum">
              <a:rPr lang="en-US" smtClean="0"/>
              <a:pPr/>
              <a:t>7</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031"/>
          <p:cNvSpPr>
            <a:spLocks noGrp="1" noChangeArrowheads="1"/>
          </p:cNvSpPr>
          <p:nvPr>
            <p:ph type="sldNum" sz="quarter" idx="5"/>
          </p:nvPr>
        </p:nvSpPr>
        <p:spPr>
          <a:noFill/>
        </p:spPr>
        <p:txBody>
          <a:bodyPr/>
          <a:lstStyle/>
          <a:p>
            <a:fld id="{D6C90538-73F2-4258-80E5-5780C8E6F8DE}" type="slidenum">
              <a:rPr lang="en-US" smtClean="0"/>
              <a:pPr/>
              <a:t>8</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031"/>
          <p:cNvSpPr>
            <a:spLocks noGrp="1" noChangeArrowheads="1"/>
          </p:cNvSpPr>
          <p:nvPr>
            <p:ph type="sldNum" sz="quarter" idx="5"/>
          </p:nvPr>
        </p:nvSpPr>
        <p:spPr>
          <a:noFill/>
        </p:spPr>
        <p:txBody>
          <a:bodyPr/>
          <a:lstStyle/>
          <a:p>
            <a:fld id="{39EC56AF-7F97-4713-92F2-B7340FE001D5}" type="slidenum">
              <a:rPr lang="en-US" smtClean="0"/>
              <a:pPr/>
              <a:t>9</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031"/>
          <p:cNvSpPr>
            <a:spLocks noGrp="1" noChangeArrowheads="1"/>
          </p:cNvSpPr>
          <p:nvPr>
            <p:ph type="sldNum" sz="quarter" idx="5"/>
          </p:nvPr>
        </p:nvSpPr>
        <p:spPr>
          <a:noFill/>
        </p:spPr>
        <p:txBody>
          <a:bodyPr/>
          <a:lstStyle/>
          <a:p>
            <a:fld id="{2B5D7C99-7CFA-4ADA-BED8-67790B256A04}" type="slidenum">
              <a:rPr lang="en-US" smtClean="0"/>
              <a:pPr/>
              <a:t>10</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031"/>
          <p:cNvSpPr>
            <a:spLocks noGrp="1" noChangeArrowheads="1"/>
          </p:cNvSpPr>
          <p:nvPr>
            <p:ph type="sldNum" sz="quarter" idx="5"/>
          </p:nvPr>
        </p:nvSpPr>
        <p:spPr>
          <a:noFill/>
        </p:spPr>
        <p:txBody>
          <a:bodyPr/>
          <a:lstStyle/>
          <a:p>
            <a:fld id="{E783AAED-50BC-4446-B95E-B7290925CB22}" type="slidenum">
              <a:rPr lang="en-US" smtClean="0"/>
              <a:pPr/>
              <a:t>11</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031"/>
          <p:cNvSpPr>
            <a:spLocks noGrp="1" noChangeArrowheads="1"/>
          </p:cNvSpPr>
          <p:nvPr>
            <p:ph type="sldNum" sz="quarter" idx="5"/>
          </p:nvPr>
        </p:nvSpPr>
        <p:spPr>
          <a:noFill/>
        </p:spPr>
        <p:txBody>
          <a:bodyPr/>
          <a:lstStyle/>
          <a:p>
            <a:fld id="{205D9A6F-0E51-4717-BEB1-14CBDB1826C7}" type="slidenum">
              <a:rPr lang="en-US" smtClean="0"/>
              <a:pPr/>
              <a:t>12</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4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marL="39688"/>
            <a:r>
              <a:rPr lang="en-US" sz="900" dirty="0">
                <a:solidFill>
                  <a:srgbClr val="000000"/>
                </a:solidFill>
                <a:latin typeface="Arial" charset="0"/>
                <a:cs typeface="Arial" charset="0"/>
                <a:sym typeface="Arial" charset="0"/>
              </a:rPr>
              <a:t>Structure from motion solves the following problem:</a:t>
            </a:r>
          </a:p>
          <a:p>
            <a:pPr marL="39688"/>
            <a:endParaRPr lang="en-US" sz="900" dirty="0">
              <a:solidFill>
                <a:srgbClr val="000000"/>
              </a:solidFill>
              <a:latin typeface="Arial" charset="0"/>
              <a:cs typeface="Arial" charset="0"/>
              <a:sym typeface="Arial" charset="0"/>
            </a:endParaRPr>
          </a:p>
          <a:p>
            <a:pPr marL="39688"/>
            <a:r>
              <a:rPr lang="en-US" sz="900" dirty="0">
                <a:solidFill>
                  <a:srgbClr val="000000"/>
                </a:solidFill>
                <a:latin typeface="Arial" charset="0"/>
                <a:cs typeface="Arial" charset="0"/>
                <a:sym typeface="Arial" charset="0"/>
              </a:rPr>
              <a:t>Given a set of images of a static scene with 2D points in correspondence, shown here as color-coded points, find…</a:t>
            </a:r>
          </a:p>
          <a:p>
            <a:pPr marL="39688"/>
            <a:endParaRPr lang="en-US" sz="900" dirty="0">
              <a:solidFill>
                <a:srgbClr val="000000"/>
              </a:solidFill>
              <a:latin typeface="Arial" charset="0"/>
              <a:cs typeface="Arial" charset="0"/>
              <a:sym typeface="Arial" charset="0"/>
            </a:endParaRPr>
          </a:p>
          <a:p>
            <a:pPr marL="39688"/>
            <a:r>
              <a:rPr lang="en-US" sz="900" dirty="0">
                <a:solidFill>
                  <a:srgbClr val="000000"/>
                </a:solidFill>
                <a:latin typeface="Arial" charset="0"/>
                <a:cs typeface="Arial" charset="0"/>
                <a:sym typeface="Arial" charset="0"/>
              </a:rPr>
              <a:t>a set of 3D points P and </a:t>
            </a:r>
          </a:p>
          <a:p>
            <a:pPr marL="39688"/>
            <a:r>
              <a:rPr lang="en-US" sz="900" dirty="0">
                <a:solidFill>
                  <a:srgbClr val="000000"/>
                </a:solidFill>
                <a:latin typeface="Arial" charset="0"/>
                <a:cs typeface="Arial" charset="0"/>
                <a:sym typeface="Arial" charset="0"/>
              </a:rPr>
              <a:t>a rotation R and position t of the cameras that explain the observed correspondences.  In other words, when we project a point into any of the cameras, the </a:t>
            </a:r>
            <a:r>
              <a:rPr lang="en-US" sz="900" dirty="0" err="1">
                <a:solidFill>
                  <a:srgbClr val="000000"/>
                </a:solidFill>
                <a:latin typeface="Arial" charset="0"/>
                <a:cs typeface="Arial" charset="0"/>
                <a:sym typeface="Arial" charset="0"/>
              </a:rPr>
              <a:t>reprojection</a:t>
            </a:r>
            <a:r>
              <a:rPr lang="en-US" sz="900" dirty="0">
                <a:solidFill>
                  <a:srgbClr val="000000"/>
                </a:solidFill>
                <a:latin typeface="Arial" charset="0"/>
                <a:cs typeface="Arial" charset="0"/>
                <a:sym typeface="Arial" charset="0"/>
              </a:rPr>
              <a:t> error between the projected and observed 2D points is low.</a:t>
            </a:r>
          </a:p>
          <a:p>
            <a:pPr marL="39688"/>
            <a:r>
              <a:rPr lang="en-US" sz="900" dirty="0">
                <a:solidFill>
                  <a:srgbClr val="000000"/>
                </a:solidFill>
                <a:latin typeface="Arial" charset="0"/>
                <a:cs typeface="Arial" charset="0"/>
                <a:sym typeface="Arial" charset="0"/>
              </a:rPr>
              <a:t>This problem can be formulated as an optimization problem where we want to find the rotations R, positions t, and 3D point locations P that minimize sum of squared </a:t>
            </a:r>
            <a:r>
              <a:rPr lang="en-US" sz="900" dirty="0" err="1">
                <a:solidFill>
                  <a:srgbClr val="000000"/>
                </a:solidFill>
                <a:latin typeface="Arial" charset="0"/>
                <a:cs typeface="Arial" charset="0"/>
                <a:sym typeface="Arial" charset="0"/>
              </a:rPr>
              <a:t>reprojection</a:t>
            </a:r>
            <a:r>
              <a:rPr lang="en-US" sz="900" dirty="0">
                <a:solidFill>
                  <a:srgbClr val="000000"/>
                </a:solidFill>
                <a:latin typeface="Arial" charset="0"/>
                <a:cs typeface="Arial" charset="0"/>
                <a:sym typeface="Arial" charset="0"/>
              </a:rPr>
              <a:t> errors f.  This is a non-linear least squares problem and can be solved with algorithms such as </a:t>
            </a:r>
            <a:r>
              <a:rPr lang="en-US" sz="900" dirty="0" err="1">
                <a:solidFill>
                  <a:srgbClr val="000000"/>
                </a:solidFill>
                <a:latin typeface="Arial" charset="0"/>
                <a:cs typeface="Arial" charset="0"/>
                <a:sym typeface="Arial" charset="0"/>
              </a:rPr>
              <a:t>Levenberg-Marquart</a:t>
            </a:r>
            <a:r>
              <a:rPr lang="en-US" sz="900" dirty="0">
                <a:solidFill>
                  <a:srgbClr val="000000"/>
                </a:solidFill>
                <a:latin typeface="Arial" charset="0"/>
                <a:cs typeface="Arial" charset="0"/>
                <a:sym typeface="Arial" charset="0"/>
              </a:rPr>
              <a:t>.  However, because the problem is non-linear, it can be susceptible to local minima.  Therefore, it</a:t>
            </a:r>
            <a:r>
              <a:rPr lang="ja-JP" altLang="en-US" sz="900" dirty="0">
                <a:solidFill>
                  <a:srgbClr val="000000"/>
                </a:solidFill>
                <a:latin typeface="Arial"/>
                <a:cs typeface="Arial" charset="0"/>
                <a:sym typeface="Arial" charset="0"/>
              </a:rPr>
              <a:t>’</a:t>
            </a:r>
            <a:r>
              <a:rPr lang="en-US" sz="900" dirty="0">
                <a:solidFill>
                  <a:srgbClr val="000000"/>
                </a:solidFill>
                <a:latin typeface="Arial" charset="0"/>
                <a:cs typeface="Arial" charset="0"/>
                <a:sym typeface="Arial" charset="0"/>
              </a:rPr>
              <a:t>s important to initialize the parameters of the system carefully.  In addition, we need to be able to deal with erroneous correspondences.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0362F49-6CF8-BB4A-B31F-A424B02E39DA}" type="datetimeFigureOut">
              <a:rPr lang="en-US" smtClean="0"/>
              <a:t>2/10/14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34412584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62F49-6CF8-BB4A-B31F-A424B02E39DA}" type="datetimeFigureOut">
              <a:rPr lang="en-US" smtClean="0"/>
              <a:t>2/10/14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1287290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62F49-6CF8-BB4A-B31F-A424B02E39DA}" type="datetimeFigureOut">
              <a:rPr lang="en-US" smtClean="0"/>
              <a:t>2/10/14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1629516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362F49-6CF8-BB4A-B31F-A424B02E39DA}" type="datetimeFigureOut">
              <a:rPr lang="en-US" smtClean="0"/>
              <a:t>2/10/14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2093814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362F49-6CF8-BB4A-B31F-A424B02E39DA}" type="datetimeFigureOut">
              <a:rPr lang="en-US" smtClean="0"/>
              <a:t>2/10/14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2895487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0362F49-6CF8-BB4A-B31F-A424B02E39DA}" type="datetimeFigureOut">
              <a:rPr lang="en-US" smtClean="0"/>
              <a:t>2/10/14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34652058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0362F49-6CF8-BB4A-B31F-A424B02E39DA}" type="datetimeFigureOut">
              <a:rPr lang="en-US" smtClean="0"/>
              <a:t>2/10/14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27901966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0362F49-6CF8-BB4A-B31F-A424B02E39DA}" type="datetimeFigureOut">
              <a:rPr lang="en-US" smtClean="0"/>
              <a:t>2/10/14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20250858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362F49-6CF8-BB4A-B31F-A424B02E39DA}" type="datetimeFigureOut">
              <a:rPr lang="en-US" smtClean="0"/>
              <a:t>2/10/14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1516956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62F49-6CF8-BB4A-B31F-A424B02E39DA}" type="datetimeFigureOut">
              <a:rPr lang="en-US" smtClean="0"/>
              <a:t>2/10/14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16763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362F49-6CF8-BB4A-B31F-A424B02E39DA}" type="datetimeFigureOut">
              <a:rPr lang="en-US" smtClean="0"/>
              <a:t>2/10/14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6A9FF0-67FE-5B46-8ABD-AF30DBEE1BDE}" type="slidenum">
              <a:rPr lang="en-US" smtClean="0"/>
              <a:t>‹#›</a:t>
            </a:fld>
            <a:endParaRPr lang="en-US"/>
          </a:p>
        </p:txBody>
      </p:sp>
    </p:spTree>
    <p:extLst>
      <p:ext uri="{BB962C8B-B14F-4D97-AF65-F5344CB8AC3E}">
        <p14:creationId xmlns:p14="http://schemas.microsoft.com/office/powerpoint/2010/main" val="88350011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362F49-6CF8-BB4A-B31F-A424B02E39DA}" type="datetimeFigureOut">
              <a:rPr lang="en-US" smtClean="0"/>
              <a:t>2/10/14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6A9FF0-67FE-5B46-8ABD-AF30DBEE1BDE}" type="slidenum">
              <a:rPr lang="en-US" smtClean="0"/>
              <a:t>‹#›</a:t>
            </a:fld>
            <a:endParaRPr lang="en-US"/>
          </a:p>
        </p:txBody>
      </p:sp>
    </p:spTree>
    <p:extLst>
      <p:ext uri="{BB962C8B-B14F-4D97-AF65-F5344CB8AC3E}">
        <p14:creationId xmlns:p14="http://schemas.microsoft.com/office/powerpoint/2010/main" val="20260963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embeddings/oleObject6.bin"/><Relationship Id="rId5" Type="http://schemas.openxmlformats.org/officeDocument/2006/relationships/image" Target="../media/image15.png"/><Relationship Id="rId1" Type="http://schemas.openxmlformats.org/officeDocument/2006/relationships/vmlDrawing" Target="../drawings/vmlDrawing6.v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oleObject" Target="../embeddings/oleObject7.bin"/><Relationship Id="rId5" Type="http://schemas.openxmlformats.org/officeDocument/2006/relationships/image" Target="../media/image15.png"/><Relationship Id="rId1" Type="http://schemas.openxmlformats.org/officeDocument/2006/relationships/vmlDrawing" Target="../drawings/vmlDrawing7.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hyperlink" Target="http://www.robots.ox.ac.uk/~vgg/hzbook/hzbook1.html" TargetMode="External"/><Relationship Id="rId8" Type="http://schemas.openxmlformats.org/officeDocument/2006/relationships/hyperlink" Target="http://mitpress.mit.edu/catalog/item/default.asp?sid=05880509-232D-489C-869B-91D6543A5B96&amp;ttype=2&amp;tid=4147"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hyperlink" Target="http://photosynth.net" TargetMode="External"/><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hyperlink" Target="http://www.youtube.com/watch?v=5Ji84zb2r8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0.png"/><Relationship Id="rId1" Type="http://schemas.microsoft.com/office/2007/relationships/media" Target="../media/media1.wmv"/><Relationship Id="rId2" Type="http://schemas.openxmlformats.org/officeDocument/2006/relationships/video" Target="../media/media1.wmv"/></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hyperlink" Target="http://www.robots.ox.ac.uk/~vgg/hzbook/hzbook1.html" TargetMode="External"/><Relationship Id="rId8" Type="http://schemas.openxmlformats.org/officeDocument/2006/relationships/hyperlink" Target="http://mitpress.mit.edu/catalog/item/default.asp?sid=05880509-232D-489C-869B-91D6543A5B96&amp;ttype=2&amp;tid=4147" TargetMode="Externa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1" Type="http://schemas.openxmlformats.org/officeDocument/2006/relationships/image" Target="../media/image31.png"/><Relationship Id="rId12" Type="http://schemas.openxmlformats.org/officeDocument/2006/relationships/image" Target="../media/image32.png"/><Relationship Id="rId13" Type="http://schemas.openxmlformats.org/officeDocument/2006/relationships/image" Target="../media/image33.png"/><Relationship Id="rId14" Type="http://schemas.openxmlformats.org/officeDocument/2006/relationships/image" Target="../media/image34.png"/><Relationship Id="rId15" Type="http://schemas.openxmlformats.org/officeDocument/2006/relationships/image" Target="../media/image35.png"/><Relationship Id="rId16" Type="http://schemas.openxmlformats.org/officeDocument/2006/relationships/image" Target="../media/image36.png"/><Relationship Id="rId17" Type="http://schemas.openxmlformats.org/officeDocument/2006/relationships/image" Target="../media/image37.png"/><Relationship Id="rId18"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s>
</file>

<file path=ppt/slides/_rels/slide21.xml.rels><?xml version="1.0" encoding="UTF-8" standalone="yes"?>
<Relationships xmlns="http://schemas.openxmlformats.org/package/2006/relationships"><Relationship Id="rId11" Type="http://schemas.openxmlformats.org/officeDocument/2006/relationships/image" Target="../media/image31.png"/><Relationship Id="rId12" Type="http://schemas.openxmlformats.org/officeDocument/2006/relationships/image" Target="../media/image32.png"/><Relationship Id="rId13" Type="http://schemas.openxmlformats.org/officeDocument/2006/relationships/image" Target="../media/image33.png"/><Relationship Id="rId14" Type="http://schemas.openxmlformats.org/officeDocument/2006/relationships/image" Target="../media/image34.png"/><Relationship Id="rId15" Type="http://schemas.openxmlformats.org/officeDocument/2006/relationships/image" Target="../media/image35.png"/><Relationship Id="rId16" Type="http://schemas.openxmlformats.org/officeDocument/2006/relationships/image" Target="../media/image36.png"/><Relationship Id="rId17" Type="http://schemas.openxmlformats.org/officeDocument/2006/relationships/image" Target="../media/image37.png"/><Relationship Id="rId18"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30.png"/><Relationship Id="rId6"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1" Type="http://schemas.openxmlformats.org/officeDocument/2006/relationships/image" Target="../media/image31.png"/><Relationship Id="rId12" Type="http://schemas.openxmlformats.org/officeDocument/2006/relationships/image" Target="../media/image32.png"/><Relationship Id="rId13" Type="http://schemas.openxmlformats.org/officeDocument/2006/relationships/image" Target="../media/image33.png"/><Relationship Id="rId14" Type="http://schemas.openxmlformats.org/officeDocument/2006/relationships/image" Target="../media/image34.png"/><Relationship Id="rId15" Type="http://schemas.openxmlformats.org/officeDocument/2006/relationships/image" Target="../media/image35.png"/><Relationship Id="rId16" Type="http://schemas.openxmlformats.org/officeDocument/2006/relationships/image" Target="../media/image36.png"/><Relationship Id="rId17" Type="http://schemas.openxmlformats.org/officeDocument/2006/relationships/image" Target="../media/image37.png"/><Relationship Id="rId18"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s>
</file>

<file path=ppt/slides/_rels/slide24.xml.rels><?xml version="1.0" encoding="UTF-8" standalone="yes"?>
<Relationships xmlns="http://schemas.openxmlformats.org/package/2006/relationships"><Relationship Id="rId11" Type="http://schemas.openxmlformats.org/officeDocument/2006/relationships/image" Target="../media/image31.png"/><Relationship Id="rId12" Type="http://schemas.openxmlformats.org/officeDocument/2006/relationships/image" Target="../media/image32.png"/><Relationship Id="rId13" Type="http://schemas.openxmlformats.org/officeDocument/2006/relationships/image" Target="../media/image33.png"/><Relationship Id="rId14" Type="http://schemas.openxmlformats.org/officeDocument/2006/relationships/image" Target="../media/image34.png"/><Relationship Id="rId15" Type="http://schemas.openxmlformats.org/officeDocument/2006/relationships/image" Target="../media/image35.png"/><Relationship Id="rId16" Type="http://schemas.openxmlformats.org/officeDocument/2006/relationships/image" Target="../media/image36.png"/><Relationship Id="rId17" Type="http://schemas.openxmlformats.org/officeDocument/2006/relationships/image" Target="../media/image37.png"/><Relationship Id="rId18"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s>
</file>

<file path=ppt/slides/_rels/slide25.xml.rels><?xml version="1.0" encoding="UTF-8" standalone="yes"?>
<Relationships xmlns="http://schemas.openxmlformats.org/package/2006/relationships"><Relationship Id="rId11" Type="http://schemas.openxmlformats.org/officeDocument/2006/relationships/image" Target="../media/image31.png"/><Relationship Id="rId12" Type="http://schemas.openxmlformats.org/officeDocument/2006/relationships/image" Target="../media/image32.png"/><Relationship Id="rId13" Type="http://schemas.openxmlformats.org/officeDocument/2006/relationships/image" Target="../media/image35.png"/><Relationship Id="rId14" Type="http://schemas.openxmlformats.org/officeDocument/2006/relationships/image" Target="../media/image36.png"/><Relationship Id="rId15" Type="http://schemas.openxmlformats.org/officeDocument/2006/relationships/image" Target="../media/image37.png"/><Relationship Id="rId16" Type="http://schemas.openxmlformats.org/officeDocument/2006/relationships/image" Target="../media/image38.png"/><Relationship Id="rId17" Type="http://schemas.openxmlformats.org/officeDocument/2006/relationships/image" Target="../media/image33.png"/><Relationship Id="rId18"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png"/><Relationship Id="rId7" Type="http://schemas.openxmlformats.org/officeDocument/2006/relationships/image" Target="../media/image27.png"/><Relationship Id="rId8" Type="http://schemas.openxmlformats.org/officeDocument/2006/relationships/image" Target="../media/image28.png"/><Relationship Id="rId9" Type="http://schemas.openxmlformats.org/officeDocument/2006/relationships/image" Target="../media/image29.png"/><Relationship Id="rId10"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8.xml"/><Relationship Id="rId5" Type="http://schemas.openxmlformats.org/officeDocument/2006/relationships/image" Target="../media/image41.png"/><Relationship Id="rId1" Type="http://schemas.microsoft.com/office/2007/relationships/media" Target="file://localhost/Users/Farhadi/Dropbox/Classes/CSE455_Au13/TreviReconstruct2b.wmv" TargetMode="External"/><Relationship Id="rId2" Type="http://schemas.openxmlformats.org/officeDocument/2006/relationships/video" Target="file://localhost/Users/Farhadi/Dropbox/Classes/CSE455_Au13/TreviReconstruct2b.wmv" TargetMode="Externa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2.png"/><Relationship Id="rId1" Type="http://schemas.microsoft.com/office/2007/relationships/media" Target="file://localhost/Users/Farhadi/Dropbox/Classes/CSE455_Au13/TreviInteract2.wmv" TargetMode="External"/><Relationship Id="rId2" Type="http://schemas.openxmlformats.org/officeDocument/2006/relationships/video" Target="file://localhost/Users/Farhadi/Dropbox/Classes/CSE455_Au13/TreviInteract2.wmv"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9.xml"/><Relationship Id="rId5" Type="http://schemas.openxmlformats.org/officeDocument/2006/relationships/image" Target="../media/image44.png"/><Relationship Id="rId1" Type="http://schemas.microsoft.com/office/2007/relationships/media" Target="file://localhost/Users/Farhadi/Dropbox/Classes/CSE455_Au13/PragueInteract3.wmv" TargetMode="External"/><Relationship Id="rId2" Type="http://schemas.openxmlformats.org/officeDocument/2006/relationships/video" Target="file://localhost/Users/Farhadi/Dropbox/Classes/CSE455_Au13/PragueInteract3.wmv"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20.xml"/><Relationship Id="rId5" Type="http://schemas.openxmlformats.org/officeDocument/2006/relationships/image" Target="../media/image45.png"/><Relationship Id="rId1" Type="http://schemas.microsoft.com/office/2007/relationships/media" Target="file://localhost/Users/Farhadi/Dropbox/Classes/CSE455_Au13/NotreDameAnnotate2e.wmv" TargetMode="External"/><Relationship Id="rId2" Type="http://schemas.openxmlformats.org/officeDocument/2006/relationships/video" Target="file://localhost/Users/Farhadi/Dropbox/Classes/CSE455_Au13/NotreDameAnnotate2e.wmv" TargetMode="Externa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6.png"/><Relationship Id="rId1" Type="http://schemas.microsoft.com/office/2007/relationships/media" Target="file://localhost/Users/Farhadi/Dropbox/Classes/CSE455_Au13/HalfDomeInteract4.wmv" TargetMode="External"/><Relationship Id="rId2" Type="http://schemas.openxmlformats.org/officeDocument/2006/relationships/video" Target="file://localhost/Users/Farhadi/Dropbox/Classes/CSE455_Au13/HalfDomeInteract4.wmv"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photocitygame.com/" TargetMode="External"/><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hyperlink" Target="http://www.geograph.org.uk/"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51.wmf"/><Relationship Id="rId4"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hyperlink" Target="http://en.wikipedia.org/wiki/St._Peter's_Basilica" TargetMode="External"/><Relationship Id="rId5" Type="http://schemas.openxmlformats.org/officeDocument/2006/relationships/image" Target="../media/image54.png"/><Relationship Id="rId6" Type="http://schemas.openxmlformats.org/officeDocument/2006/relationships/image" Target="../media/image55.png"/><Relationship Id="rId7" Type="http://schemas.openxmlformats.org/officeDocument/2006/relationships/image" Target="../media/image56.png"/><Relationship Id="rId8" Type="http://schemas.openxmlformats.org/officeDocument/2006/relationships/image" Target="../media/image57.png"/><Relationship Id="rId9" Type="http://schemas.openxmlformats.org/officeDocument/2006/relationships/image" Target="../media/image58.png"/><Relationship Id="rId10" Type="http://schemas.openxmlformats.org/officeDocument/2006/relationships/image" Target="../media/image59.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6.xml.rels><?xml version="1.0" encoding="UTF-8" standalone="yes"?>
<Relationships xmlns="http://schemas.openxmlformats.org/package/2006/relationships"><Relationship Id="rId3" Type="http://schemas.openxmlformats.org/officeDocument/2006/relationships/image" Target="../media/image61.jpeg"/><Relationship Id="rId4" Type="http://schemas.openxmlformats.org/officeDocument/2006/relationships/image" Target="../media/image62.png"/><Relationship Id="rId5" Type="http://schemas.openxmlformats.org/officeDocument/2006/relationships/image" Target="../media/image63.jpeg"/><Relationship Id="rId1" Type="http://schemas.openxmlformats.org/officeDocument/2006/relationships/slideLayout" Target="../slideLayouts/slideLayout2.xml"/><Relationship Id="rId2" Type="http://schemas.openxmlformats.org/officeDocument/2006/relationships/image" Target="../media/image60.png"/></Relationships>
</file>

<file path=ppt/slides/_rels/slide4.xml.rels><?xml version="1.0" encoding="UTF-8" standalone="yes"?>
<Relationships xmlns="http://schemas.openxmlformats.org/package/2006/relationships"><Relationship Id="rId3" Type="http://schemas.openxmlformats.org/officeDocument/2006/relationships/hyperlink" Target="http://phototour.cs.washington.edu/bundler/" TargetMode="External"/><Relationship Id="rId4" Type="http://schemas.openxmlformats.org/officeDocument/2006/relationships/hyperlink" Target="http://grail.cs.washington.edu/projects/mcba/" TargetMode="External"/><Relationship Id="rId1" Type="http://schemas.openxmlformats.org/officeDocument/2006/relationships/slideLayout" Target="../slideLayouts/slideLayout2.xml"/><Relationship Id="rId2" Type="http://schemas.openxmlformats.org/officeDocument/2006/relationships/hyperlink" Target="http://en.wikipedia.org/wiki/Levenberg-Marquardt_algorithm" TargetMode="Externa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11.w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2.bin"/><Relationship Id="rId5" Type="http://schemas.openxmlformats.org/officeDocument/2006/relationships/image" Target="../media/image12.w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oleObject" Target="../embeddings/oleObject3.bin"/><Relationship Id="rId5" Type="http://schemas.openxmlformats.org/officeDocument/2006/relationships/image" Target="../media/image13.png"/><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oleObject" Target="../embeddings/oleObject4.bin"/><Relationship Id="rId5" Type="http://schemas.openxmlformats.org/officeDocument/2006/relationships/image" Target="../media/image14.pn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oleObject" Target="../embeddings/oleObject5.bin"/><Relationship Id="rId5" Type="http://schemas.openxmlformats.org/officeDocument/2006/relationships/image" Target="../media/image14.png"/><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Structure From Motion</a:t>
            </a:r>
            <a:endParaRPr lang="en-US" dirty="0"/>
          </a:p>
        </p:txBody>
      </p:sp>
      <p:sp>
        <p:nvSpPr>
          <p:cNvPr id="3" name="Subtitle 2"/>
          <p:cNvSpPr>
            <a:spLocks noGrp="1"/>
          </p:cNvSpPr>
          <p:nvPr>
            <p:ph type="subTitle" idx="1"/>
          </p:nvPr>
        </p:nvSpPr>
        <p:spPr>
          <a:xfrm>
            <a:off x="331663" y="4163988"/>
            <a:ext cx="8469551" cy="2797422"/>
          </a:xfrm>
        </p:spPr>
        <p:txBody>
          <a:bodyPr>
            <a:normAutofit fontScale="92500"/>
          </a:bodyPr>
          <a:lstStyle/>
          <a:p>
            <a:r>
              <a:rPr lang="en-US" dirty="0" smtClean="0"/>
              <a:t>Ali Farhadi</a:t>
            </a:r>
          </a:p>
          <a:p>
            <a:r>
              <a:rPr lang="en-US" dirty="0" smtClean="0"/>
              <a:t>CSE 576</a:t>
            </a:r>
          </a:p>
          <a:p>
            <a:endParaRPr lang="en-US" dirty="0" smtClean="0"/>
          </a:p>
          <a:p>
            <a:endParaRPr lang="en-US" dirty="0"/>
          </a:p>
          <a:p>
            <a:r>
              <a:rPr lang="en-US" sz="2200" dirty="0" smtClean="0"/>
              <a:t>Several slides from Steve Seitz, Rick </a:t>
            </a:r>
            <a:r>
              <a:rPr lang="en-US" sz="2200" dirty="0" err="1" smtClean="0"/>
              <a:t>Szeliski</a:t>
            </a:r>
            <a:r>
              <a:rPr lang="en-US" sz="2200" dirty="0" smtClean="0"/>
              <a:t>, Martial Hebert, and </a:t>
            </a:r>
            <a:r>
              <a:rPr lang="en-US" sz="2200" dirty="0" err="1" smtClean="0"/>
              <a:t>Noha</a:t>
            </a:r>
            <a:r>
              <a:rPr lang="en-US" sz="2200" dirty="0" smtClean="0"/>
              <a:t> </a:t>
            </a:r>
            <a:r>
              <a:rPr lang="en-US" sz="2200" dirty="0" err="1" smtClean="0"/>
              <a:t>Snavely</a:t>
            </a:r>
            <a:endParaRPr lang="en-US" sz="2200" dirty="0"/>
          </a:p>
        </p:txBody>
      </p:sp>
    </p:spTree>
    <p:extLst>
      <p:ext uri="{BB962C8B-B14F-4D97-AF65-F5344CB8AC3E}">
        <p14:creationId xmlns:p14="http://schemas.microsoft.com/office/powerpoint/2010/main" val="283074620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normAutofit fontScale="90000"/>
          </a:bodyPr>
          <a:lstStyle/>
          <a:p>
            <a:r>
              <a:rPr lang="en-US" smtClean="0"/>
              <a:t>Factorizing the measurement matrix</a:t>
            </a:r>
          </a:p>
        </p:txBody>
      </p:sp>
      <p:sp>
        <p:nvSpPr>
          <p:cNvPr id="16388" name="Rectangle 3"/>
          <p:cNvSpPr>
            <a:spLocks noGrp="1" noChangeArrowheads="1"/>
          </p:cNvSpPr>
          <p:nvPr>
            <p:ph type="body" idx="1"/>
          </p:nvPr>
        </p:nvSpPr>
        <p:spPr/>
        <p:txBody>
          <a:bodyPr/>
          <a:lstStyle/>
          <a:p>
            <a:pPr marL="457200" indent="-457200">
              <a:buFontTx/>
              <a:buChar char="•"/>
            </a:pPr>
            <a:r>
              <a:rPr lang="en-US" smtClean="0"/>
              <a:t>Obtaining a factorization from SVD:</a:t>
            </a:r>
          </a:p>
        </p:txBody>
      </p:sp>
      <p:graphicFrame>
        <p:nvGraphicFramePr>
          <p:cNvPr id="16386" name="Object 4"/>
          <p:cNvGraphicFramePr>
            <a:graphicFrameLocks noGrp="1" noChangeAspect="1"/>
          </p:cNvGraphicFramePr>
          <p:nvPr>
            <p:ph idx="4294967295"/>
            <p:extLst>
              <p:ext uri="{D42A27DB-BD31-4B8C-83A1-F6EECF244321}">
                <p14:modId xmlns:p14="http://schemas.microsoft.com/office/powerpoint/2010/main" val="3531188862"/>
              </p:ext>
            </p:extLst>
          </p:nvPr>
        </p:nvGraphicFramePr>
        <p:xfrm>
          <a:off x="546878" y="1371600"/>
          <a:ext cx="7086600" cy="5014913"/>
        </p:xfrm>
        <a:graphic>
          <a:graphicData uri="http://schemas.openxmlformats.org/presentationml/2006/ole">
            <mc:AlternateContent xmlns:mc="http://schemas.openxmlformats.org/markup-compatibility/2006">
              <mc:Choice xmlns:v="urn:schemas-microsoft-com:vml" Requires="v">
                <p:oleObj spid="_x0000_s35902" name="Image" r:id="rId4" imgW="11250794" imgH="7961905" progId="Photoshop.Image.10">
                  <p:embed/>
                </p:oleObj>
              </mc:Choice>
              <mc:Fallback>
                <p:oleObj name="Image" r:id="rId4" imgW="11250794" imgH="7961905" progId="Photoshop.Image.1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878" y="1371600"/>
                        <a:ext cx="7086600" cy="501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6389" name="Text Box 5"/>
          <p:cNvSpPr txBox="1">
            <a:spLocks noChangeArrowheads="1"/>
          </p:cNvSpPr>
          <p:nvPr/>
        </p:nvSpPr>
        <p:spPr bwMode="auto">
          <a:xfrm>
            <a:off x="7648575" y="6583363"/>
            <a:ext cx="1419225" cy="274637"/>
          </a:xfrm>
          <a:prstGeom prst="rect">
            <a:avLst/>
          </a:prstGeom>
          <a:noFill/>
          <a:ln w="9525">
            <a:noFill/>
            <a:miter lim="800000"/>
            <a:headEnd/>
            <a:tailEnd/>
          </a:ln>
        </p:spPr>
        <p:txBody>
          <a:bodyPr wrap="none">
            <a:spAutoFit/>
          </a:bodyPr>
          <a:lstStyle/>
          <a:p>
            <a:r>
              <a:rPr lang="en-US" sz="1200"/>
              <a:t>Source: M. Hebert</a:t>
            </a:r>
          </a:p>
        </p:txBody>
      </p:sp>
      <p:sp>
        <p:nvSpPr>
          <p:cNvPr id="16390" name="Rectangle 9"/>
          <p:cNvSpPr>
            <a:spLocks noChangeArrowheads="1"/>
          </p:cNvSpPr>
          <p:nvPr/>
        </p:nvSpPr>
        <p:spPr bwMode="auto">
          <a:xfrm>
            <a:off x="3923935" y="3124200"/>
            <a:ext cx="4229465" cy="1189038"/>
          </a:xfrm>
          <a:prstGeom prst="rect">
            <a:avLst/>
          </a:prstGeom>
          <a:solidFill>
            <a:schemeClr val="bg1"/>
          </a:solidFill>
          <a:ln w="9525">
            <a:noFill/>
            <a:miter lim="800000"/>
            <a:headEnd/>
            <a:tailEnd/>
          </a:ln>
        </p:spPr>
        <p:txBody>
          <a:bodyPr wrap="none" anchor="ctr"/>
          <a:lstStyle/>
          <a:p>
            <a:endParaRPr lang="en-US"/>
          </a:p>
        </p:txBody>
      </p:sp>
      <p:sp>
        <p:nvSpPr>
          <p:cNvPr id="16391" name="Rectangle 10"/>
          <p:cNvSpPr>
            <a:spLocks noChangeArrowheads="1"/>
          </p:cNvSpPr>
          <p:nvPr/>
        </p:nvSpPr>
        <p:spPr bwMode="auto">
          <a:xfrm>
            <a:off x="762000" y="4191000"/>
            <a:ext cx="6858000" cy="2438400"/>
          </a:xfrm>
          <a:prstGeom prst="rect">
            <a:avLst/>
          </a:prstGeom>
          <a:solidFill>
            <a:schemeClr val="bg1"/>
          </a:solidFill>
          <a:ln w="9525">
            <a:noFill/>
            <a:miter lim="800000"/>
            <a:headEnd/>
            <a:tailEnd/>
          </a:ln>
        </p:spPr>
        <p:txBody>
          <a:bodyPr wrap="none" anchor="ctr"/>
          <a:lstStyle/>
          <a:p>
            <a:endParaRPr lang="en-US"/>
          </a:p>
        </p:txBody>
      </p:sp>
    </p:spTree>
    <p:extLst>
      <p:ext uri="{BB962C8B-B14F-4D97-AF65-F5344CB8AC3E}">
        <p14:creationId xmlns:p14="http://schemas.microsoft.com/office/powerpoint/2010/main" val="337288702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57200" y="62958"/>
            <a:ext cx="8229600" cy="1143000"/>
          </a:xfrm>
        </p:spPr>
        <p:txBody>
          <a:bodyPr>
            <a:normAutofit fontScale="90000"/>
          </a:bodyPr>
          <a:lstStyle/>
          <a:p>
            <a:r>
              <a:rPr lang="en-US" dirty="0" smtClean="0"/>
              <a:t>Factorizing the measurement matrix</a:t>
            </a:r>
          </a:p>
        </p:txBody>
      </p:sp>
      <p:sp>
        <p:nvSpPr>
          <p:cNvPr id="17412" name="Rectangle 3"/>
          <p:cNvSpPr>
            <a:spLocks noGrp="1" noChangeArrowheads="1"/>
          </p:cNvSpPr>
          <p:nvPr>
            <p:ph type="body" idx="1"/>
          </p:nvPr>
        </p:nvSpPr>
        <p:spPr>
          <a:xfrm>
            <a:off x="344311" y="1063953"/>
            <a:ext cx="8229600" cy="4525963"/>
          </a:xfrm>
        </p:spPr>
        <p:txBody>
          <a:bodyPr/>
          <a:lstStyle/>
          <a:p>
            <a:pPr marL="457200" indent="-457200">
              <a:buFontTx/>
              <a:buChar char="•"/>
            </a:pPr>
            <a:r>
              <a:rPr lang="en-US" dirty="0" smtClean="0"/>
              <a:t>Obtaining a factorization from SVD:</a:t>
            </a:r>
          </a:p>
        </p:txBody>
      </p:sp>
      <p:graphicFrame>
        <p:nvGraphicFramePr>
          <p:cNvPr id="17410" name="Object 4"/>
          <p:cNvGraphicFramePr>
            <a:graphicFrameLocks noGrp="1" noChangeAspect="1"/>
          </p:cNvGraphicFramePr>
          <p:nvPr>
            <p:ph idx="4294967295"/>
            <p:extLst>
              <p:ext uri="{D42A27DB-BD31-4B8C-83A1-F6EECF244321}">
                <p14:modId xmlns:p14="http://schemas.microsoft.com/office/powerpoint/2010/main" val="953574366"/>
              </p:ext>
            </p:extLst>
          </p:nvPr>
        </p:nvGraphicFramePr>
        <p:xfrm>
          <a:off x="685800" y="1569168"/>
          <a:ext cx="7086600" cy="5014913"/>
        </p:xfrm>
        <a:graphic>
          <a:graphicData uri="http://schemas.openxmlformats.org/presentationml/2006/ole">
            <mc:AlternateContent xmlns:mc="http://schemas.openxmlformats.org/markup-compatibility/2006">
              <mc:Choice xmlns:v="urn:schemas-microsoft-com:vml" Requires="v">
                <p:oleObj spid="_x0000_s36926" name="Image" r:id="rId4" imgW="11250794" imgH="7961905" progId="Photoshop.Image.10">
                  <p:embed/>
                </p:oleObj>
              </mc:Choice>
              <mc:Fallback>
                <p:oleObj name="Image" r:id="rId4" imgW="11250794" imgH="7961905" progId="Photoshop.Image.1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569168"/>
                        <a:ext cx="7086600" cy="501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413" name="Text Box 5"/>
          <p:cNvSpPr txBox="1">
            <a:spLocks noChangeArrowheads="1"/>
          </p:cNvSpPr>
          <p:nvPr/>
        </p:nvSpPr>
        <p:spPr bwMode="auto">
          <a:xfrm>
            <a:off x="7712075" y="6643612"/>
            <a:ext cx="1419225" cy="274637"/>
          </a:xfrm>
          <a:prstGeom prst="rect">
            <a:avLst/>
          </a:prstGeom>
          <a:noFill/>
          <a:ln w="9525">
            <a:noFill/>
            <a:miter lim="800000"/>
            <a:headEnd/>
            <a:tailEnd/>
          </a:ln>
        </p:spPr>
        <p:txBody>
          <a:bodyPr wrap="none">
            <a:spAutoFit/>
          </a:bodyPr>
          <a:lstStyle/>
          <a:p>
            <a:r>
              <a:rPr lang="en-US" sz="1200" dirty="0"/>
              <a:t>Source: M. Hebert</a:t>
            </a:r>
          </a:p>
        </p:txBody>
      </p:sp>
      <p:sp>
        <p:nvSpPr>
          <p:cNvPr id="1099782" name="Text Box 6"/>
          <p:cNvSpPr txBox="1">
            <a:spLocks noChangeArrowheads="1"/>
          </p:cNvSpPr>
          <p:nvPr/>
        </p:nvSpPr>
        <p:spPr bwMode="auto">
          <a:xfrm>
            <a:off x="4800600" y="5836368"/>
            <a:ext cx="3937000" cy="822325"/>
          </a:xfrm>
          <a:prstGeom prst="rect">
            <a:avLst/>
          </a:prstGeom>
          <a:solidFill>
            <a:srgbClr val="CCCCFF"/>
          </a:solidFill>
          <a:ln w="9525">
            <a:noFill/>
            <a:miter lim="800000"/>
            <a:headEnd/>
            <a:tailEnd/>
          </a:ln>
        </p:spPr>
        <p:txBody>
          <a:bodyPr wrap="none">
            <a:spAutoFit/>
          </a:bodyPr>
          <a:lstStyle/>
          <a:p>
            <a:pPr algn="ctr"/>
            <a:r>
              <a:rPr lang="en-US" dirty="0">
                <a:latin typeface="Times New Roman" pitchFamily="18" charset="0"/>
              </a:rPr>
              <a:t>This decomposition minimizes</a:t>
            </a:r>
            <a:br>
              <a:rPr lang="en-US" dirty="0">
                <a:latin typeface="Times New Roman" pitchFamily="18" charset="0"/>
              </a:rPr>
            </a:br>
            <a:r>
              <a:rPr lang="en-US" b="1" dirty="0">
                <a:latin typeface="Times New Roman" pitchFamily="18" charset="0"/>
              </a:rPr>
              <a:t>|D-MS|</a:t>
            </a:r>
            <a:r>
              <a:rPr lang="en-US" b="1" baseline="30000" dirty="0">
                <a:latin typeface="Times New Roman" pitchFamily="18" charset="0"/>
              </a:rPr>
              <a:t>2</a:t>
            </a:r>
          </a:p>
        </p:txBody>
      </p:sp>
    </p:spTree>
    <p:extLst>
      <p:ext uri="{BB962C8B-B14F-4D97-AF65-F5344CB8AC3E}">
        <p14:creationId xmlns:p14="http://schemas.microsoft.com/office/powerpoint/2010/main" val="74539283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997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978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116714"/>
            <a:ext cx="8229600" cy="1143000"/>
          </a:xfrm>
        </p:spPr>
        <p:txBody>
          <a:bodyPr/>
          <a:lstStyle/>
          <a:p>
            <a:r>
              <a:rPr lang="en-US" dirty="0" smtClean="0"/>
              <a:t>Algorithm summary</a:t>
            </a:r>
          </a:p>
        </p:txBody>
      </p:sp>
      <p:sp>
        <p:nvSpPr>
          <p:cNvPr id="1019907" name="Rectangle 3"/>
          <p:cNvSpPr>
            <a:spLocks noGrp="1" noChangeArrowheads="1"/>
          </p:cNvSpPr>
          <p:nvPr>
            <p:ph type="body" idx="1"/>
          </p:nvPr>
        </p:nvSpPr>
        <p:spPr>
          <a:xfrm>
            <a:off x="685800" y="914400"/>
            <a:ext cx="7772400" cy="5715000"/>
          </a:xfrm>
        </p:spPr>
        <p:txBody>
          <a:bodyPr>
            <a:normAutofit fontScale="85000" lnSpcReduction="10000"/>
          </a:bodyPr>
          <a:lstStyle/>
          <a:p>
            <a:pPr>
              <a:buFontTx/>
              <a:buChar char="•"/>
            </a:pPr>
            <a:r>
              <a:rPr lang="en-US" dirty="0" smtClean="0"/>
              <a:t>Given: </a:t>
            </a:r>
            <a:r>
              <a:rPr lang="en-US" i="1" dirty="0" smtClean="0"/>
              <a:t>m </a:t>
            </a:r>
            <a:r>
              <a:rPr lang="en-US" dirty="0" smtClean="0"/>
              <a:t>images and </a:t>
            </a:r>
            <a:r>
              <a:rPr lang="en-US" i="1" dirty="0" smtClean="0"/>
              <a:t>n </a:t>
            </a:r>
            <a:r>
              <a:rPr lang="en-US" dirty="0" smtClean="0"/>
              <a:t>features </a:t>
            </a:r>
            <a:r>
              <a:rPr lang="en-US" b="1" dirty="0" smtClean="0"/>
              <a:t>x</a:t>
            </a:r>
            <a:r>
              <a:rPr lang="en-US" i="1" baseline="-25000" dirty="0" smtClean="0"/>
              <a:t>ij</a:t>
            </a:r>
          </a:p>
          <a:p>
            <a:pPr>
              <a:buFontTx/>
              <a:buChar char="•"/>
            </a:pPr>
            <a:r>
              <a:rPr lang="en-US" dirty="0" smtClean="0"/>
              <a:t>For each image </a:t>
            </a:r>
            <a:r>
              <a:rPr lang="en-US" i="1" dirty="0" err="1" smtClean="0"/>
              <a:t>i</a:t>
            </a:r>
            <a:r>
              <a:rPr lang="en-US" i="1" dirty="0" smtClean="0"/>
              <a:t>, c</a:t>
            </a:r>
            <a:r>
              <a:rPr lang="en-US" dirty="0" smtClean="0"/>
              <a:t>enter the feature coordinates</a:t>
            </a:r>
          </a:p>
          <a:p>
            <a:pPr>
              <a:buFontTx/>
              <a:buChar char="•"/>
            </a:pPr>
            <a:r>
              <a:rPr lang="en-US" dirty="0" smtClean="0"/>
              <a:t>Construct a 2</a:t>
            </a:r>
            <a:r>
              <a:rPr lang="en-US" i="1" dirty="0" smtClean="0"/>
              <a:t>m </a:t>
            </a:r>
            <a:r>
              <a:rPr lang="en-US" dirty="0" smtClean="0">
                <a:cs typeface="Arial" charset="0"/>
              </a:rPr>
              <a:t>×</a:t>
            </a:r>
            <a:r>
              <a:rPr lang="en-US" dirty="0" smtClean="0"/>
              <a:t> </a:t>
            </a:r>
            <a:r>
              <a:rPr lang="en-US" i="1" dirty="0" smtClean="0"/>
              <a:t>n </a:t>
            </a:r>
            <a:r>
              <a:rPr lang="en-US" dirty="0" smtClean="0"/>
              <a:t>measurement matrix </a:t>
            </a:r>
            <a:r>
              <a:rPr lang="en-US" b="1" dirty="0" smtClean="0"/>
              <a:t>D</a:t>
            </a:r>
            <a:r>
              <a:rPr lang="en-US" dirty="0" smtClean="0"/>
              <a:t>:</a:t>
            </a:r>
          </a:p>
          <a:p>
            <a:pPr lvl="1"/>
            <a:r>
              <a:rPr lang="en-US" dirty="0" smtClean="0"/>
              <a:t>Column </a:t>
            </a:r>
            <a:r>
              <a:rPr lang="en-US" i="1" dirty="0" smtClean="0"/>
              <a:t>j </a:t>
            </a:r>
            <a:r>
              <a:rPr lang="en-US" dirty="0" smtClean="0"/>
              <a:t>contains the projection of point </a:t>
            </a:r>
            <a:r>
              <a:rPr lang="en-US" i="1" dirty="0" smtClean="0"/>
              <a:t>j </a:t>
            </a:r>
            <a:r>
              <a:rPr lang="en-US" dirty="0" smtClean="0"/>
              <a:t>in all views</a:t>
            </a:r>
          </a:p>
          <a:p>
            <a:pPr lvl="1"/>
            <a:r>
              <a:rPr lang="en-US" dirty="0" smtClean="0"/>
              <a:t>Row </a:t>
            </a:r>
            <a:r>
              <a:rPr lang="en-US" i="1" dirty="0" err="1" smtClean="0"/>
              <a:t>i</a:t>
            </a:r>
            <a:r>
              <a:rPr lang="en-US" i="1" dirty="0" smtClean="0"/>
              <a:t> </a:t>
            </a:r>
            <a:r>
              <a:rPr lang="en-US" dirty="0" smtClean="0"/>
              <a:t>contains one coordinate of the projections of all the </a:t>
            </a:r>
            <a:r>
              <a:rPr lang="en-US" i="1" dirty="0" smtClean="0"/>
              <a:t>n </a:t>
            </a:r>
            <a:r>
              <a:rPr lang="en-US" dirty="0" smtClean="0"/>
              <a:t>points in image </a:t>
            </a:r>
            <a:r>
              <a:rPr lang="en-US" i="1" dirty="0" err="1" smtClean="0"/>
              <a:t>i</a:t>
            </a:r>
            <a:endParaRPr lang="en-US" i="1" dirty="0" smtClean="0"/>
          </a:p>
          <a:p>
            <a:pPr>
              <a:buFontTx/>
              <a:buChar char="•"/>
            </a:pPr>
            <a:r>
              <a:rPr lang="en-US" dirty="0" smtClean="0"/>
              <a:t>Factorize </a:t>
            </a:r>
            <a:r>
              <a:rPr lang="en-US" b="1" dirty="0" smtClean="0"/>
              <a:t>D</a:t>
            </a:r>
            <a:r>
              <a:rPr lang="en-US" dirty="0" smtClean="0"/>
              <a:t>:</a:t>
            </a:r>
          </a:p>
          <a:p>
            <a:pPr lvl="1"/>
            <a:r>
              <a:rPr lang="en-US" dirty="0" smtClean="0"/>
              <a:t>Compute SVD: </a:t>
            </a:r>
            <a:r>
              <a:rPr lang="en-US" b="1" dirty="0" smtClean="0"/>
              <a:t>D </a:t>
            </a:r>
            <a:r>
              <a:rPr lang="en-US" dirty="0" smtClean="0"/>
              <a:t>=</a:t>
            </a:r>
            <a:r>
              <a:rPr lang="en-US" b="1" dirty="0" smtClean="0"/>
              <a:t> U W V</a:t>
            </a:r>
            <a:r>
              <a:rPr lang="en-US" b="1" baseline="30000" dirty="0" smtClean="0"/>
              <a:t>T</a:t>
            </a:r>
          </a:p>
          <a:p>
            <a:pPr lvl="1"/>
            <a:r>
              <a:rPr lang="en-US" dirty="0" smtClean="0"/>
              <a:t>Create </a:t>
            </a:r>
            <a:r>
              <a:rPr lang="en-US" b="1" dirty="0" smtClean="0"/>
              <a:t>U</a:t>
            </a:r>
            <a:r>
              <a:rPr lang="en-US" baseline="-25000" dirty="0" smtClean="0"/>
              <a:t>3</a:t>
            </a:r>
            <a:r>
              <a:rPr lang="en-US" dirty="0" smtClean="0"/>
              <a:t> by taking the first 3 columns of </a:t>
            </a:r>
            <a:r>
              <a:rPr lang="en-US" b="1" dirty="0" smtClean="0"/>
              <a:t>U</a:t>
            </a:r>
          </a:p>
          <a:p>
            <a:pPr lvl="1"/>
            <a:r>
              <a:rPr lang="en-US" dirty="0" smtClean="0"/>
              <a:t>Create </a:t>
            </a:r>
            <a:r>
              <a:rPr lang="en-US" b="1" dirty="0" smtClean="0"/>
              <a:t>V</a:t>
            </a:r>
            <a:r>
              <a:rPr lang="en-US" baseline="-25000" dirty="0" smtClean="0"/>
              <a:t>3</a:t>
            </a:r>
            <a:r>
              <a:rPr lang="en-US" dirty="0" smtClean="0"/>
              <a:t> by taking the first 3 columns of </a:t>
            </a:r>
            <a:r>
              <a:rPr lang="en-US" b="1" dirty="0" smtClean="0"/>
              <a:t>V</a:t>
            </a:r>
          </a:p>
          <a:p>
            <a:pPr lvl="1"/>
            <a:r>
              <a:rPr lang="en-US" dirty="0" smtClean="0"/>
              <a:t>Create </a:t>
            </a:r>
            <a:r>
              <a:rPr lang="en-US" b="1" dirty="0" smtClean="0"/>
              <a:t>W</a:t>
            </a:r>
            <a:r>
              <a:rPr lang="en-US" baseline="-25000" dirty="0" smtClean="0"/>
              <a:t>3</a:t>
            </a:r>
            <a:r>
              <a:rPr lang="en-US" dirty="0" smtClean="0"/>
              <a:t> by taking the upper left 3 </a:t>
            </a:r>
            <a:r>
              <a:rPr lang="en-US" dirty="0" smtClean="0">
                <a:cs typeface="Arial" charset="0"/>
              </a:rPr>
              <a:t>×</a:t>
            </a:r>
            <a:r>
              <a:rPr lang="en-US" dirty="0" smtClean="0"/>
              <a:t> 3 block of</a:t>
            </a:r>
            <a:r>
              <a:rPr lang="en-US" i="1" dirty="0" smtClean="0"/>
              <a:t> </a:t>
            </a:r>
            <a:r>
              <a:rPr lang="en-US" b="1" dirty="0" smtClean="0"/>
              <a:t>W</a:t>
            </a:r>
          </a:p>
          <a:p>
            <a:pPr>
              <a:buFontTx/>
              <a:buChar char="•"/>
            </a:pPr>
            <a:r>
              <a:rPr lang="en-US" dirty="0" smtClean="0"/>
              <a:t>Create the motion and shape matrices:</a:t>
            </a:r>
          </a:p>
          <a:p>
            <a:pPr lvl="1"/>
            <a:r>
              <a:rPr lang="en-US" b="1" dirty="0" smtClean="0"/>
              <a:t>M</a:t>
            </a:r>
            <a:r>
              <a:rPr lang="en-US" dirty="0" smtClean="0"/>
              <a:t> = </a:t>
            </a:r>
            <a:r>
              <a:rPr lang="en-US" b="1" dirty="0" smtClean="0"/>
              <a:t>U</a:t>
            </a:r>
            <a:r>
              <a:rPr lang="en-US" baseline="-25000" dirty="0" smtClean="0"/>
              <a:t>3</a:t>
            </a:r>
            <a:r>
              <a:rPr lang="en-US" b="1" dirty="0" smtClean="0"/>
              <a:t>W</a:t>
            </a:r>
            <a:r>
              <a:rPr lang="en-US" baseline="-25000" dirty="0" smtClean="0"/>
              <a:t>3</a:t>
            </a:r>
            <a:r>
              <a:rPr lang="en-US" baseline="30000" dirty="0" smtClean="0"/>
              <a:t>½  </a:t>
            </a:r>
            <a:r>
              <a:rPr lang="en-US" dirty="0" smtClean="0"/>
              <a:t>and </a:t>
            </a:r>
            <a:r>
              <a:rPr lang="en-US" b="1" dirty="0" smtClean="0"/>
              <a:t>S</a:t>
            </a:r>
            <a:r>
              <a:rPr lang="en-US" dirty="0" smtClean="0"/>
              <a:t> = </a:t>
            </a:r>
            <a:r>
              <a:rPr lang="en-US" b="1" dirty="0" smtClean="0"/>
              <a:t>W</a:t>
            </a:r>
            <a:r>
              <a:rPr lang="en-US" baseline="-25000" dirty="0" smtClean="0"/>
              <a:t>3</a:t>
            </a:r>
            <a:r>
              <a:rPr lang="en-US" baseline="30000" dirty="0" smtClean="0"/>
              <a:t>½</a:t>
            </a:r>
            <a:r>
              <a:rPr lang="en-US" dirty="0" smtClean="0"/>
              <a:t> </a:t>
            </a:r>
            <a:r>
              <a:rPr lang="en-US" b="1" dirty="0" smtClean="0"/>
              <a:t>V</a:t>
            </a:r>
            <a:r>
              <a:rPr lang="en-US" baseline="-25000" dirty="0" smtClean="0"/>
              <a:t>3</a:t>
            </a:r>
            <a:r>
              <a:rPr lang="en-US" baseline="30000" dirty="0" smtClean="0"/>
              <a:t>T</a:t>
            </a:r>
            <a:r>
              <a:rPr lang="en-US" b="1" dirty="0" smtClean="0"/>
              <a:t> </a:t>
            </a:r>
            <a:r>
              <a:rPr lang="en-US" dirty="0" smtClean="0"/>
              <a:t>(</a:t>
            </a:r>
            <a:r>
              <a:rPr lang="en-US" b="1" dirty="0" smtClean="0"/>
              <a:t>or M </a:t>
            </a:r>
            <a:r>
              <a:rPr lang="en-US" dirty="0" smtClean="0"/>
              <a:t>= </a:t>
            </a:r>
            <a:r>
              <a:rPr lang="en-US" b="1" dirty="0" smtClean="0"/>
              <a:t>U</a:t>
            </a:r>
            <a:r>
              <a:rPr lang="en-US" baseline="-25000" dirty="0" smtClean="0"/>
              <a:t>3</a:t>
            </a:r>
            <a:r>
              <a:rPr lang="en-US" dirty="0" smtClean="0"/>
              <a:t> and </a:t>
            </a:r>
            <a:r>
              <a:rPr lang="en-US" b="1" dirty="0" smtClean="0"/>
              <a:t>S</a:t>
            </a:r>
            <a:r>
              <a:rPr lang="en-US" dirty="0" smtClean="0"/>
              <a:t> = </a:t>
            </a:r>
            <a:r>
              <a:rPr lang="en-US" b="1" dirty="0" smtClean="0"/>
              <a:t>W</a:t>
            </a:r>
            <a:r>
              <a:rPr lang="en-US" baseline="-25000" dirty="0" smtClean="0"/>
              <a:t>3</a:t>
            </a:r>
            <a:r>
              <a:rPr lang="en-US" b="1" dirty="0" smtClean="0"/>
              <a:t>V</a:t>
            </a:r>
            <a:r>
              <a:rPr lang="en-US" baseline="-25000" dirty="0" smtClean="0"/>
              <a:t>3</a:t>
            </a:r>
            <a:r>
              <a:rPr lang="en-US" baseline="30000" dirty="0" smtClean="0"/>
              <a:t>T</a:t>
            </a:r>
            <a:r>
              <a:rPr lang="en-US" dirty="0" smtClean="0"/>
              <a:t>)</a:t>
            </a:r>
          </a:p>
        </p:txBody>
      </p:sp>
      <p:sp>
        <p:nvSpPr>
          <p:cNvPr id="36868" name="Text Box 4"/>
          <p:cNvSpPr txBox="1">
            <a:spLocks noChangeArrowheads="1"/>
          </p:cNvSpPr>
          <p:nvPr/>
        </p:nvSpPr>
        <p:spPr bwMode="auto">
          <a:xfrm>
            <a:off x="7648575" y="6470650"/>
            <a:ext cx="1419225" cy="274638"/>
          </a:xfrm>
          <a:prstGeom prst="rect">
            <a:avLst/>
          </a:prstGeom>
          <a:noFill/>
          <a:ln w="9525">
            <a:noFill/>
            <a:miter lim="800000"/>
            <a:headEnd/>
            <a:tailEnd/>
          </a:ln>
        </p:spPr>
        <p:txBody>
          <a:bodyPr wrap="none">
            <a:spAutoFit/>
          </a:bodyPr>
          <a:lstStyle/>
          <a:p>
            <a:r>
              <a:rPr lang="en-US" sz="1200"/>
              <a:t>Source: M. Hebert</a:t>
            </a:r>
          </a:p>
        </p:txBody>
      </p:sp>
    </p:spTree>
    <p:extLst>
      <p:ext uri="{BB962C8B-B14F-4D97-AF65-F5344CB8AC3E}">
        <p14:creationId xmlns:p14="http://schemas.microsoft.com/office/powerpoint/2010/main" val="16618509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199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199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19907">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1990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1990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19907">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19907">
                                            <p:txEl>
                                              <p:pRg st="6" end="6"/>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19907">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19907">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19907">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19907">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1990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9907"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0" y="4127500"/>
            <a:ext cx="1014413"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5100" y="4584700"/>
            <a:ext cx="107315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2400" y="4191000"/>
            <a:ext cx="9842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741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9300" y="1787525"/>
            <a:ext cx="2239963"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17413" name="Rectangle 5"/>
          <p:cNvSpPr>
            <a:spLocks noGrp="1" noChangeArrowheads="1"/>
          </p:cNvSpPr>
          <p:nvPr>
            <p:ph type="title"/>
          </p:nvPr>
        </p:nvSpPr>
        <p:spPr>
          <a:ln/>
        </p:spPr>
        <p:txBody>
          <a:bodyPr rIns="132080"/>
          <a:lstStyle/>
          <a:p>
            <a:r>
              <a:rPr lang="en-US"/>
              <a:t>Structure from motion</a:t>
            </a:r>
          </a:p>
        </p:txBody>
      </p:sp>
      <p:grpSp>
        <p:nvGrpSpPr>
          <p:cNvPr id="17416" name="Group 8"/>
          <p:cNvGrpSpPr>
            <a:grpSpLocks/>
          </p:cNvGrpSpPr>
          <p:nvPr/>
        </p:nvGrpSpPr>
        <p:grpSpPr bwMode="auto">
          <a:xfrm rot="5400000">
            <a:off x="872332" y="3701256"/>
            <a:ext cx="1968500" cy="1725613"/>
            <a:chOff x="0" y="0"/>
            <a:chExt cx="1240" cy="1087"/>
          </a:xfrm>
        </p:grpSpPr>
        <p:sp>
          <p:nvSpPr>
            <p:cNvPr id="17414" name="AutoShape 6"/>
            <p:cNvSpPr>
              <a:spLocks/>
            </p:cNvSpPr>
            <p:nvPr/>
          </p:nvSpPr>
          <p:spPr bwMode="auto">
            <a:xfrm>
              <a:off x="0" y="0"/>
              <a:ext cx="1240" cy="1087"/>
            </a:xfrm>
            <a:custGeom>
              <a:avLst/>
              <a:gdLst/>
              <a:ahLst/>
              <a:cxnLst/>
              <a:rect l="0" t="0" r="r" b="b"/>
              <a:pathLst>
                <a:path w="21600" h="21600">
                  <a:moveTo>
                    <a:pt x="5400" y="0"/>
                  </a:moveTo>
                  <a:lnTo>
                    <a:pt x="0" y="21600"/>
                  </a:lnTo>
                  <a:lnTo>
                    <a:pt x="16200" y="21600"/>
                  </a:lnTo>
                  <a:lnTo>
                    <a:pt x="21600" y="0"/>
                  </a:lnTo>
                  <a:close/>
                  <a:moveTo>
                    <a:pt x="5400" y="0"/>
                  </a:moveTo>
                </a:path>
              </a:pathLst>
            </a:cu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5" name="Rectangle 7"/>
            <p:cNvSpPr>
              <a:spLocks/>
            </p:cNvSpPr>
            <p:nvPr/>
          </p:nvSpPr>
          <p:spPr bwMode="auto">
            <a:xfrm>
              <a:off x="285" y="431"/>
              <a:ext cx="56"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19" name="Group 11"/>
          <p:cNvGrpSpPr>
            <a:grpSpLocks/>
          </p:cNvGrpSpPr>
          <p:nvPr/>
        </p:nvGrpSpPr>
        <p:grpSpPr bwMode="auto">
          <a:xfrm rot="16200000" flipH="1">
            <a:off x="6055519" y="3893344"/>
            <a:ext cx="1968500" cy="1725612"/>
            <a:chOff x="0" y="0"/>
            <a:chExt cx="1240" cy="1087"/>
          </a:xfrm>
        </p:grpSpPr>
        <p:sp>
          <p:nvSpPr>
            <p:cNvPr id="17417" name="AutoShape 9"/>
            <p:cNvSpPr>
              <a:spLocks/>
            </p:cNvSpPr>
            <p:nvPr/>
          </p:nvSpPr>
          <p:spPr bwMode="auto">
            <a:xfrm>
              <a:off x="0" y="0"/>
              <a:ext cx="1240" cy="1087"/>
            </a:xfrm>
            <a:custGeom>
              <a:avLst/>
              <a:gdLst/>
              <a:ahLst/>
              <a:cxnLst/>
              <a:rect l="0" t="0" r="r" b="b"/>
              <a:pathLst>
                <a:path w="21600" h="21600">
                  <a:moveTo>
                    <a:pt x="5400" y="0"/>
                  </a:moveTo>
                  <a:lnTo>
                    <a:pt x="0" y="21600"/>
                  </a:lnTo>
                  <a:lnTo>
                    <a:pt x="16200" y="21600"/>
                  </a:lnTo>
                  <a:lnTo>
                    <a:pt x="21600" y="0"/>
                  </a:lnTo>
                  <a:close/>
                  <a:moveTo>
                    <a:pt x="5400" y="0"/>
                  </a:moveTo>
                </a:path>
              </a:pathLst>
            </a:cu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8" name="Rectangle 10"/>
            <p:cNvSpPr>
              <a:spLocks/>
            </p:cNvSpPr>
            <p:nvPr/>
          </p:nvSpPr>
          <p:spPr bwMode="auto">
            <a:xfrm flipH="1">
              <a:off x="911" y="431"/>
              <a:ext cx="56"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22" name="Group 14"/>
          <p:cNvGrpSpPr>
            <a:grpSpLocks/>
          </p:cNvGrpSpPr>
          <p:nvPr/>
        </p:nvGrpSpPr>
        <p:grpSpPr bwMode="auto">
          <a:xfrm>
            <a:off x="3563938" y="4343400"/>
            <a:ext cx="2044700" cy="1470025"/>
            <a:chOff x="0" y="0"/>
            <a:chExt cx="1288" cy="926"/>
          </a:xfrm>
        </p:grpSpPr>
        <p:sp>
          <p:nvSpPr>
            <p:cNvPr id="17420" name="Rectangle 12"/>
            <p:cNvSpPr>
              <a:spLocks/>
            </p:cNvSpPr>
            <p:nvPr/>
          </p:nvSpPr>
          <p:spPr bwMode="auto">
            <a:xfrm>
              <a:off x="0" y="0"/>
              <a:ext cx="1288" cy="926"/>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1" name="Rectangle 13"/>
            <p:cNvSpPr>
              <a:spLocks/>
            </p:cNvSpPr>
            <p:nvPr/>
          </p:nvSpPr>
          <p:spPr bwMode="auto">
            <a:xfrm>
              <a:off x="0" y="343"/>
              <a:ext cx="7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sp>
        <p:nvSpPr>
          <p:cNvPr id="17423" name="Line 15"/>
          <p:cNvSpPr>
            <a:spLocks noChangeShapeType="1"/>
          </p:cNvSpPr>
          <p:nvPr/>
        </p:nvSpPr>
        <p:spPr bwMode="auto">
          <a:xfrm flipH="1">
            <a:off x="460375" y="3581400"/>
            <a:ext cx="533400" cy="20574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4" name="Line 16"/>
          <p:cNvSpPr>
            <a:spLocks noChangeShapeType="1"/>
          </p:cNvSpPr>
          <p:nvPr/>
        </p:nvSpPr>
        <p:spPr bwMode="auto">
          <a:xfrm flipH="1">
            <a:off x="461963" y="5029200"/>
            <a:ext cx="533400" cy="6096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5" name="Line 17"/>
          <p:cNvSpPr>
            <a:spLocks noChangeShapeType="1"/>
          </p:cNvSpPr>
          <p:nvPr/>
        </p:nvSpPr>
        <p:spPr bwMode="auto">
          <a:xfrm flipH="1">
            <a:off x="461963" y="4081463"/>
            <a:ext cx="2270125" cy="1557337"/>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6" name="Line 18"/>
          <p:cNvSpPr>
            <a:spLocks noChangeShapeType="1"/>
          </p:cNvSpPr>
          <p:nvPr/>
        </p:nvSpPr>
        <p:spPr bwMode="auto">
          <a:xfrm flipH="1">
            <a:off x="461963" y="5562600"/>
            <a:ext cx="2209800" cy="762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7" name="Line 19"/>
          <p:cNvSpPr>
            <a:spLocks noChangeShapeType="1"/>
          </p:cNvSpPr>
          <p:nvPr/>
        </p:nvSpPr>
        <p:spPr bwMode="auto">
          <a:xfrm>
            <a:off x="3551238" y="4346575"/>
            <a:ext cx="993775" cy="21367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8" name="Line 20"/>
          <p:cNvSpPr>
            <a:spLocks noChangeShapeType="1"/>
          </p:cNvSpPr>
          <p:nvPr/>
        </p:nvSpPr>
        <p:spPr bwMode="auto">
          <a:xfrm flipH="1">
            <a:off x="4541838" y="4365625"/>
            <a:ext cx="1065212" cy="21113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9" name="Line 21"/>
          <p:cNvSpPr>
            <a:spLocks noChangeShapeType="1"/>
          </p:cNvSpPr>
          <p:nvPr/>
        </p:nvSpPr>
        <p:spPr bwMode="auto">
          <a:xfrm>
            <a:off x="3551238" y="5813425"/>
            <a:ext cx="990600" cy="6635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0" name="Line 22"/>
          <p:cNvSpPr>
            <a:spLocks noChangeShapeType="1"/>
          </p:cNvSpPr>
          <p:nvPr/>
        </p:nvSpPr>
        <p:spPr bwMode="auto">
          <a:xfrm flipH="1">
            <a:off x="4541838" y="5813425"/>
            <a:ext cx="1066800" cy="6635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1" name="Line 23"/>
          <p:cNvSpPr>
            <a:spLocks noChangeShapeType="1"/>
          </p:cNvSpPr>
          <p:nvPr/>
        </p:nvSpPr>
        <p:spPr bwMode="auto">
          <a:xfrm>
            <a:off x="6164263" y="4273550"/>
            <a:ext cx="2197100" cy="1328738"/>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2" name="Line 24"/>
          <p:cNvSpPr>
            <a:spLocks noChangeShapeType="1"/>
          </p:cNvSpPr>
          <p:nvPr/>
        </p:nvSpPr>
        <p:spPr bwMode="auto">
          <a:xfrm rot="10800000" flipH="1">
            <a:off x="6151563" y="5602288"/>
            <a:ext cx="2209800" cy="1524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3" name="Line 25"/>
          <p:cNvSpPr>
            <a:spLocks noChangeShapeType="1"/>
          </p:cNvSpPr>
          <p:nvPr/>
        </p:nvSpPr>
        <p:spPr bwMode="auto">
          <a:xfrm>
            <a:off x="7904163" y="5221288"/>
            <a:ext cx="457200" cy="3810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4" name="Line 26"/>
          <p:cNvSpPr>
            <a:spLocks noChangeShapeType="1"/>
          </p:cNvSpPr>
          <p:nvPr/>
        </p:nvSpPr>
        <p:spPr bwMode="auto">
          <a:xfrm>
            <a:off x="7904163" y="3773488"/>
            <a:ext cx="457200" cy="18288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5" name="Rectangle 27"/>
          <p:cNvSpPr>
            <a:spLocks/>
          </p:cNvSpPr>
          <p:nvPr/>
        </p:nvSpPr>
        <p:spPr bwMode="auto">
          <a:xfrm>
            <a:off x="695325" y="5618163"/>
            <a:ext cx="10985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1600">
                <a:solidFill>
                  <a:schemeClr val="tx1"/>
                </a:solidFill>
                <a:latin typeface="Lucida Grande" charset="0"/>
                <a:ea typeface="ＭＳ Ｐゴシック" charset="0"/>
                <a:cs typeface="Lucida Grande" charset="0"/>
                <a:sym typeface="Lucida Grande" charset="0"/>
              </a:rPr>
              <a:t>Camera 1</a:t>
            </a:r>
          </a:p>
        </p:txBody>
      </p:sp>
      <p:sp>
        <p:nvSpPr>
          <p:cNvPr id="17436" name="Rectangle 28"/>
          <p:cNvSpPr>
            <a:spLocks/>
          </p:cNvSpPr>
          <p:nvPr/>
        </p:nvSpPr>
        <p:spPr bwMode="auto">
          <a:xfrm>
            <a:off x="2846388" y="6040438"/>
            <a:ext cx="110013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1600">
                <a:solidFill>
                  <a:schemeClr val="tx1"/>
                </a:solidFill>
                <a:latin typeface="Lucida Grande" charset="0"/>
                <a:ea typeface="ＭＳ Ｐゴシック" charset="0"/>
                <a:cs typeface="Lucida Grande" charset="0"/>
                <a:sym typeface="Lucida Grande" charset="0"/>
              </a:rPr>
              <a:t>Camera 2</a:t>
            </a:r>
          </a:p>
        </p:txBody>
      </p:sp>
      <p:sp>
        <p:nvSpPr>
          <p:cNvPr id="17437" name="Rectangle 29"/>
          <p:cNvSpPr>
            <a:spLocks/>
          </p:cNvSpPr>
          <p:nvPr/>
        </p:nvSpPr>
        <p:spPr bwMode="auto">
          <a:xfrm>
            <a:off x="7281863" y="5618163"/>
            <a:ext cx="10985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1600">
                <a:solidFill>
                  <a:schemeClr val="tx1"/>
                </a:solidFill>
                <a:latin typeface="Lucida Grande" charset="0"/>
                <a:ea typeface="ＭＳ Ｐゴシック" charset="0"/>
                <a:cs typeface="Lucida Grande" charset="0"/>
                <a:sym typeface="Lucida Grande" charset="0"/>
              </a:rPr>
              <a:t>Camera 3</a:t>
            </a:r>
          </a:p>
        </p:txBody>
      </p:sp>
      <p:grpSp>
        <p:nvGrpSpPr>
          <p:cNvPr id="17459" name="Group 51"/>
          <p:cNvGrpSpPr>
            <a:grpSpLocks/>
          </p:cNvGrpSpPr>
          <p:nvPr/>
        </p:nvGrpSpPr>
        <p:grpSpPr bwMode="auto">
          <a:xfrm>
            <a:off x="1425575" y="4119563"/>
            <a:ext cx="1076325" cy="858837"/>
            <a:chOff x="0" y="0"/>
            <a:chExt cx="678" cy="541"/>
          </a:xfrm>
        </p:grpSpPr>
        <p:grpSp>
          <p:nvGrpSpPr>
            <p:cNvPr id="17440" name="Group 32"/>
            <p:cNvGrpSpPr>
              <a:grpSpLocks/>
            </p:cNvGrpSpPr>
            <p:nvPr/>
          </p:nvGrpSpPr>
          <p:grpSpPr bwMode="auto">
            <a:xfrm>
              <a:off x="7" y="128"/>
              <a:ext cx="57" cy="57"/>
              <a:chOff x="0" y="0"/>
              <a:chExt cx="56" cy="56"/>
            </a:xfrm>
          </p:grpSpPr>
          <p:sp>
            <p:nvSpPr>
              <p:cNvPr id="17438" name="Oval 30"/>
              <p:cNvSpPr>
                <a:spLocks/>
              </p:cNvSpPr>
              <p:nvPr/>
            </p:nvSpPr>
            <p:spPr bwMode="auto">
              <a:xfrm>
                <a:off x="0" y="0"/>
                <a:ext cx="56" cy="56"/>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39" name="Rectangle 31"/>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43" name="Group 35"/>
            <p:cNvGrpSpPr>
              <a:grpSpLocks/>
            </p:cNvGrpSpPr>
            <p:nvPr/>
          </p:nvGrpSpPr>
          <p:grpSpPr bwMode="auto">
            <a:xfrm>
              <a:off x="442" y="146"/>
              <a:ext cx="57" cy="56"/>
              <a:chOff x="0" y="0"/>
              <a:chExt cx="56" cy="56"/>
            </a:xfrm>
          </p:grpSpPr>
          <p:sp>
            <p:nvSpPr>
              <p:cNvPr id="17441" name="Oval 33"/>
              <p:cNvSpPr>
                <a:spLocks/>
              </p:cNvSpPr>
              <p:nvPr/>
            </p:nvSpPr>
            <p:spPr bwMode="auto">
              <a:xfrm>
                <a:off x="0" y="0"/>
                <a:ext cx="56" cy="56"/>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42" name="Rectangle 34"/>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46" name="Group 38"/>
            <p:cNvGrpSpPr>
              <a:grpSpLocks/>
            </p:cNvGrpSpPr>
            <p:nvPr/>
          </p:nvGrpSpPr>
          <p:grpSpPr bwMode="auto">
            <a:xfrm>
              <a:off x="0" y="472"/>
              <a:ext cx="56" cy="57"/>
              <a:chOff x="0" y="0"/>
              <a:chExt cx="56" cy="56"/>
            </a:xfrm>
          </p:grpSpPr>
          <p:sp>
            <p:nvSpPr>
              <p:cNvPr id="17444" name="Oval 36"/>
              <p:cNvSpPr>
                <a:spLocks/>
              </p:cNvSpPr>
              <p:nvPr/>
            </p:nvSpPr>
            <p:spPr bwMode="auto">
              <a:xfrm>
                <a:off x="0" y="0"/>
                <a:ext cx="56" cy="56"/>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45" name="Rectangle 37"/>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49" name="Group 41"/>
            <p:cNvGrpSpPr>
              <a:grpSpLocks/>
            </p:cNvGrpSpPr>
            <p:nvPr/>
          </p:nvGrpSpPr>
          <p:grpSpPr bwMode="auto">
            <a:xfrm>
              <a:off x="435" y="485"/>
              <a:ext cx="57" cy="56"/>
              <a:chOff x="0" y="0"/>
              <a:chExt cx="56" cy="56"/>
            </a:xfrm>
          </p:grpSpPr>
          <p:sp>
            <p:nvSpPr>
              <p:cNvPr id="17447" name="Oval 39"/>
              <p:cNvSpPr>
                <a:spLocks/>
              </p:cNvSpPr>
              <p:nvPr/>
            </p:nvSpPr>
            <p:spPr bwMode="auto">
              <a:xfrm>
                <a:off x="0" y="0"/>
                <a:ext cx="56" cy="56"/>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48" name="Rectangle 40"/>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52" name="Group 44"/>
            <p:cNvGrpSpPr>
              <a:grpSpLocks/>
            </p:cNvGrpSpPr>
            <p:nvPr/>
          </p:nvGrpSpPr>
          <p:grpSpPr bwMode="auto">
            <a:xfrm>
              <a:off x="621" y="366"/>
              <a:ext cx="57" cy="57"/>
              <a:chOff x="0" y="0"/>
              <a:chExt cx="56" cy="56"/>
            </a:xfrm>
          </p:grpSpPr>
          <p:sp>
            <p:nvSpPr>
              <p:cNvPr id="17450" name="Oval 42"/>
              <p:cNvSpPr>
                <a:spLocks/>
              </p:cNvSpPr>
              <p:nvPr/>
            </p:nvSpPr>
            <p:spPr bwMode="auto">
              <a:xfrm>
                <a:off x="0" y="0"/>
                <a:ext cx="56" cy="56"/>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51" name="Rectangle 43"/>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55" name="Group 47"/>
            <p:cNvGrpSpPr>
              <a:grpSpLocks/>
            </p:cNvGrpSpPr>
            <p:nvPr/>
          </p:nvGrpSpPr>
          <p:grpSpPr bwMode="auto">
            <a:xfrm>
              <a:off x="611" y="29"/>
              <a:ext cx="57" cy="57"/>
              <a:chOff x="0" y="0"/>
              <a:chExt cx="56" cy="56"/>
            </a:xfrm>
          </p:grpSpPr>
          <p:sp>
            <p:nvSpPr>
              <p:cNvPr id="17453" name="Oval 45"/>
              <p:cNvSpPr>
                <a:spLocks/>
              </p:cNvSpPr>
              <p:nvPr/>
            </p:nvSpPr>
            <p:spPr bwMode="auto">
              <a:xfrm>
                <a:off x="0" y="0"/>
                <a:ext cx="56" cy="56"/>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54" name="Rectangle 46"/>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58" name="Group 50"/>
            <p:cNvGrpSpPr>
              <a:grpSpLocks/>
            </p:cNvGrpSpPr>
            <p:nvPr/>
          </p:nvGrpSpPr>
          <p:grpSpPr bwMode="auto">
            <a:xfrm>
              <a:off x="158" y="0"/>
              <a:ext cx="57" cy="56"/>
              <a:chOff x="0" y="0"/>
              <a:chExt cx="56" cy="56"/>
            </a:xfrm>
          </p:grpSpPr>
          <p:sp>
            <p:nvSpPr>
              <p:cNvPr id="17456" name="Oval 48"/>
              <p:cNvSpPr>
                <a:spLocks/>
              </p:cNvSpPr>
              <p:nvPr/>
            </p:nvSpPr>
            <p:spPr bwMode="auto">
              <a:xfrm>
                <a:off x="0" y="0"/>
                <a:ext cx="56" cy="56"/>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57" name="Rectangle 49"/>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grpSp>
        <p:nvGrpSpPr>
          <p:cNvPr id="17481" name="Group 73"/>
          <p:cNvGrpSpPr>
            <a:grpSpLocks/>
          </p:cNvGrpSpPr>
          <p:nvPr/>
        </p:nvGrpSpPr>
        <p:grpSpPr bwMode="auto">
          <a:xfrm>
            <a:off x="3968750" y="4591050"/>
            <a:ext cx="1073150" cy="950913"/>
            <a:chOff x="0" y="0"/>
            <a:chExt cx="676" cy="599"/>
          </a:xfrm>
        </p:grpSpPr>
        <p:grpSp>
          <p:nvGrpSpPr>
            <p:cNvPr id="17462" name="Group 54"/>
            <p:cNvGrpSpPr>
              <a:grpSpLocks/>
            </p:cNvGrpSpPr>
            <p:nvPr/>
          </p:nvGrpSpPr>
          <p:grpSpPr bwMode="auto">
            <a:xfrm>
              <a:off x="12" y="104"/>
              <a:ext cx="55" cy="56"/>
              <a:chOff x="0" y="0"/>
              <a:chExt cx="55" cy="55"/>
            </a:xfrm>
          </p:grpSpPr>
          <p:sp>
            <p:nvSpPr>
              <p:cNvPr id="17460" name="Oval 52"/>
              <p:cNvSpPr>
                <a:spLocks/>
              </p:cNvSpPr>
              <p:nvPr/>
            </p:nvSpPr>
            <p:spPr bwMode="auto">
              <a:xfrm>
                <a:off x="0" y="0"/>
                <a:ext cx="55" cy="55"/>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61" name="Rectangle 53"/>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65" name="Group 57"/>
            <p:cNvGrpSpPr>
              <a:grpSpLocks/>
            </p:cNvGrpSpPr>
            <p:nvPr/>
          </p:nvGrpSpPr>
          <p:grpSpPr bwMode="auto">
            <a:xfrm>
              <a:off x="322" y="203"/>
              <a:ext cx="55" cy="56"/>
              <a:chOff x="0" y="0"/>
              <a:chExt cx="55" cy="55"/>
            </a:xfrm>
          </p:grpSpPr>
          <p:sp>
            <p:nvSpPr>
              <p:cNvPr id="17463" name="Oval 55"/>
              <p:cNvSpPr>
                <a:spLocks/>
              </p:cNvSpPr>
              <p:nvPr/>
            </p:nvSpPr>
            <p:spPr bwMode="auto">
              <a:xfrm>
                <a:off x="0" y="0"/>
                <a:ext cx="55" cy="55"/>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64" name="Rectangle 56"/>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68" name="Group 60"/>
            <p:cNvGrpSpPr>
              <a:grpSpLocks/>
            </p:cNvGrpSpPr>
            <p:nvPr/>
          </p:nvGrpSpPr>
          <p:grpSpPr bwMode="auto">
            <a:xfrm>
              <a:off x="0" y="436"/>
              <a:ext cx="55" cy="56"/>
              <a:chOff x="0" y="0"/>
              <a:chExt cx="55" cy="55"/>
            </a:xfrm>
          </p:grpSpPr>
          <p:sp>
            <p:nvSpPr>
              <p:cNvPr id="17466" name="Oval 58"/>
              <p:cNvSpPr>
                <a:spLocks/>
              </p:cNvSpPr>
              <p:nvPr/>
            </p:nvSpPr>
            <p:spPr bwMode="auto">
              <a:xfrm>
                <a:off x="0" y="0"/>
                <a:ext cx="55" cy="55"/>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67" name="Rectangle 59"/>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71" name="Group 63"/>
            <p:cNvGrpSpPr>
              <a:grpSpLocks/>
            </p:cNvGrpSpPr>
            <p:nvPr/>
          </p:nvGrpSpPr>
          <p:grpSpPr bwMode="auto">
            <a:xfrm>
              <a:off x="322" y="543"/>
              <a:ext cx="55" cy="56"/>
              <a:chOff x="0" y="0"/>
              <a:chExt cx="55" cy="55"/>
            </a:xfrm>
          </p:grpSpPr>
          <p:sp>
            <p:nvSpPr>
              <p:cNvPr id="17469" name="Oval 61"/>
              <p:cNvSpPr>
                <a:spLocks/>
              </p:cNvSpPr>
              <p:nvPr/>
            </p:nvSpPr>
            <p:spPr bwMode="auto">
              <a:xfrm>
                <a:off x="0" y="0"/>
                <a:ext cx="55" cy="55"/>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0" name="Rectangle 62"/>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74" name="Group 66"/>
            <p:cNvGrpSpPr>
              <a:grpSpLocks/>
            </p:cNvGrpSpPr>
            <p:nvPr/>
          </p:nvGrpSpPr>
          <p:grpSpPr bwMode="auto">
            <a:xfrm>
              <a:off x="620" y="455"/>
              <a:ext cx="56" cy="56"/>
              <a:chOff x="0" y="0"/>
              <a:chExt cx="55" cy="55"/>
            </a:xfrm>
          </p:grpSpPr>
          <p:sp>
            <p:nvSpPr>
              <p:cNvPr id="17472" name="Oval 64"/>
              <p:cNvSpPr>
                <a:spLocks/>
              </p:cNvSpPr>
              <p:nvPr/>
            </p:nvSpPr>
            <p:spPr bwMode="auto">
              <a:xfrm>
                <a:off x="0" y="0"/>
                <a:ext cx="55" cy="55"/>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3" name="Rectangle 65"/>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77" name="Group 69"/>
            <p:cNvGrpSpPr>
              <a:grpSpLocks/>
            </p:cNvGrpSpPr>
            <p:nvPr/>
          </p:nvGrpSpPr>
          <p:grpSpPr bwMode="auto">
            <a:xfrm>
              <a:off x="612" y="104"/>
              <a:ext cx="55" cy="56"/>
              <a:chOff x="0" y="0"/>
              <a:chExt cx="55" cy="55"/>
            </a:xfrm>
          </p:grpSpPr>
          <p:sp>
            <p:nvSpPr>
              <p:cNvPr id="17475" name="Oval 67"/>
              <p:cNvSpPr>
                <a:spLocks/>
              </p:cNvSpPr>
              <p:nvPr/>
            </p:nvSpPr>
            <p:spPr bwMode="auto">
              <a:xfrm>
                <a:off x="0" y="0"/>
                <a:ext cx="55" cy="55"/>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6" name="Rectangle 68"/>
              <p:cNvSpPr>
                <a:spLocks/>
              </p:cNvSpPr>
              <p:nvPr/>
            </p:nvSpPr>
            <p:spPr bwMode="auto">
              <a:xfrm>
                <a:off x="6"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80" name="Group 72"/>
            <p:cNvGrpSpPr>
              <a:grpSpLocks/>
            </p:cNvGrpSpPr>
            <p:nvPr/>
          </p:nvGrpSpPr>
          <p:grpSpPr bwMode="auto">
            <a:xfrm>
              <a:off x="310" y="0"/>
              <a:ext cx="55" cy="55"/>
              <a:chOff x="0" y="0"/>
              <a:chExt cx="55" cy="55"/>
            </a:xfrm>
          </p:grpSpPr>
          <p:sp>
            <p:nvSpPr>
              <p:cNvPr id="17478" name="Oval 70"/>
              <p:cNvSpPr>
                <a:spLocks/>
              </p:cNvSpPr>
              <p:nvPr/>
            </p:nvSpPr>
            <p:spPr bwMode="auto">
              <a:xfrm>
                <a:off x="0" y="0"/>
                <a:ext cx="55" cy="55"/>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9" name="Rectangle 71"/>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grpSp>
        <p:nvGrpSpPr>
          <p:cNvPr id="17503" name="Group 95"/>
          <p:cNvGrpSpPr>
            <a:grpSpLocks/>
          </p:cNvGrpSpPr>
          <p:nvPr/>
        </p:nvGrpSpPr>
        <p:grpSpPr bwMode="auto">
          <a:xfrm>
            <a:off x="6510338" y="4197350"/>
            <a:ext cx="1003300" cy="1016000"/>
            <a:chOff x="0" y="0"/>
            <a:chExt cx="631" cy="640"/>
          </a:xfrm>
        </p:grpSpPr>
        <p:grpSp>
          <p:nvGrpSpPr>
            <p:cNvPr id="17484" name="Group 76"/>
            <p:cNvGrpSpPr>
              <a:grpSpLocks/>
            </p:cNvGrpSpPr>
            <p:nvPr/>
          </p:nvGrpSpPr>
          <p:grpSpPr bwMode="auto">
            <a:xfrm>
              <a:off x="2" y="80"/>
              <a:ext cx="58" cy="58"/>
              <a:chOff x="0" y="0"/>
              <a:chExt cx="57" cy="57"/>
            </a:xfrm>
          </p:grpSpPr>
          <p:sp>
            <p:nvSpPr>
              <p:cNvPr id="17482" name="Oval 74"/>
              <p:cNvSpPr>
                <a:spLocks/>
              </p:cNvSpPr>
              <p:nvPr/>
            </p:nvSpPr>
            <p:spPr bwMode="auto">
              <a:xfrm>
                <a:off x="0" y="0"/>
                <a:ext cx="57" cy="57"/>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83" name="Rectangle 75"/>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87" name="Group 79"/>
            <p:cNvGrpSpPr>
              <a:grpSpLocks/>
            </p:cNvGrpSpPr>
            <p:nvPr/>
          </p:nvGrpSpPr>
          <p:grpSpPr bwMode="auto">
            <a:xfrm>
              <a:off x="213" y="220"/>
              <a:ext cx="57" cy="58"/>
              <a:chOff x="0" y="0"/>
              <a:chExt cx="57" cy="57"/>
            </a:xfrm>
          </p:grpSpPr>
          <p:sp>
            <p:nvSpPr>
              <p:cNvPr id="17485" name="Oval 77"/>
              <p:cNvSpPr>
                <a:spLocks/>
              </p:cNvSpPr>
              <p:nvPr/>
            </p:nvSpPr>
            <p:spPr bwMode="auto">
              <a:xfrm>
                <a:off x="0" y="0"/>
                <a:ext cx="57" cy="57"/>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86" name="Rectangle 78"/>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0" name="Group 82"/>
            <p:cNvGrpSpPr>
              <a:grpSpLocks/>
            </p:cNvGrpSpPr>
            <p:nvPr/>
          </p:nvGrpSpPr>
          <p:grpSpPr bwMode="auto">
            <a:xfrm>
              <a:off x="0" y="434"/>
              <a:ext cx="57" cy="57"/>
              <a:chOff x="0" y="0"/>
              <a:chExt cx="57" cy="57"/>
            </a:xfrm>
          </p:grpSpPr>
          <p:sp>
            <p:nvSpPr>
              <p:cNvPr id="17488" name="Oval 80"/>
              <p:cNvSpPr>
                <a:spLocks/>
              </p:cNvSpPr>
              <p:nvPr/>
            </p:nvSpPr>
            <p:spPr bwMode="auto">
              <a:xfrm>
                <a:off x="0" y="0"/>
                <a:ext cx="57" cy="57"/>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89" name="Rectangle 81"/>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3" name="Group 85"/>
            <p:cNvGrpSpPr>
              <a:grpSpLocks/>
            </p:cNvGrpSpPr>
            <p:nvPr/>
          </p:nvGrpSpPr>
          <p:grpSpPr bwMode="auto">
            <a:xfrm>
              <a:off x="200" y="582"/>
              <a:ext cx="58" cy="58"/>
              <a:chOff x="0" y="0"/>
              <a:chExt cx="57" cy="57"/>
            </a:xfrm>
          </p:grpSpPr>
          <p:sp>
            <p:nvSpPr>
              <p:cNvPr id="17491" name="Oval 83"/>
              <p:cNvSpPr>
                <a:spLocks/>
              </p:cNvSpPr>
              <p:nvPr/>
            </p:nvSpPr>
            <p:spPr bwMode="auto">
              <a:xfrm>
                <a:off x="0" y="0"/>
                <a:ext cx="57" cy="57"/>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92" name="Rectangle 84"/>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6" name="Group 88"/>
            <p:cNvGrpSpPr>
              <a:grpSpLocks/>
            </p:cNvGrpSpPr>
            <p:nvPr/>
          </p:nvGrpSpPr>
          <p:grpSpPr bwMode="auto">
            <a:xfrm>
              <a:off x="574" y="492"/>
              <a:ext cx="57" cy="57"/>
              <a:chOff x="0" y="0"/>
              <a:chExt cx="57" cy="57"/>
            </a:xfrm>
          </p:grpSpPr>
          <p:sp>
            <p:nvSpPr>
              <p:cNvPr id="17494" name="Oval 86"/>
              <p:cNvSpPr>
                <a:spLocks/>
              </p:cNvSpPr>
              <p:nvPr/>
            </p:nvSpPr>
            <p:spPr bwMode="auto">
              <a:xfrm>
                <a:off x="0" y="0"/>
                <a:ext cx="57" cy="57"/>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95" name="Rectangle 87"/>
              <p:cNvSpPr>
                <a:spLocks/>
              </p:cNvSpPr>
              <p:nvPr/>
            </p:nvSpPr>
            <p:spPr bwMode="auto">
              <a:xfrm>
                <a:off x="8" y="8"/>
                <a:ext cx="4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9" name="Group 91"/>
            <p:cNvGrpSpPr>
              <a:grpSpLocks/>
            </p:cNvGrpSpPr>
            <p:nvPr/>
          </p:nvGrpSpPr>
          <p:grpSpPr bwMode="auto">
            <a:xfrm>
              <a:off x="551" y="143"/>
              <a:ext cx="58" cy="57"/>
              <a:chOff x="0" y="0"/>
              <a:chExt cx="57" cy="57"/>
            </a:xfrm>
          </p:grpSpPr>
          <p:sp>
            <p:nvSpPr>
              <p:cNvPr id="17497" name="Oval 89"/>
              <p:cNvSpPr>
                <a:spLocks/>
              </p:cNvSpPr>
              <p:nvPr/>
            </p:nvSpPr>
            <p:spPr bwMode="auto">
              <a:xfrm>
                <a:off x="0" y="0"/>
                <a:ext cx="57" cy="57"/>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98" name="Rectangle 90"/>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02" name="Group 94"/>
            <p:cNvGrpSpPr>
              <a:grpSpLocks/>
            </p:cNvGrpSpPr>
            <p:nvPr/>
          </p:nvGrpSpPr>
          <p:grpSpPr bwMode="auto">
            <a:xfrm>
              <a:off x="373" y="0"/>
              <a:ext cx="58" cy="57"/>
              <a:chOff x="0" y="0"/>
              <a:chExt cx="57" cy="57"/>
            </a:xfrm>
          </p:grpSpPr>
          <p:sp>
            <p:nvSpPr>
              <p:cNvPr id="17500" name="Oval 92"/>
              <p:cNvSpPr>
                <a:spLocks/>
              </p:cNvSpPr>
              <p:nvPr/>
            </p:nvSpPr>
            <p:spPr bwMode="auto">
              <a:xfrm>
                <a:off x="0" y="0"/>
                <a:ext cx="57" cy="57"/>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01" name="Rectangle 93"/>
              <p:cNvSpPr>
                <a:spLocks/>
              </p:cNvSpPr>
              <p:nvPr/>
            </p:nvSpPr>
            <p:spPr bwMode="auto">
              <a:xfrm>
                <a:off x="5"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sp>
        <p:nvSpPr>
          <p:cNvPr id="17504" name="Rectangle 96"/>
          <p:cNvSpPr>
            <a:spLocks/>
          </p:cNvSpPr>
          <p:nvPr/>
        </p:nvSpPr>
        <p:spPr bwMode="auto">
          <a:xfrm>
            <a:off x="792163" y="5829300"/>
            <a:ext cx="9017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600">
                <a:solidFill>
                  <a:schemeClr val="tx1"/>
                </a:solidFill>
                <a:latin typeface="Times New Roman Italic" charset="0"/>
                <a:ea typeface="ＭＳ Ｐゴシック" charset="0"/>
                <a:cs typeface="Times New Roman Italic" charset="0"/>
                <a:sym typeface="Times New Roman Italic" charset="0"/>
              </a:rPr>
              <a:t>R</a:t>
            </a:r>
            <a:r>
              <a:rPr lang="en-US" sz="2600" baseline="-26000">
                <a:solidFill>
                  <a:schemeClr val="tx1"/>
                </a:solidFill>
                <a:ea typeface="ＭＳ Ｐゴシック" charset="0"/>
                <a:cs typeface="Times New Roman" charset="0"/>
              </a:rPr>
              <a:t>1</a:t>
            </a:r>
            <a:r>
              <a:rPr lang="en-US" sz="2600">
                <a:solidFill>
                  <a:schemeClr val="tx1"/>
                </a:solidFill>
                <a:latin typeface="Times New Roman Italic" charset="0"/>
                <a:ea typeface="ＭＳ Ｐゴシック" charset="0"/>
                <a:cs typeface="Times New Roman Italic" charset="0"/>
                <a:sym typeface="Times New Roman Italic" charset="0"/>
              </a:rPr>
              <a:t>,t</a:t>
            </a:r>
            <a:r>
              <a:rPr lang="en-US" sz="2600" baseline="-26000">
                <a:solidFill>
                  <a:schemeClr val="tx1"/>
                </a:solidFill>
                <a:ea typeface="ＭＳ Ｐゴシック" charset="0"/>
                <a:cs typeface="Times New Roman" charset="0"/>
              </a:rPr>
              <a:t>1</a:t>
            </a:r>
          </a:p>
        </p:txBody>
      </p:sp>
      <p:sp>
        <p:nvSpPr>
          <p:cNvPr id="17505" name="Rectangle 97"/>
          <p:cNvSpPr>
            <a:spLocks/>
          </p:cNvSpPr>
          <p:nvPr/>
        </p:nvSpPr>
        <p:spPr bwMode="auto">
          <a:xfrm>
            <a:off x="2986088" y="6251575"/>
            <a:ext cx="9017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600">
                <a:solidFill>
                  <a:schemeClr val="tx1"/>
                </a:solidFill>
                <a:latin typeface="Times New Roman Italic" charset="0"/>
                <a:ea typeface="ＭＳ Ｐゴシック" charset="0"/>
                <a:cs typeface="Times New Roman Italic" charset="0"/>
                <a:sym typeface="Times New Roman Italic" charset="0"/>
              </a:rPr>
              <a:t>R</a:t>
            </a:r>
            <a:r>
              <a:rPr lang="en-US" sz="2600" baseline="-26000">
                <a:solidFill>
                  <a:schemeClr val="tx1"/>
                </a:solidFill>
                <a:ea typeface="ＭＳ Ｐゴシック" charset="0"/>
                <a:cs typeface="Times New Roman" charset="0"/>
              </a:rPr>
              <a:t>2</a:t>
            </a:r>
            <a:r>
              <a:rPr lang="en-US" sz="2600">
                <a:solidFill>
                  <a:schemeClr val="tx1"/>
                </a:solidFill>
                <a:latin typeface="Times New Roman Italic" charset="0"/>
                <a:ea typeface="ＭＳ Ｐゴシック" charset="0"/>
                <a:cs typeface="Times New Roman Italic" charset="0"/>
                <a:sym typeface="Times New Roman Italic" charset="0"/>
              </a:rPr>
              <a:t>,t</a:t>
            </a:r>
            <a:r>
              <a:rPr lang="en-US" sz="2600" baseline="-26000">
                <a:solidFill>
                  <a:schemeClr val="tx1"/>
                </a:solidFill>
                <a:ea typeface="ＭＳ Ｐゴシック" charset="0"/>
                <a:cs typeface="Times New Roman" charset="0"/>
              </a:rPr>
              <a:t>2</a:t>
            </a:r>
          </a:p>
        </p:txBody>
      </p:sp>
      <p:sp>
        <p:nvSpPr>
          <p:cNvPr id="17506" name="Rectangle 98"/>
          <p:cNvSpPr>
            <a:spLocks/>
          </p:cNvSpPr>
          <p:nvPr/>
        </p:nvSpPr>
        <p:spPr bwMode="auto">
          <a:xfrm>
            <a:off x="7504113" y="5829300"/>
            <a:ext cx="9017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600">
                <a:solidFill>
                  <a:schemeClr val="tx1"/>
                </a:solidFill>
                <a:latin typeface="Times New Roman Italic" charset="0"/>
                <a:ea typeface="ＭＳ Ｐゴシック" charset="0"/>
                <a:cs typeface="Times New Roman Italic" charset="0"/>
                <a:sym typeface="Times New Roman Italic" charset="0"/>
              </a:rPr>
              <a:t>R</a:t>
            </a:r>
            <a:r>
              <a:rPr lang="en-US" sz="2600" baseline="-26000">
                <a:solidFill>
                  <a:schemeClr val="tx1"/>
                </a:solidFill>
                <a:ea typeface="ＭＳ Ｐゴシック" charset="0"/>
                <a:cs typeface="Times New Roman" charset="0"/>
              </a:rPr>
              <a:t>3</a:t>
            </a:r>
            <a:r>
              <a:rPr lang="en-US" sz="2600">
                <a:solidFill>
                  <a:schemeClr val="tx1"/>
                </a:solidFill>
                <a:latin typeface="Times New Roman Italic" charset="0"/>
                <a:ea typeface="ＭＳ Ｐゴシック" charset="0"/>
                <a:cs typeface="Times New Roman Italic" charset="0"/>
                <a:sym typeface="Times New Roman Italic" charset="0"/>
              </a:rPr>
              <a:t>,t</a:t>
            </a:r>
            <a:r>
              <a:rPr lang="en-US" sz="2600" baseline="-26000">
                <a:solidFill>
                  <a:schemeClr val="tx1"/>
                </a:solidFill>
                <a:ea typeface="ＭＳ Ｐゴシック" charset="0"/>
                <a:cs typeface="Times New Roman" charset="0"/>
              </a:rPr>
              <a:t>3</a:t>
            </a:r>
          </a:p>
        </p:txBody>
      </p:sp>
      <p:grpSp>
        <p:nvGrpSpPr>
          <p:cNvPr id="17514" name="Group 106"/>
          <p:cNvGrpSpPr>
            <a:grpSpLocks/>
          </p:cNvGrpSpPr>
          <p:nvPr/>
        </p:nvGrpSpPr>
        <p:grpSpPr bwMode="auto">
          <a:xfrm>
            <a:off x="2805113" y="1355725"/>
            <a:ext cx="3335337" cy="2709863"/>
            <a:chOff x="0" y="0"/>
            <a:chExt cx="2101" cy="1707"/>
          </a:xfrm>
        </p:grpSpPr>
        <p:sp>
          <p:nvSpPr>
            <p:cNvPr id="17507" name="Rectangle 99"/>
            <p:cNvSpPr>
              <a:spLocks/>
            </p:cNvSpPr>
            <p:nvPr/>
          </p:nvSpPr>
          <p:spPr bwMode="auto">
            <a:xfrm>
              <a:off x="23" y="314"/>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1</a:t>
              </a:r>
            </a:p>
          </p:txBody>
        </p:sp>
        <p:sp>
          <p:nvSpPr>
            <p:cNvPr id="17508" name="Rectangle 100"/>
            <p:cNvSpPr>
              <a:spLocks/>
            </p:cNvSpPr>
            <p:nvPr/>
          </p:nvSpPr>
          <p:spPr bwMode="auto">
            <a:xfrm>
              <a:off x="700" y="0"/>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4</a:t>
              </a:r>
            </a:p>
          </p:txBody>
        </p:sp>
        <p:sp>
          <p:nvSpPr>
            <p:cNvPr id="17509" name="Rectangle 101"/>
            <p:cNvSpPr>
              <a:spLocks/>
            </p:cNvSpPr>
            <p:nvPr/>
          </p:nvSpPr>
          <p:spPr bwMode="auto">
            <a:xfrm>
              <a:off x="1717" y="338"/>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3</a:t>
              </a:r>
            </a:p>
          </p:txBody>
        </p:sp>
        <p:sp>
          <p:nvSpPr>
            <p:cNvPr id="17510" name="Rectangle 102"/>
            <p:cNvSpPr>
              <a:spLocks/>
            </p:cNvSpPr>
            <p:nvPr/>
          </p:nvSpPr>
          <p:spPr bwMode="auto">
            <a:xfrm>
              <a:off x="1063" y="655"/>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2</a:t>
              </a:r>
            </a:p>
          </p:txBody>
        </p:sp>
        <p:sp>
          <p:nvSpPr>
            <p:cNvPr id="17511" name="Rectangle 103"/>
            <p:cNvSpPr>
              <a:spLocks/>
            </p:cNvSpPr>
            <p:nvPr/>
          </p:nvSpPr>
          <p:spPr bwMode="auto">
            <a:xfrm>
              <a:off x="0" y="1091"/>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5</a:t>
              </a:r>
            </a:p>
          </p:txBody>
        </p:sp>
        <p:sp>
          <p:nvSpPr>
            <p:cNvPr id="17512" name="Rectangle 104"/>
            <p:cNvSpPr>
              <a:spLocks/>
            </p:cNvSpPr>
            <p:nvPr/>
          </p:nvSpPr>
          <p:spPr bwMode="auto">
            <a:xfrm>
              <a:off x="677" y="1403"/>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6</a:t>
              </a:r>
            </a:p>
          </p:txBody>
        </p:sp>
        <p:sp>
          <p:nvSpPr>
            <p:cNvPr id="17513" name="Rectangle 105"/>
            <p:cNvSpPr>
              <a:spLocks/>
            </p:cNvSpPr>
            <p:nvPr/>
          </p:nvSpPr>
          <p:spPr bwMode="auto">
            <a:xfrm>
              <a:off x="1765" y="1115"/>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7</a:t>
              </a:r>
            </a:p>
          </p:txBody>
        </p:sp>
      </p:grpSp>
      <p:sp>
        <p:nvSpPr>
          <p:cNvPr id="17515" name="Line 107"/>
          <p:cNvSpPr>
            <a:spLocks noChangeShapeType="1"/>
          </p:cNvSpPr>
          <p:nvPr/>
        </p:nvSpPr>
        <p:spPr bwMode="auto">
          <a:xfrm flipH="1">
            <a:off x="466725" y="2162175"/>
            <a:ext cx="2881313" cy="3455988"/>
          </a:xfrm>
          <a:prstGeom prst="line">
            <a:avLst/>
          </a:prstGeom>
          <a:noFill/>
          <a:ln w="25400" cap="flat">
            <a:solidFill>
              <a:srgbClr val="3366FF"/>
            </a:solidFill>
            <a:prstDash val="dash"/>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516" name="Line 108"/>
          <p:cNvSpPr>
            <a:spLocks noChangeShapeType="1"/>
          </p:cNvSpPr>
          <p:nvPr/>
        </p:nvSpPr>
        <p:spPr bwMode="auto">
          <a:xfrm>
            <a:off x="3348038" y="2200275"/>
            <a:ext cx="1150937" cy="4262438"/>
          </a:xfrm>
          <a:prstGeom prst="line">
            <a:avLst/>
          </a:prstGeom>
          <a:noFill/>
          <a:ln w="25400" cap="flat">
            <a:solidFill>
              <a:srgbClr val="3366FF"/>
            </a:solidFill>
            <a:prstDash val="dash"/>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517" name="Line 109"/>
          <p:cNvSpPr>
            <a:spLocks noChangeShapeType="1"/>
          </p:cNvSpPr>
          <p:nvPr/>
        </p:nvSpPr>
        <p:spPr bwMode="auto">
          <a:xfrm>
            <a:off x="3348038" y="2200275"/>
            <a:ext cx="4992687" cy="3379788"/>
          </a:xfrm>
          <a:prstGeom prst="line">
            <a:avLst/>
          </a:prstGeom>
          <a:noFill/>
          <a:ln w="25400" cap="flat">
            <a:solidFill>
              <a:srgbClr val="3366FF"/>
            </a:solidFill>
            <a:prstDash val="dash"/>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17539" name="Group 131"/>
          <p:cNvGrpSpPr>
            <a:grpSpLocks/>
          </p:cNvGrpSpPr>
          <p:nvPr/>
        </p:nvGrpSpPr>
        <p:grpSpPr bwMode="auto">
          <a:xfrm>
            <a:off x="3208338" y="1733550"/>
            <a:ext cx="2362200" cy="2090738"/>
            <a:chOff x="0" y="0"/>
            <a:chExt cx="1488" cy="1316"/>
          </a:xfrm>
        </p:grpSpPr>
        <p:grpSp>
          <p:nvGrpSpPr>
            <p:cNvPr id="17520" name="Group 112"/>
            <p:cNvGrpSpPr>
              <a:grpSpLocks/>
            </p:cNvGrpSpPr>
            <p:nvPr/>
          </p:nvGrpSpPr>
          <p:grpSpPr bwMode="auto">
            <a:xfrm>
              <a:off x="26" y="229"/>
              <a:ext cx="123" cy="122"/>
              <a:chOff x="0" y="0"/>
              <a:chExt cx="122" cy="122"/>
            </a:xfrm>
          </p:grpSpPr>
          <p:sp>
            <p:nvSpPr>
              <p:cNvPr id="17518" name="Oval 110"/>
              <p:cNvSpPr>
                <a:spLocks/>
              </p:cNvSpPr>
              <p:nvPr/>
            </p:nvSpPr>
            <p:spPr bwMode="auto">
              <a:xfrm>
                <a:off x="0" y="0"/>
                <a:ext cx="122" cy="122"/>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19" name="Rectangle 111"/>
              <p:cNvSpPr>
                <a:spLocks/>
              </p:cNvSpPr>
              <p:nvPr/>
            </p:nvSpPr>
            <p:spPr bwMode="auto">
              <a:xfrm>
                <a:off x="17" y="14"/>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23" name="Group 115"/>
            <p:cNvGrpSpPr>
              <a:grpSpLocks/>
            </p:cNvGrpSpPr>
            <p:nvPr/>
          </p:nvGrpSpPr>
          <p:grpSpPr bwMode="auto">
            <a:xfrm>
              <a:off x="709" y="447"/>
              <a:ext cx="123" cy="123"/>
              <a:chOff x="0" y="0"/>
              <a:chExt cx="122" cy="122"/>
            </a:xfrm>
          </p:grpSpPr>
          <p:sp>
            <p:nvSpPr>
              <p:cNvPr id="17521" name="Oval 113"/>
              <p:cNvSpPr>
                <a:spLocks/>
              </p:cNvSpPr>
              <p:nvPr/>
            </p:nvSpPr>
            <p:spPr bwMode="auto">
              <a:xfrm>
                <a:off x="0" y="0"/>
                <a:ext cx="122" cy="122"/>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22" name="Rectangle 114"/>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26" name="Group 118"/>
            <p:cNvGrpSpPr>
              <a:grpSpLocks/>
            </p:cNvGrpSpPr>
            <p:nvPr/>
          </p:nvGrpSpPr>
          <p:grpSpPr bwMode="auto">
            <a:xfrm>
              <a:off x="0" y="959"/>
              <a:ext cx="122" cy="123"/>
              <a:chOff x="0" y="0"/>
              <a:chExt cx="122" cy="122"/>
            </a:xfrm>
          </p:grpSpPr>
          <p:sp>
            <p:nvSpPr>
              <p:cNvPr id="17524" name="Oval 116"/>
              <p:cNvSpPr>
                <a:spLocks/>
              </p:cNvSpPr>
              <p:nvPr/>
            </p:nvSpPr>
            <p:spPr bwMode="auto">
              <a:xfrm>
                <a:off x="0" y="0"/>
                <a:ext cx="122" cy="122"/>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25" name="Rectangle 117"/>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29" name="Group 121"/>
            <p:cNvGrpSpPr>
              <a:grpSpLocks/>
            </p:cNvGrpSpPr>
            <p:nvPr/>
          </p:nvGrpSpPr>
          <p:grpSpPr bwMode="auto">
            <a:xfrm>
              <a:off x="709" y="1194"/>
              <a:ext cx="123" cy="122"/>
              <a:chOff x="0" y="0"/>
              <a:chExt cx="122" cy="122"/>
            </a:xfrm>
          </p:grpSpPr>
          <p:sp>
            <p:nvSpPr>
              <p:cNvPr id="17527" name="Oval 119"/>
              <p:cNvSpPr>
                <a:spLocks/>
              </p:cNvSpPr>
              <p:nvPr/>
            </p:nvSpPr>
            <p:spPr bwMode="auto">
              <a:xfrm>
                <a:off x="0" y="0"/>
                <a:ext cx="122" cy="122"/>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28" name="Rectangle 120"/>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32" name="Group 124"/>
            <p:cNvGrpSpPr>
              <a:grpSpLocks/>
            </p:cNvGrpSpPr>
            <p:nvPr/>
          </p:nvGrpSpPr>
          <p:grpSpPr bwMode="auto">
            <a:xfrm>
              <a:off x="1365" y="1002"/>
              <a:ext cx="123" cy="123"/>
              <a:chOff x="0" y="0"/>
              <a:chExt cx="122" cy="122"/>
            </a:xfrm>
          </p:grpSpPr>
          <p:sp>
            <p:nvSpPr>
              <p:cNvPr id="17530" name="Oval 122"/>
              <p:cNvSpPr>
                <a:spLocks/>
              </p:cNvSpPr>
              <p:nvPr/>
            </p:nvSpPr>
            <p:spPr bwMode="auto">
              <a:xfrm>
                <a:off x="0" y="0"/>
                <a:ext cx="122" cy="122"/>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31" name="Rectangle 123"/>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35" name="Group 127"/>
            <p:cNvGrpSpPr>
              <a:grpSpLocks/>
            </p:cNvGrpSpPr>
            <p:nvPr/>
          </p:nvGrpSpPr>
          <p:grpSpPr bwMode="auto">
            <a:xfrm>
              <a:off x="1344" y="229"/>
              <a:ext cx="122" cy="122"/>
              <a:chOff x="0" y="0"/>
              <a:chExt cx="122" cy="122"/>
            </a:xfrm>
          </p:grpSpPr>
          <p:sp>
            <p:nvSpPr>
              <p:cNvPr id="17533" name="Oval 125"/>
              <p:cNvSpPr>
                <a:spLocks/>
              </p:cNvSpPr>
              <p:nvPr/>
            </p:nvSpPr>
            <p:spPr bwMode="auto">
              <a:xfrm>
                <a:off x="0" y="0"/>
                <a:ext cx="122" cy="122"/>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34" name="Rectangle 126"/>
              <p:cNvSpPr>
                <a:spLocks/>
              </p:cNvSpPr>
              <p:nvPr/>
            </p:nvSpPr>
            <p:spPr bwMode="auto">
              <a:xfrm>
                <a:off x="17" y="14"/>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38" name="Group 130"/>
            <p:cNvGrpSpPr>
              <a:grpSpLocks/>
            </p:cNvGrpSpPr>
            <p:nvPr/>
          </p:nvGrpSpPr>
          <p:grpSpPr bwMode="auto">
            <a:xfrm>
              <a:off x="682" y="0"/>
              <a:ext cx="123" cy="122"/>
              <a:chOff x="0" y="0"/>
              <a:chExt cx="122" cy="122"/>
            </a:xfrm>
          </p:grpSpPr>
          <p:sp>
            <p:nvSpPr>
              <p:cNvPr id="17536" name="Oval 128"/>
              <p:cNvSpPr>
                <a:spLocks/>
              </p:cNvSpPr>
              <p:nvPr/>
            </p:nvSpPr>
            <p:spPr bwMode="auto">
              <a:xfrm>
                <a:off x="0" y="0"/>
                <a:ext cx="122" cy="122"/>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37" name="Rectangle 129"/>
              <p:cNvSpPr>
                <a:spLocks/>
              </p:cNvSpPr>
              <p:nvPr/>
            </p:nvSpPr>
            <p:spPr bwMode="auto">
              <a:xfrm>
                <a:off x="16"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grpSp>
        <p:nvGrpSpPr>
          <p:cNvPr id="17542" name="Group 134"/>
          <p:cNvGrpSpPr>
            <a:grpSpLocks/>
          </p:cNvGrpSpPr>
          <p:nvPr/>
        </p:nvGrpSpPr>
        <p:grpSpPr bwMode="auto">
          <a:xfrm>
            <a:off x="6299200" y="1930400"/>
            <a:ext cx="2359025" cy="1108075"/>
            <a:chOff x="0" y="0"/>
            <a:chExt cx="1485" cy="698"/>
          </a:xfrm>
        </p:grpSpPr>
        <p:sp>
          <p:nvSpPr>
            <p:cNvPr id="17540" name="Rectangle 132"/>
            <p:cNvSpPr>
              <a:spLocks/>
            </p:cNvSpPr>
            <p:nvPr/>
          </p:nvSpPr>
          <p:spPr bwMode="auto">
            <a:xfrm>
              <a:off x="217" y="0"/>
              <a:ext cx="90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2800">
                  <a:solidFill>
                    <a:schemeClr val="tx1"/>
                  </a:solidFill>
                  <a:latin typeface="Times New Roman Italic" charset="0"/>
                  <a:ea typeface="ＭＳ Ｐゴシック" charset="0"/>
                  <a:cs typeface="Times New Roman Italic" charset="0"/>
                  <a:sym typeface="Times New Roman Italic" charset="0"/>
                </a:rPr>
                <a:t>minimize</a:t>
              </a:r>
            </a:p>
          </p:txBody>
        </p:sp>
        <p:sp>
          <p:nvSpPr>
            <p:cNvPr id="17541" name="Rectangle 133"/>
            <p:cNvSpPr>
              <a:spLocks/>
            </p:cNvSpPr>
            <p:nvPr/>
          </p:nvSpPr>
          <p:spPr bwMode="auto">
            <a:xfrm>
              <a:off x="0" y="266"/>
              <a:ext cx="1485"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4200">
                  <a:solidFill>
                    <a:schemeClr val="tx1"/>
                  </a:solidFill>
                  <a:ea typeface="ＭＳ Ｐゴシック" charset="0"/>
                  <a:cs typeface="Times New Roman" charset="0"/>
                </a:rPr>
                <a:t>g</a:t>
              </a:r>
              <a:r>
                <a:rPr lang="en-US" sz="4200">
                  <a:solidFill>
                    <a:schemeClr val="tx1"/>
                  </a:solidFill>
                  <a:latin typeface="Times New Roman Italic" charset="0"/>
                  <a:ea typeface="ＭＳ Ｐゴシック" charset="0"/>
                  <a:cs typeface="Times New Roman Italic" charset="0"/>
                  <a:sym typeface="Times New Roman Italic" charset="0"/>
                </a:rPr>
                <a:t> </a:t>
              </a:r>
              <a:r>
                <a:rPr lang="en-US" sz="4200">
                  <a:solidFill>
                    <a:schemeClr val="tx1"/>
                  </a:solidFill>
                  <a:ea typeface="ＭＳ Ｐゴシック" charset="0"/>
                  <a:cs typeface="Times New Roman" charset="0"/>
                </a:rPr>
                <a:t>(</a:t>
              </a:r>
              <a:r>
                <a:rPr lang="en-US" sz="4200">
                  <a:solidFill>
                    <a:schemeClr val="tx1"/>
                  </a:solidFill>
                  <a:latin typeface="Times New Roman Bold" charset="0"/>
                  <a:ea typeface="ＭＳ Ｐゴシック" charset="0"/>
                  <a:cs typeface="Times New Roman Bold" charset="0"/>
                  <a:sym typeface="Times New Roman Bold" charset="0"/>
                </a:rPr>
                <a:t>R</a:t>
              </a:r>
              <a:r>
                <a:rPr lang="en-US" sz="4200">
                  <a:solidFill>
                    <a:schemeClr val="tx1"/>
                  </a:solidFill>
                  <a:ea typeface="ＭＳ Ｐゴシック" charset="0"/>
                  <a:cs typeface="Times New Roman" charset="0"/>
                </a:rPr>
                <a:t>,</a:t>
              </a:r>
              <a:r>
                <a:rPr lang="en-US" sz="1800">
                  <a:solidFill>
                    <a:schemeClr val="tx1"/>
                  </a:solidFill>
                  <a:ea typeface="ＭＳ Ｐゴシック" charset="0"/>
                  <a:cs typeface="Times New Roman" charset="0"/>
                </a:rPr>
                <a:t> </a:t>
              </a:r>
              <a:r>
                <a:rPr lang="en-US" sz="4200">
                  <a:solidFill>
                    <a:schemeClr val="tx1"/>
                  </a:solidFill>
                  <a:latin typeface="Times New Roman Bold" charset="0"/>
                  <a:ea typeface="ＭＳ Ｐゴシック" charset="0"/>
                  <a:cs typeface="Times New Roman Bold" charset="0"/>
                  <a:sym typeface="Times New Roman Bold" charset="0"/>
                </a:rPr>
                <a:t>T</a:t>
              </a:r>
              <a:r>
                <a:rPr lang="en-US" sz="4200">
                  <a:solidFill>
                    <a:schemeClr val="tx1"/>
                  </a:solidFill>
                  <a:ea typeface="ＭＳ Ｐゴシック" charset="0"/>
                  <a:cs typeface="Times New Roman" charset="0"/>
                </a:rPr>
                <a:t>,</a:t>
              </a:r>
              <a:r>
                <a:rPr lang="en-US" sz="1800">
                  <a:solidFill>
                    <a:schemeClr val="tx1"/>
                  </a:solidFill>
                  <a:ea typeface="ＭＳ Ｐゴシック" charset="0"/>
                  <a:cs typeface="Times New Roman" charset="0"/>
                </a:rPr>
                <a:t> </a:t>
              </a:r>
              <a:r>
                <a:rPr lang="en-US" sz="4200">
                  <a:solidFill>
                    <a:schemeClr val="tx1"/>
                  </a:solidFill>
                  <a:latin typeface="Times New Roman Bold" charset="0"/>
                  <a:ea typeface="ＭＳ Ｐゴシック" charset="0"/>
                  <a:cs typeface="Times New Roman Bold" charset="0"/>
                  <a:sym typeface="Times New Roman Bold" charset="0"/>
                </a:rPr>
                <a:t>P</a:t>
              </a:r>
              <a:r>
                <a:rPr lang="en-US" sz="4200">
                  <a:solidFill>
                    <a:schemeClr val="tx1"/>
                  </a:solidFill>
                  <a:ea typeface="ＭＳ Ｐゴシック" charset="0"/>
                  <a:cs typeface="Times New Roman" charset="0"/>
                </a:rPr>
                <a:t>)</a:t>
              </a:r>
            </a:p>
          </p:txBody>
        </p:sp>
      </p:grpSp>
      <p:sp>
        <p:nvSpPr>
          <p:cNvPr id="17543" name="Rectangle 135"/>
          <p:cNvSpPr>
            <a:spLocks noGrp="1" noChangeArrowheads="1"/>
          </p:cNvSpPr>
          <p:nvPr>
            <p:ph type="body" idx="1"/>
          </p:nvPr>
        </p:nvSpPr>
        <p:spPr>
          <a:xfrm>
            <a:off x="423863" y="1009650"/>
            <a:ext cx="8294687" cy="550863"/>
          </a:xfrm>
          <a:ln/>
        </p:spPr>
        <p:txBody>
          <a:bodyPr rIns="40640"/>
          <a:lstStyle/>
          <a:p>
            <a:r>
              <a:rPr lang="en-US" sz="2200"/>
              <a:t>aka </a:t>
            </a:r>
            <a:r>
              <a:rPr lang="ja-JP" altLang="en-US" sz="2200">
                <a:latin typeface="Arial"/>
              </a:rPr>
              <a:t>“</a:t>
            </a:r>
            <a:r>
              <a:rPr lang="en-US" sz="2200"/>
              <a:t>bundle adjustment</a:t>
            </a:r>
            <a:r>
              <a:rPr lang="ja-JP" altLang="en-US" sz="2200">
                <a:latin typeface="Arial"/>
              </a:rPr>
              <a:t>”</a:t>
            </a:r>
            <a:r>
              <a:rPr lang="en-US" sz="2200"/>
              <a:t>  </a:t>
            </a:r>
            <a:r>
              <a:rPr lang="en-US" sz="1600"/>
              <a:t>(texts:  </a:t>
            </a:r>
            <a:r>
              <a:rPr lang="en-US" sz="1600" u="sng">
                <a:solidFill>
                  <a:srgbClr val="003DCC"/>
                </a:solidFill>
                <a:hlinkClick r:id="rId7"/>
              </a:rPr>
              <a:t>Zisserman</a:t>
            </a:r>
            <a:r>
              <a:rPr lang="en-US" sz="1600"/>
              <a:t>; </a:t>
            </a:r>
            <a:r>
              <a:rPr lang="en-US" sz="1600" u="sng">
                <a:solidFill>
                  <a:srgbClr val="003DCC"/>
                </a:solidFill>
                <a:hlinkClick r:id="rId8"/>
              </a:rPr>
              <a:t>Faugeras</a:t>
            </a:r>
            <a:r>
              <a:rPr lang="en-US" sz="1600"/>
              <a:t>)</a:t>
            </a:r>
          </a:p>
        </p:txBody>
      </p:sp>
    </p:spTree>
    <p:extLst>
      <p:ext uri="{BB962C8B-B14F-4D97-AF65-F5344CB8AC3E}">
        <p14:creationId xmlns:p14="http://schemas.microsoft.com/office/powerpoint/2010/main" val="1111985650"/>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8" presetClass="entr" presetSubtype="0" fill="hold" nodeType="afterEffect">
                                  <p:stCondLst>
                                    <p:cond delay="500"/>
                                  </p:stCondLst>
                                  <p:childTnLst>
                                    <p:set>
                                      <p:cBhvr>
                                        <p:cTn id="6" dur="1" fill="hold">
                                          <p:stCondLst>
                                            <p:cond delay="499"/>
                                          </p:stCondLst>
                                        </p:cTn>
                                        <p:tgtEl>
                                          <p:spTgt spid="17416"/>
                                        </p:tgtEl>
                                        <p:attrNameLst>
                                          <p:attrName>style.visibility</p:attrName>
                                        </p:attrNameLst>
                                      </p:cBhvr>
                                      <p:to>
                                        <p:strVal val="visible"/>
                                      </p:to>
                                    </p:set>
                                  </p:childTnLst>
                                </p:cTn>
                              </p:par>
                            </p:childTnLst>
                          </p:cTn>
                        </p:par>
                        <p:par>
                          <p:cTn id="7" fill="hold" nodeType="afterGroup">
                            <p:stCondLst>
                              <p:cond delay="1000"/>
                            </p:stCondLst>
                            <p:childTnLst>
                              <p:par>
                                <p:cTn id="8" presetID="168" presetClass="entr" presetSubtype="0" fill="hold" nodeType="afterEffect">
                                  <p:stCondLst>
                                    <p:cond delay="0"/>
                                  </p:stCondLst>
                                  <p:childTnLst>
                                    <p:set>
                                      <p:cBhvr>
                                        <p:cTn id="9" dur="1" fill="hold">
                                          <p:stCondLst>
                                            <p:cond delay="499"/>
                                          </p:stCondLst>
                                        </p:cTn>
                                        <p:tgtEl>
                                          <p:spTgt spid="17409"/>
                                        </p:tgtEl>
                                        <p:attrNameLst>
                                          <p:attrName>style.visibility</p:attrName>
                                        </p:attrNameLst>
                                      </p:cBhvr>
                                      <p:to>
                                        <p:strVal val="visible"/>
                                      </p:to>
                                    </p:set>
                                  </p:childTnLst>
                                </p:cTn>
                              </p:par>
                              <p:par>
                                <p:cTn id="10" presetID="168" presetClass="entr" presetSubtype="0" fill="hold" grpId="0" nodeType="withEffect">
                                  <p:stCondLst>
                                    <p:cond delay="500"/>
                                  </p:stCondLst>
                                  <p:childTnLst>
                                    <p:set>
                                      <p:cBhvr>
                                        <p:cTn id="11" dur="1" fill="hold">
                                          <p:stCondLst>
                                            <p:cond delay="499"/>
                                          </p:stCondLst>
                                        </p:cTn>
                                        <p:tgtEl>
                                          <p:spTgt spid="17423"/>
                                        </p:tgtEl>
                                        <p:attrNameLst>
                                          <p:attrName>style.visibility</p:attrName>
                                        </p:attrNameLst>
                                      </p:cBhvr>
                                      <p:to>
                                        <p:strVal val="visible"/>
                                      </p:to>
                                    </p:set>
                                  </p:childTnLst>
                                </p:cTn>
                              </p:par>
                              <p:par>
                                <p:cTn id="12" presetID="168" presetClass="entr" presetSubtype="0" fill="hold" grpId="0" nodeType="withEffect">
                                  <p:stCondLst>
                                    <p:cond delay="500"/>
                                  </p:stCondLst>
                                  <p:childTnLst>
                                    <p:set>
                                      <p:cBhvr>
                                        <p:cTn id="13" dur="1" fill="hold">
                                          <p:stCondLst>
                                            <p:cond delay="499"/>
                                          </p:stCondLst>
                                        </p:cTn>
                                        <p:tgtEl>
                                          <p:spTgt spid="17424"/>
                                        </p:tgtEl>
                                        <p:attrNameLst>
                                          <p:attrName>style.visibility</p:attrName>
                                        </p:attrNameLst>
                                      </p:cBhvr>
                                      <p:to>
                                        <p:strVal val="visible"/>
                                      </p:to>
                                    </p:set>
                                  </p:childTnLst>
                                </p:cTn>
                              </p:par>
                              <p:par>
                                <p:cTn id="14" presetID="168" presetClass="entr" presetSubtype="0" fill="hold" grpId="0" nodeType="withEffect">
                                  <p:stCondLst>
                                    <p:cond delay="500"/>
                                  </p:stCondLst>
                                  <p:childTnLst>
                                    <p:set>
                                      <p:cBhvr>
                                        <p:cTn id="15" dur="1" fill="hold">
                                          <p:stCondLst>
                                            <p:cond delay="499"/>
                                          </p:stCondLst>
                                        </p:cTn>
                                        <p:tgtEl>
                                          <p:spTgt spid="17425"/>
                                        </p:tgtEl>
                                        <p:attrNameLst>
                                          <p:attrName>style.visibility</p:attrName>
                                        </p:attrNameLst>
                                      </p:cBhvr>
                                      <p:to>
                                        <p:strVal val="visible"/>
                                      </p:to>
                                    </p:set>
                                  </p:childTnLst>
                                </p:cTn>
                              </p:par>
                              <p:par>
                                <p:cTn id="16" presetID="168" presetClass="entr" presetSubtype="0" fill="hold" grpId="0" nodeType="withEffect">
                                  <p:stCondLst>
                                    <p:cond delay="500"/>
                                  </p:stCondLst>
                                  <p:childTnLst>
                                    <p:set>
                                      <p:cBhvr>
                                        <p:cTn id="17" dur="1" fill="hold">
                                          <p:stCondLst>
                                            <p:cond delay="499"/>
                                          </p:stCondLst>
                                        </p:cTn>
                                        <p:tgtEl>
                                          <p:spTgt spid="17426"/>
                                        </p:tgtEl>
                                        <p:attrNameLst>
                                          <p:attrName>style.visibility</p:attrName>
                                        </p:attrNameLst>
                                      </p:cBhvr>
                                      <p:to>
                                        <p:strVal val="visible"/>
                                      </p:to>
                                    </p:set>
                                  </p:childTnLst>
                                </p:cTn>
                              </p:par>
                              <p:par>
                                <p:cTn id="18" presetID="168" presetClass="entr" presetSubtype="0" fill="hold" grpId="0" nodeType="withEffect">
                                  <p:stCondLst>
                                    <p:cond delay="500"/>
                                  </p:stCondLst>
                                  <p:childTnLst>
                                    <p:set>
                                      <p:cBhvr>
                                        <p:cTn id="19" dur="1" fill="hold">
                                          <p:stCondLst>
                                            <p:cond delay="499"/>
                                          </p:stCondLst>
                                        </p:cTn>
                                        <p:tgtEl>
                                          <p:spTgt spid="17435"/>
                                        </p:tgtEl>
                                        <p:attrNameLst>
                                          <p:attrName>style.visibility</p:attrName>
                                        </p:attrNameLst>
                                      </p:cBhvr>
                                      <p:to>
                                        <p:strVal val="visible"/>
                                      </p:to>
                                    </p:set>
                                  </p:childTnLst>
                                </p:cTn>
                              </p:par>
                            </p:childTnLst>
                          </p:cTn>
                        </p:par>
                        <p:par>
                          <p:cTn id="20" fill="hold">
                            <p:stCondLst>
                              <p:cond delay="2000"/>
                            </p:stCondLst>
                            <p:childTnLst>
                              <p:par>
                                <p:cTn id="21" presetID="168" presetClass="entr" presetSubtype="0" fill="hold" nodeType="afterEffect">
                                  <p:stCondLst>
                                    <p:cond delay="500"/>
                                  </p:stCondLst>
                                  <p:childTnLst>
                                    <p:set>
                                      <p:cBhvr>
                                        <p:cTn id="22" dur="1" fill="hold">
                                          <p:stCondLst>
                                            <p:cond delay="499"/>
                                          </p:stCondLst>
                                        </p:cTn>
                                        <p:tgtEl>
                                          <p:spTgt spid="17422"/>
                                        </p:tgtEl>
                                        <p:attrNameLst>
                                          <p:attrName>style.visibility</p:attrName>
                                        </p:attrNameLst>
                                      </p:cBhvr>
                                      <p:to>
                                        <p:strVal val="visible"/>
                                      </p:to>
                                    </p:set>
                                  </p:childTnLst>
                                </p:cTn>
                              </p:par>
                              <p:par>
                                <p:cTn id="23" presetID="168" presetClass="entr" presetSubtype="0" fill="hold" nodeType="withEffect">
                                  <p:stCondLst>
                                    <p:cond delay="0"/>
                                  </p:stCondLst>
                                  <p:childTnLst>
                                    <p:set>
                                      <p:cBhvr>
                                        <p:cTn id="24" dur="1" fill="hold">
                                          <p:stCondLst>
                                            <p:cond delay="499"/>
                                          </p:stCondLst>
                                        </p:cTn>
                                        <p:tgtEl>
                                          <p:spTgt spid="17410"/>
                                        </p:tgtEl>
                                        <p:attrNameLst>
                                          <p:attrName>style.visibility</p:attrName>
                                        </p:attrNameLst>
                                      </p:cBhvr>
                                      <p:to>
                                        <p:strVal val="visible"/>
                                      </p:to>
                                    </p:set>
                                  </p:childTnLst>
                                </p:cTn>
                              </p:par>
                              <p:par>
                                <p:cTn id="25" presetID="168" presetClass="entr" presetSubtype="0" fill="hold" grpId="0" nodeType="withEffect">
                                  <p:stCondLst>
                                    <p:cond delay="500"/>
                                  </p:stCondLst>
                                  <p:childTnLst>
                                    <p:set>
                                      <p:cBhvr>
                                        <p:cTn id="26" dur="1" fill="hold">
                                          <p:stCondLst>
                                            <p:cond delay="499"/>
                                          </p:stCondLst>
                                        </p:cTn>
                                        <p:tgtEl>
                                          <p:spTgt spid="17427"/>
                                        </p:tgtEl>
                                        <p:attrNameLst>
                                          <p:attrName>style.visibility</p:attrName>
                                        </p:attrNameLst>
                                      </p:cBhvr>
                                      <p:to>
                                        <p:strVal val="visible"/>
                                      </p:to>
                                    </p:set>
                                  </p:childTnLst>
                                </p:cTn>
                              </p:par>
                              <p:par>
                                <p:cTn id="27" presetID="168" presetClass="entr" presetSubtype="0" fill="hold" grpId="0" nodeType="withEffect">
                                  <p:stCondLst>
                                    <p:cond delay="500"/>
                                  </p:stCondLst>
                                  <p:childTnLst>
                                    <p:set>
                                      <p:cBhvr>
                                        <p:cTn id="28" dur="1" fill="hold">
                                          <p:stCondLst>
                                            <p:cond delay="499"/>
                                          </p:stCondLst>
                                        </p:cTn>
                                        <p:tgtEl>
                                          <p:spTgt spid="17428"/>
                                        </p:tgtEl>
                                        <p:attrNameLst>
                                          <p:attrName>style.visibility</p:attrName>
                                        </p:attrNameLst>
                                      </p:cBhvr>
                                      <p:to>
                                        <p:strVal val="visible"/>
                                      </p:to>
                                    </p:set>
                                  </p:childTnLst>
                                </p:cTn>
                              </p:par>
                              <p:par>
                                <p:cTn id="29" presetID="168" presetClass="entr" presetSubtype="0" fill="hold" grpId="0" nodeType="withEffect">
                                  <p:stCondLst>
                                    <p:cond delay="500"/>
                                  </p:stCondLst>
                                  <p:childTnLst>
                                    <p:set>
                                      <p:cBhvr>
                                        <p:cTn id="30" dur="1" fill="hold">
                                          <p:stCondLst>
                                            <p:cond delay="499"/>
                                          </p:stCondLst>
                                        </p:cTn>
                                        <p:tgtEl>
                                          <p:spTgt spid="17429"/>
                                        </p:tgtEl>
                                        <p:attrNameLst>
                                          <p:attrName>style.visibility</p:attrName>
                                        </p:attrNameLst>
                                      </p:cBhvr>
                                      <p:to>
                                        <p:strVal val="visible"/>
                                      </p:to>
                                    </p:set>
                                  </p:childTnLst>
                                </p:cTn>
                              </p:par>
                              <p:par>
                                <p:cTn id="31" presetID="168" presetClass="entr" presetSubtype="0" fill="hold" grpId="0" nodeType="withEffect">
                                  <p:stCondLst>
                                    <p:cond delay="500"/>
                                  </p:stCondLst>
                                  <p:childTnLst>
                                    <p:set>
                                      <p:cBhvr>
                                        <p:cTn id="32" dur="1" fill="hold">
                                          <p:stCondLst>
                                            <p:cond delay="499"/>
                                          </p:stCondLst>
                                        </p:cTn>
                                        <p:tgtEl>
                                          <p:spTgt spid="17430"/>
                                        </p:tgtEl>
                                        <p:attrNameLst>
                                          <p:attrName>style.visibility</p:attrName>
                                        </p:attrNameLst>
                                      </p:cBhvr>
                                      <p:to>
                                        <p:strVal val="visible"/>
                                      </p:to>
                                    </p:set>
                                  </p:childTnLst>
                                </p:cTn>
                              </p:par>
                              <p:par>
                                <p:cTn id="33" presetID="168" presetClass="entr" presetSubtype="0" fill="hold" grpId="0" nodeType="withEffect">
                                  <p:stCondLst>
                                    <p:cond delay="500"/>
                                  </p:stCondLst>
                                  <p:childTnLst>
                                    <p:set>
                                      <p:cBhvr>
                                        <p:cTn id="34" dur="1" fill="hold">
                                          <p:stCondLst>
                                            <p:cond delay="499"/>
                                          </p:stCondLst>
                                        </p:cTn>
                                        <p:tgtEl>
                                          <p:spTgt spid="17436"/>
                                        </p:tgtEl>
                                        <p:attrNameLst>
                                          <p:attrName>style.visibility</p:attrName>
                                        </p:attrNameLst>
                                      </p:cBhvr>
                                      <p:to>
                                        <p:strVal val="visible"/>
                                      </p:to>
                                    </p:set>
                                  </p:childTnLst>
                                </p:cTn>
                              </p:par>
                            </p:childTnLst>
                          </p:cTn>
                        </p:par>
                        <p:par>
                          <p:cTn id="35" fill="hold" nodeType="afterGroup">
                            <p:stCondLst>
                              <p:cond delay="3000"/>
                            </p:stCondLst>
                            <p:childTnLst>
                              <p:par>
                                <p:cTn id="36" presetID="168" presetClass="entr" presetSubtype="0" fill="hold" nodeType="afterEffect">
                                  <p:stCondLst>
                                    <p:cond delay="500"/>
                                  </p:stCondLst>
                                  <p:childTnLst>
                                    <p:set>
                                      <p:cBhvr>
                                        <p:cTn id="37" dur="1" fill="hold">
                                          <p:stCondLst>
                                            <p:cond delay="499"/>
                                          </p:stCondLst>
                                        </p:cTn>
                                        <p:tgtEl>
                                          <p:spTgt spid="17419"/>
                                        </p:tgtEl>
                                        <p:attrNameLst>
                                          <p:attrName>style.visibility</p:attrName>
                                        </p:attrNameLst>
                                      </p:cBhvr>
                                      <p:to>
                                        <p:strVal val="visible"/>
                                      </p:to>
                                    </p:set>
                                  </p:childTnLst>
                                </p:cTn>
                              </p:par>
                              <p:par>
                                <p:cTn id="38" presetID="168" presetClass="entr" presetSubtype="0" fill="hold" nodeType="withEffect">
                                  <p:stCondLst>
                                    <p:cond delay="0"/>
                                  </p:stCondLst>
                                  <p:childTnLst>
                                    <p:set>
                                      <p:cBhvr>
                                        <p:cTn id="39" dur="1" fill="hold">
                                          <p:stCondLst>
                                            <p:cond delay="499"/>
                                          </p:stCondLst>
                                        </p:cTn>
                                        <p:tgtEl>
                                          <p:spTgt spid="17411"/>
                                        </p:tgtEl>
                                        <p:attrNameLst>
                                          <p:attrName>style.visibility</p:attrName>
                                        </p:attrNameLst>
                                      </p:cBhvr>
                                      <p:to>
                                        <p:strVal val="visible"/>
                                      </p:to>
                                    </p:set>
                                  </p:childTnLst>
                                </p:cTn>
                              </p:par>
                              <p:par>
                                <p:cTn id="40" presetID="168" presetClass="entr" presetSubtype="0" fill="hold" grpId="0" nodeType="withEffect">
                                  <p:stCondLst>
                                    <p:cond delay="500"/>
                                  </p:stCondLst>
                                  <p:childTnLst>
                                    <p:set>
                                      <p:cBhvr>
                                        <p:cTn id="41" dur="1" fill="hold">
                                          <p:stCondLst>
                                            <p:cond delay="499"/>
                                          </p:stCondLst>
                                        </p:cTn>
                                        <p:tgtEl>
                                          <p:spTgt spid="17431"/>
                                        </p:tgtEl>
                                        <p:attrNameLst>
                                          <p:attrName>style.visibility</p:attrName>
                                        </p:attrNameLst>
                                      </p:cBhvr>
                                      <p:to>
                                        <p:strVal val="visible"/>
                                      </p:to>
                                    </p:set>
                                  </p:childTnLst>
                                </p:cTn>
                              </p:par>
                              <p:par>
                                <p:cTn id="42" presetID="168" presetClass="entr" presetSubtype="0" fill="hold" grpId="0" nodeType="withEffect">
                                  <p:stCondLst>
                                    <p:cond delay="500"/>
                                  </p:stCondLst>
                                  <p:childTnLst>
                                    <p:set>
                                      <p:cBhvr>
                                        <p:cTn id="43" dur="1" fill="hold">
                                          <p:stCondLst>
                                            <p:cond delay="499"/>
                                          </p:stCondLst>
                                        </p:cTn>
                                        <p:tgtEl>
                                          <p:spTgt spid="17432"/>
                                        </p:tgtEl>
                                        <p:attrNameLst>
                                          <p:attrName>style.visibility</p:attrName>
                                        </p:attrNameLst>
                                      </p:cBhvr>
                                      <p:to>
                                        <p:strVal val="visible"/>
                                      </p:to>
                                    </p:set>
                                  </p:childTnLst>
                                </p:cTn>
                              </p:par>
                              <p:par>
                                <p:cTn id="44" presetID="168" presetClass="entr" presetSubtype="0" fill="hold" grpId="0" nodeType="withEffect">
                                  <p:stCondLst>
                                    <p:cond delay="500"/>
                                  </p:stCondLst>
                                  <p:childTnLst>
                                    <p:set>
                                      <p:cBhvr>
                                        <p:cTn id="45" dur="1" fill="hold">
                                          <p:stCondLst>
                                            <p:cond delay="499"/>
                                          </p:stCondLst>
                                        </p:cTn>
                                        <p:tgtEl>
                                          <p:spTgt spid="17433"/>
                                        </p:tgtEl>
                                        <p:attrNameLst>
                                          <p:attrName>style.visibility</p:attrName>
                                        </p:attrNameLst>
                                      </p:cBhvr>
                                      <p:to>
                                        <p:strVal val="visible"/>
                                      </p:to>
                                    </p:set>
                                  </p:childTnLst>
                                </p:cTn>
                              </p:par>
                              <p:par>
                                <p:cTn id="46" presetID="168" presetClass="entr" presetSubtype="0" fill="hold" grpId="0" nodeType="withEffect">
                                  <p:stCondLst>
                                    <p:cond delay="500"/>
                                  </p:stCondLst>
                                  <p:childTnLst>
                                    <p:set>
                                      <p:cBhvr>
                                        <p:cTn id="47" dur="1" fill="hold">
                                          <p:stCondLst>
                                            <p:cond delay="499"/>
                                          </p:stCondLst>
                                        </p:cTn>
                                        <p:tgtEl>
                                          <p:spTgt spid="17434"/>
                                        </p:tgtEl>
                                        <p:attrNameLst>
                                          <p:attrName>style.visibility</p:attrName>
                                        </p:attrNameLst>
                                      </p:cBhvr>
                                      <p:to>
                                        <p:strVal val="visible"/>
                                      </p:to>
                                    </p:set>
                                  </p:childTnLst>
                                </p:cTn>
                              </p:par>
                              <p:par>
                                <p:cTn id="48" presetID="168" presetClass="entr" presetSubtype="0" fill="hold" grpId="0" nodeType="withEffect">
                                  <p:stCondLst>
                                    <p:cond delay="500"/>
                                  </p:stCondLst>
                                  <p:childTnLst>
                                    <p:set>
                                      <p:cBhvr>
                                        <p:cTn id="49" dur="1" fill="hold">
                                          <p:stCondLst>
                                            <p:cond delay="499"/>
                                          </p:stCondLst>
                                        </p:cTn>
                                        <p:tgtEl>
                                          <p:spTgt spid="17437"/>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68" presetClass="entr" presetSubtype="0" fill="hold" nodeType="clickEffect">
                                  <p:stCondLst>
                                    <p:cond delay="0"/>
                                  </p:stCondLst>
                                  <p:childTnLst>
                                    <p:set>
                                      <p:cBhvr>
                                        <p:cTn id="53" dur="1" fill="hold">
                                          <p:stCondLst>
                                            <p:cond delay="499"/>
                                          </p:stCondLst>
                                        </p:cTn>
                                        <p:tgtEl>
                                          <p:spTgt spid="17459"/>
                                        </p:tgtEl>
                                        <p:attrNameLst>
                                          <p:attrName>style.visibility</p:attrName>
                                        </p:attrNameLst>
                                      </p:cBhvr>
                                      <p:to>
                                        <p:strVal val="visible"/>
                                      </p:to>
                                    </p:set>
                                  </p:childTnLst>
                                </p:cTn>
                              </p:par>
                            </p:childTnLst>
                          </p:cTn>
                        </p:par>
                        <p:par>
                          <p:cTn id="54" fill="hold" nodeType="afterGroup">
                            <p:stCondLst>
                              <p:cond delay="500"/>
                            </p:stCondLst>
                            <p:childTnLst>
                              <p:par>
                                <p:cTn id="55" presetID="168" presetClass="entr" presetSubtype="0" fill="hold" nodeType="afterEffect">
                                  <p:stCondLst>
                                    <p:cond delay="500"/>
                                  </p:stCondLst>
                                  <p:childTnLst>
                                    <p:set>
                                      <p:cBhvr>
                                        <p:cTn id="56" dur="1" fill="hold">
                                          <p:stCondLst>
                                            <p:cond delay="499"/>
                                          </p:stCondLst>
                                        </p:cTn>
                                        <p:tgtEl>
                                          <p:spTgt spid="17481"/>
                                        </p:tgtEl>
                                        <p:attrNameLst>
                                          <p:attrName>style.visibility</p:attrName>
                                        </p:attrNameLst>
                                      </p:cBhvr>
                                      <p:to>
                                        <p:strVal val="visible"/>
                                      </p:to>
                                    </p:set>
                                  </p:childTnLst>
                                </p:cTn>
                              </p:par>
                            </p:childTnLst>
                          </p:cTn>
                        </p:par>
                        <p:par>
                          <p:cTn id="57" fill="hold" nodeType="afterGroup">
                            <p:stCondLst>
                              <p:cond delay="1500"/>
                            </p:stCondLst>
                            <p:childTnLst>
                              <p:par>
                                <p:cTn id="58" presetID="168" presetClass="entr" presetSubtype="0" fill="hold" nodeType="afterEffect">
                                  <p:stCondLst>
                                    <p:cond delay="500"/>
                                  </p:stCondLst>
                                  <p:childTnLst>
                                    <p:set>
                                      <p:cBhvr>
                                        <p:cTn id="59" dur="1" fill="hold">
                                          <p:stCondLst>
                                            <p:cond delay="499"/>
                                          </p:stCondLst>
                                        </p:cTn>
                                        <p:tgtEl>
                                          <p:spTgt spid="17503"/>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68" presetClass="entr" presetSubtype="0" fill="hold" nodeType="clickEffect">
                                  <p:stCondLst>
                                    <p:cond delay="0"/>
                                  </p:stCondLst>
                                  <p:childTnLst>
                                    <p:set>
                                      <p:cBhvr>
                                        <p:cTn id="63" dur="1" fill="hold">
                                          <p:stCondLst>
                                            <p:cond delay="499"/>
                                          </p:stCondLst>
                                        </p:cTn>
                                        <p:tgtEl>
                                          <p:spTgt spid="17539"/>
                                        </p:tgtEl>
                                        <p:attrNameLst>
                                          <p:attrName>style.visibility</p:attrName>
                                        </p:attrNameLst>
                                      </p:cBhvr>
                                      <p:to>
                                        <p:strVal val="visible"/>
                                      </p:to>
                                    </p:set>
                                  </p:childTnLst>
                                </p:cTn>
                              </p:par>
                            </p:childTnLst>
                          </p:cTn>
                        </p:par>
                        <p:par>
                          <p:cTn id="64" fill="hold" nodeType="afterGroup">
                            <p:stCondLst>
                              <p:cond delay="500"/>
                            </p:stCondLst>
                            <p:childTnLst>
                              <p:par>
                                <p:cTn id="65" presetID="168" presetClass="entr" presetSubtype="0" fill="hold" nodeType="afterEffect">
                                  <p:stCondLst>
                                    <p:cond delay="500"/>
                                  </p:stCondLst>
                                  <p:childTnLst>
                                    <p:set>
                                      <p:cBhvr>
                                        <p:cTn id="66" dur="1" fill="hold">
                                          <p:stCondLst>
                                            <p:cond delay="499"/>
                                          </p:stCondLst>
                                        </p:cTn>
                                        <p:tgtEl>
                                          <p:spTgt spid="17514"/>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68" presetClass="entr" presetSubtype="0" fill="hold" grpId="0" nodeType="clickEffect">
                                  <p:stCondLst>
                                    <p:cond delay="0"/>
                                  </p:stCondLst>
                                  <p:childTnLst>
                                    <p:set>
                                      <p:cBhvr>
                                        <p:cTn id="70" dur="1" fill="hold">
                                          <p:stCondLst>
                                            <p:cond delay="499"/>
                                          </p:stCondLst>
                                        </p:cTn>
                                        <p:tgtEl>
                                          <p:spTgt spid="17504"/>
                                        </p:tgtEl>
                                        <p:attrNameLst>
                                          <p:attrName>style.visibility</p:attrName>
                                        </p:attrNameLst>
                                      </p:cBhvr>
                                      <p:to>
                                        <p:strVal val="visible"/>
                                      </p:to>
                                    </p:set>
                                  </p:childTnLst>
                                </p:cTn>
                              </p:par>
                            </p:childTnLst>
                          </p:cTn>
                        </p:par>
                        <p:par>
                          <p:cTn id="71" fill="hold" nodeType="afterGroup">
                            <p:stCondLst>
                              <p:cond delay="500"/>
                            </p:stCondLst>
                            <p:childTnLst>
                              <p:par>
                                <p:cTn id="72" presetID="168" presetClass="entr" presetSubtype="0" fill="hold" grpId="0" nodeType="afterEffect">
                                  <p:stCondLst>
                                    <p:cond delay="500"/>
                                  </p:stCondLst>
                                  <p:childTnLst>
                                    <p:set>
                                      <p:cBhvr>
                                        <p:cTn id="73" dur="1" fill="hold">
                                          <p:stCondLst>
                                            <p:cond delay="499"/>
                                          </p:stCondLst>
                                        </p:cTn>
                                        <p:tgtEl>
                                          <p:spTgt spid="17505"/>
                                        </p:tgtEl>
                                        <p:attrNameLst>
                                          <p:attrName>style.visibility</p:attrName>
                                        </p:attrNameLst>
                                      </p:cBhvr>
                                      <p:to>
                                        <p:strVal val="visible"/>
                                      </p:to>
                                    </p:set>
                                  </p:childTnLst>
                                </p:cTn>
                              </p:par>
                            </p:childTnLst>
                          </p:cTn>
                        </p:par>
                        <p:par>
                          <p:cTn id="74" fill="hold" nodeType="afterGroup">
                            <p:stCondLst>
                              <p:cond delay="1500"/>
                            </p:stCondLst>
                            <p:childTnLst>
                              <p:par>
                                <p:cTn id="75" presetID="168" presetClass="entr" presetSubtype="0" fill="hold" grpId="0" nodeType="afterEffect">
                                  <p:stCondLst>
                                    <p:cond delay="500"/>
                                  </p:stCondLst>
                                  <p:childTnLst>
                                    <p:set>
                                      <p:cBhvr>
                                        <p:cTn id="76" dur="1" fill="hold">
                                          <p:stCondLst>
                                            <p:cond delay="499"/>
                                          </p:stCondLst>
                                        </p:cTn>
                                        <p:tgtEl>
                                          <p:spTgt spid="17506"/>
                                        </p:tgtEl>
                                        <p:attrNameLst>
                                          <p:attrName>style.visibility</p:attrName>
                                        </p:attrNameLst>
                                      </p:cBhvr>
                                      <p:to>
                                        <p:strVal val="visible"/>
                                      </p:to>
                                    </p:se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17515"/>
                                        </p:tgtEl>
                                        <p:attrNameLst>
                                          <p:attrName>style.visibility</p:attrName>
                                        </p:attrNameLst>
                                      </p:cBhvr>
                                      <p:to>
                                        <p:strVal val="visible"/>
                                      </p:to>
                                    </p:set>
                                    <p:animEffect transition="in" filter="wipe(up)">
                                      <p:cBhvr>
                                        <p:cTn id="81" dur="500"/>
                                        <p:tgtEl>
                                          <p:spTgt spid="17515"/>
                                        </p:tgtEl>
                                      </p:cBhvr>
                                    </p:animEffect>
                                  </p:childTnLst>
                                </p:cTn>
                              </p:par>
                            </p:childTnLst>
                          </p:cTn>
                        </p:par>
                        <p:par>
                          <p:cTn id="82" fill="hold" nodeType="afterGroup">
                            <p:stCondLst>
                              <p:cond delay="500"/>
                            </p:stCondLst>
                            <p:childTnLst>
                              <p:par>
                                <p:cTn id="83" presetID="22" presetClass="entr" presetSubtype="1" fill="hold" grpId="0" nodeType="afterEffect">
                                  <p:stCondLst>
                                    <p:cond delay="1500"/>
                                  </p:stCondLst>
                                  <p:childTnLst>
                                    <p:set>
                                      <p:cBhvr>
                                        <p:cTn id="84" dur="1" fill="hold">
                                          <p:stCondLst>
                                            <p:cond delay="0"/>
                                          </p:stCondLst>
                                        </p:cTn>
                                        <p:tgtEl>
                                          <p:spTgt spid="17516"/>
                                        </p:tgtEl>
                                        <p:attrNameLst>
                                          <p:attrName>style.visibility</p:attrName>
                                        </p:attrNameLst>
                                      </p:cBhvr>
                                      <p:to>
                                        <p:strVal val="visible"/>
                                      </p:to>
                                    </p:set>
                                    <p:animEffect transition="in" filter="wipe(up)">
                                      <p:cBhvr>
                                        <p:cTn id="85" dur="500"/>
                                        <p:tgtEl>
                                          <p:spTgt spid="17516"/>
                                        </p:tgtEl>
                                      </p:cBhvr>
                                    </p:animEffect>
                                  </p:childTnLst>
                                </p:cTn>
                              </p:par>
                            </p:childTnLst>
                          </p:cTn>
                        </p:par>
                        <p:par>
                          <p:cTn id="86" fill="hold" nodeType="afterGroup">
                            <p:stCondLst>
                              <p:cond delay="2500"/>
                            </p:stCondLst>
                            <p:childTnLst>
                              <p:par>
                                <p:cTn id="87" presetID="22" presetClass="entr" presetSubtype="1" fill="hold" grpId="0" nodeType="afterEffect">
                                  <p:stCondLst>
                                    <p:cond delay="1500"/>
                                  </p:stCondLst>
                                  <p:childTnLst>
                                    <p:set>
                                      <p:cBhvr>
                                        <p:cTn id="88" dur="1" fill="hold">
                                          <p:stCondLst>
                                            <p:cond delay="0"/>
                                          </p:stCondLst>
                                        </p:cTn>
                                        <p:tgtEl>
                                          <p:spTgt spid="17517"/>
                                        </p:tgtEl>
                                        <p:attrNameLst>
                                          <p:attrName>style.visibility</p:attrName>
                                        </p:attrNameLst>
                                      </p:cBhvr>
                                      <p:to>
                                        <p:strVal val="visible"/>
                                      </p:to>
                                    </p:set>
                                    <p:animEffect transition="in" filter="wipe(up)">
                                      <p:cBhvr>
                                        <p:cTn id="89" dur="500"/>
                                        <p:tgtEl>
                                          <p:spTgt spid="17517"/>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4" fill="hold" nodeType="clickEffect">
                                  <p:stCondLst>
                                    <p:cond delay="0"/>
                                  </p:stCondLst>
                                  <p:childTnLst>
                                    <p:set>
                                      <p:cBhvr>
                                        <p:cTn id="93" dur="1" fill="hold">
                                          <p:stCondLst>
                                            <p:cond delay="0"/>
                                          </p:stCondLst>
                                        </p:cTn>
                                        <p:tgtEl>
                                          <p:spTgt spid="17542"/>
                                        </p:tgtEl>
                                        <p:attrNameLst>
                                          <p:attrName>style.visibility</p:attrName>
                                        </p:attrNameLst>
                                      </p:cBhvr>
                                      <p:to>
                                        <p:strVal val="visible"/>
                                      </p:to>
                                    </p:set>
                                    <p:animEffect transition="in" filter="wipe(down)">
                                      <p:cBhvr>
                                        <p:cTn id="94" dur="500"/>
                                        <p:tgtEl>
                                          <p:spTgt spid="17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3" grpId="0" animBg="1"/>
      <p:bldP spid="17424" grpId="0" animBg="1"/>
      <p:bldP spid="17425" grpId="0" animBg="1"/>
      <p:bldP spid="17426" grpId="0" animBg="1"/>
      <p:bldP spid="17427" grpId="0" animBg="1"/>
      <p:bldP spid="17428" grpId="0" animBg="1"/>
      <p:bldP spid="17429" grpId="0" animBg="1"/>
      <p:bldP spid="17430" grpId="0" animBg="1"/>
      <p:bldP spid="17431" grpId="0" animBg="1"/>
      <p:bldP spid="17432" grpId="0" animBg="1"/>
      <p:bldP spid="17433" grpId="0" animBg="1"/>
      <p:bldP spid="17434" grpId="0" animBg="1"/>
      <p:bldP spid="17435" grpId="0" autoUpdateAnimBg="0"/>
      <p:bldP spid="17436" grpId="0" autoUpdateAnimBg="0"/>
      <p:bldP spid="17437" grpId="0" autoUpdateAnimBg="0"/>
      <p:bldP spid="17504" grpId="0" autoUpdateAnimBg="0"/>
      <p:bldP spid="17505" grpId="0" autoUpdateAnimBg="0"/>
      <p:bldP spid="17506" grpId="0" autoUpdateAnimBg="0"/>
      <p:bldP spid="17515" grpId="0" animBg="1"/>
      <p:bldP spid="17516" grpId="0" animBg="1"/>
      <p:bldP spid="175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304800" y="179388"/>
            <a:ext cx="8839200" cy="906462"/>
          </a:xfrm>
          <a:ln/>
        </p:spPr>
        <p:txBody>
          <a:bodyPr rIns="132080"/>
          <a:lstStyle/>
          <a:p>
            <a:r>
              <a:rPr lang="en-US" sz="4000"/>
              <a:t>Structure from motion</a:t>
            </a:r>
          </a:p>
        </p:txBody>
      </p:sp>
      <p:pic>
        <p:nvPicPr>
          <p:cNvPr id="16386"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675" y="1755775"/>
            <a:ext cx="3994150" cy="3175000"/>
          </a:xfrm>
          <a:prstGeom prst="rect">
            <a:avLst/>
          </a:prstGeom>
          <a:noFill/>
          <a:ln w="9525"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grpSp>
        <p:nvGrpSpPr>
          <p:cNvPr id="16389" name="Group 5"/>
          <p:cNvGrpSpPr>
            <a:grpSpLocks/>
          </p:cNvGrpSpPr>
          <p:nvPr/>
        </p:nvGrpSpPr>
        <p:grpSpPr bwMode="auto">
          <a:xfrm>
            <a:off x="4379913" y="1851025"/>
            <a:ext cx="4735512" cy="4041775"/>
            <a:chOff x="0" y="0"/>
            <a:chExt cx="2983" cy="2546"/>
          </a:xfrm>
        </p:grpSpPr>
        <p:pic>
          <p:nvPicPr>
            <p:cNvPr id="16387" name="Picture 3"/>
            <p:cNvPicPr>
              <a:picLocks noChangeArrowheads="1"/>
            </p:cNvPicPr>
            <p:nvPr/>
          </p:nvPicPr>
          <p:blipFill>
            <a:blip r:embed="rId3">
              <a:extLst>
                <a:ext uri="{28A0092B-C50C-407E-A947-70E740481C1C}">
                  <a14:useLocalDpi xmlns:a14="http://schemas.microsoft.com/office/drawing/2010/main" val="0"/>
                </a:ext>
              </a:extLst>
            </a:blip>
            <a:srcRect l="2313" t="5002" r="1703" b="967"/>
            <a:stretch>
              <a:fillRect/>
            </a:stretch>
          </p:blipFill>
          <p:spPr bwMode="auto">
            <a:xfrm>
              <a:off x="0" y="0"/>
              <a:ext cx="2983" cy="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a:tailEnd/>
                </a14:hiddenLine>
              </a:ext>
            </a:extLst>
          </p:spPr>
        </p:pic>
        <p:sp>
          <p:nvSpPr>
            <p:cNvPr id="16388" name="Rectangle 4"/>
            <p:cNvSpPr>
              <a:spLocks/>
            </p:cNvSpPr>
            <p:nvPr/>
          </p:nvSpPr>
          <p:spPr bwMode="auto">
            <a:xfrm>
              <a:off x="664" y="2322"/>
              <a:ext cx="1586"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Lst>
          </p:spPr>
          <p:txBody>
            <a:bodyPr wrap="none" lIns="0" tIns="0" rIns="40640" bIns="0">
              <a:spAutoFit/>
            </a:bodyPr>
            <a:lstStyle/>
            <a:p>
              <a:pPr marL="382588" indent="-342900">
                <a:spcBef>
                  <a:spcPts val="450"/>
                </a:spcBef>
              </a:pPr>
              <a:r>
                <a:rPr lang="en-US" sz="1800">
                  <a:latin typeface="Arial" charset="0"/>
                  <a:ea typeface="ＭＳ Ｐゴシック" charset="0"/>
                  <a:cs typeface="Arial" charset="0"/>
                  <a:sym typeface="Arial" charset="0"/>
                </a:rPr>
                <a:t>Computed 3D structure</a:t>
              </a:r>
            </a:p>
          </p:txBody>
        </p:sp>
      </p:grpSp>
      <p:sp>
        <p:nvSpPr>
          <p:cNvPr id="16390" name="Rectangle 6"/>
          <p:cNvSpPr>
            <a:spLocks/>
          </p:cNvSpPr>
          <p:nvPr/>
        </p:nvSpPr>
        <p:spPr bwMode="auto">
          <a:xfrm>
            <a:off x="387350" y="5502275"/>
            <a:ext cx="3581400"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000000"/>
                </a:solidFill>
                <a:miter lim="800000"/>
                <a:headEnd type="none" w="med" len="med"/>
                <a:tailEnd type="none" w="med" len="med"/>
              </a14:hiddenLine>
            </a:ext>
          </a:extLst>
        </p:spPr>
        <p:txBody>
          <a:bodyPr lIns="0" tIns="0" rIns="40640" bIns="0"/>
          <a:lstStyle/>
          <a:p>
            <a:pPr marL="382588" indent="-342900" algn="ctr">
              <a:spcBef>
                <a:spcPts val="450"/>
              </a:spcBef>
            </a:pPr>
            <a:r>
              <a:rPr lang="en-US" sz="1800">
                <a:latin typeface="Arial" charset="0"/>
                <a:ea typeface="ＭＳ Ｐゴシック" charset="0"/>
                <a:cs typeface="Arial" charset="0"/>
                <a:sym typeface="Arial" charset="0"/>
              </a:rPr>
              <a:t>Images on the Internet</a:t>
            </a:r>
          </a:p>
        </p:txBody>
      </p:sp>
    </p:spTree>
    <p:extLst>
      <p:ext uri="{BB962C8B-B14F-4D97-AF65-F5344CB8AC3E}">
        <p14:creationId xmlns:p14="http://schemas.microsoft.com/office/powerpoint/2010/main" val="2014046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8" presetClass="entr" presetSubtype="0" fill="hold" nodeType="clickEffect">
                                  <p:stCondLst>
                                    <p:cond delay="0"/>
                                  </p:stCondLst>
                                  <p:childTnLst>
                                    <p:set>
                                      <p:cBhvr>
                                        <p:cTn id="6" dur="1" fill="hold">
                                          <p:stCondLst>
                                            <p:cond delay="499"/>
                                          </p:stCondLst>
                                        </p:cTn>
                                        <p:tgtEl>
                                          <p:spTgt spid="16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type="body" idx="1"/>
          </p:nvPr>
        </p:nvSpPr>
        <p:spPr>
          <a:xfrm>
            <a:off x="685800" y="4711700"/>
            <a:ext cx="7772400" cy="2146300"/>
          </a:xfrm>
          <a:ln/>
        </p:spPr>
        <p:txBody>
          <a:bodyPr rIns="132080"/>
          <a:lstStyle/>
          <a:p>
            <a:pPr marL="382588" indent="-342900"/>
            <a:r>
              <a:rPr lang="en-US"/>
              <a:t>Photo tourism video:  </a:t>
            </a:r>
            <a:r>
              <a:rPr lang="en-US" sz="1400" u="sng">
                <a:solidFill>
                  <a:srgbClr val="0000FF"/>
                </a:solidFill>
                <a:hlinkClick r:id="rId2"/>
              </a:rPr>
              <a:t>http://www.youtube.com/watch?v=5Ji84zb2r8s</a:t>
            </a:r>
            <a:endParaRPr lang="en-US"/>
          </a:p>
          <a:p>
            <a:pPr marL="382588" indent="-342900"/>
            <a:r>
              <a:rPr lang="en-US"/>
              <a:t>Photosynth:  </a:t>
            </a:r>
            <a:r>
              <a:rPr lang="en-US" sz="1800" u="sng">
                <a:solidFill>
                  <a:srgbClr val="0000FF"/>
                </a:solidFill>
                <a:hlinkClick r:id="rId3"/>
              </a:rPr>
              <a:t>http://photosynth.net/</a:t>
            </a:r>
            <a:endParaRPr lang="en-US" sz="1800" u="sng">
              <a:solidFill>
                <a:srgbClr val="0000FF"/>
              </a:solidFill>
            </a:endParaRPr>
          </a:p>
        </p:txBody>
      </p:sp>
      <p:pic>
        <p:nvPicPr>
          <p:cNvPr id="225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200" y="1130300"/>
            <a:ext cx="7966075" cy="336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round/>
                <a:headEnd/>
                <a:tailEnd/>
              </a14:hiddenLine>
            </a:ext>
          </a:extLst>
        </p:spPr>
      </p:pic>
    </p:spTree>
    <p:extLst>
      <p:ext uri="{BB962C8B-B14F-4D97-AF65-F5344CB8AC3E}">
        <p14:creationId xmlns:p14="http://schemas.microsoft.com/office/powerpoint/2010/main" val="3476831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3" y="50800"/>
            <a:ext cx="905827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3554" name="Rectangle 2"/>
          <p:cNvSpPr>
            <a:spLocks/>
          </p:cNvSpPr>
          <p:nvPr/>
        </p:nvSpPr>
        <p:spPr bwMode="auto">
          <a:xfrm>
            <a:off x="1922463" y="2139950"/>
            <a:ext cx="998537" cy="203200"/>
          </a:xfrm>
          <a:prstGeom prst="rect">
            <a:avLst/>
          </a:prstGeom>
          <a:noFill/>
          <a:ln w="38100" cap="flat">
            <a:solidFill>
              <a:srgbClr val="FF0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Tree>
    <p:extLst>
      <p:ext uri="{BB962C8B-B14F-4D97-AF65-F5344CB8AC3E}">
        <p14:creationId xmlns:p14="http://schemas.microsoft.com/office/powerpoint/2010/main" val="1754157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reviFlythrough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57471" y="606724"/>
            <a:ext cx="7790045" cy="5842534"/>
          </a:xfrm>
          <a:prstGeom prst="rect">
            <a:avLst/>
          </a:prstGeom>
        </p:spPr>
      </p:pic>
    </p:spTree>
    <p:extLst>
      <p:ext uri="{BB962C8B-B14F-4D97-AF65-F5344CB8AC3E}">
        <p14:creationId xmlns:p14="http://schemas.microsoft.com/office/powerpoint/2010/main" val="69346289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a:t>Scene reconstruction</a:t>
            </a:r>
          </a:p>
        </p:txBody>
      </p:sp>
      <p:sp>
        <p:nvSpPr>
          <p:cNvPr id="25603" name="Rectangle 3"/>
          <p:cNvSpPr>
            <a:spLocks noGrp="1" noChangeArrowheads="1"/>
          </p:cNvSpPr>
          <p:nvPr>
            <p:ph type="body" idx="1"/>
          </p:nvPr>
        </p:nvSpPr>
        <p:spPr>
          <a:xfrm>
            <a:off x="347663" y="1239838"/>
            <a:ext cx="8415337" cy="5237162"/>
          </a:xfrm>
        </p:spPr>
        <p:txBody>
          <a:bodyPr/>
          <a:lstStyle/>
          <a:p>
            <a:r>
              <a:rPr lang="en-US" sz="2300"/>
              <a:t>Automatically estimate </a:t>
            </a:r>
          </a:p>
          <a:p>
            <a:pPr lvl="1"/>
            <a:r>
              <a:rPr lang="en-US" sz="2000"/>
              <a:t>position, orientation, and focal length of cameras</a:t>
            </a:r>
          </a:p>
          <a:p>
            <a:pPr lvl="1"/>
            <a:r>
              <a:rPr lang="en-US" sz="2000"/>
              <a:t>3D positions of feature points</a:t>
            </a:r>
          </a:p>
        </p:txBody>
      </p:sp>
      <p:sp>
        <p:nvSpPr>
          <p:cNvPr id="25604" name="AutoShape 4"/>
          <p:cNvSpPr>
            <a:spLocks noChangeArrowheads="1"/>
          </p:cNvSpPr>
          <p:nvPr/>
        </p:nvSpPr>
        <p:spPr bwMode="auto">
          <a:xfrm>
            <a:off x="2003425" y="3044825"/>
            <a:ext cx="2743200" cy="762000"/>
          </a:xfrm>
          <a:prstGeom prst="roundRect">
            <a:avLst>
              <a:gd name="adj" fmla="val 16667"/>
            </a:avLst>
          </a:prstGeom>
          <a:solidFill>
            <a:srgbClr val="FFCCCC"/>
          </a:solidFill>
          <a:ln w="38100">
            <a:solidFill>
              <a:schemeClr val="tx1"/>
            </a:solidFill>
            <a:round/>
            <a:headEnd/>
            <a:tailEnd/>
          </a:ln>
          <a:effectLst>
            <a:outerShdw blurRad="63500" dist="38099" dir="2700000" algn="ctr" rotWithShape="0">
              <a:schemeClr val="bg2">
                <a:alpha val="50000"/>
              </a:schemeClr>
            </a:outerShdw>
          </a:effectLst>
        </p:spPr>
        <p:txBody>
          <a:bodyPr anchor="ctr"/>
          <a:lstStyle/>
          <a:p>
            <a:pPr algn="ctr"/>
            <a:r>
              <a:rPr lang="en-US" sz="2400"/>
              <a:t>Feature detection</a:t>
            </a:r>
          </a:p>
        </p:txBody>
      </p:sp>
      <p:sp>
        <p:nvSpPr>
          <p:cNvPr id="25608" name="AutoShape 8"/>
          <p:cNvSpPr>
            <a:spLocks noChangeArrowheads="1"/>
          </p:cNvSpPr>
          <p:nvPr/>
        </p:nvSpPr>
        <p:spPr bwMode="auto">
          <a:xfrm>
            <a:off x="2003425" y="4187825"/>
            <a:ext cx="2743200" cy="838200"/>
          </a:xfrm>
          <a:prstGeom prst="roundRect">
            <a:avLst>
              <a:gd name="adj" fmla="val 16667"/>
            </a:avLst>
          </a:prstGeom>
          <a:solidFill>
            <a:srgbClr val="FFCC99"/>
          </a:solidFill>
          <a:ln w="38100">
            <a:solidFill>
              <a:schemeClr val="tx1"/>
            </a:solidFill>
            <a:round/>
            <a:headEnd/>
            <a:tailEnd/>
          </a:ln>
          <a:effectLst>
            <a:outerShdw blurRad="63500" dist="38099" dir="2700000" algn="ctr" rotWithShape="0">
              <a:schemeClr val="bg2">
                <a:alpha val="50000"/>
              </a:schemeClr>
            </a:outerShdw>
          </a:effectLst>
        </p:spPr>
        <p:txBody>
          <a:bodyPr anchor="ctr"/>
          <a:lstStyle/>
          <a:p>
            <a:pPr algn="ctr"/>
            <a:r>
              <a:rPr lang="en-US" sz="2400"/>
              <a:t>Pairwise</a:t>
            </a:r>
          </a:p>
          <a:p>
            <a:pPr algn="ctr"/>
            <a:r>
              <a:rPr lang="en-US" sz="2400"/>
              <a:t>feature matching</a:t>
            </a:r>
          </a:p>
        </p:txBody>
      </p:sp>
      <p:sp>
        <p:nvSpPr>
          <p:cNvPr id="25609" name="AutoShape 9"/>
          <p:cNvSpPr>
            <a:spLocks noChangeArrowheads="1"/>
          </p:cNvSpPr>
          <p:nvPr/>
        </p:nvSpPr>
        <p:spPr bwMode="auto">
          <a:xfrm>
            <a:off x="5280025" y="3654425"/>
            <a:ext cx="2057400" cy="1905000"/>
          </a:xfrm>
          <a:prstGeom prst="roundRect">
            <a:avLst>
              <a:gd name="adj" fmla="val 16667"/>
            </a:avLst>
          </a:prstGeom>
          <a:solidFill>
            <a:srgbClr val="CCECFF"/>
          </a:solidFill>
          <a:ln w="38100">
            <a:solidFill>
              <a:schemeClr val="tx1"/>
            </a:solidFill>
            <a:round/>
            <a:headEnd/>
            <a:tailEnd/>
          </a:ln>
          <a:effectLst>
            <a:outerShdw blurRad="63500" dist="38099" dir="2700000" algn="ctr" rotWithShape="0">
              <a:schemeClr val="bg2">
                <a:alpha val="50000"/>
              </a:schemeClr>
            </a:outerShdw>
          </a:effectLst>
        </p:spPr>
        <p:txBody>
          <a:bodyPr anchor="ctr"/>
          <a:lstStyle/>
          <a:p>
            <a:pPr algn="ctr"/>
            <a:r>
              <a:rPr lang="en-US" sz="2400"/>
              <a:t>Incremental structure from motion</a:t>
            </a:r>
          </a:p>
        </p:txBody>
      </p:sp>
      <p:sp>
        <p:nvSpPr>
          <p:cNvPr id="25610" name="AutoShape 10"/>
          <p:cNvSpPr>
            <a:spLocks noChangeArrowheads="1"/>
          </p:cNvSpPr>
          <p:nvPr/>
        </p:nvSpPr>
        <p:spPr bwMode="auto">
          <a:xfrm>
            <a:off x="2003425" y="5407025"/>
            <a:ext cx="2743200" cy="838200"/>
          </a:xfrm>
          <a:prstGeom prst="roundRect">
            <a:avLst>
              <a:gd name="adj" fmla="val 16667"/>
            </a:avLst>
          </a:prstGeom>
          <a:solidFill>
            <a:srgbClr val="CCFFCC"/>
          </a:solidFill>
          <a:ln w="38100">
            <a:solidFill>
              <a:schemeClr val="tx1"/>
            </a:solidFill>
            <a:round/>
            <a:headEnd/>
            <a:tailEnd/>
          </a:ln>
          <a:effectLst>
            <a:outerShdw blurRad="63500" dist="38099" dir="2700000" algn="ctr" rotWithShape="0">
              <a:schemeClr val="bg2">
                <a:alpha val="50000"/>
              </a:schemeClr>
            </a:outerShdw>
          </a:effectLst>
        </p:spPr>
        <p:txBody>
          <a:bodyPr anchor="ctr"/>
          <a:lstStyle/>
          <a:p>
            <a:pPr algn="ctr"/>
            <a:r>
              <a:rPr lang="en-US" sz="2400"/>
              <a:t>Correspondence estimation</a:t>
            </a:r>
          </a:p>
        </p:txBody>
      </p:sp>
      <p:sp>
        <p:nvSpPr>
          <p:cNvPr id="25611" name="Line 11"/>
          <p:cNvSpPr>
            <a:spLocks noChangeShapeType="1"/>
          </p:cNvSpPr>
          <p:nvPr/>
        </p:nvSpPr>
        <p:spPr bwMode="auto">
          <a:xfrm>
            <a:off x="3375025" y="3806825"/>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5612" name="Line 12"/>
          <p:cNvSpPr>
            <a:spLocks noChangeShapeType="1"/>
          </p:cNvSpPr>
          <p:nvPr/>
        </p:nvSpPr>
        <p:spPr bwMode="auto">
          <a:xfrm>
            <a:off x="3375025" y="5026025"/>
            <a:ext cx="0" cy="3810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cxnSp>
        <p:nvCxnSpPr>
          <p:cNvPr id="25613" name="AutoShape 13"/>
          <p:cNvCxnSpPr>
            <a:cxnSpLocks noChangeShapeType="1"/>
            <a:stCxn id="25610" idx="2"/>
            <a:endCxn id="25609" idx="2"/>
          </p:cNvCxnSpPr>
          <p:nvPr/>
        </p:nvCxnSpPr>
        <p:spPr bwMode="auto">
          <a:xfrm rot="5400000" flipH="1" flipV="1">
            <a:off x="4498975" y="4454525"/>
            <a:ext cx="685800" cy="2933700"/>
          </a:xfrm>
          <a:prstGeom prst="bentConnector3">
            <a:avLst>
              <a:gd name="adj1" fmla="val -30556"/>
            </a:avLst>
          </a:prstGeom>
          <a:noFill/>
          <a:ln w="952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0734665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Effect transition="in" filter="fade">
                                      <p:cBhvr>
                                        <p:cTn id="7" dur="500"/>
                                        <p:tgtEl>
                                          <p:spTgt spid="2560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603">
                                            <p:txEl>
                                              <p:pRg st="1" end="1"/>
                                            </p:txEl>
                                          </p:spTgt>
                                        </p:tgtEl>
                                        <p:attrNameLst>
                                          <p:attrName>style.visibility</p:attrName>
                                        </p:attrNameLst>
                                      </p:cBhvr>
                                      <p:to>
                                        <p:strVal val="visible"/>
                                      </p:to>
                                    </p:set>
                                    <p:animEffect transition="in" filter="fade">
                                      <p:cBhvr>
                                        <p:cTn id="10" dur="500"/>
                                        <p:tgtEl>
                                          <p:spTgt spid="2560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5603">
                                            <p:txEl>
                                              <p:pRg st="2" end="2"/>
                                            </p:txEl>
                                          </p:spTgt>
                                        </p:tgtEl>
                                        <p:attrNameLst>
                                          <p:attrName>style.visibility</p:attrName>
                                        </p:attrNameLst>
                                      </p:cBhvr>
                                      <p:to>
                                        <p:strVal val="visible"/>
                                      </p:to>
                                    </p:set>
                                    <p:animEffect transition="in" filter="fade">
                                      <p:cBhvr>
                                        <p:cTn id="13" dur="500"/>
                                        <p:tgtEl>
                                          <p:spTgt spid="25603">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5604"/>
                                        </p:tgtEl>
                                        <p:attrNameLst>
                                          <p:attrName>style.visibility</p:attrName>
                                        </p:attrNameLst>
                                      </p:cBhvr>
                                      <p:to>
                                        <p:strVal val="visible"/>
                                      </p:to>
                                    </p:set>
                                    <p:animEffect transition="in" filter="fade">
                                      <p:cBhvr>
                                        <p:cTn id="18" dur="500"/>
                                        <p:tgtEl>
                                          <p:spTgt spid="2560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5608"/>
                                        </p:tgtEl>
                                        <p:attrNameLst>
                                          <p:attrName>style.visibility</p:attrName>
                                        </p:attrNameLst>
                                      </p:cBhvr>
                                      <p:to>
                                        <p:strVal val="visible"/>
                                      </p:to>
                                    </p:set>
                                    <p:animEffect transition="in" filter="fade">
                                      <p:cBhvr>
                                        <p:cTn id="23" dur="500"/>
                                        <p:tgtEl>
                                          <p:spTgt spid="2560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611"/>
                                        </p:tgtEl>
                                        <p:attrNameLst>
                                          <p:attrName>style.visibility</p:attrName>
                                        </p:attrNameLst>
                                      </p:cBhvr>
                                      <p:to>
                                        <p:strVal val="visible"/>
                                      </p:to>
                                    </p:set>
                                    <p:animEffect transition="in" filter="fade">
                                      <p:cBhvr>
                                        <p:cTn id="26" dur="500"/>
                                        <p:tgtEl>
                                          <p:spTgt spid="2561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5610"/>
                                        </p:tgtEl>
                                        <p:attrNameLst>
                                          <p:attrName>style.visibility</p:attrName>
                                        </p:attrNameLst>
                                      </p:cBhvr>
                                      <p:to>
                                        <p:strVal val="visible"/>
                                      </p:to>
                                    </p:set>
                                    <p:animEffect transition="in" filter="fade">
                                      <p:cBhvr>
                                        <p:cTn id="31" dur="500"/>
                                        <p:tgtEl>
                                          <p:spTgt spid="256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5612"/>
                                        </p:tgtEl>
                                        <p:attrNameLst>
                                          <p:attrName>style.visibility</p:attrName>
                                        </p:attrNameLst>
                                      </p:cBhvr>
                                      <p:to>
                                        <p:strVal val="visible"/>
                                      </p:to>
                                    </p:set>
                                    <p:animEffect transition="in" filter="fade">
                                      <p:cBhvr>
                                        <p:cTn id="34" dur="500"/>
                                        <p:tgtEl>
                                          <p:spTgt spid="2561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0" presetClass="entr" presetSubtype="0" fill="hold" nodeType="clickEffect">
                                  <p:stCondLst>
                                    <p:cond delay="0"/>
                                  </p:stCondLst>
                                  <p:childTnLst>
                                    <p:set>
                                      <p:cBhvr>
                                        <p:cTn id="38" dur="1" fill="hold">
                                          <p:stCondLst>
                                            <p:cond delay="0"/>
                                          </p:stCondLst>
                                        </p:cTn>
                                        <p:tgtEl>
                                          <p:spTgt spid="25613"/>
                                        </p:tgtEl>
                                        <p:attrNameLst>
                                          <p:attrName>style.visibility</p:attrName>
                                        </p:attrNameLst>
                                      </p:cBhvr>
                                      <p:to>
                                        <p:strVal val="visible"/>
                                      </p:to>
                                    </p:set>
                                    <p:animEffect transition="in" filter="fade">
                                      <p:cBhvr>
                                        <p:cTn id="39" dur="500"/>
                                        <p:tgtEl>
                                          <p:spTgt spid="256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609"/>
                                        </p:tgtEl>
                                        <p:attrNameLst>
                                          <p:attrName>style.visibility</p:attrName>
                                        </p:attrNameLst>
                                      </p:cBhvr>
                                      <p:to>
                                        <p:strVal val="visible"/>
                                      </p:to>
                                    </p:set>
                                    <p:animEffect transition="in" filter="fade">
                                      <p:cBhvr>
                                        <p:cTn id="42" dur="500"/>
                                        <p:tgtEl>
                                          <p:spTgt spid="25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build="p"/>
      <p:bldP spid="25604" grpId="0" animBg="1"/>
      <p:bldP spid="25608" grpId="0" animBg="1"/>
      <p:bldP spid="25609" grpId="0" animBg="1"/>
      <p:bldP spid="25610" grpId="0" animBg="1"/>
      <p:bldP spid="25611" grpId="0" animBg="1"/>
      <p:bldP spid="256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r>
              <a:rPr lang="en-US"/>
              <a:t>Feature detection</a:t>
            </a:r>
          </a:p>
        </p:txBody>
      </p:sp>
      <p:sp>
        <p:nvSpPr>
          <p:cNvPr id="198660" name="Rectangle 4"/>
          <p:cNvSpPr>
            <a:spLocks noChangeArrowheads="1"/>
          </p:cNvSpPr>
          <p:nvPr/>
        </p:nvSpPr>
        <p:spPr bwMode="auto">
          <a:xfrm>
            <a:off x="1384300" y="1355725"/>
            <a:ext cx="6529388"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a:lnSpc>
                <a:spcPct val="110000"/>
              </a:lnSpc>
              <a:spcBef>
                <a:spcPts val="600"/>
              </a:spcBef>
              <a:spcAft>
                <a:spcPts val="600"/>
              </a:spcAft>
              <a:buClr>
                <a:schemeClr val="accent2"/>
              </a:buClr>
              <a:buSzPct val="110000"/>
            </a:pPr>
            <a:r>
              <a:rPr lang="en-US" sz="2400"/>
              <a:t>Detect features using SIFT [Lowe, IJCV 2004]</a:t>
            </a:r>
          </a:p>
        </p:txBody>
      </p:sp>
      <p:pic>
        <p:nvPicPr>
          <p:cNvPr id="198665" name="Picture 9" descr="SIFT_or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2588" y="2008188"/>
            <a:ext cx="5991225" cy="4494212"/>
          </a:xfrm>
          <a:prstGeom prst="rect">
            <a:avLst/>
          </a:prstGeom>
          <a:noFill/>
          <a:extLst>
            <a:ext uri="{909E8E84-426E-40dd-AFC4-6F175D3DCCD1}">
              <a14:hiddenFill xmlns:a14="http://schemas.microsoft.com/office/drawing/2010/main">
                <a:solidFill>
                  <a:srgbClr val="FFFFFF"/>
                </a:solidFill>
              </a14:hiddenFill>
            </a:ext>
          </a:extLst>
        </p:spPr>
      </p:pic>
      <p:pic>
        <p:nvPicPr>
          <p:cNvPr id="198667" name="Picture 11" descr="SIFT_fad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2008188"/>
            <a:ext cx="5991225" cy="4494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0269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8665"/>
                                        </p:tgtEl>
                                        <p:attrNameLst>
                                          <p:attrName>style.visibility</p:attrName>
                                        </p:attrNameLst>
                                      </p:cBhvr>
                                      <p:to>
                                        <p:strVal val="visible"/>
                                      </p:to>
                                    </p:set>
                                    <p:animEffect transition="in" filter="fade">
                                      <p:cBhvr>
                                        <p:cTn id="7" dur="500"/>
                                        <p:tgtEl>
                                          <p:spTgt spid="1986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98667"/>
                                        </p:tgtEl>
                                        <p:attrNameLst>
                                          <p:attrName>style.visibility</p:attrName>
                                        </p:attrNameLst>
                                      </p:cBhvr>
                                      <p:to>
                                        <p:strVal val="visible"/>
                                      </p:to>
                                    </p:set>
                                    <p:animEffect transition="in" filter="fade">
                                      <p:cBhvr>
                                        <p:cTn id="12" dur="500"/>
                                        <p:tgtEl>
                                          <p:spTgt spid="198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0500" y="4127500"/>
            <a:ext cx="1014413"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5100" y="4584700"/>
            <a:ext cx="107315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2400" y="4191000"/>
            <a:ext cx="9842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pic>
        <p:nvPicPr>
          <p:cNvPr id="1741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9300" y="1787525"/>
            <a:ext cx="2239963"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round/>
                <a:headEnd/>
                <a:tailEnd/>
              </a14:hiddenLine>
            </a:ext>
          </a:extLst>
        </p:spPr>
      </p:pic>
      <p:sp>
        <p:nvSpPr>
          <p:cNvPr id="17413" name="Rectangle 5"/>
          <p:cNvSpPr>
            <a:spLocks noGrp="1" noChangeArrowheads="1"/>
          </p:cNvSpPr>
          <p:nvPr>
            <p:ph type="title"/>
          </p:nvPr>
        </p:nvSpPr>
        <p:spPr>
          <a:xfrm>
            <a:off x="457200" y="-91707"/>
            <a:ext cx="8229600" cy="1143000"/>
          </a:xfrm>
          <a:ln/>
        </p:spPr>
        <p:txBody>
          <a:bodyPr rIns="132080"/>
          <a:lstStyle/>
          <a:p>
            <a:r>
              <a:rPr lang="en-US" dirty="0"/>
              <a:t>Structure from motion</a:t>
            </a:r>
          </a:p>
        </p:txBody>
      </p:sp>
      <p:grpSp>
        <p:nvGrpSpPr>
          <p:cNvPr id="17416" name="Group 8"/>
          <p:cNvGrpSpPr>
            <a:grpSpLocks/>
          </p:cNvGrpSpPr>
          <p:nvPr/>
        </p:nvGrpSpPr>
        <p:grpSpPr bwMode="auto">
          <a:xfrm rot="5400000">
            <a:off x="872332" y="3701256"/>
            <a:ext cx="1968500" cy="1725613"/>
            <a:chOff x="0" y="0"/>
            <a:chExt cx="1240" cy="1087"/>
          </a:xfrm>
        </p:grpSpPr>
        <p:sp>
          <p:nvSpPr>
            <p:cNvPr id="17414" name="AutoShape 6"/>
            <p:cNvSpPr>
              <a:spLocks/>
            </p:cNvSpPr>
            <p:nvPr/>
          </p:nvSpPr>
          <p:spPr bwMode="auto">
            <a:xfrm>
              <a:off x="0" y="0"/>
              <a:ext cx="1240" cy="1087"/>
            </a:xfrm>
            <a:custGeom>
              <a:avLst/>
              <a:gdLst/>
              <a:ahLst/>
              <a:cxnLst/>
              <a:rect l="0" t="0" r="r" b="b"/>
              <a:pathLst>
                <a:path w="21600" h="21600">
                  <a:moveTo>
                    <a:pt x="5400" y="0"/>
                  </a:moveTo>
                  <a:lnTo>
                    <a:pt x="0" y="21600"/>
                  </a:lnTo>
                  <a:lnTo>
                    <a:pt x="16200" y="21600"/>
                  </a:lnTo>
                  <a:lnTo>
                    <a:pt x="21600" y="0"/>
                  </a:lnTo>
                  <a:close/>
                  <a:moveTo>
                    <a:pt x="5400" y="0"/>
                  </a:moveTo>
                </a:path>
              </a:pathLst>
            </a:cu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5" name="Rectangle 7"/>
            <p:cNvSpPr>
              <a:spLocks/>
            </p:cNvSpPr>
            <p:nvPr/>
          </p:nvSpPr>
          <p:spPr bwMode="auto">
            <a:xfrm>
              <a:off x="285" y="431"/>
              <a:ext cx="56"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19" name="Group 11"/>
          <p:cNvGrpSpPr>
            <a:grpSpLocks/>
          </p:cNvGrpSpPr>
          <p:nvPr/>
        </p:nvGrpSpPr>
        <p:grpSpPr bwMode="auto">
          <a:xfrm rot="16200000" flipH="1">
            <a:off x="6055519" y="3893344"/>
            <a:ext cx="1968500" cy="1725612"/>
            <a:chOff x="0" y="0"/>
            <a:chExt cx="1240" cy="1087"/>
          </a:xfrm>
        </p:grpSpPr>
        <p:sp>
          <p:nvSpPr>
            <p:cNvPr id="17417" name="AutoShape 9"/>
            <p:cNvSpPr>
              <a:spLocks/>
            </p:cNvSpPr>
            <p:nvPr/>
          </p:nvSpPr>
          <p:spPr bwMode="auto">
            <a:xfrm>
              <a:off x="0" y="0"/>
              <a:ext cx="1240" cy="1087"/>
            </a:xfrm>
            <a:custGeom>
              <a:avLst/>
              <a:gdLst/>
              <a:ahLst/>
              <a:cxnLst/>
              <a:rect l="0" t="0" r="r" b="b"/>
              <a:pathLst>
                <a:path w="21600" h="21600">
                  <a:moveTo>
                    <a:pt x="5400" y="0"/>
                  </a:moveTo>
                  <a:lnTo>
                    <a:pt x="0" y="21600"/>
                  </a:lnTo>
                  <a:lnTo>
                    <a:pt x="16200" y="21600"/>
                  </a:lnTo>
                  <a:lnTo>
                    <a:pt x="21600" y="0"/>
                  </a:lnTo>
                  <a:close/>
                  <a:moveTo>
                    <a:pt x="5400" y="0"/>
                  </a:moveTo>
                </a:path>
              </a:pathLst>
            </a:cu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18" name="Rectangle 10"/>
            <p:cNvSpPr>
              <a:spLocks/>
            </p:cNvSpPr>
            <p:nvPr/>
          </p:nvSpPr>
          <p:spPr bwMode="auto">
            <a:xfrm flipH="1">
              <a:off x="911" y="431"/>
              <a:ext cx="56"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22" name="Group 14"/>
          <p:cNvGrpSpPr>
            <a:grpSpLocks/>
          </p:cNvGrpSpPr>
          <p:nvPr/>
        </p:nvGrpSpPr>
        <p:grpSpPr bwMode="auto">
          <a:xfrm>
            <a:off x="3563938" y="4343400"/>
            <a:ext cx="2044700" cy="1470025"/>
            <a:chOff x="0" y="0"/>
            <a:chExt cx="1288" cy="926"/>
          </a:xfrm>
        </p:grpSpPr>
        <p:sp>
          <p:nvSpPr>
            <p:cNvPr id="17420" name="Rectangle 12"/>
            <p:cNvSpPr>
              <a:spLocks/>
            </p:cNvSpPr>
            <p:nvPr/>
          </p:nvSpPr>
          <p:spPr bwMode="auto">
            <a:xfrm>
              <a:off x="0" y="0"/>
              <a:ext cx="1288" cy="926"/>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1" name="Rectangle 13"/>
            <p:cNvSpPr>
              <a:spLocks/>
            </p:cNvSpPr>
            <p:nvPr/>
          </p:nvSpPr>
          <p:spPr bwMode="auto">
            <a:xfrm>
              <a:off x="0" y="343"/>
              <a:ext cx="7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sp>
        <p:nvSpPr>
          <p:cNvPr id="17423" name="Line 15"/>
          <p:cNvSpPr>
            <a:spLocks noChangeShapeType="1"/>
          </p:cNvSpPr>
          <p:nvPr/>
        </p:nvSpPr>
        <p:spPr bwMode="auto">
          <a:xfrm flipH="1">
            <a:off x="460375" y="3581400"/>
            <a:ext cx="533400" cy="20574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4" name="Line 16"/>
          <p:cNvSpPr>
            <a:spLocks noChangeShapeType="1"/>
          </p:cNvSpPr>
          <p:nvPr/>
        </p:nvSpPr>
        <p:spPr bwMode="auto">
          <a:xfrm flipH="1">
            <a:off x="461963" y="5029200"/>
            <a:ext cx="533400" cy="6096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5" name="Line 17"/>
          <p:cNvSpPr>
            <a:spLocks noChangeShapeType="1"/>
          </p:cNvSpPr>
          <p:nvPr/>
        </p:nvSpPr>
        <p:spPr bwMode="auto">
          <a:xfrm flipH="1">
            <a:off x="461963" y="4081463"/>
            <a:ext cx="2270125" cy="1557337"/>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6" name="Line 18"/>
          <p:cNvSpPr>
            <a:spLocks noChangeShapeType="1"/>
          </p:cNvSpPr>
          <p:nvPr/>
        </p:nvSpPr>
        <p:spPr bwMode="auto">
          <a:xfrm flipH="1">
            <a:off x="461963" y="5562600"/>
            <a:ext cx="2209800" cy="762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7" name="Line 19"/>
          <p:cNvSpPr>
            <a:spLocks noChangeShapeType="1"/>
          </p:cNvSpPr>
          <p:nvPr/>
        </p:nvSpPr>
        <p:spPr bwMode="auto">
          <a:xfrm>
            <a:off x="3551238" y="4346575"/>
            <a:ext cx="993775" cy="21367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8" name="Line 20"/>
          <p:cNvSpPr>
            <a:spLocks noChangeShapeType="1"/>
          </p:cNvSpPr>
          <p:nvPr/>
        </p:nvSpPr>
        <p:spPr bwMode="auto">
          <a:xfrm flipH="1">
            <a:off x="4541838" y="4365625"/>
            <a:ext cx="1065212" cy="21113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29" name="Line 21"/>
          <p:cNvSpPr>
            <a:spLocks noChangeShapeType="1"/>
          </p:cNvSpPr>
          <p:nvPr/>
        </p:nvSpPr>
        <p:spPr bwMode="auto">
          <a:xfrm>
            <a:off x="3551238" y="5813425"/>
            <a:ext cx="990600" cy="6635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0" name="Line 22"/>
          <p:cNvSpPr>
            <a:spLocks noChangeShapeType="1"/>
          </p:cNvSpPr>
          <p:nvPr/>
        </p:nvSpPr>
        <p:spPr bwMode="auto">
          <a:xfrm flipH="1">
            <a:off x="4541838" y="5813425"/>
            <a:ext cx="1066800" cy="663575"/>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1" name="Line 23"/>
          <p:cNvSpPr>
            <a:spLocks noChangeShapeType="1"/>
          </p:cNvSpPr>
          <p:nvPr/>
        </p:nvSpPr>
        <p:spPr bwMode="auto">
          <a:xfrm>
            <a:off x="6164263" y="4273550"/>
            <a:ext cx="2197100" cy="1328738"/>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2" name="Line 24"/>
          <p:cNvSpPr>
            <a:spLocks noChangeShapeType="1"/>
          </p:cNvSpPr>
          <p:nvPr/>
        </p:nvSpPr>
        <p:spPr bwMode="auto">
          <a:xfrm rot="10800000" flipH="1">
            <a:off x="6151563" y="5602288"/>
            <a:ext cx="2209800" cy="1524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3" name="Line 25"/>
          <p:cNvSpPr>
            <a:spLocks noChangeShapeType="1"/>
          </p:cNvSpPr>
          <p:nvPr/>
        </p:nvSpPr>
        <p:spPr bwMode="auto">
          <a:xfrm>
            <a:off x="7904163" y="5221288"/>
            <a:ext cx="457200" cy="3810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4" name="Line 26"/>
          <p:cNvSpPr>
            <a:spLocks noChangeShapeType="1"/>
          </p:cNvSpPr>
          <p:nvPr/>
        </p:nvSpPr>
        <p:spPr bwMode="auto">
          <a:xfrm>
            <a:off x="7904163" y="3773488"/>
            <a:ext cx="457200" cy="1828800"/>
          </a:xfrm>
          <a:prstGeom prst="line">
            <a:avLst/>
          </a:prstGeom>
          <a:noFill/>
          <a:ln w="127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35" name="Rectangle 27"/>
          <p:cNvSpPr>
            <a:spLocks/>
          </p:cNvSpPr>
          <p:nvPr/>
        </p:nvSpPr>
        <p:spPr bwMode="auto">
          <a:xfrm>
            <a:off x="695325" y="5618163"/>
            <a:ext cx="10985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1600">
                <a:solidFill>
                  <a:schemeClr val="tx1"/>
                </a:solidFill>
                <a:latin typeface="Lucida Grande" charset="0"/>
                <a:ea typeface="ＭＳ Ｐゴシック" charset="0"/>
                <a:cs typeface="Lucida Grande" charset="0"/>
                <a:sym typeface="Lucida Grande" charset="0"/>
              </a:rPr>
              <a:t>Camera 1</a:t>
            </a:r>
          </a:p>
        </p:txBody>
      </p:sp>
      <p:sp>
        <p:nvSpPr>
          <p:cNvPr id="17436" name="Rectangle 28"/>
          <p:cNvSpPr>
            <a:spLocks/>
          </p:cNvSpPr>
          <p:nvPr/>
        </p:nvSpPr>
        <p:spPr bwMode="auto">
          <a:xfrm>
            <a:off x="2846388" y="6040438"/>
            <a:ext cx="110013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1600">
                <a:solidFill>
                  <a:schemeClr val="tx1"/>
                </a:solidFill>
                <a:latin typeface="Lucida Grande" charset="0"/>
                <a:ea typeface="ＭＳ Ｐゴシック" charset="0"/>
                <a:cs typeface="Lucida Grande" charset="0"/>
                <a:sym typeface="Lucida Grande" charset="0"/>
              </a:rPr>
              <a:t>Camera 2</a:t>
            </a:r>
          </a:p>
        </p:txBody>
      </p:sp>
      <p:sp>
        <p:nvSpPr>
          <p:cNvPr id="17437" name="Rectangle 29"/>
          <p:cNvSpPr>
            <a:spLocks/>
          </p:cNvSpPr>
          <p:nvPr/>
        </p:nvSpPr>
        <p:spPr bwMode="auto">
          <a:xfrm>
            <a:off x="7281863" y="5618163"/>
            <a:ext cx="109855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1600">
                <a:solidFill>
                  <a:schemeClr val="tx1"/>
                </a:solidFill>
                <a:latin typeface="Lucida Grande" charset="0"/>
                <a:ea typeface="ＭＳ Ｐゴシック" charset="0"/>
                <a:cs typeface="Lucida Grande" charset="0"/>
                <a:sym typeface="Lucida Grande" charset="0"/>
              </a:rPr>
              <a:t>Camera 3</a:t>
            </a:r>
          </a:p>
        </p:txBody>
      </p:sp>
      <p:grpSp>
        <p:nvGrpSpPr>
          <p:cNvPr id="17459" name="Group 51"/>
          <p:cNvGrpSpPr>
            <a:grpSpLocks/>
          </p:cNvGrpSpPr>
          <p:nvPr/>
        </p:nvGrpSpPr>
        <p:grpSpPr bwMode="auto">
          <a:xfrm>
            <a:off x="1425575" y="4119563"/>
            <a:ext cx="1076325" cy="858837"/>
            <a:chOff x="0" y="0"/>
            <a:chExt cx="678" cy="541"/>
          </a:xfrm>
        </p:grpSpPr>
        <p:grpSp>
          <p:nvGrpSpPr>
            <p:cNvPr id="17440" name="Group 32"/>
            <p:cNvGrpSpPr>
              <a:grpSpLocks/>
            </p:cNvGrpSpPr>
            <p:nvPr/>
          </p:nvGrpSpPr>
          <p:grpSpPr bwMode="auto">
            <a:xfrm>
              <a:off x="7" y="128"/>
              <a:ext cx="57" cy="57"/>
              <a:chOff x="0" y="0"/>
              <a:chExt cx="56" cy="56"/>
            </a:xfrm>
          </p:grpSpPr>
          <p:sp>
            <p:nvSpPr>
              <p:cNvPr id="17438" name="Oval 30"/>
              <p:cNvSpPr>
                <a:spLocks/>
              </p:cNvSpPr>
              <p:nvPr/>
            </p:nvSpPr>
            <p:spPr bwMode="auto">
              <a:xfrm>
                <a:off x="0" y="0"/>
                <a:ext cx="56" cy="56"/>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39" name="Rectangle 31"/>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43" name="Group 35"/>
            <p:cNvGrpSpPr>
              <a:grpSpLocks/>
            </p:cNvGrpSpPr>
            <p:nvPr/>
          </p:nvGrpSpPr>
          <p:grpSpPr bwMode="auto">
            <a:xfrm>
              <a:off x="442" y="146"/>
              <a:ext cx="57" cy="56"/>
              <a:chOff x="0" y="0"/>
              <a:chExt cx="56" cy="56"/>
            </a:xfrm>
          </p:grpSpPr>
          <p:sp>
            <p:nvSpPr>
              <p:cNvPr id="17441" name="Oval 33"/>
              <p:cNvSpPr>
                <a:spLocks/>
              </p:cNvSpPr>
              <p:nvPr/>
            </p:nvSpPr>
            <p:spPr bwMode="auto">
              <a:xfrm>
                <a:off x="0" y="0"/>
                <a:ext cx="56" cy="56"/>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42" name="Rectangle 34"/>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46" name="Group 38"/>
            <p:cNvGrpSpPr>
              <a:grpSpLocks/>
            </p:cNvGrpSpPr>
            <p:nvPr/>
          </p:nvGrpSpPr>
          <p:grpSpPr bwMode="auto">
            <a:xfrm>
              <a:off x="0" y="472"/>
              <a:ext cx="56" cy="57"/>
              <a:chOff x="0" y="0"/>
              <a:chExt cx="56" cy="56"/>
            </a:xfrm>
          </p:grpSpPr>
          <p:sp>
            <p:nvSpPr>
              <p:cNvPr id="17444" name="Oval 36"/>
              <p:cNvSpPr>
                <a:spLocks/>
              </p:cNvSpPr>
              <p:nvPr/>
            </p:nvSpPr>
            <p:spPr bwMode="auto">
              <a:xfrm>
                <a:off x="0" y="0"/>
                <a:ext cx="56" cy="56"/>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45" name="Rectangle 37"/>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49" name="Group 41"/>
            <p:cNvGrpSpPr>
              <a:grpSpLocks/>
            </p:cNvGrpSpPr>
            <p:nvPr/>
          </p:nvGrpSpPr>
          <p:grpSpPr bwMode="auto">
            <a:xfrm>
              <a:off x="435" y="485"/>
              <a:ext cx="57" cy="56"/>
              <a:chOff x="0" y="0"/>
              <a:chExt cx="56" cy="56"/>
            </a:xfrm>
          </p:grpSpPr>
          <p:sp>
            <p:nvSpPr>
              <p:cNvPr id="17447" name="Oval 39"/>
              <p:cNvSpPr>
                <a:spLocks/>
              </p:cNvSpPr>
              <p:nvPr/>
            </p:nvSpPr>
            <p:spPr bwMode="auto">
              <a:xfrm>
                <a:off x="0" y="0"/>
                <a:ext cx="56" cy="56"/>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48" name="Rectangle 40"/>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52" name="Group 44"/>
            <p:cNvGrpSpPr>
              <a:grpSpLocks/>
            </p:cNvGrpSpPr>
            <p:nvPr/>
          </p:nvGrpSpPr>
          <p:grpSpPr bwMode="auto">
            <a:xfrm>
              <a:off x="621" y="366"/>
              <a:ext cx="57" cy="57"/>
              <a:chOff x="0" y="0"/>
              <a:chExt cx="56" cy="56"/>
            </a:xfrm>
          </p:grpSpPr>
          <p:sp>
            <p:nvSpPr>
              <p:cNvPr id="17450" name="Oval 42"/>
              <p:cNvSpPr>
                <a:spLocks/>
              </p:cNvSpPr>
              <p:nvPr/>
            </p:nvSpPr>
            <p:spPr bwMode="auto">
              <a:xfrm>
                <a:off x="0" y="0"/>
                <a:ext cx="56" cy="56"/>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51" name="Rectangle 43"/>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55" name="Group 47"/>
            <p:cNvGrpSpPr>
              <a:grpSpLocks/>
            </p:cNvGrpSpPr>
            <p:nvPr/>
          </p:nvGrpSpPr>
          <p:grpSpPr bwMode="auto">
            <a:xfrm>
              <a:off x="611" y="29"/>
              <a:ext cx="57" cy="57"/>
              <a:chOff x="0" y="0"/>
              <a:chExt cx="56" cy="56"/>
            </a:xfrm>
          </p:grpSpPr>
          <p:sp>
            <p:nvSpPr>
              <p:cNvPr id="17453" name="Oval 45"/>
              <p:cNvSpPr>
                <a:spLocks/>
              </p:cNvSpPr>
              <p:nvPr/>
            </p:nvSpPr>
            <p:spPr bwMode="auto">
              <a:xfrm>
                <a:off x="0" y="0"/>
                <a:ext cx="56" cy="56"/>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54" name="Rectangle 46"/>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58" name="Group 50"/>
            <p:cNvGrpSpPr>
              <a:grpSpLocks/>
            </p:cNvGrpSpPr>
            <p:nvPr/>
          </p:nvGrpSpPr>
          <p:grpSpPr bwMode="auto">
            <a:xfrm>
              <a:off x="158" y="0"/>
              <a:ext cx="57" cy="56"/>
              <a:chOff x="0" y="0"/>
              <a:chExt cx="56" cy="56"/>
            </a:xfrm>
          </p:grpSpPr>
          <p:sp>
            <p:nvSpPr>
              <p:cNvPr id="17456" name="Oval 48"/>
              <p:cNvSpPr>
                <a:spLocks/>
              </p:cNvSpPr>
              <p:nvPr/>
            </p:nvSpPr>
            <p:spPr bwMode="auto">
              <a:xfrm>
                <a:off x="0" y="0"/>
                <a:ext cx="56" cy="56"/>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57" name="Rectangle 49"/>
              <p:cNvSpPr>
                <a:spLocks/>
              </p:cNvSpPr>
              <p:nvPr/>
            </p:nvSpPr>
            <p:spPr bwMode="auto">
              <a:xfrm>
                <a:off x="8" y="8"/>
                <a:ext cx="40"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grpSp>
        <p:nvGrpSpPr>
          <p:cNvPr id="17481" name="Group 73"/>
          <p:cNvGrpSpPr>
            <a:grpSpLocks/>
          </p:cNvGrpSpPr>
          <p:nvPr/>
        </p:nvGrpSpPr>
        <p:grpSpPr bwMode="auto">
          <a:xfrm>
            <a:off x="3968750" y="4591050"/>
            <a:ext cx="1073150" cy="950913"/>
            <a:chOff x="0" y="0"/>
            <a:chExt cx="676" cy="599"/>
          </a:xfrm>
        </p:grpSpPr>
        <p:grpSp>
          <p:nvGrpSpPr>
            <p:cNvPr id="17462" name="Group 54"/>
            <p:cNvGrpSpPr>
              <a:grpSpLocks/>
            </p:cNvGrpSpPr>
            <p:nvPr/>
          </p:nvGrpSpPr>
          <p:grpSpPr bwMode="auto">
            <a:xfrm>
              <a:off x="12" y="104"/>
              <a:ext cx="55" cy="56"/>
              <a:chOff x="0" y="0"/>
              <a:chExt cx="55" cy="55"/>
            </a:xfrm>
          </p:grpSpPr>
          <p:sp>
            <p:nvSpPr>
              <p:cNvPr id="17460" name="Oval 52"/>
              <p:cNvSpPr>
                <a:spLocks/>
              </p:cNvSpPr>
              <p:nvPr/>
            </p:nvSpPr>
            <p:spPr bwMode="auto">
              <a:xfrm>
                <a:off x="0" y="0"/>
                <a:ext cx="55" cy="55"/>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61" name="Rectangle 53"/>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65" name="Group 57"/>
            <p:cNvGrpSpPr>
              <a:grpSpLocks/>
            </p:cNvGrpSpPr>
            <p:nvPr/>
          </p:nvGrpSpPr>
          <p:grpSpPr bwMode="auto">
            <a:xfrm>
              <a:off x="322" y="203"/>
              <a:ext cx="55" cy="56"/>
              <a:chOff x="0" y="0"/>
              <a:chExt cx="55" cy="55"/>
            </a:xfrm>
          </p:grpSpPr>
          <p:sp>
            <p:nvSpPr>
              <p:cNvPr id="17463" name="Oval 55"/>
              <p:cNvSpPr>
                <a:spLocks/>
              </p:cNvSpPr>
              <p:nvPr/>
            </p:nvSpPr>
            <p:spPr bwMode="auto">
              <a:xfrm>
                <a:off x="0" y="0"/>
                <a:ext cx="55" cy="55"/>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64" name="Rectangle 56"/>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68" name="Group 60"/>
            <p:cNvGrpSpPr>
              <a:grpSpLocks/>
            </p:cNvGrpSpPr>
            <p:nvPr/>
          </p:nvGrpSpPr>
          <p:grpSpPr bwMode="auto">
            <a:xfrm>
              <a:off x="0" y="436"/>
              <a:ext cx="55" cy="56"/>
              <a:chOff x="0" y="0"/>
              <a:chExt cx="55" cy="55"/>
            </a:xfrm>
          </p:grpSpPr>
          <p:sp>
            <p:nvSpPr>
              <p:cNvPr id="17466" name="Oval 58"/>
              <p:cNvSpPr>
                <a:spLocks/>
              </p:cNvSpPr>
              <p:nvPr/>
            </p:nvSpPr>
            <p:spPr bwMode="auto">
              <a:xfrm>
                <a:off x="0" y="0"/>
                <a:ext cx="55" cy="55"/>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67" name="Rectangle 59"/>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71" name="Group 63"/>
            <p:cNvGrpSpPr>
              <a:grpSpLocks/>
            </p:cNvGrpSpPr>
            <p:nvPr/>
          </p:nvGrpSpPr>
          <p:grpSpPr bwMode="auto">
            <a:xfrm>
              <a:off x="322" y="543"/>
              <a:ext cx="55" cy="56"/>
              <a:chOff x="0" y="0"/>
              <a:chExt cx="55" cy="55"/>
            </a:xfrm>
          </p:grpSpPr>
          <p:sp>
            <p:nvSpPr>
              <p:cNvPr id="17469" name="Oval 61"/>
              <p:cNvSpPr>
                <a:spLocks/>
              </p:cNvSpPr>
              <p:nvPr/>
            </p:nvSpPr>
            <p:spPr bwMode="auto">
              <a:xfrm>
                <a:off x="0" y="0"/>
                <a:ext cx="55" cy="55"/>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0" name="Rectangle 62"/>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74" name="Group 66"/>
            <p:cNvGrpSpPr>
              <a:grpSpLocks/>
            </p:cNvGrpSpPr>
            <p:nvPr/>
          </p:nvGrpSpPr>
          <p:grpSpPr bwMode="auto">
            <a:xfrm>
              <a:off x="620" y="455"/>
              <a:ext cx="56" cy="56"/>
              <a:chOff x="0" y="0"/>
              <a:chExt cx="55" cy="55"/>
            </a:xfrm>
          </p:grpSpPr>
          <p:sp>
            <p:nvSpPr>
              <p:cNvPr id="17472" name="Oval 64"/>
              <p:cNvSpPr>
                <a:spLocks/>
              </p:cNvSpPr>
              <p:nvPr/>
            </p:nvSpPr>
            <p:spPr bwMode="auto">
              <a:xfrm>
                <a:off x="0" y="0"/>
                <a:ext cx="55" cy="55"/>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3" name="Rectangle 65"/>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77" name="Group 69"/>
            <p:cNvGrpSpPr>
              <a:grpSpLocks/>
            </p:cNvGrpSpPr>
            <p:nvPr/>
          </p:nvGrpSpPr>
          <p:grpSpPr bwMode="auto">
            <a:xfrm>
              <a:off x="612" y="104"/>
              <a:ext cx="55" cy="56"/>
              <a:chOff x="0" y="0"/>
              <a:chExt cx="55" cy="55"/>
            </a:xfrm>
          </p:grpSpPr>
          <p:sp>
            <p:nvSpPr>
              <p:cNvPr id="17475" name="Oval 67"/>
              <p:cNvSpPr>
                <a:spLocks/>
              </p:cNvSpPr>
              <p:nvPr/>
            </p:nvSpPr>
            <p:spPr bwMode="auto">
              <a:xfrm>
                <a:off x="0" y="0"/>
                <a:ext cx="55" cy="55"/>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6" name="Rectangle 68"/>
              <p:cNvSpPr>
                <a:spLocks/>
              </p:cNvSpPr>
              <p:nvPr/>
            </p:nvSpPr>
            <p:spPr bwMode="auto">
              <a:xfrm>
                <a:off x="6"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80" name="Group 72"/>
            <p:cNvGrpSpPr>
              <a:grpSpLocks/>
            </p:cNvGrpSpPr>
            <p:nvPr/>
          </p:nvGrpSpPr>
          <p:grpSpPr bwMode="auto">
            <a:xfrm>
              <a:off x="310" y="0"/>
              <a:ext cx="55" cy="55"/>
              <a:chOff x="0" y="0"/>
              <a:chExt cx="55" cy="55"/>
            </a:xfrm>
          </p:grpSpPr>
          <p:sp>
            <p:nvSpPr>
              <p:cNvPr id="17478" name="Oval 70"/>
              <p:cNvSpPr>
                <a:spLocks/>
              </p:cNvSpPr>
              <p:nvPr/>
            </p:nvSpPr>
            <p:spPr bwMode="auto">
              <a:xfrm>
                <a:off x="0" y="0"/>
                <a:ext cx="55" cy="55"/>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79" name="Rectangle 71"/>
              <p:cNvSpPr>
                <a:spLocks/>
              </p:cNvSpPr>
              <p:nvPr/>
            </p:nvSpPr>
            <p:spPr bwMode="auto">
              <a:xfrm>
                <a:off x="8" y="8"/>
                <a:ext cx="40" cy="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grpSp>
        <p:nvGrpSpPr>
          <p:cNvPr id="17503" name="Group 95"/>
          <p:cNvGrpSpPr>
            <a:grpSpLocks/>
          </p:cNvGrpSpPr>
          <p:nvPr/>
        </p:nvGrpSpPr>
        <p:grpSpPr bwMode="auto">
          <a:xfrm>
            <a:off x="6510338" y="4197350"/>
            <a:ext cx="1003300" cy="1016000"/>
            <a:chOff x="0" y="0"/>
            <a:chExt cx="631" cy="640"/>
          </a:xfrm>
        </p:grpSpPr>
        <p:grpSp>
          <p:nvGrpSpPr>
            <p:cNvPr id="17484" name="Group 76"/>
            <p:cNvGrpSpPr>
              <a:grpSpLocks/>
            </p:cNvGrpSpPr>
            <p:nvPr/>
          </p:nvGrpSpPr>
          <p:grpSpPr bwMode="auto">
            <a:xfrm>
              <a:off x="2" y="80"/>
              <a:ext cx="58" cy="58"/>
              <a:chOff x="0" y="0"/>
              <a:chExt cx="57" cy="57"/>
            </a:xfrm>
          </p:grpSpPr>
          <p:sp>
            <p:nvSpPr>
              <p:cNvPr id="17482" name="Oval 74"/>
              <p:cNvSpPr>
                <a:spLocks/>
              </p:cNvSpPr>
              <p:nvPr/>
            </p:nvSpPr>
            <p:spPr bwMode="auto">
              <a:xfrm>
                <a:off x="0" y="0"/>
                <a:ext cx="57" cy="57"/>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83" name="Rectangle 75"/>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87" name="Group 79"/>
            <p:cNvGrpSpPr>
              <a:grpSpLocks/>
            </p:cNvGrpSpPr>
            <p:nvPr/>
          </p:nvGrpSpPr>
          <p:grpSpPr bwMode="auto">
            <a:xfrm>
              <a:off x="213" y="220"/>
              <a:ext cx="57" cy="58"/>
              <a:chOff x="0" y="0"/>
              <a:chExt cx="57" cy="57"/>
            </a:xfrm>
          </p:grpSpPr>
          <p:sp>
            <p:nvSpPr>
              <p:cNvPr id="17485" name="Oval 77"/>
              <p:cNvSpPr>
                <a:spLocks/>
              </p:cNvSpPr>
              <p:nvPr/>
            </p:nvSpPr>
            <p:spPr bwMode="auto">
              <a:xfrm>
                <a:off x="0" y="0"/>
                <a:ext cx="57" cy="57"/>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86" name="Rectangle 78"/>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0" name="Group 82"/>
            <p:cNvGrpSpPr>
              <a:grpSpLocks/>
            </p:cNvGrpSpPr>
            <p:nvPr/>
          </p:nvGrpSpPr>
          <p:grpSpPr bwMode="auto">
            <a:xfrm>
              <a:off x="0" y="434"/>
              <a:ext cx="57" cy="57"/>
              <a:chOff x="0" y="0"/>
              <a:chExt cx="57" cy="57"/>
            </a:xfrm>
          </p:grpSpPr>
          <p:sp>
            <p:nvSpPr>
              <p:cNvPr id="17488" name="Oval 80"/>
              <p:cNvSpPr>
                <a:spLocks/>
              </p:cNvSpPr>
              <p:nvPr/>
            </p:nvSpPr>
            <p:spPr bwMode="auto">
              <a:xfrm>
                <a:off x="0" y="0"/>
                <a:ext cx="57" cy="57"/>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89" name="Rectangle 81"/>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3" name="Group 85"/>
            <p:cNvGrpSpPr>
              <a:grpSpLocks/>
            </p:cNvGrpSpPr>
            <p:nvPr/>
          </p:nvGrpSpPr>
          <p:grpSpPr bwMode="auto">
            <a:xfrm>
              <a:off x="200" y="582"/>
              <a:ext cx="58" cy="58"/>
              <a:chOff x="0" y="0"/>
              <a:chExt cx="57" cy="57"/>
            </a:xfrm>
          </p:grpSpPr>
          <p:sp>
            <p:nvSpPr>
              <p:cNvPr id="17491" name="Oval 83"/>
              <p:cNvSpPr>
                <a:spLocks/>
              </p:cNvSpPr>
              <p:nvPr/>
            </p:nvSpPr>
            <p:spPr bwMode="auto">
              <a:xfrm>
                <a:off x="0" y="0"/>
                <a:ext cx="57" cy="57"/>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92" name="Rectangle 84"/>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6" name="Group 88"/>
            <p:cNvGrpSpPr>
              <a:grpSpLocks/>
            </p:cNvGrpSpPr>
            <p:nvPr/>
          </p:nvGrpSpPr>
          <p:grpSpPr bwMode="auto">
            <a:xfrm>
              <a:off x="574" y="492"/>
              <a:ext cx="57" cy="57"/>
              <a:chOff x="0" y="0"/>
              <a:chExt cx="57" cy="57"/>
            </a:xfrm>
          </p:grpSpPr>
          <p:sp>
            <p:nvSpPr>
              <p:cNvPr id="17494" name="Oval 86"/>
              <p:cNvSpPr>
                <a:spLocks/>
              </p:cNvSpPr>
              <p:nvPr/>
            </p:nvSpPr>
            <p:spPr bwMode="auto">
              <a:xfrm>
                <a:off x="0" y="0"/>
                <a:ext cx="57" cy="57"/>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95" name="Rectangle 87"/>
              <p:cNvSpPr>
                <a:spLocks/>
              </p:cNvSpPr>
              <p:nvPr/>
            </p:nvSpPr>
            <p:spPr bwMode="auto">
              <a:xfrm>
                <a:off x="8" y="8"/>
                <a:ext cx="41" cy="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499" name="Group 91"/>
            <p:cNvGrpSpPr>
              <a:grpSpLocks/>
            </p:cNvGrpSpPr>
            <p:nvPr/>
          </p:nvGrpSpPr>
          <p:grpSpPr bwMode="auto">
            <a:xfrm>
              <a:off x="551" y="143"/>
              <a:ext cx="58" cy="57"/>
              <a:chOff x="0" y="0"/>
              <a:chExt cx="57" cy="57"/>
            </a:xfrm>
          </p:grpSpPr>
          <p:sp>
            <p:nvSpPr>
              <p:cNvPr id="17497" name="Oval 89"/>
              <p:cNvSpPr>
                <a:spLocks/>
              </p:cNvSpPr>
              <p:nvPr/>
            </p:nvSpPr>
            <p:spPr bwMode="auto">
              <a:xfrm>
                <a:off x="0" y="0"/>
                <a:ext cx="57" cy="57"/>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498" name="Rectangle 90"/>
              <p:cNvSpPr>
                <a:spLocks/>
              </p:cNvSpPr>
              <p:nvPr/>
            </p:nvSpPr>
            <p:spPr bwMode="auto">
              <a:xfrm>
                <a:off x="8"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02" name="Group 94"/>
            <p:cNvGrpSpPr>
              <a:grpSpLocks/>
            </p:cNvGrpSpPr>
            <p:nvPr/>
          </p:nvGrpSpPr>
          <p:grpSpPr bwMode="auto">
            <a:xfrm>
              <a:off x="373" y="0"/>
              <a:ext cx="58" cy="57"/>
              <a:chOff x="0" y="0"/>
              <a:chExt cx="57" cy="57"/>
            </a:xfrm>
          </p:grpSpPr>
          <p:sp>
            <p:nvSpPr>
              <p:cNvPr id="17500" name="Oval 92"/>
              <p:cNvSpPr>
                <a:spLocks/>
              </p:cNvSpPr>
              <p:nvPr/>
            </p:nvSpPr>
            <p:spPr bwMode="auto">
              <a:xfrm>
                <a:off x="0" y="0"/>
                <a:ext cx="57" cy="57"/>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01" name="Rectangle 93"/>
              <p:cNvSpPr>
                <a:spLocks/>
              </p:cNvSpPr>
              <p:nvPr/>
            </p:nvSpPr>
            <p:spPr bwMode="auto">
              <a:xfrm>
                <a:off x="5" y="8"/>
                <a:ext cx="41" cy="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sp>
        <p:nvSpPr>
          <p:cNvPr id="17504" name="Rectangle 96"/>
          <p:cNvSpPr>
            <a:spLocks/>
          </p:cNvSpPr>
          <p:nvPr/>
        </p:nvSpPr>
        <p:spPr bwMode="auto">
          <a:xfrm>
            <a:off x="792163" y="5829300"/>
            <a:ext cx="9017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600">
                <a:solidFill>
                  <a:schemeClr val="tx1"/>
                </a:solidFill>
                <a:latin typeface="Times New Roman Italic" charset="0"/>
                <a:ea typeface="ＭＳ Ｐゴシック" charset="0"/>
                <a:cs typeface="Times New Roman Italic" charset="0"/>
                <a:sym typeface="Times New Roman Italic" charset="0"/>
              </a:rPr>
              <a:t>R</a:t>
            </a:r>
            <a:r>
              <a:rPr lang="en-US" sz="2600" baseline="-26000">
                <a:solidFill>
                  <a:schemeClr val="tx1"/>
                </a:solidFill>
                <a:ea typeface="ＭＳ Ｐゴシック" charset="0"/>
                <a:cs typeface="Times New Roman" charset="0"/>
              </a:rPr>
              <a:t>1</a:t>
            </a:r>
            <a:r>
              <a:rPr lang="en-US" sz="2600">
                <a:solidFill>
                  <a:schemeClr val="tx1"/>
                </a:solidFill>
                <a:latin typeface="Times New Roman Italic" charset="0"/>
                <a:ea typeface="ＭＳ Ｐゴシック" charset="0"/>
                <a:cs typeface="Times New Roman Italic" charset="0"/>
                <a:sym typeface="Times New Roman Italic" charset="0"/>
              </a:rPr>
              <a:t>,t</a:t>
            </a:r>
            <a:r>
              <a:rPr lang="en-US" sz="2600" baseline="-26000">
                <a:solidFill>
                  <a:schemeClr val="tx1"/>
                </a:solidFill>
                <a:ea typeface="ＭＳ Ｐゴシック" charset="0"/>
                <a:cs typeface="Times New Roman" charset="0"/>
              </a:rPr>
              <a:t>1</a:t>
            </a:r>
          </a:p>
        </p:txBody>
      </p:sp>
      <p:sp>
        <p:nvSpPr>
          <p:cNvPr id="17505" name="Rectangle 97"/>
          <p:cNvSpPr>
            <a:spLocks/>
          </p:cNvSpPr>
          <p:nvPr/>
        </p:nvSpPr>
        <p:spPr bwMode="auto">
          <a:xfrm>
            <a:off x="2986088" y="6251575"/>
            <a:ext cx="9017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600">
                <a:solidFill>
                  <a:schemeClr val="tx1"/>
                </a:solidFill>
                <a:latin typeface="Times New Roman Italic" charset="0"/>
                <a:ea typeface="ＭＳ Ｐゴシック" charset="0"/>
                <a:cs typeface="Times New Roman Italic" charset="0"/>
                <a:sym typeface="Times New Roman Italic" charset="0"/>
              </a:rPr>
              <a:t>R</a:t>
            </a:r>
            <a:r>
              <a:rPr lang="en-US" sz="2600" baseline="-26000">
                <a:solidFill>
                  <a:schemeClr val="tx1"/>
                </a:solidFill>
                <a:ea typeface="ＭＳ Ｐゴシック" charset="0"/>
                <a:cs typeface="Times New Roman" charset="0"/>
              </a:rPr>
              <a:t>2</a:t>
            </a:r>
            <a:r>
              <a:rPr lang="en-US" sz="2600">
                <a:solidFill>
                  <a:schemeClr val="tx1"/>
                </a:solidFill>
                <a:latin typeface="Times New Roman Italic" charset="0"/>
                <a:ea typeface="ＭＳ Ｐゴシック" charset="0"/>
                <a:cs typeface="Times New Roman Italic" charset="0"/>
                <a:sym typeface="Times New Roman Italic" charset="0"/>
              </a:rPr>
              <a:t>,t</a:t>
            </a:r>
            <a:r>
              <a:rPr lang="en-US" sz="2600" baseline="-26000">
                <a:solidFill>
                  <a:schemeClr val="tx1"/>
                </a:solidFill>
                <a:ea typeface="ＭＳ Ｐゴシック" charset="0"/>
                <a:cs typeface="Times New Roman" charset="0"/>
              </a:rPr>
              <a:t>2</a:t>
            </a:r>
          </a:p>
        </p:txBody>
      </p:sp>
      <p:sp>
        <p:nvSpPr>
          <p:cNvPr id="17506" name="Rectangle 98"/>
          <p:cNvSpPr>
            <a:spLocks/>
          </p:cNvSpPr>
          <p:nvPr/>
        </p:nvSpPr>
        <p:spPr bwMode="auto">
          <a:xfrm>
            <a:off x="7504113" y="5829300"/>
            <a:ext cx="9017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600">
                <a:solidFill>
                  <a:schemeClr val="tx1"/>
                </a:solidFill>
                <a:latin typeface="Times New Roman Italic" charset="0"/>
                <a:ea typeface="ＭＳ Ｐゴシック" charset="0"/>
                <a:cs typeface="Times New Roman Italic" charset="0"/>
                <a:sym typeface="Times New Roman Italic" charset="0"/>
              </a:rPr>
              <a:t>R</a:t>
            </a:r>
            <a:r>
              <a:rPr lang="en-US" sz="2600" baseline="-26000">
                <a:solidFill>
                  <a:schemeClr val="tx1"/>
                </a:solidFill>
                <a:ea typeface="ＭＳ Ｐゴシック" charset="0"/>
                <a:cs typeface="Times New Roman" charset="0"/>
              </a:rPr>
              <a:t>3</a:t>
            </a:r>
            <a:r>
              <a:rPr lang="en-US" sz="2600">
                <a:solidFill>
                  <a:schemeClr val="tx1"/>
                </a:solidFill>
                <a:latin typeface="Times New Roman Italic" charset="0"/>
                <a:ea typeface="ＭＳ Ｐゴシック" charset="0"/>
                <a:cs typeface="Times New Roman Italic" charset="0"/>
                <a:sym typeface="Times New Roman Italic" charset="0"/>
              </a:rPr>
              <a:t>,t</a:t>
            </a:r>
            <a:r>
              <a:rPr lang="en-US" sz="2600" baseline="-26000">
                <a:solidFill>
                  <a:schemeClr val="tx1"/>
                </a:solidFill>
                <a:ea typeface="ＭＳ Ｐゴシック" charset="0"/>
                <a:cs typeface="Times New Roman" charset="0"/>
              </a:rPr>
              <a:t>3</a:t>
            </a:r>
          </a:p>
        </p:txBody>
      </p:sp>
      <p:grpSp>
        <p:nvGrpSpPr>
          <p:cNvPr id="17514" name="Group 106"/>
          <p:cNvGrpSpPr>
            <a:grpSpLocks/>
          </p:cNvGrpSpPr>
          <p:nvPr/>
        </p:nvGrpSpPr>
        <p:grpSpPr bwMode="auto">
          <a:xfrm>
            <a:off x="2805113" y="1355725"/>
            <a:ext cx="3335337" cy="2709863"/>
            <a:chOff x="0" y="0"/>
            <a:chExt cx="2101" cy="1707"/>
          </a:xfrm>
        </p:grpSpPr>
        <p:sp>
          <p:nvSpPr>
            <p:cNvPr id="17507" name="Rectangle 99"/>
            <p:cNvSpPr>
              <a:spLocks/>
            </p:cNvSpPr>
            <p:nvPr/>
          </p:nvSpPr>
          <p:spPr bwMode="auto">
            <a:xfrm>
              <a:off x="23" y="314"/>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1</a:t>
              </a:r>
            </a:p>
          </p:txBody>
        </p:sp>
        <p:sp>
          <p:nvSpPr>
            <p:cNvPr id="17508" name="Rectangle 100"/>
            <p:cNvSpPr>
              <a:spLocks/>
            </p:cNvSpPr>
            <p:nvPr/>
          </p:nvSpPr>
          <p:spPr bwMode="auto">
            <a:xfrm>
              <a:off x="700" y="0"/>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4</a:t>
              </a:r>
            </a:p>
          </p:txBody>
        </p:sp>
        <p:sp>
          <p:nvSpPr>
            <p:cNvPr id="17509" name="Rectangle 101"/>
            <p:cNvSpPr>
              <a:spLocks/>
            </p:cNvSpPr>
            <p:nvPr/>
          </p:nvSpPr>
          <p:spPr bwMode="auto">
            <a:xfrm>
              <a:off x="1717" y="338"/>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3</a:t>
              </a:r>
            </a:p>
          </p:txBody>
        </p:sp>
        <p:sp>
          <p:nvSpPr>
            <p:cNvPr id="17510" name="Rectangle 102"/>
            <p:cNvSpPr>
              <a:spLocks/>
            </p:cNvSpPr>
            <p:nvPr/>
          </p:nvSpPr>
          <p:spPr bwMode="auto">
            <a:xfrm>
              <a:off x="1063" y="655"/>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2</a:t>
              </a:r>
            </a:p>
          </p:txBody>
        </p:sp>
        <p:sp>
          <p:nvSpPr>
            <p:cNvPr id="17511" name="Rectangle 103"/>
            <p:cNvSpPr>
              <a:spLocks/>
            </p:cNvSpPr>
            <p:nvPr/>
          </p:nvSpPr>
          <p:spPr bwMode="auto">
            <a:xfrm>
              <a:off x="0" y="1091"/>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5</a:t>
              </a:r>
            </a:p>
          </p:txBody>
        </p:sp>
        <p:sp>
          <p:nvSpPr>
            <p:cNvPr id="17512" name="Rectangle 104"/>
            <p:cNvSpPr>
              <a:spLocks/>
            </p:cNvSpPr>
            <p:nvPr/>
          </p:nvSpPr>
          <p:spPr bwMode="auto">
            <a:xfrm>
              <a:off x="677" y="1403"/>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6</a:t>
              </a:r>
            </a:p>
          </p:txBody>
        </p:sp>
        <p:sp>
          <p:nvSpPr>
            <p:cNvPr id="17513" name="Rectangle 105"/>
            <p:cNvSpPr>
              <a:spLocks/>
            </p:cNvSpPr>
            <p:nvPr/>
          </p:nvSpPr>
          <p:spPr bwMode="auto">
            <a:xfrm>
              <a:off x="1765" y="1115"/>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0640" bIns="0"/>
            <a:lstStyle/>
            <a:p>
              <a:pPr marL="39688"/>
              <a:r>
                <a:rPr lang="en-US" sz="2200">
                  <a:solidFill>
                    <a:schemeClr val="tx1"/>
                  </a:solidFill>
                  <a:latin typeface="Times New Roman Italic" charset="0"/>
                  <a:ea typeface="ＭＳ Ｐゴシック" charset="0"/>
                  <a:cs typeface="Times New Roman Italic" charset="0"/>
                  <a:sym typeface="Times New Roman Italic" charset="0"/>
                </a:rPr>
                <a:t>p</a:t>
              </a:r>
              <a:r>
                <a:rPr lang="en-US" sz="2200" baseline="-27000">
                  <a:solidFill>
                    <a:schemeClr val="tx1"/>
                  </a:solidFill>
                  <a:ea typeface="ＭＳ Ｐゴシック" charset="0"/>
                  <a:cs typeface="Times New Roman" charset="0"/>
                </a:rPr>
                <a:t>7</a:t>
              </a:r>
            </a:p>
          </p:txBody>
        </p:sp>
      </p:grpSp>
      <p:sp>
        <p:nvSpPr>
          <p:cNvPr id="17515" name="Line 107"/>
          <p:cNvSpPr>
            <a:spLocks noChangeShapeType="1"/>
          </p:cNvSpPr>
          <p:nvPr/>
        </p:nvSpPr>
        <p:spPr bwMode="auto">
          <a:xfrm flipH="1">
            <a:off x="466725" y="2162175"/>
            <a:ext cx="2881313" cy="3455988"/>
          </a:xfrm>
          <a:prstGeom prst="line">
            <a:avLst/>
          </a:prstGeom>
          <a:noFill/>
          <a:ln w="25400" cap="flat">
            <a:solidFill>
              <a:srgbClr val="3366FF"/>
            </a:solidFill>
            <a:prstDash val="dash"/>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516" name="Line 108"/>
          <p:cNvSpPr>
            <a:spLocks noChangeShapeType="1"/>
          </p:cNvSpPr>
          <p:nvPr/>
        </p:nvSpPr>
        <p:spPr bwMode="auto">
          <a:xfrm>
            <a:off x="3348038" y="2200275"/>
            <a:ext cx="1150937" cy="4262438"/>
          </a:xfrm>
          <a:prstGeom prst="line">
            <a:avLst/>
          </a:prstGeom>
          <a:noFill/>
          <a:ln w="25400" cap="flat">
            <a:solidFill>
              <a:srgbClr val="3366FF"/>
            </a:solidFill>
            <a:prstDash val="dash"/>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517" name="Line 109"/>
          <p:cNvSpPr>
            <a:spLocks noChangeShapeType="1"/>
          </p:cNvSpPr>
          <p:nvPr/>
        </p:nvSpPr>
        <p:spPr bwMode="auto">
          <a:xfrm>
            <a:off x="3348038" y="2200275"/>
            <a:ext cx="4992687" cy="3379788"/>
          </a:xfrm>
          <a:prstGeom prst="line">
            <a:avLst/>
          </a:prstGeom>
          <a:noFill/>
          <a:ln w="25400" cap="flat">
            <a:solidFill>
              <a:srgbClr val="3366FF"/>
            </a:solidFill>
            <a:prstDash val="dash"/>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17539" name="Group 131"/>
          <p:cNvGrpSpPr>
            <a:grpSpLocks/>
          </p:cNvGrpSpPr>
          <p:nvPr/>
        </p:nvGrpSpPr>
        <p:grpSpPr bwMode="auto">
          <a:xfrm>
            <a:off x="3208338" y="1733550"/>
            <a:ext cx="2362200" cy="2090738"/>
            <a:chOff x="0" y="0"/>
            <a:chExt cx="1488" cy="1316"/>
          </a:xfrm>
        </p:grpSpPr>
        <p:grpSp>
          <p:nvGrpSpPr>
            <p:cNvPr id="17520" name="Group 112"/>
            <p:cNvGrpSpPr>
              <a:grpSpLocks/>
            </p:cNvGrpSpPr>
            <p:nvPr/>
          </p:nvGrpSpPr>
          <p:grpSpPr bwMode="auto">
            <a:xfrm>
              <a:off x="26" y="229"/>
              <a:ext cx="123" cy="122"/>
              <a:chOff x="0" y="0"/>
              <a:chExt cx="122" cy="122"/>
            </a:xfrm>
          </p:grpSpPr>
          <p:sp>
            <p:nvSpPr>
              <p:cNvPr id="17518" name="Oval 110"/>
              <p:cNvSpPr>
                <a:spLocks/>
              </p:cNvSpPr>
              <p:nvPr/>
            </p:nvSpPr>
            <p:spPr bwMode="auto">
              <a:xfrm>
                <a:off x="0" y="0"/>
                <a:ext cx="122" cy="122"/>
              </a:xfrm>
              <a:prstGeom prst="ellipse">
                <a:avLst/>
              </a:prstGeom>
              <a:solidFill>
                <a:srgbClr val="FF0101"/>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19" name="Rectangle 111"/>
              <p:cNvSpPr>
                <a:spLocks/>
              </p:cNvSpPr>
              <p:nvPr/>
            </p:nvSpPr>
            <p:spPr bwMode="auto">
              <a:xfrm>
                <a:off x="17" y="14"/>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23" name="Group 115"/>
            <p:cNvGrpSpPr>
              <a:grpSpLocks/>
            </p:cNvGrpSpPr>
            <p:nvPr/>
          </p:nvGrpSpPr>
          <p:grpSpPr bwMode="auto">
            <a:xfrm>
              <a:off x="709" y="447"/>
              <a:ext cx="123" cy="123"/>
              <a:chOff x="0" y="0"/>
              <a:chExt cx="122" cy="122"/>
            </a:xfrm>
          </p:grpSpPr>
          <p:sp>
            <p:nvSpPr>
              <p:cNvPr id="17521" name="Oval 113"/>
              <p:cNvSpPr>
                <a:spLocks/>
              </p:cNvSpPr>
              <p:nvPr/>
            </p:nvSpPr>
            <p:spPr bwMode="auto">
              <a:xfrm>
                <a:off x="0" y="0"/>
                <a:ext cx="122" cy="122"/>
              </a:xfrm>
              <a:prstGeom prst="ellipse">
                <a:avLst/>
              </a:prstGeom>
              <a:solidFill>
                <a:srgbClr val="00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22" name="Rectangle 114"/>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26" name="Group 118"/>
            <p:cNvGrpSpPr>
              <a:grpSpLocks/>
            </p:cNvGrpSpPr>
            <p:nvPr/>
          </p:nvGrpSpPr>
          <p:grpSpPr bwMode="auto">
            <a:xfrm>
              <a:off x="0" y="959"/>
              <a:ext cx="122" cy="123"/>
              <a:chOff x="0" y="0"/>
              <a:chExt cx="122" cy="122"/>
            </a:xfrm>
          </p:grpSpPr>
          <p:sp>
            <p:nvSpPr>
              <p:cNvPr id="17524" name="Oval 116"/>
              <p:cNvSpPr>
                <a:spLocks/>
              </p:cNvSpPr>
              <p:nvPr/>
            </p:nvSpPr>
            <p:spPr bwMode="auto">
              <a:xfrm>
                <a:off x="0" y="0"/>
                <a:ext cx="122" cy="122"/>
              </a:xfrm>
              <a:prstGeom prst="ellipse">
                <a:avLst/>
              </a:prstGeom>
              <a:solidFill>
                <a:srgbClr val="6699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25" name="Rectangle 117"/>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29" name="Group 121"/>
            <p:cNvGrpSpPr>
              <a:grpSpLocks/>
            </p:cNvGrpSpPr>
            <p:nvPr/>
          </p:nvGrpSpPr>
          <p:grpSpPr bwMode="auto">
            <a:xfrm>
              <a:off x="709" y="1194"/>
              <a:ext cx="123" cy="122"/>
              <a:chOff x="0" y="0"/>
              <a:chExt cx="122" cy="122"/>
            </a:xfrm>
          </p:grpSpPr>
          <p:sp>
            <p:nvSpPr>
              <p:cNvPr id="17527" name="Oval 119"/>
              <p:cNvSpPr>
                <a:spLocks/>
              </p:cNvSpPr>
              <p:nvPr/>
            </p:nvSpPr>
            <p:spPr bwMode="auto">
              <a:xfrm>
                <a:off x="0" y="0"/>
                <a:ext cx="122" cy="122"/>
              </a:xfrm>
              <a:prstGeom prst="ellipse">
                <a:avLst/>
              </a:prstGeom>
              <a:solidFill>
                <a:srgbClr val="FF00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28" name="Rectangle 120"/>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32" name="Group 124"/>
            <p:cNvGrpSpPr>
              <a:grpSpLocks/>
            </p:cNvGrpSpPr>
            <p:nvPr/>
          </p:nvGrpSpPr>
          <p:grpSpPr bwMode="auto">
            <a:xfrm>
              <a:off x="1365" y="1002"/>
              <a:ext cx="123" cy="123"/>
              <a:chOff x="0" y="0"/>
              <a:chExt cx="122" cy="122"/>
            </a:xfrm>
          </p:grpSpPr>
          <p:sp>
            <p:nvSpPr>
              <p:cNvPr id="17530" name="Oval 122"/>
              <p:cNvSpPr>
                <a:spLocks/>
              </p:cNvSpPr>
              <p:nvPr/>
            </p:nvSpPr>
            <p:spPr bwMode="auto">
              <a:xfrm>
                <a:off x="0" y="0"/>
                <a:ext cx="122" cy="122"/>
              </a:xfrm>
              <a:prstGeom prst="ellipse">
                <a:avLst/>
              </a:prstGeom>
              <a:solidFill>
                <a:srgbClr val="FFFF00"/>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31" name="Rectangle 123"/>
              <p:cNvSpPr>
                <a:spLocks/>
              </p:cNvSpPr>
              <p:nvPr/>
            </p:nvSpPr>
            <p:spPr bwMode="auto">
              <a:xfrm>
                <a:off x="17"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35" name="Group 127"/>
            <p:cNvGrpSpPr>
              <a:grpSpLocks/>
            </p:cNvGrpSpPr>
            <p:nvPr/>
          </p:nvGrpSpPr>
          <p:grpSpPr bwMode="auto">
            <a:xfrm>
              <a:off x="1344" y="229"/>
              <a:ext cx="122" cy="122"/>
              <a:chOff x="0" y="0"/>
              <a:chExt cx="122" cy="122"/>
            </a:xfrm>
          </p:grpSpPr>
          <p:sp>
            <p:nvSpPr>
              <p:cNvPr id="17533" name="Oval 125"/>
              <p:cNvSpPr>
                <a:spLocks/>
              </p:cNvSpPr>
              <p:nvPr/>
            </p:nvSpPr>
            <p:spPr bwMode="auto">
              <a:xfrm>
                <a:off x="0" y="0"/>
                <a:ext cx="122" cy="122"/>
              </a:xfrm>
              <a:prstGeom prst="ellipse">
                <a:avLst/>
              </a:prstGeom>
              <a:solidFill>
                <a:srgbClr val="00FFFF"/>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34" name="Rectangle 126"/>
              <p:cNvSpPr>
                <a:spLocks/>
              </p:cNvSpPr>
              <p:nvPr/>
            </p:nvSpPr>
            <p:spPr bwMode="auto">
              <a:xfrm>
                <a:off x="17" y="14"/>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nvGrpSpPr>
            <p:cNvPr id="17538" name="Group 130"/>
            <p:cNvGrpSpPr>
              <a:grpSpLocks/>
            </p:cNvGrpSpPr>
            <p:nvPr/>
          </p:nvGrpSpPr>
          <p:grpSpPr bwMode="auto">
            <a:xfrm>
              <a:off x="682" y="0"/>
              <a:ext cx="123" cy="122"/>
              <a:chOff x="0" y="0"/>
              <a:chExt cx="122" cy="122"/>
            </a:xfrm>
          </p:grpSpPr>
          <p:sp>
            <p:nvSpPr>
              <p:cNvPr id="17536" name="Oval 128"/>
              <p:cNvSpPr>
                <a:spLocks/>
              </p:cNvSpPr>
              <p:nvPr/>
            </p:nvSpPr>
            <p:spPr bwMode="auto">
              <a:xfrm>
                <a:off x="0" y="0"/>
                <a:ext cx="122" cy="122"/>
              </a:xfrm>
              <a:prstGeom prst="ellipse">
                <a:avLst/>
              </a:prstGeom>
              <a:solidFill>
                <a:srgbClr val="FF99CC"/>
              </a:solidFill>
              <a:ln w="12700" cap="flat">
                <a:solidFill>
                  <a:schemeClr val="tx1"/>
                </a:solidFill>
                <a:prstDash val="solid"/>
                <a:round/>
                <a:headEnd type="none" w="med" len="med"/>
                <a:tailEnd type="none" w="med" len="med"/>
              </a:ln>
            </p:spPr>
            <p:txBody>
              <a:bodyPr lIns="0" tIns="0" rIns="0" bIns="0"/>
              <a:lstStyle/>
              <a:p>
                <a:endParaRPr lang="en-US"/>
              </a:p>
            </p:txBody>
          </p:sp>
          <p:sp>
            <p:nvSpPr>
              <p:cNvPr id="17537" name="Rectangle 129"/>
              <p:cNvSpPr>
                <a:spLocks/>
              </p:cNvSpPr>
              <p:nvPr/>
            </p:nvSpPr>
            <p:spPr bwMode="auto">
              <a:xfrm>
                <a:off x="16" y="17"/>
                <a:ext cx="87" cy="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spAutoFit/>
              </a:bodyPr>
              <a:lstStyle/>
              <a:p>
                <a:endParaRPr lang="en-US"/>
              </a:p>
            </p:txBody>
          </p:sp>
        </p:grpSp>
      </p:grpSp>
      <p:grpSp>
        <p:nvGrpSpPr>
          <p:cNvPr id="17542" name="Group 134"/>
          <p:cNvGrpSpPr>
            <a:grpSpLocks/>
          </p:cNvGrpSpPr>
          <p:nvPr/>
        </p:nvGrpSpPr>
        <p:grpSpPr bwMode="auto">
          <a:xfrm>
            <a:off x="6299200" y="1930400"/>
            <a:ext cx="2359025" cy="1108075"/>
            <a:chOff x="0" y="0"/>
            <a:chExt cx="1485" cy="698"/>
          </a:xfrm>
        </p:grpSpPr>
        <p:sp>
          <p:nvSpPr>
            <p:cNvPr id="17540" name="Rectangle 132"/>
            <p:cNvSpPr>
              <a:spLocks/>
            </p:cNvSpPr>
            <p:nvPr/>
          </p:nvSpPr>
          <p:spPr bwMode="auto">
            <a:xfrm>
              <a:off x="217" y="0"/>
              <a:ext cx="90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2800">
                  <a:solidFill>
                    <a:schemeClr val="tx1"/>
                  </a:solidFill>
                  <a:latin typeface="Times New Roman Italic" charset="0"/>
                  <a:ea typeface="ＭＳ Ｐゴシック" charset="0"/>
                  <a:cs typeface="Times New Roman Italic" charset="0"/>
                  <a:sym typeface="Times New Roman Italic" charset="0"/>
                </a:rPr>
                <a:t>minimize</a:t>
              </a:r>
            </a:p>
          </p:txBody>
        </p:sp>
        <p:sp>
          <p:nvSpPr>
            <p:cNvPr id="17541" name="Rectangle 133"/>
            <p:cNvSpPr>
              <a:spLocks/>
            </p:cNvSpPr>
            <p:nvPr/>
          </p:nvSpPr>
          <p:spPr bwMode="auto">
            <a:xfrm>
              <a:off x="0" y="266"/>
              <a:ext cx="1485"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40640" bIns="0">
              <a:spAutoFit/>
            </a:bodyPr>
            <a:lstStyle/>
            <a:p>
              <a:pPr marL="39688"/>
              <a:r>
                <a:rPr lang="en-US" sz="4200">
                  <a:solidFill>
                    <a:schemeClr val="tx1"/>
                  </a:solidFill>
                  <a:ea typeface="ＭＳ Ｐゴシック" charset="0"/>
                  <a:cs typeface="Times New Roman" charset="0"/>
                </a:rPr>
                <a:t>g</a:t>
              </a:r>
              <a:r>
                <a:rPr lang="en-US" sz="4200">
                  <a:solidFill>
                    <a:schemeClr val="tx1"/>
                  </a:solidFill>
                  <a:latin typeface="Times New Roman Italic" charset="0"/>
                  <a:ea typeface="ＭＳ Ｐゴシック" charset="0"/>
                  <a:cs typeface="Times New Roman Italic" charset="0"/>
                  <a:sym typeface="Times New Roman Italic" charset="0"/>
                </a:rPr>
                <a:t> </a:t>
              </a:r>
              <a:r>
                <a:rPr lang="en-US" sz="4200">
                  <a:solidFill>
                    <a:schemeClr val="tx1"/>
                  </a:solidFill>
                  <a:ea typeface="ＭＳ Ｐゴシック" charset="0"/>
                  <a:cs typeface="Times New Roman" charset="0"/>
                </a:rPr>
                <a:t>(</a:t>
              </a:r>
              <a:r>
                <a:rPr lang="en-US" sz="4200">
                  <a:solidFill>
                    <a:schemeClr val="tx1"/>
                  </a:solidFill>
                  <a:latin typeface="Times New Roman Bold" charset="0"/>
                  <a:ea typeface="ＭＳ Ｐゴシック" charset="0"/>
                  <a:cs typeface="Times New Roman Bold" charset="0"/>
                  <a:sym typeface="Times New Roman Bold" charset="0"/>
                </a:rPr>
                <a:t>R</a:t>
              </a:r>
              <a:r>
                <a:rPr lang="en-US" sz="4200">
                  <a:solidFill>
                    <a:schemeClr val="tx1"/>
                  </a:solidFill>
                  <a:ea typeface="ＭＳ Ｐゴシック" charset="0"/>
                  <a:cs typeface="Times New Roman" charset="0"/>
                </a:rPr>
                <a:t>,</a:t>
              </a:r>
              <a:r>
                <a:rPr lang="en-US" sz="1800">
                  <a:solidFill>
                    <a:schemeClr val="tx1"/>
                  </a:solidFill>
                  <a:ea typeface="ＭＳ Ｐゴシック" charset="0"/>
                  <a:cs typeface="Times New Roman" charset="0"/>
                </a:rPr>
                <a:t> </a:t>
              </a:r>
              <a:r>
                <a:rPr lang="en-US" sz="4200">
                  <a:solidFill>
                    <a:schemeClr val="tx1"/>
                  </a:solidFill>
                  <a:latin typeface="Times New Roman Bold" charset="0"/>
                  <a:ea typeface="ＭＳ Ｐゴシック" charset="0"/>
                  <a:cs typeface="Times New Roman Bold" charset="0"/>
                  <a:sym typeface="Times New Roman Bold" charset="0"/>
                </a:rPr>
                <a:t>T</a:t>
              </a:r>
              <a:r>
                <a:rPr lang="en-US" sz="4200">
                  <a:solidFill>
                    <a:schemeClr val="tx1"/>
                  </a:solidFill>
                  <a:ea typeface="ＭＳ Ｐゴシック" charset="0"/>
                  <a:cs typeface="Times New Roman" charset="0"/>
                </a:rPr>
                <a:t>,</a:t>
              </a:r>
              <a:r>
                <a:rPr lang="en-US" sz="1800">
                  <a:solidFill>
                    <a:schemeClr val="tx1"/>
                  </a:solidFill>
                  <a:ea typeface="ＭＳ Ｐゴシック" charset="0"/>
                  <a:cs typeface="Times New Roman" charset="0"/>
                </a:rPr>
                <a:t> </a:t>
              </a:r>
              <a:r>
                <a:rPr lang="en-US" sz="4200">
                  <a:solidFill>
                    <a:schemeClr val="tx1"/>
                  </a:solidFill>
                  <a:latin typeface="Times New Roman Bold" charset="0"/>
                  <a:ea typeface="ＭＳ Ｐゴシック" charset="0"/>
                  <a:cs typeface="Times New Roman Bold" charset="0"/>
                  <a:sym typeface="Times New Roman Bold" charset="0"/>
                </a:rPr>
                <a:t>P</a:t>
              </a:r>
              <a:r>
                <a:rPr lang="en-US" sz="4200">
                  <a:solidFill>
                    <a:schemeClr val="tx1"/>
                  </a:solidFill>
                  <a:ea typeface="ＭＳ Ｐゴシック" charset="0"/>
                  <a:cs typeface="Times New Roman" charset="0"/>
                </a:rPr>
                <a:t>)</a:t>
              </a:r>
            </a:p>
          </p:txBody>
        </p:sp>
      </p:grpSp>
      <p:sp>
        <p:nvSpPr>
          <p:cNvPr id="17543" name="Rectangle 135"/>
          <p:cNvSpPr>
            <a:spLocks noGrp="1" noChangeArrowheads="1"/>
          </p:cNvSpPr>
          <p:nvPr>
            <p:ph type="body" idx="1"/>
          </p:nvPr>
        </p:nvSpPr>
        <p:spPr>
          <a:xfrm>
            <a:off x="423863" y="1009650"/>
            <a:ext cx="8294687" cy="550863"/>
          </a:xfrm>
          <a:ln/>
        </p:spPr>
        <p:txBody>
          <a:bodyPr rIns="40640"/>
          <a:lstStyle/>
          <a:p>
            <a:r>
              <a:rPr lang="en-US" sz="2200" dirty="0"/>
              <a:t>aka </a:t>
            </a:r>
            <a:r>
              <a:rPr lang="ja-JP" altLang="en-US" sz="2200" dirty="0">
                <a:latin typeface="Arial"/>
              </a:rPr>
              <a:t>“</a:t>
            </a:r>
            <a:r>
              <a:rPr lang="en-US" sz="2200" dirty="0"/>
              <a:t>bundle adjustment</a:t>
            </a:r>
            <a:r>
              <a:rPr lang="ja-JP" altLang="en-US" sz="2200" dirty="0">
                <a:latin typeface="Arial"/>
              </a:rPr>
              <a:t>”</a:t>
            </a:r>
            <a:r>
              <a:rPr lang="en-US" sz="2200" dirty="0"/>
              <a:t>  </a:t>
            </a:r>
            <a:r>
              <a:rPr lang="en-US" sz="1600" dirty="0"/>
              <a:t>(texts:  </a:t>
            </a:r>
            <a:r>
              <a:rPr lang="en-US" sz="1600" u="sng" dirty="0">
                <a:solidFill>
                  <a:srgbClr val="003DCC"/>
                </a:solidFill>
                <a:hlinkClick r:id="rId7"/>
              </a:rPr>
              <a:t>Zisserman</a:t>
            </a:r>
            <a:r>
              <a:rPr lang="en-US" sz="1600" dirty="0"/>
              <a:t>; </a:t>
            </a:r>
            <a:r>
              <a:rPr lang="en-US" sz="1600" u="sng" dirty="0">
                <a:solidFill>
                  <a:srgbClr val="003DCC"/>
                </a:solidFill>
                <a:hlinkClick r:id="rId8"/>
              </a:rPr>
              <a:t>Faugeras</a:t>
            </a:r>
            <a:r>
              <a:rPr lang="en-US" sz="1600" dirty="0"/>
              <a:t>)</a:t>
            </a:r>
          </a:p>
        </p:txBody>
      </p:sp>
    </p:spTree>
    <p:extLst>
      <p:ext uri="{BB962C8B-B14F-4D97-AF65-F5344CB8AC3E}">
        <p14:creationId xmlns:p14="http://schemas.microsoft.com/office/powerpoint/2010/main" val="3601431723"/>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8" presetClass="entr" presetSubtype="0" fill="hold" nodeType="afterEffect">
                                  <p:stCondLst>
                                    <p:cond delay="500"/>
                                  </p:stCondLst>
                                  <p:childTnLst>
                                    <p:set>
                                      <p:cBhvr>
                                        <p:cTn id="6" dur="1" fill="hold">
                                          <p:stCondLst>
                                            <p:cond delay="499"/>
                                          </p:stCondLst>
                                        </p:cTn>
                                        <p:tgtEl>
                                          <p:spTgt spid="17416"/>
                                        </p:tgtEl>
                                        <p:attrNameLst>
                                          <p:attrName>style.visibility</p:attrName>
                                        </p:attrNameLst>
                                      </p:cBhvr>
                                      <p:to>
                                        <p:strVal val="visible"/>
                                      </p:to>
                                    </p:set>
                                  </p:childTnLst>
                                </p:cTn>
                              </p:par>
                            </p:childTnLst>
                          </p:cTn>
                        </p:par>
                        <p:par>
                          <p:cTn id="7" fill="hold" nodeType="afterGroup">
                            <p:stCondLst>
                              <p:cond delay="1000"/>
                            </p:stCondLst>
                            <p:childTnLst>
                              <p:par>
                                <p:cTn id="8" presetID="168" presetClass="entr" presetSubtype="0" fill="hold" nodeType="afterEffect">
                                  <p:stCondLst>
                                    <p:cond delay="0"/>
                                  </p:stCondLst>
                                  <p:childTnLst>
                                    <p:set>
                                      <p:cBhvr>
                                        <p:cTn id="9" dur="1" fill="hold">
                                          <p:stCondLst>
                                            <p:cond delay="499"/>
                                          </p:stCondLst>
                                        </p:cTn>
                                        <p:tgtEl>
                                          <p:spTgt spid="17409"/>
                                        </p:tgtEl>
                                        <p:attrNameLst>
                                          <p:attrName>style.visibility</p:attrName>
                                        </p:attrNameLst>
                                      </p:cBhvr>
                                      <p:to>
                                        <p:strVal val="visible"/>
                                      </p:to>
                                    </p:set>
                                  </p:childTnLst>
                                </p:cTn>
                              </p:par>
                              <p:par>
                                <p:cTn id="10" presetID="168" presetClass="entr" presetSubtype="0" fill="hold" grpId="0" nodeType="withEffect">
                                  <p:stCondLst>
                                    <p:cond delay="500"/>
                                  </p:stCondLst>
                                  <p:childTnLst>
                                    <p:set>
                                      <p:cBhvr>
                                        <p:cTn id="11" dur="1" fill="hold">
                                          <p:stCondLst>
                                            <p:cond delay="499"/>
                                          </p:stCondLst>
                                        </p:cTn>
                                        <p:tgtEl>
                                          <p:spTgt spid="17423"/>
                                        </p:tgtEl>
                                        <p:attrNameLst>
                                          <p:attrName>style.visibility</p:attrName>
                                        </p:attrNameLst>
                                      </p:cBhvr>
                                      <p:to>
                                        <p:strVal val="visible"/>
                                      </p:to>
                                    </p:set>
                                  </p:childTnLst>
                                </p:cTn>
                              </p:par>
                              <p:par>
                                <p:cTn id="12" presetID="168" presetClass="entr" presetSubtype="0" fill="hold" grpId="0" nodeType="withEffect">
                                  <p:stCondLst>
                                    <p:cond delay="500"/>
                                  </p:stCondLst>
                                  <p:childTnLst>
                                    <p:set>
                                      <p:cBhvr>
                                        <p:cTn id="13" dur="1" fill="hold">
                                          <p:stCondLst>
                                            <p:cond delay="499"/>
                                          </p:stCondLst>
                                        </p:cTn>
                                        <p:tgtEl>
                                          <p:spTgt spid="17424"/>
                                        </p:tgtEl>
                                        <p:attrNameLst>
                                          <p:attrName>style.visibility</p:attrName>
                                        </p:attrNameLst>
                                      </p:cBhvr>
                                      <p:to>
                                        <p:strVal val="visible"/>
                                      </p:to>
                                    </p:set>
                                  </p:childTnLst>
                                </p:cTn>
                              </p:par>
                              <p:par>
                                <p:cTn id="14" presetID="168" presetClass="entr" presetSubtype="0" fill="hold" grpId="0" nodeType="withEffect">
                                  <p:stCondLst>
                                    <p:cond delay="500"/>
                                  </p:stCondLst>
                                  <p:childTnLst>
                                    <p:set>
                                      <p:cBhvr>
                                        <p:cTn id="15" dur="1" fill="hold">
                                          <p:stCondLst>
                                            <p:cond delay="499"/>
                                          </p:stCondLst>
                                        </p:cTn>
                                        <p:tgtEl>
                                          <p:spTgt spid="17425"/>
                                        </p:tgtEl>
                                        <p:attrNameLst>
                                          <p:attrName>style.visibility</p:attrName>
                                        </p:attrNameLst>
                                      </p:cBhvr>
                                      <p:to>
                                        <p:strVal val="visible"/>
                                      </p:to>
                                    </p:set>
                                  </p:childTnLst>
                                </p:cTn>
                              </p:par>
                              <p:par>
                                <p:cTn id="16" presetID="168" presetClass="entr" presetSubtype="0" fill="hold" grpId="0" nodeType="withEffect">
                                  <p:stCondLst>
                                    <p:cond delay="500"/>
                                  </p:stCondLst>
                                  <p:childTnLst>
                                    <p:set>
                                      <p:cBhvr>
                                        <p:cTn id="17" dur="1" fill="hold">
                                          <p:stCondLst>
                                            <p:cond delay="499"/>
                                          </p:stCondLst>
                                        </p:cTn>
                                        <p:tgtEl>
                                          <p:spTgt spid="17426"/>
                                        </p:tgtEl>
                                        <p:attrNameLst>
                                          <p:attrName>style.visibility</p:attrName>
                                        </p:attrNameLst>
                                      </p:cBhvr>
                                      <p:to>
                                        <p:strVal val="visible"/>
                                      </p:to>
                                    </p:set>
                                  </p:childTnLst>
                                </p:cTn>
                              </p:par>
                              <p:par>
                                <p:cTn id="18" presetID="168" presetClass="entr" presetSubtype="0" fill="hold" grpId="0" nodeType="withEffect">
                                  <p:stCondLst>
                                    <p:cond delay="500"/>
                                  </p:stCondLst>
                                  <p:childTnLst>
                                    <p:set>
                                      <p:cBhvr>
                                        <p:cTn id="19" dur="1" fill="hold">
                                          <p:stCondLst>
                                            <p:cond delay="499"/>
                                          </p:stCondLst>
                                        </p:cTn>
                                        <p:tgtEl>
                                          <p:spTgt spid="17435"/>
                                        </p:tgtEl>
                                        <p:attrNameLst>
                                          <p:attrName>style.visibility</p:attrName>
                                        </p:attrNameLst>
                                      </p:cBhvr>
                                      <p:to>
                                        <p:strVal val="visible"/>
                                      </p:to>
                                    </p:set>
                                  </p:childTnLst>
                                </p:cTn>
                              </p:par>
                            </p:childTnLst>
                          </p:cTn>
                        </p:par>
                        <p:par>
                          <p:cTn id="20" fill="hold">
                            <p:stCondLst>
                              <p:cond delay="2000"/>
                            </p:stCondLst>
                            <p:childTnLst>
                              <p:par>
                                <p:cTn id="21" presetID="168" presetClass="entr" presetSubtype="0" fill="hold" nodeType="afterEffect">
                                  <p:stCondLst>
                                    <p:cond delay="500"/>
                                  </p:stCondLst>
                                  <p:childTnLst>
                                    <p:set>
                                      <p:cBhvr>
                                        <p:cTn id="22" dur="1" fill="hold">
                                          <p:stCondLst>
                                            <p:cond delay="499"/>
                                          </p:stCondLst>
                                        </p:cTn>
                                        <p:tgtEl>
                                          <p:spTgt spid="17422"/>
                                        </p:tgtEl>
                                        <p:attrNameLst>
                                          <p:attrName>style.visibility</p:attrName>
                                        </p:attrNameLst>
                                      </p:cBhvr>
                                      <p:to>
                                        <p:strVal val="visible"/>
                                      </p:to>
                                    </p:set>
                                  </p:childTnLst>
                                </p:cTn>
                              </p:par>
                              <p:par>
                                <p:cTn id="23" presetID="168" presetClass="entr" presetSubtype="0" fill="hold" nodeType="withEffect">
                                  <p:stCondLst>
                                    <p:cond delay="0"/>
                                  </p:stCondLst>
                                  <p:childTnLst>
                                    <p:set>
                                      <p:cBhvr>
                                        <p:cTn id="24" dur="1" fill="hold">
                                          <p:stCondLst>
                                            <p:cond delay="499"/>
                                          </p:stCondLst>
                                        </p:cTn>
                                        <p:tgtEl>
                                          <p:spTgt spid="17410"/>
                                        </p:tgtEl>
                                        <p:attrNameLst>
                                          <p:attrName>style.visibility</p:attrName>
                                        </p:attrNameLst>
                                      </p:cBhvr>
                                      <p:to>
                                        <p:strVal val="visible"/>
                                      </p:to>
                                    </p:set>
                                  </p:childTnLst>
                                </p:cTn>
                              </p:par>
                              <p:par>
                                <p:cTn id="25" presetID="168" presetClass="entr" presetSubtype="0" fill="hold" grpId="0" nodeType="withEffect">
                                  <p:stCondLst>
                                    <p:cond delay="500"/>
                                  </p:stCondLst>
                                  <p:childTnLst>
                                    <p:set>
                                      <p:cBhvr>
                                        <p:cTn id="26" dur="1" fill="hold">
                                          <p:stCondLst>
                                            <p:cond delay="499"/>
                                          </p:stCondLst>
                                        </p:cTn>
                                        <p:tgtEl>
                                          <p:spTgt spid="17427"/>
                                        </p:tgtEl>
                                        <p:attrNameLst>
                                          <p:attrName>style.visibility</p:attrName>
                                        </p:attrNameLst>
                                      </p:cBhvr>
                                      <p:to>
                                        <p:strVal val="visible"/>
                                      </p:to>
                                    </p:set>
                                  </p:childTnLst>
                                </p:cTn>
                              </p:par>
                              <p:par>
                                <p:cTn id="27" presetID="168" presetClass="entr" presetSubtype="0" fill="hold" grpId="0" nodeType="withEffect">
                                  <p:stCondLst>
                                    <p:cond delay="500"/>
                                  </p:stCondLst>
                                  <p:childTnLst>
                                    <p:set>
                                      <p:cBhvr>
                                        <p:cTn id="28" dur="1" fill="hold">
                                          <p:stCondLst>
                                            <p:cond delay="499"/>
                                          </p:stCondLst>
                                        </p:cTn>
                                        <p:tgtEl>
                                          <p:spTgt spid="17428"/>
                                        </p:tgtEl>
                                        <p:attrNameLst>
                                          <p:attrName>style.visibility</p:attrName>
                                        </p:attrNameLst>
                                      </p:cBhvr>
                                      <p:to>
                                        <p:strVal val="visible"/>
                                      </p:to>
                                    </p:set>
                                  </p:childTnLst>
                                </p:cTn>
                              </p:par>
                              <p:par>
                                <p:cTn id="29" presetID="168" presetClass="entr" presetSubtype="0" fill="hold" grpId="0" nodeType="withEffect">
                                  <p:stCondLst>
                                    <p:cond delay="500"/>
                                  </p:stCondLst>
                                  <p:childTnLst>
                                    <p:set>
                                      <p:cBhvr>
                                        <p:cTn id="30" dur="1" fill="hold">
                                          <p:stCondLst>
                                            <p:cond delay="499"/>
                                          </p:stCondLst>
                                        </p:cTn>
                                        <p:tgtEl>
                                          <p:spTgt spid="17429"/>
                                        </p:tgtEl>
                                        <p:attrNameLst>
                                          <p:attrName>style.visibility</p:attrName>
                                        </p:attrNameLst>
                                      </p:cBhvr>
                                      <p:to>
                                        <p:strVal val="visible"/>
                                      </p:to>
                                    </p:set>
                                  </p:childTnLst>
                                </p:cTn>
                              </p:par>
                              <p:par>
                                <p:cTn id="31" presetID="168" presetClass="entr" presetSubtype="0" fill="hold" grpId="0" nodeType="withEffect">
                                  <p:stCondLst>
                                    <p:cond delay="500"/>
                                  </p:stCondLst>
                                  <p:childTnLst>
                                    <p:set>
                                      <p:cBhvr>
                                        <p:cTn id="32" dur="1" fill="hold">
                                          <p:stCondLst>
                                            <p:cond delay="499"/>
                                          </p:stCondLst>
                                        </p:cTn>
                                        <p:tgtEl>
                                          <p:spTgt spid="17430"/>
                                        </p:tgtEl>
                                        <p:attrNameLst>
                                          <p:attrName>style.visibility</p:attrName>
                                        </p:attrNameLst>
                                      </p:cBhvr>
                                      <p:to>
                                        <p:strVal val="visible"/>
                                      </p:to>
                                    </p:set>
                                  </p:childTnLst>
                                </p:cTn>
                              </p:par>
                              <p:par>
                                <p:cTn id="33" presetID="168" presetClass="entr" presetSubtype="0" fill="hold" grpId="0" nodeType="withEffect">
                                  <p:stCondLst>
                                    <p:cond delay="500"/>
                                  </p:stCondLst>
                                  <p:childTnLst>
                                    <p:set>
                                      <p:cBhvr>
                                        <p:cTn id="34" dur="1" fill="hold">
                                          <p:stCondLst>
                                            <p:cond delay="499"/>
                                          </p:stCondLst>
                                        </p:cTn>
                                        <p:tgtEl>
                                          <p:spTgt spid="17436"/>
                                        </p:tgtEl>
                                        <p:attrNameLst>
                                          <p:attrName>style.visibility</p:attrName>
                                        </p:attrNameLst>
                                      </p:cBhvr>
                                      <p:to>
                                        <p:strVal val="visible"/>
                                      </p:to>
                                    </p:set>
                                  </p:childTnLst>
                                </p:cTn>
                              </p:par>
                            </p:childTnLst>
                          </p:cTn>
                        </p:par>
                        <p:par>
                          <p:cTn id="35" fill="hold" nodeType="afterGroup">
                            <p:stCondLst>
                              <p:cond delay="3000"/>
                            </p:stCondLst>
                            <p:childTnLst>
                              <p:par>
                                <p:cTn id="36" presetID="168" presetClass="entr" presetSubtype="0" fill="hold" nodeType="afterEffect">
                                  <p:stCondLst>
                                    <p:cond delay="500"/>
                                  </p:stCondLst>
                                  <p:childTnLst>
                                    <p:set>
                                      <p:cBhvr>
                                        <p:cTn id="37" dur="1" fill="hold">
                                          <p:stCondLst>
                                            <p:cond delay="499"/>
                                          </p:stCondLst>
                                        </p:cTn>
                                        <p:tgtEl>
                                          <p:spTgt spid="17419"/>
                                        </p:tgtEl>
                                        <p:attrNameLst>
                                          <p:attrName>style.visibility</p:attrName>
                                        </p:attrNameLst>
                                      </p:cBhvr>
                                      <p:to>
                                        <p:strVal val="visible"/>
                                      </p:to>
                                    </p:set>
                                  </p:childTnLst>
                                </p:cTn>
                              </p:par>
                              <p:par>
                                <p:cTn id="38" presetID="168" presetClass="entr" presetSubtype="0" fill="hold" nodeType="withEffect">
                                  <p:stCondLst>
                                    <p:cond delay="0"/>
                                  </p:stCondLst>
                                  <p:childTnLst>
                                    <p:set>
                                      <p:cBhvr>
                                        <p:cTn id="39" dur="1" fill="hold">
                                          <p:stCondLst>
                                            <p:cond delay="499"/>
                                          </p:stCondLst>
                                        </p:cTn>
                                        <p:tgtEl>
                                          <p:spTgt spid="17411"/>
                                        </p:tgtEl>
                                        <p:attrNameLst>
                                          <p:attrName>style.visibility</p:attrName>
                                        </p:attrNameLst>
                                      </p:cBhvr>
                                      <p:to>
                                        <p:strVal val="visible"/>
                                      </p:to>
                                    </p:set>
                                  </p:childTnLst>
                                </p:cTn>
                              </p:par>
                              <p:par>
                                <p:cTn id="40" presetID="168" presetClass="entr" presetSubtype="0" fill="hold" grpId="0" nodeType="withEffect">
                                  <p:stCondLst>
                                    <p:cond delay="500"/>
                                  </p:stCondLst>
                                  <p:childTnLst>
                                    <p:set>
                                      <p:cBhvr>
                                        <p:cTn id="41" dur="1" fill="hold">
                                          <p:stCondLst>
                                            <p:cond delay="499"/>
                                          </p:stCondLst>
                                        </p:cTn>
                                        <p:tgtEl>
                                          <p:spTgt spid="17431"/>
                                        </p:tgtEl>
                                        <p:attrNameLst>
                                          <p:attrName>style.visibility</p:attrName>
                                        </p:attrNameLst>
                                      </p:cBhvr>
                                      <p:to>
                                        <p:strVal val="visible"/>
                                      </p:to>
                                    </p:set>
                                  </p:childTnLst>
                                </p:cTn>
                              </p:par>
                              <p:par>
                                <p:cTn id="42" presetID="168" presetClass="entr" presetSubtype="0" fill="hold" grpId="0" nodeType="withEffect">
                                  <p:stCondLst>
                                    <p:cond delay="500"/>
                                  </p:stCondLst>
                                  <p:childTnLst>
                                    <p:set>
                                      <p:cBhvr>
                                        <p:cTn id="43" dur="1" fill="hold">
                                          <p:stCondLst>
                                            <p:cond delay="499"/>
                                          </p:stCondLst>
                                        </p:cTn>
                                        <p:tgtEl>
                                          <p:spTgt spid="17432"/>
                                        </p:tgtEl>
                                        <p:attrNameLst>
                                          <p:attrName>style.visibility</p:attrName>
                                        </p:attrNameLst>
                                      </p:cBhvr>
                                      <p:to>
                                        <p:strVal val="visible"/>
                                      </p:to>
                                    </p:set>
                                  </p:childTnLst>
                                </p:cTn>
                              </p:par>
                              <p:par>
                                <p:cTn id="44" presetID="168" presetClass="entr" presetSubtype="0" fill="hold" grpId="0" nodeType="withEffect">
                                  <p:stCondLst>
                                    <p:cond delay="500"/>
                                  </p:stCondLst>
                                  <p:childTnLst>
                                    <p:set>
                                      <p:cBhvr>
                                        <p:cTn id="45" dur="1" fill="hold">
                                          <p:stCondLst>
                                            <p:cond delay="499"/>
                                          </p:stCondLst>
                                        </p:cTn>
                                        <p:tgtEl>
                                          <p:spTgt spid="17433"/>
                                        </p:tgtEl>
                                        <p:attrNameLst>
                                          <p:attrName>style.visibility</p:attrName>
                                        </p:attrNameLst>
                                      </p:cBhvr>
                                      <p:to>
                                        <p:strVal val="visible"/>
                                      </p:to>
                                    </p:set>
                                  </p:childTnLst>
                                </p:cTn>
                              </p:par>
                              <p:par>
                                <p:cTn id="46" presetID="168" presetClass="entr" presetSubtype="0" fill="hold" grpId="0" nodeType="withEffect">
                                  <p:stCondLst>
                                    <p:cond delay="500"/>
                                  </p:stCondLst>
                                  <p:childTnLst>
                                    <p:set>
                                      <p:cBhvr>
                                        <p:cTn id="47" dur="1" fill="hold">
                                          <p:stCondLst>
                                            <p:cond delay="499"/>
                                          </p:stCondLst>
                                        </p:cTn>
                                        <p:tgtEl>
                                          <p:spTgt spid="17434"/>
                                        </p:tgtEl>
                                        <p:attrNameLst>
                                          <p:attrName>style.visibility</p:attrName>
                                        </p:attrNameLst>
                                      </p:cBhvr>
                                      <p:to>
                                        <p:strVal val="visible"/>
                                      </p:to>
                                    </p:set>
                                  </p:childTnLst>
                                </p:cTn>
                              </p:par>
                              <p:par>
                                <p:cTn id="48" presetID="168" presetClass="entr" presetSubtype="0" fill="hold" grpId="0" nodeType="withEffect">
                                  <p:stCondLst>
                                    <p:cond delay="500"/>
                                  </p:stCondLst>
                                  <p:childTnLst>
                                    <p:set>
                                      <p:cBhvr>
                                        <p:cTn id="49" dur="1" fill="hold">
                                          <p:stCondLst>
                                            <p:cond delay="499"/>
                                          </p:stCondLst>
                                        </p:cTn>
                                        <p:tgtEl>
                                          <p:spTgt spid="17437"/>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168" presetClass="entr" presetSubtype="0" fill="hold" nodeType="clickEffect">
                                  <p:stCondLst>
                                    <p:cond delay="0"/>
                                  </p:stCondLst>
                                  <p:childTnLst>
                                    <p:set>
                                      <p:cBhvr>
                                        <p:cTn id="53" dur="1" fill="hold">
                                          <p:stCondLst>
                                            <p:cond delay="499"/>
                                          </p:stCondLst>
                                        </p:cTn>
                                        <p:tgtEl>
                                          <p:spTgt spid="17459"/>
                                        </p:tgtEl>
                                        <p:attrNameLst>
                                          <p:attrName>style.visibility</p:attrName>
                                        </p:attrNameLst>
                                      </p:cBhvr>
                                      <p:to>
                                        <p:strVal val="visible"/>
                                      </p:to>
                                    </p:set>
                                  </p:childTnLst>
                                </p:cTn>
                              </p:par>
                            </p:childTnLst>
                          </p:cTn>
                        </p:par>
                        <p:par>
                          <p:cTn id="54" fill="hold" nodeType="afterGroup">
                            <p:stCondLst>
                              <p:cond delay="500"/>
                            </p:stCondLst>
                            <p:childTnLst>
                              <p:par>
                                <p:cTn id="55" presetID="168" presetClass="entr" presetSubtype="0" fill="hold" nodeType="afterEffect">
                                  <p:stCondLst>
                                    <p:cond delay="500"/>
                                  </p:stCondLst>
                                  <p:childTnLst>
                                    <p:set>
                                      <p:cBhvr>
                                        <p:cTn id="56" dur="1" fill="hold">
                                          <p:stCondLst>
                                            <p:cond delay="499"/>
                                          </p:stCondLst>
                                        </p:cTn>
                                        <p:tgtEl>
                                          <p:spTgt spid="17481"/>
                                        </p:tgtEl>
                                        <p:attrNameLst>
                                          <p:attrName>style.visibility</p:attrName>
                                        </p:attrNameLst>
                                      </p:cBhvr>
                                      <p:to>
                                        <p:strVal val="visible"/>
                                      </p:to>
                                    </p:set>
                                  </p:childTnLst>
                                </p:cTn>
                              </p:par>
                            </p:childTnLst>
                          </p:cTn>
                        </p:par>
                        <p:par>
                          <p:cTn id="57" fill="hold" nodeType="afterGroup">
                            <p:stCondLst>
                              <p:cond delay="1500"/>
                            </p:stCondLst>
                            <p:childTnLst>
                              <p:par>
                                <p:cTn id="58" presetID="168" presetClass="entr" presetSubtype="0" fill="hold" nodeType="afterEffect">
                                  <p:stCondLst>
                                    <p:cond delay="500"/>
                                  </p:stCondLst>
                                  <p:childTnLst>
                                    <p:set>
                                      <p:cBhvr>
                                        <p:cTn id="59" dur="1" fill="hold">
                                          <p:stCondLst>
                                            <p:cond delay="499"/>
                                          </p:stCondLst>
                                        </p:cTn>
                                        <p:tgtEl>
                                          <p:spTgt spid="17503"/>
                                        </p:tgtEl>
                                        <p:attrNameLst>
                                          <p:attrName>style.visibility</p:attrName>
                                        </p:attrNameLst>
                                      </p:cBhvr>
                                      <p:to>
                                        <p:strVal val="visible"/>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168" presetClass="entr" presetSubtype="0" fill="hold" nodeType="clickEffect">
                                  <p:stCondLst>
                                    <p:cond delay="0"/>
                                  </p:stCondLst>
                                  <p:childTnLst>
                                    <p:set>
                                      <p:cBhvr>
                                        <p:cTn id="63" dur="1" fill="hold">
                                          <p:stCondLst>
                                            <p:cond delay="499"/>
                                          </p:stCondLst>
                                        </p:cTn>
                                        <p:tgtEl>
                                          <p:spTgt spid="17539"/>
                                        </p:tgtEl>
                                        <p:attrNameLst>
                                          <p:attrName>style.visibility</p:attrName>
                                        </p:attrNameLst>
                                      </p:cBhvr>
                                      <p:to>
                                        <p:strVal val="visible"/>
                                      </p:to>
                                    </p:set>
                                  </p:childTnLst>
                                </p:cTn>
                              </p:par>
                            </p:childTnLst>
                          </p:cTn>
                        </p:par>
                        <p:par>
                          <p:cTn id="64" fill="hold" nodeType="afterGroup">
                            <p:stCondLst>
                              <p:cond delay="500"/>
                            </p:stCondLst>
                            <p:childTnLst>
                              <p:par>
                                <p:cTn id="65" presetID="168" presetClass="entr" presetSubtype="0" fill="hold" nodeType="afterEffect">
                                  <p:stCondLst>
                                    <p:cond delay="500"/>
                                  </p:stCondLst>
                                  <p:childTnLst>
                                    <p:set>
                                      <p:cBhvr>
                                        <p:cTn id="66" dur="1" fill="hold">
                                          <p:stCondLst>
                                            <p:cond delay="499"/>
                                          </p:stCondLst>
                                        </p:cTn>
                                        <p:tgtEl>
                                          <p:spTgt spid="17514"/>
                                        </p:tgtEl>
                                        <p:attrNameLst>
                                          <p:attrName>style.visibility</p:attrName>
                                        </p:attrNameLst>
                                      </p:cBhvr>
                                      <p:to>
                                        <p:strVal val="visible"/>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168" presetClass="entr" presetSubtype="0" fill="hold" grpId="0" nodeType="clickEffect">
                                  <p:stCondLst>
                                    <p:cond delay="0"/>
                                  </p:stCondLst>
                                  <p:childTnLst>
                                    <p:set>
                                      <p:cBhvr>
                                        <p:cTn id="70" dur="1" fill="hold">
                                          <p:stCondLst>
                                            <p:cond delay="499"/>
                                          </p:stCondLst>
                                        </p:cTn>
                                        <p:tgtEl>
                                          <p:spTgt spid="17504"/>
                                        </p:tgtEl>
                                        <p:attrNameLst>
                                          <p:attrName>style.visibility</p:attrName>
                                        </p:attrNameLst>
                                      </p:cBhvr>
                                      <p:to>
                                        <p:strVal val="visible"/>
                                      </p:to>
                                    </p:set>
                                  </p:childTnLst>
                                </p:cTn>
                              </p:par>
                            </p:childTnLst>
                          </p:cTn>
                        </p:par>
                        <p:par>
                          <p:cTn id="71" fill="hold" nodeType="afterGroup">
                            <p:stCondLst>
                              <p:cond delay="500"/>
                            </p:stCondLst>
                            <p:childTnLst>
                              <p:par>
                                <p:cTn id="72" presetID="168" presetClass="entr" presetSubtype="0" fill="hold" grpId="0" nodeType="afterEffect">
                                  <p:stCondLst>
                                    <p:cond delay="500"/>
                                  </p:stCondLst>
                                  <p:childTnLst>
                                    <p:set>
                                      <p:cBhvr>
                                        <p:cTn id="73" dur="1" fill="hold">
                                          <p:stCondLst>
                                            <p:cond delay="499"/>
                                          </p:stCondLst>
                                        </p:cTn>
                                        <p:tgtEl>
                                          <p:spTgt spid="17505"/>
                                        </p:tgtEl>
                                        <p:attrNameLst>
                                          <p:attrName>style.visibility</p:attrName>
                                        </p:attrNameLst>
                                      </p:cBhvr>
                                      <p:to>
                                        <p:strVal val="visible"/>
                                      </p:to>
                                    </p:set>
                                  </p:childTnLst>
                                </p:cTn>
                              </p:par>
                            </p:childTnLst>
                          </p:cTn>
                        </p:par>
                        <p:par>
                          <p:cTn id="74" fill="hold" nodeType="afterGroup">
                            <p:stCondLst>
                              <p:cond delay="1500"/>
                            </p:stCondLst>
                            <p:childTnLst>
                              <p:par>
                                <p:cTn id="75" presetID="168" presetClass="entr" presetSubtype="0" fill="hold" grpId="0" nodeType="afterEffect">
                                  <p:stCondLst>
                                    <p:cond delay="500"/>
                                  </p:stCondLst>
                                  <p:childTnLst>
                                    <p:set>
                                      <p:cBhvr>
                                        <p:cTn id="76" dur="1" fill="hold">
                                          <p:stCondLst>
                                            <p:cond delay="499"/>
                                          </p:stCondLst>
                                        </p:cTn>
                                        <p:tgtEl>
                                          <p:spTgt spid="17506"/>
                                        </p:tgtEl>
                                        <p:attrNameLst>
                                          <p:attrName>style.visibility</p:attrName>
                                        </p:attrNameLst>
                                      </p:cBhvr>
                                      <p:to>
                                        <p:strVal val="visible"/>
                                      </p:to>
                                    </p:se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17515"/>
                                        </p:tgtEl>
                                        <p:attrNameLst>
                                          <p:attrName>style.visibility</p:attrName>
                                        </p:attrNameLst>
                                      </p:cBhvr>
                                      <p:to>
                                        <p:strVal val="visible"/>
                                      </p:to>
                                    </p:set>
                                    <p:animEffect transition="in" filter="wipe(up)">
                                      <p:cBhvr>
                                        <p:cTn id="81" dur="500"/>
                                        <p:tgtEl>
                                          <p:spTgt spid="17515"/>
                                        </p:tgtEl>
                                      </p:cBhvr>
                                    </p:animEffect>
                                  </p:childTnLst>
                                </p:cTn>
                              </p:par>
                            </p:childTnLst>
                          </p:cTn>
                        </p:par>
                        <p:par>
                          <p:cTn id="82" fill="hold" nodeType="afterGroup">
                            <p:stCondLst>
                              <p:cond delay="500"/>
                            </p:stCondLst>
                            <p:childTnLst>
                              <p:par>
                                <p:cTn id="83" presetID="22" presetClass="entr" presetSubtype="1" fill="hold" grpId="0" nodeType="afterEffect">
                                  <p:stCondLst>
                                    <p:cond delay="1500"/>
                                  </p:stCondLst>
                                  <p:childTnLst>
                                    <p:set>
                                      <p:cBhvr>
                                        <p:cTn id="84" dur="1" fill="hold">
                                          <p:stCondLst>
                                            <p:cond delay="0"/>
                                          </p:stCondLst>
                                        </p:cTn>
                                        <p:tgtEl>
                                          <p:spTgt spid="17516"/>
                                        </p:tgtEl>
                                        <p:attrNameLst>
                                          <p:attrName>style.visibility</p:attrName>
                                        </p:attrNameLst>
                                      </p:cBhvr>
                                      <p:to>
                                        <p:strVal val="visible"/>
                                      </p:to>
                                    </p:set>
                                    <p:animEffect transition="in" filter="wipe(up)">
                                      <p:cBhvr>
                                        <p:cTn id="85" dur="500"/>
                                        <p:tgtEl>
                                          <p:spTgt spid="17516"/>
                                        </p:tgtEl>
                                      </p:cBhvr>
                                    </p:animEffect>
                                  </p:childTnLst>
                                </p:cTn>
                              </p:par>
                            </p:childTnLst>
                          </p:cTn>
                        </p:par>
                        <p:par>
                          <p:cTn id="86" fill="hold" nodeType="afterGroup">
                            <p:stCondLst>
                              <p:cond delay="2500"/>
                            </p:stCondLst>
                            <p:childTnLst>
                              <p:par>
                                <p:cTn id="87" presetID="22" presetClass="entr" presetSubtype="1" fill="hold" grpId="0" nodeType="afterEffect">
                                  <p:stCondLst>
                                    <p:cond delay="1500"/>
                                  </p:stCondLst>
                                  <p:childTnLst>
                                    <p:set>
                                      <p:cBhvr>
                                        <p:cTn id="88" dur="1" fill="hold">
                                          <p:stCondLst>
                                            <p:cond delay="0"/>
                                          </p:stCondLst>
                                        </p:cTn>
                                        <p:tgtEl>
                                          <p:spTgt spid="17517"/>
                                        </p:tgtEl>
                                        <p:attrNameLst>
                                          <p:attrName>style.visibility</p:attrName>
                                        </p:attrNameLst>
                                      </p:cBhvr>
                                      <p:to>
                                        <p:strVal val="visible"/>
                                      </p:to>
                                    </p:set>
                                    <p:animEffect transition="in" filter="wipe(up)">
                                      <p:cBhvr>
                                        <p:cTn id="89" dur="500"/>
                                        <p:tgtEl>
                                          <p:spTgt spid="17517"/>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22" presetClass="entr" presetSubtype="4" fill="hold" nodeType="clickEffect">
                                  <p:stCondLst>
                                    <p:cond delay="0"/>
                                  </p:stCondLst>
                                  <p:childTnLst>
                                    <p:set>
                                      <p:cBhvr>
                                        <p:cTn id="93" dur="1" fill="hold">
                                          <p:stCondLst>
                                            <p:cond delay="0"/>
                                          </p:stCondLst>
                                        </p:cTn>
                                        <p:tgtEl>
                                          <p:spTgt spid="17542"/>
                                        </p:tgtEl>
                                        <p:attrNameLst>
                                          <p:attrName>style.visibility</p:attrName>
                                        </p:attrNameLst>
                                      </p:cBhvr>
                                      <p:to>
                                        <p:strVal val="visible"/>
                                      </p:to>
                                    </p:set>
                                    <p:animEffect transition="in" filter="wipe(down)">
                                      <p:cBhvr>
                                        <p:cTn id="94" dur="500"/>
                                        <p:tgtEl>
                                          <p:spTgt spid="17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3" grpId="0" animBg="1"/>
      <p:bldP spid="17424" grpId="0" animBg="1"/>
      <p:bldP spid="17425" grpId="0" animBg="1"/>
      <p:bldP spid="17426" grpId="0" animBg="1"/>
      <p:bldP spid="17427" grpId="0" animBg="1"/>
      <p:bldP spid="17428" grpId="0" animBg="1"/>
      <p:bldP spid="17429" grpId="0" animBg="1"/>
      <p:bldP spid="17430" grpId="0" animBg="1"/>
      <p:bldP spid="17431" grpId="0" animBg="1"/>
      <p:bldP spid="17432" grpId="0" animBg="1"/>
      <p:bldP spid="17433" grpId="0" animBg="1"/>
      <p:bldP spid="17434" grpId="0" animBg="1"/>
      <p:bldP spid="17435" grpId="0" autoUpdateAnimBg="0"/>
      <p:bldP spid="17436" grpId="0" autoUpdateAnimBg="0"/>
      <p:bldP spid="17437" grpId="0" autoUpdateAnimBg="0"/>
      <p:bldP spid="17504" grpId="0" autoUpdateAnimBg="0"/>
      <p:bldP spid="17505" grpId="0" autoUpdateAnimBg="0"/>
      <p:bldP spid="17506" grpId="0" autoUpdateAnimBg="0"/>
      <p:bldP spid="17515" grpId="0" animBg="1"/>
      <p:bldP spid="17516" grpId="0" animBg="1"/>
      <p:bldP spid="175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p:txBody>
          <a:bodyPr/>
          <a:lstStyle/>
          <a:p>
            <a:r>
              <a:rPr lang="en-US"/>
              <a:t>Feature detection</a:t>
            </a:r>
          </a:p>
        </p:txBody>
      </p:sp>
      <p:grpSp>
        <p:nvGrpSpPr>
          <p:cNvPr id="190501" name="Group 37"/>
          <p:cNvGrpSpPr>
            <a:grpSpLocks/>
          </p:cNvGrpSpPr>
          <p:nvPr/>
        </p:nvGrpSpPr>
        <p:grpSpPr bwMode="auto">
          <a:xfrm>
            <a:off x="2413000" y="2392363"/>
            <a:ext cx="4232275" cy="3711575"/>
            <a:chOff x="1300" y="1670"/>
            <a:chExt cx="2049" cy="1800"/>
          </a:xfrm>
        </p:grpSpPr>
        <p:pic>
          <p:nvPicPr>
            <p:cNvPr id="190471" name="Picture 7" descr="vgasull_234975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3" y="3199"/>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0472" name="Picture 8" descr="vgasull_251380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 y="186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0473" name="Picture 9" descr="12537899@N00_619986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0" y="300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0481" name="Picture 17" descr="amos_3300443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 y="1670"/>
              <a:ext cx="3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pic>
          <p:nvPicPr>
            <p:cNvPr id="190482" name="Picture 18" descr="antmoose_358932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5" y="2059"/>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0483" name="Picture 19" descr="brodo_16087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5" y="311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0486" name="Picture 22"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0487" name="Picture 23" descr="ekenzie_18947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 y="3088"/>
              <a:ext cx="243" cy="362"/>
            </a:xfrm>
            <a:prstGeom prst="rect">
              <a:avLst/>
            </a:prstGeom>
            <a:noFill/>
            <a:extLst>
              <a:ext uri="{909E8E84-426E-40dd-AFC4-6F175D3DCCD1}">
                <a14:hiddenFill xmlns:a14="http://schemas.microsoft.com/office/drawing/2010/main">
                  <a:solidFill>
                    <a:srgbClr val="FFFFFF"/>
                  </a:solidFill>
                </a14:hiddenFill>
              </a:ext>
            </a:extLst>
          </p:spPr>
        </p:pic>
        <p:pic>
          <p:nvPicPr>
            <p:cNvPr id="190488" name="Picture 24" descr="ewanmcdowall_608215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84" y="261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0489" name="Picture 25"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0490" name="Picture 26" descr="kurtnaks_312632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39" y="2476"/>
              <a:ext cx="241" cy="362"/>
            </a:xfrm>
            <a:prstGeom prst="rect">
              <a:avLst/>
            </a:prstGeom>
            <a:noFill/>
            <a:extLst>
              <a:ext uri="{909E8E84-426E-40dd-AFC4-6F175D3DCCD1}">
                <a14:hiddenFill xmlns:a14="http://schemas.microsoft.com/office/drawing/2010/main">
                  <a:solidFill>
                    <a:srgbClr val="FFFFFF"/>
                  </a:solidFill>
                </a14:hiddenFill>
              </a:ext>
            </a:extLst>
          </p:spPr>
        </p:pic>
        <p:pic>
          <p:nvPicPr>
            <p:cNvPr id="190491" name="Picture 27" descr="kurtnaks_312647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7" y="3088"/>
              <a:ext cx="242" cy="362"/>
            </a:xfrm>
            <a:prstGeom prst="rect">
              <a:avLst/>
            </a:prstGeom>
            <a:noFill/>
            <a:extLst>
              <a:ext uri="{909E8E84-426E-40dd-AFC4-6F175D3DCCD1}">
                <a14:hiddenFill xmlns:a14="http://schemas.microsoft.com/office/drawing/2010/main">
                  <a:solidFill>
                    <a:srgbClr val="FFFFFF"/>
                  </a:solidFill>
                </a14:hiddenFill>
              </a:ext>
            </a:extLst>
          </p:spPr>
        </p:pic>
        <p:pic>
          <p:nvPicPr>
            <p:cNvPr id="190493" name="Picture 29" descr="kurtnaks_312682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12" y="1809"/>
              <a:ext cx="362" cy="242"/>
            </a:xfrm>
            <a:prstGeom prst="rect">
              <a:avLst/>
            </a:prstGeom>
            <a:noFill/>
            <a:extLst>
              <a:ext uri="{909E8E84-426E-40dd-AFC4-6F175D3DCCD1}">
                <a14:hiddenFill xmlns:a14="http://schemas.microsoft.com/office/drawing/2010/main">
                  <a:solidFill>
                    <a:srgbClr val="FFFFFF"/>
                  </a:solidFill>
                </a14:hiddenFill>
              </a:ext>
            </a:extLst>
          </p:spPr>
        </p:pic>
        <p:pic>
          <p:nvPicPr>
            <p:cNvPr id="190497" name="Picture 33" descr="mrjennings_232990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68" y="2588"/>
              <a:ext cx="271" cy="361"/>
            </a:xfrm>
            <a:prstGeom prst="rect">
              <a:avLst/>
            </a:prstGeom>
            <a:noFill/>
            <a:extLst>
              <a:ext uri="{909E8E84-426E-40dd-AFC4-6F175D3DCCD1}">
                <a14:hiddenFill xmlns:a14="http://schemas.microsoft.com/office/drawing/2010/main">
                  <a:solidFill>
                    <a:srgbClr val="FFFFFF"/>
                  </a:solidFill>
                </a14:hiddenFill>
              </a:ext>
            </a:extLst>
          </p:spPr>
        </p:pic>
        <p:pic>
          <p:nvPicPr>
            <p:cNvPr id="190498" name="Picture 34" descr="mrjennings_6262446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13" y="2643"/>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0499" name="Picture 35"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grpSp>
      <p:sp>
        <p:nvSpPr>
          <p:cNvPr id="190503" name="Rectangle 39"/>
          <p:cNvSpPr>
            <a:spLocks noChangeArrowheads="1"/>
          </p:cNvSpPr>
          <p:nvPr/>
        </p:nvSpPr>
        <p:spPr bwMode="auto">
          <a:xfrm>
            <a:off x="1384300" y="1355725"/>
            <a:ext cx="6529388"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0">
              <a:lnSpc>
                <a:spcPct val="110000"/>
              </a:lnSpc>
              <a:spcBef>
                <a:spcPts val="600"/>
              </a:spcBef>
              <a:spcAft>
                <a:spcPts val="600"/>
              </a:spcAft>
              <a:buClr>
                <a:schemeClr val="accent2"/>
              </a:buClr>
              <a:buSzPct val="110000"/>
            </a:pPr>
            <a:r>
              <a:rPr lang="en-US" sz="2400"/>
              <a:t>Detect features using SIFT [Lowe, IJCV 2004]</a:t>
            </a:r>
          </a:p>
        </p:txBody>
      </p:sp>
    </p:spTree>
    <p:extLst>
      <p:ext uri="{BB962C8B-B14F-4D97-AF65-F5344CB8AC3E}">
        <p14:creationId xmlns:p14="http://schemas.microsoft.com/office/powerpoint/2010/main" val="6691048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p:txBody>
          <a:bodyPr/>
          <a:lstStyle/>
          <a:p>
            <a:r>
              <a:rPr lang="en-US"/>
              <a:t>Feature detection</a:t>
            </a:r>
          </a:p>
        </p:txBody>
      </p:sp>
      <p:sp>
        <p:nvSpPr>
          <p:cNvPr id="192515" name="Rectangle 3"/>
          <p:cNvSpPr>
            <a:spLocks noGrp="1" noChangeArrowheads="1"/>
          </p:cNvSpPr>
          <p:nvPr>
            <p:ph type="body" idx="1"/>
          </p:nvPr>
        </p:nvSpPr>
        <p:spPr>
          <a:xfrm>
            <a:off x="1384300" y="1355725"/>
            <a:ext cx="6529388" cy="550863"/>
          </a:xfrm>
        </p:spPr>
        <p:txBody>
          <a:bodyPr/>
          <a:lstStyle/>
          <a:p>
            <a:pPr>
              <a:buFontTx/>
              <a:buNone/>
            </a:pPr>
            <a:r>
              <a:rPr lang="en-US" sz="2400"/>
              <a:t>Detect features using SIFT [Lowe, IJCV 2004]</a:t>
            </a:r>
          </a:p>
        </p:txBody>
      </p:sp>
      <p:grpSp>
        <p:nvGrpSpPr>
          <p:cNvPr id="192763" name="Group 251"/>
          <p:cNvGrpSpPr>
            <a:grpSpLocks/>
          </p:cNvGrpSpPr>
          <p:nvPr/>
        </p:nvGrpSpPr>
        <p:grpSpPr bwMode="auto">
          <a:xfrm>
            <a:off x="2413000" y="2392363"/>
            <a:ext cx="4232275" cy="3711575"/>
            <a:chOff x="1300" y="1670"/>
            <a:chExt cx="2049" cy="1800"/>
          </a:xfrm>
        </p:grpSpPr>
        <p:pic>
          <p:nvPicPr>
            <p:cNvPr id="192520" name="Picture 8" descr="vgasull_234975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3" y="3199"/>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2521" name="Picture 9" descr="vgasull_251380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 y="186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2522" name="Picture 10" descr="12537899@N00_619986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0" y="300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2530" name="Picture 18" descr="amos_3300443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 y="1670"/>
              <a:ext cx="3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pic>
          <p:nvPicPr>
            <p:cNvPr id="192531" name="Picture 19" descr="antmoose_358932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5" y="2059"/>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2532" name="Picture 20" descr="brodo_16087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5" y="311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2535" name="Picture 23"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2536" name="Picture 24" descr="ekenzie_18947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 y="3088"/>
              <a:ext cx="243" cy="362"/>
            </a:xfrm>
            <a:prstGeom prst="rect">
              <a:avLst/>
            </a:prstGeom>
            <a:noFill/>
            <a:extLst>
              <a:ext uri="{909E8E84-426E-40dd-AFC4-6F175D3DCCD1}">
                <a14:hiddenFill xmlns:a14="http://schemas.microsoft.com/office/drawing/2010/main">
                  <a:solidFill>
                    <a:srgbClr val="FFFFFF"/>
                  </a:solidFill>
                </a14:hiddenFill>
              </a:ext>
            </a:extLst>
          </p:spPr>
        </p:pic>
        <p:pic>
          <p:nvPicPr>
            <p:cNvPr id="192537" name="Picture 25" descr="ewanmcdowall_608215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84" y="261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2538" name="Picture 26"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2539" name="Picture 27" descr="kurtnaks_312632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39" y="2476"/>
              <a:ext cx="241" cy="362"/>
            </a:xfrm>
            <a:prstGeom prst="rect">
              <a:avLst/>
            </a:prstGeom>
            <a:noFill/>
            <a:extLst>
              <a:ext uri="{909E8E84-426E-40dd-AFC4-6F175D3DCCD1}">
                <a14:hiddenFill xmlns:a14="http://schemas.microsoft.com/office/drawing/2010/main">
                  <a:solidFill>
                    <a:srgbClr val="FFFFFF"/>
                  </a:solidFill>
                </a14:hiddenFill>
              </a:ext>
            </a:extLst>
          </p:spPr>
        </p:pic>
        <p:pic>
          <p:nvPicPr>
            <p:cNvPr id="192540" name="Picture 28" descr="kurtnaks_312647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7" y="3088"/>
              <a:ext cx="242" cy="362"/>
            </a:xfrm>
            <a:prstGeom prst="rect">
              <a:avLst/>
            </a:prstGeom>
            <a:noFill/>
            <a:extLst>
              <a:ext uri="{909E8E84-426E-40dd-AFC4-6F175D3DCCD1}">
                <a14:hiddenFill xmlns:a14="http://schemas.microsoft.com/office/drawing/2010/main">
                  <a:solidFill>
                    <a:srgbClr val="FFFFFF"/>
                  </a:solidFill>
                </a14:hiddenFill>
              </a:ext>
            </a:extLst>
          </p:spPr>
        </p:pic>
        <p:pic>
          <p:nvPicPr>
            <p:cNvPr id="192542" name="Picture 30" descr="kurtnaks_312682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12" y="1809"/>
              <a:ext cx="362" cy="242"/>
            </a:xfrm>
            <a:prstGeom prst="rect">
              <a:avLst/>
            </a:prstGeom>
            <a:noFill/>
            <a:extLst>
              <a:ext uri="{909E8E84-426E-40dd-AFC4-6F175D3DCCD1}">
                <a14:hiddenFill xmlns:a14="http://schemas.microsoft.com/office/drawing/2010/main">
                  <a:solidFill>
                    <a:srgbClr val="FFFFFF"/>
                  </a:solidFill>
                </a14:hiddenFill>
              </a:ext>
            </a:extLst>
          </p:spPr>
        </p:pic>
        <p:pic>
          <p:nvPicPr>
            <p:cNvPr id="192546" name="Picture 34" descr="mrjennings_232990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68" y="2588"/>
              <a:ext cx="271" cy="361"/>
            </a:xfrm>
            <a:prstGeom prst="rect">
              <a:avLst/>
            </a:prstGeom>
            <a:noFill/>
            <a:extLst>
              <a:ext uri="{909E8E84-426E-40dd-AFC4-6F175D3DCCD1}">
                <a14:hiddenFill xmlns:a14="http://schemas.microsoft.com/office/drawing/2010/main">
                  <a:solidFill>
                    <a:srgbClr val="FFFFFF"/>
                  </a:solidFill>
                </a14:hiddenFill>
              </a:ext>
            </a:extLst>
          </p:spPr>
        </p:pic>
        <p:pic>
          <p:nvPicPr>
            <p:cNvPr id="192547" name="Picture 35" descr="mrjennings_6262446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13" y="2643"/>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2548" name="Picture 36"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sp>
          <p:nvSpPr>
            <p:cNvPr id="192549" name="Oval 37"/>
            <p:cNvSpPr>
              <a:spLocks noChangeArrowheads="1"/>
            </p:cNvSpPr>
            <p:nvPr/>
          </p:nvSpPr>
          <p:spPr bwMode="auto">
            <a:xfrm flipH="1">
              <a:off x="1828" y="178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0" name="Oval 38"/>
            <p:cNvSpPr>
              <a:spLocks noChangeArrowheads="1"/>
            </p:cNvSpPr>
            <p:nvPr/>
          </p:nvSpPr>
          <p:spPr bwMode="auto">
            <a:xfrm flipH="1">
              <a:off x="1934" y="1837"/>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1" name="Oval 39"/>
            <p:cNvSpPr>
              <a:spLocks noChangeArrowheads="1"/>
            </p:cNvSpPr>
            <p:nvPr/>
          </p:nvSpPr>
          <p:spPr bwMode="auto">
            <a:xfrm flipH="1">
              <a:off x="2045" y="172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2" name="Oval 40"/>
            <p:cNvSpPr>
              <a:spLocks noChangeArrowheads="1"/>
            </p:cNvSpPr>
            <p:nvPr/>
          </p:nvSpPr>
          <p:spPr bwMode="auto">
            <a:xfrm flipH="1">
              <a:off x="1967" y="210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3" name="Oval 41"/>
            <p:cNvSpPr>
              <a:spLocks noChangeArrowheads="1"/>
            </p:cNvSpPr>
            <p:nvPr/>
          </p:nvSpPr>
          <p:spPr bwMode="auto">
            <a:xfrm flipH="1">
              <a:off x="2078"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4" name="Oval 42"/>
            <p:cNvSpPr>
              <a:spLocks noChangeArrowheads="1"/>
            </p:cNvSpPr>
            <p:nvPr/>
          </p:nvSpPr>
          <p:spPr bwMode="auto">
            <a:xfrm flipH="1">
              <a:off x="1773"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sz="1800"/>
            </a:p>
          </p:txBody>
        </p:sp>
        <p:sp>
          <p:nvSpPr>
            <p:cNvPr id="192555" name="Oval 43"/>
            <p:cNvSpPr>
              <a:spLocks noChangeArrowheads="1"/>
            </p:cNvSpPr>
            <p:nvPr/>
          </p:nvSpPr>
          <p:spPr bwMode="auto">
            <a:xfrm flipH="1">
              <a:off x="2468"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6" name="Oval 44"/>
            <p:cNvSpPr>
              <a:spLocks noChangeArrowheads="1"/>
            </p:cNvSpPr>
            <p:nvPr/>
          </p:nvSpPr>
          <p:spPr bwMode="auto">
            <a:xfrm flipH="1">
              <a:off x="1967" y="2282"/>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7" name="Oval 45"/>
            <p:cNvSpPr>
              <a:spLocks noChangeArrowheads="1"/>
            </p:cNvSpPr>
            <p:nvPr/>
          </p:nvSpPr>
          <p:spPr bwMode="auto">
            <a:xfrm flipH="1">
              <a:off x="2718" y="189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8" name="Oval 46"/>
            <p:cNvSpPr>
              <a:spLocks noChangeArrowheads="1"/>
            </p:cNvSpPr>
            <p:nvPr/>
          </p:nvSpPr>
          <p:spPr bwMode="auto">
            <a:xfrm flipH="1">
              <a:off x="2551" y="2004"/>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59" name="Oval 47"/>
            <p:cNvSpPr>
              <a:spLocks noChangeArrowheads="1"/>
            </p:cNvSpPr>
            <p:nvPr/>
          </p:nvSpPr>
          <p:spPr bwMode="auto">
            <a:xfrm flipH="1">
              <a:off x="2440"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0" name="Oval 48"/>
            <p:cNvSpPr>
              <a:spLocks noChangeArrowheads="1"/>
            </p:cNvSpPr>
            <p:nvPr/>
          </p:nvSpPr>
          <p:spPr bwMode="auto">
            <a:xfrm flipH="1">
              <a:off x="2718" y="2337"/>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1" name="Oval 49"/>
            <p:cNvSpPr>
              <a:spLocks noChangeArrowheads="1"/>
            </p:cNvSpPr>
            <p:nvPr/>
          </p:nvSpPr>
          <p:spPr bwMode="auto">
            <a:xfrm flipH="1">
              <a:off x="2551" y="2699"/>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2" name="Oval 50"/>
            <p:cNvSpPr>
              <a:spLocks noChangeArrowheads="1"/>
            </p:cNvSpPr>
            <p:nvPr/>
          </p:nvSpPr>
          <p:spPr bwMode="auto">
            <a:xfrm flipH="1">
              <a:off x="2662"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3" name="Oval 51"/>
            <p:cNvSpPr>
              <a:spLocks noChangeArrowheads="1"/>
            </p:cNvSpPr>
            <p:nvPr/>
          </p:nvSpPr>
          <p:spPr bwMode="auto">
            <a:xfrm flipH="1">
              <a:off x="2190" y="2643"/>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4" name="Oval 52"/>
            <p:cNvSpPr>
              <a:spLocks noChangeArrowheads="1"/>
            </p:cNvSpPr>
            <p:nvPr/>
          </p:nvSpPr>
          <p:spPr bwMode="auto">
            <a:xfrm flipH="1">
              <a:off x="2496" y="286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5" name="Oval 53"/>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6" name="Oval 54"/>
            <p:cNvSpPr>
              <a:spLocks noChangeArrowheads="1"/>
            </p:cNvSpPr>
            <p:nvPr/>
          </p:nvSpPr>
          <p:spPr bwMode="auto">
            <a:xfrm flipH="1">
              <a:off x="1550" y="253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7" name="Oval 55"/>
            <p:cNvSpPr>
              <a:spLocks noChangeArrowheads="1"/>
            </p:cNvSpPr>
            <p:nvPr/>
          </p:nvSpPr>
          <p:spPr bwMode="auto">
            <a:xfrm flipH="1">
              <a:off x="1494" y="267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8" name="Oval 56"/>
            <p:cNvSpPr>
              <a:spLocks noChangeArrowheads="1"/>
            </p:cNvSpPr>
            <p:nvPr/>
          </p:nvSpPr>
          <p:spPr bwMode="auto">
            <a:xfrm flipH="1">
              <a:off x="1439" y="2143"/>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69" name="Oval 57"/>
            <p:cNvSpPr>
              <a:spLocks noChangeArrowheads="1"/>
            </p:cNvSpPr>
            <p:nvPr/>
          </p:nvSpPr>
          <p:spPr bwMode="auto">
            <a:xfrm flipH="1">
              <a:off x="1606" y="2170"/>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0" name="Oval 58"/>
            <p:cNvSpPr>
              <a:spLocks noChangeArrowheads="1"/>
            </p:cNvSpPr>
            <p:nvPr/>
          </p:nvSpPr>
          <p:spPr bwMode="auto">
            <a:xfrm flipH="1">
              <a:off x="1606" y="311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1" name="Oval 59"/>
            <p:cNvSpPr>
              <a:spLocks noChangeArrowheads="1"/>
            </p:cNvSpPr>
            <p:nvPr/>
          </p:nvSpPr>
          <p:spPr bwMode="auto">
            <a:xfrm flipH="1">
              <a:off x="1550" y="319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2" name="Oval 60"/>
            <p:cNvSpPr>
              <a:spLocks noChangeArrowheads="1"/>
            </p:cNvSpPr>
            <p:nvPr/>
          </p:nvSpPr>
          <p:spPr bwMode="auto">
            <a:xfrm flipH="1">
              <a:off x="3191"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3" name="Oval 61"/>
            <p:cNvSpPr>
              <a:spLocks noChangeArrowheads="1"/>
            </p:cNvSpPr>
            <p:nvPr/>
          </p:nvSpPr>
          <p:spPr bwMode="auto">
            <a:xfrm flipH="1">
              <a:off x="1967"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4" name="Oval 62"/>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5" name="Oval 63"/>
            <p:cNvSpPr>
              <a:spLocks noChangeArrowheads="1"/>
            </p:cNvSpPr>
            <p:nvPr/>
          </p:nvSpPr>
          <p:spPr bwMode="auto">
            <a:xfrm flipH="1">
              <a:off x="1828"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6" name="Oval 64"/>
            <p:cNvSpPr>
              <a:spLocks noChangeArrowheads="1"/>
            </p:cNvSpPr>
            <p:nvPr/>
          </p:nvSpPr>
          <p:spPr bwMode="auto">
            <a:xfrm flipH="1">
              <a:off x="1939"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7" name="Oval 65"/>
            <p:cNvSpPr>
              <a:spLocks noChangeArrowheads="1"/>
            </p:cNvSpPr>
            <p:nvPr/>
          </p:nvSpPr>
          <p:spPr bwMode="auto">
            <a:xfrm flipH="1">
              <a:off x="1912" y="3338"/>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8" name="Oval 66"/>
            <p:cNvSpPr>
              <a:spLocks noChangeArrowheads="1"/>
            </p:cNvSpPr>
            <p:nvPr/>
          </p:nvSpPr>
          <p:spPr bwMode="auto">
            <a:xfrm flipH="1">
              <a:off x="2051" y="2838"/>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79" name="Oval 67"/>
            <p:cNvSpPr>
              <a:spLocks noChangeArrowheads="1"/>
            </p:cNvSpPr>
            <p:nvPr/>
          </p:nvSpPr>
          <p:spPr bwMode="auto">
            <a:xfrm flipH="1">
              <a:off x="2329"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80" name="Oval 68"/>
            <p:cNvSpPr>
              <a:spLocks noChangeArrowheads="1"/>
            </p:cNvSpPr>
            <p:nvPr/>
          </p:nvSpPr>
          <p:spPr bwMode="auto">
            <a:xfrm flipH="1">
              <a:off x="3302"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81" name="Oval 69"/>
            <p:cNvSpPr>
              <a:spLocks noChangeArrowheads="1"/>
            </p:cNvSpPr>
            <p:nvPr/>
          </p:nvSpPr>
          <p:spPr bwMode="auto">
            <a:xfrm flipH="1">
              <a:off x="2802" y="3199"/>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82" name="Oval 70"/>
            <p:cNvSpPr>
              <a:spLocks noChangeArrowheads="1"/>
            </p:cNvSpPr>
            <p:nvPr/>
          </p:nvSpPr>
          <p:spPr bwMode="auto">
            <a:xfrm flipH="1">
              <a:off x="3135" y="278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83" name="Oval 71"/>
            <p:cNvSpPr>
              <a:spLocks noChangeArrowheads="1"/>
            </p:cNvSpPr>
            <p:nvPr/>
          </p:nvSpPr>
          <p:spPr bwMode="auto">
            <a:xfrm flipH="1">
              <a:off x="2885"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84" name="Oval 72"/>
            <p:cNvSpPr>
              <a:spLocks noChangeArrowheads="1"/>
            </p:cNvSpPr>
            <p:nvPr/>
          </p:nvSpPr>
          <p:spPr bwMode="auto">
            <a:xfrm flipH="1">
              <a:off x="2996"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85" name="Oval 73"/>
            <p:cNvSpPr>
              <a:spLocks noChangeArrowheads="1"/>
            </p:cNvSpPr>
            <p:nvPr/>
          </p:nvSpPr>
          <p:spPr bwMode="auto">
            <a:xfrm flipH="1">
              <a:off x="2968" y="1920"/>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587" name="Oval 75"/>
            <p:cNvSpPr>
              <a:spLocks noChangeArrowheads="1"/>
            </p:cNvSpPr>
            <p:nvPr/>
          </p:nvSpPr>
          <p:spPr bwMode="auto">
            <a:xfrm flipH="1">
              <a:off x="3135" y="205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09" name="Oval 97"/>
            <p:cNvSpPr>
              <a:spLocks noChangeArrowheads="1"/>
            </p:cNvSpPr>
            <p:nvPr/>
          </p:nvSpPr>
          <p:spPr bwMode="auto">
            <a:xfrm flipH="1">
              <a:off x="3219" y="2337"/>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11" name="Oval 99"/>
            <p:cNvSpPr>
              <a:spLocks noChangeArrowheads="1"/>
            </p:cNvSpPr>
            <p:nvPr/>
          </p:nvSpPr>
          <p:spPr bwMode="auto">
            <a:xfrm flipH="1">
              <a:off x="3219" y="2254"/>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22" name="Oval 110"/>
            <p:cNvSpPr>
              <a:spLocks noChangeArrowheads="1"/>
            </p:cNvSpPr>
            <p:nvPr/>
          </p:nvSpPr>
          <p:spPr bwMode="auto">
            <a:xfrm flipH="1">
              <a:off x="1328" y="3032"/>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25" name="Oval 113"/>
            <p:cNvSpPr>
              <a:spLocks noChangeArrowheads="1"/>
            </p:cNvSpPr>
            <p:nvPr/>
          </p:nvSpPr>
          <p:spPr bwMode="auto">
            <a:xfrm flipH="1">
              <a:off x="1912" y="1753"/>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26" name="Oval 114"/>
            <p:cNvSpPr>
              <a:spLocks noChangeArrowheads="1"/>
            </p:cNvSpPr>
            <p:nvPr/>
          </p:nvSpPr>
          <p:spPr bwMode="auto">
            <a:xfrm flipH="1">
              <a:off x="2023" y="180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27" name="Oval 115"/>
            <p:cNvSpPr>
              <a:spLocks noChangeArrowheads="1"/>
            </p:cNvSpPr>
            <p:nvPr/>
          </p:nvSpPr>
          <p:spPr bwMode="auto">
            <a:xfrm flipH="1">
              <a:off x="2496"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28" name="Oval 116"/>
            <p:cNvSpPr>
              <a:spLocks noChangeArrowheads="1"/>
            </p:cNvSpPr>
            <p:nvPr/>
          </p:nvSpPr>
          <p:spPr bwMode="auto">
            <a:xfrm flipH="1">
              <a:off x="2635"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29" name="Oval 117"/>
            <p:cNvSpPr>
              <a:spLocks noChangeArrowheads="1"/>
            </p:cNvSpPr>
            <p:nvPr/>
          </p:nvSpPr>
          <p:spPr bwMode="auto">
            <a:xfrm flipH="1">
              <a:off x="2662" y="1837"/>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0" name="Oval 118"/>
            <p:cNvSpPr>
              <a:spLocks noChangeArrowheads="1"/>
            </p:cNvSpPr>
            <p:nvPr/>
          </p:nvSpPr>
          <p:spPr bwMode="auto">
            <a:xfrm flipH="1">
              <a:off x="3191"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1" name="Oval 119"/>
            <p:cNvSpPr>
              <a:spLocks noChangeArrowheads="1"/>
            </p:cNvSpPr>
            <p:nvPr/>
          </p:nvSpPr>
          <p:spPr bwMode="auto">
            <a:xfrm flipH="1">
              <a:off x="3080"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2" name="Oval 120"/>
            <p:cNvSpPr>
              <a:spLocks noChangeArrowheads="1"/>
            </p:cNvSpPr>
            <p:nvPr/>
          </p:nvSpPr>
          <p:spPr bwMode="auto">
            <a:xfrm flipH="1">
              <a:off x="2996" y="2004"/>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3" name="Oval 121"/>
            <p:cNvSpPr>
              <a:spLocks noChangeArrowheads="1"/>
            </p:cNvSpPr>
            <p:nvPr/>
          </p:nvSpPr>
          <p:spPr bwMode="auto">
            <a:xfrm flipH="1">
              <a:off x="1439" y="222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4" name="Oval 122"/>
            <p:cNvSpPr>
              <a:spLocks noChangeArrowheads="1"/>
            </p:cNvSpPr>
            <p:nvPr/>
          </p:nvSpPr>
          <p:spPr bwMode="auto">
            <a:xfrm flipH="1">
              <a:off x="1634" y="208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5" name="Oval 123"/>
            <p:cNvSpPr>
              <a:spLocks noChangeArrowheads="1"/>
            </p:cNvSpPr>
            <p:nvPr/>
          </p:nvSpPr>
          <p:spPr bwMode="auto">
            <a:xfrm flipH="1">
              <a:off x="2523" y="2198"/>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6" name="Oval 124"/>
            <p:cNvSpPr>
              <a:spLocks noChangeArrowheads="1"/>
            </p:cNvSpPr>
            <p:nvPr/>
          </p:nvSpPr>
          <p:spPr bwMode="auto">
            <a:xfrm flipH="1">
              <a:off x="2468" y="236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7" name="Oval 125"/>
            <p:cNvSpPr>
              <a:spLocks noChangeArrowheads="1"/>
            </p:cNvSpPr>
            <p:nvPr/>
          </p:nvSpPr>
          <p:spPr bwMode="auto">
            <a:xfrm flipH="1">
              <a:off x="2635" y="2282"/>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8" name="Oval 126"/>
            <p:cNvSpPr>
              <a:spLocks noChangeArrowheads="1"/>
            </p:cNvSpPr>
            <p:nvPr/>
          </p:nvSpPr>
          <p:spPr bwMode="auto">
            <a:xfrm flipH="1">
              <a:off x="2078" y="2282"/>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39" name="Oval 127"/>
            <p:cNvSpPr>
              <a:spLocks noChangeArrowheads="1"/>
            </p:cNvSpPr>
            <p:nvPr/>
          </p:nvSpPr>
          <p:spPr bwMode="auto">
            <a:xfrm flipH="1">
              <a:off x="2106" y="208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40" name="Oval 128"/>
            <p:cNvSpPr>
              <a:spLocks noChangeArrowheads="1"/>
            </p:cNvSpPr>
            <p:nvPr/>
          </p:nvSpPr>
          <p:spPr bwMode="auto">
            <a:xfrm flipH="1">
              <a:off x="1967" y="2671"/>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41" name="Oval 129"/>
            <p:cNvSpPr>
              <a:spLocks noChangeArrowheads="1"/>
            </p:cNvSpPr>
            <p:nvPr/>
          </p:nvSpPr>
          <p:spPr bwMode="auto">
            <a:xfrm flipH="1">
              <a:off x="2635" y="2838"/>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42" name="Oval 130"/>
            <p:cNvSpPr>
              <a:spLocks noChangeArrowheads="1"/>
            </p:cNvSpPr>
            <p:nvPr/>
          </p:nvSpPr>
          <p:spPr bwMode="auto">
            <a:xfrm flipH="1">
              <a:off x="2662" y="2643"/>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43" name="Oval 131"/>
            <p:cNvSpPr>
              <a:spLocks noChangeArrowheads="1"/>
            </p:cNvSpPr>
            <p:nvPr/>
          </p:nvSpPr>
          <p:spPr bwMode="auto">
            <a:xfrm flipH="1">
              <a:off x="3052"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44" name="Oval 132"/>
            <p:cNvSpPr>
              <a:spLocks noChangeArrowheads="1"/>
            </p:cNvSpPr>
            <p:nvPr/>
          </p:nvSpPr>
          <p:spPr bwMode="auto">
            <a:xfrm flipH="1">
              <a:off x="3080" y="2671"/>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45" name="Oval 133"/>
            <p:cNvSpPr>
              <a:spLocks noChangeArrowheads="1"/>
            </p:cNvSpPr>
            <p:nvPr/>
          </p:nvSpPr>
          <p:spPr bwMode="auto">
            <a:xfrm flipH="1">
              <a:off x="2941"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76" name="Oval 164"/>
            <p:cNvSpPr>
              <a:spLocks noChangeArrowheads="1"/>
            </p:cNvSpPr>
            <p:nvPr/>
          </p:nvSpPr>
          <p:spPr bwMode="auto">
            <a:xfrm flipH="1">
              <a:off x="3219" y="3255"/>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77" name="Oval 165"/>
            <p:cNvSpPr>
              <a:spLocks noChangeArrowheads="1"/>
            </p:cNvSpPr>
            <p:nvPr/>
          </p:nvSpPr>
          <p:spPr bwMode="auto">
            <a:xfrm flipH="1">
              <a:off x="3135"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78" name="Oval 166"/>
            <p:cNvSpPr>
              <a:spLocks noChangeArrowheads="1"/>
            </p:cNvSpPr>
            <p:nvPr/>
          </p:nvSpPr>
          <p:spPr bwMode="auto">
            <a:xfrm flipH="1">
              <a:off x="2885"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79" name="Oval 167"/>
            <p:cNvSpPr>
              <a:spLocks noChangeArrowheads="1"/>
            </p:cNvSpPr>
            <p:nvPr/>
          </p:nvSpPr>
          <p:spPr bwMode="auto">
            <a:xfrm flipH="1">
              <a:off x="2913" y="3144"/>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80" name="Oval 168"/>
            <p:cNvSpPr>
              <a:spLocks noChangeArrowheads="1"/>
            </p:cNvSpPr>
            <p:nvPr/>
          </p:nvSpPr>
          <p:spPr bwMode="auto">
            <a:xfrm flipH="1">
              <a:off x="2468" y="322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81" name="Oval 169"/>
            <p:cNvSpPr>
              <a:spLocks noChangeArrowheads="1"/>
            </p:cNvSpPr>
            <p:nvPr/>
          </p:nvSpPr>
          <p:spPr bwMode="auto">
            <a:xfrm flipH="1">
              <a:off x="2273" y="3255"/>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82" name="Oval 170"/>
            <p:cNvSpPr>
              <a:spLocks noChangeArrowheads="1"/>
            </p:cNvSpPr>
            <p:nvPr/>
          </p:nvSpPr>
          <p:spPr bwMode="auto">
            <a:xfrm flipH="1">
              <a:off x="2551"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88" name="Oval 176"/>
            <p:cNvSpPr>
              <a:spLocks noChangeArrowheads="1"/>
            </p:cNvSpPr>
            <p:nvPr/>
          </p:nvSpPr>
          <p:spPr bwMode="auto">
            <a:xfrm flipH="1">
              <a:off x="2051" y="336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89" name="Oval 177"/>
            <p:cNvSpPr>
              <a:spLocks noChangeArrowheads="1"/>
            </p:cNvSpPr>
            <p:nvPr/>
          </p:nvSpPr>
          <p:spPr bwMode="auto">
            <a:xfrm flipH="1">
              <a:off x="1828"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90" name="Oval 178"/>
            <p:cNvSpPr>
              <a:spLocks noChangeArrowheads="1"/>
            </p:cNvSpPr>
            <p:nvPr/>
          </p:nvSpPr>
          <p:spPr bwMode="auto">
            <a:xfrm flipH="1">
              <a:off x="1884" y="339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94" name="Oval 182"/>
            <p:cNvSpPr>
              <a:spLocks noChangeArrowheads="1"/>
            </p:cNvSpPr>
            <p:nvPr/>
          </p:nvSpPr>
          <p:spPr bwMode="auto">
            <a:xfrm flipH="1">
              <a:off x="1328" y="319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95" name="Oval 183"/>
            <p:cNvSpPr>
              <a:spLocks noChangeArrowheads="1"/>
            </p:cNvSpPr>
            <p:nvPr/>
          </p:nvSpPr>
          <p:spPr bwMode="auto">
            <a:xfrm flipH="1">
              <a:off x="1439" y="3060"/>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96" name="Oval 184"/>
            <p:cNvSpPr>
              <a:spLocks noChangeArrowheads="1"/>
            </p:cNvSpPr>
            <p:nvPr/>
          </p:nvSpPr>
          <p:spPr bwMode="auto">
            <a:xfrm flipH="1">
              <a:off x="1578" y="2699"/>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97" name="Oval 185"/>
            <p:cNvSpPr>
              <a:spLocks noChangeArrowheads="1"/>
            </p:cNvSpPr>
            <p:nvPr/>
          </p:nvSpPr>
          <p:spPr bwMode="auto">
            <a:xfrm flipH="1">
              <a:off x="1606" y="261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98" name="Oval 186"/>
            <p:cNvSpPr>
              <a:spLocks noChangeArrowheads="1"/>
            </p:cNvSpPr>
            <p:nvPr/>
          </p:nvSpPr>
          <p:spPr bwMode="auto">
            <a:xfrm flipH="1">
              <a:off x="1467" y="27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699" name="Oval 187"/>
            <p:cNvSpPr>
              <a:spLocks noChangeArrowheads="1"/>
            </p:cNvSpPr>
            <p:nvPr/>
          </p:nvSpPr>
          <p:spPr bwMode="auto">
            <a:xfrm flipH="1">
              <a:off x="1773" y="172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00" name="Oval 188"/>
            <p:cNvSpPr>
              <a:spLocks noChangeArrowheads="1"/>
            </p:cNvSpPr>
            <p:nvPr/>
          </p:nvSpPr>
          <p:spPr bwMode="auto">
            <a:xfrm flipH="1">
              <a:off x="1856" y="1865"/>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01" name="Oval 189"/>
            <p:cNvSpPr>
              <a:spLocks noChangeArrowheads="1"/>
            </p:cNvSpPr>
            <p:nvPr/>
          </p:nvSpPr>
          <p:spPr bwMode="auto">
            <a:xfrm flipH="1">
              <a:off x="2635" y="197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02" name="Oval 190"/>
            <p:cNvSpPr>
              <a:spLocks noChangeArrowheads="1"/>
            </p:cNvSpPr>
            <p:nvPr/>
          </p:nvSpPr>
          <p:spPr bwMode="auto">
            <a:xfrm flipH="1">
              <a:off x="2551" y="183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03" name="Oval 191"/>
            <p:cNvSpPr>
              <a:spLocks noChangeArrowheads="1"/>
            </p:cNvSpPr>
            <p:nvPr/>
          </p:nvSpPr>
          <p:spPr bwMode="auto">
            <a:xfrm flipH="1">
              <a:off x="3080" y="194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04" name="Oval 192"/>
            <p:cNvSpPr>
              <a:spLocks noChangeArrowheads="1"/>
            </p:cNvSpPr>
            <p:nvPr/>
          </p:nvSpPr>
          <p:spPr bwMode="auto">
            <a:xfrm flipH="1">
              <a:off x="3247" y="2087"/>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2" name="Oval 220"/>
            <p:cNvSpPr>
              <a:spLocks noChangeArrowheads="1"/>
            </p:cNvSpPr>
            <p:nvPr/>
          </p:nvSpPr>
          <p:spPr bwMode="auto">
            <a:xfrm flipH="1">
              <a:off x="2941" y="3366"/>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3" name="Oval 221"/>
            <p:cNvSpPr>
              <a:spLocks noChangeArrowheads="1"/>
            </p:cNvSpPr>
            <p:nvPr/>
          </p:nvSpPr>
          <p:spPr bwMode="auto">
            <a:xfrm flipH="1">
              <a:off x="2802" y="333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4" name="Oval 222"/>
            <p:cNvSpPr>
              <a:spLocks noChangeArrowheads="1"/>
            </p:cNvSpPr>
            <p:nvPr/>
          </p:nvSpPr>
          <p:spPr bwMode="auto">
            <a:xfrm flipH="1">
              <a:off x="2774"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5" name="Oval 223"/>
            <p:cNvSpPr>
              <a:spLocks noChangeArrowheads="1"/>
            </p:cNvSpPr>
            <p:nvPr/>
          </p:nvSpPr>
          <p:spPr bwMode="auto">
            <a:xfrm flipH="1">
              <a:off x="2412" y="3144"/>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6" name="Oval 224"/>
            <p:cNvSpPr>
              <a:spLocks noChangeArrowheads="1"/>
            </p:cNvSpPr>
            <p:nvPr/>
          </p:nvSpPr>
          <p:spPr bwMode="auto">
            <a:xfrm flipH="1">
              <a:off x="2523" y="3171"/>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7" name="Oval 225"/>
            <p:cNvSpPr>
              <a:spLocks noChangeArrowheads="1"/>
            </p:cNvSpPr>
            <p:nvPr/>
          </p:nvSpPr>
          <p:spPr bwMode="auto">
            <a:xfrm flipH="1">
              <a:off x="2357" y="3255"/>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8" name="Oval 226"/>
            <p:cNvSpPr>
              <a:spLocks noChangeArrowheads="1"/>
            </p:cNvSpPr>
            <p:nvPr/>
          </p:nvSpPr>
          <p:spPr bwMode="auto">
            <a:xfrm flipH="1">
              <a:off x="2051" y="3283"/>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39" name="Oval 227"/>
            <p:cNvSpPr>
              <a:spLocks noChangeArrowheads="1"/>
            </p:cNvSpPr>
            <p:nvPr/>
          </p:nvSpPr>
          <p:spPr bwMode="auto">
            <a:xfrm flipH="1">
              <a:off x="1967" y="3394"/>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45" name="Oval 233"/>
            <p:cNvSpPr>
              <a:spLocks noChangeArrowheads="1"/>
            </p:cNvSpPr>
            <p:nvPr/>
          </p:nvSpPr>
          <p:spPr bwMode="auto">
            <a:xfrm flipH="1">
              <a:off x="1439" y="3199"/>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46" name="Oval 234"/>
            <p:cNvSpPr>
              <a:spLocks noChangeArrowheads="1"/>
            </p:cNvSpPr>
            <p:nvPr/>
          </p:nvSpPr>
          <p:spPr bwMode="auto">
            <a:xfrm flipH="1">
              <a:off x="1522" y="306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47" name="Oval 235"/>
            <p:cNvSpPr>
              <a:spLocks noChangeArrowheads="1"/>
            </p:cNvSpPr>
            <p:nvPr/>
          </p:nvSpPr>
          <p:spPr bwMode="auto">
            <a:xfrm flipH="1">
              <a:off x="1328"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48" name="Oval 236"/>
            <p:cNvSpPr>
              <a:spLocks noChangeArrowheads="1"/>
            </p:cNvSpPr>
            <p:nvPr/>
          </p:nvSpPr>
          <p:spPr bwMode="auto">
            <a:xfrm flipH="1">
              <a:off x="1550" y="2782"/>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49" name="Oval 237"/>
            <p:cNvSpPr>
              <a:spLocks noChangeArrowheads="1"/>
            </p:cNvSpPr>
            <p:nvPr/>
          </p:nvSpPr>
          <p:spPr bwMode="auto">
            <a:xfrm flipH="1">
              <a:off x="1634" y="2754"/>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0" name="Oval 238"/>
            <p:cNvSpPr>
              <a:spLocks noChangeArrowheads="1"/>
            </p:cNvSpPr>
            <p:nvPr/>
          </p:nvSpPr>
          <p:spPr bwMode="auto">
            <a:xfrm flipH="1">
              <a:off x="2051" y="2643"/>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1" name="Oval 239"/>
            <p:cNvSpPr>
              <a:spLocks noChangeArrowheads="1"/>
            </p:cNvSpPr>
            <p:nvPr/>
          </p:nvSpPr>
          <p:spPr bwMode="auto">
            <a:xfrm flipH="1">
              <a:off x="2162" y="272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2" name="Oval 240"/>
            <p:cNvSpPr>
              <a:spLocks noChangeArrowheads="1"/>
            </p:cNvSpPr>
            <p:nvPr/>
          </p:nvSpPr>
          <p:spPr bwMode="auto">
            <a:xfrm flipH="1">
              <a:off x="2106" y="2365"/>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3" name="Oval 241"/>
            <p:cNvSpPr>
              <a:spLocks noChangeArrowheads="1"/>
            </p:cNvSpPr>
            <p:nvPr/>
          </p:nvSpPr>
          <p:spPr bwMode="auto">
            <a:xfrm flipH="1">
              <a:off x="1939"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4" name="Oval 242"/>
            <p:cNvSpPr>
              <a:spLocks noChangeArrowheads="1"/>
            </p:cNvSpPr>
            <p:nvPr/>
          </p:nvSpPr>
          <p:spPr bwMode="auto">
            <a:xfrm flipH="1">
              <a:off x="2496" y="2310"/>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5" name="Oval 243"/>
            <p:cNvSpPr>
              <a:spLocks noChangeArrowheads="1"/>
            </p:cNvSpPr>
            <p:nvPr/>
          </p:nvSpPr>
          <p:spPr bwMode="auto">
            <a:xfrm flipH="1">
              <a:off x="2690"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6" name="Oval 244"/>
            <p:cNvSpPr>
              <a:spLocks noChangeArrowheads="1"/>
            </p:cNvSpPr>
            <p:nvPr/>
          </p:nvSpPr>
          <p:spPr bwMode="auto">
            <a:xfrm flipH="1">
              <a:off x="3135" y="233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7" name="Oval 245"/>
            <p:cNvSpPr>
              <a:spLocks noChangeArrowheads="1"/>
            </p:cNvSpPr>
            <p:nvPr/>
          </p:nvSpPr>
          <p:spPr bwMode="auto">
            <a:xfrm flipH="1">
              <a:off x="3052" y="22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8" name="Oval 246"/>
            <p:cNvSpPr>
              <a:spLocks noChangeArrowheads="1"/>
            </p:cNvSpPr>
            <p:nvPr/>
          </p:nvSpPr>
          <p:spPr bwMode="auto">
            <a:xfrm flipH="1">
              <a:off x="3274" y="2421"/>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59" name="Oval 247"/>
            <p:cNvSpPr>
              <a:spLocks noChangeArrowheads="1"/>
            </p:cNvSpPr>
            <p:nvPr/>
          </p:nvSpPr>
          <p:spPr bwMode="auto">
            <a:xfrm flipH="1">
              <a:off x="2607" y="2671"/>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60" name="Oval 248"/>
            <p:cNvSpPr>
              <a:spLocks noChangeArrowheads="1"/>
            </p:cNvSpPr>
            <p:nvPr/>
          </p:nvSpPr>
          <p:spPr bwMode="auto">
            <a:xfrm flipH="1">
              <a:off x="2496" y="2615"/>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61" name="Oval 249"/>
            <p:cNvSpPr>
              <a:spLocks noChangeArrowheads="1"/>
            </p:cNvSpPr>
            <p:nvPr/>
          </p:nvSpPr>
          <p:spPr bwMode="auto">
            <a:xfrm flipH="1">
              <a:off x="2551" y="2893"/>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2762" name="Oval 250"/>
            <p:cNvSpPr>
              <a:spLocks noChangeArrowheads="1"/>
            </p:cNvSpPr>
            <p:nvPr/>
          </p:nvSpPr>
          <p:spPr bwMode="auto">
            <a:xfrm flipH="1">
              <a:off x="3191" y="2727"/>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395345827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a:t>Correspondence estimation</a:t>
            </a:r>
          </a:p>
        </p:txBody>
      </p:sp>
      <p:sp>
        <p:nvSpPr>
          <p:cNvPr id="34819" name="Rectangle 3"/>
          <p:cNvSpPr>
            <a:spLocks noGrp="1" noChangeArrowheads="1"/>
          </p:cNvSpPr>
          <p:nvPr>
            <p:ph type="body" idx="1"/>
          </p:nvPr>
        </p:nvSpPr>
        <p:spPr/>
        <p:txBody>
          <a:bodyPr/>
          <a:lstStyle/>
          <a:p>
            <a:r>
              <a:rPr lang="en-US" sz="2400"/>
              <a:t>Link up pairwise matches to form connected components of matches across several images</a:t>
            </a:r>
          </a:p>
        </p:txBody>
      </p:sp>
      <p:sp>
        <p:nvSpPr>
          <p:cNvPr id="34824" name="Text Box 8"/>
          <p:cNvSpPr txBox="1">
            <a:spLocks noChangeArrowheads="1"/>
          </p:cNvSpPr>
          <p:nvPr/>
        </p:nvSpPr>
        <p:spPr bwMode="auto">
          <a:xfrm>
            <a:off x="685800" y="5222875"/>
            <a:ext cx="9191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Image 1</a:t>
            </a:r>
          </a:p>
        </p:txBody>
      </p:sp>
      <p:sp>
        <p:nvSpPr>
          <p:cNvPr id="34825" name="Text Box 9"/>
          <p:cNvSpPr txBox="1">
            <a:spLocks noChangeArrowheads="1"/>
          </p:cNvSpPr>
          <p:nvPr/>
        </p:nvSpPr>
        <p:spPr bwMode="auto">
          <a:xfrm>
            <a:off x="2895600" y="5222875"/>
            <a:ext cx="9191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Image 2</a:t>
            </a:r>
          </a:p>
        </p:txBody>
      </p:sp>
      <p:sp>
        <p:nvSpPr>
          <p:cNvPr id="34826" name="Text Box 10"/>
          <p:cNvSpPr txBox="1">
            <a:spLocks noChangeArrowheads="1"/>
          </p:cNvSpPr>
          <p:nvPr/>
        </p:nvSpPr>
        <p:spPr bwMode="auto">
          <a:xfrm>
            <a:off x="5105400" y="5222875"/>
            <a:ext cx="9191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Image 3</a:t>
            </a:r>
          </a:p>
        </p:txBody>
      </p:sp>
      <p:sp>
        <p:nvSpPr>
          <p:cNvPr id="34827" name="Text Box 11"/>
          <p:cNvSpPr txBox="1">
            <a:spLocks noChangeArrowheads="1"/>
          </p:cNvSpPr>
          <p:nvPr/>
        </p:nvSpPr>
        <p:spPr bwMode="auto">
          <a:xfrm>
            <a:off x="7386638" y="5222875"/>
            <a:ext cx="9191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t>Image 4</a:t>
            </a:r>
          </a:p>
        </p:txBody>
      </p:sp>
      <p:pic>
        <p:nvPicPr>
          <p:cNvPr id="34828" name="Picture 12" descr="19654387@N00_1262894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2968625"/>
            <a:ext cx="165735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34829" name="Picture 13" descr="44124324682@N01_172556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2625" y="2968625"/>
            <a:ext cx="165735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34830" name="Picture 14" descr="ekenzie_189471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2968625"/>
            <a:ext cx="1487488" cy="2211388"/>
          </a:xfrm>
          <a:prstGeom prst="rect">
            <a:avLst/>
          </a:prstGeom>
          <a:noFill/>
          <a:extLst>
            <a:ext uri="{909E8E84-426E-40dd-AFC4-6F175D3DCCD1}">
              <a14:hiddenFill xmlns:a14="http://schemas.microsoft.com/office/drawing/2010/main">
                <a:solidFill>
                  <a:srgbClr val="FFFFFF"/>
                </a:solidFill>
              </a14:hiddenFill>
            </a:ext>
          </a:extLst>
        </p:spPr>
      </p:pic>
      <p:pic>
        <p:nvPicPr>
          <p:cNvPr id="34831" name="Picture 15" descr="kurtnaks_3126328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2968625"/>
            <a:ext cx="1476375" cy="2212975"/>
          </a:xfrm>
          <a:prstGeom prst="rect">
            <a:avLst/>
          </a:prstGeom>
          <a:noFill/>
          <a:extLst>
            <a:ext uri="{909E8E84-426E-40dd-AFC4-6F175D3DCCD1}">
              <a14:hiddenFill xmlns:a14="http://schemas.microsoft.com/office/drawing/2010/main">
                <a:solidFill>
                  <a:srgbClr val="FFFFFF"/>
                </a:solidFill>
              </a14:hiddenFill>
            </a:ext>
          </a:extLst>
        </p:spPr>
      </p:pic>
      <p:sp>
        <p:nvSpPr>
          <p:cNvPr id="34844" name="Line 28"/>
          <p:cNvSpPr>
            <a:spLocks noChangeShapeType="1"/>
          </p:cNvSpPr>
          <p:nvPr/>
        </p:nvSpPr>
        <p:spPr bwMode="auto">
          <a:xfrm flipV="1">
            <a:off x="1295400" y="3349625"/>
            <a:ext cx="2133600" cy="914400"/>
          </a:xfrm>
          <a:prstGeom prst="line">
            <a:avLst/>
          </a:prstGeom>
          <a:noFill/>
          <a:ln w="28575">
            <a:solidFill>
              <a:srgbClr val="3366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4845" name="Line 29"/>
          <p:cNvSpPr>
            <a:spLocks noChangeShapeType="1"/>
          </p:cNvSpPr>
          <p:nvPr/>
        </p:nvSpPr>
        <p:spPr bwMode="auto">
          <a:xfrm flipV="1">
            <a:off x="3429000" y="3349625"/>
            <a:ext cx="2133600" cy="0"/>
          </a:xfrm>
          <a:prstGeom prst="line">
            <a:avLst/>
          </a:prstGeom>
          <a:noFill/>
          <a:ln w="2857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4846" name="Line 30"/>
          <p:cNvSpPr>
            <a:spLocks noChangeShapeType="1"/>
          </p:cNvSpPr>
          <p:nvPr/>
        </p:nvSpPr>
        <p:spPr bwMode="auto">
          <a:xfrm>
            <a:off x="5562600" y="3349625"/>
            <a:ext cx="2438400" cy="76200"/>
          </a:xfrm>
          <a:prstGeom prst="line">
            <a:avLst/>
          </a:prstGeom>
          <a:noFill/>
          <a:ln w="28575">
            <a:solidFill>
              <a:srgbClr val="00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34836" name="Oval 20"/>
          <p:cNvSpPr>
            <a:spLocks noChangeArrowheads="1"/>
          </p:cNvSpPr>
          <p:nvPr/>
        </p:nvSpPr>
        <p:spPr bwMode="auto">
          <a:xfrm>
            <a:off x="3352800" y="3273425"/>
            <a:ext cx="152400" cy="152400"/>
          </a:xfrm>
          <a:prstGeom prst="ellipse">
            <a:avLst/>
          </a:prstGeom>
          <a:solidFill>
            <a:srgbClr val="FFE2C5"/>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4837" name="Oval 21"/>
          <p:cNvSpPr>
            <a:spLocks noChangeArrowheads="1"/>
          </p:cNvSpPr>
          <p:nvPr/>
        </p:nvSpPr>
        <p:spPr bwMode="auto">
          <a:xfrm>
            <a:off x="1219200" y="4187825"/>
            <a:ext cx="152400" cy="152400"/>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4839" name="Oval 23"/>
          <p:cNvSpPr>
            <a:spLocks noChangeArrowheads="1"/>
          </p:cNvSpPr>
          <p:nvPr/>
        </p:nvSpPr>
        <p:spPr bwMode="auto">
          <a:xfrm>
            <a:off x="5486400" y="3273425"/>
            <a:ext cx="152400" cy="152400"/>
          </a:xfrm>
          <a:prstGeom prst="ellipse">
            <a:avLst/>
          </a:prstGeom>
          <a:solidFill>
            <a:srgbClr val="0066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4840" name="Oval 24"/>
          <p:cNvSpPr>
            <a:spLocks noChangeArrowheads="1"/>
          </p:cNvSpPr>
          <p:nvPr/>
        </p:nvSpPr>
        <p:spPr bwMode="auto">
          <a:xfrm>
            <a:off x="7924800" y="3349625"/>
            <a:ext cx="152400" cy="152400"/>
          </a:xfrm>
          <a:prstGeom prst="ellipse">
            <a:avLst/>
          </a:prstGeom>
          <a:solidFill>
            <a:srgbClr val="FF99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369497824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500"/>
                                        <p:tgtEl>
                                          <p:spTgt spid="348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4824"/>
                                        </p:tgtEl>
                                        <p:attrNameLst>
                                          <p:attrName>style.visibility</p:attrName>
                                        </p:attrNameLst>
                                      </p:cBhvr>
                                      <p:to>
                                        <p:strVal val="visible"/>
                                      </p:to>
                                    </p:set>
                                    <p:animEffect transition="in" filter="fade">
                                      <p:cBhvr>
                                        <p:cTn id="12" dur="500"/>
                                        <p:tgtEl>
                                          <p:spTgt spid="3482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825"/>
                                        </p:tgtEl>
                                        <p:attrNameLst>
                                          <p:attrName>style.visibility</p:attrName>
                                        </p:attrNameLst>
                                      </p:cBhvr>
                                      <p:to>
                                        <p:strVal val="visible"/>
                                      </p:to>
                                    </p:set>
                                    <p:animEffect transition="in" filter="fade">
                                      <p:cBhvr>
                                        <p:cTn id="15" dur="500"/>
                                        <p:tgtEl>
                                          <p:spTgt spid="3482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826"/>
                                        </p:tgtEl>
                                        <p:attrNameLst>
                                          <p:attrName>style.visibility</p:attrName>
                                        </p:attrNameLst>
                                      </p:cBhvr>
                                      <p:to>
                                        <p:strVal val="visible"/>
                                      </p:to>
                                    </p:set>
                                    <p:animEffect transition="in" filter="fade">
                                      <p:cBhvr>
                                        <p:cTn id="18" dur="500"/>
                                        <p:tgtEl>
                                          <p:spTgt spid="3482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4827"/>
                                        </p:tgtEl>
                                        <p:attrNameLst>
                                          <p:attrName>style.visibility</p:attrName>
                                        </p:attrNameLst>
                                      </p:cBhvr>
                                      <p:to>
                                        <p:strVal val="visible"/>
                                      </p:to>
                                    </p:set>
                                    <p:animEffect transition="in" filter="fade">
                                      <p:cBhvr>
                                        <p:cTn id="21" dur="500"/>
                                        <p:tgtEl>
                                          <p:spTgt spid="34827"/>
                                        </p:tgtEl>
                                      </p:cBhvr>
                                    </p:animEffect>
                                  </p:childTnLst>
                                </p:cTn>
                              </p:par>
                              <p:par>
                                <p:cTn id="22" presetID="10" presetClass="entr" presetSubtype="0" fill="hold" nodeType="withEffect">
                                  <p:stCondLst>
                                    <p:cond delay="0"/>
                                  </p:stCondLst>
                                  <p:childTnLst>
                                    <p:set>
                                      <p:cBhvr>
                                        <p:cTn id="23" dur="1" fill="hold">
                                          <p:stCondLst>
                                            <p:cond delay="0"/>
                                          </p:stCondLst>
                                        </p:cTn>
                                        <p:tgtEl>
                                          <p:spTgt spid="34830"/>
                                        </p:tgtEl>
                                        <p:attrNameLst>
                                          <p:attrName>style.visibility</p:attrName>
                                        </p:attrNameLst>
                                      </p:cBhvr>
                                      <p:to>
                                        <p:strVal val="visible"/>
                                      </p:to>
                                    </p:set>
                                    <p:animEffect transition="in" filter="fade">
                                      <p:cBhvr>
                                        <p:cTn id="24" dur="500"/>
                                        <p:tgtEl>
                                          <p:spTgt spid="34830"/>
                                        </p:tgtEl>
                                      </p:cBhvr>
                                    </p:animEffect>
                                  </p:childTnLst>
                                </p:cTn>
                              </p:par>
                              <p:par>
                                <p:cTn id="25" presetID="10" presetClass="entr" presetSubtype="0" fill="hold" nodeType="withEffect">
                                  <p:stCondLst>
                                    <p:cond delay="0"/>
                                  </p:stCondLst>
                                  <p:childTnLst>
                                    <p:set>
                                      <p:cBhvr>
                                        <p:cTn id="26" dur="1" fill="hold">
                                          <p:stCondLst>
                                            <p:cond delay="0"/>
                                          </p:stCondLst>
                                        </p:cTn>
                                        <p:tgtEl>
                                          <p:spTgt spid="34831"/>
                                        </p:tgtEl>
                                        <p:attrNameLst>
                                          <p:attrName>style.visibility</p:attrName>
                                        </p:attrNameLst>
                                      </p:cBhvr>
                                      <p:to>
                                        <p:strVal val="visible"/>
                                      </p:to>
                                    </p:set>
                                    <p:animEffect transition="in" filter="fade">
                                      <p:cBhvr>
                                        <p:cTn id="27" dur="500"/>
                                        <p:tgtEl>
                                          <p:spTgt spid="34831"/>
                                        </p:tgtEl>
                                      </p:cBhvr>
                                    </p:animEffect>
                                  </p:childTnLst>
                                </p:cTn>
                              </p:par>
                              <p:par>
                                <p:cTn id="28" presetID="10" presetClass="entr" presetSubtype="0" fill="hold" nodeType="withEffect">
                                  <p:stCondLst>
                                    <p:cond delay="0"/>
                                  </p:stCondLst>
                                  <p:childTnLst>
                                    <p:set>
                                      <p:cBhvr>
                                        <p:cTn id="29" dur="1" fill="hold">
                                          <p:stCondLst>
                                            <p:cond delay="0"/>
                                          </p:stCondLst>
                                        </p:cTn>
                                        <p:tgtEl>
                                          <p:spTgt spid="34828"/>
                                        </p:tgtEl>
                                        <p:attrNameLst>
                                          <p:attrName>style.visibility</p:attrName>
                                        </p:attrNameLst>
                                      </p:cBhvr>
                                      <p:to>
                                        <p:strVal val="visible"/>
                                      </p:to>
                                    </p:set>
                                    <p:animEffect transition="in" filter="fade">
                                      <p:cBhvr>
                                        <p:cTn id="30" dur="500"/>
                                        <p:tgtEl>
                                          <p:spTgt spid="34828"/>
                                        </p:tgtEl>
                                      </p:cBhvr>
                                    </p:animEffect>
                                  </p:childTnLst>
                                </p:cTn>
                              </p:par>
                              <p:par>
                                <p:cTn id="31" presetID="10" presetClass="entr" presetSubtype="0" fill="hold" nodeType="withEffect">
                                  <p:stCondLst>
                                    <p:cond delay="0"/>
                                  </p:stCondLst>
                                  <p:childTnLst>
                                    <p:set>
                                      <p:cBhvr>
                                        <p:cTn id="32" dur="1" fill="hold">
                                          <p:stCondLst>
                                            <p:cond delay="0"/>
                                          </p:stCondLst>
                                        </p:cTn>
                                        <p:tgtEl>
                                          <p:spTgt spid="34829"/>
                                        </p:tgtEl>
                                        <p:attrNameLst>
                                          <p:attrName>style.visibility</p:attrName>
                                        </p:attrNameLst>
                                      </p:cBhvr>
                                      <p:to>
                                        <p:strVal val="visible"/>
                                      </p:to>
                                    </p:set>
                                    <p:animEffect transition="in" filter="fade">
                                      <p:cBhvr>
                                        <p:cTn id="33" dur="500"/>
                                        <p:tgtEl>
                                          <p:spTgt spid="34829"/>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4837"/>
                                        </p:tgtEl>
                                        <p:attrNameLst>
                                          <p:attrName>style.visibility</p:attrName>
                                        </p:attrNameLst>
                                      </p:cBhvr>
                                      <p:to>
                                        <p:strVal val="visible"/>
                                      </p:to>
                                    </p:set>
                                    <p:animEffect transition="in" filter="fade">
                                      <p:cBhvr>
                                        <p:cTn id="38" dur="500"/>
                                        <p:tgtEl>
                                          <p:spTgt spid="3483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4836"/>
                                        </p:tgtEl>
                                        <p:attrNameLst>
                                          <p:attrName>style.visibility</p:attrName>
                                        </p:attrNameLst>
                                      </p:cBhvr>
                                      <p:to>
                                        <p:strVal val="visible"/>
                                      </p:to>
                                    </p:set>
                                    <p:animEffect transition="in" filter="fade">
                                      <p:cBhvr>
                                        <p:cTn id="41" dur="500"/>
                                        <p:tgtEl>
                                          <p:spTgt spid="3483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4839"/>
                                        </p:tgtEl>
                                        <p:attrNameLst>
                                          <p:attrName>style.visibility</p:attrName>
                                        </p:attrNameLst>
                                      </p:cBhvr>
                                      <p:to>
                                        <p:strVal val="visible"/>
                                      </p:to>
                                    </p:set>
                                    <p:animEffect transition="in" filter="fade">
                                      <p:cBhvr>
                                        <p:cTn id="44" dur="500"/>
                                        <p:tgtEl>
                                          <p:spTgt spid="3483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4840"/>
                                        </p:tgtEl>
                                        <p:attrNameLst>
                                          <p:attrName>style.visibility</p:attrName>
                                        </p:attrNameLst>
                                      </p:cBhvr>
                                      <p:to>
                                        <p:strVal val="visible"/>
                                      </p:to>
                                    </p:set>
                                    <p:animEffect transition="in" filter="fade">
                                      <p:cBhvr>
                                        <p:cTn id="47" dur="500"/>
                                        <p:tgtEl>
                                          <p:spTgt spid="3484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4844"/>
                                        </p:tgtEl>
                                        <p:attrNameLst>
                                          <p:attrName>style.visibility</p:attrName>
                                        </p:attrNameLst>
                                      </p:cBhvr>
                                      <p:to>
                                        <p:strVal val="visible"/>
                                      </p:to>
                                    </p:set>
                                    <p:animEffect transition="in" filter="fade">
                                      <p:cBhvr>
                                        <p:cTn id="52" dur="500"/>
                                        <p:tgtEl>
                                          <p:spTgt spid="3484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4845"/>
                                        </p:tgtEl>
                                        <p:attrNameLst>
                                          <p:attrName>style.visibility</p:attrName>
                                        </p:attrNameLst>
                                      </p:cBhvr>
                                      <p:to>
                                        <p:strVal val="visible"/>
                                      </p:to>
                                    </p:set>
                                    <p:animEffect transition="in" filter="fade">
                                      <p:cBhvr>
                                        <p:cTn id="57" dur="500"/>
                                        <p:tgtEl>
                                          <p:spTgt spid="3484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4846"/>
                                        </p:tgtEl>
                                        <p:attrNameLst>
                                          <p:attrName>style.visibility</p:attrName>
                                        </p:attrNameLst>
                                      </p:cBhvr>
                                      <p:to>
                                        <p:strVal val="visible"/>
                                      </p:to>
                                    </p:set>
                                    <p:animEffect transition="in" filter="fade">
                                      <p:cBhvr>
                                        <p:cTn id="62" dur="500"/>
                                        <p:tgtEl>
                                          <p:spTgt spid="3484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mph" presetSubtype="2" fill="hold" nodeType="clickEffect">
                                  <p:stCondLst>
                                    <p:cond delay="0"/>
                                  </p:stCondLst>
                                  <p:childTnLst>
                                    <p:animClr clrSpc="rgb" dir="cw">
                                      <p:cBhvr>
                                        <p:cTn id="66" dur="500" fill="hold"/>
                                        <p:tgtEl>
                                          <p:spTgt spid="34837"/>
                                        </p:tgtEl>
                                        <p:attrNameLst>
                                          <p:attrName>fillcolor</p:attrName>
                                        </p:attrNameLst>
                                      </p:cBhvr>
                                      <p:to>
                                        <a:srgbClr val="FF0101"/>
                                      </p:to>
                                    </p:animClr>
                                    <p:set>
                                      <p:cBhvr>
                                        <p:cTn id="67" dur="500" fill="hold"/>
                                        <p:tgtEl>
                                          <p:spTgt spid="34837"/>
                                        </p:tgtEl>
                                        <p:attrNameLst>
                                          <p:attrName>fill.type</p:attrName>
                                        </p:attrNameLst>
                                      </p:cBhvr>
                                      <p:to>
                                        <p:strVal val="solid"/>
                                      </p:to>
                                    </p:set>
                                    <p:set>
                                      <p:cBhvr>
                                        <p:cTn id="68" dur="500" fill="hold"/>
                                        <p:tgtEl>
                                          <p:spTgt spid="34837"/>
                                        </p:tgtEl>
                                        <p:attrNameLst>
                                          <p:attrName>fill.on</p:attrName>
                                        </p:attrNameLst>
                                      </p:cBhvr>
                                      <p:to>
                                        <p:strVal val="true"/>
                                      </p:to>
                                    </p:set>
                                  </p:childTnLst>
                                </p:cTn>
                              </p:par>
                              <p:par>
                                <p:cTn id="69" presetID="1" presetClass="emph" presetSubtype="2" fill="hold" nodeType="withEffect">
                                  <p:stCondLst>
                                    <p:cond delay="0"/>
                                  </p:stCondLst>
                                  <p:childTnLst>
                                    <p:animClr clrSpc="rgb" dir="cw">
                                      <p:cBhvr>
                                        <p:cTn id="70" dur="500" fill="hold"/>
                                        <p:tgtEl>
                                          <p:spTgt spid="34836"/>
                                        </p:tgtEl>
                                        <p:attrNameLst>
                                          <p:attrName>fillcolor</p:attrName>
                                        </p:attrNameLst>
                                      </p:cBhvr>
                                      <p:to>
                                        <a:srgbClr val="FF0101"/>
                                      </p:to>
                                    </p:animClr>
                                    <p:set>
                                      <p:cBhvr>
                                        <p:cTn id="71" dur="500" fill="hold"/>
                                        <p:tgtEl>
                                          <p:spTgt spid="34836"/>
                                        </p:tgtEl>
                                        <p:attrNameLst>
                                          <p:attrName>fill.type</p:attrName>
                                        </p:attrNameLst>
                                      </p:cBhvr>
                                      <p:to>
                                        <p:strVal val="solid"/>
                                      </p:to>
                                    </p:set>
                                    <p:set>
                                      <p:cBhvr>
                                        <p:cTn id="72" dur="500" fill="hold"/>
                                        <p:tgtEl>
                                          <p:spTgt spid="34836"/>
                                        </p:tgtEl>
                                        <p:attrNameLst>
                                          <p:attrName>fill.on</p:attrName>
                                        </p:attrNameLst>
                                      </p:cBhvr>
                                      <p:to>
                                        <p:strVal val="true"/>
                                      </p:to>
                                    </p:set>
                                  </p:childTnLst>
                                </p:cTn>
                              </p:par>
                              <p:par>
                                <p:cTn id="73" presetID="1" presetClass="emph" presetSubtype="2" fill="hold" nodeType="withEffect">
                                  <p:stCondLst>
                                    <p:cond delay="0"/>
                                  </p:stCondLst>
                                  <p:childTnLst>
                                    <p:animClr clrSpc="rgb" dir="cw">
                                      <p:cBhvr>
                                        <p:cTn id="74" dur="500" fill="hold"/>
                                        <p:tgtEl>
                                          <p:spTgt spid="34839"/>
                                        </p:tgtEl>
                                        <p:attrNameLst>
                                          <p:attrName>fillcolor</p:attrName>
                                        </p:attrNameLst>
                                      </p:cBhvr>
                                      <p:to>
                                        <a:srgbClr val="FF0101"/>
                                      </p:to>
                                    </p:animClr>
                                    <p:set>
                                      <p:cBhvr>
                                        <p:cTn id="75" dur="500" fill="hold"/>
                                        <p:tgtEl>
                                          <p:spTgt spid="34839"/>
                                        </p:tgtEl>
                                        <p:attrNameLst>
                                          <p:attrName>fill.type</p:attrName>
                                        </p:attrNameLst>
                                      </p:cBhvr>
                                      <p:to>
                                        <p:strVal val="solid"/>
                                      </p:to>
                                    </p:set>
                                    <p:set>
                                      <p:cBhvr>
                                        <p:cTn id="76" dur="500" fill="hold"/>
                                        <p:tgtEl>
                                          <p:spTgt spid="34839"/>
                                        </p:tgtEl>
                                        <p:attrNameLst>
                                          <p:attrName>fill.on</p:attrName>
                                        </p:attrNameLst>
                                      </p:cBhvr>
                                      <p:to>
                                        <p:strVal val="true"/>
                                      </p:to>
                                    </p:set>
                                  </p:childTnLst>
                                </p:cTn>
                              </p:par>
                              <p:par>
                                <p:cTn id="77" presetID="1" presetClass="emph" presetSubtype="2" fill="hold" nodeType="withEffect">
                                  <p:stCondLst>
                                    <p:cond delay="0"/>
                                  </p:stCondLst>
                                  <p:childTnLst>
                                    <p:animClr clrSpc="rgb" dir="cw">
                                      <p:cBhvr>
                                        <p:cTn id="78" dur="500" fill="hold"/>
                                        <p:tgtEl>
                                          <p:spTgt spid="34840"/>
                                        </p:tgtEl>
                                        <p:attrNameLst>
                                          <p:attrName>fillcolor</p:attrName>
                                        </p:attrNameLst>
                                      </p:cBhvr>
                                      <p:to>
                                        <a:srgbClr val="FF0101"/>
                                      </p:to>
                                    </p:animClr>
                                    <p:set>
                                      <p:cBhvr>
                                        <p:cTn id="79" dur="500" fill="hold"/>
                                        <p:tgtEl>
                                          <p:spTgt spid="34840"/>
                                        </p:tgtEl>
                                        <p:attrNameLst>
                                          <p:attrName>fill.type</p:attrName>
                                        </p:attrNameLst>
                                      </p:cBhvr>
                                      <p:to>
                                        <p:strVal val="solid"/>
                                      </p:to>
                                    </p:set>
                                    <p:set>
                                      <p:cBhvr>
                                        <p:cTn id="80" dur="500" fill="hold"/>
                                        <p:tgtEl>
                                          <p:spTgt spid="34840"/>
                                        </p:tgtEl>
                                        <p:attrNameLst>
                                          <p:attrName>fill.on</p:attrName>
                                        </p:attrNameLst>
                                      </p:cBhvr>
                                      <p:to>
                                        <p:strVal val="true"/>
                                      </p:to>
                                    </p:set>
                                  </p:childTnLst>
                                </p:cTn>
                              </p:par>
                              <p:par>
                                <p:cTn id="81" presetID="7" presetClass="emph" presetSubtype="2" fill="hold" nodeType="withEffect">
                                  <p:stCondLst>
                                    <p:cond delay="0"/>
                                  </p:stCondLst>
                                  <p:childTnLst>
                                    <p:animClr clrSpc="rgb" dir="cw">
                                      <p:cBhvr>
                                        <p:cTn id="82" dur="500" fill="hold"/>
                                        <p:tgtEl>
                                          <p:spTgt spid="34844"/>
                                        </p:tgtEl>
                                        <p:attrNameLst>
                                          <p:attrName>stroke.color</p:attrName>
                                        </p:attrNameLst>
                                      </p:cBhvr>
                                      <p:to>
                                        <a:srgbClr val="3366FF"/>
                                      </p:to>
                                    </p:animClr>
                                    <p:set>
                                      <p:cBhvr>
                                        <p:cTn id="83" dur="500" fill="hold"/>
                                        <p:tgtEl>
                                          <p:spTgt spid="34844"/>
                                        </p:tgtEl>
                                        <p:attrNameLst>
                                          <p:attrName>stroke.on</p:attrName>
                                        </p:attrNameLst>
                                      </p:cBhvr>
                                      <p:to>
                                        <p:strVal val="true"/>
                                      </p:to>
                                    </p:set>
                                  </p:childTnLst>
                                </p:cTn>
                              </p:par>
                              <p:par>
                                <p:cTn id="84" presetID="7" presetClass="emph" presetSubtype="2" fill="hold" nodeType="withEffect">
                                  <p:stCondLst>
                                    <p:cond delay="0"/>
                                  </p:stCondLst>
                                  <p:childTnLst>
                                    <p:animClr clrSpc="rgb" dir="cw">
                                      <p:cBhvr>
                                        <p:cTn id="85" dur="500" fill="hold"/>
                                        <p:tgtEl>
                                          <p:spTgt spid="34845"/>
                                        </p:tgtEl>
                                        <p:attrNameLst>
                                          <p:attrName>stroke.color</p:attrName>
                                        </p:attrNameLst>
                                      </p:cBhvr>
                                      <p:to>
                                        <a:srgbClr val="3366FF"/>
                                      </p:to>
                                    </p:animClr>
                                    <p:set>
                                      <p:cBhvr>
                                        <p:cTn id="86" dur="500" fill="hold"/>
                                        <p:tgtEl>
                                          <p:spTgt spid="34845"/>
                                        </p:tgtEl>
                                        <p:attrNameLst>
                                          <p:attrName>stroke.on</p:attrName>
                                        </p:attrNameLst>
                                      </p:cBhvr>
                                      <p:to>
                                        <p:strVal val="true"/>
                                      </p:to>
                                    </p:set>
                                  </p:childTnLst>
                                </p:cTn>
                              </p:par>
                              <p:par>
                                <p:cTn id="87" presetID="7" presetClass="emph" presetSubtype="2" fill="hold" nodeType="withEffect">
                                  <p:stCondLst>
                                    <p:cond delay="0"/>
                                  </p:stCondLst>
                                  <p:childTnLst>
                                    <p:animClr clrSpc="rgb" dir="cw">
                                      <p:cBhvr>
                                        <p:cTn id="88" dur="500" fill="hold"/>
                                        <p:tgtEl>
                                          <p:spTgt spid="34846"/>
                                        </p:tgtEl>
                                        <p:attrNameLst>
                                          <p:attrName>stroke.color</p:attrName>
                                        </p:attrNameLst>
                                      </p:cBhvr>
                                      <p:to>
                                        <a:srgbClr val="3366FF"/>
                                      </p:to>
                                    </p:animClr>
                                    <p:set>
                                      <p:cBhvr>
                                        <p:cTn id="89" dur="500" fill="hold"/>
                                        <p:tgtEl>
                                          <p:spTgt spid="34846"/>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P spid="34824" grpId="0"/>
      <p:bldP spid="34825" grpId="0"/>
      <p:bldP spid="34826" grpId="0"/>
      <p:bldP spid="34827" grpId="0"/>
      <p:bldP spid="34844" grpId="0" animBg="1"/>
      <p:bldP spid="34845" grpId="0" animBg="1"/>
      <p:bldP spid="34846" grpId="0" animBg="1"/>
      <p:bldP spid="34836" grpId="0" animBg="1"/>
      <p:bldP spid="34837" grpId="0" animBg="1"/>
      <p:bldP spid="34839" grpId="0" animBg="1"/>
      <p:bldP spid="348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235" name="Line 675"/>
          <p:cNvSpPr>
            <a:spLocks noChangeShapeType="1"/>
          </p:cNvSpPr>
          <p:nvPr/>
        </p:nvSpPr>
        <p:spPr bwMode="auto">
          <a:xfrm flipH="1" flipV="1">
            <a:off x="3035300" y="4465638"/>
            <a:ext cx="3332163" cy="129540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62" name="Rectangle 2"/>
          <p:cNvSpPr>
            <a:spLocks noGrp="1" noChangeArrowheads="1"/>
          </p:cNvSpPr>
          <p:nvPr>
            <p:ph type="title"/>
          </p:nvPr>
        </p:nvSpPr>
        <p:spPr/>
        <p:txBody>
          <a:bodyPr/>
          <a:lstStyle/>
          <a:p>
            <a:r>
              <a:rPr lang="en-US"/>
              <a:t>Feature matching</a:t>
            </a:r>
          </a:p>
        </p:txBody>
      </p:sp>
      <p:sp>
        <p:nvSpPr>
          <p:cNvPr id="194563" name="Rectangle 3"/>
          <p:cNvSpPr>
            <a:spLocks noGrp="1" noChangeArrowheads="1"/>
          </p:cNvSpPr>
          <p:nvPr>
            <p:ph type="body" idx="1"/>
          </p:nvPr>
        </p:nvSpPr>
        <p:spPr>
          <a:xfrm>
            <a:off x="1500188" y="1355725"/>
            <a:ext cx="6297612" cy="588963"/>
          </a:xfrm>
        </p:spPr>
        <p:txBody>
          <a:bodyPr/>
          <a:lstStyle/>
          <a:p>
            <a:pPr>
              <a:buFontTx/>
              <a:buNone/>
            </a:pPr>
            <a:r>
              <a:rPr lang="en-US" sz="2400"/>
              <a:t>Match features between each pair of images</a:t>
            </a:r>
          </a:p>
        </p:txBody>
      </p:sp>
      <p:grpSp>
        <p:nvGrpSpPr>
          <p:cNvPr id="195108" name="Group 548"/>
          <p:cNvGrpSpPr>
            <a:grpSpLocks/>
          </p:cNvGrpSpPr>
          <p:nvPr/>
        </p:nvGrpSpPr>
        <p:grpSpPr bwMode="auto">
          <a:xfrm>
            <a:off x="2413000" y="2395538"/>
            <a:ext cx="4232275" cy="3711575"/>
            <a:chOff x="1300" y="1670"/>
            <a:chExt cx="2049" cy="1800"/>
          </a:xfrm>
        </p:grpSpPr>
        <p:sp>
          <p:nvSpPr>
            <p:cNvPr id="195107" name="Line 547"/>
            <p:cNvSpPr>
              <a:spLocks noChangeShapeType="1"/>
            </p:cNvSpPr>
            <p:nvPr/>
          </p:nvSpPr>
          <p:spPr bwMode="auto">
            <a:xfrm flipH="1">
              <a:off x="3098" y="2354"/>
              <a:ext cx="24" cy="43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5106" name="Line 546"/>
            <p:cNvSpPr>
              <a:spLocks noChangeShapeType="1"/>
            </p:cNvSpPr>
            <p:nvPr/>
          </p:nvSpPr>
          <p:spPr bwMode="auto">
            <a:xfrm>
              <a:off x="3074" y="2813"/>
              <a:ext cx="120" cy="43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5105" name="Line 545"/>
            <p:cNvSpPr>
              <a:spLocks noChangeShapeType="1"/>
            </p:cNvSpPr>
            <p:nvPr/>
          </p:nvSpPr>
          <p:spPr bwMode="auto">
            <a:xfrm flipV="1">
              <a:off x="2057" y="2273"/>
              <a:ext cx="580" cy="468"/>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5104" name="Line 544"/>
            <p:cNvSpPr>
              <a:spLocks noChangeShapeType="1"/>
            </p:cNvSpPr>
            <p:nvPr/>
          </p:nvSpPr>
          <p:spPr bwMode="auto">
            <a:xfrm>
              <a:off x="2638" y="2281"/>
              <a:ext cx="483" cy="4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65" name="Line 5"/>
            <p:cNvSpPr>
              <a:spLocks noChangeShapeType="1"/>
            </p:cNvSpPr>
            <p:nvPr/>
          </p:nvSpPr>
          <p:spPr bwMode="auto">
            <a:xfrm>
              <a:off x="1912" y="1809"/>
              <a:ext cx="166" cy="4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66" name="Line 6"/>
            <p:cNvSpPr>
              <a:spLocks noChangeShapeType="1"/>
            </p:cNvSpPr>
            <p:nvPr/>
          </p:nvSpPr>
          <p:spPr bwMode="auto">
            <a:xfrm>
              <a:off x="1912" y="1809"/>
              <a:ext cx="139" cy="9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67" name="Line 7"/>
            <p:cNvSpPr>
              <a:spLocks noChangeShapeType="1"/>
            </p:cNvSpPr>
            <p:nvPr/>
          </p:nvSpPr>
          <p:spPr bwMode="auto">
            <a:xfrm flipH="1">
              <a:off x="2051" y="2282"/>
              <a:ext cx="27" cy="50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68" name="Line 8"/>
            <p:cNvSpPr>
              <a:spLocks noChangeShapeType="1"/>
            </p:cNvSpPr>
            <p:nvPr/>
          </p:nvSpPr>
          <p:spPr bwMode="auto">
            <a:xfrm>
              <a:off x="1522" y="2615"/>
              <a:ext cx="529" cy="167"/>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70" name="Line 10"/>
            <p:cNvSpPr>
              <a:spLocks noChangeShapeType="1"/>
            </p:cNvSpPr>
            <p:nvPr/>
          </p:nvSpPr>
          <p:spPr bwMode="auto">
            <a:xfrm>
              <a:off x="1522" y="3144"/>
              <a:ext cx="473" cy="194"/>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75" name="Line 15"/>
            <p:cNvSpPr>
              <a:spLocks noChangeShapeType="1"/>
            </p:cNvSpPr>
            <p:nvPr/>
          </p:nvSpPr>
          <p:spPr bwMode="auto">
            <a:xfrm flipH="1">
              <a:off x="1606" y="1892"/>
              <a:ext cx="1029" cy="751"/>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77" name="Line 17"/>
            <p:cNvSpPr>
              <a:spLocks noChangeShapeType="1"/>
            </p:cNvSpPr>
            <p:nvPr/>
          </p:nvSpPr>
          <p:spPr bwMode="auto">
            <a:xfrm>
              <a:off x="2440" y="3227"/>
              <a:ext cx="473" cy="5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78" name="Line 18"/>
            <p:cNvSpPr>
              <a:spLocks noChangeShapeType="1"/>
            </p:cNvSpPr>
            <p:nvPr/>
          </p:nvSpPr>
          <p:spPr bwMode="auto">
            <a:xfrm>
              <a:off x="1550" y="2699"/>
              <a:ext cx="1363" cy="584"/>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79" name="Line 19"/>
            <p:cNvSpPr>
              <a:spLocks noChangeShapeType="1"/>
            </p:cNvSpPr>
            <p:nvPr/>
          </p:nvSpPr>
          <p:spPr bwMode="auto">
            <a:xfrm flipV="1">
              <a:off x="1467" y="2782"/>
              <a:ext cx="556" cy="30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87" name="Line 27"/>
            <p:cNvSpPr>
              <a:spLocks noChangeShapeType="1"/>
            </p:cNvSpPr>
            <p:nvPr/>
          </p:nvSpPr>
          <p:spPr bwMode="auto">
            <a:xfrm flipV="1">
              <a:off x="2440" y="2782"/>
              <a:ext cx="640" cy="44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598" name="Line 38"/>
            <p:cNvSpPr>
              <a:spLocks noChangeShapeType="1"/>
            </p:cNvSpPr>
            <p:nvPr/>
          </p:nvSpPr>
          <p:spPr bwMode="auto">
            <a:xfrm flipV="1">
              <a:off x="2579" y="2004"/>
              <a:ext cx="445" cy="25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601" name="Line 41"/>
            <p:cNvSpPr>
              <a:spLocks noChangeShapeType="1"/>
            </p:cNvSpPr>
            <p:nvPr/>
          </p:nvSpPr>
          <p:spPr bwMode="auto">
            <a:xfrm flipH="1" flipV="1">
              <a:off x="2078" y="2727"/>
              <a:ext cx="529" cy="27"/>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4603" name="Line 43"/>
            <p:cNvSpPr>
              <a:spLocks noChangeShapeType="1"/>
            </p:cNvSpPr>
            <p:nvPr/>
          </p:nvSpPr>
          <p:spPr bwMode="auto">
            <a:xfrm flipH="1">
              <a:off x="1967" y="2365"/>
              <a:ext cx="1140" cy="9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pic>
          <p:nvPicPr>
            <p:cNvPr id="194607" name="Picture 47" descr="vgasull_234975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3" y="3199"/>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4608" name="Picture 48" descr="vgasull_251380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 y="186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4609" name="Picture 49" descr="12537899@N00_619986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0" y="300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4617" name="Picture 57" descr="amos_3300443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 y="1670"/>
              <a:ext cx="3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pic>
          <p:nvPicPr>
            <p:cNvPr id="194618" name="Picture 58" descr="antmoose_358932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5" y="2059"/>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4619" name="Picture 59" descr="brodo_16087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5" y="311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4622" name="Picture 62"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4623" name="Picture 63" descr="ekenzie_18947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 y="3088"/>
              <a:ext cx="243" cy="362"/>
            </a:xfrm>
            <a:prstGeom prst="rect">
              <a:avLst/>
            </a:prstGeom>
            <a:noFill/>
            <a:extLst>
              <a:ext uri="{909E8E84-426E-40dd-AFC4-6F175D3DCCD1}">
                <a14:hiddenFill xmlns:a14="http://schemas.microsoft.com/office/drawing/2010/main">
                  <a:solidFill>
                    <a:srgbClr val="FFFFFF"/>
                  </a:solidFill>
                </a14:hiddenFill>
              </a:ext>
            </a:extLst>
          </p:spPr>
        </p:pic>
        <p:pic>
          <p:nvPicPr>
            <p:cNvPr id="194624" name="Picture 64" descr="ewanmcdowall_608215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84" y="261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4625" name="Picture 65"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4626" name="Picture 66" descr="kurtnaks_312632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39" y="2476"/>
              <a:ext cx="241" cy="362"/>
            </a:xfrm>
            <a:prstGeom prst="rect">
              <a:avLst/>
            </a:prstGeom>
            <a:noFill/>
            <a:extLst>
              <a:ext uri="{909E8E84-426E-40dd-AFC4-6F175D3DCCD1}">
                <a14:hiddenFill xmlns:a14="http://schemas.microsoft.com/office/drawing/2010/main">
                  <a:solidFill>
                    <a:srgbClr val="FFFFFF"/>
                  </a:solidFill>
                </a14:hiddenFill>
              </a:ext>
            </a:extLst>
          </p:spPr>
        </p:pic>
        <p:pic>
          <p:nvPicPr>
            <p:cNvPr id="194627" name="Picture 67" descr="kurtnaks_312647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7" y="3088"/>
              <a:ext cx="242" cy="362"/>
            </a:xfrm>
            <a:prstGeom prst="rect">
              <a:avLst/>
            </a:prstGeom>
            <a:noFill/>
            <a:extLst>
              <a:ext uri="{909E8E84-426E-40dd-AFC4-6F175D3DCCD1}">
                <a14:hiddenFill xmlns:a14="http://schemas.microsoft.com/office/drawing/2010/main">
                  <a:solidFill>
                    <a:srgbClr val="FFFFFF"/>
                  </a:solidFill>
                </a14:hiddenFill>
              </a:ext>
            </a:extLst>
          </p:spPr>
        </p:pic>
        <p:pic>
          <p:nvPicPr>
            <p:cNvPr id="194629" name="Picture 69" descr="kurtnaks_312682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12" y="1809"/>
              <a:ext cx="362" cy="242"/>
            </a:xfrm>
            <a:prstGeom prst="rect">
              <a:avLst/>
            </a:prstGeom>
            <a:noFill/>
            <a:extLst>
              <a:ext uri="{909E8E84-426E-40dd-AFC4-6F175D3DCCD1}">
                <a14:hiddenFill xmlns:a14="http://schemas.microsoft.com/office/drawing/2010/main">
                  <a:solidFill>
                    <a:srgbClr val="FFFFFF"/>
                  </a:solidFill>
                </a14:hiddenFill>
              </a:ext>
            </a:extLst>
          </p:spPr>
        </p:pic>
        <p:pic>
          <p:nvPicPr>
            <p:cNvPr id="194633" name="Picture 73" descr="mrjennings_232990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68" y="2588"/>
              <a:ext cx="271" cy="361"/>
            </a:xfrm>
            <a:prstGeom prst="rect">
              <a:avLst/>
            </a:prstGeom>
            <a:noFill/>
            <a:extLst>
              <a:ext uri="{909E8E84-426E-40dd-AFC4-6F175D3DCCD1}">
                <a14:hiddenFill xmlns:a14="http://schemas.microsoft.com/office/drawing/2010/main">
                  <a:solidFill>
                    <a:srgbClr val="FFFFFF"/>
                  </a:solidFill>
                </a14:hiddenFill>
              </a:ext>
            </a:extLst>
          </p:spPr>
        </p:pic>
        <p:pic>
          <p:nvPicPr>
            <p:cNvPr id="194634" name="Picture 74" descr="mrjennings_6262446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13" y="2643"/>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4635" name="Picture 75"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pic>
          <p:nvPicPr>
            <p:cNvPr id="194638" name="Picture 78"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4639" name="Picture 79"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4641" name="Picture 81"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sp>
          <p:nvSpPr>
            <p:cNvPr id="194642" name="Oval 82"/>
            <p:cNvSpPr>
              <a:spLocks noChangeArrowheads="1"/>
            </p:cNvSpPr>
            <p:nvPr/>
          </p:nvSpPr>
          <p:spPr bwMode="auto">
            <a:xfrm flipH="1">
              <a:off x="1828" y="178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43" name="Oval 83"/>
            <p:cNvSpPr>
              <a:spLocks noChangeArrowheads="1"/>
            </p:cNvSpPr>
            <p:nvPr/>
          </p:nvSpPr>
          <p:spPr bwMode="auto">
            <a:xfrm flipH="1">
              <a:off x="1934" y="1837"/>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44" name="Oval 84"/>
            <p:cNvSpPr>
              <a:spLocks noChangeArrowheads="1"/>
            </p:cNvSpPr>
            <p:nvPr/>
          </p:nvSpPr>
          <p:spPr bwMode="auto">
            <a:xfrm flipH="1">
              <a:off x="2045" y="172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45" name="Oval 85"/>
            <p:cNvSpPr>
              <a:spLocks noChangeArrowheads="1"/>
            </p:cNvSpPr>
            <p:nvPr/>
          </p:nvSpPr>
          <p:spPr bwMode="auto">
            <a:xfrm flipH="1">
              <a:off x="1967" y="210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46" name="Oval 86"/>
            <p:cNvSpPr>
              <a:spLocks noChangeArrowheads="1"/>
            </p:cNvSpPr>
            <p:nvPr/>
          </p:nvSpPr>
          <p:spPr bwMode="auto">
            <a:xfrm flipH="1">
              <a:off x="2078"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47" name="Oval 87"/>
            <p:cNvSpPr>
              <a:spLocks noChangeArrowheads="1"/>
            </p:cNvSpPr>
            <p:nvPr/>
          </p:nvSpPr>
          <p:spPr bwMode="auto">
            <a:xfrm flipH="1">
              <a:off x="1773"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sz="1800"/>
            </a:p>
          </p:txBody>
        </p:sp>
        <p:sp>
          <p:nvSpPr>
            <p:cNvPr id="194648" name="Oval 88"/>
            <p:cNvSpPr>
              <a:spLocks noChangeArrowheads="1"/>
            </p:cNvSpPr>
            <p:nvPr/>
          </p:nvSpPr>
          <p:spPr bwMode="auto">
            <a:xfrm flipH="1">
              <a:off x="2468"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49" name="Oval 89"/>
            <p:cNvSpPr>
              <a:spLocks noChangeArrowheads="1"/>
            </p:cNvSpPr>
            <p:nvPr/>
          </p:nvSpPr>
          <p:spPr bwMode="auto">
            <a:xfrm flipH="1">
              <a:off x="1967" y="2282"/>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0" name="Oval 90"/>
            <p:cNvSpPr>
              <a:spLocks noChangeArrowheads="1"/>
            </p:cNvSpPr>
            <p:nvPr/>
          </p:nvSpPr>
          <p:spPr bwMode="auto">
            <a:xfrm flipH="1">
              <a:off x="2718" y="189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1" name="Oval 91"/>
            <p:cNvSpPr>
              <a:spLocks noChangeArrowheads="1"/>
            </p:cNvSpPr>
            <p:nvPr/>
          </p:nvSpPr>
          <p:spPr bwMode="auto">
            <a:xfrm flipH="1">
              <a:off x="2551" y="2004"/>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2" name="Oval 92"/>
            <p:cNvSpPr>
              <a:spLocks noChangeArrowheads="1"/>
            </p:cNvSpPr>
            <p:nvPr/>
          </p:nvSpPr>
          <p:spPr bwMode="auto">
            <a:xfrm flipH="1">
              <a:off x="2440"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3" name="Oval 93"/>
            <p:cNvSpPr>
              <a:spLocks noChangeArrowheads="1"/>
            </p:cNvSpPr>
            <p:nvPr/>
          </p:nvSpPr>
          <p:spPr bwMode="auto">
            <a:xfrm flipH="1">
              <a:off x="2718" y="2337"/>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4" name="Oval 94"/>
            <p:cNvSpPr>
              <a:spLocks noChangeArrowheads="1"/>
            </p:cNvSpPr>
            <p:nvPr/>
          </p:nvSpPr>
          <p:spPr bwMode="auto">
            <a:xfrm flipH="1">
              <a:off x="2551" y="2699"/>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5" name="Oval 95"/>
            <p:cNvSpPr>
              <a:spLocks noChangeArrowheads="1"/>
            </p:cNvSpPr>
            <p:nvPr/>
          </p:nvSpPr>
          <p:spPr bwMode="auto">
            <a:xfrm flipH="1">
              <a:off x="2662"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6" name="Oval 96"/>
            <p:cNvSpPr>
              <a:spLocks noChangeArrowheads="1"/>
            </p:cNvSpPr>
            <p:nvPr/>
          </p:nvSpPr>
          <p:spPr bwMode="auto">
            <a:xfrm flipH="1">
              <a:off x="2190" y="2643"/>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7" name="Oval 97"/>
            <p:cNvSpPr>
              <a:spLocks noChangeArrowheads="1"/>
            </p:cNvSpPr>
            <p:nvPr/>
          </p:nvSpPr>
          <p:spPr bwMode="auto">
            <a:xfrm flipH="1">
              <a:off x="2496" y="286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8" name="Oval 98"/>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59" name="Oval 99"/>
            <p:cNvSpPr>
              <a:spLocks noChangeArrowheads="1"/>
            </p:cNvSpPr>
            <p:nvPr/>
          </p:nvSpPr>
          <p:spPr bwMode="auto">
            <a:xfrm flipH="1">
              <a:off x="1550" y="253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0" name="Oval 100"/>
            <p:cNvSpPr>
              <a:spLocks noChangeArrowheads="1"/>
            </p:cNvSpPr>
            <p:nvPr/>
          </p:nvSpPr>
          <p:spPr bwMode="auto">
            <a:xfrm flipH="1">
              <a:off x="1494" y="267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1" name="Oval 101"/>
            <p:cNvSpPr>
              <a:spLocks noChangeArrowheads="1"/>
            </p:cNvSpPr>
            <p:nvPr/>
          </p:nvSpPr>
          <p:spPr bwMode="auto">
            <a:xfrm flipH="1">
              <a:off x="1439" y="2143"/>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2" name="Oval 102"/>
            <p:cNvSpPr>
              <a:spLocks noChangeArrowheads="1"/>
            </p:cNvSpPr>
            <p:nvPr/>
          </p:nvSpPr>
          <p:spPr bwMode="auto">
            <a:xfrm flipH="1">
              <a:off x="1606" y="2170"/>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3" name="Oval 103"/>
            <p:cNvSpPr>
              <a:spLocks noChangeArrowheads="1"/>
            </p:cNvSpPr>
            <p:nvPr/>
          </p:nvSpPr>
          <p:spPr bwMode="auto">
            <a:xfrm flipH="1">
              <a:off x="1606" y="311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4" name="Oval 104"/>
            <p:cNvSpPr>
              <a:spLocks noChangeArrowheads="1"/>
            </p:cNvSpPr>
            <p:nvPr/>
          </p:nvSpPr>
          <p:spPr bwMode="auto">
            <a:xfrm flipH="1">
              <a:off x="1550" y="319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5" name="Oval 105"/>
            <p:cNvSpPr>
              <a:spLocks noChangeArrowheads="1"/>
            </p:cNvSpPr>
            <p:nvPr/>
          </p:nvSpPr>
          <p:spPr bwMode="auto">
            <a:xfrm flipH="1">
              <a:off x="3191"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6" name="Oval 106"/>
            <p:cNvSpPr>
              <a:spLocks noChangeArrowheads="1"/>
            </p:cNvSpPr>
            <p:nvPr/>
          </p:nvSpPr>
          <p:spPr bwMode="auto">
            <a:xfrm flipH="1">
              <a:off x="1967"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7" name="Oval 107"/>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8" name="Oval 108"/>
            <p:cNvSpPr>
              <a:spLocks noChangeArrowheads="1"/>
            </p:cNvSpPr>
            <p:nvPr/>
          </p:nvSpPr>
          <p:spPr bwMode="auto">
            <a:xfrm flipH="1">
              <a:off x="1828"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69" name="Oval 109"/>
            <p:cNvSpPr>
              <a:spLocks noChangeArrowheads="1"/>
            </p:cNvSpPr>
            <p:nvPr/>
          </p:nvSpPr>
          <p:spPr bwMode="auto">
            <a:xfrm flipH="1">
              <a:off x="1939"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0" name="Oval 110"/>
            <p:cNvSpPr>
              <a:spLocks noChangeArrowheads="1"/>
            </p:cNvSpPr>
            <p:nvPr/>
          </p:nvSpPr>
          <p:spPr bwMode="auto">
            <a:xfrm flipH="1">
              <a:off x="1912" y="3338"/>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1" name="Oval 111"/>
            <p:cNvSpPr>
              <a:spLocks noChangeArrowheads="1"/>
            </p:cNvSpPr>
            <p:nvPr/>
          </p:nvSpPr>
          <p:spPr bwMode="auto">
            <a:xfrm flipH="1">
              <a:off x="2051" y="2838"/>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2" name="Oval 112"/>
            <p:cNvSpPr>
              <a:spLocks noChangeArrowheads="1"/>
            </p:cNvSpPr>
            <p:nvPr/>
          </p:nvSpPr>
          <p:spPr bwMode="auto">
            <a:xfrm flipH="1">
              <a:off x="2329"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3" name="Oval 113"/>
            <p:cNvSpPr>
              <a:spLocks noChangeArrowheads="1"/>
            </p:cNvSpPr>
            <p:nvPr/>
          </p:nvSpPr>
          <p:spPr bwMode="auto">
            <a:xfrm flipH="1">
              <a:off x="3302"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4" name="Oval 114"/>
            <p:cNvSpPr>
              <a:spLocks noChangeArrowheads="1"/>
            </p:cNvSpPr>
            <p:nvPr/>
          </p:nvSpPr>
          <p:spPr bwMode="auto">
            <a:xfrm flipH="1">
              <a:off x="2802" y="3199"/>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5" name="Oval 115"/>
            <p:cNvSpPr>
              <a:spLocks noChangeArrowheads="1"/>
            </p:cNvSpPr>
            <p:nvPr/>
          </p:nvSpPr>
          <p:spPr bwMode="auto">
            <a:xfrm flipH="1">
              <a:off x="3135" y="278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6" name="Oval 116"/>
            <p:cNvSpPr>
              <a:spLocks noChangeArrowheads="1"/>
            </p:cNvSpPr>
            <p:nvPr/>
          </p:nvSpPr>
          <p:spPr bwMode="auto">
            <a:xfrm flipH="1">
              <a:off x="2885"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7" name="Oval 117"/>
            <p:cNvSpPr>
              <a:spLocks noChangeArrowheads="1"/>
            </p:cNvSpPr>
            <p:nvPr/>
          </p:nvSpPr>
          <p:spPr bwMode="auto">
            <a:xfrm flipH="1">
              <a:off x="2996"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78" name="Oval 118"/>
            <p:cNvSpPr>
              <a:spLocks noChangeArrowheads="1"/>
            </p:cNvSpPr>
            <p:nvPr/>
          </p:nvSpPr>
          <p:spPr bwMode="auto">
            <a:xfrm flipH="1">
              <a:off x="2968" y="1920"/>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680" name="Oval 120"/>
            <p:cNvSpPr>
              <a:spLocks noChangeArrowheads="1"/>
            </p:cNvSpPr>
            <p:nvPr/>
          </p:nvSpPr>
          <p:spPr bwMode="auto">
            <a:xfrm flipH="1">
              <a:off x="3135" y="205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02" name="Oval 142"/>
            <p:cNvSpPr>
              <a:spLocks noChangeArrowheads="1"/>
            </p:cNvSpPr>
            <p:nvPr/>
          </p:nvSpPr>
          <p:spPr bwMode="auto">
            <a:xfrm flipH="1">
              <a:off x="3219" y="2337"/>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04" name="Oval 144"/>
            <p:cNvSpPr>
              <a:spLocks noChangeArrowheads="1"/>
            </p:cNvSpPr>
            <p:nvPr/>
          </p:nvSpPr>
          <p:spPr bwMode="auto">
            <a:xfrm flipH="1">
              <a:off x="3219" y="2254"/>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15" name="Oval 155"/>
            <p:cNvSpPr>
              <a:spLocks noChangeArrowheads="1"/>
            </p:cNvSpPr>
            <p:nvPr/>
          </p:nvSpPr>
          <p:spPr bwMode="auto">
            <a:xfrm flipH="1">
              <a:off x="1328" y="3032"/>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18" name="Oval 158"/>
            <p:cNvSpPr>
              <a:spLocks noChangeArrowheads="1"/>
            </p:cNvSpPr>
            <p:nvPr/>
          </p:nvSpPr>
          <p:spPr bwMode="auto">
            <a:xfrm flipH="1">
              <a:off x="1912" y="1753"/>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19" name="Oval 159"/>
            <p:cNvSpPr>
              <a:spLocks noChangeArrowheads="1"/>
            </p:cNvSpPr>
            <p:nvPr/>
          </p:nvSpPr>
          <p:spPr bwMode="auto">
            <a:xfrm flipH="1">
              <a:off x="2023" y="180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0" name="Oval 160"/>
            <p:cNvSpPr>
              <a:spLocks noChangeArrowheads="1"/>
            </p:cNvSpPr>
            <p:nvPr/>
          </p:nvSpPr>
          <p:spPr bwMode="auto">
            <a:xfrm flipH="1">
              <a:off x="2496"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1" name="Oval 161"/>
            <p:cNvSpPr>
              <a:spLocks noChangeArrowheads="1"/>
            </p:cNvSpPr>
            <p:nvPr/>
          </p:nvSpPr>
          <p:spPr bwMode="auto">
            <a:xfrm flipH="1">
              <a:off x="2635"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2" name="Oval 162"/>
            <p:cNvSpPr>
              <a:spLocks noChangeArrowheads="1"/>
            </p:cNvSpPr>
            <p:nvPr/>
          </p:nvSpPr>
          <p:spPr bwMode="auto">
            <a:xfrm flipH="1">
              <a:off x="2662" y="1837"/>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3" name="Oval 163"/>
            <p:cNvSpPr>
              <a:spLocks noChangeArrowheads="1"/>
            </p:cNvSpPr>
            <p:nvPr/>
          </p:nvSpPr>
          <p:spPr bwMode="auto">
            <a:xfrm flipH="1">
              <a:off x="3191"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4" name="Oval 164"/>
            <p:cNvSpPr>
              <a:spLocks noChangeArrowheads="1"/>
            </p:cNvSpPr>
            <p:nvPr/>
          </p:nvSpPr>
          <p:spPr bwMode="auto">
            <a:xfrm flipH="1">
              <a:off x="3080"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5" name="Oval 165"/>
            <p:cNvSpPr>
              <a:spLocks noChangeArrowheads="1"/>
            </p:cNvSpPr>
            <p:nvPr/>
          </p:nvSpPr>
          <p:spPr bwMode="auto">
            <a:xfrm flipH="1">
              <a:off x="2996" y="2004"/>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6" name="Oval 166"/>
            <p:cNvSpPr>
              <a:spLocks noChangeArrowheads="1"/>
            </p:cNvSpPr>
            <p:nvPr/>
          </p:nvSpPr>
          <p:spPr bwMode="auto">
            <a:xfrm flipH="1">
              <a:off x="1439" y="222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7" name="Oval 167"/>
            <p:cNvSpPr>
              <a:spLocks noChangeArrowheads="1"/>
            </p:cNvSpPr>
            <p:nvPr/>
          </p:nvSpPr>
          <p:spPr bwMode="auto">
            <a:xfrm flipH="1">
              <a:off x="1634" y="208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8" name="Oval 168"/>
            <p:cNvSpPr>
              <a:spLocks noChangeArrowheads="1"/>
            </p:cNvSpPr>
            <p:nvPr/>
          </p:nvSpPr>
          <p:spPr bwMode="auto">
            <a:xfrm flipH="1">
              <a:off x="2523" y="2198"/>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29" name="Oval 169"/>
            <p:cNvSpPr>
              <a:spLocks noChangeArrowheads="1"/>
            </p:cNvSpPr>
            <p:nvPr/>
          </p:nvSpPr>
          <p:spPr bwMode="auto">
            <a:xfrm flipH="1">
              <a:off x="2468" y="236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0" name="Oval 170"/>
            <p:cNvSpPr>
              <a:spLocks noChangeArrowheads="1"/>
            </p:cNvSpPr>
            <p:nvPr/>
          </p:nvSpPr>
          <p:spPr bwMode="auto">
            <a:xfrm flipH="1">
              <a:off x="2635" y="2282"/>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1" name="Oval 171"/>
            <p:cNvSpPr>
              <a:spLocks noChangeArrowheads="1"/>
            </p:cNvSpPr>
            <p:nvPr/>
          </p:nvSpPr>
          <p:spPr bwMode="auto">
            <a:xfrm flipH="1">
              <a:off x="2078" y="2282"/>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2" name="Oval 172"/>
            <p:cNvSpPr>
              <a:spLocks noChangeArrowheads="1"/>
            </p:cNvSpPr>
            <p:nvPr/>
          </p:nvSpPr>
          <p:spPr bwMode="auto">
            <a:xfrm flipH="1">
              <a:off x="2106" y="208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3" name="Oval 173"/>
            <p:cNvSpPr>
              <a:spLocks noChangeArrowheads="1"/>
            </p:cNvSpPr>
            <p:nvPr/>
          </p:nvSpPr>
          <p:spPr bwMode="auto">
            <a:xfrm flipH="1">
              <a:off x="1967" y="2671"/>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4" name="Oval 174"/>
            <p:cNvSpPr>
              <a:spLocks noChangeArrowheads="1"/>
            </p:cNvSpPr>
            <p:nvPr/>
          </p:nvSpPr>
          <p:spPr bwMode="auto">
            <a:xfrm flipH="1">
              <a:off x="2635" y="2838"/>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5" name="Oval 175"/>
            <p:cNvSpPr>
              <a:spLocks noChangeArrowheads="1"/>
            </p:cNvSpPr>
            <p:nvPr/>
          </p:nvSpPr>
          <p:spPr bwMode="auto">
            <a:xfrm flipH="1">
              <a:off x="2662" y="2643"/>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6" name="Oval 176"/>
            <p:cNvSpPr>
              <a:spLocks noChangeArrowheads="1"/>
            </p:cNvSpPr>
            <p:nvPr/>
          </p:nvSpPr>
          <p:spPr bwMode="auto">
            <a:xfrm flipH="1">
              <a:off x="3052"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7" name="Oval 177"/>
            <p:cNvSpPr>
              <a:spLocks noChangeArrowheads="1"/>
            </p:cNvSpPr>
            <p:nvPr/>
          </p:nvSpPr>
          <p:spPr bwMode="auto">
            <a:xfrm flipH="1">
              <a:off x="3080" y="2671"/>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38" name="Oval 178"/>
            <p:cNvSpPr>
              <a:spLocks noChangeArrowheads="1"/>
            </p:cNvSpPr>
            <p:nvPr/>
          </p:nvSpPr>
          <p:spPr bwMode="auto">
            <a:xfrm flipH="1">
              <a:off x="2941"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69" name="Oval 209"/>
            <p:cNvSpPr>
              <a:spLocks noChangeArrowheads="1"/>
            </p:cNvSpPr>
            <p:nvPr/>
          </p:nvSpPr>
          <p:spPr bwMode="auto">
            <a:xfrm flipH="1">
              <a:off x="3219" y="3255"/>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70" name="Oval 210"/>
            <p:cNvSpPr>
              <a:spLocks noChangeArrowheads="1"/>
            </p:cNvSpPr>
            <p:nvPr/>
          </p:nvSpPr>
          <p:spPr bwMode="auto">
            <a:xfrm flipH="1">
              <a:off x="3135"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71" name="Oval 211"/>
            <p:cNvSpPr>
              <a:spLocks noChangeArrowheads="1"/>
            </p:cNvSpPr>
            <p:nvPr/>
          </p:nvSpPr>
          <p:spPr bwMode="auto">
            <a:xfrm flipH="1">
              <a:off x="2885"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72" name="Oval 212"/>
            <p:cNvSpPr>
              <a:spLocks noChangeArrowheads="1"/>
            </p:cNvSpPr>
            <p:nvPr/>
          </p:nvSpPr>
          <p:spPr bwMode="auto">
            <a:xfrm flipH="1">
              <a:off x="2913" y="3144"/>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73" name="Oval 213"/>
            <p:cNvSpPr>
              <a:spLocks noChangeArrowheads="1"/>
            </p:cNvSpPr>
            <p:nvPr/>
          </p:nvSpPr>
          <p:spPr bwMode="auto">
            <a:xfrm flipH="1">
              <a:off x="2468" y="322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74" name="Oval 214"/>
            <p:cNvSpPr>
              <a:spLocks noChangeArrowheads="1"/>
            </p:cNvSpPr>
            <p:nvPr/>
          </p:nvSpPr>
          <p:spPr bwMode="auto">
            <a:xfrm flipH="1">
              <a:off x="2273" y="3255"/>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75" name="Oval 215"/>
            <p:cNvSpPr>
              <a:spLocks noChangeArrowheads="1"/>
            </p:cNvSpPr>
            <p:nvPr/>
          </p:nvSpPr>
          <p:spPr bwMode="auto">
            <a:xfrm flipH="1">
              <a:off x="2551"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81" name="Oval 221"/>
            <p:cNvSpPr>
              <a:spLocks noChangeArrowheads="1"/>
            </p:cNvSpPr>
            <p:nvPr/>
          </p:nvSpPr>
          <p:spPr bwMode="auto">
            <a:xfrm flipH="1">
              <a:off x="2051" y="336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82" name="Oval 222"/>
            <p:cNvSpPr>
              <a:spLocks noChangeArrowheads="1"/>
            </p:cNvSpPr>
            <p:nvPr/>
          </p:nvSpPr>
          <p:spPr bwMode="auto">
            <a:xfrm flipH="1">
              <a:off x="1828"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83" name="Oval 223"/>
            <p:cNvSpPr>
              <a:spLocks noChangeArrowheads="1"/>
            </p:cNvSpPr>
            <p:nvPr/>
          </p:nvSpPr>
          <p:spPr bwMode="auto">
            <a:xfrm flipH="1">
              <a:off x="1884" y="339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87" name="Oval 227"/>
            <p:cNvSpPr>
              <a:spLocks noChangeArrowheads="1"/>
            </p:cNvSpPr>
            <p:nvPr/>
          </p:nvSpPr>
          <p:spPr bwMode="auto">
            <a:xfrm flipH="1">
              <a:off x="1328" y="319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88" name="Oval 228"/>
            <p:cNvSpPr>
              <a:spLocks noChangeArrowheads="1"/>
            </p:cNvSpPr>
            <p:nvPr/>
          </p:nvSpPr>
          <p:spPr bwMode="auto">
            <a:xfrm flipH="1">
              <a:off x="1439" y="3060"/>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89" name="Oval 229"/>
            <p:cNvSpPr>
              <a:spLocks noChangeArrowheads="1"/>
            </p:cNvSpPr>
            <p:nvPr/>
          </p:nvSpPr>
          <p:spPr bwMode="auto">
            <a:xfrm flipH="1">
              <a:off x="1578" y="2699"/>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0" name="Oval 230"/>
            <p:cNvSpPr>
              <a:spLocks noChangeArrowheads="1"/>
            </p:cNvSpPr>
            <p:nvPr/>
          </p:nvSpPr>
          <p:spPr bwMode="auto">
            <a:xfrm flipH="1">
              <a:off x="1606" y="261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1" name="Oval 231"/>
            <p:cNvSpPr>
              <a:spLocks noChangeArrowheads="1"/>
            </p:cNvSpPr>
            <p:nvPr/>
          </p:nvSpPr>
          <p:spPr bwMode="auto">
            <a:xfrm flipH="1">
              <a:off x="1467" y="27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2" name="Oval 232"/>
            <p:cNvSpPr>
              <a:spLocks noChangeArrowheads="1"/>
            </p:cNvSpPr>
            <p:nvPr/>
          </p:nvSpPr>
          <p:spPr bwMode="auto">
            <a:xfrm flipH="1">
              <a:off x="1773" y="172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3" name="Oval 233"/>
            <p:cNvSpPr>
              <a:spLocks noChangeArrowheads="1"/>
            </p:cNvSpPr>
            <p:nvPr/>
          </p:nvSpPr>
          <p:spPr bwMode="auto">
            <a:xfrm flipH="1">
              <a:off x="1856" y="1865"/>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4" name="Oval 234"/>
            <p:cNvSpPr>
              <a:spLocks noChangeArrowheads="1"/>
            </p:cNvSpPr>
            <p:nvPr/>
          </p:nvSpPr>
          <p:spPr bwMode="auto">
            <a:xfrm flipH="1">
              <a:off x="2635" y="197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5" name="Oval 235"/>
            <p:cNvSpPr>
              <a:spLocks noChangeArrowheads="1"/>
            </p:cNvSpPr>
            <p:nvPr/>
          </p:nvSpPr>
          <p:spPr bwMode="auto">
            <a:xfrm flipH="1">
              <a:off x="2551" y="183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6" name="Oval 236"/>
            <p:cNvSpPr>
              <a:spLocks noChangeArrowheads="1"/>
            </p:cNvSpPr>
            <p:nvPr/>
          </p:nvSpPr>
          <p:spPr bwMode="auto">
            <a:xfrm flipH="1">
              <a:off x="3080" y="194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797" name="Oval 237"/>
            <p:cNvSpPr>
              <a:spLocks noChangeArrowheads="1"/>
            </p:cNvSpPr>
            <p:nvPr/>
          </p:nvSpPr>
          <p:spPr bwMode="auto">
            <a:xfrm flipH="1">
              <a:off x="3247" y="2087"/>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25" name="Oval 265"/>
            <p:cNvSpPr>
              <a:spLocks noChangeArrowheads="1"/>
            </p:cNvSpPr>
            <p:nvPr/>
          </p:nvSpPr>
          <p:spPr bwMode="auto">
            <a:xfrm flipH="1">
              <a:off x="2941" y="3366"/>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26" name="Oval 266"/>
            <p:cNvSpPr>
              <a:spLocks noChangeArrowheads="1"/>
            </p:cNvSpPr>
            <p:nvPr/>
          </p:nvSpPr>
          <p:spPr bwMode="auto">
            <a:xfrm flipH="1">
              <a:off x="2802" y="333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27" name="Oval 267"/>
            <p:cNvSpPr>
              <a:spLocks noChangeArrowheads="1"/>
            </p:cNvSpPr>
            <p:nvPr/>
          </p:nvSpPr>
          <p:spPr bwMode="auto">
            <a:xfrm flipH="1">
              <a:off x="2774"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28" name="Oval 268"/>
            <p:cNvSpPr>
              <a:spLocks noChangeArrowheads="1"/>
            </p:cNvSpPr>
            <p:nvPr/>
          </p:nvSpPr>
          <p:spPr bwMode="auto">
            <a:xfrm flipH="1">
              <a:off x="2412" y="3144"/>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29" name="Oval 269"/>
            <p:cNvSpPr>
              <a:spLocks noChangeArrowheads="1"/>
            </p:cNvSpPr>
            <p:nvPr/>
          </p:nvSpPr>
          <p:spPr bwMode="auto">
            <a:xfrm flipH="1">
              <a:off x="2523" y="3171"/>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30" name="Oval 270"/>
            <p:cNvSpPr>
              <a:spLocks noChangeArrowheads="1"/>
            </p:cNvSpPr>
            <p:nvPr/>
          </p:nvSpPr>
          <p:spPr bwMode="auto">
            <a:xfrm flipH="1">
              <a:off x="2357" y="3255"/>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31" name="Oval 271"/>
            <p:cNvSpPr>
              <a:spLocks noChangeArrowheads="1"/>
            </p:cNvSpPr>
            <p:nvPr/>
          </p:nvSpPr>
          <p:spPr bwMode="auto">
            <a:xfrm flipH="1">
              <a:off x="2051" y="3283"/>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32" name="Oval 272"/>
            <p:cNvSpPr>
              <a:spLocks noChangeArrowheads="1"/>
            </p:cNvSpPr>
            <p:nvPr/>
          </p:nvSpPr>
          <p:spPr bwMode="auto">
            <a:xfrm flipH="1">
              <a:off x="1967" y="3394"/>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38" name="Oval 278"/>
            <p:cNvSpPr>
              <a:spLocks noChangeArrowheads="1"/>
            </p:cNvSpPr>
            <p:nvPr/>
          </p:nvSpPr>
          <p:spPr bwMode="auto">
            <a:xfrm flipH="1">
              <a:off x="1439" y="3199"/>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39" name="Oval 279"/>
            <p:cNvSpPr>
              <a:spLocks noChangeArrowheads="1"/>
            </p:cNvSpPr>
            <p:nvPr/>
          </p:nvSpPr>
          <p:spPr bwMode="auto">
            <a:xfrm flipH="1">
              <a:off x="1522" y="306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0" name="Oval 280"/>
            <p:cNvSpPr>
              <a:spLocks noChangeArrowheads="1"/>
            </p:cNvSpPr>
            <p:nvPr/>
          </p:nvSpPr>
          <p:spPr bwMode="auto">
            <a:xfrm flipH="1">
              <a:off x="1328"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1" name="Oval 281"/>
            <p:cNvSpPr>
              <a:spLocks noChangeArrowheads="1"/>
            </p:cNvSpPr>
            <p:nvPr/>
          </p:nvSpPr>
          <p:spPr bwMode="auto">
            <a:xfrm flipH="1">
              <a:off x="1550" y="2782"/>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2" name="Oval 282"/>
            <p:cNvSpPr>
              <a:spLocks noChangeArrowheads="1"/>
            </p:cNvSpPr>
            <p:nvPr/>
          </p:nvSpPr>
          <p:spPr bwMode="auto">
            <a:xfrm flipH="1">
              <a:off x="1634" y="2754"/>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3" name="Oval 283"/>
            <p:cNvSpPr>
              <a:spLocks noChangeArrowheads="1"/>
            </p:cNvSpPr>
            <p:nvPr/>
          </p:nvSpPr>
          <p:spPr bwMode="auto">
            <a:xfrm flipH="1">
              <a:off x="2051" y="2643"/>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4" name="Oval 284"/>
            <p:cNvSpPr>
              <a:spLocks noChangeArrowheads="1"/>
            </p:cNvSpPr>
            <p:nvPr/>
          </p:nvSpPr>
          <p:spPr bwMode="auto">
            <a:xfrm flipH="1">
              <a:off x="2162" y="272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5" name="Oval 285"/>
            <p:cNvSpPr>
              <a:spLocks noChangeArrowheads="1"/>
            </p:cNvSpPr>
            <p:nvPr/>
          </p:nvSpPr>
          <p:spPr bwMode="auto">
            <a:xfrm flipH="1">
              <a:off x="2106" y="2365"/>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6" name="Oval 286"/>
            <p:cNvSpPr>
              <a:spLocks noChangeArrowheads="1"/>
            </p:cNvSpPr>
            <p:nvPr/>
          </p:nvSpPr>
          <p:spPr bwMode="auto">
            <a:xfrm flipH="1">
              <a:off x="1939"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7" name="Oval 287"/>
            <p:cNvSpPr>
              <a:spLocks noChangeArrowheads="1"/>
            </p:cNvSpPr>
            <p:nvPr/>
          </p:nvSpPr>
          <p:spPr bwMode="auto">
            <a:xfrm flipH="1">
              <a:off x="2496" y="2310"/>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8" name="Oval 288"/>
            <p:cNvSpPr>
              <a:spLocks noChangeArrowheads="1"/>
            </p:cNvSpPr>
            <p:nvPr/>
          </p:nvSpPr>
          <p:spPr bwMode="auto">
            <a:xfrm flipH="1">
              <a:off x="2690"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49" name="Oval 289"/>
            <p:cNvSpPr>
              <a:spLocks noChangeArrowheads="1"/>
            </p:cNvSpPr>
            <p:nvPr/>
          </p:nvSpPr>
          <p:spPr bwMode="auto">
            <a:xfrm flipH="1">
              <a:off x="3135" y="233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50" name="Oval 290"/>
            <p:cNvSpPr>
              <a:spLocks noChangeArrowheads="1"/>
            </p:cNvSpPr>
            <p:nvPr/>
          </p:nvSpPr>
          <p:spPr bwMode="auto">
            <a:xfrm flipH="1">
              <a:off x="3052" y="22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51" name="Oval 291"/>
            <p:cNvSpPr>
              <a:spLocks noChangeArrowheads="1"/>
            </p:cNvSpPr>
            <p:nvPr/>
          </p:nvSpPr>
          <p:spPr bwMode="auto">
            <a:xfrm flipH="1">
              <a:off x="3274" y="2421"/>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52" name="Oval 292"/>
            <p:cNvSpPr>
              <a:spLocks noChangeArrowheads="1"/>
            </p:cNvSpPr>
            <p:nvPr/>
          </p:nvSpPr>
          <p:spPr bwMode="auto">
            <a:xfrm flipH="1">
              <a:off x="2607" y="2671"/>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53" name="Oval 293"/>
            <p:cNvSpPr>
              <a:spLocks noChangeArrowheads="1"/>
            </p:cNvSpPr>
            <p:nvPr/>
          </p:nvSpPr>
          <p:spPr bwMode="auto">
            <a:xfrm flipH="1">
              <a:off x="2496" y="2615"/>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54" name="Oval 294"/>
            <p:cNvSpPr>
              <a:spLocks noChangeArrowheads="1"/>
            </p:cNvSpPr>
            <p:nvPr/>
          </p:nvSpPr>
          <p:spPr bwMode="auto">
            <a:xfrm flipH="1">
              <a:off x="2551" y="2893"/>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4855" name="Oval 295"/>
            <p:cNvSpPr>
              <a:spLocks noChangeArrowheads="1"/>
            </p:cNvSpPr>
            <p:nvPr/>
          </p:nvSpPr>
          <p:spPr bwMode="auto">
            <a:xfrm flipH="1">
              <a:off x="3191" y="2727"/>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195109" name="Group 549"/>
          <p:cNvGrpSpPr>
            <a:grpSpLocks/>
          </p:cNvGrpSpPr>
          <p:nvPr/>
        </p:nvGrpSpPr>
        <p:grpSpPr bwMode="auto">
          <a:xfrm>
            <a:off x="2413000" y="2392363"/>
            <a:ext cx="4232275" cy="3711575"/>
            <a:chOff x="1300" y="1670"/>
            <a:chExt cx="2049" cy="1800"/>
          </a:xfrm>
        </p:grpSpPr>
        <p:pic>
          <p:nvPicPr>
            <p:cNvPr id="195110" name="Picture 550" descr="vgasull_234975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3" y="3199"/>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5111" name="Picture 551" descr="vgasull_251380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 y="186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5112" name="Picture 552" descr="12537899@N00_619986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0" y="300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5113" name="Picture 553" descr="amos_3300443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 y="1670"/>
              <a:ext cx="3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pic>
          <p:nvPicPr>
            <p:cNvPr id="195114" name="Picture 554" descr="antmoose_358932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5" y="2059"/>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5115" name="Picture 555" descr="brodo_16087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5" y="311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5116" name="Picture 556"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5117" name="Picture 557" descr="ekenzie_18947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 y="3088"/>
              <a:ext cx="243" cy="362"/>
            </a:xfrm>
            <a:prstGeom prst="rect">
              <a:avLst/>
            </a:prstGeom>
            <a:noFill/>
            <a:extLst>
              <a:ext uri="{909E8E84-426E-40dd-AFC4-6F175D3DCCD1}">
                <a14:hiddenFill xmlns:a14="http://schemas.microsoft.com/office/drawing/2010/main">
                  <a:solidFill>
                    <a:srgbClr val="FFFFFF"/>
                  </a:solidFill>
                </a14:hiddenFill>
              </a:ext>
            </a:extLst>
          </p:spPr>
        </p:pic>
        <p:pic>
          <p:nvPicPr>
            <p:cNvPr id="195118" name="Picture 558" descr="ewanmcdowall_608215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84" y="261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5119" name="Picture 559"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5120" name="Picture 560" descr="kurtnaks_312632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39" y="2476"/>
              <a:ext cx="241" cy="362"/>
            </a:xfrm>
            <a:prstGeom prst="rect">
              <a:avLst/>
            </a:prstGeom>
            <a:noFill/>
            <a:extLst>
              <a:ext uri="{909E8E84-426E-40dd-AFC4-6F175D3DCCD1}">
                <a14:hiddenFill xmlns:a14="http://schemas.microsoft.com/office/drawing/2010/main">
                  <a:solidFill>
                    <a:srgbClr val="FFFFFF"/>
                  </a:solidFill>
                </a14:hiddenFill>
              </a:ext>
            </a:extLst>
          </p:spPr>
        </p:pic>
        <p:pic>
          <p:nvPicPr>
            <p:cNvPr id="195121" name="Picture 561" descr="kurtnaks_312647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7" y="3088"/>
              <a:ext cx="242" cy="362"/>
            </a:xfrm>
            <a:prstGeom prst="rect">
              <a:avLst/>
            </a:prstGeom>
            <a:noFill/>
            <a:extLst>
              <a:ext uri="{909E8E84-426E-40dd-AFC4-6F175D3DCCD1}">
                <a14:hiddenFill xmlns:a14="http://schemas.microsoft.com/office/drawing/2010/main">
                  <a:solidFill>
                    <a:srgbClr val="FFFFFF"/>
                  </a:solidFill>
                </a14:hiddenFill>
              </a:ext>
            </a:extLst>
          </p:spPr>
        </p:pic>
        <p:pic>
          <p:nvPicPr>
            <p:cNvPr id="195122" name="Picture 562" descr="kurtnaks_312682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12" y="1809"/>
              <a:ext cx="362" cy="242"/>
            </a:xfrm>
            <a:prstGeom prst="rect">
              <a:avLst/>
            </a:prstGeom>
            <a:noFill/>
            <a:extLst>
              <a:ext uri="{909E8E84-426E-40dd-AFC4-6F175D3DCCD1}">
                <a14:hiddenFill xmlns:a14="http://schemas.microsoft.com/office/drawing/2010/main">
                  <a:solidFill>
                    <a:srgbClr val="FFFFFF"/>
                  </a:solidFill>
                </a14:hiddenFill>
              </a:ext>
            </a:extLst>
          </p:spPr>
        </p:pic>
        <p:pic>
          <p:nvPicPr>
            <p:cNvPr id="195123" name="Picture 563" descr="mrjennings_232990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68" y="2588"/>
              <a:ext cx="271" cy="361"/>
            </a:xfrm>
            <a:prstGeom prst="rect">
              <a:avLst/>
            </a:prstGeom>
            <a:noFill/>
            <a:extLst>
              <a:ext uri="{909E8E84-426E-40dd-AFC4-6F175D3DCCD1}">
                <a14:hiddenFill xmlns:a14="http://schemas.microsoft.com/office/drawing/2010/main">
                  <a:solidFill>
                    <a:srgbClr val="FFFFFF"/>
                  </a:solidFill>
                </a14:hiddenFill>
              </a:ext>
            </a:extLst>
          </p:spPr>
        </p:pic>
        <p:pic>
          <p:nvPicPr>
            <p:cNvPr id="195124" name="Picture 564" descr="mrjennings_6262446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13" y="2643"/>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5125" name="Picture 565"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sp>
          <p:nvSpPr>
            <p:cNvPr id="195126" name="Oval 566"/>
            <p:cNvSpPr>
              <a:spLocks noChangeArrowheads="1"/>
            </p:cNvSpPr>
            <p:nvPr/>
          </p:nvSpPr>
          <p:spPr bwMode="auto">
            <a:xfrm flipH="1">
              <a:off x="1828" y="178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27" name="Oval 567"/>
            <p:cNvSpPr>
              <a:spLocks noChangeArrowheads="1"/>
            </p:cNvSpPr>
            <p:nvPr/>
          </p:nvSpPr>
          <p:spPr bwMode="auto">
            <a:xfrm flipH="1">
              <a:off x="1934" y="1837"/>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28" name="Oval 568"/>
            <p:cNvSpPr>
              <a:spLocks noChangeArrowheads="1"/>
            </p:cNvSpPr>
            <p:nvPr/>
          </p:nvSpPr>
          <p:spPr bwMode="auto">
            <a:xfrm flipH="1">
              <a:off x="2045" y="172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29" name="Oval 569"/>
            <p:cNvSpPr>
              <a:spLocks noChangeArrowheads="1"/>
            </p:cNvSpPr>
            <p:nvPr/>
          </p:nvSpPr>
          <p:spPr bwMode="auto">
            <a:xfrm flipH="1">
              <a:off x="1967" y="210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0" name="Oval 570"/>
            <p:cNvSpPr>
              <a:spLocks noChangeArrowheads="1"/>
            </p:cNvSpPr>
            <p:nvPr/>
          </p:nvSpPr>
          <p:spPr bwMode="auto">
            <a:xfrm flipH="1">
              <a:off x="2078"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1" name="Oval 571"/>
            <p:cNvSpPr>
              <a:spLocks noChangeArrowheads="1"/>
            </p:cNvSpPr>
            <p:nvPr/>
          </p:nvSpPr>
          <p:spPr bwMode="auto">
            <a:xfrm flipH="1">
              <a:off x="1773"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sz="1800"/>
            </a:p>
          </p:txBody>
        </p:sp>
        <p:sp>
          <p:nvSpPr>
            <p:cNvPr id="195132" name="Oval 572"/>
            <p:cNvSpPr>
              <a:spLocks noChangeArrowheads="1"/>
            </p:cNvSpPr>
            <p:nvPr/>
          </p:nvSpPr>
          <p:spPr bwMode="auto">
            <a:xfrm flipH="1">
              <a:off x="2468"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3" name="Oval 573"/>
            <p:cNvSpPr>
              <a:spLocks noChangeArrowheads="1"/>
            </p:cNvSpPr>
            <p:nvPr/>
          </p:nvSpPr>
          <p:spPr bwMode="auto">
            <a:xfrm flipH="1">
              <a:off x="1967" y="2282"/>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4" name="Oval 574"/>
            <p:cNvSpPr>
              <a:spLocks noChangeArrowheads="1"/>
            </p:cNvSpPr>
            <p:nvPr/>
          </p:nvSpPr>
          <p:spPr bwMode="auto">
            <a:xfrm flipH="1">
              <a:off x="2718" y="189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5" name="Oval 575"/>
            <p:cNvSpPr>
              <a:spLocks noChangeArrowheads="1"/>
            </p:cNvSpPr>
            <p:nvPr/>
          </p:nvSpPr>
          <p:spPr bwMode="auto">
            <a:xfrm flipH="1">
              <a:off x="2551" y="2004"/>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6" name="Oval 576"/>
            <p:cNvSpPr>
              <a:spLocks noChangeArrowheads="1"/>
            </p:cNvSpPr>
            <p:nvPr/>
          </p:nvSpPr>
          <p:spPr bwMode="auto">
            <a:xfrm flipH="1">
              <a:off x="2440"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7" name="Oval 577"/>
            <p:cNvSpPr>
              <a:spLocks noChangeArrowheads="1"/>
            </p:cNvSpPr>
            <p:nvPr/>
          </p:nvSpPr>
          <p:spPr bwMode="auto">
            <a:xfrm flipH="1">
              <a:off x="2718" y="2337"/>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8" name="Oval 578"/>
            <p:cNvSpPr>
              <a:spLocks noChangeArrowheads="1"/>
            </p:cNvSpPr>
            <p:nvPr/>
          </p:nvSpPr>
          <p:spPr bwMode="auto">
            <a:xfrm flipH="1">
              <a:off x="2551" y="2699"/>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39" name="Oval 579"/>
            <p:cNvSpPr>
              <a:spLocks noChangeArrowheads="1"/>
            </p:cNvSpPr>
            <p:nvPr/>
          </p:nvSpPr>
          <p:spPr bwMode="auto">
            <a:xfrm flipH="1">
              <a:off x="2662"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0" name="Oval 580"/>
            <p:cNvSpPr>
              <a:spLocks noChangeArrowheads="1"/>
            </p:cNvSpPr>
            <p:nvPr/>
          </p:nvSpPr>
          <p:spPr bwMode="auto">
            <a:xfrm flipH="1">
              <a:off x="2190" y="2643"/>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1" name="Oval 581"/>
            <p:cNvSpPr>
              <a:spLocks noChangeArrowheads="1"/>
            </p:cNvSpPr>
            <p:nvPr/>
          </p:nvSpPr>
          <p:spPr bwMode="auto">
            <a:xfrm flipH="1">
              <a:off x="2496" y="286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2" name="Oval 582"/>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3" name="Oval 583"/>
            <p:cNvSpPr>
              <a:spLocks noChangeArrowheads="1"/>
            </p:cNvSpPr>
            <p:nvPr/>
          </p:nvSpPr>
          <p:spPr bwMode="auto">
            <a:xfrm flipH="1">
              <a:off x="1550" y="253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4" name="Oval 584"/>
            <p:cNvSpPr>
              <a:spLocks noChangeArrowheads="1"/>
            </p:cNvSpPr>
            <p:nvPr/>
          </p:nvSpPr>
          <p:spPr bwMode="auto">
            <a:xfrm flipH="1">
              <a:off x="1494" y="267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5" name="Oval 585"/>
            <p:cNvSpPr>
              <a:spLocks noChangeArrowheads="1"/>
            </p:cNvSpPr>
            <p:nvPr/>
          </p:nvSpPr>
          <p:spPr bwMode="auto">
            <a:xfrm flipH="1">
              <a:off x="1439" y="2143"/>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6" name="Oval 586"/>
            <p:cNvSpPr>
              <a:spLocks noChangeArrowheads="1"/>
            </p:cNvSpPr>
            <p:nvPr/>
          </p:nvSpPr>
          <p:spPr bwMode="auto">
            <a:xfrm flipH="1">
              <a:off x="1606" y="2170"/>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7" name="Oval 587"/>
            <p:cNvSpPr>
              <a:spLocks noChangeArrowheads="1"/>
            </p:cNvSpPr>
            <p:nvPr/>
          </p:nvSpPr>
          <p:spPr bwMode="auto">
            <a:xfrm flipH="1">
              <a:off x="1606" y="311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8" name="Oval 588"/>
            <p:cNvSpPr>
              <a:spLocks noChangeArrowheads="1"/>
            </p:cNvSpPr>
            <p:nvPr/>
          </p:nvSpPr>
          <p:spPr bwMode="auto">
            <a:xfrm flipH="1">
              <a:off x="1550" y="319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49" name="Oval 589"/>
            <p:cNvSpPr>
              <a:spLocks noChangeArrowheads="1"/>
            </p:cNvSpPr>
            <p:nvPr/>
          </p:nvSpPr>
          <p:spPr bwMode="auto">
            <a:xfrm flipH="1">
              <a:off x="3191"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0" name="Oval 590"/>
            <p:cNvSpPr>
              <a:spLocks noChangeArrowheads="1"/>
            </p:cNvSpPr>
            <p:nvPr/>
          </p:nvSpPr>
          <p:spPr bwMode="auto">
            <a:xfrm flipH="1">
              <a:off x="1967"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1" name="Oval 591"/>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2" name="Oval 592"/>
            <p:cNvSpPr>
              <a:spLocks noChangeArrowheads="1"/>
            </p:cNvSpPr>
            <p:nvPr/>
          </p:nvSpPr>
          <p:spPr bwMode="auto">
            <a:xfrm flipH="1">
              <a:off x="1828"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3" name="Oval 593"/>
            <p:cNvSpPr>
              <a:spLocks noChangeArrowheads="1"/>
            </p:cNvSpPr>
            <p:nvPr/>
          </p:nvSpPr>
          <p:spPr bwMode="auto">
            <a:xfrm flipH="1">
              <a:off x="1939"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4" name="Oval 594"/>
            <p:cNvSpPr>
              <a:spLocks noChangeArrowheads="1"/>
            </p:cNvSpPr>
            <p:nvPr/>
          </p:nvSpPr>
          <p:spPr bwMode="auto">
            <a:xfrm flipH="1">
              <a:off x="1912" y="3338"/>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5" name="Oval 595"/>
            <p:cNvSpPr>
              <a:spLocks noChangeArrowheads="1"/>
            </p:cNvSpPr>
            <p:nvPr/>
          </p:nvSpPr>
          <p:spPr bwMode="auto">
            <a:xfrm flipH="1">
              <a:off x="2051" y="2838"/>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6" name="Oval 596"/>
            <p:cNvSpPr>
              <a:spLocks noChangeArrowheads="1"/>
            </p:cNvSpPr>
            <p:nvPr/>
          </p:nvSpPr>
          <p:spPr bwMode="auto">
            <a:xfrm flipH="1">
              <a:off x="2329"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7" name="Oval 597"/>
            <p:cNvSpPr>
              <a:spLocks noChangeArrowheads="1"/>
            </p:cNvSpPr>
            <p:nvPr/>
          </p:nvSpPr>
          <p:spPr bwMode="auto">
            <a:xfrm flipH="1">
              <a:off x="3302"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8" name="Oval 598"/>
            <p:cNvSpPr>
              <a:spLocks noChangeArrowheads="1"/>
            </p:cNvSpPr>
            <p:nvPr/>
          </p:nvSpPr>
          <p:spPr bwMode="auto">
            <a:xfrm flipH="1">
              <a:off x="2802" y="3199"/>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59" name="Oval 599"/>
            <p:cNvSpPr>
              <a:spLocks noChangeArrowheads="1"/>
            </p:cNvSpPr>
            <p:nvPr/>
          </p:nvSpPr>
          <p:spPr bwMode="auto">
            <a:xfrm flipH="1">
              <a:off x="3135" y="278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0" name="Oval 600"/>
            <p:cNvSpPr>
              <a:spLocks noChangeArrowheads="1"/>
            </p:cNvSpPr>
            <p:nvPr/>
          </p:nvSpPr>
          <p:spPr bwMode="auto">
            <a:xfrm flipH="1">
              <a:off x="2885"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1" name="Oval 601"/>
            <p:cNvSpPr>
              <a:spLocks noChangeArrowheads="1"/>
            </p:cNvSpPr>
            <p:nvPr/>
          </p:nvSpPr>
          <p:spPr bwMode="auto">
            <a:xfrm flipH="1">
              <a:off x="2996"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2" name="Oval 602"/>
            <p:cNvSpPr>
              <a:spLocks noChangeArrowheads="1"/>
            </p:cNvSpPr>
            <p:nvPr/>
          </p:nvSpPr>
          <p:spPr bwMode="auto">
            <a:xfrm flipH="1">
              <a:off x="2968" y="1920"/>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3" name="Oval 603"/>
            <p:cNvSpPr>
              <a:spLocks noChangeArrowheads="1"/>
            </p:cNvSpPr>
            <p:nvPr/>
          </p:nvSpPr>
          <p:spPr bwMode="auto">
            <a:xfrm flipH="1">
              <a:off x="3135" y="205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4" name="Oval 604"/>
            <p:cNvSpPr>
              <a:spLocks noChangeArrowheads="1"/>
            </p:cNvSpPr>
            <p:nvPr/>
          </p:nvSpPr>
          <p:spPr bwMode="auto">
            <a:xfrm flipH="1">
              <a:off x="3219" y="2337"/>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5" name="Oval 605"/>
            <p:cNvSpPr>
              <a:spLocks noChangeArrowheads="1"/>
            </p:cNvSpPr>
            <p:nvPr/>
          </p:nvSpPr>
          <p:spPr bwMode="auto">
            <a:xfrm flipH="1">
              <a:off x="3219" y="2254"/>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6" name="Oval 606"/>
            <p:cNvSpPr>
              <a:spLocks noChangeArrowheads="1"/>
            </p:cNvSpPr>
            <p:nvPr/>
          </p:nvSpPr>
          <p:spPr bwMode="auto">
            <a:xfrm flipH="1">
              <a:off x="1328" y="3032"/>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7" name="Oval 607"/>
            <p:cNvSpPr>
              <a:spLocks noChangeArrowheads="1"/>
            </p:cNvSpPr>
            <p:nvPr/>
          </p:nvSpPr>
          <p:spPr bwMode="auto">
            <a:xfrm flipH="1">
              <a:off x="1912" y="1753"/>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8" name="Oval 608"/>
            <p:cNvSpPr>
              <a:spLocks noChangeArrowheads="1"/>
            </p:cNvSpPr>
            <p:nvPr/>
          </p:nvSpPr>
          <p:spPr bwMode="auto">
            <a:xfrm flipH="1">
              <a:off x="2023" y="180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69" name="Oval 609"/>
            <p:cNvSpPr>
              <a:spLocks noChangeArrowheads="1"/>
            </p:cNvSpPr>
            <p:nvPr/>
          </p:nvSpPr>
          <p:spPr bwMode="auto">
            <a:xfrm flipH="1">
              <a:off x="2496"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0" name="Oval 610"/>
            <p:cNvSpPr>
              <a:spLocks noChangeArrowheads="1"/>
            </p:cNvSpPr>
            <p:nvPr/>
          </p:nvSpPr>
          <p:spPr bwMode="auto">
            <a:xfrm flipH="1">
              <a:off x="2635"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1" name="Oval 611"/>
            <p:cNvSpPr>
              <a:spLocks noChangeArrowheads="1"/>
            </p:cNvSpPr>
            <p:nvPr/>
          </p:nvSpPr>
          <p:spPr bwMode="auto">
            <a:xfrm flipH="1">
              <a:off x="2662" y="1837"/>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2" name="Oval 612"/>
            <p:cNvSpPr>
              <a:spLocks noChangeArrowheads="1"/>
            </p:cNvSpPr>
            <p:nvPr/>
          </p:nvSpPr>
          <p:spPr bwMode="auto">
            <a:xfrm flipH="1">
              <a:off x="3191"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3" name="Oval 613"/>
            <p:cNvSpPr>
              <a:spLocks noChangeArrowheads="1"/>
            </p:cNvSpPr>
            <p:nvPr/>
          </p:nvSpPr>
          <p:spPr bwMode="auto">
            <a:xfrm flipH="1">
              <a:off x="3080"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4" name="Oval 614"/>
            <p:cNvSpPr>
              <a:spLocks noChangeArrowheads="1"/>
            </p:cNvSpPr>
            <p:nvPr/>
          </p:nvSpPr>
          <p:spPr bwMode="auto">
            <a:xfrm flipH="1">
              <a:off x="2996" y="2004"/>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5" name="Oval 615"/>
            <p:cNvSpPr>
              <a:spLocks noChangeArrowheads="1"/>
            </p:cNvSpPr>
            <p:nvPr/>
          </p:nvSpPr>
          <p:spPr bwMode="auto">
            <a:xfrm flipH="1">
              <a:off x="1439" y="222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6" name="Oval 616"/>
            <p:cNvSpPr>
              <a:spLocks noChangeArrowheads="1"/>
            </p:cNvSpPr>
            <p:nvPr/>
          </p:nvSpPr>
          <p:spPr bwMode="auto">
            <a:xfrm flipH="1">
              <a:off x="1634" y="208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7" name="Oval 617"/>
            <p:cNvSpPr>
              <a:spLocks noChangeArrowheads="1"/>
            </p:cNvSpPr>
            <p:nvPr/>
          </p:nvSpPr>
          <p:spPr bwMode="auto">
            <a:xfrm flipH="1">
              <a:off x="2523" y="2198"/>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8" name="Oval 618"/>
            <p:cNvSpPr>
              <a:spLocks noChangeArrowheads="1"/>
            </p:cNvSpPr>
            <p:nvPr/>
          </p:nvSpPr>
          <p:spPr bwMode="auto">
            <a:xfrm flipH="1">
              <a:off x="2468" y="236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79" name="Oval 619"/>
            <p:cNvSpPr>
              <a:spLocks noChangeArrowheads="1"/>
            </p:cNvSpPr>
            <p:nvPr/>
          </p:nvSpPr>
          <p:spPr bwMode="auto">
            <a:xfrm flipH="1">
              <a:off x="2635" y="2282"/>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0" name="Oval 620"/>
            <p:cNvSpPr>
              <a:spLocks noChangeArrowheads="1"/>
            </p:cNvSpPr>
            <p:nvPr/>
          </p:nvSpPr>
          <p:spPr bwMode="auto">
            <a:xfrm flipH="1">
              <a:off x="2078" y="2282"/>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1" name="Oval 621"/>
            <p:cNvSpPr>
              <a:spLocks noChangeArrowheads="1"/>
            </p:cNvSpPr>
            <p:nvPr/>
          </p:nvSpPr>
          <p:spPr bwMode="auto">
            <a:xfrm flipH="1">
              <a:off x="2106" y="208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2" name="Oval 622"/>
            <p:cNvSpPr>
              <a:spLocks noChangeArrowheads="1"/>
            </p:cNvSpPr>
            <p:nvPr/>
          </p:nvSpPr>
          <p:spPr bwMode="auto">
            <a:xfrm flipH="1">
              <a:off x="1967" y="2671"/>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3" name="Oval 623"/>
            <p:cNvSpPr>
              <a:spLocks noChangeArrowheads="1"/>
            </p:cNvSpPr>
            <p:nvPr/>
          </p:nvSpPr>
          <p:spPr bwMode="auto">
            <a:xfrm flipH="1">
              <a:off x="2635" y="2838"/>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4" name="Oval 624"/>
            <p:cNvSpPr>
              <a:spLocks noChangeArrowheads="1"/>
            </p:cNvSpPr>
            <p:nvPr/>
          </p:nvSpPr>
          <p:spPr bwMode="auto">
            <a:xfrm flipH="1">
              <a:off x="2662" y="2643"/>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5" name="Oval 625"/>
            <p:cNvSpPr>
              <a:spLocks noChangeArrowheads="1"/>
            </p:cNvSpPr>
            <p:nvPr/>
          </p:nvSpPr>
          <p:spPr bwMode="auto">
            <a:xfrm flipH="1">
              <a:off x="3052"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6" name="Oval 626"/>
            <p:cNvSpPr>
              <a:spLocks noChangeArrowheads="1"/>
            </p:cNvSpPr>
            <p:nvPr/>
          </p:nvSpPr>
          <p:spPr bwMode="auto">
            <a:xfrm flipH="1">
              <a:off x="3080" y="2671"/>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7" name="Oval 627"/>
            <p:cNvSpPr>
              <a:spLocks noChangeArrowheads="1"/>
            </p:cNvSpPr>
            <p:nvPr/>
          </p:nvSpPr>
          <p:spPr bwMode="auto">
            <a:xfrm flipH="1">
              <a:off x="2941"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8" name="Oval 628"/>
            <p:cNvSpPr>
              <a:spLocks noChangeArrowheads="1"/>
            </p:cNvSpPr>
            <p:nvPr/>
          </p:nvSpPr>
          <p:spPr bwMode="auto">
            <a:xfrm flipH="1">
              <a:off x="3219" y="3255"/>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89" name="Oval 629"/>
            <p:cNvSpPr>
              <a:spLocks noChangeArrowheads="1"/>
            </p:cNvSpPr>
            <p:nvPr/>
          </p:nvSpPr>
          <p:spPr bwMode="auto">
            <a:xfrm flipH="1">
              <a:off x="3135"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0" name="Oval 630"/>
            <p:cNvSpPr>
              <a:spLocks noChangeArrowheads="1"/>
            </p:cNvSpPr>
            <p:nvPr/>
          </p:nvSpPr>
          <p:spPr bwMode="auto">
            <a:xfrm flipH="1">
              <a:off x="2885"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1" name="Oval 631"/>
            <p:cNvSpPr>
              <a:spLocks noChangeArrowheads="1"/>
            </p:cNvSpPr>
            <p:nvPr/>
          </p:nvSpPr>
          <p:spPr bwMode="auto">
            <a:xfrm flipH="1">
              <a:off x="2913" y="3144"/>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2" name="Oval 632"/>
            <p:cNvSpPr>
              <a:spLocks noChangeArrowheads="1"/>
            </p:cNvSpPr>
            <p:nvPr/>
          </p:nvSpPr>
          <p:spPr bwMode="auto">
            <a:xfrm flipH="1">
              <a:off x="2468" y="322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3" name="Oval 633"/>
            <p:cNvSpPr>
              <a:spLocks noChangeArrowheads="1"/>
            </p:cNvSpPr>
            <p:nvPr/>
          </p:nvSpPr>
          <p:spPr bwMode="auto">
            <a:xfrm flipH="1">
              <a:off x="2273" y="3255"/>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4" name="Oval 634"/>
            <p:cNvSpPr>
              <a:spLocks noChangeArrowheads="1"/>
            </p:cNvSpPr>
            <p:nvPr/>
          </p:nvSpPr>
          <p:spPr bwMode="auto">
            <a:xfrm flipH="1">
              <a:off x="2551"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5" name="Oval 635"/>
            <p:cNvSpPr>
              <a:spLocks noChangeArrowheads="1"/>
            </p:cNvSpPr>
            <p:nvPr/>
          </p:nvSpPr>
          <p:spPr bwMode="auto">
            <a:xfrm flipH="1">
              <a:off x="2051" y="336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6" name="Oval 636"/>
            <p:cNvSpPr>
              <a:spLocks noChangeArrowheads="1"/>
            </p:cNvSpPr>
            <p:nvPr/>
          </p:nvSpPr>
          <p:spPr bwMode="auto">
            <a:xfrm flipH="1">
              <a:off x="1828"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7" name="Oval 637"/>
            <p:cNvSpPr>
              <a:spLocks noChangeArrowheads="1"/>
            </p:cNvSpPr>
            <p:nvPr/>
          </p:nvSpPr>
          <p:spPr bwMode="auto">
            <a:xfrm flipH="1">
              <a:off x="1884" y="339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8" name="Oval 638"/>
            <p:cNvSpPr>
              <a:spLocks noChangeArrowheads="1"/>
            </p:cNvSpPr>
            <p:nvPr/>
          </p:nvSpPr>
          <p:spPr bwMode="auto">
            <a:xfrm flipH="1">
              <a:off x="1328" y="319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199" name="Oval 639"/>
            <p:cNvSpPr>
              <a:spLocks noChangeArrowheads="1"/>
            </p:cNvSpPr>
            <p:nvPr/>
          </p:nvSpPr>
          <p:spPr bwMode="auto">
            <a:xfrm flipH="1">
              <a:off x="1439" y="3060"/>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0" name="Oval 640"/>
            <p:cNvSpPr>
              <a:spLocks noChangeArrowheads="1"/>
            </p:cNvSpPr>
            <p:nvPr/>
          </p:nvSpPr>
          <p:spPr bwMode="auto">
            <a:xfrm flipH="1">
              <a:off x="1578" y="2699"/>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1" name="Oval 641"/>
            <p:cNvSpPr>
              <a:spLocks noChangeArrowheads="1"/>
            </p:cNvSpPr>
            <p:nvPr/>
          </p:nvSpPr>
          <p:spPr bwMode="auto">
            <a:xfrm flipH="1">
              <a:off x="1606" y="261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2" name="Oval 642"/>
            <p:cNvSpPr>
              <a:spLocks noChangeArrowheads="1"/>
            </p:cNvSpPr>
            <p:nvPr/>
          </p:nvSpPr>
          <p:spPr bwMode="auto">
            <a:xfrm flipH="1">
              <a:off x="1467" y="27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3" name="Oval 643"/>
            <p:cNvSpPr>
              <a:spLocks noChangeArrowheads="1"/>
            </p:cNvSpPr>
            <p:nvPr/>
          </p:nvSpPr>
          <p:spPr bwMode="auto">
            <a:xfrm flipH="1">
              <a:off x="1773" y="172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4" name="Oval 644"/>
            <p:cNvSpPr>
              <a:spLocks noChangeArrowheads="1"/>
            </p:cNvSpPr>
            <p:nvPr/>
          </p:nvSpPr>
          <p:spPr bwMode="auto">
            <a:xfrm flipH="1">
              <a:off x="1856" y="1865"/>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5" name="Oval 645"/>
            <p:cNvSpPr>
              <a:spLocks noChangeArrowheads="1"/>
            </p:cNvSpPr>
            <p:nvPr/>
          </p:nvSpPr>
          <p:spPr bwMode="auto">
            <a:xfrm flipH="1">
              <a:off x="2635" y="197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6" name="Oval 646"/>
            <p:cNvSpPr>
              <a:spLocks noChangeArrowheads="1"/>
            </p:cNvSpPr>
            <p:nvPr/>
          </p:nvSpPr>
          <p:spPr bwMode="auto">
            <a:xfrm flipH="1">
              <a:off x="2551" y="183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7" name="Oval 647"/>
            <p:cNvSpPr>
              <a:spLocks noChangeArrowheads="1"/>
            </p:cNvSpPr>
            <p:nvPr/>
          </p:nvSpPr>
          <p:spPr bwMode="auto">
            <a:xfrm flipH="1">
              <a:off x="3080" y="194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8" name="Oval 648"/>
            <p:cNvSpPr>
              <a:spLocks noChangeArrowheads="1"/>
            </p:cNvSpPr>
            <p:nvPr/>
          </p:nvSpPr>
          <p:spPr bwMode="auto">
            <a:xfrm flipH="1">
              <a:off x="3247" y="2087"/>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09" name="Oval 649"/>
            <p:cNvSpPr>
              <a:spLocks noChangeArrowheads="1"/>
            </p:cNvSpPr>
            <p:nvPr/>
          </p:nvSpPr>
          <p:spPr bwMode="auto">
            <a:xfrm flipH="1">
              <a:off x="2941" y="3366"/>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0" name="Oval 650"/>
            <p:cNvSpPr>
              <a:spLocks noChangeArrowheads="1"/>
            </p:cNvSpPr>
            <p:nvPr/>
          </p:nvSpPr>
          <p:spPr bwMode="auto">
            <a:xfrm flipH="1">
              <a:off x="2802" y="333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1" name="Oval 651"/>
            <p:cNvSpPr>
              <a:spLocks noChangeArrowheads="1"/>
            </p:cNvSpPr>
            <p:nvPr/>
          </p:nvSpPr>
          <p:spPr bwMode="auto">
            <a:xfrm flipH="1">
              <a:off x="2774"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2" name="Oval 652"/>
            <p:cNvSpPr>
              <a:spLocks noChangeArrowheads="1"/>
            </p:cNvSpPr>
            <p:nvPr/>
          </p:nvSpPr>
          <p:spPr bwMode="auto">
            <a:xfrm flipH="1">
              <a:off x="2412" y="3144"/>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3" name="Oval 653"/>
            <p:cNvSpPr>
              <a:spLocks noChangeArrowheads="1"/>
            </p:cNvSpPr>
            <p:nvPr/>
          </p:nvSpPr>
          <p:spPr bwMode="auto">
            <a:xfrm flipH="1">
              <a:off x="2523" y="3171"/>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4" name="Oval 654"/>
            <p:cNvSpPr>
              <a:spLocks noChangeArrowheads="1"/>
            </p:cNvSpPr>
            <p:nvPr/>
          </p:nvSpPr>
          <p:spPr bwMode="auto">
            <a:xfrm flipH="1">
              <a:off x="2357" y="3255"/>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5" name="Oval 655"/>
            <p:cNvSpPr>
              <a:spLocks noChangeArrowheads="1"/>
            </p:cNvSpPr>
            <p:nvPr/>
          </p:nvSpPr>
          <p:spPr bwMode="auto">
            <a:xfrm flipH="1">
              <a:off x="2051" y="3283"/>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6" name="Oval 656"/>
            <p:cNvSpPr>
              <a:spLocks noChangeArrowheads="1"/>
            </p:cNvSpPr>
            <p:nvPr/>
          </p:nvSpPr>
          <p:spPr bwMode="auto">
            <a:xfrm flipH="1">
              <a:off x="1967" y="3394"/>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7" name="Oval 657"/>
            <p:cNvSpPr>
              <a:spLocks noChangeArrowheads="1"/>
            </p:cNvSpPr>
            <p:nvPr/>
          </p:nvSpPr>
          <p:spPr bwMode="auto">
            <a:xfrm flipH="1">
              <a:off x="1439" y="3199"/>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8" name="Oval 658"/>
            <p:cNvSpPr>
              <a:spLocks noChangeArrowheads="1"/>
            </p:cNvSpPr>
            <p:nvPr/>
          </p:nvSpPr>
          <p:spPr bwMode="auto">
            <a:xfrm flipH="1">
              <a:off x="1522" y="306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19" name="Oval 659"/>
            <p:cNvSpPr>
              <a:spLocks noChangeArrowheads="1"/>
            </p:cNvSpPr>
            <p:nvPr/>
          </p:nvSpPr>
          <p:spPr bwMode="auto">
            <a:xfrm flipH="1">
              <a:off x="1328"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0" name="Oval 660"/>
            <p:cNvSpPr>
              <a:spLocks noChangeArrowheads="1"/>
            </p:cNvSpPr>
            <p:nvPr/>
          </p:nvSpPr>
          <p:spPr bwMode="auto">
            <a:xfrm flipH="1">
              <a:off x="1550" y="2782"/>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1" name="Oval 661"/>
            <p:cNvSpPr>
              <a:spLocks noChangeArrowheads="1"/>
            </p:cNvSpPr>
            <p:nvPr/>
          </p:nvSpPr>
          <p:spPr bwMode="auto">
            <a:xfrm flipH="1">
              <a:off x="1634" y="2754"/>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2" name="Oval 662"/>
            <p:cNvSpPr>
              <a:spLocks noChangeArrowheads="1"/>
            </p:cNvSpPr>
            <p:nvPr/>
          </p:nvSpPr>
          <p:spPr bwMode="auto">
            <a:xfrm flipH="1">
              <a:off x="2051" y="2643"/>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3" name="Oval 663"/>
            <p:cNvSpPr>
              <a:spLocks noChangeArrowheads="1"/>
            </p:cNvSpPr>
            <p:nvPr/>
          </p:nvSpPr>
          <p:spPr bwMode="auto">
            <a:xfrm flipH="1">
              <a:off x="2162" y="272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4" name="Oval 664"/>
            <p:cNvSpPr>
              <a:spLocks noChangeArrowheads="1"/>
            </p:cNvSpPr>
            <p:nvPr/>
          </p:nvSpPr>
          <p:spPr bwMode="auto">
            <a:xfrm flipH="1">
              <a:off x="2106" y="2365"/>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5" name="Oval 665"/>
            <p:cNvSpPr>
              <a:spLocks noChangeArrowheads="1"/>
            </p:cNvSpPr>
            <p:nvPr/>
          </p:nvSpPr>
          <p:spPr bwMode="auto">
            <a:xfrm flipH="1">
              <a:off x="1939"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6" name="Oval 666"/>
            <p:cNvSpPr>
              <a:spLocks noChangeArrowheads="1"/>
            </p:cNvSpPr>
            <p:nvPr/>
          </p:nvSpPr>
          <p:spPr bwMode="auto">
            <a:xfrm flipH="1">
              <a:off x="2496" y="2310"/>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7" name="Oval 667"/>
            <p:cNvSpPr>
              <a:spLocks noChangeArrowheads="1"/>
            </p:cNvSpPr>
            <p:nvPr/>
          </p:nvSpPr>
          <p:spPr bwMode="auto">
            <a:xfrm flipH="1">
              <a:off x="2690"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8" name="Oval 668"/>
            <p:cNvSpPr>
              <a:spLocks noChangeArrowheads="1"/>
            </p:cNvSpPr>
            <p:nvPr/>
          </p:nvSpPr>
          <p:spPr bwMode="auto">
            <a:xfrm flipH="1">
              <a:off x="3135" y="233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29" name="Oval 669"/>
            <p:cNvSpPr>
              <a:spLocks noChangeArrowheads="1"/>
            </p:cNvSpPr>
            <p:nvPr/>
          </p:nvSpPr>
          <p:spPr bwMode="auto">
            <a:xfrm flipH="1">
              <a:off x="3052" y="22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30" name="Oval 670"/>
            <p:cNvSpPr>
              <a:spLocks noChangeArrowheads="1"/>
            </p:cNvSpPr>
            <p:nvPr/>
          </p:nvSpPr>
          <p:spPr bwMode="auto">
            <a:xfrm flipH="1">
              <a:off x="3274" y="2421"/>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31" name="Oval 671"/>
            <p:cNvSpPr>
              <a:spLocks noChangeArrowheads="1"/>
            </p:cNvSpPr>
            <p:nvPr/>
          </p:nvSpPr>
          <p:spPr bwMode="auto">
            <a:xfrm flipH="1">
              <a:off x="2607" y="2671"/>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32" name="Oval 672"/>
            <p:cNvSpPr>
              <a:spLocks noChangeArrowheads="1"/>
            </p:cNvSpPr>
            <p:nvPr/>
          </p:nvSpPr>
          <p:spPr bwMode="auto">
            <a:xfrm flipH="1">
              <a:off x="2496" y="2615"/>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33" name="Oval 673"/>
            <p:cNvSpPr>
              <a:spLocks noChangeArrowheads="1"/>
            </p:cNvSpPr>
            <p:nvPr/>
          </p:nvSpPr>
          <p:spPr bwMode="auto">
            <a:xfrm flipH="1">
              <a:off x="2551" y="2893"/>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5234" name="Oval 674"/>
            <p:cNvSpPr>
              <a:spLocks noChangeArrowheads="1"/>
            </p:cNvSpPr>
            <p:nvPr/>
          </p:nvSpPr>
          <p:spPr bwMode="auto">
            <a:xfrm flipH="1">
              <a:off x="3191" y="2727"/>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112179383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5108"/>
                                        </p:tgtEl>
                                        <p:attrNameLst>
                                          <p:attrName>style.visibility</p:attrName>
                                        </p:attrNameLst>
                                      </p:cBhvr>
                                      <p:to>
                                        <p:strVal val="visible"/>
                                      </p:to>
                                    </p:set>
                                    <p:animEffect transition="in" filter="fade">
                                      <p:cBhvr>
                                        <p:cTn id="7" dur="500"/>
                                        <p:tgtEl>
                                          <p:spTgt spid="19510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5235"/>
                                        </p:tgtEl>
                                        <p:attrNameLst>
                                          <p:attrName>style.visibility</p:attrName>
                                        </p:attrNameLst>
                                      </p:cBhvr>
                                      <p:to>
                                        <p:strVal val="visible"/>
                                      </p:to>
                                    </p:set>
                                    <p:animEffect transition="in" filter="fade">
                                      <p:cBhvr>
                                        <p:cTn id="10" dur="500"/>
                                        <p:tgtEl>
                                          <p:spTgt spid="195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2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342" name="Line 734"/>
          <p:cNvSpPr>
            <a:spLocks noChangeShapeType="1"/>
          </p:cNvSpPr>
          <p:nvPr/>
        </p:nvSpPr>
        <p:spPr bwMode="auto">
          <a:xfrm flipH="1" flipV="1">
            <a:off x="3035300" y="4465638"/>
            <a:ext cx="3332163" cy="129540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10" name="Rectangle 2"/>
          <p:cNvSpPr>
            <a:spLocks noGrp="1" noChangeArrowheads="1"/>
          </p:cNvSpPr>
          <p:nvPr>
            <p:ph type="title"/>
          </p:nvPr>
        </p:nvSpPr>
        <p:spPr/>
        <p:txBody>
          <a:bodyPr/>
          <a:lstStyle/>
          <a:p>
            <a:r>
              <a:rPr lang="en-US"/>
              <a:t>Feature matching</a:t>
            </a:r>
          </a:p>
        </p:txBody>
      </p:sp>
      <p:grpSp>
        <p:nvGrpSpPr>
          <p:cNvPr id="197193" name="Group 585"/>
          <p:cNvGrpSpPr>
            <a:grpSpLocks/>
          </p:cNvGrpSpPr>
          <p:nvPr/>
        </p:nvGrpSpPr>
        <p:grpSpPr bwMode="auto">
          <a:xfrm>
            <a:off x="2413000" y="2395538"/>
            <a:ext cx="4232275" cy="3711575"/>
            <a:chOff x="1300" y="1670"/>
            <a:chExt cx="2049" cy="1800"/>
          </a:xfrm>
        </p:grpSpPr>
        <p:sp>
          <p:nvSpPr>
            <p:cNvPr id="197192" name="Line 584"/>
            <p:cNvSpPr>
              <a:spLocks noChangeShapeType="1"/>
            </p:cNvSpPr>
            <p:nvPr/>
          </p:nvSpPr>
          <p:spPr bwMode="auto">
            <a:xfrm flipH="1">
              <a:off x="3098" y="2354"/>
              <a:ext cx="24" cy="43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190" name="Line 582"/>
            <p:cNvSpPr>
              <a:spLocks noChangeShapeType="1"/>
            </p:cNvSpPr>
            <p:nvPr/>
          </p:nvSpPr>
          <p:spPr bwMode="auto">
            <a:xfrm>
              <a:off x="3074" y="2813"/>
              <a:ext cx="120" cy="43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188" name="Line 580"/>
            <p:cNvSpPr>
              <a:spLocks noChangeShapeType="1"/>
            </p:cNvSpPr>
            <p:nvPr/>
          </p:nvSpPr>
          <p:spPr bwMode="auto">
            <a:xfrm>
              <a:off x="2638" y="2281"/>
              <a:ext cx="483" cy="4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189" name="Line 581"/>
            <p:cNvSpPr>
              <a:spLocks noChangeShapeType="1"/>
            </p:cNvSpPr>
            <p:nvPr/>
          </p:nvSpPr>
          <p:spPr bwMode="auto">
            <a:xfrm flipV="1">
              <a:off x="2057" y="2273"/>
              <a:ext cx="580" cy="468"/>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13" name="Line 5"/>
            <p:cNvSpPr>
              <a:spLocks noChangeShapeType="1"/>
            </p:cNvSpPr>
            <p:nvPr/>
          </p:nvSpPr>
          <p:spPr bwMode="auto">
            <a:xfrm>
              <a:off x="1912" y="1809"/>
              <a:ext cx="166" cy="4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14" name="Line 6"/>
            <p:cNvSpPr>
              <a:spLocks noChangeShapeType="1"/>
            </p:cNvSpPr>
            <p:nvPr/>
          </p:nvSpPr>
          <p:spPr bwMode="auto">
            <a:xfrm>
              <a:off x="1912" y="1809"/>
              <a:ext cx="139" cy="9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15" name="Line 7"/>
            <p:cNvSpPr>
              <a:spLocks noChangeShapeType="1"/>
            </p:cNvSpPr>
            <p:nvPr/>
          </p:nvSpPr>
          <p:spPr bwMode="auto">
            <a:xfrm flipH="1">
              <a:off x="2051" y="2282"/>
              <a:ext cx="27" cy="50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16" name="Line 8"/>
            <p:cNvSpPr>
              <a:spLocks noChangeShapeType="1"/>
            </p:cNvSpPr>
            <p:nvPr/>
          </p:nvSpPr>
          <p:spPr bwMode="auto">
            <a:xfrm>
              <a:off x="1522" y="2615"/>
              <a:ext cx="529" cy="167"/>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18" name="Line 10"/>
            <p:cNvSpPr>
              <a:spLocks noChangeShapeType="1"/>
            </p:cNvSpPr>
            <p:nvPr/>
          </p:nvSpPr>
          <p:spPr bwMode="auto">
            <a:xfrm>
              <a:off x="1522" y="3144"/>
              <a:ext cx="473" cy="194"/>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24" name="Line 16"/>
            <p:cNvSpPr>
              <a:spLocks noChangeShapeType="1"/>
            </p:cNvSpPr>
            <p:nvPr/>
          </p:nvSpPr>
          <p:spPr bwMode="auto">
            <a:xfrm>
              <a:off x="2440" y="3227"/>
              <a:ext cx="473" cy="5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25" name="Line 17"/>
            <p:cNvSpPr>
              <a:spLocks noChangeShapeType="1"/>
            </p:cNvSpPr>
            <p:nvPr/>
          </p:nvSpPr>
          <p:spPr bwMode="auto">
            <a:xfrm flipV="1">
              <a:off x="1467" y="2782"/>
              <a:ext cx="556" cy="30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32" name="Line 24"/>
            <p:cNvSpPr>
              <a:spLocks noChangeShapeType="1"/>
            </p:cNvSpPr>
            <p:nvPr/>
          </p:nvSpPr>
          <p:spPr bwMode="auto">
            <a:xfrm flipV="1">
              <a:off x="2440" y="2782"/>
              <a:ext cx="640" cy="44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40" name="Line 32"/>
            <p:cNvSpPr>
              <a:spLocks noChangeShapeType="1"/>
            </p:cNvSpPr>
            <p:nvPr/>
          </p:nvSpPr>
          <p:spPr bwMode="auto">
            <a:xfrm flipV="1">
              <a:off x="2579" y="2004"/>
              <a:ext cx="445" cy="25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6642" name="Line 34"/>
            <p:cNvSpPr>
              <a:spLocks noChangeShapeType="1"/>
            </p:cNvSpPr>
            <p:nvPr/>
          </p:nvSpPr>
          <p:spPr bwMode="auto">
            <a:xfrm flipH="1" flipV="1">
              <a:off x="2078" y="2727"/>
              <a:ext cx="529" cy="27"/>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pic>
          <p:nvPicPr>
            <p:cNvPr id="196647" name="Picture 39" descr="vgasull_234975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3" y="3199"/>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6648" name="Picture 40" descr="vgasull_251380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 y="186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6649" name="Picture 41" descr="12537899@N00_619986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0" y="300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6657" name="Picture 49" descr="amos_3300443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 y="1670"/>
              <a:ext cx="3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pic>
          <p:nvPicPr>
            <p:cNvPr id="196658" name="Picture 50" descr="antmoose_358932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5" y="2059"/>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6659" name="Picture 51" descr="brodo_16087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5" y="311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6662" name="Picture 54"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6663" name="Picture 55" descr="ekenzie_18947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 y="3088"/>
              <a:ext cx="243" cy="362"/>
            </a:xfrm>
            <a:prstGeom prst="rect">
              <a:avLst/>
            </a:prstGeom>
            <a:noFill/>
            <a:extLst>
              <a:ext uri="{909E8E84-426E-40dd-AFC4-6F175D3DCCD1}">
                <a14:hiddenFill xmlns:a14="http://schemas.microsoft.com/office/drawing/2010/main">
                  <a:solidFill>
                    <a:srgbClr val="FFFFFF"/>
                  </a:solidFill>
                </a14:hiddenFill>
              </a:ext>
            </a:extLst>
          </p:spPr>
        </p:pic>
        <p:pic>
          <p:nvPicPr>
            <p:cNvPr id="196664" name="Picture 56" descr="ewanmcdowall_608215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84" y="261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6665" name="Picture 57"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6666" name="Picture 58" descr="kurtnaks_312632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39" y="2476"/>
              <a:ext cx="241" cy="362"/>
            </a:xfrm>
            <a:prstGeom prst="rect">
              <a:avLst/>
            </a:prstGeom>
            <a:noFill/>
            <a:extLst>
              <a:ext uri="{909E8E84-426E-40dd-AFC4-6F175D3DCCD1}">
                <a14:hiddenFill xmlns:a14="http://schemas.microsoft.com/office/drawing/2010/main">
                  <a:solidFill>
                    <a:srgbClr val="FFFFFF"/>
                  </a:solidFill>
                </a14:hiddenFill>
              </a:ext>
            </a:extLst>
          </p:spPr>
        </p:pic>
        <p:pic>
          <p:nvPicPr>
            <p:cNvPr id="196667" name="Picture 59" descr="kurtnaks_312647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7" y="3088"/>
              <a:ext cx="242" cy="362"/>
            </a:xfrm>
            <a:prstGeom prst="rect">
              <a:avLst/>
            </a:prstGeom>
            <a:noFill/>
            <a:extLst>
              <a:ext uri="{909E8E84-426E-40dd-AFC4-6F175D3DCCD1}">
                <a14:hiddenFill xmlns:a14="http://schemas.microsoft.com/office/drawing/2010/main">
                  <a:solidFill>
                    <a:srgbClr val="FFFFFF"/>
                  </a:solidFill>
                </a14:hiddenFill>
              </a:ext>
            </a:extLst>
          </p:spPr>
        </p:pic>
        <p:pic>
          <p:nvPicPr>
            <p:cNvPr id="196669" name="Picture 61" descr="kurtnaks_312682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12" y="1809"/>
              <a:ext cx="362" cy="242"/>
            </a:xfrm>
            <a:prstGeom prst="rect">
              <a:avLst/>
            </a:prstGeom>
            <a:noFill/>
            <a:extLst>
              <a:ext uri="{909E8E84-426E-40dd-AFC4-6F175D3DCCD1}">
                <a14:hiddenFill xmlns:a14="http://schemas.microsoft.com/office/drawing/2010/main">
                  <a:solidFill>
                    <a:srgbClr val="FFFFFF"/>
                  </a:solidFill>
                </a14:hiddenFill>
              </a:ext>
            </a:extLst>
          </p:spPr>
        </p:pic>
        <p:pic>
          <p:nvPicPr>
            <p:cNvPr id="196673" name="Picture 65" descr="mrjennings_232990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68" y="2588"/>
              <a:ext cx="271" cy="361"/>
            </a:xfrm>
            <a:prstGeom prst="rect">
              <a:avLst/>
            </a:prstGeom>
            <a:noFill/>
            <a:extLst>
              <a:ext uri="{909E8E84-426E-40dd-AFC4-6F175D3DCCD1}">
                <a14:hiddenFill xmlns:a14="http://schemas.microsoft.com/office/drawing/2010/main">
                  <a:solidFill>
                    <a:srgbClr val="FFFFFF"/>
                  </a:solidFill>
                </a14:hiddenFill>
              </a:ext>
            </a:extLst>
          </p:spPr>
        </p:pic>
        <p:pic>
          <p:nvPicPr>
            <p:cNvPr id="196674" name="Picture 66" descr="mrjennings_6262446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13" y="2643"/>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6675" name="Picture 67"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pic>
          <p:nvPicPr>
            <p:cNvPr id="196678" name="Picture 70"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6679" name="Picture 71"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6681" name="Picture 73"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sp>
          <p:nvSpPr>
            <p:cNvPr id="196682" name="Oval 74"/>
            <p:cNvSpPr>
              <a:spLocks noChangeArrowheads="1"/>
            </p:cNvSpPr>
            <p:nvPr/>
          </p:nvSpPr>
          <p:spPr bwMode="auto">
            <a:xfrm flipH="1">
              <a:off x="1828" y="178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83" name="Oval 75"/>
            <p:cNvSpPr>
              <a:spLocks noChangeArrowheads="1"/>
            </p:cNvSpPr>
            <p:nvPr/>
          </p:nvSpPr>
          <p:spPr bwMode="auto">
            <a:xfrm flipH="1">
              <a:off x="1934" y="1837"/>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84" name="Oval 76"/>
            <p:cNvSpPr>
              <a:spLocks noChangeArrowheads="1"/>
            </p:cNvSpPr>
            <p:nvPr/>
          </p:nvSpPr>
          <p:spPr bwMode="auto">
            <a:xfrm flipH="1">
              <a:off x="2045" y="172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85" name="Oval 77"/>
            <p:cNvSpPr>
              <a:spLocks noChangeArrowheads="1"/>
            </p:cNvSpPr>
            <p:nvPr/>
          </p:nvSpPr>
          <p:spPr bwMode="auto">
            <a:xfrm flipH="1">
              <a:off x="1967" y="210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86" name="Oval 78"/>
            <p:cNvSpPr>
              <a:spLocks noChangeArrowheads="1"/>
            </p:cNvSpPr>
            <p:nvPr/>
          </p:nvSpPr>
          <p:spPr bwMode="auto">
            <a:xfrm flipH="1">
              <a:off x="2078"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87" name="Oval 79"/>
            <p:cNvSpPr>
              <a:spLocks noChangeArrowheads="1"/>
            </p:cNvSpPr>
            <p:nvPr/>
          </p:nvSpPr>
          <p:spPr bwMode="auto">
            <a:xfrm flipH="1">
              <a:off x="1773"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sz="1800"/>
            </a:p>
          </p:txBody>
        </p:sp>
        <p:sp>
          <p:nvSpPr>
            <p:cNvPr id="196688" name="Oval 80"/>
            <p:cNvSpPr>
              <a:spLocks noChangeArrowheads="1"/>
            </p:cNvSpPr>
            <p:nvPr/>
          </p:nvSpPr>
          <p:spPr bwMode="auto">
            <a:xfrm flipH="1">
              <a:off x="2468"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89" name="Oval 81"/>
            <p:cNvSpPr>
              <a:spLocks noChangeArrowheads="1"/>
            </p:cNvSpPr>
            <p:nvPr/>
          </p:nvSpPr>
          <p:spPr bwMode="auto">
            <a:xfrm flipH="1">
              <a:off x="1967" y="2282"/>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0" name="Oval 82"/>
            <p:cNvSpPr>
              <a:spLocks noChangeArrowheads="1"/>
            </p:cNvSpPr>
            <p:nvPr/>
          </p:nvSpPr>
          <p:spPr bwMode="auto">
            <a:xfrm flipH="1">
              <a:off x="2718" y="189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1" name="Oval 83"/>
            <p:cNvSpPr>
              <a:spLocks noChangeArrowheads="1"/>
            </p:cNvSpPr>
            <p:nvPr/>
          </p:nvSpPr>
          <p:spPr bwMode="auto">
            <a:xfrm flipH="1">
              <a:off x="2551" y="2004"/>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2" name="Oval 84"/>
            <p:cNvSpPr>
              <a:spLocks noChangeArrowheads="1"/>
            </p:cNvSpPr>
            <p:nvPr/>
          </p:nvSpPr>
          <p:spPr bwMode="auto">
            <a:xfrm flipH="1">
              <a:off x="2440"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3" name="Oval 85"/>
            <p:cNvSpPr>
              <a:spLocks noChangeArrowheads="1"/>
            </p:cNvSpPr>
            <p:nvPr/>
          </p:nvSpPr>
          <p:spPr bwMode="auto">
            <a:xfrm flipH="1">
              <a:off x="2718" y="2337"/>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4" name="Oval 86"/>
            <p:cNvSpPr>
              <a:spLocks noChangeArrowheads="1"/>
            </p:cNvSpPr>
            <p:nvPr/>
          </p:nvSpPr>
          <p:spPr bwMode="auto">
            <a:xfrm flipH="1">
              <a:off x="2551" y="2699"/>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5" name="Oval 87"/>
            <p:cNvSpPr>
              <a:spLocks noChangeArrowheads="1"/>
            </p:cNvSpPr>
            <p:nvPr/>
          </p:nvSpPr>
          <p:spPr bwMode="auto">
            <a:xfrm flipH="1">
              <a:off x="2662"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6" name="Oval 88"/>
            <p:cNvSpPr>
              <a:spLocks noChangeArrowheads="1"/>
            </p:cNvSpPr>
            <p:nvPr/>
          </p:nvSpPr>
          <p:spPr bwMode="auto">
            <a:xfrm flipH="1">
              <a:off x="2190" y="2643"/>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7" name="Oval 89"/>
            <p:cNvSpPr>
              <a:spLocks noChangeArrowheads="1"/>
            </p:cNvSpPr>
            <p:nvPr/>
          </p:nvSpPr>
          <p:spPr bwMode="auto">
            <a:xfrm flipH="1">
              <a:off x="2496" y="286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8" name="Oval 90"/>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699" name="Oval 91"/>
            <p:cNvSpPr>
              <a:spLocks noChangeArrowheads="1"/>
            </p:cNvSpPr>
            <p:nvPr/>
          </p:nvSpPr>
          <p:spPr bwMode="auto">
            <a:xfrm flipH="1">
              <a:off x="1550" y="253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0" name="Oval 92"/>
            <p:cNvSpPr>
              <a:spLocks noChangeArrowheads="1"/>
            </p:cNvSpPr>
            <p:nvPr/>
          </p:nvSpPr>
          <p:spPr bwMode="auto">
            <a:xfrm flipH="1">
              <a:off x="1494" y="267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1" name="Oval 93"/>
            <p:cNvSpPr>
              <a:spLocks noChangeArrowheads="1"/>
            </p:cNvSpPr>
            <p:nvPr/>
          </p:nvSpPr>
          <p:spPr bwMode="auto">
            <a:xfrm flipH="1">
              <a:off x="1439" y="2143"/>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2" name="Oval 94"/>
            <p:cNvSpPr>
              <a:spLocks noChangeArrowheads="1"/>
            </p:cNvSpPr>
            <p:nvPr/>
          </p:nvSpPr>
          <p:spPr bwMode="auto">
            <a:xfrm flipH="1">
              <a:off x="1606" y="2170"/>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3" name="Oval 95"/>
            <p:cNvSpPr>
              <a:spLocks noChangeArrowheads="1"/>
            </p:cNvSpPr>
            <p:nvPr/>
          </p:nvSpPr>
          <p:spPr bwMode="auto">
            <a:xfrm flipH="1">
              <a:off x="1606" y="311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4" name="Oval 96"/>
            <p:cNvSpPr>
              <a:spLocks noChangeArrowheads="1"/>
            </p:cNvSpPr>
            <p:nvPr/>
          </p:nvSpPr>
          <p:spPr bwMode="auto">
            <a:xfrm flipH="1">
              <a:off x="1550" y="319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5" name="Oval 97"/>
            <p:cNvSpPr>
              <a:spLocks noChangeArrowheads="1"/>
            </p:cNvSpPr>
            <p:nvPr/>
          </p:nvSpPr>
          <p:spPr bwMode="auto">
            <a:xfrm flipH="1">
              <a:off x="3191"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6" name="Oval 98"/>
            <p:cNvSpPr>
              <a:spLocks noChangeArrowheads="1"/>
            </p:cNvSpPr>
            <p:nvPr/>
          </p:nvSpPr>
          <p:spPr bwMode="auto">
            <a:xfrm flipH="1">
              <a:off x="1967"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7" name="Oval 99"/>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8" name="Oval 100"/>
            <p:cNvSpPr>
              <a:spLocks noChangeArrowheads="1"/>
            </p:cNvSpPr>
            <p:nvPr/>
          </p:nvSpPr>
          <p:spPr bwMode="auto">
            <a:xfrm flipH="1">
              <a:off x="1828"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09" name="Oval 101"/>
            <p:cNvSpPr>
              <a:spLocks noChangeArrowheads="1"/>
            </p:cNvSpPr>
            <p:nvPr/>
          </p:nvSpPr>
          <p:spPr bwMode="auto">
            <a:xfrm flipH="1">
              <a:off x="1939"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0" name="Oval 102"/>
            <p:cNvSpPr>
              <a:spLocks noChangeArrowheads="1"/>
            </p:cNvSpPr>
            <p:nvPr/>
          </p:nvSpPr>
          <p:spPr bwMode="auto">
            <a:xfrm flipH="1">
              <a:off x="1912" y="3338"/>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1" name="Oval 103"/>
            <p:cNvSpPr>
              <a:spLocks noChangeArrowheads="1"/>
            </p:cNvSpPr>
            <p:nvPr/>
          </p:nvSpPr>
          <p:spPr bwMode="auto">
            <a:xfrm flipH="1">
              <a:off x="2051" y="2838"/>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2" name="Oval 104"/>
            <p:cNvSpPr>
              <a:spLocks noChangeArrowheads="1"/>
            </p:cNvSpPr>
            <p:nvPr/>
          </p:nvSpPr>
          <p:spPr bwMode="auto">
            <a:xfrm flipH="1">
              <a:off x="2329"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3" name="Oval 105"/>
            <p:cNvSpPr>
              <a:spLocks noChangeArrowheads="1"/>
            </p:cNvSpPr>
            <p:nvPr/>
          </p:nvSpPr>
          <p:spPr bwMode="auto">
            <a:xfrm flipH="1">
              <a:off x="3302"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4" name="Oval 106"/>
            <p:cNvSpPr>
              <a:spLocks noChangeArrowheads="1"/>
            </p:cNvSpPr>
            <p:nvPr/>
          </p:nvSpPr>
          <p:spPr bwMode="auto">
            <a:xfrm flipH="1">
              <a:off x="2802" y="3199"/>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5" name="Oval 107"/>
            <p:cNvSpPr>
              <a:spLocks noChangeArrowheads="1"/>
            </p:cNvSpPr>
            <p:nvPr/>
          </p:nvSpPr>
          <p:spPr bwMode="auto">
            <a:xfrm flipH="1">
              <a:off x="3135" y="278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6" name="Oval 108"/>
            <p:cNvSpPr>
              <a:spLocks noChangeArrowheads="1"/>
            </p:cNvSpPr>
            <p:nvPr/>
          </p:nvSpPr>
          <p:spPr bwMode="auto">
            <a:xfrm flipH="1">
              <a:off x="2885"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7" name="Oval 109"/>
            <p:cNvSpPr>
              <a:spLocks noChangeArrowheads="1"/>
            </p:cNvSpPr>
            <p:nvPr/>
          </p:nvSpPr>
          <p:spPr bwMode="auto">
            <a:xfrm flipH="1">
              <a:off x="2996"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18" name="Oval 110"/>
            <p:cNvSpPr>
              <a:spLocks noChangeArrowheads="1"/>
            </p:cNvSpPr>
            <p:nvPr/>
          </p:nvSpPr>
          <p:spPr bwMode="auto">
            <a:xfrm flipH="1">
              <a:off x="2968" y="1920"/>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20" name="Oval 112"/>
            <p:cNvSpPr>
              <a:spLocks noChangeArrowheads="1"/>
            </p:cNvSpPr>
            <p:nvPr/>
          </p:nvSpPr>
          <p:spPr bwMode="auto">
            <a:xfrm flipH="1">
              <a:off x="3135" y="205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42" name="Oval 134"/>
            <p:cNvSpPr>
              <a:spLocks noChangeArrowheads="1"/>
            </p:cNvSpPr>
            <p:nvPr/>
          </p:nvSpPr>
          <p:spPr bwMode="auto">
            <a:xfrm flipH="1">
              <a:off x="3219" y="2337"/>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44" name="Oval 136"/>
            <p:cNvSpPr>
              <a:spLocks noChangeArrowheads="1"/>
            </p:cNvSpPr>
            <p:nvPr/>
          </p:nvSpPr>
          <p:spPr bwMode="auto">
            <a:xfrm flipH="1">
              <a:off x="3219" y="2254"/>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55" name="Oval 147"/>
            <p:cNvSpPr>
              <a:spLocks noChangeArrowheads="1"/>
            </p:cNvSpPr>
            <p:nvPr/>
          </p:nvSpPr>
          <p:spPr bwMode="auto">
            <a:xfrm flipH="1">
              <a:off x="1328" y="3032"/>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58" name="Oval 150"/>
            <p:cNvSpPr>
              <a:spLocks noChangeArrowheads="1"/>
            </p:cNvSpPr>
            <p:nvPr/>
          </p:nvSpPr>
          <p:spPr bwMode="auto">
            <a:xfrm flipH="1">
              <a:off x="1912" y="1753"/>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59" name="Oval 151"/>
            <p:cNvSpPr>
              <a:spLocks noChangeArrowheads="1"/>
            </p:cNvSpPr>
            <p:nvPr/>
          </p:nvSpPr>
          <p:spPr bwMode="auto">
            <a:xfrm flipH="1">
              <a:off x="2023" y="180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0" name="Oval 152"/>
            <p:cNvSpPr>
              <a:spLocks noChangeArrowheads="1"/>
            </p:cNvSpPr>
            <p:nvPr/>
          </p:nvSpPr>
          <p:spPr bwMode="auto">
            <a:xfrm flipH="1">
              <a:off x="2496"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1" name="Oval 153"/>
            <p:cNvSpPr>
              <a:spLocks noChangeArrowheads="1"/>
            </p:cNvSpPr>
            <p:nvPr/>
          </p:nvSpPr>
          <p:spPr bwMode="auto">
            <a:xfrm flipH="1">
              <a:off x="2635"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2" name="Oval 154"/>
            <p:cNvSpPr>
              <a:spLocks noChangeArrowheads="1"/>
            </p:cNvSpPr>
            <p:nvPr/>
          </p:nvSpPr>
          <p:spPr bwMode="auto">
            <a:xfrm flipH="1">
              <a:off x="2662" y="1837"/>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3" name="Oval 155"/>
            <p:cNvSpPr>
              <a:spLocks noChangeArrowheads="1"/>
            </p:cNvSpPr>
            <p:nvPr/>
          </p:nvSpPr>
          <p:spPr bwMode="auto">
            <a:xfrm flipH="1">
              <a:off x="3191"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4" name="Oval 156"/>
            <p:cNvSpPr>
              <a:spLocks noChangeArrowheads="1"/>
            </p:cNvSpPr>
            <p:nvPr/>
          </p:nvSpPr>
          <p:spPr bwMode="auto">
            <a:xfrm flipH="1">
              <a:off x="3080"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5" name="Oval 157"/>
            <p:cNvSpPr>
              <a:spLocks noChangeArrowheads="1"/>
            </p:cNvSpPr>
            <p:nvPr/>
          </p:nvSpPr>
          <p:spPr bwMode="auto">
            <a:xfrm flipH="1">
              <a:off x="2996" y="2004"/>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6" name="Oval 158"/>
            <p:cNvSpPr>
              <a:spLocks noChangeArrowheads="1"/>
            </p:cNvSpPr>
            <p:nvPr/>
          </p:nvSpPr>
          <p:spPr bwMode="auto">
            <a:xfrm flipH="1">
              <a:off x="1439" y="222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7" name="Oval 159"/>
            <p:cNvSpPr>
              <a:spLocks noChangeArrowheads="1"/>
            </p:cNvSpPr>
            <p:nvPr/>
          </p:nvSpPr>
          <p:spPr bwMode="auto">
            <a:xfrm flipH="1">
              <a:off x="1634" y="208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8" name="Oval 160"/>
            <p:cNvSpPr>
              <a:spLocks noChangeArrowheads="1"/>
            </p:cNvSpPr>
            <p:nvPr/>
          </p:nvSpPr>
          <p:spPr bwMode="auto">
            <a:xfrm flipH="1">
              <a:off x="2523" y="2198"/>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69" name="Oval 161"/>
            <p:cNvSpPr>
              <a:spLocks noChangeArrowheads="1"/>
            </p:cNvSpPr>
            <p:nvPr/>
          </p:nvSpPr>
          <p:spPr bwMode="auto">
            <a:xfrm flipH="1">
              <a:off x="2468" y="236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0" name="Oval 162"/>
            <p:cNvSpPr>
              <a:spLocks noChangeArrowheads="1"/>
            </p:cNvSpPr>
            <p:nvPr/>
          </p:nvSpPr>
          <p:spPr bwMode="auto">
            <a:xfrm flipH="1">
              <a:off x="2635" y="2282"/>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1" name="Oval 163"/>
            <p:cNvSpPr>
              <a:spLocks noChangeArrowheads="1"/>
            </p:cNvSpPr>
            <p:nvPr/>
          </p:nvSpPr>
          <p:spPr bwMode="auto">
            <a:xfrm flipH="1">
              <a:off x="2078" y="2282"/>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2" name="Oval 164"/>
            <p:cNvSpPr>
              <a:spLocks noChangeArrowheads="1"/>
            </p:cNvSpPr>
            <p:nvPr/>
          </p:nvSpPr>
          <p:spPr bwMode="auto">
            <a:xfrm flipH="1">
              <a:off x="2106" y="208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3" name="Oval 165"/>
            <p:cNvSpPr>
              <a:spLocks noChangeArrowheads="1"/>
            </p:cNvSpPr>
            <p:nvPr/>
          </p:nvSpPr>
          <p:spPr bwMode="auto">
            <a:xfrm flipH="1">
              <a:off x="1967" y="2671"/>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4" name="Oval 166"/>
            <p:cNvSpPr>
              <a:spLocks noChangeArrowheads="1"/>
            </p:cNvSpPr>
            <p:nvPr/>
          </p:nvSpPr>
          <p:spPr bwMode="auto">
            <a:xfrm flipH="1">
              <a:off x="2635" y="2838"/>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5" name="Oval 167"/>
            <p:cNvSpPr>
              <a:spLocks noChangeArrowheads="1"/>
            </p:cNvSpPr>
            <p:nvPr/>
          </p:nvSpPr>
          <p:spPr bwMode="auto">
            <a:xfrm flipH="1">
              <a:off x="2662" y="2643"/>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6" name="Oval 168"/>
            <p:cNvSpPr>
              <a:spLocks noChangeArrowheads="1"/>
            </p:cNvSpPr>
            <p:nvPr/>
          </p:nvSpPr>
          <p:spPr bwMode="auto">
            <a:xfrm flipH="1">
              <a:off x="3052"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7" name="Oval 169"/>
            <p:cNvSpPr>
              <a:spLocks noChangeArrowheads="1"/>
            </p:cNvSpPr>
            <p:nvPr/>
          </p:nvSpPr>
          <p:spPr bwMode="auto">
            <a:xfrm flipH="1">
              <a:off x="3080" y="2671"/>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778" name="Oval 170"/>
            <p:cNvSpPr>
              <a:spLocks noChangeArrowheads="1"/>
            </p:cNvSpPr>
            <p:nvPr/>
          </p:nvSpPr>
          <p:spPr bwMode="auto">
            <a:xfrm flipH="1">
              <a:off x="2941"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09" name="Oval 201"/>
            <p:cNvSpPr>
              <a:spLocks noChangeArrowheads="1"/>
            </p:cNvSpPr>
            <p:nvPr/>
          </p:nvSpPr>
          <p:spPr bwMode="auto">
            <a:xfrm flipH="1">
              <a:off x="3219" y="3255"/>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10" name="Oval 202"/>
            <p:cNvSpPr>
              <a:spLocks noChangeArrowheads="1"/>
            </p:cNvSpPr>
            <p:nvPr/>
          </p:nvSpPr>
          <p:spPr bwMode="auto">
            <a:xfrm flipH="1">
              <a:off x="3135"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11" name="Oval 203"/>
            <p:cNvSpPr>
              <a:spLocks noChangeArrowheads="1"/>
            </p:cNvSpPr>
            <p:nvPr/>
          </p:nvSpPr>
          <p:spPr bwMode="auto">
            <a:xfrm flipH="1">
              <a:off x="2885"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12" name="Oval 204"/>
            <p:cNvSpPr>
              <a:spLocks noChangeArrowheads="1"/>
            </p:cNvSpPr>
            <p:nvPr/>
          </p:nvSpPr>
          <p:spPr bwMode="auto">
            <a:xfrm flipH="1">
              <a:off x="2913" y="3144"/>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13" name="Oval 205"/>
            <p:cNvSpPr>
              <a:spLocks noChangeArrowheads="1"/>
            </p:cNvSpPr>
            <p:nvPr/>
          </p:nvSpPr>
          <p:spPr bwMode="auto">
            <a:xfrm flipH="1">
              <a:off x="2468" y="322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14" name="Oval 206"/>
            <p:cNvSpPr>
              <a:spLocks noChangeArrowheads="1"/>
            </p:cNvSpPr>
            <p:nvPr/>
          </p:nvSpPr>
          <p:spPr bwMode="auto">
            <a:xfrm flipH="1">
              <a:off x="2273" y="3255"/>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15" name="Oval 207"/>
            <p:cNvSpPr>
              <a:spLocks noChangeArrowheads="1"/>
            </p:cNvSpPr>
            <p:nvPr/>
          </p:nvSpPr>
          <p:spPr bwMode="auto">
            <a:xfrm flipH="1">
              <a:off x="2551"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21" name="Oval 213"/>
            <p:cNvSpPr>
              <a:spLocks noChangeArrowheads="1"/>
            </p:cNvSpPr>
            <p:nvPr/>
          </p:nvSpPr>
          <p:spPr bwMode="auto">
            <a:xfrm flipH="1">
              <a:off x="2051" y="336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22" name="Oval 214"/>
            <p:cNvSpPr>
              <a:spLocks noChangeArrowheads="1"/>
            </p:cNvSpPr>
            <p:nvPr/>
          </p:nvSpPr>
          <p:spPr bwMode="auto">
            <a:xfrm flipH="1">
              <a:off x="1828"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23" name="Oval 215"/>
            <p:cNvSpPr>
              <a:spLocks noChangeArrowheads="1"/>
            </p:cNvSpPr>
            <p:nvPr/>
          </p:nvSpPr>
          <p:spPr bwMode="auto">
            <a:xfrm flipH="1">
              <a:off x="1884" y="339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27" name="Oval 219"/>
            <p:cNvSpPr>
              <a:spLocks noChangeArrowheads="1"/>
            </p:cNvSpPr>
            <p:nvPr/>
          </p:nvSpPr>
          <p:spPr bwMode="auto">
            <a:xfrm flipH="1">
              <a:off x="1328" y="319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28" name="Oval 220"/>
            <p:cNvSpPr>
              <a:spLocks noChangeArrowheads="1"/>
            </p:cNvSpPr>
            <p:nvPr/>
          </p:nvSpPr>
          <p:spPr bwMode="auto">
            <a:xfrm flipH="1">
              <a:off x="1439" y="3060"/>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29" name="Oval 221"/>
            <p:cNvSpPr>
              <a:spLocks noChangeArrowheads="1"/>
            </p:cNvSpPr>
            <p:nvPr/>
          </p:nvSpPr>
          <p:spPr bwMode="auto">
            <a:xfrm flipH="1">
              <a:off x="1578" y="2699"/>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0" name="Oval 222"/>
            <p:cNvSpPr>
              <a:spLocks noChangeArrowheads="1"/>
            </p:cNvSpPr>
            <p:nvPr/>
          </p:nvSpPr>
          <p:spPr bwMode="auto">
            <a:xfrm flipH="1">
              <a:off x="1606" y="261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1" name="Oval 223"/>
            <p:cNvSpPr>
              <a:spLocks noChangeArrowheads="1"/>
            </p:cNvSpPr>
            <p:nvPr/>
          </p:nvSpPr>
          <p:spPr bwMode="auto">
            <a:xfrm flipH="1">
              <a:off x="1467" y="27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2" name="Oval 224"/>
            <p:cNvSpPr>
              <a:spLocks noChangeArrowheads="1"/>
            </p:cNvSpPr>
            <p:nvPr/>
          </p:nvSpPr>
          <p:spPr bwMode="auto">
            <a:xfrm flipH="1">
              <a:off x="1773" y="172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3" name="Oval 225"/>
            <p:cNvSpPr>
              <a:spLocks noChangeArrowheads="1"/>
            </p:cNvSpPr>
            <p:nvPr/>
          </p:nvSpPr>
          <p:spPr bwMode="auto">
            <a:xfrm flipH="1">
              <a:off x="1856" y="1865"/>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4" name="Oval 226"/>
            <p:cNvSpPr>
              <a:spLocks noChangeArrowheads="1"/>
            </p:cNvSpPr>
            <p:nvPr/>
          </p:nvSpPr>
          <p:spPr bwMode="auto">
            <a:xfrm flipH="1">
              <a:off x="2635" y="197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5" name="Oval 227"/>
            <p:cNvSpPr>
              <a:spLocks noChangeArrowheads="1"/>
            </p:cNvSpPr>
            <p:nvPr/>
          </p:nvSpPr>
          <p:spPr bwMode="auto">
            <a:xfrm flipH="1">
              <a:off x="2551" y="183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6" name="Oval 228"/>
            <p:cNvSpPr>
              <a:spLocks noChangeArrowheads="1"/>
            </p:cNvSpPr>
            <p:nvPr/>
          </p:nvSpPr>
          <p:spPr bwMode="auto">
            <a:xfrm flipH="1">
              <a:off x="3080" y="194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37" name="Oval 229"/>
            <p:cNvSpPr>
              <a:spLocks noChangeArrowheads="1"/>
            </p:cNvSpPr>
            <p:nvPr/>
          </p:nvSpPr>
          <p:spPr bwMode="auto">
            <a:xfrm flipH="1">
              <a:off x="3247" y="2087"/>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65" name="Oval 257"/>
            <p:cNvSpPr>
              <a:spLocks noChangeArrowheads="1"/>
            </p:cNvSpPr>
            <p:nvPr/>
          </p:nvSpPr>
          <p:spPr bwMode="auto">
            <a:xfrm flipH="1">
              <a:off x="2941" y="3366"/>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66" name="Oval 258"/>
            <p:cNvSpPr>
              <a:spLocks noChangeArrowheads="1"/>
            </p:cNvSpPr>
            <p:nvPr/>
          </p:nvSpPr>
          <p:spPr bwMode="auto">
            <a:xfrm flipH="1">
              <a:off x="2802" y="333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67" name="Oval 259"/>
            <p:cNvSpPr>
              <a:spLocks noChangeArrowheads="1"/>
            </p:cNvSpPr>
            <p:nvPr/>
          </p:nvSpPr>
          <p:spPr bwMode="auto">
            <a:xfrm flipH="1">
              <a:off x="2774"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68" name="Oval 260"/>
            <p:cNvSpPr>
              <a:spLocks noChangeArrowheads="1"/>
            </p:cNvSpPr>
            <p:nvPr/>
          </p:nvSpPr>
          <p:spPr bwMode="auto">
            <a:xfrm flipH="1">
              <a:off x="2412" y="3144"/>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69" name="Oval 261"/>
            <p:cNvSpPr>
              <a:spLocks noChangeArrowheads="1"/>
            </p:cNvSpPr>
            <p:nvPr/>
          </p:nvSpPr>
          <p:spPr bwMode="auto">
            <a:xfrm flipH="1">
              <a:off x="2523" y="3171"/>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70" name="Oval 262"/>
            <p:cNvSpPr>
              <a:spLocks noChangeArrowheads="1"/>
            </p:cNvSpPr>
            <p:nvPr/>
          </p:nvSpPr>
          <p:spPr bwMode="auto">
            <a:xfrm flipH="1">
              <a:off x="2357" y="3255"/>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71" name="Oval 263"/>
            <p:cNvSpPr>
              <a:spLocks noChangeArrowheads="1"/>
            </p:cNvSpPr>
            <p:nvPr/>
          </p:nvSpPr>
          <p:spPr bwMode="auto">
            <a:xfrm flipH="1">
              <a:off x="2051" y="3283"/>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72" name="Oval 264"/>
            <p:cNvSpPr>
              <a:spLocks noChangeArrowheads="1"/>
            </p:cNvSpPr>
            <p:nvPr/>
          </p:nvSpPr>
          <p:spPr bwMode="auto">
            <a:xfrm flipH="1">
              <a:off x="1967" y="3394"/>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78" name="Oval 270"/>
            <p:cNvSpPr>
              <a:spLocks noChangeArrowheads="1"/>
            </p:cNvSpPr>
            <p:nvPr/>
          </p:nvSpPr>
          <p:spPr bwMode="auto">
            <a:xfrm flipH="1">
              <a:off x="1439" y="3199"/>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79" name="Oval 271"/>
            <p:cNvSpPr>
              <a:spLocks noChangeArrowheads="1"/>
            </p:cNvSpPr>
            <p:nvPr/>
          </p:nvSpPr>
          <p:spPr bwMode="auto">
            <a:xfrm flipH="1">
              <a:off x="1522" y="306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0" name="Oval 272"/>
            <p:cNvSpPr>
              <a:spLocks noChangeArrowheads="1"/>
            </p:cNvSpPr>
            <p:nvPr/>
          </p:nvSpPr>
          <p:spPr bwMode="auto">
            <a:xfrm flipH="1">
              <a:off x="1328"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1" name="Oval 273"/>
            <p:cNvSpPr>
              <a:spLocks noChangeArrowheads="1"/>
            </p:cNvSpPr>
            <p:nvPr/>
          </p:nvSpPr>
          <p:spPr bwMode="auto">
            <a:xfrm flipH="1">
              <a:off x="1550" y="2782"/>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2" name="Oval 274"/>
            <p:cNvSpPr>
              <a:spLocks noChangeArrowheads="1"/>
            </p:cNvSpPr>
            <p:nvPr/>
          </p:nvSpPr>
          <p:spPr bwMode="auto">
            <a:xfrm flipH="1">
              <a:off x="1634" y="2754"/>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3" name="Oval 275"/>
            <p:cNvSpPr>
              <a:spLocks noChangeArrowheads="1"/>
            </p:cNvSpPr>
            <p:nvPr/>
          </p:nvSpPr>
          <p:spPr bwMode="auto">
            <a:xfrm flipH="1">
              <a:off x="2051" y="2643"/>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4" name="Oval 276"/>
            <p:cNvSpPr>
              <a:spLocks noChangeArrowheads="1"/>
            </p:cNvSpPr>
            <p:nvPr/>
          </p:nvSpPr>
          <p:spPr bwMode="auto">
            <a:xfrm flipH="1">
              <a:off x="2162" y="272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5" name="Oval 277"/>
            <p:cNvSpPr>
              <a:spLocks noChangeArrowheads="1"/>
            </p:cNvSpPr>
            <p:nvPr/>
          </p:nvSpPr>
          <p:spPr bwMode="auto">
            <a:xfrm flipH="1">
              <a:off x="2106" y="2365"/>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6" name="Oval 278"/>
            <p:cNvSpPr>
              <a:spLocks noChangeArrowheads="1"/>
            </p:cNvSpPr>
            <p:nvPr/>
          </p:nvSpPr>
          <p:spPr bwMode="auto">
            <a:xfrm flipH="1">
              <a:off x="1939"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7" name="Oval 279"/>
            <p:cNvSpPr>
              <a:spLocks noChangeArrowheads="1"/>
            </p:cNvSpPr>
            <p:nvPr/>
          </p:nvSpPr>
          <p:spPr bwMode="auto">
            <a:xfrm flipH="1">
              <a:off x="2496" y="2310"/>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8" name="Oval 280"/>
            <p:cNvSpPr>
              <a:spLocks noChangeArrowheads="1"/>
            </p:cNvSpPr>
            <p:nvPr/>
          </p:nvSpPr>
          <p:spPr bwMode="auto">
            <a:xfrm flipH="1">
              <a:off x="2690"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89" name="Oval 281"/>
            <p:cNvSpPr>
              <a:spLocks noChangeArrowheads="1"/>
            </p:cNvSpPr>
            <p:nvPr/>
          </p:nvSpPr>
          <p:spPr bwMode="auto">
            <a:xfrm flipH="1">
              <a:off x="3135" y="233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90" name="Oval 282"/>
            <p:cNvSpPr>
              <a:spLocks noChangeArrowheads="1"/>
            </p:cNvSpPr>
            <p:nvPr/>
          </p:nvSpPr>
          <p:spPr bwMode="auto">
            <a:xfrm flipH="1">
              <a:off x="3052" y="22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91" name="Oval 283"/>
            <p:cNvSpPr>
              <a:spLocks noChangeArrowheads="1"/>
            </p:cNvSpPr>
            <p:nvPr/>
          </p:nvSpPr>
          <p:spPr bwMode="auto">
            <a:xfrm flipH="1">
              <a:off x="3274" y="2421"/>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92" name="Oval 284"/>
            <p:cNvSpPr>
              <a:spLocks noChangeArrowheads="1"/>
            </p:cNvSpPr>
            <p:nvPr/>
          </p:nvSpPr>
          <p:spPr bwMode="auto">
            <a:xfrm flipH="1">
              <a:off x="2607" y="2671"/>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93" name="Oval 285"/>
            <p:cNvSpPr>
              <a:spLocks noChangeArrowheads="1"/>
            </p:cNvSpPr>
            <p:nvPr/>
          </p:nvSpPr>
          <p:spPr bwMode="auto">
            <a:xfrm flipH="1">
              <a:off x="2496" y="2615"/>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94" name="Oval 286"/>
            <p:cNvSpPr>
              <a:spLocks noChangeArrowheads="1"/>
            </p:cNvSpPr>
            <p:nvPr/>
          </p:nvSpPr>
          <p:spPr bwMode="auto">
            <a:xfrm flipH="1">
              <a:off x="2551" y="2893"/>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6895" name="Oval 287"/>
            <p:cNvSpPr>
              <a:spLocks noChangeArrowheads="1"/>
            </p:cNvSpPr>
            <p:nvPr/>
          </p:nvSpPr>
          <p:spPr bwMode="auto">
            <a:xfrm flipH="1">
              <a:off x="3191" y="2727"/>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197195" name="Rectangle 587"/>
          <p:cNvSpPr>
            <a:spLocks noChangeArrowheads="1"/>
          </p:cNvSpPr>
          <p:nvPr/>
        </p:nvSpPr>
        <p:spPr bwMode="auto">
          <a:xfrm>
            <a:off x="808038" y="1277938"/>
            <a:ext cx="7910512"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0">
              <a:lnSpc>
                <a:spcPct val="110000"/>
              </a:lnSpc>
              <a:spcBef>
                <a:spcPts val="600"/>
              </a:spcBef>
              <a:spcAft>
                <a:spcPts val="600"/>
              </a:spcAft>
              <a:buClr>
                <a:schemeClr val="accent2"/>
              </a:buClr>
              <a:buSzPct val="110000"/>
            </a:pPr>
            <a:r>
              <a:rPr lang="en-US" sz="2400" dirty="0"/>
              <a:t>Refine matching using RANSAC [</a:t>
            </a:r>
            <a:r>
              <a:rPr lang="en-US" sz="2400" dirty="0" err="1"/>
              <a:t>Fischler</a:t>
            </a:r>
            <a:r>
              <a:rPr lang="en-US" sz="2400" dirty="0"/>
              <a:t> &amp; </a:t>
            </a:r>
            <a:r>
              <a:rPr lang="en-US" sz="2400" dirty="0" err="1"/>
              <a:t>Bolles</a:t>
            </a:r>
            <a:r>
              <a:rPr lang="en-US" sz="2400" dirty="0"/>
              <a:t> 1987</a:t>
            </a:r>
            <a:r>
              <a:rPr lang="en-US" sz="2400" dirty="0" smtClean="0"/>
              <a:t>]</a:t>
            </a:r>
            <a:endParaRPr lang="en-US" sz="2400" dirty="0"/>
          </a:p>
        </p:txBody>
      </p:sp>
      <p:grpSp>
        <p:nvGrpSpPr>
          <p:cNvPr id="197196" name="Group 588"/>
          <p:cNvGrpSpPr>
            <a:grpSpLocks/>
          </p:cNvGrpSpPr>
          <p:nvPr/>
        </p:nvGrpSpPr>
        <p:grpSpPr bwMode="auto">
          <a:xfrm>
            <a:off x="2413000" y="2392363"/>
            <a:ext cx="4232275" cy="3711575"/>
            <a:chOff x="1300" y="1670"/>
            <a:chExt cx="2049" cy="1800"/>
          </a:xfrm>
        </p:grpSpPr>
        <p:sp>
          <p:nvSpPr>
            <p:cNvPr id="197197" name="Line 589"/>
            <p:cNvSpPr>
              <a:spLocks noChangeShapeType="1"/>
            </p:cNvSpPr>
            <p:nvPr/>
          </p:nvSpPr>
          <p:spPr bwMode="auto">
            <a:xfrm flipH="1">
              <a:off x="3098" y="2354"/>
              <a:ext cx="24" cy="43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198" name="Line 590"/>
            <p:cNvSpPr>
              <a:spLocks noChangeShapeType="1"/>
            </p:cNvSpPr>
            <p:nvPr/>
          </p:nvSpPr>
          <p:spPr bwMode="auto">
            <a:xfrm>
              <a:off x="3074" y="2813"/>
              <a:ext cx="120" cy="43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199" name="Line 591"/>
            <p:cNvSpPr>
              <a:spLocks noChangeShapeType="1"/>
            </p:cNvSpPr>
            <p:nvPr/>
          </p:nvSpPr>
          <p:spPr bwMode="auto">
            <a:xfrm flipV="1">
              <a:off x="2057" y="2273"/>
              <a:ext cx="580" cy="468"/>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0" name="Line 592"/>
            <p:cNvSpPr>
              <a:spLocks noChangeShapeType="1"/>
            </p:cNvSpPr>
            <p:nvPr/>
          </p:nvSpPr>
          <p:spPr bwMode="auto">
            <a:xfrm>
              <a:off x="2638" y="2281"/>
              <a:ext cx="483" cy="4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1" name="Line 593"/>
            <p:cNvSpPr>
              <a:spLocks noChangeShapeType="1"/>
            </p:cNvSpPr>
            <p:nvPr/>
          </p:nvSpPr>
          <p:spPr bwMode="auto">
            <a:xfrm>
              <a:off x="1912" y="1809"/>
              <a:ext cx="166" cy="4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2" name="Line 594"/>
            <p:cNvSpPr>
              <a:spLocks noChangeShapeType="1"/>
            </p:cNvSpPr>
            <p:nvPr/>
          </p:nvSpPr>
          <p:spPr bwMode="auto">
            <a:xfrm>
              <a:off x="1912" y="1809"/>
              <a:ext cx="139" cy="9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3" name="Line 595"/>
            <p:cNvSpPr>
              <a:spLocks noChangeShapeType="1"/>
            </p:cNvSpPr>
            <p:nvPr/>
          </p:nvSpPr>
          <p:spPr bwMode="auto">
            <a:xfrm flipH="1">
              <a:off x="2051" y="2282"/>
              <a:ext cx="27" cy="50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4" name="Line 596"/>
            <p:cNvSpPr>
              <a:spLocks noChangeShapeType="1"/>
            </p:cNvSpPr>
            <p:nvPr/>
          </p:nvSpPr>
          <p:spPr bwMode="auto">
            <a:xfrm>
              <a:off x="1522" y="2615"/>
              <a:ext cx="529" cy="167"/>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5" name="Line 597"/>
            <p:cNvSpPr>
              <a:spLocks noChangeShapeType="1"/>
            </p:cNvSpPr>
            <p:nvPr/>
          </p:nvSpPr>
          <p:spPr bwMode="auto">
            <a:xfrm>
              <a:off x="1522" y="3144"/>
              <a:ext cx="473" cy="194"/>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6" name="Line 598"/>
            <p:cNvSpPr>
              <a:spLocks noChangeShapeType="1"/>
            </p:cNvSpPr>
            <p:nvPr/>
          </p:nvSpPr>
          <p:spPr bwMode="auto">
            <a:xfrm flipH="1">
              <a:off x="1606" y="1892"/>
              <a:ext cx="1029" cy="751"/>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7" name="Line 599"/>
            <p:cNvSpPr>
              <a:spLocks noChangeShapeType="1"/>
            </p:cNvSpPr>
            <p:nvPr/>
          </p:nvSpPr>
          <p:spPr bwMode="auto">
            <a:xfrm>
              <a:off x="2440" y="3227"/>
              <a:ext cx="473" cy="5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8" name="Line 600"/>
            <p:cNvSpPr>
              <a:spLocks noChangeShapeType="1"/>
            </p:cNvSpPr>
            <p:nvPr/>
          </p:nvSpPr>
          <p:spPr bwMode="auto">
            <a:xfrm>
              <a:off x="1550" y="2699"/>
              <a:ext cx="1363" cy="584"/>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09" name="Line 601"/>
            <p:cNvSpPr>
              <a:spLocks noChangeShapeType="1"/>
            </p:cNvSpPr>
            <p:nvPr/>
          </p:nvSpPr>
          <p:spPr bwMode="auto">
            <a:xfrm flipV="1">
              <a:off x="1467" y="2782"/>
              <a:ext cx="556" cy="30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10" name="Line 602"/>
            <p:cNvSpPr>
              <a:spLocks noChangeShapeType="1"/>
            </p:cNvSpPr>
            <p:nvPr/>
          </p:nvSpPr>
          <p:spPr bwMode="auto">
            <a:xfrm flipV="1">
              <a:off x="2440" y="2782"/>
              <a:ext cx="640" cy="44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11" name="Line 603"/>
            <p:cNvSpPr>
              <a:spLocks noChangeShapeType="1"/>
            </p:cNvSpPr>
            <p:nvPr/>
          </p:nvSpPr>
          <p:spPr bwMode="auto">
            <a:xfrm flipV="1">
              <a:off x="2579" y="2004"/>
              <a:ext cx="445" cy="250"/>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12" name="Line 604"/>
            <p:cNvSpPr>
              <a:spLocks noChangeShapeType="1"/>
            </p:cNvSpPr>
            <p:nvPr/>
          </p:nvSpPr>
          <p:spPr bwMode="auto">
            <a:xfrm flipH="1" flipV="1">
              <a:off x="2078" y="2727"/>
              <a:ext cx="529" cy="27"/>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97213" name="Line 605"/>
            <p:cNvSpPr>
              <a:spLocks noChangeShapeType="1"/>
            </p:cNvSpPr>
            <p:nvPr/>
          </p:nvSpPr>
          <p:spPr bwMode="auto">
            <a:xfrm flipH="1">
              <a:off x="1967" y="2365"/>
              <a:ext cx="1140" cy="9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pic>
          <p:nvPicPr>
            <p:cNvPr id="197214" name="Picture 606" descr="vgasull_234975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3" y="3199"/>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7215" name="Picture 607" descr="vgasull_251380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1" y="186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7216" name="Picture 608" descr="12537899@N00_619986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0" y="300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7217" name="Picture 609" descr="amos_3300443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45" y="1670"/>
              <a:ext cx="361"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pic>
          <p:nvPicPr>
            <p:cNvPr id="197218" name="Picture 610" descr="antmoose_358932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5" y="2059"/>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7219" name="Picture 611" descr="brodo_16087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45" y="311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7220" name="Picture 612"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7221" name="Picture 613" descr="ekenzie_18947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46" y="3088"/>
              <a:ext cx="243" cy="362"/>
            </a:xfrm>
            <a:prstGeom prst="rect">
              <a:avLst/>
            </a:prstGeom>
            <a:noFill/>
            <a:extLst>
              <a:ext uri="{909E8E84-426E-40dd-AFC4-6F175D3DCCD1}">
                <a14:hiddenFill xmlns:a14="http://schemas.microsoft.com/office/drawing/2010/main">
                  <a:solidFill>
                    <a:srgbClr val="FFFFFF"/>
                  </a:solidFill>
                </a14:hiddenFill>
              </a:ext>
            </a:extLst>
          </p:spPr>
        </p:pic>
        <p:pic>
          <p:nvPicPr>
            <p:cNvPr id="197222" name="Picture 614" descr="ewanmcdowall_608215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84" y="2615"/>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7223" name="Picture 615"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7224" name="Picture 616" descr="kurtnaks_312632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439" y="2476"/>
              <a:ext cx="241" cy="362"/>
            </a:xfrm>
            <a:prstGeom prst="rect">
              <a:avLst/>
            </a:prstGeom>
            <a:noFill/>
            <a:extLst>
              <a:ext uri="{909E8E84-426E-40dd-AFC4-6F175D3DCCD1}">
                <a14:hiddenFill xmlns:a14="http://schemas.microsoft.com/office/drawing/2010/main">
                  <a:solidFill>
                    <a:srgbClr val="FFFFFF"/>
                  </a:solidFill>
                </a14:hiddenFill>
              </a:ext>
            </a:extLst>
          </p:spPr>
        </p:pic>
        <p:pic>
          <p:nvPicPr>
            <p:cNvPr id="197225" name="Picture 617" descr="kurtnaks_3126473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07" y="3088"/>
              <a:ext cx="242" cy="362"/>
            </a:xfrm>
            <a:prstGeom prst="rect">
              <a:avLst/>
            </a:prstGeom>
            <a:noFill/>
            <a:extLst>
              <a:ext uri="{909E8E84-426E-40dd-AFC4-6F175D3DCCD1}">
                <a14:hiddenFill xmlns:a14="http://schemas.microsoft.com/office/drawing/2010/main">
                  <a:solidFill>
                    <a:srgbClr val="FFFFFF"/>
                  </a:solidFill>
                </a14:hiddenFill>
              </a:ext>
            </a:extLst>
          </p:spPr>
        </p:pic>
        <p:pic>
          <p:nvPicPr>
            <p:cNvPr id="197226" name="Picture 618" descr="kurtnaks_3126825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12" y="1809"/>
              <a:ext cx="362" cy="242"/>
            </a:xfrm>
            <a:prstGeom prst="rect">
              <a:avLst/>
            </a:prstGeom>
            <a:noFill/>
            <a:extLst>
              <a:ext uri="{909E8E84-426E-40dd-AFC4-6F175D3DCCD1}">
                <a14:hiddenFill xmlns:a14="http://schemas.microsoft.com/office/drawing/2010/main">
                  <a:solidFill>
                    <a:srgbClr val="FFFFFF"/>
                  </a:solidFill>
                </a14:hiddenFill>
              </a:ext>
            </a:extLst>
          </p:spPr>
        </p:pic>
        <p:pic>
          <p:nvPicPr>
            <p:cNvPr id="197227" name="Picture 619" descr="mrjennings_232990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468" y="2588"/>
              <a:ext cx="271" cy="361"/>
            </a:xfrm>
            <a:prstGeom prst="rect">
              <a:avLst/>
            </a:prstGeom>
            <a:noFill/>
            <a:extLst>
              <a:ext uri="{909E8E84-426E-40dd-AFC4-6F175D3DCCD1}">
                <a14:hiddenFill xmlns:a14="http://schemas.microsoft.com/office/drawing/2010/main">
                  <a:solidFill>
                    <a:srgbClr val="FFFFFF"/>
                  </a:solidFill>
                </a14:hiddenFill>
              </a:ext>
            </a:extLst>
          </p:spPr>
        </p:pic>
        <p:pic>
          <p:nvPicPr>
            <p:cNvPr id="197228" name="Picture 620" descr="mrjennings_6262446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913" y="2643"/>
              <a:ext cx="361" cy="271"/>
            </a:xfrm>
            <a:prstGeom prst="rect">
              <a:avLst/>
            </a:prstGeom>
            <a:noFill/>
            <a:extLst>
              <a:ext uri="{909E8E84-426E-40dd-AFC4-6F175D3DCCD1}">
                <a14:hiddenFill xmlns:a14="http://schemas.microsoft.com/office/drawing/2010/main">
                  <a:solidFill>
                    <a:srgbClr val="FFFFFF"/>
                  </a:solidFill>
                </a14:hiddenFill>
              </a:ext>
            </a:extLst>
          </p:spPr>
        </p:pic>
        <p:pic>
          <p:nvPicPr>
            <p:cNvPr id="197229" name="Picture 621"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pic>
          <p:nvPicPr>
            <p:cNvPr id="197230" name="Picture 622"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8" y="2226"/>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7231" name="Picture 623"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12" y="2143"/>
              <a:ext cx="362" cy="271"/>
            </a:xfrm>
            <a:prstGeom prst="rect">
              <a:avLst/>
            </a:prstGeom>
            <a:noFill/>
            <a:extLst>
              <a:ext uri="{909E8E84-426E-40dd-AFC4-6F175D3DCCD1}">
                <a14:hiddenFill xmlns:a14="http://schemas.microsoft.com/office/drawing/2010/main">
                  <a:solidFill>
                    <a:srgbClr val="FFFFFF"/>
                  </a:solidFill>
                </a14:hiddenFill>
              </a:ext>
            </a:extLst>
          </p:spPr>
        </p:pic>
        <p:pic>
          <p:nvPicPr>
            <p:cNvPr id="197232" name="Picture 624" descr="mscolly_851276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12" y="2059"/>
              <a:ext cx="271" cy="362"/>
            </a:xfrm>
            <a:prstGeom prst="rect">
              <a:avLst/>
            </a:prstGeom>
            <a:noFill/>
            <a:extLst>
              <a:ext uri="{909E8E84-426E-40dd-AFC4-6F175D3DCCD1}">
                <a14:hiddenFill xmlns:a14="http://schemas.microsoft.com/office/drawing/2010/main">
                  <a:solidFill>
                    <a:srgbClr val="FFFFFF"/>
                  </a:solidFill>
                </a14:hiddenFill>
              </a:ext>
            </a:extLst>
          </p:spPr>
        </p:pic>
        <p:sp>
          <p:nvSpPr>
            <p:cNvPr id="197233" name="Oval 625"/>
            <p:cNvSpPr>
              <a:spLocks noChangeArrowheads="1"/>
            </p:cNvSpPr>
            <p:nvPr/>
          </p:nvSpPr>
          <p:spPr bwMode="auto">
            <a:xfrm flipH="1">
              <a:off x="1828" y="178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34" name="Oval 626"/>
            <p:cNvSpPr>
              <a:spLocks noChangeArrowheads="1"/>
            </p:cNvSpPr>
            <p:nvPr/>
          </p:nvSpPr>
          <p:spPr bwMode="auto">
            <a:xfrm flipH="1">
              <a:off x="1934" y="1837"/>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35" name="Oval 627"/>
            <p:cNvSpPr>
              <a:spLocks noChangeArrowheads="1"/>
            </p:cNvSpPr>
            <p:nvPr/>
          </p:nvSpPr>
          <p:spPr bwMode="auto">
            <a:xfrm flipH="1">
              <a:off x="2045" y="172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36" name="Oval 628"/>
            <p:cNvSpPr>
              <a:spLocks noChangeArrowheads="1"/>
            </p:cNvSpPr>
            <p:nvPr/>
          </p:nvSpPr>
          <p:spPr bwMode="auto">
            <a:xfrm flipH="1">
              <a:off x="1967" y="210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37" name="Oval 629"/>
            <p:cNvSpPr>
              <a:spLocks noChangeArrowheads="1"/>
            </p:cNvSpPr>
            <p:nvPr/>
          </p:nvSpPr>
          <p:spPr bwMode="auto">
            <a:xfrm flipH="1">
              <a:off x="2078"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38" name="Oval 630"/>
            <p:cNvSpPr>
              <a:spLocks noChangeArrowheads="1"/>
            </p:cNvSpPr>
            <p:nvPr/>
          </p:nvSpPr>
          <p:spPr bwMode="auto">
            <a:xfrm flipH="1">
              <a:off x="1773"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sz="1800"/>
            </a:p>
          </p:txBody>
        </p:sp>
        <p:sp>
          <p:nvSpPr>
            <p:cNvPr id="197239" name="Oval 631"/>
            <p:cNvSpPr>
              <a:spLocks noChangeArrowheads="1"/>
            </p:cNvSpPr>
            <p:nvPr/>
          </p:nvSpPr>
          <p:spPr bwMode="auto">
            <a:xfrm flipH="1">
              <a:off x="2468" y="1865"/>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0" name="Oval 632"/>
            <p:cNvSpPr>
              <a:spLocks noChangeArrowheads="1"/>
            </p:cNvSpPr>
            <p:nvPr/>
          </p:nvSpPr>
          <p:spPr bwMode="auto">
            <a:xfrm flipH="1">
              <a:off x="1967" y="2282"/>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1" name="Oval 633"/>
            <p:cNvSpPr>
              <a:spLocks noChangeArrowheads="1"/>
            </p:cNvSpPr>
            <p:nvPr/>
          </p:nvSpPr>
          <p:spPr bwMode="auto">
            <a:xfrm flipH="1">
              <a:off x="2718" y="189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2" name="Oval 634"/>
            <p:cNvSpPr>
              <a:spLocks noChangeArrowheads="1"/>
            </p:cNvSpPr>
            <p:nvPr/>
          </p:nvSpPr>
          <p:spPr bwMode="auto">
            <a:xfrm flipH="1">
              <a:off x="2551" y="2004"/>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3" name="Oval 635"/>
            <p:cNvSpPr>
              <a:spLocks noChangeArrowheads="1"/>
            </p:cNvSpPr>
            <p:nvPr/>
          </p:nvSpPr>
          <p:spPr bwMode="auto">
            <a:xfrm flipH="1">
              <a:off x="2440" y="219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4" name="Oval 636"/>
            <p:cNvSpPr>
              <a:spLocks noChangeArrowheads="1"/>
            </p:cNvSpPr>
            <p:nvPr/>
          </p:nvSpPr>
          <p:spPr bwMode="auto">
            <a:xfrm flipH="1">
              <a:off x="2718" y="2337"/>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5" name="Oval 637"/>
            <p:cNvSpPr>
              <a:spLocks noChangeArrowheads="1"/>
            </p:cNvSpPr>
            <p:nvPr/>
          </p:nvSpPr>
          <p:spPr bwMode="auto">
            <a:xfrm flipH="1">
              <a:off x="2551" y="2699"/>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6" name="Oval 638"/>
            <p:cNvSpPr>
              <a:spLocks noChangeArrowheads="1"/>
            </p:cNvSpPr>
            <p:nvPr/>
          </p:nvSpPr>
          <p:spPr bwMode="auto">
            <a:xfrm flipH="1">
              <a:off x="2662"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7" name="Oval 639"/>
            <p:cNvSpPr>
              <a:spLocks noChangeArrowheads="1"/>
            </p:cNvSpPr>
            <p:nvPr/>
          </p:nvSpPr>
          <p:spPr bwMode="auto">
            <a:xfrm flipH="1">
              <a:off x="2190" y="2643"/>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8" name="Oval 640"/>
            <p:cNvSpPr>
              <a:spLocks noChangeArrowheads="1"/>
            </p:cNvSpPr>
            <p:nvPr/>
          </p:nvSpPr>
          <p:spPr bwMode="auto">
            <a:xfrm flipH="1">
              <a:off x="2496" y="286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49" name="Oval 641"/>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0" name="Oval 642"/>
            <p:cNvSpPr>
              <a:spLocks noChangeArrowheads="1"/>
            </p:cNvSpPr>
            <p:nvPr/>
          </p:nvSpPr>
          <p:spPr bwMode="auto">
            <a:xfrm flipH="1">
              <a:off x="1550" y="253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1" name="Oval 643"/>
            <p:cNvSpPr>
              <a:spLocks noChangeArrowheads="1"/>
            </p:cNvSpPr>
            <p:nvPr/>
          </p:nvSpPr>
          <p:spPr bwMode="auto">
            <a:xfrm flipH="1">
              <a:off x="1494" y="2671"/>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2" name="Oval 644"/>
            <p:cNvSpPr>
              <a:spLocks noChangeArrowheads="1"/>
            </p:cNvSpPr>
            <p:nvPr/>
          </p:nvSpPr>
          <p:spPr bwMode="auto">
            <a:xfrm flipH="1">
              <a:off x="1439" y="2143"/>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3" name="Oval 645"/>
            <p:cNvSpPr>
              <a:spLocks noChangeArrowheads="1"/>
            </p:cNvSpPr>
            <p:nvPr/>
          </p:nvSpPr>
          <p:spPr bwMode="auto">
            <a:xfrm flipH="1">
              <a:off x="1606" y="2170"/>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4" name="Oval 646"/>
            <p:cNvSpPr>
              <a:spLocks noChangeArrowheads="1"/>
            </p:cNvSpPr>
            <p:nvPr/>
          </p:nvSpPr>
          <p:spPr bwMode="auto">
            <a:xfrm flipH="1">
              <a:off x="1606" y="3116"/>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5" name="Oval 647"/>
            <p:cNvSpPr>
              <a:spLocks noChangeArrowheads="1"/>
            </p:cNvSpPr>
            <p:nvPr/>
          </p:nvSpPr>
          <p:spPr bwMode="auto">
            <a:xfrm flipH="1">
              <a:off x="1550" y="319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6" name="Oval 648"/>
            <p:cNvSpPr>
              <a:spLocks noChangeArrowheads="1"/>
            </p:cNvSpPr>
            <p:nvPr/>
          </p:nvSpPr>
          <p:spPr bwMode="auto">
            <a:xfrm flipH="1">
              <a:off x="3191"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7" name="Oval 649"/>
            <p:cNvSpPr>
              <a:spLocks noChangeArrowheads="1"/>
            </p:cNvSpPr>
            <p:nvPr/>
          </p:nvSpPr>
          <p:spPr bwMode="auto">
            <a:xfrm flipH="1">
              <a:off x="1967"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8" name="Oval 650"/>
            <p:cNvSpPr>
              <a:spLocks noChangeArrowheads="1"/>
            </p:cNvSpPr>
            <p:nvPr/>
          </p:nvSpPr>
          <p:spPr bwMode="auto">
            <a:xfrm flipH="1">
              <a:off x="2078" y="2754"/>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59" name="Oval 651"/>
            <p:cNvSpPr>
              <a:spLocks noChangeArrowheads="1"/>
            </p:cNvSpPr>
            <p:nvPr/>
          </p:nvSpPr>
          <p:spPr bwMode="auto">
            <a:xfrm flipH="1">
              <a:off x="1828"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0" name="Oval 652"/>
            <p:cNvSpPr>
              <a:spLocks noChangeArrowheads="1"/>
            </p:cNvSpPr>
            <p:nvPr/>
          </p:nvSpPr>
          <p:spPr bwMode="auto">
            <a:xfrm flipH="1">
              <a:off x="1939"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1" name="Oval 653"/>
            <p:cNvSpPr>
              <a:spLocks noChangeArrowheads="1"/>
            </p:cNvSpPr>
            <p:nvPr/>
          </p:nvSpPr>
          <p:spPr bwMode="auto">
            <a:xfrm flipH="1">
              <a:off x="1912" y="3338"/>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2" name="Oval 654"/>
            <p:cNvSpPr>
              <a:spLocks noChangeArrowheads="1"/>
            </p:cNvSpPr>
            <p:nvPr/>
          </p:nvSpPr>
          <p:spPr bwMode="auto">
            <a:xfrm flipH="1">
              <a:off x="2051" y="2838"/>
              <a:ext cx="33"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3" name="Oval 655"/>
            <p:cNvSpPr>
              <a:spLocks noChangeArrowheads="1"/>
            </p:cNvSpPr>
            <p:nvPr/>
          </p:nvSpPr>
          <p:spPr bwMode="auto">
            <a:xfrm flipH="1">
              <a:off x="2329" y="3171"/>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4" name="Oval 656"/>
            <p:cNvSpPr>
              <a:spLocks noChangeArrowheads="1"/>
            </p:cNvSpPr>
            <p:nvPr/>
          </p:nvSpPr>
          <p:spPr bwMode="auto">
            <a:xfrm flipH="1">
              <a:off x="3302" y="3255"/>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5" name="Oval 657"/>
            <p:cNvSpPr>
              <a:spLocks noChangeArrowheads="1"/>
            </p:cNvSpPr>
            <p:nvPr/>
          </p:nvSpPr>
          <p:spPr bwMode="auto">
            <a:xfrm flipH="1">
              <a:off x="2802" y="3199"/>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6" name="Oval 658"/>
            <p:cNvSpPr>
              <a:spLocks noChangeArrowheads="1"/>
            </p:cNvSpPr>
            <p:nvPr/>
          </p:nvSpPr>
          <p:spPr bwMode="auto">
            <a:xfrm flipH="1">
              <a:off x="3135" y="2782"/>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7" name="Oval 659"/>
            <p:cNvSpPr>
              <a:spLocks noChangeArrowheads="1"/>
            </p:cNvSpPr>
            <p:nvPr/>
          </p:nvSpPr>
          <p:spPr bwMode="auto">
            <a:xfrm flipH="1">
              <a:off x="2885" y="3338"/>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8" name="Oval 660"/>
            <p:cNvSpPr>
              <a:spLocks noChangeArrowheads="1"/>
            </p:cNvSpPr>
            <p:nvPr/>
          </p:nvSpPr>
          <p:spPr bwMode="auto">
            <a:xfrm flipH="1">
              <a:off x="2996" y="2838"/>
              <a:ext cx="34" cy="3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69" name="Oval 661"/>
            <p:cNvSpPr>
              <a:spLocks noChangeArrowheads="1"/>
            </p:cNvSpPr>
            <p:nvPr/>
          </p:nvSpPr>
          <p:spPr bwMode="auto">
            <a:xfrm flipH="1">
              <a:off x="2968" y="1920"/>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0" name="Oval 662"/>
            <p:cNvSpPr>
              <a:spLocks noChangeArrowheads="1"/>
            </p:cNvSpPr>
            <p:nvPr/>
          </p:nvSpPr>
          <p:spPr bwMode="auto">
            <a:xfrm flipH="1">
              <a:off x="3135" y="2059"/>
              <a:ext cx="34"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1" name="Oval 663"/>
            <p:cNvSpPr>
              <a:spLocks noChangeArrowheads="1"/>
            </p:cNvSpPr>
            <p:nvPr/>
          </p:nvSpPr>
          <p:spPr bwMode="auto">
            <a:xfrm flipH="1">
              <a:off x="3219" y="2337"/>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2" name="Oval 664"/>
            <p:cNvSpPr>
              <a:spLocks noChangeArrowheads="1"/>
            </p:cNvSpPr>
            <p:nvPr/>
          </p:nvSpPr>
          <p:spPr bwMode="auto">
            <a:xfrm flipH="1">
              <a:off x="3219" y="2254"/>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3" name="Oval 665"/>
            <p:cNvSpPr>
              <a:spLocks noChangeArrowheads="1"/>
            </p:cNvSpPr>
            <p:nvPr/>
          </p:nvSpPr>
          <p:spPr bwMode="auto">
            <a:xfrm flipH="1">
              <a:off x="1328" y="3032"/>
              <a:ext cx="33" cy="3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4" name="Oval 666"/>
            <p:cNvSpPr>
              <a:spLocks noChangeArrowheads="1"/>
            </p:cNvSpPr>
            <p:nvPr/>
          </p:nvSpPr>
          <p:spPr bwMode="auto">
            <a:xfrm flipH="1">
              <a:off x="1912" y="1753"/>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5" name="Oval 667"/>
            <p:cNvSpPr>
              <a:spLocks noChangeArrowheads="1"/>
            </p:cNvSpPr>
            <p:nvPr/>
          </p:nvSpPr>
          <p:spPr bwMode="auto">
            <a:xfrm flipH="1">
              <a:off x="2023" y="180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6" name="Oval 668"/>
            <p:cNvSpPr>
              <a:spLocks noChangeArrowheads="1"/>
            </p:cNvSpPr>
            <p:nvPr/>
          </p:nvSpPr>
          <p:spPr bwMode="auto">
            <a:xfrm flipH="1">
              <a:off x="2496"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7" name="Oval 669"/>
            <p:cNvSpPr>
              <a:spLocks noChangeArrowheads="1"/>
            </p:cNvSpPr>
            <p:nvPr/>
          </p:nvSpPr>
          <p:spPr bwMode="auto">
            <a:xfrm flipH="1">
              <a:off x="2635"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8" name="Oval 670"/>
            <p:cNvSpPr>
              <a:spLocks noChangeArrowheads="1"/>
            </p:cNvSpPr>
            <p:nvPr/>
          </p:nvSpPr>
          <p:spPr bwMode="auto">
            <a:xfrm flipH="1">
              <a:off x="2662" y="1837"/>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79" name="Oval 671"/>
            <p:cNvSpPr>
              <a:spLocks noChangeArrowheads="1"/>
            </p:cNvSpPr>
            <p:nvPr/>
          </p:nvSpPr>
          <p:spPr bwMode="auto">
            <a:xfrm flipH="1">
              <a:off x="3191" y="1948"/>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0" name="Oval 672"/>
            <p:cNvSpPr>
              <a:spLocks noChangeArrowheads="1"/>
            </p:cNvSpPr>
            <p:nvPr/>
          </p:nvSpPr>
          <p:spPr bwMode="auto">
            <a:xfrm flipH="1">
              <a:off x="3080" y="189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1" name="Oval 673"/>
            <p:cNvSpPr>
              <a:spLocks noChangeArrowheads="1"/>
            </p:cNvSpPr>
            <p:nvPr/>
          </p:nvSpPr>
          <p:spPr bwMode="auto">
            <a:xfrm flipH="1">
              <a:off x="2996" y="2004"/>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2" name="Oval 674"/>
            <p:cNvSpPr>
              <a:spLocks noChangeArrowheads="1"/>
            </p:cNvSpPr>
            <p:nvPr/>
          </p:nvSpPr>
          <p:spPr bwMode="auto">
            <a:xfrm flipH="1">
              <a:off x="1439" y="222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3" name="Oval 675"/>
            <p:cNvSpPr>
              <a:spLocks noChangeArrowheads="1"/>
            </p:cNvSpPr>
            <p:nvPr/>
          </p:nvSpPr>
          <p:spPr bwMode="auto">
            <a:xfrm flipH="1">
              <a:off x="1634" y="208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4" name="Oval 676"/>
            <p:cNvSpPr>
              <a:spLocks noChangeArrowheads="1"/>
            </p:cNvSpPr>
            <p:nvPr/>
          </p:nvSpPr>
          <p:spPr bwMode="auto">
            <a:xfrm flipH="1">
              <a:off x="2523" y="2198"/>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5" name="Oval 677"/>
            <p:cNvSpPr>
              <a:spLocks noChangeArrowheads="1"/>
            </p:cNvSpPr>
            <p:nvPr/>
          </p:nvSpPr>
          <p:spPr bwMode="auto">
            <a:xfrm flipH="1">
              <a:off x="2468" y="236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6" name="Oval 678"/>
            <p:cNvSpPr>
              <a:spLocks noChangeArrowheads="1"/>
            </p:cNvSpPr>
            <p:nvPr/>
          </p:nvSpPr>
          <p:spPr bwMode="auto">
            <a:xfrm flipH="1">
              <a:off x="2635" y="2282"/>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7" name="Oval 679"/>
            <p:cNvSpPr>
              <a:spLocks noChangeArrowheads="1"/>
            </p:cNvSpPr>
            <p:nvPr/>
          </p:nvSpPr>
          <p:spPr bwMode="auto">
            <a:xfrm flipH="1">
              <a:off x="2078" y="2282"/>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8" name="Oval 680"/>
            <p:cNvSpPr>
              <a:spLocks noChangeArrowheads="1"/>
            </p:cNvSpPr>
            <p:nvPr/>
          </p:nvSpPr>
          <p:spPr bwMode="auto">
            <a:xfrm flipH="1">
              <a:off x="2106" y="208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89" name="Oval 681"/>
            <p:cNvSpPr>
              <a:spLocks noChangeArrowheads="1"/>
            </p:cNvSpPr>
            <p:nvPr/>
          </p:nvSpPr>
          <p:spPr bwMode="auto">
            <a:xfrm flipH="1">
              <a:off x="1967" y="2671"/>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0" name="Oval 682"/>
            <p:cNvSpPr>
              <a:spLocks noChangeArrowheads="1"/>
            </p:cNvSpPr>
            <p:nvPr/>
          </p:nvSpPr>
          <p:spPr bwMode="auto">
            <a:xfrm flipH="1">
              <a:off x="2635" y="2838"/>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1" name="Oval 683"/>
            <p:cNvSpPr>
              <a:spLocks noChangeArrowheads="1"/>
            </p:cNvSpPr>
            <p:nvPr/>
          </p:nvSpPr>
          <p:spPr bwMode="auto">
            <a:xfrm flipH="1">
              <a:off x="2662" y="2643"/>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2" name="Oval 684"/>
            <p:cNvSpPr>
              <a:spLocks noChangeArrowheads="1"/>
            </p:cNvSpPr>
            <p:nvPr/>
          </p:nvSpPr>
          <p:spPr bwMode="auto">
            <a:xfrm flipH="1">
              <a:off x="3052"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3" name="Oval 685"/>
            <p:cNvSpPr>
              <a:spLocks noChangeArrowheads="1"/>
            </p:cNvSpPr>
            <p:nvPr/>
          </p:nvSpPr>
          <p:spPr bwMode="auto">
            <a:xfrm flipH="1">
              <a:off x="3080" y="2671"/>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4" name="Oval 686"/>
            <p:cNvSpPr>
              <a:spLocks noChangeArrowheads="1"/>
            </p:cNvSpPr>
            <p:nvPr/>
          </p:nvSpPr>
          <p:spPr bwMode="auto">
            <a:xfrm flipH="1">
              <a:off x="2941" y="2782"/>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5" name="Oval 687"/>
            <p:cNvSpPr>
              <a:spLocks noChangeArrowheads="1"/>
            </p:cNvSpPr>
            <p:nvPr/>
          </p:nvSpPr>
          <p:spPr bwMode="auto">
            <a:xfrm flipH="1">
              <a:off x="3219" y="3255"/>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6" name="Oval 688"/>
            <p:cNvSpPr>
              <a:spLocks noChangeArrowheads="1"/>
            </p:cNvSpPr>
            <p:nvPr/>
          </p:nvSpPr>
          <p:spPr bwMode="auto">
            <a:xfrm flipH="1">
              <a:off x="3135"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7" name="Oval 689"/>
            <p:cNvSpPr>
              <a:spLocks noChangeArrowheads="1"/>
            </p:cNvSpPr>
            <p:nvPr/>
          </p:nvSpPr>
          <p:spPr bwMode="auto">
            <a:xfrm flipH="1">
              <a:off x="2885"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8" name="Oval 690"/>
            <p:cNvSpPr>
              <a:spLocks noChangeArrowheads="1"/>
            </p:cNvSpPr>
            <p:nvPr/>
          </p:nvSpPr>
          <p:spPr bwMode="auto">
            <a:xfrm flipH="1">
              <a:off x="2913" y="3144"/>
              <a:ext cx="33"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299" name="Oval 691"/>
            <p:cNvSpPr>
              <a:spLocks noChangeArrowheads="1"/>
            </p:cNvSpPr>
            <p:nvPr/>
          </p:nvSpPr>
          <p:spPr bwMode="auto">
            <a:xfrm flipH="1">
              <a:off x="2468" y="3227"/>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0" name="Oval 692"/>
            <p:cNvSpPr>
              <a:spLocks noChangeArrowheads="1"/>
            </p:cNvSpPr>
            <p:nvPr/>
          </p:nvSpPr>
          <p:spPr bwMode="auto">
            <a:xfrm flipH="1">
              <a:off x="2273" y="3255"/>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1" name="Oval 693"/>
            <p:cNvSpPr>
              <a:spLocks noChangeArrowheads="1"/>
            </p:cNvSpPr>
            <p:nvPr/>
          </p:nvSpPr>
          <p:spPr bwMode="auto">
            <a:xfrm flipH="1">
              <a:off x="2551" y="3310"/>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2" name="Oval 694"/>
            <p:cNvSpPr>
              <a:spLocks noChangeArrowheads="1"/>
            </p:cNvSpPr>
            <p:nvPr/>
          </p:nvSpPr>
          <p:spPr bwMode="auto">
            <a:xfrm flipH="1">
              <a:off x="2051" y="3366"/>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3" name="Oval 695"/>
            <p:cNvSpPr>
              <a:spLocks noChangeArrowheads="1"/>
            </p:cNvSpPr>
            <p:nvPr/>
          </p:nvSpPr>
          <p:spPr bwMode="auto">
            <a:xfrm flipH="1">
              <a:off x="1828" y="322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4" name="Oval 696"/>
            <p:cNvSpPr>
              <a:spLocks noChangeArrowheads="1"/>
            </p:cNvSpPr>
            <p:nvPr/>
          </p:nvSpPr>
          <p:spPr bwMode="auto">
            <a:xfrm flipH="1">
              <a:off x="1884" y="339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5" name="Oval 697"/>
            <p:cNvSpPr>
              <a:spLocks noChangeArrowheads="1"/>
            </p:cNvSpPr>
            <p:nvPr/>
          </p:nvSpPr>
          <p:spPr bwMode="auto">
            <a:xfrm flipH="1">
              <a:off x="1328" y="3199"/>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6" name="Oval 698"/>
            <p:cNvSpPr>
              <a:spLocks noChangeArrowheads="1"/>
            </p:cNvSpPr>
            <p:nvPr/>
          </p:nvSpPr>
          <p:spPr bwMode="auto">
            <a:xfrm flipH="1">
              <a:off x="1439" y="3060"/>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7" name="Oval 699"/>
            <p:cNvSpPr>
              <a:spLocks noChangeArrowheads="1"/>
            </p:cNvSpPr>
            <p:nvPr/>
          </p:nvSpPr>
          <p:spPr bwMode="auto">
            <a:xfrm flipH="1">
              <a:off x="1578" y="2699"/>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8" name="Oval 700"/>
            <p:cNvSpPr>
              <a:spLocks noChangeArrowheads="1"/>
            </p:cNvSpPr>
            <p:nvPr/>
          </p:nvSpPr>
          <p:spPr bwMode="auto">
            <a:xfrm flipH="1">
              <a:off x="1606" y="2615"/>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09" name="Oval 701"/>
            <p:cNvSpPr>
              <a:spLocks noChangeArrowheads="1"/>
            </p:cNvSpPr>
            <p:nvPr/>
          </p:nvSpPr>
          <p:spPr bwMode="auto">
            <a:xfrm flipH="1">
              <a:off x="1467" y="27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0" name="Oval 702"/>
            <p:cNvSpPr>
              <a:spLocks noChangeArrowheads="1"/>
            </p:cNvSpPr>
            <p:nvPr/>
          </p:nvSpPr>
          <p:spPr bwMode="auto">
            <a:xfrm flipH="1">
              <a:off x="1773" y="172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1" name="Oval 703"/>
            <p:cNvSpPr>
              <a:spLocks noChangeArrowheads="1"/>
            </p:cNvSpPr>
            <p:nvPr/>
          </p:nvSpPr>
          <p:spPr bwMode="auto">
            <a:xfrm flipH="1">
              <a:off x="1856" y="1865"/>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2" name="Oval 704"/>
            <p:cNvSpPr>
              <a:spLocks noChangeArrowheads="1"/>
            </p:cNvSpPr>
            <p:nvPr/>
          </p:nvSpPr>
          <p:spPr bwMode="auto">
            <a:xfrm flipH="1">
              <a:off x="2635" y="197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3" name="Oval 705"/>
            <p:cNvSpPr>
              <a:spLocks noChangeArrowheads="1"/>
            </p:cNvSpPr>
            <p:nvPr/>
          </p:nvSpPr>
          <p:spPr bwMode="auto">
            <a:xfrm flipH="1">
              <a:off x="2551" y="183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4" name="Oval 706"/>
            <p:cNvSpPr>
              <a:spLocks noChangeArrowheads="1"/>
            </p:cNvSpPr>
            <p:nvPr/>
          </p:nvSpPr>
          <p:spPr bwMode="auto">
            <a:xfrm flipH="1">
              <a:off x="3080" y="194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5" name="Oval 707"/>
            <p:cNvSpPr>
              <a:spLocks noChangeArrowheads="1"/>
            </p:cNvSpPr>
            <p:nvPr/>
          </p:nvSpPr>
          <p:spPr bwMode="auto">
            <a:xfrm flipH="1">
              <a:off x="3247" y="2087"/>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6" name="Oval 708"/>
            <p:cNvSpPr>
              <a:spLocks noChangeArrowheads="1"/>
            </p:cNvSpPr>
            <p:nvPr/>
          </p:nvSpPr>
          <p:spPr bwMode="auto">
            <a:xfrm flipH="1">
              <a:off x="2941" y="3366"/>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7" name="Oval 709"/>
            <p:cNvSpPr>
              <a:spLocks noChangeArrowheads="1"/>
            </p:cNvSpPr>
            <p:nvPr/>
          </p:nvSpPr>
          <p:spPr bwMode="auto">
            <a:xfrm flipH="1">
              <a:off x="2802" y="3338"/>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8" name="Oval 710"/>
            <p:cNvSpPr>
              <a:spLocks noChangeArrowheads="1"/>
            </p:cNvSpPr>
            <p:nvPr/>
          </p:nvSpPr>
          <p:spPr bwMode="auto">
            <a:xfrm flipH="1">
              <a:off x="2774"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19" name="Oval 711"/>
            <p:cNvSpPr>
              <a:spLocks noChangeArrowheads="1"/>
            </p:cNvSpPr>
            <p:nvPr/>
          </p:nvSpPr>
          <p:spPr bwMode="auto">
            <a:xfrm flipH="1">
              <a:off x="2412" y="3144"/>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0" name="Oval 712"/>
            <p:cNvSpPr>
              <a:spLocks noChangeArrowheads="1"/>
            </p:cNvSpPr>
            <p:nvPr/>
          </p:nvSpPr>
          <p:spPr bwMode="auto">
            <a:xfrm flipH="1">
              <a:off x="2523" y="3171"/>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1" name="Oval 713"/>
            <p:cNvSpPr>
              <a:spLocks noChangeArrowheads="1"/>
            </p:cNvSpPr>
            <p:nvPr/>
          </p:nvSpPr>
          <p:spPr bwMode="auto">
            <a:xfrm flipH="1">
              <a:off x="2357" y="3255"/>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2" name="Oval 714"/>
            <p:cNvSpPr>
              <a:spLocks noChangeArrowheads="1"/>
            </p:cNvSpPr>
            <p:nvPr/>
          </p:nvSpPr>
          <p:spPr bwMode="auto">
            <a:xfrm flipH="1">
              <a:off x="2051" y="3283"/>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3" name="Oval 715"/>
            <p:cNvSpPr>
              <a:spLocks noChangeArrowheads="1"/>
            </p:cNvSpPr>
            <p:nvPr/>
          </p:nvSpPr>
          <p:spPr bwMode="auto">
            <a:xfrm flipH="1">
              <a:off x="1967" y="3394"/>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4" name="Oval 716"/>
            <p:cNvSpPr>
              <a:spLocks noChangeArrowheads="1"/>
            </p:cNvSpPr>
            <p:nvPr/>
          </p:nvSpPr>
          <p:spPr bwMode="auto">
            <a:xfrm flipH="1">
              <a:off x="1439" y="3199"/>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5" name="Oval 717"/>
            <p:cNvSpPr>
              <a:spLocks noChangeArrowheads="1"/>
            </p:cNvSpPr>
            <p:nvPr/>
          </p:nvSpPr>
          <p:spPr bwMode="auto">
            <a:xfrm flipH="1">
              <a:off x="1522" y="306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6" name="Oval 718"/>
            <p:cNvSpPr>
              <a:spLocks noChangeArrowheads="1"/>
            </p:cNvSpPr>
            <p:nvPr/>
          </p:nvSpPr>
          <p:spPr bwMode="auto">
            <a:xfrm flipH="1">
              <a:off x="1328" y="3116"/>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7" name="Oval 719"/>
            <p:cNvSpPr>
              <a:spLocks noChangeArrowheads="1"/>
            </p:cNvSpPr>
            <p:nvPr/>
          </p:nvSpPr>
          <p:spPr bwMode="auto">
            <a:xfrm flipH="1">
              <a:off x="1550" y="2782"/>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8" name="Oval 720"/>
            <p:cNvSpPr>
              <a:spLocks noChangeArrowheads="1"/>
            </p:cNvSpPr>
            <p:nvPr/>
          </p:nvSpPr>
          <p:spPr bwMode="auto">
            <a:xfrm flipH="1">
              <a:off x="1634" y="2754"/>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29" name="Oval 721"/>
            <p:cNvSpPr>
              <a:spLocks noChangeArrowheads="1"/>
            </p:cNvSpPr>
            <p:nvPr/>
          </p:nvSpPr>
          <p:spPr bwMode="auto">
            <a:xfrm flipH="1">
              <a:off x="2051" y="2643"/>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0" name="Oval 722"/>
            <p:cNvSpPr>
              <a:spLocks noChangeArrowheads="1"/>
            </p:cNvSpPr>
            <p:nvPr/>
          </p:nvSpPr>
          <p:spPr bwMode="auto">
            <a:xfrm flipH="1">
              <a:off x="2162" y="2727"/>
              <a:ext cx="34"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1" name="Oval 723"/>
            <p:cNvSpPr>
              <a:spLocks noChangeArrowheads="1"/>
            </p:cNvSpPr>
            <p:nvPr/>
          </p:nvSpPr>
          <p:spPr bwMode="auto">
            <a:xfrm flipH="1">
              <a:off x="2106" y="2365"/>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2" name="Oval 724"/>
            <p:cNvSpPr>
              <a:spLocks noChangeArrowheads="1"/>
            </p:cNvSpPr>
            <p:nvPr/>
          </p:nvSpPr>
          <p:spPr bwMode="auto">
            <a:xfrm flipH="1">
              <a:off x="1939"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3" name="Oval 725"/>
            <p:cNvSpPr>
              <a:spLocks noChangeArrowheads="1"/>
            </p:cNvSpPr>
            <p:nvPr/>
          </p:nvSpPr>
          <p:spPr bwMode="auto">
            <a:xfrm flipH="1">
              <a:off x="2496" y="2310"/>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4" name="Oval 726"/>
            <p:cNvSpPr>
              <a:spLocks noChangeArrowheads="1"/>
            </p:cNvSpPr>
            <p:nvPr/>
          </p:nvSpPr>
          <p:spPr bwMode="auto">
            <a:xfrm flipH="1">
              <a:off x="2690" y="2170"/>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5" name="Oval 727"/>
            <p:cNvSpPr>
              <a:spLocks noChangeArrowheads="1"/>
            </p:cNvSpPr>
            <p:nvPr/>
          </p:nvSpPr>
          <p:spPr bwMode="auto">
            <a:xfrm flipH="1">
              <a:off x="3135" y="2337"/>
              <a:ext cx="34"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6" name="Oval 728"/>
            <p:cNvSpPr>
              <a:spLocks noChangeArrowheads="1"/>
            </p:cNvSpPr>
            <p:nvPr/>
          </p:nvSpPr>
          <p:spPr bwMode="auto">
            <a:xfrm flipH="1">
              <a:off x="3052" y="2254"/>
              <a:ext cx="33" cy="3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7" name="Oval 729"/>
            <p:cNvSpPr>
              <a:spLocks noChangeArrowheads="1"/>
            </p:cNvSpPr>
            <p:nvPr/>
          </p:nvSpPr>
          <p:spPr bwMode="auto">
            <a:xfrm flipH="1">
              <a:off x="3274" y="2421"/>
              <a:ext cx="34" cy="3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8" name="Oval 730"/>
            <p:cNvSpPr>
              <a:spLocks noChangeArrowheads="1"/>
            </p:cNvSpPr>
            <p:nvPr/>
          </p:nvSpPr>
          <p:spPr bwMode="auto">
            <a:xfrm flipH="1">
              <a:off x="2607" y="2671"/>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39" name="Oval 731"/>
            <p:cNvSpPr>
              <a:spLocks noChangeArrowheads="1"/>
            </p:cNvSpPr>
            <p:nvPr/>
          </p:nvSpPr>
          <p:spPr bwMode="auto">
            <a:xfrm flipH="1">
              <a:off x="2496" y="2615"/>
              <a:ext cx="33"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40" name="Oval 732"/>
            <p:cNvSpPr>
              <a:spLocks noChangeArrowheads="1"/>
            </p:cNvSpPr>
            <p:nvPr/>
          </p:nvSpPr>
          <p:spPr bwMode="auto">
            <a:xfrm flipH="1">
              <a:off x="2551" y="2893"/>
              <a:ext cx="34" cy="3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97341" name="Oval 733"/>
            <p:cNvSpPr>
              <a:spLocks noChangeArrowheads="1"/>
            </p:cNvSpPr>
            <p:nvPr/>
          </p:nvSpPr>
          <p:spPr bwMode="auto">
            <a:xfrm flipH="1">
              <a:off x="3191" y="2727"/>
              <a:ext cx="33" cy="3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63510715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xit" presetSubtype="0" fill="hold" nodeType="clickEffect">
                                  <p:stCondLst>
                                    <p:cond delay="0"/>
                                  </p:stCondLst>
                                  <p:childTnLst>
                                    <p:animEffect transition="out" filter="fade">
                                      <p:cBhvr>
                                        <p:cTn id="6" dur="500"/>
                                        <p:tgtEl>
                                          <p:spTgt spid="197196"/>
                                        </p:tgtEl>
                                      </p:cBhvr>
                                    </p:animEffect>
                                    <p:set>
                                      <p:cBhvr>
                                        <p:cTn id="7" dur="1" fill="hold">
                                          <p:stCondLst>
                                            <p:cond delay="499"/>
                                          </p:stCondLst>
                                        </p:cTn>
                                        <p:tgtEl>
                                          <p:spTgt spid="19719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797" name="Line 157"/>
          <p:cNvSpPr>
            <a:spLocks noChangeShapeType="1"/>
          </p:cNvSpPr>
          <p:nvPr/>
        </p:nvSpPr>
        <p:spPr bwMode="auto">
          <a:xfrm flipH="1" flipV="1">
            <a:off x="2959100" y="3967163"/>
            <a:ext cx="3455988" cy="134302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42" name="Rectangle 2"/>
          <p:cNvSpPr>
            <a:spLocks noGrp="1" noChangeArrowheads="1"/>
          </p:cNvSpPr>
          <p:nvPr>
            <p:ph type="title"/>
          </p:nvPr>
        </p:nvSpPr>
        <p:spPr/>
        <p:txBody>
          <a:bodyPr/>
          <a:lstStyle/>
          <a:p>
            <a:r>
              <a:rPr lang="en-US"/>
              <a:t>Incremental structure from motion</a:t>
            </a:r>
          </a:p>
        </p:txBody>
      </p:sp>
      <p:grpSp>
        <p:nvGrpSpPr>
          <p:cNvPr id="240792" name="Group 152"/>
          <p:cNvGrpSpPr>
            <a:grpSpLocks/>
          </p:cNvGrpSpPr>
          <p:nvPr/>
        </p:nvGrpSpPr>
        <p:grpSpPr bwMode="auto">
          <a:xfrm>
            <a:off x="2413000" y="1944688"/>
            <a:ext cx="4192588" cy="3711575"/>
            <a:chOff x="1520" y="1225"/>
            <a:chExt cx="2641" cy="2338"/>
          </a:xfrm>
        </p:grpSpPr>
        <p:sp>
          <p:nvSpPr>
            <p:cNvPr id="240646" name="Line 6"/>
            <p:cNvSpPr>
              <a:spLocks noChangeShapeType="1"/>
            </p:cNvSpPr>
            <p:nvPr/>
          </p:nvSpPr>
          <p:spPr bwMode="auto">
            <a:xfrm flipH="1">
              <a:off x="3859" y="2113"/>
              <a:ext cx="32" cy="56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47" name="Line 7"/>
            <p:cNvSpPr>
              <a:spLocks noChangeShapeType="1"/>
            </p:cNvSpPr>
            <p:nvPr/>
          </p:nvSpPr>
          <p:spPr bwMode="auto">
            <a:xfrm>
              <a:off x="3828" y="2710"/>
              <a:ext cx="156" cy="56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48" name="Line 8"/>
            <p:cNvSpPr>
              <a:spLocks noChangeShapeType="1"/>
            </p:cNvSpPr>
            <p:nvPr/>
          </p:nvSpPr>
          <p:spPr bwMode="auto">
            <a:xfrm flipV="1">
              <a:off x="2505" y="2008"/>
              <a:ext cx="755" cy="608"/>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49" name="Line 9"/>
            <p:cNvSpPr>
              <a:spLocks noChangeShapeType="1"/>
            </p:cNvSpPr>
            <p:nvPr/>
          </p:nvSpPr>
          <p:spPr bwMode="auto">
            <a:xfrm>
              <a:off x="3261" y="2019"/>
              <a:ext cx="628" cy="52"/>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0" name="Line 10"/>
            <p:cNvSpPr>
              <a:spLocks noChangeShapeType="1"/>
            </p:cNvSpPr>
            <p:nvPr/>
          </p:nvSpPr>
          <p:spPr bwMode="auto">
            <a:xfrm>
              <a:off x="2316" y="1406"/>
              <a:ext cx="216" cy="614"/>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1" name="Line 11"/>
            <p:cNvSpPr>
              <a:spLocks noChangeShapeType="1"/>
            </p:cNvSpPr>
            <p:nvPr/>
          </p:nvSpPr>
          <p:spPr bwMode="auto">
            <a:xfrm>
              <a:off x="2316" y="1406"/>
              <a:ext cx="181" cy="126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2" name="Line 12"/>
            <p:cNvSpPr>
              <a:spLocks noChangeShapeType="1"/>
            </p:cNvSpPr>
            <p:nvPr/>
          </p:nvSpPr>
          <p:spPr bwMode="auto">
            <a:xfrm flipH="1">
              <a:off x="2497" y="2020"/>
              <a:ext cx="35" cy="649"/>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3" name="Line 13"/>
            <p:cNvSpPr>
              <a:spLocks noChangeShapeType="1"/>
            </p:cNvSpPr>
            <p:nvPr/>
          </p:nvSpPr>
          <p:spPr bwMode="auto">
            <a:xfrm>
              <a:off x="1809" y="2452"/>
              <a:ext cx="688" cy="217"/>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4" name="Line 14"/>
            <p:cNvSpPr>
              <a:spLocks noChangeShapeType="1"/>
            </p:cNvSpPr>
            <p:nvPr/>
          </p:nvSpPr>
          <p:spPr bwMode="auto">
            <a:xfrm>
              <a:off x="1809" y="3140"/>
              <a:ext cx="615" cy="252"/>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5" name="Line 15"/>
            <p:cNvSpPr>
              <a:spLocks noChangeShapeType="1"/>
            </p:cNvSpPr>
            <p:nvPr/>
          </p:nvSpPr>
          <p:spPr bwMode="auto">
            <a:xfrm flipH="1">
              <a:off x="1918" y="1513"/>
              <a:ext cx="1339" cy="976"/>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6" name="Line 16"/>
            <p:cNvSpPr>
              <a:spLocks noChangeShapeType="1"/>
            </p:cNvSpPr>
            <p:nvPr/>
          </p:nvSpPr>
          <p:spPr bwMode="auto">
            <a:xfrm>
              <a:off x="3003" y="3247"/>
              <a:ext cx="616" cy="73"/>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7" name="Line 17"/>
            <p:cNvSpPr>
              <a:spLocks noChangeShapeType="1"/>
            </p:cNvSpPr>
            <p:nvPr/>
          </p:nvSpPr>
          <p:spPr bwMode="auto">
            <a:xfrm>
              <a:off x="1845" y="2562"/>
              <a:ext cx="1774" cy="758"/>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8" name="Line 18"/>
            <p:cNvSpPr>
              <a:spLocks noChangeShapeType="1"/>
            </p:cNvSpPr>
            <p:nvPr/>
          </p:nvSpPr>
          <p:spPr bwMode="auto">
            <a:xfrm flipV="1">
              <a:off x="1737" y="2669"/>
              <a:ext cx="724" cy="398"/>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59" name="Line 19"/>
            <p:cNvSpPr>
              <a:spLocks noChangeShapeType="1"/>
            </p:cNvSpPr>
            <p:nvPr/>
          </p:nvSpPr>
          <p:spPr bwMode="auto">
            <a:xfrm flipV="1">
              <a:off x="3003" y="2669"/>
              <a:ext cx="833" cy="578"/>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60" name="Line 20"/>
            <p:cNvSpPr>
              <a:spLocks noChangeShapeType="1"/>
            </p:cNvSpPr>
            <p:nvPr/>
          </p:nvSpPr>
          <p:spPr bwMode="auto">
            <a:xfrm flipV="1">
              <a:off x="3184" y="1659"/>
              <a:ext cx="579" cy="32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61" name="Line 21"/>
            <p:cNvSpPr>
              <a:spLocks noChangeShapeType="1"/>
            </p:cNvSpPr>
            <p:nvPr/>
          </p:nvSpPr>
          <p:spPr bwMode="auto">
            <a:xfrm flipH="1" flipV="1">
              <a:off x="2532" y="2598"/>
              <a:ext cx="689" cy="35"/>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240662" name="Line 22"/>
            <p:cNvSpPr>
              <a:spLocks noChangeShapeType="1"/>
            </p:cNvSpPr>
            <p:nvPr/>
          </p:nvSpPr>
          <p:spPr bwMode="auto">
            <a:xfrm flipH="1">
              <a:off x="2388" y="2128"/>
              <a:ext cx="1483" cy="1264"/>
            </a:xfrm>
            <a:prstGeom prst="line">
              <a:avLst/>
            </a:prstGeom>
            <a:noFill/>
            <a:ln w="349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pic>
          <p:nvPicPr>
            <p:cNvPr id="240663" name="Picture 23" descr="vgasull_234975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 y="3211"/>
              <a:ext cx="470" cy="352"/>
            </a:xfrm>
            <a:prstGeom prst="rect">
              <a:avLst/>
            </a:prstGeom>
            <a:noFill/>
            <a:extLst>
              <a:ext uri="{909E8E84-426E-40dd-AFC4-6F175D3DCCD1}">
                <a14:hiddenFill xmlns:a14="http://schemas.microsoft.com/office/drawing/2010/main">
                  <a:solidFill>
                    <a:srgbClr val="FFFFFF"/>
                  </a:solidFill>
                </a14:hiddenFill>
              </a:ext>
            </a:extLst>
          </p:spPr>
        </p:pic>
        <p:pic>
          <p:nvPicPr>
            <p:cNvPr id="240664" name="Picture 24" descr="vgasull_2513809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5" y="1478"/>
              <a:ext cx="470" cy="352"/>
            </a:xfrm>
            <a:prstGeom prst="rect">
              <a:avLst/>
            </a:prstGeom>
            <a:noFill/>
            <a:extLst>
              <a:ext uri="{909E8E84-426E-40dd-AFC4-6F175D3DCCD1}">
                <a14:hiddenFill xmlns:a14="http://schemas.microsoft.com/office/drawing/2010/main">
                  <a:solidFill>
                    <a:srgbClr val="FFFFFF"/>
                  </a:solidFill>
                </a14:hiddenFill>
              </a:ext>
            </a:extLst>
          </p:spPr>
        </p:pic>
        <p:pic>
          <p:nvPicPr>
            <p:cNvPr id="240665" name="Picture 25" descr="12537899@N00_6199863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0" y="2959"/>
              <a:ext cx="470" cy="352"/>
            </a:xfrm>
            <a:prstGeom prst="rect">
              <a:avLst/>
            </a:prstGeom>
            <a:noFill/>
            <a:extLst>
              <a:ext uri="{909E8E84-426E-40dd-AFC4-6F175D3DCCD1}">
                <a14:hiddenFill xmlns:a14="http://schemas.microsoft.com/office/drawing/2010/main">
                  <a:solidFill>
                    <a:srgbClr val="FFFFFF"/>
                  </a:solidFill>
                </a14:hiddenFill>
              </a:ext>
            </a:extLst>
          </p:spPr>
        </p:pic>
        <p:pic>
          <p:nvPicPr>
            <p:cNvPr id="240666" name="Picture 26" descr="amos_33004438"/>
            <p:cNvPicPr preferRelativeResize="0">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99" y="1225"/>
              <a:ext cx="470"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pic>
          <p:nvPicPr>
            <p:cNvPr id="240667" name="Picture 27" descr="antmoose_358932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92" y="1730"/>
              <a:ext cx="471" cy="352"/>
            </a:xfrm>
            <a:prstGeom prst="rect">
              <a:avLst/>
            </a:prstGeom>
            <a:noFill/>
            <a:extLst>
              <a:ext uri="{909E8E84-426E-40dd-AFC4-6F175D3DCCD1}">
                <a14:hiddenFill xmlns:a14="http://schemas.microsoft.com/office/drawing/2010/main">
                  <a:solidFill>
                    <a:srgbClr val="FFFFFF"/>
                  </a:solidFill>
                </a14:hiddenFill>
              </a:ext>
            </a:extLst>
          </p:spPr>
        </p:pic>
        <p:pic>
          <p:nvPicPr>
            <p:cNvPr id="240668" name="Picture 28" descr="brodo_16087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50" y="3103"/>
              <a:ext cx="471" cy="352"/>
            </a:xfrm>
            <a:prstGeom prst="rect">
              <a:avLst/>
            </a:prstGeom>
            <a:noFill/>
            <a:extLst>
              <a:ext uri="{909E8E84-426E-40dd-AFC4-6F175D3DCCD1}">
                <a14:hiddenFill xmlns:a14="http://schemas.microsoft.com/office/drawing/2010/main">
                  <a:solidFill>
                    <a:srgbClr val="FFFFFF"/>
                  </a:solidFill>
                </a14:hiddenFill>
              </a:ext>
            </a:extLst>
          </p:spPr>
        </p:pic>
        <p:pic>
          <p:nvPicPr>
            <p:cNvPr id="240669" name="Picture 29"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0" y="1947"/>
              <a:ext cx="471" cy="352"/>
            </a:xfrm>
            <a:prstGeom prst="rect">
              <a:avLst/>
            </a:prstGeom>
            <a:noFill/>
            <a:extLst>
              <a:ext uri="{909E8E84-426E-40dd-AFC4-6F175D3DCCD1}">
                <a14:hiddenFill xmlns:a14="http://schemas.microsoft.com/office/drawing/2010/main">
                  <a:solidFill>
                    <a:srgbClr val="FFFFFF"/>
                  </a:solidFill>
                </a14:hiddenFill>
              </a:ext>
            </a:extLst>
          </p:spPr>
        </p:pic>
        <p:pic>
          <p:nvPicPr>
            <p:cNvPr id="240670" name="Picture 30" descr="ekenzie_1894713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01" y="3067"/>
              <a:ext cx="317" cy="470"/>
            </a:xfrm>
            <a:prstGeom prst="rect">
              <a:avLst/>
            </a:prstGeom>
            <a:noFill/>
            <a:extLst>
              <a:ext uri="{909E8E84-426E-40dd-AFC4-6F175D3DCCD1}">
                <a14:hiddenFill xmlns:a14="http://schemas.microsoft.com/office/drawing/2010/main">
                  <a:solidFill>
                    <a:srgbClr val="FFFFFF"/>
                  </a:solidFill>
                </a14:hiddenFill>
              </a:ext>
            </a:extLst>
          </p:spPr>
        </p:pic>
        <p:pic>
          <p:nvPicPr>
            <p:cNvPr id="240671" name="Picture 31" descr="ewanmcdowall_6082158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80" y="2452"/>
              <a:ext cx="470" cy="352"/>
            </a:xfrm>
            <a:prstGeom prst="rect">
              <a:avLst/>
            </a:prstGeom>
            <a:noFill/>
            <a:extLst>
              <a:ext uri="{909E8E84-426E-40dd-AFC4-6F175D3DCCD1}">
                <a14:hiddenFill xmlns:a14="http://schemas.microsoft.com/office/drawing/2010/main">
                  <a:solidFill>
                    <a:srgbClr val="FFFFFF"/>
                  </a:solidFill>
                </a14:hiddenFill>
              </a:ext>
            </a:extLst>
          </p:spPr>
        </p:pic>
        <p:pic>
          <p:nvPicPr>
            <p:cNvPr id="240672" name="Picture 32"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67" y="1839"/>
              <a:ext cx="471" cy="352"/>
            </a:xfrm>
            <a:prstGeom prst="rect">
              <a:avLst/>
            </a:prstGeom>
            <a:noFill/>
            <a:extLst>
              <a:ext uri="{909E8E84-426E-40dd-AFC4-6F175D3DCCD1}">
                <a14:hiddenFill xmlns:a14="http://schemas.microsoft.com/office/drawing/2010/main">
                  <a:solidFill>
                    <a:srgbClr val="FFFFFF"/>
                  </a:solidFill>
                </a14:hiddenFill>
              </a:ext>
            </a:extLst>
          </p:spPr>
        </p:pic>
        <p:pic>
          <p:nvPicPr>
            <p:cNvPr id="240675" name="Picture 35" descr="kurtnaks_3126825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67" y="1406"/>
              <a:ext cx="471" cy="314"/>
            </a:xfrm>
            <a:prstGeom prst="rect">
              <a:avLst/>
            </a:prstGeom>
            <a:noFill/>
            <a:extLst>
              <a:ext uri="{909E8E84-426E-40dd-AFC4-6F175D3DCCD1}">
                <a14:hiddenFill xmlns:a14="http://schemas.microsoft.com/office/drawing/2010/main">
                  <a:solidFill>
                    <a:srgbClr val="FFFFFF"/>
                  </a:solidFill>
                </a14:hiddenFill>
              </a:ext>
            </a:extLst>
          </p:spPr>
        </p:pic>
        <p:pic>
          <p:nvPicPr>
            <p:cNvPr id="240676" name="Picture 36" descr="mrjennings_2329908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40" y="2417"/>
              <a:ext cx="352" cy="469"/>
            </a:xfrm>
            <a:prstGeom prst="rect">
              <a:avLst/>
            </a:prstGeom>
            <a:noFill/>
            <a:extLst>
              <a:ext uri="{909E8E84-426E-40dd-AFC4-6F175D3DCCD1}">
                <a14:hiddenFill xmlns:a14="http://schemas.microsoft.com/office/drawing/2010/main">
                  <a:solidFill>
                    <a:srgbClr val="FFFFFF"/>
                  </a:solidFill>
                </a14:hiddenFill>
              </a:ext>
            </a:extLst>
          </p:spPr>
        </p:pic>
        <p:pic>
          <p:nvPicPr>
            <p:cNvPr id="240677" name="Picture 37" descr="mrjennings_6262446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19" y="2489"/>
              <a:ext cx="469" cy="352"/>
            </a:xfrm>
            <a:prstGeom prst="rect">
              <a:avLst/>
            </a:prstGeom>
            <a:noFill/>
            <a:extLst>
              <a:ext uri="{909E8E84-426E-40dd-AFC4-6F175D3DCCD1}">
                <a14:hiddenFill xmlns:a14="http://schemas.microsoft.com/office/drawing/2010/main">
                  <a:solidFill>
                    <a:srgbClr val="FFFFFF"/>
                  </a:solidFill>
                </a14:hiddenFill>
              </a:ext>
            </a:extLst>
          </p:spPr>
        </p:pic>
        <p:pic>
          <p:nvPicPr>
            <p:cNvPr id="240678" name="Picture 38" descr="mscolly_851276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16" y="1730"/>
              <a:ext cx="353" cy="470"/>
            </a:xfrm>
            <a:prstGeom prst="rect">
              <a:avLst/>
            </a:prstGeom>
            <a:noFill/>
            <a:extLst>
              <a:ext uri="{909E8E84-426E-40dd-AFC4-6F175D3DCCD1}">
                <a14:hiddenFill xmlns:a14="http://schemas.microsoft.com/office/drawing/2010/main">
                  <a:solidFill>
                    <a:srgbClr val="FFFFFF"/>
                  </a:solidFill>
                </a14:hiddenFill>
              </a:ext>
            </a:extLst>
          </p:spPr>
        </p:pic>
        <p:pic>
          <p:nvPicPr>
            <p:cNvPr id="240679" name="Picture 39" descr="daryoush_665363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90" y="1947"/>
              <a:ext cx="471" cy="352"/>
            </a:xfrm>
            <a:prstGeom prst="rect">
              <a:avLst/>
            </a:prstGeom>
            <a:noFill/>
            <a:extLst>
              <a:ext uri="{909E8E84-426E-40dd-AFC4-6F175D3DCCD1}">
                <a14:hiddenFill xmlns:a14="http://schemas.microsoft.com/office/drawing/2010/main">
                  <a:solidFill>
                    <a:srgbClr val="FFFFFF"/>
                  </a:solidFill>
                </a14:hiddenFill>
              </a:ext>
            </a:extLst>
          </p:spPr>
        </p:pic>
        <p:pic>
          <p:nvPicPr>
            <p:cNvPr id="240680" name="Picture 40" descr="gauiscaecilius_6683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67" y="1839"/>
              <a:ext cx="471" cy="352"/>
            </a:xfrm>
            <a:prstGeom prst="rect">
              <a:avLst/>
            </a:prstGeom>
            <a:noFill/>
            <a:extLst>
              <a:ext uri="{909E8E84-426E-40dd-AFC4-6F175D3DCCD1}">
                <a14:hiddenFill xmlns:a14="http://schemas.microsoft.com/office/drawing/2010/main">
                  <a:solidFill>
                    <a:srgbClr val="FFFFFF"/>
                  </a:solidFill>
                </a14:hiddenFill>
              </a:ext>
            </a:extLst>
          </p:spPr>
        </p:pic>
        <p:pic>
          <p:nvPicPr>
            <p:cNvPr id="240681" name="Picture 41" descr="mscolly_851276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316" y="1730"/>
              <a:ext cx="353" cy="470"/>
            </a:xfrm>
            <a:prstGeom prst="rect">
              <a:avLst/>
            </a:prstGeom>
            <a:noFill/>
            <a:extLst>
              <a:ext uri="{909E8E84-426E-40dd-AFC4-6F175D3DCCD1}">
                <a14:hiddenFill xmlns:a14="http://schemas.microsoft.com/office/drawing/2010/main">
                  <a:solidFill>
                    <a:srgbClr val="FFFFFF"/>
                  </a:solidFill>
                </a14:hiddenFill>
              </a:ext>
            </a:extLst>
          </p:spPr>
        </p:pic>
        <p:sp>
          <p:nvSpPr>
            <p:cNvPr id="240682" name="Oval 42"/>
            <p:cNvSpPr>
              <a:spLocks noChangeArrowheads="1"/>
            </p:cNvSpPr>
            <p:nvPr/>
          </p:nvSpPr>
          <p:spPr bwMode="auto">
            <a:xfrm flipH="1">
              <a:off x="2207" y="1369"/>
              <a:ext cx="44"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83" name="Oval 43"/>
            <p:cNvSpPr>
              <a:spLocks noChangeArrowheads="1"/>
            </p:cNvSpPr>
            <p:nvPr/>
          </p:nvSpPr>
          <p:spPr bwMode="auto">
            <a:xfrm flipH="1">
              <a:off x="2345" y="1442"/>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84" name="Oval 44"/>
            <p:cNvSpPr>
              <a:spLocks noChangeArrowheads="1"/>
            </p:cNvSpPr>
            <p:nvPr/>
          </p:nvSpPr>
          <p:spPr bwMode="auto">
            <a:xfrm flipH="1">
              <a:off x="2489" y="1298"/>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85" name="Oval 45"/>
            <p:cNvSpPr>
              <a:spLocks noChangeArrowheads="1"/>
            </p:cNvSpPr>
            <p:nvPr/>
          </p:nvSpPr>
          <p:spPr bwMode="auto">
            <a:xfrm flipH="1">
              <a:off x="2388" y="1795"/>
              <a:ext cx="44"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86" name="Oval 46"/>
            <p:cNvSpPr>
              <a:spLocks noChangeArrowheads="1"/>
            </p:cNvSpPr>
            <p:nvPr/>
          </p:nvSpPr>
          <p:spPr bwMode="auto">
            <a:xfrm flipH="1">
              <a:off x="2532" y="1911"/>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87" name="Oval 47"/>
            <p:cNvSpPr>
              <a:spLocks noChangeArrowheads="1"/>
            </p:cNvSpPr>
            <p:nvPr/>
          </p:nvSpPr>
          <p:spPr bwMode="auto">
            <a:xfrm flipH="1">
              <a:off x="2135" y="1478"/>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sz="1800"/>
            </a:p>
          </p:txBody>
        </p:sp>
        <p:sp>
          <p:nvSpPr>
            <p:cNvPr id="240688" name="Oval 48"/>
            <p:cNvSpPr>
              <a:spLocks noChangeArrowheads="1"/>
            </p:cNvSpPr>
            <p:nvPr/>
          </p:nvSpPr>
          <p:spPr bwMode="auto">
            <a:xfrm flipH="1">
              <a:off x="3040" y="1478"/>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89" name="Oval 49"/>
            <p:cNvSpPr>
              <a:spLocks noChangeArrowheads="1"/>
            </p:cNvSpPr>
            <p:nvPr/>
          </p:nvSpPr>
          <p:spPr bwMode="auto">
            <a:xfrm flipH="1">
              <a:off x="2388" y="2020"/>
              <a:ext cx="44"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0" name="Oval 50"/>
            <p:cNvSpPr>
              <a:spLocks noChangeArrowheads="1"/>
            </p:cNvSpPr>
            <p:nvPr/>
          </p:nvSpPr>
          <p:spPr bwMode="auto">
            <a:xfrm flipH="1">
              <a:off x="3365" y="1513"/>
              <a:ext cx="44" cy="45"/>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1" name="Oval 51"/>
            <p:cNvSpPr>
              <a:spLocks noChangeArrowheads="1"/>
            </p:cNvSpPr>
            <p:nvPr/>
          </p:nvSpPr>
          <p:spPr bwMode="auto">
            <a:xfrm flipH="1">
              <a:off x="3148" y="1659"/>
              <a:ext cx="44"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2" name="Oval 52"/>
            <p:cNvSpPr>
              <a:spLocks noChangeArrowheads="1"/>
            </p:cNvSpPr>
            <p:nvPr/>
          </p:nvSpPr>
          <p:spPr bwMode="auto">
            <a:xfrm flipH="1">
              <a:off x="3003" y="1911"/>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3" name="Oval 53"/>
            <p:cNvSpPr>
              <a:spLocks noChangeArrowheads="1"/>
            </p:cNvSpPr>
            <p:nvPr/>
          </p:nvSpPr>
          <p:spPr bwMode="auto">
            <a:xfrm flipH="1">
              <a:off x="3365" y="2091"/>
              <a:ext cx="44" cy="45"/>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4" name="Oval 54"/>
            <p:cNvSpPr>
              <a:spLocks noChangeArrowheads="1"/>
            </p:cNvSpPr>
            <p:nvPr/>
          </p:nvSpPr>
          <p:spPr bwMode="auto">
            <a:xfrm flipH="1">
              <a:off x="3148" y="2562"/>
              <a:ext cx="44" cy="42"/>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5" name="Oval 55"/>
            <p:cNvSpPr>
              <a:spLocks noChangeArrowheads="1"/>
            </p:cNvSpPr>
            <p:nvPr/>
          </p:nvSpPr>
          <p:spPr bwMode="auto">
            <a:xfrm flipH="1">
              <a:off x="3292" y="2633"/>
              <a:ext cx="44"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6" name="Oval 56"/>
            <p:cNvSpPr>
              <a:spLocks noChangeArrowheads="1"/>
            </p:cNvSpPr>
            <p:nvPr/>
          </p:nvSpPr>
          <p:spPr bwMode="auto">
            <a:xfrm flipH="1">
              <a:off x="2678" y="2489"/>
              <a:ext cx="43"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7" name="Oval 57"/>
            <p:cNvSpPr>
              <a:spLocks noChangeArrowheads="1"/>
            </p:cNvSpPr>
            <p:nvPr/>
          </p:nvSpPr>
          <p:spPr bwMode="auto">
            <a:xfrm flipH="1">
              <a:off x="3076" y="2778"/>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698" name="Oval 58"/>
            <p:cNvSpPr>
              <a:spLocks noChangeArrowheads="1"/>
            </p:cNvSpPr>
            <p:nvPr/>
          </p:nvSpPr>
          <p:spPr bwMode="auto">
            <a:xfrm flipH="1">
              <a:off x="2532" y="2633"/>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1" name="Oval 61"/>
            <p:cNvSpPr>
              <a:spLocks noChangeArrowheads="1"/>
            </p:cNvSpPr>
            <p:nvPr/>
          </p:nvSpPr>
          <p:spPr bwMode="auto">
            <a:xfrm flipH="1">
              <a:off x="1701" y="1839"/>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2" name="Oval 62"/>
            <p:cNvSpPr>
              <a:spLocks noChangeArrowheads="1"/>
            </p:cNvSpPr>
            <p:nvPr/>
          </p:nvSpPr>
          <p:spPr bwMode="auto">
            <a:xfrm flipH="1">
              <a:off x="1918" y="1874"/>
              <a:ext cx="43" cy="45"/>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3" name="Oval 63"/>
            <p:cNvSpPr>
              <a:spLocks noChangeArrowheads="1"/>
            </p:cNvSpPr>
            <p:nvPr/>
          </p:nvSpPr>
          <p:spPr bwMode="auto">
            <a:xfrm flipH="1">
              <a:off x="1918" y="3103"/>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4" name="Oval 64"/>
            <p:cNvSpPr>
              <a:spLocks noChangeArrowheads="1"/>
            </p:cNvSpPr>
            <p:nvPr/>
          </p:nvSpPr>
          <p:spPr bwMode="auto">
            <a:xfrm flipH="1">
              <a:off x="1845" y="3211"/>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6" name="Oval 66"/>
            <p:cNvSpPr>
              <a:spLocks noChangeArrowheads="1"/>
            </p:cNvSpPr>
            <p:nvPr/>
          </p:nvSpPr>
          <p:spPr bwMode="auto">
            <a:xfrm flipH="1">
              <a:off x="2388" y="3284"/>
              <a:ext cx="44"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7" name="Oval 67"/>
            <p:cNvSpPr>
              <a:spLocks noChangeArrowheads="1"/>
            </p:cNvSpPr>
            <p:nvPr/>
          </p:nvSpPr>
          <p:spPr bwMode="auto">
            <a:xfrm flipH="1">
              <a:off x="2532" y="2633"/>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8" name="Oval 68"/>
            <p:cNvSpPr>
              <a:spLocks noChangeArrowheads="1"/>
            </p:cNvSpPr>
            <p:nvPr/>
          </p:nvSpPr>
          <p:spPr bwMode="auto">
            <a:xfrm flipH="1">
              <a:off x="2207" y="3392"/>
              <a:ext cx="44"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9" name="Oval 69"/>
            <p:cNvSpPr>
              <a:spLocks noChangeArrowheads="1"/>
            </p:cNvSpPr>
            <p:nvPr/>
          </p:nvSpPr>
          <p:spPr bwMode="auto">
            <a:xfrm flipH="1">
              <a:off x="2351" y="2742"/>
              <a:ext cx="45"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0" name="Oval 70"/>
            <p:cNvSpPr>
              <a:spLocks noChangeArrowheads="1"/>
            </p:cNvSpPr>
            <p:nvPr/>
          </p:nvSpPr>
          <p:spPr bwMode="auto">
            <a:xfrm flipH="1">
              <a:off x="2316" y="3392"/>
              <a:ext cx="43"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1" name="Oval 71"/>
            <p:cNvSpPr>
              <a:spLocks noChangeArrowheads="1"/>
            </p:cNvSpPr>
            <p:nvPr/>
          </p:nvSpPr>
          <p:spPr bwMode="auto">
            <a:xfrm flipH="1">
              <a:off x="2497" y="2742"/>
              <a:ext cx="43"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2" name="Oval 72"/>
            <p:cNvSpPr>
              <a:spLocks noChangeArrowheads="1"/>
            </p:cNvSpPr>
            <p:nvPr/>
          </p:nvSpPr>
          <p:spPr bwMode="auto">
            <a:xfrm flipH="1">
              <a:off x="2859" y="3175"/>
              <a:ext cx="43"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4" name="Oval 74"/>
            <p:cNvSpPr>
              <a:spLocks noChangeArrowheads="1"/>
            </p:cNvSpPr>
            <p:nvPr/>
          </p:nvSpPr>
          <p:spPr bwMode="auto">
            <a:xfrm flipH="1">
              <a:off x="3474" y="3211"/>
              <a:ext cx="43"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5" name="Oval 75"/>
            <p:cNvSpPr>
              <a:spLocks noChangeArrowheads="1"/>
            </p:cNvSpPr>
            <p:nvPr/>
          </p:nvSpPr>
          <p:spPr bwMode="auto">
            <a:xfrm flipH="1">
              <a:off x="3908" y="2669"/>
              <a:ext cx="44" cy="45"/>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6" name="Oval 76"/>
            <p:cNvSpPr>
              <a:spLocks noChangeArrowheads="1"/>
            </p:cNvSpPr>
            <p:nvPr/>
          </p:nvSpPr>
          <p:spPr bwMode="auto">
            <a:xfrm flipH="1">
              <a:off x="3582" y="3392"/>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7" name="Oval 77"/>
            <p:cNvSpPr>
              <a:spLocks noChangeArrowheads="1"/>
            </p:cNvSpPr>
            <p:nvPr/>
          </p:nvSpPr>
          <p:spPr bwMode="auto">
            <a:xfrm flipH="1">
              <a:off x="3727" y="2742"/>
              <a:ext cx="44"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8" name="Oval 78"/>
            <p:cNvSpPr>
              <a:spLocks noChangeArrowheads="1"/>
            </p:cNvSpPr>
            <p:nvPr/>
          </p:nvSpPr>
          <p:spPr bwMode="auto">
            <a:xfrm flipH="1">
              <a:off x="3690" y="1550"/>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9" name="Oval 79"/>
            <p:cNvSpPr>
              <a:spLocks noChangeArrowheads="1"/>
            </p:cNvSpPr>
            <p:nvPr/>
          </p:nvSpPr>
          <p:spPr bwMode="auto">
            <a:xfrm flipH="1">
              <a:off x="3908" y="1730"/>
              <a:ext cx="44"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0" name="Oval 80"/>
            <p:cNvSpPr>
              <a:spLocks noChangeArrowheads="1"/>
            </p:cNvSpPr>
            <p:nvPr/>
          </p:nvSpPr>
          <p:spPr bwMode="auto">
            <a:xfrm flipH="1">
              <a:off x="4017" y="2091"/>
              <a:ext cx="43" cy="45"/>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1" name="Oval 81"/>
            <p:cNvSpPr>
              <a:spLocks noChangeArrowheads="1"/>
            </p:cNvSpPr>
            <p:nvPr/>
          </p:nvSpPr>
          <p:spPr bwMode="auto">
            <a:xfrm flipH="1">
              <a:off x="4017" y="1984"/>
              <a:ext cx="43"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2" name="Oval 82"/>
            <p:cNvSpPr>
              <a:spLocks noChangeArrowheads="1"/>
            </p:cNvSpPr>
            <p:nvPr/>
          </p:nvSpPr>
          <p:spPr bwMode="auto">
            <a:xfrm flipH="1">
              <a:off x="1556" y="2994"/>
              <a:ext cx="43"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3" name="Oval 83"/>
            <p:cNvSpPr>
              <a:spLocks noChangeArrowheads="1"/>
            </p:cNvSpPr>
            <p:nvPr/>
          </p:nvSpPr>
          <p:spPr bwMode="auto">
            <a:xfrm flipH="1">
              <a:off x="2316" y="1333"/>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4" name="Oval 84"/>
            <p:cNvSpPr>
              <a:spLocks noChangeArrowheads="1"/>
            </p:cNvSpPr>
            <p:nvPr/>
          </p:nvSpPr>
          <p:spPr bwMode="auto">
            <a:xfrm flipH="1">
              <a:off x="2461" y="1406"/>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5" name="Oval 85"/>
            <p:cNvSpPr>
              <a:spLocks noChangeArrowheads="1"/>
            </p:cNvSpPr>
            <p:nvPr/>
          </p:nvSpPr>
          <p:spPr bwMode="auto">
            <a:xfrm flipH="1">
              <a:off x="3076" y="1586"/>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6" name="Oval 86"/>
            <p:cNvSpPr>
              <a:spLocks noChangeArrowheads="1"/>
            </p:cNvSpPr>
            <p:nvPr/>
          </p:nvSpPr>
          <p:spPr bwMode="auto">
            <a:xfrm flipH="1">
              <a:off x="3257" y="1513"/>
              <a:ext cx="43"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7" name="Oval 87"/>
            <p:cNvSpPr>
              <a:spLocks noChangeArrowheads="1"/>
            </p:cNvSpPr>
            <p:nvPr/>
          </p:nvSpPr>
          <p:spPr bwMode="auto">
            <a:xfrm flipH="1">
              <a:off x="3292" y="1442"/>
              <a:ext cx="44"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8" name="Oval 88"/>
            <p:cNvSpPr>
              <a:spLocks noChangeArrowheads="1"/>
            </p:cNvSpPr>
            <p:nvPr/>
          </p:nvSpPr>
          <p:spPr bwMode="auto">
            <a:xfrm flipH="1">
              <a:off x="3980" y="1586"/>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29" name="Oval 89"/>
            <p:cNvSpPr>
              <a:spLocks noChangeArrowheads="1"/>
            </p:cNvSpPr>
            <p:nvPr/>
          </p:nvSpPr>
          <p:spPr bwMode="auto">
            <a:xfrm flipH="1">
              <a:off x="3836" y="1513"/>
              <a:ext cx="43"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0" name="Oval 90"/>
            <p:cNvSpPr>
              <a:spLocks noChangeArrowheads="1"/>
            </p:cNvSpPr>
            <p:nvPr/>
          </p:nvSpPr>
          <p:spPr bwMode="auto">
            <a:xfrm flipH="1">
              <a:off x="3727" y="1659"/>
              <a:ext cx="44"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1" name="Oval 91"/>
            <p:cNvSpPr>
              <a:spLocks noChangeArrowheads="1"/>
            </p:cNvSpPr>
            <p:nvPr/>
          </p:nvSpPr>
          <p:spPr bwMode="auto">
            <a:xfrm flipH="1">
              <a:off x="1701" y="1947"/>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2" name="Oval 92"/>
            <p:cNvSpPr>
              <a:spLocks noChangeArrowheads="1"/>
            </p:cNvSpPr>
            <p:nvPr/>
          </p:nvSpPr>
          <p:spPr bwMode="auto">
            <a:xfrm flipH="1">
              <a:off x="1955" y="1767"/>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3" name="Oval 93"/>
            <p:cNvSpPr>
              <a:spLocks noChangeArrowheads="1"/>
            </p:cNvSpPr>
            <p:nvPr/>
          </p:nvSpPr>
          <p:spPr bwMode="auto">
            <a:xfrm flipH="1">
              <a:off x="3111" y="1911"/>
              <a:ext cx="45"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4" name="Oval 94"/>
            <p:cNvSpPr>
              <a:spLocks noChangeArrowheads="1"/>
            </p:cNvSpPr>
            <p:nvPr/>
          </p:nvSpPr>
          <p:spPr bwMode="auto">
            <a:xfrm flipH="1">
              <a:off x="3040" y="2128"/>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5" name="Oval 95"/>
            <p:cNvSpPr>
              <a:spLocks noChangeArrowheads="1"/>
            </p:cNvSpPr>
            <p:nvPr/>
          </p:nvSpPr>
          <p:spPr bwMode="auto">
            <a:xfrm flipH="1">
              <a:off x="3257" y="2020"/>
              <a:ext cx="43"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6" name="Oval 96"/>
            <p:cNvSpPr>
              <a:spLocks noChangeArrowheads="1"/>
            </p:cNvSpPr>
            <p:nvPr/>
          </p:nvSpPr>
          <p:spPr bwMode="auto">
            <a:xfrm flipH="1">
              <a:off x="2532" y="2020"/>
              <a:ext cx="45"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7" name="Oval 97"/>
            <p:cNvSpPr>
              <a:spLocks noChangeArrowheads="1"/>
            </p:cNvSpPr>
            <p:nvPr/>
          </p:nvSpPr>
          <p:spPr bwMode="auto">
            <a:xfrm flipH="1">
              <a:off x="2569" y="1767"/>
              <a:ext cx="44"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8" name="Oval 98"/>
            <p:cNvSpPr>
              <a:spLocks noChangeArrowheads="1"/>
            </p:cNvSpPr>
            <p:nvPr/>
          </p:nvSpPr>
          <p:spPr bwMode="auto">
            <a:xfrm flipH="1">
              <a:off x="2388" y="2525"/>
              <a:ext cx="44"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39" name="Oval 99"/>
            <p:cNvSpPr>
              <a:spLocks noChangeArrowheads="1"/>
            </p:cNvSpPr>
            <p:nvPr/>
          </p:nvSpPr>
          <p:spPr bwMode="auto">
            <a:xfrm flipH="1">
              <a:off x="3257" y="2742"/>
              <a:ext cx="43"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0" name="Oval 100"/>
            <p:cNvSpPr>
              <a:spLocks noChangeArrowheads="1"/>
            </p:cNvSpPr>
            <p:nvPr/>
          </p:nvSpPr>
          <p:spPr bwMode="auto">
            <a:xfrm flipH="1">
              <a:off x="3292" y="2489"/>
              <a:ext cx="44"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1" name="Oval 101"/>
            <p:cNvSpPr>
              <a:spLocks noChangeArrowheads="1"/>
            </p:cNvSpPr>
            <p:nvPr/>
          </p:nvSpPr>
          <p:spPr bwMode="auto">
            <a:xfrm flipH="1">
              <a:off x="3800" y="2669"/>
              <a:ext cx="43"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2" name="Oval 102"/>
            <p:cNvSpPr>
              <a:spLocks noChangeArrowheads="1"/>
            </p:cNvSpPr>
            <p:nvPr/>
          </p:nvSpPr>
          <p:spPr bwMode="auto">
            <a:xfrm flipH="1">
              <a:off x="3836" y="2525"/>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3" name="Oval 103"/>
            <p:cNvSpPr>
              <a:spLocks noChangeArrowheads="1"/>
            </p:cNvSpPr>
            <p:nvPr/>
          </p:nvSpPr>
          <p:spPr bwMode="auto">
            <a:xfrm flipH="1">
              <a:off x="3655" y="2669"/>
              <a:ext cx="43"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6" name="Oval 106"/>
            <p:cNvSpPr>
              <a:spLocks noChangeArrowheads="1"/>
            </p:cNvSpPr>
            <p:nvPr/>
          </p:nvSpPr>
          <p:spPr bwMode="auto">
            <a:xfrm flipH="1">
              <a:off x="3582" y="3247"/>
              <a:ext cx="45"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7" name="Oval 107"/>
            <p:cNvSpPr>
              <a:spLocks noChangeArrowheads="1"/>
            </p:cNvSpPr>
            <p:nvPr/>
          </p:nvSpPr>
          <p:spPr bwMode="auto">
            <a:xfrm flipH="1">
              <a:off x="3619" y="3140"/>
              <a:ext cx="43" cy="42"/>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8" name="Oval 108"/>
            <p:cNvSpPr>
              <a:spLocks noChangeArrowheads="1"/>
            </p:cNvSpPr>
            <p:nvPr/>
          </p:nvSpPr>
          <p:spPr bwMode="auto">
            <a:xfrm flipH="1">
              <a:off x="3040" y="3247"/>
              <a:ext cx="43"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9" name="Oval 109"/>
            <p:cNvSpPr>
              <a:spLocks noChangeArrowheads="1"/>
            </p:cNvSpPr>
            <p:nvPr/>
          </p:nvSpPr>
          <p:spPr bwMode="auto">
            <a:xfrm flipH="1">
              <a:off x="2786" y="3284"/>
              <a:ext cx="44"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0" name="Oval 110"/>
            <p:cNvSpPr>
              <a:spLocks noChangeArrowheads="1"/>
            </p:cNvSpPr>
            <p:nvPr/>
          </p:nvSpPr>
          <p:spPr bwMode="auto">
            <a:xfrm flipH="1">
              <a:off x="3148" y="3355"/>
              <a:ext cx="44"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1" name="Oval 111"/>
            <p:cNvSpPr>
              <a:spLocks noChangeArrowheads="1"/>
            </p:cNvSpPr>
            <p:nvPr/>
          </p:nvSpPr>
          <p:spPr bwMode="auto">
            <a:xfrm flipH="1">
              <a:off x="2497" y="3428"/>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2" name="Oval 112"/>
            <p:cNvSpPr>
              <a:spLocks noChangeArrowheads="1"/>
            </p:cNvSpPr>
            <p:nvPr/>
          </p:nvSpPr>
          <p:spPr bwMode="auto">
            <a:xfrm flipH="1">
              <a:off x="2207" y="3247"/>
              <a:ext cx="44"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3" name="Oval 113"/>
            <p:cNvSpPr>
              <a:spLocks noChangeArrowheads="1"/>
            </p:cNvSpPr>
            <p:nvPr/>
          </p:nvSpPr>
          <p:spPr bwMode="auto">
            <a:xfrm flipH="1">
              <a:off x="2280" y="3464"/>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4" name="Oval 114"/>
            <p:cNvSpPr>
              <a:spLocks noChangeArrowheads="1"/>
            </p:cNvSpPr>
            <p:nvPr/>
          </p:nvSpPr>
          <p:spPr bwMode="auto">
            <a:xfrm flipH="1">
              <a:off x="1556" y="3211"/>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5" name="Oval 115"/>
            <p:cNvSpPr>
              <a:spLocks noChangeArrowheads="1"/>
            </p:cNvSpPr>
            <p:nvPr/>
          </p:nvSpPr>
          <p:spPr bwMode="auto">
            <a:xfrm flipH="1">
              <a:off x="1701" y="3030"/>
              <a:ext cx="43"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9" name="Oval 119"/>
            <p:cNvSpPr>
              <a:spLocks noChangeArrowheads="1"/>
            </p:cNvSpPr>
            <p:nvPr/>
          </p:nvSpPr>
          <p:spPr bwMode="auto">
            <a:xfrm flipH="1">
              <a:off x="2135" y="1298"/>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0" name="Oval 120"/>
            <p:cNvSpPr>
              <a:spLocks noChangeArrowheads="1"/>
            </p:cNvSpPr>
            <p:nvPr/>
          </p:nvSpPr>
          <p:spPr bwMode="auto">
            <a:xfrm flipH="1">
              <a:off x="2243" y="1478"/>
              <a:ext cx="45"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1" name="Oval 121"/>
            <p:cNvSpPr>
              <a:spLocks noChangeArrowheads="1"/>
            </p:cNvSpPr>
            <p:nvPr/>
          </p:nvSpPr>
          <p:spPr bwMode="auto">
            <a:xfrm flipH="1">
              <a:off x="3257" y="1622"/>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2" name="Oval 122"/>
            <p:cNvSpPr>
              <a:spLocks noChangeArrowheads="1"/>
            </p:cNvSpPr>
            <p:nvPr/>
          </p:nvSpPr>
          <p:spPr bwMode="auto">
            <a:xfrm flipH="1">
              <a:off x="3148" y="1442"/>
              <a:ext cx="44"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3" name="Oval 123"/>
            <p:cNvSpPr>
              <a:spLocks noChangeArrowheads="1"/>
            </p:cNvSpPr>
            <p:nvPr/>
          </p:nvSpPr>
          <p:spPr bwMode="auto">
            <a:xfrm flipH="1">
              <a:off x="3836" y="1586"/>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4" name="Oval 124"/>
            <p:cNvSpPr>
              <a:spLocks noChangeArrowheads="1"/>
            </p:cNvSpPr>
            <p:nvPr/>
          </p:nvSpPr>
          <p:spPr bwMode="auto">
            <a:xfrm flipH="1">
              <a:off x="4053" y="1767"/>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5" name="Oval 125"/>
            <p:cNvSpPr>
              <a:spLocks noChangeArrowheads="1"/>
            </p:cNvSpPr>
            <p:nvPr/>
          </p:nvSpPr>
          <p:spPr bwMode="auto">
            <a:xfrm flipH="1">
              <a:off x="3655" y="3428"/>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6" name="Oval 126"/>
            <p:cNvSpPr>
              <a:spLocks noChangeArrowheads="1"/>
            </p:cNvSpPr>
            <p:nvPr/>
          </p:nvSpPr>
          <p:spPr bwMode="auto">
            <a:xfrm flipH="1">
              <a:off x="3474" y="3392"/>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7" name="Oval 127"/>
            <p:cNvSpPr>
              <a:spLocks noChangeArrowheads="1"/>
            </p:cNvSpPr>
            <p:nvPr/>
          </p:nvSpPr>
          <p:spPr bwMode="auto">
            <a:xfrm flipH="1">
              <a:off x="3438" y="3103"/>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8" name="Oval 128"/>
            <p:cNvSpPr>
              <a:spLocks noChangeArrowheads="1"/>
            </p:cNvSpPr>
            <p:nvPr/>
          </p:nvSpPr>
          <p:spPr bwMode="auto">
            <a:xfrm flipH="1">
              <a:off x="2967" y="3140"/>
              <a:ext cx="44" cy="42"/>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69" name="Oval 129"/>
            <p:cNvSpPr>
              <a:spLocks noChangeArrowheads="1"/>
            </p:cNvSpPr>
            <p:nvPr/>
          </p:nvSpPr>
          <p:spPr bwMode="auto">
            <a:xfrm flipH="1">
              <a:off x="3111" y="3175"/>
              <a:ext cx="45"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0" name="Oval 130"/>
            <p:cNvSpPr>
              <a:spLocks noChangeArrowheads="1"/>
            </p:cNvSpPr>
            <p:nvPr/>
          </p:nvSpPr>
          <p:spPr bwMode="auto">
            <a:xfrm flipH="1">
              <a:off x="2895" y="3284"/>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1" name="Oval 131"/>
            <p:cNvSpPr>
              <a:spLocks noChangeArrowheads="1"/>
            </p:cNvSpPr>
            <p:nvPr/>
          </p:nvSpPr>
          <p:spPr bwMode="auto">
            <a:xfrm flipH="1">
              <a:off x="2497" y="3320"/>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2" name="Oval 132"/>
            <p:cNvSpPr>
              <a:spLocks noChangeArrowheads="1"/>
            </p:cNvSpPr>
            <p:nvPr/>
          </p:nvSpPr>
          <p:spPr bwMode="auto">
            <a:xfrm flipH="1">
              <a:off x="2388" y="3464"/>
              <a:ext cx="44"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3" name="Oval 133"/>
            <p:cNvSpPr>
              <a:spLocks noChangeArrowheads="1"/>
            </p:cNvSpPr>
            <p:nvPr/>
          </p:nvSpPr>
          <p:spPr bwMode="auto">
            <a:xfrm flipH="1">
              <a:off x="1701" y="3211"/>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4" name="Oval 134"/>
            <p:cNvSpPr>
              <a:spLocks noChangeArrowheads="1"/>
            </p:cNvSpPr>
            <p:nvPr/>
          </p:nvSpPr>
          <p:spPr bwMode="auto">
            <a:xfrm flipH="1">
              <a:off x="1809" y="3030"/>
              <a:ext cx="44" cy="45"/>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5" name="Oval 135"/>
            <p:cNvSpPr>
              <a:spLocks noChangeArrowheads="1"/>
            </p:cNvSpPr>
            <p:nvPr/>
          </p:nvSpPr>
          <p:spPr bwMode="auto">
            <a:xfrm flipH="1">
              <a:off x="1556" y="3103"/>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8" name="Oval 138"/>
            <p:cNvSpPr>
              <a:spLocks noChangeArrowheads="1"/>
            </p:cNvSpPr>
            <p:nvPr/>
          </p:nvSpPr>
          <p:spPr bwMode="auto">
            <a:xfrm flipH="1">
              <a:off x="2497" y="2489"/>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9" name="Oval 139"/>
            <p:cNvSpPr>
              <a:spLocks noChangeArrowheads="1"/>
            </p:cNvSpPr>
            <p:nvPr/>
          </p:nvSpPr>
          <p:spPr bwMode="auto">
            <a:xfrm flipH="1">
              <a:off x="2642" y="2598"/>
              <a:ext cx="44"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0" name="Oval 140"/>
            <p:cNvSpPr>
              <a:spLocks noChangeArrowheads="1"/>
            </p:cNvSpPr>
            <p:nvPr/>
          </p:nvSpPr>
          <p:spPr bwMode="auto">
            <a:xfrm flipH="1">
              <a:off x="2569" y="2128"/>
              <a:ext cx="44"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1" name="Oval 141"/>
            <p:cNvSpPr>
              <a:spLocks noChangeArrowheads="1"/>
            </p:cNvSpPr>
            <p:nvPr/>
          </p:nvSpPr>
          <p:spPr bwMode="auto">
            <a:xfrm flipH="1">
              <a:off x="2351" y="1874"/>
              <a:ext cx="45" cy="45"/>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2" name="Oval 142"/>
            <p:cNvSpPr>
              <a:spLocks noChangeArrowheads="1"/>
            </p:cNvSpPr>
            <p:nvPr/>
          </p:nvSpPr>
          <p:spPr bwMode="auto">
            <a:xfrm flipH="1">
              <a:off x="3076" y="2056"/>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3" name="Oval 143"/>
            <p:cNvSpPr>
              <a:spLocks noChangeArrowheads="1"/>
            </p:cNvSpPr>
            <p:nvPr/>
          </p:nvSpPr>
          <p:spPr bwMode="auto">
            <a:xfrm flipH="1">
              <a:off x="3329" y="1874"/>
              <a:ext cx="44" cy="45"/>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4" name="Oval 144"/>
            <p:cNvSpPr>
              <a:spLocks noChangeArrowheads="1"/>
            </p:cNvSpPr>
            <p:nvPr/>
          </p:nvSpPr>
          <p:spPr bwMode="auto">
            <a:xfrm flipH="1">
              <a:off x="3908" y="2091"/>
              <a:ext cx="44"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5" name="Oval 145"/>
            <p:cNvSpPr>
              <a:spLocks noChangeArrowheads="1"/>
            </p:cNvSpPr>
            <p:nvPr/>
          </p:nvSpPr>
          <p:spPr bwMode="auto">
            <a:xfrm flipH="1">
              <a:off x="3800" y="1984"/>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6" name="Oval 146"/>
            <p:cNvSpPr>
              <a:spLocks noChangeArrowheads="1"/>
            </p:cNvSpPr>
            <p:nvPr/>
          </p:nvSpPr>
          <p:spPr bwMode="auto">
            <a:xfrm flipH="1">
              <a:off x="4088" y="2200"/>
              <a:ext cx="45"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7" name="Oval 147"/>
            <p:cNvSpPr>
              <a:spLocks noChangeArrowheads="1"/>
            </p:cNvSpPr>
            <p:nvPr/>
          </p:nvSpPr>
          <p:spPr bwMode="auto">
            <a:xfrm flipH="1">
              <a:off x="3221" y="2525"/>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8" name="Oval 148"/>
            <p:cNvSpPr>
              <a:spLocks noChangeArrowheads="1"/>
            </p:cNvSpPr>
            <p:nvPr/>
          </p:nvSpPr>
          <p:spPr bwMode="auto">
            <a:xfrm flipH="1">
              <a:off x="3076" y="2452"/>
              <a:ext cx="43" cy="45"/>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89" name="Oval 149"/>
            <p:cNvSpPr>
              <a:spLocks noChangeArrowheads="1"/>
            </p:cNvSpPr>
            <p:nvPr/>
          </p:nvSpPr>
          <p:spPr bwMode="auto">
            <a:xfrm flipH="1">
              <a:off x="3148" y="2814"/>
              <a:ext cx="44"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90" name="Oval 150"/>
            <p:cNvSpPr>
              <a:spLocks noChangeArrowheads="1"/>
            </p:cNvSpPr>
            <p:nvPr/>
          </p:nvSpPr>
          <p:spPr bwMode="auto">
            <a:xfrm flipH="1">
              <a:off x="3980" y="2598"/>
              <a:ext cx="43" cy="43"/>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240931" name="Rectangle 291"/>
          <p:cNvSpPr>
            <a:spLocks noChangeArrowheads="1"/>
          </p:cNvSpPr>
          <p:nvPr/>
        </p:nvSpPr>
        <p:spPr bwMode="auto">
          <a:xfrm>
            <a:off x="1844675" y="1585913"/>
            <a:ext cx="5799138" cy="4722812"/>
          </a:xfrm>
          <a:prstGeom prst="rect">
            <a:avLst/>
          </a:prstGeom>
          <a:solidFill>
            <a:srgbClr val="FFFFFF">
              <a:alpha val="75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240793" name="Group 153"/>
          <p:cNvGrpSpPr>
            <a:grpSpLocks/>
          </p:cNvGrpSpPr>
          <p:nvPr/>
        </p:nvGrpSpPr>
        <p:grpSpPr bwMode="auto">
          <a:xfrm>
            <a:off x="2700338" y="3606800"/>
            <a:ext cx="496887" cy="746125"/>
            <a:chOff x="1701" y="2272"/>
            <a:chExt cx="313" cy="470"/>
          </a:xfrm>
        </p:grpSpPr>
        <p:pic>
          <p:nvPicPr>
            <p:cNvPr id="240673" name="Picture 33" descr="kurtnaks_3126328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01" y="2272"/>
              <a:ext cx="313" cy="470"/>
            </a:xfrm>
            <a:prstGeom prst="rect">
              <a:avLst/>
            </a:prstGeom>
            <a:noFill/>
            <a:extLst>
              <a:ext uri="{909E8E84-426E-40dd-AFC4-6F175D3DCCD1}">
                <a14:hiddenFill xmlns:a14="http://schemas.microsoft.com/office/drawing/2010/main">
                  <a:solidFill>
                    <a:srgbClr val="FFFFFF"/>
                  </a:solidFill>
                </a14:hiddenFill>
              </a:ext>
            </a:extLst>
          </p:spPr>
        </p:pic>
        <p:sp>
          <p:nvSpPr>
            <p:cNvPr id="240699" name="Oval 59"/>
            <p:cNvSpPr>
              <a:spLocks noChangeArrowheads="1"/>
            </p:cNvSpPr>
            <p:nvPr/>
          </p:nvSpPr>
          <p:spPr bwMode="auto">
            <a:xfrm flipH="1">
              <a:off x="1845" y="2345"/>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00" name="Oval 60"/>
            <p:cNvSpPr>
              <a:spLocks noChangeArrowheads="1"/>
            </p:cNvSpPr>
            <p:nvPr/>
          </p:nvSpPr>
          <p:spPr bwMode="auto">
            <a:xfrm flipH="1">
              <a:off x="1772" y="2525"/>
              <a:ext cx="45"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6" name="Oval 116"/>
            <p:cNvSpPr>
              <a:spLocks noChangeArrowheads="1"/>
            </p:cNvSpPr>
            <p:nvPr/>
          </p:nvSpPr>
          <p:spPr bwMode="auto">
            <a:xfrm flipH="1">
              <a:off x="1882" y="2562"/>
              <a:ext cx="44" cy="42"/>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7" name="Oval 117"/>
            <p:cNvSpPr>
              <a:spLocks noChangeArrowheads="1"/>
            </p:cNvSpPr>
            <p:nvPr/>
          </p:nvSpPr>
          <p:spPr bwMode="auto">
            <a:xfrm flipH="1">
              <a:off x="1918" y="2452"/>
              <a:ext cx="43" cy="45"/>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58" name="Oval 118"/>
            <p:cNvSpPr>
              <a:spLocks noChangeArrowheads="1"/>
            </p:cNvSpPr>
            <p:nvPr/>
          </p:nvSpPr>
          <p:spPr bwMode="auto">
            <a:xfrm flipH="1">
              <a:off x="1737" y="2633"/>
              <a:ext cx="43"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6" name="Oval 136"/>
            <p:cNvSpPr>
              <a:spLocks noChangeArrowheads="1"/>
            </p:cNvSpPr>
            <p:nvPr/>
          </p:nvSpPr>
          <p:spPr bwMode="auto">
            <a:xfrm flipH="1">
              <a:off x="1845" y="2669"/>
              <a:ext cx="45" cy="45"/>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77" name="Oval 137"/>
            <p:cNvSpPr>
              <a:spLocks noChangeArrowheads="1"/>
            </p:cNvSpPr>
            <p:nvPr/>
          </p:nvSpPr>
          <p:spPr bwMode="auto">
            <a:xfrm flipH="1">
              <a:off x="1955" y="2633"/>
              <a:ext cx="43" cy="44"/>
            </a:xfrm>
            <a:prstGeom prst="ellipse">
              <a:avLst/>
            </a:prstGeom>
            <a:solidFill>
              <a:srgbClr val="0000FF"/>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240795" name="Rectangle 155"/>
          <p:cNvSpPr>
            <a:spLocks noChangeArrowheads="1"/>
          </p:cNvSpPr>
          <p:nvPr/>
        </p:nvSpPr>
        <p:spPr bwMode="auto">
          <a:xfrm>
            <a:off x="2536825" y="3505200"/>
            <a:ext cx="806450" cy="960438"/>
          </a:xfrm>
          <a:prstGeom prst="rect">
            <a:avLst/>
          </a:prstGeom>
          <a:noFill/>
          <a:ln w="28575">
            <a:solidFill>
              <a:srgbClr val="0000FF"/>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240794" name="Group 154"/>
          <p:cNvGrpSpPr>
            <a:grpSpLocks/>
          </p:cNvGrpSpPr>
          <p:nvPr/>
        </p:nvGrpSpPr>
        <p:grpSpPr bwMode="auto">
          <a:xfrm>
            <a:off x="6145213" y="4868863"/>
            <a:ext cx="500062" cy="746125"/>
            <a:chOff x="3871" y="3067"/>
            <a:chExt cx="315" cy="470"/>
          </a:xfrm>
        </p:grpSpPr>
        <p:pic>
          <p:nvPicPr>
            <p:cNvPr id="240674" name="Picture 34" descr="kurtnaks_3126473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71" y="3067"/>
              <a:ext cx="315" cy="470"/>
            </a:xfrm>
            <a:prstGeom prst="rect">
              <a:avLst/>
            </a:prstGeom>
            <a:noFill/>
            <a:extLst>
              <a:ext uri="{909E8E84-426E-40dd-AFC4-6F175D3DCCD1}">
                <a14:hiddenFill xmlns:a14="http://schemas.microsoft.com/office/drawing/2010/main">
                  <a:solidFill>
                    <a:srgbClr val="FFFFFF"/>
                  </a:solidFill>
                </a14:hiddenFill>
              </a:ext>
            </a:extLst>
          </p:spPr>
        </p:pic>
        <p:sp>
          <p:nvSpPr>
            <p:cNvPr id="240705" name="Oval 65"/>
            <p:cNvSpPr>
              <a:spLocks noChangeArrowheads="1"/>
            </p:cNvSpPr>
            <p:nvPr/>
          </p:nvSpPr>
          <p:spPr bwMode="auto">
            <a:xfrm flipH="1">
              <a:off x="3980" y="3175"/>
              <a:ext cx="43" cy="44"/>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13" name="Oval 73"/>
            <p:cNvSpPr>
              <a:spLocks noChangeArrowheads="1"/>
            </p:cNvSpPr>
            <p:nvPr/>
          </p:nvSpPr>
          <p:spPr bwMode="auto">
            <a:xfrm flipH="1">
              <a:off x="4125" y="3284"/>
              <a:ext cx="44" cy="43"/>
            </a:xfrm>
            <a:prstGeom prst="ellipse">
              <a:avLst/>
            </a:prstGeom>
            <a:solidFill>
              <a:srgbClr val="FF00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4" name="Oval 104"/>
            <p:cNvSpPr>
              <a:spLocks noChangeArrowheads="1"/>
            </p:cNvSpPr>
            <p:nvPr/>
          </p:nvSpPr>
          <p:spPr bwMode="auto">
            <a:xfrm flipH="1">
              <a:off x="4017" y="3284"/>
              <a:ext cx="43" cy="43"/>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40745" name="Oval 105"/>
            <p:cNvSpPr>
              <a:spLocks noChangeArrowheads="1"/>
            </p:cNvSpPr>
            <p:nvPr/>
          </p:nvSpPr>
          <p:spPr bwMode="auto">
            <a:xfrm flipH="1">
              <a:off x="3908" y="3355"/>
              <a:ext cx="44" cy="44"/>
            </a:xfrm>
            <a:prstGeom prst="ellipse">
              <a:avLst/>
            </a:prstGeom>
            <a:solidFill>
              <a:srgbClr val="00FF00"/>
            </a:solidFill>
            <a:ln w="19050">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240796" name="Rectangle 156"/>
          <p:cNvSpPr>
            <a:spLocks noChangeArrowheads="1"/>
          </p:cNvSpPr>
          <p:nvPr/>
        </p:nvSpPr>
        <p:spPr bwMode="auto">
          <a:xfrm>
            <a:off x="5992813" y="4773613"/>
            <a:ext cx="806450" cy="960437"/>
          </a:xfrm>
          <a:prstGeom prst="rect">
            <a:avLst/>
          </a:prstGeom>
          <a:noFill/>
          <a:ln w="28575">
            <a:solidFill>
              <a:srgbClr val="0000FF"/>
            </a:solidFill>
            <a:prstDash val="dash"/>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40597725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0795"/>
                                        </p:tgtEl>
                                        <p:attrNameLst>
                                          <p:attrName>style.visibility</p:attrName>
                                        </p:attrNameLst>
                                      </p:cBhvr>
                                      <p:to>
                                        <p:strVal val="visible"/>
                                      </p:to>
                                    </p:set>
                                    <p:animEffect transition="in" filter="fade">
                                      <p:cBhvr>
                                        <p:cTn id="7" dur="500"/>
                                        <p:tgtEl>
                                          <p:spTgt spid="24079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0796"/>
                                        </p:tgtEl>
                                        <p:attrNameLst>
                                          <p:attrName>style.visibility</p:attrName>
                                        </p:attrNameLst>
                                      </p:cBhvr>
                                      <p:to>
                                        <p:strVal val="visible"/>
                                      </p:to>
                                    </p:set>
                                    <p:animEffect transition="in" filter="fade">
                                      <p:cBhvr>
                                        <p:cTn id="10" dur="500"/>
                                        <p:tgtEl>
                                          <p:spTgt spid="24079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0931"/>
                                        </p:tgtEl>
                                        <p:attrNameLst>
                                          <p:attrName>style.visibility</p:attrName>
                                        </p:attrNameLst>
                                      </p:cBhvr>
                                      <p:to>
                                        <p:strVal val="visible"/>
                                      </p:to>
                                    </p:set>
                                    <p:animEffect transition="in" filter="fade">
                                      <p:cBhvr>
                                        <p:cTn id="13" dur="500"/>
                                        <p:tgtEl>
                                          <p:spTgt spid="2409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931" grpId="0" animBg="1"/>
      <p:bldP spid="240795" grpId="0" animBg="1"/>
      <p:bldP spid="24079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noChangeArrowheads="1"/>
          </p:cNvSpPr>
          <p:nvPr>
            <p:ph type="title"/>
          </p:nvPr>
        </p:nvSpPr>
        <p:spPr/>
        <p:txBody>
          <a:bodyPr/>
          <a:lstStyle/>
          <a:p>
            <a:r>
              <a:rPr lang="en-US"/>
              <a:t>Incremental structure from motion</a:t>
            </a:r>
          </a:p>
        </p:txBody>
      </p:sp>
      <p:pic>
        <p:nvPicPr>
          <p:cNvPr id="224264" name="TreviReconstruct2b.wmv">
            <a:hlinkClick r:id="" action="ppaction://media"/>
          </p:cNvPr>
          <p:cNvPicPr>
            <a:picLocks noRot="1" noChangeAspect="1" noChangeArrowheads="1"/>
          </p:cNvPicPr>
          <p:nvPr>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bwMode="auto">
          <a:xfrm>
            <a:off x="1717675" y="1598613"/>
            <a:ext cx="5695950" cy="42719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205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8333" fill="hold"/>
                                        <p:tgtEl>
                                          <p:spTgt spid="22426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2426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ChangeArrowheads="1"/>
          </p:cNvSpPr>
          <p:nvPr>
            <p:ph type="title"/>
          </p:nvPr>
        </p:nvSpPr>
        <p:spPr>
          <a:xfrm>
            <a:off x="457200" y="80486"/>
            <a:ext cx="8229600" cy="1143000"/>
          </a:xfrm>
        </p:spPr>
        <p:txBody>
          <a:bodyPr/>
          <a:lstStyle/>
          <a:p>
            <a:r>
              <a:rPr lang="en-US" dirty="0"/>
              <a:t>Photo Explorer</a:t>
            </a:r>
          </a:p>
        </p:txBody>
      </p:sp>
      <p:pic>
        <p:nvPicPr>
          <p:cNvPr id="292868" name="TreviInteract2.wmv">
            <a:hlinkClick r:id="" action="ppaction://media"/>
          </p:cNvPr>
          <p:cNvPicPr>
            <a:picLocks noRot="1" noChangeAspect="1" noChangeArrowheads="1"/>
          </p:cNvPicPr>
          <p:nvPr>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bwMode="auto">
          <a:xfrm>
            <a:off x="1043209" y="1051428"/>
            <a:ext cx="7151687" cy="5364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683284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73165" fill="hold"/>
                                        <p:tgtEl>
                                          <p:spTgt spid="29286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2868"/>
                </p:tgtEl>
              </p:cMediaNode>
            </p:video>
            <p:seq concurrent="1" nextAc="seek">
              <p:cTn id="8" restart="whenNotActive" fill="hold" evtFilter="cancelBubble" nodeType="interactiveSeq">
                <p:stCondLst>
                  <p:cond evt="onClick" delay="0">
                    <p:tgtEl>
                      <p:spTgt spid="292868"/>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292868"/>
                                        </p:tgtEl>
                                      </p:cBhvr>
                                    </p:cmd>
                                  </p:childTnLst>
                                </p:cTn>
                              </p:par>
                            </p:childTnLst>
                          </p:cTn>
                        </p:par>
                      </p:childTnLst>
                    </p:cTn>
                  </p:par>
                </p:childTnLst>
              </p:cTn>
              <p:nextCondLst>
                <p:cond evt="onClick" delay="0">
                  <p:tgtEl>
                    <p:spTgt spid="292868"/>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8" y="304800"/>
            <a:ext cx="9142412" cy="605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1746" name="Rectangle 2"/>
          <p:cNvSpPr>
            <a:spLocks/>
          </p:cNvSpPr>
          <p:nvPr/>
        </p:nvSpPr>
        <p:spPr bwMode="auto">
          <a:xfrm>
            <a:off x="1985963" y="2527300"/>
            <a:ext cx="1543050" cy="215900"/>
          </a:xfrm>
          <a:prstGeom prst="rect">
            <a:avLst/>
          </a:prstGeom>
          <a:solidFill>
            <a:srgbClr val="000000">
              <a:alpha val="70000"/>
            </a:srgbClr>
          </a:solidFill>
          <a:ln>
            <a:noFill/>
          </a:ln>
          <a:extLst>
            <a:ext uri="{91240B29-F687-4f45-9708-019B960494DF}">
              <a14:hiddenLine xmlns:a14="http://schemas.microsoft.com/office/drawing/2010/main" w="12700" cap="flat">
                <a:solidFill>
                  <a:srgbClr val="000000">
                    <a:alpha val="70000"/>
                  </a:srgbClr>
                </a:solidFill>
                <a:miter lim="800000"/>
                <a:headEnd type="none" w="med" len="med"/>
                <a:tailEnd type="none" w="med" len="med"/>
              </a14:hiddenLine>
            </a:ext>
          </a:extLst>
        </p:spPr>
        <p:txBody>
          <a:bodyPr wrap="none" lIns="0" tIns="0" rIns="40640" bIns="0" anchorCtr="1">
            <a:spAutoFit/>
          </a:bodyPr>
          <a:lstStyle/>
          <a:p>
            <a:pPr marL="39688" algn="ctr"/>
            <a:r>
              <a:rPr lang="en-US" sz="1200">
                <a:solidFill>
                  <a:srgbClr val="D7E300"/>
                </a:solidFill>
                <a:latin typeface="Arial Black" charset="0"/>
                <a:ea typeface="ＭＳ Ｐゴシック" charset="0"/>
                <a:cs typeface="Arial Black" charset="0"/>
                <a:sym typeface="Arial Black" charset="0"/>
              </a:rPr>
              <a:t>St. Peters (inside)</a:t>
            </a:r>
          </a:p>
        </p:txBody>
      </p:sp>
      <p:sp>
        <p:nvSpPr>
          <p:cNvPr id="31747" name="Rectangle 3"/>
          <p:cNvSpPr>
            <a:spLocks/>
          </p:cNvSpPr>
          <p:nvPr/>
        </p:nvSpPr>
        <p:spPr bwMode="auto">
          <a:xfrm>
            <a:off x="2039938" y="4627563"/>
            <a:ext cx="1241425" cy="215900"/>
          </a:xfrm>
          <a:prstGeom prst="rect">
            <a:avLst/>
          </a:prstGeom>
          <a:solidFill>
            <a:srgbClr val="000000">
              <a:alpha val="70000"/>
            </a:srgbClr>
          </a:solidFill>
          <a:ln>
            <a:noFill/>
          </a:ln>
          <a:extLst>
            <a:ext uri="{91240B29-F687-4f45-9708-019B960494DF}">
              <a14:hiddenLine xmlns:a14="http://schemas.microsoft.com/office/drawing/2010/main" w="12700" cap="flat">
                <a:solidFill>
                  <a:srgbClr val="000000">
                    <a:alpha val="70000"/>
                  </a:srgbClr>
                </a:solidFill>
                <a:miter lim="800000"/>
                <a:headEnd type="none" w="med" len="med"/>
                <a:tailEnd type="none" w="med" len="med"/>
              </a14:hiddenLine>
            </a:ext>
          </a:extLst>
        </p:spPr>
        <p:txBody>
          <a:bodyPr wrap="none" lIns="0" tIns="0" rIns="40640" bIns="0" anchorCtr="1">
            <a:spAutoFit/>
          </a:bodyPr>
          <a:lstStyle/>
          <a:p>
            <a:pPr marL="39688" algn="ctr"/>
            <a:r>
              <a:rPr lang="en-US" sz="1200">
                <a:solidFill>
                  <a:srgbClr val="D7E300"/>
                </a:solidFill>
                <a:latin typeface="Arial Black" charset="0"/>
                <a:ea typeface="ＭＳ Ｐゴシック" charset="0"/>
                <a:cs typeface="Arial Black" charset="0"/>
                <a:sym typeface="Arial Black" charset="0"/>
              </a:rPr>
              <a:t>Trevi Fountain</a:t>
            </a:r>
          </a:p>
        </p:txBody>
      </p:sp>
      <p:sp>
        <p:nvSpPr>
          <p:cNvPr id="31748" name="Rectangle 4"/>
          <p:cNvSpPr>
            <a:spLocks/>
          </p:cNvSpPr>
          <p:nvPr/>
        </p:nvSpPr>
        <p:spPr bwMode="auto">
          <a:xfrm>
            <a:off x="7102475" y="2784475"/>
            <a:ext cx="1662113" cy="215900"/>
          </a:xfrm>
          <a:prstGeom prst="rect">
            <a:avLst/>
          </a:prstGeom>
          <a:solidFill>
            <a:srgbClr val="000000">
              <a:alpha val="70000"/>
            </a:srgbClr>
          </a:solidFill>
          <a:ln>
            <a:noFill/>
          </a:ln>
          <a:extLst>
            <a:ext uri="{91240B29-F687-4f45-9708-019B960494DF}">
              <a14:hiddenLine xmlns:a14="http://schemas.microsoft.com/office/drawing/2010/main" w="12700" cap="flat">
                <a:solidFill>
                  <a:srgbClr val="000000">
                    <a:alpha val="70000"/>
                  </a:srgbClr>
                </a:solidFill>
                <a:miter lim="800000"/>
                <a:headEnd type="none" w="med" len="med"/>
                <a:tailEnd type="none" w="med" len="med"/>
              </a14:hiddenLine>
            </a:ext>
          </a:extLst>
        </p:spPr>
        <p:txBody>
          <a:bodyPr wrap="none" lIns="0" tIns="0" rIns="40640" bIns="0" anchorCtr="1">
            <a:spAutoFit/>
          </a:bodyPr>
          <a:lstStyle/>
          <a:p>
            <a:pPr marL="39688" algn="ctr"/>
            <a:r>
              <a:rPr lang="en-US" sz="1200">
                <a:solidFill>
                  <a:srgbClr val="D7E300"/>
                </a:solidFill>
                <a:latin typeface="Arial Black" charset="0"/>
                <a:ea typeface="ＭＳ Ｐゴシック" charset="0"/>
                <a:cs typeface="Arial Black" charset="0"/>
                <a:sym typeface="Arial Black" charset="0"/>
              </a:rPr>
              <a:t>St. Peters (outside)</a:t>
            </a:r>
          </a:p>
        </p:txBody>
      </p:sp>
      <p:sp>
        <p:nvSpPr>
          <p:cNvPr id="31749" name="Rectangle 5"/>
          <p:cNvSpPr>
            <a:spLocks/>
          </p:cNvSpPr>
          <p:nvPr/>
        </p:nvSpPr>
        <p:spPr bwMode="auto">
          <a:xfrm>
            <a:off x="6656388" y="4471988"/>
            <a:ext cx="1046162" cy="215900"/>
          </a:xfrm>
          <a:prstGeom prst="rect">
            <a:avLst/>
          </a:prstGeom>
          <a:solidFill>
            <a:srgbClr val="000000">
              <a:alpha val="70000"/>
            </a:srgbClr>
          </a:solidFill>
          <a:ln>
            <a:noFill/>
          </a:ln>
          <a:extLst>
            <a:ext uri="{91240B29-F687-4f45-9708-019B960494DF}">
              <a14:hiddenLine xmlns:a14="http://schemas.microsoft.com/office/drawing/2010/main" w="12700" cap="flat">
                <a:solidFill>
                  <a:srgbClr val="000000">
                    <a:alpha val="70000"/>
                  </a:srgbClr>
                </a:solidFill>
                <a:miter lim="800000"/>
                <a:headEnd type="none" w="med" len="med"/>
                <a:tailEnd type="none" w="med" len="med"/>
              </a14:hiddenLine>
            </a:ext>
          </a:extLst>
        </p:spPr>
        <p:txBody>
          <a:bodyPr wrap="none" lIns="0" tIns="0" rIns="40640" bIns="0" anchorCtr="1">
            <a:spAutoFit/>
          </a:bodyPr>
          <a:lstStyle/>
          <a:p>
            <a:pPr marL="39688" algn="ctr"/>
            <a:r>
              <a:rPr lang="en-US" sz="1200">
                <a:solidFill>
                  <a:srgbClr val="D7E300"/>
                </a:solidFill>
                <a:latin typeface="Arial Black" charset="0"/>
                <a:ea typeface="ＭＳ Ｐゴシック" charset="0"/>
                <a:cs typeface="Arial Black" charset="0"/>
                <a:sym typeface="Arial Black" charset="0"/>
              </a:rPr>
              <a:t>Il Vittoriano</a:t>
            </a:r>
          </a:p>
        </p:txBody>
      </p:sp>
      <p:sp>
        <p:nvSpPr>
          <p:cNvPr id="31750" name="Rectangle 6"/>
          <p:cNvSpPr>
            <a:spLocks/>
          </p:cNvSpPr>
          <p:nvPr/>
        </p:nvSpPr>
        <p:spPr bwMode="auto">
          <a:xfrm>
            <a:off x="5413375" y="2667000"/>
            <a:ext cx="823913" cy="431800"/>
          </a:xfrm>
          <a:prstGeom prst="rect">
            <a:avLst/>
          </a:prstGeom>
          <a:solidFill>
            <a:srgbClr val="000000">
              <a:alpha val="70000"/>
            </a:srgbClr>
          </a:solidFill>
          <a:ln>
            <a:noFill/>
          </a:ln>
          <a:extLst>
            <a:ext uri="{91240B29-F687-4f45-9708-019B960494DF}">
              <a14:hiddenLine xmlns:a14="http://schemas.microsoft.com/office/drawing/2010/main" w="12700" cap="flat">
                <a:solidFill>
                  <a:srgbClr val="000000">
                    <a:alpha val="70000"/>
                  </a:srgbClr>
                </a:solidFill>
                <a:miter lim="800000"/>
                <a:headEnd type="none" w="med" len="med"/>
                <a:tailEnd type="none" w="med" len="med"/>
              </a14:hiddenLine>
            </a:ext>
          </a:extLst>
        </p:spPr>
        <p:txBody>
          <a:bodyPr wrap="none" lIns="0" tIns="0" rIns="40640" bIns="0" anchorCtr="1">
            <a:spAutoFit/>
          </a:bodyPr>
          <a:lstStyle/>
          <a:p>
            <a:pPr marL="39688" algn="ctr"/>
            <a:r>
              <a:rPr lang="en-US" sz="1200">
                <a:solidFill>
                  <a:srgbClr val="D7E300"/>
                </a:solidFill>
                <a:latin typeface="Arial Black" charset="0"/>
                <a:ea typeface="ＭＳ Ｐゴシック" charset="0"/>
                <a:cs typeface="Arial Black" charset="0"/>
                <a:sym typeface="Arial Black" charset="0"/>
              </a:rPr>
              <a:t>Coliseum</a:t>
            </a:r>
          </a:p>
          <a:p>
            <a:pPr marL="39688" algn="ctr"/>
            <a:r>
              <a:rPr lang="en-US" sz="1200">
                <a:solidFill>
                  <a:srgbClr val="D7E300"/>
                </a:solidFill>
                <a:latin typeface="Arial Black" charset="0"/>
                <a:ea typeface="ＭＳ Ｐゴシック" charset="0"/>
                <a:cs typeface="Arial Black" charset="0"/>
                <a:sym typeface="Arial Black" charset="0"/>
              </a:rPr>
              <a:t>(inside)</a:t>
            </a:r>
          </a:p>
        </p:txBody>
      </p:sp>
      <p:sp>
        <p:nvSpPr>
          <p:cNvPr id="31751" name="Rectangle 7"/>
          <p:cNvSpPr>
            <a:spLocks/>
          </p:cNvSpPr>
          <p:nvPr/>
        </p:nvSpPr>
        <p:spPr bwMode="auto">
          <a:xfrm>
            <a:off x="6842125" y="419100"/>
            <a:ext cx="823913" cy="431800"/>
          </a:xfrm>
          <a:prstGeom prst="rect">
            <a:avLst/>
          </a:prstGeom>
          <a:solidFill>
            <a:srgbClr val="000000">
              <a:alpha val="70000"/>
            </a:srgbClr>
          </a:solidFill>
          <a:ln>
            <a:noFill/>
          </a:ln>
          <a:extLst>
            <a:ext uri="{91240B29-F687-4f45-9708-019B960494DF}">
              <a14:hiddenLine xmlns:a14="http://schemas.microsoft.com/office/drawing/2010/main" w="12700" cap="flat">
                <a:solidFill>
                  <a:srgbClr val="000000">
                    <a:alpha val="70000"/>
                  </a:srgbClr>
                </a:solidFill>
                <a:miter lim="800000"/>
                <a:headEnd type="none" w="med" len="med"/>
                <a:tailEnd type="none" w="med" len="med"/>
              </a14:hiddenLine>
            </a:ext>
          </a:extLst>
        </p:spPr>
        <p:txBody>
          <a:bodyPr wrap="none" lIns="0" tIns="0" rIns="40640" bIns="0" anchorCtr="1">
            <a:spAutoFit/>
          </a:bodyPr>
          <a:lstStyle/>
          <a:p>
            <a:pPr marL="39688" algn="ctr"/>
            <a:r>
              <a:rPr lang="en-US" sz="1200">
                <a:solidFill>
                  <a:srgbClr val="D7E300"/>
                </a:solidFill>
                <a:latin typeface="Arial Black" charset="0"/>
                <a:ea typeface="ＭＳ Ｐゴシック" charset="0"/>
                <a:cs typeface="Arial Black" charset="0"/>
                <a:sym typeface="Arial Black" charset="0"/>
              </a:rPr>
              <a:t>Coliseum</a:t>
            </a:r>
          </a:p>
          <a:p>
            <a:pPr marL="39688" algn="ctr"/>
            <a:r>
              <a:rPr lang="en-US" sz="1200">
                <a:solidFill>
                  <a:srgbClr val="D7E300"/>
                </a:solidFill>
                <a:latin typeface="Arial Black" charset="0"/>
                <a:ea typeface="ＭＳ Ｐゴシック" charset="0"/>
                <a:cs typeface="Arial Black" charset="0"/>
                <a:sym typeface="Arial Black" charset="0"/>
              </a:rPr>
              <a:t>(outside)</a:t>
            </a:r>
          </a:p>
        </p:txBody>
      </p:sp>
      <p:sp>
        <p:nvSpPr>
          <p:cNvPr id="31752" name="Rectangle 8"/>
          <p:cNvSpPr>
            <a:spLocks/>
          </p:cNvSpPr>
          <p:nvPr/>
        </p:nvSpPr>
        <p:spPr bwMode="auto">
          <a:xfrm>
            <a:off x="4973638" y="5075238"/>
            <a:ext cx="577850" cy="215900"/>
          </a:xfrm>
          <a:prstGeom prst="rect">
            <a:avLst/>
          </a:prstGeom>
          <a:solidFill>
            <a:srgbClr val="000000">
              <a:alpha val="70000"/>
            </a:srgbClr>
          </a:solidFill>
          <a:ln>
            <a:noFill/>
          </a:ln>
          <a:extLst>
            <a:ext uri="{91240B29-F687-4f45-9708-019B960494DF}">
              <a14:hiddenLine xmlns:a14="http://schemas.microsoft.com/office/drawing/2010/main" w="12700" cap="flat">
                <a:solidFill>
                  <a:srgbClr val="000000">
                    <a:alpha val="70000"/>
                  </a:srgbClr>
                </a:solidFill>
                <a:miter lim="800000"/>
                <a:headEnd type="none" w="med" len="med"/>
                <a:tailEnd type="none" w="med" len="med"/>
              </a14:hiddenLine>
            </a:ext>
          </a:extLst>
        </p:spPr>
        <p:txBody>
          <a:bodyPr wrap="none" lIns="0" tIns="0" rIns="40640" bIns="0" anchorCtr="1">
            <a:spAutoFit/>
          </a:bodyPr>
          <a:lstStyle/>
          <a:p>
            <a:pPr marL="39688" algn="ctr"/>
            <a:r>
              <a:rPr lang="en-US" sz="1200">
                <a:solidFill>
                  <a:srgbClr val="D7E300"/>
                </a:solidFill>
                <a:latin typeface="Arial Black" charset="0"/>
                <a:ea typeface="ＭＳ Ｐゴシック" charset="0"/>
                <a:cs typeface="Arial Black" charset="0"/>
                <a:sym typeface="Arial Black" charset="0"/>
              </a:rPr>
              <a:t>Forum</a:t>
            </a:r>
          </a:p>
        </p:txBody>
      </p:sp>
    </p:spTree>
    <p:extLst>
      <p:ext uri="{BB962C8B-B14F-4D97-AF65-F5344CB8AC3E}">
        <p14:creationId xmlns:p14="http://schemas.microsoft.com/office/powerpoint/2010/main" val="1261744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8" presetClass="entr" presetSubtype="0" fill="hold" grpId="0" nodeType="clickEffect">
                                  <p:stCondLst>
                                    <p:cond delay="0"/>
                                  </p:stCondLst>
                                  <p:childTnLst>
                                    <p:set>
                                      <p:cBhvr>
                                        <p:cTn id="6" dur="1" fill="hold">
                                          <p:stCondLst>
                                            <p:cond delay="499"/>
                                          </p:stCondLst>
                                        </p:cTn>
                                        <p:tgtEl>
                                          <p:spTgt spid="31746"/>
                                        </p:tgtEl>
                                        <p:attrNameLst>
                                          <p:attrName>style.visibility</p:attrName>
                                        </p:attrNameLst>
                                      </p:cBhvr>
                                      <p:to>
                                        <p:strVal val="visible"/>
                                      </p:to>
                                    </p:set>
                                  </p:childTnLst>
                                </p:cTn>
                              </p:par>
                            </p:childTnLst>
                          </p:cTn>
                        </p:par>
                        <p:par>
                          <p:cTn id="7" fill="hold" nodeType="afterGroup">
                            <p:stCondLst>
                              <p:cond delay="500"/>
                            </p:stCondLst>
                            <p:childTnLst>
                              <p:par>
                                <p:cTn id="8" presetID="168" presetClass="entr" presetSubtype="0" fill="hold" grpId="0" nodeType="afterEffect">
                                  <p:stCondLst>
                                    <p:cond delay="500"/>
                                  </p:stCondLst>
                                  <p:childTnLst>
                                    <p:set>
                                      <p:cBhvr>
                                        <p:cTn id="9" dur="1" fill="hold">
                                          <p:stCondLst>
                                            <p:cond delay="499"/>
                                          </p:stCondLst>
                                        </p:cTn>
                                        <p:tgtEl>
                                          <p:spTgt spid="31750"/>
                                        </p:tgtEl>
                                        <p:attrNameLst>
                                          <p:attrName>style.visibility</p:attrName>
                                        </p:attrNameLst>
                                      </p:cBhvr>
                                      <p:to>
                                        <p:strVal val="visible"/>
                                      </p:to>
                                    </p:set>
                                  </p:childTnLst>
                                </p:cTn>
                              </p:par>
                            </p:childTnLst>
                          </p:cTn>
                        </p:par>
                        <p:par>
                          <p:cTn id="10" fill="hold" nodeType="afterGroup">
                            <p:stCondLst>
                              <p:cond delay="1500"/>
                            </p:stCondLst>
                            <p:childTnLst>
                              <p:par>
                                <p:cTn id="11" presetID="168" presetClass="entr" presetSubtype="0" fill="hold" grpId="0" nodeType="afterEffect">
                                  <p:stCondLst>
                                    <p:cond delay="500"/>
                                  </p:stCondLst>
                                  <p:childTnLst>
                                    <p:set>
                                      <p:cBhvr>
                                        <p:cTn id="12" dur="1" fill="hold">
                                          <p:stCondLst>
                                            <p:cond delay="499"/>
                                          </p:stCondLst>
                                        </p:cTn>
                                        <p:tgtEl>
                                          <p:spTgt spid="31747"/>
                                        </p:tgtEl>
                                        <p:attrNameLst>
                                          <p:attrName>style.visibility</p:attrName>
                                        </p:attrNameLst>
                                      </p:cBhvr>
                                      <p:to>
                                        <p:strVal val="visible"/>
                                      </p:to>
                                    </p:set>
                                  </p:childTnLst>
                                </p:cTn>
                              </p:par>
                            </p:childTnLst>
                          </p:cTn>
                        </p:par>
                        <p:par>
                          <p:cTn id="13" fill="hold" nodeType="afterGroup">
                            <p:stCondLst>
                              <p:cond delay="2500"/>
                            </p:stCondLst>
                            <p:childTnLst>
                              <p:par>
                                <p:cTn id="14" presetID="168" presetClass="entr" presetSubtype="0" fill="hold" grpId="0" nodeType="afterEffect">
                                  <p:stCondLst>
                                    <p:cond delay="500"/>
                                  </p:stCondLst>
                                  <p:childTnLst>
                                    <p:set>
                                      <p:cBhvr>
                                        <p:cTn id="15" dur="1" fill="hold">
                                          <p:stCondLst>
                                            <p:cond delay="499"/>
                                          </p:stCondLst>
                                        </p:cTn>
                                        <p:tgtEl>
                                          <p:spTgt spid="31752"/>
                                        </p:tgtEl>
                                        <p:attrNameLst>
                                          <p:attrName>style.visibility</p:attrName>
                                        </p:attrNameLst>
                                      </p:cBhvr>
                                      <p:to>
                                        <p:strVal val="visible"/>
                                      </p:to>
                                    </p:set>
                                  </p:childTnLst>
                                </p:cTn>
                              </p:par>
                            </p:childTnLst>
                          </p:cTn>
                        </p:par>
                        <p:par>
                          <p:cTn id="16" fill="hold" nodeType="afterGroup">
                            <p:stCondLst>
                              <p:cond delay="3500"/>
                            </p:stCondLst>
                            <p:childTnLst>
                              <p:par>
                                <p:cTn id="17" presetID="168" presetClass="entr" presetSubtype="0" fill="hold" grpId="0" nodeType="afterEffect">
                                  <p:stCondLst>
                                    <p:cond delay="500"/>
                                  </p:stCondLst>
                                  <p:childTnLst>
                                    <p:set>
                                      <p:cBhvr>
                                        <p:cTn id="18" dur="1" fill="hold">
                                          <p:stCondLst>
                                            <p:cond delay="499"/>
                                          </p:stCondLst>
                                        </p:cTn>
                                        <p:tgtEl>
                                          <p:spTgt spid="31749"/>
                                        </p:tgtEl>
                                        <p:attrNameLst>
                                          <p:attrName>style.visibility</p:attrName>
                                        </p:attrNameLst>
                                      </p:cBhvr>
                                      <p:to>
                                        <p:strVal val="visible"/>
                                      </p:to>
                                    </p:set>
                                  </p:childTnLst>
                                </p:cTn>
                              </p:par>
                            </p:childTnLst>
                          </p:cTn>
                        </p:par>
                        <p:par>
                          <p:cTn id="19" fill="hold" nodeType="afterGroup">
                            <p:stCondLst>
                              <p:cond delay="4500"/>
                            </p:stCondLst>
                            <p:childTnLst>
                              <p:par>
                                <p:cTn id="20" presetID="168" presetClass="entr" presetSubtype="0" fill="hold" grpId="0" nodeType="afterEffect">
                                  <p:stCondLst>
                                    <p:cond delay="500"/>
                                  </p:stCondLst>
                                  <p:childTnLst>
                                    <p:set>
                                      <p:cBhvr>
                                        <p:cTn id="21" dur="1" fill="hold">
                                          <p:stCondLst>
                                            <p:cond delay="499"/>
                                          </p:stCondLst>
                                        </p:cTn>
                                        <p:tgtEl>
                                          <p:spTgt spid="31748"/>
                                        </p:tgtEl>
                                        <p:attrNameLst>
                                          <p:attrName>style.visibility</p:attrName>
                                        </p:attrNameLst>
                                      </p:cBhvr>
                                      <p:to>
                                        <p:strVal val="visible"/>
                                      </p:to>
                                    </p:set>
                                  </p:childTnLst>
                                </p:cTn>
                              </p:par>
                            </p:childTnLst>
                          </p:cTn>
                        </p:par>
                        <p:par>
                          <p:cTn id="22" fill="hold" nodeType="afterGroup">
                            <p:stCondLst>
                              <p:cond delay="5500"/>
                            </p:stCondLst>
                            <p:childTnLst>
                              <p:par>
                                <p:cTn id="23" presetID="168" presetClass="entr" presetSubtype="0" fill="hold" grpId="0" nodeType="afterEffect">
                                  <p:stCondLst>
                                    <p:cond delay="500"/>
                                  </p:stCondLst>
                                  <p:childTnLst>
                                    <p:set>
                                      <p:cBhvr>
                                        <p:cTn id="24" dur="1" fill="hold">
                                          <p:stCondLst>
                                            <p:cond delay="499"/>
                                          </p:stCondLst>
                                        </p:cTn>
                                        <p:tgtEl>
                                          <p:spTgt spid="317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nimBg="1" autoUpdateAnimBg="0"/>
      <p:bldP spid="31747" grpId="0" animBg="1" autoUpdateAnimBg="0"/>
      <p:bldP spid="31748" grpId="0" animBg="1" autoUpdateAnimBg="0"/>
      <p:bldP spid="31749" grpId="0" animBg="1" autoUpdateAnimBg="0"/>
      <p:bldP spid="31750" grpId="0" animBg="1" autoUpdateAnimBg="0"/>
      <p:bldP spid="31751" grpId="0" animBg="1" autoUpdateAnimBg="0"/>
      <p:bldP spid="31752"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p:txBody>
          <a:bodyPr/>
          <a:lstStyle/>
          <a:p>
            <a:pPr eaLnBrk="1" hangingPunct="1"/>
            <a:r>
              <a:rPr lang="en-US" sz="4000" smtClean="0"/>
              <a:t>Navigation: Prague Old Town Square</a:t>
            </a:r>
          </a:p>
        </p:txBody>
      </p:sp>
      <p:pic>
        <p:nvPicPr>
          <p:cNvPr id="57348" name="PragueInteract3.wmv">
            <a:hlinkClick r:id="" action="ppaction://media"/>
          </p:cNvPr>
          <p:cNvPicPr>
            <a:picLocks noRot="1" noChangeAspect="1" noChangeArrowheads="1"/>
          </p:cNvPicPr>
          <p:nvPr>
            <a:videoFile r:link="rId2"/>
            <p:extLst>
              <p:ext uri="{DAA4B4D4-6D71-4841-9C94-3DE7FCFB9230}">
                <p14:media xmlns:p14="http://schemas.microsoft.com/office/powerpoint/2010/main" r:link="rId1"/>
              </p:ext>
            </p:extLst>
          </p:nvPr>
        </p:nvPicPr>
        <p:blipFill>
          <a:blip r:embed="rId5" cstate="print"/>
          <a:srcRect/>
          <a:stretch>
            <a:fillRect/>
          </a:stretch>
        </p:blipFill>
        <p:spPr bwMode="auto">
          <a:xfrm>
            <a:off x="1095375" y="1257300"/>
            <a:ext cx="6705600" cy="5029200"/>
          </a:xfrm>
          <a:prstGeom prst="rect">
            <a:avLst/>
          </a:prstGeom>
          <a:noFill/>
          <a:ln w="9525">
            <a:noFill/>
            <a:miter lim="800000"/>
            <a:headEnd/>
            <a:tailEnd/>
          </a:ln>
        </p:spPr>
      </p:pic>
    </p:spTree>
    <p:extLst>
      <p:ext uri="{BB962C8B-B14F-4D97-AF65-F5344CB8AC3E}">
        <p14:creationId xmlns:p14="http://schemas.microsoft.com/office/powerpoint/2010/main" val="383482718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3433" fill="hold"/>
                                        <p:tgtEl>
                                          <p:spTgt spid="5734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7348"/>
                </p:tgtEl>
              </p:cMediaNode>
            </p:video>
            <p:seq concurrent="1" nextAc="seek">
              <p:cTn id="8" restart="whenNotActive" fill="hold" evtFilter="cancelBubble" nodeType="interactiveSeq">
                <p:stCondLst>
                  <p:cond evt="onClick" delay="0">
                    <p:tgtEl>
                      <p:spTgt spid="5734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7348"/>
                                        </p:tgtEl>
                                      </p:cBhvr>
                                    </p:cmd>
                                  </p:childTnLst>
                                </p:cTn>
                              </p:par>
                            </p:childTnLst>
                          </p:cTn>
                        </p:par>
                      </p:childTnLst>
                    </p:cTn>
                  </p:par>
                </p:childTnLst>
              </p:cTn>
              <p:nextCondLst>
                <p:cond evt="onClick" delay="0">
                  <p:tgtEl>
                    <p:spTgt spid="57348"/>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1" name="Line 1"/>
          <p:cNvSpPr>
            <a:spLocks noChangeShapeType="1"/>
          </p:cNvSpPr>
          <p:nvPr/>
        </p:nvSpPr>
        <p:spPr bwMode="auto">
          <a:xfrm>
            <a:off x="685800" y="838200"/>
            <a:ext cx="7772400" cy="1588"/>
          </a:xfrm>
          <a:prstGeom prst="line">
            <a:avLst/>
          </a:prstGeom>
          <a:noFill/>
          <a:ln w="381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82" name="Rectangle 2"/>
          <p:cNvSpPr>
            <a:spLocks noGrp="1" noChangeArrowheads="1"/>
          </p:cNvSpPr>
          <p:nvPr>
            <p:ph type="body" idx="1"/>
          </p:nvPr>
        </p:nvSpPr>
        <p:spPr>
          <a:xfrm>
            <a:off x="457200" y="1371600"/>
            <a:ext cx="8229600" cy="4525963"/>
          </a:xfrm>
          <a:ln/>
        </p:spPr>
        <p:txBody>
          <a:bodyPr rIns="132080">
            <a:normAutofit/>
          </a:bodyPr>
          <a:lstStyle/>
          <a:p>
            <a:pPr marL="382588" indent="-342900"/>
            <a:r>
              <a:rPr lang="en-US" sz="2800" dirty="0"/>
              <a:t>Given point </a:t>
            </a:r>
            <a:r>
              <a:rPr lang="en-US" sz="2800" b="1" dirty="0">
                <a:latin typeface="Lucida Grande" charset="0"/>
                <a:cs typeface="Lucida Grande" charset="0"/>
                <a:sym typeface="Lucida Grande" charset="0"/>
              </a:rPr>
              <a:t>x </a:t>
            </a:r>
            <a:r>
              <a:rPr lang="en-US" sz="2800" dirty="0"/>
              <a:t>and rotation and translation </a:t>
            </a:r>
            <a:r>
              <a:rPr lang="en-US" sz="2800" b="1" dirty="0">
                <a:latin typeface="Lucida Grande" charset="0"/>
                <a:cs typeface="Lucida Grande" charset="0"/>
                <a:sym typeface="Lucida Grande" charset="0"/>
              </a:rPr>
              <a:t>R</a:t>
            </a:r>
            <a:r>
              <a:rPr lang="en-US" sz="2800" dirty="0"/>
              <a:t>, </a:t>
            </a:r>
            <a:r>
              <a:rPr lang="en-US" sz="2800" b="1" dirty="0">
                <a:latin typeface="Lucida Grande" charset="0"/>
                <a:cs typeface="Lucida Grande" charset="0"/>
                <a:sym typeface="Lucida Grande" charset="0"/>
              </a:rPr>
              <a:t>t</a:t>
            </a:r>
            <a:endParaRPr lang="en-US" sz="2800" b="1" dirty="0">
              <a:latin typeface="Lucida Grande" charset="0"/>
              <a:ea typeface="ヒラギノ角ゴ ProN W6" charset="0"/>
              <a:cs typeface="ヒラギノ角ゴ ProN W6" charset="0"/>
              <a:sym typeface="Lucida Grande" charset="0"/>
            </a:endParaRPr>
          </a:p>
          <a:p>
            <a:pPr marL="382588" indent="-342900">
              <a:buClr>
                <a:srgbClr val="000000"/>
              </a:buClr>
              <a:buFontTx/>
              <a:buChar char="•"/>
            </a:pPr>
            <a:endParaRPr lang="en-US" dirty="0"/>
          </a:p>
          <a:p>
            <a:pPr marL="382588" indent="-342900">
              <a:buClr>
                <a:srgbClr val="000000"/>
              </a:buClr>
              <a:buFontTx/>
              <a:buChar char="•"/>
            </a:pPr>
            <a:endParaRPr lang="en-US" dirty="0"/>
          </a:p>
          <a:p>
            <a:pPr marL="39688" indent="0">
              <a:buClr>
                <a:srgbClr val="000000"/>
              </a:buClr>
              <a:buNone/>
            </a:pPr>
            <a:endParaRPr lang="en-US" dirty="0"/>
          </a:p>
          <a:p>
            <a:pPr marL="382588" indent="-342900"/>
            <a:r>
              <a:rPr lang="en-US" dirty="0"/>
              <a:t>Minimize sum of squared </a:t>
            </a:r>
            <a:r>
              <a:rPr lang="en-US" dirty="0" err="1"/>
              <a:t>reprojection</a:t>
            </a:r>
            <a:r>
              <a:rPr lang="en-US" dirty="0"/>
              <a:t> errors:</a:t>
            </a:r>
          </a:p>
        </p:txBody>
      </p:sp>
      <p:pic>
        <p:nvPicPr>
          <p:cNvPr id="20483" name="Pictur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209800"/>
            <a:ext cx="207327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20484" name="Rectangle 4"/>
          <p:cNvSpPr>
            <a:spLocks/>
          </p:cNvSpPr>
          <p:nvPr/>
        </p:nvSpPr>
        <p:spPr bwMode="auto">
          <a:xfrm>
            <a:off x="0" y="-177800"/>
            <a:ext cx="3556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nchor="ctr">
            <a:spAutoFit/>
          </a:bodyPr>
          <a:lstStyle/>
          <a:p>
            <a:pPr marL="39688"/>
            <a:r>
              <a:rPr lang="en-US" sz="4800" b="1">
                <a:solidFill>
                  <a:schemeClr val="tx1"/>
                </a:solidFill>
                <a:latin typeface="Lucida Grande" charset="0"/>
                <a:ea typeface="ＭＳ Ｐゴシック" charset="0"/>
                <a:cs typeface="Lucida Grande" charset="0"/>
                <a:sym typeface="Lucida Grande" charset="0"/>
              </a:rPr>
              <a:t> </a:t>
            </a:r>
          </a:p>
        </p:txBody>
      </p:sp>
      <p:sp>
        <p:nvSpPr>
          <p:cNvPr id="20485" name="Rectangle 5"/>
          <p:cNvSpPr>
            <a:spLocks/>
          </p:cNvSpPr>
          <p:nvPr/>
        </p:nvSpPr>
        <p:spPr bwMode="auto">
          <a:xfrm>
            <a:off x="0" y="1314450"/>
            <a:ext cx="61118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nchor="ctr">
            <a:spAutoFit/>
          </a:bodyPr>
          <a:lstStyle/>
          <a:p>
            <a:pPr marL="39688"/>
            <a:r>
              <a:rPr lang="en-US" sz="4800">
                <a:solidFill>
                  <a:schemeClr val="tx1"/>
                </a:solidFill>
                <a:ea typeface="ＭＳ Ｐゴシック" charset="0"/>
                <a:cs typeface="Times New Roman" charset="0"/>
              </a:rPr>
              <a:t>   </a:t>
            </a:r>
          </a:p>
        </p:txBody>
      </p:sp>
      <p:pic>
        <p:nvPicPr>
          <p:cNvPr id="20486" name="Picture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7600" y="2057400"/>
            <a:ext cx="1143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pic>
        <p:nvPicPr>
          <p:cNvPr id="20487" name="Picture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2971800"/>
            <a:ext cx="11255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pic>
        <p:nvPicPr>
          <p:cNvPr id="20488" name="Picture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7350" y="2438400"/>
            <a:ext cx="253365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pic>
        <p:nvPicPr>
          <p:cNvPr id="20489" name="Picture 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6000" y="4848225"/>
            <a:ext cx="5715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20490" name="Freeform 10"/>
          <p:cNvSpPr>
            <a:spLocks/>
          </p:cNvSpPr>
          <p:nvPr/>
        </p:nvSpPr>
        <p:spPr bwMode="auto">
          <a:xfrm rot="5400000">
            <a:off x="5334000" y="5105400"/>
            <a:ext cx="228600" cy="1752600"/>
          </a:xfrm>
          <a:custGeom>
            <a:avLst/>
            <a:gdLst>
              <a:gd name="T0" fmla="*/ 0 w 21600"/>
              <a:gd name="T1" fmla="*/ 0 h 21600"/>
              <a:gd name="T2" fmla="*/ 10800 w 21600"/>
              <a:gd name="T3" fmla="*/ 235 h 21600"/>
              <a:gd name="T4" fmla="*/ 10800 w 21600"/>
              <a:gd name="T5" fmla="*/ 10565 h 21600"/>
              <a:gd name="T6" fmla="*/ 21600 w 21600"/>
              <a:gd name="T7" fmla="*/ 10800 h 21600"/>
              <a:gd name="T8" fmla="*/ 10800 w 21600"/>
              <a:gd name="T9" fmla="*/ 11035 h 21600"/>
              <a:gd name="T10" fmla="*/ 10800 w 21600"/>
              <a:gd name="T11" fmla="*/ 21365 h 21600"/>
              <a:gd name="T12" fmla="*/ 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0" y="0"/>
                </a:moveTo>
                <a:cubicBezTo>
                  <a:pt x="5965" y="0"/>
                  <a:pt x="10800" y="105"/>
                  <a:pt x="10800" y="235"/>
                </a:cubicBezTo>
                <a:lnTo>
                  <a:pt x="10800" y="10565"/>
                </a:lnTo>
                <a:cubicBezTo>
                  <a:pt x="10800" y="10695"/>
                  <a:pt x="15635" y="10800"/>
                  <a:pt x="21600" y="10800"/>
                </a:cubicBezTo>
                <a:cubicBezTo>
                  <a:pt x="15635" y="10800"/>
                  <a:pt x="10800" y="10905"/>
                  <a:pt x="10800" y="11035"/>
                </a:cubicBezTo>
                <a:lnTo>
                  <a:pt x="10800" y="21365"/>
                </a:lnTo>
                <a:cubicBezTo>
                  <a:pt x="10800" y="21495"/>
                  <a:pt x="5965" y="21600"/>
                  <a:pt x="0" y="21600"/>
                </a:cubicBezTo>
              </a:path>
            </a:pathLst>
          </a:custGeom>
          <a:noFill/>
          <a:ln w="2222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0491" name="Rectangle 11"/>
          <p:cNvSpPr>
            <a:spLocks/>
          </p:cNvSpPr>
          <p:nvPr/>
        </p:nvSpPr>
        <p:spPr bwMode="auto">
          <a:xfrm>
            <a:off x="4659313" y="6096000"/>
            <a:ext cx="162877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lgn="ctr"/>
            <a:r>
              <a:rPr lang="en-US" sz="1800">
                <a:solidFill>
                  <a:schemeClr val="tx1"/>
                </a:solidFill>
                <a:latin typeface="Arial Italic" charset="0"/>
                <a:ea typeface="ＭＳ Ｐゴシック" charset="0"/>
                <a:cs typeface="Arial Italic" charset="0"/>
                <a:sym typeface="Arial Italic" charset="0"/>
              </a:rPr>
              <a:t>predicted</a:t>
            </a:r>
            <a:r>
              <a:rPr lang="en-US" sz="1800">
                <a:solidFill>
                  <a:schemeClr val="tx1"/>
                </a:solidFill>
                <a:latin typeface="Arial" charset="0"/>
                <a:ea typeface="ＭＳ Ｐゴシック" charset="0"/>
                <a:cs typeface="Arial" charset="0"/>
                <a:sym typeface="Arial" charset="0"/>
              </a:rPr>
              <a:t> </a:t>
            </a:r>
          </a:p>
          <a:p>
            <a:pPr marL="39688" algn="ctr"/>
            <a:r>
              <a:rPr lang="en-US" sz="1800">
                <a:solidFill>
                  <a:schemeClr val="tx1"/>
                </a:solidFill>
                <a:latin typeface="Arial" charset="0"/>
                <a:ea typeface="ＭＳ Ｐゴシック" charset="0"/>
                <a:cs typeface="Arial" charset="0"/>
                <a:sym typeface="Arial" charset="0"/>
              </a:rPr>
              <a:t>image location</a:t>
            </a:r>
          </a:p>
        </p:txBody>
      </p:sp>
      <p:sp>
        <p:nvSpPr>
          <p:cNvPr id="20492" name="Rectangle 12"/>
          <p:cNvSpPr>
            <a:spLocks/>
          </p:cNvSpPr>
          <p:nvPr/>
        </p:nvSpPr>
        <p:spPr bwMode="auto">
          <a:xfrm>
            <a:off x="6411913" y="6096000"/>
            <a:ext cx="162877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40639" bIns="0">
            <a:spAutoFit/>
          </a:bodyPr>
          <a:lstStyle/>
          <a:p>
            <a:pPr marL="39688" algn="ctr"/>
            <a:r>
              <a:rPr lang="en-US" sz="1800">
                <a:solidFill>
                  <a:schemeClr val="tx1"/>
                </a:solidFill>
                <a:latin typeface="Arial Italic" charset="0"/>
                <a:ea typeface="ＭＳ Ｐゴシック" charset="0"/>
                <a:cs typeface="Arial Italic" charset="0"/>
                <a:sym typeface="Arial Italic" charset="0"/>
              </a:rPr>
              <a:t>observed</a:t>
            </a:r>
          </a:p>
          <a:p>
            <a:pPr marL="39688" algn="ctr"/>
            <a:r>
              <a:rPr lang="en-US" sz="1800">
                <a:solidFill>
                  <a:schemeClr val="tx1"/>
                </a:solidFill>
                <a:latin typeface="Arial" charset="0"/>
                <a:ea typeface="ＭＳ Ｐゴシック" charset="0"/>
                <a:cs typeface="Arial" charset="0"/>
                <a:sym typeface="Arial" charset="0"/>
              </a:rPr>
              <a:t>image location</a:t>
            </a:r>
          </a:p>
        </p:txBody>
      </p:sp>
      <p:sp>
        <p:nvSpPr>
          <p:cNvPr id="20493" name="Freeform 13"/>
          <p:cNvSpPr>
            <a:spLocks/>
          </p:cNvSpPr>
          <p:nvPr/>
        </p:nvSpPr>
        <p:spPr bwMode="auto">
          <a:xfrm rot="5400000">
            <a:off x="7061994" y="5537994"/>
            <a:ext cx="228600" cy="884238"/>
          </a:xfrm>
          <a:custGeom>
            <a:avLst/>
            <a:gdLst>
              <a:gd name="T0" fmla="*/ 0 w 21600"/>
              <a:gd name="T1" fmla="*/ 0 h 21600"/>
              <a:gd name="T2" fmla="*/ 10800 w 21600"/>
              <a:gd name="T3" fmla="*/ 465 h 21600"/>
              <a:gd name="T4" fmla="*/ 10800 w 21600"/>
              <a:gd name="T5" fmla="*/ 10335 h 21600"/>
              <a:gd name="T6" fmla="*/ 21600 w 21600"/>
              <a:gd name="T7" fmla="*/ 10800 h 21600"/>
              <a:gd name="T8" fmla="*/ 10800 w 21600"/>
              <a:gd name="T9" fmla="*/ 11265 h 21600"/>
              <a:gd name="T10" fmla="*/ 10800 w 21600"/>
              <a:gd name="T11" fmla="*/ 21135 h 21600"/>
              <a:gd name="T12" fmla="*/ 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0" y="0"/>
                </a:moveTo>
                <a:cubicBezTo>
                  <a:pt x="5965" y="0"/>
                  <a:pt x="10800" y="208"/>
                  <a:pt x="10800" y="465"/>
                </a:cubicBezTo>
                <a:lnTo>
                  <a:pt x="10800" y="10335"/>
                </a:lnTo>
                <a:cubicBezTo>
                  <a:pt x="10800" y="10592"/>
                  <a:pt x="15635" y="10800"/>
                  <a:pt x="21600" y="10800"/>
                </a:cubicBezTo>
                <a:cubicBezTo>
                  <a:pt x="15635" y="10800"/>
                  <a:pt x="10800" y="11008"/>
                  <a:pt x="10800" y="11265"/>
                </a:cubicBezTo>
                <a:lnTo>
                  <a:pt x="10800" y="21135"/>
                </a:lnTo>
                <a:cubicBezTo>
                  <a:pt x="10800" y="21392"/>
                  <a:pt x="5965" y="21600"/>
                  <a:pt x="0" y="21600"/>
                </a:cubicBezTo>
              </a:path>
            </a:pathLst>
          </a:custGeom>
          <a:noFill/>
          <a:ln w="22225"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20494" name="Picture 1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0513" y="5243513"/>
            <a:ext cx="205898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chemeClr val="tx1"/>
                </a:solidFill>
                <a:miter lim="800000"/>
                <a:headEnd/>
                <a:tailEnd/>
              </a14:hiddenLine>
            </a:ext>
          </a:extLst>
        </p:spPr>
      </p:pic>
      <p:sp>
        <p:nvSpPr>
          <p:cNvPr id="20495" name="Rectangle 15"/>
          <p:cNvSpPr>
            <a:spLocks/>
          </p:cNvSpPr>
          <p:nvPr/>
        </p:nvSpPr>
        <p:spPr bwMode="auto">
          <a:xfrm>
            <a:off x="6858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40639" bIns="0" anchor="ctr"/>
          <a:lstStyle/>
          <a:p>
            <a:pPr marL="39688"/>
            <a:r>
              <a:rPr lang="en-US" sz="3400">
                <a:solidFill>
                  <a:schemeClr val="tx1"/>
                </a:solidFill>
                <a:latin typeface="Arial" charset="0"/>
                <a:ea typeface="ＭＳ Ｐゴシック" charset="0"/>
                <a:cs typeface="Arial" charset="0"/>
                <a:sym typeface="Arial" charset="0"/>
              </a:rPr>
              <a:t>SfM objective function</a:t>
            </a:r>
          </a:p>
        </p:txBody>
      </p:sp>
    </p:spTree>
    <p:extLst>
      <p:ext uri="{BB962C8B-B14F-4D97-AF65-F5344CB8AC3E}">
        <p14:creationId xmlns:p14="http://schemas.microsoft.com/office/powerpoint/2010/main" val="31790062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type="title"/>
          </p:nvPr>
        </p:nvSpPr>
        <p:spPr>
          <a:xfrm>
            <a:off x="457200" y="152400"/>
            <a:ext cx="8229600" cy="1143000"/>
          </a:xfrm>
        </p:spPr>
        <p:txBody>
          <a:bodyPr/>
          <a:lstStyle/>
          <a:p>
            <a:pPr eaLnBrk="1" hangingPunct="1"/>
            <a:r>
              <a:rPr lang="en-US" dirty="0" smtClean="0"/>
              <a:t>Hierarchical annotations</a:t>
            </a:r>
          </a:p>
        </p:txBody>
      </p:sp>
      <p:pic>
        <p:nvPicPr>
          <p:cNvPr id="659459" name="NotreDameAnnotate2e.wmv">
            <a:hlinkClick r:id="" action="ppaction://media"/>
          </p:cNvPr>
          <p:cNvPicPr>
            <a:picLocks noGrp="1" noRot="1" noChangeAspect="1" noChangeArrowheads="1"/>
          </p:cNvPicPr>
          <p:nvPr>
            <p:ph idx="1"/>
            <a:videoFile r:link="rId2"/>
            <p:extLst>
              <p:ext uri="{DAA4B4D4-6D71-4841-9C94-3DE7FCFB9230}">
                <p14:media xmlns:p14="http://schemas.microsoft.com/office/powerpoint/2010/main" r:link="rId1"/>
              </p:ext>
            </p:extLst>
          </p:nvPr>
        </p:nvPicPr>
        <p:blipFill>
          <a:blip r:embed="rId5" cstate="print"/>
          <a:srcRect/>
          <a:stretch>
            <a:fillRect/>
          </a:stretch>
        </p:blipFill>
        <p:spPr>
          <a:xfrm>
            <a:off x="1009650" y="1317625"/>
            <a:ext cx="7143750" cy="5357813"/>
          </a:xfrm>
        </p:spPr>
      </p:pic>
    </p:spTree>
    <p:extLst>
      <p:ext uri="{BB962C8B-B14F-4D97-AF65-F5344CB8AC3E}">
        <p14:creationId xmlns:p14="http://schemas.microsoft.com/office/powerpoint/2010/main" val="70868351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233" fill="hold"/>
                                        <p:tgtEl>
                                          <p:spTgt spid="65945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59459"/>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p:nvPr>
        </p:nvSpPr>
        <p:spPr>
          <a:xfrm>
            <a:off x="457200" y="0"/>
            <a:ext cx="8229600" cy="1143000"/>
          </a:xfrm>
        </p:spPr>
        <p:txBody>
          <a:bodyPr/>
          <a:lstStyle/>
          <a:p>
            <a:pPr eaLnBrk="1" hangingPunct="1"/>
            <a:r>
              <a:rPr lang="en-US" dirty="0" smtClean="0"/>
              <a:t>Locking the camera (stabilization)</a:t>
            </a:r>
          </a:p>
        </p:txBody>
      </p:sp>
      <p:pic>
        <p:nvPicPr>
          <p:cNvPr id="4" name="HalfDomeInteract4.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4" cstate="print"/>
          <a:srcRect/>
          <a:stretch>
            <a:fillRect/>
          </a:stretch>
        </p:blipFill>
        <p:spPr bwMode="auto">
          <a:xfrm>
            <a:off x="1009650" y="1066800"/>
            <a:ext cx="7143750" cy="5357813"/>
          </a:xfrm>
          <a:prstGeom prst="rect">
            <a:avLst/>
          </a:prstGeom>
          <a:noFill/>
          <a:ln w="9525">
            <a:solidFill>
              <a:srgbClr val="000000"/>
            </a:solidFill>
            <a:miter lim="800000"/>
            <a:headEnd/>
            <a:tailEnd/>
          </a:ln>
        </p:spPr>
      </p:pic>
    </p:spTree>
    <p:extLst>
      <p:ext uri="{BB962C8B-B14F-4D97-AF65-F5344CB8AC3E}">
        <p14:creationId xmlns:p14="http://schemas.microsoft.com/office/powerpoint/2010/main" val="9728409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569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Applications</a:t>
            </a: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11461487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5585" name="Title 1"/>
          <p:cNvSpPr>
            <a:spLocks noGrp="1"/>
          </p:cNvSpPr>
          <p:nvPr>
            <p:ph type="title"/>
          </p:nvPr>
        </p:nvSpPr>
        <p:spPr/>
        <p:txBody>
          <a:bodyPr/>
          <a:lstStyle/>
          <a:p>
            <a:pPr eaLnBrk="1" hangingPunct="1"/>
            <a:r>
              <a:rPr lang="en-US" smtClean="0"/>
              <a:t>Community photo collections</a:t>
            </a:r>
          </a:p>
        </p:txBody>
      </p:sp>
      <p:sp>
        <p:nvSpPr>
          <p:cNvPr id="3" name="Content Placeholder 2"/>
          <p:cNvSpPr>
            <a:spLocks noGrp="1"/>
          </p:cNvSpPr>
          <p:nvPr>
            <p:ph idx="1"/>
          </p:nvPr>
        </p:nvSpPr>
        <p:spPr>
          <a:xfrm>
            <a:off x="2247900" y="1600200"/>
            <a:ext cx="6438900" cy="4525963"/>
          </a:xfrm>
        </p:spPr>
        <p:txBody>
          <a:bodyPr rtlCol="0">
            <a:normAutofit fontScale="85000" lnSpcReduction="20000"/>
          </a:bodyPr>
          <a:lstStyle/>
          <a:p>
            <a:pPr eaLnBrk="1" fontAlgn="auto" hangingPunct="1">
              <a:spcAft>
                <a:spcPts val="0"/>
              </a:spcAft>
              <a:buFont typeface="Arial" pitchFamily="34" charset="0"/>
              <a:buChar char="•"/>
              <a:defRPr/>
            </a:pPr>
            <a:r>
              <a:rPr lang="en-US" dirty="0" smtClean="0"/>
              <a:t>“Wikipedia for photos” – visual record of world through community of photographers</a:t>
            </a:r>
          </a:p>
          <a:p>
            <a:pPr lvl="1" eaLnBrk="1" fontAlgn="auto" hangingPunct="1">
              <a:spcAft>
                <a:spcPts val="0"/>
              </a:spcAft>
              <a:buFont typeface="Arial" pitchFamily="34" charset="0"/>
              <a:buChar char="–"/>
              <a:defRPr/>
            </a:pPr>
            <a:r>
              <a:rPr lang="en-US" i="1" dirty="0" err="1" smtClean="0"/>
              <a:t>Geograph</a:t>
            </a:r>
            <a:r>
              <a:rPr lang="en-US" i="1" dirty="0" smtClean="0"/>
              <a:t> British Isles </a:t>
            </a:r>
            <a:r>
              <a:rPr lang="en-US" dirty="0" smtClean="0">
                <a:hlinkClick r:id="rId2"/>
              </a:rPr>
              <a:t>http://www.geograph.org.uk/</a:t>
            </a: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Users can tag and comment on photos, link to other content</a:t>
            </a:r>
          </a:p>
          <a:p>
            <a:pPr lvl="1" eaLnBrk="1" fontAlgn="auto" hangingPunct="1">
              <a:spcAft>
                <a:spcPts val="0"/>
              </a:spcAft>
              <a:buFont typeface="Arial" pitchFamily="34" charset="0"/>
              <a:buChar char="–"/>
              <a:defRPr/>
            </a:pPr>
            <a:r>
              <a:rPr lang="en-US" i="1" dirty="0" smtClean="0"/>
              <a:t>World-wide telescope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“Where should I take a photo?”</a:t>
            </a:r>
          </a:p>
          <a:p>
            <a:pPr lvl="1" eaLnBrk="1" fontAlgn="auto" hangingPunct="1">
              <a:spcAft>
                <a:spcPts val="0"/>
              </a:spcAft>
              <a:buNone/>
              <a:defRPr/>
            </a:pPr>
            <a:r>
              <a:rPr lang="en-US" dirty="0" smtClean="0">
                <a:hlinkClick r:id="rId3"/>
              </a:rPr>
              <a:t>http://photocitygame.com/</a:t>
            </a: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a:p>
        </p:txBody>
      </p:sp>
      <p:pic>
        <p:nvPicPr>
          <p:cNvPr id="1029" name="Picture 5"/>
          <p:cNvPicPr>
            <a:picLocks noChangeAspect="1" noChangeArrowheads="1"/>
          </p:cNvPicPr>
          <p:nvPr/>
        </p:nvPicPr>
        <p:blipFill>
          <a:blip r:embed="rId4" cstate="print"/>
          <a:srcRect/>
          <a:stretch>
            <a:fillRect/>
          </a:stretch>
        </p:blipFill>
        <p:spPr bwMode="auto">
          <a:xfrm>
            <a:off x="333375" y="1936750"/>
            <a:ext cx="1663700" cy="11303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031" name="Picture 7"/>
          <p:cNvPicPr>
            <a:picLocks noChangeAspect="1" noChangeArrowheads="1"/>
          </p:cNvPicPr>
          <p:nvPr/>
        </p:nvPicPr>
        <p:blipFill>
          <a:blip r:embed="rId5" cstate="print"/>
          <a:srcRect/>
          <a:stretch>
            <a:fillRect/>
          </a:stretch>
        </p:blipFill>
        <p:spPr bwMode="auto">
          <a:xfrm>
            <a:off x="180975" y="3886200"/>
            <a:ext cx="1990725" cy="9810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1" name="Picture 2"/>
          <p:cNvPicPr>
            <a:picLocks noChangeAspect="1" noChangeArrowheads="1"/>
          </p:cNvPicPr>
          <p:nvPr/>
        </p:nvPicPr>
        <p:blipFill>
          <a:blip r:embed="rId6" cstate="print"/>
          <a:srcRect/>
          <a:stretch>
            <a:fillRect/>
          </a:stretch>
        </p:blipFill>
        <p:spPr bwMode="auto">
          <a:xfrm>
            <a:off x="600075" y="5410200"/>
            <a:ext cx="1285875" cy="989013"/>
          </a:xfrm>
          <a:prstGeom prst="rect">
            <a:avLst/>
          </a:prstGeom>
          <a:noFill/>
          <a:ln w="9525">
            <a:solidFill>
              <a:srgbClr val="000000"/>
            </a:solidFill>
            <a:miter lim="800000"/>
            <a:headEnd/>
            <a:tailEnd/>
          </a:ln>
          <a:effectLst>
            <a:outerShdw blurRad="50800" dist="38100" dir="2700000" algn="tl" rotWithShape="0">
              <a:prstClr val="black">
                <a:alpha val="40000"/>
              </a:prstClr>
            </a:outerShdw>
          </a:effectLst>
        </p:spPr>
      </p:pic>
      <p:sp>
        <p:nvSpPr>
          <p:cNvPr id="14" name="Oval 13"/>
          <p:cNvSpPr/>
          <p:nvPr/>
        </p:nvSpPr>
        <p:spPr>
          <a:xfrm>
            <a:off x="1066800" y="6048375"/>
            <a:ext cx="142875" cy="142875"/>
          </a:xfrm>
          <a:prstGeom prst="ellipse">
            <a:avLst/>
          </a:prstGeom>
          <a:solidFill>
            <a:srgbClr val="FF00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3" name="Straight Arrow Connector 12"/>
          <p:cNvCxnSpPr/>
          <p:nvPr/>
        </p:nvCxnSpPr>
        <p:spPr>
          <a:xfrm>
            <a:off x="514350" y="5610225"/>
            <a:ext cx="628650" cy="523875"/>
          </a:xfrm>
          <a:prstGeom prst="straightConnector1">
            <a:avLst/>
          </a:prstGeom>
          <a:ln w="63500">
            <a:solidFill>
              <a:srgbClr val="000099"/>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96024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031"/>
                                        </p:tgtEl>
                                        <p:attrNameLst>
                                          <p:attrName>style.visibility</p:attrName>
                                        </p:attrNameLst>
                                      </p:cBhvr>
                                      <p:to>
                                        <p:strVal val="visible"/>
                                      </p:to>
                                    </p:set>
                                    <p:animEffect transition="in" filter="fade">
                                      <p:cBhvr>
                                        <p:cTn id="13" dur="500"/>
                                        <p:tgtEl>
                                          <p:spTgt spid="103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fade">
                                      <p:cBhvr>
                                        <p:cTn id="18" dur="500"/>
                                        <p:tgtEl>
                                          <p:spTgt spid="3">
                                            <p:txEl>
                                              <p:pRg st="6" end="6"/>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fade">
                                      <p:cBhvr>
                                        <p:cTn id="21" dur="500"/>
                                        <p:tgtEl>
                                          <p:spTgt spid="3">
                                            <p:txEl>
                                              <p:pRg st="7" end="7"/>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7633" name="Title 1"/>
          <p:cNvSpPr>
            <a:spLocks noGrp="1"/>
          </p:cNvSpPr>
          <p:nvPr>
            <p:ph type="title"/>
          </p:nvPr>
        </p:nvSpPr>
        <p:spPr/>
        <p:txBody>
          <a:bodyPr/>
          <a:lstStyle/>
          <a:p>
            <a:pPr eaLnBrk="1" hangingPunct="1"/>
            <a:r>
              <a:rPr lang="en-US" smtClean="0"/>
              <a:t>Community photo collections</a:t>
            </a:r>
          </a:p>
        </p:txBody>
      </p:sp>
      <p:sp>
        <p:nvSpPr>
          <p:cNvPr id="197634" name="Content Placeholder 2"/>
          <p:cNvSpPr>
            <a:spLocks noGrp="1"/>
          </p:cNvSpPr>
          <p:nvPr>
            <p:ph idx="1"/>
          </p:nvPr>
        </p:nvSpPr>
        <p:spPr/>
        <p:txBody>
          <a:bodyPr/>
          <a:lstStyle/>
          <a:p>
            <a:pPr eaLnBrk="1" hangingPunct="1"/>
            <a:r>
              <a:rPr lang="en-US" smtClean="0"/>
              <a:t>Leveraging large databases of photos, large number of users</a:t>
            </a:r>
          </a:p>
          <a:p>
            <a:pPr lvl="1" eaLnBrk="1" hangingPunct="1"/>
            <a:r>
              <a:rPr lang="en-US" smtClean="0"/>
              <a:t>Annotations / augmented reality</a:t>
            </a:r>
          </a:p>
        </p:txBody>
      </p:sp>
      <p:pic>
        <p:nvPicPr>
          <p:cNvPr id="197635" name="Picture 4"/>
          <p:cNvPicPr>
            <a:picLocks noChangeAspect="1" noChangeArrowheads="1"/>
          </p:cNvPicPr>
          <p:nvPr/>
        </p:nvPicPr>
        <p:blipFill>
          <a:blip r:embed="rId2" cstate="print"/>
          <a:srcRect/>
          <a:stretch>
            <a:fillRect/>
          </a:stretch>
        </p:blipFill>
        <p:spPr bwMode="auto">
          <a:xfrm>
            <a:off x="3641725" y="3429000"/>
            <a:ext cx="2590800" cy="2325688"/>
          </a:xfrm>
          <a:prstGeom prst="rect">
            <a:avLst/>
          </a:prstGeom>
          <a:noFill/>
          <a:ln w="9525">
            <a:noFill/>
            <a:miter lim="800000"/>
            <a:headEnd/>
            <a:tailEnd/>
          </a:ln>
        </p:spPr>
      </p:pic>
      <p:pic>
        <p:nvPicPr>
          <p:cNvPr id="197636" name="Picture 6"/>
          <p:cNvPicPr>
            <a:picLocks noChangeAspect="1" noChangeArrowheads="1"/>
          </p:cNvPicPr>
          <p:nvPr/>
        </p:nvPicPr>
        <p:blipFill>
          <a:blip r:embed="rId3" cstate="print"/>
          <a:srcRect/>
          <a:stretch>
            <a:fillRect/>
          </a:stretch>
        </p:blipFill>
        <p:spPr bwMode="auto">
          <a:xfrm>
            <a:off x="261938" y="3429000"/>
            <a:ext cx="3074987" cy="2300288"/>
          </a:xfrm>
          <a:prstGeom prst="rect">
            <a:avLst/>
          </a:prstGeom>
          <a:noFill/>
          <a:ln w="9525">
            <a:noFill/>
            <a:miter lim="800000"/>
            <a:headEnd/>
            <a:tailEnd/>
          </a:ln>
        </p:spPr>
      </p:pic>
      <p:pic>
        <p:nvPicPr>
          <p:cNvPr id="197637" name="Picture 2"/>
          <p:cNvPicPr>
            <a:picLocks noChangeAspect="1" noChangeArrowheads="1"/>
          </p:cNvPicPr>
          <p:nvPr/>
        </p:nvPicPr>
        <p:blipFill>
          <a:blip r:embed="rId4" cstate="print"/>
          <a:srcRect/>
          <a:stretch>
            <a:fillRect/>
          </a:stretch>
        </p:blipFill>
        <p:spPr bwMode="auto">
          <a:xfrm>
            <a:off x="6461125" y="3243263"/>
            <a:ext cx="2378075" cy="2624137"/>
          </a:xfrm>
          <a:prstGeom prst="rect">
            <a:avLst/>
          </a:prstGeom>
          <a:noFill/>
          <a:ln w="9525">
            <a:noFill/>
            <a:miter lim="800000"/>
            <a:headEnd/>
            <a:tailEnd/>
          </a:ln>
        </p:spPr>
      </p:pic>
      <p:sp>
        <p:nvSpPr>
          <p:cNvPr id="7" name="Right Arrow 6"/>
          <p:cNvSpPr/>
          <p:nvPr/>
        </p:nvSpPr>
        <p:spPr>
          <a:xfrm>
            <a:off x="6156325" y="4343400"/>
            <a:ext cx="533400" cy="711200"/>
          </a:xfrm>
          <a:prstGeom prst="rightArrow">
            <a:avLst>
              <a:gd name="adj1" fmla="val 50000"/>
              <a:gd name="adj2" fmla="val 62121"/>
            </a:avLst>
          </a:prstGeom>
          <a:solidFill>
            <a:schemeClr val="tx2">
              <a:lumMod val="40000"/>
              <a:lumOff val="60000"/>
              <a:alpha val="41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extLst>
      <p:ext uri="{BB962C8B-B14F-4D97-AF65-F5344CB8AC3E}">
        <p14:creationId xmlns:p14="http://schemas.microsoft.com/office/powerpoint/2010/main" val="351356001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2753" name="Rectangle 3"/>
          <p:cNvSpPr>
            <a:spLocks noGrp="1" noChangeArrowheads="1"/>
          </p:cNvSpPr>
          <p:nvPr>
            <p:ph type="title"/>
          </p:nvPr>
        </p:nvSpPr>
        <p:spPr/>
        <p:txBody>
          <a:bodyPr/>
          <a:lstStyle/>
          <a:p>
            <a:pPr eaLnBrk="1" hangingPunct="1"/>
            <a:r>
              <a:rPr lang="en-US" smtClean="0"/>
              <a:t>Virtual tour guide scenario</a:t>
            </a:r>
          </a:p>
        </p:txBody>
      </p:sp>
      <p:pic>
        <p:nvPicPr>
          <p:cNvPr id="202754" name="Picture 4"/>
          <p:cNvPicPr>
            <a:picLocks noChangeAspect="1" noChangeArrowheads="1"/>
          </p:cNvPicPr>
          <p:nvPr/>
        </p:nvPicPr>
        <p:blipFill>
          <a:blip r:embed="rId3" cstate="print"/>
          <a:srcRect/>
          <a:stretch>
            <a:fillRect/>
          </a:stretch>
        </p:blipFill>
        <p:spPr bwMode="auto">
          <a:xfrm>
            <a:off x="6172200" y="2446338"/>
            <a:ext cx="2867025" cy="1935162"/>
          </a:xfrm>
          <a:prstGeom prst="rect">
            <a:avLst/>
          </a:prstGeom>
          <a:noFill/>
          <a:ln w="9525">
            <a:noFill/>
            <a:miter lim="800000"/>
            <a:headEnd/>
            <a:tailEnd/>
          </a:ln>
        </p:spPr>
      </p:pic>
      <p:sp>
        <p:nvSpPr>
          <p:cNvPr id="677893" name="Text Box 5"/>
          <p:cNvSpPr txBox="1">
            <a:spLocks noChangeArrowheads="1"/>
          </p:cNvSpPr>
          <p:nvPr/>
        </p:nvSpPr>
        <p:spPr bwMode="auto">
          <a:xfrm>
            <a:off x="2389188" y="2120900"/>
            <a:ext cx="3733800" cy="639763"/>
          </a:xfrm>
          <a:prstGeom prst="rect">
            <a:avLst/>
          </a:prstGeom>
          <a:noFill/>
          <a:ln w="9525">
            <a:noFill/>
            <a:miter lim="800000"/>
            <a:headEnd/>
            <a:tailEnd/>
          </a:ln>
        </p:spPr>
        <p:txBody>
          <a:bodyPr>
            <a:spAutoFit/>
          </a:bodyPr>
          <a:lstStyle/>
          <a:p>
            <a:r>
              <a:rPr lang="en-US" sz="1200" b="1">
                <a:solidFill>
                  <a:srgbClr val="000000"/>
                </a:solidFill>
                <a:latin typeface="Calibri" pitchFamily="34" charset="0"/>
              </a:rPr>
              <a:t>St. Peter’s Basilica</a:t>
            </a:r>
          </a:p>
          <a:p>
            <a:pPr>
              <a:buFontTx/>
              <a:buChar char="•"/>
            </a:pPr>
            <a:r>
              <a:rPr lang="en-US" sz="1200">
                <a:solidFill>
                  <a:srgbClr val="000000"/>
                </a:solidFill>
                <a:latin typeface="Calibri" pitchFamily="34" charset="0"/>
              </a:rPr>
              <a:t>  Built: 1506-1626</a:t>
            </a:r>
          </a:p>
          <a:p>
            <a:pPr>
              <a:buFontTx/>
              <a:buChar char="•"/>
            </a:pPr>
            <a:r>
              <a:rPr lang="en-US" sz="1200">
                <a:solidFill>
                  <a:srgbClr val="000000"/>
                </a:solidFill>
                <a:latin typeface="Calibri" pitchFamily="34" charset="0"/>
              </a:rPr>
              <a:t>  </a:t>
            </a:r>
            <a:r>
              <a:rPr lang="en-US" sz="1200">
                <a:solidFill>
                  <a:srgbClr val="000000"/>
                </a:solidFill>
                <a:latin typeface="Calibri" pitchFamily="34" charset="0"/>
                <a:hlinkClick r:id="rId4"/>
              </a:rPr>
              <a:t>http://en.wikipedia.org/wiki/St._Peter's_Basilica</a:t>
            </a:r>
            <a:endParaRPr lang="en-US" sz="1200">
              <a:solidFill>
                <a:srgbClr val="000000"/>
              </a:solidFill>
              <a:latin typeface="Calibri" pitchFamily="34" charset="0"/>
            </a:endParaRPr>
          </a:p>
        </p:txBody>
      </p:sp>
      <p:pic>
        <p:nvPicPr>
          <p:cNvPr id="677894" name="Picture 6"/>
          <p:cNvPicPr>
            <a:picLocks noChangeAspect="1" noChangeArrowheads="1"/>
          </p:cNvPicPr>
          <p:nvPr/>
        </p:nvPicPr>
        <p:blipFill>
          <a:blip r:embed="rId5" cstate="print"/>
          <a:srcRect/>
          <a:stretch>
            <a:fillRect/>
          </a:stretch>
        </p:blipFill>
        <p:spPr bwMode="auto">
          <a:xfrm>
            <a:off x="3252788" y="2860675"/>
            <a:ext cx="1627187" cy="822325"/>
          </a:xfrm>
          <a:prstGeom prst="rect">
            <a:avLst/>
          </a:prstGeom>
          <a:noFill/>
          <a:ln w="9525">
            <a:noFill/>
            <a:miter lim="800000"/>
            <a:headEnd/>
            <a:tailEnd/>
          </a:ln>
        </p:spPr>
      </p:pic>
      <p:sp>
        <p:nvSpPr>
          <p:cNvPr id="677895" name="Rectangle 7"/>
          <p:cNvSpPr>
            <a:spLocks noChangeArrowheads="1"/>
          </p:cNvSpPr>
          <p:nvPr/>
        </p:nvSpPr>
        <p:spPr bwMode="auto">
          <a:xfrm>
            <a:off x="2362200" y="2082800"/>
            <a:ext cx="3525838" cy="2990850"/>
          </a:xfrm>
          <a:prstGeom prst="rect">
            <a:avLst/>
          </a:prstGeom>
          <a:noFill/>
          <a:ln w="38100">
            <a:solidFill>
              <a:srgbClr val="FF0000"/>
            </a:solidFill>
            <a:miter lim="800000"/>
            <a:headEnd/>
            <a:tailEnd/>
          </a:ln>
        </p:spPr>
        <p:txBody>
          <a:bodyPr wrap="none" anchor="ctr"/>
          <a:lstStyle/>
          <a:p>
            <a:endParaRPr lang="en-US">
              <a:latin typeface="Calibri" pitchFamily="34" charset="0"/>
            </a:endParaRPr>
          </a:p>
        </p:txBody>
      </p:sp>
      <p:sp>
        <p:nvSpPr>
          <p:cNvPr id="677900" name="Line 12"/>
          <p:cNvSpPr>
            <a:spLocks noChangeShapeType="1"/>
          </p:cNvSpPr>
          <p:nvPr/>
        </p:nvSpPr>
        <p:spPr bwMode="auto">
          <a:xfrm flipV="1">
            <a:off x="3530600" y="3284538"/>
            <a:ext cx="835025" cy="85725"/>
          </a:xfrm>
          <a:prstGeom prst="line">
            <a:avLst/>
          </a:prstGeom>
          <a:noFill/>
          <a:ln w="41275">
            <a:solidFill>
              <a:srgbClr val="0000FF"/>
            </a:solidFill>
            <a:round/>
            <a:headEnd/>
            <a:tailEnd type="triangle" w="med" len="med"/>
          </a:ln>
        </p:spPr>
        <p:txBody>
          <a:bodyPr/>
          <a:lstStyle/>
          <a:p>
            <a:endParaRPr lang="en-US"/>
          </a:p>
        </p:txBody>
      </p:sp>
      <p:sp>
        <p:nvSpPr>
          <p:cNvPr id="677901" name="Oval 13"/>
          <p:cNvSpPr>
            <a:spLocks noChangeArrowheads="1"/>
          </p:cNvSpPr>
          <p:nvPr/>
        </p:nvSpPr>
        <p:spPr bwMode="auto">
          <a:xfrm>
            <a:off x="3482975" y="3322638"/>
            <a:ext cx="114300" cy="114300"/>
          </a:xfrm>
          <a:prstGeom prst="ellipse">
            <a:avLst/>
          </a:prstGeom>
          <a:solidFill>
            <a:srgbClr val="FF0000"/>
          </a:solidFill>
          <a:ln w="19050">
            <a:solidFill>
              <a:srgbClr val="000000"/>
            </a:solidFill>
            <a:round/>
            <a:headEnd/>
            <a:tailEnd/>
          </a:ln>
        </p:spPr>
        <p:txBody>
          <a:bodyPr wrap="none" anchor="ctr"/>
          <a:lstStyle/>
          <a:p>
            <a:endParaRPr lang="en-US">
              <a:latin typeface="Calibri" pitchFamily="34" charset="0"/>
            </a:endParaRPr>
          </a:p>
        </p:txBody>
      </p:sp>
      <p:pic>
        <p:nvPicPr>
          <p:cNvPr id="677902" name="Picture 14"/>
          <p:cNvPicPr>
            <a:picLocks noChangeAspect="1" noChangeArrowheads="1"/>
          </p:cNvPicPr>
          <p:nvPr/>
        </p:nvPicPr>
        <p:blipFill>
          <a:blip r:embed="rId6" cstate="print"/>
          <a:srcRect/>
          <a:stretch>
            <a:fillRect/>
          </a:stretch>
        </p:blipFill>
        <p:spPr bwMode="auto">
          <a:xfrm>
            <a:off x="2506663" y="4062413"/>
            <a:ext cx="952500" cy="642937"/>
          </a:xfrm>
          <a:prstGeom prst="rect">
            <a:avLst/>
          </a:prstGeom>
          <a:noFill/>
          <a:ln w="9525">
            <a:noFill/>
            <a:miter lim="800000"/>
            <a:headEnd/>
            <a:tailEnd/>
          </a:ln>
        </p:spPr>
      </p:pic>
      <p:pic>
        <p:nvPicPr>
          <p:cNvPr id="677903" name="Picture 15"/>
          <p:cNvPicPr>
            <a:picLocks noChangeAspect="1" noChangeArrowheads="1"/>
          </p:cNvPicPr>
          <p:nvPr/>
        </p:nvPicPr>
        <p:blipFill>
          <a:blip r:embed="rId7" cstate="print"/>
          <a:srcRect/>
          <a:stretch>
            <a:fillRect/>
          </a:stretch>
        </p:blipFill>
        <p:spPr bwMode="auto">
          <a:xfrm>
            <a:off x="3598863" y="3813175"/>
            <a:ext cx="968375" cy="1111250"/>
          </a:xfrm>
          <a:prstGeom prst="rect">
            <a:avLst/>
          </a:prstGeom>
          <a:noFill/>
          <a:ln w="9525">
            <a:noFill/>
            <a:miter lim="800000"/>
            <a:headEnd/>
            <a:tailEnd/>
          </a:ln>
        </p:spPr>
      </p:pic>
      <p:sp>
        <p:nvSpPr>
          <p:cNvPr id="677904" name="AutoShape 16"/>
          <p:cNvSpPr>
            <a:spLocks noChangeArrowheads="1"/>
          </p:cNvSpPr>
          <p:nvPr/>
        </p:nvSpPr>
        <p:spPr bwMode="auto">
          <a:xfrm>
            <a:off x="3303588" y="4203700"/>
            <a:ext cx="452437" cy="311150"/>
          </a:xfrm>
          <a:prstGeom prst="rightArrow">
            <a:avLst>
              <a:gd name="adj1" fmla="val 50000"/>
              <a:gd name="adj2" fmla="val 65306"/>
            </a:avLst>
          </a:prstGeom>
          <a:solidFill>
            <a:srgbClr val="FFFFCC"/>
          </a:solidFill>
          <a:ln w="28575">
            <a:solidFill>
              <a:schemeClr val="tx1"/>
            </a:solidFill>
            <a:miter lim="800000"/>
            <a:headEnd/>
            <a:tailEnd/>
          </a:ln>
          <a:effectLst>
            <a:outerShdw dist="35921" dir="2700000" algn="ctr" rotWithShape="0">
              <a:schemeClr val="bg2">
                <a:alpha val="50000"/>
              </a:schemeClr>
            </a:outerShdw>
          </a:effectLst>
        </p:spPr>
        <p:txBody>
          <a:bodyPr wrap="none" anchor="ctr"/>
          <a:lstStyle/>
          <a:p>
            <a:pPr fontAlgn="auto">
              <a:spcBef>
                <a:spcPts val="0"/>
              </a:spcBef>
              <a:spcAft>
                <a:spcPts val="0"/>
              </a:spcAft>
              <a:defRPr/>
            </a:pPr>
            <a:endParaRPr lang="en-US">
              <a:cs typeface="+mn-cs"/>
            </a:endParaRPr>
          </a:p>
        </p:txBody>
      </p:sp>
      <p:pic>
        <p:nvPicPr>
          <p:cNvPr id="677905" name="Picture 17"/>
          <p:cNvPicPr>
            <a:picLocks noChangeAspect="1" noChangeArrowheads="1"/>
          </p:cNvPicPr>
          <p:nvPr/>
        </p:nvPicPr>
        <p:blipFill>
          <a:blip r:embed="rId8" cstate="print"/>
          <a:srcRect/>
          <a:stretch>
            <a:fillRect/>
          </a:stretch>
        </p:blipFill>
        <p:spPr bwMode="auto">
          <a:xfrm>
            <a:off x="4725988" y="3833813"/>
            <a:ext cx="1004887" cy="1050925"/>
          </a:xfrm>
          <a:prstGeom prst="rect">
            <a:avLst/>
          </a:prstGeom>
          <a:noFill/>
          <a:ln w="9525">
            <a:noFill/>
            <a:miter lim="800000"/>
            <a:headEnd/>
            <a:tailEnd/>
          </a:ln>
        </p:spPr>
      </p:pic>
      <p:sp>
        <p:nvSpPr>
          <p:cNvPr id="677906" name="AutoShape 18"/>
          <p:cNvSpPr>
            <a:spLocks noChangeArrowheads="1"/>
          </p:cNvSpPr>
          <p:nvPr/>
        </p:nvSpPr>
        <p:spPr bwMode="auto">
          <a:xfrm>
            <a:off x="4462463" y="4211638"/>
            <a:ext cx="452437" cy="311150"/>
          </a:xfrm>
          <a:prstGeom prst="rightArrow">
            <a:avLst>
              <a:gd name="adj1" fmla="val 50000"/>
              <a:gd name="adj2" fmla="val 65306"/>
            </a:avLst>
          </a:prstGeom>
          <a:solidFill>
            <a:srgbClr val="FFFFCC"/>
          </a:solidFill>
          <a:ln w="28575">
            <a:solidFill>
              <a:schemeClr val="tx1"/>
            </a:solidFill>
            <a:miter lim="800000"/>
            <a:headEnd/>
            <a:tailEnd/>
          </a:ln>
          <a:effectLst>
            <a:outerShdw dist="35921" dir="2700000" algn="ctr" rotWithShape="0">
              <a:schemeClr val="bg2">
                <a:alpha val="50000"/>
              </a:schemeClr>
            </a:outerShdw>
          </a:effectLst>
        </p:spPr>
        <p:txBody>
          <a:bodyPr wrap="none" anchor="ctr"/>
          <a:lstStyle/>
          <a:p>
            <a:pPr fontAlgn="auto">
              <a:spcBef>
                <a:spcPts val="0"/>
              </a:spcBef>
              <a:spcAft>
                <a:spcPts val="0"/>
              </a:spcAft>
              <a:defRPr/>
            </a:pPr>
            <a:endParaRPr lang="en-US">
              <a:cs typeface="+mn-cs"/>
            </a:endParaRPr>
          </a:p>
        </p:txBody>
      </p:sp>
      <p:sp>
        <p:nvSpPr>
          <p:cNvPr id="677907" name="Line 19"/>
          <p:cNvSpPr>
            <a:spLocks noChangeShapeType="1"/>
          </p:cNvSpPr>
          <p:nvPr/>
        </p:nvSpPr>
        <p:spPr bwMode="auto">
          <a:xfrm>
            <a:off x="4362450" y="3276600"/>
            <a:ext cx="152400" cy="114300"/>
          </a:xfrm>
          <a:prstGeom prst="line">
            <a:avLst/>
          </a:prstGeom>
          <a:noFill/>
          <a:ln w="38100">
            <a:solidFill>
              <a:srgbClr val="0000FF"/>
            </a:solidFill>
            <a:round/>
            <a:headEnd/>
            <a:tailEnd type="triangle" w="med" len="med"/>
          </a:ln>
        </p:spPr>
        <p:txBody>
          <a:bodyPr/>
          <a:lstStyle/>
          <a:p>
            <a:endParaRPr lang="en-US"/>
          </a:p>
        </p:txBody>
      </p:sp>
      <p:pic>
        <p:nvPicPr>
          <p:cNvPr id="202766" name="Picture 2"/>
          <p:cNvPicPr>
            <a:picLocks noChangeAspect="1" noChangeArrowheads="1"/>
          </p:cNvPicPr>
          <p:nvPr/>
        </p:nvPicPr>
        <p:blipFill>
          <a:blip r:embed="rId9" cstate="print"/>
          <a:srcRect/>
          <a:stretch>
            <a:fillRect/>
          </a:stretch>
        </p:blipFill>
        <p:spPr bwMode="auto">
          <a:xfrm>
            <a:off x="0" y="1333500"/>
            <a:ext cx="2325688" cy="4848225"/>
          </a:xfrm>
          <a:prstGeom prst="rect">
            <a:avLst/>
          </a:prstGeom>
          <a:noFill/>
          <a:ln w="9525">
            <a:noFill/>
            <a:miter lim="800000"/>
            <a:headEnd/>
            <a:tailEnd/>
          </a:ln>
        </p:spPr>
      </p:pic>
      <p:sp>
        <p:nvSpPr>
          <p:cNvPr id="202767" name="Rectangle 8"/>
          <p:cNvSpPr>
            <a:spLocks noChangeArrowheads="1"/>
          </p:cNvSpPr>
          <p:nvPr/>
        </p:nvSpPr>
        <p:spPr bwMode="auto">
          <a:xfrm>
            <a:off x="500063" y="2335213"/>
            <a:ext cx="1304925" cy="1085850"/>
          </a:xfrm>
          <a:prstGeom prst="rect">
            <a:avLst/>
          </a:prstGeom>
          <a:solidFill>
            <a:srgbClr val="B2B2B2"/>
          </a:solidFill>
          <a:ln w="9525">
            <a:noFill/>
            <a:miter lim="800000"/>
            <a:headEnd/>
            <a:tailEnd/>
          </a:ln>
        </p:spPr>
        <p:txBody>
          <a:bodyPr wrap="none" anchor="ctr"/>
          <a:lstStyle/>
          <a:p>
            <a:endParaRPr lang="en-US">
              <a:latin typeface="Calibri" pitchFamily="34" charset="0"/>
            </a:endParaRPr>
          </a:p>
        </p:txBody>
      </p:sp>
      <p:pic>
        <p:nvPicPr>
          <p:cNvPr id="677897" name="Picture 9"/>
          <p:cNvPicPr>
            <a:picLocks noChangeAspect="1" noChangeArrowheads="1"/>
          </p:cNvPicPr>
          <p:nvPr/>
        </p:nvPicPr>
        <p:blipFill>
          <a:blip r:embed="rId10" cstate="print"/>
          <a:srcRect l="9601" r="14401"/>
          <a:stretch>
            <a:fillRect/>
          </a:stretch>
        </p:blipFill>
        <p:spPr bwMode="auto">
          <a:xfrm>
            <a:off x="490538" y="2349500"/>
            <a:ext cx="1328737" cy="1093788"/>
          </a:xfrm>
          <a:prstGeom prst="rect">
            <a:avLst/>
          </a:prstGeom>
          <a:noFill/>
          <a:ln w="9525">
            <a:noFill/>
            <a:miter lim="800000"/>
            <a:headEnd/>
            <a:tailEnd/>
          </a:ln>
        </p:spPr>
      </p:pic>
      <p:sp>
        <p:nvSpPr>
          <p:cNvPr id="677899" name="Rectangle 11"/>
          <p:cNvSpPr>
            <a:spLocks noChangeArrowheads="1"/>
          </p:cNvSpPr>
          <p:nvPr/>
        </p:nvSpPr>
        <p:spPr bwMode="auto">
          <a:xfrm>
            <a:off x="604838" y="2524125"/>
            <a:ext cx="1085850" cy="931863"/>
          </a:xfrm>
          <a:prstGeom prst="rect">
            <a:avLst/>
          </a:prstGeom>
          <a:noFill/>
          <a:ln w="38100">
            <a:solidFill>
              <a:srgbClr val="FF0000"/>
            </a:solidFill>
            <a:miter lim="800000"/>
            <a:headEnd/>
            <a:tailEnd/>
          </a:ln>
        </p:spPr>
        <p:txBody>
          <a:bodyPr wrap="none" anchor="ctr"/>
          <a:lstStyle/>
          <a:p>
            <a:endParaRPr lang="en-US" sz="1000" b="1">
              <a:solidFill>
                <a:srgbClr val="000000"/>
              </a:solidFill>
              <a:latin typeface="Calibri" pitchFamily="34" charset="0"/>
            </a:endParaRPr>
          </a:p>
        </p:txBody>
      </p:sp>
      <p:sp>
        <p:nvSpPr>
          <p:cNvPr id="21" name="Rectangle 20"/>
          <p:cNvSpPr>
            <a:spLocks noChangeArrowheads="1"/>
          </p:cNvSpPr>
          <p:nvPr/>
        </p:nvSpPr>
        <p:spPr bwMode="auto">
          <a:xfrm>
            <a:off x="554038" y="2524125"/>
            <a:ext cx="1162050" cy="338138"/>
          </a:xfrm>
          <a:prstGeom prst="rect">
            <a:avLst/>
          </a:prstGeom>
          <a:noFill/>
          <a:ln w="9525">
            <a:noFill/>
            <a:miter lim="800000"/>
            <a:headEnd/>
            <a:tailEnd/>
          </a:ln>
        </p:spPr>
        <p:txBody>
          <a:bodyPr>
            <a:spAutoFit/>
          </a:bodyPr>
          <a:lstStyle/>
          <a:p>
            <a:r>
              <a:rPr lang="en-US" sz="800" b="1">
                <a:solidFill>
                  <a:srgbClr val="000000"/>
                </a:solidFill>
                <a:latin typeface="Calibri" pitchFamily="34" charset="0"/>
              </a:rPr>
              <a:t>St. Peter’s Basilica</a:t>
            </a:r>
          </a:p>
          <a:p>
            <a:pPr>
              <a:buFontTx/>
              <a:buChar char="•"/>
            </a:pPr>
            <a:r>
              <a:rPr lang="en-US" sz="800">
                <a:solidFill>
                  <a:srgbClr val="000000"/>
                </a:solidFill>
                <a:latin typeface="Calibri" pitchFamily="34" charset="0"/>
              </a:rPr>
              <a:t>  Built: 1506-1626</a:t>
            </a:r>
          </a:p>
        </p:txBody>
      </p:sp>
      <p:sp>
        <p:nvSpPr>
          <p:cNvPr id="25" name="Right Arrow 24"/>
          <p:cNvSpPr/>
          <p:nvPr/>
        </p:nvSpPr>
        <p:spPr>
          <a:xfrm rot="14716693">
            <a:off x="1143001" y="3260725"/>
            <a:ext cx="330200" cy="339725"/>
          </a:xfrm>
          <a:prstGeom prst="rightArrow">
            <a:avLst/>
          </a:prstGeom>
          <a:solidFill>
            <a:srgbClr val="FFE2C5">
              <a:alpha val="56000"/>
            </a:srgbClr>
          </a:solidFill>
          <a:ln>
            <a:solidFill>
              <a:srgbClr val="000000">
                <a:alpha val="87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77898" name="Line 10"/>
          <p:cNvSpPr>
            <a:spLocks noChangeShapeType="1"/>
          </p:cNvSpPr>
          <p:nvPr/>
        </p:nvSpPr>
        <p:spPr bwMode="auto">
          <a:xfrm>
            <a:off x="1676400" y="3009900"/>
            <a:ext cx="685800" cy="266700"/>
          </a:xfrm>
          <a:prstGeom prst="line">
            <a:avLst/>
          </a:prstGeom>
          <a:noFill/>
          <a:ln w="38100">
            <a:solidFill>
              <a:srgbClr val="FF0000"/>
            </a:solidFill>
            <a:round/>
            <a:headEnd/>
            <a:tailEnd/>
          </a:ln>
        </p:spPr>
        <p:txBody>
          <a:bodyPr/>
          <a:lstStyle/>
          <a:p>
            <a:endParaRPr lang="en-US"/>
          </a:p>
        </p:txBody>
      </p:sp>
    </p:spTree>
    <p:extLst>
      <p:ext uri="{BB962C8B-B14F-4D97-AF65-F5344CB8AC3E}">
        <p14:creationId xmlns:p14="http://schemas.microsoft.com/office/powerpoint/2010/main" val="316411320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77897"/>
                                        </p:tgtEl>
                                        <p:attrNameLst>
                                          <p:attrName>style.visibility</p:attrName>
                                        </p:attrNameLst>
                                      </p:cBhvr>
                                      <p:to>
                                        <p:strVal val="visible"/>
                                      </p:to>
                                    </p:set>
                                    <p:animEffect transition="in" filter="fade">
                                      <p:cBhvr>
                                        <p:cTn id="7" dur="500"/>
                                        <p:tgtEl>
                                          <p:spTgt spid="6778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77895"/>
                                        </p:tgtEl>
                                        <p:attrNameLst>
                                          <p:attrName>style.visibility</p:attrName>
                                        </p:attrNameLst>
                                      </p:cBhvr>
                                      <p:to>
                                        <p:strVal val="visible"/>
                                      </p:to>
                                    </p:set>
                                    <p:animEffect transition="in" filter="fade">
                                      <p:cBhvr>
                                        <p:cTn id="15" dur="500"/>
                                        <p:tgtEl>
                                          <p:spTgt spid="67789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77899"/>
                                        </p:tgtEl>
                                        <p:attrNameLst>
                                          <p:attrName>style.visibility</p:attrName>
                                        </p:attrNameLst>
                                      </p:cBhvr>
                                      <p:to>
                                        <p:strVal val="visible"/>
                                      </p:to>
                                    </p:set>
                                    <p:animEffect transition="in" filter="fade">
                                      <p:cBhvr>
                                        <p:cTn id="18" dur="500"/>
                                        <p:tgtEl>
                                          <p:spTgt spid="677899"/>
                                        </p:tgtEl>
                                      </p:cBhvr>
                                    </p:animEffect>
                                  </p:childTnLst>
                                </p:cTn>
                              </p:par>
                              <p:par>
                                <p:cTn id="19" presetID="10" presetClass="entr" presetSubtype="0" fill="hold" nodeType="withEffect">
                                  <p:stCondLst>
                                    <p:cond delay="0"/>
                                  </p:stCondLst>
                                  <p:childTnLst>
                                    <p:set>
                                      <p:cBhvr>
                                        <p:cTn id="20" dur="1" fill="hold">
                                          <p:stCondLst>
                                            <p:cond delay="0"/>
                                          </p:stCondLst>
                                        </p:cTn>
                                        <p:tgtEl>
                                          <p:spTgt spid="677893">
                                            <p:txEl>
                                              <p:pRg st="0" end="0"/>
                                            </p:txEl>
                                          </p:spTgt>
                                        </p:tgtEl>
                                        <p:attrNameLst>
                                          <p:attrName>style.visibility</p:attrName>
                                        </p:attrNameLst>
                                      </p:cBhvr>
                                      <p:to>
                                        <p:strVal val="visible"/>
                                      </p:to>
                                    </p:set>
                                    <p:animEffect transition="in" filter="fade">
                                      <p:cBhvr>
                                        <p:cTn id="21" dur="500"/>
                                        <p:tgtEl>
                                          <p:spTgt spid="677893">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77898"/>
                                        </p:tgtEl>
                                        <p:attrNameLst>
                                          <p:attrName>style.visibility</p:attrName>
                                        </p:attrNameLst>
                                      </p:cBhvr>
                                      <p:to>
                                        <p:strVal val="visible"/>
                                      </p:to>
                                    </p:set>
                                    <p:animEffect transition="in" filter="fade">
                                      <p:cBhvr>
                                        <p:cTn id="24" dur="500"/>
                                        <p:tgtEl>
                                          <p:spTgt spid="677898"/>
                                        </p:tgtEl>
                                      </p:cBhvr>
                                    </p:animEffect>
                                  </p:childTnLst>
                                </p:cTn>
                              </p:par>
                              <p:par>
                                <p:cTn id="25" presetID="10" presetClass="entr" presetSubtype="0" fill="hold" nodeType="withEffect">
                                  <p:stCondLst>
                                    <p:cond delay="0"/>
                                  </p:stCondLst>
                                  <p:childTnLst>
                                    <p:set>
                                      <p:cBhvr>
                                        <p:cTn id="26" dur="1" fill="hold">
                                          <p:stCondLst>
                                            <p:cond delay="0"/>
                                          </p:stCondLst>
                                        </p:cTn>
                                        <p:tgtEl>
                                          <p:spTgt spid="677893">
                                            <p:txEl>
                                              <p:pRg st="1" end="1"/>
                                            </p:txEl>
                                          </p:spTgt>
                                        </p:tgtEl>
                                        <p:attrNameLst>
                                          <p:attrName>style.visibility</p:attrName>
                                        </p:attrNameLst>
                                      </p:cBhvr>
                                      <p:to>
                                        <p:strVal val="visible"/>
                                      </p:to>
                                    </p:set>
                                    <p:animEffect transition="in" filter="fade">
                                      <p:cBhvr>
                                        <p:cTn id="27" dur="500"/>
                                        <p:tgtEl>
                                          <p:spTgt spid="67789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77893">
                                            <p:txEl>
                                              <p:pRg st="2" end="2"/>
                                            </p:txEl>
                                          </p:spTgt>
                                        </p:tgtEl>
                                        <p:attrNameLst>
                                          <p:attrName>style.visibility</p:attrName>
                                        </p:attrNameLst>
                                      </p:cBhvr>
                                      <p:to>
                                        <p:strVal val="visible"/>
                                      </p:to>
                                    </p:set>
                                    <p:animEffect transition="in" filter="fade">
                                      <p:cBhvr>
                                        <p:cTn id="32" dur="500"/>
                                        <p:tgtEl>
                                          <p:spTgt spid="67789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677894"/>
                                        </p:tgtEl>
                                        <p:attrNameLst>
                                          <p:attrName>style.visibility</p:attrName>
                                        </p:attrNameLst>
                                      </p:cBhvr>
                                      <p:to>
                                        <p:strVal val="visible"/>
                                      </p:to>
                                    </p:set>
                                    <p:animEffect transition="in" filter="fade">
                                      <p:cBhvr>
                                        <p:cTn id="42" dur="500"/>
                                        <p:tgtEl>
                                          <p:spTgt spid="677894"/>
                                        </p:tgtEl>
                                      </p:cBhvr>
                                    </p:animEffect>
                                  </p:childTnLst>
                                </p:cTn>
                              </p:par>
                            </p:childTnLst>
                          </p:cTn>
                        </p:par>
                        <p:par>
                          <p:cTn id="43" fill="hold">
                            <p:stCondLst>
                              <p:cond delay="500"/>
                            </p:stCondLst>
                            <p:childTnLst>
                              <p:par>
                                <p:cTn id="44" presetID="10" presetClass="entr" presetSubtype="0" fill="hold" grpId="0" nodeType="afterEffect">
                                  <p:stCondLst>
                                    <p:cond delay="0"/>
                                  </p:stCondLst>
                                  <p:childTnLst>
                                    <p:set>
                                      <p:cBhvr>
                                        <p:cTn id="45" dur="1" fill="hold">
                                          <p:stCondLst>
                                            <p:cond delay="0"/>
                                          </p:stCondLst>
                                        </p:cTn>
                                        <p:tgtEl>
                                          <p:spTgt spid="677901"/>
                                        </p:tgtEl>
                                        <p:attrNameLst>
                                          <p:attrName>style.visibility</p:attrName>
                                        </p:attrNameLst>
                                      </p:cBhvr>
                                      <p:to>
                                        <p:strVal val="visible"/>
                                      </p:to>
                                    </p:set>
                                    <p:animEffect transition="in" filter="fade">
                                      <p:cBhvr>
                                        <p:cTn id="46" dur="500"/>
                                        <p:tgtEl>
                                          <p:spTgt spid="677901"/>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77900"/>
                                        </p:tgtEl>
                                        <p:attrNameLst>
                                          <p:attrName>style.visibility</p:attrName>
                                        </p:attrNameLst>
                                      </p:cBhvr>
                                      <p:to>
                                        <p:strVal val="visible"/>
                                      </p:to>
                                    </p:set>
                                    <p:animEffect transition="in" filter="wipe(left)">
                                      <p:cBhvr>
                                        <p:cTn id="51" dur="1000"/>
                                        <p:tgtEl>
                                          <p:spTgt spid="67790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677902"/>
                                        </p:tgtEl>
                                        <p:attrNameLst>
                                          <p:attrName>style.visibility</p:attrName>
                                        </p:attrNameLst>
                                      </p:cBhvr>
                                      <p:to>
                                        <p:strVal val="visible"/>
                                      </p:to>
                                    </p:set>
                                    <p:animEffect transition="in" filter="fade">
                                      <p:cBhvr>
                                        <p:cTn id="56" dur="500"/>
                                        <p:tgtEl>
                                          <p:spTgt spid="677902"/>
                                        </p:tgtEl>
                                      </p:cBhvr>
                                    </p:animEffect>
                                  </p:childTnLst>
                                </p:cTn>
                              </p:par>
                            </p:childTnLst>
                          </p:cTn>
                        </p:par>
                        <p:par>
                          <p:cTn id="57" fill="hold">
                            <p:stCondLst>
                              <p:cond delay="500"/>
                            </p:stCondLst>
                            <p:childTnLst>
                              <p:par>
                                <p:cTn id="58" presetID="10" presetClass="entr" presetSubtype="0" fill="hold" grpId="0" nodeType="afterEffect">
                                  <p:stCondLst>
                                    <p:cond delay="0"/>
                                  </p:stCondLst>
                                  <p:childTnLst>
                                    <p:set>
                                      <p:cBhvr>
                                        <p:cTn id="59" dur="1" fill="hold">
                                          <p:stCondLst>
                                            <p:cond delay="0"/>
                                          </p:stCondLst>
                                        </p:cTn>
                                        <p:tgtEl>
                                          <p:spTgt spid="677904"/>
                                        </p:tgtEl>
                                        <p:attrNameLst>
                                          <p:attrName>style.visibility</p:attrName>
                                        </p:attrNameLst>
                                      </p:cBhvr>
                                      <p:to>
                                        <p:strVal val="visible"/>
                                      </p:to>
                                    </p:set>
                                    <p:animEffect transition="in" filter="fade">
                                      <p:cBhvr>
                                        <p:cTn id="60" dur="500"/>
                                        <p:tgtEl>
                                          <p:spTgt spid="677904"/>
                                        </p:tgtEl>
                                      </p:cBhvr>
                                    </p:animEffect>
                                  </p:childTnLst>
                                </p:cTn>
                              </p:par>
                            </p:childTnLst>
                          </p:cTn>
                        </p:par>
                        <p:par>
                          <p:cTn id="61" fill="hold">
                            <p:stCondLst>
                              <p:cond delay="1000"/>
                            </p:stCondLst>
                            <p:childTnLst>
                              <p:par>
                                <p:cTn id="62" presetID="10" presetClass="entr" presetSubtype="0" fill="hold" nodeType="afterEffect">
                                  <p:stCondLst>
                                    <p:cond delay="0"/>
                                  </p:stCondLst>
                                  <p:childTnLst>
                                    <p:set>
                                      <p:cBhvr>
                                        <p:cTn id="63" dur="1" fill="hold">
                                          <p:stCondLst>
                                            <p:cond delay="0"/>
                                          </p:stCondLst>
                                        </p:cTn>
                                        <p:tgtEl>
                                          <p:spTgt spid="677903"/>
                                        </p:tgtEl>
                                        <p:attrNameLst>
                                          <p:attrName>style.visibility</p:attrName>
                                        </p:attrNameLst>
                                      </p:cBhvr>
                                      <p:to>
                                        <p:strVal val="visible"/>
                                      </p:to>
                                    </p:set>
                                    <p:animEffect transition="in" filter="fade">
                                      <p:cBhvr>
                                        <p:cTn id="64" dur="500"/>
                                        <p:tgtEl>
                                          <p:spTgt spid="677903"/>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677906"/>
                                        </p:tgtEl>
                                        <p:attrNameLst>
                                          <p:attrName>style.visibility</p:attrName>
                                        </p:attrNameLst>
                                      </p:cBhvr>
                                      <p:to>
                                        <p:strVal val="visible"/>
                                      </p:to>
                                    </p:set>
                                    <p:animEffect transition="in" filter="fade">
                                      <p:cBhvr>
                                        <p:cTn id="69" dur="500"/>
                                        <p:tgtEl>
                                          <p:spTgt spid="67790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77907"/>
                                        </p:tgtEl>
                                        <p:attrNameLst>
                                          <p:attrName>style.visibility</p:attrName>
                                        </p:attrNameLst>
                                      </p:cBhvr>
                                      <p:to>
                                        <p:strVal val="visible"/>
                                      </p:to>
                                    </p:set>
                                    <p:animEffect transition="in" filter="fade">
                                      <p:cBhvr>
                                        <p:cTn id="72" dur="500"/>
                                        <p:tgtEl>
                                          <p:spTgt spid="677907"/>
                                        </p:tgtEl>
                                      </p:cBhvr>
                                    </p:animEffect>
                                  </p:childTnLst>
                                </p:cTn>
                              </p:par>
                            </p:childTnLst>
                          </p:cTn>
                        </p:par>
                        <p:par>
                          <p:cTn id="73" fill="hold">
                            <p:stCondLst>
                              <p:cond delay="500"/>
                            </p:stCondLst>
                            <p:childTnLst>
                              <p:par>
                                <p:cTn id="74" presetID="10" presetClass="entr" presetSubtype="0" fill="hold" nodeType="afterEffect">
                                  <p:stCondLst>
                                    <p:cond delay="0"/>
                                  </p:stCondLst>
                                  <p:childTnLst>
                                    <p:set>
                                      <p:cBhvr>
                                        <p:cTn id="75" dur="1" fill="hold">
                                          <p:stCondLst>
                                            <p:cond delay="0"/>
                                          </p:stCondLst>
                                        </p:cTn>
                                        <p:tgtEl>
                                          <p:spTgt spid="677905"/>
                                        </p:tgtEl>
                                        <p:attrNameLst>
                                          <p:attrName>style.visibility</p:attrName>
                                        </p:attrNameLst>
                                      </p:cBhvr>
                                      <p:to>
                                        <p:strVal val="visible"/>
                                      </p:to>
                                    </p:set>
                                    <p:animEffect transition="in" filter="fade">
                                      <p:cBhvr>
                                        <p:cTn id="76" dur="500"/>
                                        <p:tgtEl>
                                          <p:spTgt spid="677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7895" grpId="0" animBg="1"/>
      <p:bldP spid="677900" grpId="0" animBg="1"/>
      <p:bldP spid="677901" grpId="0" animBg="1"/>
      <p:bldP spid="677904" grpId="0" animBg="1"/>
      <p:bldP spid="677906" grpId="0" animBg="1"/>
      <p:bldP spid="677907" grpId="0" animBg="1"/>
      <p:bldP spid="677899" grpId="0" animBg="1"/>
      <p:bldP spid="21" grpId="0"/>
      <p:bldP spid="25" grpId="0" animBg="1"/>
      <p:bldP spid="67789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0705" name="Rectangle 2"/>
          <p:cNvSpPr>
            <a:spLocks noGrp="1" noChangeArrowheads="1"/>
          </p:cNvSpPr>
          <p:nvPr>
            <p:ph type="title"/>
          </p:nvPr>
        </p:nvSpPr>
        <p:spPr>
          <a:xfrm>
            <a:off x="457200" y="0"/>
            <a:ext cx="8229600" cy="1143000"/>
          </a:xfrm>
        </p:spPr>
        <p:txBody>
          <a:bodyPr/>
          <a:lstStyle/>
          <a:p>
            <a:pPr eaLnBrk="1" hangingPunct="1"/>
            <a:r>
              <a:rPr lang="en-US" dirty="0" err="1" smtClean="0"/>
              <a:t>Rephotography</a:t>
            </a:r>
            <a:endParaRPr lang="en-US" dirty="0" smtClean="0"/>
          </a:p>
        </p:txBody>
      </p:sp>
      <p:pic>
        <p:nvPicPr>
          <p:cNvPr id="200706" name="Picture 3" descr="AnselAdamsCompare"/>
          <p:cNvPicPr>
            <a:picLocks noChangeAspect="1" noChangeArrowheads="1"/>
          </p:cNvPicPr>
          <p:nvPr/>
        </p:nvPicPr>
        <p:blipFill>
          <a:blip r:embed="rId2" cstate="print"/>
          <a:srcRect/>
          <a:stretch>
            <a:fillRect/>
          </a:stretch>
        </p:blipFill>
        <p:spPr bwMode="auto">
          <a:xfrm>
            <a:off x="2847975" y="3235325"/>
            <a:ext cx="4762500" cy="3573463"/>
          </a:xfrm>
          <a:prstGeom prst="rect">
            <a:avLst/>
          </a:prstGeom>
          <a:noFill/>
          <a:ln w="9525">
            <a:noFill/>
            <a:miter lim="800000"/>
            <a:headEnd/>
            <a:tailEnd/>
          </a:ln>
        </p:spPr>
      </p:pic>
      <p:pic>
        <p:nvPicPr>
          <p:cNvPr id="200707" name="Picture 4" descr="AnselAdamsOverhead"/>
          <p:cNvPicPr>
            <a:picLocks noChangeAspect="1" noChangeArrowheads="1"/>
          </p:cNvPicPr>
          <p:nvPr/>
        </p:nvPicPr>
        <p:blipFill>
          <a:blip r:embed="rId3" cstate="print"/>
          <a:srcRect/>
          <a:stretch>
            <a:fillRect/>
          </a:stretch>
        </p:blipFill>
        <p:spPr bwMode="auto">
          <a:xfrm>
            <a:off x="1116013" y="3635375"/>
            <a:ext cx="4073525" cy="3057525"/>
          </a:xfrm>
          <a:prstGeom prst="rect">
            <a:avLst/>
          </a:prstGeom>
          <a:noFill/>
          <a:ln w="9525">
            <a:noFill/>
            <a:miter lim="800000"/>
            <a:headEnd/>
            <a:tailEnd/>
          </a:ln>
        </p:spPr>
      </p:pic>
      <p:sp>
        <p:nvSpPr>
          <p:cNvPr id="200708" name="Text Box 5"/>
          <p:cNvSpPr txBox="1">
            <a:spLocks noChangeArrowheads="1"/>
          </p:cNvSpPr>
          <p:nvPr/>
        </p:nvSpPr>
        <p:spPr bwMode="auto">
          <a:xfrm>
            <a:off x="5838825" y="6500813"/>
            <a:ext cx="1997075" cy="228600"/>
          </a:xfrm>
          <a:prstGeom prst="rect">
            <a:avLst/>
          </a:prstGeom>
          <a:noFill/>
          <a:ln w="9525">
            <a:noFill/>
            <a:miter lim="800000"/>
            <a:headEnd/>
            <a:tailEnd/>
          </a:ln>
        </p:spPr>
        <p:txBody>
          <a:bodyPr>
            <a:spAutoFit/>
          </a:bodyPr>
          <a:lstStyle/>
          <a:p>
            <a:pPr>
              <a:spcBef>
                <a:spcPct val="50000"/>
              </a:spcBef>
            </a:pPr>
            <a:r>
              <a:rPr lang="en-US" sz="900">
                <a:latin typeface="Calibri" pitchFamily="34" charset="0"/>
              </a:rPr>
              <a:t>Topographic data courtesy USGS</a:t>
            </a:r>
          </a:p>
        </p:txBody>
      </p:sp>
      <p:pic>
        <p:nvPicPr>
          <p:cNvPr id="200709" name="Picture 6"/>
          <p:cNvPicPr>
            <a:picLocks noChangeAspect="1" noChangeArrowheads="1"/>
          </p:cNvPicPr>
          <p:nvPr/>
        </p:nvPicPr>
        <p:blipFill>
          <a:blip r:embed="rId4" cstate="print"/>
          <a:srcRect/>
          <a:stretch>
            <a:fillRect/>
          </a:stretch>
        </p:blipFill>
        <p:spPr bwMode="auto">
          <a:xfrm>
            <a:off x="4187825" y="1046163"/>
            <a:ext cx="3463925" cy="2613025"/>
          </a:xfrm>
          <a:prstGeom prst="rect">
            <a:avLst/>
          </a:prstGeom>
          <a:noFill/>
          <a:ln w="9525">
            <a:noFill/>
            <a:miter lim="800000"/>
            <a:headEnd/>
            <a:tailEnd/>
          </a:ln>
        </p:spPr>
      </p:pic>
      <p:pic>
        <p:nvPicPr>
          <p:cNvPr id="200710" name="Picture 7"/>
          <p:cNvPicPr>
            <a:picLocks noChangeAspect="1" noChangeArrowheads="1"/>
          </p:cNvPicPr>
          <p:nvPr/>
        </p:nvPicPr>
        <p:blipFill>
          <a:blip r:embed="rId5" cstate="print"/>
          <a:srcRect/>
          <a:stretch>
            <a:fillRect/>
          </a:stretch>
        </p:blipFill>
        <p:spPr bwMode="auto">
          <a:xfrm>
            <a:off x="1533525" y="979488"/>
            <a:ext cx="2132013" cy="2717800"/>
          </a:xfrm>
          <a:prstGeom prst="rect">
            <a:avLst/>
          </a:prstGeom>
          <a:noFill/>
          <a:ln w="9525">
            <a:noFill/>
            <a:miter lim="800000"/>
            <a:headEnd/>
            <a:tailEnd/>
          </a:ln>
        </p:spPr>
      </p:pic>
    </p:spTree>
    <p:extLst>
      <p:ext uri="{BB962C8B-B14F-4D97-AF65-F5344CB8AC3E}">
        <p14:creationId xmlns:p14="http://schemas.microsoft.com/office/powerpoint/2010/main" val="4217698366"/>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Line 1"/>
          <p:cNvSpPr>
            <a:spLocks noChangeShapeType="1"/>
          </p:cNvSpPr>
          <p:nvPr/>
        </p:nvSpPr>
        <p:spPr bwMode="auto">
          <a:xfrm>
            <a:off x="685800" y="838200"/>
            <a:ext cx="7772400" cy="1588"/>
          </a:xfrm>
          <a:prstGeom prst="line">
            <a:avLst/>
          </a:prstGeom>
          <a:noFill/>
          <a:ln w="38100" cap="flat">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1506" name="Rectangle 2"/>
          <p:cNvSpPr>
            <a:spLocks noGrp="1" noChangeArrowheads="1"/>
          </p:cNvSpPr>
          <p:nvPr>
            <p:ph type="title"/>
          </p:nvPr>
        </p:nvSpPr>
        <p:spPr>
          <a:xfrm>
            <a:off x="457200" y="-131391"/>
            <a:ext cx="8229600" cy="1143000"/>
          </a:xfrm>
          <a:ln/>
        </p:spPr>
        <p:txBody>
          <a:bodyPr rIns="132080"/>
          <a:lstStyle/>
          <a:p>
            <a:r>
              <a:rPr lang="en-US" dirty="0"/>
              <a:t>Solving structure from motion</a:t>
            </a:r>
          </a:p>
        </p:txBody>
      </p:sp>
      <p:sp>
        <p:nvSpPr>
          <p:cNvPr id="21507" name="Rectangle 3"/>
          <p:cNvSpPr>
            <a:spLocks noGrp="1" noChangeArrowheads="1"/>
          </p:cNvSpPr>
          <p:nvPr>
            <p:ph type="body" idx="1"/>
          </p:nvPr>
        </p:nvSpPr>
        <p:spPr>
          <a:ln/>
        </p:spPr>
        <p:txBody>
          <a:bodyPr rIns="132080">
            <a:normAutofit lnSpcReduction="10000"/>
          </a:bodyPr>
          <a:lstStyle/>
          <a:p>
            <a:pPr marL="382588" indent="-342900">
              <a:lnSpc>
                <a:spcPct val="80000"/>
              </a:lnSpc>
            </a:pPr>
            <a:r>
              <a:rPr lang="en-US" sz="2500"/>
              <a:t>Minimizing </a:t>
            </a:r>
            <a:r>
              <a:rPr lang="en-US" sz="2500">
                <a:latin typeface="Lucida Grande" charset="0"/>
                <a:cs typeface="Lucida Grande" charset="0"/>
                <a:sym typeface="Lucida Grande" charset="0"/>
              </a:rPr>
              <a:t>g </a:t>
            </a:r>
            <a:r>
              <a:rPr lang="en-US" sz="2500"/>
              <a:t>is difficult:</a:t>
            </a:r>
          </a:p>
          <a:p>
            <a:pPr marL="782638" lvl="1">
              <a:lnSpc>
                <a:spcPct val="80000"/>
              </a:lnSpc>
              <a:buClr>
                <a:srgbClr val="000000"/>
              </a:buClr>
              <a:buFont typeface="Arial" charset="0"/>
              <a:buChar char="–"/>
            </a:pPr>
            <a:r>
              <a:rPr lang="en-US" sz="1800">
                <a:latin typeface="Lucida Grande" charset="0"/>
                <a:cs typeface="Lucida Grande" charset="0"/>
                <a:sym typeface="Lucida Grande" charset="0"/>
              </a:rPr>
              <a:t>g</a:t>
            </a:r>
            <a:r>
              <a:rPr lang="en-US" sz="1800"/>
              <a:t> is non-linear due to rotations, perspective division</a:t>
            </a:r>
          </a:p>
          <a:p>
            <a:pPr marL="782638" lvl="1">
              <a:lnSpc>
                <a:spcPct val="80000"/>
              </a:lnSpc>
              <a:buClr>
                <a:srgbClr val="000000"/>
              </a:buClr>
              <a:buFont typeface="Arial" charset="0"/>
              <a:buChar char="–"/>
            </a:pPr>
            <a:r>
              <a:rPr lang="en-US" sz="1800"/>
              <a:t>lots of parameters: 3 for each 3D point, 6 for each camera</a:t>
            </a:r>
          </a:p>
          <a:p>
            <a:pPr marL="782638" lvl="1">
              <a:lnSpc>
                <a:spcPct val="80000"/>
              </a:lnSpc>
              <a:buClr>
                <a:srgbClr val="000000"/>
              </a:buClr>
              <a:buFont typeface="Arial" charset="0"/>
              <a:buChar char="–"/>
            </a:pPr>
            <a:r>
              <a:rPr lang="en-US" sz="1800"/>
              <a:t>difficult to initialize</a:t>
            </a:r>
          </a:p>
          <a:p>
            <a:pPr marL="782638" lvl="1">
              <a:lnSpc>
                <a:spcPct val="80000"/>
              </a:lnSpc>
              <a:buClr>
                <a:srgbClr val="000000"/>
              </a:buClr>
              <a:buFont typeface="Arial" charset="0"/>
              <a:buChar char="–"/>
            </a:pPr>
            <a:r>
              <a:rPr lang="en-US" sz="1800"/>
              <a:t>gauge ambiguity: error is invariant to a similarity transform (translation, rotation, uniform scale) </a:t>
            </a:r>
          </a:p>
          <a:p>
            <a:pPr marL="382588" indent="-342900">
              <a:lnSpc>
                <a:spcPct val="80000"/>
              </a:lnSpc>
              <a:buClr>
                <a:srgbClr val="000000"/>
              </a:buClr>
              <a:buFontTx/>
              <a:buChar char="•"/>
            </a:pPr>
            <a:endParaRPr lang="en-US"/>
          </a:p>
          <a:p>
            <a:pPr marL="382588" indent="-342900">
              <a:lnSpc>
                <a:spcPct val="80000"/>
              </a:lnSpc>
            </a:pPr>
            <a:r>
              <a:rPr lang="en-US"/>
              <a:t>Many techniques use non-linear least-squares optimization (</a:t>
            </a:r>
            <a:r>
              <a:rPr lang="en-US">
                <a:latin typeface="Arial Italic" charset="0"/>
                <a:cs typeface="Arial Italic" charset="0"/>
                <a:sym typeface="Arial Italic" charset="0"/>
              </a:rPr>
              <a:t>bundle adjustment</a:t>
            </a:r>
            <a:r>
              <a:rPr lang="en-US"/>
              <a:t>)</a:t>
            </a:r>
          </a:p>
          <a:p>
            <a:pPr marL="782638" lvl="1">
              <a:lnSpc>
                <a:spcPct val="80000"/>
              </a:lnSpc>
              <a:buClr>
                <a:srgbClr val="000000"/>
              </a:buClr>
              <a:buFont typeface="Arial" charset="0"/>
              <a:buChar char="–"/>
            </a:pPr>
            <a:r>
              <a:rPr lang="en-US" sz="1800"/>
              <a:t>Levenberg-Marquardt is a popular algorithm</a:t>
            </a:r>
          </a:p>
          <a:p>
            <a:pPr marL="782638" lvl="1">
              <a:lnSpc>
                <a:spcPct val="80000"/>
              </a:lnSpc>
              <a:buClr>
                <a:srgbClr val="000000"/>
              </a:buClr>
              <a:buFont typeface="Arial" charset="0"/>
              <a:buChar char="–"/>
            </a:pPr>
            <a:r>
              <a:rPr lang="en-US" sz="1800" u="sng">
                <a:solidFill>
                  <a:srgbClr val="0000FF"/>
                </a:solidFill>
                <a:hlinkClick r:id="rId2"/>
              </a:rPr>
              <a:t>http://en.wikipedia.org/wiki/Levenberg-Marquardt_algorithm</a:t>
            </a:r>
            <a:endParaRPr lang="en-US" sz="1800"/>
          </a:p>
          <a:p>
            <a:pPr marL="782638" lvl="1">
              <a:lnSpc>
                <a:spcPct val="80000"/>
              </a:lnSpc>
              <a:buClr>
                <a:srgbClr val="000000"/>
              </a:buClr>
              <a:buFont typeface="Arial" charset="0"/>
              <a:buChar char="–"/>
            </a:pPr>
            <a:endParaRPr lang="en-US" sz="1800"/>
          </a:p>
          <a:p>
            <a:pPr marL="382588" indent="-342900">
              <a:lnSpc>
                <a:spcPct val="80000"/>
              </a:lnSpc>
            </a:pPr>
            <a:r>
              <a:rPr lang="en-US"/>
              <a:t>Good code online</a:t>
            </a:r>
          </a:p>
          <a:p>
            <a:pPr marL="782638" lvl="1">
              <a:lnSpc>
                <a:spcPct val="80000"/>
              </a:lnSpc>
              <a:buClr>
                <a:srgbClr val="000000"/>
              </a:buClr>
              <a:buFont typeface="Arial" charset="0"/>
              <a:buChar char="–"/>
            </a:pPr>
            <a:r>
              <a:rPr lang="en-US" sz="1800"/>
              <a:t>Bundler:  </a:t>
            </a:r>
            <a:r>
              <a:rPr lang="en-US" sz="1800" u="sng">
                <a:solidFill>
                  <a:srgbClr val="0000FF"/>
                </a:solidFill>
                <a:hlinkClick r:id="rId3"/>
              </a:rPr>
              <a:t>http://phototour.cs.washington.edu/bundler/</a:t>
            </a:r>
            <a:endParaRPr lang="en-US" sz="1800"/>
          </a:p>
          <a:p>
            <a:pPr marL="782638" lvl="1">
              <a:lnSpc>
                <a:spcPct val="80000"/>
              </a:lnSpc>
              <a:buClr>
                <a:srgbClr val="000000"/>
              </a:buClr>
              <a:buFont typeface="Arial" charset="0"/>
              <a:buChar char="–"/>
            </a:pPr>
            <a:r>
              <a:rPr lang="en-US" sz="1800"/>
              <a:t>Multicore:  </a:t>
            </a:r>
            <a:r>
              <a:rPr lang="en-US" sz="1800" u="sng">
                <a:solidFill>
                  <a:srgbClr val="0000FF"/>
                </a:solidFill>
                <a:hlinkClick r:id="rId4"/>
              </a:rPr>
              <a:t>http://grail.cs.washington.edu/projects/mcba/</a:t>
            </a:r>
            <a:endParaRPr lang="en-US" sz="1800" u="sng">
              <a:solidFill>
                <a:srgbClr val="0000FF"/>
              </a:solidFill>
            </a:endParaRPr>
          </a:p>
        </p:txBody>
      </p:sp>
    </p:spTree>
    <p:extLst>
      <p:ext uri="{BB962C8B-B14F-4D97-AF65-F5344CB8AC3E}">
        <p14:creationId xmlns:p14="http://schemas.microsoft.com/office/powerpoint/2010/main" val="20054575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t>Suppose we know 3D points and affine camera parameters …</a:t>
            </a:r>
            <a:endParaRPr lang="en-US" dirty="0"/>
          </a:p>
        </p:txBody>
      </p:sp>
      <p:sp>
        <p:nvSpPr>
          <p:cNvPr id="3076" name="Content Placeholder 2"/>
          <p:cNvSpPr>
            <a:spLocks noGrp="1"/>
          </p:cNvSpPr>
          <p:nvPr>
            <p:ph idx="1"/>
          </p:nvPr>
        </p:nvSpPr>
        <p:spPr/>
        <p:txBody>
          <a:bodyPr/>
          <a:lstStyle/>
          <a:p>
            <a:pPr>
              <a:buFont typeface="Arial" charset="0"/>
              <a:buNone/>
            </a:pPr>
            <a:r>
              <a:rPr lang="en-US" sz="3600" dirty="0" smtClean="0"/>
              <a:t>	then, we can compute the observed 2d positions of each point</a:t>
            </a:r>
          </a:p>
        </p:txBody>
      </p:sp>
      <p:graphicFrame>
        <p:nvGraphicFramePr>
          <p:cNvPr id="3074" name="Object 4"/>
          <p:cNvGraphicFramePr>
            <a:graphicFrameLocks noChangeAspect="1"/>
          </p:cNvGraphicFramePr>
          <p:nvPr/>
        </p:nvGraphicFramePr>
        <p:xfrm>
          <a:off x="579438" y="2590800"/>
          <a:ext cx="7980362" cy="2490788"/>
        </p:xfrm>
        <a:graphic>
          <a:graphicData uri="http://schemas.openxmlformats.org/presentationml/2006/ole">
            <mc:AlternateContent xmlns:mc="http://schemas.openxmlformats.org/markup-compatibility/2006">
              <mc:Choice xmlns:v="urn:schemas-microsoft-com:vml" Requires="v">
                <p:oleObj spid="_x0000_s30782" name="Equation" r:id="rId3" imgW="3009600" imgH="939600" progId="Equation.3">
                  <p:embed/>
                </p:oleObj>
              </mc:Choice>
              <mc:Fallback>
                <p:oleObj name="Equation" r:id="rId3" imgW="3009600" imgH="9396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438" y="2590800"/>
                        <a:ext cx="7980362" cy="24907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7" name="TextBox 4"/>
          <p:cNvSpPr txBox="1">
            <a:spLocks noChangeArrowheads="1"/>
          </p:cNvSpPr>
          <p:nvPr/>
        </p:nvSpPr>
        <p:spPr bwMode="auto">
          <a:xfrm>
            <a:off x="76200" y="5562600"/>
            <a:ext cx="4038600" cy="461963"/>
          </a:xfrm>
          <a:prstGeom prst="rect">
            <a:avLst/>
          </a:prstGeom>
          <a:noFill/>
          <a:ln w="9525">
            <a:noFill/>
            <a:miter lim="800000"/>
            <a:headEnd/>
            <a:tailEnd/>
          </a:ln>
        </p:spPr>
        <p:txBody>
          <a:bodyPr>
            <a:spAutoFit/>
          </a:bodyPr>
          <a:lstStyle/>
          <a:p>
            <a:r>
              <a:rPr lang="en-US" sz="2400"/>
              <a:t>Camera Parameters (2mx3)</a:t>
            </a:r>
          </a:p>
        </p:txBody>
      </p:sp>
      <p:cxnSp>
        <p:nvCxnSpPr>
          <p:cNvPr id="7" name="Straight Arrow Connector 6"/>
          <p:cNvCxnSpPr/>
          <p:nvPr/>
        </p:nvCxnSpPr>
        <p:spPr>
          <a:xfrm rot="5400000" flipH="1" flipV="1">
            <a:off x="839788" y="5334000"/>
            <a:ext cx="455612"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flipH="1" flipV="1">
            <a:off x="3124201" y="4419600"/>
            <a:ext cx="457200" cy="31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080" name="TextBox 8"/>
          <p:cNvSpPr txBox="1">
            <a:spLocks noChangeArrowheads="1"/>
          </p:cNvSpPr>
          <p:nvPr/>
        </p:nvSpPr>
        <p:spPr bwMode="auto">
          <a:xfrm>
            <a:off x="2189163" y="4648200"/>
            <a:ext cx="2306637" cy="461963"/>
          </a:xfrm>
          <a:prstGeom prst="rect">
            <a:avLst/>
          </a:prstGeom>
          <a:solidFill>
            <a:schemeClr val="bg1"/>
          </a:solidFill>
          <a:ln w="9525">
            <a:noFill/>
            <a:miter lim="800000"/>
            <a:headEnd/>
            <a:tailEnd/>
          </a:ln>
        </p:spPr>
        <p:txBody>
          <a:bodyPr wrap="none">
            <a:spAutoFit/>
          </a:bodyPr>
          <a:lstStyle/>
          <a:p>
            <a:r>
              <a:rPr lang="en-US" sz="2400"/>
              <a:t>3D Points (3xn)</a:t>
            </a:r>
          </a:p>
        </p:txBody>
      </p:sp>
      <p:sp>
        <p:nvSpPr>
          <p:cNvPr id="3081" name="TextBox 9"/>
          <p:cNvSpPr txBox="1">
            <a:spLocks noChangeArrowheads="1"/>
          </p:cNvSpPr>
          <p:nvPr/>
        </p:nvSpPr>
        <p:spPr bwMode="auto">
          <a:xfrm>
            <a:off x="5105400" y="5562600"/>
            <a:ext cx="3581400" cy="461963"/>
          </a:xfrm>
          <a:prstGeom prst="rect">
            <a:avLst/>
          </a:prstGeom>
          <a:noFill/>
          <a:ln w="9525">
            <a:noFill/>
            <a:miter lim="800000"/>
            <a:headEnd/>
            <a:tailEnd/>
          </a:ln>
        </p:spPr>
        <p:txBody>
          <a:bodyPr>
            <a:spAutoFit/>
          </a:bodyPr>
          <a:lstStyle/>
          <a:p>
            <a:r>
              <a:rPr lang="en-US" sz="2400"/>
              <a:t>2D Image Points (2mxn)</a:t>
            </a:r>
          </a:p>
        </p:txBody>
      </p:sp>
      <p:cxnSp>
        <p:nvCxnSpPr>
          <p:cNvPr id="11" name="Straight Arrow Connector 10"/>
          <p:cNvCxnSpPr/>
          <p:nvPr/>
        </p:nvCxnSpPr>
        <p:spPr>
          <a:xfrm rot="5400000" flipH="1" flipV="1">
            <a:off x="6743701" y="5219700"/>
            <a:ext cx="533400" cy="3175"/>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72946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normAutofit fontScale="90000"/>
          </a:bodyPr>
          <a:lstStyle/>
          <a:p>
            <a:pPr>
              <a:defRPr/>
            </a:pPr>
            <a:r>
              <a:rPr lang="en-US" dirty="0" smtClean="0"/>
              <a:t>What if we instead observe corresponding 2d image points?</a:t>
            </a:r>
          </a:p>
        </p:txBody>
      </p:sp>
      <p:sp>
        <p:nvSpPr>
          <p:cNvPr id="11268" name="Rectangle 3"/>
          <p:cNvSpPr>
            <a:spLocks noGrp="1" noChangeArrowheads="1"/>
          </p:cNvSpPr>
          <p:nvPr>
            <p:ph type="body" idx="1"/>
          </p:nvPr>
        </p:nvSpPr>
        <p:spPr/>
        <p:txBody>
          <a:bodyPr/>
          <a:lstStyle/>
          <a:p>
            <a:pPr>
              <a:buFont typeface="Arial" charset="0"/>
              <a:buNone/>
              <a:defRPr/>
            </a:pPr>
            <a:endParaRPr lang="en-US" sz="1600" dirty="0" smtClean="0"/>
          </a:p>
          <a:p>
            <a:pPr marL="0">
              <a:buFont typeface="Arial" charset="0"/>
              <a:buNone/>
              <a:defRPr/>
            </a:pPr>
            <a:r>
              <a:rPr lang="en-US" dirty="0" smtClean="0"/>
              <a:t>Can we recover the camera parameters and 3d points?</a:t>
            </a:r>
          </a:p>
        </p:txBody>
      </p:sp>
      <p:sp>
        <p:nvSpPr>
          <p:cNvPr id="6149" name="Line 6"/>
          <p:cNvSpPr>
            <a:spLocks noChangeShapeType="1"/>
          </p:cNvSpPr>
          <p:nvPr/>
        </p:nvSpPr>
        <p:spPr bwMode="auto">
          <a:xfrm>
            <a:off x="4405313" y="2743200"/>
            <a:ext cx="0" cy="2743200"/>
          </a:xfrm>
          <a:prstGeom prst="line">
            <a:avLst/>
          </a:prstGeom>
          <a:noFill/>
          <a:ln w="9525">
            <a:solidFill>
              <a:srgbClr val="FF0000"/>
            </a:solidFill>
            <a:round/>
            <a:headEnd/>
            <a:tailEnd type="triangle" w="med" len="med"/>
          </a:ln>
        </p:spPr>
        <p:txBody>
          <a:bodyPr/>
          <a:lstStyle/>
          <a:p>
            <a:endParaRPr lang="en-US"/>
          </a:p>
        </p:txBody>
      </p:sp>
      <p:sp>
        <p:nvSpPr>
          <p:cNvPr id="6150" name="Text Box 7"/>
          <p:cNvSpPr txBox="1">
            <a:spLocks noChangeArrowheads="1"/>
          </p:cNvSpPr>
          <p:nvPr/>
        </p:nvSpPr>
        <p:spPr bwMode="auto">
          <a:xfrm>
            <a:off x="2466975" y="2514600"/>
            <a:ext cx="2405063" cy="369888"/>
          </a:xfrm>
          <a:prstGeom prst="rect">
            <a:avLst/>
          </a:prstGeom>
          <a:noFill/>
          <a:ln w="9525">
            <a:noFill/>
            <a:miter lim="800000"/>
            <a:headEnd/>
            <a:tailEnd/>
          </a:ln>
        </p:spPr>
        <p:txBody>
          <a:bodyPr>
            <a:spAutoFit/>
          </a:bodyPr>
          <a:lstStyle/>
          <a:p>
            <a:pPr algn="ctr"/>
            <a:r>
              <a:rPr lang="en-US">
                <a:solidFill>
                  <a:srgbClr val="FF0000"/>
                </a:solidFill>
              </a:rPr>
              <a:t>cameras (2</a:t>
            </a:r>
            <a:r>
              <a:rPr lang="en-US" sz="800">
                <a:solidFill>
                  <a:srgbClr val="FF0000"/>
                </a:solidFill>
              </a:rPr>
              <a:t> </a:t>
            </a:r>
            <a:r>
              <a:rPr lang="en-US" i="1">
                <a:solidFill>
                  <a:srgbClr val="FF0000"/>
                </a:solidFill>
              </a:rPr>
              <a:t>m</a:t>
            </a:r>
            <a:r>
              <a:rPr lang="en-US">
                <a:solidFill>
                  <a:srgbClr val="FF0000"/>
                </a:solidFill>
              </a:rPr>
              <a:t>)</a:t>
            </a:r>
          </a:p>
        </p:txBody>
      </p:sp>
      <p:sp>
        <p:nvSpPr>
          <p:cNvPr id="6151" name="Line 8"/>
          <p:cNvSpPr>
            <a:spLocks noChangeShapeType="1"/>
          </p:cNvSpPr>
          <p:nvPr/>
        </p:nvSpPr>
        <p:spPr bwMode="auto">
          <a:xfrm>
            <a:off x="1100138" y="5486400"/>
            <a:ext cx="3124200" cy="0"/>
          </a:xfrm>
          <a:prstGeom prst="line">
            <a:avLst/>
          </a:prstGeom>
          <a:noFill/>
          <a:ln w="9525">
            <a:solidFill>
              <a:srgbClr val="FF0000"/>
            </a:solidFill>
            <a:round/>
            <a:headEnd/>
            <a:tailEnd type="triangle" w="med" len="med"/>
          </a:ln>
        </p:spPr>
        <p:txBody>
          <a:bodyPr/>
          <a:lstStyle/>
          <a:p>
            <a:endParaRPr lang="en-US"/>
          </a:p>
        </p:txBody>
      </p:sp>
      <p:sp>
        <p:nvSpPr>
          <p:cNvPr id="6152" name="Text Box 9"/>
          <p:cNvSpPr txBox="1">
            <a:spLocks noChangeArrowheads="1"/>
          </p:cNvSpPr>
          <p:nvPr/>
        </p:nvSpPr>
        <p:spPr bwMode="auto">
          <a:xfrm>
            <a:off x="1897063" y="5486400"/>
            <a:ext cx="1455737" cy="457200"/>
          </a:xfrm>
          <a:prstGeom prst="rect">
            <a:avLst/>
          </a:prstGeom>
          <a:noFill/>
          <a:ln w="9525">
            <a:noFill/>
            <a:miter lim="800000"/>
            <a:headEnd/>
            <a:tailEnd/>
          </a:ln>
        </p:spPr>
        <p:txBody>
          <a:bodyPr wrap="none">
            <a:spAutoFit/>
          </a:bodyPr>
          <a:lstStyle/>
          <a:p>
            <a:r>
              <a:rPr lang="en-US">
                <a:solidFill>
                  <a:srgbClr val="FF0000"/>
                </a:solidFill>
              </a:rPr>
              <a:t>points (</a:t>
            </a:r>
            <a:r>
              <a:rPr lang="en-US" i="1">
                <a:solidFill>
                  <a:srgbClr val="FF0000"/>
                </a:solidFill>
              </a:rPr>
              <a:t>n</a:t>
            </a:r>
            <a:r>
              <a:rPr lang="en-US">
                <a:solidFill>
                  <a:srgbClr val="FF0000"/>
                </a:solidFill>
              </a:rPr>
              <a:t>)</a:t>
            </a:r>
          </a:p>
        </p:txBody>
      </p:sp>
      <p:graphicFrame>
        <p:nvGraphicFramePr>
          <p:cNvPr id="6146" name="Object 4"/>
          <p:cNvGraphicFramePr>
            <a:graphicFrameLocks noChangeAspect="1"/>
          </p:cNvGraphicFramePr>
          <p:nvPr/>
        </p:nvGraphicFramePr>
        <p:xfrm>
          <a:off x="625475" y="2924175"/>
          <a:ext cx="8137525" cy="2325688"/>
        </p:xfrm>
        <a:graphic>
          <a:graphicData uri="http://schemas.openxmlformats.org/presentationml/2006/ole">
            <mc:AlternateContent xmlns:mc="http://schemas.openxmlformats.org/markup-compatibility/2006">
              <mc:Choice xmlns:v="urn:schemas-microsoft-com:vml" Requires="v">
                <p:oleObj spid="_x0000_s31806" name="Equation" r:id="rId4" imgW="3288960" imgH="939600" progId="Equation.3">
                  <p:embed/>
                </p:oleObj>
              </mc:Choice>
              <mc:Fallback>
                <p:oleObj name="Equation" r:id="rId4" imgW="3288960" imgH="939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5475" y="2924175"/>
                        <a:ext cx="8137525" cy="2325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1828800" y="6172200"/>
            <a:ext cx="6402388" cy="584200"/>
          </a:xfrm>
          <a:prstGeom prst="rect">
            <a:avLst/>
          </a:prstGeom>
          <a:noFill/>
        </p:spPr>
        <p:txBody>
          <a:bodyPr wrap="none">
            <a:spAutoFit/>
          </a:bodyPr>
          <a:lstStyle/>
          <a:p>
            <a:pPr>
              <a:defRPr/>
            </a:pPr>
            <a:r>
              <a:rPr lang="en-US" sz="3200" dirty="0">
                <a:latin typeface="+mn-lt"/>
              </a:rPr>
              <a:t>What rank is the matrix of 2D points?</a:t>
            </a:r>
          </a:p>
        </p:txBody>
      </p:sp>
    </p:spTree>
    <p:extLst>
      <p:ext uri="{BB962C8B-B14F-4D97-AF65-F5344CB8AC3E}">
        <p14:creationId xmlns:p14="http://schemas.microsoft.com/office/powerpoint/2010/main" val="270105163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5"/>
          <p:cNvSpPr>
            <a:spLocks noGrp="1" noChangeArrowheads="1"/>
          </p:cNvSpPr>
          <p:nvPr>
            <p:ph type="title"/>
          </p:nvPr>
        </p:nvSpPr>
        <p:spPr/>
        <p:txBody>
          <a:bodyPr>
            <a:normAutofit fontScale="90000"/>
          </a:bodyPr>
          <a:lstStyle/>
          <a:p>
            <a:r>
              <a:rPr lang="en-US" smtClean="0"/>
              <a:t>Factorizing the measurement matrix</a:t>
            </a:r>
          </a:p>
        </p:txBody>
      </p:sp>
      <p:graphicFrame>
        <p:nvGraphicFramePr>
          <p:cNvPr id="13314" name="Object 4"/>
          <p:cNvGraphicFramePr>
            <a:graphicFrameLocks noGrp="1" noChangeAspect="1"/>
          </p:cNvGraphicFramePr>
          <p:nvPr>
            <p:ph idx="1"/>
          </p:nvPr>
        </p:nvGraphicFramePr>
        <p:xfrm>
          <a:off x="685800" y="1484313"/>
          <a:ext cx="7772400" cy="5086350"/>
        </p:xfrm>
        <a:graphic>
          <a:graphicData uri="http://schemas.openxmlformats.org/presentationml/2006/ole">
            <mc:AlternateContent xmlns:mc="http://schemas.openxmlformats.org/markup-compatibility/2006">
              <mc:Choice xmlns:v="urn:schemas-microsoft-com:vml" Requires="v">
                <p:oleObj spid="_x0000_s32830" name="Image" r:id="rId4" imgW="11949206" imgH="7911111" progId="Photoshop.Image.10">
                  <p:embed/>
                </p:oleObj>
              </mc:Choice>
              <mc:Fallback>
                <p:oleObj name="Image" r:id="rId4" imgW="11949206" imgH="7911111" progId="Photoshop.Image.1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b="1155"/>
                      <a:stretch>
                        <a:fillRect/>
                      </a:stretch>
                    </p:blipFill>
                    <p:spPr bwMode="auto">
                      <a:xfrm>
                        <a:off x="685800" y="1484313"/>
                        <a:ext cx="7772400"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316" name="Text Box 7"/>
          <p:cNvSpPr txBox="1">
            <a:spLocks noChangeArrowheads="1"/>
          </p:cNvSpPr>
          <p:nvPr/>
        </p:nvSpPr>
        <p:spPr bwMode="auto">
          <a:xfrm>
            <a:off x="7648575" y="6470650"/>
            <a:ext cx="1419225" cy="274638"/>
          </a:xfrm>
          <a:prstGeom prst="rect">
            <a:avLst/>
          </a:prstGeom>
          <a:noFill/>
          <a:ln w="9525">
            <a:noFill/>
            <a:miter lim="800000"/>
            <a:headEnd/>
            <a:tailEnd/>
          </a:ln>
        </p:spPr>
        <p:txBody>
          <a:bodyPr wrap="none">
            <a:spAutoFit/>
          </a:bodyPr>
          <a:lstStyle/>
          <a:p>
            <a:r>
              <a:rPr lang="en-US" sz="1200"/>
              <a:t>Source: M. Hebert</a:t>
            </a:r>
          </a:p>
        </p:txBody>
      </p:sp>
    </p:spTree>
    <p:extLst>
      <p:ext uri="{BB962C8B-B14F-4D97-AF65-F5344CB8AC3E}">
        <p14:creationId xmlns:p14="http://schemas.microsoft.com/office/powerpoint/2010/main" val="259772081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5"/>
          <p:cNvSpPr>
            <a:spLocks noGrp="1" noChangeArrowheads="1"/>
          </p:cNvSpPr>
          <p:nvPr>
            <p:ph type="title"/>
          </p:nvPr>
        </p:nvSpPr>
        <p:spPr>
          <a:xfrm>
            <a:off x="457200" y="23859"/>
            <a:ext cx="8229600" cy="1143000"/>
          </a:xfrm>
        </p:spPr>
        <p:txBody>
          <a:bodyPr>
            <a:normAutofit fontScale="90000"/>
          </a:bodyPr>
          <a:lstStyle/>
          <a:p>
            <a:r>
              <a:rPr lang="en-US" dirty="0" smtClean="0"/>
              <a:t>Factorizing the measurement matrix</a:t>
            </a:r>
          </a:p>
        </p:txBody>
      </p:sp>
      <p:sp>
        <p:nvSpPr>
          <p:cNvPr id="14340" name="Rectangle 7"/>
          <p:cNvSpPr>
            <a:spLocks noGrp="1" noChangeArrowheads="1"/>
          </p:cNvSpPr>
          <p:nvPr>
            <p:ph type="body" idx="1"/>
          </p:nvPr>
        </p:nvSpPr>
        <p:spPr>
          <a:xfrm>
            <a:off x="457200" y="872100"/>
            <a:ext cx="8229600" cy="4525963"/>
          </a:xfrm>
        </p:spPr>
        <p:txBody>
          <a:bodyPr/>
          <a:lstStyle/>
          <a:p>
            <a:pPr>
              <a:buFontTx/>
              <a:buChar char="•"/>
            </a:pPr>
            <a:r>
              <a:rPr lang="en-US" dirty="0" smtClean="0"/>
              <a:t>Singular value decomposition of D:</a:t>
            </a:r>
          </a:p>
        </p:txBody>
      </p:sp>
      <p:graphicFrame>
        <p:nvGraphicFramePr>
          <p:cNvPr id="14338" name="Object 4"/>
          <p:cNvGraphicFramePr>
            <a:graphicFrameLocks noGrp="1" noChangeAspect="1"/>
          </p:cNvGraphicFramePr>
          <p:nvPr>
            <p:ph idx="4294967295"/>
            <p:extLst>
              <p:ext uri="{D42A27DB-BD31-4B8C-83A1-F6EECF244321}">
                <p14:modId xmlns:p14="http://schemas.microsoft.com/office/powerpoint/2010/main" val="2438007965"/>
              </p:ext>
            </p:extLst>
          </p:nvPr>
        </p:nvGraphicFramePr>
        <p:xfrm>
          <a:off x="1054100" y="1476770"/>
          <a:ext cx="7175500" cy="5257800"/>
        </p:xfrm>
        <a:graphic>
          <a:graphicData uri="http://schemas.openxmlformats.org/presentationml/2006/ole">
            <mc:AlternateContent xmlns:mc="http://schemas.openxmlformats.org/markup-compatibility/2006">
              <mc:Choice xmlns:v="urn:schemas-microsoft-com:vml" Requires="v">
                <p:oleObj spid="_x0000_s33854" name="Image" r:id="rId4" imgW="10311111" imgH="7555556" progId="Photoshop.Image.10">
                  <p:embed/>
                </p:oleObj>
              </mc:Choice>
              <mc:Fallback>
                <p:oleObj name="Image" r:id="rId4" imgW="10311111" imgH="7555556" progId="Photoshop.Image.1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4100" y="1476770"/>
                        <a:ext cx="71755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1" name="Text Box 8"/>
          <p:cNvSpPr txBox="1">
            <a:spLocks noChangeArrowheads="1"/>
          </p:cNvSpPr>
          <p:nvPr/>
        </p:nvSpPr>
        <p:spPr bwMode="auto">
          <a:xfrm>
            <a:off x="7648575" y="6470650"/>
            <a:ext cx="1419225" cy="274638"/>
          </a:xfrm>
          <a:prstGeom prst="rect">
            <a:avLst/>
          </a:prstGeom>
          <a:noFill/>
          <a:ln w="9525">
            <a:noFill/>
            <a:miter lim="800000"/>
            <a:headEnd/>
            <a:tailEnd/>
          </a:ln>
        </p:spPr>
        <p:txBody>
          <a:bodyPr wrap="none">
            <a:spAutoFit/>
          </a:bodyPr>
          <a:lstStyle/>
          <a:p>
            <a:r>
              <a:rPr lang="en-US" sz="1200"/>
              <a:t>Source: M. Hebert</a:t>
            </a:r>
          </a:p>
        </p:txBody>
      </p:sp>
      <p:sp>
        <p:nvSpPr>
          <p:cNvPr id="14342" name="Rectangle 9"/>
          <p:cNvSpPr>
            <a:spLocks noChangeArrowheads="1"/>
          </p:cNvSpPr>
          <p:nvPr/>
        </p:nvSpPr>
        <p:spPr bwMode="auto">
          <a:xfrm>
            <a:off x="5348598" y="3621992"/>
            <a:ext cx="3200400" cy="1316038"/>
          </a:xfrm>
          <a:prstGeom prst="rect">
            <a:avLst/>
          </a:prstGeom>
          <a:solidFill>
            <a:schemeClr val="bg1"/>
          </a:solidFill>
          <a:ln w="9525">
            <a:noFill/>
            <a:miter lim="800000"/>
            <a:headEnd/>
            <a:tailEnd/>
          </a:ln>
        </p:spPr>
        <p:txBody>
          <a:bodyPr wrap="none" anchor="ctr"/>
          <a:lstStyle/>
          <a:p>
            <a:endParaRPr lang="en-US"/>
          </a:p>
        </p:txBody>
      </p:sp>
    </p:spTree>
    <p:extLst>
      <p:ext uri="{BB962C8B-B14F-4D97-AF65-F5344CB8AC3E}">
        <p14:creationId xmlns:p14="http://schemas.microsoft.com/office/powerpoint/2010/main" val="356634596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normAutofit fontScale="90000"/>
          </a:bodyPr>
          <a:lstStyle/>
          <a:p>
            <a:r>
              <a:rPr lang="en-US" smtClean="0"/>
              <a:t>Factorizing the measurement matrix</a:t>
            </a:r>
          </a:p>
        </p:txBody>
      </p:sp>
      <p:sp>
        <p:nvSpPr>
          <p:cNvPr id="15364" name="Rectangle 3"/>
          <p:cNvSpPr>
            <a:spLocks noGrp="1" noChangeArrowheads="1"/>
          </p:cNvSpPr>
          <p:nvPr>
            <p:ph type="body" idx="1"/>
          </p:nvPr>
        </p:nvSpPr>
        <p:spPr/>
        <p:txBody>
          <a:bodyPr/>
          <a:lstStyle/>
          <a:p>
            <a:pPr>
              <a:buFontTx/>
              <a:buChar char="•"/>
            </a:pPr>
            <a:r>
              <a:rPr lang="en-US" smtClean="0"/>
              <a:t>Singular value decomposition of D:</a:t>
            </a:r>
          </a:p>
        </p:txBody>
      </p:sp>
      <p:graphicFrame>
        <p:nvGraphicFramePr>
          <p:cNvPr id="15362" name="Object 4"/>
          <p:cNvGraphicFramePr>
            <a:graphicFrameLocks noGrp="1" noChangeAspect="1"/>
          </p:cNvGraphicFramePr>
          <p:nvPr>
            <p:ph idx="4294967295"/>
          </p:nvPr>
        </p:nvGraphicFramePr>
        <p:xfrm>
          <a:off x="1054100" y="1371600"/>
          <a:ext cx="7175500" cy="5257800"/>
        </p:xfrm>
        <a:graphic>
          <a:graphicData uri="http://schemas.openxmlformats.org/presentationml/2006/ole">
            <mc:AlternateContent xmlns:mc="http://schemas.openxmlformats.org/markup-compatibility/2006">
              <mc:Choice xmlns:v="urn:schemas-microsoft-com:vml" Requires="v">
                <p:oleObj spid="_x0000_s34878" name="Image" r:id="rId4" imgW="10311111" imgH="7555556" progId="Photoshop.Image.10">
                  <p:embed/>
                </p:oleObj>
              </mc:Choice>
              <mc:Fallback>
                <p:oleObj name="Image" r:id="rId4" imgW="10311111" imgH="7555556" progId="Photoshop.Image.10">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4100" y="1371600"/>
                        <a:ext cx="71755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365" name="Text Box 5"/>
          <p:cNvSpPr txBox="1">
            <a:spLocks noChangeArrowheads="1"/>
          </p:cNvSpPr>
          <p:nvPr/>
        </p:nvSpPr>
        <p:spPr bwMode="auto">
          <a:xfrm>
            <a:off x="7648575" y="6470650"/>
            <a:ext cx="1419225" cy="274638"/>
          </a:xfrm>
          <a:prstGeom prst="rect">
            <a:avLst/>
          </a:prstGeom>
          <a:noFill/>
          <a:ln w="9525">
            <a:noFill/>
            <a:miter lim="800000"/>
            <a:headEnd/>
            <a:tailEnd/>
          </a:ln>
        </p:spPr>
        <p:txBody>
          <a:bodyPr wrap="none">
            <a:spAutoFit/>
          </a:bodyPr>
          <a:lstStyle/>
          <a:p>
            <a:r>
              <a:rPr lang="en-US" sz="1200"/>
              <a:t>Source: M. Hebert</a:t>
            </a:r>
          </a:p>
        </p:txBody>
      </p:sp>
    </p:spTree>
    <p:extLst>
      <p:ext uri="{BB962C8B-B14F-4D97-AF65-F5344CB8AC3E}">
        <p14:creationId xmlns:p14="http://schemas.microsoft.com/office/powerpoint/2010/main" val="399288044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644</TotalTime>
  <Words>1938</Words>
  <Application>Microsoft Macintosh PowerPoint</Application>
  <PresentationFormat>On-screen Show (4:3)</PresentationFormat>
  <Paragraphs>217</Paragraphs>
  <Slides>36</Slides>
  <Notes>21</Notes>
  <HiddenSlides>5</HiddenSlides>
  <MMClips>6</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36</vt:i4>
      </vt:variant>
    </vt:vector>
  </HeadingPairs>
  <TitlesOfParts>
    <vt:vector size="39" baseType="lpstr">
      <vt:lpstr>Office Theme</vt:lpstr>
      <vt:lpstr>Equation</vt:lpstr>
      <vt:lpstr>Image</vt:lpstr>
      <vt:lpstr>Structure From Motion</vt:lpstr>
      <vt:lpstr>Structure from motion</vt:lpstr>
      <vt:lpstr>PowerPoint Presentation</vt:lpstr>
      <vt:lpstr>Solving structure from motion</vt:lpstr>
      <vt:lpstr>Suppose we know 3D points and affine camera parameters …</vt:lpstr>
      <vt:lpstr>What if we instead observe corresponding 2d image points?</vt:lpstr>
      <vt:lpstr>Factorizing the measurement matrix</vt:lpstr>
      <vt:lpstr>Factorizing the measurement matrix</vt:lpstr>
      <vt:lpstr>Factorizing the measurement matrix</vt:lpstr>
      <vt:lpstr>Factorizing the measurement matrix</vt:lpstr>
      <vt:lpstr>Factorizing the measurement matrix</vt:lpstr>
      <vt:lpstr>Algorithm summary</vt:lpstr>
      <vt:lpstr>Structure from motion</vt:lpstr>
      <vt:lpstr>Structure from motion</vt:lpstr>
      <vt:lpstr>PowerPoint Presentation</vt:lpstr>
      <vt:lpstr>PowerPoint Presentation</vt:lpstr>
      <vt:lpstr>PowerPoint Presentation</vt:lpstr>
      <vt:lpstr>Scene reconstruction</vt:lpstr>
      <vt:lpstr>Feature detection</vt:lpstr>
      <vt:lpstr>Feature detection</vt:lpstr>
      <vt:lpstr>Feature detection</vt:lpstr>
      <vt:lpstr>Correspondence estimation</vt:lpstr>
      <vt:lpstr>Feature matching</vt:lpstr>
      <vt:lpstr>Feature matching</vt:lpstr>
      <vt:lpstr>Incremental structure from motion</vt:lpstr>
      <vt:lpstr>Incremental structure from motion</vt:lpstr>
      <vt:lpstr>Photo Explorer</vt:lpstr>
      <vt:lpstr>PowerPoint Presentation</vt:lpstr>
      <vt:lpstr>Navigation: Prague Old Town Square</vt:lpstr>
      <vt:lpstr>Hierarchical annotations</vt:lpstr>
      <vt:lpstr>Locking the camera (stabilization)</vt:lpstr>
      <vt:lpstr>Applications</vt:lpstr>
      <vt:lpstr>Community photo collections</vt:lpstr>
      <vt:lpstr>Community photo collections</vt:lpstr>
      <vt:lpstr>Virtual tour guide scenario</vt:lpstr>
      <vt:lpstr>Rephotography</vt:lpstr>
    </vt:vector>
  </TitlesOfParts>
  <Company>UW CSE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Structure From Motion</dc:title>
  <dc:creator>Ali Farhadi</dc:creator>
  <cp:lastModifiedBy>Ali Farhadi</cp:lastModifiedBy>
  <cp:revision>36</cp:revision>
  <dcterms:created xsi:type="dcterms:W3CDTF">2013-04-23T16:32:52Z</dcterms:created>
  <dcterms:modified xsi:type="dcterms:W3CDTF">2014-02-10T20:25:52Z</dcterms:modified>
</cp:coreProperties>
</file>