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810" r:id="rId2"/>
    <p:sldId id="853" r:id="rId3"/>
    <p:sldId id="807" r:id="rId4"/>
    <p:sldId id="806" r:id="rId5"/>
    <p:sldId id="804" r:id="rId6"/>
    <p:sldId id="801" r:id="rId7"/>
    <p:sldId id="803" r:id="rId8"/>
    <p:sldId id="800" r:id="rId9"/>
    <p:sldId id="811" r:id="rId10"/>
    <p:sldId id="856" r:id="rId11"/>
    <p:sldId id="828" r:id="rId12"/>
    <p:sldId id="669" r:id="rId13"/>
    <p:sldId id="670" r:id="rId14"/>
    <p:sldId id="671" r:id="rId15"/>
    <p:sldId id="672" r:id="rId16"/>
    <p:sldId id="833" r:id="rId17"/>
    <p:sldId id="795" r:id="rId18"/>
    <p:sldId id="797" r:id="rId19"/>
    <p:sldId id="799" r:id="rId20"/>
    <p:sldId id="798" r:id="rId21"/>
    <p:sldId id="829" r:id="rId22"/>
    <p:sldId id="831" r:id="rId23"/>
    <p:sldId id="847" r:id="rId24"/>
    <p:sldId id="832" r:id="rId25"/>
    <p:sldId id="794" r:id="rId26"/>
    <p:sldId id="1484" r:id="rId27"/>
    <p:sldId id="834" r:id="rId28"/>
    <p:sldId id="843" r:id="rId29"/>
    <p:sldId id="844" r:id="rId30"/>
    <p:sldId id="842" r:id="rId31"/>
    <p:sldId id="845" r:id="rId32"/>
    <p:sldId id="841" r:id="rId33"/>
    <p:sldId id="840" r:id="rId34"/>
    <p:sldId id="846" r:id="rId35"/>
    <p:sldId id="848" r:id="rId36"/>
    <p:sldId id="857" r:id="rId37"/>
    <p:sldId id="858" r:id="rId38"/>
    <p:sldId id="851" r:id="rId39"/>
    <p:sldId id="859" r:id="rId40"/>
    <p:sldId id="850" r:id="rId41"/>
    <p:sldId id="849" r:id="rId42"/>
    <p:sldId id="814" r:id="rId43"/>
    <p:sldId id="823" r:id="rId44"/>
    <p:sldId id="1485" r:id="rId45"/>
    <p:sldId id="817" r:id="rId46"/>
    <p:sldId id="819" r:id="rId47"/>
    <p:sldId id="822" r:id="rId48"/>
    <p:sldId id="820" r:id="rId49"/>
    <p:sldId id="821" r:id="rId50"/>
    <p:sldId id="816" r:id="rId51"/>
    <p:sldId id="824" r:id="rId52"/>
    <p:sldId id="825" r:id="rId53"/>
    <p:sldId id="827" r:id="rId54"/>
    <p:sldId id="82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941100"/>
    <a:srgbClr val="2F528F"/>
    <a:srgbClr val="4472C4"/>
    <a:srgbClr val="009193"/>
    <a:srgbClr val="FF0F1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32"/>
    <p:restoredTop sz="86127"/>
  </p:normalViewPr>
  <p:slideViewPr>
    <p:cSldViewPr snapToGrid="0" snapToObjects="1">
      <p:cViewPr varScale="1">
        <p:scale>
          <a:sx n="105" d="100"/>
          <a:sy n="105" d="100"/>
        </p:scale>
        <p:origin x="12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D4B6C-3138-8843-BD91-64E6187D266A}" type="datetimeFigureOut">
              <a:rPr lang="en-US" smtClean="0"/>
              <a:t>4/4/22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2B4D-0A54-5948-B9EA-262A85599C8A}" type="slidenum">
              <a:rPr lang="en-US" smtClean="0"/>
              <a:t>‹#›</a:t>
            </a:fld>
            <a:endParaRPr lang="en-US"/>
          </a:p>
        </p:txBody>
      </p:sp>
    </p:spTree>
    <p:extLst>
      <p:ext uri="{BB962C8B-B14F-4D97-AF65-F5344CB8AC3E}">
        <p14:creationId xmlns:p14="http://schemas.microsoft.com/office/powerpoint/2010/main" val="38377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a:t>
            </a:fld>
            <a:endParaRPr lang="en-US"/>
          </a:p>
        </p:txBody>
      </p:sp>
    </p:spTree>
    <p:extLst>
      <p:ext uri="{BB962C8B-B14F-4D97-AF65-F5344CB8AC3E}">
        <p14:creationId xmlns:p14="http://schemas.microsoft.com/office/powerpoint/2010/main" val="103444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www.gpsworld.com</a:t>
            </a:r>
            <a:r>
              <a:rPr lang="en-US" dirty="0"/>
              <a:t>/origins-gps-part-1/</a:t>
            </a:r>
          </a:p>
          <a:p>
            <a:endParaRPr lang="en-US" dirty="0"/>
          </a:p>
          <a:p>
            <a:r>
              <a:rPr lang="en-US" dirty="0"/>
              <a:t>https://</a:t>
            </a:r>
            <a:r>
              <a:rPr lang="en-US" dirty="0" err="1"/>
              <a:t>pdfs.semanticscholar.org</a:t>
            </a:r>
            <a:r>
              <a:rPr lang="en-US" dirty="0"/>
              <a:t>/d6f5/812c9f91d68862cf3e2a8af6a3f9db14ba2b.pdf</a:t>
            </a:r>
          </a:p>
        </p:txBody>
      </p:sp>
      <p:sp>
        <p:nvSpPr>
          <p:cNvPr id="4" name="Slide Number Placeholder 3"/>
          <p:cNvSpPr>
            <a:spLocks noGrp="1"/>
          </p:cNvSpPr>
          <p:nvPr>
            <p:ph type="sldNum" sz="quarter" idx="5"/>
          </p:nvPr>
        </p:nvSpPr>
        <p:spPr/>
        <p:txBody>
          <a:bodyPr/>
          <a:lstStyle/>
          <a:p>
            <a:fld id="{D711AF78-9C63-2C46-9D2F-C9E877191EAD}" type="slidenum">
              <a:rPr lang="en-US" smtClean="0"/>
              <a:t>9</a:t>
            </a:fld>
            <a:endParaRPr lang="en-US"/>
          </a:p>
        </p:txBody>
      </p:sp>
    </p:spTree>
    <p:extLst>
      <p:ext uri="{BB962C8B-B14F-4D97-AF65-F5344CB8AC3E}">
        <p14:creationId xmlns:p14="http://schemas.microsoft.com/office/powerpoint/2010/main" val="127051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11</a:t>
            </a:fld>
            <a:endParaRPr lang="en-US"/>
          </a:p>
        </p:txBody>
      </p:sp>
    </p:spTree>
    <p:extLst>
      <p:ext uri="{BB962C8B-B14F-4D97-AF65-F5344CB8AC3E}">
        <p14:creationId xmlns:p14="http://schemas.microsoft.com/office/powerpoint/2010/main" val="14965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r>
              <a:rPr lang="en-US" dirty="0"/>
              <a:t>https://</a:t>
            </a:r>
            <a:r>
              <a:rPr lang="en-US" dirty="0" err="1"/>
              <a:t>pdfs.semanticscholar.org</a:t>
            </a:r>
            <a:r>
              <a:rPr lang="en-US" dirty="0"/>
              <a:t>/d6f5/812c9f91d68862cf3e2a8af6a3f9db14ba2b.pdf</a:t>
            </a:r>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16</a:t>
            </a:fld>
            <a:endParaRPr lang="en-US"/>
          </a:p>
        </p:txBody>
      </p:sp>
    </p:spTree>
    <p:extLst>
      <p:ext uri="{BB962C8B-B14F-4D97-AF65-F5344CB8AC3E}">
        <p14:creationId xmlns:p14="http://schemas.microsoft.com/office/powerpoint/2010/main" val="139350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24</a:t>
            </a:fld>
            <a:endParaRPr lang="en-US"/>
          </a:p>
        </p:txBody>
      </p:sp>
    </p:spTree>
    <p:extLst>
      <p:ext uri="{BB962C8B-B14F-4D97-AF65-F5344CB8AC3E}">
        <p14:creationId xmlns:p14="http://schemas.microsoft.com/office/powerpoint/2010/main" val="127459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25</a:t>
            </a:fld>
            <a:endParaRPr lang="en-US"/>
          </a:p>
        </p:txBody>
      </p:sp>
    </p:spTree>
    <p:extLst>
      <p:ext uri="{BB962C8B-B14F-4D97-AF65-F5344CB8AC3E}">
        <p14:creationId xmlns:p14="http://schemas.microsoft.com/office/powerpoint/2010/main" val="429378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26</a:t>
            </a:fld>
            <a:endParaRPr lang="en-US"/>
          </a:p>
        </p:txBody>
      </p:sp>
    </p:spTree>
    <p:extLst>
      <p:ext uri="{BB962C8B-B14F-4D97-AF65-F5344CB8AC3E}">
        <p14:creationId xmlns:p14="http://schemas.microsoft.com/office/powerpoint/2010/main" val="170871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MSC = Mobile Switching Center</a:t>
            </a:r>
          </a:p>
        </p:txBody>
      </p:sp>
      <p:sp>
        <p:nvSpPr>
          <p:cNvPr id="4" name="Slide Number Placeholder 3"/>
          <p:cNvSpPr>
            <a:spLocks noGrp="1"/>
          </p:cNvSpPr>
          <p:nvPr>
            <p:ph type="sldNum" sz="quarter" idx="5"/>
          </p:nvPr>
        </p:nvSpPr>
        <p:spPr/>
        <p:txBody>
          <a:bodyPr/>
          <a:lstStyle/>
          <a:p>
            <a:fld id="{D711AF78-9C63-2C46-9D2F-C9E877191EAD}" type="slidenum">
              <a:rPr lang="en-US" smtClean="0"/>
              <a:t>40</a:t>
            </a:fld>
            <a:endParaRPr lang="en-US"/>
          </a:p>
        </p:txBody>
      </p:sp>
    </p:spTree>
    <p:extLst>
      <p:ext uri="{BB962C8B-B14F-4D97-AF65-F5344CB8AC3E}">
        <p14:creationId xmlns:p14="http://schemas.microsoft.com/office/powerpoint/2010/main" val="658893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46</a:t>
            </a:fld>
            <a:endParaRPr lang="en-US"/>
          </a:p>
        </p:txBody>
      </p:sp>
    </p:spTree>
    <p:extLst>
      <p:ext uri="{BB962C8B-B14F-4D97-AF65-F5344CB8AC3E}">
        <p14:creationId xmlns:p14="http://schemas.microsoft.com/office/powerpoint/2010/main" val="87753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0552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832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57571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8725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585FC-0C29-A44F-A02B-E770A597B6E3}" type="datetimeFigureOut">
              <a:rPr lang="en-US" smtClean="0"/>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41347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4585FC-0C29-A44F-A02B-E770A597B6E3}"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9681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585FC-0C29-A44F-A02B-E770A597B6E3}" type="datetimeFigureOut">
              <a:rPr lang="en-US" smtClean="0"/>
              <a:t>4/4/22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5767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585FC-0C29-A44F-A02B-E770A597B6E3}" type="datetimeFigureOut">
              <a:rPr lang="en-US" smtClean="0"/>
              <a:t>4/4/22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9275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585FC-0C29-A44F-A02B-E770A597B6E3}" type="datetimeFigureOut">
              <a:rPr lang="en-US" smtClean="0"/>
              <a:t>4/4/22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20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9805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277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585FC-0C29-A44F-A02B-E770A597B6E3}" type="datetimeFigureOut">
              <a:rPr lang="en-US" smtClean="0"/>
              <a:t>4/4/22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EA5F-A9A5-7E40-BA8C-EE17F86E1143}" type="slidenum">
              <a:rPr lang="en-US" smtClean="0"/>
              <a:t>‹#›</a:t>
            </a:fld>
            <a:endParaRPr lang="en-US"/>
          </a:p>
        </p:txBody>
      </p:sp>
    </p:spTree>
    <p:extLst>
      <p:ext uri="{BB962C8B-B14F-4D97-AF65-F5344CB8AC3E}">
        <p14:creationId xmlns:p14="http://schemas.microsoft.com/office/powerpoint/2010/main" val="4161460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8CC7C-49B3-9347-94BE-0209E0DD9B40}"/>
              </a:ext>
            </a:extLst>
          </p:cNvPr>
          <p:cNvPicPr>
            <a:picLocks noChangeAspect="1"/>
          </p:cNvPicPr>
          <p:nvPr/>
        </p:nvPicPr>
        <p:blipFill>
          <a:blip r:embed="rId3"/>
          <a:stretch>
            <a:fillRect/>
          </a:stretch>
        </p:blipFill>
        <p:spPr>
          <a:xfrm>
            <a:off x="207820" y="990844"/>
            <a:ext cx="4156364" cy="3082636"/>
          </a:xfrm>
          <a:prstGeom prst="rect">
            <a:avLst/>
          </a:prstGeom>
        </p:spPr>
      </p:pic>
      <p:pic>
        <p:nvPicPr>
          <p:cNvPr id="4" name="Picture 3">
            <a:extLst>
              <a:ext uri="{FF2B5EF4-FFF2-40B4-BE49-F238E27FC236}">
                <a16:creationId xmlns:a16="http://schemas.microsoft.com/office/drawing/2014/main" id="{187382F9-6D32-D24C-A650-A7D67B1A9601}"/>
              </a:ext>
            </a:extLst>
          </p:cNvPr>
          <p:cNvPicPr>
            <a:picLocks noChangeAspect="1"/>
          </p:cNvPicPr>
          <p:nvPr/>
        </p:nvPicPr>
        <p:blipFill>
          <a:blip r:embed="rId4"/>
          <a:stretch>
            <a:fillRect/>
          </a:stretch>
        </p:blipFill>
        <p:spPr>
          <a:xfrm>
            <a:off x="5253603" y="1502683"/>
            <a:ext cx="3261747" cy="3175000"/>
          </a:xfrm>
          <a:prstGeom prst="rect">
            <a:avLst/>
          </a:prstGeom>
        </p:spPr>
      </p:pic>
      <p:pic>
        <p:nvPicPr>
          <p:cNvPr id="5" name="Picture 4">
            <a:extLst>
              <a:ext uri="{FF2B5EF4-FFF2-40B4-BE49-F238E27FC236}">
                <a16:creationId xmlns:a16="http://schemas.microsoft.com/office/drawing/2014/main" id="{CCB9A743-8F2F-2C4A-9FC6-6E4472DB874B}"/>
              </a:ext>
            </a:extLst>
          </p:cNvPr>
          <p:cNvPicPr>
            <a:picLocks noChangeAspect="1"/>
          </p:cNvPicPr>
          <p:nvPr/>
        </p:nvPicPr>
        <p:blipFill>
          <a:blip r:embed="rId5"/>
          <a:stretch>
            <a:fillRect/>
          </a:stretch>
        </p:blipFill>
        <p:spPr>
          <a:xfrm>
            <a:off x="207820" y="3719301"/>
            <a:ext cx="4156364" cy="2637050"/>
          </a:xfrm>
          <a:prstGeom prst="rect">
            <a:avLst/>
          </a:prstGeom>
        </p:spPr>
      </p:pic>
      <p:pic>
        <p:nvPicPr>
          <p:cNvPr id="6" name="Picture 5">
            <a:extLst>
              <a:ext uri="{FF2B5EF4-FFF2-40B4-BE49-F238E27FC236}">
                <a16:creationId xmlns:a16="http://schemas.microsoft.com/office/drawing/2014/main" id="{289456F4-CC23-0F48-B9EB-ABF65831CA86}"/>
              </a:ext>
            </a:extLst>
          </p:cNvPr>
          <p:cNvPicPr>
            <a:picLocks noChangeAspect="1"/>
          </p:cNvPicPr>
          <p:nvPr/>
        </p:nvPicPr>
        <p:blipFill>
          <a:blip r:embed="rId6"/>
          <a:stretch>
            <a:fillRect/>
          </a:stretch>
        </p:blipFill>
        <p:spPr>
          <a:xfrm>
            <a:off x="4831703" y="3964215"/>
            <a:ext cx="3937000" cy="2209800"/>
          </a:xfrm>
          <a:prstGeom prst="rect">
            <a:avLst/>
          </a:prstGeom>
        </p:spPr>
      </p:pic>
      <p:sp>
        <p:nvSpPr>
          <p:cNvPr id="2" name="Slide Number Placeholder 1">
            <a:extLst>
              <a:ext uri="{FF2B5EF4-FFF2-40B4-BE49-F238E27FC236}">
                <a16:creationId xmlns:a16="http://schemas.microsoft.com/office/drawing/2014/main" id="{CC4C08F3-7D1D-DB48-8A13-A441E410E0CC}"/>
              </a:ext>
            </a:extLst>
          </p:cNvPr>
          <p:cNvSpPr>
            <a:spLocks noGrp="1"/>
          </p:cNvSpPr>
          <p:nvPr>
            <p:ph type="sldNum" sz="quarter" idx="12"/>
          </p:nvPr>
        </p:nvSpPr>
        <p:spPr/>
        <p:txBody>
          <a:bodyPr/>
          <a:lstStyle/>
          <a:p>
            <a:fld id="{3908DE9A-9F1E-E241-AE61-67432D23D3F3}" type="slidenum">
              <a:rPr lang="en-US" smtClean="0"/>
              <a:t>1</a:t>
            </a:fld>
            <a:endParaRPr lang="en-US"/>
          </a:p>
        </p:txBody>
      </p:sp>
      <p:sp>
        <p:nvSpPr>
          <p:cNvPr id="7" name="TextBox 6">
            <a:extLst>
              <a:ext uri="{FF2B5EF4-FFF2-40B4-BE49-F238E27FC236}">
                <a16:creationId xmlns:a16="http://schemas.microsoft.com/office/drawing/2014/main" id="{599B5056-61D9-5D43-927F-B74F1CF335D2}"/>
              </a:ext>
            </a:extLst>
          </p:cNvPr>
          <p:cNvSpPr txBox="1"/>
          <p:nvPr/>
        </p:nvSpPr>
        <p:spPr>
          <a:xfrm>
            <a:off x="1429555" y="0"/>
            <a:ext cx="6800045" cy="492443"/>
          </a:xfrm>
          <a:prstGeom prst="rect">
            <a:avLst/>
          </a:prstGeom>
          <a:noFill/>
        </p:spPr>
        <p:txBody>
          <a:bodyPr wrap="square" rtlCol="0">
            <a:spAutoFit/>
          </a:bodyPr>
          <a:lstStyle/>
          <a:p>
            <a:r>
              <a:rPr lang="en-US" sz="2600" dirty="0"/>
              <a:t>GPS systems (slides from </a:t>
            </a:r>
            <a:r>
              <a:rPr lang="en-US" sz="2600" dirty="0" err="1"/>
              <a:t>nirupam</a:t>
            </a:r>
            <a:r>
              <a:rPr lang="en-US" sz="2600" dirty="0"/>
              <a:t> </a:t>
            </a:r>
            <a:r>
              <a:rPr lang="en-US" sz="2600" dirty="0" err="1"/>
              <a:t>roy</a:t>
            </a:r>
            <a:r>
              <a:rPr lang="en-US" sz="2600" dirty="0"/>
              <a:t>)</a:t>
            </a:r>
          </a:p>
        </p:txBody>
      </p:sp>
    </p:spTree>
    <p:extLst>
      <p:ext uri="{BB962C8B-B14F-4D97-AF65-F5344CB8AC3E}">
        <p14:creationId xmlns:p14="http://schemas.microsoft.com/office/powerpoint/2010/main" val="104533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0" name="TextBox 9">
            <a:extLst>
              <a:ext uri="{FF2B5EF4-FFF2-40B4-BE49-F238E27FC236}">
                <a16:creationId xmlns:a16="http://schemas.microsoft.com/office/drawing/2014/main" id="{1FBAFE97-85F6-5447-B641-9D7629ED1912}"/>
              </a:ext>
            </a:extLst>
          </p:cNvPr>
          <p:cNvSpPr txBox="1"/>
          <p:nvPr/>
        </p:nvSpPr>
        <p:spPr>
          <a:xfrm>
            <a:off x="3956483" y="4701916"/>
            <a:ext cx="5483247" cy="523220"/>
          </a:xfrm>
          <a:prstGeom prst="rect">
            <a:avLst/>
          </a:prstGeom>
          <a:noFill/>
          <a:ln>
            <a:noFill/>
          </a:ln>
        </p:spPr>
        <p:txBody>
          <a:bodyPr wrap="square" rtlCol="0">
            <a:spAutoFit/>
          </a:bodyPr>
          <a:lstStyle/>
          <a:p>
            <a:r>
              <a:rPr lang="en-US" sz="2800" dirty="0">
                <a:solidFill>
                  <a:schemeClr val="accent2">
                    <a:lumMod val="75000"/>
                  </a:schemeClr>
                </a:solidFill>
              </a:rPr>
              <a:t>-- Orbital period 11h 58m (half day)</a:t>
            </a:r>
          </a:p>
        </p:txBody>
      </p:sp>
      <p:sp>
        <p:nvSpPr>
          <p:cNvPr id="3" name="Slide Number Placeholder 2">
            <a:extLst>
              <a:ext uri="{FF2B5EF4-FFF2-40B4-BE49-F238E27FC236}">
                <a16:creationId xmlns:a16="http://schemas.microsoft.com/office/drawing/2014/main" id="{09D09AE8-0B10-BA49-A2FB-60298BF612FC}"/>
              </a:ext>
            </a:extLst>
          </p:cNvPr>
          <p:cNvSpPr>
            <a:spLocks noGrp="1"/>
          </p:cNvSpPr>
          <p:nvPr>
            <p:ph type="sldNum" sz="quarter" idx="12"/>
          </p:nvPr>
        </p:nvSpPr>
        <p:spPr/>
        <p:txBody>
          <a:bodyPr/>
          <a:lstStyle/>
          <a:p>
            <a:fld id="{3908DE9A-9F1E-E241-AE61-67432D23D3F3}" type="slidenum">
              <a:rPr lang="en-US" smtClean="0"/>
              <a:t>10</a:t>
            </a:fld>
            <a:endParaRPr lang="en-US"/>
          </a:p>
        </p:txBody>
      </p:sp>
      <p:sp>
        <p:nvSpPr>
          <p:cNvPr id="12" name="TextBox 11">
            <a:extLst>
              <a:ext uri="{FF2B5EF4-FFF2-40B4-BE49-F238E27FC236}">
                <a16:creationId xmlns:a16="http://schemas.microsoft.com/office/drawing/2014/main" id="{C5096D4A-9BC8-6B42-8153-C57B2496BB13}"/>
              </a:ext>
            </a:extLst>
          </p:cNvPr>
          <p:cNvSpPr txBox="1"/>
          <p:nvPr/>
        </p:nvSpPr>
        <p:spPr>
          <a:xfrm>
            <a:off x="12232" y="5667992"/>
            <a:ext cx="9182100" cy="954107"/>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At least 4 satellites are always visible from any point on the Earth at any given instant </a:t>
            </a:r>
          </a:p>
        </p:txBody>
      </p:sp>
    </p:spTree>
    <p:extLst>
      <p:ext uri="{BB962C8B-B14F-4D97-AF65-F5344CB8AC3E}">
        <p14:creationId xmlns:p14="http://schemas.microsoft.com/office/powerpoint/2010/main" val="331529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578389" y="4063570"/>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195352" y="5281837"/>
            <a:ext cx="2972974" cy="1200329"/>
          </a:xfrm>
          <a:prstGeom prst="rect">
            <a:avLst/>
          </a:prstGeom>
          <a:noFill/>
        </p:spPr>
        <p:txBody>
          <a:bodyPr wrap="square" rtlCol="0">
            <a:spAutoFit/>
          </a:bodyPr>
          <a:lstStyle/>
          <a:p>
            <a:pPr algn="ctr"/>
            <a:r>
              <a:rPr lang="en-US" sz="2400" dirty="0"/>
              <a:t>PRN code (Coarse/Acquisition or C/A code)</a:t>
            </a:r>
          </a:p>
        </p:txBody>
      </p:sp>
      <p:pic>
        <p:nvPicPr>
          <p:cNvPr id="12" name="Picture 11">
            <a:extLst>
              <a:ext uri="{FF2B5EF4-FFF2-40B4-BE49-F238E27FC236}">
                <a16:creationId xmlns:a16="http://schemas.microsoft.com/office/drawing/2014/main" id="{9D923C72-B7F8-2841-B608-7618BCAFA15E}"/>
              </a:ext>
            </a:extLst>
          </p:cNvPr>
          <p:cNvPicPr>
            <a:picLocks noChangeAspect="1"/>
          </p:cNvPicPr>
          <p:nvPr/>
        </p:nvPicPr>
        <p:blipFill rotWithShape="1">
          <a:blip r:embed="rId4"/>
          <a:srcRect l="18983" t="17401" r="26949" b="25478"/>
          <a:stretch/>
        </p:blipFill>
        <p:spPr>
          <a:xfrm>
            <a:off x="743920" y="816675"/>
            <a:ext cx="3415294" cy="2612325"/>
          </a:xfrm>
          <a:prstGeom prst="rect">
            <a:avLst/>
          </a:prstGeom>
        </p:spPr>
      </p:pic>
      <p:sp>
        <p:nvSpPr>
          <p:cNvPr id="13" name="TextBox 12">
            <a:extLst>
              <a:ext uri="{FF2B5EF4-FFF2-40B4-BE49-F238E27FC236}">
                <a16:creationId xmlns:a16="http://schemas.microsoft.com/office/drawing/2014/main" id="{343CD405-BA9D-9442-A4FD-530D20BE9955}"/>
              </a:ext>
            </a:extLst>
          </p:cNvPr>
          <p:cNvSpPr txBox="1"/>
          <p:nvPr/>
        </p:nvSpPr>
        <p:spPr>
          <a:xfrm>
            <a:off x="5114559" y="816675"/>
            <a:ext cx="2972974" cy="1200329"/>
          </a:xfrm>
          <a:prstGeom prst="rect">
            <a:avLst/>
          </a:prstGeom>
          <a:noFill/>
        </p:spPr>
        <p:txBody>
          <a:bodyPr wrap="square" rtlCol="0">
            <a:spAutoFit/>
          </a:bodyPr>
          <a:lstStyle/>
          <a:p>
            <a:pPr algn="ctr"/>
            <a:r>
              <a:rPr lang="en-US" sz="2400" dirty="0"/>
              <a:t>Each satellite is assigned a unique PRN code.</a:t>
            </a:r>
          </a:p>
        </p:txBody>
      </p:sp>
      <p:sp>
        <p:nvSpPr>
          <p:cNvPr id="3" name="Slide Number Placeholder 2">
            <a:extLst>
              <a:ext uri="{FF2B5EF4-FFF2-40B4-BE49-F238E27FC236}">
                <a16:creationId xmlns:a16="http://schemas.microsoft.com/office/drawing/2014/main" id="{93A3E164-EA3E-6D4A-A558-401B43ECEF05}"/>
              </a:ext>
            </a:extLst>
          </p:cNvPr>
          <p:cNvSpPr>
            <a:spLocks noGrp="1"/>
          </p:cNvSpPr>
          <p:nvPr>
            <p:ph type="sldNum" sz="quarter" idx="12"/>
          </p:nvPr>
        </p:nvSpPr>
        <p:spPr/>
        <p:txBody>
          <a:bodyPr/>
          <a:lstStyle/>
          <a:p>
            <a:fld id="{3908DE9A-9F1E-E241-AE61-67432D23D3F3}" type="slidenum">
              <a:rPr lang="en-US" smtClean="0"/>
              <a:t>11</a:t>
            </a:fld>
            <a:endParaRPr lang="en-US"/>
          </a:p>
        </p:txBody>
      </p:sp>
    </p:spTree>
    <p:extLst>
      <p:ext uri="{BB962C8B-B14F-4D97-AF65-F5344CB8AC3E}">
        <p14:creationId xmlns:p14="http://schemas.microsoft.com/office/powerpoint/2010/main" val="392246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3" name="Picture 2">
            <a:extLst>
              <a:ext uri="{FF2B5EF4-FFF2-40B4-BE49-F238E27FC236}">
                <a16:creationId xmlns:a16="http://schemas.microsoft.com/office/drawing/2014/main" id="{3A9D1CDF-1B14-D44B-BBCE-8C359EFCD3FA}"/>
              </a:ext>
            </a:extLst>
          </p:cNvPr>
          <p:cNvPicPr>
            <a:picLocks noChangeAspect="1"/>
          </p:cNvPicPr>
          <p:nvPr/>
        </p:nvPicPr>
        <p:blipFill>
          <a:blip r:embed="rId2"/>
          <a:stretch>
            <a:fillRect/>
          </a:stretch>
        </p:blipFill>
        <p:spPr>
          <a:xfrm rot="19710179">
            <a:off x="3259524" y="3292402"/>
            <a:ext cx="1694286" cy="1694286"/>
          </a:xfrm>
          <a:prstGeom prst="rect">
            <a:avLst/>
          </a:prstGeom>
        </p:spPr>
      </p:pic>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0B61A10-DD9D-BB41-8DD8-5193B026B141}"/>
              </a:ext>
            </a:extLst>
          </p:cNvPr>
          <p:cNvCxnSpPr>
            <a:cxnSpLocks/>
          </p:cNvCxnSpPr>
          <p:nvPr/>
        </p:nvCxnSpPr>
        <p:spPr>
          <a:xfrm flipH="1">
            <a:off x="4618496" y="2702083"/>
            <a:ext cx="1170304" cy="1152441"/>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D81B54F4-28AE-8F4C-85F4-02273042717C}"/>
              </a:ext>
            </a:extLst>
          </p:cNvPr>
          <p:cNvPicPr>
            <a:picLocks noChangeAspect="1"/>
          </p:cNvPicPr>
          <p:nvPr/>
        </p:nvPicPr>
        <p:blipFill>
          <a:blip r:embed="rId3"/>
          <a:stretch>
            <a:fillRect/>
          </a:stretch>
        </p:blipFill>
        <p:spPr>
          <a:xfrm rot="624115" flipH="1">
            <a:off x="7828244" y="3560548"/>
            <a:ext cx="1303717" cy="1422400"/>
          </a:xfrm>
          <a:prstGeom prst="rect">
            <a:avLst/>
          </a:prstGeom>
        </p:spPr>
      </p:pic>
      <p:cxnSp>
        <p:nvCxnSpPr>
          <p:cNvPr id="27" name="Straight Connector 26">
            <a:extLst>
              <a:ext uri="{FF2B5EF4-FFF2-40B4-BE49-F238E27FC236}">
                <a16:creationId xmlns:a16="http://schemas.microsoft.com/office/drawing/2014/main" id="{15DF1C27-DE29-1D48-A687-C6308F88567D}"/>
              </a:ext>
            </a:extLst>
          </p:cNvPr>
          <p:cNvCxnSpPr>
            <a:cxnSpLocks/>
          </p:cNvCxnSpPr>
          <p:nvPr/>
        </p:nvCxnSpPr>
        <p:spPr>
          <a:xfrm>
            <a:off x="7739368" y="2609095"/>
            <a:ext cx="396631" cy="952287"/>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0110E10-39E1-DE4F-8822-085BABBD8A56}"/>
              </a:ext>
            </a:extLst>
          </p:cNvPr>
          <p:cNvSpPr>
            <a:spLocks noGrp="1"/>
          </p:cNvSpPr>
          <p:nvPr>
            <p:ph type="sldNum" sz="quarter" idx="12"/>
          </p:nvPr>
        </p:nvSpPr>
        <p:spPr/>
        <p:txBody>
          <a:bodyPr/>
          <a:lstStyle/>
          <a:p>
            <a:fld id="{3908DE9A-9F1E-E241-AE61-67432D23D3F3}" type="slidenum">
              <a:rPr lang="en-US" smtClean="0"/>
              <a:t>12</a:t>
            </a:fld>
            <a:endParaRPr lang="en-US"/>
          </a:p>
        </p:txBody>
      </p:sp>
    </p:spTree>
    <p:extLst>
      <p:ext uri="{BB962C8B-B14F-4D97-AF65-F5344CB8AC3E}">
        <p14:creationId xmlns:p14="http://schemas.microsoft.com/office/powerpoint/2010/main" val="1263507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C4AFAD-3B3D-2641-BE1B-7ED91E1F806F}"/>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32" name="TextBox 31">
            <a:extLst>
              <a:ext uri="{FF2B5EF4-FFF2-40B4-BE49-F238E27FC236}">
                <a16:creationId xmlns:a16="http://schemas.microsoft.com/office/drawing/2014/main" id="{FCB1F6D2-E71A-9344-8477-7D8D73CE567C}"/>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pic>
        <p:nvPicPr>
          <p:cNvPr id="35" name="Picture 34">
            <a:extLst>
              <a:ext uri="{FF2B5EF4-FFF2-40B4-BE49-F238E27FC236}">
                <a16:creationId xmlns:a16="http://schemas.microsoft.com/office/drawing/2014/main" id="{BC75C857-29CA-6340-B4F6-542A77DCF435}"/>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38" name="Picture 37">
            <a:extLst>
              <a:ext uri="{FF2B5EF4-FFF2-40B4-BE49-F238E27FC236}">
                <a16:creationId xmlns:a16="http://schemas.microsoft.com/office/drawing/2014/main" id="{78650CC1-B46F-3241-B69F-6CD841EB3F27}"/>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3" name="Slide Number Placeholder 2">
            <a:extLst>
              <a:ext uri="{FF2B5EF4-FFF2-40B4-BE49-F238E27FC236}">
                <a16:creationId xmlns:a16="http://schemas.microsoft.com/office/drawing/2014/main" id="{E10D9B1A-CA37-F040-B4D0-00A0342F25ED}"/>
              </a:ext>
            </a:extLst>
          </p:cNvPr>
          <p:cNvSpPr>
            <a:spLocks noGrp="1"/>
          </p:cNvSpPr>
          <p:nvPr>
            <p:ph type="sldNum" sz="quarter" idx="12"/>
          </p:nvPr>
        </p:nvSpPr>
        <p:spPr/>
        <p:txBody>
          <a:bodyPr/>
          <a:lstStyle/>
          <a:p>
            <a:fld id="{3908DE9A-9F1E-E241-AE61-67432D23D3F3}" type="slidenum">
              <a:rPr lang="en-US" smtClean="0"/>
              <a:t>13</a:t>
            </a:fld>
            <a:endParaRPr lang="en-US"/>
          </a:p>
        </p:txBody>
      </p:sp>
    </p:spTree>
    <p:extLst>
      <p:ext uri="{BB962C8B-B14F-4D97-AF65-F5344CB8AC3E}">
        <p14:creationId xmlns:p14="http://schemas.microsoft.com/office/powerpoint/2010/main" val="150189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 name="Slide Number Placeholder 2">
            <a:extLst>
              <a:ext uri="{FF2B5EF4-FFF2-40B4-BE49-F238E27FC236}">
                <a16:creationId xmlns:a16="http://schemas.microsoft.com/office/drawing/2014/main" id="{B00A16B7-005E-0A48-A6F5-4EB66DE4D047}"/>
              </a:ext>
            </a:extLst>
          </p:cNvPr>
          <p:cNvSpPr>
            <a:spLocks noGrp="1"/>
          </p:cNvSpPr>
          <p:nvPr>
            <p:ph type="sldNum" sz="quarter" idx="12"/>
          </p:nvPr>
        </p:nvSpPr>
        <p:spPr/>
        <p:txBody>
          <a:bodyPr/>
          <a:lstStyle/>
          <a:p>
            <a:fld id="{3908DE9A-9F1E-E241-AE61-67432D23D3F3}" type="slidenum">
              <a:rPr lang="en-US" smtClean="0"/>
              <a:t>14</a:t>
            </a:fld>
            <a:endParaRPr lang="en-US"/>
          </a:p>
        </p:txBody>
      </p:sp>
    </p:spTree>
    <p:extLst>
      <p:ext uri="{BB962C8B-B14F-4D97-AF65-F5344CB8AC3E}">
        <p14:creationId xmlns:p14="http://schemas.microsoft.com/office/powerpoint/2010/main" val="132353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255711" y="863323"/>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C1AB9BE9-B30E-A546-AD7B-DCBB2F26B8AC}"/>
              </a:ext>
            </a:extLst>
          </p:cNvPr>
          <p:cNvPicPr>
            <a:picLocks noChangeAspect="1"/>
          </p:cNvPicPr>
          <p:nvPr/>
        </p:nvPicPr>
        <p:blipFill>
          <a:blip r:embed="rId2"/>
          <a:stretch>
            <a:fillRect/>
          </a:stretch>
        </p:blipFill>
        <p:spPr>
          <a:xfrm>
            <a:off x="1233676" y="1762552"/>
            <a:ext cx="6614655" cy="4634758"/>
          </a:xfrm>
          <a:prstGeom prst="rect">
            <a:avLst/>
          </a:prstGeom>
        </p:spPr>
      </p:pic>
      <p:sp>
        <p:nvSpPr>
          <p:cNvPr id="3" name="Slide Number Placeholder 2">
            <a:extLst>
              <a:ext uri="{FF2B5EF4-FFF2-40B4-BE49-F238E27FC236}">
                <a16:creationId xmlns:a16="http://schemas.microsoft.com/office/drawing/2014/main" id="{927D5AAA-51EF-3C4A-843A-10720D56FC11}"/>
              </a:ext>
            </a:extLst>
          </p:cNvPr>
          <p:cNvSpPr>
            <a:spLocks noGrp="1"/>
          </p:cNvSpPr>
          <p:nvPr>
            <p:ph type="sldNum" sz="quarter" idx="12"/>
          </p:nvPr>
        </p:nvSpPr>
        <p:spPr/>
        <p:txBody>
          <a:bodyPr/>
          <a:lstStyle/>
          <a:p>
            <a:fld id="{3908DE9A-9F1E-E241-AE61-67432D23D3F3}" type="slidenum">
              <a:rPr lang="en-US" smtClean="0"/>
              <a:t>15</a:t>
            </a:fld>
            <a:endParaRPr lang="en-US"/>
          </a:p>
        </p:txBody>
      </p:sp>
    </p:spTree>
    <p:extLst>
      <p:ext uri="{BB962C8B-B14F-4D97-AF65-F5344CB8AC3E}">
        <p14:creationId xmlns:p14="http://schemas.microsoft.com/office/powerpoint/2010/main" val="123443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5" name="Picture 4">
            <a:extLst>
              <a:ext uri="{FF2B5EF4-FFF2-40B4-BE49-F238E27FC236}">
                <a16:creationId xmlns:a16="http://schemas.microsoft.com/office/drawing/2014/main" id="{9A4197B9-8826-834C-91F3-06CE027C35F1}"/>
              </a:ext>
            </a:extLst>
          </p:cNvPr>
          <p:cNvPicPr>
            <a:picLocks noChangeAspect="1"/>
          </p:cNvPicPr>
          <p:nvPr/>
        </p:nvPicPr>
        <p:blipFill>
          <a:blip r:embed="rId3"/>
          <a:stretch>
            <a:fillRect/>
          </a:stretch>
        </p:blipFill>
        <p:spPr>
          <a:xfrm>
            <a:off x="764048" y="601478"/>
            <a:ext cx="7615903" cy="6268723"/>
          </a:xfrm>
          <a:prstGeom prst="rect">
            <a:avLst/>
          </a:prstGeom>
        </p:spPr>
      </p:pic>
      <p:sp>
        <p:nvSpPr>
          <p:cNvPr id="3" name="Slide Number Placeholder 2">
            <a:extLst>
              <a:ext uri="{FF2B5EF4-FFF2-40B4-BE49-F238E27FC236}">
                <a16:creationId xmlns:a16="http://schemas.microsoft.com/office/drawing/2014/main" id="{A9C68781-BC89-F642-9449-9B68D967763D}"/>
              </a:ext>
            </a:extLst>
          </p:cNvPr>
          <p:cNvSpPr>
            <a:spLocks noGrp="1"/>
          </p:cNvSpPr>
          <p:nvPr>
            <p:ph type="sldNum" sz="quarter" idx="12"/>
          </p:nvPr>
        </p:nvSpPr>
        <p:spPr/>
        <p:txBody>
          <a:bodyPr/>
          <a:lstStyle/>
          <a:p>
            <a:fld id="{3908DE9A-9F1E-E241-AE61-67432D23D3F3}" type="slidenum">
              <a:rPr lang="en-US" smtClean="0"/>
              <a:t>16</a:t>
            </a:fld>
            <a:endParaRPr lang="en-US"/>
          </a:p>
        </p:txBody>
      </p:sp>
    </p:spTree>
    <p:extLst>
      <p:ext uri="{BB962C8B-B14F-4D97-AF65-F5344CB8AC3E}">
        <p14:creationId xmlns:p14="http://schemas.microsoft.com/office/powerpoint/2010/main" val="1310258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2613174"/>
            <a:ext cx="9144000" cy="1569660"/>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Propagation Delay</a:t>
            </a:r>
          </a:p>
          <a:p>
            <a:pPr algn="ctr"/>
            <a:r>
              <a:rPr lang="en-US" sz="3200" dirty="0">
                <a:solidFill>
                  <a:schemeClr val="bg1"/>
                </a:solidFill>
              </a:rPr>
              <a:t>or</a:t>
            </a:r>
          </a:p>
          <a:p>
            <a:pPr algn="ctr"/>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sp>
        <p:nvSpPr>
          <p:cNvPr id="2" name="Slide Number Placeholder 1">
            <a:extLst>
              <a:ext uri="{FF2B5EF4-FFF2-40B4-BE49-F238E27FC236}">
                <a16:creationId xmlns:a16="http://schemas.microsoft.com/office/drawing/2014/main" id="{C87B63A9-C82E-AF44-8D0D-53EDFE299C41}"/>
              </a:ext>
            </a:extLst>
          </p:cNvPr>
          <p:cNvSpPr>
            <a:spLocks noGrp="1"/>
          </p:cNvSpPr>
          <p:nvPr>
            <p:ph type="sldNum" sz="quarter" idx="12"/>
          </p:nvPr>
        </p:nvSpPr>
        <p:spPr/>
        <p:txBody>
          <a:bodyPr/>
          <a:lstStyle/>
          <a:p>
            <a:fld id="{3908DE9A-9F1E-E241-AE61-67432D23D3F3}" type="slidenum">
              <a:rPr lang="en-US" smtClean="0"/>
              <a:t>17</a:t>
            </a:fld>
            <a:endParaRPr lang="en-US"/>
          </a:p>
        </p:txBody>
      </p:sp>
    </p:spTree>
    <p:extLst>
      <p:ext uri="{BB962C8B-B14F-4D97-AF65-F5344CB8AC3E}">
        <p14:creationId xmlns:p14="http://schemas.microsoft.com/office/powerpoint/2010/main" val="253890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6" name="Rectangle 5">
            <a:extLst>
              <a:ext uri="{FF2B5EF4-FFF2-40B4-BE49-F238E27FC236}">
                <a16:creationId xmlns:a16="http://schemas.microsoft.com/office/drawing/2014/main" id="{7BF60143-0571-DC43-8E8F-AA0F1E84D027}"/>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2371DA-D54A-8E4C-8C78-679DF45331F0}"/>
              </a:ext>
            </a:extLst>
          </p:cNvPr>
          <p:cNvSpPr txBox="1"/>
          <p:nvPr/>
        </p:nvSpPr>
        <p:spPr>
          <a:xfrm>
            <a:off x="3288341" y="3613915"/>
            <a:ext cx="2567317" cy="830997"/>
          </a:xfrm>
          <a:prstGeom prst="rect">
            <a:avLst/>
          </a:prstGeom>
          <a:noFill/>
        </p:spPr>
        <p:txBody>
          <a:bodyPr wrap="square" rtlCol="0">
            <a:spAutoFit/>
          </a:bodyPr>
          <a:lstStyle/>
          <a:p>
            <a:pPr algn="ctr"/>
            <a:r>
              <a:rPr lang="en-US" sz="2400" dirty="0"/>
              <a:t>Known starting time of the code</a:t>
            </a:r>
          </a:p>
        </p:txBody>
      </p:sp>
      <p:cxnSp>
        <p:nvCxnSpPr>
          <p:cNvPr id="8" name="Straight Arrow Connector 7">
            <a:extLst>
              <a:ext uri="{FF2B5EF4-FFF2-40B4-BE49-F238E27FC236}">
                <a16:creationId xmlns:a16="http://schemas.microsoft.com/office/drawing/2014/main" id="{079A8E50-4666-6C43-9296-5CDD9C96949E}"/>
              </a:ext>
            </a:extLst>
          </p:cNvPr>
          <p:cNvCxnSpPr>
            <a:cxnSpLocks/>
          </p:cNvCxnSpPr>
          <p:nvPr/>
        </p:nvCxnSpPr>
        <p:spPr>
          <a:xfrm flipH="1" flipV="1">
            <a:off x="1782305" y="2510725"/>
            <a:ext cx="2185261"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1EA5AC-613F-504F-9D08-F6EAB04B9563}"/>
              </a:ext>
            </a:extLst>
          </p:cNvPr>
          <p:cNvCxnSpPr>
            <a:cxnSpLocks/>
          </p:cNvCxnSpPr>
          <p:nvPr/>
        </p:nvCxnSpPr>
        <p:spPr>
          <a:xfrm flipH="1" flipV="1">
            <a:off x="4119967" y="2510725"/>
            <a:ext cx="157565"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6953A8-D056-0F46-AAFF-431147759519}"/>
              </a:ext>
            </a:extLst>
          </p:cNvPr>
          <p:cNvCxnSpPr>
            <a:cxnSpLocks/>
          </p:cNvCxnSpPr>
          <p:nvPr/>
        </p:nvCxnSpPr>
        <p:spPr>
          <a:xfrm flipV="1">
            <a:off x="4742422" y="2435777"/>
            <a:ext cx="1689375" cy="1131643"/>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18C513B-B74A-9344-91DB-7C637E502D34}"/>
              </a:ext>
            </a:extLst>
          </p:cNvPr>
          <p:cNvSpPr>
            <a:spLocks noGrp="1"/>
          </p:cNvSpPr>
          <p:nvPr>
            <p:ph type="sldNum" sz="quarter" idx="12"/>
          </p:nvPr>
        </p:nvSpPr>
        <p:spPr/>
        <p:txBody>
          <a:bodyPr/>
          <a:lstStyle/>
          <a:p>
            <a:fld id="{3908DE9A-9F1E-E241-AE61-67432D23D3F3}" type="slidenum">
              <a:rPr lang="en-US" smtClean="0"/>
              <a:t>18</a:t>
            </a:fld>
            <a:endParaRPr lang="en-US"/>
          </a:p>
        </p:txBody>
      </p:sp>
    </p:spTree>
    <p:extLst>
      <p:ext uri="{BB962C8B-B14F-4D97-AF65-F5344CB8AC3E}">
        <p14:creationId xmlns:p14="http://schemas.microsoft.com/office/powerpoint/2010/main" val="343818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56769"/>
            <a:ext cx="9144000" cy="3498101"/>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19</a:t>
            </a:fld>
            <a:endParaRPr lang="en-US"/>
          </a:p>
        </p:txBody>
      </p:sp>
    </p:spTree>
    <p:extLst>
      <p:ext uri="{BB962C8B-B14F-4D97-AF65-F5344CB8AC3E}">
        <p14:creationId xmlns:p14="http://schemas.microsoft.com/office/powerpoint/2010/main" val="309221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B9A68-5A4A-4B4E-946B-CE8A9734AE06}"/>
              </a:ext>
            </a:extLst>
          </p:cNvPr>
          <p:cNvPicPr>
            <a:picLocks noChangeAspect="1"/>
          </p:cNvPicPr>
          <p:nvPr/>
        </p:nvPicPr>
        <p:blipFill>
          <a:blip r:embed="rId2"/>
          <a:stretch>
            <a:fillRect/>
          </a:stretch>
        </p:blipFill>
        <p:spPr>
          <a:xfrm>
            <a:off x="1084899" y="1096754"/>
            <a:ext cx="6974201" cy="4588290"/>
          </a:xfrm>
          <a:prstGeom prst="rect">
            <a:avLst/>
          </a:prstGeom>
        </p:spPr>
      </p:pic>
      <p:sp>
        <p:nvSpPr>
          <p:cNvPr id="2" name="Slide Number Placeholder 1">
            <a:extLst>
              <a:ext uri="{FF2B5EF4-FFF2-40B4-BE49-F238E27FC236}">
                <a16:creationId xmlns:a16="http://schemas.microsoft.com/office/drawing/2014/main" id="{278100E8-71FE-7B40-8D3B-B7A272487E51}"/>
              </a:ext>
            </a:extLst>
          </p:cNvPr>
          <p:cNvSpPr>
            <a:spLocks noGrp="1"/>
          </p:cNvSpPr>
          <p:nvPr>
            <p:ph type="sldNum" sz="quarter" idx="12"/>
          </p:nvPr>
        </p:nvSpPr>
        <p:spPr/>
        <p:txBody>
          <a:bodyPr/>
          <a:lstStyle/>
          <a:p>
            <a:fld id="{3908DE9A-9F1E-E241-AE61-67432D23D3F3}" type="slidenum">
              <a:rPr lang="en-US" smtClean="0"/>
              <a:t>2</a:t>
            </a:fld>
            <a:endParaRPr lang="en-US"/>
          </a:p>
        </p:txBody>
      </p:sp>
    </p:spTree>
    <p:extLst>
      <p:ext uri="{BB962C8B-B14F-4D97-AF65-F5344CB8AC3E}">
        <p14:creationId xmlns:p14="http://schemas.microsoft.com/office/powerpoint/2010/main" val="383899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sp>
        <p:nvSpPr>
          <p:cNvPr id="3" name="Slide Number Placeholder 2">
            <a:extLst>
              <a:ext uri="{FF2B5EF4-FFF2-40B4-BE49-F238E27FC236}">
                <a16:creationId xmlns:a16="http://schemas.microsoft.com/office/drawing/2014/main" id="{97D694CB-2FD7-F24E-8768-60C7CF14B050}"/>
              </a:ext>
            </a:extLst>
          </p:cNvPr>
          <p:cNvSpPr>
            <a:spLocks noGrp="1"/>
          </p:cNvSpPr>
          <p:nvPr>
            <p:ph type="sldNum" sz="quarter" idx="12"/>
          </p:nvPr>
        </p:nvSpPr>
        <p:spPr/>
        <p:txBody>
          <a:bodyPr/>
          <a:lstStyle/>
          <a:p>
            <a:fld id="{3908DE9A-9F1E-E241-AE61-67432D23D3F3}" type="slidenum">
              <a:rPr lang="en-US" smtClean="0"/>
              <a:t>20</a:t>
            </a:fld>
            <a:endParaRPr lang="en-US"/>
          </a:p>
        </p:txBody>
      </p:sp>
    </p:spTree>
    <p:extLst>
      <p:ext uri="{BB962C8B-B14F-4D97-AF65-F5344CB8AC3E}">
        <p14:creationId xmlns:p14="http://schemas.microsoft.com/office/powerpoint/2010/main" val="272552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cxnSp>
        <p:nvCxnSpPr>
          <p:cNvPr id="7" name="Straight Connector 6">
            <a:extLst>
              <a:ext uri="{FF2B5EF4-FFF2-40B4-BE49-F238E27FC236}">
                <a16:creationId xmlns:a16="http://schemas.microsoft.com/office/drawing/2014/main" id="{1A54B0B4-C4ED-8549-9DFB-1620D1419376}"/>
              </a:ext>
            </a:extLst>
          </p:cNvPr>
          <p:cNvCxnSpPr>
            <a:cxnSpLocks/>
          </p:cNvCxnSpPr>
          <p:nvPr/>
        </p:nvCxnSpPr>
        <p:spPr>
          <a:xfrm>
            <a:off x="2390259" y="5773264"/>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70ADF2-F784-4B47-A0AD-A6C95A476552}"/>
              </a:ext>
            </a:extLst>
          </p:cNvPr>
          <p:cNvSpPr txBox="1"/>
          <p:nvPr/>
        </p:nvSpPr>
        <p:spPr>
          <a:xfrm>
            <a:off x="2584928" y="5711272"/>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6DA4BA20-5C74-B54C-A031-4314B026FC83}"/>
              </a:ext>
            </a:extLst>
          </p:cNvPr>
          <p:cNvSpPr>
            <a:spLocks noGrp="1"/>
          </p:cNvSpPr>
          <p:nvPr>
            <p:ph type="sldNum" sz="quarter" idx="12"/>
          </p:nvPr>
        </p:nvSpPr>
        <p:spPr/>
        <p:txBody>
          <a:bodyPr/>
          <a:lstStyle/>
          <a:p>
            <a:fld id="{3908DE9A-9F1E-E241-AE61-67432D23D3F3}" type="slidenum">
              <a:rPr lang="en-US" smtClean="0"/>
              <a:t>21</a:t>
            </a:fld>
            <a:endParaRPr lang="en-US"/>
          </a:p>
        </p:txBody>
      </p:sp>
    </p:spTree>
    <p:extLst>
      <p:ext uri="{BB962C8B-B14F-4D97-AF65-F5344CB8AC3E}">
        <p14:creationId xmlns:p14="http://schemas.microsoft.com/office/powerpoint/2010/main" val="116591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        Range = propagation delay X speed of light</a:t>
            </a:r>
          </a:p>
          <a:p>
            <a:r>
              <a:rPr lang="en-US" sz="2800" b="1" dirty="0">
                <a:solidFill>
                  <a:schemeClr val="bg1"/>
                </a:solidFill>
              </a:rPr>
              <a:t>                    = </a:t>
            </a:r>
            <a:r>
              <a:rPr lang="en-US" sz="2800" b="1" dirty="0" err="1">
                <a:solidFill>
                  <a:schemeClr val="bg1"/>
                </a:solidFill>
              </a:rPr>
              <a:t>Δt</a:t>
            </a:r>
            <a:r>
              <a:rPr lang="en-US" sz="2800" b="1" dirty="0">
                <a:solidFill>
                  <a:schemeClr val="bg1"/>
                </a:solidFill>
              </a:rPr>
              <a:t> x C      (C = speed of light, ~ 3x10</a:t>
            </a:r>
            <a:r>
              <a:rPr lang="en-US" sz="2800" b="1" baseline="30000" dirty="0">
                <a:solidFill>
                  <a:schemeClr val="bg1"/>
                </a:solidFill>
              </a:rPr>
              <a:t>8</a:t>
            </a:r>
            <a:r>
              <a:rPr lang="en-US" sz="2800" b="1" dirty="0">
                <a:solidFill>
                  <a:schemeClr val="bg1"/>
                </a:solidFill>
              </a:rPr>
              <a:t> m/s)</a:t>
            </a:r>
          </a:p>
        </p:txBody>
      </p:sp>
      <p:sp>
        <p:nvSpPr>
          <p:cNvPr id="3" name="Slide Number Placeholder 2">
            <a:extLst>
              <a:ext uri="{FF2B5EF4-FFF2-40B4-BE49-F238E27FC236}">
                <a16:creationId xmlns:a16="http://schemas.microsoft.com/office/drawing/2014/main" id="{D0C97D3C-4BD1-154E-ACE6-C29C46ACC11D}"/>
              </a:ext>
            </a:extLst>
          </p:cNvPr>
          <p:cNvSpPr>
            <a:spLocks noGrp="1"/>
          </p:cNvSpPr>
          <p:nvPr>
            <p:ph type="sldNum" sz="quarter" idx="12"/>
          </p:nvPr>
        </p:nvSpPr>
        <p:spPr/>
        <p:txBody>
          <a:bodyPr/>
          <a:lstStyle/>
          <a:p>
            <a:fld id="{3908DE9A-9F1E-E241-AE61-67432D23D3F3}" type="slidenum">
              <a:rPr lang="en-US" smtClean="0"/>
              <a:t>22</a:t>
            </a:fld>
            <a:endParaRPr lang="en-US"/>
          </a:p>
        </p:txBody>
      </p:sp>
    </p:spTree>
    <p:extLst>
      <p:ext uri="{BB962C8B-B14F-4D97-AF65-F5344CB8AC3E}">
        <p14:creationId xmlns:p14="http://schemas.microsoft.com/office/powerpoint/2010/main" val="510057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grpSp>
        <p:nvGrpSpPr>
          <p:cNvPr id="10" name="Group 9">
            <a:extLst>
              <a:ext uri="{FF2B5EF4-FFF2-40B4-BE49-F238E27FC236}">
                <a16:creationId xmlns:a16="http://schemas.microsoft.com/office/drawing/2014/main" id="{2994A25F-D69A-E842-8CC0-A00D6A5B40C4}"/>
              </a:ext>
            </a:extLst>
          </p:cNvPr>
          <p:cNvGrpSpPr/>
          <p:nvPr/>
        </p:nvGrpSpPr>
        <p:grpSpPr>
          <a:xfrm>
            <a:off x="1782306" y="2510725"/>
            <a:ext cx="4073352" cy="612921"/>
            <a:chOff x="1782306" y="2510725"/>
            <a:chExt cx="4073352" cy="612921"/>
          </a:xfrm>
        </p:grpSpPr>
        <p:sp>
          <p:nvSpPr>
            <p:cNvPr id="6" name="TextBox 5">
              <a:extLst>
                <a:ext uri="{FF2B5EF4-FFF2-40B4-BE49-F238E27FC236}">
                  <a16:creationId xmlns:a16="http://schemas.microsoft.com/office/drawing/2014/main" id="{330A3BE9-65D4-3A4C-A233-A1D2FBEA5F2B}"/>
                </a:ext>
              </a:extLst>
            </p:cNvPr>
            <p:cNvSpPr txBox="1"/>
            <p:nvPr/>
          </p:nvSpPr>
          <p:spPr>
            <a:xfrm>
              <a:off x="3288341" y="2661981"/>
              <a:ext cx="2567317" cy="461665"/>
            </a:xfrm>
            <a:prstGeom prst="rect">
              <a:avLst/>
            </a:prstGeom>
            <a:noFill/>
          </p:spPr>
          <p:txBody>
            <a:bodyPr wrap="square" rtlCol="0">
              <a:spAutoFit/>
            </a:bodyPr>
            <a:lstStyle/>
            <a:p>
              <a:pPr algn="ctr"/>
              <a:r>
                <a:rPr lang="en-US" sz="2400" dirty="0"/>
                <a:t>Starting time, t</a:t>
              </a:r>
            </a:p>
          </p:txBody>
        </p:sp>
        <p:cxnSp>
          <p:nvCxnSpPr>
            <p:cNvPr id="7" name="Straight Arrow Connector 6">
              <a:extLst>
                <a:ext uri="{FF2B5EF4-FFF2-40B4-BE49-F238E27FC236}">
                  <a16:creationId xmlns:a16="http://schemas.microsoft.com/office/drawing/2014/main" id="{3FDD508E-0D02-7F40-8A91-52927F75E922}"/>
                </a:ext>
              </a:extLst>
            </p:cNvPr>
            <p:cNvCxnSpPr>
              <a:cxnSpLocks/>
            </p:cNvCxnSpPr>
            <p:nvPr/>
          </p:nvCxnSpPr>
          <p:spPr>
            <a:xfrm flipH="1" flipV="1">
              <a:off x="1782306" y="2510725"/>
              <a:ext cx="1813301" cy="31786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9D0FE05-9A8F-C54C-A4B7-7F9AD4A711E4}"/>
              </a:ext>
            </a:extLst>
          </p:cNvPr>
          <p:cNvCxnSpPr>
            <a:cxnSpLocks/>
          </p:cNvCxnSpPr>
          <p:nvPr/>
        </p:nvCxnSpPr>
        <p:spPr>
          <a:xfrm>
            <a:off x="1894313" y="4542620"/>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5D30CE-9FC7-E44A-A900-FA82821C614E}"/>
              </a:ext>
            </a:extLst>
          </p:cNvPr>
          <p:cNvSpPr txBox="1"/>
          <p:nvPr/>
        </p:nvSpPr>
        <p:spPr>
          <a:xfrm>
            <a:off x="2088982" y="4480628"/>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7F11050B-D795-EC42-824F-9270006C334E}"/>
              </a:ext>
            </a:extLst>
          </p:cNvPr>
          <p:cNvSpPr>
            <a:spLocks noGrp="1"/>
          </p:cNvSpPr>
          <p:nvPr>
            <p:ph type="sldNum" sz="quarter" idx="12"/>
          </p:nvPr>
        </p:nvSpPr>
        <p:spPr/>
        <p:txBody>
          <a:bodyPr/>
          <a:lstStyle/>
          <a:p>
            <a:fld id="{3908DE9A-9F1E-E241-AE61-67432D23D3F3}" type="slidenum">
              <a:rPr lang="en-US" smtClean="0"/>
              <a:t>23</a:t>
            </a:fld>
            <a:endParaRPr lang="en-US"/>
          </a:p>
        </p:txBody>
      </p:sp>
    </p:spTree>
    <p:extLst>
      <p:ext uri="{BB962C8B-B14F-4D97-AF65-F5344CB8AC3E}">
        <p14:creationId xmlns:p14="http://schemas.microsoft.com/office/powerpoint/2010/main" val="13316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671378" y="1010404"/>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288341" y="2153523"/>
            <a:ext cx="2567317" cy="461665"/>
          </a:xfrm>
          <a:prstGeom prst="rect">
            <a:avLst/>
          </a:prstGeom>
          <a:noFill/>
        </p:spPr>
        <p:txBody>
          <a:bodyPr wrap="square" rtlCol="0">
            <a:spAutoFit/>
          </a:bodyPr>
          <a:lstStyle/>
          <a:p>
            <a:pPr algn="ctr"/>
            <a:r>
              <a:rPr lang="en-US" sz="2400" dirty="0"/>
              <a:t>PRN code</a:t>
            </a:r>
          </a:p>
        </p:txBody>
      </p:sp>
      <p:cxnSp>
        <p:nvCxnSpPr>
          <p:cNvPr id="5" name="Straight Connector 4">
            <a:extLst>
              <a:ext uri="{FF2B5EF4-FFF2-40B4-BE49-F238E27FC236}">
                <a16:creationId xmlns:a16="http://schemas.microsoft.com/office/drawing/2014/main" id="{05D1BEEF-1108-7C45-B792-D4281808A079}"/>
              </a:ext>
            </a:extLst>
          </p:cNvPr>
          <p:cNvCxnSpPr>
            <a:cxnSpLocks/>
          </p:cNvCxnSpPr>
          <p:nvPr/>
        </p:nvCxnSpPr>
        <p:spPr>
          <a:xfrm flipV="1">
            <a:off x="868841" y="2278251"/>
            <a:ext cx="588000" cy="1401166"/>
          </a:xfrm>
          <a:prstGeom prst="line">
            <a:avLst/>
          </a:prstGeom>
          <a:ln w="4445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930DE5-4918-0847-9CCB-555E75E1CF6F}"/>
              </a:ext>
            </a:extLst>
          </p:cNvPr>
          <p:cNvSpPr txBox="1"/>
          <p:nvPr/>
        </p:nvSpPr>
        <p:spPr>
          <a:xfrm>
            <a:off x="158619" y="3773546"/>
            <a:ext cx="2553583" cy="584775"/>
          </a:xfrm>
          <a:prstGeom prst="rect">
            <a:avLst/>
          </a:prstGeom>
          <a:noFill/>
        </p:spPr>
        <p:txBody>
          <a:bodyPr wrap="square" rtlCol="0">
            <a:spAutoFit/>
          </a:bodyPr>
          <a:lstStyle/>
          <a:p>
            <a:pPr algn="ctr"/>
            <a:r>
              <a:rPr lang="en-US" sz="3200" dirty="0"/>
              <a:t>Clock period t</a:t>
            </a:r>
          </a:p>
        </p:txBody>
      </p:sp>
      <p:sp>
        <p:nvSpPr>
          <p:cNvPr id="3" name="Slide Number Placeholder 2">
            <a:extLst>
              <a:ext uri="{FF2B5EF4-FFF2-40B4-BE49-F238E27FC236}">
                <a16:creationId xmlns:a16="http://schemas.microsoft.com/office/drawing/2014/main" id="{3979A16D-1674-C94A-8E58-E117E9863C00}"/>
              </a:ext>
            </a:extLst>
          </p:cNvPr>
          <p:cNvSpPr>
            <a:spLocks noGrp="1"/>
          </p:cNvSpPr>
          <p:nvPr>
            <p:ph type="sldNum" sz="quarter" idx="12"/>
          </p:nvPr>
        </p:nvSpPr>
        <p:spPr/>
        <p:txBody>
          <a:bodyPr/>
          <a:lstStyle/>
          <a:p>
            <a:fld id="{3908DE9A-9F1E-E241-AE61-67432D23D3F3}" type="slidenum">
              <a:rPr lang="en-US" smtClean="0"/>
              <a:t>24</a:t>
            </a:fld>
            <a:endParaRPr lang="en-US"/>
          </a:p>
        </p:txBody>
      </p:sp>
    </p:spTree>
    <p:extLst>
      <p:ext uri="{BB962C8B-B14F-4D97-AF65-F5344CB8AC3E}">
        <p14:creationId xmlns:p14="http://schemas.microsoft.com/office/powerpoint/2010/main" val="1028773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EABE7A-8E15-3D46-A581-AFCE27D164C3}"/>
              </a:ext>
            </a:extLst>
          </p:cNvPr>
          <p:cNvSpPr txBox="1"/>
          <p:nvPr/>
        </p:nvSpPr>
        <p:spPr>
          <a:xfrm>
            <a:off x="159958" y="1128614"/>
            <a:ext cx="8054144" cy="584775"/>
          </a:xfrm>
          <a:prstGeom prst="rect">
            <a:avLst/>
          </a:prstGeom>
          <a:noFill/>
          <a:ln>
            <a:noFill/>
          </a:ln>
        </p:spPr>
        <p:txBody>
          <a:bodyPr wrap="square" rtlCol="0">
            <a:spAutoFit/>
          </a:bodyPr>
          <a:lstStyle/>
          <a:p>
            <a:r>
              <a:rPr lang="en-US" sz="3200" dirty="0">
                <a:solidFill>
                  <a:schemeClr val="accent2">
                    <a:lumMod val="75000"/>
                  </a:schemeClr>
                </a:solidFill>
              </a:rPr>
              <a:t>Mechanical clock:</a:t>
            </a:r>
            <a:r>
              <a:rPr lang="en-US" sz="3200" dirty="0"/>
              <a:t> </a:t>
            </a:r>
            <a:r>
              <a:rPr lang="en-US" sz="2800" dirty="0"/>
              <a:t>Oscillation of pendulum</a:t>
            </a:r>
          </a:p>
        </p:txBody>
      </p:sp>
      <p:pic>
        <p:nvPicPr>
          <p:cNvPr id="9" name="Picture 8">
            <a:extLst>
              <a:ext uri="{FF2B5EF4-FFF2-40B4-BE49-F238E27FC236}">
                <a16:creationId xmlns:a16="http://schemas.microsoft.com/office/drawing/2014/main" id="{8385B5A6-2105-DB40-BEFF-25A0276E22A6}"/>
              </a:ext>
            </a:extLst>
          </p:cNvPr>
          <p:cNvPicPr>
            <a:picLocks noChangeAspect="1"/>
          </p:cNvPicPr>
          <p:nvPr/>
        </p:nvPicPr>
        <p:blipFill>
          <a:blip r:embed="rId3"/>
          <a:stretch>
            <a:fillRect/>
          </a:stretch>
        </p:blipFill>
        <p:spPr>
          <a:xfrm>
            <a:off x="6808850" y="455573"/>
            <a:ext cx="2381885" cy="2381885"/>
          </a:xfrm>
          <a:prstGeom prst="rect">
            <a:avLst/>
          </a:prstGeom>
        </p:spPr>
      </p:pic>
      <p:grpSp>
        <p:nvGrpSpPr>
          <p:cNvPr id="3" name="Group 2">
            <a:extLst>
              <a:ext uri="{FF2B5EF4-FFF2-40B4-BE49-F238E27FC236}">
                <a16:creationId xmlns:a16="http://schemas.microsoft.com/office/drawing/2014/main" id="{864E8134-ACD0-364F-A5B9-442C7DC51F15}"/>
              </a:ext>
            </a:extLst>
          </p:cNvPr>
          <p:cNvGrpSpPr/>
          <p:nvPr/>
        </p:nvGrpSpPr>
        <p:grpSpPr>
          <a:xfrm>
            <a:off x="268446" y="2412791"/>
            <a:ext cx="8519916" cy="1954927"/>
            <a:chOff x="268446" y="2412791"/>
            <a:chExt cx="8519916" cy="1954927"/>
          </a:xfrm>
        </p:grpSpPr>
        <p:sp>
          <p:nvSpPr>
            <p:cNvPr id="7" name="TextBox 6">
              <a:extLst>
                <a:ext uri="{FF2B5EF4-FFF2-40B4-BE49-F238E27FC236}">
                  <a16:creationId xmlns:a16="http://schemas.microsoft.com/office/drawing/2014/main" id="{77930652-1329-124B-B719-6FA94E243EC8}"/>
                </a:ext>
              </a:extLst>
            </p:cNvPr>
            <p:cNvSpPr txBox="1"/>
            <p:nvPr/>
          </p:nvSpPr>
          <p:spPr>
            <a:xfrm>
              <a:off x="268446" y="2412791"/>
              <a:ext cx="6081554" cy="1877437"/>
            </a:xfrm>
            <a:prstGeom prst="rect">
              <a:avLst/>
            </a:prstGeom>
            <a:noFill/>
            <a:ln>
              <a:noFill/>
            </a:ln>
          </p:spPr>
          <p:txBody>
            <a:bodyPr wrap="square" rtlCol="0">
              <a:spAutoFit/>
            </a:bodyPr>
            <a:lstStyle/>
            <a:p>
              <a:r>
                <a:rPr lang="en-US" sz="3200" dirty="0">
                  <a:solidFill>
                    <a:schemeClr val="accent2">
                      <a:lumMod val="75000"/>
                    </a:schemeClr>
                  </a:solidFill>
                </a:rPr>
                <a:t>Crystal clock: </a:t>
              </a:r>
              <a:r>
                <a:rPr lang="en-US" sz="2800" dirty="0"/>
                <a:t>Electrical circuit that uses a piezoelectric crystal vibrating at a precise frequency.</a:t>
              </a:r>
            </a:p>
            <a:p>
              <a:r>
                <a:rPr lang="en-US" sz="2800" dirty="0"/>
                <a:t>(accuracy of 1 second in 30 years)</a:t>
              </a:r>
            </a:p>
          </p:txBody>
        </p:sp>
        <p:pic>
          <p:nvPicPr>
            <p:cNvPr id="5" name="Picture 4">
              <a:extLst>
                <a:ext uri="{FF2B5EF4-FFF2-40B4-BE49-F238E27FC236}">
                  <a16:creationId xmlns:a16="http://schemas.microsoft.com/office/drawing/2014/main" id="{280D84C4-5FDF-EE46-92E9-F304C5966004}"/>
                </a:ext>
              </a:extLst>
            </p:cNvPr>
            <p:cNvPicPr>
              <a:picLocks noChangeAspect="1"/>
            </p:cNvPicPr>
            <p:nvPr/>
          </p:nvPicPr>
          <p:blipFill>
            <a:blip r:embed="rId4"/>
            <a:stretch>
              <a:fillRect/>
            </a:stretch>
          </p:blipFill>
          <p:spPr>
            <a:xfrm>
              <a:off x="7211221" y="2790577"/>
              <a:ext cx="1577141" cy="1577141"/>
            </a:xfrm>
            <a:prstGeom prst="rect">
              <a:avLst/>
            </a:prstGeom>
          </p:spPr>
        </p:pic>
      </p:grpSp>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Clock</a:t>
            </a:r>
          </a:p>
        </p:txBody>
      </p:sp>
      <p:grpSp>
        <p:nvGrpSpPr>
          <p:cNvPr id="4" name="Group 3">
            <a:extLst>
              <a:ext uri="{FF2B5EF4-FFF2-40B4-BE49-F238E27FC236}">
                <a16:creationId xmlns:a16="http://schemas.microsoft.com/office/drawing/2014/main" id="{06E44AC2-870C-1142-9E76-881ED9D54B7A}"/>
              </a:ext>
            </a:extLst>
          </p:cNvPr>
          <p:cNvGrpSpPr/>
          <p:nvPr/>
        </p:nvGrpSpPr>
        <p:grpSpPr>
          <a:xfrm>
            <a:off x="268446" y="4507579"/>
            <a:ext cx="8838855" cy="2308324"/>
            <a:chOff x="268446" y="4507579"/>
            <a:chExt cx="8838855" cy="2308324"/>
          </a:xfrm>
        </p:grpSpPr>
        <p:sp>
          <p:nvSpPr>
            <p:cNvPr id="8" name="TextBox 7">
              <a:extLst>
                <a:ext uri="{FF2B5EF4-FFF2-40B4-BE49-F238E27FC236}">
                  <a16:creationId xmlns:a16="http://schemas.microsoft.com/office/drawing/2014/main" id="{953BF7E4-2026-7547-86B3-E8F840697F36}"/>
                </a:ext>
              </a:extLst>
            </p:cNvPr>
            <p:cNvSpPr txBox="1"/>
            <p:nvPr/>
          </p:nvSpPr>
          <p:spPr>
            <a:xfrm>
              <a:off x="268446" y="4507579"/>
              <a:ext cx="6349330" cy="2308324"/>
            </a:xfrm>
            <a:prstGeom prst="rect">
              <a:avLst/>
            </a:prstGeom>
            <a:noFill/>
            <a:ln>
              <a:noFill/>
            </a:ln>
          </p:spPr>
          <p:txBody>
            <a:bodyPr wrap="square" rtlCol="0">
              <a:spAutoFit/>
            </a:bodyPr>
            <a:lstStyle/>
            <a:p>
              <a:r>
                <a:rPr lang="en-US" sz="3200" dirty="0">
                  <a:solidFill>
                    <a:schemeClr val="accent2">
                      <a:lumMod val="75000"/>
                    </a:schemeClr>
                  </a:solidFill>
                </a:rPr>
                <a:t>Atomic clock:</a:t>
              </a:r>
              <a:r>
                <a:rPr lang="en-US" sz="3200" dirty="0"/>
                <a:t> </a:t>
              </a:r>
              <a:r>
                <a:rPr lang="en-US" sz="2800" dirty="0"/>
                <a:t>Duration of 9,192,631,770 periods of the radiation from a Cesium 133 atom.</a:t>
              </a:r>
            </a:p>
            <a:p>
              <a:r>
                <a:rPr lang="en-US" sz="2800" dirty="0"/>
                <a:t>(accuracy of 1 second in more than 100 million years)</a:t>
              </a:r>
            </a:p>
          </p:txBody>
        </p:sp>
        <p:pic>
          <p:nvPicPr>
            <p:cNvPr id="10" name="Picture 9">
              <a:extLst>
                <a:ext uri="{FF2B5EF4-FFF2-40B4-BE49-F238E27FC236}">
                  <a16:creationId xmlns:a16="http://schemas.microsoft.com/office/drawing/2014/main" id="{C09A446F-D81E-D346-9A8C-070D7947F83F}"/>
                </a:ext>
              </a:extLst>
            </p:cNvPr>
            <p:cNvPicPr>
              <a:picLocks noChangeAspect="1"/>
            </p:cNvPicPr>
            <p:nvPr/>
          </p:nvPicPr>
          <p:blipFill rotWithShape="1">
            <a:blip r:embed="rId5"/>
            <a:srcRect b="-3385"/>
            <a:stretch/>
          </p:blipFill>
          <p:spPr>
            <a:xfrm>
              <a:off x="6699400" y="4616015"/>
              <a:ext cx="2407901" cy="1657780"/>
            </a:xfrm>
            <a:prstGeom prst="rect">
              <a:avLst/>
            </a:prstGeom>
          </p:spPr>
        </p:pic>
      </p:grpSp>
      <p:sp>
        <p:nvSpPr>
          <p:cNvPr id="11" name="Slide Number Placeholder 10">
            <a:extLst>
              <a:ext uri="{FF2B5EF4-FFF2-40B4-BE49-F238E27FC236}">
                <a16:creationId xmlns:a16="http://schemas.microsoft.com/office/drawing/2014/main" id="{82BB8A6A-5DDA-3840-B1F5-C2FFEE5B6761}"/>
              </a:ext>
            </a:extLst>
          </p:cNvPr>
          <p:cNvSpPr>
            <a:spLocks noGrp="1"/>
          </p:cNvSpPr>
          <p:nvPr>
            <p:ph type="sldNum" sz="quarter" idx="12"/>
          </p:nvPr>
        </p:nvSpPr>
        <p:spPr/>
        <p:txBody>
          <a:bodyPr/>
          <a:lstStyle/>
          <a:p>
            <a:fld id="{3908DE9A-9F1E-E241-AE61-67432D23D3F3}" type="slidenum">
              <a:rPr lang="en-US" smtClean="0"/>
              <a:t>25</a:t>
            </a:fld>
            <a:endParaRPr lang="en-US"/>
          </a:p>
        </p:txBody>
      </p:sp>
    </p:spTree>
    <p:extLst>
      <p:ext uri="{BB962C8B-B14F-4D97-AF65-F5344CB8AC3E}">
        <p14:creationId xmlns:p14="http://schemas.microsoft.com/office/powerpoint/2010/main" val="7700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satellites uses atomic clock</a:t>
            </a:r>
          </a:p>
        </p:txBody>
      </p:sp>
      <p:sp>
        <p:nvSpPr>
          <p:cNvPr id="8" name="TextBox 7">
            <a:extLst>
              <a:ext uri="{FF2B5EF4-FFF2-40B4-BE49-F238E27FC236}">
                <a16:creationId xmlns:a16="http://schemas.microsoft.com/office/drawing/2014/main" id="{953BF7E4-2026-7547-86B3-E8F840697F36}"/>
              </a:ext>
            </a:extLst>
          </p:cNvPr>
          <p:cNvSpPr txBox="1"/>
          <p:nvPr/>
        </p:nvSpPr>
        <p:spPr>
          <a:xfrm>
            <a:off x="448750" y="1166842"/>
            <a:ext cx="8489187" cy="5016758"/>
          </a:xfrm>
          <a:prstGeom prst="rect">
            <a:avLst/>
          </a:prstGeom>
          <a:noFill/>
          <a:ln>
            <a:noFill/>
          </a:ln>
        </p:spPr>
        <p:txBody>
          <a:bodyPr wrap="square" rtlCol="0">
            <a:spAutoFit/>
          </a:bodyPr>
          <a:lstStyle/>
          <a:p>
            <a:r>
              <a:rPr lang="en-US" sz="3200" dirty="0"/>
              <a:t>Atomic clocks are used onboard GPS satellites that orbit the Earth, but even they must be sent updates two times per day to correct the clocks' natural drift. </a:t>
            </a:r>
          </a:p>
          <a:p>
            <a:endParaRPr lang="en-US" sz="3200" dirty="0"/>
          </a:p>
          <a:p>
            <a:r>
              <a:rPr lang="en-US" sz="3200" dirty="0"/>
              <a:t>Those updates come from more stable atomic clocks on the ground that are large (often the size of a refrigerator and 50 times more stable) and not designed to survive the physical demands of going to space.</a:t>
            </a:r>
          </a:p>
        </p:txBody>
      </p:sp>
      <p:sp>
        <p:nvSpPr>
          <p:cNvPr id="11" name="Slide Number Placeholder 10">
            <a:extLst>
              <a:ext uri="{FF2B5EF4-FFF2-40B4-BE49-F238E27FC236}">
                <a16:creationId xmlns:a16="http://schemas.microsoft.com/office/drawing/2014/main" id="{82BB8A6A-5DDA-3840-B1F5-C2FFEE5B6761}"/>
              </a:ext>
            </a:extLst>
          </p:cNvPr>
          <p:cNvSpPr>
            <a:spLocks noGrp="1"/>
          </p:cNvSpPr>
          <p:nvPr>
            <p:ph type="sldNum" sz="quarter" idx="12"/>
          </p:nvPr>
        </p:nvSpPr>
        <p:spPr/>
        <p:txBody>
          <a:bodyPr/>
          <a:lstStyle/>
          <a:p>
            <a:fld id="{3908DE9A-9F1E-E241-AE61-67432D23D3F3}" type="slidenum">
              <a:rPr lang="en-US" smtClean="0"/>
              <a:t>26</a:t>
            </a:fld>
            <a:endParaRPr lang="en-US"/>
          </a:p>
        </p:txBody>
      </p:sp>
    </p:spTree>
    <p:extLst>
      <p:ext uri="{BB962C8B-B14F-4D97-AF65-F5344CB8AC3E}">
        <p14:creationId xmlns:p14="http://schemas.microsoft.com/office/powerpoint/2010/main" val="402308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Estimated propagation delay X speed of light </a:t>
            </a:r>
          </a:p>
          <a:p>
            <a:r>
              <a:rPr lang="en-US" sz="2800" b="1" dirty="0">
                <a:solidFill>
                  <a:schemeClr val="bg1"/>
                </a:solidFill>
              </a:rPr>
              <a:t>													= Pseudo-Range</a:t>
            </a:r>
          </a:p>
        </p:txBody>
      </p:sp>
      <p:sp>
        <p:nvSpPr>
          <p:cNvPr id="3" name="TextBox 2">
            <a:extLst>
              <a:ext uri="{FF2B5EF4-FFF2-40B4-BE49-F238E27FC236}">
                <a16:creationId xmlns:a16="http://schemas.microsoft.com/office/drawing/2014/main" id="{9715A076-AB12-4D42-92E8-C995420C5FBB}"/>
              </a:ext>
            </a:extLst>
          </p:cNvPr>
          <p:cNvSpPr txBox="1"/>
          <p:nvPr/>
        </p:nvSpPr>
        <p:spPr>
          <a:xfrm>
            <a:off x="2170409" y="1355810"/>
            <a:ext cx="4726981" cy="1077218"/>
          </a:xfrm>
          <a:prstGeom prst="rect">
            <a:avLst/>
          </a:prstGeom>
          <a:noFill/>
        </p:spPr>
        <p:txBody>
          <a:bodyPr wrap="square" rtlCol="0">
            <a:spAutoFit/>
          </a:bodyPr>
          <a:lstStyle/>
          <a:p>
            <a:pPr algn="ctr"/>
            <a:r>
              <a:rPr lang="en-US" sz="3200" dirty="0"/>
              <a:t>Satellite clock and receiver clocks are not synchronized</a:t>
            </a:r>
          </a:p>
        </p:txBody>
      </p:sp>
      <p:sp>
        <p:nvSpPr>
          <p:cNvPr id="4" name="Slide Number Placeholder 3">
            <a:extLst>
              <a:ext uri="{FF2B5EF4-FFF2-40B4-BE49-F238E27FC236}">
                <a16:creationId xmlns:a16="http://schemas.microsoft.com/office/drawing/2014/main" id="{1D79E4FF-7C99-E24B-86CE-901718DFE7BE}"/>
              </a:ext>
            </a:extLst>
          </p:cNvPr>
          <p:cNvSpPr>
            <a:spLocks noGrp="1"/>
          </p:cNvSpPr>
          <p:nvPr>
            <p:ph type="sldNum" sz="quarter" idx="12"/>
          </p:nvPr>
        </p:nvSpPr>
        <p:spPr/>
        <p:txBody>
          <a:bodyPr/>
          <a:lstStyle/>
          <a:p>
            <a:fld id="{3908DE9A-9F1E-E241-AE61-67432D23D3F3}" type="slidenum">
              <a:rPr lang="en-US" smtClean="0"/>
              <a:t>27</a:t>
            </a:fld>
            <a:endParaRPr lang="en-US"/>
          </a:p>
        </p:txBody>
      </p:sp>
    </p:spTree>
    <p:extLst>
      <p:ext uri="{BB962C8B-B14F-4D97-AF65-F5344CB8AC3E}">
        <p14:creationId xmlns:p14="http://schemas.microsoft.com/office/powerpoint/2010/main" val="299803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3" name="Slide Number Placeholder 2">
            <a:extLst>
              <a:ext uri="{FF2B5EF4-FFF2-40B4-BE49-F238E27FC236}">
                <a16:creationId xmlns:a16="http://schemas.microsoft.com/office/drawing/2014/main" id="{C2DE2147-207D-A74B-872C-511263B00363}"/>
              </a:ext>
            </a:extLst>
          </p:cNvPr>
          <p:cNvSpPr>
            <a:spLocks noGrp="1"/>
          </p:cNvSpPr>
          <p:nvPr>
            <p:ph type="sldNum" sz="quarter" idx="12"/>
          </p:nvPr>
        </p:nvSpPr>
        <p:spPr/>
        <p:txBody>
          <a:bodyPr/>
          <a:lstStyle/>
          <a:p>
            <a:fld id="{3908DE9A-9F1E-E241-AE61-67432D23D3F3}" type="slidenum">
              <a:rPr lang="en-US" smtClean="0"/>
              <a:t>28</a:t>
            </a:fld>
            <a:endParaRPr lang="en-US"/>
          </a:p>
        </p:txBody>
      </p:sp>
    </p:spTree>
    <p:extLst>
      <p:ext uri="{BB962C8B-B14F-4D97-AF65-F5344CB8AC3E}">
        <p14:creationId xmlns:p14="http://schemas.microsoft.com/office/powerpoint/2010/main" val="1582642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8" name="Picture 7">
            <a:extLst>
              <a:ext uri="{FF2B5EF4-FFF2-40B4-BE49-F238E27FC236}">
                <a16:creationId xmlns:a16="http://schemas.microsoft.com/office/drawing/2014/main" id="{36F2EABB-F889-7048-89E7-D8CE82B87C65}"/>
              </a:ext>
            </a:extLst>
          </p:cNvPr>
          <p:cNvPicPr>
            <a:picLocks noChangeAspect="1"/>
          </p:cNvPicPr>
          <p:nvPr/>
        </p:nvPicPr>
        <p:blipFill rotWithShape="1">
          <a:blip r:embed="rId2"/>
          <a:srcRect r="11879"/>
          <a:stretch/>
        </p:blipFill>
        <p:spPr>
          <a:xfrm>
            <a:off x="658794" y="2947244"/>
            <a:ext cx="6896710" cy="963511"/>
          </a:xfrm>
          <a:prstGeom prst="rect">
            <a:avLst/>
          </a:prstGeom>
        </p:spPr>
      </p:pic>
      <p:sp>
        <p:nvSpPr>
          <p:cNvPr id="3" name="Slide Number Placeholder 2">
            <a:extLst>
              <a:ext uri="{FF2B5EF4-FFF2-40B4-BE49-F238E27FC236}">
                <a16:creationId xmlns:a16="http://schemas.microsoft.com/office/drawing/2014/main" id="{608270E1-E88B-4340-9B1C-9179C96FCF6A}"/>
              </a:ext>
            </a:extLst>
          </p:cNvPr>
          <p:cNvSpPr>
            <a:spLocks noGrp="1"/>
          </p:cNvSpPr>
          <p:nvPr>
            <p:ph type="sldNum" sz="quarter" idx="12"/>
          </p:nvPr>
        </p:nvSpPr>
        <p:spPr/>
        <p:txBody>
          <a:bodyPr/>
          <a:lstStyle/>
          <a:p>
            <a:fld id="{3908DE9A-9F1E-E241-AE61-67432D23D3F3}" type="slidenum">
              <a:rPr lang="en-US" smtClean="0"/>
              <a:t>29</a:t>
            </a:fld>
            <a:endParaRPr lang="en-US"/>
          </a:p>
        </p:txBody>
      </p:sp>
    </p:spTree>
    <p:extLst>
      <p:ext uri="{BB962C8B-B14F-4D97-AF65-F5344CB8AC3E}">
        <p14:creationId xmlns:p14="http://schemas.microsoft.com/office/powerpoint/2010/main" val="7222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091773" y="3648472"/>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5655592" y="3047041"/>
            <a:ext cx="1314771" cy="584775"/>
          </a:xfrm>
          <a:prstGeom prst="rect">
            <a:avLst/>
          </a:prstGeom>
          <a:noFill/>
        </p:spPr>
        <p:txBody>
          <a:bodyPr wrap="square" rtlCol="0">
            <a:spAutoFit/>
          </a:bodyPr>
          <a:lstStyle/>
          <a:p>
            <a:pPr algn="ctr"/>
            <a:r>
              <a:rPr lang="en-US" sz="3200" dirty="0"/>
              <a:t>base2</a:t>
            </a:r>
          </a:p>
        </p:txBody>
      </p:sp>
      <p:sp>
        <p:nvSpPr>
          <p:cNvPr id="17" name="Oval 16">
            <a:extLst>
              <a:ext uri="{FF2B5EF4-FFF2-40B4-BE49-F238E27FC236}">
                <a16:creationId xmlns:a16="http://schemas.microsoft.com/office/drawing/2014/main" id="{68D4247C-32DD-9542-A78C-450F59078F59}"/>
              </a:ext>
            </a:extLst>
          </p:cNvPr>
          <p:cNvSpPr/>
          <p:nvPr/>
        </p:nvSpPr>
        <p:spPr>
          <a:xfrm rot="5400000">
            <a:off x="4719951" y="2326662"/>
            <a:ext cx="2876095" cy="28760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5DDFC17-EE86-C747-A87D-BB6FA9F172D3}"/>
              </a:ext>
            </a:extLst>
          </p:cNvPr>
          <p:cNvGrpSpPr/>
          <p:nvPr/>
        </p:nvGrpSpPr>
        <p:grpSpPr>
          <a:xfrm>
            <a:off x="5142853" y="3888593"/>
            <a:ext cx="948920" cy="734960"/>
            <a:chOff x="2553699" y="3567840"/>
            <a:chExt cx="948920" cy="734960"/>
          </a:xfrm>
        </p:grpSpPr>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2553699" y="3567840"/>
              <a:ext cx="948920" cy="584317"/>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7F9A96-A6F2-3B4C-8839-2108ED013A3A}"/>
                </a:ext>
              </a:extLst>
            </p:cNvPr>
            <p:cNvSpPr txBox="1"/>
            <p:nvPr/>
          </p:nvSpPr>
          <p:spPr>
            <a:xfrm>
              <a:off x="2919919" y="3718025"/>
              <a:ext cx="560522" cy="584775"/>
            </a:xfrm>
            <a:prstGeom prst="rect">
              <a:avLst/>
            </a:prstGeom>
            <a:noFill/>
          </p:spPr>
          <p:txBody>
            <a:bodyPr wrap="square" rtlCol="0">
              <a:spAutoFit/>
            </a:bodyPr>
            <a:lstStyle/>
            <a:p>
              <a:pPr algn="ctr"/>
              <a:r>
                <a:rPr lang="en-US" sz="3200" dirty="0"/>
                <a:t>d’</a:t>
              </a:r>
            </a:p>
          </p:txBody>
        </p:sp>
      </p:gr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933C92-01EE-674E-8B7D-168B4093B50A}"/>
              </a:ext>
            </a:extLst>
          </p:cNvPr>
          <p:cNvSpPr>
            <a:spLocks noGrp="1"/>
          </p:cNvSpPr>
          <p:nvPr>
            <p:ph type="sldNum" sz="quarter" idx="12"/>
          </p:nvPr>
        </p:nvSpPr>
        <p:spPr/>
        <p:txBody>
          <a:bodyPr/>
          <a:lstStyle/>
          <a:p>
            <a:fld id="{3908DE9A-9F1E-E241-AE61-67432D23D3F3}" type="slidenum">
              <a:rPr lang="en-US" smtClean="0"/>
              <a:t>3</a:t>
            </a:fld>
            <a:endParaRPr lang="en-US"/>
          </a:p>
        </p:txBody>
      </p:sp>
    </p:spTree>
    <p:extLst>
      <p:ext uri="{BB962C8B-B14F-4D97-AF65-F5344CB8AC3E}">
        <p14:creationId xmlns:p14="http://schemas.microsoft.com/office/powerpoint/2010/main" val="11473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CE0836C1-B6FD-C84D-B9C0-9BD412CB891E}"/>
              </a:ext>
            </a:extLst>
          </p:cNvPr>
          <p:cNvSpPr>
            <a:spLocks noGrp="1"/>
          </p:cNvSpPr>
          <p:nvPr>
            <p:ph type="sldNum" sz="quarter" idx="12"/>
          </p:nvPr>
        </p:nvSpPr>
        <p:spPr/>
        <p:txBody>
          <a:bodyPr/>
          <a:lstStyle/>
          <a:p>
            <a:fld id="{3908DE9A-9F1E-E241-AE61-67432D23D3F3}" type="slidenum">
              <a:rPr lang="en-US" smtClean="0"/>
              <a:t>30</a:t>
            </a:fld>
            <a:endParaRPr lang="en-US"/>
          </a:p>
        </p:txBody>
      </p:sp>
    </p:spTree>
    <p:extLst>
      <p:ext uri="{BB962C8B-B14F-4D97-AF65-F5344CB8AC3E}">
        <p14:creationId xmlns:p14="http://schemas.microsoft.com/office/powerpoint/2010/main" val="826479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8B3189C4-0C5D-C847-AF0C-A4A5D4A2B01A}"/>
              </a:ext>
            </a:extLst>
          </p:cNvPr>
          <p:cNvSpPr>
            <a:spLocks noGrp="1"/>
          </p:cNvSpPr>
          <p:nvPr>
            <p:ph type="sldNum" sz="quarter" idx="12"/>
          </p:nvPr>
        </p:nvSpPr>
        <p:spPr/>
        <p:txBody>
          <a:bodyPr/>
          <a:lstStyle/>
          <a:p>
            <a:fld id="{3908DE9A-9F1E-E241-AE61-67432D23D3F3}" type="slidenum">
              <a:rPr lang="en-US" smtClean="0"/>
              <a:t>31</a:t>
            </a:fld>
            <a:endParaRPr lang="en-US"/>
          </a:p>
        </p:txBody>
      </p:sp>
    </p:spTree>
    <p:extLst>
      <p:ext uri="{BB962C8B-B14F-4D97-AF65-F5344CB8AC3E}">
        <p14:creationId xmlns:p14="http://schemas.microsoft.com/office/powerpoint/2010/main" val="216450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b="24402"/>
          <a:stretch/>
        </p:blipFill>
        <p:spPr>
          <a:xfrm>
            <a:off x="573437" y="2942843"/>
            <a:ext cx="7557025" cy="2962011"/>
          </a:xfrm>
          <a:prstGeom prst="rect">
            <a:avLst/>
          </a:prstGeom>
        </p:spPr>
      </p:pic>
      <p:sp>
        <p:nvSpPr>
          <p:cNvPr id="3" name="Slide Number Placeholder 2">
            <a:extLst>
              <a:ext uri="{FF2B5EF4-FFF2-40B4-BE49-F238E27FC236}">
                <a16:creationId xmlns:a16="http://schemas.microsoft.com/office/drawing/2014/main" id="{7EE8FE8E-5C5C-BD4A-8A18-7F4DCED45AB7}"/>
              </a:ext>
            </a:extLst>
          </p:cNvPr>
          <p:cNvSpPr>
            <a:spLocks noGrp="1"/>
          </p:cNvSpPr>
          <p:nvPr>
            <p:ph type="sldNum" sz="quarter" idx="12"/>
          </p:nvPr>
        </p:nvSpPr>
        <p:spPr/>
        <p:txBody>
          <a:bodyPr/>
          <a:lstStyle/>
          <a:p>
            <a:fld id="{3908DE9A-9F1E-E241-AE61-67432D23D3F3}" type="slidenum">
              <a:rPr lang="en-US" smtClean="0"/>
              <a:t>32</a:t>
            </a:fld>
            <a:endParaRPr lang="en-US"/>
          </a:p>
        </p:txBody>
      </p:sp>
    </p:spTree>
    <p:extLst>
      <p:ext uri="{BB962C8B-B14F-4D97-AF65-F5344CB8AC3E}">
        <p14:creationId xmlns:p14="http://schemas.microsoft.com/office/powerpoint/2010/main" val="1720818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a:blip r:embed="rId2"/>
          <a:stretch>
            <a:fillRect/>
          </a:stretch>
        </p:blipFill>
        <p:spPr>
          <a:xfrm>
            <a:off x="573437" y="2942843"/>
            <a:ext cx="7557025" cy="3918088"/>
          </a:xfrm>
          <a:prstGeom prst="rect">
            <a:avLst/>
          </a:prstGeom>
        </p:spPr>
      </p:pic>
      <p:sp>
        <p:nvSpPr>
          <p:cNvPr id="3" name="Slide Number Placeholder 2">
            <a:extLst>
              <a:ext uri="{FF2B5EF4-FFF2-40B4-BE49-F238E27FC236}">
                <a16:creationId xmlns:a16="http://schemas.microsoft.com/office/drawing/2014/main" id="{D3CBAE7E-9B78-424E-90CE-1939429B62DE}"/>
              </a:ext>
            </a:extLst>
          </p:cNvPr>
          <p:cNvSpPr>
            <a:spLocks noGrp="1"/>
          </p:cNvSpPr>
          <p:nvPr>
            <p:ph type="sldNum" sz="quarter" idx="12"/>
          </p:nvPr>
        </p:nvSpPr>
        <p:spPr/>
        <p:txBody>
          <a:bodyPr/>
          <a:lstStyle/>
          <a:p>
            <a:fld id="{3908DE9A-9F1E-E241-AE61-67432D23D3F3}" type="slidenum">
              <a:rPr lang="en-US" smtClean="0"/>
              <a:t>33</a:t>
            </a:fld>
            <a:endParaRPr lang="en-US"/>
          </a:p>
        </p:txBody>
      </p:sp>
    </p:spTree>
    <p:extLst>
      <p:ext uri="{BB962C8B-B14F-4D97-AF65-F5344CB8AC3E}">
        <p14:creationId xmlns:p14="http://schemas.microsoft.com/office/powerpoint/2010/main" val="246993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848341"/>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How to find the satellite’s location</a:t>
            </a:r>
          </a:p>
        </p:txBody>
      </p:sp>
      <p:sp>
        <p:nvSpPr>
          <p:cNvPr id="4" name="TextBox 3">
            <a:extLst>
              <a:ext uri="{FF2B5EF4-FFF2-40B4-BE49-F238E27FC236}">
                <a16:creationId xmlns:a16="http://schemas.microsoft.com/office/drawing/2014/main" id="{56B58C62-148B-274A-8ABE-CAED17B36CBC}"/>
              </a:ext>
            </a:extLst>
          </p:cNvPr>
          <p:cNvSpPr txBox="1"/>
          <p:nvPr/>
        </p:nvSpPr>
        <p:spPr>
          <a:xfrm>
            <a:off x="543088" y="2779758"/>
            <a:ext cx="8492424" cy="954107"/>
          </a:xfrm>
          <a:prstGeom prst="rect">
            <a:avLst/>
          </a:prstGeom>
          <a:noFill/>
        </p:spPr>
        <p:txBody>
          <a:bodyPr wrap="square" rtlCol="0">
            <a:spAutoFit/>
          </a:bodyPr>
          <a:lstStyle/>
          <a:p>
            <a:r>
              <a:rPr lang="en-US" sz="2800" dirty="0"/>
              <a:t>Information about the satellite’s precise location and trajectory are embedded in the transmitted data.</a:t>
            </a:r>
          </a:p>
        </p:txBody>
      </p:sp>
      <p:sp>
        <p:nvSpPr>
          <p:cNvPr id="5" name="Slide Number Placeholder 4">
            <a:extLst>
              <a:ext uri="{FF2B5EF4-FFF2-40B4-BE49-F238E27FC236}">
                <a16:creationId xmlns:a16="http://schemas.microsoft.com/office/drawing/2014/main" id="{F74DC318-409C-3846-AB88-1A0F0AF95423}"/>
              </a:ext>
            </a:extLst>
          </p:cNvPr>
          <p:cNvSpPr>
            <a:spLocks noGrp="1"/>
          </p:cNvSpPr>
          <p:nvPr>
            <p:ph type="sldNum" sz="quarter" idx="12"/>
          </p:nvPr>
        </p:nvSpPr>
        <p:spPr/>
        <p:txBody>
          <a:bodyPr/>
          <a:lstStyle/>
          <a:p>
            <a:fld id="{3908DE9A-9F1E-E241-AE61-67432D23D3F3}" type="slidenum">
              <a:rPr lang="en-US" smtClean="0"/>
              <a:t>34</a:t>
            </a:fld>
            <a:endParaRPr lang="en-US"/>
          </a:p>
        </p:txBody>
      </p:sp>
    </p:spTree>
    <p:extLst>
      <p:ext uri="{BB962C8B-B14F-4D97-AF65-F5344CB8AC3E}">
        <p14:creationId xmlns:p14="http://schemas.microsoft.com/office/powerpoint/2010/main" val="3190178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3" name="Slide Number Placeholder 2">
            <a:extLst>
              <a:ext uri="{FF2B5EF4-FFF2-40B4-BE49-F238E27FC236}">
                <a16:creationId xmlns:a16="http://schemas.microsoft.com/office/drawing/2014/main" id="{D5115BB4-1591-3045-9815-29FF6326B745}"/>
              </a:ext>
            </a:extLst>
          </p:cNvPr>
          <p:cNvSpPr>
            <a:spLocks noGrp="1"/>
          </p:cNvSpPr>
          <p:nvPr>
            <p:ph type="sldNum" sz="quarter" idx="12"/>
          </p:nvPr>
        </p:nvSpPr>
        <p:spPr/>
        <p:txBody>
          <a:bodyPr/>
          <a:lstStyle/>
          <a:p>
            <a:fld id="{3908DE9A-9F1E-E241-AE61-67432D23D3F3}" type="slidenum">
              <a:rPr lang="en-US" smtClean="0"/>
              <a:t>35</a:t>
            </a:fld>
            <a:endParaRPr lang="en-US"/>
          </a:p>
        </p:txBody>
      </p:sp>
    </p:spTree>
    <p:extLst>
      <p:ext uri="{BB962C8B-B14F-4D97-AF65-F5344CB8AC3E}">
        <p14:creationId xmlns:p14="http://schemas.microsoft.com/office/powerpoint/2010/main" val="58981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677656"/>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satellite location and timing information. Need to adjust for unknown Doppler shifts.</a:t>
            </a:r>
          </a:p>
        </p:txBody>
      </p:sp>
      <p:sp>
        <p:nvSpPr>
          <p:cNvPr id="3" name="Slide Number Placeholder 2">
            <a:extLst>
              <a:ext uri="{FF2B5EF4-FFF2-40B4-BE49-F238E27FC236}">
                <a16:creationId xmlns:a16="http://schemas.microsoft.com/office/drawing/2014/main" id="{C4D7712D-0304-6C4C-B528-F6B14CC508D8}"/>
              </a:ext>
            </a:extLst>
          </p:cNvPr>
          <p:cNvSpPr>
            <a:spLocks noGrp="1"/>
          </p:cNvSpPr>
          <p:nvPr>
            <p:ph type="sldNum" sz="quarter" idx="12"/>
          </p:nvPr>
        </p:nvSpPr>
        <p:spPr/>
        <p:txBody>
          <a:bodyPr/>
          <a:lstStyle/>
          <a:p>
            <a:fld id="{3908DE9A-9F1E-E241-AE61-67432D23D3F3}" type="slidenum">
              <a:rPr lang="en-US" smtClean="0"/>
              <a:t>36</a:t>
            </a:fld>
            <a:endParaRPr lang="en-US"/>
          </a:p>
        </p:txBody>
      </p:sp>
    </p:spTree>
    <p:extLst>
      <p:ext uri="{BB962C8B-B14F-4D97-AF65-F5344CB8AC3E}">
        <p14:creationId xmlns:p14="http://schemas.microsoft.com/office/powerpoint/2010/main" val="2213419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677656"/>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satellite location and timing information. Need to adjust for unknown Doppler shifts.</a:t>
            </a:r>
          </a:p>
        </p:txBody>
      </p:sp>
      <p:sp>
        <p:nvSpPr>
          <p:cNvPr id="7" name="TextBox 6">
            <a:extLst>
              <a:ext uri="{FF2B5EF4-FFF2-40B4-BE49-F238E27FC236}">
                <a16:creationId xmlns:a16="http://schemas.microsoft.com/office/drawing/2014/main" id="{E7C1DBEA-98D6-B84C-A595-1727E42A3AEF}"/>
              </a:ext>
            </a:extLst>
          </p:cNvPr>
          <p:cNvSpPr txBox="1"/>
          <p:nvPr/>
        </p:nvSpPr>
        <p:spPr>
          <a:xfrm>
            <a:off x="325788" y="4561769"/>
            <a:ext cx="8492424" cy="1384995"/>
          </a:xfrm>
          <a:prstGeom prst="rect">
            <a:avLst/>
          </a:prstGeom>
          <a:noFill/>
        </p:spPr>
        <p:txBody>
          <a:bodyPr wrap="square" rtlCol="0">
            <a:spAutoFit/>
          </a:bodyPr>
          <a:lstStyle/>
          <a:p>
            <a:r>
              <a:rPr lang="en-US" sz="2800" dirty="0">
                <a:solidFill>
                  <a:schemeClr val="accent2">
                    <a:lumMod val="75000"/>
                  </a:schemeClr>
                </a:solidFill>
              </a:rPr>
              <a:t>2. Location estimation</a:t>
            </a:r>
          </a:p>
          <a:p>
            <a:r>
              <a:rPr lang="en-US" sz="2800" dirty="0"/>
              <a:t>Finding propagation delay and solve the set of equations for location.</a:t>
            </a:r>
          </a:p>
        </p:txBody>
      </p:sp>
      <p:sp>
        <p:nvSpPr>
          <p:cNvPr id="3" name="Slide Number Placeholder 2">
            <a:extLst>
              <a:ext uri="{FF2B5EF4-FFF2-40B4-BE49-F238E27FC236}">
                <a16:creationId xmlns:a16="http://schemas.microsoft.com/office/drawing/2014/main" id="{70602CF1-89BC-9A47-A2B4-7B34DFEA9F4E}"/>
              </a:ext>
            </a:extLst>
          </p:cNvPr>
          <p:cNvSpPr>
            <a:spLocks noGrp="1"/>
          </p:cNvSpPr>
          <p:nvPr>
            <p:ph type="sldNum" sz="quarter" idx="12"/>
          </p:nvPr>
        </p:nvSpPr>
        <p:spPr/>
        <p:txBody>
          <a:bodyPr/>
          <a:lstStyle/>
          <a:p>
            <a:fld id="{3908DE9A-9F1E-E241-AE61-67432D23D3F3}" type="slidenum">
              <a:rPr lang="en-US" smtClean="0"/>
              <a:t>37</a:t>
            </a:fld>
            <a:endParaRPr lang="en-US"/>
          </a:p>
        </p:txBody>
      </p:sp>
    </p:spTree>
    <p:extLst>
      <p:ext uri="{BB962C8B-B14F-4D97-AF65-F5344CB8AC3E}">
        <p14:creationId xmlns:p14="http://schemas.microsoft.com/office/powerpoint/2010/main" val="2537223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C3DF0-5469-C044-B7F1-4920123AFA68}"/>
              </a:ext>
            </a:extLst>
          </p:cNvPr>
          <p:cNvPicPr>
            <a:picLocks noChangeAspect="1"/>
          </p:cNvPicPr>
          <p:nvPr/>
        </p:nvPicPr>
        <p:blipFill>
          <a:blip r:embed="rId2"/>
          <a:stretch>
            <a:fillRect/>
          </a:stretch>
        </p:blipFill>
        <p:spPr>
          <a:xfrm>
            <a:off x="2097809" y="1070263"/>
            <a:ext cx="4872182" cy="4641273"/>
          </a:xfrm>
          <a:prstGeom prst="rect">
            <a:avLst/>
          </a:prstGeom>
        </p:spPr>
      </p:pic>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3517792" cy="523220"/>
          </a:xfrm>
          <a:prstGeom prst="rect">
            <a:avLst/>
          </a:prstGeom>
          <a:solidFill>
            <a:schemeClr val="bg1"/>
          </a:solidFill>
        </p:spPr>
        <p:txBody>
          <a:bodyPr wrap="square" rtlCol="0">
            <a:spAutoFit/>
          </a:bodyPr>
          <a:lstStyle/>
          <a:p>
            <a:r>
              <a:rPr lang="en-US" sz="2800" dirty="0">
                <a:solidFill>
                  <a:schemeClr val="accent2">
                    <a:lumMod val="75000"/>
                  </a:schemeClr>
                </a:solidFill>
              </a:rPr>
              <a:t>1. Satellite Acquisition</a:t>
            </a:r>
          </a:p>
        </p:txBody>
      </p:sp>
      <p:sp>
        <p:nvSpPr>
          <p:cNvPr id="8" name="TextBox 7">
            <a:extLst>
              <a:ext uri="{FF2B5EF4-FFF2-40B4-BE49-F238E27FC236}">
                <a16:creationId xmlns:a16="http://schemas.microsoft.com/office/drawing/2014/main" id="{953FE874-5F91-6643-A159-44E3F5DD64BB}"/>
              </a:ext>
            </a:extLst>
          </p:cNvPr>
          <p:cNvSpPr txBox="1"/>
          <p:nvPr/>
        </p:nvSpPr>
        <p:spPr>
          <a:xfrm>
            <a:off x="287688" y="5473005"/>
            <a:ext cx="8492424" cy="1384995"/>
          </a:xfrm>
          <a:prstGeom prst="rect">
            <a:avLst/>
          </a:prstGeom>
          <a:noFill/>
        </p:spPr>
        <p:txBody>
          <a:bodyPr wrap="square" rtlCol="0">
            <a:spAutoFit/>
          </a:bodyPr>
          <a:lstStyle/>
          <a:p>
            <a:r>
              <a:rPr lang="en-US" sz="2800" dirty="0">
                <a:solidFill>
                  <a:schemeClr val="accent2">
                    <a:lumMod val="75000"/>
                  </a:schemeClr>
                </a:solidFill>
              </a:rPr>
              <a:t>Satellite Acquisition</a:t>
            </a:r>
            <a:r>
              <a:rPr lang="en-US" sz="2800" dirty="0"/>
              <a:t> is a computationally intensive process due to the large code phase and Doppler search space. It may take more than 5 minutes.</a:t>
            </a:r>
          </a:p>
        </p:txBody>
      </p:sp>
      <p:sp>
        <p:nvSpPr>
          <p:cNvPr id="9" name="TextBox 8">
            <a:extLst>
              <a:ext uri="{FF2B5EF4-FFF2-40B4-BE49-F238E27FC236}">
                <a16:creationId xmlns:a16="http://schemas.microsoft.com/office/drawing/2014/main" id="{A906101A-DF5E-0E48-9A8E-1AB73BBD2FF9}"/>
              </a:ext>
            </a:extLst>
          </p:cNvPr>
          <p:cNvSpPr txBox="1"/>
          <p:nvPr/>
        </p:nvSpPr>
        <p:spPr>
          <a:xfrm rot="1566667">
            <a:off x="1744529" y="4613915"/>
            <a:ext cx="1913071" cy="461665"/>
          </a:xfrm>
          <a:prstGeom prst="rect">
            <a:avLst/>
          </a:prstGeom>
          <a:solidFill>
            <a:schemeClr val="bg1"/>
          </a:solidFill>
        </p:spPr>
        <p:txBody>
          <a:bodyPr wrap="square" rtlCol="0">
            <a:spAutoFit/>
          </a:bodyPr>
          <a:lstStyle/>
          <a:p>
            <a:r>
              <a:rPr lang="en-US" sz="2400" dirty="0"/>
              <a:t>Doppler freq.</a:t>
            </a:r>
          </a:p>
        </p:txBody>
      </p:sp>
      <p:sp>
        <p:nvSpPr>
          <p:cNvPr id="11" name="TextBox 10">
            <a:extLst>
              <a:ext uri="{FF2B5EF4-FFF2-40B4-BE49-F238E27FC236}">
                <a16:creationId xmlns:a16="http://schemas.microsoft.com/office/drawing/2014/main" id="{993B6CF5-94E0-9949-A00F-C2739825547E}"/>
              </a:ext>
            </a:extLst>
          </p:cNvPr>
          <p:cNvSpPr txBox="1"/>
          <p:nvPr/>
        </p:nvSpPr>
        <p:spPr>
          <a:xfrm rot="20265249">
            <a:off x="5687879" y="4699518"/>
            <a:ext cx="1913071" cy="461665"/>
          </a:xfrm>
          <a:prstGeom prst="rect">
            <a:avLst/>
          </a:prstGeom>
          <a:solidFill>
            <a:schemeClr val="bg1"/>
          </a:solidFill>
        </p:spPr>
        <p:txBody>
          <a:bodyPr wrap="square" rtlCol="0">
            <a:spAutoFit/>
          </a:bodyPr>
          <a:lstStyle/>
          <a:p>
            <a:r>
              <a:rPr lang="en-US" sz="2400" dirty="0"/>
              <a:t>Code delay</a:t>
            </a:r>
          </a:p>
        </p:txBody>
      </p:sp>
      <p:sp>
        <p:nvSpPr>
          <p:cNvPr id="3" name="Slide Number Placeholder 2">
            <a:extLst>
              <a:ext uri="{FF2B5EF4-FFF2-40B4-BE49-F238E27FC236}">
                <a16:creationId xmlns:a16="http://schemas.microsoft.com/office/drawing/2014/main" id="{65755726-C1E7-DE4D-807E-675297D57D36}"/>
              </a:ext>
            </a:extLst>
          </p:cNvPr>
          <p:cNvSpPr>
            <a:spLocks noGrp="1"/>
          </p:cNvSpPr>
          <p:nvPr>
            <p:ph type="sldNum" sz="quarter" idx="12"/>
          </p:nvPr>
        </p:nvSpPr>
        <p:spPr/>
        <p:txBody>
          <a:bodyPr/>
          <a:lstStyle/>
          <a:p>
            <a:fld id="{3908DE9A-9F1E-E241-AE61-67432D23D3F3}" type="slidenum">
              <a:rPr lang="en-US" smtClean="0"/>
              <a:t>38</a:t>
            </a:fld>
            <a:endParaRPr lang="en-US"/>
          </a:p>
        </p:txBody>
      </p:sp>
    </p:spTree>
    <p:extLst>
      <p:ext uri="{BB962C8B-B14F-4D97-AF65-F5344CB8AC3E}">
        <p14:creationId xmlns:p14="http://schemas.microsoft.com/office/powerpoint/2010/main" val="1623778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Assisted GPS (A-GPS or </a:t>
            </a:r>
            <a:r>
              <a:rPr lang="en-US" sz="3200" dirty="0" err="1">
                <a:solidFill>
                  <a:schemeClr val="bg1"/>
                </a:solidFill>
              </a:rPr>
              <a:t>aGPS</a:t>
            </a:r>
            <a:r>
              <a:rPr lang="en-US" sz="3200" dirty="0">
                <a:solidFill>
                  <a:schemeClr val="bg1"/>
                </a:solidFill>
              </a:rPr>
              <a:t>)</a:t>
            </a:r>
          </a:p>
        </p:txBody>
      </p:sp>
      <p:sp>
        <p:nvSpPr>
          <p:cNvPr id="2" name="Slide Number Placeholder 1">
            <a:extLst>
              <a:ext uri="{FF2B5EF4-FFF2-40B4-BE49-F238E27FC236}">
                <a16:creationId xmlns:a16="http://schemas.microsoft.com/office/drawing/2014/main" id="{072A44B8-530B-004F-B408-C3F34DF92363}"/>
              </a:ext>
            </a:extLst>
          </p:cNvPr>
          <p:cNvSpPr>
            <a:spLocks noGrp="1"/>
          </p:cNvSpPr>
          <p:nvPr>
            <p:ph type="sldNum" sz="quarter" idx="12"/>
          </p:nvPr>
        </p:nvSpPr>
        <p:spPr/>
        <p:txBody>
          <a:bodyPr/>
          <a:lstStyle/>
          <a:p>
            <a:fld id="{3908DE9A-9F1E-E241-AE61-67432D23D3F3}" type="slidenum">
              <a:rPr lang="en-US" smtClean="0"/>
              <a:t>39</a:t>
            </a:fld>
            <a:endParaRPr lang="en-US"/>
          </a:p>
        </p:txBody>
      </p:sp>
    </p:spTree>
    <p:extLst>
      <p:ext uri="{BB962C8B-B14F-4D97-AF65-F5344CB8AC3E}">
        <p14:creationId xmlns:p14="http://schemas.microsoft.com/office/powerpoint/2010/main" val="154743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133600" y="1752600"/>
            <a:ext cx="4876800" cy="3352800"/>
          </a:xfrm>
          <a:prstGeom prst="rect">
            <a:avLst/>
          </a:prstGeom>
        </p:spPr>
      </p:pic>
      <p:pic>
        <p:nvPicPr>
          <p:cNvPr id="8" name="Picture 7">
            <a:extLst>
              <a:ext uri="{FF2B5EF4-FFF2-40B4-BE49-F238E27FC236}">
                <a16:creationId xmlns:a16="http://schemas.microsoft.com/office/drawing/2014/main" id="{95AFCF78-3343-1842-A1C3-36834DB896A1}"/>
              </a:ext>
            </a:extLst>
          </p:cNvPr>
          <p:cNvPicPr>
            <a:picLocks noChangeAspect="1"/>
          </p:cNvPicPr>
          <p:nvPr/>
        </p:nvPicPr>
        <p:blipFill>
          <a:blip r:embed="rId3"/>
          <a:stretch>
            <a:fillRect/>
          </a:stretch>
        </p:blipFill>
        <p:spPr>
          <a:xfrm>
            <a:off x="0" y="118872"/>
            <a:ext cx="9144000" cy="6620256"/>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2548070F-6A7D-CC47-976B-F49305C1262C}"/>
              </a:ext>
            </a:extLst>
          </p:cNvPr>
          <p:cNvSpPr>
            <a:spLocks noGrp="1"/>
          </p:cNvSpPr>
          <p:nvPr>
            <p:ph type="sldNum" sz="quarter" idx="12"/>
          </p:nvPr>
        </p:nvSpPr>
        <p:spPr/>
        <p:txBody>
          <a:bodyPr/>
          <a:lstStyle/>
          <a:p>
            <a:fld id="{3908DE9A-9F1E-E241-AE61-67432D23D3F3}" type="slidenum">
              <a:rPr lang="en-US" smtClean="0"/>
              <a:t>4</a:t>
            </a:fld>
            <a:endParaRPr lang="en-US"/>
          </a:p>
        </p:txBody>
      </p:sp>
    </p:spTree>
    <p:extLst>
      <p:ext uri="{BB962C8B-B14F-4D97-AF65-F5344CB8AC3E}">
        <p14:creationId xmlns:p14="http://schemas.microsoft.com/office/powerpoint/2010/main" val="1793263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FF339-062F-B745-990B-FB7332774662}"/>
              </a:ext>
            </a:extLst>
          </p:cNvPr>
          <p:cNvPicPr>
            <a:picLocks noChangeAspect="1"/>
          </p:cNvPicPr>
          <p:nvPr/>
        </p:nvPicPr>
        <p:blipFill>
          <a:blip r:embed="rId3"/>
          <a:stretch>
            <a:fillRect/>
          </a:stretch>
        </p:blipFill>
        <p:spPr>
          <a:xfrm>
            <a:off x="797822" y="991252"/>
            <a:ext cx="7548356" cy="4875496"/>
          </a:xfrm>
          <a:prstGeom prst="rect">
            <a:avLst/>
          </a:prstGeom>
        </p:spPr>
      </p:pic>
      <p:sp>
        <p:nvSpPr>
          <p:cNvPr id="3" name="Slide Number Placeholder 2">
            <a:extLst>
              <a:ext uri="{FF2B5EF4-FFF2-40B4-BE49-F238E27FC236}">
                <a16:creationId xmlns:a16="http://schemas.microsoft.com/office/drawing/2014/main" id="{E9847A3D-7C89-9A40-8DD0-901E14EFA949}"/>
              </a:ext>
            </a:extLst>
          </p:cNvPr>
          <p:cNvSpPr>
            <a:spLocks noGrp="1"/>
          </p:cNvSpPr>
          <p:nvPr>
            <p:ph type="sldNum" sz="quarter" idx="12"/>
          </p:nvPr>
        </p:nvSpPr>
        <p:spPr/>
        <p:txBody>
          <a:bodyPr/>
          <a:lstStyle/>
          <a:p>
            <a:fld id="{3908DE9A-9F1E-E241-AE61-67432D23D3F3}" type="slidenum">
              <a:rPr lang="en-US" smtClean="0"/>
              <a:t>40</a:t>
            </a:fld>
            <a:endParaRPr lang="en-US"/>
          </a:p>
        </p:txBody>
      </p:sp>
    </p:spTree>
    <p:extLst>
      <p:ext uri="{BB962C8B-B14F-4D97-AF65-F5344CB8AC3E}">
        <p14:creationId xmlns:p14="http://schemas.microsoft.com/office/powerpoint/2010/main" val="985496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Differential GPS</a:t>
            </a:r>
          </a:p>
        </p:txBody>
      </p:sp>
      <p:sp>
        <p:nvSpPr>
          <p:cNvPr id="2" name="Slide Number Placeholder 1">
            <a:extLst>
              <a:ext uri="{FF2B5EF4-FFF2-40B4-BE49-F238E27FC236}">
                <a16:creationId xmlns:a16="http://schemas.microsoft.com/office/drawing/2014/main" id="{1D6B629B-C08C-1E47-8586-8471A158C486}"/>
              </a:ext>
            </a:extLst>
          </p:cNvPr>
          <p:cNvSpPr>
            <a:spLocks noGrp="1"/>
          </p:cNvSpPr>
          <p:nvPr>
            <p:ph type="sldNum" sz="quarter" idx="12"/>
          </p:nvPr>
        </p:nvSpPr>
        <p:spPr/>
        <p:txBody>
          <a:bodyPr/>
          <a:lstStyle/>
          <a:p>
            <a:fld id="{3908DE9A-9F1E-E241-AE61-67432D23D3F3}" type="slidenum">
              <a:rPr lang="en-US" smtClean="0"/>
              <a:t>41</a:t>
            </a:fld>
            <a:endParaRPr lang="en-US"/>
          </a:p>
        </p:txBody>
      </p:sp>
    </p:spTree>
    <p:extLst>
      <p:ext uri="{BB962C8B-B14F-4D97-AF65-F5344CB8AC3E}">
        <p14:creationId xmlns:p14="http://schemas.microsoft.com/office/powerpoint/2010/main" val="436065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15" name="Picture 14">
            <a:extLst>
              <a:ext uri="{FF2B5EF4-FFF2-40B4-BE49-F238E27FC236}">
                <a16:creationId xmlns:a16="http://schemas.microsoft.com/office/drawing/2014/main" id="{C2490C25-A592-4449-8ECE-FD03D20D87AA}"/>
              </a:ext>
            </a:extLst>
          </p:cNvPr>
          <p:cNvPicPr>
            <a:picLocks noChangeAspect="1"/>
          </p:cNvPicPr>
          <p:nvPr/>
        </p:nvPicPr>
        <p:blipFill rotWithShape="1">
          <a:blip r:embed="rId2"/>
          <a:srcRect b="12405"/>
          <a:stretch/>
        </p:blipFill>
        <p:spPr>
          <a:xfrm>
            <a:off x="1106168" y="736570"/>
            <a:ext cx="6931663" cy="5707486"/>
          </a:xfrm>
          <a:prstGeom prst="rect">
            <a:avLst/>
          </a:prstGeom>
        </p:spPr>
      </p:pic>
      <p:sp>
        <p:nvSpPr>
          <p:cNvPr id="2" name="Slide Number Placeholder 1">
            <a:extLst>
              <a:ext uri="{FF2B5EF4-FFF2-40B4-BE49-F238E27FC236}">
                <a16:creationId xmlns:a16="http://schemas.microsoft.com/office/drawing/2014/main" id="{DFFCE9FE-A8F4-A04A-BF19-528537B2F24B}"/>
              </a:ext>
            </a:extLst>
          </p:cNvPr>
          <p:cNvSpPr>
            <a:spLocks noGrp="1"/>
          </p:cNvSpPr>
          <p:nvPr>
            <p:ph type="sldNum" sz="quarter" idx="12"/>
          </p:nvPr>
        </p:nvSpPr>
        <p:spPr/>
        <p:txBody>
          <a:bodyPr/>
          <a:lstStyle/>
          <a:p>
            <a:fld id="{3908DE9A-9F1E-E241-AE61-67432D23D3F3}" type="slidenum">
              <a:rPr lang="en-US" smtClean="0"/>
              <a:t>42</a:t>
            </a:fld>
            <a:endParaRPr lang="en-US"/>
          </a:p>
        </p:txBody>
      </p:sp>
    </p:spTree>
    <p:extLst>
      <p:ext uri="{BB962C8B-B14F-4D97-AF65-F5344CB8AC3E}">
        <p14:creationId xmlns:p14="http://schemas.microsoft.com/office/powerpoint/2010/main" val="659771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5" name="Picture 4">
            <a:extLst>
              <a:ext uri="{FF2B5EF4-FFF2-40B4-BE49-F238E27FC236}">
                <a16:creationId xmlns:a16="http://schemas.microsoft.com/office/drawing/2014/main" id="{1467089A-7656-B24B-98E7-8D738916651F}"/>
              </a:ext>
            </a:extLst>
          </p:cNvPr>
          <p:cNvPicPr>
            <a:picLocks noChangeAspect="1"/>
          </p:cNvPicPr>
          <p:nvPr/>
        </p:nvPicPr>
        <p:blipFill>
          <a:blip r:embed="rId2"/>
          <a:stretch>
            <a:fillRect/>
          </a:stretch>
        </p:blipFill>
        <p:spPr>
          <a:xfrm>
            <a:off x="-272806" y="656035"/>
            <a:ext cx="6001728" cy="5142975"/>
          </a:xfrm>
          <a:prstGeom prst="rect">
            <a:avLst/>
          </a:prstGeom>
        </p:spPr>
      </p:pic>
      <p:sp>
        <p:nvSpPr>
          <p:cNvPr id="6" name="Rectangle 5">
            <a:extLst>
              <a:ext uri="{FF2B5EF4-FFF2-40B4-BE49-F238E27FC236}">
                <a16:creationId xmlns:a16="http://schemas.microsoft.com/office/drawing/2014/main" id="{8EC994D0-B394-814C-964D-81AD43FA294B}"/>
              </a:ext>
            </a:extLst>
          </p:cNvPr>
          <p:cNvSpPr/>
          <p:nvPr/>
        </p:nvSpPr>
        <p:spPr>
          <a:xfrm>
            <a:off x="2882684" y="1766807"/>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5B5A33-365B-994A-B5D0-2502AEDA8CC8}"/>
              </a:ext>
            </a:extLst>
          </p:cNvPr>
          <p:cNvSpPr/>
          <p:nvPr/>
        </p:nvSpPr>
        <p:spPr>
          <a:xfrm>
            <a:off x="3781586" y="3688596"/>
            <a:ext cx="790414" cy="28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7E1E2-EC76-2C43-8E30-B201D8BCA7DF}"/>
              </a:ext>
            </a:extLst>
          </p:cNvPr>
          <p:cNvSpPr/>
          <p:nvPr/>
        </p:nvSpPr>
        <p:spPr>
          <a:xfrm>
            <a:off x="1547247" y="3538963"/>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CA3EBC9-7DE2-724D-A6C4-AFA3BA20E4E1}"/>
              </a:ext>
            </a:extLst>
          </p:cNvPr>
          <p:cNvSpPr/>
          <p:nvPr/>
        </p:nvSpPr>
        <p:spPr>
          <a:xfrm rot="16587655" flipH="1" flipV="1">
            <a:off x="4928657" y="-23496"/>
            <a:ext cx="954551" cy="236589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D8603F13-DD75-A948-9346-07CFB87A8E60}"/>
              </a:ext>
            </a:extLst>
          </p:cNvPr>
          <p:cNvSpPr/>
          <p:nvPr/>
        </p:nvSpPr>
        <p:spPr>
          <a:xfrm rot="12788543" flipV="1">
            <a:off x="5795415" y="1915646"/>
            <a:ext cx="489809" cy="1938699"/>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80E18396-3091-1144-8B11-554A45DD2342}"/>
              </a:ext>
            </a:extLst>
          </p:cNvPr>
          <p:cNvSpPr txBox="1"/>
          <p:nvPr/>
        </p:nvSpPr>
        <p:spPr>
          <a:xfrm>
            <a:off x="5434686" y="1342706"/>
            <a:ext cx="2849795" cy="1384995"/>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 due to unpredictable signal delay</a:t>
            </a:r>
          </a:p>
        </p:txBody>
      </p:sp>
      <p:sp>
        <p:nvSpPr>
          <p:cNvPr id="2" name="Oval 1">
            <a:extLst>
              <a:ext uri="{FF2B5EF4-FFF2-40B4-BE49-F238E27FC236}">
                <a16:creationId xmlns:a16="http://schemas.microsoft.com/office/drawing/2014/main" id="{4455E369-B903-4740-9AD7-F3310C59AECF}"/>
              </a:ext>
            </a:extLst>
          </p:cNvPr>
          <p:cNvSpPr/>
          <p:nvPr/>
        </p:nvSpPr>
        <p:spPr>
          <a:xfrm>
            <a:off x="2728058" y="2869646"/>
            <a:ext cx="898902" cy="960895"/>
          </a:xfrm>
          <a:prstGeom prst="ellipse">
            <a:avLst/>
          </a:prstGeom>
          <a:solidFill>
            <a:srgbClr val="FF4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604929-D3E0-D449-8627-BBB1B302F494}"/>
              </a:ext>
            </a:extLst>
          </p:cNvPr>
          <p:cNvSpPr>
            <a:spLocks noGrp="1"/>
          </p:cNvSpPr>
          <p:nvPr>
            <p:ph type="sldNum" sz="quarter" idx="12"/>
          </p:nvPr>
        </p:nvSpPr>
        <p:spPr/>
        <p:txBody>
          <a:bodyPr/>
          <a:lstStyle/>
          <a:p>
            <a:fld id="{3908DE9A-9F1E-E241-AE61-67432D23D3F3}" type="slidenum">
              <a:rPr lang="en-US" smtClean="0"/>
              <a:t>43</a:t>
            </a:fld>
            <a:endParaRPr lang="en-US"/>
          </a:p>
        </p:txBody>
      </p:sp>
    </p:spTree>
    <p:extLst>
      <p:ext uri="{BB962C8B-B14F-4D97-AF65-F5344CB8AC3E}">
        <p14:creationId xmlns:p14="http://schemas.microsoft.com/office/powerpoint/2010/main" val="8208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uses two frequencies</a:t>
            </a:r>
          </a:p>
        </p:txBody>
      </p:sp>
      <p:sp>
        <p:nvSpPr>
          <p:cNvPr id="6" name="Rectangle 5">
            <a:extLst>
              <a:ext uri="{FF2B5EF4-FFF2-40B4-BE49-F238E27FC236}">
                <a16:creationId xmlns:a16="http://schemas.microsoft.com/office/drawing/2014/main" id="{8EC994D0-B394-814C-964D-81AD43FA294B}"/>
              </a:ext>
            </a:extLst>
          </p:cNvPr>
          <p:cNvSpPr/>
          <p:nvPr/>
        </p:nvSpPr>
        <p:spPr>
          <a:xfrm>
            <a:off x="2882684" y="1766807"/>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5B5A33-365B-994A-B5D0-2502AEDA8CC8}"/>
              </a:ext>
            </a:extLst>
          </p:cNvPr>
          <p:cNvSpPr/>
          <p:nvPr/>
        </p:nvSpPr>
        <p:spPr>
          <a:xfrm>
            <a:off x="3781586" y="3688596"/>
            <a:ext cx="790414" cy="28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7E1E2-EC76-2C43-8E30-B201D8BCA7DF}"/>
              </a:ext>
            </a:extLst>
          </p:cNvPr>
          <p:cNvSpPr/>
          <p:nvPr/>
        </p:nvSpPr>
        <p:spPr>
          <a:xfrm>
            <a:off x="1547247" y="3538963"/>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604929-D3E0-D449-8627-BBB1B302F494}"/>
              </a:ext>
            </a:extLst>
          </p:cNvPr>
          <p:cNvSpPr>
            <a:spLocks noGrp="1"/>
          </p:cNvSpPr>
          <p:nvPr>
            <p:ph type="sldNum" sz="quarter" idx="12"/>
          </p:nvPr>
        </p:nvSpPr>
        <p:spPr/>
        <p:txBody>
          <a:bodyPr/>
          <a:lstStyle/>
          <a:p>
            <a:fld id="{3908DE9A-9F1E-E241-AE61-67432D23D3F3}" type="slidenum">
              <a:rPr lang="en-US" smtClean="0"/>
              <a:t>44</a:t>
            </a:fld>
            <a:endParaRPr lang="en-US"/>
          </a:p>
        </p:txBody>
      </p:sp>
      <p:sp>
        <p:nvSpPr>
          <p:cNvPr id="9" name="TextBox 8">
            <a:extLst>
              <a:ext uri="{FF2B5EF4-FFF2-40B4-BE49-F238E27FC236}">
                <a16:creationId xmlns:a16="http://schemas.microsoft.com/office/drawing/2014/main" id="{B03BC97E-D7BF-344B-BDCC-D47E75CC6F3C}"/>
              </a:ext>
            </a:extLst>
          </p:cNvPr>
          <p:cNvSpPr txBox="1"/>
          <p:nvPr/>
        </p:nvSpPr>
        <p:spPr>
          <a:xfrm>
            <a:off x="399244" y="1094704"/>
            <a:ext cx="8744755" cy="4370427"/>
          </a:xfrm>
          <a:prstGeom prst="rect">
            <a:avLst/>
          </a:prstGeom>
          <a:noFill/>
        </p:spPr>
        <p:txBody>
          <a:bodyPr wrap="square" rtlCol="0">
            <a:spAutoFit/>
          </a:bodyPr>
          <a:lstStyle/>
          <a:p>
            <a:r>
              <a:rPr lang="en-US" sz="2600" dirty="0"/>
              <a:t>L1 frequency: 1575.42 MHz</a:t>
            </a:r>
          </a:p>
          <a:p>
            <a:r>
              <a:rPr lang="en-US" sz="2600" dirty="0"/>
              <a:t>L2 frequency: 1227.60 MHz</a:t>
            </a:r>
          </a:p>
          <a:p>
            <a:endParaRPr lang="en-US" sz="2600" dirty="0"/>
          </a:p>
          <a:p>
            <a:r>
              <a:rPr lang="en-US" sz="2600" dirty="0"/>
              <a:t>Redundancy in case of jamming</a:t>
            </a:r>
          </a:p>
          <a:p>
            <a:endParaRPr lang="en-US" sz="2600" dirty="0"/>
          </a:p>
          <a:p>
            <a:r>
              <a:rPr lang="en-US" sz="2600" dirty="0"/>
              <a:t>Ionosphere affect signal propagation depending on frequency</a:t>
            </a:r>
          </a:p>
          <a:p>
            <a:endParaRPr lang="en-US" sz="2600" dirty="0"/>
          </a:p>
          <a:p>
            <a:r>
              <a:rPr lang="en-US" sz="2600" dirty="0"/>
              <a:t>So use of dual frequency receivers can help account for the effect of ionosphere</a:t>
            </a:r>
          </a:p>
          <a:p>
            <a:endParaRPr lang="en-US" sz="2600" dirty="0"/>
          </a:p>
          <a:p>
            <a:endParaRPr lang="en-US" dirty="0"/>
          </a:p>
        </p:txBody>
      </p:sp>
    </p:spTree>
    <p:extLst>
      <p:ext uri="{BB962C8B-B14F-4D97-AF65-F5344CB8AC3E}">
        <p14:creationId xmlns:p14="http://schemas.microsoft.com/office/powerpoint/2010/main" val="572053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a:blip r:embed="rId2"/>
          <a:stretch>
            <a:fillRect/>
          </a:stretch>
        </p:blipFill>
        <p:spPr>
          <a:xfrm>
            <a:off x="653415" y="948674"/>
            <a:ext cx="7837170" cy="5301615"/>
          </a:xfrm>
          <a:prstGeom prst="rect">
            <a:avLst/>
          </a:prstGeom>
        </p:spPr>
      </p:pic>
      <p:sp>
        <p:nvSpPr>
          <p:cNvPr id="2" name="Slide Number Placeholder 1">
            <a:extLst>
              <a:ext uri="{FF2B5EF4-FFF2-40B4-BE49-F238E27FC236}">
                <a16:creationId xmlns:a16="http://schemas.microsoft.com/office/drawing/2014/main" id="{B56F7C60-545C-E44C-844C-757D11A518FC}"/>
              </a:ext>
            </a:extLst>
          </p:cNvPr>
          <p:cNvSpPr>
            <a:spLocks noGrp="1"/>
          </p:cNvSpPr>
          <p:nvPr>
            <p:ph type="sldNum" sz="quarter" idx="12"/>
          </p:nvPr>
        </p:nvSpPr>
        <p:spPr/>
        <p:txBody>
          <a:bodyPr/>
          <a:lstStyle/>
          <a:p>
            <a:fld id="{3908DE9A-9F1E-E241-AE61-67432D23D3F3}" type="slidenum">
              <a:rPr lang="en-US" smtClean="0"/>
              <a:t>45</a:t>
            </a:fld>
            <a:endParaRPr lang="en-US"/>
          </a:p>
        </p:txBody>
      </p:sp>
    </p:spTree>
    <p:extLst>
      <p:ext uri="{BB962C8B-B14F-4D97-AF65-F5344CB8AC3E}">
        <p14:creationId xmlns:p14="http://schemas.microsoft.com/office/powerpoint/2010/main" val="3463318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3"/>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0" name="Group 9">
            <a:extLst>
              <a:ext uri="{FF2B5EF4-FFF2-40B4-BE49-F238E27FC236}">
                <a16:creationId xmlns:a16="http://schemas.microsoft.com/office/drawing/2014/main" id="{E9A69008-1B4D-134C-84E5-DCEC924BC572}"/>
              </a:ext>
            </a:extLst>
          </p:cNvPr>
          <p:cNvGrpSpPr/>
          <p:nvPr/>
        </p:nvGrpSpPr>
        <p:grpSpPr>
          <a:xfrm>
            <a:off x="1850370" y="698702"/>
            <a:ext cx="6187178" cy="6049661"/>
            <a:chOff x="1850370" y="698702"/>
            <a:chExt cx="6187178" cy="6049661"/>
          </a:xfrm>
        </p:grpSpPr>
        <p:pic>
          <p:nvPicPr>
            <p:cNvPr id="4" name="Picture 3">
              <a:extLst>
                <a:ext uri="{FF2B5EF4-FFF2-40B4-BE49-F238E27FC236}">
                  <a16:creationId xmlns:a16="http://schemas.microsoft.com/office/drawing/2014/main" id="{606CA513-6654-2B4A-A645-3BC7E969193C}"/>
                </a:ext>
              </a:extLst>
            </p:cNvPr>
            <p:cNvPicPr>
              <a:picLocks noChangeAspect="1"/>
            </p:cNvPicPr>
            <p:nvPr/>
          </p:nvPicPr>
          <p:blipFill>
            <a:blip r:embed="rId4"/>
            <a:stretch>
              <a:fillRect/>
            </a:stretch>
          </p:blipFill>
          <p:spPr>
            <a:xfrm>
              <a:off x="1850370" y="698702"/>
              <a:ext cx="6187178" cy="5815948"/>
            </a:xfrm>
            <a:prstGeom prst="rect">
              <a:avLst/>
            </a:prstGeom>
          </p:spPr>
        </p:pic>
        <p:sp>
          <p:nvSpPr>
            <p:cNvPr id="9" name="TextBox 8">
              <a:extLst>
                <a:ext uri="{FF2B5EF4-FFF2-40B4-BE49-F238E27FC236}">
                  <a16:creationId xmlns:a16="http://schemas.microsoft.com/office/drawing/2014/main" id="{8C7F4191-146F-3A45-BBA0-910BAF4662D6}"/>
                </a:ext>
              </a:extLst>
            </p:cNvPr>
            <p:cNvSpPr txBox="1"/>
            <p:nvPr/>
          </p:nvSpPr>
          <p:spPr>
            <a:xfrm>
              <a:off x="3388304" y="6040477"/>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sp>
        <p:nvSpPr>
          <p:cNvPr id="11" name="Slide Number Placeholder 10">
            <a:extLst>
              <a:ext uri="{FF2B5EF4-FFF2-40B4-BE49-F238E27FC236}">
                <a16:creationId xmlns:a16="http://schemas.microsoft.com/office/drawing/2014/main" id="{0BAFFBCD-AABA-544B-88CF-D92D82CAC39E}"/>
              </a:ext>
            </a:extLst>
          </p:cNvPr>
          <p:cNvSpPr>
            <a:spLocks noGrp="1"/>
          </p:cNvSpPr>
          <p:nvPr>
            <p:ph type="sldNum" sz="quarter" idx="12"/>
          </p:nvPr>
        </p:nvSpPr>
        <p:spPr/>
        <p:txBody>
          <a:bodyPr/>
          <a:lstStyle/>
          <a:p>
            <a:fld id="{3908DE9A-9F1E-E241-AE61-67432D23D3F3}" type="slidenum">
              <a:rPr lang="en-US" smtClean="0"/>
              <a:t>46</a:t>
            </a:fld>
            <a:endParaRPr lang="en-US"/>
          </a:p>
        </p:txBody>
      </p:sp>
    </p:spTree>
    <p:extLst>
      <p:ext uri="{BB962C8B-B14F-4D97-AF65-F5344CB8AC3E}">
        <p14:creationId xmlns:p14="http://schemas.microsoft.com/office/powerpoint/2010/main" val="23795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F5AAE881-673B-1049-AC82-7B885FDE7903}"/>
              </a:ext>
            </a:extLst>
          </p:cNvPr>
          <p:cNvSpPr>
            <a:spLocks noGrp="1"/>
          </p:cNvSpPr>
          <p:nvPr>
            <p:ph type="sldNum" sz="quarter" idx="12"/>
          </p:nvPr>
        </p:nvSpPr>
        <p:spPr/>
        <p:txBody>
          <a:bodyPr/>
          <a:lstStyle/>
          <a:p>
            <a:fld id="{3908DE9A-9F1E-E241-AE61-67432D23D3F3}" type="slidenum">
              <a:rPr lang="en-US" smtClean="0"/>
              <a:t>47</a:t>
            </a:fld>
            <a:endParaRPr lang="en-US"/>
          </a:p>
        </p:txBody>
      </p:sp>
    </p:spTree>
    <p:extLst>
      <p:ext uri="{BB962C8B-B14F-4D97-AF65-F5344CB8AC3E}">
        <p14:creationId xmlns:p14="http://schemas.microsoft.com/office/powerpoint/2010/main" val="106888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2231756" y="3333696"/>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3377202" flipH="1">
            <a:off x="4026693" y="5135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89133" y="1987661"/>
            <a:ext cx="5483247" cy="1815882"/>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(2) Estimate the error in received GPS signal using the location of the base station and location of the satellite.</a:t>
            </a:r>
          </a:p>
        </p:txBody>
      </p:sp>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a:off x="5859788" y="1740266"/>
            <a:ext cx="366524" cy="3034490"/>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a:off x="6100992" y="1740266"/>
            <a:ext cx="1212320" cy="3099672"/>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6289320" y="4752464"/>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6F80D83-11AF-F843-BA2B-81C3CD4AB5B6}"/>
              </a:ext>
            </a:extLst>
          </p:cNvPr>
          <p:cNvGrpSpPr/>
          <p:nvPr/>
        </p:nvGrpSpPr>
        <p:grpSpPr>
          <a:xfrm>
            <a:off x="3985550" y="4082677"/>
            <a:ext cx="2602988" cy="1454228"/>
            <a:chOff x="3985550" y="4082677"/>
            <a:chExt cx="2602988" cy="1454228"/>
          </a:xfrm>
        </p:grpSpPr>
        <p:sp>
          <p:nvSpPr>
            <p:cNvPr id="19" name="Freeform 18">
              <a:extLst>
                <a:ext uri="{FF2B5EF4-FFF2-40B4-BE49-F238E27FC236}">
                  <a16:creationId xmlns:a16="http://schemas.microsoft.com/office/drawing/2014/main" id="{7BB555CE-57CB-9746-A39A-3F4EA9F42779}"/>
                </a:ext>
              </a:extLst>
            </p:cNvPr>
            <p:cNvSpPr/>
            <p:nvPr/>
          </p:nvSpPr>
          <p:spPr>
            <a:xfrm rot="15154856" flipH="1">
              <a:off x="5271182" y="35402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3985550" y="5013685"/>
              <a:ext cx="108438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a:t>
              </a:r>
            </a:p>
          </p:txBody>
        </p:sp>
      </p:grpSp>
      <p:sp>
        <p:nvSpPr>
          <p:cNvPr id="22" name="TextBox 21">
            <a:extLst>
              <a:ext uri="{FF2B5EF4-FFF2-40B4-BE49-F238E27FC236}">
                <a16:creationId xmlns:a16="http://schemas.microsoft.com/office/drawing/2014/main" id="{C0DD6FF0-184D-4B47-9E0B-F58D700F8F1C}"/>
              </a:ext>
            </a:extLst>
          </p:cNvPr>
          <p:cNvSpPr txBox="1"/>
          <p:nvPr/>
        </p:nvSpPr>
        <p:spPr>
          <a:xfrm>
            <a:off x="188624" y="3860658"/>
            <a:ext cx="467383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Repeat for all visible satellites</a:t>
            </a:r>
          </a:p>
        </p:txBody>
      </p:sp>
      <p:sp>
        <p:nvSpPr>
          <p:cNvPr id="4" name="Slide Number Placeholder 3">
            <a:extLst>
              <a:ext uri="{FF2B5EF4-FFF2-40B4-BE49-F238E27FC236}">
                <a16:creationId xmlns:a16="http://schemas.microsoft.com/office/drawing/2014/main" id="{6BE3443D-12FC-E947-81DB-83DB15992E76}"/>
              </a:ext>
            </a:extLst>
          </p:cNvPr>
          <p:cNvSpPr>
            <a:spLocks noGrp="1"/>
          </p:cNvSpPr>
          <p:nvPr>
            <p:ph type="sldNum" sz="quarter" idx="12"/>
          </p:nvPr>
        </p:nvSpPr>
        <p:spPr/>
        <p:txBody>
          <a:bodyPr/>
          <a:lstStyle/>
          <a:p>
            <a:fld id="{3908DE9A-9F1E-E241-AE61-67432D23D3F3}" type="slidenum">
              <a:rPr lang="en-US" smtClean="0"/>
              <a:t>48</a:t>
            </a:fld>
            <a:endParaRPr lang="en-US"/>
          </a:p>
        </p:txBody>
      </p:sp>
    </p:spTree>
    <p:extLst>
      <p:ext uri="{BB962C8B-B14F-4D97-AF65-F5344CB8AC3E}">
        <p14:creationId xmlns:p14="http://schemas.microsoft.com/office/powerpoint/2010/main" val="42758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3491595" y="4202329"/>
            <a:ext cx="2237841" cy="169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2218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0290732" flipH="1" flipV="1">
            <a:off x="1623459" y="2342941"/>
            <a:ext cx="792473" cy="165280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25522" y="672263"/>
            <a:ext cx="2647773" cy="2246769"/>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(3) Apply adjustment to the received GPS signal to reduce error</a:t>
            </a:r>
          </a:p>
        </p:txBody>
      </p: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flipH="1">
            <a:off x="4341500" y="1530420"/>
            <a:ext cx="1299489" cy="2314855"/>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D2A483C-6399-FC4D-99EC-90B534D854C3}"/>
              </a:ext>
            </a:extLst>
          </p:cNvPr>
          <p:cNvGrpSpPr/>
          <p:nvPr/>
        </p:nvGrpSpPr>
        <p:grpSpPr>
          <a:xfrm>
            <a:off x="3125448" y="1423613"/>
            <a:ext cx="2347974" cy="2421662"/>
            <a:chOff x="3125448" y="1423613"/>
            <a:chExt cx="2347974" cy="2421662"/>
          </a:xfrm>
        </p:grpSpPr>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flipH="1">
              <a:off x="3125448" y="1423613"/>
              <a:ext cx="2347974" cy="2421662"/>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3375022" y="3766208"/>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ACA919F-C135-A649-81F4-3A51DDB27192}"/>
              </a:ext>
            </a:extLst>
          </p:cNvPr>
          <p:cNvGrpSpPr/>
          <p:nvPr/>
        </p:nvGrpSpPr>
        <p:grpSpPr>
          <a:xfrm>
            <a:off x="2018726" y="4849029"/>
            <a:ext cx="3405569" cy="674276"/>
            <a:chOff x="2018726" y="4849029"/>
            <a:chExt cx="3405569" cy="674276"/>
          </a:xfrm>
        </p:grpSpPr>
        <p:sp>
          <p:nvSpPr>
            <p:cNvPr id="18" name="Freeform 17">
              <a:extLst>
                <a:ext uri="{FF2B5EF4-FFF2-40B4-BE49-F238E27FC236}">
                  <a16:creationId xmlns:a16="http://schemas.microsoft.com/office/drawing/2014/main" id="{0BCA63F9-18E9-7B42-AB2D-43BE19825A92}"/>
                </a:ext>
              </a:extLst>
            </p:cNvPr>
            <p:cNvSpPr/>
            <p:nvPr/>
          </p:nvSpPr>
          <p:spPr>
            <a:xfrm rot="7404964" flipH="1">
              <a:off x="3901615" y="4000625"/>
              <a:ext cx="643724" cy="2401636"/>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lumMod val="50000"/>
                  <a:lumOff val="50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2018726" y="4849029"/>
              <a:ext cx="3114987" cy="400110"/>
            </a:xfrm>
            <a:prstGeom prst="rect">
              <a:avLst/>
            </a:prstGeom>
            <a:solidFill>
              <a:schemeClr val="tx1">
                <a:lumMod val="50000"/>
                <a:lumOff val="50000"/>
              </a:schemeClr>
            </a:solidFill>
            <a:ln>
              <a:noFill/>
            </a:ln>
          </p:spPr>
          <p:txBody>
            <a:bodyPr wrap="square" rtlCol="0">
              <a:spAutoFit/>
            </a:bodyPr>
            <a:lstStyle/>
            <a:p>
              <a:r>
                <a:rPr lang="en-US" sz="2000" b="1" dirty="0">
                  <a:solidFill>
                    <a:schemeClr val="bg1"/>
                  </a:solidFill>
                </a:rPr>
                <a:t>Send the adjustment info.</a:t>
              </a:r>
            </a:p>
          </p:txBody>
        </p:sp>
      </p:grpSp>
      <p:sp>
        <p:nvSpPr>
          <p:cNvPr id="4" name="Slide Number Placeholder 3">
            <a:extLst>
              <a:ext uri="{FF2B5EF4-FFF2-40B4-BE49-F238E27FC236}">
                <a16:creationId xmlns:a16="http://schemas.microsoft.com/office/drawing/2014/main" id="{D036BA71-9BEA-4A44-91D0-9ECF46711A42}"/>
              </a:ext>
            </a:extLst>
          </p:cNvPr>
          <p:cNvSpPr>
            <a:spLocks noGrp="1"/>
          </p:cNvSpPr>
          <p:nvPr>
            <p:ph type="sldNum" sz="quarter" idx="12"/>
          </p:nvPr>
        </p:nvSpPr>
        <p:spPr/>
        <p:txBody>
          <a:bodyPr/>
          <a:lstStyle/>
          <a:p>
            <a:fld id="{3908DE9A-9F1E-E241-AE61-67432D23D3F3}" type="slidenum">
              <a:rPr lang="en-US" smtClean="0"/>
              <a:t>49</a:t>
            </a:fld>
            <a:endParaRPr lang="en-US"/>
          </a:p>
        </p:txBody>
      </p:sp>
    </p:spTree>
    <p:extLst>
      <p:ext uri="{BB962C8B-B14F-4D97-AF65-F5344CB8AC3E}">
        <p14:creationId xmlns:p14="http://schemas.microsoft.com/office/powerpoint/2010/main" val="23853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7DC6ED-A181-5644-9CFD-C9F8353B4CC4}"/>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46FC0F48-C63B-A24B-A21D-5F02232C81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6" name="Straight Connector 5">
            <a:extLst>
              <a:ext uri="{FF2B5EF4-FFF2-40B4-BE49-F238E27FC236}">
                <a16:creationId xmlns:a16="http://schemas.microsoft.com/office/drawing/2014/main" id="{D52089C9-70A8-974B-B691-58404BDA9959}"/>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AC74CA-ED22-1C4B-A960-647141663AE5}"/>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4" name="Slide Number Placeholder 3">
            <a:extLst>
              <a:ext uri="{FF2B5EF4-FFF2-40B4-BE49-F238E27FC236}">
                <a16:creationId xmlns:a16="http://schemas.microsoft.com/office/drawing/2014/main" id="{0D6A544E-072D-B84C-908F-8AD3108C297F}"/>
              </a:ext>
            </a:extLst>
          </p:cNvPr>
          <p:cNvSpPr>
            <a:spLocks noGrp="1"/>
          </p:cNvSpPr>
          <p:nvPr>
            <p:ph type="sldNum" sz="quarter" idx="12"/>
          </p:nvPr>
        </p:nvSpPr>
        <p:spPr/>
        <p:txBody>
          <a:bodyPr/>
          <a:lstStyle/>
          <a:p>
            <a:fld id="{3908DE9A-9F1E-E241-AE61-67432D23D3F3}" type="slidenum">
              <a:rPr lang="en-US" smtClean="0"/>
              <a:t>5</a:t>
            </a:fld>
            <a:endParaRPr lang="en-US"/>
          </a:p>
        </p:txBody>
      </p:sp>
    </p:spTree>
    <p:extLst>
      <p:ext uri="{BB962C8B-B14F-4D97-AF65-F5344CB8AC3E}">
        <p14:creationId xmlns:p14="http://schemas.microsoft.com/office/powerpoint/2010/main" val="40573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sp>
        <p:nvSpPr>
          <p:cNvPr id="5" name="TextBox 4">
            <a:extLst>
              <a:ext uri="{FF2B5EF4-FFF2-40B4-BE49-F238E27FC236}">
                <a16:creationId xmlns:a16="http://schemas.microsoft.com/office/drawing/2014/main" id="{4AD003AF-0AB4-B04F-B206-D54BAE652172}"/>
              </a:ext>
            </a:extLst>
          </p:cNvPr>
          <p:cNvSpPr txBox="1"/>
          <p:nvPr/>
        </p:nvSpPr>
        <p:spPr>
          <a:xfrm>
            <a:off x="1346436" y="6012362"/>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nvGrpSpPr>
          <p:cNvPr id="8" name="Group 7">
            <a:extLst>
              <a:ext uri="{FF2B5EF4-FFF2-40B4-BE49-F238E27FC236}">
                <a16:creationId xmlns:a16="http://schemas.microsoft.com/office/drawing/2014/main" id="{D0742CA7-D4A5-874A-9B77-FABAA7BDA661}"/>
              </a:ext>
            </a:extLst>
          </p:cNvPr>
          <p:cNvGrpSpPr/>
          <p:nvPr/>
        </p:nvGrpSpPr>
        <p:grpSpPr>
          <a:xfrm>
            <a:off x="134435" y="706156"/>
            <a:ext cx="5278011" cy="5287860"/>
            <a:chOff x="1730760" y="706156"/>
            <a:chExt cx="5278011" cy="5287860"/>
          </a:xfrm>
        </p:grpSpPr>
        <p:pic>
          <p:nvPicPr>
            <p:cNvPr id="4" name="Picture 3">
              <a:extLst>
                <a:ext uri="{FF2B5EF4-FFF2-40B4-BE49-F238E27FC236}">
                  <a16:creationId xmlns:a16="http://schemas.microsoft.com/office/drawing/2014/main" id="{2513BD89-BB7D-5840-9C5B-E0FD0364779A}"/>
                </a:ext>
              </a:extLst>
            </p:cNvPr>
            <p:cNvPicPr>
              <a:picLocks noChangeAspect="1"/>
            </p:cNvPicPr>
            <p:nvPr/>
          </p:nvPicPr>
          <p:blipFill>
            <a:blip r:embed="rId2"/>
            <a:stretch>
              <a:fillRect/>
            </a:stretch>
          </p:blipFill>
          <p:spPr>
            <a:xfrm>
              <a:off x="2059029" y="706156"/>
              <a:ext cx="4949742" cy="4949742"/>
            </a:xfrm>
            <a:prstGeom prst="rect">
              <a:avLst/>
            </a:prstGeom>
          </p:spPr>
        </p:pic>
        <p:sp>
          <p:nvSpPr>
            <p:cNvPr id="6" name="TextBox 5">
              <a:extLst>
                <a:ext uri="{FF2B5EF4-FFF2-40B4-BE49-F238E27FC236}">
                  <a16:creationId xmlns:a16="http://schemas.microsoft.com/office/drawing/2014/main" id="{D3325B1B-E320-7F46-8B35-D79AF3BDB147}"/>
                </a:ext>
              </a:extLst>
            </p:cNvPr>
            <p:cNvSpPr txBox="1"/>
            <p:nvPr/>
          </p:nvSpPr>
          <p:spPr>
            <a:xfrm>
              <a:off x="3165600" y="5593906"/>
              <a:ext cx="3114987" cy="400110"/>
            </a:xfrm>
            <a:prstGeom prst="rect">
              <a:avLst/>
            </a:prstGeom>
            <a:solidFill>
              <a:schemeClr val="bg1"/>
            </a:solidFill>
            <a:ln>
              <a:noFill/>
            </a:ln>
          </p:spPr>
          <p:txBody>
            <a:bodyPr wrap="square" rtlCol="0">
              <a:spAutoFit/>
            </a:bodyPr>
            <a:lstStyle/>
            <a:p>
              <a:pPr algn="ctr"/>
              <a:r>
                <a:rPr lang="en-US" sz="2000" b="1" dirty="0"/>
                <a:t>meter</a:t>
              </a:r>
            </a:p>
          </p:txBody>
        </p:sp>
        <p:sp>
          <p:nvSpPr>
            <p:cNvPr id="7" name="TextBox 6">
              <a:extLst>
                <a:ext uri="{FF2B5EF4-FFF2-40B4-BE49-F238E27FC236}">
                  <a16:creationId xmlns:a16="http://schemas.microsoft.com/office/drawing/2014/main" id="{67BAD7F6-37B5-2D45-9675-6574D3EC99F6}"/>
                </a:ext>
              </a:extLst>
            </p:cNvPr>
            <p:cNvSpPr txBox="1"/>
            <p:nvPr/>
          </p:nvSpPr>
          <p:spPr>
            <a:xfrm rot="16200000">
              <a:off x="373321" y="3166953"/>
              <a:ext cx="3114987" cy="400110"/>
            </a:xfrm>
            <a:prstGeom prst="rect">
              <a:avLst/>
            </a:prstGeom>
            <a:solidFill>
              <a:schemeClr val="bg1"/>
            </a:solidFill>
            <a:ln>
              <a:noFill/>
            </a:ln>
          </p:spPr>
          <p:txBody>
            <a:bodyPr wrap="square" rtlCol="0">
              <a:spAutoFit/>
            </a:bodyPr>
            <a:lstStyle/>
            <a:p>
              <a:pPr algn="ctr"/>
              <a:r>
                <a:rPr lang="en-US" sz="2000" b="1" dirty="0"/>
                <a:t>meter</a:t>
              </a:r>
            </a:p>
          </p:txBody>
        </p:sp>
      </p:grpSp>
      <p:grpSp>
        <p:nvGrpSpPr>
          <p:cNvPr id="16" name="Group 15">
            <a:extLst>
              <a:ext uri="{FF2B5EF4-FFF2-40B4-BE49-F238E27FC236}">
                <a16:creationId xmlns:a16="http://schemas.microsoft.com/office/drawing/2014/main" id="{652EDD94-35EE-AE47-96DD-E159F5AFA305}"/>
              </a:ext>
            </a:extLst>
          </p:cNvPr>
          <p:cNvGrpSpPr/>
          <p:nvPr/>
        </p:nvGrpSpPr>
        <p:grpSpPr>
          <a:xfrm>
            <a:off x="4045518" y="1632756"/>
            <a:ext cx="4638584" cy="1129625"/>
            <a:chOff x="4045518" y="1632756"/>
            <a:chExt cx="4638584" cy="1129625"/>
          </a:xfrm>
        </p:grpSpPr>
        <p:sp>
          <p:nvSpPr>
            <p:cNvPr id="10" name="Freeform 9">
              <a:extLst>
                <a:ext uri="{FF2B5EF4-FFF2-40B4-BE49-F238E27FC236}">
                  <a16:creationId xmlns:a16="http://schemas.microsoft.com/office/drawing/2014/main" id="{AF3B3435-DCF9-D54E-A17B-4E1F1751EFE2}"/>
                </a:ext>
              </a:extLst>
            </p:cNvPr>
            <p:cNvSpPr/>
            <p:nvPr/>
          </p:nvSpPr>
          <p:spPr>
            <a:xfrm rot="16200000" flipH="1" flipV="1">
              <a:off x="4806863" y="871411"/>
              <a:ext cx="560238" cy="208292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CFAB268C-4D1B-DD47-B1CE-57B0905FB3AD}"/>
                </a:ext>
              </a:extLst>
            </p:cNvPr>
            <p:cNvSpPr txBox="1"/>
            <p:nvPr/>
          </p:nvSpPr>
          <p:spPr>
            <a:xfrm>
              <a:off x="5824473" y="1931384"/>
              <a:ext cx="2859629" cy="830997"/>
            </a:xfrm>
            <a:prstGeom prst="rect">
              <a:avLst/>
            </a:prstGeom>
            <a:solidFill>
              <a:schemeClr val="bg1"/>
            </a:solidFill>
            <a:ln>
              <a:noFill/>
            </a:ln>
          </p:spPr>
          <p:txBody>
            <a:bodyPr wrap="square" rtlCol="0">
              <a:spAutoFit/>
            </a:bodyPr>
            <a:lstStyle/>
            <a:p>
              <a:r>
                <a:rPr lang="en-US" sz="2400" b="1" dirty="0"/>
                <a:t>Regular GPS estimate (red)</a:t>
              </a:r>
            </a:p>
          </p:txBody>
        </p:sp>
      </p:grpSp>
      <p:grpSp>
        <p:nvGrpSpPr>
          <p:cNvPr id="17" name="Group 16">
            <a:extLst>
              <a:ext uri="{FF2B5EF4-FFF2-40B4-BE49-F238E27FC236}">
                <a16:creationId xmlns:a16="http://schemas.microsoft.com/office/drawing/2014/main" id="{1F57B6A1-182E-8748-ACFF-D36BB205F19F}"/>
              </a:ext>
            </a:extLst>
          </p:cNvPr>
          <p:cNvGrpSpPr/>
          <p:nvPr/>
        </p:nvGrpSpPr>
        <p:grpSpPr>
          <a:xfrm>
            <a:off x="3211136" y="2779647"/>
            <a:ext cx="5671860" cy="1421468"/>
            <a:chOff x="3211136" y="2779647"/>
            <a:chExt cx="5671860" cy="1421468"/>
          </a:xfrm>
        </p:grpSpPr>
        <p:sp>
          <p:nvSpPr>
            <p:cNvPr id="12" name="Freeform 11">
              <a:extLst>
                <a:ext uri="{FF2B5EF4-FFF2-40B4-BE49-F238E27FC236}">
                  <a16:creationId xmlns:a16="http://schemas.microsoft.com/office/drawing/2014/main" id="{019AC1DF-927B-2942-B696-6978E99ACCD5}"/>
                </a:ext>
              </a:extLst>
            </p:cNvPr>
            <p:cNvSpPr/>
            <p:nvPr/>
          </p:nvSpPr>
          <p:spPr>
            <a:xfrm rot="16200000" flipH="1" flipV="1">
              <a:off x="4455759" y="1535024"/>
              <a:ext cx="370383" cy="285963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8038A128-A5FE-B642-8BF1-0026D3F34CCD}"/>
                </a:ext>
              </a:extLst>
            </p:cNvPr>
            <p:cNvSpPr txBox="1"/>
            <p:nvPr/>
          </p:nvSpPr>
          <p:spPr>
            <a:xfrm>
              <a:off x="6023367" y="3000786"/>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geo-stationary satellite (green)</a:t>
              </a:r>
            </a:p>
          </p:txBody>
        </p:sp>
      </p:grpSp>
      <p:grpSp>
        <p:nvGrpSpPr>
          <p:cNvPr id="18" name="Group 17">
            <a:extLst>
              <a:ext uri="{FF2B5EF4-FFF2-40B4-BE49-F238E27FC236}">
                <a16:creationId xmlns:a16="http://schemas.microsoft.com/office/drawing/2014/main" id="{8268248D-2204-3A41-8847-06A6E2390761}"/>
              </a:ext>
            </a:extLst>
          </p:cNvPr>
          <p:cNvGrpSpPr/>
          <p:nvPr/>
        </p:nvGrpSpPr>
        <p:grpSpPr>
          <a:xfrm>
            <a:off x="2598778" y="4061159"/>
            <a:ext cx="6079556" cy="1597371"/>
            <a:chOff x="2598778" y="4061159"/>
            <a:chExt cx="6079556" cy="1597371"/>
          </a:xfrm>
        </p:grpSpPr>
        <p:sp>
          <p:nvSpPr>
            <p:cNvPr id="14" name="Freeform 13">
              <a:extLst>
                <a:ext uri="{FF2B5EF4-FFF2-40B4-BE49-F238E27FC236}">
                  <a16:creationId xmlns:a16="http://schemas.microsoft.com/office/drawing/2014/main" id="{F7F191FF-32D4-0844-BA0D-3CB02FABC7CF}"/>
                </a:ext>
              </a:extLst>
            </p:cNvPr>
            <p:cNvSpPr/>
            <p:nvPr/>
          </p:nvSpPr>
          <p:spPr>
            <a:xfrm rot="17996741" flipV="1">
              <a:off x="3919243" y="2740694"/>
              <a:ext cx="714284" cy="3355214"/>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a:extLst>
                <a:ext uri="{FF2B5EF4-FFF2-40B4-BE49-F238E27FC236}">
                  <a16:creationId xmlns:a16="http://schemas.microsoft.com/office/drawing/2014/main" id="{05443EC4-3BF3-A644-877A-34FA39FC558D}"/>
                </a:ext>
              </a:extLst>
            </p:cNvPr>
            <p:cNvSpPr txBox="1"/>
            <p:nvPr/>
          </p:nvSpPr>
          <p:spPr>
            <a:xfrm>
              <a:off x="5818705" y="4458201"/>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static base station (purple)</a:t>
              </a:r>
            </a:p>
          </p:txBody>
        </p:sp>
      </p:grpSp>
      <p:sp>
        <p:nvSpPr>
          <p:cNvPr id="2" name="Slide Number Placeholder 1">
            <a:extLst>
              <a:ext uri="{FF2B5EF4-FFF2-40B4-BE49-F238E27FC236}">
                <a16:creationId xmlns:a16="http://schemas.microsoft.com/office/drawing/2014/main" id="{1964AD74-86D0-2B45-B973-5D13D01DF39B}"/>
              </a:ext>
            </a:extLst>
          </p:cNvPr>
          <p:cNvSpPr>
            <a:spLocks noGrp="1"/>
          </p:cNvSpPr>
          <p:nvPr>
            <p:ph type="sldNum" sz="quarter" idx="12"/>
          </p:nvPr>
        </p:nvSpPr>
        <p:spPr/>
        <p:txBody>
          <a:bodyPr/>
          <a:lstStyle/>
          <a:p>
            <a:fld id="{3908DE9A-9F1E-E241-AE61-67432D23D3F3}" type="slidenum">
              <a:rPr lang="en-US" smtClean="0"/>
              <a:t>50</a:t>
            </a:fld>
            <a:endParaRPr lang="en-US"/>
          </a:p>
        </p:txBody>
      </p:sp>
    </p:spTree>
    <p:extLst>
      <p:ext uri="{BB962C8B-B14F-4D97-AF65-F5344CB8AC3E}">
        <p14:creationId xmlns:p14="http://schemas.microsoft.com/office/powerpoint/2010/main" val="21085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Inertial Sensor (IMU) Integrated GPS</a:t>
            </a:r>
          </a:p>
        </p:txBody>
      </p:sp>
      <p:sp>
        <p:nvSpPr>
          <p:cNvPr id="2" name="Slide Number Placeholder 1">
            <a:extLst>
              <a:ext uri="{FF2B5EF4-FFF2-40B4-BE49-F238E27FC236}">
                <a16:creationId xmlns:a16="http://schemas.microsoft.com/office/drawing/2014/main" id="{A746CD3C-8607-4C40-A1F9-DA61A2C8354F}"/>
              </a:ext>
            </a:extLst>
          </p:cNvPr>
          <p:cNvSpPr>
            <a:spLocks noGrp="1"/>
          </p:cNvSpPr>
          <p:nvPr>
            <p:ph type="sldNum" sz="quarter" idx="12"/>
          </p:nvPr>
        </p:nvSpPr>
        <p:spPr/>
        <p:txBody>
          <a:bodyPr/>
          <a:lstStyle/>
          <a:p>
            <a:fld id="{3908DE9A-9F1E-E241-AE61-67432D23D3F3}" type="slidenum">
              <a:rPr lang="en-US" smtClean="0"/>
              <a:t>51</a:t>
            </a:fld>
            <a:endParaRPr lang="en-US"/>
          </a:p>
        </p:txBody>
      </p:sp>
    </p:spTree>
    <p:extLst>
      <p:ext uri="{BB962C8B-B14F-4D97-AF65-F5344CB8AC3E}">
        <p14:creationId xmlns:p14="http://schemas.microsoft.com/office/powerpoint/2010/main" val="1372084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2" name="Picture 1">
            <a:extLst>
              <a:ext uri="{FF2B5EF4-FFF2-40B4-BE49-F238E27FC236}">
                <a16:creationId xmlns:a16="http://schemas.microsoft.com/office/drawing/2014/main" id="{8FBBD4CC-90BC-3A4F-8C46-ACD4917DACA6}"/>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Slide Number Placeholder 3">
            <a:extLst>
              <a:ext uri="{FF2B5EF4-FFF2-40B4-BE49-F238E27FC236}">
                <a16:creationId xmlns:a16="http://schemas.microsoft.com/office/drawing/2014/main" id="{3AD7B95D-0EEB-5742-B793-24A581EF8D5B}"/>
              </a:ext>
            </a:extLst>
          </p:cNvPr>
          <p:cNvSpPr>
            <a:spLocks noGrp="1"/>
          </p:cNvSpPr>
          <p:nvPr>
            <p:ph type="sldNum" sz="quarter" idx="12"/>
          </p:nvPr>
        </p:nvSpPr>
        <p:spPr/>
        <p:txBody>
          <a:bodyPr/>
          <a:lstStyle/>
          <a:p>
            <a:fld id="{3908DE9A-9F1E-E241-AE61-67432D23D3F3}" type="slidenum">
              <a:rPr lang="en-US" smtClean="0"/>
              <a:t>52</a:t>
            </a:fld>
            <a:endParaRPr lang="en-US"/>
          </a:p>
        </p:txBody>
      </p:sp>
    </p:spTree>
    <p:extLst>
      <p:ext uri="{BB962C8B-B14F-4D97-AF65-F5344CB8AC3E}">
        <p14:creationId xmlns:p14="http://schemas.microsoft.com/office/powerpoint/2010/main" val="780863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4" name="Picture 3">
            <a:extLst>
              <a:ext uri="{FF2B5EF4-FFF2-40B4-BE49-F238E27FC236}">
                <a16:creationId xmlns:a16="http://schemas.microsoft.com/office/drawing/2014/main" id="{ECE8F7AD-DE77-F54B-B315-C1E84A62D2F5}"/>
              </a:ext>
            </a:extLst>
          </p:cNvPr>
          <p:cNvPicPr>
            <a:picLocks noChangeAspect="1"/>
          </p:cNvPicPr>
          <p:nvPr/>
        </p:nvPicPr>
        <p:blipFill>
          <a:blip r:embed="rId2"/>
          <a:stretch>
            <a:fillRect/>
          </a:stretch>
        </p:blipFill>
        <p:spPr>
          <a:xfrm>
            <a:off x="0" y="835926"/>
            <a:ext cx="9144000" cy="4442227"/>
          </a:xfrm>
          <a:prstGeom prst="rect">
            <a:avLst/>
          </a:prstGeom>
        </p:spPr>
      </p:pic>
      <p:sp>
        <p:nvSpPr>
          <p:cNvPr id="6" name="Rectangle 5">
            <a:extLst>
              <a:ext uri="{FF2B5EF4-FFF2-40B4-BE49-F238E27FC236}">
                <a16:creationId xmlns:a16="http://schemas.microsoft.com/office/drawing/2014/main" id="{F588EA35-121C-1B40-B51E-DB780C29039A}"/>
              </a:ext>
            </a:extLst>
          </p:cNvPr>
          <p:cNvSpPr/>
          <p:nvPr/>
        </p:nvSpPr>
        <p:spPr>
          <a:xfrm>
            <a:off x="573438" y="1332854"/>
            <a:ext cx="8198603" cy="344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7D35674-2B5B-7449-84ED-0A6F636760DF}"/>
              </a:ext>
            </a:extLst>
          </p:cNvPr>
          <p:cNvSpPr/>
          <p:nvPr/>
        </p:nvSpPr>
        <p:spPr>
          <a:xfrm>
            <a:off x="1146875" y="1952786"/>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686AD7-E9FC-9C4F-8CC1-22FF31D4B80C}"/>
              </a:ext>
            </a:extLst>
          </p:cNvPr>
          <p:cNvPicPr>
            <a:picLocks noChangeAspect="1"/>
          </p:cNvPicPr>
          <p:nvPr/>
        </p:nvPicPr>
        <p:blipFill rotWithShape="1">
          <a:blip r:embed="rId2"/>
          <a:srcRect l="83757" t="21362" r="3362" b="66776"/>
          <a:stretch/>
        </p:blipFill>
        <p:spPr>
          <a:xfrm>
            <a:off x="7656163" y="1791037"/>
            <a:ext cx="1177871" cy="526943"/>
          </a:xfrm>
          <a:prstGeom prst="rect">
            <a:avLst/>
          </a:prstGeom>
        </p:spPr>
      </p:pic>
      <p:sp>
        <p:nvSpPr>
          <p:cNvPr id="9" name="Oval 8">
            <a:extLst>
              <a:ext uri="{FF2B5EF4-FFF2-40B4-BE49-F238E27FC236}">
                <a16:creationId xmlns:a16="http://schemas.microsoft.com/office/drawing/2014/main" id="{8C9A3C44-BFBA-D742-8D3A-0BDDDBFFC746}"/>
              </a:ext>
            </a:extLst>
          </p:cNvPr>
          <p:cNvSpPr/>
          <p:nvPr/>
        </p:nvSpPr>
        <p:spPr>
          <a:xfrm>
            <a:off x="1332854" y="2991173"/>
            <a:ext cx="1255363" cy="871779"/>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C889A8-A2E8-7F42-8177-6FD9DB30AC8E}"/>
              </a:ext>
            </a:extLst>
          </p:cNvPr>
          <p:cNvSpPr/>
          <p:nvPr/>
        </p:nvSpPr>
        <p:spPr>
          <a:xfrm>
            <a:off x="4572000" y="2533327"/>
            <a:ext cx="1908875" cy="1329625"/>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873C5-24B8-0940-8EAC-C0C0B94BEAC9}"/>
              </a:ext>
            </a:extLst>
          </p:cNvPr>
          <p:cNvSpPr txBox="1"/>
          <p:nvPr/>
        </p:nvSpPr>
        <p:spPr>
          <a:xfrm>
            <a:off x="2666808" y="1027348"/>
            <a:ext cx="2859629" cy="830997"/>
          </a:xfrm>
          <a:prstGeom prst="rect">
            <a:avLst/>
          </a:prstGeom>
          <a:solidFill>
            <a:schemeClr val="bg1"/>
          </a:solidFill>
          <a:ln>
            <a:noFill/>
          </a:ln>
        </p:spPr>
        <p:txBody>
          <a:bodyPr wrap="square" rtlCol="0">
            <a:spAutoFit/>
          </a:bodyPr>
          <a:lstStyle/>
          <a:p>
            <a:r>
              <a:rPr lang="en-US" sz="2400" b="1" dirty="0"/>
              <a:t>Regions of unreliable GPS location</a:t>
            </a:r>
          </a:p>
        </p:txBody>
      </p:sp>
      <p:cxnSp>
        <p:nvCxnSpPr>
          <p:cNvPr id="16" name="Straight Arrow Connector 15">
            <a:extLst>
              <a:ext uri="{FF2B5EF4-FFF2-40B4-BE49-F238E27FC236}">
                <a16:creationId xmlns:a16="http://schemas.microsoft.com/office/drawing/2014/main" id="{F6D433A3-AB6A-A840-AE3D-E61E09752D62}"/>
              </a:ext>
            </a:extLst>
          </p:cNvPr>
          <p:cNvCxnSpPr>
            <a:cxnSpLocks/>
          </p:cNvCxnSpPr>
          <p:nvPr/>
        </p:nvCxnSpPr>
        <p:spPr>
          <a:xfrm flipH="1">
            <a:off x="2010797" y="1917075"/>
            <a:ext cx="1258725" cy="98377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A83762-7528-F74D-88D1-30DC98881830}"/>
              </a:ext>
            </a:extLst>
          </p:cNvPr>
          <p:cNvCxnSpPr>
            <a:cxnSpLocks/>
          </p:cNvCxnSpPr>
          <p:nvPr/>
        </p:nvCxnSpPr>
        <p:spPr>
          <a:xfrm>
            <a:off x="4230417" y="1947522"/>
            <a:ext cx="873973" cy="563539"/>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B5D472B-DBF6-CB44-86D0-1B59431DF59C}"/>
              </a:ext>
            </a:extLst>
          </p:cNvPr>
          <p:cNvSpPr>
            <a:spLocks noGrp="1"/>
          </p:cNvSpPr>
          <p:nvPr>
            <p:ph type="sldNum" sz="quarter" idx="12"/>
          </p:nvPr>
        </p:nvSpPr>
        <p:spPr/>
        <p:txBody>
          <a:bodyPr/>
          <a:lstStyle/>
          <a:p>
            <a:fld id="{3908DE9A-9F1E-E241-AE61-67432D23D3F3}" type="slidenum">
              <a:rPr lang="en-US" smtClean="0"/>
              <a:t>53</a:t>
            </a:fld>
            <a:endParaRPr lang="en-US"/>
          </a:p>
        </p:txBody>
      </p:sp>
    </p:spTree>
    <p:extLst>
      <p:ext uri="{BB962C8B-B14F-4D97-AF65-F5344CB8AC3E}">
        <p14:creationId xmlns:p14="http://schemas.microsoft.com/office/powerpoint/2010/main" val="2616164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Dead reckoning</a:t>
            </a:r>
          </a:p>
        </p:txBody>
      </p:sp>
      <p:pic>
        <p:nvPicPr>
          <p:cNvPr id="2" name="Picture 1">
            <a:extLst>
              <a:ext uri="{FF2B5EF4-FFF2-40B4-BE49-F238E27FC236}">
                <a16:creationId xmlns:a16="http://schemas.microsoft.com/office/drawing/2014/main" id="{947781BD-D2AD-EB4F-B330-3CEE009D452F}"/>
              </a:ext>
            </a:extLst>
          </p:cNvPr>
          <p:cNvPicPr>
            <a:picLocks noChangeAspect="1"/>
          </p:cNvPicPr>
          <p:nvPr/>
        </p:nvPicPr>
        <p:blipFill>
          <a:blip r:embed="rId2"/>
          <a:stretch>
            <a:fillRect/>
          </a:stretch>
        </p:blipFill>
        <p:spPr>
          <a:xfrm>
            <a:off x="0" y="835926"/>
            <a:ext cx="9144000" cy="4442227"/>
          </a:xfrm>
          <a:prstGeom prst="rect">
            <a:avLst/>
          </a:prstGeom>
        </p:spPr>
      </p:pic>
      <p:sp>
        <p:nvSpPr>
          <p:cNvPr id="4" name="TextBox 3">
            <a:extLst>
              <a:ext uri="{FF2B5EF4-FFF2-40B4-BE49-F238E27FC236}">
                <a16:creationId xmlns:a16="http://schemas.microsoft.com/office/drawing/2014/main" id="{E35C363C-47CF-304C-B97A-4A0949885F1C}"/>
              </a:ext>
            </a:extLst>
          </p:cNvPr>
          <p:cNvSpPr txBox="1"/>
          <p:nvPr/>
        </p:nvSpPr>
        <p:spPr>
          <a:xfrm>
            <a:off x="1208555" y="5791241"/>
            <a:ext cx="6650689" cy="461665"/>
          </a:xfrm>
          <a:prstGeom prst="rect">
            <a:avLst/>
          </a:prstGeom>
          <a:solidFill>
            <a:schemeClr val="tx1">
              <a:lumMod val="50000"/>
              <a:lumOff val="50000"/>
            </a:schemeClr>
          </a:solidFill>
          <a:ln>
            <a:noFill/>
          </a:ln>
        </p:spPr>
        <p:txBody>
          <a:bodyPr wrap="square" rtlCol="0">
            <a:spAutoFit/>
          </a:bodyPr>
          <a:lstStyle/>
          <a:p>
            <a:pPr algn="ctr"/>
            <a:r>
              <a:rPr lang="en-US" sz="2400" b="1" dirty="0">
                <a:solidFill>
                  <a:schemeClr val="bg1"/>
                </a:solidFill>
              </a:rPr>
              <a:t>Track movements with inertial sensors</a:t>
            </a:r>
          </a:p>
        </p:txBody>
      </p:sp>
      <p:sp>
        <p:nvSpPr>
          <p:cNvPr id="7" name="Freeform 6">
            <a:extLst>
              <a:ext uri="{FF2B5EF4-FFF2-40B4-BE49-F238E27FC236}">
                <a16:creationId xmlns:a16="http://schemas.microsoft.com/office/drawing/2014/main" id="{048E30C8-DC9F-1843-B007-FF5DD9A40A6F}"/>
              </a:ext>
            </a:extLst>
          </p:cNvPr>
          <p:cNvSpPr/>
          <p:nvPr/>
        </p:nvSpPr>
        <p:spPr>
          <a:xfrm rot="21311791">
            <a:off x="1201764" y="1361242"/>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A3C8DB-3DF7-EE41-B7A0-E97629D3A79D}"/>
              </a:ext>
            </a:extLst>
          </p:cNvPr>
          <p:cNvSpPr txBox="1"/>
          <p:nvPr/>
        </p:nvSpPr>
        <p:spPr>
          <a:xfrm>
            <a:off x="3728024" y="1086024"/>
            <a:ext cx="3211044" cy="461665"/>
          </a:xfrm>
          <a:prstGeom prst="rect">
            <a:avLst/>
          </a:prstGeom>
          <a:solidFill>
            <a:srgbClr val="FF0000"/>
          </a:solidFill>
          <a:ln>
            <a:noFill/>
          </a:ln>
        </p:spPr>
        <p:txBody>
          <a:bodyPr wrap="square" rtlCol="0">
            <a:spAutoFit/>
          </a:bodyPr>
          <a:lstStyle/>
          <a:p>
            <a:pPr algn="ctr"/>
            <a:r>
              <a:rPr lang="en-US" sz="2400" b="1" dirty="0">
                <a:solidFill>
                  <a:schemeClr val="bg1"/>
                </a:solidFill>
              </a:rPr>
              <a:t>Location estimate drifts</a:t>
            </a:r>
          </a:p>
        </p:txBody>
      </p:sp>
      <p:sp>
        <p:nvSpPr>
          <p:cNvPr id="9" name="TextBox 8">
            <a:extLst>
              <a:ext uri="{FF2B5EF4-FFF2-40B4-BE49-F238E27FC236}">
                <a16:creationId xmlns:a16="http://schemas.microsoft.com/office/drawing/2014/main" id="{ED1EC088-B8C6-6741-82EF-69A54A60CEDF}"/>
              </a:ext>
            </a:extLst>
          </p:cNvPr>
          <p:cNvSpPr txBox="1"/>
          <p:nvPr/>
        </p:nvSpPr>
        <p:spPr>
          <a:xfrm>
            <a:off x="0" y="3093621"/>
            <a:ext cx="9144000" cy="1077218"/>
          </a:xfrm>
          <a:prstGeom prst="rect">
            <a:avLst/>
          </a:prstGeom>
          <a:solidFill>
            <a:schemeClr val="accent2">
              <a:lumMod val="75000"/>
            </a:schemeClr>
          </a:solidFill>
        </p:spPr>
        <p:txBody>
          <a:bodyPr wrap="square" rtlCol="0">
            <a:spAutoFit/>
          </a:bodyPr>
          <a:lstStyle/>
          <a:p>
            <a:pPr algn="ctr"/>
            <a:r>
              <a:rPr lang="en-US" sz="3200" dirty="0">
                <a:solidFill>
                  <a:schemeClr val="bg1"/>
                </a:solidFill>
              </a:rPr>
              <a:t>-- Use reliable GPS estimates to correct inertial drift</a:t>
            </a:r>
          </a:p>
          <a:p>
            <a:pPr algn="ctr"/>
            <a:r>
              <a:rPr lang="en-US" sz="3200" dirty="0">
                <a:solidFill>
                  <a:schemeClr val="bg1"/>
                </a:solidFill>
              </a:rPr>
              <a:t>-- Use inertial dead-reckoning in GPS regions</a:t>
            </a:r>
          </a:p>
        </p:txBody>
      </p:sp>
      <p:sp>
        <p:nvSpPr>
          <p:cNvPr id="5" name="Slide Number Placeholder 4">
            <a:extLst>
              <a:ext uri="{FF2B5EF4-FFF2-40B4-BE49-F238E27FC236}">
                <a16:creationId xmlns:a16="http://schemas.microsoft.com/office/drawing/2014/main" id="{C6B443BC-780A-C94D-9ABD-35518F98F407}"/>
              </a:ext>
            </a:extLst>
          </p:cNvPr>
          <p:cNvSpPr>
            <a:spLocks noGrp="1"/>
          </p:cNvSpPr>
          <p:nvPr>
            <p:ph type="sldNum" sz="quarter" idx="12"/>
          </p:nvPr>
        </p:nvSpPr>
        <p:spPr/>
        <p:txBody>
          <a:bodyPr/>
          <a:lstStyle/>
          <a:p>
            <a:fld id="{3908DE9A-9F1E-E241-AE61-67432D23D3F3}" type="slidenum">
              <a:rPr lang="en-US" smtClean="0"/>
              <a:t>54</a:t>
            </a:fld>
            <a:endParaRPr lang="en-US"/>
          </a:p>
        </p:txBody>
      </p:sp>
    </p:spTree>
    <p:extLst>
      <p:ext uri="{BB962C8B-B14F-4D97-AF65-F5344CB8AC3E}">
        <p14:creationId xmlns:p14="http://schemas.microsoft.com/office/powerpoint/2010/main" val="22163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608CDD-6033-3044-BE12-B3E2FFE84DDC}"/>
              </a:ext>
            </a:extLst>
          </p:cNvPr>
          <p:cNvPicPr>
            <a:picLocks noChangeAspect="1"/>
          </p:cNvPicPr>
          <p:nvPr/>
        </p:nvPicPr>
        <p:blipFill>
          <a:blip r:embed="rId2"/>
          <a:stretch>
            <a:fillRect/>
          </a:stretch>
        </p:blipFill>
        <p:spPr>
          <a:xfrm>
            <a:off x="0" y="118872"/>
            <a:ext cx="9144000" cy="6620256"/>
          </a:xfrm>
          <a:prstGeom prst="rect">
            <a:avLst/>
          </a:prstGeom>
        </p:spPr>
      </p:pic>
      <p:sp>
        <p:nvSpPr>
          <p:cNvPr id="11" name="TextBox 10">
            <a:extLst>
              <a:ext uri="{FF2B5EF4-FFF2-40B4-BE49-F238E27FC236}">
                <a16:creationId xmlns:a16="http://schemas.microsoft.com/office/drawing/2014/main" id="{83CB198E-FED5-FD4B-9DF5-EA0A03B7F0D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12" name="Straight Connector 11">
            <a:extLst>
              <a:ext uri="{FF2B5EF4-FFF2-40B4-BE49-F238E27FC236}">
                <a16:creationId xmlns:a16="http://schemas.microsoft.com/office/drawing/2014/main" id="{24BA1E89-6174-414D-808E-4189C12BD604}"/>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F242A8-AD4D-4740-B87F-00F8CE6C0057}"/>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CC0C1A73-DF9C-7948-BDAE-2B6886ADF2D6}"/>
              </a:ext>
            </a:extLst>
          </p:cNvPr>
          <p:cNvSpPr>
            <a:spLocks noGrp="1"/>
          </p:cNvSpPr>
          <p:nvPr>
            <p:ph type="sldNum" sz="quarter" idx="12"/>
          </p:nvPr>
        </p:nvSpPr>
        <p:spPr/>
        <p:txBody>
          <a:bodyPr/>
          <a:lstStyle/>
          <a:p>
            <a:fld id="{3908DE9A-9F1E-E241-AE61-67432D23D3F3}" type="slidenum">
              <a:rPr lang="en-US" smtClean="0"/>
              <a:t>6</a:t>
            </a:fld>
            <a:endParaRPr lang="en-US"/>
          </a:p>
        </p:txBody>
      </p:sp>
    </p:spTree>
    <p:extLst>
      <p:ext uri="{BB962C8B-B14F-4D97-AF65-F5344CB8AC3E}">
        <p14:creationId xmlns:p14="http://schemas.microsoft.com/office/powerpoint/2010/main" val="238800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AF5CC-4E24-DC49-982B-11890BE0EC52}"/>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159456DA-2C3B-4145-B067-191A58A99D6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4" name="Oval 3">
            <a:extLst>
              <a:ext uri="{FF2B5EF4-FFF2-40B4-BE49-F238E27FC236}">
                <a16:creationId xmlns:a16="http://schemas.microsoft.com/office/drawing/2014/main" id="{F51CCF80-94A6-0D45-A3B2-1485C2BC4A5F}"/>
              </a:ext>
            </a:extLst>
          </p:cNvPr>
          <p:cNvSpPr/>
          <p:nvPr/>
        </p:nvSpPr>
        <p:spPr>
          <a:xfrm>
            <a:off x="4339526" y="2929825"/>
            <a:ext cx="232474" cy="232474"/>
          </a:xfrm>
          <a:prstGeom prst="ellipse">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73C64AD-D080-444E-8C35-7E68ED98327C}"/>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3A4DB4-6369-6B4F-AEFA-C7C46588FD8E}"/>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791F184E-C5CC-8D4E-BCD1-304C4D4F6B67}"/>
              </a:ext>
            </a:extLst>
          </p:cNvPr>
          <p:cNvSpPr>
            <a:spLocks noGrp="1"/>
          </p:cNvSpPr>
          <p:nvPr>
            <p:ph type="sldNum" sz="quarter" idx="12"/>
          </p:nvPr>
        </p:nvSpPr>
        <p:spPr/>
        <p:txBody>
          <a:bodyPr/>
          <a:lstStyle/>
          <a:p>
            <a:fld id="{3908DE9A-9F1E-E241-AE61-67432D23D3F3}" type="slidenum">
              <a:rPr lang="en-US" smtClean="0"/>
              <a:t>7</a:t>
            </a:fld>
            <a:endParaRPr lang="en-US"/>
          </a:p>
        </p:txBody>
      </p:sp>
    </p:spTree>
    <p:extLst>
      <p:ext uri="{BB962C8B-B14F-4D97-AF65-F5344CB8AC3E}">
        <p14:creationId xmlns:p14="http://schemas.microsoft.com/office/powerpoint/2010/main" val="10175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52226" y="459155"/>
            <a:ext cx="8639549" cy="5939691"/>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7FFE4D41-AA24-BD4C-BDC7-933BECE5FD03}"/>
              </a:ext>
            </a:extLst>
          </p:cNvPr>
          <p:cNvSpPr>
            <a:spLocks noGrp="1"/>
          </p:cNvSpPr>
          <p:nvPr>
            <p:ph type="sldNum" sz="quarter" idx="12"/>
          </p:nvPr>
        </p:nvSpPr>
        <p:spPr/>
        <p:txBody>
          <a:bodyPr/>
          <a:lstStyle/>
          <a:p>
            <a:fld id="{3908DE9A-9F1E-E241-AE61-67432D23D3F3}" type="slidenum">
              <a:rPr lang="en-US" smtClean="0"/>
              <a:t>8</a:t>
            </a:fld>
            <a:endParaRPr lang="en-US"/>
          </a:p>
        </p:txBody>
      </p:sp>
    </p:spTree>
    <p:extLst>
      <p:ext uri="{BB962C8B-B14F-4D97-AF65-F5344CB8AC3E}">
        <p14:creationId xmlns:p14="http://schemas.microsoft.com/office/powerpoint/2010/main" val="570675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3"/>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1" name="TextBox 10">
            <a:extLst>
              <a:ext uri="{FF2B5EF4-FFF2-40B4-BE49-F238E27FC236}">
                <a16:creationId xmlns:a16="http://schemas.microsoft.com/office/drawing/2014/main" id="{A6D4B2DE-F98A-BF46-A0E9-9A6127775DCA}"/>
              </a:ext>
            </a:extLst>
          </p:cNvPr>
          <p:cNvSpPr txBox="1"/>
          <p:nvPr/>
        </p:nvSpPr>
        <p:spPr>
          <a:xfrm>
            <a:off x="3956483" y="4613134"/>
            <a:ext cx="5483247" cy="1396909"/>
          </a:xfrm>
          <a:prstGeom prst="rect">
            <a:avLst/>
          </a:prstGeom>
          <a:solidFill>
            <a:schemeClr val="accent2">
              <a:lumMod val="75000"/>
            </a:schemeClr>
          </a:solidFill>
          <a:ln>
            <a:noFill/>
          </a:ln>
        </p:spPr>
        <p:txBody>
          <a:bodyPr wrap="square" rtlCol="0">
            <a:spAutoFit/>
          </a:bodyPr>
          <a:lstStyle/>
          <a:p>
            <a:pPr algn="ctr"/>
            <a:endParaRPr lang="en-US" sz="2800" b="1" dirty="0">
              <a:solidFill>
                <a:schemeClr val="bg1"/>
              </a:solidFill>
            </a:endParaRPr>
          </a:p>
          <a:p>
            <a:pPr algn="ctr"/>
            <a:r>
              <a:rPr lang="en-US" sz="2800" b="1" dirty="0">
                <a:solidFill>
                  <a:schemeClr val="bg1"/>
                </a:solidFill>
              </a:rPr>
              <a:t>Geo-stationary ?</a:t>
            </a:r>
          </a:p>
        </p:txBody>
      </p:sp>
      <p:sp>
        <p:nvSpPr>
          <p:cNvPr id="3" name="Slide Number Placeholder 2">
            <a:extLst>
              <a:ext uri="{FF2B5EF4-FFF2-40B4-BE49-F238E27FC236}">
                <a16:creationId xmlns:a16="http://schemas.microsoft.com/office/drawing/2014/main" id="{4426FF54-6371-9145-93C9-3671DD0E8353}"/>
              </a:ext>
            </a:extLst>
          </p:cNvPr>
          <p:cNvSpPr>
            <a:spLocks noGrp="1"/>
          </p:cNvSpPr>
          <p:nvPr>
            <p:ph type="sldNum" sz="quarter" idx="12"/>
          </p:nvPr>
        </p:nvSpPr>
        <p:spPr/>
        <p:txBody>
          <a:bodyPr/>
          <a:lstStyle/>
          <a:p>
            <a:fld id="{3908DE9A-9F1E-E241-AE61-67432D23D3F3}" type="slidenum">
              <a:rPr lang="en-US" smtClean="0"/>
              <a:t>9</a:t>
            </a:fld>
            <a:endParaRPr lang="en-US"/>
          </a:p>
        </p:txBody>
      </p:sp>
    </p:spTree>
    <p:extLst>
      <p:ext uri="{BB962C8B-B14F-4D97-AF65-F5344CB8AC3E}">
        <p14:creationId xmlns:p14="http://schemas.microsoft.com/office/powerpoint/2010/main" val="42788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14901</TotalTime>
  <Words>1603</Words>
  <Application>Microsoft Macintosh PowerPoint</Application>
  <PresentationFormat>On-screen Show (4:3)</PresentationFormat>
  <Paragraphs>282</Paragraphs>
  <Slides>54</Slides>
  <Notes>9</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Shyam Gollakota</cp:lastModifiedBy>
  <cp:revision>412</cp:revision>
  <dcterms:created xsi:type="dcterms:W3CDTF">2019-02-02T17:19:18Z</dcterms:created>
  <dcterms:modified xsi:type="dcterms:W3CDTF">2022-04-09T01:27:47Z</dcterms:modified>
</cp:coreProperties>
</file>