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40" r:id="rId2"/>
    <p:sldId id="408" r:id="rId3"/>
    <p:sldId id="1468" r:id="rId4"/>
    <p:sldId id="1469" r:id="rId5"/>
    <p:sldId id="1622" r:id="rId6"/>
    <p:sldId id="323" r:id="rId7"/>
    <p:sldId id="1623" r:id="rId8"/>
    <p:sldId id="1624" r:id="rId9"/>
    <p:sldId id="1625" r:id="rId10"/>
    <p:sldId id="1626" r:id="rId11"/>
    <p:sldId id="1627" r:id="rId12"/>
    <p:sldId id="1628" r:id="rId13"/>
    <p:sldId id="1629" r:id="rId14"/>
    <p:sldId id="1630" r:id="rId15"/>
    <p:sldId id="1631" r:id="rId16"/>
    <p:sldId id="1632" r:id="rId17"/>
    <p:sldId id="1633" r:id="rId18"/>
    <p:sldId id="1634" r:id="rId19"/>
    <p:sldId id="1635" r:id="rId20"/>
    <p:sldId id="1636" r:id="rId21"/>
    <p:sldId id="1637" r:id="rId22"/>
    <p:sldId id="1638" r:id="rId23"/>
    <p:sldId id="1471" r:id="rId24"/>
    <p:sldId id="1640" r:id="rId25"/>
    <p:sldId id="1641" r:id="rId26"/>
    <p:sldId id="1472" r:id="rId27"/>
    <p:sldId id="1608"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yam Gollakota" initials="SG" lastIdx="2" clrIdx="0">
    <p:extLst>
      <p:ext uri="{19B8F6BF-5375-455C-9EA6-DF929625EA0E}">
        <p15:presenceInfo xmlns:p15="http://schemas.microsoft.com/office/powerpoint/2012/main" userId="S::gshyam@uw.edu::7cd6be36-925a-47dc-84ca-06c91c2761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78" autoAdjust="0"/>
    <p:restoredTop sz="92254" autoAdjust="0"/>
  </p:normalViewPr>
  <p:slideViewPr>
    <p:cSldViewPr>
      <p:cViewPr varScale="1">
        <p:scale>
          <a:sx n="151" d="100"/>
          <a:sy n="151" d="100"/>
        </p:scale>
        <p:origin x="40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DFBF99-E6E2-45AC-967F-424D3300F3B9}" type="datetimeFigureOut">
              <a:rPr lang="en-US" smtClean="0"/>
              <a:t>3/30/25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5C2125-8E98-4A82-B6E0-5E01E26E3B83}" type="slidenum">
              <a:rPr lang="en-US" smtClean="0"/>
              <a:t>‹#›</a:t>
            </a:fld>
            <a:endParaRPr lang="en-US"/>
          </a:p>
        </p:txBody>
      </p:sp>
    </p:spTree>
    <p:extLst>
      <p:ext uri="{BB962C8B-B14F-4D97-AF65-F5344CB8AC3E}">
        <p14:creationId xmlns:p14="http://schemas.microsoft.com/office/powerpoint/2010/main" val="3436636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1</a:t>
            </a:r>
          </a:p>
        </p:txBody>
      </p:sp>
      <p:sp>
        <p:nvSpPr>
          <p:cNvPr id="4" name="Slide Number Placeholder 3"/>
          <p:cNvSpPr>
            <a:spLocks noGrp="1"/>
          </p:cNvSpPr>
          <p:nvPr>
            <p:ph type="sldNum" sz="quarter" idx="10"/>
          </p:nvPr>
        </p:nvSpPr>
        <p:spPr/>
        <p:txBody>
          <a:bodyPr/>
          <a:lstStyle/>
          <a:p>
            <a:fld id="{565C2125-8E98-4A82-B6E0-5E01E26E3B83}" type="slidenum">
              <a:rPr lang="en-US" smtClean="0"/>
              <a:t>1</a:t>
            </a:fld>
            <a:endParaRPr lang="en-US"/>
          </a:p>
        </p:txBody>
      </p:sp>
    </p:spTree>
    <p:extLst>
      <p:ext uri="{BB962C8B-B14F-4D97-AF65-F5344CB8AC3E}">
        <p14:creationId xmlns:p14="http://schemas.microsoft.com/office/powerpoint/2010/main" val="734200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Computer Networks</a:t>
            </a:r>
            <a:endParaRPr lang="en-US" dirty="0"/>
          </a:p>
        </p:txBody>
      </p:sp>
      <p:sp>
        <p:nvSpPr>
          <p:cNvPr id="4" name="Slide Number Placeholder 3"/>
          <p:cNvSpPr>
            <a:spLocks noGrp="1"/>
          </p:cNvSpPr>
          <p:nvPr>
            <p:ph type="sldNum" sz="quarter" idx="11"/>
          </p:nvPr>
        </p:nvSpPr>
        <p:spPr/>
        <p:txBody>
          <a:bodyPr/>
          <a:lstStyle/>
          <a:p>
            <a:fld id="{E7CA9478-788D-42C7-BC35-88005760C6DD}" type="slidenum">
              <a:rPr lang="en-US" smtClean="0"/>
              <a:t>‹#›</a:t>
            </a:fld>
            <a:endParaRPr lang="en-US"/>
          </a:p>
        </p:txBody>
      </p:sp>
      <p:sp>
        <p:nvSpPr>
          <p:cNvPr id="5" name="Title 4"/>
          <p:cNvSpPr>
            <a:spLocks noGrp="1"/>
          </p:cNvSpPr>
          <p:nvPr>
            <p:ph type="title"/>
          </p:nvPr>
        </p:nvSpPr>
        <p:spPr/>
        <p:txBody>
          <a:bodyPr/>
          <a:lstStyle/>
          <a:p>
            <a:r>
              <a:rPr lang="en-US" dirty="0"/>
              <a:t>Click to edit Master title style</a:t>
            </a:r>
          </a:p>
        </p:txBody>
      </p:sp>
      <p:sp>
        <p:nvSpPr>
          <p:cNvPr id="7" name="Text Placeholder 6"/>
          <p:cNvSpPr>
            <a:spLocks noGrp="1"/>
          </p:cNvSpPr>
          <p:nvPr>
            <p:ph type="body" sz="quarter" idx="12"/>
          </p:nvPr>
        </p:nvSpPr>
        <p:spPr>
          <a:xfrm>
            <a:off x="228600" y="1047750"/>
            <a:ext cx="5715000" cy="3581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a:spLocks/>
          </p:cNvSpPr>
          <p:nvPr userDrawn="1"/>
        </p:nvSpPr>
        <p:spPr>
          <a:xfrm>
            <a:off x="5943600" y="1755340"/>
            <a:ext cx="2743200" cy="2057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670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Computer Networks</a:t>
            </a:r>
          </a:p>
        </p:txBody>
      </p:sp>
      <p:sp>
        <p:nvSpPr>
          <p:cNvPr id="6" name="Slide Number Placeholder 5"/>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308830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Computer Networks</a:t>
            </a:r>
          </a:p>
        </p:txBody>
      </p:sp>
      <p:sp>
        <p:nvSpPr>
          <p:cNvPr id="7" name="Slide Number Placeholder 6"/>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3662194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Computer Networks</a:t>
            </a:r>
          </a:p>
        </p:txBody>
      </p:sp>
      <p:sp>
        <p:nvSpPr>
          <p:cNvPr id="9" name="Slide Number Placeholder 8"/>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2798620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Computer Networks</a:t>
            </a:r>
            <a:endParaRPr lang="en-US" dirty="0"/>
          </a:p>
        </p:txBody>
      </p:sp>
      <p:sp>
        <p:nvSpPr>
          <p:cNvPr id="5" name="Slide Number Placeholder 4"/>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831948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Computer Networks</a:t>
            </a:r>
          </a:p>
        </p:txBody>
      </p:sp>
      <p:sp>
        <p:nvSpPr>
          <p:cNvPr id="4" name="Slide Number Placeholder 3"/>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4093281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Computer Networks</a:t>
            </a:r>
          </a:p>
        </p:txBody>
      </p:sp>
      <p:sp>
        <p:nvSpPr>
          <p:cNvPr id="7" name="Slide Number Placeholder 6"/>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15505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Computer Networks</a:t>
            </a:r>
          </a:p>
        </p:txBody>
      </p:sp>
      <p:sp>
        <p:nvSpPr>
          <p:cNvPr id="7" name="Slide Number Placeholder 6"/>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3444242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Computer Networks</a:t>
            </a:r>
          </a:p>
        </p:txBody>
      </p:sp>
      <p:sp>
        <p:nvSpPr>
          <p:cNvPr id="6" name="Slide Number Placeholder 5"/>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2164424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Computer Networks</a:t>
            </a:r>
          </a:p>
        </p:txBody>
      </p:sp>
      <p:sp>
        <p:nvSpPr>
          <p:cNvPr id="6" name="Slide Number Placeholder 5"/>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439774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Computer Networks</a:t>
            </a:r>
            <a:endParaRPr lang="en-US" dirty="0"/>
          </a:p>
        </p:txBody>
      </p:sp>
      <p:sp>
        <p:nvSpPr>
          <p:cNvPr id="4" name="Slide Number Placeholder 3"/>
          <p:cNvSpPr>
            <a:spLocks noGrp="1"/>
          </p:cNvSpPr>
          <p:nvPr>
            <p:ph type="sldNum" sz="quarter" idx="11"/>
          </p:nvPr>
        </p:nvSpPr>
        <p:spPr/>
        <p:txBody>
          <a:bodyPr/>
          <a:lstStyle/>
          <a:p>
            <a:fld id="{E7CA9478-788D-42C7-BC35-88005760C6DD}" type="slidenum">
              <a:rPr lang="en-US" smtClean="0"/>
              <a:t>‹#›</a:t>
            </a:fld>
            <a:endParaRPr lang="en-US"/>
          </a:p>
        </p:txBody>
      </p:sp>
      <p:sp>
        <p:nvSpPr>
          <p:cNvPr id="5" name="Title 4"/>
          <p:cNvSpPr>
            <a:spLocks noGrp="1"/>
          </p:cNvSpPr>
          <p:nvPr>
            <p:ph type="title"/>
          </p:nvPr>
        </p:nvSpPr>
        <p:spPr/>
        <p:txBody>
          <a:bodyPr/>
          <a:lstStyle/>
          <a:p>
            <a:r>
              <a:rPr lang="en-US" dirty="0"/>
              <a:t>Click to edit Master title style</a:t>
            </a:r>
          </a:p>
        </p:txBody>
      </p:sp>
      <p:sp>
        <p:nvSpPr>
          <p:cNvPr id="7" name="Text Placeholder 6"/>
          <p:cNvSpPr>
            <a:spLocks noGrp="1"/>
          </p:cNvSpPr>
          <p:nvPr>
            <p:ph type="body" sz="quarter" idx="12"/>
          </p:nvPr>
        </p:nvSpPr>
        <p:spPr>
          <a:xfrm>
            <a:off x="228600" y="1047750"/>
            <a:ext cx="5715000" cy="3581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3585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Computer Networks</a:t>
            </a:r>
            <a:endParaRPr lang="en-US" dirty="0"/>
          </a:p>
        </p:txBody>
      </p:sp>
      <p:sp>
        <p:nvSpPr>
          <p:cNvPr id="4" name="Slide Number Placeholder 3"/>
          <p:cNvSpPr>
            <a:spLocks noGrp="1"/>
          </p:cNvSpPr>
          <p:nvPr>
            <p:ph type="sldNum" sz="quarter" idx="11"/>
          </p:nvPr>
        </p:nvSpPr>
        <p:spPr/>
        <p:txBody>
          <a:bodyPr/>
          <a:lstStyle/>
          <a:p>
            <a:fld id="{E7CA9478-788D-42C7-BC35-88005760C6DD}" type="slidenum">
              <a:rPr lang="en-US" smtClean="0"/>
              <a:t>‹#›</a:t>
            </a:fld>
            <a:endParaRPr lang="en-US"/>
          </a:p>
        </p:txBody>
      </p:sp>
      <p:sp>
        <p:nvSpPr>
          <p:cNvPr id="5" name="Title 4"/>
          <p:cNvSpPr>
            <a:spLocks noGrp="1"/>
          </p:cNvSpPr>
          <p:nvPr>
            <p:ph type="title"/>
          </p:nvPr>
        </p:nvSpPr>
        <p:spPr/>
        <p:txBody>
          <a:bodyPr/>
          <a:lstStyle/>
          <a:p>
            <a:r>
              <a:rPr lang="en-US" dirty="0"/>
              <a:t>Click to edit Master title style</a:t>
            </a:r>
          </a:p>
        </p:txBody>
      </p:sp>
      <p:sp>
        <p:nvSpPr>
          <p:cNvPr id="7" name="Text Placeholder 6"/>
          <p:cNvSpPr>
            <a:spLocks noGrp="1"/>
          </p:cNvSpPr>
          <p:nvPr>
            <p:ph type="body" sz="quarter" idx="12"/>
          </p:nvPr>
        </p:nvSpPr>
        <p:spPr>
          <a:xfrm>
            <a:off x="228600" y="1276350"/>
            <a:ext cx="5715000" cy="335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a:spLocks/>
          </p:cNvSpPr>
          <p:nvPr userDrawn="1"/>
        </p:nvSpPr>
        <p:spPr>
          <a:xfrm>
            <a:off x="5943600" y="1755340"/>
            <a:ext cx="2743200" cy="2057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36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Computer Networks</a:t>
            </a:r>
            <a:endParaRPr lang="en-US" dirty="0"/>
          </a:p>
        </p:txBody>
      </p:sp>
      <p:sp>
        <p:nvSpPr>
          <p:cNvPr id="4" name="Slide Number Placeholder 3"/>
          <p:cNvSpPr>
            <a:spLocks noGrp="1"/>
          </p:cNvSpPr>
          <p:nvPr>
            <p:ph type="sldNum" sz="quarter" idx="11"/>
          </p:nvPr>
        </p:nvSpPr>
        <p:spPr/>
        <p:txBody>
          <a:bodyPr/>
          <a:lstStyle/>
          <a:p>
            <a:fld id="{E7CA9478-788D-42C7-BC35-88005760C6DD}" type="slidenum">
              <a:rPr lang="en-US" smtClean="0"/>
              <a:t>‹#›</a:t>
            </a:fld>
            <a:endParaRPr lang="en-US"/>
          </a:p>
        </p:txBody>
      </p:sp>
      <p:sp>
        <p:nvSpPr>
          <p:cNvPr id="5" name="Title 4"/>
          <p:cNvSpPr>
            <a:spLocks noGrp="1"/>
          </p:cNvSpPr>
          <p:nvPr>
            <p:ph type="title"/>
          </p:nvPr>
        </p:nvSpPr>
        <p:spPr/>
        <p:txBody>
          <a:bodyPr/>
          <a:lstStyle/>
          <a:p>
            <a:r>
              <a:rPr lang="en-US" dirty="0"/>
              <a:t>Click to edit Master title style</a:t>
            </a:r>
          </a:p>
        </p:txBody>
      </p:sp>
      <p:sp>
        <p:nvSpPr>
          <p:cNvPr id="7" name="Text Placeholder 6"/>
          <p:cNvSpPr>
            <a:spLocks noGrp="1"/>
          </p:cNvSpPr>
          <p:nvPr>
            <p:ph type="body" sz="quarter" idx="12"/>
          </p:nvPr>
        </p:nvSpPr>
        <p:spPr>
          <a:xfrm>
            <a:off x="228600" y="1276350"/>
            <a:ext cx="5715000" cy="335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9355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209550"/>
            <a:ext cx="8686800" cy="857250"/>
          </a:xfrm>
        </p:spPr>
        <p:txBody>
          <a:bodyPr>
            <a:normAutofit/>
          </a:bodyPr>
          <a:lstStyle>
            <a:lvl1pPr>
              <a:defRPr sz="4400"/>
            </a:lvl1pPr>
          </a:lstStyle>
          <a:p>
            <a:r>
              <a:rPr lang="en-US" dirty="0"/>
              <a:t>Computer Networks</a:t>
            </a:r>
          </a:p>
        </p:txBody>
      </p:sp>
      <p:sp>
        <p:nvSpPr>
          <p:cNvPr id="7" name="Text Placeholder 6"/>
          <p:cNvSpPr>
            <a:spLocks noGrp="1"/>
          </p:cNvSpPr>
          <p:nvPr>
            <p:ph type="body" sz="quarter" idx="12"/>
          </p:nvPr>
        </p:nvSpPr>
        <p:spPr>
          <a:xfrm>
            <a:off x="685800" y="1657350"/>
            <a:ext cx="5257800" cy="1524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a:spLocks/>
          </p:cNvSpPr>
          <p:nvPr userDrawn="1"/>
        </p:nvSpPr>
        <p:spPr>
          <a:xfrm>
            <a:off x="5943600" y="1755340"/>
            <a:ext cx="2743200" cy="2057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762000" y="2876550"/>
            <a:ext cx="4525887" cy="936190"/>
            <a:chOff x="1204264" y="3301954"/>
            <a:chExt cx="4525887" cy="936190"/>
          </a:xfrm>
        </p:grpSpPr>
        <p:pic>
          <p:nvPicPr>
            <p:cNvPr id="10" name="Picture 6" descr="http://www.engr.washington.edu/sites/default/files/mycoe/marcom/uw/signature_left/UW.Signature_left_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264" y="3892522"/>
              <a:ext cx="4425649" cy="345622"/>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1726234" y="3301954"/>
              <a:ext cx="4003917" cy="623248"/>
            </a:xfrm>
            <a:prstGeom prst="rect">
              <a:avLst/>
            </a:prstGeom>
            <a:noFill/>
          </p:spPr>
          <p:txBody>
            <a:bodyPr wrap="none" rtlCol="0">
              <a:spAutoFit/>
            </a:bodyPr>
            <a:lstStyle/>
            <a:p>
              <a:pPr>
                <a:spcAft>
                  <a:spcPts val="300"/>
                </a:spcAft>
              </a:pPr>
              <a:r>
                <a:rPr lang="en-US" sz="1600" dirty="0">
                  <a:latin typeface="Calibri" pitchFamily="34" charset="0"/>
                  <a:cs typeface="Calibri" pitchFamily="34" charset="0"/>
                </a:rPr>
                <a:t>David Wetherall  (djw@uw.edu)</a:t>
              </a:r>
            </a:p>
            <a:p>
              <a:pPr>
                <a:spcAft>
                  <a:spcPts val="300"/>
                </a:spcAft>
              </a:pPr>
              <a:r>
                <a:rPr lang="en-US" sz="1600" dirty="0">
                  <a:latin typeface="Calibri" pitchFamily="34" charset="0"/>
                  <a:cs typeface="Calibri" pitchFamily="34" charset="0"/>
                </a:rPr>
                <a:t>Professor of Computer Science &amp; Engineering</a:t>
              </a:r>
            </a:p>
          </p:txBody>
        </p:sp>
        <p:pic>
          <p:nvPicPr>
            <p:cNvPr id="12" name="Picture 8" descr="http://www.cs.washington.edu/images/logo/CSElogo2_14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264" y="3362118"/>
              <a:ext cx="502920" cy="50292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959554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1276350"/>
            <a:ext cx="8686800" cy="320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Computer Networks</a:t>
            </a:r>
            <a:endParaRPr lang="en-US" dirty="0"/>
          </a:p>
        </p:txBody>
      </p:sp>
      <p:sp>
        <p:nvSpPr>
          <p:cNvPr id="6" name="Slide Number Placeholder 5"/>
          <p:cNvSpPr>
            <a:spLocks noGrp="1"/>
          </p:cNvSpPr>
          <p:nvPr>
            <p:ph type="sldNum" sz="quarter" idx="12"/>
          </p:nvPr>
        </p:nvSpPr>
        <p:spPr/>
        <p:txBody>
          <a:bodyPr/>
          <a:lstStyle/>
          <a:p>
            <a:fld id="{E7CA9478-788D-42C7-BC35-88005760C6DD}" type="slidenum">
              <a:rPr lang="en-US" smtClean="0"/>
              <a:t>‹#›</a:t>
            </a:fld>
            <a:endParaRPr lang="en-US"/>
          </a:p>
        </p:txBody>
      </p:sp>
      <p:sp>
        <p:nvSpPr>
          <p:cNvPr id="7" name="Rectangle 6"/>
          <p:cNvSpPr/>
          <p:nvPr userDrawn="1"/>
        </p:nvSpPr>
        <p:spPr>
          <a:xfrm>
            <a:off x="0" y="4631436"/>
            <a:ext cx="9144000" cy="512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Extent of subtitles</a:t>
            </a:r>
          </a:p>
        </p:txBody>
      </p:sp>
    </p:spTree>
    <p:extLst>
      <p:ext uri="{BB962C8B-B14F-4D97-AF65-F5344CB8AC3E}">
        <p14:creationId xmlns:p14="http://schemas.microsoft.com/office/powerpoint/2010/main" val="565942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Computer Networks</a:t>
            </a:r>
          </a:p>
        </p:txBody>
      </p:sp>
      <p:sp>
        <p:nvSpPr>
          <p:cNvPr id="6" name="Slide Number Placeholder 5"/>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561426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Computer Networks</a:t>
            </a:r>
            <a:endParaRPr lang="en-US" dirty="0"/>
          </a:p>
        </p:txBody>
      </p:sp>
      <p:sp>
        <p:nvSpPr>
          <p:cNvPr id="6" name="Slide Number Placeholder 5"/>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3603891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1276350"/>
            <a:ext cx="8686800" cy="320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Computer Networks</a:t>
            </a:r>
            <a:endParaRPr lang="en-US" dirty="0"/>
          </a:p>
        </p:txBody>
      </p:sp>
      <p:sp>
        <p:nvSpPr>
          <p:cNvPr id="6" name="Slide Number Placeholder 5"/>
          <p:cNvSpPr>
            <a:spLocks noGrp="1"/>
          </p:cNvSpPr>
          <p:nvPr>
            <p:ph type="sldNum" sz="quarter" idx="12"/>
          </p:nvPr>
        </p:nvSpPr>
        <p:spPr/>
        <p:txBody>
          <a:bodyPr/>
          <a:lstStyle/>
          <a:p>
            <a:fld id="{E7CA9478-788D-42C7-BC35-88005760C6DD}" type="slidenum">
              <a:rPr lang="en-US" smtClean="0"/>
              <a:t>‹#›</a:t>
            </a:fld>
            <a:endParaRPr lang="en-US"/>
          </a:p>
        </p:txBody>
      </p:sp>
    </p:spTree>
    <p:extLst>
      <p:ext uri="{BB962C8B-B14F-4D97-AF65-F5344CB8AC3E}">
        <p14:creationId xmlns:p14="http://schemas.microsoft.com/office/powerpoint/2010/main" val="1567090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5979"/>
            <a:ext cx="86868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082278"/>
            <a:ext cx="86868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28600" y="4781550"/>
            <a:ext cx="2895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Computer Networks</a:t>
            </a:r>
            <a:endParaRPr lang="en-US" dirty="0"/>
          </a:p>
        </p:txBody>
      </p:sp>
      <p:sp>
        <p:nvSpPr>
          <p:cNvPr id="6" name="Slide Number Placeholder 5"/>
          <p:cNvSpPr>
            <a:spLocks noGrp="1"/>
          </p:cNvSpPr>
          <p:nvPr>
            <p:ph type="sldNum" sz="quarter" idx="4"/>
          </p:nvPr>
        </p:nvSpPr>
        <p:spPr>
          <a:xfrm>
            <a:off x="6629400" y="4781550"/>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7CA9478-788D-42C7-BC35-88005760C6DD}" type="slidenum">
              <a:rPr lang="en-US" smtClean="0"/>
              <a:t>‹#›</a:t>
            </a:fld>
            <a:endParaRPr lang="en-US"/>
          </a:p>
        </p:txBody>
      </p:sp>
    </p:spTree>
    <p:extLst>
      <p:ext uri="{BB962C8B-B14F-4D97-AF65-F5344CB8AC3E}">
        <p14:creationId xmlns:p14="http://schemas.microsoft.com/office/powerpoint/2010/main" val="2021933984"/>
      </p:ext>
    </p:extLst>
  </p:cSld>
  <p:clrMap bg1="lt1" tx1="dk1" bg2="lt2" tx2="dk2" accent1="accent1" accent2="accent2" accent3="accent3" accent4="accent4" accent5="accent5" accent6="accent6" hlink="hlink" folHlink="folHlink"/>
  <p:sldLayoutIdLst>
    <p:sldLayoutId id="2147483660" r:id="rId1"/>
    <p:sldLayoutId id="2147483665" r:id="rId2"/>
    <p:sldLayoutId id="2147483662" r:id="rId3"/>
    <p:sldLayoutId id="2147483664" r:id="rId4"/>
    <p:sldLayoutId id="2147483661" r:id="rId5"/>
    <p:sldLayoutId id="2147483666" r:id="rId6"/>
    <p:sldLayoutId id="2147483649" r:id="rId7"/>
    <p:sldLayoutId id="2147483650" r:id="rId8"/>
    <p:sldLayoutId id="2147483663"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hf hdr="0" dt="0"/>
  <p:txStyles>
    <p:titleStyle>
      <a:lvl1pPr algn="ctr" defTabSz="914400" rtl="0" eaLnBrk="1" latinLnBrk="0" hangingPunct="1">
        <a:spcBef>
          <a:spcPct val="0"/>
        </a:spcBef>
        <a:buNone/>
        <a:defRPr sz="4400" kern="1200">
          <a:solidFill>
            <a:srgbClr val="FF0000"/>
          </a:solidFill>
          <a:latin typeface="Calibri" pitchFamily="34" charset="0"/>
          <a:ea typeface="+mj-ea"/>
          <a:cs typeface="Calibri" pitchFamily="34" charset="0"/>
        </a:defRPr>
      </a:lvl1pPr>
    </p:titleStyle>
    <p:bodyStyle>
      <a:lvl1pPr marL="342900" indent="-342900" algn="l" defTabSz="914400" rtl="0" eaLnBrk="1" latinLnBrk="0" hangingPunct="1">
        <a:spcBef>
          <a:spcPct val="20000"/>
        </a:spcBef>
        <a:buClr>
          <a:schemeClr val="accent5"/>
        </a:buClr>
        <a:buFont typeface="Arial" pitchFamily="34" charset="0"/>
        <a:buChar char="•"/>
        <a:defRPr sz="3200" kern="1200">
          <a:solidFill>
            <a:schemeClr val="tx1"/>
          </a:solidFill>
          <a:latin typeface="Calibri" pitchFamily="34" charset="0"/>
          <a:ea typeface="+mn-ea"/>
          <a:cs typeface="Calibri" pitchFamily="34" charset="0"/>
        </a:defRPr>
      </a:lvl1pPr>
      <a:lvl2pPr marL="742950" indent="-285750" algn="l" defTabSz="914400" rtl="0" eaLnBrk="1" latinLnBrk="0" hangingPunct="1">
        <a:spcBef>
          <a:spcPct val="20000"/>
        </a:spcBef>
        <a:buClr>
          <a:schemeClr val="accent5"/>
        </a:buClr>
        <a:buFont typeface="Arial" pitchFamily="34" charset="0"/>
        <a:buChar char="–"/>
        <a:defRPr sz="2800" kern="1200">
          <a:solidFill>
            <a:schemeClr val="tx1"/>
          </a:solidFill>
          <a:latin typeface="Calibri" pitchFamily="34" charset="0"/>
          <a:ea typeface="+mn-ea"/>
          <a:cs typeface="Calibri"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s://aws.amazon.com/bedrock/agents/" TargetMode="External"/><Relationship Id="rId2" Type="http://schemas.openxmlformats.org/officeDocument/2006/relationships/hyperlink" Target="https://langchain-ai.github.io/langgraph/" TargetMode="External"/><Relationship Id="rId1" Type="http://schemas.openxmlformats.org/officeDocument/2006/relationships/slideLayout" Target="../slideLayouts/slideLayout8.xml"/><Relationship Id="rId5" Type="http://schemas.openxmlformats.org/officeDocument/2006/relationships/hyperlink" Target="https://www.vellum.ai/" TargetMode="External"/><Relationship Id="rId4" Type="http://schemas.openxmlformats.org/officeDocument/2006/relationships/hyperlink" Target="https://rivet.ironcladapp.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8.xml"/><Relationship Id="rId1" Type="http://schemas.openxmlformats.org/officeDocument/2006/relationships/video" Target="https://www.youtube.com/embed/ODaHJzOyVCQ?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aws.amazon.com/bedrock/agents/" TargetMode="External"/><Relationship Id="rId2" Type="http://schemas.openxmlformats.org/officeDocument/2006/relationships/hyperlink" Target="https://langchain-ai.github.io/langgraph/" TargetMode="External"/><Relationship Id="rId1" Type="http://schemas.openxmlformats.org/officeDocument/2006/relationships/slideLayout" Target="../slideLayouts/slideLayout8.xml"/><Relationship Id="rId5" Type="http://schemas.openxmlformats.org/officeDocument/2006/relationships/hyperlink" Target="https://www.vellum.ai/" TargetMode="External"/><Relationship Id="rId4" Type="http://schemas.openxmlformats.org/officeDocument/2006/relationships/hyperlink" Target="https://rivet.ironcladapp.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modelcontextprotocol.io/tutorials/building-a-client#building-mcp-clients" TargetMode="External"/><Relationship Id="rId2" Type="http://schemas.openxmlformats.org/officeDocument/2006/relationships/hyperlink" Target="https://www.anthropic.com/news/model-context-protocol" TargetMode="Externa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657350"/>
            <a:ext cx="9144000" cy="857250"/>
          </a:xfrm>
        </p:spPr>
        <p:txBody>
          <a:bodyPr>
            <a:normAutofit/>
          </a:bodyPr>
          <a:lstStyle/>
          <a:p>
            <a:r>
              <a:rPr lang="en-US" dirty="0"/>
              <a:t>CSE 562: Mobile &amp; Agentic Systems</a:t>
            </a:r>
          </a:p>
        </p:txBody>
      </p:sp>
      <p:sp>
        <p:nvSpPr>
          <p:cNvPr id="41" name="Title 3"/>
          <p:cNvSpPr txBox="1">
            <a:spLocks/>
          </p:cNvSpPr>
          <p:nvPr/>
        </p:nvSpPr>
        <p:spPr>
          <a:xfrm>
            <a:off x="0" y="2628900"/>
            <a:ext cx="9144000" cy="85725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rgbClr val="FF0000"/>
                </a:solidFill>
                <a:latin typeface="Calibri" pitchFamily="34" charset="0"/>
                <a:ea typeface="+mj-ea"/>
                <a:cs typeface="Calibri" pitchFamily="34" charset="0"/>
              </a:defRPr>
            </a:lvl1pPr>
          </a:lstStyle>
          <a:p>
            <a:r>
              <a:rPr lang="en-US" sz="3000" dirty="0">
                <a:solidFill>
                  <a:srgbClr val="000000"/>
                </a:solidFill>
              </a:rPr>
              <a:t>Quals Course – Systems OR ML</a:t>
            </a:r>
          </a:p>
          <a:p>
            <a:r>
              <a:rPr lang="en-US" sz="3000" dirty="0" err="1">
                <a:solidFill>
                  <a:srgbClr val="000000"/>
                </a:solidFill>
              </a:rPr>
              <a:t>Shyam</a:t>
            </a:r>
            <a:r>
              <a:rPr lang="en-US" sz="3000" dirty="0">
                <a:solidFill>
                  <a:srgbClr val="000000"/>
                </a:solidFill>
              </a:rPr>
              <a:t> </a:t>
            </a:r>
            <a:r>
              <a:rPr lang="en-US" sz="3000" dirty="0" err="1">
                <a:solidFill>
                  <a:srgbClr val="000000"/>
                </a:solidFill>
              </a:rPr>
              <a:t>Gollakota</a:t>
            </a:r>
            <a:endParaRPr lang="en-US" sz="3000" dirty="0">
              <a:solidFill>
                <a:srgbClr val="000000"/>
              </a:solidFill>
            </a:endParaRPr>
          </a:p>
        </p:txBody>
      </p:sp>
    </p:spTree>
    <p:extLst>
      <p:ext uri="{BB962C8B-B14F-4D97-AF65-F5344CB8AC3E}">
        <p14:creationId xmlns:p14="http://schemas.microsoft.com/office/powerpoint/2010/main" val="3498384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Frameworks to implement Agents</a:t>
            </a:r>
          </a:p>
        </p:txBody>
      </p:sp>
      <p:sp>
        <p:nvSpPr>
          <p:cNvPr id="3" name="Content Placeholder 2"/>
          <p:cNvSpPr>
            <a:spLocks noGrp="1"/>
          </p:cNvSpPr>
          <p:nvPr>
            <p:ph idx="1"/>
          </p:nvPr>
        </p:nvSpPr>
        <p:spPr>
          <a:xfrm>
            <a:off x="228600" y="1688565"/>
            <a:ext cx="8686800" cy="2864385"/>
          </a:xfrm>
        </p:spPr>
        <p:txBody>
          <a:bodyPr>
            <a:normAutofit/>
          </a:bodyPr>
          <a:lstStyle/>
          <a:p>
            <a:pPr>
              <a:buFont typeface="Arial" panose="020B0604020202020204" pitchFamily="34" charset="0"/>
              <a:buChar char="•"/>
            </a:pPr>
            <a:r>
              <a:rPr lang="en-US" sz="1800" dirty="0">
                <a:hlinkClick r:id="rId2"/>
              </a:rPr>
              <a:t>LangGraph</a:t>
            </a:r>
            <a:r>
              <a:rPr lang="en-US" sz="1800" dirty="0"/>
              <a:t> from </a:t>
            </a:r>
            <a:r>
              <a:rPr lang="en-US" sz="1800" dirty="0" err="1"/>
              <a:t>LangChain</a:t>
            </a:r>
            <a:endParaRPr lang="en-US" sz="1800" dirty="0"/>
          </a:p>
          <a:p>
            <a:pPr marL="0" indent="0">
              <a:buNone/>
            </a:pPr>
            <a:endParaRPr lang="en-US" sz="1800" dirty="0"/>
          </a:p>
          <a:p>
            <a:pPr>
              <a:buFont typeface="Arial" panose="020B0604020202020204" pitchFamily="34" charset="0"/>
              <a:buChar char="•"/>
            </a:pPr>
            <a:r>
              <a:rPr lang="en-US" sz="1800" dirty="0"/>
              <a:t>Amazon Bedrock's </a:t>
            </a:r>
            <a:r>
              <a:rPr lang="en-US" sz="1800" dirty="0">
                <a:hlinkClick r:id="rId3"/>
              </a:rPr>
              <a:t>AI Agent framework</a:t>
            </a:r>
            <a:endParaRPr lang="en-US" sz="1800" dirty="0"/>
          </a:p>
          <a:p>
            <a:pPr>
              <a:buFont typeface="Arial" panose="020B0604020202020204" pitchFamily="34" charset="0"/>
              <a:buChar char="•"/>
            </a:pPr>
            <a:endParaRPr lang="en-US" sz="1800" dirty="0"/>
          </a:p>
          <a:p>
            <a:pPr>
              <a:buFont typeface="Arial" panose="020B0604020202020204" pitchFamily="34" charset="0"/>
              <a:buChar char="•"/>
            </a:pPr>
            <a:r>
              <a:rPr lang="en-US" sz="1800" dirty="0">
                <a:hlinkClick r:id="rId4"/>
              </a:rPr>
              <a:t>Rivet</a:t>
            </a:r>
            <a:r>
              <a:rPr lang="en-US" sz="1800" dirty="0"/>
              <a:t>, a drag and drop GUI LLM workflow builder</a:t>
            </a:r>
          </a:p>
          <a:p>
            <a:pPr>
              <a:buFont typeface="Arial" panose="020B0604020202020204" pitchFamily="34" charset="0"/>
              <a:buChar char="•"/>
            </a:pPr>
            <a:endParaRPr lang="en-US" sz="1800" dirty="0"/>
          </a:p>
          <a:p>
            <a:pPr>
              <a:buFont typeface="Arial" panose="020B0604020202020204" pitchFamily="34" charset="0"/>
              <a:buChar char="•"/>
            </a:pPr>
            <a:r>
              <a:rPr lang="en-US" sz="1800" dirty="0">
                <a:hlinkClick r:id="rId5"/>
              </a:rPr>
              <a:t>Vellum</a:t>
            </a:r>
            <a:r>
              <a:rPr lang="en-US" sz="1800" dirty="0"/>
              <a:t>, another GUI tool for building and testing complex workflows.</a:t>
            </a:r>
          </a:p>
        </p:txBody>
      </p:sp>
      <p:sp>
        <p:nvSpPr>
          <p:cNvPr id="5" name="Slide Number Placeholder 4"/>
          <p:cNvSpPr>
            <a:spLocks noGrp="1"/>
          </p:cNvSpPr>
          <p:nvPr>
            <p:ph type="sldNum" sz="quarter" idx="12"/>
          </p:nvPr>
        </p:nvSpPr>
        <p:spPr/>
        <p:txBody>
          <a:bodyPr/>
          <a:lstStyle/>
          <a:p>
            <a:fld id="{E7CA9478-788D-42C7-BC35-88005760C6DD}" type="slidenum">
              <a:rPr lang="en-US" smtClean="0"/>
              <a:t>10</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spTree>
    <p:extLst>
      <p:ext uri="{BB962C8B-B14F-4D97-AF65-F5344CB8AC3E}">
        <p14:creationId xmlns:p14="http://schemas.microsoft.com/office/powerpoint/2010/main" val="142999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 Prompt chaining</a:t>
            </a:r>
          </a:p>
        </p:txBody>
      </p:sp>
      <p:sp>
        <p:nvSpPr>
          <p:cNvPr id="3" name="Content Placeholder 2"/>
          <p:cNvSpPr>
            <a:spLocks noGrp="1"/>
          </p:cNvSpPr>
          <p:nvPr>
            <p:ph idx="1"/>
          </p:nvPr>
        </p:nvSpPr>
        <p:spPr>
          <a:xfrm>
            <a:off x="193089" y="1139557"/>
            <a:ext cx="8686800" cy="3546505"/>
          </a:xfrm>
        </p:spPr>
        <p:txBody>
          <a:bodyPr>
            <a:normAutofit fontScale="85000" lnSpcReduction="10000"/>
          </a:bodyPr>
          <a:lstStyle/>
          <a:p>
            <a:pPr>
              <a:buFont typeface="Arial" panose="020B0604020202020204" pitchFamily="34" charset="0"/>
              <a:buChar char="•"/>
            </a:pPr>
            <a:r>
              <a:rPr lang="en-US" sz="1600" dirty="0"/>
              <a:t>Decompose a task into a sequence of steps, where each LLM call processes the output of the previous one. You can add programmatic checks (see "gate”) on any intermediate steps to ensure that the process is still on track.</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marL="0" indent="0">
              <a:buNone/>
            </a:pPr>
            <a:r>
              <a:rPr lang="en-US" sz="1700" b="1" dirty="0"/>
              <a:t>Examples:</a:t>
            </a:r>
            <a:endParaRPr lang="en-US" sz="1700" dirty="0"/>
          </a:p>
          <a:p>
            <a:pPr>
              <a:buFont typeface="Arial" panose="020B0604020202020204" pitchFamily="34" charset="0"/>
              <a:buChar char="•"/>
            </a:pPr>
            <a:r>
              <a:rPr lang="en-US" sz="1700" dirty="0"/>
              <a:t>Writing an outline of a document, checking that the outline meets certain criteria, then writing the document based on the outline.</a:t>
            </a:r>
          </a:p>
          <a:p>
            <a:pPr>
              <a:buFont typeface="Arial" panose="020B0604020202020204" pitchFamily="34" charset="0"/>
              <a:buChar char="•"/>
            </a:pPr>
            <a:endParaRPr lang="en-US" sz="1600" dirty="0"/>
          </a:p>
        </p:txBody>
      </p:sp>
      <p:sp>
        <p:nvSpPr>
          <p:cNvPr id="5" name="Slide Number Placeholder 4"/>
          <p:cNvSpPr>
            <a:spLocks noGrp="1"/>
          </p:cNvSpPr>
          <p:nvPr>
            <p:ph type="sldNum" sz="quarter" idx="12"/>
          </p:nvPr>
        </p:nvSpPr>
        <p:spPr/>
        <p:txBody>
          <a:bodyPr/>
          <a:lstStyle/>
          <a:p>
            <a:fld id="{E7CA9478-788D-42C7-BC35-88005760C6DD}" type="slidenum">
              <a:rPr lang="en-US" smtClean="0"/>
              <a:t>11</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pic>
        <p:nvPicPr>
          <p:cNvPr id="7" name="Picture 6" descr="A diagram of a flowchart&#10;&#10;Description automatically generated">
            <a:extLst>
              <a:ext uri="{FF2B5EF4-FFF2-40B4-BE49-F238E27FC236}">
                <a16:creationId xmlns:a16="http://schemas.microsoft.com/office/drawing/2014/main" id="{6ACDA9BF-976A-09D2-04DF-A4B8B3D6A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528" y="1733379"/>
            <a:ext cx="7772400" cy="1676742"/>
          </a:xfrm>
          <a:prstGeom prst="rect">
            <a:avLst/>
          </a:prstGeom>
        </p:spPr>
      </p:pic>
    </p:spTree>
    <p:extLst>
      <p:ext uri="{BB962C8B-B14F-4D97-AF65-F5344CB8AC3E}">
        <p14:creationId xmlns:p14="http://schemas.microsoft.com/office/powerpoint/2010/main" val="2750626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 Routing</a:t>
            </a:r>
          </a:p>
        </p:txBody>
      </p:sp>
      <p:sp>
        <p:nvSpPr>
          <p:cNvPr id="3" name="Content Placeholder 2"/>
          <p:cNvSpPr>
            <a:spLocks noGrp="1"/>
          </p:cNvSpPr>
          <p:nvPr>
            <p:ph idx="1"/>
          </p:nvPr>
        </p:nvSpPr>
        <p:spPr>
          <a:xfrm>
            <a:off x="193089" y="1139557"/>
            <a:ext cx="8686800" cy="3546505"/>
          </a:xfrm>
        </p:spPr>
        <p:txBody>
          <a:bodyPr>
            <a:normAutofit fontScale="92500" lnSpcReduction="20000"/>
          </a:bodyPr>
          <a:lstStyle/>
          <a:p>
            <a:r>
              <a:rPr lang="en-US" sz="1700" dirty="0"/>
              <a:t>classifies an input and directs it to a specialized </a:t>
            </a:r>
            <a:r>
              <a:rPr lang="en-US" sz="1700" dirty="0" err="1"/>
              <a:t>followup</a:t>
            </a:r>
            <a:r>
              <a:rPr lang="en-US" sz="1700" dirty="0"/>
              <a:t> task. Without this workflow, optimizing for one kind of input can hurt performance on other inputs.</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marL="0" indent="0">
              <a:buNone/>
            </a:pPr>
            <a:r>
              <a:rPr lang="en-US" sz="1700" b="1" dirty="0"/>
              <a:t>Examples:</a:t>
            </a:r>
            <a:endParaRPr lang="en-US" sz="1700" dirty="0"/>
          </a:p>
          <a:p>
            <a:pPr>
              <a:buFont typeface="Arial" panose="020B0604020202020204" pitchFamily="34" charset="0"/>
              <a:buChar char="•"/>
            </a:pPr>
            <a:r>
              <a:rPr lang="en-US" sz="1800" dirty="0"/>
              <a:t>Routing easy/common questions to smaller models like Claude 3.5 Haiku and hard/unusual questions to more capable models like Claude 3.5 Sonnet to optimize cost and speed.</a:t>
            </a:r>
          </a:p>
        </p:txBody>
      </p:sp>
      <p:sp>
        <p:nvSpPr>
          <p:cNvPr id="5" name="Slide Number Placeholder 4"/>
          <p:cNvSpPr>
            <a:spLocks noGrp="1"/>
          </p:cNvSpPr>
          <p:nvPr>
            <p:ph type="sldNum" sz="quarter" idx="12"/>
          </p:nvPr>
        </p:nvSpPr>
        <p:spPr/>
        <p:txBody>
          <a:bodyPr/>
          <a:lstStyle/>
          <a:p>
            <a:fld id="{E7CA9478-788D-42C7-BC35-88005760C6DD}" type="slidenum">
              <a:rPr lang="en-US" smtClean="0"/>
              <a:t>12</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pic>
        <p:nvPicPr>
          <p:cNvPr id="8" name="Picture 7" descr="A diagram of a call center&#10;&#10;Description automatically generated">
            <a:extLst>
              <a:ext uri="{FF2B5EF4-FFF2-40B4-BE49-F238E27FC236}">
                <a16:creationId xmlns:a16="http://schemas.microsoft.com/office/drawing/2014/main" id="{D0E0C903-8529-55D8-8A8F-A467B16ED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581150"/>
            <a:ext cx="5588000" cy="2229649"/>
          </a:xfrm>
          <a:prstGeom prst="rect">
            <a:avLst/>
          </a:prstGeom>
        </p:spPr>
      </p:pic>
    </p:spTree>
    <p:extLst>
      <p:ext uri="{BB962C8B-B14F-4D97-AF65-F5344CB8AC3E}">
        <p14:creationId xmlns:p14="http://schemas.microsoft.com/office/powerpoint/2010/main" val="3266381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 Routing</a:t>
            </a:r>
          </a:p>
        </p:txBody>
      </p:sp>
      <p:sp>
        <p:nvSpPr>
          <p:cNvPr id="3" name="Content Placeholder 2"/>
          <p:cNvSpPr>
            <a:spLocks noGrp="1"/>
          </p:cNvSpPr>
          <p:nvPr>
            <p:ph idx="1"/>
          </p:nvPr>
        </p:nvSpPr>
        <p:spPr>
          <a:xfrm>
            <a:off x="193089" y="1139557"/>
            <a:ext cx="8686800" cy="3546505"/>
          </a:xfrm>
        </p:spPr>
        <p:txBody>
          <a:bodyPr>
            <a:normAutofit fontScale="92500" lnSpcReduction="20000"/>
          </a:bodyPr>
          <a:lstStyle/>
          <a:p>
            <a:r>
              <a:rPr lang="en-US" sz="1700" dirty="0"/>
              <a:t>classifies an input and directs it to a specialized </a:t>
            </a:r>
            <a:r>
              <a:rPr lang="en-US" sz="1700" dirty="0" err="1"/>
              <a:t>followup</a:t>
            </a:r>
            <a:r>
              <a:rPr lang="en-US" sz="1700" dirty="0"/>
              <a:t> task. Without this workflow, optimizing for one kind of input can hurt performance on other inputs.</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marL="0" indent="0">
              <a:buNone/>
            </a:pPr>
            <a:r>
              <a:rPr lang="en-US" sz="1700" b="1" dirty="0"/>
              <a:t>Examples:</a:t>
            </a:r>
            <a:endParaRPr lang="en-US" sz="1700" dirty="0"/>
          </a:p>
          <a:p>
            <a:pPr>
              <a:buFont typeface="Arial" panose="020B0604020202020204" pitchFamily="34" charset="0"/>
              <a:buChar char="•"/>
            </a:pPr>
            <a:r>
              <a:rPr lang="en-US" sz="1800" dirty="0"/>
              <a:t>Routing easy/common questions to smaller models like Claude 3.5 Haiku and hard/unusual questions to more capable models like Claude 3.5 Sonnet to optimize cost and speed.</a:t>
            </a:r>
          </a:p>
        </p:txBody>
      </p:sp>
      <p:sp>
        <p:nvSpPr>
          <p:cNvPr id="5" name="Slide Number Placeholder 4"/>
          <p:cNvSpPr>
            <a:spLocks noGrp="1"/>
          </p:cNvSpPr>
          <p:nvPr>
            <p:ph type="sldNum" sz="quarter" idx="12"/>
          </p:nvPr>
        </p:nvSpPr>
        <p:spPr/>
        <p:txBody>
          <a:bodyPr/>
          <a:lstStyle/>
          <a:p>
            <a:fld id="{E7CA9478-788D-42C7-BC35-88005760C6DD}" type="slidenum">
              <a:rPr lang="en-US" smtClean="0"/>
              <a:t>13</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pic>
        <p:nvPicPr>
          <p:cNvPr id="8" name="Picture 7" descr="A diagram of a call center&#10;&#10;Description automatically generated">
            <a:extLst>
              <a:ext uri="{FF2B5EF4-FFF2-40B4-BE49-F238E27FC236}">
                <a16:creationId xmlns:a16="http://schemas.microsoft.com/office/drawing/2014/main" id="{D0E0C903-8529-55D8-8A8F-A467B16ED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581150"/>
            <a:ext cx="5588000" cy="2229649"/>
          </a:xfrm>
          <a:prstGeom prst="rect">
            <a:avLst/>
          </a:prstGeom>
        </p:spPr>
      </p:pic>
    </p:spTree>
    <p:extLst>
      <p:ext uri="{BB962C8B-B14F-4D97-AF65-F5344CB8AC3E}">
        <p14:creationId xmlns:p14="http://schemas.microsoft.com/office/powerpoint/2010/main" val="2067205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Workflow: Parallelization</a:t>
            </a:r>
          </a:p>
        </p:txBody>
      </p:sp>
      <p:sp>
        <p:nvSpPr>
          <p:cNvPr id="3" name="Content Placeholder 2"/>
          <p:cNvSpPr>
            <a:spLocks noGrp="1"/>
          </p:cNvSpPr>
          <p:nvPr>
            <p:ph idx="1"/>
          </p:nvPr>
        </p:nvSpPr>
        <p:spPr>
          <a:xfrm>
            <a:off x="193089" y="1139557"/>
            <a:ext cx="8686800" cy="3546505"/>
          </a:xfrm>
        </p:spPr>
        <p:txBody>
          <a:bodyPr>
            <a:normAutofit lnSpcReduction="10000"/>
          </a:bodyPr>
          <a:lstStyle/>
          <a:p>
            <a:r>
              <a:rPr lang="en-US" sz="1800" dirty="0"/>
              <a:t>work simultaneously on a task and have their outputs aggregated programmatically</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marL="0" indent="0">
              <a:buNone/>
            </a:pPr>
            <a:r>
              <a:rPr lang="en-US" sz="1700" b="1" dirty="0"/>
              <a:t>Examples:</a:t>
            </a:r>
            <a:endParaRPr lang="en-US" sz="1700" dirty="0"/>
          </a:p>
          <a:p>
            <a:pPr>
              <a:buFont typeface="Arial" panose="020B0604020202020204" pitchFamily="34" charset="0"/>
              <a:buChar char="•"/>
            </a:pPr>
            <a:r>
              <a:rPr lang="en-US" sz="1600" dirty="0"/>
              <a:t>Implementing guardrails where one model instance processes user queries while another screens them for inappropriate content or requests. This tends to perform better than having the same LLM call handle both guardrails and the core response.</a:t>
            </a:r>
          </a:p>
        </p:txBody>
      </p:sp>
      <p:sp>
        <p:nvSpPr>
          <p:cNvPr id="5" name="Slide Number Placeholder 4"/>
          <p:cNvSpPr>
            <a:spLocks noGrp="1"/>
          </p:cNvSpPr>
          <p:nvPr>
            <p:ph type="sldNum" sz="quarter" idx="12"/>
          </p:nvPr>
        </p:nvSpPr>
        <p:spPr/>
        <p:txBody>
          <a:bodyPr/>
          <a:lstStyle/>
          <a:p>
            <a:fld id="{E7CA9478-788D-42C7-BC35-88005760C6DD}" type="slidenum">
              <a:rPr lang="en-US" smtClean="0"/>
              <a:t>14</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pic>
        <p:nvPicPr>
          <p:cNvPr id="7" name="Picture 6" descr="A diagram of a number of objects&#10;&#10;Description automatically generated with medium confidence">
            <a:extLst>
              <a:ext uri="{FF2B5EF4-FFF2-40B4-BE49-F238E27FC236}">
                <a16:creationId xmlns:a16="http://schemas.microsoft.com/office/drawing/2014/main" id="{AB99CC7A-647B-CFF1-A8CC-102778620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733550"/>
            <a:ext cx="5632450" cy="1862119"/>
          </a:xfrm>
          <a:prstGeom prst="rect">
            <a:avLst/>
          </a:prstGeom>
        </p:spPr>
      </p:pic>
    </p:spTree>
    <p:extLst>
      <p:ext uri="{BB962C8B-B14F-4D97-AF65-F5344CB8AC3E}">
        <p14:creationId xmlns:p14="http://schemas.microsoft.com/office/powerpoint/2010/main" val="2246216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Workflow: Orchestrator-workers</a:t>
            </a:r>
          </a:p>
        </p:txBody>
      </p:sp>
      <p:sp>
        <p:nvSpPr>
          <p:cNvPr id="3" name="Content Placeholder 2"/>
          <p:cNvSpPr>
            <a:spLocks noGrp="1"/>
          </p:cNvSpPr>
          <p:nvPr>
            <p:ph idx="1"/>
          </p:nvPr>
        </p:nvSpPr>
        <p:spPr>
          <a:xfrm>
            <a:off x="193089" y="1139557"/>
            <a:ext cx="8686800" cy="3546505"/>
          </a:xfrm>
        </p:spPr>
        <p:txBody>
          <a:bodyPr>
            <a:normAutofit lnSpcReduction="10000"/>
          </a:bodyPr>
          <a:lstStyle/>
          <a:p>
            <a:r>
              <a:rPr lang="en-US" sz="1600" dirty="0"/>
              <a:t>a central LLM dynamically breaks down tasks, delegates them to worker LLMs, and synthesizes their results. </a:t>
            </a:r>
            <a:r>
              <a:rPr lang="en-US" sz="1500" dirty="0"/>
              <a:t>key difference from parallelization is its flexibility—subtasks aren't pre-defined, but determined by the orchestrator based on the specific input.</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marL="0" indent="0">
              <a:buNone/>
            </a:pPr>
            <a:r>
              <a:rPr lang="en-US" sz="1700" b="1" dirty="0"/>
              <a:t>Examples:</a:t>
            </a:r>
            <a:endParaRPr lang="en-US" sz="1700" dirty="0"/>
          </a:p>
          <a:p>
            <a:pPr>
              <a:buFont typeface="Arial" panose="020B0604020202020204" pitchFamily="34" charset="0"/>
              <a:buChar char="•"/>
            </a:pPr>
            <a:r>
              <a:rPr lang="en-US" sz="1600" dirty="0"/>
              <a:t>complex tasks where you can’t predict the subtasks needed (in coding, for example, the number of files that need to be changed and the nature of the change in each file likely depend on the task)</a:t>
            </a:r>
          </a:p>
        </p:txBody>
      </p:sp>
      <p:sp>
        <p:nvSpPr>
          <p:cNvPr id="5" name="Slide Number Placeholder 4"/>
          <p:cNvSpPr>
            <a:spLocks noGrp="1"/>
          </p:cNvSpPr>
          <p:nvPr>
            <p:ph type="sldNum" sz="quarter" idx="12"/>
          </p:nvPr>
        </p:nvSpPr>
        <p:spPr/>
        <p:txBody>
          <a:bodyPr/>
          <a:lstStyle/>
          <a:p>
            <a:fld id="{E7CA9478-788D-42C7-BC35-88005760C6DD}" type="slidenum">
              <a:rPr lang="en-US" smtClean="0"/>
              <a:t>15</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pic>
        <p:nvPicPr>
          <p:cNvPr id="8" name="Picture 7" descr="A group of green rectangular boxes with text&#10;&#10;Description automatically generated with medium confidence">
            <a:extLst>
              <a:ext uri="{FF2B5EF4-FFF2-40B4-BE49-F238E27FC236}">
                <a16:creationId xmlns:a16="http://schemas.microsoft.com/office/drawing/2014/main" id="{F117D853-53C2-93DA-E086-0B2C3554A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885950"/>
            <a:ext cx="7162800" cy="1667350"/>
          </a:xfrm>
          <a:prstGeom prst="rect">
            <a:avLst/>
          </a:prstGeom>
        </p:spPr>
      </p:pic>
    </p:spTree>
    <p:extLst>
      <p:ext uri="{BB962C8B-B14F-4D97-AF65-F5344CB8AC3E}">
        <p14:creationId xmlns:p14="http://schemas.microsoft.com/office/powerpoint/2010/main" val="1450138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Workflow: Evaluator-optimizer</a:t>
            </a:r>
          </a:p>
        </p:txBody>
      </p:sp>
      <p:sp>
        <p:nvSpPr>
          <p:cNvPr id="3" name="Content Placeholder 2"/>
          <p:cNvSpPr>
            <a:spLocks noGrp="1"/>
          </p:cNvSpPr>
          <p:nvPr>
            <p:ph idx="1"/>
          </p:nvPr>
        </p:nvSpPr>
        <p:spPr>
          <a:xfrm>
            <a:off x="193089" y="1139557"/>
            <a:ext cx="8686800" cy="3546505"/>
          </a:xfrm>
        </p:spPr>
        <p:txBody>
          <a:bodyPr>
            <a:normAutofit/>
          </a:bodyPr>
          <a:lstStyle/>
          <a:p>
            <a:r>
              <a:rPr lang="en-US" sz="1600" dirty="0"/>
              <a:t>one LLM call generates a response while another provides evaluation and feedback in a loop. analogous to the iterative writing process a human writer might go through when producing a polished document.</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marL="0" indent="0">
              <a:buNone/>
            </a:pPr>
            <a:r>
              <a:rPr lang="en-US" sz="1700" b="1" dirty="0"/>
              <a:t>Examples:</a:t>
            </a:r>
            <a:endParaRPr lang="en-US" sz="1700" dirty="0"/>
          </a:p>
          <a:p>
            <a:pPr>
              <a:buFont typeface="Arial" panose="020B0604020202020204" pitchFamily="34" charset="0"/>
              <a:buChar char="•"/>
            </a:pPr>
            <a:r>
              <a:rPr lang="en-US" sz="1600" dirty="0"/>
              <a:t>Literary translation where there are nuances that the translator LLM might not capture initially, but where an evaluator LLM can provide useful critiques.</a:t>
            </a:r>
          </a:p>
        </p:txBody>
      </p:sp>
      <p:sp>
        <p:nvSpPr>
          <p:cNvPr id="5" name="Slide Number Placeholder 4"/>
          <p:cNvSpPr>
            <a:spLocks noGrp="1"/>
          </p:cNvSpPr>
          <p:nvPr>
            <p:ph type="sldNum" sz="quarter" idx="12"/>
          </p:nvPr>
        </p:nvSpPr>
        <p:spPr/>
        <p:txBody>
          <a:bodyPr/>
          <a:lstStyle/>
          <a:p>
            <a:fld id="{E7CA9478-788D-42C7-BC35-88005760C6DD}" type="slidenum">
              <a:rPr lang="en-US" smtClean="0"/>
              <a:t>16</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pic>
        <p:nvPicPr>
          <p:cNvPr id="7" name="Picture 6" descr="A diagram of a solution&#10;&#10;Description automatically generated">
            <a:extLst>
              <a:ext uri="{FF2B5EF4-FFF2-40B4-BE49-F238E27FC236}">
                <a16:creationId xmlns:a16="http://schemas.microsoft.com/office/drawing/2014/main" id="{F6E2452B-58DF-09D0-6135-363C274A90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214" y="1962150"/>
            <a:ext cx="4654550" cy="1573095"/>
          </a:xfrm>
          <a:prstGeom prst="rect">
            <a:avLst/>
          </a:prstGeom>
        </p:spPr>
      </p:pic>
    </p:spTree>
    <p:extLst>
      <p:ext uri="{BB962C8B-B14F-4D97-AF65-F5344CB8AC3E}">
        <p14:creationId xmlns:p14="http://schemas.microsoft.com/office/powerpoint/2010/main" val="110745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Agents</a:t>
            </a:r>
          </a:p>
        </p:txBody>
      </p:sp>
      <p:sp>
        <p:nvSpPr>
          <p:cNvPr id="3" name="Content Placeholder 2"/>
          <p:cNvSpPr>
            <a:spLocks noGrp="1"/>
          </p:cNvSpPr>
          <p:nvPr>
            <p:ph idx="1"/>
          </p:nvPr>
        </p:nvSpPr>
        <p:spPr>
          <a:xfrm>
            <a:off x="193089" y="1139557"/>
            <a:ext cx="8686800" cy="3546505"/>
          </a:xfrm>
        </p:spPr>
        <p:txBody>
          <a:bodyPr>
            <a:normAutofit/>
          </a:bodyPr>
          <a:lstStyle/>
          <a:p>
            <a:r>
              <a:rPr lang="en-US" sz="1600" dirty="0"/>
              <a:t>understanding complex inputs, engaging in reasoning and planning, using tools reliably, and recovering from errors. </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p:txBody>
      </p:sp>
      <p:sp>
        <p:nvSpPr>
          <p:cNvPr id="5" name="Slide Number Placeholder 4"/>
          <p:cNvSpPr>
            <a:spLocks noGrp="1"/>
          </p:cNvSpPr>
          <p:nvPr>
            <p:ph type="sldNum" sz="quarter" idx="12"/>
          </p:nvPr>
        </p:nvSpPr>
        <p:spPr/>
        <p:txBody>
          <a:bodyPr/>
          <a:lstStyle/>
          <a:p>
            <a:fld id="{E7CA9478-788D-42C7-BC35-88005760C6DD}" type="slidenum">
              <a:rPr lang="en-US" smtClean="0"/>
              <a:t>17</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pic>
        <p:nvPicPr>
          <p:cNvPr id="8" name="Picture 7" descr="A diagram of a call&#10;&#10;Description automatically generated">
            <a:extLst>
              <a:ext uri="{FF2B5EF4-FFF2-40B4-BE49-F238E27FC236}">
                <a16:creationId xmlns:a16="http://schemas.microsoft.com/office/drawing/2014/main" id="{1C3B3C31-B347-50F8-06CF-4C6A5EBBD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563" y="1885950"/>
            <a:ext cx="3821837" cy="1870116"/>
          </a:xfrm>
          <a:prstGeom prst="rect">
            <a:avLst/>
          </a:prstGeom>
        </p:spPr>
      </p:pic>
    </p:spTree>
    <p:extLst>
      <p:ext uri="{BB962C8B-B14F-4D97-AF65-F5344CB8AC3E}">
        <p14:creationId xmlns:p14="http://schemas.microsoft.com/office/powerpoint/2010/main" val="3751506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Agents</a:t>
            </a:r>
          </a:p>
        </p:txBody>
      </p:sp>
      <p:sp>
        <p:nvSpPr>
          <p:cNvPr id="3" name="Content Placeholder 2"/>
          <p:cNvSpPr>
            <a:spLocks noGrp="1"/>
          </p:cNvSpPr>
          <p:nvPr>
            <p:ph idx="1"/>
          </p:nvPr>
        </p:nvSpPr>
        <p:spPr>
          <a:xfrm>
            <a:off x="193089" y="1139557"/>
            <a:ext cx="8686800" cy="3546505"/>
          </a:xfrm>
        </p:spPr>
        <p:txBody>
          <a:bodyPr>
            <a:normAutofit/>
          </a:bodyPr>
          <a:lstStyle/>
          <a:p>
            <a:r>
              <a:rPr lang="en-US" sz="1500" dirty="0"/>
              <a:t>Agents begin their work with either a command from, or interactive discussion with, the human user.</a:t>
            </a:r>
          </a:p>
          <a:p>
            <a:endParaRPr lang="en-US" sz="1500" dirty="0"/>
          </a:p>
          <a:p>
            <a:r>
              <a:rPr lang="en-US" sz="1500" dirty="0"/>
              <a:t> Once the task is clear, agents plan and operate independently, potentially returning to the human for further information or judgement. </a:t>
            </a:r>
          </a:p>
          <a:p>
            <a:endParaRPr lang="en-US" sz="1500" dirty="0"/>
          </a:p>
          <a:p>
            <a:r>
              <a:rPr lang="en-US" sz="1500" dirty="0"/>
              <a:t>During execution, it's crucial for the agents to gain “ground truth” from the environment at each step (such as tool call results or code execution) to assess its progress. </a:t>
            </a:r>
          </a:p>
          <a:p>
            <a:endParaRPr lang="en-US" sz="1500" dirty="0"/>
          </a:p>
          <a:p>
            <a:r>
              <a:rPr lang="en-US" sz="1500" dirty="0"/>
              <a:t>Agents can then pause for human feedback at checkpoints or when encountering blockers. </a:t>
            </a:r>
          </a:p>
          <a:p>
            <a:endParaRPr lang="en-US" sz="1500" dirty="0"/>
          </a:p>
          <a:p>
            <a:r>
              <a:rPr lang="en-US" sz="1500" dirty="0"/>
              <a:t>The task often terminates upon completion, but it’s also common to include stopping conditions (such as a maximum number of iterations) to maintain control.</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a:p>
            <a:pPr>
              <a:buFont typeface="Arial" panose="020B0604020202020204" pitchFamily="34" charset="0"/>
              <a:buChar char="•"/>
            </a:pPr>
            <a:endParaRPr lang="en-US" sz="1600" dirty="0"/>
          </a:p>
        </p:txBody>
      </p:sp>
      <p:sp>
        <p:nvSpPr>
          <p:cNvPr id="5" name="Slide Number Placeholder 4"/>
          <p:cNvSpPr>
            <a:spLocks noGrp="1"/>
          </p:cNvSpPr>
          <p:nvPr>
            <p:ph type="sldNum" sz="quarter" idx="12"/>
          </p:nvPr>
        </p:nvSpPr>
        <p:spPr/>
        <p:txBody>
          <a:bodyPr/>
          <a:lstStyle/>
          <a:p>
            <a:fld id="{E7CA9478-788D-42C7-BC35-88005760C6DD}" type="slidenum">
              <a:rPr lang="en-US" smtClean="0"/>
              <a:t>18</a:t>
            </a:fld>
            <a:endParaRPr lang="en-US" dirty="0"/>
          </a:p>
        </p:txBody>
      </p:sp>
    </p:spTree>
    <p:extLst>
      <p:ext uri="{BB962C8B-B14F-4D97-AF65-F5344CB8AC3E}">
        <p14:creationId xmlns:p14="http://schemas.microsoft.com/office/powerpoint/2010/main" val="1296285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5250"/>
            <a:ext cx="8686800" cy="857250"/>
          </a:xfrm>
        </p:spPr>
        <p:txBody>
          <a:bodyPr>
            <a:normAutofit/>
          </a:bodyPr>
          <a:lstStyle/>
          <a:p>
            <a:r>
              <a:rPr lang="en-US" dirty="0"/>
              <a:t>Agents</a:t>
            </a:r>
          </a:p>
        </p:txBody>
      </p:sp>
      <p:sp>
        <p:nvSpPr>
          <p:cNvPr id="5" name="Slide Number Placeholder 4"/>
          <p:cNvSpPr>
            <a:spLocks noGrp="1"/>
          </p:cNvSpPr>
          <p:nvPr>
            <p:ph type="sldNum" sz="quarter" idx="12"/>
          </p:nvPr>
        </p:nvSpPr>
        <p:spPr/>
        <p:txBody>
          <a:bodyPr/>
          <a:lstStyle/>
          <a:p>
            <a:fld id="{E7CA9478-788D-42C7-BC35-88005760C6DD}" type="slidenum">
              <a:rPr lang="en-US" smtClean="0"/>
              <a:t>19</a:t>
            </a:fld>
            <a:endParaRPr lang="en-US" dirty="0"/>
          </a:p>
        </p:txBody>
      </p:sp>
      <p:pic>
        <p:nvPicPr>
          <p:cNvPr id="8" name="Picture 7" descr="A screenshot of a diagram&#10;&#10;Description automatically generated">
            <a:extLst>
              <a:ext uri="{FF2B5EF4-FFF2-40B4-BE49-F238E27FC236}">
                <a16:creationId xmlns:a16="http://schemas.microsoft.com/office/drawing/2014/main" id="{72319253-D909-2D0D-E9E7-67A4B3A80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0541" y="653234"/>
            <a:ext cx="4815319" cy="4490266"/>
          </a:xfrm>
          <a:prstGeom prst="rect">
            <a:avLst/>
          </a:prstGeom>
        </p:spPr>
      </p:pic>
    </p:spTree>
    <p:extLst>
      <p:ext uri="{BB962C8B-B14F-4D97-AF65-F5344CB8AC3E}">
        <p14:creationId xmlns:p14="http://schemas.microsoft.com/office/powerpoint/2010/main" val="3509440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E7CA9478-788D-42C7-BC35-88005760C6DD}" type="slidenum">
              <a:rPr lang="en-US" smtClean="0"/>
              <a:t>2</a:t>
            </a:fld>
            <a:endParaRPr lang="en-US"/>
          </a:p>
        </p:txBody>
      </p:sp>
      <p:sp>
        <p:nvSpPr>
          <p:cNvPr id="4" name="Title 3"/>
          <p:cNvSpPr>
            <a:spLocks noGrp="1"/>
          </p:cNvSpPr>
          <p:nvPr>
            <p:ph type="title"/>
          </p:nvPr>
        </p:nvSpPr>
        <p:spPr>
          <a:xfrm>
            <a:off x="228600" y="0"/>
            <a:ext cx="8686800" cy="857250"/>
          </a:xfrm>
        </p:spPr>
        <p:txBody>
          <a:bodyPr/>
          <a:lstStyle/>
          <a:p>
            <a:r>
              <a:rPr lang="en-US" dirty="0"/>
              <a:t>First Mobile Phone 1973</a:t>
            </a:r>
          </a:p>
        </p:txBody>
      </p:sp>
      <p:pic>
        <p:nvPicPr>
          <p:cNvPr id="8" name="Picture 3">
            <a:extLst>
              <a:ext uri="{FF2B5EF4-FFF2-40B4-BE49-F238E27FC236}">
                <a16:creationId xmlns:a16="http://schemas.microsoft.com/office/drawing/2014/main" id="{5CDBC46D-067E-FA4E-9A18-46CCEDB845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7590" y="781050"/>
            <a:ext cx="3538432"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screenshot of a social media post&#10;&#10;Description automatically generated">
            <a:extLst>
              <a:ext uri="{FF2B5EF4-FFF2-40B4-BE49-F238E27FC236}">
                <a16:creationId xmlns:a16="http://schemas.microsoft.com/office/drawing/2014/main" id="{95C6264E-DF88-274C-807E-5CFBAD622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54" y="1565751"/>
            <a:ext cx="5030666" cy="2507297"/>
          </a:xfrm>
          <a:prstGeom prst="rect">
            <a:avLst/>
          </a:prstGeom>
        </p:spPr>
      </p:pic>
    </p:spTree>
    <p:extLst>
      <p:ext uri="{BB962C8B-B14F-4D97-AF65-F5344CB8AC3E}">
        <p14:creationId xmlns:p14="http://schemas.microsoft.com/office/powerpoint/2010/main" val="585416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5250"/>
            <a:ext cx="8686800" cy="857250"/>
          </a:xfrm>
        </p:spPr>
        <p:txBody>
          <a:bodyPr>
            <a:normAutofit/>
          </a:bodyPr>
          <a:lstStyle/>
          <a:p>
            <a:r>
              <a:rPr lang="en-US" dirty="0"/>
              <a:t>Agents</a:t>
            </a:r>
          </a:p>
        </p:txBody>
      </p:sp>
      <p:sp>
        <p:nvSpPr>
          <p:cNvPr id="5" name="Slide Number Placeholder 4"/>
          <p:cNvSpPr>
            <a:spLocks noGrp="1"/>
          </p:cNvSpPr>
          <p:nvPr>
            <p:ph type="sldNum" sz="quarter" idx="12"/>
          </p:nvPr>
        </p:nvSpPr>
        <p:spPr/>
        <p:txBody>
          <a:bodyPr/>
          <a:lstStyle/>
          <a:p>
            <a:fld id="{E7CA9478-788D-42C7-BC35-88005760C6DD}" type="slidenum">
              <a:rPr lang="en-US" smtClean="0"/>
              <a:t>20</a:t>
            </a:fld>
            <a:endParaRPr lang="en-US" dirty="0"/>
          </a:p>
        </p:txBody>
      </p:sp>
      <p:pic>
        <p:nvPicPr>
          <p:cNvPr id="3" name="Online Media 2" descr="Claude | Computer use for automating operations">
            <a:hlinkClick r:id="" action="ppaction://media"/>
            <a:extLst>
              <a:ext uri="{FF2B5EF4-FFF2-40B4-BE49-F238E27FC236}">
                <a16:creationId xmlns:a16="http://schemas.microsoft.com/office/drawing/2014/main" id="{381B87CE-7E76-D6DF-CA3A-861409E979EC}"/>
              </a:ext>
            </a:extLst>
          </p:cNvPr>
          <p:cNvPicPr>
            <a:picLocks noRot="1" noChangeAspect="1"/>
          </p:cNvPicPr>
          <p:nvPr>
            <a:videoFile r:link="rId1"/>
          </p:nvPr>
        </p:nvPicPr>
        <p:blipFill>
          <a:blip r:embed="rId3"/>
          <a:stretch>
            <a:fillRect/>
          </a:stretch>
        </p:blipFill>
        <p:spPr>
          <a:xfrm>
            <a:off x="838200" y="777837"/>
            <a:ext cx="7239000" cy="4090035"/>
          </a:xfrm>
          <a:prstGeom prst="rect">
            <a:avLst/>
          </a:prstGeom>
        </p:spPr>
      </p:pic>
    </p:spTree>
    <p:extLst>
      <p:ext uri="{BB962C8B-B14F-4D97-AF65-F5344CB8AC3E}">
        <p14:creationId xmlns:p14="http://schemas.microsoft.com/office/powerpoint/2010/main" val="429195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C67484-3685-1A41-8D19-9B47C6C6A0FE}"/>
              </a:ext>
            </a:extLst>
          </p:cNvPr>
          <p:cNvPicPr>
            <a:picLocks noChangeAspect="1"/>
          </p:cNvPicPr>
          <p:nvPr/>
        </p:nvPicPr>
        <p:blipFill>
          <a:blip r:embed="rId2"/>
          <a:stretch>
            <a:fillRect/>
          </a:stretch>
        </p:blipFill>
        <p:spPr>
          <a:xfrm>
            <a:off x="1304150" y="78752"/>
            <a:ext cx="6535702" cy="4985997"/>
          </a:xfrm>
          <a:prstGeom prst="rect">
            <a:avLst/>
          </a:prstGeom>
        </p:spPr>
      </p:pic>
    </p:spTree>
    <p:extLst>
      <p:ext uri="{BB962C8B-B14F-4D97-AF65-F5344CB8AC3E}">
        <p14:creationId xmlns:p14="http://schemas.microsoft.com/office/powerpoint/2010/main" val="2786935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E8BF1E-0573-50D0-FBC8-A3244546F8A9}"/>
              </a:ext>
            </a:extLst>
          </p:cNvPr>
          <p:cNvSpPr>
            <a:spLocks noGrp="1"/>
          </p:cNvSpPr>
          <p:nvPr>
            <p:ph type="sldNum" sz="quarter" idx="12"/>
          </p:nvPr>
        </p:nvSpPr>
        <p:spPr/>
        <p:txBody>
          <a:bodyPr/>
          <a:lstStyle/>
          <a:p>
            <a:fld id="{E7CA9478-788D-42C7-BC35-88005760C6DD}" type="slidenum">
              <a:rPr lang="en-US" smtClean="0"/>
              <a:t>22</a:t>
            </a:fld>
            <a:endParaRPr lang="en-US"/>
          </a:p>
        </p:txBody>
      </p:sp>
      <p:pic>
        <p:nvPicPr>
          <p:cNvPr id="5" name="Picture 4" descr="A screenshot of a cell phone&#10;&#10;Description automatically generated">
            <a:extLst>
              <a:ext uri="{FF2B5EF4-FFF2-40B4-BE49-F238E27FC236}">
                <a16:creationId xmlns:a16="http://schemas.microsoft.com/office/drawing/2014/main" id="{B32F2BBC-826C-9AA8-891C-6068521EF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2863"/>
            <a:ext cx="6400800" cy="4880611"/>
          </a:xfrm>
          <a:prstGeom prst="rect">
            <a:avLst/>
          </a:prstGeom>
        </p:spPr>
      </p:pic>
    </p:spTree>
    <p:extLst>
      <p:ext uri="{BB962C8B-B14F-4D97-AF65-F5344CB8AC3E}">
        <p14:creationId xmlns:p14="http://schemas.microsoft.com/office/powerpoint/2010/main" val="1832710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714500"/>
            <a:ext cx="8686800" cy="857250"/>
          </a:xfrm>
        </p:spPr>
        <p:txBody>
          <a:bodyPr/>
          <a:lstStyle/>
          <a:p>
            <a:r>
              <a:rPr lang="en-US" dirty="0"/>
              <a:t>Course material</a:t>
            </a:r>
          </a:p>
        </p:txBody>
      </p:sp>
      <p:sp>
        <p:nvSpPr>
          <p:cNvPr id="5" name="Slide Number Placeholder 4"/>
          <p:cNvSpPr>
            <a:spLocks noGrp="1"/>
          </p:cNvSpPr>
          <p:nvPr>
            <p:ph type="sldNum" sz="quarter" idx="12"/>
          </p:nvPr>
        </p:nvSpPr>
        <p:spPr>
          <a:xfrm>
            <a:off x="5791200" y="4781550"/>
            <a:ext cx="2133600" cy="273844"/>
          </a:xfrm>
        </p:spPr>
        <p:txBody>
          <a:bodyPr/>
          <a:lstStyle/>
          <a:p>
            <a:fld id="{E7CA9478-788D-42C7-BC35-88005760C6DD}" type="slidenum">
              <a:rPr lang="en-US" smtClean="0"/>
              <a:t>23</a:t>
            </a:fld>
            <a:endParaRPr lang="en-US" dirty="0"/>
          </a:p>
        </p:txBody>
      </p:sp>
    </p:spTree>
    <p:extLst>
      <p:ext uri="{BB962C8B-B14F-4D97-AF65-F5344CB8AC3E}">
        <p14:creationId xmlns:p14="http://schemas.microsoft.com/office/powerpoint/2010/main" val="987397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methods and tools</a:t>
            </a:r>
          </a:p>
        </p:txBody>
      </p:sp>
      <p:sp>
        <p:nvSpPr>
          <p:cNvPr id="5" name="Slide Number Placeholder 4"/>
          <p:cNvSpPr>
            <a:spLocks noGrp="1"/>
          </p:cNvSpPr>
          <p:nvPr>
            <p:ph type="sldNum" sz="quarter" idx="12"/>
          </p:nvPr>
        </p:nvSpPr>
        <p:spPr>
          <a:xfrm>
            <a:off x="5791200" y="4781550"/>
            <a:ext cx="2133600" cy="273844"/>
          </a:xfrm>
        </p:spPr>
        <p:txBody>
          <a:bodyPr/>
          <a:lstStyle/>
          <a:p>
            <a:fld id="{E7CA9478-788D-42C7-BC35-88005760C6DD}" type="slidenum">
              <a:rPr lang="en-US" smtClean="0"/>
              <a:t>24</a:t>
            </a:fld>
            <a:endParaRPr lang="en-US" dirty="0"/>
          </a:p>
        </p:txBody>
      </p:sp>
      <p:sp>
        <p:nvSpPr>
          <p:cNvPr id="7" name="TextBox 6">
            <a:extLst>
              <a:ext uri="{FF2B5EF4-FFF2-40B4-BE49-F238E27FC236}">
                <a16:creationId xmlns:a16="http://schemas.microsoft.com/office/drawing/2014/main" id="{BE5CC5D0-1AA2-5E42-A35D-488684C10B41}"/>
              </a:ext>
            </a:extLst>
          </p:cNvPr>
          <p:cNvSpPr txBox="1"/>
          <p:nvPr/>
        </p:nvSpPr>
        <p:spPr>
          <a:xfrm>
            <a:off x="1828800" y="1200150"/>
            <a:ext cx="74676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Understanding Waves Android/iPhone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Programming Using Microphones/Speakers as Sensors</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Multi-Microphone/Speaker Applications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Deep Learning for Enhanced Hearing</a:t>
            </a:r>
          </a:p>
          <a:p>
            <a:pPr marL="285750" indent="-285750">
              <a:buFont typeface="Arial" panose="020B0604020202020204" pitchFamily="34" charset="0"/>
              <a:buChar char="•"/>
            </a:pPr>
            <a:r>
              <a:rPr lang="en-US" dirty="0"/>
              <a:t> </a:t>
            </a:r>
          </a:p>
          <a:p>
            <a:pPr marL="285750" indent="-285750">
              <a:buFont typeface="Arial" panose="020B0604020202020204" pitchFamily="34" charset="0"/>
              <a:buChar char="•"/>
            </a:pPr>
            <a:r>
              <a:rPr lang="en-US" dirty="0"/>
              <a:t>Programming Deep learning Models on Phones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IMU &amp; GPS systems </a:t>
            </a:r>
          </a:p>
        </p:txBody>
      </p:sp>
    </p:spTree>
    <p:extLst>
      <p:ext uri="{BB962C8B-B14F-4D97-AF65-F5344CB8AC3E}">
        <p14:creationId xmlns:p14="http://schemas.microsoft.com/office/powerpoint/2010/main" val="1899539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and agentic systems</a:t>
            </a:r>
          </a:p>
        </p:txBody>
      </p:sp>
      <p:sp>
        <p:nvSpPr>
          <p:cNvPr id="5" name="Slide Number Placeholder 4"/>
          <p:cNvSpPr>
            <a:spLocks noGrp="1"/>
          </p:cNvSpPr>
          <p:nvPr>
            <p:ph type="sldNum" sz="quarter" idx="12"/>
          </p:nvPr>
        </p:nvSpPr>
        <p:spPr>
          <a:xfrm>
            <a:off x="5791200" y="4781550"/>
            <a:ext cx="2133600" cy="273844"/>
          </a:xfrm>
        </p:spPr>
        <p:txBody>
          <a:bodyPr/>
          <a:lstStyle/>
          <a:p>
            <a:fld id="{E7CA9478-788D-42C7-BC35-88005760C6DD}" type="slidenum">
              <a:rPr lang="en-US" smtClean="0"/>
              <a:t>25</a:t>
            </a:fld>
            <a:endParaRPr lang="en-US" dirty="0"/>
          </a:p>
        </p:txBody>
      </p:sp>
      <p:sp>
        <p:nvSpPr>
          <p:cNvPr id="7" name="TextBox 6">
            <a:extLst>
              <a:ext uri="{FF2B5EF4-FFF2-40B4-BE49-F238E27FC236}">
                <a16:creationId xmlns:a16="http://schemas.microsoft.com/office/drawing/2014/main" id="{BE5CC5D0-1AA2-5E42-A35D-488684C10B41}"/>
              </a:ext>
            </a:extLst>
          </p:cNvPr>
          <p:cNvSpPr txBox="1"/>
          <p:nvPr/>
        </p:nvSpPr>
        <p:spPr>
          <a:xfrm>
            <a:off x="1828800" y="1200150"/>
            <a:ext cx="7467600" cy="3693319"/>
          </a:xfrm>
          <a:prstGeom prst="rect">
            <a:avLst/>
          </a:prstGeom>
          <a:noFill/>
        </p:spPr>
        <p:txBody>
          <a:bodyPr wrap="square" rtlCol="0">
            <a:spAutoFit/>
          </a:bodyPr>
          <a:lstStyle/>
          <a:p>
            <a:pPr>
              <a:buFont typeface="Arial" panose="020B0604020202020204" pitchFamily="34" charset="0"/>
              <a:buChar char="•"/>
            </a:pPr>
            <a:r>
              <a:rPr lang="en-US" dirty="0"/>
              <a:t>Real-time Translation systems </a:t>
            </a:r>
          </a:p>
          <a:p>
            <a:pPr>
              <a:buFont typeface="Arial" panose="020B0604020202020204" pitchFamily="34" charset="0"/>
              <a:buChar char="•"/>
            </a:pPr>
            <a:endParaRPr lang="en-US" dirty="0"/>
          </a:p>
          <a:p>
            <a:pPr>
              <a:buFont typeface="Arial" panose="020B0604020202020204" pitchFamily="34" charset="0"/>
              <a:buChar char="•"/>
            </a:pPr>
            <a:r>
              <a:rPr lang="en-US" dirty="0"/>
              <a:t>Proactive Agents </a:t>
            </a:r>
          </a:p>
          <a:p>
            <a:pPr>
              <a:buFont typeface="Arial" panose="020B0604020202020204" pitchFamily="34" charset="0"/>
              <a:buChar char="•"/>
            </a:pPr>
            <a:endParaRPr lang="en-US" dirty="0"/>
          </a:p>
          <a:p>
            <a:pPr>
              <a:buFont typeface="Arial" panose="020B0604020202020204" pitchFamily="34" charset="0"/>
              <a:buChar char="•"/>
            </a:pPr>
            <a:r>
              <a:rPr lang="en-US" dirty="0"/>
              <a:t>LLMs as Judges for agentic systems </a:t>
            </a:r>
          </a:p>
          <a:p>
            <a:pPr>
              <a:buFont typeface="Arial" panose="020B0604020202020204" pitchFamily="34" charset="0"/>
              <a:buChar char="•"/>
            </a:pPr>
            <a:endParaRPr lang="en-US" dirty="0"/>
          </a:p>
          <a:p>
            <a:pPr>
              <a:buFont typeface="Arial" panose="020B0604020202020204" pitchFamily="34" charset="0"/>
              <a:buChar char="•"/>
            </a:pPr>
            <a:r>
              <a:rPr lang="en-US" dirty="0"/>
              <a:t>Augmenting LLMs with Tool Use &amp; Actions </a:t>
            </a:r>
          </a:p>
          <a:p>
            <a:pPr>
              <a:buFont typeface="Arial" panose="020B0604020202020204" pitchFamily="34" charset="0"/>
              <a:buChar char="•"/>
            </a:pPr>
            <a:endParaRPr lang="en-US" dirty="0"/>
          </a:p>
          <a:p>
            <a:pPr>
              <a:buFont typeface="Arial" panose="020B0604020202020204" pitchFamily="34" charset="0"/>
              <a:buChar char="•"/>
            </a:pPr>
            <a:r>
              <a:rPr lang="en-US" dirty="0"/>
              <a:t>AI Scientist systems </a:t>
            </a:r>
          </a:p>
          <a:p>
            <a:pPr>
              <a:buFont typeface="Arial" panose="020B0604020202020204" pitchFamily="34" charset="0"/>
              <a:buChar char="•"/>
            </a:pPr>
            <a:endParaRPr lang="en-US" dirty="0"/>
          </a:p>
          <a:p>
            <a:pPr>
              <a:buFont typeface="Arial" panose="020B0604020202020204" pitchFamily="34" charset="0"/>
              <a:buChar char="•"/>
            </a:pPr>
            <a:r>
              <a:rPr lang="en-US" dirty="0"/>
              <a:t>Benchmarks &amp; Challenges in Evaluating Agents</a:t>
            </a:r>
          </a:p>
          <a:p>
            <a:pPr>
              <a:buFont typeface="Arial" panose="020B0604020202020204" pitchFamily="34" charset="0"/>
              <a:buChar char="•"/>
            </a:pPr>
            <a:r>
              <a:rPr lang="en-US" dirty="0"/>
              <a:t> </a:t>
            </a:r>
          </a:p>
          <a:p>
            <a:pPr>
              <a:buFont typeface="Arial" panose="020B0604020202020204" pitchFamily="34" charset="0"/>
              <a:buChar char="•"/>
            </a:pPr>
            <a:r>
              <a:rPr lang="en-US" dirty="0"/>
              <a:t>GUI Agents </a:t>
            </a:r>
          </a:p>
        </p:txBody>
      </p:sp>
    </p:spTree>
    <p:extLst>
      <p:ext uri="{BB962C8B-B14F-4D97-AF65-F5344CB8AC3E}">
        <p14:creationId xmlns:p14="http://schemas.microsoft.com/office/powerpoint/2010/main" val="4049362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5250"/>
            <a:ext cx="8686800" cy="857250"/>
          </a:xfrm>
        </p:spPr>
        <p:txBody>
          <a:bodyPr/>
          <a:lstStyle/>
          <a:p>
            <a:r>
              <a:rPr lang="en-US" dirty="0"/>
              <a:t>Grading</a:t>
            </a:r>
          </a:p>
        </p:txBody>
      </p:sp>
      <p:sp>
        <p:nvSpPr>
          <p:cNvPr id="5" name="Slide Number Placeholder 4"/>
          <p:cNvSpPr>
            <a:spLocks noGrp="1"/>
          </p:cNvSpPr>
          <p:nvPr>
            <p:ph type="sldNum" sz="quarter" idx="12"/>
          </p:nvPr>
        </p:nvSpPr>
        <p:spPr>
          <a:xfrm>
            <a:off x="5791200" y="4781550"/>
            <a:ext cx="2133600" cy="273844"/>
          </a:xfrm>
        </p:spPr>
        <p:txBody>
          <a:bodyPr/>
          <a:lstStyle/>
          <a:p>
            <a:fld id="{E7CA9478-788D-42C7-BC35-88005760C6DD}" type="slidenum">
              <a:rPr lang="en-US" smtClean="0"/>
              <a:t>26</a:t>
            </a:fld>
            <a:endParaRPr lang="en-US" dirty="0"/>
          </a:p>
        </p:txBody>
      </p:sp>
      <p:sp>
        <p:nvSpPr>
          <p:cNvPr id="7" name="TextBox 6">
            <a:extLst>
              <a:ext uri="{FF2B5EF4-FFF2-40B4-BE49-F238E27FC236}">
                <a16:creationId xmlns:a16="http://schemas.microsoft.com/office/drawing/2014/main" id="{BE5CC5D0-1AA2-5E42-A35D-488684C10B41}"/>
              </a:ext>
            </a:extLst>
          </p:cNvPr>
          <p:cNvSpPr txBox="1"/>
          <p:nvPr/>
        </p:nvSpPr>
        <p:spPr>
          <a:xfrm>
            <a:off x="685800" y="759883"/>
            <a:ext cx="8001000" cy="4493538"/>
          </a:xfrm>
          <a:prstGeom prst="rect">
            <a:avLst/>
          </a:prstGeom>
          <a:noFill/>
        </p:spPr>
        <p:txBody>
          <a:bodyPr wrap="square" rtlCol="0">
            <a:spAutoFit/>
          </a:bodyPr>
          <a:lstStyle/>
          <a:p>
            <a:r>
              <a:rPr lang="en-US" sz="2600" dirty="0"/>
              <a:t>2 hands-on assignments (20+20%)</a:t>
            </a:r>
          </a:p>
          <a:p>
            <a:pPr marL="285750" indent="-285750">
              <a:buFont typeface="Arial" panose="020B0604020202020204" pitchFamily="34" charset="0"/>
              <a:buChar char="•"/>
            </a:pPr>
            <a:r>
              <a:rPr lang="en-US" sz="2600" dirty="0"/>
              <a:t>Implementing head tracking using smartphone IMUs</a:t>
            </a:r>
          </a:p>
          <a:p>
            <a:pPr marL="285750" indent="-285750">
              <a:buFont typeface="Arial" panose="020B0604020202020204" pitchFamily="34" charset="0"/>
              <a:buChar char="•"/>
            </a:pPr>
            <a:r>
              <a:rPr lang="en-US" sz="2600" dirty="0"/>
              <a:t>Implementing Yolo video model on smartphone</a:t>
            </a:r>
          </a:p>
          <a:p>
            <a:pPr marL="285750" indent="-285750">
              <a:buFont typeface="Arial" panose="020B0604020202020204" pitchFamily="34" charset="0"/>
              <a:buChar char="•"/>
            </a:pPr>
            <a:endParaRPr lang="en-US" sz="2600" dirty="0"/>
          </a:p>
          <a:p>
            <a:r>
              <a:rPr lang="en-US" sz="2600" dirty="0"/>
              <a:t>Project (40%)</a:t>
            </a:r>
          </a:p>
          <a:p>
            <a:pPr marL="285750" indent="-285750">
              <a:buFont typeface="Arial" panose="020B0604020202020204" pitchFamily="34" charset="0"/>
              <a:buChar char="•"/>
            </a:pPr>
            <a:r>
              <a:rPr lang="en-US" sz="2600" dirty="0"/>
              <a:t>Project pitch/proposal (5%)</a:t>
            </a:r>
          </a:p>
          <a:p>
            <a:pPr marL="285750" indent="-285750">
              <a:buFont typeface="Arial" panose="020B0604020202020204" pitchFamily="34" charset="0"/>
              <a:buChar char="•"/>
            </a:pPr>
            <a:r>
              <a:rPr lang="en-US" sz="2600" dirty="0"/>
              <a:t>Project demo (30%)</a:t>
            </a:r>
          </a:p>
          <a:p>
            <a:pPr marL="285750" indent="-285750">
              <a:buFont typeface="Arial" panose="020B0604020202020204" pitchFamily="34" charset="0"/>
              <a:buChar char="•"/>
            </a:pPr>
            <a:r>
              <a:rPr lang="en-US" sz="2600" dirty="0"/>
              <a:t>Evaluation metrics (5%)</a:t>
            </a:r>
          </a:p>
          <a:p>
            <a:pPr marL="285750" indent="-285750">
              <a:buFont typeface="Arial" panose="020B0604020202020204" pitchFamily="34" charset="0"/>
              <a:buChar char="•"/>
            </a:pPr>
            <a:endParaRPr lang="en-US" sz="2600" dirty="0"/>
          </a:p>
          <a:p>
            <a:r>
              <a:rPr lang="en-US" sz="2600" dirty="0"/>
              <a:t>Class presentation of papers (15%)</a:t>
            </a:r>
          </a:p>
          <a:p>
            <a:r>
              <a:rPr lang="en-US" sz="2600" dirty="0"/>
              <a:t>Class participation + asking questions (5%)</a:t>
            </a:r>
          </a:p>
        </p:txBody>
      </p:sp>
    </p:spTree>
    <p:extLst>
      <p:ext uri="{BB962C8B-B14F-4D97-AF65-F5344CB8AC3E}">
        <p14:creationId xmlns:p14="http://schemas.microsoft.com/office/powerpoint/2010/main" val="2893225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5250"/>
            <a:ext cx="8686800" cy="857250"/>
          </a:xfrm>
        </p:spPr>
        <p:txBody>
          <a:bodyPr/>
          <a:lstStyle/>
          <a:p>
            <a:r>
              <a:rPr lang="en-US" dirty="0"/>
              <a:t>Class webpage</a:t>
            </a:r>
          </a:p>
        </p:txBody>
      </p:sp>
      <p:sp>
        <p:nvSpPr>
          <p:cNvPr id="5" name="Slide Number Placeholder 4"/>
          <p:cNvSpPr>
            <a:spLocks noGrp="1"/>
          </p:cNvSpPr>
          <p:nvPr>
            <p:ph type="sldNum" sz="quarter" idx="12"/>
          </p:nvPr>
        </p:nvSpPr>
        <p:spPr>
          <a:xfrm>
            <a:off x="5791200" y="4781550"/>
            <a:ext cx="2133600" cy="273844"/>
          </a:xfrm>
        </p:spPr>
        <p:txBody>
          <a:bodyPr/>
          <a:lstStyle/>
          <a:p>
            <a:fld id="{E7CA9478-788D-42C7-BC35-88005760C6DD}" type="slidenum">
              <a:rPr lang="en-US" smtClean="0"/>
              <a:t>27</a:t>
            </a:fld>
            <a:endParaRPr lang="en-US" dirty="0"/>
          </a:p>
        </p:txBody>
      </p:sp>
      <p:sp>
        <p:nvSpPr>
          <p:cNvPr id="7" name="TextBox 6">
            <a:extLst>
              <a:ext uri="{FF2B5EF4-FFF2-40B4-BE49-F238E27FC236}">
                <a16:creationId xmlns:a16="http://schemas.microsoft.com/office/drawing/2014/main" id="{BE5CC5D0-1AA2-5E42-A35D-488684C10B41}"/>
              </a:ext>
            </a:extLst>
          </p:cNvPr>
          <p:cNvSpPr txBox="1"/>
          <p:nvPr/>
        </p:nvSpPr>
        <p:spPr>
          <a:xfrm>
            <a:off x="685800" y="2022527"/>
            <a:ext cx="8001000" cy="492443"/>
          </a:xfrm>
          <a:prstGeom prst="rect">
            <a:avLst/>
          </a:prstGeom>
          <a:noFill/>
        </p:spPr>
        <p:txBody>
          <a:bodyPr wrap="square" rtlCol="0">
            <a:spAutoFit/>
          </a:bodyPr>
          <a:lstStyle/>
          <a:p>
            <a:r>
              <a:rPr lang="en-US" sz="2600" dirty="0"/>
              <a:t>https://</a:t>
            </a:r>
            <a:r>
              <a:rPr lang="en-US" sz="2600" dirty="0" err="1"/>
              <a:t>courses.cs.washington.edu</a:t>
            </a:r>
            <a:r>
              <a:rPr lang="en-US" sz="2600" dirty="0"/>
              <a:t>/courses/cse562/25sp/</a:t>
            </a:r>
          </a:p>
        </p:txBody>
      </p:sp>
    </p:spTree>
    <p:extLst>
      <p:ext uri="{BB962C8B-B14F-4D97-AF65-F5344CB8AC3E}">
        <p14:creationId xmlns:p14="http://schemas.microsoft.com/office/powerpoint/2010/main" val="920094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586DC9-CCEA-7241-AB4A-055D464241BA}"/>
              </a:ext>
            </a:extLst>
          </p:cNvPr>
          <p:cNvPicPr>
            <a:picLocks noChangeAspect="1"/>
          </p:cNvPicPr>
          <p:nvPr/>
        </p:nvPicPr>
        <p:blipFill>
          <a:blip r:embed="rId2"/>
          <a:stretch>
            <a:fillRect/>
          </a:stretch>
        </p:blipFill>
        <p:spPr>
          <a:xfrm>
            <a:off x="-362574" y="1009683"/>
            <a:ext cx="2650808" cy="2881313"/>
          </a:xfrm>
          <a:prstGeom prst="rect">
            <a:avLst/>
          </a:prstGeom>
        </p:spPr>
      </p:pic>
      <p:pic>
        <p:nvPicPr>
          <p:cNvPr id="3" name="Picture 2">
            <a:extLst>
              <a:ext uri="{FF2B5EF4-FFF2-40B4-BE49-F238E27FC236}">
                <a16:creationId xmlns:a16="http://schemas.microsoft.com/office/drawing/2014/main" id="{C93947CE-120E-754C-8523-00596876BAD5}"/>
              </a:ext>
            </a:extLst>
          </p:cNvPr>
          <p:cNvPicPr>
            <a:picLocks noChangeAspect="1"/>
          </p:cNvPicPr>
          <p:nvPr/>
        </p:nvPicPr>
        <p:blipFill>
          <a:blip r:embed="rId3"/>
          <a:stretch>
            <a:fillRect/>
          </a:stretch>
        </p:blipFill>
        <p:spPr>
          <a:xfrm>
            <a:off x="1965312" y="987625"/>
            <a:ext cx="2454289" cy="2903371"/>
          </a:xfrm>
          <a:prstGeom prst="rect">
            <a:avLst/>
          </a:prstGeom>
        </p:spPr>
      </p:pic>
      <p:pic>
        <p:nvPicPr>
          <p:cNvPr id="5" name="Picture 4">
            <a:extLst>
              <a:ext uri="{FF2B5EF4-FFF2-40B4-BE49-F238E27FC236}">
                <a16:creationId xmlns:a16="http://schemas.microsoft.com/office/drawing/2014/main" id="{0CDCA84A-D0E3-E54A-9BFB-3DD5CD95A39D}"/>
              </a:ext>
            </a:extLst>
          </p:cNvPr>
          <p:cNvPicPr>
            <a:picLocks noChangeAspect="1"/>
          </p:cNvPicPr>
          <p:nvPr/>
        </p:nvPicPr>
        <p:blipFill>
          <a:blip r:embed="rId4"/>
          <a:stretch>
            <a:fillRect/>
          </a:stretch>
        </p:blipFill>
        <p:spPr>
          <a:xfrm>
            <a:off x="4403699" y="172155"/>
            <a:ext cx="2019300" cy="2019300"/>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B16E5C43-5CA3-DB47-8059-60C313859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5631" y="0"/>
            <a:ext cx="2184400" cy="3619500"/>
          </a:xfrm>
          <a:prstGeom prst="rect">
            <a:avLst/>
          </a:prstGeom>
        </p:spPr>
      </p:pic>
      <p:pic>
        <p:nvPicPr>
          <p:cNvPr id="9" name="Picture 8" descr="A picture containing person, indoor&#10;&#10;Description automatically generated">
            <a:extLst>
              <a:ext uri="{FF2B5EF4-FFF2-40B4-BE49-F238E27FC236}">
                <a16:creationId xmlns:a16="http://schemas.microsoft.com/office/drawing/2014/main" id="{376F4D60-C60C-A647-A332-1013D9D4D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3699" y="3146226"/>
            <a:ext cx="2454289" cy="1699541"/>
          </a:xfrm>
          <a:prstGeom prst="rect">
            <a:avLst/>
          </a:prstGeom>
        </p:spPr>
      </p:pic>
    </p:spTree>
    <p:extLst>
      <p:ext uri="{BB962C8B-B14F-4D97-AF65-F5344CB8AC3E}">
        <p14:creationId xmlns:p14="http://schemas.microsoft.com/office/powerpoint/2010/main" val="731447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C67484-3685-1A41-8D19-9B47C6C6A0FE}"/>
              </a:ext>
            </a:extLst>
          </p:cNvPr>
          <p:cNvPicPr>
            <a:picLocks noChangeAspect="1"/>
          </p:cNvPicPr>
          <p:nvPr/>
        </p:nvPicPr>
        <p:blipFill>
          <a:blip r:embed="rId2"/>
          <a:stretch>
            <a:fillRect/>
          </a:stretch>
        </p:blipFill>
        <p:spPr>
          <a:xfrm>
            <a:off x="1304150" y="78752"/>
            <a:ext cx="6535702" cy="4985997"/>
          </a:xfrm>
          <a:prstGeom prst="rect">
            <a:avLst/>
          </a:prstGeom>
        </p:spPr>
      </p:pic>
    </p:spTree>
    <p:extLst>
      <p:ext uri="{BB962C8B-B14F-4D97-AF65-F5344CB8AC3E}">
        <p14:creationId xmlns:p14="http://schemas.microsoft.com/office/powerpoint/2010/main" val="4052095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 of this course</a:t>
            </a:r>
          </a:p>
        </p:txBody>
      </p:sp>
      <p:sp>
        <p:nvSpPr>
          <p:cNvPr id="3" name="Content Placeholder 2"/>
          <p:cNvSpPr>
            <a:spLocks noGrp="1"/>
          </p:cNvSpPr>
          <p:nvPr>
            <p:ph idx="1"/>
          </p:nvPr>
        </p:nvSpPr>
        <p:spPr>
          <a:xfrm>
            <a:off x="228600" y="1688565"/>
            <a:ext cx="8686800" cy="3394472"/>
          </a:xfrm>
        </p:spPr>
        <p:txBody>
          <a:bodyPr>
            <a:normAutofit/>
          </a:bodyPr>
          <a:lstStyle/>
          <a:p>
            <a:r>
              <a:rPr lang="en-US" sz="2400" dirty="0"/>
              <a:t>Have an understanding of what are the physical sensors available on mobile devices</a:t>
            </a:r>
          </a:p>
          <a:p>
            <a:endParaRPr lang="en-US" sz="2400" dirty="0"/>
          </a:p>
          <a:p>
            <a:r>
              <a:rPr lang="en-US" sz="2400" dirty="0"/>
              <a:t>Explore what the future of mobile devices will be when we have AI agents/workflows running on them</a:t>
            </a:r>
          </a:p>
        </p:txBody>
      </p:sp>
      <p:sp>
        <p:nvSpPr>
          <p:cNvPr id="5" name="Slide Number Placeholder 4"/>
          <p:cNvSpPr>
            <a:spLocks noGrp="1"/>
          </p:cNvSpPr>
          <p:nvPr>
            <p:ph type="sldNum" sz="quarter" idx="12"/>
          </p:nvPr>
        </p:nvSpPr>
        <p:spPr/>
        <p:txBody>
          <a:bodyPr/>
          <a:lstStyle/>
          <a:p>
            <a:fld id="{E7CA9478-788D-42C7-BC35-88005760C6DD}" type="slidenum">
              <a:rPr lang="en-US" smtClean="0"/>
              <a:t>5</a:t>
            </a:fld>
            <a:endParaRPr lang="en-US" dirty="0"/>
          </a:p>
        </p:txBody>
      </p:sp>
    </p:spTree>
    <p:extLst>
      <p:ext uri="{BB962C8B-B14F-4D97-AF65-F5344CB8AC3E}">
        <p14:creationId xmlns:p14="http://schemas.microsoft.com/office/powerpoint/2010/main" val="182650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agents?</a:t>
            </a:r>
          </a:p>
        </p:txBody>
      </p:sp>
      <p:sp>
        <p:nvSpPr>
          <p:cNvPr id="3" name="Content Placeholder 2"/>
          <p:cNvSpPr>
            <a:spLocks noGrp="1"/>
          </p:cNvSpPr>
          <p:nvPr>
            <p:ph idx="1"/>
          </p:nvPr>
        </p:nvSpPr>
        <p:spPr>
          <a:xfrm>
            <a:off x="228600" y="1688565"/>
            <a:ext cx="8686800" cy="2864385"/>
          </a:xfrm>
        </p:spPr>
        <p:txBody>
          <a:bodyPr>
            <a:normAutofit/>
          </a:bodyPr>
          <a:lstStyle/>
          <a:p>
            <a:pPr>
              <a:buFont typeface="Arial" panose="020B0604020202020204" pitchFamily="34" charset="0"/>
              <a:buChar char="•"/>
            </a:pPr>
            <a:r>
              <a:rPr lang="en-US" sz="2000" b="1" dirty="0"/>
              <a:t>Workflows</a:t>
            </a:r>
            <a:r>
              <a:rPr lang="en-US" sz="2000" dirty="0"/>
              <a:t> are systems where LLMs and tools are orchestrated through predefined code paths.</a:t>
            </a:r>
          </a:p>
          <a:p>
            <a:pPr>
              <a:buFont typeface="Arial" panose="020B0604020202020204" pitchFamily="34" charset="0"/>
              <a:buChar char="•"/>
            </a:pPr>
            <a:endParaRPr lang="en-US" sz="2000" dirty="0"/>
          </a:p>
          <a:p>
            <a:pPr marL="0" indent="0">
              <a:buNone/>
            </a:pPr>
            <a:endParaRPr lang="en-US" sz="2000" dirty="0"/>
          </a:p>
          <a:p>
            <a:pPr>
              <a:buFont typeface="Arial" panose="020B0604020202020204" pitchFamily="34" charset="0"/>
              <a:buChar char="•"/>
            </a:pPr>
            <a:r>
              <a:rPr lang="en-US" sz="2000" b="1" dirty="0"/>
              <a:t>Agents</a:t>
            </a:r>
            <a:r>
              <a:rPr lang="en-US" sz="2000" dirty="0"/>
              <a:t>, are systems where LLMs dynamically direct their own processes and tool usage, maintaining control over how they accomplish tasks.</a:t>
            </a:r>
          </a:p>
        </p:txBody>
      </p:sp>
      <p:sp>
        <p:nvSpPr>
          <p:cNvPr id="5" name="Slide Number Placeholder 4"/>
          <p:cNvSpPr>
            <a:spLocks noGrp="1"/>
          </p:cNvSpPr>
          <p:nvPr>
            <p:ph type="sldNum" sz="quarter" idx="12"/>
          </p:nvPr>
        </p:nvSpPr>
        <p:spPr/>
        <p:txBody>
          <a:bodyPr/>
          <a:lstStyle/>
          <a:p>
            <a:fld id="{E7CA9478-788D-42C7-BC35-88005760C6DD}" type="slidenum">
              <a:rPr lang="en-US" smtClean="0"/>
              <a:t>6</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spTree>
    <p:extLst>
      <p:ext uri="{BB962C8B-B14F-4D97-AF65-F5344CB8AC3E}">
        <p14:creationId xmlns:p14="http://schemas.microsoft.com/office/powerpoint/2010/main" val="2719499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(and when not) to use agents</a:t>
            </a:r>
          </a:p>
        </p:txBody>
      </p:sp>
      <p:sp>
        <p:nvSpPr>
          <p:cNvPr id="3" name="Content Placeholder 2"/>
          <p:cNvSpPr>
            <a:spLocks noGrp="1"/>
          </p:cNvSpPr>
          <p:nvPr>
            <p:ph idx="1"/>
          </p:nvPr>
        </p:nvSpPr>
        <p:spPr>
          <a:xfrm>
            <a:off x="228600" y="1688565"/>
            <a:ext cx="8686800" cy="2864385"/>
          </a:xfrm>
        </p:spPr>
        <p:txBody>
          <a:bodyPr>
            <a:normAutofit fontScale="92500"/>
          </a:bodyPr>
          <a:lstStyle/>
          <a:p>
            <a:pPr>
              <a:buFont typeface="Arial" panose="020B0604020202020204" pitchFamily="34" charset="0"/>
              <a:buChar char="•"/>
            </a:pPr>
            <a:r>
              <a:rPr lang="en-US" sz="1800" dirty="0"/>
              <a:t>Agentic systems often trade latency and cost for better task performance, and you should consider when this tradeoff makes sense.</a:t>
            </a:r>
          </a:p>
          <a:p>
            <a:pPr marL="0" indent="0">
              <a:buNone/>
            </a:pPr>
            <a:endParaRPr lang="en-US" sz="2000" dirty="0"/>
          </a:p>
          <a:p>
            <a:pPr>
              <a:buFont typeface="Arial" panose="020B0604020202020204" pitchFamily="34" charset="0"/>
              <a:buChar char="•"/>
            </a:pPr>
            <a:r>
              <a:rPr lang="en-US" sz="1800" dirty="0"/>
              <a:t>Workflows offer predictability and consistency for well-defined tasks, whereas agents are the better option when flexibility and model-driven decision-making are needed at scale. </a:t>
            </a:r>
          </a:p>
          <a:p>
            <a:pPr>
              <a:buFont typeface="Arial" panose="020B0604020202020204" pitchFamily="34" charset="0"/>
              <a:buChar char="•"/>
            </a:pPr>
            <a:endParaRPr lang="en-US" sz="1800" dirty="0"/>
          </a:p>
          <a:p>
            <a:pPr>
              <a:buFont typeface="Arial" panose="020B0604020202020204" pitchFamily="34" charset="0"/>
              <a:buChar char="•"/>
            </a:pPr>
            <a:endParaRPr lang="en-US" sz="1800" dirty="0"/>
          </a:p>
          <a:p>
            <a:pPr>
              <a:buFont typeface="Arial" panose="020B0604020202020204" pitchFamily="34" charset="0"/>
              <a:buChar char="•"/>
            </a:pPr>
            <a:r>
              <a:rPr lang="en-US" sz="1800" dirty="0"/>
              <a:t>For many applications, however, optimizing single LLM calls with retrieval and in-context examples is usually enough.</a:t>
            </a:r>
          </a:p>
        </p:txBody>
      </p:sp>
      <p:sp>
        <p:nvSpPr>
          <p:cNvPr id="5" name="Slide Number Placeholder 4"/>
          <p:cNvSpPr>
            <a:spLocks noGrp="1"/>
          </p:cNvSpPr>
          <p:nvPr>
            <p:ph type="sldNum" sz="quarter" idx="12"/>
          </p:nvPr>
        </p:nvSpPr>
        <p:spPr/>
        <p:txBody>
          <a:bodyPr/>
          <a:lstStyle/>
          <a:p>
            <a:fld id="{E7CA9478-788D-42C7-BC35-88005760C6DD}" type="slidenum">
              <a:rPr lang="en-US" smtClean="0"/>
              <a:t>7</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spTree>
    <p:extLst>
      <p:ext uri="{BB962C8B-B14F-4D97-AF65-F5344CB8AC3E}">
        <p14:creationId xmlns:p14="http://schemas.microsoft.com/office/powerpoint/2010/main" val="1721585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Frameworks to implement Agents</a:t>
            </a:r>
          </a:p>
        </p:txBody>
      </p:sp>
      <p:sp>
        <p:nvSpPr>
          <p:cNvPr id="3" name="Content Placeholder 2"/>
          <p:cNvSpPr>
            <a:spLocks noGrp="1"/>
          </p:cNvSpPr>
          <p:nvPr>
            <p:ph idx="1"/>
          </p:nvPr>
        </p:nvSpPr>
        <p:spPr>
          <a:xfrm>
            <a:off x="228600" y="1688565"/>
            <a:ext cx="8686800" cy="2864385"/>
          </a:xfrm>
        </p:spPr>
        <p:txBody>
          <a:bodyPr>
            <a:normAutofit/>
          </a:bodyPr>
          <a:lstStyle/>
          <a:p>
            <a:pPr>
              <a:buFont typeface="Arial" panose="020B0604020202020204" pitchFamily="34" charset="0"/>
              <a:buChar char="•"/>
            </a:pPr>
            <a:r>
              <a:rPr lang="en-US" sz="1800" dirty="0">
                <a:hlinkClick r:id="rId2"/>
              </a:rPr>
              <a:t>LangGraph</a:t>
            </a:r>
            <a:r>
              <a:rPr lang="en-US" sz="1800" dirty="0"/>
              <a:t> from </a:t>
            </a:r>
            <a:r>
              <a:rPr lang="en-US" sz="1800" dirty="0" err="1"/>
              <a:t>LangChain</a:t>
            </a:r>
            <a:endParaRPr lang="en-US" sz="1800" dirty="0"/>
          </a:p>
          <a:p>
            <a:pPr marL="0" indent="0">
              <a:buNone/>
            </a:pPr>
            <a:endParaRPr lang="en-US" sz="1800" dirty="0"/>
          </a:p>
          <a:p>
            <a:pPr>
              <a:buFont typeface="Arial" panose="020B0604020202020204" pitchFamily="34" charset="0"/>
              <a:buChar char="•"/>
            </a:pPr>
            <a:r>
              <a:rPr lang="en-US" sz="1800" dirty="0"/>
              <a:t>Amazon Bedrock's </a:t>
            </a:r>
            <a:r>
              <a:rPr lang="en-US" sz="1800" dirty="0">
                <a:hlinkClick r:id="rId3"/>
              </a:rPr>
              <a:t>AI Agent framework</a:t>
            </a:r>
            <a:endParaRPr lang="en-US" sz="1800" dirty="0"/>
          </a:p>
          <a:p>
            <a:pPr>
              <a:buFont typeface="Arial" panose="020B0604020202020204" pitchFamily="34" charset="0"/>
              <a:buChar char="•"/>
            </a:pPr>
            <a:endParaRPr lang="en-US" sz="1800" dirty="0"/>
          </a:p>
          <a:p>
            <a:pPr>
              <a:buFont typeface="Arial" panose="020B0604020202020204" pitchFamily="34" charset="0"/>
              <a:buChar char="•"/>
            </a:pPr>
            <a:r>
              <a:rPr lang="en-US" sz="1800" dirty="0">
                <a:hlinkClick r:id="rId4"/>
              </a:rPr>
              <a:t>Rivet</a:t>
            </a:r>
            <a:r>
              <a:rPr lang="en-US" sz="1800" dirty="0"/>
              <a:t>, a drag and drop GUI LLM workflow builder</a:t>
            </a:r>
          </a:p>
          <a:p>
            <a:pPr>
              <a:buFont typeface="Arial" panose="020B0604020202020204" pitchFamily="34" charset="0"/>
              <a:buChar char="•"/>
            </a:pPr>
            <a:endParaRPr lang="en-US" sz="1800" dirty="0"/>
          </a:p>
          <a:p>
            <a:pPr>
              <a:buFont typeface="Arial" panose="020B0604020202020204" pitchFamily="34" charset="0"/>
              <a:buChar char="•"/>
            </a:pPr>
            <a:r>
              <a:rPr lang="en-US" sz="1800" dirty="0">
                <a:hlinkClick r:id="rId5"/>
              </a:rPr>
              <a:t>Vellum</a:t>
            </a:r>
            <a:r>
              <a:rPr lang="en-US" sz="1800" dirty="0"/>
              <a:t>, another GUI tool for building and testing complex workflows.</a:t>
            </a:r>
          </a:p>
        </p:txBody>
      </p:sp>
      <p:sp>
        <p:nvSpPr>
          <p:cNvPr id="5" name="Slide Number Placeholder 4"/>
          <p:cNvSpPr>
            <a:spLocks noGrp="1"/>
          </p:cNvSpPr>
          <p:nvPr>
            <p:ph type="sldNum" sz="quarter" idx="12"/>
          </p:nvPr>
        </p:nvSpPr>
        <p:spPr/>
        <p:txBody>
          <a:bodyPr/>
          <a:lstStyle/>
          <a:p>
            <a:fld id="{E7CA9478-788D-42C7-BC35-88005760C6DD}" type="slidenum">
              <a:rPr lang="en-US" smtClean="0"/>
              <a:t>8</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686062"/>
            <a:ext cx="7315200" cy="369332"/>
          </a:xfrm>
          <a:prstGeom prst="rect">
            <a:avLst/>
          </a:prstGeom>
          <a:noFill/>
        </p:spPr>
        <p:txBody>
          <a:bodyPr wrap="square" rtlCol="0">
            <a:spAutoFit/>
          </a:bodyPr>
          <a:lstStyle/>
          <a:p>
            <a:r>
              <a:rPr lang="en-US" dirty="0"/>
              <a:t>https://</a:t>
            </a:r>
            <a:r>
              <a:rPr lang="en-US" dirty="0" err="1"/>
              <a:t>www.anthropic.com</a:t>
            </a:r>
            <a:r>
              <a:rPr lang="en-US" dirty="0"/>
              <a:t>/engineering/building-effective-agents</a:t>
            </a:r>
          </a:p>
        </p:txBody>
      </p:sp>
    </p:spTree>
    <p:extLst>
      <p:ext uri="{BB962C8B-B14F-4D97-AF65-F5344CB8AC3E}">
        <p14:creationId xmlns:p14="http://schemas.microsoft.com/office/powerpoint/2010/main" val="987632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t>Building blocks for agents: The augmented LLM</a:t>
            </a:r>
          </a:p>
        </p:txBody>
      </p:sp>
      <p:sp>
        <p:nvSpPr>
          <p:cNvPr id="3" name="Content Placeholder 2"/>
          <p:cNvSpPr>
            <a:spLocks noGrp="1"/>
          </p:cNvSpPr>
          <p:nvPr>
            <p:ph idx="1"/>
          </p:nvPr>
        </p:nvSpPr>
        <p:spPr>
          <a:xfrm>
            <a:off x="228600" y="1063229"/>
            <a:ext cx="8686800" cy="2864385"/>
          </a:xfrm>
        </p:spPr>
        <p:txBody>
          <a:bodyPr>
            <a:normAutofit/>
          </a:bodyPr>
          <a:lstStyle/>
          <a:p>
            <a:pPr>
              <a:buFont typeface="Arial" panose="020B0604020202020204" pitchFamily="34" charset="0"/>
              <a:buChar char="•"/>
            </a:pPr>
            <a:r>
              <a:rPr lang="en-US" sz="1800" dirty="0"/>
              <a:t>Generating their own search queries, selecting appropriate tools, and determining what information to retain.</a:t>
            </a:r>
          </a:p>
        </p:txBody>
      </p:sp>
      <p:sp>
        <p:nvSpPr>
          <p:cNvPr id="5" name="Slide Number Placeholder 4"/>
          <p:cNvSpPr>
            <a:spLocks noGrp="1"/>
          </p:cNvSpPr>
          <p:nvPr>
            <p:ph type="sldNum" sz="quarter" idx="12"/>
          </p:nvPr>
        </p:nvSpPr>
        <p:spPr/>
        <p:txBody>
          <a:bodyPr/>
          <a:lstStyle/>
          <a:p>
            <a:fld id="{E7CA9478-788D-42C7-BC35-88005760C6DD}" type="slidenum">
              <a:rPr lang="en-US" smtClean="0"/>
              <a:t>9</a:t>
            </a:fld>
            <a:endParaRPr lang="en-US" dirty="0"/>
          </a:p>
        </p:txBody>
      </p:sp>
      <p:sp>
        <p:nvSpPr>
          <p:cNvPr id="4" name="TextBox 3">
            <a:extLst>
              <a:ext uri="{FF2B5EF4-FFF2-40B4-BE49-F238E27FC236}">
                <a16:creationId xmlns:a16="http://schemas.microsoft.com/office/drawing/2014/main" id="{3A3347EA-1C6F-9DB5-8FC5-76E3AECE5A1A}"/>
              </a:ext>
            </a:extLst>
          </p:cNvPr>
          <p:cNvSpPr txBox="1"/>
          <p:nvPr/>
        </p:nvSpPr>
        <p:spPr>
          <a:xfrm>
            <a:off x="457200" y="4478264"/>
            <a:ext cx="8686800" cy="646331"/>
          </a:xfrm>
          <a:prstGeom prst="rect">
            <a:avLst/>
          </a:prstGeom>
          <a:noFill/>
        </p:spPr>
        <p:txBody>
          <a:bodyPr wrap="square" rtlCol="0">
            <a:spAutoFit/>
          </a:bodyPr>
          <a:lstStyle/>
          <a:p>
            <a:r>
              <a:rPr lang="en-US" dirty="0" err="1"/>
              <a:t>Anthropic</a:t>
            </a:r>
            <a:r>
              <a:rPr lang="en-US" dirty="0" err="1">
                <a:hlinkClick r:id="rId2"/>
              </a:rPr>
              <a:t>’s</a:t>
            </a:r>
            <a:r>
              <a:rPr lang="en-US" dirty="0">
                <a:hlinkClick r:id="rId2"/>
              </a:rPr>
              <a:t> Model Context Protocol</a:t>
            </a:r>
            <a:r>
              <a:rPr lang="en-US" dirty="0"/>
              <a:t>, allows developers to integrate with a growing ecosystem of third-party tools with a </a:t>
            </a:r>
            <a:r>
              <a:rPr lang="en-US" dirty="0">
                <a:hlinkClick r:id="rId3"/>
              </a:rPr>
              <a:t>client implementation</a:t>
            </a:r>
            <a:r>
              <a:rPr lang="en-US" dirty="0"/>
              <a:t>.</a:t>
            </a:r>
          </a:p>
        </p:txBody>
      </p:sp>
      <p:pic>
        <p:nvPicPr>
          <p:cNvPr id="7" name="Picture 6" descr="A diagram of a customer support process&#10;&#10;Description automatically generated">
            <a:extLst>
              <a:ext uri="{FF2B5EF4-FFF2-40B4-BE49-F238E27FC236}">
                <a16:creationId xmlns:a16="http://schemas.microsoft.com/office/drawing/2014/main" id="{A5217CA0-27CB-7C99-55D0-0074DBB4B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624051"/>
            <a:ext cx="5594350" cy="2694269"/>
          </a:xfrm>
          <a:prstGeom prst="rect">
            <a:avLst/>
          </a:prstGeom>
        </p:spPr>
      </p:pic>
    </p:spTree>
    <p:extLst>
      <p:ext uri="{BB962C8B-B14F-4D97-AF65-F5344CB8AC3E}">
        <p14:creationId xmlns:p14="http://schemas.microsoft.com/office/powerpoint/2010/main" val="3849710870"/>
      </p:ext>
    </p:extLst>
  </p:cSld>
  <p:clrMapOvr>
    <a:masterClrMapping/>
  </p:clrMapOvr>
</p:sld>
</file>

<file path=ppt/theme/theme1.xml><?xml version="1.0" encoding="utf-8"?>
<a:theme xmlns:a="http://schemas.openxmlformats.org/drawingml/2006/main" name="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53535</TotalTime>
  <Words>1131</Words>
  <Application>Microsoft Macintosh PowerPoint</Application>
  <PresentationFormat>On-screen Show (16:9)</PresentationFormat>
  <Paragraphs>208</Paragraphs>
  <Slides>27</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CSE 562: Mobile &amp; Agentic Systems</vt:lpstr>
      <vt:lpstr>First Mobile Phone 1973</vt:lpstr>
      <vt:lpstr>PowerPoint Presentation</vt:lpstr>
      <vt:lpstr>PowerPoint Presentation</vt:lpstr>
      <vt:lpstr>Goal of this course</vt:lpstr>
      <vt:lpstr>What are agents?</vt:lpstr>
      <vt:lpstr>When (and when not) to use agents</vt:lpstr>
      <vt:lpstr>Frameworks to implement Agents</vt:lpstr>
      <vt:lpstr>Building blocks for agents: The augmented LLM</vt:lpstr>
      <vt:lpstr>Frameworks to implement Agents</vt:lpstr>
      <vt:lpstr>Workflow: Prompt chaining</vt:lpstr>
      <vt:lpstr>Workflow: Routing</vt:lpstr>
      <vt:lpstr>Workflow: Routing</vt:lpstr>
      <vt:lpstr>Workflow: Parallelization</vt:lpstr>
      <vt:lpstr>Workflow: Orchestrator-workers</vt:lpstr>
      <vt:lpstr>Workflow: Evaluator-optimizer</vt:lpstr>
      <vt:lpstr>Agents</vt:lpstr>
      <vt:lpstr>Agents</vt:lpstr>
      <vt:lpstr>Agents</vt:lpstr>
      <vt:lpstr>Agents</vt:lpstr>
      <vt:lpstr>PowerPoint Presentation</vt:lpstr>
      <vt:lpstr>PowerPoint Presentation</vt:lpstr>
      <vt:lpstr>Course material</vt:lpstr>
      <vt:lpstr>Fundamental methods and tools</vt:lpstr>
      <vt:lpstr>AI and agentic systems</vt:lpstr>
      <vt:lpstr>Grading</vt:lpstr>
      <vt:lpstr>Class webpage</vt:lpstr>
    </vt:vector>
  </TitlesOfParts>
  <Company>UW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dc:creator>
  <cp:lastModifiedBy>Shyam Gollakota</cp:lastModifiedBy>
  <cp:revision>163</cp:revision>
  <dcterms:created xsi:type="dcterms:W3CDTF">2012-10-22T20:55:18Z</dcterms:created>
  <dcterms:modified xsi:type="dcterms:W3CDTF">2025-03-31T07:24:56Z</dcterms:modified>
</cp:coreProperties>
</file>