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80" r:id="rId2"/>
    <p:sldId id="1477" r:id="rId3"/>
    <p:sldId id="1490" r:id="rId4"/>
    <p:sldId id="1484" r:id="rId5"/>
    <p:sldId id="479" r:id="rId6"/>
    <p:sldId id="490" r:id="rId7"/>
    <p:sldId id="491" r:id="rId8"/>
    <p:sldId id="556" r:id="rId9"/>
    <p:sldId id="558" r:id="rId10"/>
    <p:sldId id="560" r:id="rId11"/>
    <p:sldId id="562" r:id="rId12"/>
    <p:sldId id="564" r:id="rId13"/>
    <p:sldId id="565" r:id="rId14"/>
    <p:sldId id="493" r:id="rId15"/>
    <p:sldId id="1528" r:id="rId16"/>
    <p:sldId id="345" r:id="rId17"/>
    <p:sldId id="509" r:id="rId18"/>
    <p:sldId id="1608" r:id="rId19"/>
    <p:sldId id="1609" r:id="rId20"/>
    <p:sldId id="1613" r:id="rId21"/>
    <p:sldId id="1614" r:id="rId22"/>
    <p:sldId id="1615" r:id="rId23"/>
    <p:sldId id="1616" r:id="rId24"/>
    <p:sldId id="1617" r:id="rId25"/>
    <p:sldId id="1610" r:id="rId26"/>
    <p:sldId id="1611" r:id="rId27"/>
    <p:sldId id="1563" r:id="rId28"/>
    <p:sldId id="1571" r:id="rId29"/>
    <p:sldId id="1618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yam Gollakota" initials="SG" lastIdx="1" clrIdx="0">
    <p:extLst>
      <p:ext uri="{19B8F6BF-5375-455C-9EA6-DF929625EA0E}">
        <p15:presenceInfo xmlns:p15="http://schemas.microsoft.com/office/powerpoint/2012/main" userId="S::gshyam@uw.edu::7cd6be36-925a-47dc-84ca-06c91c2761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6" autoAdjust="0"/>
    <p:restoredTop sz="92254" autoAdjust="0"/>
  </p:normalViewPr>
  <p:slideViewPr>
    <p:cSldViewPr>
      <p:cViewPr varScale="1">
        <p:scale>
          <a:sx n="151" d="100"/>
          <a:sy n="151" d="100"/>
        </p:scale>
        <p:origin x="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basis and coefficient using Color analogy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2B4D-0A54-5948-B9EA-262A85599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basis and coefficient using Color analogy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2B4D-0A54-5948-B9EA-262A85599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basis and coefficient using Color analogy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2B4D-0A54-5948-B9EA-262A85599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basis and coefficient using Color analogy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82B4D-0A54-5948-B9EA-262A85599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Computer Networks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876550"/>
            <a:ext cx="4525887" cy="936190"/>
            <a:chOff x="1204264" y="3301954"/>
            <a:chExt cx="4525887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400391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Extent of subtitles</a:t>
            </a:r>
          </a:p>
        </p:txBody>
      </p:sp>
    </p:spTree>
    <p:extLst>
      <p:ext uri="{BB962C8B-B14F-4D97-AF65-F5344CB8AC3E}">
        <p14:creationId xmlns:p14="http://schemas.microsoft.com/office/powerpoint/2010/main" val="5659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61" r:id="rId5"/>
    <p:sldLayoutId id="2147483666" r:id="rId6"/>
    <p:sldLayoutId id="2147483649" r:id="rId7"/>
    <p:sldLayoutId id="2147483650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0C15B5C-FBA0-9442-8C8C-FA7AD4BB2701}"/>
              </a:ext>
            </a:extLst>
          </p:cNvPr>
          <p:cNvSpPr/>
          <p:nvPr/>
        </p:nvSpPr>
        <p:spPr>
          <a:xfrm>
            <a:off x="2454088" y="1734670"/>
            <a:ext cx="1311088" cy="1311089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BB2EA0-D6EC-1D4A-A086-879CFB6E2591}"/>
              </a:ext>
            </a:extLst>
          </p:cNvPr>
          <p:cNvSpPr/>
          <p:nvPr/>
        </p:nvSpPr>
        <p:spPr>
          <a:xfrm>
            <a:off x="3447489" y="1815353"/>
            <a:ext cx="211791" cy="221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533FF59-9279-2942-AFCC-FA20B33D1E92}"/>
              </a:ext>
            </a:extLst>
          </p:cNvPr>
          <p:cNvSpPr/>
          <p:nvPr/>
        </p:nvSpPr>
        <p:spPr>
          <a:xfrm>
            <a:off x="3190672" y="1595198"/>
            <a:ext cx="645458" cy="584948"/>
          </a:xfrm>
          <a:prstGeom prst="arc">
            <a:avLst/>
          </a:prstGeom>
          <a:ln w="22225"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45C493-110E-2F45-827A-4839E12952FE}"/>
              </a:ext>
            </a:extLst>
          </p:cNvPr>
          <p:cNvSpPr/>
          <p:nvPr/>
        </p:nvSpPr>
        <p:spPr>
          <a:xfrm>
            <a:off x="3067513" y="2351917"/>
            <a:ext cx="84248" cy="76589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0B0B10-A867-3145-B269-DD36AB37A696}"/>
              </a:ext>
            </a:extLst>
          </p:cNvPr>
          <p:cNvGrpSpPr/>
          <p:nvPr/>
        </p:nvGrpSpPr>
        <p:grpSpPr>
          <a:xfrm>
            <a:off x="2286000" y="3182411"/>
            <a:ext cx="1712228" cy="1967139"/>
            <a:chOff x="1524000" y="4243214"/>
            <a:chExt cx="2282970" cy="262285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766DCF-E130-494C-B971-B320345301A5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391132"/>
              <a:ext cx="22829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4658C2-1FEF-2C42-95D6-5DB9DF58EE9E}"/>
                </a:ext>
              </a:extLst>
            </p:cNvPr>
            <p:cNvSpPr/>
            <p:nvPr/>
          </p:nvSpPr>
          <p:spPr>
            <a:xfrm>
              <a:off x="3072652" y="4243214"/>
              <a:ext cx="282388" cy="295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A43125-A83D-1345-88BE-F606ED4B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179413" y="5664679"/>
              <a:ext cx="1101632" cy="130114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1254F5-BB0C-964B-AA34-71B4E6F13D0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703516" y="4731078"/>
              <a:ext cx="0" cy="1116106"/>
            </a:xfrm>
            <a:prstGeom prst="line">
              <a:avLst/>
            </a:prstGeom>
            <a:ln w="44450">
              <a:solidFill>
                <a:schemeClr val="accent1">
                  <a:lumMod val="75000"/>
                </a:schemeClr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C2332A-E95F-3E42-B7E7-DB5CF01D066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566016" y="5056902"/>
              <a:ext cx="0" cy="923365"/>
            </a:xfrm>
            <a:prstGeom prst="line">
              <a:avLst/>
            </a:prstGeom>
            <a:ln w="44450">
              <a:solidFill>
                <a:schemeClr val="accent1">
                  <a:lumMod val="75000"/>
                </a:schemeClr>
              </a:solidFill>
              <a:prstDash val="sysDot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6FC3740-FC84-714B-B616-B1FD5834B61F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 for a signal </a:t>
            </a:r>
            <a:r>
              <a:rPr lang="en-US" sz="2100" dirty="0">
                <a:solidFill>
                  <a:schemeClr val="bg1"/>
                </a:solidFill>
              </a:rPr>
              <a:t>(frequency, amplitude, and phase)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112F21-31F9-1449-90B8-1E2CDBE967ED}"/>
              </a:ext>
            </a:extLst>
          </p:cNvPr>
          <p:cNvCxnSpPr/>
          <p:nvPr/>
        </p:nvCxnSpPr>
        <p:spPr>
          <a:xfrm>
            <a:off x="4172399" y="1637058"/>
            <a:ext cx="0" cy="15828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FD7039B-2AF4-3D41-B729-E6DDAB90D4B1}"/>
              </a:ext>
            </a:extLst>
          </p:cNvPr>
          <p:cNvSpPr/>
          <p:nvPr/>
        </p:nvSpPr>
        <p:spPr>
          <a:xfrm>
            <a:off x="4070099" y="1815353"/>
            <a:ext cx="211791" cy="2218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F02A06-4DE7-8B4A-9F7D-5FAA3825B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26" y="1863988"/>
            <a:ext cx="826224" cy="9758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A3F114-35A8-F14B-812E-65D24D0B96C8}"/>
              </a:ext>
            </a:extLst>
          </p:cNvPr>
          <p:cNvCxnSpPr>
            <a:cxnSpLocks/>
          </p:cNvCxnSpPr>
          <p:nvPr/>
        </p:nvCxnSpPr>
        <p:spPr>
          <a:xfrm>
            <a:off x="5068901" y="1804897"/>
            <a:ext cx="0" cy="83708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DFF9FD-C7B2-6E4A-9AFF-AD8563B94880}"/>
              </a:ext>
            </a:extLst>
          </p:cNvPr>
          <p:cNvCxnSpPr>
            <a:cxnSpLocks/>
          </p:cNvCxnSpPr>
          <p:nvPr/>
        </p:nvCxnSpPr>
        <p:spPr>
          <a:xfrm flipV="1">
            <a:off x="4965776" y="2223438"/>
            <a:ext cx="0" cy="692524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0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3AE65-28A0-9646-99A0-37ED3EA8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1" b="83221"/>
          <a:stretch/>
        </p:blipFill>
        <p:spPr>
          <a:xfrm>
            <a:off x="2461209" y="1012371"/>
            <a:ext cx="4221582" cy="522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290DD-A781-CC48-BFD7-4F96667BE03B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Analogy: Food coloring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A8174-F58D-B64E-BF63-B019111809A9}"/>
              </a:ext>
            </a:extLst>
          </p:cNvPr>
          <p:cNvSpPr txBox="1"/>
          <p:nvPr/>
        </p:nvSpPr>
        <p:spPr>
          <a:xfrm>
            <a:off x="1226378" y="457533"/>
            <a:ext cx="20685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Basis for food colors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E555963-9BFA-0A47-A9C4-D89994B6656D}"/>
              </a:ext>
            </a:extLst>
          </p:cNvPr>
          <p:cNvSpPr/>
          <p:nvPr/>
        </p:nvSpPr>
        <p:spPr>
          <a:xfrm>
            <a:off x="3178628" y="641009"/>
            <a:ext cx="1578429" cy="295163"/>
          </a:xfrm>
          <a:custGeom>
            <a:avLst/>
            <a:gdLst>
              <a:gd name="connsiteX0" fmla="*/ 0 w 2104572"/>
              <a:gd name="connsiteY0" fmla="*/ 1665 h 393551"/>
              <a:gd name="connsiteX1" fmla="*/ 1465943 w 2104572"/>
              <a:gd name="connsiteY1" fmla="*/ 59722 h 393551"/>
              <a:gd name="connsiteX2" fmla="*/ 2104572 w 2104572"/>
              <a:gd name="connsiteY2" fmla="*/ 393551 h 3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572" h="393551">
                <a:moveTo>
                  <a:pt x="0" y="1665"/>
                </a:moveTo>
                <a:cubicBezTo>
                  <a:pt x="557590" y="-1964"/>
                  <a:pt x="1115181" y="-5592"/>
                  <a:pt x="1465943" y="59722"/>
                </a:cubicBezTo>
                <a:cubicBezTo>
                  <a:pt x="1816705" y="125036"/>
                  <a:pt x="1960638" y="259293"/>
                  <a:pt x="2104572" y="393551"/>
                </a:cubicBezTo>
              </a:path>
            </a:pathLst>
          </a:custGeom>
          <a:noFill/>
          <a:ln w="317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651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3AE65-28A0-9646-99A0-37ED3EA8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4" b="71551"/>
          <a:stretch/>
        </p:blipFill>
        <p:spPr>
          <a:xfrm>
            <a:off x="2461209" y="1006209"/>
            <a:ext cx="4221582" cy="1018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290DD-A781-CC48-BFD7-4F96667BE03B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Analogy: Food coloring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5A572-42DA-C94F-A302-07C537B8D8A4}"/>
              </a:ext>
            </a:extLst>
          </p:cNvPr>
          <p:cNvSpPr txBox="1"/>
          <p:nvPr/>
        </p:nvSpPr>
        <p:spPr>
          <a:xfrm>
            <a:off x="1226378" y="457533"/>
            <a:ext cx="20685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Basis for food colors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F248E80-EE59-C647-9462-AE66BD4C191D}"/>
              </a:ext>
            </a:extLst>
          </p:cNvPr>
          <p:cNvSpPr/>
          <p:nvPr/>
        </p:nvSpPr>
        <p:spPr>
          <a:xfrm>
            <a:off x="3178628" y="641009"/>
            <a:ext cx="1578429" cy="295163"/>
          </a:xfrm>
          <a:custGeom>
            <a:avLst/>
            <a:gdLst>
              <a:gd name="connsiteX0" fmla="*/ 0 w 2104572"/>
              <a:gd name="connsiteY0" fmla="*/ 1665 h 393551"/>
              <a:gd name="connsiteX1" fmla="*/ 1465943 w 2104572"/>
              <a:gd name="connsiteY1" fmla="*/ 59722 h 393551"/>
              <a:gd name="connsiteX2" fmla="*/ 2104572 w 2104572"/>
              <a:gd name="connsiteY2" fmla="*/ 393551 h 3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572" h="393551">
                <a:moveTo>
                  <a:pt x="0" y="1665"/>
                </a:moveTo>
                <a:cubicBezTo>
                  <a:pt x="557590" y="-1964"/>
                  <a:pt x="1115181" y="-5592"/>
                  <a:pt x="1465943" y="59722"/>
                </a:cubicBezTo>
                <a:cubicBezTo>
                  <a:pt x="1816705" y="125036"/>
                  <a:pt x="1960638" y="259293"/>
                  <a:pt x="2104572" y="393551"/>
                </a:cubicBezTo>
              </a:path>
            </a:pathLst>
          </a:custGeom>
          <a:noFill/>
          <a:ln w="317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7532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3AE65-28A0-9646-99A0-37ED3EA8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" b="58520"/>
          <a:stretch/>
        </p:blipFill>
        <p:spPr>
          <a:xfrm>
            <a:off x="2461209" y="1006209"/>
            <a:ext cx="4221582" cy="1565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290DD-A781-CC48-BFD7-4F96667BE03B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Analogy: Food coloring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5A572-42DA-C94F-A302-07C537B8D8A4}"/>
              </a:ext>
            </a:extLst>
          </p:cNvPr>
          <p:cNvSpPr txBox="1"/>
          <p:nvPr/>
        </p:nvSpPr>
        <p:spPr>
          <a:xfrm>
            <a:off x="1226378" y="457533"/>
            <a:ext cx="20685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Basis for food colors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F248E80-EE59-C647-9462-AE66BD4C191D}"/>
              </a:ext>
            </a:extLst>
          </p:cNvPr>
          <p:cNvSpPr/>
          <p:nvPr/>
        </p:nvSpPr>
        <p:spPr>
          <a:xfrm>
            <a:off x="3178628" y="641009"/>
            <a:ext cx="1578429" cy="295163"/>
          </a:xfrm>
          <a:custGeom>
            <a:avLst/>
            <a:gdLst>
              <a:gd name="connsiteX0" fmla="*/ 0 w 2104572"/>
              <a:gd name="connsiteY0" fmla="*/ 1665 h 393551"/>
              <a:gd name="connsiteX1" fmla="*/ 1465943 w 2104572"/>
              <a:gd name="connsiteY1" fmla="*/ 59722 h 393551"/>
              <a:gd name="connsiteX2" fmla="*/ 2104572 w 2104572"/>
              <a:gd name="connsiteY2" fmla="*/ 393551 h 3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572" h="393551">
                <a:moveTo>
                  <a:pt x="0" y="1665"/>
                </a:moveTo>
                <a:cubicBezTo>
                  <a:pt x="557590" y="-1964"/>
                  <a:pt x="1115181" y="-5592"/>
                  <a:pt x="1465943" y="59722"/>
                </a:cubicBezTo>
                <a:cubicBezTo>
                  <a:pt x="1816705" y="125036"/>
                  <a:pt x="1960638" y="259293"/>
                  <a:pt x="2104572" y="393551"/>
                </a:cubicBezTo>
              </a:path>
            </a:pathLst>
          </a:custGeom>
          <a:noFill/>
          <a:ln w="317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32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3AE65-28A0-9646-99A0-37ED3EA8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1" b="494"/>
          <a:stretch/>
        </p:blipFill>
        <p:spPr>
          <a:xfrm>
            <a:off x="2461209" y="1006209"/>
            <a:ext cx="4221582" cy="4001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290DD-A781-CC48-BFD7-4F96667BE03B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Analogy: Food coloring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5A572-42DA-C94F-A302-07C537B8D8A4}"/>
              </a:ext>
            </a:extLst>
          </p:cNvPr>
          <p:cNvSpPr txBox="1"/>
          <p:nvPr/>
        </p:nvSpPr>
        <p:spPr>
          <a:xfrm>
            <a:off x="1226378" y="457533"/>
            <a:ext cx="20685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Basis for food colors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F248E80-EE59-C647-9462-AE66BD4C191D}"/>
              </a:ext>
            </a:extLst>
          </p:cNvPr>
          <p:cNvSpPr/>
          <p:nvPr/>
        </p:nvSpPr>
        <p:spPr>
          <a:xfrm>
            <a:off x="3178628" y="641009"/>
            <a:ext cx="1578429" cy="295163"/>
          </a:xfrm>
          <a:custGeom>
            <a:avLst/>
            <a:gdLst>
              <a:gd name="connsiteX0" fmla="*/ 0 w 2104572"/>
              <a:gd name="connsiteY0" fmla="*/ 1665 h 393551"/>
              <a:gd name="connsiteX1" fmla="*/ 1465943 w 2104572"/>
              <a:gd name="connsiteY1" fmla="*/ 59722 h 393551"/>
              <a:gd name="connsiteX2" fmla="*/ 2104572 w 2104572"/>
              <a:gd name="connsiteY2" fmla="*/ 393551 h 3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572" h="393551">
                <a:moveTo>
                  <a:pt x="0" y="1665"/>
                </a:moveTo>
                <a:cubicBezTo>
                  <a:pt x="557590" y="-1964"/>
                  <a:pt x="1115181" y="-5592"/>
                  <a:pt x="1465943" y="59722"/>
                </a:cubicBezTo>
                <a:cubicBezTo>
                  <a:pt x="1816705" y="125036"/>
                  <a:pt x="1960638" y="259293"/>
                  <a:pt x="2104572" y="393551"/>
                </a:cubicBezTo>
              </a:path>
            </a:pathLst>
          </a:custGeom>
          <a:noFill/>
          <a:ln w="317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6470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28F2828-505B-A54C-9FAC-09D758379E63}"/>
                  </a:ext>
                </a:extLst>
              </p:cNvPr>
              <p:cNvSpPr txBox="1"/>
              <p:nvPr/>
            </p:nvSpPr>
            <p:spPr>
              <a:xfrm>
                <a:off x="3102205" y="2721529"/>
                <a:ext cx="3716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28F2828-505B-A54C-9FAC-09D758379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05" y="2721529"/>
                <a:ext cx="3716595" cy="276999"/>
              </a:xfrm>
              <a:prstGeom prst="rect">
                <a:avLst/>
              </a:prstGeom>
              <a:blipFill>
                <a:blip r:embed="rId2"/>
                <a:stretch>
                  <a:fillRect t="-4348" r="-170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DDD982-CD78-8F40-A784-412686256775}"/>
                  </a:ext>
                </a:extLst>
              </p:cNvPr>
              <p:cNvSpPr txBox="1"/>
              <p:nvPr/>
            </p:nvSpPr>
            <p:spPr>
              <a:xfrm>
                <a:off x="3367788" y="3086416"/>
                <a:ext cx="3447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DDD982-CD78-8F40-A784-412686256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88" y="3086416"/>
                <a:ext cx="3447290" cy="276999"/>
              </a:xfrm>
              <a:prstGeom prst="rect">
                <a:avLst/>
              </a:prstGeom>
              <a:blipFill>
                <a:blip r:embed="rId3"/>
                <a:stretch>
                  <a:fillRect l="-733" t="-4348" r="-146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521D8A-4D7B-0041-8A50-4E1456DC10F7}"/>
                  </a:ext>
                </a:extLst>
              </p:cNvPr>
              <p:cNvSpPr txBox="1"/>
              <p:nvPr/>
            </p:nvSpPr>
            <p:spPr>
              <a:xfrm>
                <a:off x="3347617" y="3469602"/>
                <a:ext cx="3447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521D8A-4D7B-0041-8A50-4E1456DC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17" y="3469602"/>
                <a:ext cx="3447290" cy="276999"/>
              </a:xfrm>
              <a:prstGeom prst="rect">
                <a:avLst/>
              </a:prstGeom>
              <a:blipFill>
                <a:blip r:embed="rId4"/>
                <a:stretch>
                  <a:fillRect l="-1107" t="-4348" r="-184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52C4AC-0932-6F41-8077-F5256426DF6C}"/>
                  </a:ext>
                </a:extLst>
              </p:cNvPr>
              <p:cNvSpPr txBox="1"/>
              <p:nvPr/>
            </p:nvSpPr>
            <p:spPr>
              <a:xfrm>
                <a:off x="3438385" y="3852788"/>
                <a:ext cx="488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52C4AC-0932-6F41-8077-F5256426D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385" y="3852788"/>
                <a:ext cx="488916" cy="276999"/>
              </a:xfrm>
              <a:prstGeom prst="rect">
                <a:avLst/>
              </a:prstGeom>
              <a:blipFill>
                <a:blip r:embed="rId5"/>
                <a:stretch>
                  <a:fillRect l="-7692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42C9F2B-5568-074B-9CEC-80AC56345C2A}"/>
              </a:ext>
            </a:extLst>
          </p:cNvPr>
          <p:cNvGrpSpPr/>
          <p:nvPr/>
        </p:nvGrpSpPr>
        <p:grpSpPr>
          <a:xfrm>
            <a:off x="1358850" y="517016"/>
            <a:ext cx="6459287" cy="2166570"/>
            <a:chOff x="287800" y="3133305"/>
            <a:chExt cx="8612382" cy="288875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B572ED3-20CA-B346-B585-F83E18AFC933}"/>
                </a:ext>
              </a:extLst>
            </p:cNvPr>
            <p:cNvGrpSpPr/>
            <p:nvPr/>
          </p:nvGrpSpPr>
          <p:grpSpPr>
            <a:xfrm>
              <a:off x="287800" y="3133305"/>
              <a:ext cx="8612382" cy="2888759"/>
              <a:chOff x="287800" y="543351"/>
              <a:chExt cx="8612382" cy="288875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4BADF93-049A-074C-B781-7B030C1C5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366" y="2680945"/>
                <a:ext cx="7863298" cy="0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FE5FE41-9A82-0D44-9C2E-B8DADB236A3B}"/>
                  </a:ext>
                </a:extLst>
              </p:cNvPr>
              <p:cNvCxnSpPr/>
              <p:nvPr/>
            </p:nvCxnSpPr>
            <p:spPr>
              <a:xfrm flipV="1">
                <a:off x="881299" y="543351"/>
                <a:ext cx="0" cy="2147032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4FF2AE-87D4-E944-8FE8-989056D937CC}"/>
                  </a:ext>
                </a:extLst>
              </p:cNvPr>
              <p:cNvSpPr txBox="1"/>
              <p:nvPr/>
            </p:nvSpPr>
            <p:spPr>
              <a:xfrm rot="16200000">
                <a:off x="24755" y="1337820"/>
                <a:ext cx="12647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Amplitude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AB6AA8E-7FCC-E640-BC82-43D28A5DAC45}"/>
                  </a:ext>
                </a:extLst>
              </p:cNvPr>
              <p:cNvCxnSpPr/>
              <p:nvPr/>
            </p:nvCxnSpPr>
            <p:spPr>
              <a:xfrm>
                <a:off x="2354688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9307408-A076-8643-8A2B-5BA14EB74F57}"/>
                  </a:ext>
                </a:extLst>
              </p:cNvPr>
              <p:cNvCxnSpPr/>
              <p:nvPr/>
            </p:nvCxnSpPr>
            <p:spPr>
              <a:xfrm>
                <a:off x="3820931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BFD826B-0FD4-6F4A-9FD8-D889DBB648F5}"/>
                  </a:ext>
                </a:extLst>
              </p:cNvPr>
              <p:cNvCxnSpPr/>
              <p:nvPr/>
            </p:nvCxnSpPr>
            <p:spPr>
              <a:xfrm>
                <a:off x="5287174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FDEFD19-4777-EF41-B7FF-28EBAB69E919}"/>
                  </a:ext>
                </a:extLst>
              </p:cNvPr>
              <p:cNvCxnSpPr/>
              <p:nvPr/>
            </p:nvCxnSpPr>
            <p:spPr>
              <a:xfrm>
                <a:off x="6753417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4E9908B-3685-CA46-A1C9-5E24F1D3609C}"/>
                  </a:ext>
                </a:extLst>
              </p:cNvPr>
              <p:cNvCxnSpPr/>
              <p:nvPr/>
            </p:nvCxnSpPr>
            <p:spPr>
              <a:xfrm>
                <a:off x="8219660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3CA6A9D-B78A-C64D-8BFF-5C76B9C12403}"/>
                  </a:ext>
                </a:extLst>
              </p:cNvPr>
              <p:cNvSpPr txBox="1"/>
              <p:nvPr/>
            </p:nvSpPr>
            <p:spPr>
              <a:xfrm>
                <a:off x="2031600" y="2755002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0.25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345F44-2FC4-FD4B-A7AE-3C56AA8C39A4}"/>
                  </a:ext>
                </a:extLst>
              </p:cNvPr>
              <p:cNvSpPr txBox="1"/>
              <p:nvPr/>
            </p:nvSpPr>
            <p:spPr>
              <a:xfrm>
                <a:off x="3482447" y="2748208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0.50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713B68D-F48D-6244-AF0F-9AF022362C18}"/>
                  </a:ext>
                </a:extLst>
              </p:cNvPr>
              <p:cNvSpPr txBox="1"/>
              <p:nvPr/>
            </p:nvSpPr>
            <p:spPr>
              <a:xfrm>
                <a:off x="4969871" y="2741412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0.75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8AA1C10-9F24-9F45-84FC-CE7BC23EEAD5}"/>
                  </a:ext>
                </a:extLst>
              </p:cNvPr>
              <p:cNvSpPr txBox="1"/>
              <p:nvPr/>
            </p:nvSpPr>
            <p:spPr>
              <a:xfrm>
                <a:off x="6457293" y="2734616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1.00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689DD09-F301-3045-93C0-E9AF7A6C03EA}"/>
                  </a:ext>
                </a:extLst>
              </p:cNvPr>
              <p:cNvSpPr txBox="1"/>
              <p:nvPr/>
            </p:nvSpPr>
            <p:spPr>
              <a:xfrm>
                <a:off x="7944716" y="2727820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1.25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AC4046-E08B-894B-A971-6691E5DE2568}"/>
                  </a:ext>
                </a:extLst>
              </p:cNvPr>
              <p:cNvSpPr txBox="1"/>
              <p:nvPr/>
            </p:nvSpPr>
            <p:spPr>
              <a:xfrm>
                <a:off x="7635427" y="2163566"/>
                <a:ext cx="12647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Time (sec)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C83D073-0F92-2C4E-A54F-CA930B2C748E}"/>
                  </a:ext>
                </a:extLst>
              </p:cNvPr>
              <p:cNvSpPr txBox="1"/>
              <p:nvPr/>
            </p:nvSpPr>
            <p:spPr>
              <a:xfrm>
                <a:off x="601251" y="2748208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0.00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D224EC5-FD9E-4A4E-8423-2C3E9BEA176F}"/>
                </a:ext>
              </a:extLst>
            </p:cNvPr>
            <p:cNvGrpSpPr/>
            <p:nvPr/>
          </p:nvGrpSpPr>
          <p:grpSpPr>
            <a:xfrm>
              <a:off x="2353424" y="3696496"/>
              <a:ext cx="4402515" cy="1441502"/>
              <a:chOff x="2353424" y="3696496"/>
              <a:chExt cx="4402515" cy="1441502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1E11036-9538-9B43-9574-9680F808E62C}"/>
                  </a:ext>
                </a:extLst>
              </p:cNvPr>
              <p:cNvCxnSpPr/>
              <p:nvPr/>
            </p:nvCxnSpPr>
            <p:spPr>
              <a:xfrm>
                <a:off x="2353424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3829D73-55B5-ED45-BC5D-4552801F9F75}"/>
                  </a:ext>
                </a:extLst>
              </p:cNvPr>
              <p:cNvCxnSpPr/>
              <p:nvPr/>
            </p:nvCxnSpPr>
            <p:spPr>
              <a:xfrm>
                <a:off x="3820929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49CF308-6EE5-C04F-A5DD-542E02894B4B}"/>
                  </a:ext>
                </a:extLst>
              </p:cNvPr>
              <p:cNvCxnSpPr/>
              <p:nvPr/>
            </p:nvCxnSpPr>
            <p:spPr>
              <a:xfrm>
                <a:off x="5288434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695D151-F46F-9F41-8B9F-22537AC96DCF}"/>
                  </a:ext>
                </a:extLst>
              </p:cNvPr>
              <p:cNvCxnSpPr/>
              <p:nvPr/>
            </p:nvCxnSpPr>
            <p:spPr>
              <a:xfrm>
                <a:off x="6755939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C56CE73-5D74-1247-8AF4-11E6EA7D6B3B}"/>
                </a:ext>
              </a:extLst>
            </p:cNvPr>
            <p:cNvSpPr/>
            <p:nvPr/>
          </p:nvSpPr>
          <p:spPr>
            <a:xfrm>
              <a:off x="905436" y="372836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82F45C5-490B-1340-BD9A-0F277FD69A43}"/>
                </a:ext>
              </a:extLst>
            </p:cNvPr>
            <p:cNvSpPr/>
            <p:nvPr/>
          </p:nvSpPr>
          <p:spPr>
            <a:xfrm>
              <a:off x="2333075" y="367868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4E1F24A-4652-F24C-ACE2-748C7DB032AD}"/>
                </a:ext>
              </a:extLst>
            </p:cNvPr>
            <p:cNvSpPr/>
            <p:nvPr/>
          </p:nvSpPr>
          <p:spPr>
            <a:xfrm>
              <a:off x="3760714" y="362900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FA6022C-F1AB-3544-AD2F-315B414D2BDD}"/>
                </a:ext>
              </a:extLst>
            </p:cNvPr>
            <p:cNvSpPr/>
            <p:nvPr/>
          </p:nvSpPr>
          <p:spPr>
            <a:xfrm>
              <a:off x="5188353" y="357932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2A77896-FAE6-2F40-9467-187E7DA926DE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 Domain and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4530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DAC36C-FE1F-9E40-9B1C-AA15A013D8F4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 Domain and Frequency Domain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9192C1-9BDC-1A41-8A5F-0792665D7ECA}"/>
              </a:ext>
            </a:extLst>
          </p:cNvPr>
          <p:cNvGrpSpPr/>
          <p:nvPr/>
        </p:nvGrpSpPr>
        <p:grpSpPr>
          <a:xfrm>
            <a:off x="1081134" y="1104847"/>
            <a:ext cx="2554694" cy="2266981"/>
            <a:chOff x="74393" y="1197357"/>
            <a:chExt cx="3705886" cy="28792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C21E86-D84F-5E40-B3D3-345B3219C0F7}"/>
                </a:ext>
              </a:extLst>
            </p:cNvPr>
            <p:cNvCxnSpPr>
              <a:cxnSpLocks/>
            </p:cNvCxnSpPr>
            <p:nvPr/>
          </p:nvCxnSpPr>
          <p:spPr>
            <a:xfrm>
              <a:off x="530023" y="3334951"/>
              <a:ext cx="3250256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5BE5F9A-4B2B-7E4D-9981-4E2BB48D51EF}"/>
                </a:ext>
              </a:extLst>
            </p:cNvPr>
            <p:cNvCxnSpPr/>
            <p:nvPr/>
          </p:nvCxnSpPr>
          <p:spPr>
            <a:xfrm flipV="1">
              <a:off x="532956" y="1197357"/>
              <a:ext cx="0" cy="21470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0BC6E5-C778-6A4F-8D07-1C047E4AEA16}"/>
                </a:ext>
              </a:extLst>
            </p:cNvPr>
            <p:cNvSpPr txBox="1"/>
            <p:nvPr/>
          </p:nvSpPr>
          <p:spPr>
            <a:xfrm rot="16200000">
              <a:off x="-323589" y="2126764"/>
              <a:ext cx="1264754" cy="46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Amplitude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0A0636-6F94-454E-A2D2-1CB6FCD7AA56}"/>
                </a:ext>
              </a:extLst>
            </p:cNvPr>
            <p:cNvCxnSpPr/>
            <p:nvPr/>
          </p:nvCxnSpPr>
          <p:spPr>
            <a:xfrm>
              <a:off x="2006345" y="3214347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A58394-96BC-6E43-AC61-A8CF63DF43EE}"/>
                </a:ext>
              </a:extLst>
            </p:cNvPr>
            <p:cNvCxnSpPr/>
            <p:nvPr/>
          </p:nvCxnSpPr>
          <p:spPr>
            <a:xfrm>
              <a:off x="3472588" y="3214347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67BD05-8D42-654E-ABF3-70938E1AE3F0}"/>
                </a:ext>
              </a:extLst>
            </p:cNvPr>
            <p:cNvSpPr txBox="1"/>
            <p:nvPr/>
          </p:nvSpPr>
          <p:spPr>
            <a:xfrm>
              <a:off x="1683256" y="3409009"/>
              <a:ext cx="646176" cy="6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0.25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DB5582-5C2E-4A4B-B58A-2D00BF86B802}"/>
                </a:ext>
              </a:extLst>
            </p:cNvPr>
            <p:cNvSpPr txBox="1"/>
            <p:nvPr/>
          </p:nvSpPr>
          <p:spPr>
            <a:xfrm>
              <a:off x="3134103" y="3402214"/>
              <a:ext cx="646176" cy="6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0.50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EC3A56-9FDC-BF44-B9C1-2A2733BF9BF5}"/>
                </a:ext>
              </a:extLst>
            </p:cNvPr>
            <p:cNvSpPr txBox="1"/>
            <p:nvPr/>
          </p:nvSpPr>
          <p:spPr>
            <a:xfrm>
              <a:off x="1522774" y="3666171"/>
              <a:ext cx="1264754" cy="41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Time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DAAB3F-2B0B-D448-92A8-13C82147C32A}"/>
                </a:ext>
              </a:extLst>
            </p:cNvPr>
            <p:cNvSpPr txBox="1"/>
            <p:nvPr/>
          </p:nvSpPr>
          <p:spPr>
            <a:xfrm>
              <a:off x="252908" y="3402213"/>
              <a:ext cx="646176" cy="64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0.00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E91CE59-2FE0-C04F-83AA-7702A23265D5}"/>
                </a:ext>
              </a:extLst>
            </p:cNvPr>
            <p:cNvSpPr/>
            <p:nvPr/>
          </p:nvSpPr>
          <p:spPr>
            <a:xfrm>
              <a:off x="557093" y="1792416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139852C-52C9-6140-AD2E-87172F0E3B01}"/>
                </a:ext>
              </a:extLst>
            </p:cNvPr>
            <p:cNvSpPr/>
            <p:nvPr/>
          </p:nvSpPr>
          <p:spPr>
            <a:xfrm>
              <a:off x="1984732" y="1742736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8655D2-7A76-FC40-B3BA-2EDE39076BC6}"/>
              </a:ext>
            </a:extLst>
          </p:cNvPr>
          <p:cNvCxnSpPr>
            <a:cxnSpLocks/>
          </p:cNvCxnSpPr>
          <p:nvPr/>
        </p:nvCxnSpPr>
        <p:spPr>
          <a:xfrm>
            <a:off x="5668878" y="2738641"/>
            <a:ext cx="2240600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767899-F6C4-1146-AC63-051FE50A937E}"/>
              </a:ext>
            </a:extLst>
          </p:cNvPr>
          <p:cNvCxnSpPr/>
          <p:nvPr/>
        </p:nvCxnSpPr>
        <p:spPr>
          <a:xfrm flipV="1">
            <a:off x="5670899" y="1055611"/>
            <a:ext cx="0" cy="1690461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513BB0E-E7D6-3643-B7B8-6760632FF49C}"/>
              </a:ext>
            </a:extLst>
          </p:cNvPr>
          <p:cNvSpPr txBox="1"/>
          <p:nvPr/>
        </p:nvSpPr>
        <p:spPr>
          <a:xfrm rot="16200000">
            <a:off x="5018467" y="1810345"/>
            <a:ext cx="995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Amplitude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780CF5-90AF-9F45-8CD0-2903C18118E3}"/>
              </a:ext>
            </a:extLst>
          </p:cNvPr>
          <p:cNvGrpSpPr/>
          <p:nvPr/>
        </p:nvGrpSpPr>
        <p:grpSpPr>
          <a:xfrm>
            <a:off x="6561845" y="2643682"/>
            <a:ext cx="236853" cy="453348"/>
            <a:chOff x="7225127" y="3524912"/>
            <a:chExt cx="315804" cy="6044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1E80F4F-A3FE-F847-A9F4-27C9E10A14C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BBA7D7-BFBB-F740-8FF4-14C951CECA9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4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123DB69-BAB0-9A4D-9596-75F53833FB80}"/>
              </a:ext>
            </a:extLst>
          </p:cNvPr>
          <p:cNvSpPr txBox="1"/>
          <p:nvPr/>
        </p:nvSpPr>
        <p:spPr>
          <a:xfrm>
            <a:off x="6151763" y="3004163"/>
            <a:ext cx="14852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Frequency (Hz)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AF254B-3790-0B4B-86A0-135A268249C2}"/>
              </a:ext>
            </a:extLst>
          </p:cNvPr>
          <p:cNvSpPr txBox="1"/>
          <p:nvPr/>
        </p:nvSpPr>
        <p:spPr>
          <a:xfrm>
            <a:off x="5477845" y="2791600"/>
            <a:ext cx="4454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  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0C2667-EB6C-374A-8A5A-9AE3F4D053D8}"/>
              </a:ext>
            </a:extLst>
          </p:cNvPr>
          <p:cNvGrpSpPr/>
          <p:nvPr/>
        </p:nvGrpSpPr>
        <p:grpSpPr>
          <a:xfrm>
            <a:off x="7082247" y="2638332"/>
            <a:ext cx="236853" cy="453348"/>
            <a:chOff x="7225127" y="3524912"/>
            <a:chExt cx="315804" cy="60446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BBE8CE9-5D37-3741-9FDB-F7ED745CF83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C970C2-E0E6-9A4E-A248-65166861A91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6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0D6294-1AD4-DB46-B9AE-3277763FB445}"/>
              </a:ext>
            </a:extLst>
          </p:cNvPr>
          <p:cNvGrpSpPr/>
          <p:nvPr/>
        </p:nvGrpSpPr>
        <p:grpSpPr>
          <a:xfrm>
            <a:off x="7571076" y="2643682"/>
            <a:ext cx="236853" cy="453348"/>
            <a:chOff x="7225127" y="3524912"/>
            <a:chExt cx="315804" cy="60446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7D196AA-5B60-7943-8EDF-5E59D707C45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569E34-2ED4-7746-9837-EAD833B8F6C2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8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A9DB376-0266-8C43-B083-2EC00C15E8E7}"/>
              </a:ext>
            </a:extLst>
          </p:cNvPr>
          <p:cNvGrpSpPr/>
          <p:nvPr/>
        </p:nvGrpSpPr>
        <p:grpSpPr>
          <a:xfrm>
            <a:off x="6065067" y="2638332"/>
            <a:ext cx="236853" cy="453348"/>
            <a:chOff x="7225127" y="3524912"/>
            <a:chExt cx="315804" cy="60446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86F0E65-6E9F-DD4D-B989-FF447D44DF3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77E313-E882-C849-BA16-D5F0FE19DC2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2</a:t>
              </a:r>
            </a:p>
          </p:txBody>
        </p:sp>
      </p:grpSp>
      <p:sp>
        <p:nvSpPr>
          <p:cNvPr id="59" name="Freeform 58">
            <a:extLst>
              <a:ext uri="{FF2B5EF4-FFF2-40B4-BE49-F238E27FC236}">
                <a16:creationId xmlns:a16="http://schemas.microsoft.com/office/drawing/2014/main" id="{90751106-2E23-7C42-911D-CA7753CDE5F7}"/>
              </a:ext>
            </a:extLst>
          </p:cNvPr>
          <p:cNvSpPr/>
          <p:nvPr/>
        </p:nvSpPr>
        <p:spPr>
          <a:xfrm>
            <a:off x="5693228" y="1371565"/>
            <a:ext cx="1970315" cy="1378977"/>
          </a:xfrm>
          <a:custGeom>
            <a:avLst/>
            <a:gdLst>
              <a:gd name="connsiteX0" fmla="*/ 0 w 2627086"/>
              <a:gd name="connsiteY0" fmla="*/ 1770790 h 1838636"/>
              <a:gd name="connsiteX1" fmla="*/ 87086 w 2627086"/>
              <a:gd name="connsiteY1" fmla="*/ 1712733 h 1838636"/>
              <a:gd name="connsiteX2" fmla="*/ 188686 w 2627086"/>
              <a:gd name="connsiteY2" fmla="*/ 1741761 h 1838636"/>
              <a:gd name="connsiteX3" fmla="*/ 304800 w 2627086"/>
              <a:gd name="connsiteY3" fmla="*/ 1669190 h 1838636"/>
              <a:gd name="connsiteX4" fmla="*/ 391886 w 2627086"/>
              <a:gd name="connsiteY4" fmla="*/ 1741761 h 1838636"/>
              <a:gd name="connsiteX5" fmla="*/ 566058 w 2627086"/>
              <a:gd name="connsiteY5" fmla="*/ 1669190 h 1838636"/>
              <a:gd name="connsiteX6" fmla="*/ 595086 w 2627086"/>
              <a:gd name="connsiteY6" fmla="*/ 1727247 h 1838636"/>
              <a:gd name="connsiteX7" fmla="*/ 653143 w 2627086"/>
              <a:gd name="connsiteY7" fmla="*/ 47 h 1838636"/>
              <a:gd name="connsiteX8" fmla="*/ 754743 w 2627086"/>
              <a:gd name="connsiteY8" fmla="*/ 1785304 h 1838636"/>
              <a:gd name="connsiteX9" fmla="*/ 885372 w 2627086"/>
              <a:gd name="connsiteY9" fmla="*/ 1393418 h 1838636"/>
              <a:gd name="connsiteX10" fmla="*/ 972458 w 2627086"/>
              <a:gd name="connsiteY10" fmla="*/ 1640161 h 1838636"/>
              <a:gd name="connsiteX11" fmla="*/ 1045029 w 2627086"/>
              <a:gd name="connsiteY11" fmla="*/ 1582104 h 1838636"/>
              <a:gd name="connsiteX12" fmla="*/ 1146629 w 2627086"/>
              <a:gd name="connsiteY12" fmla="*/ 1727247 h 1838636"/>
              <a:gd name="connsiteX13" fmla="*/ 1219200 w 2627086"/>
              <a:gd name="connsiteY13" fmla="*/ 1611133 h 1838636"/>
              <a:gd name="connsiteX14" fmla="*/ 1436915 w 2627086"/>
              <a:gd name="connsiteY14" fmla="*/ 1756276 h 1838636"/>
              <a:gd name="connsiteX15" fmla="*/ 1582058 w 2627086"/>
              <a:gd name="connsiteY15" fmla="*/ 1625647 h 1838636"/>
              <a:gd name="connsiteX16" fmla="*/ 1669143 w 2627086"/>
              <a:gd name="connsiteY16" fmla="*/ 1785304 h 1838636"/>
              <a:gd name="connsiteX17" fmla="*/ 1799772 w 2627086"/>
              <a:gd name="connsiteY17" fmla="*/ 1669190 h 1838636"/>
              <a:gd name="connsiteX18" fmla="*/ 1872343 w 2627086"/>
              <a:gd name="connsiteY18" fmla="*/ 1770790 h 1838636"/>
              <a:gd name="connsiteX19" fmla="*/ 1915886 w 2627086"/>
              <a:gd name="connsiteY19" fmla="*/ 812847 h 1838636"/>
              <a:gd name="connsiteX20" fmla="*/ 2119086 w 2627086"/>
              <a:gd name="connsiteY20" fmla="*/ 1785304 h 1838636"/>
              <a:gd name="connsiteX21" fmla="*/ 2235200 w 2627086"/>
              <a:gd name="connsiteY21" fmla="*/ 1654676 h 1838636"/>
              <a:gd name="connsiteX22" fmla="*/ 2394858 w 2627086"/>
              <a:gd name="connsiteY22" fmla="*/ 1785304 h 1838636"/>
              <a:gd name="connsiteX23" fmla="*/ 2510972 w 2627086"/>
              <a:gd name="connsiteY23" fmla="*/ 1727247 h 1838636"/>
              <a:gd name="connsiteX24" fmla="*/ 2627086 w 2627086"/>
              <a:gd name="connsiteY24" fmla="*/ 1828847 h 183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27086" h="1838636">
                <a:moveTo>
                  <a:pt x="0" y="1770790"/>
                </a:moveTo>
                <a:cubicBezTo>
                  <a:pt x="27819" y="1744180"/>
                  <a:pt x="55638" y="1717571"/>
                  <a:pt x="87086" y="1712733"/>
                </a:cubicBezTo>
                <a:cubicBezTo>
                  <a:pt x="118534" y="1707895"/>
                  <a:pt x="152400" y="1749018"/>
                  <a:pt x="188686" y="1741761"/>
                </a:cubicBezTo>
                <a:cubicBezTo>
                  <a:pt x="224972" y="1734504"/>
                  <a:pt x="304800" y="1669190"/>
                  <a:pt x="304800" y="1669190"/>
                </a:cubicBezTo>
                <a:cubicBezTo>
                  <a:pt x="338667" y="1669190"/>
                  <a:pt x="348343" y="1741761"/>
                  <a:pt x="391886" y="1741761"/>
                </a:cubicBezTo>
                <a:cubicBezTo>
                  <a:pt x="435429" y="1741761"/>
                  <a:pt x="566058" y="1669190"/>
                  <a:pt x="566058" y="1669190"/>
                </a:cubicBezTo>
                <a:cubicBezTo>
                  <a:pt x="599925" y="1666771"/>
                  <a:pt x="580572" y="2005437"/>
                  <a:pt x="595086" y="1727247"/>
                </a:cubicBezTo>
                <a:cubicBezTo>
                  <a:pt x="609600" y="1449057"/>
                  <a:pt x="626534" y="-9629"/>
                  <a:pt x="653143" y="47"/>
                </a:cubicBezTo>
                <a:cubicBezTo>
                  <a:pt x="679753" y="9723"/>
                  <a:pt x="716038" y="1553075"/>
                  <a:pt x="754743" y="1785304"/>
                </a:cubicBezTo>
                <a:cubicBezTo>
                  <a:pt x="793448" y="2017533"/>
                  <a:pt x="849086" y="1417608"/>
                  <a:pt x="885372" y="1393418"/>
                </a:cubicBezTo>
                <a:cubicBezTo>
                  <a:pt x="921658" y="1369228"/>
                  <a:pt x="972458" y="1640161"/>
                  <a:pt x="972458" y="1640161"/>
                </a:cubicBezTo>
                <a:cubicBezTo>
                  <a:pt x="999067" y="1671608"/>
                  <a:pt x="1016001" y="1567590"/>
                  <a:pt x="1045029" y="1582104"/>
                </a:cubicBezTo>
                <a:cubicBezTo>
                  <a:pt x="1074057" y="1596618"/>
                  <a:pt x="1117601" y="1722409"/>
                  <a:pt x="1146629" y="1727247"/>
                </a:cubicBezTo>
                <a:cubicBezTo>
                  <a:pt x="1175657" y="1732085"/>
                  <a:pt x="1170819" y="1606295"/>
                  <a:pt x="1219200" y="1611133"/>
                </a:cubicBezTo>
                <a:cubicBezTo>
                  <a:pt x="1267581" y="1615971"/>
                  <a:pt x="1376439" y="1753857"/>
                  <a:pt x="1436915" y="1756276"/>
                </a:cubicBezTo>
                <a:cubicBezTo>
                  <a:pt x="1497391" y="1758695"/>
                  <a:pt x="1543353" y="1620809"/>
                  <a:pt x="1582058" y="1625647"/>
                </a:cubicBezTo>
                <a:cubicBezTo>
                  <a:pt x="1620763" y="1630485"/>
                  <a:pt x="1632857" y="1778047"/>
                  <a:pt x="1669143" y="1785304"/>
                </a:cubicBezTo>
                <a:cubicBezTo>
                  <a:pt x="1705429" y="1792561"/>
                  <a:pt x="1765905" y="1671609"/>
                  <a:pt x="1799772" y="1669190"/>
                </a:cubicBezTo>
                <a:cubicBezTo>
                  <a:pt x="1833639" y="1666771"/>
                  <a:pt x="1852991" y="1913514"/>
                  <a:pt x="1872343" y="1770790"/>
                </a:cubicBezTo>
                <a:cubicBezTo>
                  <a:pt x="1891695" y="1628066"/>
                  <a:pt x="1874762" y="810428"/>
                  <a:pt x="1915886" y="812847"/>
                </a:cubicBezTo>
                <a:cubicBezTo>
                  <a:pt x="1957010" y="815266"/>
                  <a:pt x="2065867" y="1644999"/>
                  <a:pt x="2119086" y="1785304"/>
                </a:cubicBezTo>
                <a:cubicBezTo>
                  <a:pt x="2172305" y="1925609"/>
                  <a:pt x="2189238" y="1654676"/>
                  <a:pt x="2235200" y="1654676"/>
                </a:cubicBezTo>
                <a:cubicBezTo>
                  <a:pt x="2281162" y="1654676"/>
                  <a:pt x="2348896" y="1773209"/>
                  <a:pt x="2394858" y="1785304"/>
                </a:cubicBezTo>
                <a:cubicBezTo>
                  <a:pt x="2440820" y="1797399"/>
                  <a:pt x="2472267" y="1719990"/>
                  <a:pt x="2510972" y="1727247"/>
                </a:cubicBezTo>
                <a:cubicBezTo>
                  <a:pt x="2549677" y="1734504"/>
                  <a:pt x="2588381" y="1781675"/>
                  <a:pt x="2627086" y="1828847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F4B81E-CC05-C149-9945-35A45EB70C84}"/>
              </a:ext>
            </a:extLst>
          </p:cNvPr>
          <p:cNvGrpSpPr/>
          <p:nvPr/>
        </p:nvGrpSpPr>
        <p:grpSpPr>
          <a:xfrm>
            <a:off x="3940628" y="2469826"/>
            <a:ext cx="1143000" cy="485934"/>
            <a:chOff x="3730171" y="3293104"/>
            <a:chExt cx="1524000" cy="647912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5724EF1-F34C-1745-A3D9-B59D65A908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0171" y="3293104"/>
              <a:ext cx="152400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788C77-E555-6940-AF49-D9691F2CA2EE}"/>
                </a:ext>
              </a:extLst>
            </p:cNvPr>
            <p:cNvSpPr txBox="1"/>
            <p:nvPr/>
          </p:nvSpPr>
          <p:spPr>
            <a:xfrm>
              <a:off x="4122222" y="3387019"/>
              <a:ext cx="84040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941100"/>
                  </a:solidFill>
                </a:rPr>
                <a:t>IFFT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FE17-8CF1-C946-8F4D-4A3D5331E899}"/>
              </a:ext>
            </a:extLst>
          </p:cNvPr>
          <p:cNvGrpSpPr/>
          <p:nvPr/>
        </p:nvGrpSpPr>
        <p:grpSpPr>
          <a:xfrm>
            <a:off x="3929743" y="1686531"/>
            <a:ext cx="1143000" cy="415498"/>
            <a:chOff x="3715657" y="2248709"/>
            <a:chExt cx="1524000" cy="553997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DF0A8E5-B780-4942-81EE-3555CD5CB4CB}"/>
                </a:ext>
              </a:extLst>
            </p:cNvPr>
            <p:cNvCxnSpPr/>
            <p:nvPr/>
          </p:nvCxnSpPr>
          <p:spPr>
            <a:xfrm>
              <a:off x="3715657" y="2748071"/>
              <a:ext cx="1524000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18EB1A-648F-4549-9E60-690A745AAEA3}"/>
                </a:ext>
              </a:extLst>
            </p:cNvPr>
            <p:cNvSpPr txBox="1"/>
            <p:nvPr/>
          </p:nvSpPr>
          <p:spPr>
            <a:xfrm>
              <a:off x="4136736" y="2248709"/>
              <a:ext cx="75063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</a:rPr>
                <a:t>FFT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C9913235-4ED2-3C42-B717-BE6526AA151D}"/>
              </a:ext>
            </a:extLst>
          </p:cNvPr>
          <p:cNvSpPr txBox="1"/>
          <p:nvPr/>
        </p:nvSpPr>
        <p:spPr>
          <a:xfrm>
            <a:off x="3566808" y="595014"/>
            <a:ext cx="18578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Fourier Transform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14EBDA-3967-0442-80C7-A9FFE8BB5EA7}"/>
              </a:ext>
            </a:extLst>
          </p:cNvPr>
          <p:cNvSpPr txBox="1"/>
          <p:nvPr/>
        </p:nvSpPr>
        <p:spPr>
          <a:xfrm>
            <a:off x="1890110" y="3604401"/>
            <a:ext cx="1434688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100" dirty="0">
                <a:solidFill>
                  <a:srgbClr val="941100"/>
                </a:solidFill>
              </a:rPr>
              <a:t>Time domain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0DEF4F-CB41-9649-8155-9B2BC63BE27C}"/>
              </a:ext>
            </a:extLst>
          </p:cNvPr>
          <p:cNvSpPr txBox="1"/>
          <p:nvPr/>
        </p:nvSpPr>
        <p:spPr>
          <a:xfrm>
            <a:off x="5830866" y="3604401"/>
            <a:ext cx="2033890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Frequency domain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F8B078-B542-D543-92B5-C8905E0A4D6B}"/>
              </a:ext>
            </a:extLst>
          </p:cNvPr>
          <p:cNvSpPr txBox="1"/>
          <p:nvPr/>
        </p:nvSpPr>
        <p:spPr>
          <a:xfrm>
            <a:off x="1413889" y="4360817"/>
            <a:ext cx="32726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FFT = Fast Fourier Transform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DE1A406-BA92-C544-A0D6-B9FA4E785C07}"/>
              </a:ext>
            </a:extLst>
          </p:cNvPr>
          <p:cNvSpPr txBox="1"/>
          <p:nvPr/>
        </p:nvSpPr>
        <p:spPr>
          <a:xfrm>
            <a:off x="1339836" y="4678865"/>
            <a:ext cx="4189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941100"/>
                </a:solidFill>
              </a:rPr>
              <a:t>IFFT = Inverse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7080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A56E98-4859-2743-B96F-A5E9148F20AE}"/>
              </a:ext>
            </a:extLst>
          </p:cNvPr>
          <p:cNvSpPr/>
          <p:nvPr/>
        </p:nvSpPr>
        <p:spPr>
          <a:xfrm>
            <a:off x="1143000" y="1863991"/>
            <a:ext cx="6858000" cy="1689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8AB9B-8B3C-F042-B160-69EB19BFCBF1}"/>
              </a:ext>
            </a:extLst>
          </p:cNvPr>
          <p:cNvSpPr txBox="1"/>
          <p:nvPr/>
        </p:nvSpPr>
        <p:spPr>
          <a:xfrm>
            <a:off x="1143001" y="2090948"/>
            <a:ext cx="6857999" cy="12464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simple acoustic ranging technique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700" dirty="0" err="1">
                <a:solidFill>
                  <a:schemeClr val="bg1"/>
                </a:solidFill>
              </a:rPr>
              <a:t>BeepBeep</a:t>
            </a:r>
            <a:r>
              <a:rPr lang="en-US" sz="2700" dirty="0">
                <a:solidFill>
                  <a:schemeClr val="bg1"/>
                </a:solidFill>
              </a:rPr>
              <a:t> – </a:t>
            </a:r>
            <a:r>
              <a:rPr lang="en-US" sz="2700" dirty="0" err="1">
                <a:solidFill>
                  <a:schemeClr val="bg1"/>
                </a:solidFill>
              </a:rPr>
              <a:t>SenSys</a:t>
            </a:r>
            <a:r>
              <a:rPr lang="en-US" sz="2700" dirty="0">
                <a:solidFill>
                  <a:schemeClr val="bg1"/>
                </a:solidFill>
              </a:rPr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381529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E3B92DA3-5D9E-9848-806A-00DFB3E7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92" y="1939908"/>
            <a:ext cx="668161" cy="126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57140AB-2382-C946-944E-EC421E53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49" y="1939908"/>
            <a:ext cx="668161" cy="126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70B13-9FE2-824D-95D8-5131E8B0BC17}"/>
              </a:ext>
            </a:extLst>
          </p:cNvPr>
          <p:cNvSpPr txBox="1"/>
          <p:nvPr/>
        </p:nvSpPr>
        <p:spPr>
          <a:xfrm>
            <a:off x="1976099" y="3203592"/>
            <a:ext cx="11679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Device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805B2-514B-4C4E-878D-0AEB441B4B29}"/>
              </a:ext>
            </a:extLst>
          </p:cNvPr>
          <p:cNvSpPr txBox="1"/>
          <p:nvPr/>
        </p:nvSpPr>
        <p:spPr>
          <a:xfrm>
            <a:off x="5930879" y="3203592"/>
            <a:ext cx="11679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Device B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CB0C15-E849-C84A-9D37-8FF8A7355B6A}"/>
              </a:ext>
            </a:extLst>
          </p:cNvPr>
          <p:cNvCxnSpPr>
            <a:cxnSpLocks/>
          </p:cNvCxnSpPr>
          <p:nvPr/>
        </p:nvCxnSpPr>
        <p:spPr>
          <a:xfrm flipH="1">
            <a:off x="2885931" y="2563298"/>
            <a:ext cx="3283004" cy="0"/>
          </a:xfrm>
          <a:prstGeom prst="line">
            <a:avLst/>
          </a:prstGeom>
          <a:ln w="4445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A0920E-5DC6-724E-A660-9B5FE0BB0DE0}"/>
              </a:ext>
            </a:extLst>
          </p:cNvPr>
          <p:cNvSpPr txBox="1"/>
          <p:nvPr/>
        </p:nvSpPr>
        <p:spPr>
          <a:xfrm>
            <a:off x="3257616" y="2179335"/>
            <a:ext cx="2202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Distance = </a:t>
            </a:r>
            <a:r>
              <a:rPr lang="en-US" sz="2100" dirty="0"/>
              <a:t>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643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8AB9B-8B3C-F042-B160-69EB19BFCBF1}"/>
              </a:ext>
            </a:extLst>
          </p:cNvPr>
          <p:cNvSpPr txBox="1"/>
          <p:nvPr/>
        </p:nvSpPr>
        <p:spPr>
          <a:xfrm>
            <a:off x="990600" y="10478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Device-free tracking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A hand holding a cell phone&#10;&#10;Description automatically generated">
            <a:extLst>
              <a:ext uri="{FF2B5EF4-FFF2-40B4-BE49-F238E27FC236}">
                <a16:creationId xmlns:a16="http://schemas.microsoft.com/office/drawing/2014/main" id="{4BE99650-6137-0540-9A55-30E1C861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22350"/>
            <a:ext cx="3810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8AB9B-8B3C-F042-B160-69EB19BFCBF1}"/>
              </a:ext>
            </a:extLst>
          </p:cNvPr>
          <p:cNvSpPr txBox="1"/>
          <p:nvPr/>
        </p:nvSpPr>
        <p:spPr>
          <a:xfrm>
            <a:off x="838200" y="742950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Doppler radar effect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5E57A-49AE-9744-AA2D-884EE0452B1E}"/>
              </a:ext>
            </a:extLst>
          </p:cNvPr>
          <p:cNvSpPr txBox="1"/>
          <p:nvPr/>
        </p:nvSpPr>
        <p:spPr>
          <a:xfrm>
            <a:off x="838199" y="2156251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Limitations of Doppler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97C39-BA8A-D148-BCF9-6078FF7AD2D4}"/>
              </a:ext>
            </a:extLst>
          </p:cNvPr>
          <p:cNvSpPr txBox="1"/>
          <p:nvPr/>
        </p:nvSpPr>
        <p:spPr>
          <a:xfrm>
            <a:off x="838199" y="3409950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Algorithms to get better resolution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9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27005-9C4C-3D41-B76E-14E81CAE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54" y="762000"/>
            <a:ext cx="6038850" cy="36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C4D0EE-DC99-574C-B081-C8B1335B571A}"/>
                  </a:ext>
                </a:extLst>
              </p:cNvPr>
              <p:cNvSpPr txBox="1"/>
              <p:nvPr/>
            </p:nvSpPr>
            <p:spPr>
              <a:xfrm>
                <a:off x="6814993" y="2385167"/>
                <a:ext cx="95571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C4D0EE-DC99-574C-B081-C8B1335B5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93" y="2385167"/>
                <a:ext cx="955711" cy="276999"/>
              </a:xfrm>
              <a:prstGeom prst="rect">
                <a:avLst/>
              </a:prstGeom>
              <a:blipFill>
                <a:blip r:embed="rId3"/>
                <a:stretch>
                  <a:fillRect l="-5263" t="-4348" r="-789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BE28B-EF5B-CF40-B289-8C4800784809}"/>
                  </a:ext>
                </a:extLst>
              </p:cNvPr>
              <p:cNvSpPr txBox="1"/>
              <p:nvPr/>
            </p:nvSpPr>
            <p:spPr>
              <a:xfrm>
                <a:off x="6830652" y="4196841"/>
                <a:ext cx="100534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BE28B-EF5B-CF40-B289-8C4800784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652" y="4196841"/>
                <a:ext cx="1005340" cy="276999"/>
              </a:xfrm>
              <a:prstGeom prst="rect">
                <a:avLst/>
              </a:prstGeom>
              <a:blipFill>
                <a:blip r:embed="rId4"/>
                <a:stretch>
                  <a:fillRect l="-3750" t="-4348" r="-75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9DAEE86-6A92-CF41-AA43-84EE5BB7DD4A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 for a signal </a:t>
            </a:r>
            <a:r>
              <a:rPr lang="en-US" sz="2100" dirty="0">
                <a:solidFill>
                  <a:schemeClr val="bg1"/>
                </a:solidFill>
              </a:rPr>
              <a:t>(frequency, amplitude, and phase)</a:t>
            </a:r>
          </a:p>
        </p:txBody>
      </p:sp>
    </p:spTree>
    <p:extLst>
      <p:ext uri="{BB962C8B-B14F-4D97-AF65-F5344CB8AC3E}">
        <p14:creationId xmlns:p14="http://schemas.microsoft.com/office/powerpoint/2010/main" val="105520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31D68ED-3B6A-2345-985B-DC267E36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089181" cy="27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96359EE-6BC7-7941-8CCE-EBCA65C3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08" y="0"/>
            <a:ext cx="48369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D124CED-FDB0-4043-88B1-B447B985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69" y="0"/>
            <a:ext cx="46896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7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B45CB8A-2455-FE40-9FEB-12F20D9A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27050"/>
            <a:ext cx="7112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2F250F5-7BDB-A448-B0BD-DFE1C011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66" y="0"/>
            <a:ext cx="4213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8AB9B-8B3C-F042-B160-69EB19BFCBF1}"/>
              </a:ext>
            </a:extLst>
          </p:cNvPr>
          <p:cNvSpPr txBox="1"/>
          <p:nvPr/>
        </p:nvSpPr>
        <p:spPr>
          <a:xfrm>
            <a:off x="990600" y="10478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SoundWave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89F58-6550-7745-A454-A27B642F5254}"/>
              </a:ext>
            </a:extLst>
          </p:cNvPr>
          <p:cNvSpPr txBox="1"/>
          <p:nvPr/>
        </p:nvSpPr>
        <p:spPr>
          <a:xfrm>
            <a:off x="76200" y="1200150"/>
            <a:ext cx="620129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Lucida Bright" panose="02040602050505020304" pitchFamily="18" charset="77"/>
              </a:rPr>
              <a:t>Transmit 18-20 kHz signals from laptop speaker</a:t>
            </a:r>
            <a:endParaRPr lang="en-US" sz="1500" baseline="-25000" dirty="0">
              <a:latin typeface="Lucida Bright" panose="02040602050505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aseline="-25000" dirty="0">
              <a:latin typeface="Lucida Bright" panose="02040602050505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Lucida Bright" panose="02040602050505020304" pitchFamily="18" charset="77"/>
              </a:rPr>
              <a:t>Capture reflections on the laptop microphone at 48 kHz sampling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Lucida Bright" panose="02040602050505020304" pitchFamily="18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Lucida Bright" panose="02040602050505020304" pitchFamily="18" charset="77"/>
              </a:rPr>
              <a:t>Perform a 4800 point FFT over a sliding window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461563-0C03-0A48-B6E5-4380E9FA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00533"/>
            <a:ext cx="8026400" cy="233680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945F2614-A104-984F-AE37-0E30A5407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86172"/>
            <a:ext cx="3167056" cy="10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8AB9B-8B3C-F042-B160-69EB19BFCBF1}"/>
              </a:ext>
            </a:extLst>
          </p:cNvPr>
          <p:cNvSpPr txBox="1"/>
          <p:nvPr/>
        </p:nvSpPr>
        <p:spPr>
          <a:xfrm>
            <a:off x="838200" y="742950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Doppler radar effect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5E57A-49AE-9744-AA2D-884EE0452B1E}"/>
              </a:ext>
            </a:extLst>
          </p:cNvPr>
          <p:cNvSpPr txBox="1"/>
          <p:nvPr/>
        </p:nvSpPr>
        <p:spPr>
          <a:xfrm>
            <a:off x="838199" y="2156251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Limitations of Doppler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97C39-BA8A-D148-BCF9-6078FF7AD2D4}"/>
              </a:ext>
            </a:extLst>
          </p:cNvPr>
          <p:cNvSpPr txBox="1"/>
          <p:nvPr/>
        </p:nvSpPr>
        <p:spPr>
          <a:xfrm>
            <a:off x="838199" y="3409950"/>
            <a:ext cx="685799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Algorithms to get better resolution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08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2EAA8-CA65-0442-8FF2-08AF51F4314F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DFT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9E9E-1FA4-7E44-88E1-00DB59434231}"/>
              </a:ext>
            </a:extLst>
          </p:cNvPr>
          <p:cNvSpPr txBox="1"/>
          <p:nvPr/>
        </p:nvSpPr>
        <p:spPr>
          <a:xfrm>
            <a:off x="994633" y="928015"/>
            <a:ext cx="56546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Lucida Bright" panose="02040602050505020304" pitchFamily="18" charset="77"/>
              </a:rPr>
              <a:t>Sampling frequency  =  f</a:t>
            </a:r>
            <a:r>
              <a:rPr lang="en-US" sz="1500" baseline="-25000" dirty="0">
                <a:latin typeface="Lucida Bright" panose="02040602050505020304" pitchFamily="18" charset="77"/>
              </a:rPr>
              <a:t>s  </a:t>
            </a:r>
            <a:r>
              <a:rPr lang="en-US" sz="1500" dirty="0">
                <a:latin typeface="Lucida Bright" panose="02040602050505020304" pitchFamily="18" charset="77"/>
              </a:rPr>
              <a:t>(i.e., f</a:t>
            </a:r>
            <a:r>
              <a:rPr lang="en-US" sz="1500" baseline="-25000" dirty="0">
                <a:latin typeface="Lucida Bright" panose="02040602050505020304" pitchFamily="18" charset="77"/>
              </a:rPr>
              <a:t>s </a:t>
            </a:r>
            <a:r>
              <a:rPr lang="en-US" sz="1500" dirty="0">
                <a:latin typeface="Lucida Bright" panose="02040602050505020304" pitchFamily="18" charset="77"/>
              </a:rPr>
              <a:t>samples per second)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0F222-3F47-AF42-9C77-6C6D1D31A145}"/>
                  </a:ext>
                </a:extLst>
              </p:cNvPr>
              <p:cNvSpPr txBox="1"/>
              <p:nvPr/>
            </p:nvSpPr>
            <p:spPr>
              <a:xfrm>
                <a:off x="1208325" y="1424829"/>
                <a:ext cx="6201298" cy="41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Lucida Bright" panose="02040602050505020304" pitchFamily="18" charset="77"/>
                  </a:rPr>
                  <a:t>Slowest frequency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Lucida Bright" panose="02040602050505020304" pitchFamily="18" charset="77"/>
                  </a:rPr>
                  <a:t> radians per step) = N samples per rotation</a:t>
                </a:r>
                <a:endParaRPr lang="en-US" sz="1500" baseline="-25000" dirty="0">
                  <a:latin typeface="Lucida Bright" panose="02040602050505020304" pitchFamily="18" charset="77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20F222-3F47-AF42-9C77-6C6D1D31A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25" y="1424829"/>
                <a:ext cx="6201298" cy="418769"/>
              </a:xfrm>
              <a:prstGeom prst="rect">
                <a:avLst/>
              </a:prstGeom>
              <a:blipFill>
                <a:blip r:embed="rId2"/>
                <a:stretch>
                  <a:fillRect l="-204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71F706-2C4E-3747-87C6-8AAF8701DAEC}"/>
              </a:ext>
            </a:extLst>
          </p:cNvPr>
          <p:cNvSpPr txBox="1"/>
          <p:nvPr/>
        </p:nvSpPr>
        <p:spPr>
          <a:xfrm>
            <a:off x="2865104" y="2017245"/>
            <a:ext cx="4874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latin typeface="Lucida Bright" panose="02040602050505020304" pitchFamily="18" charset="77"/>
              </a:rPr>
              <a:t>= (N/ f</a:t>
            </a:r>
            <a:r>
              <a:rPr lang="en-US" sz="1500" baseline="-25000" dirty="0">
                <a:latin typeface="Lucida Bright" panose="02040602050505020304" pitchFamily="18" charset="77"/>
              </a:rPr>
              <a:t>s</a:t>
            </a:r>
            <a:r>
              <a:rPr lang="en-US" sz="1500" dirty="0">
                <a:latin typeface="Lucida Bright" panose="02040602050505020304" pitchFamily="18" charset="77"/>
              </a:rPr>
              <a:t>)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seconds</a:t>
            </a:r>
            <a:r>
              <a:rPr lang="en-US" sz="1500" dirty="0">
                <a:latin typeface="Lucida Bright" panose="02040602050505020304" pitchFamily="18" charset="77"/>
              </a:rPr>
              <a:t> per rotation</a:t>
            </a:r>
            <a:endParaRPr lang="en-US" sz="15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BFDA1-A93C-1641-AA9A-9CEBD7AE1E2F}"/>
              </a:ext>
            </a:extLst>
          </p:cNvPr>
          <p:cNvSpPr txBox="1"/>
          <p:nvPr/>
        </p:nvSpPr>
        <p:spPr>
          <a:xfrm>
            <a:off x="1208325" y="2806761"/>
            <a:ext cx="6201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Lucida Bright" panose="02040602050505020304" pitchFamily="18" charset="77"/>
              </a:rPr>
              <a:t>Therefore, the slowest frequency = (f</a:t>
            </a:r>
            <a:r>
              <a:rPr lang="en-US" sz="1500" baseline="-25000" dirty="0">
                <a:latin typeface="Lucida Bright" panose="02040602050505020304" pitchFamily="18" charset="77"/>
              </a:rPr>
              <a:t>s </a:t>
            </a:r>
            <a:r>
              <a:rPr lang="en-US" sz="1500" dirty="0">
                <a:latin typeface="Lucida Bright" panose="02040602050505020304" pitchFamily="18" charset="77"/>
              </a:rPr>
              <a:t>/N) Hz</a:t>
            </a:r>
            <a:endParaRPr lang="en-US" sz="1500" baseline="-25000" dirty="0"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8446F-772E-CB4B-B0B9-F2F44DC7EC5E}"/>
                  </a:ext>
                </a:extLst>
              </p:cNvPr>
              <p:cNvSpPr txBox="1"/>
              <p:nvPr/>
            </p:nvSpPr>
            <p:spPr>
              <a:xfrm>
                <a:off x="1208325" y="3249135"/>
                <a:ext cx="6201298" cy="86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Lucida Bright" panose="02040602050505020304" pitchFamily="18" charset="77"/>
                  </a:rPr>
                  <a:t>Higher frequencies are integer multiple of (f</a:t>
                </a:r>
                <a:r>
                  <a:rPr lang="en-US" sz="1500" baseline="-25000" dirty="0">
                    <a:latin typeface="Lucida Bright" panose="02040602050505020304" pitchFamily="18" charset="77"/>
                  </a:rPr>
                  <a:t>s </a:t>
                </a:r>
                <a:r>
                  <a:rPr lang="en-US" sz="1500" dirty="0">
                    <a:latin typeface="Lucida Bright" panose="02040602050505020304" pitchFamily="18" charset="77"/>
                  </a:rPr>
                  <a:t>/N) Hz</a:t>
                </a:r>
              </a:p>
              <a:p>
                <a:pPr algn="ctr"/>
                <a:endParaRPr lang="en-US" sz="1500" baseline="-25000" dirty="0">
                  <a:latin typeface="Lucida Bright" panose="02040602050505020304" pitchFamily="18" charset="77"/>
                </a:endParaRPr>
              </a:p>
              <a:p>
                <a:pPr algn="ctr"/>
                <a:r>
                  <a:rPr lang="en-US" sz="1500" dirty="0">
                    <a:latin typeface="Lucida Bright" panose="02040602050505020304" pitchFamily="18" charset="77"/>
                  </a:rPr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5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m:rPr>
                        <m:nor/>
                      </m:rPr>
                      <a:rPr lang="en-US" sz="1500" dirty="0">
                        <a:latin typeface="Lucida Bright" panose="02040602050505020304" pitchFamily="18" charset="77"/>
                      </a:rPr>
                      <m:t>, </m:t>
                    </m:r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5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5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500" dirty="0">
                    <a:latin typeface="Lucida Bright" panose="02040602050505020304" pitchFamily="18" charset="77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15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5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500" dirty="0">
                    <a:latin typeface="Lucida Bright" panose="02040602050505020304" pitchFamily="18" charset="77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5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5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500" dirty="0">
                    <a:latin typeface="Lucida Bright" panose="02040602050505020304" pitchFamily="18" charset="77"/>
                  </a:rPr>
                  <a:t>, … ,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8446F-772E-CB4B-B0B9-F2F44DC7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25" y="3249135"/>
                <a:ext cx="6201298" cy="868764"/>
              </a:xfrm>
              <a:prstGeom prst="rect">
                <a:avLst/>
              </a:prstGeom>
              <a:blipFill>
                <a:blip r:embed="rId3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15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4C8A55B3-3818-644C-B4E2-2B48EA2C0245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resolution and the highest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B2A98-2022-5346-85B7-E33B8F37320B}"/>
                  </a:ext>
                </a:extLst>
              </p:cNvPr>
              <p:cNvSpPr txBox="1"/>
              <p:nvPr/>
            </p:nvSpPr>
            <p:spPr>
              <a:xfrm>
                <a:off x="5709827" y="3680971"/>
                <a:ext cx="465192" cy="63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Lucida Bright" panose="02040602050505020304" pitchFamily="18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dirty="0">
                            <a:latin typeface="Lucida Bright" panose="02040602050505020304" pitchFamily="18" charset="77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100" baseline="-25000" dirty="0">
                            <a:latin typeface="Lucida Bright" panose="02040602050505020304" pitchFamily="18" charset="77"/>
                          </a:rPr>
                          <m:t>s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B2A98-2022-5346-85B7-E33B8F37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27" y="3680971"/>
                <a:ext cx="465192" cy="635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B8AC646-0669-1849-9507-C47A48F1D30C}"/>
              </a:ext>
            </a:extLst>
          </p:cNvPr>
          <p:cNvSpPr txBox="1"/>
          <p:nvPr/>
        </p:nvSpPr>
        <p:spPr>
          <a:xfrm>
            <a:off x="1431740" y="3645805"/>
            <a:ext cx="4599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Lucida Bright" panose="02040602050505020304" pitchFamily="18" charset="77"/>
              </a:rPr>
              <a:t>Resolution</a:t>
            </a:r>
          </a:p>
          <a:p>
            <a:r>
              <a:rPr lang="en-US" sz="1500" dirty="0">
                <a:latin typeface="Lucida Bright" panose="02040602050505020304" pitchFamily="18" charset="77"/>
              </a:rPr>
              <a:t>= minimum observable frequency difference = </a:t>
            </a:r>
            <a:endParaRPr lang="en-US" sz="1500" baseline="-25000" dirty="0">
              <a:latin typeface="Lucida Bright" panose="02040602050505020304" pitchFamily="18" charset="77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EA69F4-7045-9F49-9906-172DBB24A5B2}"/>
              </a:ext>
            </a:extLst>
          </p:cNvPr>
          <p:cNvGrpSpPr/>
          <p:nvPr/>
        </p:nvGrpSpPr>
        <p:grpSpPr>
          <a:xfrm>
            <a:off x="5273986" y="2125540"/>
            <a:ext cx="236853" cy="453348"/>
            <a:chOff x="7225127" y="3524912"/>
            <a:chExt cx="315804" cy="60446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7DE9D6A-CE93-1E4A-8F21-630A67BCCA2D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939A25-A678-0B4E-9858-1EA97E65519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2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0FA6D9E-0A10-704B-B487-A0DAA9D41ACD}"/>
              </a:ext>
            </a:extLst>
          </p:cNvPr>
          <p:cNvSpPr txBox="1"/>
          <p:nvPr/>
        </p:nvSpPr>
        <p:spPr>
          <a:xfrm>
            <a:off x="3990193" y="2273458"/>
            <a:ext cx="688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  m = 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ECE09-7AFC-0C47-8469-01D700CCAC54}"/>
              </a:ext>
            </a:extLst>
          </p:cNvPr>
          <p:cNvGrpSpPr/>
          <p:nvPr/>
        </p:nvGrpSpPr>
        <p:grpSpPr>
          <a:xfrm>
            <a:off x="5794388" y="2120190"/>
            <a:ext cx="236853" cy="453348"/>
            <a:chOff x="7225127" y="3524912"/>
            <a:chExt cx="315804" cy="604464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BE777C0-97A5-0E44-A968-36663593245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1FB8A2-B740-004C-B973-DE09A802076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3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A381C-172A-FE40-AE71-D3DF4B0C169B}"/>
              </a:ext>
            </a:extLst>
          </p:cNvPr>
          <p:cNvGrpSpPr/>
          <p:nvPr/>
        </p:nvGrpSpPr>
        <p:grpSpPr>
          <a:xfrm>
            <a:off x="6283217" y="2125540"/>
            <a:ext cx="236853" cy="453348"/>
            <a:chOff x="7225127" y="3524912"/>
            <a:chExt cx="315804" cy="60446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BAE76D-1E0F-7C42-805A-5CD686ED6FE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18012-7433-8E41-A4AA-5709F79772F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5773FAA-49FA-BD4C-AD4A-8B2B5C0F39EE}"/>
              </a:ext>
            </a:extLst>
          </p:cNvPr>
          <p:cNvGrpSpPr/>
          <p:nvPr/>
        </p:nvGrpSpPr>
        <p:grpSpPr>
          <a:xfrm>
            <a:off x="4777208" y="2120190"/>
            <a:ext cx="236853" cy="453348"/>
            <a:chOff x="7225127" y="3524912"/>
            <a:chExt cx="315804" cy="604464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853B9C6-F791-E240-93E1-00A38B4FBBC2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20501C2-13A7-A74E-AF2E-AA4B7832994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B998F-BA03-384A-BB46-86C3B4393455}"/>
              </a:ext>
            </a:extLst>
          </p:cNvPr>
          <p:cNvGrpSpPr/>
          <p:nvPr/>
        </p:nvGrpSpPr>
        <p:grpSpPr>
          <a:xfrm>
            <a:off x="2832577" y="2119921"/>
            <a:ext cx="348954" cy="453348"/>
            <a:chOff x="7225127" y="3524912"/>
            <a:chExt cx="465272" cy="604464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2459121-CF0D-C949-B292-2AEBCCDEC7C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EC8347-618C-9B4D-B492-96F6E60AA1E4}"/>
                </a:ext>
              </a:extLst>
            </p:cNvPr>
            <p:cNvSpPr txBox="1"/>
            <p:nvPr/>
          </p:nvSpPr>
          <p:spPr>
            <a:xfrm>
              <a:off x="7225127" y="3729267"/>
              <a:ext cx="46527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-3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A1AEF6-F1D5-A44D-B5D2-56A8D24E0139}"/>
              </a:ext>
            </a:extLst>
          </p:cNvPr>
          <p:cNvGrpSpPr/>
          <p:nvPr/>
        </p:nvGrpSpPr>
        <p:grpSpPr>
          <a:xfrm>
            <a:off x="3320390" y="2114570"/>
            <a:ext cx="348954" cy="453348"/>
            <a:chOff x="7181675" y="3524912"/>
            <a:chExt cx="465272" cy="604464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0751A73-3EDA-934F-8B07-3A98EF92E38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465E281-1BF9-B04D-AE4A-C72AC63046FE}"/>
                </a:ext>
              </a:extLst>
            </p:cNvPr>
            <p:cNvSpPr txBox="1"/>
            <p:nvPr/>
          </p:nvSpPr>
          <p:spPr>
            <a:xfrm>
              <a:off x="7181675" y="3729267"/>
              <a:ext cx="46527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8C1281-7C0F-F74E-A1CB-EDCB39A51024}"/>
              </a:ext>
            </a:extLst>
          </p:cNvPr>
          <p:cNvGrpSpPr/>
          <p:nvPr/>
        </p:nvGrpSpPr>
        <p:grpSpPr>
          <a:xfrm>
            <a:off x="3841807" y="2119921"/>
            <a:ext cx="400235" cy="453348"/>
            <a:chOff x="7225127" y="3524912"/>
            <a:chExt cx="533646" cy="60446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F55926-3258-4345-90BC-F5D2380504A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486EAC-0FC5-294F-9324-C85C784F233C}"/>
                </a:ext>
              </a:extLst>
            </p:cNvPr>
            <p:cNvSpPr txBox="1"/>
            <p:nvPr/>
          </p:nvSpPr>
          <p:spPr>
            <a:xfrm>
              <a:off x="7225127" y="3729267"/>
              <a:ext cx="53364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-1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5317216-9A2D-824F-814D-F2150E4A3133}"/>
              </a:ext>
            </a:extLst>
          </p:cNvPr>
          <p:cNvGrpSpPr/>
          <p:nvPr/>
        </p:nvGrpSpPr>
        <p:grpSpPr>
          <a:xfrm>
            <a:off x="2335798" y="2114570"/>
            <a:ext cx="337981" cy="453348"/>
            <a:chOff x="7225126" y="3524912"/>
            <a:chExt cx="450641" cy="604464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873D0B8-7EB3-1B47-9726-857D138BF5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7C084B-371E-EF45-A8D3-A982B348DE0D}"/>
                </a:ext>
              </a:extLst>
            </p:cNvPr>
            <p:cNvSpPr txBox="1"/>
            <p:nvPr/>
          </p:nvSpPr>
          <p:spPr>
            <a:xfrm>
              <a:off x="7225126" y="3729267"/>
              <a:ext cx="45064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-4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B59C955-95ED-9745-9079-A69EF231E090}"/>
              </a:ext>
            </a:extLst>
          </p:cNvPr>
          <p:cNvSpPr txBox="1"/>
          <p:nvPr/>
        </p:nvSpPr>
        <p:spPr>
          <a:xfrm>
            <a:off x="6620782" y="2322378"/>
            <a:ext cx="1015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Frequency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7FA0AEA-46E2-8D4A-846B-D91722668C8C}"/>
              </a:ext>
            </a:extLst>
          </p:cNvPr>
          <p:cNvCxnSpPr>
            <a:cxnSpLocks/>
          </p:cNvCxnSpPr>
          <p:nvPr/>
        </p:nvCxnSpPr>
        <p:spPr>
          <a:xfrm>
            <a:off x="4381018" y="2220499"/>
            <a:ext cx="2407409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5DC326A-B8EC-0845-A825-FA979E633DF5}"/>
              </a:ext>
            </a:extLst>
          </p:cNvPr>
          <p:cNvCxnSpPr/>
          <p:nvPr/>
        </p:nvCxnSpPr>
        <p:spPr>
          <a:xfrm flipV="1">
            <a:off x="4383040" y="537469"/>
            <a:ext cx="0" cy="1690461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86B4E84-5B9C-0F48-8C81-067CD65952E9}"/>
              </a:ext>
            </a:extLst>
          </p:cNvPr>
          <p:cNvCxnSpPr>
            <a:cxnSpLocks/>
          </p:cNvCxnSpPr>
          <p:nvPr/>
        </p:nvCxnSpPr>
        <p:spPr>
          <a:xfrm flipH="1">
            <a:off x="2117035" y="2219602"/>
            <a:ext cx="2257202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8153D94-6136-D54E-9C6C-6194541F2B61}"/>
              </a:ext>
            </a:extLst>
          </p:cNvPr>
          <p:cNvSpPr txBox="1"/>
          <p:nvPr/>
        </p:nvSpPr>
        <p:spPr>
          <a:xfrm>
            <a:off x="4433740" y="549447"/>
            <a:ext cx="1152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Magnitude/Phase of </a:t>
            </a:r>
            <a:r>
              <a:rPr lang="en-US" dirty="0" err="1"/>
              <a:t>z</a:t>
            </a:r>
            <a:r>
              <a:rPr lang="en-US" baseline="-25000" dirty="0" err="1"/>
              <a:t>m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457CED-0371-3E42-A1A1-B836A39908B1}"/>
              </a:ext>
            </a:extLst>
          </p:cNvPr>
          <p:cNvGrpSpPr/>
          <p:nvPr/>
        </p:nvGrpSpPr>
        <p:grpSpPr>
          <a:xfrm>
            <a:off x="4953449" y="2503352"/>
            <a:ext cx="1039847" cy="1184066"/>
            <a:chOff x="5080599" y="3337802"/>
            <a:chExt cx="1386462" cy="1578755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25F1BAF1-0B39-714C-941D-36893A03CD3F}"/>
                </a:ext>
              </a:extLst>
            </p:cNvPr>
            <p:cNvSpPr/>
            <p:nvPr/>
          </p:nvSpPr>
          <p:spPr>
            <a:xfrm rot="5400000">
              <a:off x="5155330" y="3263071"/>
              <a:ext cx="369334" cy="518796"/>
            </a:xfrm>
            <a:prstGeom prst="rightBrac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D4E91A2-A5E9-2A4C-9CD7-4E511F2D4EE2}"/>
                </a:ext>
              </a:extLst>
            </p:cNvPr>
            <p:cNvSpPr/>
            <p:nvPr/>
          </p:nvSpPr>
          <p:spPr>
            <a:xfrm>
              <a:off x="5393635" y="3714268"/>
              <a:ext cx="1073426" cy="1202289"/>
            </a:xfrm>
            <a:custGeom>
              <a:avLst/>
              <a:gdLst>
                <a:gd name="connsiteX0" fmla="*/ 1073426 w 1073426"/>
                <a:gd name="connsiteY0" fmla="*/ 1073427 h 1073427"/>
                <a:gd name="connsiteX1" fmla="*/ 715617 w 1073426"/>
                <a:gd name="connsiteY1" fmla="*/ 357809 h 1073427"/>
                <a:gd name="connsiteX2" fmla="*/ 0 w 1073426"/>
                <a:gd name="connsiteY2" fmla="*/ 0 h 10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426" h="1073427">
                  <a:moveTo>
                    <a:pt x="1073426" y="1073427"/>
                  </a:moveTo>
                  <a:cubicBezTo>
                    <a:pt x="983973" y="805070"/>
                    <a:pt x="894521" y="536713"/>
                    <a:pt x="715617" y="357809"/>
                  </a:cubicBezTo>
                  <a:cubicBezTo>
                    <a:pt x="536713" y="178904"/>
                    <a:pt x="268356" y="89452"/>
                    <a:pt x="0" y="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75DAA19-8226-8645-AACE-0B361CB23EDD}"/>
              </a:ext>
            </a:extLst>
          </p:cNvPr>
          <p:cNvSpPr txBox="1"/>
          <p:nvPr/>
        </p:nvSpPr>
        <p:spPr>
          <a:xfrm>
            <a:off x="1556819" y="4439603"/>
            <a:ext cx="624345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Bright" panose="02040602050505020304" pitchFamily="18" charset="77"/>
              </a:rPr>
              <a:t>What if the actual frequency falls in between two frequency bins?</a:t>
            </a:r>
            <a:endParaRPr lang="en-US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35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1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E44DF2-F027-864D-B675-7F51DBA1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6B8D9-100F-9F43-BD9E-3961C2BF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4D26FD1-4438-524C-8EF7-B0333D437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53" y="0"/>
            <a:ext cx="41790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20F88-7E38-DB4C-A68E-F0F14C26D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17"/>
          <a:stretch/>
        </p:blipFill>
        <p:spPr>
          <a:xfrm>
            <a:off x="1845749" y="781610"/>
            <a:ext cx="10176788" cy="29751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BAA94-F844-D440-9788-191F76B1C115}"/>
              </a:ext>
            </a:extLst>
          </p:cNvPr>
          <p:cNvCxnSpPr>
            <a:cxnSpLocks/>
          </p:cNvCxnSpPr>
          <p:nvPr/>
        </p:nvCxnSpPr>
        <p:spPr>
          <a:xfrm>
            <a:off x="4108076" y="1432112"/>
            <a:ext cx="0" cy="867335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D6334D-42A9-3D49-89DF-8B490C236BAD}"/>
              </a:ext>
            </a:extLst>
          </p:cNvPr>
          <p:cNvSpPr txBox="1"/>
          <p:nvPr/>
        </p:nvSpPr>
        <p:spPr>
          <a:xfrm>
            <a:off x="3543300" y="1986803"/>
            <a:ext cx="322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4227BB-AE1F-CD42-8941-3DE162EE74EE}"/>
                  </a:ext>
                </a:extLst>
              </p:cNvPr>
              <p:cNvSpPr txBox="1"/>
              <p:nvPr/>
            </p:nvSpPr>
            <p:spPr>
              <a:xfrm>
                <a:off x="3356581" y="2572726"/>
                <a:ext cx="704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429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4227BB-AE1F-CD42-8941-3DE162EE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581" y="2572726"/>
                <a:ext cx="704039" cy="276999"/>
              </a:xfrm>
              <a:prstGeom prst="rect">
                <a:avLst/>
              </a:prstGeom>
              <a:blipFill>
                <a:blip r:embed="rId3"/>
                <a:stretch>
                  <a:fillRect l="-3571" t="-9091" r="-892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D7356B3-CEAD-E74A-AEBD-3F64EF9B9C54}"/>
              </a:ext>
            </a:extLst>
          </p:cNvPr>
          <p:cNvSpPr txBox="1"/>
          <p:nvPr/>
        </p:nvSpPr>
        <p:spPr>
          <a:xfrm>
            <a:off x="3486548" y="1608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191FFA-BF56-1A44-98EF-92B0925C9079}"/>
                  </a:ext>
                </a:extLst>
              </p:cNvPr>
              <p:cNvSpPr txBox="1"/>
              <p:nvPr/>
            </p:nvSpPr>
            <p:spPr>
              <a:xfrm rot="16200000">
                <a:off x="2775486" y="1777614"/>
                <a:ext cx="673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429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191FFA-BF56-1A44-98EF-92B0925C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75486" y="1777614"/>
                <a:ext cx="673582" cy="276999"/>
              </a:xfrm>
              <a:prstGeom prst="rect">
                <a:avLst/>
              </a:prstGeom>
              <a:blipFill>
                <a:blip r:embed="rId4"/>
                <a:stretch>
                  <a:fillRect l="-4348" t="-9259" r="-3478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088280-9FFA-334A-A48C-5C6D8082BED8}"/>
              </a:ext>
            </a:extLst>
          </p:cNvPr>
          <p:cNvCxnSpPr>
            <a:cxnSpLocks/>
          </p:cNvCxnSpPr>
          <p:nvPr/>
        </p:nvCxnSpPr>
        <p:spPr>
          <a:xfrm flipV="1">
            <a:off x="3356581" y="1432111"/>
            <a:ext cx="0" cy="855449"/>
          </a:xfrm>
          <a:prstGeom prst="line">
            <a:avLst/>
          </a:prstGeom>
          <a:ln w="53975"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B835A-907F-6545-93AF-776D83609242}"/>
              </a:ext>
            </a:extLst>
          </p:cNvPr>
          <p:cNvCxnSpPr>
            <a:cxnSpLocks/>
          </p:cNvCxnSpPr>
          <p:nvPr/>
        </p:nvCxnSpPr>
        <p:spPr>
          <a:xfrm>
            <a:off x="3356581" y="2401860"/>
            <a:ext cx="751496" cy="0"/>
          </a:xfrm>
          <a:prstGeom prst="line">
            <a:avLst/>
          </a:prstGeom>
          <a:ln w="53975"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B9A30-CA97-D144-875F-56B615FB3F77}"/>
              </a:ext>
            </a:extLst>
          </p:cNvPr>
          <p:cNvGrpSpPr/>
          <p:nvPr/>
        </p:nvGrpSpPr>
        <p:grpSpPr>
          <a:xfrm>
            <a:off x="1418524" y="3989384"/>
            <a:ext cx="4803773" cy="733229"/>
            <a:chOff x="367365" y="5319177"/>
            <a:chExt cx="6405031" cy="977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B80930-C95F-3940-8B2F-12E2C775A2B5}"/>
                    </a:ext>
                  </a:extLst>
                </p:cNvPr>
                <p:cNvSpPr txBox="1"/>
                <p:nvPr/>
              </p:nvSpPr>
              <p:spPr>
                <a:xfrm>
                  <a:off x="367365" y="5319177"/>
                  <a:ext cx="2746221" cy="36933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𝑐𝑦𝑐𝑙𝑒𝑠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𝑠𝑒𝑐𝑜𝑛𝑑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B80930-C95F-3940-8B2F-12E2C775A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65" y="5319177"/>
                  <a:ext cx="274622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681" t="-4348" r="-1227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1ADDA4-C4E0-A54D-8F94-625ED2A523D3}"/>
                    </a:ext>
                  </a:extLst>
                </p:cNvPr>
                <p:cNvSpPr txBox="1"/>
                <p:nvPr/>
              </p:nvSpPr>
              <p:spPr>
                <a:xfrm>
                  <a:off x="373272" y="5927483"/>
                  <a:ext cx="2753660" cy="36933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𝑎𝑛𝑔𝑙𝑒𝑠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𝑐𝑦𝑐𝑙𝑒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81ADDA4-C4E0-A54D-8F94-625ED2A52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72" y="5927483"/>
                  <a:ext cx="275366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29" t="-4348" r="-3049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9C8195-23FC-9749-B546-811C612931F9}"/>
                    </a:ext>
                  </a:extLst>
                </p:cNvPr>
                <p:cNvSpPr txBox="1"/>
                <p:nvPr/>
              </p:nvSpPr>
              <p:spPr>
                <a:xfrm>
                  <a:off x="5034827" y="5681261"/>
                  <a:ext cx="1737569" cy="492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9C8195-23FC-9749-B546-811C61293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27" y="5681261"/>
                  <a:ext cx="1737569" cy="492442"/>
                </a:xfrm>
                <a:prstGeom prst="rect">
                  <a:avLst/>
                </a:prstGeom>
                <a:blipFill>
                  <a:blip r:embed="rId7"/>
                  <a:stretch>
                    <a:fillRect l="-3846" r="-6731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3A90332-FEB7-C54A-BD82-7D9525B71C12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Model for a signal </a:t>
            </a:r>
            <a:r>
              <a:rPr lang="en-US" sz="2100" dirty="0">
                <a:solidFill>
                  <a:schemeClr val="bg1"/>
                </a:solidFill>
              </a:rPr>
              <a:t>(frequency, amplitude, and phase)</a:t>
            </a:r>
          </a:p>
        </p:txBody>
      </p:sp>
    </p:spTree>
    <p:extLst>
      <p:ext uri="{BB962C8B-B14F-4D97-AF65-F5344CB8AC3E}">
        <p14:creationId xmlns:p14="http://schemas.microsoft.com/office/powerpoint/2010/main" val="26435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20F88-7E38-DB4C-A68E-F0F14C26D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17"/>
          <a:stretch/>
        </p:blipFill>
        <p:spPr>
          <a:xfrm>
            <a:off x="1845749" y="781610"/>
            <a:ext cx="10176788" cy="29751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BAA94-F844-D440-9788-191F76B1C115}"/>
              </a:ext>
            </a:extLst>
          </p:cNvPr>
          <p:cNvCxnSpPr>
            <a:cxnSpLocks/>
          </p:cNvCxnSpPr>
          <p:nvPr/>
        </p:nvCxnSpPr>
        <p:spPr>
          <a:xfrm>
            <a:off x="4108076" y="1432112"/>
            <a:ext cx="0" cy="867335"/>
          </a:xfrm>
          <a:prstGeom prst="line">
            <a:avLst/>
          </a:prstGeom>
          <a:ln w="53975"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8D6334D-42A9-3D49-89DF-8B490C236BAD}"/>
              </a:ext>
            </a:extLst>
          </p:cNvPr>
          <p:cNvSpPr txBox="1"/>
          <p:nvPr/>
        </p:nvSpPr>
        <p:spPr>
          <a:xfrm>
            <a:off x="3543300" y="1986803"/>
            <a:ext cx="322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4227BB-AE1F-CD42-8941-3DE162EE74EE}"/>
                  </a:ext>
                </a:extLst>
              </p:cNvPr>
              <p:cNvSpPr txBox="1"/>
              <p:nvPr/>
            </p:nvSpPr>
            <p:spPr>
              <a:xfrm>
                <a:off x="2913077" y="4168550"/>
                <a:ext cx="9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4227BB-AE1F-CD42-8941-3DE162EE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077" y="4168550"/>
                <a:ext cx="955711" cy="276999"/>
              </a:xfrm>
              <a:prstGeom prst="rect">
                <a:avLst/>
              </a:prstGeom>
              <a:blipFill>
                <a:blip r:embed="rId3"/>
                <a:stretch>
                  <a:fillRect l="-3896" t="-4348" r="-779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D7356B3-CEAD-E74A-AEBD-3F64EF9B9C54}"/>
              </a:ext>
            </a:extLst>
          </p:cNvPr>
          <p:cNvSpPr txBox="1"/>
          <p:nvPr/>
        </p:nvSpPr>
        <p:spPr>
          <a:xfrm>
            <a:off x="3486548" y="160895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EAF5DE-B28A-5B40-A060-910721BAC35B}"/>
              </a:ext>
            </a:extLst>
          </p:cNvPr>
          <p:cNvCxnSpPr>
            <a:cxnSpLocks/>
          </p:cNvCxnSpPr>
          <p:nvPr/>
        </p:nvCxnSpPr>
        <p:spPr>
          <a:xfrm>
            <a:off x="2175062" y="3873382"/>
            <a:ext cx="0" cy="867335"/>
          </a:xfrm>
          <a:prstGeom prst="line">
            <a:avLst/>
          </a:prstGeom>
          <a:ln w="53975"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793E86-2883-AA4F-95E8-DE205C7EFCE9}"/>
                  </a:ext>
                </a:extLst>
              </p:cNvPr>
              <p:cNvSpPr txBox="1"/>
              <p:nvPr/>
            </p:nvSpPr>
            <p:spPr>
              <a:xfrm>
                <a:off x="2548547" y="419313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793E86-2883-AA4F-95E8-DE205C7EF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47" y="4193135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655CA3-88D4-7B40-9BD7-D91533DF734F}"/>
                  </a:ext>
                </a:extLst>
              </p:cNvPr>
              <p:cNvSpPr txBox="1"/>
              <p:nvPr/>
            </p:nvSpPr>
            <p:spPr>
              <a:xfrm>
                <a:off x="3992203" y="41685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655CA3-88D4-7B40-9BD7-D91533DF7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03" y="416855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5263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894B8-21B4-0A4F-8E3D-1CF8A55C3A85}"/>
                  </a:ext>
                </a:extLst>
              </p:cNvPr>
              <p:cNvSpPr txBox="1"/>
              <p:nvPr/>
            </p:nvSpPr>
            <p:spPr>
              <a:xfrm>
                <a:off x="4341996" y="4163725"/>
                <a:ext cx="1307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C894B8-21B4-0A4F-8E3D-1CF8A55C3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996" y="4163725"/>
                <a:ext cx="1307281" cy="276999"/>
              </a:xfrm>
              <a:prstGeom prst="rect">
                <a:avLst/>
              </a:prstGeom>
              <a:blipFill>
                <a:blip r:embed="rId5"/>
                <a:stretch>
                  <a:fillRect l="-2885" t="-8696" r="-576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D844BB-2D1D-714A-9D9A-28CFFD926C4B}"/>
              </a:ext>
            </a:extLst>
          </p:cNvPr>
          <p:cNvSpPr txBox="1"/>
          <p:nvPr/>
        </p:nvSpPr>
        <p:spPr>
          <a:xfrm>
            <a:off x="4649963" y="2753115"/>
            <a:ext cx="16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= </a:t>
            </a:r>
            <a:r>
              <a:rPr lang="en-US" i="1" dirty="0"/>
              <a:t>t second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5C7E4-AD24-974D-AC43-EEBE80CAD1CE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Frequency, Amplitude, and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38F6E-64BF-6F49-A105-DA5495E4DDDC}"/>
                  </a:ext>
                </a:extLst>
              </p:cNvPr>
              <p:cNvSpPr txBox="1"/>
              <p:nvPr/>
            </p:nvSpPr>
            <p:spPr>
              <a:xfrm>
                <a:off x="2322621" y="844426"/>
                <a:ext cx="2059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𝑐𝑦𝑐𝑙𝑒𝑠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𝑠𝑒𝑐𝑜𝑛𝑑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38F6E-64BF-6F49-A105-DA5495E4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621" y="844426"/>
                <a:ext cx="2059666" cy="276999"/>
              </a:xfrm>
              <a:prstGeom prst="rect">
                <a:avLst/>
              </a:prstGeom>
              <a:blipFill>
                <a:blip r:embed="rId6"/>
                <a:stretch>
                  <a:fillRect l="-3067" t="-4348" r="-184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7CA70-CE62-9D43-ADCB-8A782C0C51CD}"/>
                  </a:ext>
                </a:extLst>
              </p:cNvPr>
              <p:cNvSpPr txBox="1"/>
              <p:nvPr/>
            </p:nvSpPr>
            <p:spPr>
              <a:xfrm>
                <a:off x="2322621" y="526021"/>
                <a:ext cx="2065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𝑐𝑦𝑐𝑙𝑒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7CA70-CE62-9D43-ADCB-8A782C0C5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621" y="526021"/>
                <a:ext cx="2065245" cy="276999"/>
              </a:xfrm>
              <a:prstGeom prst="rect">
                <a:avLst/>
              </a:prstGeom>
              <a:blipFill>
                <a:blip r:embed="rId7"/>
                <a:stretch>
                  <a:fillRect l="-1829" t="-4348" r="-24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780045B-4757-AD4E-BAE3-142E363C321C}"/>
              </a:ext>
            </a:extLst>
          </p:cNvPr>
          <p:cNvSpPr txBox="1"/>
          <p:nvPr/>
        </p:nvSpPr>
        <p:spPr>
          <a:xfrm>
            <a:off x="2609472" y="2658604"/>
            <a:ext cx="823623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0ACD741-DC2B-E642-A192-3C536C484E57}"/>
              </a:ext>
            </a:extLst>
          </p:cNvPr>
          <p:cNvSpPr/>
          <p:nvPr/>
        </p:nvSpPr>
        <p:spPr>
          <a:xfrm>
            <a:off x="3438940" y="2415209"/>
            <a:ext cx="383768" cy="451756"/>
          </a:xfrm>
          <a:custGeom>
            <a:avLst/>
            <a:gdLst>
              <a:gd name="connsiteX0" fmla="*/ 0 w 511691"/>
              <a:gd name="connsiteY0" fmla="*/ 596348 h 602341"/>
              <a:gd name="connsiteX1" fmla="*/ 477078 w 511691"/>
              <a:gd name="connsiteY1" fmla="*/ 516835 h 602341"/>
              <a:gd name="connsiteX2" fmla="*/ 437322 w 511691"/>
              <a:gd name="connsiteY2" fmla="*/ 0 h 6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691" h="602341">
                <a:moveTo>
                  <a:pt x="0" y="596348"/>
                </a:moveTo>
                <a:cubicBezTo>
                  <a:pt x="202095" y="606287"/>
                  <a:pt x="404191" y="616226"/>
                  <a:pt x="477078" y="516835"/>
                </a:cubicBezTo>
                <a:cubicBezTo>
                  <a:pt x="549965" y="417444"/>
                  <a:pt x="493643" y="208722"/>
                  <a:pt x="437322" y="0"/>
                </a:cubicBezTo>
              </a:path>
            </a:pathLst>
          </a:custGeom>
          <a:noFill/>
          <a:ln w="34925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488029-DEC7-934B-A92E-E268164E10BC}"/>
                  </a:ext>
                </a:extLst>
              </p:cNvPr>
              <p:cNvSpPr txBox="1"/>
              <p:nvPr/>
            </p:nvSpPr>
            <p:spPr>
              <a:xfrm>
                <a:off x="2422964" y="4751280"/>
                <a:ext cx="2034788" cy="3231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m:rPr>
                          <m:sty m:val="p"/>
                        </m:rPr>
                        <a:rPr lang="en-US" sz="2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488029-DEC7-934B-A92E-E268164E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64" y="4751280"/>
                <a:ext cx="2034788" cy="323165"/>
              </a:xfrm>
              <a:prstGeom prst="rect">
                <a:avLst/>
              </a:prstGeom>
              <a:blipFill>
                <a:blip r:embed="rId8"/>
                <a:stretch>
                  <a:fillRect l="-2484" t="-3704" r="-43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99C42E3-93B5-D94C-9817-FCF4A50B1963}"/>
              </a:ext>
            </a:extLst>
          </p:cNvPr>
          <p:cNvSpPr txBox="1"/>
          <p:nvPr/>
        </p:nvSpPr>
        <p:spPr>
          <a:xfrm>
            <a:off x="4454915" y="4740716"/>
            <a:ext cx="354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with initial/additional phase </a:t>
            </a:r>
            <a:r>
              <a:rPr lang="en-US" dirty="0" err="1"/>
              <a:t>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9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30CFDB5-9131-1A4B-BAF4-B58D98551485}"/>
              </a:ext>
            </a:extLst>
          </p:cNvPr>
          <p:cNvGrpSpPr/>
          <p:nvPr/>
        </p:nvGrpSpPr>
        <p:grpSpPr>
          <a:xfrm>
            <a:off x="1821184" y="2909313"/>
            <a:ext cx="4387592" cy="777563"/>
            <a:chOff x="878367" y="2123989"/>
            <a:chExt cx="5850123" cy="1036751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FF5C59E-1D25-F248-B182-D07DDE4A0F2C}"/>
                </a:ext>
              </a:extLst>
            </p:cNvPr>
            <p:cNvSpPr/>
            <p:nvPr/>
          </p:nvSpPr>
          <p:spPr>
            <a:xfrm>
              <a:off x="878367" y="2123989"/>
              <a:ext cx="1476322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1B50304-2812-0445-ABBC-847CCEBECE77}"/>
                </a:ext>
              </a:extLst>
            </p:cNvPr>
            <p:cNvSpPr/>
            <p:nvPr/>
          </p:nvSpPr>
          <p:spPr>
            <a:xfrm>
              <a:off x="2339567" y="2160983"/>
              <a:ext cx="1476322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D2FE37E-5755-FA48-A8CA-047547E53B18}"/>
                </a:ext>
              </a:extLst>
            </p:cNvPr>
            <p:cNvSpPr/>
            <p:nvPr/>
          </p:nvSpPr>
          <p:spPr>
            <a:xfrm>
              <a:off x="3796270" y="2225801"/>
              <a:ext cx="1476322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4374087-B9A5-0F4C-AB42-EAA2781A89EC}"/>
                </a:ext>
              </a:extLst>
            </p:cNvPr>
            <p:cNvSpPr/>
            <p:nvPr/>
          </p:nvSpPr>
          <p:spPr>
            <a:xfrm>
              <a:off x="5252168" y="2288036"/>
              <a:ext cx="1476322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7EE52-3B8B-2046-BFE6-CD52438373DC}"/>
              </a:ext>
            </a:extLst>
          </p:cNvPr>
          <p:cNvGrpSpPr/>
          <p:nvPr/>
        </p:nvGrpSpPr>
        <p:grpSpPr>
          <a:xfrm>
            <a:off x="1358849" y="567792"/>
            <a:ext cx="6459285" cy="2006291"/>
            <a:chOff x="287799" y="757056"/>
            <a:chExt cx="8612381" cy="26750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87497B-0133-B148-817B-147C02D70973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5C3F8A-9A16-3147-86C9-D4B854300DB2}"/>
                </a:ext>
              </a:extLst>
            </p:cNvPr>
            <p:cNvCxnSpPr/>
            <p:nvPr/>
          </p:nvCxnSpPr>
          <p:spPr>
            <a:xfrm flipV="1">
              <a:off x="881299" y="757056"/>
              <a:ext cx="0" cy="1951847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167C9-97B2-6C49-837B-65C95CAF22D5}"/>
                </a:ext>
              </a:extLst>
            </p:cNvPr>
            <p:cNvSpPr txBox="1"/>
            <p:nvPr/>
          </p:nvSpPr>
          <p:spPr>
            <a:xfrm rot="16200000">
              <a:off x="24754" y="1337820"/>
              <a:ext cx="1264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Amplitude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69CFBF-ADF7-F04E-A1DF-D743A3DCC3CC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DC6EDA-FE75-E24B-902F-AD654364320F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10E216-3CDA-6A43-B873-E631F134F400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5B381B-4432-CA48-A628-C33F54A5A55A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8F7448-07CB-7047-9650-808EE0C7255B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0392748-A94F-E546-96B0-37749E39788A}"/>
                </a:ext>
              </a:extLst>
            </p:cNvPr>
            <p:cNvGrpSpPr/>
            <p:nvPr/>
          </p:nvGrpSpPr>
          <p:grpSpPr>
            <a:xfrm>
              <a:off x="893218" y="1290862"/>
              <a:ext cx="5831038" cy="909698"/>
              <a:chOff x="893218" y="1290862"/>
              <a:chExt cx="5831038" cy="909698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A8BE80E-4ED7-5A4D-A3AA-0D441EB0EAAF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31859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20ABC6B-D19A-BF4E-979D-4BD2C243A421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31859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F24F3E-7CE6-9741-A8AC-7BB9B6E193C7}"/>
                </a:ext>
              </a:extLst>
            </p:cNvPr>
            <p:cNvSpPr txBox="1"/>
            <p:nvPr/>
          </p:nvSpPr>
          <p:spPr>
            <a:xfrm>
              <a:off x="2031601" y="275500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CCEEF3-6F82-7945-A5F2-9699DC6DDA58}"/>
                </a:ext>
              </a:extLst>
            </p:cNvPr>
            <p:cNvSpPr txBox="1"/>
            <p:nvPr/>
          </p:nvSpPr>
          <p:spPr>
            <a:xfrm>
              <a:off x="3482447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A079CF-228C-CB43-A864-1C7E03433821}"/>
                </a:ext>
              </a:extLst>
            </p:cNvPr>
            <p:cNvSpPr txBox="1"/>
            <p:nvPr/>
          </p:nvSpPr>
          <p:spPr>
            <a:xfrm>
              <a:off x="4969870" y="274141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B903BB-4D58-CA42-BBB4-865361F7FC7B}"/>
                </a:ext>
              </a:extLst>
            </p:cNvPr>
            <p:cNvSpPr txBox="1"/>
            <p:nvPr/>
          </p:nvSpPr>
          <p:spPr>
            <a:xfrm>
              <a:off x="6457293" y="2734616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2B93A5-4E83-D24B-99B9-2E3A2B2E9127}"/>
                </a:ext>
              </a:extLst>
            </p:cNvPr>
            <p:cNvSpPr txBox="1"/>
            <p:nvPr/>
          </p:nvSpPr>
          <p:spPr>
            <a:xfrm>
              <a:off x="7944716" y="2727820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1.25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D696B4-1CB5-0E40-8F14-2ADB5B50B327}"/>
                </a:ext>
              </a:extLst>
            </p:cNvPr>
            <p:cNvSpPr txBox="1"/>
            <p:nvPr/>
          </p:nvSpPr>
          <p:spPr>
            <a:xfrm>
              <a:off x="7635427" y="2163566"/>
              <a:ext cx="12647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Time (sec)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2A1CAB-45DD-BC48-A937-F09C74D045C6}"/>
                </a:ext>
              </a:extLst>
            </p:cNvPr>
            <p:cNvSpPr txBox="1"/>
            <p:nvPr/>
          </p:nvSpPr>
          <p:spPr>
            <a:xfrm>
              <a:off x="601251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0.00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7D7DBE2-90AC-C446-A45F-1C6AF5D65FEF}"/>
              </a:ext>
            </a:extLst>
          </p:cNvPr>
          <p:cNvGrpSpPr/>
          <p:nvPr/>
        </p:nvGrpSpPr>
        <p:grpSpPr>
          <a:xfrm>
            <a:off x="1358850" y="2349979"/>
            <a:ext cx="6459287" cy="2166570"/>
            <a:chOff x="287800" y="543351"/>
            <a:chExt cx="8612382" cy="288875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54BD517-96F0-0744-848C-3488DF05E288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3C2D-B775-DE40-86CA-CB5426211086}"/>
                </a:ext>
              </a:extLst>
            </p:cNvPr>
            <p:cNvCxnSpPr/>
            <p:nvPr/>
          </p:nvCxnSpPr>
          <p:spPr>
            <a:xfrm flipV="1">
              <a:off x="881299" y="543351"/>
              <a:ext cx="0" cy="21470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A1E9365-3806-3D48-A4F1-AD613CA39D99}"/>
                </a:ext>
              </a:extLst>
            </p:cNvPr>
            <p:cNvSpPr txBox="1"/>
            <p:nvPr/>
          </p:nvSpPr>
          <p:spPr>
            <a:xfrm rot="16200000">
              <a:off x="24755" y="1337820"/>
              <a:ext cx="1264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Amplitude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F95AF8-2790-3A46-9285-86C0A5522616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D69CFC3-2DB2-EE40-9B88-ADFA83A3D579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B75FB5-B697-4446-AF1D-EC438C8310B4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676F6B-AC2A-1041-996A-4D9BF2D3DD64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2F48719-2B8A-1840-9AFD-20F978BA83AB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2EE268-E539-6F4E-9ECB-AD6426E65A41}"/>
                </a:ext>
              </a:extLst>
            </p:cNvPr>
            <p:cNvSpPr txBox="1"/>
            <p:nvPr/>
          </p:nvSpPr>
          <p:spPr>
            <a:xfrm>
              <a:off x="2031600" y="275500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0.25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7C16676-3D02-674C-BDD3-94BBFF926D3B}"/>
                </a:ext>
              </a:extLst>
            </p:cNvPr>
            <p:cNvSpPr txBox="1"/>
            <p:nvPr/>
          </p:nvSpPr>
          <p:spPr>
            <a:xfrm>
              <a:off x="3482447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0.50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35DE886-54D0-2E41-B83A-332183444976}"/>
                </a:ext>
              </a:extLst>
            </p:cNvPr>
            <p:cNvSpPr txBox="1"/>
            <p:nvPr/>
          </p:nvSpPr>
          <p:spPr>
            <a:xfrm>
              <a:off x="4969871" y="274141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0.75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7162E07-DDBB-0643-A7E1-32A10ADF8749}"/>
                </a:ext>
              </a:extLst>
            </p:cNvPr>
            <p:cNvSpPr txBox="1"/>
            <p:nvPr/>
          </p:nvSpPr>
          <p:spPr>
            <a:xfrm>
              <a:off x="6457293" y="2734616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2AA512B-1C20-4D47-AAE3-7F6B477C8F0C}"/>
                </a:ext>
              </a:extLst>
            </p:cNvPr>
            <p:cNvSpPr txBox="1"/>
            <p:nvPr/>
          </p:nvSpPr>
          <p:spPr>
            <a:xfrm>
              <a:off x="7944716" y="2727820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1.25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93D9F9B-4510-844F-AE07-123F2C10F4FC}"/>
                </a:ext>
              </a:extLst>
            </p:cNvPr>
            <p:cNvSpPr txBox="1"/>
            <p:nvPr/>
          </p:nvSpPr>
          <p:spPr>
            <a:xfrm>
              <a:off x="7635427" y="2163566"/>
              <a:ext cx="12647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Time (sec)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770B7B-3A42-1241-AF53-114D9E595996}"/>
                </a:ext>
              </a:extLst>
            </p:cNvPr>
            <p:cNvSpPr txBox="1"/>
            <p:nvPr/>
          </p:nvSpPr>
          <p:spPr>
            <a:xfrm>
              <a:off x="601251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0.00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88D48-F52D-0847-938E-1E182D16C22A}"/>
              </a:ext>
            </a:extLst>
          </p:cNvPr>
          <p:cNvCxnSpPr/>
          <p:nvPr/>
        </p:nvCxnSpPr>
        <p:spPr>
          <a:xfrm>
            <a:off x="4008697" y="781535"/>
            <a:ext cx="0" cy="108112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0FE174B-4F5A-DD45-8196-71407F34CD88}"/>
              </a:ext>
            </a:extLst>
          </p:cNvPr>
          <p:cNvCxnSpPr/>
          <p:nvPr/>
        </p:nvCxnSpPr>
        <p:spPr>
          <a:xfrm>
            <a:off x="6208063" y="806081"/>
            <a:ext cx="0" cy="108112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2AB82-00B9-5448-8505-3CB501125EAA}"/>
              </a:ext>
            </a:extLst>
          </p:cNvPr>
          <p:cNvGrpSpPr/>
          <p:nvPr/>
        </p:nvGrpSpPr>
        <p:grpSpPr>
          <a:xfrm>
            <a:off x="2908068" y="2772372"/>
            <a:ext cx="4791180" cy="1081127"/>
            <a:chOff x="2353424" y="3696496"/>
            <a:chExt cx="6388240" cy="14415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8B3BAE2-6CA9-6B4C-8ECE-291CA6C9D997}"/>
                </a:ext>
              </a:extLst>
            </p:cNvPr>
            <p:cNvSpPr txBox="1"/>
            <p:nvPr/>
          </p:nvSpPr>
          <p:spPr>
            <a:xfrm>
              <a:off x="6847436" y="3774116"/>
              <a:ext cx="189422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Frequency: 4Hz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6A98435-2880-B14C-8624-03E6F4CBBDF4}"/>
                </a:ext>
              </a:extLst>
            </p:cNvPr>
            <p:cNvCxnSpPr/>
            <p:nvPr/>
          </p:nvCxnSpPr>
          <p:spPr>
            <a:xfrm>
              <a:off x="2353424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F4981F-B22D-5242-AD5F-FCB030193255}"/>
                </a:ext>
              </a:extLst>
            </p:cNvPr>
            <p:cNvCxnSpPr/>
            <p:nvPr/>
          </p:nvCxnSpPr>
          <p:spPr>
            <a:xfrm>
              <a:off x="3820929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19425CF-7CD4-0548-B0DF-162F445A7FAC}"/>
                </a:ext>
              </a:extLst>
            </p:cNvPr>
            <p:cNvCxnSpPr/>
            <p:nvPr/>
          </p:nvCxnSpPr>
          <p:spPr>
            <a:xfrm>
              <a:off x="5288434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CD8F98A-19D7-0E46-80F0-1BD2BA8EAFEF}"/>
                </a:ext>
              </a:extLst>
            </p:cNvPr>
            <p:cNvCxnSpPr/>
            <p:nvPr/>
          </p:nvCxnSpPr>
          <p:spPr>
            <a:xfrm>
              <a:off x="6755939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6C95BEF-B52D-174B-9383-4D3E777826D1}"/>
              </a:ext>
            </a:extLst>
          </p:cNvPr>
          <p:cNvSpPr txBox="1"/>
          <p:nvPr/>
        </p:nvSpPr>
        <p:spPr>
          <a:xfrm>
            <a:off x="6278577" y="471435"/>
            <a:ext cx="1420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Frequency: 2Hz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4C5608-A734-434D-A1E2-571231434E55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Frequency, Amplitude, and Phase</a:t>
            </a:r>
          </a:p>
        </p:txBody>
      </p:sp>
    </p:spTree>
    <p:extLst>
      <p:ext uri="{BB962C8B-B14F-4D97-AF65-F5344CB8AC3E}">
        <p14:creationId xmlns:p14="http://schemas.microsoft.com/office/powerpoint/2010/main" val="16818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B7EE52-3B8B-2046-BFE6-CD52438373DC}"/>
              </a:ext>
            </a:extLst>
          </p:cNvPr>
          <p:cNvGrpSpPr/>
          <p:nvPr/>
        </p:nvGrpSpPr>
        <p:grpSpPr>
          <a:xfrm>
            <a:off x="1358849" y="567792"/>
            <a:ext cx="6459285" cy="2006291"/>
            <a:chOff x="287799" y="757056"/>
            <a:chExt cx="8612381" cy="26750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87497B-0133-B148-817B-147C02D70973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5C3F8A-9A16-3147-86C9-D4B854300DB2}"/>
                </a:ext>
              </a:extLst>
            </p:cNvPr>
            <p:cNvCxnSpPr/>
            <p:nvPr/>
          </p:nvCxnSpPr>
          <p:spPr>
            <a:xfrm flipV="1">
              <a:off x="881299" y="757056"/>
              <a:ext cx="0" cy="1951847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167C9-97B2-6C49-837B-65C95CAF22D5}"/>
                </a:ext>
              </a:extLst>
            </p:cNvPr>
            <p:cNvSpPr txBox="1"/>
            <p:nvPr/>
          </p:nvSpPr>
          <p:spPr>
            <a:xfrm rot="16200000">
              <a:off x="24754" y="1337820"/>
              <a:ext cx="1264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Amplitude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69CFBF-ADF7-F04E-A1DF-D743A3DCC3CC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DC6EDA-FE75-E24B-902F-AD654364320F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10E216-3CDA-6A43-B873-E631F134F400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5B381B-4432-CA48-A628-C33F54A5A55A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8F7448-07CB-7047-9650-808EE0C7255B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0392748-A94F-E546-96B0-37749E39788A}"/>
                </a:ext>
              </a:extLst>
            </p:cNvPr>
            <p:cNvGrpSpPr/>
            <p:nvPr/>
          </p:nvGrpSpPr>
          <p:grpSpPr>
            <a:xfrm>
              <a:off x="893218" y="1290862"/>
              <a:ext cx="5831038" cy="909698"/>
              <a:chOff x="893218" y="1290862"/>
              <a:chExt cx="5831038" cy="909698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A8BE80E-4ED7-5A4D-A3AA-0D441EB0EAAF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31859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20ABC6B-D19A-BF4E-979D-4BD2C243A421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31859C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F24F3E-7CE6-9741-A8AC-7BB9B6E193C7}"/>
                </a:ext>
              </a:extLst>
            </p:cNvPr>
            <p:cNvSpPr txBox="1"/>
            <p:nvPr/>
          </p:nvSpPr>
          <p:spPr>
            <a:xfrm>
              <a:off x="2031601" y="275500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CCEEF3-6F82-7945-A5F2-9699DC6DDA58}"/>
                </a:ext>
              </a:extLst>
            </p:cNvPr>
            <p:cNvSpPr txBox="1"/>
            <p:nvPr/>
          </p:nvSpPr>
          <p:spPr>
            <a:xfrm>
              <a:off x="3482447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A079CF-228C-CB43-A864-1C7E03433821}"/>
                </a:ext>
              </a:extLst>
            </p:cNvPr>
            <p:cNvSpPr txBox="1"/>
            <p:nvPr/>
          </p:nvSpPr>
          <p:spPr>
            <a:xfrm>
              <a:off x="4969870" y="274141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B903BB-4D58-CA42-BBB4-865361F7FC7B}"/>
                </a:ext>
              </a:extLst>
            </p:cNvPr>
            <p:cNvSpPr txBox="1"/>
            <p:nvPr/>
          </p:nvSpPr>
          <p:spPr>
            <a:xfrm>
              <a:off x="6457293" y="2734616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2B93A5-4E83-D24B-99B9-2E3A2B2E9127}"/>
                </a:ext>
              </a:extLst>
            </p:cNvPr>
            <p:cNvSpPr txBox="1"/>
            <p:nvPr/>
          </p:nvSpPr>
          <p:spPr>
            <a:xfrm>
              <a:off x="7944716" y="2727820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1.25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D696B4-1CB5-0E40-8F14-2ADB5B50B327}"/>
                </a:ext>
              </a:extLst>
            </p:cNvPr>
            <p:cNvSpPr txBox="1"/>
            <p:nvPr/>
          </p:nvSpPr>
          <p:spPr>
            <a:xfrm>
              <a:off x="7635427" y="2163566"/>
              <a:ext cx="12647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Time (sec)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2A1CAB-45DD-BC48-A937-F09C74D045C6}"/>
                </a:ext>
              </a:extLst>
            </p:cNvPr>
            <p:cNvSpPr txBox="1"/>
            <p:nvPr/>
          </p:nvSpPr>
          <p:spPr>
            <a:xfrm>
              <a:off x="601251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0.00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7D7DBE2-90AC-C446-A45F-1C6AF5D65FEF}"/>
              </a:ext>
            </a:extLst>
          </p:cNvPr>
          <p:cNvGrpSpPr/>
          <p:nvPr/>
        </p:nvGrpSpPr>
        <p:grpSpPr>
          <a:xfrm>
            <a:off x="1358850" y="2349979"/>
            <a:ext cx="6459287" cy="2166570"/>
            <a:chOff x="287800" y="543351"/>
            <a:chExt cx="8612382" cy="288875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54BD517-96F0-0744-848C-3488DF05E288}"/>
                </a:ext>
              </a:extLst>
            </p:cNvPr>
            <p:cNvCxnSpPr>
              <a:cxnSpLocks/>
            </p:cNvCxnSpPr>
            <p:nvPr/>
          </p:nvCxnSpPr>
          <p:spPr>
            <a:xfrm>
              <a:off x="878366" y="2680945"/>
              <a:ext cx="7863298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3C2D-B775-DE40-86CA-CB5426211086}"/>
                </a:ext>
              </a:extLst>
            </p:cNvPr>
            <p:cNvCxnSpPr/>
            <p:nvPr/>
          </p:nvCxnSpPr>
          <p:spPr>
            <a:xfrm flipV="1">
              <a:off x="881299" y="543351"/>
              <a:ext cx="0" cy="2147032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A1E9365-3806-3D48-A4F1-AD613CA39D99}"/>
                </a:ext>
              </a:extLst>
            </p:cNvPr>
            <p:cNvSpPr txBox="1"/>
            <p:nvPr/>
          </p:nvSpPr>
          <p:spPr>
            <a:xfrm rot="16200000">
              <a:off x="24755" y="1337820"/>
              <a:ext cx="1264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Amplitude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F95AF8-2790-3A46-9285-86C0A5522616}"/>
                </a:ext>
              </a:extLst>
            </p:cNvPr>
            <p:cNvCxnSpPr/>
            <p:nvPr/>
          </p:nvCxnSpPr>
          <p:spPr>
            <a:xfrm>
              <a:off x="2354688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D69CFC3-2DB2-EE40-9B88-ADFA83A3D579}"/>
                </a:ext>
              </a:extLst>
            </p:cNvPr>
            <p:cNvCxnSpPr/>
            <p:nvPr/>
          </p:nvCxnSpPr>
          <p:spPr>
            <a:xfrm>
              <a:off x="3820931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B75FB5-B697-4446-AF1D-EC438C8310B4}"/>
                </a:ext>
              </a:extLst>
            </p:cNvPr>
            <p:cNvCxnSpPr/>
            <p:nvPr/>
          </p:nvCxnSpPr>
          <p:spPr>
            <a:xfrm>
              <a:off x="5287174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676F6B-AC2A-1041-996A-4D9BF2D3DD64}"/>
                </a:ext>
              </a:extLst>
            </p:cNvPr>
            <p:cNvCxnSpPr/>
            <p:nvPr/>
          </p:nvCxnSpPr>
          <p:spPr>
            <a:xfrm>
              <a:off x="6753417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2F48719-2B8A-1840-9AFD-20F978BA83AB}"/>
                </a:ext>
              </a:extLst>
            </p:cNvPr>
            <p:cNvCxnSpPr/>
            <p:nvPr/>
          </p:nvCxnSpPr>
          <p:spPr>
            <a:xfrm>
              <a:off x="8219660" y="2560341"/>
              <a:ext cx="0" cy="235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2EE268-E539-6F4E-9ECB-AD6426E65A41}"/>
                </a:ext>
              </a:extLst>
            </p:cNvPr>
            <p:cNvSpPr txBox="1"/>
            <p:nvPr/>
          </p:nvSpPr>
          <p:spPr>
            <a:xfrm>
              <a:off x="2031600" y="275500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0.25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7C16676-3D02-674C-BDD3-94BBFF926D3B}"/>
                </a:ext>
              </a:extLst>
            </p:cNvPr>
            <p:cNvSpPr txBox="1"/>
            <p:nvPr/>
          </p:nvSpPr>
          <p:spPr>
            <a:xfrm>
              <a:off x="3482447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0.50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35DE886-54D0-2E41-B83A-332183444976}"/>
                </a:ext>
              </a:extLst>
            </p:cNvPr>
            <p:cNvSpPr txBox="1"/>
            <p:nvPr/>
          </p:nvSpPr>
          <p:spPr>
            <a:xfrm>
              <a:off x="4969871" y="2741412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0.75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7162E07-DDBB-0643-A7E1-32A10ADF8749}"/>
                </a:ext>
              </a:extLst>
            </p:cNvPr>
            <p:cNvSpPr txBox="1"/>
            <p:nvPr/>
          </p:nvSpPr>
          <p:spPr>
            <a:xfrm>
              <a:off x="6457293" y="2734616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2AA512B-1C20-4D47-AAE3-7F6B477C8F0C}"/>
                </a:ext>
              </a:extLst>
            </p:cNvPr>
            <p:cNvSpPr txBox="1"/>
            <p:nvPr/>
          </p:nvSpPr>
          <p:spPr>
            <a:xfrm>
              <a:off x="7944716" y="2727820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1.25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93D9F9B-4510-844F-AE07-123F2C10F4FC}"/>
                </a:ext>
              </a:extLst>
            </p:cNvPr>
            <p:cNvSpPr txBox="1"/>
            <p:nvPr/>
          </p:nvSpPr>
          <p:spPr>
            <a:xfrm>
              <a:off x="7635427" y="2163566"/>
              <a:ext cx="12647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Time (sec)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770B7B-3A42-1241-AF53-114D9E595996}"/>
                </a:ext>
              </a:extLst>
            </p:cNvPr>
            <p:cNvSpPr txBox="1"/>
            <p:nvPr/>
          </p:nvSpPr>
          <p:spPr>
            <a:xfrm>
              <a:off x="601251" y="2748208"/>
              <a:ext cx="646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0.00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388D48-F52D-0847-938E-1E182D16C22A}"/>
              </a:ext>
            </a:extLst>
          </p:cNvPr>
          <p:cNvCxnSpPr/>
          <p:nvPr/>
        </p:nvCxnSpPr>
        <p:spPr>
          <a:xfrm>
            <a:off x="4008697" y="781535"/>
            <a:ext cx="0" cy="108112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0FE174B-4F5A-DD45-8196-71407F34CD88}"/>
              </a:ext>
            </a:extLst>
          </p:cNvPr>
          <p:cNvCxnSpPr/>
          <p:nvPr/>
        </p:nvCxnSpPr>
        <p:spPr>
          <a:xfrm>
            <a:off x="6208063" y="806081"/>
            <a:ext cx="0" cy="108112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2AB82-00B9-5448-8505-3CB501125EAA}"/>
              </a:ext>
            </a:extLst>
          </p:cNvPr>
          <p:cNvGrpSpPr/>
          <p:nvPr/>
        </p:nvGrpSpPr>
        <p:grpSpPr>
          <a:xfrm>
            <a:off x="2908069" y="2772372"/>
            <a:ext cx="3301886" cy="1081127"/>
            <a:chOff x="2353424" y="3696496"/>
            <a:chExt cx="4402515" cy="14415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6A98435-2880-B14C-8624-03E6F4CBBDF4}"/>
                </a:ext>
              </a:extLst>
            </p:cNvPr>
            <p:cNvCxnSpPr/>
            <p:nvPr/>
          </p:nvCxnSpPr>
          <p:spPr>
            <a:xfrm>
              <a:off x="2353424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F4981F-B22D-5242-AD5F-FCB030193255}"/>
                </a:ext>
              </a:extLst>
            </p:cNvPr>
            <p:cNvCxnSpPr/>
            <p:nvPr/>
          </p:nvCxnSpPr>
          <p:spPr>
            <a:xfrm>
              <a:off x="3820929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19425CF-7CD4-0548-B0DF-162F445A7FAC}"/>
                </a:ext>
              </a:extLst>
            </p:cNvPr>
            <p:cNvCxnSpPr/>
            <p:nvPr/>
          </p:nvCxnSpPr>
          <p:spPr>
            <a:xfrm>
              <a:off x="5288434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CD8F98A-19D7-0E46-80F0-1BD2BA8EAFEF}"/>
                </a:ext>
              </a:extLst>
            </p:cNvPr>
            <p:cNvCxnSpPr/>
            <p:nvPr/>
          </p:nvCxnSpPr>
          <p:spPr>
            <a:xfrm>
              <a:off x="6755939" y="3696496"/>
              <a:ext cx="0" cy="14415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6C95BEF-B52D-174B-9383-4D3E777826D1}"/>
              </a:ext>
            </a:extLst>
          </p:cNvPr>
          <p:cNvSpPr txBox="1"/>
          <p:nvPr/>
        </p:nvSpPr>
        <p:spPr>
          <a:xfrm>
            <a:off x="6278577" y="471435"/>
            <a:ext cx="1420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Frequency: 2Hz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C1D7AEA0-7C61-8F4B-B21D-1E08D3CCB58A}"/>
              </a:ext>
            </a:extLst>
          </p:cNvPr>
          <p:cNvSpPr/>
          <p:nvPr/>
        </p:nvSpPr>
        <p:spPr>
          <a:xfrm>
            <a:off x="1822077" y="2796273"/>
            <a:ext cx="1081580" cy="1113458"/>
          </a:xfrm>
          <a:custGeom>
            <a:avLst/>
            <a:gdLst>
              <a:gd name="connsiteX0" fmla="*/ 0 w 1411941"/>
              <a:gd name="connsiteY0" fmla="*/ 1143954 h 1484610"/>
              <a:gd name="connsiteX1" fmla="*/ 174812 w 1411941"/>
              <a:gd name="connsiteY1" fmla="*/ 444707 h 1484610"/>
              <a:gd name="connsiteX2" fmla="*/ 268941 w 1411941"/>
              <a:gd name="connsiteY2" fmla="*/ 780883 h 1484610"/>
              <a:gd name="connsiteX3" fmla="*/ 336176 w 1411941"/>
              <a:gd name="connsiteY3" fmla="*/ 229554 h 1484610"/>
              <a:gd name="connsiteX4" fmla="*/ 430306 w 1411941"/>
              <a:gd name="connsiteY4" fmla="*/ 659860 h 1484610"/>
              <a:gd name="connsiteX5" fmla="*/ 524435 w 1411941"/>
              <a:gd name="connsiteY5" fmla="*/ 14401 h 1484610"/>
              <a:gd name="connsiteX6" fmla="*/ 645459 w 1411941"/>
              <a:gd name="connsiteY6" fmla="*/ 1412895 h 1484610"/>
              <a:gd name="connsiteX7" fmla="*/ 726141 w 1411941"/>
              <a:gd name="connsiteY7" fmla="*/ 861565 h 1484610"/>
              <a:gd name="connsiteX8" fmla="*/ 847165 w 1411941"/>
              <a:gd name="connsiteY8" fmla="*/ 1251530 h 1484610"/>
              <a:gd name="connsiteX9" fmla="*/ 954741 w 1411941"/>
              <a:gd name="connsiteY9" fmla="*/ 81636 h 1484610"/>
              <a:gd name="connsiteX10" fmla="*/ 1062318 w 1411941"/>
              <a:gd name="connsiteY10" fmla="*/ 1480130 h 1484610"/>
              <a:gd name="connsiteX11" fmla="*/ 1210235 w 1411941"/>
              <a:gd name="connsiteY11" fmla="*/ 552283 h 1484610"/>
              <a:gd name="connsiteX12" fmla="*/ 1304365 w 1411941"/>
              <a:gd name="connsiteY12" fmla="*/ 1305318 h 1484610"/>
              <a:gd name="connsiteX13" fmla="*/ 1411941 w 1411941"/>
              <a:gd name="connsiteY13" fmla="*/ 1009483 h 14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941" h="1484610">
                <a:moveTo>
                  <a:pt x="0" y="1143954"/>
                </a:moveTo>
                <a:cubicBezTo>
                  <a:pt x="64994" y="824586"/>
                  <a:pt x="129989" y="505219"/>
                  <a:pt x="174812" y="444707"/>
                </a:cubicBezTo>
                <a:cubicBezTo>
                  <a:pt x="219636" y="384195"/>
                  <a:pt x="242047" y="816742"/>
                  <a:pt x="268941" y="780883"/>
                </a:cubicBezTo>
                <a:cubicBezTo>
                  <a:pt x="295835" y="745024"/>
                  <a:pt x="309282" y="249724"/>
                  <a:pt x="336176" y="229554"/>
                </a:cubicBezTo>
                <a:cubicBezTo>
                  <a:pt x="363070" y="209384"/>
                  <a:pt x="398930" y="695719"/>
                  <a:pt x="430306" y="659860"/>
                </a:cubicBezTo>
                <a:cubicBezTo>
                  <a:pt x="461682" y="624001"/>
                  <a:pt x="488576" y="-111105"/>
                  <a:pt x="524435" y="14401"/>
                </a:cubicBezTo>
                <a:cubicBezTo>
                  <a:pt x="560294" y="139907"/>
                  <a:pt x="611841" y="1271701"/>
                  <a:pt x="645459" y="1412895"/>
                </a:cubicBezTo>
                <a:cubicBezTo>
                  <a:pt x="679077" y="1554089"/>
                  <a:pt x="692523" y="888459"/>
                  <a:pt x="726141" y="861565"/>
                </a:cubicBezTo>
                <a:cubicBezTo>
                  <a:pt x="759759" y="834671"/>
                  <a:pt x="809065" y="1381518"/>
                  <a:pt x="847165" y="1251530"/>
                </a:cubicBezTo>
                <a:cubicBezTo>
                  <a:pt x="885265" y="1121542"/>
                  <a:pt x="918882" y="43536"/>
                  <a:pt x="954741" y="81636"/>
                </a:cubicBezTo>
                <a:cubicBezTo>
                  <a:pt x="990600" y="119736"/>
                  <a:pt x="1019736" y="1401689"/>
                  <a:pt x="1062318" y="1480130"/>
                </a:cubicBezTo>
                <a:cubicBezTo>
                  <a:pt x="1104900" y="1558571"/>
                  <a:pt x="1169894" y="581418"/>
                  <a:pt x="1210235" y="552283"/>
                </a:cubicBezTo>
                <a:cubicBezTo>
                  <a:pt x="1250576" y="523148"/>
                  <a:pt x="1270747" y="1229118"/>
                  <a:pt x="1304365" y="1305318"/>
                </a:cubicBezTo>
                <a:cubicBezTo>
                  <a:pt x="1337983" y="1381518"/>
                  <a:pt x="1374962" y="1195500"/>
                  <a:pt x="1411941" y="1009483"/>
                </a:cubicBezTo>
              </a:path>
            </a:pathLst>
          </a:custGeom>
          <a:ln w="28575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78427929-9A7E-1F48-9C6F-967C737AD96D}"/>
              </a:ext>
            </a:extLst>
          </p:cNvPr>
          <p:cNvSpPr/>
          <p:nvPr/>
        </p:nvSpPr>
        <p:spPr>
          <a:xfrm>
            <a:off x="2892806" y="2759013"/>
            <a:ext cx="1081580" cy="1113458"/>
          </a:xfrm>
          <a:custGeom>
            <a:avLst/>
            <a:gdLst>
              <a:gd name="connsiteX0" fmla="*/ 0 w 1411941"/>
              <a:gd name="connsiteY0" fmla="*/ 1143954 h 1484610"/>
              <a:gd name="connsiteX1" fmla="*/ 174812 w 1411941"/>
              <a:gd name="connsiteY1" fmla="*/ 444707 h 1484610"/>
              <a:gd name="connsiteX2" fmla="*/ 268941 w 1411941"/>
              <a:gd name="connsiteY2" fmla="*/ 780883 h 1484610"/>
              <a:gd name="connsiteX3" fmla="*/ 336176 w 1411941"/>
              <a:gd name="connsiteY3" fmla="*/ 229554 h 1484610"/>
              <a:gd name="connsiteX4" fmla="*/ 430306 w 1411941"/>
              <a:gd name="connsiteY4" fmla="*/ 659860 h 1484610"/>
              <a:gd name="connsiteX5" fmla="*/ 524435 w 1411941"/>
              <a:gd name="connsiteY5" fmla="*/ 14401 h 1484610"/>
              <a:gd name="connsiteX6" fmla="*/ 645459 w 1411941"/>
              <a:gd name="connsiteY6" fmla="*/ 1412895 h 1484610"/>
              <a:gd name="connsiteX7" fmla="*/ 726141 w 1411941"/>
              <a:gd name="connsiteY7" fmla="*/ 861565 h 1484610"/>
              <a:gd name="connsiteX8" fmla="*/ 847165 w 1411941"/>
              <a:gd name="connsiteY8" fmla="*/ 1251530 h 1484610"/>
              <a:gd name="connsiteX9" fmla="*/ 954741 w 1411941"/>
              <a:gd name="connsiteY9" fmla="*/ 81636 h 1484610"/>
              <a:gd name="connsiteX10" fmla="*/ 1062318 w 1411941"/>
              <a:gd name="connsiteY10" fmla="*/ 1480130 h 1484610"/>
              <a:gd name="connsiteX11" fmla="*/ 1210235 w 1411941"/>
              <a:gd name="connsiteY11" fmla="*/ 552283 h 1484610"/>
              <a:gd name="connsiteX12" fmla="*/ 1304365 w 1411941"/>
              <a:gd name="connsiteY12" fmla="*/ 1305318 h 1484610"/>
              <a:gd name="connsiteX13" fmla="*/ 1411941 w 1411941"/>
              <a:gd name="connsiteY13" fmla="*/ 1009483 h 14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941" h="1484610">
                <a:moveTo>
                  <a:pt x="0" y="1143954"/>
                </a:moveTo>
                <a:cubicBezTo>
                  <a:pt x="64994" y="824586"/>
                  <a:pt x="129989" y="505219"/>
                  <a:pt x="174812" y="444707"/>
                </a:cubicBezTo>
                <a:cubicBezTo>
                  <a:pt x="219636" y="384195"/>
                  <a:pt x="242047" y="816742"/>
                  <a:pt x="268941" y="780883"/>
                </a:cubicBezTo>
                <a:cubicBezTo>
                  <a:pt x="295835" y="745024"/>
                  <a:pt x="309282" y="249724"/>
                  <a:pt x="336176" y="229554"/>
                </a:cubicBezTo>
                <a:cubicBezTo>
                  <a:pt x="363070" y="209384"/>
                  <a:pt x="398930" y="695719"/>
                  <a:pt x="430306" y="659860"/>
                </a:cubicBezTo>
                <a:cubicBezTo>
                  <a:pt x="461682" y="624001"/>
                  <a:pt x="488576" y="-111105"/>
                  <a:pt x="524435" y="14401"/>
                </a:cubicBezTo>
                <a:cubicBezTo>
                  <a:pt x="560294" y="139907"/>
                  <a:pt x="611841" y="1271701"/>
                  <a:pt x="645459" y="1412895"/>
                </a:cubicBezTo>
                <a:cubicBezTo>
                  <a:pt x="679077" y="1554089"/>
                  <a:pt x="692523" y="888459"/>
                  <a:pt x="726141" y="861565"/>
                </a:cubicBezTo>
                <a:cubicBezTo>
                  <a:pt x="759759" y="834671"/>
                  <a:pt x="809065" y="1381518"/>
                  <a:pt x="847165" y="1251530"/>
                </a:cubicBezTo>
                <a:cubicBezTo>
                  <a:pt x="885265" y="1121542"/>
                  <a:pt x="918882" y="43536"/>
                  <a:pt x="954741" y="81636"/>
                </a:cubicBezTo>
                <a:cubicBezTo>
                  <a:pt x="990600" y="119736"/>
                  <a:pt x="1019736" y="1401689"/>
                  <a:pt x="1062318" y="1480130"/>
                </a:cubicBezTo>
                <a:cubicBezTo>
                  <a:pt x="1104900" y="1558571"/>
                  <a:pt x="1169894" y="581418"/>
                  <a:pt x="1210235" y="552283"/>
                </a:cubicBezTo>
                <a:cubicBezTo>
                  <a:pt x="1250576" y="523148"/>
                  <a:pt x="1270747" y="1229118"/>
                  <a:pt x="1304365" y="1305318"/>
                </a:cubicBezTo>
                <a:cubicBezTo>
                  <a:pt x="1337983" y="1381518"/>
                  <a:pt x="1374962" y="1195500"/>
                  <a:pt x="1411941" y="1009483"/>
                </a:cubicBezTo>
              </a:path>
            </a:pathLst>
          </a:custGeom>
          <a:ln w="28575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B1460492-06AE-E94E-8A93-ED08AC7D6334}"/>
              </a:ext>
            </a:extLst>
          </p:cNvPr>
          <p:cNvSpPr/>
          <p:nvPr/>
        </p:nvSpPr>
        <p:spPr>
          <a:xfrm>
            <a:off x="3963535" y="2721753"/>
            <a:ext cx="1081580" cy="1113458"/>
          </a:xfrm>
          <a:custGeom>
            <a:avLst/>
            <a:gdLst>
              <a:gd name="connsiteX0" fmla="*/ 0 w 1411941"/>
              <a:gd name="connsiteY0" fmla="*/ 1143954 h 1484610"/>
              <a:gd name="connsiteX1" fmla="*/ 174812 w 1411941"/>
              <a:gd name="connsiteY1" fmla="*/ 444707 h 1484610"/>
              <a:gd name="connsiteX2" fmla="*/ 268941 w 1411941"/>
              <a:gd name="connsiteY2" fmla="*/ 780883 h 1484610"/>
              <a:gd name="connsiteX3" fmla="*/ 336176 w 1411941"/>
              <a:gd name="connsiteY3" fmla="*/ 229554 h 1484610"/>
              <a:gd name="connsiteX4" fmla="*/ 430306 w 1411941"/>
              <a:gd name="connsiteY4" fmla="*/ 659860 h 1484610"/>
              <a:gd name="connsiteX5" fmla="*/ 524435 w 1411941"/>
              <a:gd name="connsiteY5" fmla="*/ 14401 h 1484610"/>
              <a:gd name="connsiteX6" fmla="*/ 645459 w 1411941"/>
              <a:gd name="connsiteY6" fmla="*/ 1412895 h 1484610"/>
              <a:gd name="connsiteX7" fmla="*/ 726141 w 1411941"/>
              <a:gd name="connsiteY7" fmla="*/ 861565 h 1484610"/>
              <a:gd name="connsiteX8" fmla="*/ 847165 w 1411941"/>
              <a:gd name="connsiteY8" fmla="*/ 1251530 h 1484610"/>
              <a:gd name="connsiteX9" fmla="*/ 954741 w 1411941"/>
              <a:gd name="connsiteY9" fmla="*/ 81636 h 1484610"/>
              <a:gd name="connsiteX10" fmla="*/ 1062318 w 1411941"/>
              <a:gd name="connsiteY10" fmla="*/ 1480130 h 1484610"/>
              <a:gd name="connsiteX11" fmla="*/ 1210235 w 1411941"/>
              <a:gd name="connsiteY11" fmla="*/ 552283 h 1484610"/>
              <a:gd name="connsiteX12" fmla="*/ 1304365 w 1411941"/>
              <a:gd name="connsiteY12" fmla="*/ 1305318 h 1484610"/>
              <a:gd name="connsiteX13" fmla="*/ 1411941 w 1411941"/>
              <a:gd name="connsiteY13" fmla="*/ 1009483 h 14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941" h="1484610">
                <a:moveTo>
                  <a:pt x="0" y="1143954"/>
                </a:moveTo>
                <a:cubicBezTo>
                  <a:pt x="64994" y="824586"/>
                  <a:pt x="129989" y="505219"/>
                  <a:pt x="174812" y="444707"/>
                </a:cubicBezTo>
                <a:cubicBezTo>
                  <a:pt x="219636" y="384195"/>
                  <a:pt x="242047" y="816742"/>
                  <a:pt x="268941" y="780883"/>
                </a:cubicBezTo>
                <a:cubicBezTo>
                  <a:pt x="295835" y="745024"/>
                  <a:pt x="309282" y="249724"/>
                  <a:pt x="336176" y="229554"/>
                </a:cubicBezTo>
                <a:cubicBezTo>
                  <a:pt x="363070" y="209384"/>
                  <a:pt x="398930" y="695719"/>
                  <a:pt x="430306" y="659860"/>
                </a:cubicBezTo>
                <a:cubicBezTo>
                  <a:pt x="461682" y="624001"/>
                  <a:pt x="488576" y="-111105"/>
                  <a:pt x="524435" y="14401"/>
                </a:cubicBezTo>
                <a:cubicBezTo>
                  <a:pt x="560294" y="139907"/>
                  <a:pt x="611841" y="1271701"/>
                  <a:pt x="645459" y="1412895"/>
                </a:cubicBezTo>
                <a:cubicBezTo>
                  <a:pt x="679077" y="1554089"/>
                  <a:pt x="692523" y="888459"/>
                  <a:pt x="726141" y="861565"/>
                </a:cubicBezTo>
                <a:cubicBezTo>
                  <a:pt x="759759" y="834671"/>
                  <a:pt x="809065" y="1381518"/>
                  <a:pt x="847165" y="1251530"/>
                </a:cubicBezTo>
                <a:cubicBezTo>
                  <a:pt x="885265" y="1121542"/>
                  <a:pt x="918882" y="43536"/>
                  <a:pt x="954741" y="81636"/>
                </a:cubicBezTo>
                <a:cubicBezTo>
                  <a:pt x="990600" y="119736"/>
                  <a:pt x="1019736" y="1401689"/>
                  <a:pt x="1062318" y="1480130"/>
                </a:cubicBezTo>
                <a:cubicBezTo>
                  <a:pt x="1104900" y="1558571"/>
                  <a:pt x="1169894" y="581418"/>
                  <a:pt x="1210235" y="552283"/>
                </a:cubicBezTo>
                <a:cubicBezTo>
                  <a:pt x="1250576" y="523148"/>
                  <a:pt x="1270747" y="1229118"/>
                  <a:pt x="1304365" y="1305318"/>
                </a:cubicBezTo>
                <a:cubicBezTo>
                  <a:pt x="1337983" y="1381518"/>
                  <a:pt x="1374962" y="1195500"/>
                  <a:pt x="1411941" y="1009483"/>
                </a:cubicBezTo>
              </a:path>
            </a:pathLst>
          </a:custGeom>
          <a:ln w="28575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5A034DF-B34A-564B-9449-04770493B7B4}"/>
              </a:ext>
            </a:extLst>
          </p:cNvPr>
          <p:cNvSpPr/>
          <p:nvPr/>
        </p:nvSpPr>
        <p:spPr>
          <a:xfrm>
            <a:off x="5034265" y="2684493"/>
            <a:ext cx="1081580" cy="1113458"/>
          </a:xfrm>
          <a:custGeom>
            <a:avLst/>
            <a:gdLst>
              <a:gd name="connsiteX0" fmla="*/ 0 w 1411941"/>
              <a:gd name="connsiteY0" fmla="*/ 1143954 h 1484610"/>
              <a:gd name="connsiteX1" fmla="*/ 174812 w 1411941"/>
              <a:gd name="connsiteY1" fmla="*/ 444707 h 1484610"/>
              <a:gd name="connsiteX2" fmla="*/ 268941 w 1411941"/>
              <a:gd name="connsiteY2" fmla="*/ 780883 h 1484610"/>
              <a:gd name="connsiteX3" fmla="*/ 336176 w 1411941"/>
              <a:gd name="connsiteY3" fmla="*/ 229554 h 1484610"/>
              <a:gd name="connsiteX4" fmla="*/ 430306 w 1411941"/>
              <a:gd name="connsiteY4" fmla="*/ 659860 h 1484610"/>
              <a:gd name="connsiteX5" fmla="*/ 524435 w 1411941"/>
              <a:gd name="connsiteY5" fmla="*/ 14401 h 1484610"/>
              <a:gd name="connsiteX6" fmla="*/ 645459 w 1411941"/>
              <a:gd name="connsiteY6" fmla="*/ 1412895 h 1484610"/>
              <a:gd name="connsiteX7" fmla="*/ 726141 w 1411941"/>
              <a:gd name="connsiteY7" fmla="*/ 861565 h 1484610"/>
              <a:gd name="connsiteX8" fmla="*/ 847165 w 1411941"/>
              <a:gd name="connsiteY8" fmla="*/ 1251530 h 1484610"/>
              <a:gd name="connsiteX9" fmla="*/ 954741 w 1411941"/>
              <a:gd name="connsiteY9" fmla="*/ 81636 h 1484610"/>
              <a:gd name="connsiteX10" fmla="*/ 1062318 w 1411941"/>
              <a:gd name="connsiteY10" fmla="*/ 1480130 h 1484610"/>
              <a:gd name="connsiteX11" fmla="*/ 1210235 w 1411941"/>
              <a:gd name="connsiteY11" fmla="*/ 552283 h 1484610"/>
              <a:gd name="connsiteX12" fmla="*/ 1304365 w 1411941"/>
              <a:gd name="connsiteY12" fmla="*/ 1305318 h 1484610"/>
              <a:gd name="connsiteX13" fmla="*/ 1411941 w 1411941"/>
              <a:gd name="connsiteY13" fmla="*/ 1009483 h 14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1941" h="1484610">
                <a:moveTo>
                  <a:pt x="0" y="1143954"/>
                </a:moveTo>
                <a:cubicBezTo>
                  <a:pt x="64994" y="824586"/>
                  <a:pt x="129989" y="505219"/>
                  <a:pt x="174812" y="444707"/>
                </a:cubicBezTo>
                <a:cubicBezTo>
                  <a:pt x="219636" y="384195"/>
                  <a:pt x="242047" y="816742"/>
                  <a:pt x="268941" y="780883"/>
                </a:cubicBezTo>
                <a:cubicBezTo>
                  <a:pt x="295835" y="745024"/>
                  <a:pt x="309282" y="249724"/>
                  <a:pt x="336176" y="229554"/>
                </a:cubicBezTo>
                <a:cubicBezTo>
                  <a:pt x="363070" y="209384"/>
                  <a:pt x="398930" y="695719"/>
                  <a:pt x="430306" y="659860"/>
                </a:cubicBezTo>
                <a:cubicBezTo>
                  <a:pt x="461682" y="624001"/>
                  <a:pt x="488576" y="-111105"/>
                  <a:pt x="524435" y="14401"/>
                </a:cubicBezTo>
                <a:cubicBezTo>
                  <a:pt x="560294" y="139907"/>
                  <a:pt x="611841" y="1271701"/>
                  <a:pt x="645459" y="1412895"/>
                </a:cubicBezTo>
                <a:cubicBezTo>
                  <a:pt x="679077" y="1554089"/>
                  <a:pt x="692523" y="888459"/>
                  <a:pt x="726141" y="861565"/>
                </a:cubicBezTo>
                <a:cubicBezTo>
                  <a:pt x="759759" y="834671"/>
                  <a:pt x="809065" y="1381518"/>
                  <a:pt x="847165" y="1251530"/>
                </a:cubicBezTo>
                <a:cubicBezTo>
                  <a:pt x="885265" y="1121542"/>
                  <a:pt x="918882" y="43536"/>
                  <a:pt x="954741" y="81636"/>
                </a:cubicBezTo>
                <a:cubicBezTo>
                  <a:pt x="990600" y="119736"/>
                  <a:pt x="1019736" y="1401689"/>
                  <a:pt x="1062318" y="1480130"/>
                </a:cubicBezTo>
                <a:cubicBezTo>
                  <a:pt x="1104900" y="1558571"/>
                  <a:pt x="1169894" y="581418"/>
                  <a:pt x="1210235" y="552283"/>
                </a:cubicBezTo>
                <a:cubicBezTo>
                  <a:pt x="1250576" y="523148"/>
                  <a:pt x="1270747" y="1229118"/>
                  <a:pt x="1304365" y="1305318"/>
                </a:cubicBezTo>
                <a:cubicBezTo>
                  <a:pt x="1337983" y="1381518"/>
                  <a:pt x="1374962" y="1195500"/>
                  <a:pt x="1411941" y="1009483"/>
                </a:cubicBezTo>
              </a:path>
            </a:pathLst>
          </a:custGeom>
          <a:ln w="28575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3FB03B-74E6-FE4D-A0FE-290D5A63FF1B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Frequencies of an arbitrary signal</a:t>
            </a:r>
          </a:p>
        </p:txBody>
      </p:sp>
    </p:spTree>
    <p:extLst>
      <p:ext uri="{BB962C8B-B14F-4D97-AF65-F5344CB8AC3E}">
        <p14:creationId xmlns:p14="http://schemas.microsoft.com/office/powerpoint/2010/main" val="316935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56F981-175A-1E42-A308-6F32EAA670EF}"/>
              </a:ext>
            </a:extLst>
          </p:cNvPr>
          <p:cNvGrpSpPr/>
          <p:nvPr/>
        </p:nvGrpSpPr>
        <p:grpSpPr>
          <a:xfrm>
            <a:off x="1358850" y="517016"/>
            <a:ext cx="6459287" cy="2166570"/>
            <a:chOff x="287800" y="3133305"/>
            <a:chExt cx="8612382" cy="288875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7D7DBE2-90AC-C446-A45F-1C6AF5D65FEF}"/>
                </a:ext>
              </a:extLst>
            </p:cNvPr>
            <p:cNvGrpSpPr/>
            <p:nvPr/>
          </p:nvGrpSpPr>
          <p:grpSpPr>
            <a:xfrm>
              <a:off x="287800" y="3133305"/>
              <a:ext cx="8612382" cy="2888759"/>
              <a:chOff x="287800" y="543351"/>
              <a:chExt cx="8612382" cy="288875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54BD517-96F0-0744-848C-3488DF05E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366" y="2680945"/>
                <a:ext cx="7863298" cy="0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AD73C2D-B775-DE40-86CA-CB5426211086}"/>
                  </a:ext>
                </a:extLst>
              </p:cNvPr>
              <p:cNvCxnSpPr/>
              <p:nvPr/>
            </p:nvCxnSpPr>
            <p:spPr>
              <a:xfrm flipV="1">
                <a:off x="881299" y="543351"/>
                <a:ext cx="0" cy="2147032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A1E9365-3806-3D48-A4F1-AD613CA39D99}"/>
                  </a:ext>
                </a:extLst>
              </p:cNvPr>
              <p:cNvSpPr txBox="1"/>
              <p:nvPr/>
            </p:nvSpPr>
            <p:spPr>
              <a:xfrm rot="16200000">
                <a:off x="24755" y="1337820"/>
                <a:ext cx="12647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Amplitude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1F95AF8-2790-3A46-9285-86C0A5522616}"/>
                  </a:ext>
                </a:extLst>
              </p:cNvPr>
              <p:cNvCxnSpPr/>
              <p:nvPr/>
            </p:nvCxnSpPr>
            <p:spPr>
              <a:xfrm>
                <a:off x="2354688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D69CFC3-2DB2-EE40-9B88-ADFA83A3D579}"/>
                  </a:ext>
                </a:extLst>
              </p:cNvPr>
              <p:cNvCxnSpPr/>
              <p:nvPr/>
            </p:nvCxnSpPr>
            <p:spPr>
              <a:xfrm>
                <a:off x="3820931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BB75FB5-B697-4446-AF1D-EC438C8310B4}"/>
                  </a:ext>
                </a:extLst>
              </p:cNvPr>
              <p:cNvCxnSpPr/>
              <p:nvPr/>
            </p:nvCxnSpPr>
            <p:spPr>
              <a:xfrm>
                <a:off x="5287174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D676F6B-AC2A-1041-996A-4D9BF2D3DD64}"/>
                  </a:ext>
                </a:extLst>
              </p:cNvPr>
              <p:cNvCxnSpPr/>
              <p:nvPr/>
            </p:nvCxnSpPr>
            <p:spPr>
              <a:xfrm>
                <a:off x="6753417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2F48719-2B8A-1840-9AFD-20F978BA83AB}"/>
                  </a:ext>
                </a:extLst>
              </p:cNvPr>
              <p:cNvCxnSpPr/>
              <p:nvPr/>
            </p:nvCxnSpPr>
            <p:spPr>
              <a:xfrm>
                <a:off x="8219660" y="2560341"/>
                <a:ext cx="0" cy="2356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E2EE268-E539-6F4E-9ECB-AD6426E65A41}"/>
                  </a:ext>
                </a:extLst>
              </p:cNvPr>
              <p:cNvSpPr txBox="1"/>
              <p:nvPr/>
            </p:nvSpPr>
            <p:spPr>
              <a:xfrm>
                <a:off x="2031600" y="2755002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0.25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7C16676-3D02-674C-BDD3-94BBFF926D3B}"/>
                  </a:ext>
                </a:extLst>
              </p:cNvPr>
              <p:cNvSpPr txBox="1"/>
              <p:nvPr/>
            </p:nvSpPr>
            <p:spPr>
              <a:xfrm>
                <a:off x="3482447" y="2748208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0.50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35DE886-54D0-2E41-B83A-332183444976}"/>
                  </a:ext>
                </a:extLst>
              </p:cNvPr>
              <p:cNvSpPr txBox="1"/>
              <p:nvPr/>
            </p:nvSpPr>
            <p:spPr>
              <a:xfrm>
                <a:off x="4969871" y="2741412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0.75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7162E07-DDBB-0643-A7E1-32A10ADF8749}"/>
                  </a:ext>
                </a:extLst>
              </p:cNvPr>
              <p:cNvSpPr txBox="1"/>
              <p:nvPr/>
            </p:nvSpPr>
            <p:spPr>
              <a:xfrm>
                <a:off x="6457293" y="2734616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1.00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2AA512B-1C20-4D47-AAE3-7F6B477C8F0C}"/>
                  </a:ext>
                </a:extLst>
              </p:cNvPr>
              <p:cNvSpPr txBox="1"/>
              <p:nvPr/>
            </p:nvSpPr>
            <p:spPr>
              <a:xfrm>
                <a:off x="7944716" y="2727820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1.25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93D9F9B-4510-844F-AE07-123F2C10F4FC}"/>
                  </a:ext>
                </a:extLst>
              </p:cNvPr>
              <p:cNvSpPr txBox="1"/>
              <p:nvPr/>
            </p:nvSpPr>
            <p:spPr>
              <a:xfrm>
                <a:off x="7635427" y="2163566"/>
                <a:ext cx="12647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/>
                  <a:t>Time (sec)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770B7B-3A42-1241-AF53-114D9E595996}"/>
                  </a:ext>
                </a:extLst>
              </p:cNvPr>
              <p:cNvSpPr txBox="1"/>
              <p:nvPr/>
            </p:nvSpPr>
            <p:spPr>
              <a:xfrm>
                <a:off x="601251" y="2748208"/>
                <a:ext cx="64617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0.00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02AB82-00B9-5448-8505-3CB501125EAA}"/>
                </a:ext>
              </a:extLst>
            </p:cNvPr>
            <p:cNvGrpSpPr/>
            <p:nvPr/>
          </p:nvGrpSpPr>
          <p:grpSpPr>
            <a:xfrm>
              <a:off x="2353424" y="3696496"/>
              <a:ext cx="4402515" cy="1441502"/>
              <a:chOff x="2353424" y="3696496"/>
              <a:chExt cx="4402515" cy="1441502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6A98435-2880-B14C-8624-03E6F4CBBDF4}"/>
                  </a:ext>
                </a:extLst>
              </p:cNvPr>
              <p:cNvCxnSpPr/>
              <p:nvPr/>
            </p:nvCxnSpPr>
            <p:spPr>
              <a:xfrm>
                <a:off x="2353424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BF4981F-B22D-5242-AD5F-FCB030193255}"/>
                  </a:ext>
                </a:extLst>
              </p:cNvPr>
              <p:cNvCxnSpPr/>
              <p:nvPr/>
            </p:nvCxnSpPr>
            <p:spPr>
              <a:xfrm>
                <a:off x="3820929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19425CF-7CD4-0548-B0DF-162F445A7FAC}"/>
                  </a:ext>
                </a:extLst>
              </p:cNvPr>
              <p:cNvCxnSpPr/>
              <p:nvPr/>
            </p:nvCxnSpPr>
            <p:spPr>
              <a:xfrm>
                <a:off x="5288434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CD8F98A-19D7-0E46-80F0-1BD2BA8EAFEF}"/>
                  </a:ext>
                </a:extLst>
              </p:cNvPr>
              <p:cNvCxnSpPr/>
              <p:nvPr/>
            </p:nvCxnSpPr>
            <p:spPr>
              <a:xfrm>
                <a:off x="6755939" y="3696496"/>
                <a:ext cx="0" cy="144150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1D7AEA0-7C61-8F4B-B21D-1E08D3CCB58A}"/>
                </a:ext>
              </a:extLst>
            </p:cNvPr>
            <p:cNvSpPr/>
            <p:nvPr/>
          </p:nvSpPr>
          <p:spPr>
            <a:xfrm>
              <a:off x="905436" y="372836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8427929-9A7E-1F48-9C6F-967C737AD96D}"/>
                </a:ext>
              </a:extLst>
            </p:cNvPr>
            <p:cNvSpPr/>
            <p:nvPr/>
          </p:nvSpPr>
          <p:spPr>
            <a:xfrm>
              <a:off x="2333075" y="367868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1460492-06AE-E94E-8A93-ED08AC7D6334}"/>
                </a:ext>
              </a:extLst>
            </p:cNvPr>
            <p:cNvSpPr/>
            <p:nvPr/>
          </p:nvSpPr>
          <p:spPr>
            <a:xfrm>
              <a:off x="3760714" y="362900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5A034DF-B34A-564B-9449-04770493B7B4}"/>
                </a:ext>
              </a:extLst>
            </p:cNvPr>
            <p:cNvSpPr/>
            <p:nvPr/>
          </p:nvSpPr>
          <p:spPr>
            <a:xfrm>
              <a:off x="5188353" y="3579324"/>
              <a:ext cx="1442106" cy="1484610"/>
            </a:xfrm>
            <a:custGeom>
              <a:avLst/>
              <a:gdLst>
                <a:gd name="connsiteX0" fmla="*/ 0 w 1411941"/>
                <a:gd name="connsiteY0" fmla="*/ 1143954 h 1484610"/>
                <a:gd name="connsiteX1" fmla="*/ 174812 w 1411941"/>
                <a:gd name="connsiteY1" fmla="*/ 444707 h 1484610"/>
                <a:gd name="connsiteX2" fmla="*/ 268941 w 1411941"/>
                <a:gd name="connsiteY2" fmla="*/ 780883 h 1484610"/>
                <a:gd name="connsiteX3" fmla="*/ 336176 w 1411941"/>
                <a:gd name="connsiteY3" fmla="*/ 229554 h 1484610"/>
                <a:gd name="connsiteX4" fmla="*/ 430306 w 1411941"/>
                <a:gd name="connsiteY4" fmla="*/ 659860 h 1484610"/>
                <a:gd name="connsiteX5" fmla="*/ 524435 w 1411941"/>
                <a:gd name="connsiteY5" fmla="*/ 14401 h 1484610"/>
                <a:gd name="connsiteX6" fmla="*/ 645459 w 1411941"/>
                <a:gd name="connsiteY6" fmla="*/ 1412895 h 1484610"/>
                <a:gd name="connsiteX7" fmla="*/ 726141 w 1411941"/>
                <a:gd name="connsiteY7" fmla="*/ 861565 h 1484610"/>
                <a:gd name="connsiteX8" fmla="*/ 847165 w 1411941"/>
                <a:gd name="connsiteY8" fmla="*/ 1251530 h 1484610"/>
                <a:gd name="connsiteX9" fmla="*/ 954741 w 1411941"/>
                <a:gd name="connsiteY9" fmla="*/ 81636 h 1484610"/>
                <a:gd name="connsiteX10" fmla="*/ 1062318 w 1411941"/>
                <a:gd name="connsiteY10" fmla="*/ 1480130 h 1484610"/>
                <a:gd name="connsiteX11" fmla="*/ 1210235 w 1411941"/>
                <a:gd name="connsiteY11" fmla="*/ 552283 h 1484610"/>
                <a:gd name="connsiteX12" fmla="*/ 1304365 w 1411941"/>
                <a:gd name="connsiteY12" fmla="*/ 1305318 h 1484610"/>
                <a:gd name="connsiteX13" fmla="*/ 1411941 w 1411941"/>
                <a:gd name="connsiteY13" fmla="*/ 1009483 h 14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1941" h="1484610">
                  <a:moveTo>
                    <a:pt x="0" y="1143954"/>
                  </a:moveTo>
                  <a:cubicBezTo>
                    <a:pt x="64994" y="824586"/>
                    <a:pt x="129989" y="505219"/>
                    <a:pt x="174812" y="444707"/>
                  </a:cubicBezTo>
                  <a:cubicBezTo>
                    <a:pt x="219636" y="384195"/>
                    <a:pt x="242047" y="816742"/>
                    <a:pt x="268941" y="780883"/>
                  </a:cubicBezTo>
                  <a:cubicBezTo>
                    <a:pt x="295835" y="745024"/>
                    <a:pt x="309282" y="249724"/>
                    <a:pt x="336176" y="229554"/>
                  </a:cubicBezTo>
                  <a:cubicBezTo>
                    <a:pt x="363070" y="209384"/>
                    <a:pt x="398930" y="695719"/>
                    <a:pt x="430306" y="659860"/>
                  </a:cubicBezTo>
                  <a:cubicBezTo>
                    <a:pt x="461682" y="624001"/>
                    <a:pt x="488576" y="-111105"/>
                    <a:pt x="524435" y="14401"/>
                  </a:cubicBezTo>
                  <a:cubicBezTo>
                    <a:pt x="560294" y="139907"/>
                    <a:pt x="611841" y="1271701"/>
                    <a:pt x="645459" y="1412895"/>
                  </a:cubicBezTo>
                  <a:cubicBezTo>
                    <a:pt x="679077" y="1554089"/>
                    <a:pt x="692523" y="888459"/>
                    <a:pt x="726141" y="861565"/>
                  </a:cubicBezTo>
                  <a:cubicBezTo>
                    <a:pt x="759759" y="834671"/>
                    <a:pt x="809065" y="1381518"/>
                    <a:pt x="847165" y="1251530"/>
                  </a:cubicBezTo>
                  <a:cubicBezTo>
                    <a:pt x="885265" y="1121542"/>
                    <a:pt x="918882" y="43536"/>
                    <a:pt x="954741" y="81636"/>
                  </a:cubicBezTo>
                  <a:cubicBezTo>
                    <a:pt x="990600" y="119736"/>
                    <a:pt x="1019736" y="1401689"/>
                    <a:pt x="1062318" y="1480130"/>
                  </a:cubicBezTo>
                  <a:cubicBezTo>
                    <a:pt x="1104900" y="1558571"/>
                    <a:pt x="1169894" y="581418"/>
                    <a:pt x="1210235" y="552283"/>
                  </a:cubicBezTo>
                  <a:cubicBezTo>
                    <a:pt x="1250576" y="523148"/>
                    <a:pt x="1270747" y="1229118"/>
                    <a:pt x="1304365" y="1305318"/>
                  </a:cubicBezTo>
                  <a:cubicBezTo>
                    <a:pt x="1337983" y="1381518"/>
                    <a:pt x="1374962" y="1195500"/>
                    <a:pt x="1411941" y="1009483"/>
                  </a:cubicBezTo>
                </a:path>
              </a:pathLst>
            </a:custGeom>
            <a:ln w="28575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96D0160-E92C-1D4A-B7AA-4E44E982D739}"/>
              </a:ext>
            </a:extLst>
          </p:cNvPr>
          <p:cNvCxnSpPr>
            <a:cxnSpLocks/>
          </p:cNvCxnSpPr>
          <p:nvPr/>
        </p:nvCxnSpPr>
        <p:spPr>
          <a:xfrm>
            <a:off x="1801774" y="4481603"/>
            <a:ext cx="5897474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749087-656E-E340-AF14-4EFFD0878807}"/>
              </a:ext>
            </a:extLst>
          </p:cNvPr>
          <p:cNvCxnSpPr/>
          <p:nvPr/>
        </p:nvCxnSpPr>
        <p:spPr>
          <a:xfrm flipV="1">
            <a:off x="1803974" y="2878407"/>
            <a:ext cx="0" cy="1610274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F64D79A-246B-0749-A6AC-831ACEA14DC3}"/>
              </a:ext>
            </a:extLst>
          </p:cNvPr>
          <p:cNvSpPr txBox="1"/>
          <p:nvPr/>
        </p:nvSpPr>
        <p:spPr>
          <a:xfrm rot="16200000">
            <a:off x="1161566" y="3474259"/>
            <a:ext cx="948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Amplitude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6682BB4-3AD3-F945-8C52-AD2C7B5451F4}"/>
              </a:ext>
            </a:extLst>
          </p:cNvPr>
          <p:cNvCxnSpPr/>
          <p:nvPr/>
        </p:nvCxnSpPr>
        <p:spPr>
          <a:xfrm>
            <a:off x="2909016" y="4391150"/>
            <a:ext cx="0" cy="176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4B877DB-A881-044E-A291-D08FBEDBB182}"/>
              </a:ext>
            </a:extLst>
          </p:cNvPr>
          <p:cNvCxnSpPr/>
          <p:nvPr/>
        </p:nvCxnSpPr>
        <p:spPr>
          <a:xfrm>
            <a:off x="4008698" y="4391150"/>
            <a:ext cx="0" cy="176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B5A6D47-3DCF-2D47-B5BF-B18E416FDFBF}"/>
              </a:ext>
            </a:extLst>
          </p:cNvPr>
          <p:cNvCxnSpPr/>
          <p:nvPr/>
        </p:nvCxnSpPr>
        <p:spPr>
          <a:xfrm>
            <a:off x="5108381" y="4391150"/>
            <a:ext cx="0" cy="176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D06E13A-B797-864F-A463-313226E2D4A1}"/>
              </a:ext>
            </a:extLst>
          </p:cNvPr>
          <p:cNvCxnSpPr/>
          <p:nvPr/>
        </p:nvCxnSpPr>
        <p:spPr>
          <a:xfrm>
            <a:off x="6208063" y="4391150"/>
            <a:ext cx="0" cy="176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26CF915-A5B2-B844-9671-F683E64637D1}"/>
              </a:ext>
            </a:extLst>
          </p:cNvPr>
          <p:cNvCxnSpPr/>
          <p:nvPr/>
        </p:nvCxnSpPr>
        <p:spPr>
          <a:xfrm>
            <a:off x="7307745" y="4391150"/>
            <a:ext cx="0" cy="176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EB51C41-85E4-2549-BC9C-8E1095B0E8E1}"/>
              </a:ext>
            </a:extLst>
          </p:cNvPr>
          <p:cNvGrpSpPr/>
          <p:nvPr/>
        </p:nvGrpSpPr>
        <p:grpSpPr>
          <a:xfrm>
            <a:off x="1812913" y="3547177"/>
            <a:ext cx="4373279" cy="466001"/>
            <a:chOff x="893218" y="1290862"/>
            <a:chExt cx="5831038" cy="909698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FF1B8C5-F5FE-3B41-B289-F592CEC984A3}"/>
                </a:ext>
              </a:extLst>
            </p:cNvPr>
            <p:cNvSpPr/>
            <p:nvPr/>
          </p:nvSpPr>
          <p:spPr>
            <a:xfrm>
              <a:off x="893218" y="1290862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37C7FB42-ECC7-4F42-81A8-83D3B9129D36}"/>
                </a:ext>
              </a:extLst>
            </p:cNvPr>
            <p:cNvSpPr/>
            <p:nvPr/>
          </p:nvSpPr>
          <p:spPr>
            <a:xfrm>
              <a:off x="3796545" y="1327856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FF9B2EE-303B-3F45-A6EA-F645B8E9ED15}"/>
              </a:ext>
            </a:extLst>
          </p:cNvPr>
          <p:cNvSpPr txBox="1"/>
          <p:nvPr/>
        </p:nvSpPr>
        <p:spPr>
          <a:xfrm>
            <a:off x="2666701" y="4537146"/>
            <a:ext cx="48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0.25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69E535-050E-9446-9B3F-2E829D1CF840}"/>
              </a:ext>
            </a:extLst>
          </p:cNvPr>
          <p:cNvSpPr txBox="1"/>
          <p:nvPr/>
        </p:nvSpPr>
        <p:spPr>
          <a:xfrm>
            <a:off x="3754836" y="4532049"/>
            <a:ext cx="48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0.50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CE273BF-0819-ED48-B353-CB90A28764FB}"/>
              </a:ext>
            </a:extLst>
          </p:cNvPr>
          <p:cNvSpPr txBox="1"/>
          <p:nvPr/>
        </p:nvSpPr>
        <p:spPr>
          <a:xfrm>
            <a:off x="4870403" y="4526952"/>
            <a:ext cx="48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0.75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B4DFC32-2015-E94E-9044-9331BAEA50D4}"/>
              </a:ext>
            </a:extLst>
          </p:cNvPr>
          <p:cNvSpPr txBox="1"/>
          <p:nvPr/>
        </p:nvSpPr>
        <p:spPr>
          <a:xfrm>
            <a:off x="5985970" y="4521855"/>
            <a:ext cx="48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1.00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B4B29A-E6B2-4D42-8DC0-DE94F77921A8}"/>
              </a:ext>
            </a:extLst>
          </p:cNvPr>
          <p:cNvSpPr txBox="1"/>
          <p:nvPr/>
        </p:nvSpPr>
        <p:spPr>
          <a:xfrm>
            <a:off x="7101538" y="4516758"/>
            <a:ext cx="48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1.25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5099865-A479-D24C-8D08-D1AD9B2FD233}"/>
              </a:ext>
            </a:extLst>
          </p:cNvPr>
          <p:cNvSpPr txBox="1"/>
          <p:nvPr/>
        </p:nvSpPr>
        <p:spPr>
          <a:xfrm>
            <a:off x="6869569" y="4093569"/>
            <a:ext cx="948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Time (sec)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D750DA-F70F-BB4A-B756-E97BBD01F8AC}"/>
              </a:ext>
            </a:extLst>
          </p:cNvPr>
          <p:cNvSpPr txBox="1"/>
          <p:nvPr/>
        </p:nvSpPr>
        <p:spPr>
          <a:xfrm>
            <a:off x="1593939" y="4532049"/>
            <a:ext cx="48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0.00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2CC81-55B4-1746-B11A-34F7039FE047}"/>
              </a:ext>
            </a:extLst>
          </p:cNvPr>
          <p:cNvGrpSpPr/>
          <p:nvPr/>
        </p:nvGrpSpPr>
        <p:grpSpPr>
          <a:xfrm>
            <a:off x="1812914" y="3422654"/>
            <a:ext cx="4350437" cy="726405"/>
            <a:chOff x="893218" y="4563539"/>
            <a:chExt cx="5800583" cy="96854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3541834-6C81-FA45-B603-661C8228B77E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91E47C-C5B1-A84B-9E22-E24CF4F23C86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EB793E6E-22E7-5E48-98DD-E9D9D828973C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3C4D24F-473E-C040-8328-BBED54260B06}"/>
                </a:ext>
              </a:extLst>
            </p:cNvPr>
            <p:cNvGrpSpPr/>
            <p:nvPr/>
          </p:nvGrpSpPr>
          <p:grpSpPr>
            <a:xfrm>
              <a:off x="3790474" y="4622381"/>
              <a:ext cx="2903327" cy="909698"/>
              <a:chOff x="893218" y="1290862"/>
              <a:chExt cx="5831038" cy="909698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ECBCB4D1-5277-F049-9DA2-972AA9537985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2AF9F25C-971B-8244-BD31-D2EF02238FB7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5D93CAE-8C3B-6944-B4C2-5084C3ACFD34}"/>
              </a:ext>
            </a:extLst>
          </p:cNvPr>
          <p:cNvGrpSpPr/>
          <p:nvPr/>
        </p:nvGrpSpPr>
        <p:grpSpPr>
          <a:xfrm>
            <a:off x="1816189" y="3105994"/>
            <a:ext cx="2203238" cy="1174307"/>
            <a:chOff x="893218" y="4563539"/>
            <a:chExt cx="5800583" cy="96854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E58FBE4-800A-AC4F-8ADD-4C31FA84F607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FE6D4AC-E8F8-CE4B-8311-0A9A2A0663D0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BB95AFB9-042A-D34F-A5BA-B1843B1C64C7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1D6A11B-EA31-FB46-92BD-6730580C6F3E}"/>
                </a:ext>
              </a:extLst>
            </p:cNvPr>
            <p:cNvGrpSpPr/>
            <p:nvPr/>
          </p:nvGrpSpPr>
          <p:grpSpPr>
            <a:xfrm>
              <a:off x="3790474" y="4622381"/>
              <a:ext cx="2903327" cy="909698"/>
              <a:chOff x="893218" y="1290862"/>
              <a:chExt cx="5831038" cy="909698"/>
            </a:xfrm>
          </p:grpSpPr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1888F3-C180-F047-8A1B-1C52CDE11F66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97DF25F8-43B2-9A4F-9F83-8CDED78C6B37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F7620CE-B692-6648-9CBB-B3861FAABC69}"/>
              </a:ext>
            </a:extLst>
          </p:cNvPr>
          <p:cNvGrpSpPr/>
          <p:nvPr/>
        </p:nvGrpSpPr>
        <p:grpSpPr>
          <a:xfrm>
            <a:off x="4017121" y="3216844"/>
            <a:ext cx="2203238" cy="1162913"/>
            <a:chOff x="893218" y="4563539"/>
            <a:chExt cx="5800583" cy="96854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BC4015A-D008-AC42-8F4B-3C1850BA724B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56BD352E-6E63-9F40-9A2A-3B2DE979C76F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45ABC7-9F60-9449-B756-07B442E3E2F4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5AAFE63-AA2C-DE40-9ADE-BB8AA5C14BB3}"/>
                </a:ext>
              </a:extLst>
            </p:cNvPr>
            <p:cNvGrpSpPr/>
            <p:nvPr/>
          </p:nvGrpSpPr>
          <p:grpSpPr>
            <a:xfrm>
              <a:off x="3790474" y="4622381"/>
              <a:ext cx="2903327" cy="909698"/>
              <a:chOff x="893218" y="1290862"/>
              <a:chExt cx="5831038" cy="909698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9DCF49E8-A093-6844-BF5E-842FBA6D26D4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CB463E31-8E13-B549-A5C4-DC8F7F85FA12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A9B1B98-9FEE-E346-BE0C-EC25BCCC6858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concept of the Fourier series</a:t>
            </a:r>
          </a:p>
        </p:txBody>
      </p:sp>
    </p:spTree>
    <p:extLst>
      <p:ext uri="{BB962C8B-B14F-4D97-AF65-F5344CB8AC3E}">
        <p14:creationId xmlns:p14="http://schemas.microsoft.com/office/powerpoint/2010/main" val="68566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DAC36C-FE1F-9E40-9B1C-AA15A013D8F4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 Domain and Frequency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81326-0312-6B46-86D3-06EBF9801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93"/>
          <a:stretch/>
        </p:blipFill>
        <p:spPr>
          <a:xfrm>
            <a:off x="2117584" y="1091668"/>
            <a:ext cx="4109045" cy="3221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BDE33-449E-4E48-BEDD-CD5CD85DBFC2}"/>
                  </a:ext>
                </a:extLst>
              </p:cNvPr>
              <p:cNvSpPr txBox="1"/>
              <p:nvPr/>
            </p:nvSpPr>
            <p:spPr>
              <a:xfrm>
                <a:off x="6226629" y="2422365"/>
                <a:ext cx="107164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>
                          <a:latin typeface="Cambria Math" panose="02040503050406030204" pitchFamily="18" charset="0"/>
                        </a:rPr>
                        <m:t>1 .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BDE33-449E-4E48-BEDD-CD5CD85DB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2422365"/>
                <a:ext cx="1071640" cy="230832"/>
              </a:xfrm>
              <a:prstGeom prst="rect">
                <a:avLst/>
              </a:prstGeom>
              <a:blipFill>
                <a:blip r:embed="rId3"/>
                <a:stretch>
                  <a:fillRect l="-2326" t="-5263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A81B7-97BA-5249-A346-56A0253D312C}"/>
                  </a:ext>
                </a:extLst>
              </p:cNvPr>
              <p:cNvSpPr txBox="1"/>
              <p:nvPr/>
            </p:nvSpPr>
            <p:spPr>
              <a:xfrm>
                <a:off x="6226630" y="2940701"/>
                <a:ext cx="1418357" cy="43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500">
                          <a:latin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.3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A81B7-97BA-5249-A346-56A0253D3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30" y="2940701"/>
                <a:ext cx="1418357" cy="433645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AEA47-8C1B-354B-B05C-05E98FC3005F}"/>
                  </a:ext>
                </a:extLst>
              </p:cNvPr>
              <p:cNvSpPr txBox="1"/>
              <p:nvPr/>
            </p:nvSpPr>
            <p:spPr>
              <a:xfrm>
                <a:off x="6226630" y="3499469"/>
                <a:ext cx="1418357" cy="433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500">
                          <a:latin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.5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9AEA47-8C1B-354B-B05C-05E98FC3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30" y="3499469"/>
                <a:ext cx="1418357" cy="433708"/>
              </a:xfrm>
              <a:prstGeom prst="rect">
                <a:avLst/>
              </a:prstGeom>
              <a:blipFill>
                <a:blip r:embed="rId5"/>
                <a:stretch>
                  <a:fillRect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D833D-01E1-1844-A41E-A41EC3D09ACD}"/>
                  </a:ext>
                </a:extLst>
              </p:cNvPr>
              <p:cNvSpPr txBox="1"/>
              <p:nvPr/>
            </p:nvSpPr>
            <p:spPr>
              <a:xfrm>
                <a:off x="6226630" y="3979903"/>
                <a:ext cx="1418357" cy="43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500">
                          <a:latin typeface="Cambria Math" panose="02040503050406030204" pitchFamily="18" charset="0"/>
                        </a:rPr>
                        <m:t> .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.7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6D833D-01E1-1844-A41E-A41EC3D09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30" y="3979903"/>
                <a:ext cx="1418357" cy="432811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D5FF17-9C64-1548-BE04-9B6299C74619}"/>
              </a:ext>
            </a:extLst>
          </p:cNvPr>
          <p:cNvSpPr txBox="1"/>
          <p:nvPr/>
        </p:nvSpPr>
        <p:spPr>
          <a:xfrm>
            <a:off x="6259286" y="1458808"/>
            <a:ext cx="162640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dirty="0"/>
              <a:t>Approx. square wave</a:t>
            </a:r>
          </a:p>
        </p:txBody>
      </p:sp>
    </p:spTree>
    <p:extLst>
      <p:ext uri="{BB962C8B-B14F-4D97-AF65-F5344CB8AC3E}">
        <p14:creationId xmlns:p14="http://schemas.microsoft.com/office/powerpoint/2010/main" val="30437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8C2CB-3642-EB45-B0E1-00D5993A661D}"/>
              </a:ext>
            </a:extLst>
          </p:cNvPr>
          <p:cNvSpPr txBox="1"/>
          <p:nvPr/>
        </p:nvSpPr>
        <p:spPr>
          <a:xfrm>
            <a:off x="1143000" y="0"/>
            <a:ext cx="6858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 Domain and Frequency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D3EC3-B6B6-6F4E-8CA8-1ABB8E43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16" y="1237658"/>
            <a:ext cx="5805770" cy="266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E5062-C657-0B47-A3A7-84F9F626B478}"/>
              </a:ext>
            </a:extLst>
          </p:cNvPr>
          <p:cNvSpPr txBox="1"/>
          <p:nvPr/>
        </p:nvSpPr>
        <p:spPr>
          <a:xfrm rot="1729842">
            <a:off x="1352312" y="3942065"/>
            <a:ext cx="2005614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100" dirty="0">
                <a:solidFill>
                  <a:srgbClr val="941100"/>
                </a:solidFill>
              </a:rPr>
              <a:t>Time domain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D6854-99BB-F146-BC3D-C3CE5EF88DCA}"/>
              </a:ext>
            </a:extLst>
          </p:cNvPr>
          <p:cNvSpPr txBox="1"/>
          <p:nvPr/>
        </p:nvSpPr>
        <p:spPr>
          <a:xfrm rot="19990046">
            <a:off x="5379693" y="3942065"/>
            <a:ext cx="2604816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Frequency domain view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912295E-DC78-0046-B520-3439449E90B9}"/>
              </a:ext>
            </a:extLst>
          </p:cNvPr>
          <p:cNvSpPr/>
          <p:nvPr/>
        </p:nvSpPr>
        <p:spPr>
          <a:xfrm rot="14236126">
            <a:off x="6231501" y="3477094"/>
            <a:ext cx="57694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3898A45-FABC-7745-829C-57BD872F9AA9}"/>
              </a:ext>
            </a:extLst>
          </p:cNvPr>
          <p:cNvSpPr/>
          <p:nvPr/>
        </p:nvSpPr>
        <p:spPr>
          <a:xfrm rot="18189010">
            <a:off x="2291444" y="3522859"/>
            <a:ext cx="576943" cy="348343"/>
          </a:xfrm>
          <a:prstGeom prst="rightArrow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9243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73454</TotalTime>
  <Words>620</Words>
  <Application>Microsoft Macintosh PowerPoint</Application>
  <PresentationFormat>On-screen Show (16:9)</PresentationFormat>
  <Paragraphs>182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Lucida Bright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154</cp:revision>
  <dcterms:created xsi:type="dcterms:W3CDTF">2012-10-22T20:55:18Z</dcterms:created>
  <dcterms:modified xsi:type="dcterms:W3CDTF">2022-05-06T22:33:25Z</dcterms:modified>
</cp:coreProperties>
</file>