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7"/>
  </p:notesMasterIdLst>
  <p:sldIdLst>
    <p:sldId id="781" r:id="rId2"/>
    <p:sldId id="791" r:id="rId3"/>
    <p:sldId id="790" r:id="rId4"/>
    <p:sldId id="787" r:id="rId5"/>
    <p:sldId id="782" r:id="rId6"/>
    <p:sldId id="798" r:id="rId7"/>
    <p:sldId id="748" r:id="rId8"/>
    <p:sldId id="750" r:id="rId9"/>
    <p:sldId id="751" r:id="rId10"/>
    <p:sldId id="752" r:id="rId11"/>
    <p:sldId id="754" r:id="rId12"/>
    <p:sldId id="755" r:id="rId13"/>
    <p:sldId id="757" r:id="rId14"/>
    <p:sldId id="799" r:id="rId15"/>
    <p:sldId id="795" r:id="rId16"/>
    <p:sldId id="762" r:id="rId17"/>
    <p:sldId id="765" r:id="rId18"/>
    <p:sldId id="766" r:id="rId19"/>
    <p:sldId id="767" r:id="rId20"/>
    <p:sldId id="769" r:id="rId21"/>
    <p:sldId id="768" r:id="rId22"/>
    <p:sldId id="1474" r:id="rId23"/>
    <p:sldId id="792" r:id="rId24"/>
    <p:sldId id="793" r:id="rId25"/>
    <p:sldId id="772" r:id="rId26"/>
    <p:sldId id="797" r:id="rId27"/>
    <p:sldId id="1433" r:id="rId28"/>
    <p:sldId id="773" r:id="rId29"/>
    <p:sldId id="774" r:id="rId30"/>
    <p:sldId id="775" r:id="rId31"/>
    <p:sldId id="776" r:id="rId32"/>
    <p:sldId id="778" r:id="rId33"/>
    <p:sldId id="1475" r:id="rId34"/>
    <p:sldId id="1469" r:id="rId35"/>
    <p:sldId id="1476" r:id="rId36"/>
    <p:sldId id="1482" r:id="rId37"/>
    <p:sldId id="1483" r:id="rId38"/>
    <p:sldId id="1484" r:id="rId39"/>
    <p:sldId id="1479" r:id="rId40"/>
    <p:sldId id="1480" r:id="rId41"/>
    <p:sldId id="1485" r:id="rId42"/>
    <p:sldId id="1495" r:id="rId43"/>
    <p:sldId id="1478" r:id="rId44"/>
    <p:sldId id="1481" r:id="rId45"/>
    <p:sldId id="1491" r:id="rId46"/>
    <p:sldId id="1490" r:id="rId47"/>
    <p:sldId id="1492" r:id="rId48"/>
    <p:sldId id="1590" r:id="rId49"/>
    <p:sldId id="1591" r:id="rId50"/>
    <p:sldId id="1594" r:id="rId51"/>
    <p:sldId id="1595" r:id="rId52"/>
    <p:sldId id="1596" r:id="rId53"/>
    <p:sldId id="1597" r:id="rId54"/>
    <p:sldId id="1598" r:id="rId55"/>
    <p:sldId id="1600" r:id="rId56"/>
    <p:sldId id="1599" r:id="rId57"/>
    <p:sldId id="1601" r:id="rId58"/>
    <p:sldId id="1608" r:id="rId59"/>
    <p:sldId id="1602" r:id="rId60"/>
    <p:sldId id="1603" r:id="rId61"/>
    <p:sldId id="1604" r:id="rId62"/>
    <p:sldId id="1605" r:id="rId63"/>
    <p:sldId id="1574" r:id="rId64"/>
    <p:sldId id="1580" r:id="rId65"/>
    <p:sldId id="1581" r:id="rId66"/>
    <p:sldId id="1576" r:id="rId67"/>
    <p:sldId id="1577" r:id="rId68"/>
    <p:sldId id="1582" r:id="rId69"/>
    <p:sldId id="1583" r:id="rId70"/>
    <p:sldId id="1584" r:id="rId71"/>
    <p:sldId id="1586" r:id="rId72"/>
    <p:sldId id="1585" r:id="rId73"/>
    <p:sldId id="1587" r:id="rId74"/>
    <p:sldId id="1606" r:id="rId75"/>
    <p:sldId id="1607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80"/>
    <p:restoredTop sz="81338"/>
  </p:normalViewPr>
  <p:slideViewPr>
    <p:cSldViewPr snapToGrid="0" snapToObjects="1" showGuides="1">
      <p:cViewPr varScale="1">
        <p:scale>
          <a:sx n="99" d="100"/>
          <a:sy n="99" d="100"/>
        </p:scale>
        <p:origin x="328" y="176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4/27/22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27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09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03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1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05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6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6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73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15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45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07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51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05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4/27/22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4/27/22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tiff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tiff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tiff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5.tiff"/><Relationship Id="rId7" Type="http://schemas.openxmlformats.org/officeDocument/2006/relationships/image" Target="../media/image9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.tiff"/><Relationship Id="rId4" Type="http://schemas.openxmlformats.org/officeDocument/2006/relationships/image" Target="../media/image87.png"/><Relationship Id="rId9" Type="http://schemas.openxmlformats.org/officeDocument/2006/relationships/image" Target="../media/image1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5.tiff"/><Relationship Id="rId7" Type="http://schemas.openxmlformats.org/officeDocument/2006/relationships/image" Target="../media/image9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.tiff"/><Relationship Id="rId10" Type="http://schemas.openxmlformats.org/officeDocument/2006/relationships/image" Target="../media/image180.png"/><Relationship Id="rId4" Type="http://schemas.openxmlformats.org/officeDocument/2006/relationships/image" Target="../media/image87.png"/><Relationship Id="rId9" Type="http://schemas.openxmlformats.org/officeDocument/2006/relationships/image" Target="../media/image2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5.tiff"/><Relationship Id="rId7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104.png"/><Relationship Id="rId10" Type="http://schemas.openxmlformats.org/officeDocument/2006/relationships/image" Target="../media/image103.png"/><Relationship Id="rId4" Type="http://schemas.openxmlformats.org/officeDocument/2006/relationships/image" Target="../media/image26.png"/><Relationship Id="rId9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04.png"/><Relationship Id="rId3" Type="http://schemas.openxmlformats.org/officeDocument/2006/relationships/image" Target="../media/image15.tiff"/><Relationship Id="rId7" Type="http://schemas.openxmlformats.org/officeDocument/2006/relationships/image" Target="../media/image100.png"/><Relationship Id="rId12" Type="http://schemas.openxmlformats.org/officeDocument/2006/relationships/image" Target="../media/image10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102.png"/><Relationship Id="rId10" Type="http://schemas.openxmlformats.org/officeDocument/2006/relationships/image" Target="../media/image101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9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4.tiff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3.png"/><Relationship Id="rId3" Type="http://schemas.openxmlformats.org/officeDocument/2006/relationships/image" Target="../media/image97.png"/><Relationship Id="rId7" Type="http://schemas.openxmlformats.org/officeDocument/2006/relationships/image" Target="../media/image790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png"/><Relationship Id="rId5" Type="http://schemas.openxmlformats.org/officeDocument/2006/relationships/image" Target="../media/image26.pn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15.tiff"/><Relationship Id="rId9" Type="http://schemas.openxmlformats.org/officeDocument/2006/relationships/image" Target="../media/image27.png"/><Relationship Id="rId1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6.png"/><Relationship Id="rId18" Type="http://schemas.openxmlformats.org/officeDocument/2006/relationships/image" Target="../media/image36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5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14.png"/><Relationship Id="rId5" Type="http://schemas.openxmlformats.org/officeDocument/2006/relationships/image" Target="../media/image110.png"/><Relationship Id="rId15" Type="http://schemas.openxmlformats.org/officeDocument/2006/relationships/image" Target="../media/image33.png"/><Relationship Id="rId10" Type="http://schemas.openxmlformats.org/officeDocument/2006/relationships/image" Target="../media/image106.png"/><Relationship Id="rId19" Type="http://schemas.openxmlformats.org/officeDocument/2006/relationships/image" Target="../media/image37.png"/><Relationship Id="rId4" Type="http://schemas.openxmlformats.org/officeDocument/2006/relationships/image" Target="../media/image15.tiff"/><Relationship Id="rId9" Type="http://schemas.openxmlformats.org/officeDocument/2006/relationships/image" Target="../media/image32.png"/><Relationship Id="rId1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6.png"/><Relationship Id="rId7" Type="http://schemas.openxmlformats.org/officeDocument/2006/relationships/image" Target="../media/image100.png"/><Relationship Id="rId12" Type="http://schemas.openxmlformats.org/officeDocument/2006/relationships/image" Target="../media/image50.tif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11" Type="http://schemas.openxmlformats.org/officeDocument/2006/relationships/image" Target="../media/image58.png"/><Relationship Id="rId15" Type="http://schemas.openxmlformats.org/officeDocument/2006/relationships/image" Target="../media/image28.png"/><Relationship Id="rId10" Type="http://schemas.openxmlformats.org/officeDocument/2006/relationships/image" Target="../media/image57.png"/><Relationship Id="rId9" Type="http://schemas.openxmlformats.org/officeDocument/2006/relationships/image" Target="../media/image56.png"/><Relationship Id="rId1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7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8.png"/><Relationship Id="rId7" Type="http://schemas.openxmlformats.org/officeDocument/2006/relationships/image" Target="../media/image9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2.png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Sensor Arrays (slides from </a:t>
            </a:r>
            <a:r>
              <a:rPr lang="en-US" sz="3200" dirty="0" err="1">
                <a:solidFill>
                  <a:schemeClr val="bg1"/>
                </a:solidFill>
              </a:rPr>
              <a:t>Nirupam</a:t>
            </a:r>
            <a:r>
              <a:rPr lang="en-US" sz="3200" dirty="0">
                <a:solidFill>
                  <a:schemeClr val="bg1"/>
                </a:solidFill>
              </a:rPr>
              <a:t> Roy)</a:t>
            </a:r>
          </a:p>
        </p:txBody>
      </p:sp>
    </p:spTree>
    <p:extLst>
      <p:ext uri="{BB962C8B-B14F-4D97-AF65-F5344CB8AC3E}">
        <p14:creationId xmlns:p14="http://schemas.microsoft.com/office/powerpoint/2010/main" val="3882184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02933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182090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blipFill>
                <a:blip r:embed="rId4"/>
                <a:stretch>
                  <a:fillRect l="-1942" t="-3226" r="-2913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471458" y="3197473"/>
            <a:ext cx="664272" cy="740229"/>
            <a:chOff x="3471458" y="3197473"/>
            <a:chExt cx="664272" cy="740229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471458" y="3197473"/>
              <a:ext cx="664272" cy="369687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3333" r="-14286" b="-32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165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507555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blipFill>
                <a:blip r:embed="rId4"/>
                <a:stretch>
                  <a:fillRect l="-7179" t="-6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44B62-C7DA-2E4F-96DC-B2203A2E002D}"/>
              </a:ext>
            </a:extLst>
          </p:cNvPr>
          <p:cNvGrpSpPr/>
          <p:nvPr/>
        </p:nvGrpSpPr>
        <p:grpSpPr>
          <a:xfrm>
            <a:off x="1168100" y="3812583"/>
            <a:ext cx="8338579" cy="2227345"/>
            <a:chOff x="1168100" y="3812583"/>
            <a:chExt cx="8338579" cy="222734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25AFDEC-2F80-2542-A4A7-9ED6B35DA3FD}"/>
                </a:ext>
              </a:extLst>
            </p:cNvPr>
            <p:cNvSpPr/>
            <p:nvPr/>
          </p:nvSpPr>
          <p:spPr>
            <a:xfrm>
              <a:off x="6803756" y="3812583"/>
              <a:ext cx="974467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9D4F789-3E35-0142-BB29-1471E9A5691A}"/>
                </a:ext>
              </a:extLst>
            </p:cNvPr>
            <p:cNvSpPr/>
            <p:nvPr/>
          </p:nvSpPr>
          <p:spPr>
            <a:xfrm rot="20518828" flipH="1">
              <a:off x="2024862" y="4159168"/>
              <a:ext cx="2065839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94215B-6430-8E48-9B21-AFE272CF4D3A}"/>
                </a:ext>
              </a:extLst>
            </p:cNvPr>
            <p:cNvSpPr txBox="1"/>
            <p:nvPr/>
          </p:nvSpPr>
          <p:spPr>
            <a:xfrm>
              <a:off x="1168100" y="5578263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8AE7E-E8EC-024E-AC11-BAF283A6D154}"/>
                </a:ext>
              </a:extLst>
            </p:cNvPr>
            <p:cNvSpPr txBox="1"/>
            <p:nvPr/>
          </p:nvSpPr>
          <p:spPr>
            <a:xfrm>
              <a:off x="6538108" y="5126439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29B01-2336-844A-94C2-B83B5F990755}"/>
              </a:ext>
            </a:extLst>
          </p:cNvPr>
          <p:cNvGrpSpPr/>
          <p:nvPr/>
        </p:nvGrpSpPr>
        <p:grpSpPr>
          <a:xfrm>
            <a:off x="3642852" y="537475"/>
            <a:ext cx="4203506" cy="1569660"/>
            <a:chOff x="2694154" y="845475"/>
            <a:chExt cx="4203506" cy="156966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C3E2D9-DECE-CA43-BBEB-C53E49F19739}"/>
                </a:ext>
              </a:extLst>
            </p:cNvPr>
            <p:cNvSpPr txBox="1"/>
            <p:nvPr/>
          </p:nvSpPr>
          <p:spPr>
            <a:xfrm>
              <a:off x="4667328" y="845475"/>
              <a:ext cx="22303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amplified</a:t>
              </a:r>
            </a:p>
            <a:p>
              <a:pPr algn="ctr"/>
              <a:r>
                <a:rPr lang="en-US" sz="2400" dirty="0"/>
                <a:t>(perfect constructive interference)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D8C20B5-4D74-D148-84D7-F6BA9F4C4B65}"/>
                </a:ext>
              </a:extLst>
            </p:cNvPr>
            <p:cNvSpPr/>
            <p:nvPr/>
          </p:nvSpPr>
          <p:spPr>
            <a:xfrm>
              <a:off x="2694154" y="1100380"/>
              <a:ext cx="2048327" cy="1313556"/>
            </a:xfrm>
            <a:custGeom>
              <a:avLst/>
              <a:gdLst>
                <a:gd name="connsiteX0" fmla="*/ 1156067 w 1156067"/>
                <a:gd name="connsiteY0" fmla="*/ 0 h 309967"/>
                <a:gd name="connsiteX1" fmla="*/ 148677 w 1156067"/>
                <a:gd name="connsiteY1" fmla="*/ 30997 h 309967"/>
                <a:gd name="connsiteX2" fmla="*/ 24691 w 1156067"/>
                <a:gd name="connsiteY2" fmla="*/ 309967 h 30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6067" h="309967">
                  <a:moveTo>
                    <a:pt x="1156067" y="0"/>
                  </a:moveTo>
                  <a:lnTo>
                    <a:pt x="148677" y="30997"/>
                  </a:lnTo>
                  <a:cubicBezTo>
                    <a:pt x="-39885" y="82658"/>
                    <a:pt x="-7597" y="196312"/>
                    <a:pt x="24691" y="309967"/>
                  </a:cubicBez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84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sinusoids: Gain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847103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4F500-3FEF-574A-973E-FB78B846C1CD}"/>
              </a:ext>
            </a:extLst>
          </p:cNvPr>
          <p:cNvGrpSpPr/>
          <p:nvPr/>
        </p:nvGrpSpPr>
        <p:grpSpPr>
          <a:xfrm>
            <a:off x="167127" y="2174010"/>
            <a:ext cx="8400081" cy="1445735"/>
            <a:chOff x="218225" y="5074552"/>
            <a:chExt cx="8400081" cy="144573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9A6253-E913-BC42-BD71-0A425AB112E5}"/>
                </a:ext>
              </a:extLst>
            </p:cNvPr>
            <p:cNvCxnSpPr>
              <a:cxnSpLocks/>
            </p:cNvCxnSpPr>
            <p:nvPr/>
          </p:nvCxnSpPr>
          <p:spPr>
            <a:xfrm>
              <a:off x="4136671" y="6469441"/>
              <a:ext cx="448163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7BDCB3-8615-5F4F-9D46-DA9F1CA49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225" y="6466683"/>
              <a:ext cx="391844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542808-8F23-5F4B-9383-03D8190CF8F6}"/>
                </a:ext>
              </a:extLst>
            </p:cNvPr>
            <p:cNvSpPr/>
            <p:nvPr/>
          </p:nvSpPr>
          <p:spPr>
            <a:xfrm>
              <a:off x="3122400" y="5074552"/>
              <a:ext cx="1078364" cy="13943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6FC0FD-1833-A445-948A-4184401BC369}"/>
                </a:ext>
              </a:extLst>
            </p:cNvPr>
            <p:cNvSpPr/>
            <p:nvPr/>
          </p:nvSpPr>
          <p:spPr>
            <a:xfrm>
              <a:off x="3137899" y="6307810"/>
              <a:ext cx="1045572" cy="212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/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blipFill>
                <a:blip r:embed="rId5"/>
                <a:stretch>
                  <a:fillRect l="-1923" r="-7692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/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blipFill>
                <a:blip r:embed="rId6"/>
                <a:stretch>
                  <a:fillRect l="-13514" r="-10811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/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blipFill>
                <a:blip r:embed="rId7"/>
                <a:stretch>
                  <a:fillRect l="-23529" r="-23529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19B2BE-2CAF-C94A-BE8D-EED877C08460}"/>
              </a:ext>
            </a:extLst>
          </p:cNvPr>
          <p:cNvGrpSpPr/>
          <p:nvPr/>
        </p:nvGrpSpPr>
        <p:grpSpPr>
          <a:xfrm>
            <a:off x="3853728" y="692048"/>
            <a:ext cx="3257314" cy="1386077"/>
            <a:chOff x="3853728" y="692048"/>
            <a:chExt cx="3257314" cy="138607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9B06DC-B7CA-0B4F-885C-AABFA3398AC2}"/>
                </a:ext>
              </a:extLst>
            </p:cNvPr>
            <p:cNvSpPr txBox="1"/>
            <p:nvPr/>
          </p:nvSpPr>
          <p:spPr>
            <a:xfrm>
              <a:off x="4435009" y="692048"/>
              <a:ext cx="2676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Power gain due to the array structure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9CAFE84-CD84-C64E-8624-3A12F00C3B22}"/>
                </a:ext>
              </a:extLst>
            </p:cNvPr>
            <p:cNvSpPr/>
            <p:nvPr/>
          </p:nvSpPr>
          <p:spPr>
            <a:xfrm>
              <a:off x="3853728" y="1523045"/>
              <a:ext cx="1162563" cy="555080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DC550D-6BEF-4F4B-88DA-120E711ACAA5}"/>
              </a:ext>
            </a:extLst>
          </p:cNvPr>
          <p:cNvCxnSpPr>
            <a:cxnSpLocks/>
          </p:cNvCxnSpPr>
          <p:nvPr/>
        </p:nvCxnSpPr>
        <p:spPr>
          <a:xfrm flipV="1">
            <a:off x="3630610" y="1905911"/>
            <a:ext cx="1" cy="108943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1B873D-DF34-D740-91A2-0EFEE02B7C3A}"/>
              </a:ext>
            </a:extLst>
          </p:cNvPr>
          <p:cNvSpPr txBox="1"/>
          <p:nvPr/>
        </p:nvSpPr>
        <p:spPr>
          <a:xfrm>
            <a:off x="6185917" y="2151627"/>
            <a:ext cx="2511639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from the center of the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F89EF-A100-7347-A7BF-0BDA061F883B}"/>
              </a:ext>
            </a:extLst>
          </p:cNvPr>
          <p:cNvGrpSpPr/>
          <p:nvPr/>
        </p:nvGrpSpPr>
        <p:grpSpPr>
          <a:xfrm>
            <a:off x="2238780" y="2481490"/>
            <a:ext cx="5303340" cy="3768419"/>
            <a:chOff x="2238780" y="2586420"/>
            <a:chExt cx="5303340" cy="37684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/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Constant phase difference of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blipFill>
                  <a:blip r:embed="rId8"/>
                  <a:stretch>
                    <a:fillRect t="-5063" b="-5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5772AB6-CBCC-FC4D-8B2E-10206116E4B9}"/>
                </a:ext>
              </a:extLst>
            </p:cNvPr>
            <p:cNvSpPr/>
            <p:nvPr/>
          </p:nvSpPr>
          <p:spPr>
            <a:xfrm rot="3245936">
              <a:off x="749190" y="4076010"/>
              <a:ext cx="3768419" cy="789239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3E11F0-1B91-6641-BFBE-F6626CBC880F}"/>
                </a:ext>
              </a:extLst>
            </p:cNvPr>
            <p:cNvSpPr/>
            <p:nvPr/>
          </p:nvSpPr>
          <p:spPr>
            <a:xfrm rot="7903409">
              <a:off x="5967600" y="4053489"/>
              <a:ext cx="2621966" cy="52707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48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sinusoids: Gain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847103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4F500-3FEF-574A-973E-FB78B846C1CD}"/>
              </a:ext>
            </a:extLst>
          </p:cNvPr>
          <p:cNvGrpSpPr/>
          <p:nvPr/>
        </p:nvGrpSpPr>
        <p:grpSpPr>
          <a:xfrm>
            <a:off x="167127" y="2174010"/>
            <a:ext cx="8400081" cy="1445735"/>
            <a:chOff x="218225" y="5074552"/>
            <a:chExt cx="8400081" cy="144573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9A6253-E913-BC42-BD71-0A425AB112E5}"/>
                </a:ext>
              </a:extLst>
            </p:cNvPr>
            <p:cNvCxnSpPr>
              <a:cxnSpLocks/>
            </p:cNvCxnSpPr>
            <p:nvPr/>
          </p:nvCxnSpPr>
          <p:spPr>
            <a:xfrm>
              <a:off x="4136671" y="6469441"/>
              <a:ext cx="448163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7BDCB3-8615-5F4F-9D46-DA9F1CA491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225" y="6466683"/>
              <a:ext cx="3918445" cy="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542808-8F23-5F4B-9383-03D8190CF8F6}"/>
                </a:ext>
              </a:extLst>
            </p:cNvPr>
            <p:cNvSpPr/>
            <p:nvPr/>
          </p:nvSpPr>
          <p:spPr>
            <a:xfrm>
              <a:off x="3122400" y="5074552"/>
              <a:ext cx="1078364" cy="1394300"/>
            </a:xfrm>
            <a:prstGeom prst="rect">
              <a:avLst/>
            </a:prstGeom>
            <a:noFill/>
            <a:ln w="317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6FC0FD-1833-A445-948A-4184401BC369}"/>
                </a:ext>
              </a:extLst>
            </p:cNvPr>
            <p:cNvSpPr/>
            <p:nvPr/>
          </p:nvSpPr>
          <p:spPr>
            <a:xfrm>
              <a:off x="3137899" y="6307810"/>
              <a:ext cx="1045572" cy="212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/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E11966-D49C-B546-96C5-0436ED88E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679" y="3002435"/>
                <a:ext cx="655179" cy="307777"/>
              </a:xfrm>
              <a:prstGeom prst="rect">
                <a:avLst/>
              </a:prstGeom>
              <a:blipFill>
                <a:blip r:embed="rId5"/>
                <a:stretch>
                  <a:fillRect l="-1923" r="-7692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/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C6343-85D6-134E-A16E-E8DD8854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601" y="3006512"/>
                <a:ext cx="462819" cy="307777"/>
              </a:xfrm>
              <a:prstGeom prst="rect">
                <a:avLst/>
              </a:prstGeom>
              <a:blipFill>
                <a:blip r:embed="rId6"/>
                <a:stretch>
                  <a:fillRect l="-13514" r="-10811" b="-2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/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B2099B-040D-C340-B0FE-F922171C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502" y="3013231"/>
                <a:ext cx="200375" cy="307777"/>
              </a:xfrm>
              <a:prstGeom prst="rect">
                <a:avLst/>
              </a:prstGeom>
              <a:blipFill>
                <a:blip r:embed="rId7"/>
                <a:stretch>
                  <a:fillRect l="-23529" r="-23529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19B2BE-2CAF-C94A-BE8D-EED877C08460}"/>
              </a:ext>
            </a:extLst>
          </p:cNvPr>
          <p:cNvGrpSpPr/>
          <p:nvPr/>
        </p:nvGrpSpPr>
        <p:grpSpPr>
          <a:xfrm>
            <a:off x="3853728" y="692048"/>
            <a:ext cx="3257314" cy="1386077"/>
            <a:chOff x="3853728" y="692048"/>
            <a:chExt cx="3257314" cy="138607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9B06DC-B7CA-0B4F-885C-AABFA3398AC2}"/>
                </a:ext>
              </a:extLst>
            </p:cNvPr>
            <p:cNvSpPr txBox="1"/>
            <p:nvPr/>
          </p:nvSpPr>
          <p:spPr>
            <a:xfrm>
              <a:off x="4435009" y="692048"/>
              <a:ext cx="2676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Power gain due to the array structure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9CAFE84-CD84-C64E-8624-3A12F00C3B22}"/>
                </a:ext>
              </a:extLst>
            </p:cNvPr>
            <p:cNvSpPr/>
            <p:nvPr/>
          </p:nvSpPr>
          <p:spPr>
            <a:xfrm>
              <a:off x="3853728" y="1523045"/>
              <a:ext cx="1162563" cy="555080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DC550D-6BEF-4F4B-88DA-120E711ACAA5}"/>
              </a:ext>
            </a:extLst>
          </p:cNvPr>
          <p:cNvCxnSpPr>
            <a:cxnSpLocks/>
          </p:cNvCxnSpPr>
          <p:nvPr/>
        </p:nvCxnSpPr>
        <p:spPr>
          <a:xfrm flipV="1">
            <a:off x="3630610" y="1905911"/>
            <a:ext cx="1" cy="108943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E1B873D-DF34-D740-91A2-0EFEE02B7C3A}"/>
              </a:ext>
            </a:extLst>
          </p:cNvPr>
          <p:cNvSpPr txBox="1"/>
          <p:nvPr/>
        </p:nvSpPr>
        <p:spPr>
          <a:xfrm>
            <a:off x="6185917" y="2151627"/>
            <a:ext cx="2511639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from the center of the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F89EF-A100-7347-A7BF-0BDA061F883B}"/>
              </a:ext>
            </a:extLst>
          </p:cNvPr>
          <p:cNvGrpSpPr/>
          <p:nvPr/>
        </p:nvGrpSpPr>
        <p:grpSpPr>
          <a:xfrm>
            <a:off x="2238780" y="2481490"/>
            <a:ext cx="5303340" cy="3768419"/>
            <a:chOff x="2238780" y="2586420"/>
            <a:chExt cx="5303340" cy="37684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/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Constant phase difference of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8C12768-FB19-B34F-8E22-30BB287029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7930" y="5348523"/>
                  <a:ext cx="2676033" cy="993605"/>
                </a:xfrm>
                <a:prstGeom prst="rect">
                  <a:avLst/>
                </a:prstGeom>
                <a:blipFill>
                  <a:blip r:embed="rId8"/>
                  <a:stretch>
                    <a:fillRect t="-5063" b="-50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5772AB6-CBCC-FC4D-8B2E-10206116E4B9}"/>
                </a:ext>
              </a:extLst>
            </p:cNvPr>
            <p:cNvSpPr/>
            <p:nvPr/>
          </p:nvSpPr>
          <p:spPr>
            <a:xfrm rot="3245936">
              <a:off x="749190" y="4076010"/>
              <a:ext cx="3768419" cy="789239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3E11F0-1B91-6641-BFBE-F6626CBC880F}"/>
                </a:ext>
              </a:extLst>
            </p:cNvPr>
            <p:cNvSpPr/>
            <p:nvPr/>
          </p:nvSpPr>
          <p:spPr>
            <a:xfrm rot="7903409">
              <a:off x="5967600" y="4053489"/>
              <a:ext cx="2621966" cy="527074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489C37A-D264-3741-9CF9-7668759D6F95}"/>
              </a:ext>
            </a:extLst>
          </p:cNvPr>
          <p:cNvSpPr/>
          <p:nvPr/>
        </p:nvSpPr>
        <p:spPr>
          <a:xfrm>
            <a:off x="0" y="525317"/>
            <a:ext cx="3908378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Beamforming in 1D space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D903D9-C750-B447-9332-73457185E50D}"/>
              </a:ext>
            </a:extLst>
          </p:cNvPr>
          <p:cNvSpPr/>
          <p:nvPr/>
        </p:nvSpPr>
        <p:spPr>
          <a:xfrm>
            <a:off x="0" y="3341109"/>
            <a:ext cx="914400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The gain depends on distance between the elements and signal wavelength.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055277-7EBB-134E-9DE6-3AC7506D3E02}"/>
              </a:ext>
            </a:extLst>
          </p:cNvPr>
          <p:cNvSpPr/>
          <p:nvPr/>
        </p:nvSpPr>
        <p:spPr>
          <a:xfrm>
            <a:off x="0" y="2305073"/>
            <a:ext cx="9144000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Controlling spatial signal gain using multiple signal sources or receivers.</a:t>
            </a:r>
          </a:p>
        </p:txBody>
      </p:sp>
    </p:spTree>
    <p:extLst>
      <p:ext uri="{BB962C8B-B14F-4D97-AF65-F5344CB8AC3E}">
        <p14:creationId xmlns:p14="http://schemas.microsoft.com/office/powerpoint/2010/main" val="7179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894D25-5C08-A646-B3AF-F72091F2F7D1}"/>
              </a:ext>
            </a:extLst>
          </p:cNvPr>
          <p:cNvSpPr txBox="1"/>
          <p:nvPr/>
        </p:nvSpPr>
        <p:spPr>
          <a:xfrm>
            <a:off x="0" y="30985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2454364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B36C455E-6700-D14A-A522-BCBF71767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09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98407" y="1109590"/>
            <a:ext cx="2993798" cy="319555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3ED9CD-0926-6F4B-BE14-49E68B983A98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1375D347-D4FE-C949-8ACC-464E3F4215C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7CD4A6D-95E8-8C4B-B18D-4B0F54953CC8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7CD4A6D-95E8-8C4B-B18D-4B0F54953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A0C86C2-3B8D-0945-AB99-80C2A5FFE6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220875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719819A-B01E-354F-BDF8-02FA3E07679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FDACFB07-A268-0E49-8934-53B8930903AA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6F19F0F-9301-7641-81F4-AF9A3475B197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6F19F0F-9301-7641-81F4-AF9A3475B1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A9BD3F-D3CD-434E-9261-DE86B2ECA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1123037"/>
            <a:ext cx="3891013" cy="3164043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171435"/>
            <a:ext cx="2004885" cy="3112571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1607F3CB-AEE6-FB42-BC96-F0075E63C256}"/>
              </a:ext>
            </a:extLst>
          </p:cNvPr>
          <p:cNvSpPr/>
          <p:nvPr/>
        </p:nvSpPr>
        <p:spPr>
          <a:xfrm>
            <a:off x="3192651" y="1237245"/>
            <a:ext cx="2603715" cy="1583447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A68332C-FB48-734E-B5C2-C47EAE0794AF}"/>
              </a:ext>
            </a:extLst>
          </p:cNvPr>
          <p:cNvSpPr/>
          <p:nvPr/>
        </p:nvSpPr>
        <p:spPr>
          <a:xfrm rot="2921079">
            <a:off x="2286383" y="1956423"/>
            <a:ext cx="2182677" cy="1160117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 difference between these two paths</a:t>
            </a:r>
          </a:p>
        </p:txBody>
      </p:sp>
    </p:spTree>
    <p:extLst>
      <p:ext uri="{BB962C8B-B14F-4D97-AF65-F5344CB8AC3E}">
        <p14:creationId xmlns:p14="http://schemas.microsoft.com/office/powerpoint/2010/main" val="196560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9D9FE34-4548-A144-871E-B66330260E1D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F65BCB3C-D102-CD41-90DD-C736C5FB2D71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158FA9-FA76-7C4E-9505-C95C56879C6A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158FA9-FA76-7C4E-9505-C95C5687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8D2A5D6-D83F-104F-B5CE-46202DE9DA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DB1E1A-1BB2-C649-8DF7-20CA12CA6380}"/>
              </a:ext>
            </a:extLst>
          </p:cNvPr>
          <p:cNvCxnSpPr>
            <a:cxnSpLocks/>
          </p:cNvCxnSpPr>
          <p:nvPr/>
        </p:nvCxnSpPr>
        <p:spPr>
          <a:xfrm flipH="1" flipV="1">
            <a:off x="3341154" y="2006986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62F2B1-24D4-3948-85E7-D1CF63BEDA28}"/>
              </a:ext>
            </a:extLst>
          </p:cNvPr>
          <p:cNvCxnSpPr>
            <a:cxnSpLocks/>
          </p:cNvCxnSpPr>
          <p:nvPr/>
        </p:nvCxnSpPr>
        <p:spPr>
          <a:xfrm flipH="1" flipV="1">
            <a:off x="3843994" y="145955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412D700-F08B-9B4E-BC6A-C1A67BB505AD}"/>
              </a:ext>
            </a:extLst>
          </p:cNvPr>
          <p:cNvCxnSpPr>
            <a:cxnSpLocks/>
          </p:cNvCxnSpPr>
          <p:nvPr/>
        </p:nvCxnSpPr>
        <p:spPr>
          <a:xfrm flipH="1" flipV="1">
            <a:off x="4346834" y="912132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2B2C59-07C7-8E40-930E-B74781B74D57}"/>
              </a:ext>
            </a:extLst>
          </p:cNvPr>
          <p:cNvGrpSpPr/>
          <p:nvPr/>
        </p:nvGrpSpPr>
        <p:grpSpPr>
          <a:xfrm>
            <a:off x="2598508" y="2924656"/>
            <a:ext cx="539356" cy="1071581"/>
            <a:chOff x="2598508" y="2924656"/>
            <a:chExt cx="539356" cy="1071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A593E0F-FB64-BB4B-9FE4-6891803A3E87}"/>
                    </a:ext>
                  </a:extLst>
                </p:cNvPr>
                <p:cNvSpPr txBox="1"/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A593E0F-FB64-BB4B-9FE4-6891803A3E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blipFill>
                  <a:blip r:embed="rId6"/>
                  <a:stretch>
                    <a:fillRect l="-31579" r="-31579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8AAAF4D-8D1A-B24C-AF13-7556555D321C}"/>
                </a:ext>
              </a:extLst>
            </p:cNvPr>
            <p:cNvSpPr/>
            <p:nvPr/>
          </p:nvSpPr>
          <p:spPr>
            <a:xfrm rot="12066866">
              <a:off x="2653614" y="2924656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014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06ADBA-9ABD-404F-89DA-3D0258AE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t="4398" r="11699" b="5249"/>
          <a:stretch/>
        </p:blipFill>
        <p:spPr>
          <a:xfrm>
            <a:off x="5780867" y="1053885"/>
            <a:ext cx="2867187" cy="2443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60BFA-C916-0145-944F-45BAA29251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938902" y="4822203"/>
            <a:ext cx="1962606" cy="1509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F50B69-860C-AE40-B56E-8322F71704C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827228" y="510233"/>
            <a:ext cx="3525408" cy="1983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52C3A-8E3E-1147-BDC7-E3A6F5F4E46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199802" y="4120444"/>
            <a:ext cx="1859407" cy="185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14F07-34CB-864A-907A-F913426AAA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891" t="8887" r="2011" b="46444"/>
          <a:stretch>
            <a:fillRect/>
          </a:stretch>
        </p:blipFill>
        <p:spPr>
          <a:xfrm>
            <a:off x="4392084" y="2097047"/>
            <a:ext cx="1683363" cy="1416125"/>
          </a:xfrm>
          <a:custGeom>
            <a:avLst/>
            <a:gdLst>
              <a:gd name="connsiteX0" fmla="*/ 894174 w 1683363"/>
              <a:gd name="connsiteY0" fmla="*/ 0 h 1416125"/>
              <a:gd name="connsiteX1" fmla="*/ 1011291 w 1683363"/>
              <a:gd name="connsiteY1" fmla="*/ 70514 h 1416125"/>
              <a:gd name="connsiteX2" fmla="*/ 1675836 w 1683363"/>
              <a:gd name="connsiteY2" fmla="*/ 1169324 h 1416125"/>
              <a:gd name="connsiteX3" fmla="*/ 1683363 w 1683363"/>
              <a:gd name="connsiteY3" fmla="*/ 1317041 h 1416125"/>
              <a:gd name="connsiteX4" fmla="*/ 0 w 1683363"/>
              <a:gd name="connsiteY4" fmla="*/ 1416125 h 141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363" h="1416125">
                <a:moveTo>
                  <a:pt x="894174" y="0"/>
                </a:moveTo>
                <a:lnTo>
                  <a:pt x="1011291" y="70514"/>
                </a:lnTo>
                <a:cubicBezTo>
                  <a:pt x="1376412" y="314977"/>
                  <a:pt x="1628975" y="712017"/>
                  <a:pt x="1675836" y="1169324"/>
                </a:cubicBezTo>
                <a:lnTo>
                  <a:pt x="1683363" y="1317041"/>
                </a:lnTo>
                <a:lnTo>
                  <a:pt x="0" y="1416125"/>
                </a:lnTo>
                <a:close/>
              </a:path>
            </a:pathLst>
          </a:cu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AF19C1-0904-5E47-818A-C2B9FF66E49F}"/>
              </a:ext>
            </a:extLst>
          </p:cNvPr>
          <p:cNvCxnSpPr>
            <a:cxnSpLocks/>
          </p:cNvCxnSpPr>
          <p:nvPr/>
        </p:nvCxnSpPr>
        <p:spPr>
          <a:xfrm flipV="1">
            <a:off x="4572000" y="2209154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84023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A2E7794-775A-0847-9996-E9DD8C84EECC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3FA3973C-9B89-CC4E-BF8A-091884740ECC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9F8D68-0658-044B-867D-21F54F0B5E4A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9F8D68-0658-044B-867D-21F54F0B5E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BCC322-F323-8E4A-A0CF-59D52CCEB9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CFC651B-7B6D-2E47-B4E6-18CC4E4B9A22}"/>
              </a:ext>
            </a:extLst>
          </p:cNvPr>
          <p:cNvGrpSpPr/>
          <p:nvPr/>
        </p:nvGrpSpPr>
        <p:grpSpPr>
          <a:xfrm>
            <a:off x="1931048" y="756542"/>
            <a:ext cx="1892792" cy="4758436"/>
            <a:chOff x="1931048" y="756542"/>
            <a:chExt cx="1892792" cy="4758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1569C4-EDEF-6E43-BCAE-09214717AF13}"/>
                    </a:ext>
                  </a:extLst>
                </p:cNvPr>
                <p:cNvSpPr txBox="1"/>
                <p:nvPr/>
              </p:nvSpPr>
              <p:spPr>
                <a:xfrm>
                  <a:off x="3148757" y="3247947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1569C4-EDEF-6E43-BCAE-09214717AF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8757" y="3247947"/>
                  <a:ext cx="28552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89DF71B-8A70-6649-8472-50C6A6E738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3401" y="756542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A94D260D-AF7B-224B-B0B3-07BF2F245CA7}"/>
                </a:ext>
              </a:extLst>
            </p:cNvPr>
            <p:cNvSpPr/>
            <p:nvPr/>
          </p:nvSpPr>
          <p:spPr>
            <a:xfrm>
              <a:off x="1931048" y="3622186"/>
              <a:ext cx="1892792" cy="1892792"/>
            </a:xfrm>
            <a:prstGeom prst="arc">
              <a:avLst>
                <a:gd name="adj1" fmla="val 16464034"/>
                <a:gd name="adj2" fmla="val 18348866"/>
              </a:avLst>
            </a:prstGeom>
            <a:ln w="349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D833E1-0DF3-114A-8ED3-375A53965E77}"/>
              </a:ext>
            </a:extLst>
          </p:cNvPr>
          <p:cNvGrpSpPr/>
          <p:nvPr/>
        </p:nvGrpSpPr>
        <p:grpSpPr>
          <a:xfrm>
            <a:off x="2598508" y="2924656"/>
            <a:ext cx="539356" cy="1071581"/>
            <a:chOff x="2598508" y="2924656"/>
            <a:chExt cx="539356" cy="1071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7AE876C-7856-BB41-8160-CC4265F508A3}"/>
                    </a:ext>
                  </a:extLst>
                </p:cNvPr>
                <p:cNvSpPr txBox="1"/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7AE876C-7856-BB41-8160-CC4265F508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blipFill>
                  <a:blip r:embed="rId7"/>
                  <a:stretch>
                    <a:fillRect l="-31579" r="-31579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C065618-ADB9-5247-AD56-D7D91910841A}"/>
                </a:ext>
              </a:extLst>
            </p:cNvPr>
            <p:cNvSpPr/>
            <p:nvPr/>
          </p:nvSpPr>
          <p:spPr>
            <a:xfrm rot="12066866">
              <a:off x="2653614" y="2924656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10F92E-47A8-8E42-B5E7-54E5130151FE}"/>
                  </a:ext>
                </a:extLst>
              </p:cNvPr>
              <p:cNvSpPr txBox="1"/>
              <p:nvPr/>
            </p:nvSpPr>
            <p:spPr>
              <a:xfrm>
                <a:off x="1515388" y="3023537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10F92E-47A8-8E42-B5E7-54E513015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388" y="3023537"/>
                <a:ext cx="1261179" cy="430887"/>
              </a:xfrm>
              <a:prstGeom prst="rect">
                <a:avLst/>
              </a:prstGeom>
              <a:blipFill>
                <a:blip r:embed="rId8"/>
                <a:stretch>
                  <a:fillRect l="-9901" t="-22857" r="-14851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80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 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𝑠𝑖𝑛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8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9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932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8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EF91E2-9020-6743-8D7D-3DC444091FD4}"/>
                  </a:ext>
                </a:extLst>
              </p:cNvPr>
              <p:cNvSpPr/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Parameters: d,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(or </a:t>
                </a:r>
                <a:r>
                  <a:rPr lang="en-US" sz="3600" i="1" dirty="0">
                    <a:solidFill>
                      <a:schemeClr val="bg1"/>
                    </a:solidFill>
                  </a:rPr>
                  <a:t>f</a:t>
                </a:r>
                <a:r>
                  <a:rPr lang="en-US" sz="3600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EF91E2-9020-6743-8D7D-3DC44409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blipFill>
                <a:blip r:embed="rId9"/>
                <a:stretch>
                  <a:fillRect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1DFE9A86-C514-5444-8056-22C74921BC7D}"/>
              </a:ext>
            </a:extLst>
          </p:cNvPr>
          <p:cNvSpPr/>
          <p:nvPr/>
        </p:nvSpPr>
        <p:spPr>
          <a:xfrm>
            <a:off x="0" y="1759919"/>
            <a:ext cx="9143999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Does the gain depend on the distance from the array?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66C11B-6484-9D4F-8128-1FA4749FA46F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 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𝑠𝑖𝑛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66C11B-6484-9D4F-8128-1FA4749FA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10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007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6D61A9-2096-AC4D-BEFB-07018677E5A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01EA734B-D34F-1149-975C-4DF5CF1B6345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955D530-4294-5F4D-A113-8AB20973E235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955D530-4294-5F4D-A113-8AB20973E2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671DFD-B02B-AB4B-875A-346BD631FD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6856B1-E111-BB4C-B9B7-E6E6418CDB85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95899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24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2402191" cy="386967"/>
            <a:chOff x="3907431" y="6062123"/>
            <a:chExt cx="2402191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b="0" dirty="0"/>
                <a:t>Combined signal</a:t>
              </a:r>
              <a:endParaRPr lang="en-US" sz="2000" dirty="0"/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blipFill>
                <a:blip r:embed="rId6"/>
                <a:stretch>
                  <a:fillRect l="-3866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0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5200F-BA34-6D4D-B258-A4BC7D80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75" y="1360009"/>
            <a:ext cx="4464668" cy="41379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61642C4-7C5F-D043-838B-BB2D4DF769BB}"/>
              </a:ext>
            </a:extLst>
          </p:cNvPr>
          <p:cNvSpPr txBox="1"/>
          <p:nvPr/>
        </p:nvSpPr>
        <p:spPr>
          <a:xfrm>
            <a:off x="2588219" y="5857727"/>
            <a:ext cx="394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Directional gain of an array</a:t>
            </a:r>
          </a:p>
        </p:txBody>
      </p:sp>
    </p:spTree>
    <p:extLst>
      <p:ext uri="{BB962C8B-B14F-4D97-AF65-F5344CB8AC3E}">
        <p14:creationId xmlns:p14="http://schemas.microsoft.com/office/powerpoint/2010/main" val="468666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E02C30-DA21-EE4A-ADF5-DDF8AF53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1" y="1738630"/>
            <a:ext cx="8857539" cy="3380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E45B1-BACA-E648-A5C0-59DF7C49EF0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01052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136612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Uniform Linear Array (ULA)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96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43" y="4105991"/>
            <a:ext cx="393022" cy="3930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7C81AE0-0F53-5E47-8C80-ED319D35C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496" y="4105991"/>
            <a:ext cx="393022" cy="393022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FF9E8111-E0B3-114D-ACF2-8108940D6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24" y="4105991"/>
            <a:ext cx="393022" cy="393022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B7DE7502-F3EF-2E41-ACCF-6393B0F8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352" y="4105991"/>
            <a:ext cx="393022" cy="393022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EE791B-C6B6-644B-9B89-5D349960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28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8D0C75-CD91-6343-8ED2-E668EC27F9B2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Interelement distance = d</a:t>
            </a:r>
          </a:p>
        </p:txBody>
      </p:sp>
    </p:spTree>
    <p:extLst>
      <p:ext uri="{BB962C8B-B14F-4D97-AF65-F5344CB8AC3E}">
        <p14:creationId xmlns:p14="http://schemas.microsoft.com/office/powerpoint/2010/main" val="239671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29</a:t>
            </a:fld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Interelement distance = d</a:t>
            </a:r>
          </a:p>
        </p:txBody>
      </p:sp>
    </p:spTree>
    <p:extLst>
      <p:ext uri="{BB962C8B-B14F-4D97-AF65-F5344CB8AC3E}">
        <p14:creationId xmlns:p14="http://schemas.microsoft.com/office/powerpoint/2010/main" val="1753786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BD364F-B007-034D-BC26-53B9B3A84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891" y="838926"/>
            <a:ext cx="1990001" cy="149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88E9D-7B1D-6A4F-89A9-3121C66C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304" y="4786482"/>
            <a:ext cx="2103642" cy="193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07B7F-2E85-F94E-B38F-D67A326E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5" t="2969" r="2000" b="1678"/>
          <a:stretch>
            <a:fillRect/>
          </a:stretch>
        </p:blipFill>
        <p:spPr>
          <a:xfrm>
            <a:off x="3025517" y="1909421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A52C3A-8E3E-1147-BDC7-E3A6F5F4E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58" y="2927075"/>
            <a:ext cx="1859407" cy="1859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49C13-173F-7F47-80A6-45CA51454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34298">
            <a:off x="5928285" y="4797162"/>
            <a:ext cx="1492500" cy="1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A3A79F-C9F0-9B46-907A-5C790C729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10909" y="1071859"/>
            <a:ext cx="3237293" cy="15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70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5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10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Path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3529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 2</a:t>
                </a:r>
                <a:r>
                  <a:rPr lang="en-US" sz="2800" dirty="0">
                    <a:latin typeface="Lucida Bright" panose="02040602050505020304" pitchFamily="18" charset="77"/>
                  </a:rPr>
                  <a:t>Π</a:t>
                </a:r>
                <a:r>
                  <a:rPr lang="en-US" sz="2800" dirty="0"/>
                  <a:t>/</a:t>
                </a:r>
                <a:r>
                  <a:rPr lang="en-US" sz="2800" dirty="0" err="1"/>
                  <a:t>λ</a:t>
                </a:r>
                <a:endParaRPr lang="en-US" sz="2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5714" r="-592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4520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255128" y="-1797465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8DD23815-1DD9-C844-81F4-76914819AF4A}"/>
              </a:ext>
            </a:extLst>
          </p:cNvPr>
          <p:cNvSpPr/>
          <p:nvPr/>
        </p:nvSpPr>
        <p:spPr>
          <a:xfrm rot="1937319">
            <a:off x="1281456" y="1070702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/>
              <p:nvPr/>
            </p:nvSpPr>
            <p:spPr>
              <a:xfrm>
                <a:off x="2145888" y="114546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888" y="1145460"/>
                <a:ext cx="285526" cy="369332"/>
              </a:xfrm>
              <a:prstGeom prst="rect">
                <a:avLst/>
              </a:prstGeom>
              <a:blipFill>
                <a:blip r:embed="rId5"/>
                <a:stretch>
                  <a:fillRect l="-34783" r="-30435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3067981" y="-1797465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819409" y="-1797465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570837" y="-1797465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6471" r="-16000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5714" r="-12931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Path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6471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 difference with n</a:t>
            </a:r>
            <a:r>
              <a:rPr lang="en-US" sz="2400" baseline="30000" dirty="0"/>
              <a:t>th </a:t>
            </a:r>
            <a:r>
              <a:rPr lang="en-US" sz="2400" dirty="0"/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 2</a:t>
                </a:r>
                <a:r>
                  <a:rPr lang="en-US" sz="2800" dirty="0">
                    <a:latin typeface="Lucida Bright" panose="02040602050505020304" pitchFamily="18" charset="77"/>
                  </a:rPr>
                  <a:t>Π</a:t>
                </a:r>
                <a:r>
                  <a:rPr lang="en-US" sz="2800" dirty="0"/>
                  <a:t>/</a:t>
                </a:r>
                <a:r>
                  <a:rPr lang="en-US" sz="2800" dirty="0" err="1"/>
                  <a:t>λ</a:t>
                </a:r>
                <a:endParaRPr lang="en-US" sz="28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6"/>
                <a:stretch>
                  <a:fillRect t="-25714" r="-551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AE7DFA-BA22-9541-8078-C758C0A0C9B9}"/>
              </a:ext>
            </a:extLst>
          </p:cNvPr>
          <p:cNvSpPr txBox="1"/>
          <p:nvPr/>
        </p:nvSpPr>
        <p:spPr>
          <a:xfrm>
            <a:off x="365855" y="3871647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Original signal: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F79D29-9916-1E45-B6C6-1530269D1716}"/>
              </a:ext>
            </a:extLst>
          </p:cNvPr>
          <p:cNvSpPr txBox="1"/>
          <p:nvPr/>
        </p:nvSpPr>
        <p:spPr>
          <a:xfrm>
            <a:off x="244333" y="4327112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Combined signal: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A7B62-187E-CE45-9456-E17E218B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/>
              <p:nvPr/>
            </p:nvSpPr>
            <p:spPr>
              <a:xfrm>
                <a:off x="2469810" y="3843084"/>
                <a:ext cx="4916828" cy="459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80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810" y="3843084"/>
                <a:ext cx="4916828" cy="459934"/>
              </a:xfrm>
              <a:prstGeom prst="rect">
                <a:avLst/>
              </a:prstGeom>
              <a:blipFill>
                <a:blip r:embed="rId17"/>
                <a:stretch>
                  <a:fillRect l="-1799" b="-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09AD6BC-BE2F-4F4B-BA75-0F153D43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1" y="4697795"/>
            <a:ext cx="7458364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BD87E9F-4DD6-9945-B406-99050DF8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2" y="5078057"/>
            <a:ext cx="390342" cy="3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17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4EDE9571-E352-CA42-A5B7-BCBEF36A8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0" y="3837453"/>
            <a:ext cx="7735455" cy="29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32</a:t>
            </a:fld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1" y="675854"/>
            <a:ext cx="5541818" cy="262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2086393-BE5B-9B42-A492-D415FE1CA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75" y="3163771"/>
            <a:ext cx="4631057" cy="8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7F264F-6EA8-5345-813B-E931ECCC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04" y="3410601"/>
            <a:ext cx="266608" cy="23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24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33</a:t>
            </a:fld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742"/>
            <a:ext cx="4580015" cy="21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1050D398-980C-B447-9715-F4A8AC26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237850"/>
            <a:ext cx="8382000" cy="15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BD7CF2-85F6-8042-846B-856B4CCD1D33}"/>
              </a:ext>
            </a:extLst>
          </p:cNvPr>
          <p:cNvSpPr/>
          <p:nvPr/>
        </p:nvSpPr>
        <p:spPr>
          <a:xfrm>
            <a:off x="1430439" y="4371737"/>
            <a:ext cx="177291" cy="177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D661596-F330-6342-8ABF-B5DA7AE1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" y="3027703"/>
            <a:ext cx="5283420" cy="20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142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FCE7E-6A35-EE4F-A1DA-FC10F4A8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2" t="3050" b="10893"/>
          <a:stretch/>
        </p:blipFill>
        <p:spPr>
          <a:xfrm>
            <a:off x="1680881" y="968188"/>
            <a:ext cx="6004927" cy="4908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4C1D-1DF5-2D4B-9B1E-7D04D2B73AE9}"/>
              </a:ext>
            </a:extLst>
          </p:cNvPr>
          <p:cNvSpPr txBox="1"/>
          <p:nvPr/>
        </p:nvSpPr>
        <p:spPr>
          <a:xfrm>
            <a:off x="1842247" y="5957046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17262-8BC2-564D-8AC5-2F6BE150F114}"/>
              </a:ext>
            </a:extLst>
          </p:cNvPr>
          <p:cNvSpPr txBox="1"/>
          <p:nvPr/>
        </p:nvSpPr>
        <p:spPr>
          <a:xfrm rot="16200000">
            <a:off x="-1406032" y="3108503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A3ADB-9489-C042-B948-3347D50B5311}"/>
              </a:ext>
            </a:extLst>
          </p:cNvPr>
          <p:cNvSpPr txBox="1"/>
          <p:nvPr/>
        </p:nvSpPr>
        <p:spPr>
          <a:xfrm>
            <a:off x="1832567" y="5492738"/>
            <a:ext cx="57284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 -90    -60    -30     0     30    60     90</a:t>
            </a:r>
          </a:p>
        </p:txBody>
      </p:sp>
    </p:spTree>
    <p:extLst>
      <p:ext uri="{BB962C8B-B14F-4D97-AF65-F5344CB8AC3E}">
        <p14:creationId xmlns:p14="http://schemas.microsoft.com/office/powerpoint/2010/main" val="2093433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36370-122D-4A4D-91EF-0F74AC71B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69" t="6956" r="15247" b="7661"/>
          <a:stretch/>
        </p:blipFill>
        <p:spPr>
          <a:xfrm>
            <a:off x="1416109" y="557727"/>
            <a:ext cx="6150418" cy="590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0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Beam-steering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F19F3-B31B-D94C-8B7D-A6551CCE2CBA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C00000"/>
                </a:solidFill>
                <a:latin typeface="Lucida Bright" panose="02040602050505020304" pitchFamily="18" charset="77"/>
              </a:rPr>
              <a:t>Delay-sum beamformer or Phased array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71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/>
              <p:nvPr/>
            </p:nvSpPr>
            <p:spPr>
              <a:xfrm>
                <a:off x="3786918" y="5633461"/>
                <a:ext cx="33987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 b="0" dirty="0"/>
                  <a:t>-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𝑠𝑖𝑛</m:t>
                    </m:r>
                  </m:oMath>
                </a14:m>
                <a:r>
                  <a:rPr lang="en-US" sz="2800" dirty="0"/>
                  <a:t>(𝚹</a:t>
                </a:r>
                <a:r>
                  <a:rPr lang="en-US" sz="2800" baseline="-25000" dirty="0"/>
                  <a:t>s</a:t>
                </a:r>
                <a:r>
                  <a:rPr lang="en-US" sz="2800" dirty="0"/>
                  <a:t>) 2</a:t>
                </a:r>
                <a:r>
                  <a:rPr lang="en-US" sz="2800" dirty="0">
                    <a:latin typeface="Lucida Bright" panose="02040602050505020304" pitchFamily="18" charset="77"/>
                  </a:rPr>
                  <a:t>Π</a:t>
                </a:r>
                <a:r>
                  <a:rPr lang="en-US" sz="2800" dirty="0"/>
                  <a:t>/</a:t>
                </a:r>
                <a:r>
                  <a:rPr lang="en-US" sz="2800" dirty="0" err="1"/>
                  <a:t>λ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918" y="5633461"/>
                <a:ext cx="3398751" cy="430887"/>
              </a:xfrm>
              <a:prstGeom prst="rect">
                <a:avLst/>
              </a:prstGeom>
              <a:blipFill>
                <a:blip r:embed="rId4"/>
                <a:stretch>
                  <a:fillRect l="-6320" t="-32353" r="-5576" b="-441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79A95C5C-FE96-064A-B0DF-19521D87D9CE}"/>
              </a:ext>
            </a:extLst>
          </p:cNvPr>
          <p:cNvSpPr/>
          <p:nvPr/>
        </p:nvSpPr>
        <p:spPr>
          <a:xfrm rot="12066866" flipH="1">
            <a:off x="3661995" y="5015729"/>
            <a:ext cx="811242" cy="48799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024A9-44F2-9C44-A26F-F8613DD0C99B}"/>
              </a:ext>
            </a:extLst>
          </p:cNvPr>
          <p:cNvSpPr txBox="1"/>
          <p:nvPr/>
        </p:nvSpPr>
        <p:spPr>
          <a:xfrm>
            <a:off x="174529" y="5633461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Add additional phase: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7277-F65A-DF43-A79B-AF28E266E5B5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C00000"/>
                </a:solidFill>
                <a:latin typeface="Lucida Bright" panose="02040602050505020304" pitchFamily="18" charset="77"/>
              </a:rPr>
              <a:t>Delay-sum beamformer or Phased array</a:t>
            </a:r>
          </a:p>
        </p:txBody>
      </p:sp>
    </p:spTree>
    <p:extLst>
      <p:ext uri="{BB962C8B-B14F-4D97-AF65-F5344CB8AC3E}">
        <p14:creationId xmlns:p14="http://schemas.microsoft.com/office/powerpoint/2010/main" val="792411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2DFD9-56C1-F945-9D6D-1CC67E251C93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C00000"/>
                </a:solidFill>
                <a:latin typeface="Lucida Bright" panose="02040602050505020304" pitchFamily="18" charset="77"/>
              </a:rPr>
              <a:t>Delay-sum beamformer or Phased array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E3360-E45E-B64A-BDBA-18B04FA9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9" y="1419845"/>
            <a:ext cx="3712306" cy="4004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88FB-B806-8A48-8CCF-A931DF8A9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767" y="2517737"/>
            <a:ext cx="4655233" cy="19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0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2518050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Angle-of-Arrival (</a:t>
            </a:r>
            <a:r>
              <a:rPr lang="en-US" sz="3600" dirty="0" err="1">
                <a:solidFill>
                  <a:schemeClr val="bg1"/>
                </a:solidFill>
              </a:rPr>
              <a:t>AoA</a:t>
            </a:r>
            <a:r>
              <a:rPr lang="en-US" sz="36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96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96C85-46B0-554C-B16D-8D42E886CCA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692758" y="2927075"/>
            <a:ext cx="1859407" cy="1859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5ED34-866C-B047-B736-983895F9AE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91" t="8887" r="2011" b="46444"/>
          <a:stretch>
            <a:fillRect/>
          </a:stretch>
        </p:blipFill>
        <p:spPr>
          <a:xfrm>
            <a:off x="4392084" y="2097047"/>
            <a:ext cx="1683363" cy="1416125"/>
          </a:xfrm>
          <a:custGeom>
            <a:avLst/>
            <a:gdLst>
              <a:gd name="connsiteX0" fmla="*/ 894174 w 1683363"/>
              <a:gd name="connsiteY0" fmla="*/ 0 h 1416125"/>
              <a:gd name="connsiteX1" fmla="*/ 1011291 w 1683363"/>
              <a:gd name="connsiteY1" fmla="*/ 70514 h 1416125"/>
              <a:gd name="connsiteX2" fmla="*/ 1675836 w 1683363"/>
              <a:gd name="connsiteY2" fmla="*/ 1169324 h 1416125"/>
              <a:gd name="connsiteX3" fmla="*/ 1683363 w 1683363"/>
              <a:gd name="connsiteY3" fmla="*/ 1317041 h 1416125"/>
              <a:gd name="connsiteX4" fmla="*/ 0 w 1683363"/>
              <a:gd name="connsiteY4" fmla="*/ 1416125 h 141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363" h="1416125">
                <a:moveTo>
                  <a:pt x="894174" y="0"/>
                </a:moveTo>
                <a:lnTo>
                  <a:pt x="1011291" y="70514"/>
                </a:lnTo>
                <a:cubicBezTo>
                  <a:pt x="1376412" y="314977"/>
                  <a:pt x="1628975" y="712017"/>
                  <a:pt x="1675836" y="1169324"/>
                </a:cubicBezTo>
                <a:lnTo>
                  <a:pt x="1683363" y="1317041"/>
                </a:lnTo>
                <a:lnTo>
                  <a:pt x="0" y="1416125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FF7673-A52E-624F-A466-EE86A305BDF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164891" y="838926"/>
            <a:ext cx="1990001" cy="149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DBB7C5-07A6-9140-A7DB-7ADF040D366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420304" y="4786482"/>
            <a:ext cx="2103642" cy="193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A1461C-98EC-DD41-8FD7-D85A9321EC1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 rot="12434298">
            <a:off x="5928285" y="4797162"/>
            <a:ext cx="1492500" cy="1492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597DAC-090E-5342-A5BE-84B0CF419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10909" y="1071859"/>
            <a:ext cx="3237293" cy="152133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95C35C-54CF-7047-9C4D-64772736B21F}"/>
              </a:ext>
            </a:extLst>
          </p:cNvPr>
          <p:cNvCxnSpPr>
            <a:cxnSpLocks/>
          </p:cNvCxnSpPr>
          <p:nvPr/>
        </p:nvCxnSpPr>
        <p:spPr>
          <a:xfrm flipV="1">
            <a:off x="4572000" y="2331426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20F7E4-FA8B-4B4D-909E-A637935EF6D4}"/>
              </a:ext>
            </a:extLst>
          </p:cNvPr>
          <p:cNvCxnSpPr>
            <a:cxnSpLocks/>
          </p:cNvCxnSpPr>
          <p:nvPr/>
        </p:nvCxnSpPr>
        <p:spPr>
          <a:xfrm flipH="1">
            <a:off x="4866468" y="2097047"/>
            <a:ext cx="1589229" cy="103361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7914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48007-A19C-5344-A49F-40BDBD1E0E2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07A6F15-EF58-5E42-BD38-2C0A0A1C3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5733274"/>
            <a:ext cx="61849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4109AB7-E63C-4246-9DFC-7323F8BD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345674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120216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0FC28558-0FE2-E74C-86E6-2B448FAF0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437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49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1072652" y="437280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52" y="4372803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895398" y="436830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398" y="4368302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612999" y="4379576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999" y="4379576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0000" r="-1333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330600" y="4359854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600" y="4359854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333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41</a:t>
            </a:fld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Interelement distance =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DD190-7227-9240-82CF-1538B5A800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7416" y="3863042"/>
            <a:ext cx="489640" cy="48964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F2A9159-5E6B-7A43-BB6A-5219A85E6A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9944" y="3825589"/>
            <a:ext cx="489640" cy="48964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652681D-B323-5741-8D0C-EBCBDE6701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5070" y="3854721"/>
            <a:ext cx="489640" cy="48964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40088BC-D4E7-1440-A1FA-D09907507C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0196" y="3883853"/>
            <a:ext cx="489640" cy="4896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5BF0F5-52C3-B94E-BB3A-D28365AD81AB}"/>
              </a:ext>
            </a:extLst>
          </p:cNvPr>
          <p:cNvGrpSpPr/>
          <p:nvPr/>
        </p:nvGrpSpPr>
        <p:grpSpPr>
          <a:xfrm>
            <a:off x="1238493" y="837244"/>
            <a:ext cx="8695716" cy="3465335"/>
            <a:chOff x="1238493" y="837244"/>
            <a:chExt cx="8695716" cy="346533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FAACFF7-9B98-6045-970B-592021BCF2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F2F78AD-06B6-7F40-BFC5-96F77419CD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1346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FCC281F-EF7F-7048-B1EB-A563A0B81C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2774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68DE31E-D5EB-3846-A11F-6003D716D6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4202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7B55E3A-1A04-914A-8D89-13D0624530E3}"/>
              </a:ext>
            </a:extLst>
          </p:cNvPr>
          <p:cNvGrpSpPr/>
          <p:nvPr/>
        </p:nvGrpSpPr>
        <p:grpSpPr>
          <a:xfrm>
            <a:off x="1840283" y="835884"/>
            <a:ext cx="4724874" cy="3473672"/>
            <a:chOff x="1840283" y="835884"/>
            <a:chExt cx="4724874" cy="34736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A528048-3510-AD48-8115-143A89CC94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40283" y="3205115"/>
              <a:ext cx="1282780" cy="1104441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CDF4A9E-FE6F-A940-869E-369BACA35B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17125" y="1990800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EBB1954-B976-3F43-9FBB-02C6D62FEF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54403" y="835884"/>
              <a:ext cx="4010754" cy="345315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50000"/>
                </a:schemeClr>
              </a:solidFill>
              <a:prstDash val="sysDot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147CF3-2E6D-5943-85A6-444AAE108242}"/>
              </a:ext>
            </a:extLst>
          </p:cNvPr>
          <p:cNvGrpSpPr/>
          <p:nvPr/>
        </p:nvGrpSpPr>
        <p:grpSpPr>
          <a:xfrm>
            <a:off x="123740" y="915885"/>
            <a:ext cx="2332882" cy="3354316"/>
            <a:chOff x="123740" y="915885"/>
            <a:chExt cx="2332882" cy="3354316"/>
          </a:xfrm>
        </p:grpSpPr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D6CDAA4B-9188-774A-9074-F38F87C89E74}"/>
                </a:ext>
              </a:extLst>
            </p:cNvPr>
            <p:cNvSpPr/>
            <p:nvPr/>
          </p:nvSpPr>
          <p:spPr>
            <a:xfrm rot="12066866">
              <a:off x="1179278" y="3198620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274FB63-97E5-274F-BAF3-EE6174785032}"/>
                    </a:ext>
                  </a:extLst>
                </p:cNvPr>
                <p:cNvSpPr txBox="1"/>
                <p:nvPr/>
              </p:nvSpPr>
              <p:spPr>
                <a:xfrm>
                  <a:off x="123740" y="3225859"/>
                  <a:ext cx="1261179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</m:oMath>
                  </a14:m>
                  <a:r>
                    <a:rPr lang="en-US" sz="2800" dirty="0"/>
                    <a:t>(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2800" dirty="0"/>
                    <a:t>)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274FB63-97E5-274F-BAF3-EE61747850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740" y="3225859"/>
                  <a:ext cx="1261179" cy="430887"/>
                </a:xfrm>
                <a:prstGeom prst="rect">
                  <a:avLst/>
                </a:prstGeom>
                <a:blipFill>
                  <a:blip r:embed="rId13"/>
                  <a:stretch>
                    <a:fillRect l="-9000" t="-22857" r="-16000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FDDC4B08-39AB-2E4B-B3B8-5D3124B08A7F}"/>
                </a:ext>
              </a:extLst>
            </p:cNvPr>
            <p:cNvSpPr/>
            <p:nvPr/>
          </p:nvSpPr>
          <p:spPr>
            <a:xfrm rot="12066866">
              <a:off x="1598155" y="2111888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A462E88-84F2-5F4B-80E2-C4F2EC2D497F}"/>
                    </a:ext>
                  </a:extLst>
                </p:cNvPr>
                <p:cNvSpPr txBox="1"/>
                <p:nvPr/>
              </p:nvSpPr>
              <p:spPr>
                <a:xfrm>
                  <a:off x="341139" y="2139127"/>
                  <a:ext cx="1459951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</m:oMath>
                  </a14:m>
                  <a:r>
                    <a:rPr lang="en-US" sz="2800" dirty="0"/>
                    <a:t>(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2800" dirty="0"/>
                    <a:t>)</a:t>
                  </a: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A462E88-84F2-5F4B-80E2-C4F2EC2D49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39" y="2139127"/>
                  <a:ext cx="1459951" cy="430887"/>
                </a:xfrm>
                <a:prstGeom prst="rect">
                  <a:avLst/>
                </a:prstGeom>
                <a:blipFill>
                  <a:blip r:embed="rId14"/>
                  <a:stretch>
                    <a:fillRect l="-8621" t="-26471" r="-12931" b="-470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90E154DC-D6B2-EA4B-950B-F798FCC692A2}"/>
                </a:ext>
              </a:extLst>
            </p:cNvPr>
            <p:cNvSpPr/>
            <p:nvPr/>
          </p:nvSpPr>
          <p:spPr>
            <a:xfrm rot="12066866">
              <a:off x="1972372" y="915885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7F9FE13-0FCD-774D-BBA1-09302DAB6394}"/>
                    </a:ext>
                  </a:extLst>
                </p:cNvPr>
                <p:cNvSpPr txBox="1"/>
                <p:nvPr/>
              </p:nvSpPr>
              <p:spPr>
                <a:xfrm>
                  <a:off x="715356" y="943124"/>
                  <a:ext cx="1459951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𝑠𝑖𝑛</m:t>
                      </m:r>
                    </m:oMath>
                  </a14:m>
                  <a:r>
                    <a:rPr lang="en-US" sz="2800" dirty="0"/>
                    <a:t>(</a:t>
                  </a:r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2800" dirty="0"/>
                    <a:t>)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7F9FE13-0FCD-774D-BBA1-09302DAB63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356" y="943124"/>
                  <a:ext cx="1459951" cy="430887"/>
                </a:xfrm>
                <a:prstGeom prst="rect">
                  <a:avLst/>
                </a:prstGeom>
                <a:blipFill>
                  <a:blip r:embed="rId15"/>
                  <a:stretch>
                    <a:fillRect l="-7759" t="-22857" r="-13793" b="-4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1033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9EB95D-32AC-7247-9D84-29E42EFF2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31" y="724683"/>
            <a:ext cx="3681739" cy="6234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C1A29-9D1A-974D-B8F8-84576618213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 Estimation: Beam-scanning</a:t>
            </a:r>
          </a:p>
        </p:txBody>
      </p:sp>
    </p:spTree>
    <p:extLst>
      <p:ext uri="{BB962C8B-B14F-4D97-AF65-F5344CB8AC3E}">
        <p14:creationId xmlns:p14="http://schemas.microsoft.com/office/powerpoint/2010/main" val="333681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D5ABA1BB-CAAB-2D43-B35C-73F11EA9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547040"/>
            <a:ext cx="8866909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43</a:t>
            </a:fld>
            <a:endParaRPr lang="en-US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6A55CE08-3459-4B46-BCE7-5847D3692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3"/>
          <a:stretch/>
        </p:blipFill>
        <p:spPr bwMode="auto">
          <a:xfrm>
            <a:off x="279292" y="3621177"/>
            <a:ext cx="7700150" cy="7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A45EDAB-F4A3-5F47-911C-7BFBE1256DC6}"/>
              </a:ext>
            </a:extLst>
          </p:cNvPr>
          <p:cNvSpPr/>
          <p:nvPr/>
        </p:nvSpPr>
        <p:spPr>
          <a:xfrm>
            <a:off x="4253816" y="4086056"/>
            <a:ext cx="3963850" cy="647309"/>
          </a:xfrm>
          <a:custGeom>
            <a:avLst/>
            <a:gdLst>
              <a:gd name="connsiteX0" fmla="*/ 35796 w 3963850"/>
              <a:gd name="connsiteY0" fmla="*/ 243897 h 647309"/>
              <a:gd name="connsiteX1" fmla="*/ 35796 w 3963850"/>
              <a:gd name="connsiteY1" fmla="*/ 243897 h 647309"/>
              <a:gd name="connsiteX2" fmla="*/ 345078 w 3963850"/>
              <a:gd name="connsiteY2" fmla="*/ 190109 h 647309"/>
              <a:gd name="connsiteX3" fmla="*/ 425760 w 3963850"/>
              <a:gd name="connsiteY3" fmla="*/ 217003 h 647309"/>
              <a:gd name="connsiteX4" fmla="*/ 466102 w 3963850"/>
              <a:gd name="connsiteY4" fmla="*/ 230450 h 647309"/>
              <a:gd name="connsiteX5" fmla="*/ 506443 w 3963850"/>
              <a:gd name="connsiteY5" fmla="*/ 243897 h 647309"/>
              <a:gd name="connsiteX6" fmla="*/ 519890 w 3963850"/>
              <a:gd name="connsiteY6" fmla="*/ 203556 h 647309"/>
              <a:gd name="connsiteX7" fmla="*/ 560231 w 3963850"/>
              <a:gd name="connsiteY7" fmla="*/ 190109 h 647309"/>
              <a:gd name="connsiteX8" fmla="*/ 600572 w 3963850"/>
              <a:gd name="connsiteY8" fmla="*/ 163215 h 647309"/>
              <a:gd name="connsiteX9" fmla="*/ 708149 w 3963850"/>
              <a:gd name="connsiteY9" fmla="*/ 136320 h 647309"/>
              <a:gd name="connsiteX10" fmla="*/ 788831 w 3963850"/>
              <a:gd name="connsiteY10" fmla="*/ 109426 h 647309"/>
              <a:gd name="connsiteX11" fmla="*/ 990537 w 3963850"/>
              <a:gd name="connsiteY11" fmla="*/ 136320 h 647309"/>
              <a:gd name="connsiteX12" fmla="*/ 1071219 w 3963850"/>
              <a:gd name="connsiteY12" fmla="*/ 163215 h 647309"/>
              <a:gd name="connsiteX13" fmla="*/ 1111560 w 3963850"/>
              <a:gd name="connsiteY13" fmla="*/ 176662 h 647309"/>
              <a:gd name="connsiteX14" fmla="*/ 1367055 w 3963850"/>
              <a:gd name="connsiteY14" fmla="*/ 163215 h 647309"/>
              <a:gd name="connsiteX15" fmla="*/ 1407396 w 3963850"/>
              <a:gd name="connsiteY15" fmla="*/ 149768 h 647309"/>
              <a:gd name="connsiteX16" fmla="*/ 1474631 w 3963850"/>
              <a:gd name="connsiteY16" fmla="*/ 136320 h 647309"/>
              <a:gd name="connsiteX17" fmla="*/ 1555313 w 3963850"/>
              <a:gd name="connsiteY17" fmla="*/ 122873 h 647309"/>
              <a:gd name="connsiteX18" fmla="*/ 1635996 w 3963850"/>
              <a:gd name="connsiteY18" fmla="*/ 95979 h 647309"/>
              <a:gd name="connsiteX19" fmla="*/ 1676337 w 3963850"/>
              <a:gd name="connsiteY19" fmla="*/ 82532 h 647309"/>
              <a:gd name="connsiteX20" fmla="*/ 1730125 w 3963850"/>
              <a:gd name="connsiteY20" fmla="*/ 69085 h 647309"/>
              <a:gd name="connsiteX21" fmla="*/ 1851149 w 3963850"/>
              <a:gd name="connsiteY21" fmla="*/ 55638 h 647309"/>
              <a:gd name="connsiteX22" fmla="*/ 1931831 w 3963850"/>
              <a:gd name="connsiteY22" fmla="*/ 28744 h 647309"/>
              <a:gd name="connsiteX23" fmla="*/ 1972172 w 3963850"/>
              <a:gd name="connsiteY23" fmla="*/ 15297 h 647309"/>
              <a:gd name="connsiteX24" fmla="*/ 2079749 w 3963850"/>
              <a:gd name="connsiteY24" fmla="*/ 28744 h 647309"/>
              <a:gd name="connsiteX25" fmla="*/ 2160431 w 3963850"/>
              <a:gd name="connsiteY25" fmla="*/ 55638 h 647309"/>
              <a:gd name="connsiteX26" fmla="*/ 2967255 w 3963850"/>
              <a:gd name="connsiteY26" fmla="*/ 69085 h 647309"/>
              <a:gd name="connsiteX27" fmla="*/ 3357219 w 3963850"/>
              <a:gd name="connsiteY27" fmla="*/ 28744 h 647309"/>
              <a:gd name="connsiteX28" fmla="*/ 3464796 w 3963850"/>
              <a:gd name="connsiteY28" fmla="*/ 1850 h 647309"/>
              <a:gd name="connsiteX29" fmla="*/ 3760631 w 3963850"/>
              <a:gd name="connsiteY29" fmla="*/ 55638 h 647309"/>
              <a:gd name="connsiteX30" fmla="*/ 3841313 w 3963850"/>
              <a:gd name="connsiteY30" fmla="*/ 163215 h 647309"/>
              <a:gd name="connsiteX31" fmla="*/ 3921996 w 3963850"/>
              <a:gd name="connsiteY31" fmla="*/ 243897 h 647309"/>
              <a:gd name="connsiteX32" fmla="*/ 3935443 w 3963850"/>
              <a:gd name="connsiteY32" fmla="*/ 284238 h 647309"/>
              <a:gd name="connsiteX33" fmla="*/ 3962337 w 3963850"/>
              <a:gd name="connsiteY33" fmla="*/ 338026 h 647309"/>
              <a:gd name="connsiteX34" fmla="*/ 3948890 w 3963850"/>
              <a:gd name="connsiteY34" fmla="*/ 485944 h 647309"/>
              <a:gd name="connsiteX35" fmla="*/ 3895102 w 3963850"/>
              <a:gd name="connsiteY35" fmla="*/ 539732 h 647309"/>
              <a:gd name="connsiteX36" fmla="*/ 3760631 w 3963850"/>
              <a:gd name="connsiteY36" fmla="*/ 606968 h 647309"/>
              <a:gd name="connsiteX37" fmla="*/ 3666502 w 3963850"/>
              <a:gd name="connsiteY37" fmla="*/ 633862 h 647309"/>
              <a:gd name="connsiteX38" fmla="*/ 3518584 w 3963850"/>
              <a:gd name="connsiteY38" fmla="*/ 647309 h 647309"/>
              <a:gd name="connsiteX39" fmla="*/ 1689784 w 3963850"/>
              <a:gd name="connsiteY39" fmla="*/ 647309 h 647309"/>
              <a:gd name="connsiteX40" fmla="*/ 533337 w 3963850"/>
              <a:gd name="connsiteY40" fmla="*/ 633862 h 647309"/>
              <a:gd name="connsiteX41" fmla="*/ 371972 w 3963850"/>
              <a:gd name="connsiteY41" fmla="*/ 606968 h 647309"/>
              <a:gd name="connsiteX42" fmla="*/ 291290 w 3963850"/>
              <a:gd name="connsiteY42" fmla="*/ 580073 h 647309"/>
              <a:gd name="connsiteX43" fmla="*/ 250949 w 3963850"/>
              <a:gd name="connsiteY43" fmla="*/ 539732 h 647309"/>
              <a:gd name="connsiteX44" fmla="*/ 210608 w 3963850"/>
              <a:gd name="connsiteY44" fmla="*/ 526285 h 647309"/>
              <a:gd name="connsiteX45" fmla="*/ 103031 w 3963850"/>
              <a:gd name="connsiteY45" fmla="*/ 432156 h 647309"/>
              <a:gd name="connsiteX46" fmla="*/ 22349 w 3963850"/>
              <a:gd name="connsiteY46" fmla="*/ 405262 h 647309"/>
              <a:gd name="connsiteX47" fmla="*/ 22349 w 3963850"/>
              <a:gd name="connsiteY47" fmla="*/ 217003 h 647309"/>
              <a:gd name="connsiteX48" fmla="*/ 35796 w 3963850"/>
              <a:gd name="connsiteY48" fmla="*/ 243897 h 64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63850" h="647309">
                <a:moveTo>
                  <a:pt x="35796" y="243897"/>
                </a:moveTo>
                <a:lnTo>
                  <a:pt x="35796" y="243897"/>
                </a:lnTo>
                <a:cubicBezTo>
                  <a:pt x="185327" y="150440"/>
                  <a:pt x="125380" y="158724"/>
                  <a:pt x="345078" y="190109"/>
                </a:cubicBezTo>
                <a:cubicBezTo>
                  <a:pt x="373142" y="194118"/>
                  <a:pt x="398866" y="208038"/>
                  <a:pt x="425760" y="217003"/>
                </a:cubicBezTo>
                <a:lnTo>
                  <a:pt x="466102" y="230450"/>
                </a:lnTo>
                <a:lnTo>
                  <a:pt x="506443" y="243897"/>
                </a:lnTo>
                <a:cubicBezTo>
                  <a:pt x="510925" y="230450"/>
                  <a:pt x="509867" y="213579"/>
                  <a:pt x="519890" y="203556"/>
                </a:cubicBezTo>
                <a:cubicBezTo>
                  <a:pt x="529913" y="193533"/>
                  <a:pt x="547553" y="196448"/>
                  <a:pt x="560231" y="190109"/>
                </a:cubicBezTo>
                <a:cubicBezTo>
                  <a:pt x="574686" y="182881"/>
                  <a:pt x="586117" y="170443"/>
                  <a:pt x="600572" y="163215"/>
                </a:cubicBezTo>
                <a:cubicBezTo>
                  <a:pt x="633211" y="146896"/>
                  <a:pt x="674397" y="145525"/>
                  <a:pt x="708149" y="136320"/>
                </a:cubicBezTo>
                <a:cubicBezTo>
                  <a:pt x="735499" y="128861"/>
                  <a:pt x="788831" y="109426"/>
                  <a:pt x="788831" y="109426"/>
                </a:cubicBezTo>
                <a:cubicBezTo>
                  <a:pt x="889921" y="118616"/>
                  <a:pt x="913069" y="113079"/>
                  <a:pt x="990537" y="136320"/>
                </a:cubicBezTo>
                <a:cubicBezTo>
                  <a:pt x="1017690" y="144466"/>
                  <a:pt x="1044325" y="154250"/>
                  <a:pt x="1071219" y="163215"/>
                </a:cubicBezTo>
                <a:lnTo>
                  <a:pt x="1111560" y="176662"/>
                </a:lnTo>
                <a:cubicBezTo>
                  <a:pt x="1196725" y="172180"/>
                  <a:pt x="1282122" y="170936"/>
                  <a:pt x="1367055" y="163215"/>
                </a:cubicBezTo>
                <a:cubicBezTo>
                  <a:pt x="1381171" y="161932"/>
                  <a:pt x="1393645" y="153206"/>
                  <a:pt x="1407396" y="149768"/>
                </a:cubicBezTo>
                <a:cubicBezTo>
                  <a:pt x="1429569" y="144225"/>
                  <a:pt x="1452144" y="140409"/>
                  <a:pt x="1474631" y="136320"/>
                </a:cubicBezTo>
                <a:cubicBezTo>
                  <a:pt x="1501456" y="131443"/>
                  <a:pt x="1528862" y="129486"/>
                  <a:pt x="1555313" y="122873"/>
                </a:cubicBezTo>
                <a:cubicBezTo>
                  <a:pt x="1582816" y="115997"/>
                  <a:pt x="1609102" y="104944"/>
                  <a:pt x="1635996" y="95979"/>
                </a:cubicBezTo>
                <a:cubicBezTo>
                  <a:pt x="1649443" y="91497"/>
                  <a:pt x="1662586" y="85970"/>
                  <a:pt x="1676337" y="82532"/>
                </a:cubicBezTo>
                <a:cubicBezTo>
                  <a:pt x="1694266" y="78050"/>
                  <a:pt x="1711859" y="71895"/>
                  <a:pt x="1730125" y="69085"/>
                </a:cubicBezTo>
                <a:cubicBezTo>
                  <a:pt x="1770243" y="62913"/>
                  <a:pt x="1810808" y="60120"/>
                  <a:pt x="1851149" y="55638"/>
                </a:cubicBezTo>
                <a:lnTo>
                  <a:pt x="1931831" y="28744"/>
                </a:lnTo>
                <a:lnTo>
                  <a:pt x="1972172" y="15297"/>
                </a:lnTo>
                <a:cubicBezTo>
                  <a:pt x="2008031" y="19779"/>
                  <a:pt x="2044413" y="21172"/>
                  <a:pt x="2079749" y="28744"/>
                </a:cubicBezTo>
                <a:cubicBezTo>
                  <a:pt x="2107468" y="34684"/>
                  <a:pt x="2132086" y="55166"/>
                  <a:pt x="2160431" y="55638"/>
                </a:cubicBezTo>
                <a:lnTo>
                  <a:pt x="2967255" y="69085"/>
                </a:lnTo>
                <a:cubicBezTo>
                  <a:pt x="3105891" y="60930"/>
                  <a:pt x="3223718" y="62119"/>
                  <a:pt x="3357219" y="28744"/>
                </a:cubicBezTo>
                <a:lnTo>
                  <a:pt x="3464796" y="1850"/>
                </a:lnTo>
                <a:cubicBezTo>
                  <a:pt x="3672143" y="13369"/>
                  <a:pt x="3658028" y="-32308"/>
                  <a:pt x="3760631" y="55638"/>
                </a:cubicBezTo>
                <a:cubicBezTo>
                  <a:pt x="3840838" y="124387"/>
                  <a:pt x="3761797" y="66029"/>
                  <a:pt x="3841313" y="163215"/>
                </a:cubicBezTo>
                <a:cubicBezTo>
                  <a:pt x="3865398" y="192652"/>
                  <a:pt x="3921996" y="243897"/>
                  <a:pt x="3921996" y="243897"/>
                </a:cubicBezTo>
                <a:cubicBezTo>
                  <a:pt x="3926478" y="257344"/>
                  <a:pt x="3929859" y="271210"/>
                  <a:pt x="3935443" y="284238"/>
                </a:cubicBezTo>
                <a:cubicBezTo>
                  <a:pt x="3943339" y="302663"/>
                  <a:pt x="3961004" y="318025"/>
                  <a:pt x="3962337" y="338026"/>
                </a:cubicBezTo>
                <a:cubicBezTo>
                  <a:pt x="3965630" y="387426"/>
                  <a:pt x="3964546" y="438975"/>
                  <a:pt x="3948890" y="485944"/>
                </a:cubicBezTo>
                <a:cubicBezTo>
                  <a:pt x="3940872" y="509999"/>
                  <a:pt x="3915117" y="524165"/>
                  <a:pt x="3895102" y="539732"/>
                </a:cubicBezTo>
                <a:cubicBezTo>
                  <a:pt x="3857207" y="569206"/>
                  <a:pt x="3805920" y="591871"/>
                  <a:pt x="3760631" y="606968"/>
                </a:cubicBezTo>
                <a:cubicBezTo>
                  <a:pt x="3729674" y="617287"/>
                  <a:pt x="3698690" y="628497"/>
                  <a:pt x="3666502" y="633862"/>
                </a:cubicBezTo>
                <a:cubicBezTo>
                  <a:pt x="3617666" y="642001"/>
                  <a:pt x="3567890" y="642827"/>
                  <a:pt x="3518584" y="647309"/>
                </a:cubicBezTo>
                <a:cubicBezTo>
                  <a:pt x="1756807" y="615849"/>
                  <a:pt x="3945338" y="647309"/>
                  <a:pt x="1689784" y="647309"/>
                </a:cubicBezTo>
                <a:cubicBezTo>
                  <a:pt x="1304276" y="647309"/>
                  <a:pt x="918819" y="638344"/>
                  <a:pt x="533337" y="633862"/>
                </a:cubicBezTo>
                <a:cubicBezTo>
                  <a:pt x="457064" y="624328"/>
                  <a:pt x="435432" y="626006"/>
                  <a:pt x="371972" y="606968"/>
                </a:cubicBezTo>
                <a:cubicBezTo>
                  <a:pt x="344819" y="598822"/>
                  <a:pt x="291290" y="580073"/>
                  <a:pt x="291290" y="580073"/>
                </a:cubicBezTo>
                <a:cubicBezTo>
                  <a:pt x="277843" y="566626"/>
                  <a:pt x="266772" y="550281"/>
                  <a:pt x="250949" y="539732"/>
                </a:cubicBezTo>
                <a:cubicBezTo>
                  <a:pt x="239155" y="531869"/>
                  <a:pt x="221676" y="535140"/>
                  <a:pt x="210608" y="526285"/>
                </a:cubicBezTo>
                <a:cubicBezTo>
                  <a:pt x="132167" y="463533"/>
                  <a:pt x="264391" y="485943"/>
                  <a:pt x="103031" y="432156"/>
                </a:cubicBezTo>
                <a:lnTo>
                  <a:pt x="22349" y="405262"/>
                </a:lnTo>
                <a:cubicBezTo>
                  <a:pt x="-703" y="336105"/>
                  <a:pt x="-13516" y="315631"/>
                  <a:pt x="22349" y="217003"/>
                </a:cubicBezTo>
                <a:cubicBezTo>
                  <a:pt x="26944" y="204366"/>
                  <a:pt x="33555" y="239415"/>
                  <a:pt x="35796" y="243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F4787D3E-442F-014E-9E92-59A17964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33" y="916954"/>
            <a:ext cx="354856" cy="31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38AC7DE7-1531-704B-8053-4B8E1C8CC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345" y="2203031"/>
            <a:ext cx="354856" cy="31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741B4-FC41-E348-87B7-1CFBB82E3F10}"/>
              </a:ext>
            </a:extLst>
          </p:cNvPr>
          <p:cNvGrpSpPr/>
          <p:nvPr/>
        </p:nvGrpSpPr>
        <p:grpSpPr>
          <a:xfrm>
            <a:off x="828370" y="4699142"/>
            <a:ext cx="6986732" cy="1506169"/>
            <a:chOff x="828370" y="4699142"/>
            <a:chExt cx="6986732" cy="1506169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388973F2-2257-FD4F-9897-4699B5236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70" y="4699142"/>
              <a:ext cx="6986732" cy="150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3C20BD7C-316F-8448-8565-CCA853DE5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547" y="5512604"/>
              <a:ext cx="242371" cy="21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022C958-D8BF-7846-AB72-790C59A50FCF}"/>
              </a:ext>
            </a:extLst>
          </p:cNvPr>
          <p:cNvSpPr/>
          <p:nvPr/>
        </p:nvSpPr>
        <p:spPr>
          <a:xfrm>
            <a:off x="828370" y="1857536"/>
            <a:ext cx="8238972" cy="1751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8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Received signals in all elements: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6EB820-E968-F145-B773-47FA9662137F}"/>
              </a:ext>
            </a:extLst>
          </p:cNvPr>
          <p:cNvGrpSpPr/>
          <p:nvPr/>
        </p:nvGrpSpPr>
        <p:grpSpPr>
          <a:xfrm>
            <a:off x="4241718" y="5136776"/>
            <a:ext cx="4069711" cy="1373863"/>
            <a:chOff x="4241718" y="5136776"/>
            <a:chExt cx="4069711" cy="13738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9FC874-CFA0-5940-A007-7A4C7839FB4B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Steering vector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94A6C08-56C7-4A46-8363-409E03EA9E34}"/>
                </a:ext>
              </a:extLst>
            </p:cNvPr>
            <p:cNvSpPr/>
            <p:nvPr/>
          </p:nvSpPr>
          <p:spPr>
            <a:xfrm>
              <a:off x="4241718" y="5136776"/>
              <a:ext cx="1231235" cy="1184851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9AFA5C36-1B88-FE40-8E73-D4975817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6" y="1634532"/>
            <a:ext cx="584906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27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id="{E6CD6668-3A4E-0149-8D63-59A028F7A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84" y="4690406"/>
            <a:ext cx="2819138" cy="215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744D56-5098-3A40-9E7B-1BA8BB2D83F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A782BD72-F282-AB4B-9610-B71CBC13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7" y="4338270"/>
            <a:ext cx="3867727" cy="70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DD63F-282C-5C4D-B83B-057E92040DA6}"/>
              </a:ext>
            </a:extLst>
          </p:cNvPr>
          <p:cNvSpPr txBox="1"/>
          <p:nvPr/>
        </p:nvSpPr>
        <p:spPr>
          <a:xfrm>
            <a:off x="107577" y="937400"/>
            <a:ext cx="6508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Received signals in all elements:</a:t>
            </a:r>
          </a:p>
        </p:txBody>
      </p:sp>
      <p:pic>
        <p:nvPicPr>
          <p:cNvPr id="8193" name="Picture 1">
            <a:extLst>
              <a:ext uri="{FF2B5EF4-FFF2-40B4-BE49-F238E27FC236}">
                <a16:creationId xmlns:a16="http://schemas.microsoft.com/office/drawing/2014/main" id="{5260503D-F1D9-964C-9057-0C53C388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2" y="5298085"/>
            <a:ext cx="4465515" cy="68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AC3ADFCB-EAAE-A444-ABA2-500B91AF4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6" y="1634532"/>
            <a:ext cx="5849061" cy="256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3A88B5-3CC8-9A42-8804-BD92C96719E5}"/>
              </a:ext>
            </a:extLst>
          </p:cNvPr>
          <p:cNvSpPr/>
          <p:nvPr/>
        </p:nvSpPr>
        <p:spPr>
          <a:xfrm>
            <a:off x="1816003" y="5514536"/>
            <a:ext cx="153473" cy="11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047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1CE0D6-4516-1448-AAC2-6F6AC6ADC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68" y="680991"/>
            <a:ext cx="3110594" cy="27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608B6006-D8BC-B94A-A86D-1B40D187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1842"/>
            <a:ext cx="4059559" cy="6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4862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</a:t>
            </a:r>
            <a:r>
              <a:rPr lang="en-US" sz="3200">
                <a:solidFill>
                  <a:schemeClr val="bg1"/>
                </a:solidFill>
              </a:rPr>
              <a:t>oA</a:t>
            </a:r>
            <a:r>
              <a:rPr lang="en-US" sz="3200" dirty="0">
                <a:solidFill>
                  <a:schemeClr val="bg1"/>
                </a:solidFill>
              </a:rPr>
              <a:t> Estimation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" y="731730"/>
            <a:ext cx="8552515" cy="61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E6DBB3-A56E-4149-A5AA-E85549070BF0}"/>
              </a:ext>
            </a:extLst>
          </p:cNvPr>
          <p:cNvSpPr/>
          <p:nvPr/>
        </p:nvSpPr>
        <p:spPr>
          <a:xfrm>
            <a:off x="693174" y="2566219"/>
            <a:ext cx="8244349" cy="1091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6340B-31E0-7F47-86C6-A8D977557720}"/>
              </a:ext>
            </a:extLst>
          </p:cNvPr>
          <p:cNvSpPr/>
          <p:nvPr/>
        </p:nvSpPr>
        <p:spPr>
          <a:xfrm>
            <a:off x="343808" y="3620728"/>
            <a:ext cx="8244349" cy="323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6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Slides from </a:t>
            </a:r>
            <a:r>
              <a:rPr lang="en-US" sz="3200" dirty="0" err="1">
                <a:solidFill>
                  <a:schemeClr val="bg1"/>
                </a:solidFill>
              </a:rPr>
              <a:t>Wenguang</a:t>
            </a:r>
            <a:r>
              <a:rPr lang="en-US" sz="3200" dirty="0">
                <a:solidFill>
                  <a:schemeClr val="bg1"/>
                </a:solidFill>
              </a:rPr>
              <a:t> Mao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6340B-31E0-7F47-86C6-A8D977557720}"/>
              </a:ext>
            </a:extLst>
          </p:cNvPr>
          <p:cNvSpPr/>
          <p:nvPr/>
        </p:nvSpPr>
        <p:spPr>
          <a:xfrm>
            <a:off x="343808" y="3620728"/>
            <a:ext cx="8244349" cy="323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E5A6BD23-EEB1-9445-801B-3ED79D326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4860"/>
            <a:ext cx="9144000" cy="376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7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Approaches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6340B-31E0-7F47-86C6-A8D977557720}"/>
              </a:ext>
            </a:extLst>
          </p:cNvPr>
          <p:cNvSpPr/>
          <p:nvPr/>
        </p:nvSpPr>
        <p:spPr>
          <a:xfrm>
            <a:off x="343808" y="3620728"/>
            <a:ext cx="8244349" cy="323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824B4-61F1-5249-97F8-6EC2AB19AB43}"/>
              </a:ext>
            </a:extLst>
          </p:cNvPr>
          <p:cNvSpPr txBox="1"/>
          <p:nvPr/>
        </p:nvSpPr>
        <p:spPr>
          <a:xfrm>
            <a:off x="553792" y="1107583"/>
            <a:ext cx="67485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Beamforming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</a:rPr>
              <a:t>Bartlett method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</a:rPr>
              <a:t>MVDR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Linear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Subspace based approaches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0000"/>
                </a:solidFill>
              </a:rPr>
              <a:t>Music</a:t>
            </a:r>
            <a:r>
              <a:rPr lang="en-US" sz="2600" dirty="0"/>
              <a:t> and its variants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ESPIRIT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32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Applications of 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887B4C-FA7D-2143-8AE9-36FA080BF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95" y="965488"/>
            <a:ext cx="2819138" cy="2819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1A50B6-CDBF-3B40-8B3C-0D67724B5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488" y="3924083"/>
            <a:ext cx="4127500" cy="2780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9733C-6E59-F24B-AE20-8E8CC2F7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75" y="3924083"/>
            <a:ext cx="4265744" cy="2780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89EC0-8382-6940-A44A-65A25C213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797" y="752963"/>
            <a:ext cx="3584409" cy="26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Approaches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23AC94-1D90-AB48-ACBF-F6E7F5D3E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573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DF66B9-4201-EB4B-8C5B-80F30E6AE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466"/>
            <a:ext cx="9144000" cy="47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813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F11297-9723-AC4E-8ED2-EB5D997BF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00"/>
            <a:ext cx="9144000" cy="48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52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BBB356-C042-CF43-B8ED-4109C0AA2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554"/>
            <a:ext cx="9144000" cy="518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90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Bartlett beamforming</a:t>
            </a:r>
          </a:p>
        </p:txBody>
      </p:sp>
      <p:pic>
        <p:nvPicPr>
          <p:cNvPr id="9217" name="Picture 1">
            <a:extLst>
              <a:ext uri="{FF2B5EF4-FFF2-40B4-BE49-F238E27FC236}">
                <a16:creationId xmlns:a16="http://schemas.microsoft.com/office/drawing/2014/main" id="{B56AA9FC-A6E5-8E43-BD8D-ED136E89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" y="731730"/>
            <a:ext cx="8552515" cy="61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E6DBB3-A56E-4149-A5AA-E85549070BF0}"/>
              </a:ext>
            </a:extLst>
          </p:cNvPr>
          <p:cNvSpPr/>
          <p:nvPr/>
        </p:nvSpPr>
        <p:spPr>
          <a:xfrm>
            <a:off x="693174" y="2566219"/>
            <a:ext cx="8244349" cy="1091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6340B-31E0-7F47-86C6-A8D977557720}"/>
              </a:ext>
            </a:extLst>
          </p:cNvPr>
          <p:cNvSpPr/>
          <p:nvPr/>
        </p:nvSpPr>
        <p:spPr>
          <a:xfrm>
            <a:off x="343808" y="3620728"/>
            <a:ext cx="8244349" cy="323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1754A-2A89-2542-B321-3449F1FDE2C2}"/>
              </a:ext>
            </a:extLst>
          </p:cNvPr>
          <p:cNvSpPr txBox="1"/>
          <p:nvPr/>
        </p:nvSpPr>
        <p:spPr>
          <a:xfrm>
            <a:off x="309093" y="2614412"/>
            <a:ext cx="8834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we leverage the properties of the transmitted signal, to perform better?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 descr="A picture containing bird, tree, flower&#10;&#10;Description automatically generated">
            <a:extLst>
              <a:ext uri="{FF2B5EF4-FFF2-40B4-BE49-F238E27FC236}">
                <a16:creationId xmlns:a16="http://schemas.microsoft.com/office/drawing/2014/main" id="{C94AA618-F3B5-734B-8439-F71D69494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6293"/>
            <a:ext cx="9144000" cy="3805414"/>
          </a:xfrm>
          <a:prstGeom prst="rect">
            <a:avLst/>
          </a:prstGeom>
        </p:spPr>
      </p:pic>
      <p:pic>
        <p:nvPicPr>
          <p:cNvPr id="5" name="Picture 4" descr="A picture containing bird, tree, flower&#10;&#10;Description automatically generated">
            <a:extLst>
              <a:ext uri="{FF2B5EF4-FFF2-40B4-BE49-F238E27FC236}">
                <a16:creationId xmlns:a16="http://schemas.microsoft.com/office/drawing/2014/main" id="{7B5D2F5B-E29F-0C49-9E8A-93C1CF8A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869"/>
            <a:ext cx="9144000" cy="380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244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1754A-2A89-2542-B321-3449F1FDE2C2}"/>
              </a:ext>
            </a:extLst>
          </p:cNvPr>
          <p:cNvSpPr txBox="1"/>
          <p:nvPr/>
        </p:nvSpPr>
        <p:spPr>
          <a:xfrm>
            <a:off x="309093" y="2614412"/>
            <a:ext cx="8834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we leverage the properties of the transmitted signal, to perform better?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98719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1754A-2A89-2542-B321-3449F1FDE2C2}"/>
              </a:ext>
            </a:extLst>
          </p:cNvPr>
          <p:cNvSpPr txBox="1"/>
          <p:nvPr/>
        </p:nvSpPr>
        <p:spPr>
          <a:xfrm>
            <a:off x="309093" y="2614412"/>
            <a:ext cx="8834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we leverage the properties of the transmitted signal, to perform better?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 descr="A picture containing bird, tree, flower&#10;&#10;Description automatically generated">
            <a:extLst>
              <a:ext uri="{FF2B5EF4-FFF2-40B4-BE49-F238E27FC236}">
                <a16:creationId xmlns:a16="http://schemas.microsoft.com/office/drawing/2014/main" id="{C94AA618-F3B5-734B-8439-F71D69494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6293"/>
            <a:ext cx="9144000" cy="3805414"/>
          </a:xfrm>
          <a:prstGeom prst="rect">
            <a:avLst/>
          </a:prstGeom>
        </p:spPr>
      </p:pic>
      <p:pic>
        <p:nvPicPr>
          <p:cNvPr id="5" name="Picture 4" descr="A picture containing bird, tree, flower&#10;&#10;Description automatically generated">
            <a:extLst>
              <a:ext uri="{FF2B5EF4-FFF2-40B4-BE49-F238E27FC236}">
                <a16:creationId xmlns:a16="http://schemas.microsoft.com/office/drawing/2014/main" id="{7B5D2F5B-E29F-0C49-9E8A-93C1CF8A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869"/>
            <a:ext cx="9144000" cy="3805414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FE38E2-6E5A-EF4D-B260-FFA367E6E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6328"/>
            <a:ext cx="9144000" cy="554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951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7B41EB80-B9BE-0B40-BED9-39740178B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407" y="0"/>
            <a:ext cx="6011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683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1754A-2A89-2542-B321-3449F1FDE2C2}"/>
              </a:ext>
            </a:extLst>
          </p:cNvPr>
          <p:cNvSpPr txBox="1"/>
          <p:nvPr/>
        </p:nvSpPr>
        <p:spPr>
          <a:xfrm>
            <a:off x="309093" y="2614412"/>
            <a:ext cx="8834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we leverage the properties of the transmitted signal, to perform better?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94BEC26C-263A-574D-8083-71200FB64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299"/>
            <a:ext cx="9144000" cy="46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4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rimmedWaveInterference">
            <a:hlinkClick r:id="" action="ppaction://media"/>
            <a:extLst>
              <a:ext uri="{FF2B5EF4-FFF2-40B4-BE49-F238E27FC236}">
                <a16:creationId xmlns:a16="http://schemas.microsoft.com/office/drawing/2014/main" id="{A64B4AD0-FF1F-9241-B9AA-68DDB08B3A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4637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53B33E-5804-0E48-87DB-9FB237F5104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Interference of Waves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9CEEB-C36A-7746-A082-6ED15B86BB2E}"/>
              </a:ext>
            </a:extLst>
          </p:cNvPr>
          <p:cNvSpPr txBox="1"/>
          <p:nvPr/>
        </p:nvSpPr>
        <p:spPr>
          <a:xfrm>
            <a:off x="0" y="6458667"/>
            <a:ext cx="596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[Reference]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=Iuv6hY6zsd0</a:t>
            </a:r>
          </a:p>
        </p:txBody>
      </p:sp>
    </p:spTree>
    <p:extLst>
      <p:ext uri="{BB962C8B-B14F-4D97-AF65-F5344CB8AC3E}">
        <p14:creationId xmlns:p14="http://schemas.microsoft.com/office/powerpoint/2010/main" val="9487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760167-0C5F-D549-8976-FF35C3616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405"/>
            <a:ext cx="9144000" cy="49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793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760167-0C5F-D549-8976-FF35C3616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405"/>
            <a:ext cx="9144000" cy="4961190"/>
          </a:xfrm>
          <a:prstGeom prst="rect">
            <a:avLst/>
          </a:prstGeom>
        </p:spPr>
      </p:pic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26FB2292-A6C2-0F42-88E9-7696F8402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7189"/>
            <a:ext cx="9144000" cy="538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411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A1FF1CFE-525C-ED4D-8852-E82492A5E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7365"/>
            <a:ext cx="9144000" cy="392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035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>
            <a:extLst>
              <a:ext uri="{FF2B5EF4-FFF2-40B4-BE49-F238E27FC236}">
                <a16:creationId xmlns:a16="http://schemas.microsoft.com/office/drawing/2014/main" id="{7B3112F6-E22B-7A46-AEA7-79B8C4782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25" y="1078956"/>
            <a:ext cx="6401755" cy="4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14337" name="Picture 1">
            <a:extLst>
              <a:ext uri="{FF2B5EF4-FFF2-40B4-BE49-F238E27FC236}">
                <a16:creationId xmlns:a16="http://schemas.microsoft.com/office/drawing/2014/main" id="{89738DED-0C6E-9D40-9D06-1441C7ADD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25" y="1078956"/>
            <a:ext cx="6408923" cy="4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23B6EA33-475F-5B4A-9AD9-46C5AEC1D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25" y="1078956"/>
            <a:ext cx="6408923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436A076-0BDA-524D-93B8-9DF4F640A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73" y="1078955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BCADC03-2F0D-114F-AC04-A732D040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805" y="1078954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>
            <a:extLst>
              <a:ext uri="{FF2B5EF4-FFF2-40B4-BE49-F238E27FC236}">
                <a16:creationId xmlns:a16="http://schemas.microsoft.com/office/drawing/2014/main" id="{27CA934B-E973-BC4B-A12A-8FBA3B66A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09" y="1078953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EB0A128A-D7C8-EC42-91FC-3C404651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09" y="1078953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7C23D590-76B7-9343-8F00-715B3117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14" y="5193630"/>
            <a:ext cx="2059406" cy="15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4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2B2E547E-AF29-6046-BE9D-BCEB47C8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09" y="1078953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780767EA-4C38-BB47-9946-22AEF23C6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14" y="5193630"/>
            <a:ext cx="2059406" cy="153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CDBE11-6C34-D64A-BC8B-7189D06F83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</p:spTree>
    <p:extLst>
      <p:ext uri="{BB962C8B-B14F-4D97-AF65-F5344CB8AC3E}">
        <p14:creationId xmlns:p14="http://schemas.microsoft.com/office/powerpoint/2010/main" val="34024546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12AD59FA-4503-6A40-8657-AA45C503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2" y="1987415"/>
            <a:ext cx="7684974" cy="18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648DFE-C4B5-3242-B620-226CE7D638D5}"/>
              </a:ext>
            </a:extLst>
          </p:cNvPr>
          <p:cNvGrpSpPr/>
          <p:nvPr/>
        </p:nvGrpSpPr>
        <p:grpSpPr>
          <a:xfrm>
            <a:off x="2250686" y="2743201"/>
            <a:ext cx="4069711" cy="2233605"/>
            <a:chOff x="4241718" y="4277034"/>
            <a:chExt cx="4069711" cy="22336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6FA99D-A935-EC46-A3F5-7A191141B3C6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Steering matrix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29444DD-8418-A14E-BFDE-1EF623B3FE51}"/>
                </a:ext>
              </a:extLst>
            </p:cNvPr>
            <p:cNvSpPr/>
            <p:nvPr/>
          </p:nvSpPr>
          <p:spPr>
            <a:xfrm>
              <a:off x="4241718" y="4277034"/>
              <a:ext cx="1231235" cy="2044594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E57E7B-83B7-A445-BFBC-C02F19EFB9F2}"/>
              </a:ext>
            </a:extLst>
          </p:cNvPr>
          <p:cNvSpPr txBox="1"/>
          <p:nvPr/>
        </p:nvSpPr>
        <p:spPr>
          <a:xfrm>
            <a:off x="4435424" y="2278965"/>
            <a:ext cx="6008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Mx1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02FCA7-B7E1-2846-B848-D58A21B04A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</p:spTree>
    <p:extLst>
      <p:ext uri="{BB962C8B-B14F-4D97-AF65-F5344CB8AC3E}">
        <p14:creationId xmlns:p14="http://schemas.microsoft.com/office/powerpoint/2010/main" val="36848203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19CCE0D7-1528-5F4E-ADC0-144A88833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09" y="1078953"/>
            <a:ext cx="6466275" cy="482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002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8AE891F-EC7D-C840-AF56-8F1C2B3C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92" y="1108561"/>
            <a:ext cx="7204663" cy="4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8525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8AE891F-EC7D-C840-AF56-8F1C2B3C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1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7" name="Picture 1">
            <a:extLst>
              <a:ext uri="{FF2B5EF4-FFF2-40B4-BE49-F238E27FC236}">
                <a16:creationId xmlns:a16="http://schemas.microsoft.com/office/drawing/2014/main" id="{35073218-AE93-DF4C-8CEA-985715298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1" y="5109005"/>
            <a:ext cx="6322897" cy="13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7385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8AE891F-EC7D-C840-AF56-8F1C2B3C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1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1" name="Picture 1">
            <a:extLst>
              <a:ext uri="{FF2B5EF4-FFF2-40B4-BE49-F238E27FC236}">
                <a16:creationId xmlns:a16="http://schemas.microsoft.com/office/drawing/2014/main" id="{68D9A6D0-9F27-D74E-B567-D43636936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6" y="5245939"/>
            <a:ext cx="6645495" cy="61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FE05E1D6-98CE-194E-8334-9ECB905C0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06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2D92A41-7614-B04E-B03C-959C9E0805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8106C-3159-174F-9410-BE17F216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6" y="2586523"/>
            <a:ext cx="842477" cy="8424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48412DD-5084-BA40-A9DD-AA7C9982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5" y="1164410"/>
            <a:ext cx="842477" cy="842477"/>
          </a:xfrm>
          <a:prstGeom prst="rect">
            <a:avLst/>
          </a:prstGeom>
        </p:spPr>
      </p:pic>
      <p:sp>
        <p:nvSpPr>
          <p:cNvPr id="49" name="Freeform 48">
            <a:extLst>
              <a:ext uri="{FF2B5EF4-FFF2-40B4-BE49-F238E27FC236}">
                <a16:creationId xmlns:a16="http://schemas.microsoft.com/office/drawing/2014/main" id="{B0BE68FF-456E-8648-A8A9-02D20F3C3C3C}"/>
              </a:ext>
            </a:extLst>
          </p:cNvPr>
          <p:cNvSpPr/>
          <p:nvPr/>
        </p:nvSpPr>
        <p:spPr>
          <a:xfrm rot="13102834">
            <a:off x="1795416" y="1320504"/>
            <a:ext cx="1485354" cy="808829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AE663-811E-AD4B-8EBC-584F22CBBCC7}"/>
              </a:ext>
            </a:extLst>
          </p:cNvPr>
          <p:cNvGrpSpPr/>
          <p:nvPr/>
        </p:nvGrpSpPr>
        <p:grpSpPr>
          <a:xfrm>
            <a:off x="3371375" y="1227100"/>
            <a:ext cx="3218673" cy="1350521"/>
            <a:chOff x="268446" y="2094145"/>
            <a:chExt cx="3218673" cy="135052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248B34B-5C61-F941-B9DE-04D6C2E55362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9FF6FD5-8B0B-9545-B5C5-CACF771B9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3911F4-FD19-0E44-8E97-B978D149B817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5336413-F42B-B444-90EB-A744A00F0E0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4442620-BEDC-294B-A9A0-09BCE6B3FB96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95E3B81-A542-D141-9B4F-A6014402B67E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81C4620-022F-ED49-9E01-C582E22BA18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DB0D2D9-2996-6347-AD75-18022019DA60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48ACAB8-E762-5141-9859-76AE8E0A465D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4AA77F-1E41-5143-8A5D-8408388141F1}"/>
              </a:ext>
            </a:extLst>
          </p:cNvPr>
          <p:cNvGrpSpPr/>
          <p:nvPr/>
        </p:nvGrpSpPr>
        <p:grpSpPr>
          <a:xfrm>
            <a:off x="3371375" y="2713497"/>
            <a:ext cx="3218673" cy="1350521"/>
            <a:chOff x="268446" y="2094145"/>
            <a:chExt cx="3218673" cy="135052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E12D192-02F8-4E46-A636-FE1C2AA67686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5A9CE56-C562-B844-99F6-893F555C0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C038666-5D10-F445-AF50-0DB8244A27A9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7288B9-16E3-284E-9FE7-D625482C2B1B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D6ADB09-0898-594A-907E-CF99456D1B77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8AFBD6D7-90E3-D347-849A-3C9A3EEE3A01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7346A7B2-CB19-B44F-A208-10B17831C44B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E61C1-303F-5F4D-8B7A-62D97FFE7FAA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1DE1829-5795-564D-A428-4D141E2054E2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71">
            <a:extLst>
              <a:ext uri="{FF2B5EF4-FFF2-40B4-BE49-F238E27FC236}">
                <a16:creationId xmlns:a16="http://schemas.microsoft.com/office/drawing/2014/main" id="{531C5421-246D-A64E-B286-8FDFD34F4130}"/>
              </a:ext>
            </a:extLst>
          </p:cNvPr>
          <p:cNvSpPr/>
          <p:nvPr/>
        </p:nvSpPr>
        <p:spPr>
          <a:xfrm rot="13102834">
            <a:off x="1879744" y="2570743"/>
            <a:ext cx="1310534" cy="990558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6817AC-D04C-804D-B1D5-ED50A4E0A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23" y="2347883"/>
            <a:ext cx="788569" cy="788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3BCB7C7-255C-3B47-904D-B8B0C1AAF392}"/>
                  </a:ext>
                </a:extLst>
              </p:cNvPr>
              <p:cNvSpPr txBox="1"/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3BCB7C7-255C-3B47-904D-B8B0C1AAF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blipFill>
                <a:blip r:embed="rId4"/>
                <a:stretch>
                  <a:fillRect l="-926" t="-3226" r="-1852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BCCAC31-4E23-5F47-8B03-A5ADFCF03F42}"/>
                  </a:ext>
                </a:extLst>
              </p:cNvPr>
              <p:cNvSpPr txBox="1"/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BCCAC31-4E23-5F47-8B03-A5ADFCF03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blipFill>
                <a:blip r:embed="rId5"/>
                <a:stretch>
                  <a:fillRect l="-1896" t="-6452" r="-331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3538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2C77A5-0E74-5A4C-B565-EF131EF5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5" name="Picture 1">
            <a:extLst>
              <a:ext uri="{FF2B5EF4-FFF2-40B4-BE49-F238E27FC236}">
                <a16:creationId xmlns:a16="http://schemas.microsoft.com/office/drawing/2014/main" id="{08C75BF0-A445-CC47-B037-CD39EE41B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14"/>
          <a:stretch/>
        </p:blipFill>
        <p:spPr bwMode="auto">
          <a:xfrm>
            <a:off x="926238" y="4335880"/>
            <a:ext cx="6875550" cy="10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8349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2C77A5-0E74-5A4C-B565-EF131EF5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5" name="Picture 1">
            <a:extLst>
              <a:ext uri="{FF2B5EF4-FFF2-40B4-BE49-F238E27FC236}">
                <a16:creationId xmlns:a16="http://schemas.microsoft.com/office/drawing/2014/main" id="{08C75BF0-A445-CC47-B037-CD39EE41B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38" y="4335879"/>
            <a:ext cx="6875550" cy="25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8477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2C77A5-0E74-5A4C-B565-EF131EF5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9" name="Picture 1">
            <a:extLst>
              <a:ext uri="{FF2B5EF4-FFF2-40B4-BE49-F238E27FC236}">
                <a16:creationId xmlns:a16="http://schemas.microsoft.com/office/drawing/2014/main" id="{AD397756-974B-984D-A2E8-38142A2A7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35" y="4102992"/>
            <a:ext cx="6725655" cy="113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>
            <a:extLst>
              <a:ext uri="{FF2B5EF4-FFF2-40B4-BE49-F238E27FC236}">
                <a16:creationId xmlns:a16="http://schemas.microsoft.com/office/drawing/2014/main" id="{236085E9-2D4A-FB41-B252-8473D740A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35" y="5515475"/>
            <a:ext cx="6021807" cy="134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3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DoA</a:t>
            </a:r>
            <a:r>
              <a:rPr lang="en-US" sz="3200" dirty="0">
                <a:solidFill>
                  <a:schemeClr val="bg1"/>
                </a:solidFill>
              </a:rPr>
              <a:t> Estimation: MUSIC Algorithm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2C77A5-0E74-5A4C-B565-EF131EF5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2" y="856679"/>
            <a:ext cx="4920882" cy="3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7" name="Picture 1">
            <a:extLst>
              <a:ext uri="{FF2B5EF4-FFF2-40B4-BE49-F238E27FC236}">
                <a16:creationId xmlns:a16="http://schemas.microsoft.com/office/drawing/2014/main" id="{879EDD1A-97F4-F946-8E9B-3A49ACC22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22" y="4580811"/>
            <a:ext cx="6401755" cy="162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406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DFBD38D8-84C1-924E-B7B9-4FAF6C83F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423"/>
            <a:ext cx="9144000" cy="50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203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7651E8B-4048-464B-B587-4ED5A4ED5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288"/>
            <a:ext cx="9144000" cy="52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13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2D92A41-7614-B04E-B03C-959C9E0805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8106C-3159-174F-9410-BE17F216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6" y="2586523"/>
            <a:ext cx="842477" cy="8424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48412DD-5084-BA40-A9DD-AA7C9982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5" y="1164410"/>
            <a:ext cx="842477" cy="842477"/>
          </a:xfrm>
          <a:prstGeom prst="rect">
            <a:avLst/>
          </a:prstGeom>
        </p:spPr>
      </p:pic>
      <p:sp>
        <p:nvSpPr>
          <p:cNvPr id="49" name="Freeform 48">
            <a:extLst>
              <a:ext uri="{FF2B5EF4-FFF2-40B4-BE49-F238E27FC236}">
                <a16:creationId xmlns:a16="http://schemas.microsoft.com/office/drawing/2014/main" id="{B0BE68FF-456E-8648-A8A9-02D20F3C3C3C}"/>
              </a:ext>
            </a:extLst>
          </p:cNvPr>
          <p:cNvSpPr/>
          <p:nvPr/>
        </p:nvSpPr>
        <p:spPr>
          <a:xfrm rot="13102834">
            <a:off x="1795416" y="1320504"/>
            <a:ext cx="1485354" cy="808829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AE663-811E-AD4B-8EBC-584F22CBBCC7}"/>
              </a:ext>
            </a:extLst>
          </p:cNvPr>
          <p:cNvGrpSpPr/>
          <p:nvPr/>
        </p:nvGrpSpPr>
        <p:grpSpPr>
          <a:xfrm>
            <a:off x="3371375" y="1227100"/>
            <a:ext cx="3218673" cy="1350521"/>
            <a:chOff x="268446" y="2094145"/>
            <a:chExt cx="3218673" cy="135052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248B34B-5C61-F941-B9DE-04D6C2E55362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9FF6FD5-8B0B-9545-B5C5-CACF771B9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3911F4-FD19-0E44-8E97-B978D149B817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5336413-F42B-B444-90EB-A744A00F0E0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4442620-BEDC-294B-A9A0-09BCE6B3FB96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95E3B81-A542-D141-9B4F-A6014402B67E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81C4620-022F-ED49-9E01-C582E22BA18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DB0D2D9-2996-6347-AD75-18022019DA60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48ACAB8-E762-5141-9859-76AE8E0A465D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87CB59-DF2B-6249-AB28-A597B7CC8287}"/>
                  </a:ext>
                </a:extLst>
              </p:cNvPr>
              <p:cNvSpPr txBox="1"/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87CB59-DF2B-6249-AB28-A597B7CC8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blipFill>
                <a:blip r:embed="rId3"/>
                <a:stretch>
                  <a:fillRect l="-926" t="-3226" r="-1852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224AA77F-1E41-5143-8A5D-8408388141F1}"/>
              </a:ext>
            </a:extLst>
          </p:cNvPr>
          <p:cNvGrpSpPr/>
          <p:nvPr/>
        </p:nvGrpSpPr>
        <p:grpSpPr>
          <a:xfrm>
            <a:off x="3371375" y="2713497"/>
            <a:ext cx="3218673" cy="1350521"/>
            <a:chOff x="268446" y="2094145"/>
            <a:chExt cx="3218673" cy="135052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E12D192-02F8-4E46-A636-FE1C2AA67686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5A9CE56-C562-B844-99F6-893F555C0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C038666-5D10-F445-AF50-0DB8244A27A9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7288B9-16E3-284E-9FE7-D625482C2B1B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D6ADB09-0898-594A-907E-CF99456D1B77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8AFBD6D7-90E3-D347-849A-3C9A3EEE3A01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7346A7B2-CB19-B44F-A208-10B17831C44B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E61C1-303F-5F4D-8B7A-62D97FFE7FAA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1DE1829-5795-564D-A428-4D141E2054E2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71">
            <a:extLst>
              <a:ext uri="{FF2B5EF4-FFF2-40B4-BE49-F238E27FC236}">
                <a16:creationId xmlns:a16="http://schemas.microsoft.com/office/drawing/2014/main" id="{531C5421-246D-A64E-B286-8FDFD34F4130}"/>
              </a:ext>
            </a:extLst>
          </p:cNvPr>
          <p:cNvSpPr/>
          <p:nvPr/>
        </p:nvSpPr>
        <p:spPr>
          <a:xfrm rot="13102834">
            <a:off x="1879744" y="2570743"/>
            <a:ext cx="1310534" cy="990558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6817AC-D04C-804D-B1D5-ED50A4E0A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223" y="2347883"/>
            <a:ext cx="788569" cy="788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BBCCD1-1870-EC40-8054-64E2D058D657}"/>
                  </a:ext>
                </a:extLst>
              </p:cNvPr>
              <p:cNvSpPr txBox="1"/>
              <p:nvPr/>
            </p:nvSpPr>
            <p:spPr>
              <a:xfrm>
                <a:off x="2535011" y="5371017"/>
                <a:ext cx="6338809" cy="738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Received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signal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.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𝚹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func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 .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⁡(2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𝚹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BBCCD1-1870-EC40-8054-64E2D058D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011" y="5371017"/>
                <a:ext cx="6338809" cy="738664"/>
              </a:xfrm>
              <a:prstGeom prst="rect">
                <a:avLst/>
              </a:prstGeom>
              <a:blipFill>
                <a:blip r:embed="rId5"/>
                <a:stretch>
                  <a:fillRect t="-3333" r="-1796" b="-15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 30">
            <a:extLst>
              <a:ext uri="{FF2B5EF4-FFF2-40B4-BE49-F238E27FC236}">
                <a16:creationId xmlns:a16="http://schemas.microsoft.com/office/drawing/2014/main" id="{4F493EF0-01EB-554D-AC7F-DDE2483EE2A7}"/>
              </a:ext>
            </a:extLst>
          </p:cNvPr>
          <p:cNvSpPr/>
          <p:nvPr/>
        </p:nvSpPr>
        <p:spPr>
          <a:xfrm rot="13102834" flipV="1">
            <a:off x="6522579" y="3345692"/>
            <a:ext cx="882403" cy="1814893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43F82A-6311-BD47-9F00-4B261780A667}"/>
                  </a:ext>
                </a:extLst>
              </p:cNvPr>
              <p:cNvSpPr txBox="1"/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43F82A-6311-BD47-9F00-4B261780A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blipFill>
                <a:blip r:embed="rId6"/>
                <a:stretch>
                  <a:fillRect l="-1896" t="-6452" r="-331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963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A8B4DC-598B-754F-ADA4-C8CC125A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125" y="634201"/>
            <a:ext cx="4338041" cy="32535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426A0C-5777-684F-90B0-99525D918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00" y="3603000"/>
            <a:ext cx="4330132" cy="3247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A323B0-6A84-A148-91B5-DD898CDA0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324" y="3739844"/>
            <a:ext cx="4156364" cy="3117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FD513B-C960-5C41-BD27-A6E614DC2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00" y="634201"/>
            <a:ext cx="4023360" cy="30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15801</TotalTime>
  <Words>1199</Words>
  <Application>Microsoft Macintosh PowerPoint</Application>
  <PresentationFormat>On-screen Show (4:3)</PresentationFormat>
  <Paragraphs>286</Paragraphs>
  <Slides>75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Shyam Gollakota</cp:lastModifiedBy>
  <cp:revision>556</cp:revision>
  <dcterms:created xsi:type="dcterms:W3CDTF">2019-02-13T16:19:48Z</dcterms:created>
  <dcterms:modified xsi:type="dcterms:W3CDTF">2022-05-02T18:48:17Z</dcterms:modified>
</cp:coreProperties>
</file>