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1527" r:id="rId2"/>
    <p:sldId id="580" r:id="rId3"/>
    <p:sldId id="1477" r:id="rId4"/>
    <p:sldId id="1490" r:id="rId5"/>
    <p:sldId id="1484" r:id="rId6"/>
    <p:sldId id="479" r:id="rId7"/>
    <p:sldId id="490" r:id="rId8"/>
    <p:sldId id="491" r:id="rId9"/>
    <p:sldId id="556" r:id="rId10"/>
    <p:sldId id="558" r:id="rId11"/>
    <p:sldId id="560" r:id="rId12"/>
    <p:sldId id="562" r:id="rId13"/>
    <p:sldId id="564" r:id="rId14"/>
    <p:sldId id="565" r:id="rId15"/>
    <p:sldId id="493" r:id="rId16"/>
    <p:sldId id="1528" r:id="rId17"/>
    <p:sldId id="570" r:id="rId18"/>
    <p:sldId id="508" r:id="rId19"/>
    <p:sldId id="568" r:id="rId20"/>
    <p:sldId id="567" r:id="rId21"/>
    <p:sldId id="566" r:id="rId22"/>
    <p:sldId id="1529" r:id="rId23"/>
    <p:sldId id="1530" r:id="rId24"/>
    <p:sldId id="585" r:id="rId25"/>
    <p:sldId id="509" r:id="rId26"/>
    <p:sldId id="511" r:id="rId27"/>
    <p:sldId id="512" r:id="rId28"/>
    <p:sldId id="1485" r:id="rId29"/>
    <p:sldId id="1486" r:id="rId30"/>
    <p:sldId id="1487" r:id="rId31"/>
    <p:sldId id="514" r:id="rId32"/>
    <p:sldId id="515" r:id="rId33"/>
    <p:sldId id="516" r:id="rId34"/>
    <p:sldId id="517" r:id="rId35"/>
    <p:sldId id="1604" r:id="rId36"/>
    <p:sldId id="519" r:id="rId37"/>
    <p:sldId id="1531" r:id="rId38"/>
    <p:sldId id="589" r:id="rId39"/>
    <p:sldId id="1605" r:id="rId40"/>
    <p:sldId id="1532" r:id="rId41"/>
    <p:sldId id="520" r:id="rId42"/>
    <p:sldId id="1495" r:id="rId43"/>
    <p:sldId id="1518" r:id="rId44"/>
    <p:sldId id="1494" r:id="rId45"/>
    <p:sldId id="1524" r:id="rId46"/>
    <p:sldId id="1496" r:id="rId47"/>
    <p:sldId id="1497" r:id="rId48"/>
    <p:sldId id="1521" r:id="rId49"/>
    <p:sldId id="1498" r:id="rId50"/>
    <p:sldId id="1502" r:id="rId51"/>
    <p:sldId id="1499" r:id="rId52"/>
    <p:sldId id="1519" r:id="rId53"/>
    <p:sldId id="1520" r:id="rId54"/>
    <p:sldId id="1525" r:id="rId55"/>
    <p:sldId id="1522" r:id="rId56"/>
    <p:sldId id="1500" r:id="rId57"/>
    <p:sldId id="1526" r:id="rId58"/>
    <p:sldId id="1501" r:id="rId59"/>
    <p:sldId id="1507" r:id="rId60"/>
    <p:sldId id="1508" r:id="rId61"/>
    <p:sldId id="1506" r:id="rId62"/>
    <p:sldId id="1513" r:id="rId63"/>
    <p:sldId id="1503" r:id="rId64"/>
    <p:sldId id="1510" r:id="rId65"/>
    <p:sldId id="559" r:id="rId66"/>
    <p:sldId id="1511" r:id="rId67"/>
    <p:sldId id="1512" r:id="rId68"/>
    <p:sldId id="1515" r:id="rId69"/>
    <p:sldId id="1516" r:id="rId70"/>
    <p:sldId id="1517" r:id="rId71"/>
    <p:sldId id="1523" r:id="rId7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yam Gollakota" initials="SG" lastIdx="1" clrIdx="0">
    <p:extLst>
      <p:ext uri="{19B8F6BF-5375-455C-9EA6-DF929625EA0E}">
        <p15:presenceInfo xmlns:p15="http://schemas.microsoft.com/office/powerpoint/2012/main" userId="S::gshyam@uw.edu::7cd6be36-925a-47dc-84ca-06c91c2761a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66" autoAdjust="0"/>
    <p:restoredTop sz="92254" autoAdjust="0"/>
  </p:normalViewPr>
  <p:slideViewPr>
    <p:cSldViewPr>
      <p:cViewPr varScale="1">
        <p:scale>
          <a:sx n="151" d="100"/>
          <a:sy n="151" d="100"/>
        </p:scale>
        <p:origin x="400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03:09:59.721"/>
    </inkml:context>
    <inkml:brush xml:id="br0">
      <inkml:brushProperty name="width" value="0.07938" units="cm"/>
      <inkml:brushProperty name="height" value="0.07938" units="cm"/>
      <inkml:brushProperty name="color" value="#C55A11"/>
    </inkml:brush>
  </inkml:definitions>
  <inkml:trace contextRef="#ctx0" brushRef="#br0">1 2565 24575,'0'-17'0,"0"3"0,4-8 0,0 5 0,5 3 0,-1 2 0,-4 4 0,3 1 0,-3 2 0,3 1 0,1 4 0,-1 0 0,1 0 0,0 4 0,0 4 0,1 6 0,0 8 0,3-4 0,-2 4 0,2-8 0,-4 1 0,1-6 0,-2 3 0,-2-3 0,1-2 0,-2-3 0,4 0 0,-1-8 0,1 0 0,-1-8 0,1 3 0,1-3 0,-2 4 0,1 3 0,0-1 0,-1 5 0,2-3 0,-2 4 0,1 0 0,0 0 0,-1 0 0,2 0 0,3 0 0,-3 0 0,6 0 0,-1 0 0,-1 0 0,-1 4 0,-5-3 0,1 2 0,0-3 0,-1 0 0,1 0 0,-1 0 0,0 0 0,1 0 0,0 3 0,-1 2 0,5-1 0,-3 3 0,8-2 0,-4-1 0,-1 4 0,5-8 0,-8 3 0,3 1 0,-5-3 0,1 3 0,-1-4 0,1 0 0,-1 0 0,1-4 0,0-4 0,0-1 0,0-3 0,0 7 0,-4-2 0,3 6 0,-3-3 0,4 4 0,0 0 0,-1 0 0,1 0 0,0 0 0,0 0 0,0 4 0,4 0 0,-4 5 0,4-1 0,-4-1 0,0 1 0,-1 0 0,2-3 0,-2-2 0,1-3 0,-2 0 0,3 0 0,-2 0 0,-2-3 0,1-2 0,-1 1 0,-1-4 0,3 7 0,-3-2 0,3 3 0,2 0 0,-2 0 0,1 0 0,0 0 0,-1 0 0,1 0 0,0 0 0,0 0 0,-1 0 0,1 0 0,-1 0 0,1 0 0,-1 0 0,1 0 0,0 0 0,-1 0 0,2 0 0,-2-3 0,1-2 0,0 1 0,-1 1 0,2-1 0,-2 3 0,1-3 0,-1 1 0,1-2 0,-1-2 0,1-2 0,0 2 0,-4-1 0,3 0 0,-6 0 0,6 4 0,-3 0 0,4 4 0,-1 0 0,1 0 0,-1 0 0,1 0 0,1 8 0,-2-2 0,2 10 0,3-3 0,-3 0 0,3-1 0,-4-5 0,0 2 0,-4-2 0,3-2 0,-6 1 0,6-5 0,-4 3 0,5-4 0,-1 0 0,1 0 0,-1-4 0,0 0 0,1 1 0,-1-1 0,1 4 0,-1 0 0,1 0 0,0 0 0,-1 0 0,1 0 0,0 0 0,0 0 0,-1 0 0,1 0 0,0 0 0,0 0 0,-4 4 0,3-4 0,-3 3 0,4-3 0,-1 0 0,1 0 0,-1 0 0,1-3 0,-1 2 0,-2-6 0,1 6 0,-1-2 0,-1 0 0,3 2 0,-6-6 0,2 3 0,-3-3 0,4-5 0,1-1 0,-1-4 0,4-1 0,-7 5 0,7-3 0,-7 7 0,6-7 0,-6 7 0,3-3 0,-4 4 0,0-4 0,3 4 0,-2-4 0,3 4 0,-4 0 0,4 0 0,-4 0 0,3-4 0,-3-6 0,0-1 0,0-8 0,0 4 0,0-12 0,0 5 0,0-3 0,0-2 0,0 0 0,0-1 0,0-4 0,0 10 0,0-4 0,0 0 0,0 4 0,0-4 0,0 6 0,0-1 0,0 1 0,0-1 0,0 1 0,0-1 0,0 1 0,0-1 0,0-5 0,0 4 0,0-10 0,0-2 0,0-1 0,0-5 0,0 13 0,0-6 0,0 17 0,0-9 0,0 14 0,0-3 0,0 5 0,0-1 0,0 1 0,0-1 0,0-4 0,0 4 0,0-10 0,0 5 0,5-6 0,-4 1 0,8-1 0,-9 1 0,9-1 0,-8-4 0,3 3 0,0-11 0,-2 12 0,7-12 0,-8 11 0,4-3 0,-1-2 0,-3 5 0,4 1 0,-5 2 0,0 8 0,3-3 0,-1 9 0,2 1 0,-4 4 0,0 0 0,0 0 0,0 0 0,0-2 0,0 2 0,0-7 0,0 6 0,0-7 0,0 7 0,0-8 0,0 8 0,0-7 0,0 7 0,0-8 0,3 8 0,-2-3 0,2 0 0,-3 3 0,0-3 0,0 4 0,4 1 0,-3-2 0,2-3 0,-3 3 0,0-3 0,0 5 0,0-1 0,0-1 0,0 2 0,0-1 0,0 1 0,6 3 0,3 0 0,12 9 0,-3 4 0,5 1 0,-6 2 0,-4-4 0,3-3 0,-3-2 0,1-3 0,1 0 0,-1 0 0,3 0 0,0 0 0,1-7 0,-1-3 0,0-4 0,0-2 0,1 2 0,-1-3 0,0 4 0,-3-4 0,1 7 0,-5 2 0,2 1 0,-4 6 0,-1-3 0,5 4 0,-3 0 0,8 0 0,-9 0 0,8 0 0,-7 0 0,7 4 0,-6 4 0,2 6 0,-3 3 0,0 5 0,-1-3 0,1 3 0,0-5 0,-1-3 0,-3-2 0,2-5 0,-6 1 0,6 0 0,-3-4 0,4-1 0,-1-3 0,1 0 0,-1-3 0,2-6 0,3-4 0,2-9 0,3 3 0,2-8 0,-1 9 0,-5 0 0,4 1 0,-9 8 0,4-3 0,-4 8 0,0-3 0,0 5 0,0-1 0,-1 3 0,1 0 0,4 0 0,1 0 0,1 0 0,1 0 0,-1 4 0,3 1 0,0 4 0,-4-1 0,-1 0 0,-4-4 0,0 0 0,-1-4 0,2 0 0,-2 0 0,5 0 0,-3 0 0,3 0 0,0 0 0,1 0 0,4 0 0,0 0 0,-4-4 0,4-1 0,-5 1 0,6 0 0,-1 4 0,0 0 0,-3 0 0,1 0 0,-1 0 0,3 0 0,-4 0 0,3 4 0,-3 0 0,0 5 0,-1-1 0,-4 0 0,0-4 0,0 3 0,-1-6 0,1 2 0,-1-3 0,2 0 0,-2 0 0,5 0 0,-3 0 0,7-7 0,-7 1 0,7-6 0,-7 0 0,3 6 0,-3-6 0,-2 8 0,1-1 0,0 2 0,-1 0 0,1 2 0,-1-3 0,1 0 0,0 4 0,4-3 0,1 3 0,4 0 0,0 0 0,1 0 0,-6 0 0,5 0 0,-4 0 0,0 0 0,3 0 0,-7 7 0,4 3 0,-5 6 0,1 2 0,-1-1 0,1 0 0,-1-3 0,1-2 0,-2-5 0,-2 1 0,1-4 0,-2 0 0,4-4 0,4 0 0,0 0 0,6-8 0,0-7 0,-1-3 0,2-9 0,-1 8 0,0-8 0,0 12 0,-5-2 0,-1 8 0,-4 2 0,0 2 0,-1-1 0,2 4 0,-2-1 0,1 3 0,4 0 0,-3 0 0,7 0 0,-7 0 0,7 0 0,-7 0 0,7 4 0,-7 0 0,3 5 0,0-2 0,-3 1 0,3 1 0,-5-2 0,1 1 0,0-4 0,-1 0 0,2-4 0,-2 0 0,1 0 0,-1 3 0,1 5 0,0 10 0,1 0 0,0 5 0,0-1 0,-1-4 0,1 5 0,-1-11 0,1 5 0,-5-9 0,4 4 0,-8-4 0,8 0 0,-7 0 0,2 9 0,-3 2 0,0 9 0,4 0 0,1 1 0,5-1 0,-5 1 0,-1-6 0,0-1 0,-3-9 0,7 3 0,-7-2 0,2-2 0,1 5 0,-3-4 0,3 4 0,-4-4 0,4 3 0,-3-7 0,3 3 0,-4 0 0,0-4 0,0 4 0,3 0 0,-2-3 0,4 8 0,-5-4 0,3 0 0,-3 3 0,4-3 0,0 0 0,-3-1 0,2 0 0,-3-3 0,3 3 0,-2 0 0,3-4 0,-4 4 0,0-3 0,0-2 0,4 5 0,-4-3 0,8 3 0,-7 0 0,2-3 0,0 3 0,-2 0 0,7-3 0,-8 3 0,3-4 0,-3-1 0,5 5 0,-4-3 0,2 3 0,-3 0 0,4 2 0,-3 3 0,3 0 0,-4 0 0,0 1 0,4-1 0,-3-1 0,3-2 0,-4 2 0,0-3 0,0 4 0,0-4 0,0 4 0,0-5 0,0 6 0,0-1 0,0 0 0,3 0 0,-2 6 0,3-5 0,-4 10 0,4-10 0,-3 4 0,3-5 0,0 1 0,-4-1 0,9 0 0,-9 0 0,4-4 0,0 4 0,-3-5 0,2 6 0,2-1 0,-4 0 0,2 0 0,-3 1 0,5 4 0,-4-4 0,3 9 0,-4-3 0,4 4 0,-3 0 0,8 1 0,-9-6 0,9 4 0,-8-8 0,7 3 0,-7 0 0,7-3 0,-8 3 0,4-5 0,0 0 0,-3 0 0,7 1 0,-7-1 0,2-4 0,-3-1 0,0-4 0,0 0 0,0 0 0,4-1 0,-3 1 0,3 0 0,-4 0 0,0 0 0,3-1 0,-3 1 0,4 0 0,-4 0 0,4-4 0,-3 3 0,5-3 0,-5 4 0,6-1 0,-3 1 0,4 4 0,1 6 0,-1 0 0,2 9 0,-1-3 0,0-1 0,1 4 0,-2-8 0,1 3 0,-1-9 0,0-1 0,-3-5 0,2 2 0,-7-2 0,4 1 0,-1-4 0,1 0 0,3-4 0,1 0 0,-1 0 0,1 0 0,-1 0 0,2 0 0,3 0 0,-3 0 0,6 0 0,-2 0 0,4 0 0,1 0 0,-5 0 0,3 4 0,-7 0 0,3 4 0,-4 0 0,0-4 0,-1 0 0,1-4 0,0 0 0,-1-4 0,1-4 0,-4-11 0,4 1 0,-3-9 0,0 9 0,3-1 0,-4 3 0,1 7 0,2 0 0,-3 2 0,4 7 0,0-4 0,0 4 0,0 0 0,-1 0 0,5 0 0,-3 4 0,8 4 0,-5 5 0,2 0 0,-2 3 0,0-6 0,-3 2 0,7-4 0,-7 0 0,3 0 0,0 0 0,-3-4 0,3 0 0,-4-4 0,-1 0 0,5 0 0,-3 0 0,3 0 0,-3 0 0,-2-3 0,1-1 0,0-1 0,-1-2 0,2 6 0,-2-2 0,1 3 0,0 0 0,-1 0 0,5 0 0,-3 0 0,8 0 0,-9 0 0,4 0 0,-4 0 0,4 4 0,-3 0 0,3 4 0,-4-4 0,-1 0 0,2-4 0,-2 0 0,1 0 0,-2-3 0,2-2 0,-1 1 0,2 1 0,-2-1 0,1 3 0,0-2 0,4 3 0,1 0 0,4 0 0,0 0 0,0 0 0,-3 0 0,2 3 0,-3 3 0,4 2 0,1 1 0,-1-5 0,0 0 0,-4-4 0,3 0 0,-3 0 0,4 0 0,1 0 0,-6 0 0,0 0 0,-3 0 0,-2 0 0,1 0 0,0 0 0,-1 0 0,2-4 0,-2 4 0,1-4 0,0 4 0,-1-3 0,2 2 0,-2-3 0,1 4 0,0 0 0,-1 0 0,2 0 0,3 0 0,-4 0 0,4 0 0,-4 0 0,4 0 0,-3 4 0,3-3 0,-4 6 0,-1-7 0,1 7 0,0-6 0,-1 2 0,1-3 0,-1 0 0,1 0 0,-1 0 0,0 0 0,-2 0 0,-2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05T03:13:06.927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174 375,'55'0,"-4"0,-32 0,3 4,6 6,-9-1,10 6,-16-3,3-3,-7 4,3-5,-7 0,-2 6,-3 0,-3 2,-2-4,-2-4,-5 0,3 0,-8 0,4-3,-5 2,6-6,-5 3,4-4,0 0,-4 0,4 0,-4 0,3-8,-2-1,6-9,-3-4,0 4,3-10,-3 5,8-6,-3 1,6-1,-2 6,4 1,-4 4,3 5,-3 1,1 1,-7 5,-2-1,-3 7,4 0,-1 0,1 0,-1 0,42-11,-16 8,33-13,-30 11,-3 0,-2-2,-1 6,1-6,0 6,-2-5,-1-2,1 0,-2 0,4 2,-2 5,1-2,4 3,-4 0,4 0,-4 0,1 3,2-2,-5 5,5-1,-5-1,2 3,0-6,-2 6,6-3,-7 1,8-2,-4-3,2 3,-2-2,3 3,-5-4,5 0,-3 0,-4 0,6 0,-3 0,1 0,3 0,-6 0,6-11,-3 4,6-13,-6 11,5-8,-9 8,9-4,-5 5,2 0,-2 0,0-1,-4 5,12-4,-11 8,7-5,0 5,-6 0,9 0,-10 0,7 0,-7 0,7 0,-7 0,6 4,-6 0,3 1,0 2,-4-3,4 4,0-3,-3 2,7-3,-7 4,7-3,-7 2,8-2,-9-1,8 4,-7-7,7 2,-2-3,-2 0,5 0,-4 0,4 0,0 0,0 0,1 0,4 0,-4 0,5 0,-2 0,-2 0,8 0,-8-3,8-3,-8 1,2 1,-3 1,-1 1,-4-2,-1 4,3 0,-5 0,5 0,-4 0,-2 0,6 4,-6 0,6 4,-6 0,3 1,-4-2,-1 1,5 4,-3-8,2 7,0-10,6 6,-5-6,4 3,-5-4,-2 0,6 0,-3 0,0-4,0 0,-5-4,4-4,-2 4,2 0,-3-3,0 6,-1-6,4 3,-2 0,3 0,-5 0,1 0,3 1,-3-1,3 0,-3 0,0 0,0-3,3 3,-6-4,9 4,-9-3,5 6,1-6,1 14,3 5,-7 2,3 5,-10-3,6-3,-6 8,5-9,-5 8,3-3,0 4,-4 1,4-1,-4-4,0 3,0-7,0 7,0-4,0 0,0 2,0-6,0 7,5 1,-5-3,4 7,-4-7,4 0,-3 3,2-3,0 4,-1 0,5 1,-6-1,3 0,0 0,-3 1,7-1,-8 0,4 0,1 6,-5-4,9 2,-9 2,8-5,-7 9,3-8,0 3,-3-5,6 1,-5-1,1 0,1 0,1 1,0-1,2 5,-1 1,-1 1,4 3,-8-9,7 4,-7 1,6-5,-5 4,1 0,1 2,1 4,1 6,2-4,-7 10,8-5,-3 7,0-1,3 0,-9 0,10 1,-9-1,3-6,0-6,-2-2,1-8,-3 3,0-5,0 0,0 1,0-5,0 3,0-8,0 19,0-1,0 10,0-2,0-6,0 0,0 1,0-6,0 0,0-11,0 0,0 0,0 1,0 0,0 1,0-5,0 6,4-2,-3 3,3 2,-1-1,-1-4,5 3,-6-8,7 9,-7-8,6 3,-6-1,5-3,-33-24,15 9,-32-23,20 21,-10-1,4 1,-4-1,0 0,-2 4,-5-3,6 8,-6-4,6 5,-1-4,2 3,6-3,-1 4,1 0,-1 0,1 0,-1 0,1 0,-1 0,1 0,-1 0,1 0,4 0,-3 0,3 0,-3 0,-2 4,5-3,-3 8,8-9,-3 9,5-9,-6 4,5 0,-10-3,5 3,-5 0,-1-3,1 3,-1-4,-5 0,4 0,-4 0,5 0,-4 0,3 0,-5 0,7 0,-1 0,1 0,-1 0,6 0,-4 0,8 0,-3 0,4 0,1 0,4 0,-3 0,7 0,-8 0,8 0,-3 0,0 0,3 0,-11 0,6 0,-3 0,1 0,3 0,-4 4,0-3,3 6,-2-5,3 4,-4-4,-1 2,0-1,1-2,0 7,0-7,-6 3,4-4,-2 4,-2-4,4 4,-3-4,5 0,-1 4,1-3,0 3,3-4,-2 0,7 0,-7 0,7 0,-7 0,4 0,0 0,-3 0,7 3,1-19,4 7,3-18,0 10,0-1,0 1,0-5,0 3,0-8,0 3,0-4,0-1,0 1,0-1,0 1,0-1,0 1,0-1,0 6,0-4,0 3,0 1,0 0,0 6,0 0,0 0,3-1,-2 5,3-4,-4 5,4-6,-4 5,5-4,-5 9,0-5,4-2,-4 5,4-5,-4 2,0 4,0-7,0 7,4-7,-3 3,3-5,-4 1,0-5,0 3,0-8,0 3,0-4,0-1,0 1,4-1,-3 6,3-4,-4 8,0-3,0 5,0-1,0 5,0-4,0 8,0-6,0 6,0-3,0-1,0 0,0 0,0-3,0 2,0-3,0 0,0 0,0-1,0 0,0 1,0 4,0-3,0 2,0 2,0-5,0 8,0-7,0 7,0-3,0-3,0 6,22-3,1 9,36 3,-2 0,-17 0,1 0,25 0,-27-6,0 1,26 2,7-13,-7 15,-3-10,-12 11,4-11,-11 10,11-4,-11 1,11 2,-4-2,5 4,-5 0,4 0,-12 0,6 0,-12 0,3 0,-14 0,3 0,-11 0,0 0,-3 0,-2 0,3 0,-5 0,5 0,-3 0,0 0,5 0,-4 0,3 0,-3 0,0 0,3 0,-2 0,-2 0,0 0,0 0,0 0,0 0,3 0,-6 0,5 0,-1 0,-1 0,2 0,-5 0,6 0,-3 0,0 0,2 0,-6 0,7 3,-3-3,0 4,3-1,-6-2,5 3,-1-4,-1 0,-1 6,-4 3,1 2,-1 3,-2-6,2 6,-4-5,2 2,2 5,-2-3,-1 8,4 1,-7-3,8 8,-9-8,5 8,-1-9,-4 4,4-5,-4-3,0-2,0-1,0 1,-10-4,-1 0,-9-8,-3 0,-6 0,-7-5,-5 4,-7-9,5 4,-11 0,5 2,-1 4,2-5,7 4,6-4,-5 5,10 0,-11-4,12 2,-5-2,5 4,1 0,-1-5,1 4,-1-3,1 4,-6 0,4-4,-5 3,7-3,-1 4,1 0,-1 0,1 0,5 0,-4 0,8 0,-4 0,6 0,-5 0,4 0,-5 0,6 0,0 0,3 0,-2 0,3 0,-4 0,-1 0,0 0,-3 0,2 0,-4 0,6 0,-5 0,3 0,-3 0,5 0,-1 0,1 0,-1 0,1 0,0 0,3 0,-1 0,6 0,-8 0,8 0,-3 0,0 3,0-2,0 2,0 1,1-3,2 6,-5-7,5 7,-6-5,6 4,-6-5,7 6,-7-6,7 5,-6-2,5 4,-2-4,0 7,2-6,-2 2,2 4,2-7,3 11,0-3,4-1,0 5,0-4,0 6,4-1,10 1,13 7,15-4,3 1,24 7,-23-16,-8-1,1-1,27 1,8 0,-34-8,0-1,32 2,-7-5,-2 0,-8 0,1 0,0 0,-7 0,-1 0,-7 0,0 0,0 0,1 0,-1 0,0 0,-6 0,6 0,-6 0,0 0,0 0,-7 0,0 0,1 0,-1 0,-5 0,4 0,-3 0,-1 0,5 0,-10 4,9 1,-9 1,9 2,-8-7,3 7,-5-7,0 6,1-5,-1 1,-4-3,3 4,-7-3,8 3,-5-4,2 0,2 3,-7-1,3 2,3-1,-6-3,6 4,-5 3,-1-3,2 10,-7-6,3 3,-6 4,5-6,-5 6,6 0,-3-5,5 10,-1-7,-4 4,4 1,-7-1,6-4,-6 3,3-8,-4 4,-22 0,4-7,-25 2,1-7,-22 0,16 0,3 0,-2 0,-18 0,17 0,-2 0,5 0,0 0,-5 0,1 0,-1 0,-1 0,-8 0,-1 0,3 0,2 0,8 0,0 0,-6 0,2 0,13 0,-1 0,-11 0,2 0,-27 0,35 0,2 0,-20 0,-5 0,13 0,8 0,3 0,13 0,-7 0,15 0,-4 0,4 0,5 0,-4 0,8 0,-3 0,-3 0,6 0,-6 0,4 0,2-3,-5 2,2-6,0 6,-2-5,5 5,-6-3,3 4,0 0,-3 0,6 11,-2 5,2 10,3 3,-2-1,7 1,-3-1,0-4,3 3,-3-9,4 4,0 1,0-5,0 4,0-5,0-4,0 4,0-5,3 2,2-2,2-5,2 5,-2-3,1 2,0-4,-1 1,5 3,0-1,1 1,3-6,-3 2,5-2,-1-1,-4 4,3-8,-3 4,9 1,-4-5,9 5,-8-5,8 0,-8 0,8 0,-8 0,8 0,-4 0,0 0,4 0,-4-9,6 3,-1-8,6 4,-4-4,10 3,-4-3,-1 3,5 1,-5-4,1 2,4-3,-11 6,6-1,-7 5,0-4,0 4,1-5,-1 5,1-4,-6 8,4-7,-4 7,6-3,-1 4,1 0,-6 0,4 0,-4 0,1 0,-2 0,1 0,-5 0,4 0,-5 0,5 0,-3 0,3 0,0 0,-3 0,3 0,-5 0,5 0,-3 0,3 0,-5 0,6 0,-5 0,4 0,-5 0,1 0,-1 0,0 0,0 0,1 0,-1 0,0 0,0 0,1 0,-1 0,0 0,0 4,-4-4,4 4,-5 0,2-3,2 7,-7-7,3 2,0 1,-3-2,6 1,-6 0,8-2,-4 7,4-8,0 9,-3-9,1 4,-6 0,7-3,-7 5,3-5,-1 6,1-6,1 2,1 1,-5 1,3-2,-2 4,-58-6,9 3,-13-4,-6 0,11 0,1 0,-13 0,-1 0,4 0,0 0,-9 0,2 0,6-3,2 0,7-1,1 1,-7 0,4-2,-19-5,25 5,0-2,-21-6,8-3,9 5,7 1,6-1,5 6,8-3,-1 2,5-3,-4 4,-1-2,0 5,-5-6,-1 6,1-6,-7 3,6-1,-12-3,12 4,-5-1,5-3,6 8,-5-7,10 7,-10-4,10 5,-4-3,5 2,-1-4,0 5,1 0,0 0,3 0,2 0,0 0,3 0,-6 0,3 0,-1 0,-1 0,5 0,-6 0,7-11,1 5,0-10,6 4,-3-1,4-4,0-1,-3-4,1-1,-6-6,6 6,-6-5,7 10,-3-4,0 4,3 1,-3-1,4 1,-3 4,2-3,-3 7,4-8,-3 8,2-3,-3 0,1 3,2-7,-2 7,-1-3,3 0,-3 3,4-8,-3 8,2-3,-2 0,3 3,0-7,-4 7,3-3,-2 0,-1 3,0-6,0 7,-4-4,4 1,0 2,-7-6,9 7,-5-4,4 0,2 4,-6-7,6 6,-2-6,3 4,0-1,-4-2,0 5,-3-1,2 41,6-12,4 33,5-24,-1 0,1 1,-1-1,0 1,1 4,0-3,-5 4,3-10,-7 3,3-4,-4 1,0-2,0-5,0 1,0-6,0 5,0-4,0 4,0 5,0-4,0 5,0-6,0 0,0 1,0-1,0 0,0-4,0 3,0-7,0 6,0-3,0 1,0 1,0-5,0 6,0-3,0 0,0 3,0-6,0 6,0-3,0 4,0-4,0 0,0 0,0 0,0 5,0-5,0 0,0 0,0 0,0 0,0 3,0-7,-3 7,2-3,-6 4,5-4,-5 0,6 0,-2-3,3 11,0-10,0 5,0-3,0-4,0 7,3-3,1 0,8 0,1-4,10-3,0 3,0-7,5 8,-5-9,0 9,4-9,-8 4,8-4,-8 0,3 0,-5 0,0 0,0 0,1 0,-1 0,5 0,-4 0,5 0,-6 0,0 0,1 0,-1 0,-4 0,3 0,-7 0,11 0,-11 0,11 0,-11 0,7 0,-7 0,7 0,-7 0,7 0,-3 0,0 0,-1 0,0 4,-3-3,11 3,-11-4,7 0,-5 0,-2 0,6 0,-3 0,4 0,-4 0,0 0,0 0,1 0,0 0,5 0,-8 0,5 0,-3 0,1 0,-1 0,4 0,-8 0,11 0,-10 0,7 0,-5 0,-2 0,6 0,-2 0,4 0,-5 0,0 0,0 0,5 0,-4 0,3 0,-4 0,-3 0,11 0,-11 0,11 0,-11 0,7 0,-7 0,7 0,-3 0,4 0,-3-4,1 4,-2-4,1 0,1 3,-6-5,8 5,-4-7,4 7,-4-3,3 0,-3 4,0-4,3-1,-2 5,-2-4,0 0,0 3,-3-2,8 3,-4 0,-1 0,5 0,-8 0,7 0,-3 0,4 0,1 0,-6 0,5 0,-4-4,4 3,0-3,0 4,1 0,-1 0,0-3,-3 1,1-2,-1 4,3 0,-4 0,3 0,-7 0,7 0,-7 0,6 0,-46 4,25 1,-39 3,36-4,-4 4,2-4,2 1,-6-2,7 1,-6-4,3 3,2 7,21 4,6 2,12-3,-3-5,-9-3,4 0,1-1,-5-4,0 0,-2 0,-3 0,0 0,3 0,-7 0,8 0,-9 0,8 0,-4 0,0 0,3 0,-7 0,6-6,-3 4,1-5,2 4,-1 2,-1-2,4 3,-7 0,8-5,-9 5,8-4,-7 0,3 3,0-2,0 3,1-3,-2-2,-2-2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03:09:59.721"/>
    </inkml:context>
    <inkml:brush xml:id="br0">
      <inkml:brushProperty name="width" value="0.07938" units="cm"/>
      <inkml:brushProperty name="height" value="0.07938" units="cm"/>
      <inkml:brushProperty name="color" value="#C55A11"/>
    </inkml:brush>
  </inkml:definitions>
  <inkml:trace contextRef="#ctx0" brushRef="#br0">1 2565 24575,'0'-17'0,"0"3"0,4-8 0,0 5 0,5 3 0,-1 2 0,-4 4 0,3 1 0,-3 2 0,3 1 0,1 4 0,-1 0 0,1 0 0,0 4 0,0 4 0,1 6 0,0 8 0,3-4 0,-2 4 0,2-8 0,-4 1 0,1-6 0,-2 3 0,-2-3 0,1-2 0,-2-3 0,4 0 0,-1-8 0,1 0 0,-1-8 0,1 3 0,1-3 0,-2 4 0,1 3 0,0-1 0,-1 5 0,2-3 0,-2 4 0,1 0 0,0 0 0,-1 0 0,2 0 0,3 0 0,-3 0 0,6 0 0,-1 0 0,-1 0 0,-1 4 0,-5-3 0,1 2 0,0-3 0,-1 0 0,1 0 0,-1 0 0,0 0 0,1 0 0,0 3 0,-1 2 0,5-1 0,-3 3 0,8-2 0,-4-1 0,-1 4 0,5-8 0,-8 3 0,3 1 0,-5-3 0,1 3 0,-1-4 0,1 0 0,-1 0 0,1-4 0,0-4 0,0-1 0,0-3 0,0 7 0,-4-2 0,3 6 0,-3-3 0,4 4 0,0 0 0,-1 0 0,1 0 0,0 0 0,0 0 0,0 4 0,4 0 0,-4 5 0,4-1 0,-4-1 0,0 1 0,-1 0 0,2-3 0,-2-2 0,1-3 0,-2 0 0,3 0 0,-2 0 0,-2-3 0,1-2 0,-1 1 0,-1-4 0,3 7 0,-3-2 0,3 3 0,2 0 0,-2 0 0,1 0 0,0 0 0,-1 0 0,1 0 0,0 0 0,0 0 0,-1 0 0,1 0 0,-1 0 0,1 0 0,-1 0 0,1 0 0,0 0 0,-1 0 0,2 0 0,-2-3 0,1-2 0,0 1 0,-1 1 0,2-1 0,-2 3 0,1-3 0,-1 1 0,1-2 0,-1-2 0,1-2 0,0 2 0,-4-1 0,3 0 0,-6 0 0,6 4 0,-3 0 0,4 4 0,-1 0 0,1 0 0,-1 0 0,1 0 0,1 8 0,-2-2 0,2 10 0,3-3 0,-3 0 0,3-1 0,-4-5 0,0 2 0,-4-2 0,3-2 0,-6 1 0,6-5 0,-4 3 0,5-4 0,-1 0 0,1 0 0,-1-4 0,0 0 0,1 1 0,-1-1 0,1 4 0,-1 0 0,1 0 0,0 0 0,-1 0 0,1 0 0,0 0 0,0 0 0,-1 0 0,1 0 0,0 0 0,0 0 0,-4 4 0,3-4 0,-3 3 0,4-3 0,-1 0 0,1 0 0,-1 0 0,1-3 0,-1 2 0,-2-6 0,1 6 0,-1-2 0,-1 0 0,3 2 0,-6-6 0,2 3 0,-3-3 0,4-5 0,1-1 0,-1-4 0,4-1 0,-7 5 0,7-3 0,-7 7 0,6-7 0,-6 7 0,3-3 0,-4 4 0,0-4 0,3 4 0,-2-4 0,3 4 0,-4 0 0,4 0 0,-4 0 0,3-4 0,-3-6 0,0-1 0,0-8 0,0 4 0,0-12 0,0 5 0,0-3 0,0-2 0,0 0 0,0-1 0,0-4 0,0 10 0,0-4 0,0 0 0,0 4 0,0-4 0,0 6 0,0-1 0,0 1 0,0-1 0,0 1 0,0-1 0,0 1 0,0-1 0,0-5 0,0 4 0,0-10 0,0-2 0,0-1 0,0-5 0,0 13 0,0-6 0,0 17 0,0-9 0,0 14 0,0-3 0,0 5 0,0-1 0,0 1 0,0-1 0,0-4 0,0 4 0,0-10 0,0 5 0,5-6 0,-4 1 0,8-1 0,-9 1 0,9-1 0,-8-4 0,3 3 0,0-11 0,-2 12 0,7-12 0,-8 11 0,4-3 0,-1-2 0,-3 5 0,4 1 0,-5 2 0,0 8 0,3-3 0,-1 9 0,2 1 0,-4 4 0,0 0 0,0 0 0,0 0 0,0-2 0,0 2 0,0-7 0,0 6 0,0-7 0,0 7 0,0-8 0,0 8 0,0-7 0,0 7 0,0-8 0,3 8 0,-2-3 0,2 0 0,-3 3 0,0-3 0,0 4 0,4 1 0,-3-2 0,2-3 0,-3 3 0,0-3 0,0 5 0,0-1 0,0-1 0,0 2 0,0-1 0,0 1 0,6 3 0,3 0 0,12 9 0,-3 4 0,5 1 0,-6 2 0,-4-4 0,3-3 0,-3-2 0,1-3 0,1 0 0,-1 0 0,3 0 0,0 0 0,1-7 0,-1-3 0,0-4 0,0-2 0,1 2 0,-1-3 0,0 4 0,-3-4 0,1 7 0,-5 2 0,2 1 0,-4 6 0,-1-3 0,5 4 0,-3 0 0,8 0 0,-9 0 0,8 0 0,-7 0 0,7 4 0,-6 4 0,2 6 0,-3 3 0,0 5 0,-1-3 0,1 3 0,0-5 0,-1-3 0,-3-2 0,2-5 0,-6 1 0,6 0 0,-3-4 0,4-1 0,-1-3 0,1 0 0,-1-3 0,2-6 0,3-4 0,2-9 0,3 3 0,2-8 0,-1 9 0,-5 0 0,4 1 0,-9 8 0,4-3 0,-4 8 0,0-3 0,0 5 0,0-1 0,-1 3 0,1 0 0,4 0 0,1 0 0,1 0 0,1 0 0,-1 4 0,3 1 0,0 4 0,-4-1 0,-1 0 0,-4-4 0,0 0 0,-1-4 0,2 0 0,-2 0 0,5 0 0,-3 0 0,3 0 0,0 0 0,1 0 0,4 0 0,0 0 0,-4-4 0,4-1 0,-5 1 0,6 0 0,-1 4 0,0 0 0,-3 0 0,1 0 0,-1 0 0,3 0 0,-4 0 0,3 4 0,-3 0 0,0 5 0,-1-1 0,-4 0 0,0-4 0,0 3 0,-1-6 0,1 2 0,-1-3 0,2 0 0,-2 0 0,5 0 0,-3 0 0,7-7 0,-7 1 0,7-6 0,-7 0 0,3 6 0,-3-6 0,-2 8 0,1-1 0,0 2 0,-1 0 0,1 2 0,-1-3 0,1 0 0,0 4 0,4-3 0,1 3 0,4 0 0,0 0 0,1 0 0,-6 0 0,5 0 0,-4 0 0,0 0 0,3 0 0,-7 7 0,4 3 0,-5 6 0,1 2 0,-1-1 0,1 0 0,-1-3 0,1-2 0,-2-5 0,-2 1 0,1-4 0,-2 0 0,4-4 0,4 0 0,0 0 0,6-8 0,0-7 0,-1-3 0,2-9 0,-1 8 0,0-8 0,0 12 0,-5-2 0,-1 8 0,-4 2 0,0 2 0,-1-1 0,2 4 0,-2-1 0,1 3 0,4 0 0,-3 0 0,7 0 0,-7 0 0,7 0 0,-7 0 0,7 4 0,-7 0 0,3 5 0,0-2 0,-3 1 0,3 1 0,-5-2 0,1 1 0,0-4 0,-1 0 0,2-4 0,-2 0 0,1 0 0,-1 3 0,1 5 0,0 10 0,1 0 0,0 5 0,0-1 0,-1-4 0,1 5 0,-1-11 0,1 5 0,-5-9 0,4 4 0,-8-4 0,8 0 0,-7 0 0,2 9 0,-3 2 0,0 9 0,4 0 0,1 1 0,5-1 0,-5 1 0,-1-6 0,0-1 0,-3-9 0,7 3 0,-7-2 0,2-2 0,1 5 0,-3-4 0,3 4 0,-4-4 0,4 3 0,-3-7 0,3 3 0,-4 0 0,0-4 0,0 4 0,3 0 0,-2-3 0,4 8 0,-5-4 0,3 0 0,-3 3 0,4-3 0,0 0 0,-3-1 0,2 0 0,-3-3 0,3 3 0,-2 0 0,3-4 0,-4 4 0,0-3 0,0-2 0,4 5 0,-4-3 0,8 3 0,-7 0 0,2-3 0,0 3 0,-2 0 0,7-3 0,-8 3 0,3-4 0,-3-1 0,5 5 0,-4-3 0,2 3 0,-3 0 0,4 2 0,-3 3 0,3 0 0,-4 0 0,0 1 0,4-1 0,-3-1 0,3-2 0,-4 2 0,0-3 0,0 4 0,0-4 0,0 4 0,0-5 0,0 6 0,0-1 0,0 0 0,3 0 0,-2 6 0,3-5 0,-4 10 0,4-10 0,-3 4 0,3-5 0,0 1 0,-4-1 0,9 0 0,-9 0 0,4-4 0,0 4 0,-3-5 0,2 6 0,2-1 0,-4 0 0,2 0 0,-3 1 0,5 4 0,-4-4 0,3 9 0,-4-3 0,4 4 0,-3 0 0,8 1 0,-9-6 0,9 4 0,-8-8 0,7 3 0,-7 0 0,7-3 0,-8 3 0,4-5 0,0 0 0,-3 0 0,7 1 0,-7-1 0,2-4 0,-3-1 0,0-4 0,0 0 0,0 0 0,4-1 0,-3 1 0,3 0 0,-4 0 0,0 0 0,3-1 0,-3 1 0,4 0 0,-4 0 0,4-4 0,-3 3 0,5-3 0,-5 4 0,6-1 0,-3 1 0,4 4 0,1 6 0,-1 0 0,2 9 0,-1-3 0,0-1 0,1 4 0,-2-8 0,1 3 0,-1-9 0,0-1 0,-3-5 0,2 2 0,-7-2 0,4 1 0,-1-4 0,1 0 0,3-4 0,1 0 0,-1 0 0,1 0 0,-1 0 0,2 0 0,3 0 0,-3 0 0,6 0 0,-2 0 0,4 0 0,1 0 0,-5 0 0,3 4 0,-7 0 0,3 4 0,-4 0 0,0-4 0,-1 0 0,1-4 0,0 0 0,-1-4 0,1-4 0,-4-11 0,4 1 0,-3-9 0,0 9 0,3-1 0,-4 3 0,1 7 0,2 0 0,-3 2 0,4 7 0,0-4 0,0 4 0,0 0 0,-1 0 0,5 0 0,-3 4 0,8 4 0,-5 5 0,2 0 0,-2 3 0,0-6 0,-3 2 0,7-4 0,-7 0 0,3 0 0,0 0 0,-3-4 0,3 0 0,-4-4 0,-1 0 0,5 0 0,-3 0 0,3 0 0,-3 0 0,-2-3 0,1-1 0,0-1 0,-1-2 0,2 6 0,-2-2 0,1 3 0,0 0 0,-1 0 0,5 0 0,-3 0 0,8 0 0,-9 0 0,4 0 0,-4 0 0,4 4 0,-3 0 0,3 4 0,-4-4 0,-1 0 0,2-4 0,-2 0 0,1 0 0,-2-3 0,2-2 0,-1 1 0,2 1 0,-2-1 0,1 3 0,0-2 0,4 3 0,1 0 0,4 0 0,0 0 0,0 0 0,-3 0 0,2 3 0,-3 3 0,4 2 0,1 1 0,-1-5 0,0 0 0,-4-4 0,3 0 0,-3 0 0,4 0 0,1 0 0,-6 0 0,0 0 0,-3 0 0,-2 0 0,1 0 0,0 0 0,-1 0 0,2-4 0,-2 4 0,1-4 0,0 4 0,-1-3 0,2 2 0,-2-3 0,1 4 0,0 0 0,-1 0 0,2 0 0,3 0 0,-4 0 0,4 0 0,-4 0 0,4 0 0,-3 4 0,3-3 0,-4 6 0,-1-7 0,1 7 0,0-6 0,-1 2 0,1-3 0,-1 0 0,1 0 0,-1 0 0,0 0 0,-2 0 0,-2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05T03:13:06.927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174 375,'55'0,"-4"0,-32 0,3 4,6 6,-9-1,10 6,-16-3,3-3,-7 4,3-5,-7 0,-2 6,-3 0,-3 2,-2-4,-2-4,-5 0,3 0,-8 0,4-3,-5 2,6-6,-5 3,4-4,0 0,-4 0,4 0,-4 0,3-8,-2-1,6-9,-3-4,0 4,3-10,-3 5,8-6,-3 1,6-1,-2 6,4 1,-4 4,3 5,-3 1,1 1,-7 5,-2-1,-3 7,4 0,-1 0,1 0,-1 0,42-11,-16 8,33-13,-30 11,-3 0,-2-2,-1 6,1-6,0 6,-2-5,-1-2,1 0,-2 0,4 2,-2 5,1-2,4 3,-4 0,4 0,-4 0,1 3,2-2,-5 5,5-1,-5-1,2 3,0-6,-2 6,6-3,-7 1,8-2,-4-3,2 3,-2-2,3 3,-5-4,5 0,-3 0,-4 0,6 0,-3 0,1 0,3 0,-6 0,6-11,-3 4,6-13,-6 11,5-8,-9 8,9-4,-5 5,2 0,-2 0,0-1,-4 5,12-4,-11 8,7-5,0 5,-6 0,9 0,-10 0,7 0,-7 0,7 0,-7 0,6 4,-6 0,3 1,0 2,-4-3,4 4,0-3,-3 2,7-3,-7 4,7-3,-7 2,8-2,-9-1,8 4,-7-7,7 2,-2-3,-2 0,5 0,-4 0,4 0,0 0,0 0,1 0,4 0,-4 0,5 0,-2 0,-2 0,8 0,-8-3,8-3,-8 1,2 1,-3 1,-1 1,-4-2,-1 4,3 0,-5 0,5 0,-4 0,-2 0,6 4,-6 0,6 4,-6 0,3 1,-4-2,-1 1,5 4,-3-8,2 7,0-10,6 6,-5-6,4 3,-5-4,-2 0,6 0,-3 0,0-4,0 0,-5-4,4-4,-2 4,2 0,-3-3,0 6,-1-6,4 3,-2 0,3 0,-5 0,1 0,3 1,-3-1,3 0,-3 0,0 0,0-3,3 3,-6-4,9 4,-9-3,5 6,1-6,1 14,3 5,-7 2,3 5,-10-3,6-3,-6 8,5-9,-5 8,3-3,0 4,-4 1,4-1,-4-4,0 3,0-7,0 7,0-4,0 0,0 2,0-6,0 7,5 1,-5-3,4 7,-4-7,4 0,-3 3,2-3,0 4,-1 0,5 1,-6-1,3 0,0 0,-3 1,7-1,-8 0,4 0,1 6,-5-4,9 2,-9 2,8-5,-7 9,3-8,0 3,-3-5,6 1,-5-1,1 0,1 0,1 1,0-1,2 5,-1 1,-1 1,4 3,-8-9,7 4,-7 1,6-5,-5 4,1 0,1 2,1 4,1 6,2-4,-7 10,8-5,-3 7,0-1,3 0,-9 0,10 1,-9-1,3-6,0-6,-2-2,1-8,-3 3,0-5,0 0,0 1,0-5,0 3,0-8,0 19,0-1,0 10,0-2,0-6,0 0,0 1,0-6,0 0,0-11,0 0,0 0,0 1,0 0,0 1,0-5,0 6,4-2,-3 3,3 2,-1-1,-1-4,5 3,-6-8,7 9,-7-8,6 3,-6-1,5-3,-33-24,15 9,-32-23,20 21,-10-1,4 1,-4-1,0 0,-2 4,-5-3,6 8,-6-4,6 5,-1-4,2 3,6-3,-1 4,1 0,-1 0,1 0,-1 0,1 0,-1 0,1 0,-1 0,1 0,4 0,-3 0,3 0,-3 0,-2 4,5-3,-3 8,8-9,-3 9,5-9,-6 4,5 0,-10-3,5 3,-5 0,-1-3,1 3,-1-4,-5 0,4 0,-4 0,5 0,-4 0,3 0,-5 0,7 0,-1 0,1 0,-1 0,6 0,-4 0,8 0,-3 0,4 0,1 0,4 0,-3 0,7 0,-8 0,8 0,-3 0,0 0,3 0,-11 0,6 0,-3 0,1 0,3 0,-4 4,0-3,3 6,-2-5,3 4,-4-4,-1 2,0-1,1-2,0 7,0-7,-6 3,4-4,-2 4,-2-4,4 4,-3-4,5 0,-1 4,1-3,0 3,3-4,-2 0,7 0,-7 0,7 0,-7 0,4 0,0 0,-3 0,7 3,1-19,4 7,3-18,0 10,0-1,0 1,0-5,0 3,0-8,0 3,0-4,0-1,0 1,0-1,0 1,0-1,0 1,0-1,0 6,0-4,0 3,0 1,0 0,0 6,0 0,0 0,3-1,-2 5,3-4,-4 5,4-6,-4 5,5-4,-5 9,0-5,4-2,-4 5,4-5,-4 2,0 4,0-7,0 7,4-7,-3 3,3-5,-4 1,0-5,0 3,0-8,0 3,0-4,0-1,0 1,4-1,-3 6,3-4,-4 8,0-3,0 5,0-1,0 5,0-4,0 8,0-6,0 6,0-3,0-1,0 0,0 0,0-3,0 2,0-3,0 0,0 0,0-1,0 0,0 1,0 4,0-3,0 2,0 2,0-5,0 8,0-7,0 7,0-3,0-3,0 6,22-3,1 9,36 3,-2 0,-17 0,1 0,25 0,-27-6,0 1,26 2,7-13,-7 15,-3-10,-12 11,4-11,-11 10,11-4,-11 1,11 2,-4-2,5 4,-5 0,4 0,-12 0,6 0,-12 0,3 0,-14 0,3 0,-11 0,0 0,-3 0,-2 0,3 0,-5 0,5 0,-3 0,0 0,5 0,-4 0,3 0,-3 0,0 0,3 0,-2 0,-2 0,0 0,0 0,0 0,0 0,3 0,-6 0,5 0,-1 0,-1 0,2 0,-5 0,6 0,-3 0,0 0,2 0,-6 0,7 3,-3-3,0 4,3-1,-6-2,5 3,-1-4,-1 0,-1 6,-4 3,1 2,-1 3,-2-6,2 6,-4-5,2 2,2 5,-2-3,-1 8,4 1,-7-3,8 8,-9-8,5 8,-1-9,-4 4,4-5,-4-3,0-2,0-1,0 1,-10-4,-1 0,-9-8,-3 0,-6 0,-7-5,-5 4,-7-9,5 4,-11 0,5 2,-1 4,2-5,7 4,6-4,-5 5,10 0,-11-4,12 2,-5-2,5 4,1 0,-1-5,1 4,-1-3,1 4,-6 0,4-4,-5 3,7-3,-1 4,1 0,-1 0,1 0,5 0,-4 0,8 0,-4 0,6 0,-5 0,4 0,-5 0,6 0,0 0,3 0,-2 0,3 0,-4 0,-1 0,0 0,-3 0,2 0,-4 0,6 0,-5 0,3 0,-3 0,5 0,-1 0,1 0,-1 0,1 0,0 0,3 0,-1 0,6 0,-8 0,8 0,-3 0,0 3,0-2,0 2,0 1,1-3,2 6,-5-7,5 7,-6-5,6 4,-6-5,7 6,-7-6,7 5,-6-2,5 4,-2-4,0 7,2-6,-2 2,2 4,2-7,3 11,0-3,4-1,0 5,0-4,0 6,4-1,10 1,13 7,15-4,3 1,24 7,-23-16,-8-1,1-1,27 1,8 0,-34-8,0-1,32 2,-7-5,-2 0,-8 0,1 0,0 0,-7 0,-1 0,-7 0,0 0,0 0,1 0,-1 0,0 0,-6 0,6 0,-6 0,0 0,0 0,-7 0,0 0,1 0,-1 0,-5 0,4 0,-3 0,-1 0,5 0,-10 4,9 1,-9 1,9 2,-8-7,3 7,-5-7,0 6,1-5,-1 1,-4-3,3 4,-7-3,8 3,-5-4,2 0,2 3,-7-1,3 2,3-1,-6-3,6 4,-5 3,-1-3,2 10,-7-6,3 3,-6 4,5-6,-5 6,6 0,-3-5,5 10,-1-7,-4 4,4 1,-7-1,6-4,-6 3,3-8,-4 4,-22 0,4-7,-25 2,1-7,-22 0,16 0,3 0,-2 0,-18 0,17 0,-2 0,5 0,0 0,-5 0,1 0,-1 0,-1 0,-8 0,-1 0,3 0,2 0,8 0,0 0,-6 0,2 0,13 0,-1 0,-11 0,2 0,-27 0,35 0,2 0,-20 0,-5 0,13 0,8 0,3 0,13 0,-7 0,15 0,-4 0,4 0,5 0,-4 0,8 0,-3 0,-3 0,6 0,-6 0,4 0,2-3,-5 2,2-6,0 6,-2-5,5 5,-6-3,3 4,0 0,-3 0,6 11,-2 5,2 10,3 3,-2-1,7 1,-3-1,0-4,3 3,-3-9,4 4,0 1,0-5,0 4,0-5,0-4,0 4,0-5,3 2,2-2,2-5,2 5,-2-3,1 2,0-4,-1 1,5 3,0-1,1 1,3-6,-3 2,5-2,-1-1,-4 4,3-8,-3 4,9 1,-4-5,9 5,-8-5,8 0,-8 0,8 0,-8 0,8 0,-4 0,0 0,4 0,-4-9,6 3,-1-8,6 4,-4-4,10 3,-4-3,-1 3,5 1,-5-4,1 2,4-3,-11 6,6-1,-7 5,0-4,0 4,1-5,-1 5,1-4,-6 8,4-7,-4 7,6-3,-1 4,1 0,-6 0,4 0,-4 0,1 0,-2 0,1 0,-5 0,4 0,-5 0,5 0,-3 0,3 0,0 0,-3 0,3 0,-5 0,5 0,-3 0,3 0,-5 0,6 0,-5 0,4 0,-5 0,1 0,-1 0,0 0,0 0,1 0,-1 0,0 0,0 0,1 0,-1 0,0 0,0 4,-4-4,4 4,-5 0,2-3,2 7,-7-7,3 2,0 1,-3-2,6 1,-6 0,8-2,-4 7,4-8,0 9,-3-9,1 4,-6 0,7-3,-7 5,3-5,-1 6,1-6,1 2,1 1,-5 1,3-2,-2 4,-58-6,9 3,-13-4,-6 0,11 0,1 0,-13 0,-1 0,4 0,0 0,-9 0,2 0,6-3,2 0,7-1,1 1,-7 0,4-2,-19-5,25 5,0-2,-21-6,8-3,9 5,7 1,6-1,5 6,8-3,-1 2,5-3,-4 4,-1-2,0 5,-5-6,-1 6,1-6,-7 3,6-1,-12-3,12 4,-5-1,5-3,6 8,-5-7,10 7,-10-4,10 5,-4-3,5 2,-1-4,0 5,1 0,0 0,3 0,2 0,0 0,3 0,-6 0,3 0,-1 0,-1 0,5 0,-6 0,7-11,1 5,0-10,6 4,-3-1,4-4,0-1,-3-4,1-1,-6-6,6 6,-6-5,7 10,-3-4,0 4,3 1,-3-1,4 1,-3 4,2-3,-3 7,4-8,-3 8,2-3,-3 0,1 3,2-7,-2 7,-1-3,3 0,-3 3,4-8,-3 8,2-3,-2 0,3 3,0-7,-4 7,3-3,-2 0,-1 3,0-6,0 7,-4-4,4 1,0 2,-7-6,9 7,-5-4,4 0,2 4,-6-7,6 6,-2-6,3 4,0-1,-4-2,0 5,-3-1,2 41,6-12,4 33,5-24,-1 0,1 1,-1-1,0 1,1 4,0-3,-5 4,3-10,-7 3,3-4,-4 1,0-2,0-5,0 1,0-6,0 5,0-4,0 4,0 5,0-4,0 5,0-6,0 0,0 1,0-1,0 0,0-4,0 3,0-7,0 6,0-3,0 1,0 1,0-5,0 6,0-3,0 0,0 3,0-6,0 6,0-3,0 4,0-4,0 0,0 0,0 0,0 5,0-5,0 0,0 0,0 0,0 0,0 3,0-7,-3 7,2-3,-6 4,5-4,-5 0,6 0,-2-3,3 11,0-10,0 5,0-3,0-4,0 7,3-3,1 0,8 0,1-4,10-3,0 3,0-7,5 8,-5-9,0 9,4-9,-8 4,8-4,-8 0,3 0,-5 0,0 0,0 0,1 0,-1 0,5 0,-4 0,5 0,-6 0,0 0,1 0,-1 0,-4 0,3 0,-7 0,11 0,-11 0,11 0,-11 0,7 0,-7 0,7 0,-7 0,7 0,-3 0,0 0,-1 0,0 4,-3-3,11 3,-11-4,7 0,-5 0,-2 0,6 0,-3 0,4 0,-4 0,0 0,0 0,1 0,0 0,5 0,-8 0,5 0,-3 0,1 0,-1 0,4 0,-8 0,11 0,-10 0,7 0,-5 0,-2 0,6 0,-2 0,4 0,-5 0,0 0,0 0,5 0,-4 0,3 0,-4 0,-3 0,11 0,-11 0,11 0,-11 0,7 0,-7 0,7 0,-3 0,4 0,-3-4,1 4,-2-4,1 0,1 3,-6-5,8 5,-4-7,4 7,-4-3,3 0,-3 4,0-4,3-1,-2 5,-2-4,0 0,0 3,-3-2,8 3,-4 0,-1 0,5 0,-8 0,7 0,-3 0,4 0,1 0,-6 0,5 0,-4-4,4 3,0-3,0 4,1 0,-1 0,0-3,-3 1,1-2,-1 4,3 0,-4 0,3 0,-7 0,7 0,-7 0,6 0,-46 4,25 1,-39 3,36-4,-4 4,2-4,2 1,-6-2,7 1,-6-4,3 3,2 7,21 4,6 2,12-3,-3-5,-9-3,4 0,1-1,-5-4,0 0,-2 0,-3 0,0 0,3 0,-7 0,8 0,-9 0,8 0,-4 0,0 0,3 0,-7 0,6-6,-3 4,1-5,2 4,-1 2,-1-2,4 3,-7 0,8-5,-9 5,8-4,-7 0,3 3,0-2,0 3,1-3,-2-2,-2-2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DFBF99-E6E2-45AC-967F-424D3300F3B9}" type="datetimeFigureOut">
              <a:rPr lang="en-US" smtClean="0"/>
              <a:t>4/11/22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5C2125-8E98-4A82-B6E0-5E01E26E3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36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Chapter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C2125-8E98-4A82-B6E0-5E01E26E3B8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9519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258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Emphasize basis and coefficient using Color analogy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641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Emphasize basis and coefficient using Color analogy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390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Emphasize basis and coefficient using Color analogy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1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Emphasize basis and coefficient using Color analogy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060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308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364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7216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272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Computer Networks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CA9478-788D-42C7-BC35-88005760C6D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28600" y="1047750"/>
            <a:ext cx="5715000" cy="3581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>
            <a:spLocks/>
          </p:cNvSpPr>
          <p:nvPr userDrawn="1"/>
        </p:nvSpPr>
        <p:spPr>
          <a:xfrm>
            <a:off x="5943600" y="1755340"/>
            <a:ext cx="2743200" cy="2057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670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Networks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9478-788D-42C7-BC35-88005760C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30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Networks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9478-788D-42C7-BC35-88005760C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194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Networks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9478-788D-42C7-BC35-88005760C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620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Networks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9478-788D-42C7-BC35-88005760C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948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Networks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9478-788D-42C7-BC35-88005760C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281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Networks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9478-788D-42C7-BC35-88005760C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56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Networks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9478-788D-42C7-BC35-88005760C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242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Networks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9478-788D-42C7-BC35-88005760C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4248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Networks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9478-788D-42C7-BC35-88005760C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774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Computer Networks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CA9478-788D-42C7-BC35-88005760C6D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28600" y="1047750"/>
            <a:ext cx="5715000" cy="3581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3585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Computer Networks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CA9478-788D-42C7-BC35-88005760C6D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28600" y="1276350"/>
            <a:ext cx="5715000" cy="3352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>
            <a:spLocks/>
          </p:cNvSpPr>
          <p:nvPr userDrawn="1"/>
        </p:nvSpPr>
        <p:spPr>
          <a:xfrm>
            <a:off x="5943600" y="1755340"/>
            <a:ext cx="2743200" cy="2057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65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Computer Networks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CA9478-788D-42C7-BC35-88005760C6D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28600" y="1276350"/>
            <a:ext cx="5715000" cy="3352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9355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209550"/>
            <a:ext cx="8686800" cy="857250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Computer Networks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85800" y="1657350"/>
            <a:ext cx="5257800" cy="1524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>
            <a:spLocks/>
          </p:cNvSpPr>
          <p:nvPr userDrawn="1"/>
        </p:nvSpPr>
        <p:spPr>
          <a:xfrm>
            <a:off x="5943600" y="1755340"/>
            <a:ext cx="2743200" cy="2057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762000" y="2876550"/>
            <a:ext cx="4525887" cy="936190"/>
            <a:chOff x="1204264" y="3301954"/>
            <a:chExt cx="4525887" cy="936190"/>
          </a:xfrm>
        </p:grpSpPr>
        <p:pic>
          <p:nvPicPr>
            <p:cNvPr id="10" name="Picture 6" descr="http://www.engr.washington.edu/sites/default/files/mycoe/marcom/uw/signature_left/UW.Signature_left_small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4264" y="3892522"/>
              <a:ext cx="4425649" cy="34562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1726234" y="3301954"/>
              <a:ext cx="4003917" cy="623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US" sz="1600" dirty="0">
                  <a:latin typeface="Calibri" pitchFamily="34" charset="0"/>
                  <a:cs typeface="Calibri" pitchFamily="34" charset="0"/>
                </a:rPr>
                <a:t>David Wetherall  (djw@uw.edu)</a:t>
              </a:r>
            </a:p>
            <a:p>
              <a:pPr>
                <a:spcAft>
                  <a:spcPts val="300"/>
                </a:spcAft>
              </a:pPr>
              <a:r>
                <a:rPr lang="en-US" sz="1600" dirty="0">
                  <a:latin typeface="Calibri" pitchFamily="34" charset="0"/>
                  <a:cs typeface="Calibri" pitchFamily="34" charset="0"/>
                </a:rPr>
                <a:t>Professor of Computer Science &amp; Engineering</a:t>
              </a:r>
            </a:p>
          </p:txBody>
        </p:sp>
        <p:pic>
          <p:nvPicPr>
            <p:cNvPr id="12" name="Picture 8" descr="http://www.cs.washington.edu/images/logo/CSElogo2_144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4264" y="3362118"/>
              <a:ext cx="502920" cy="50292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59554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76350"/>
            <a:ext cx="8686800" cy="3200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Networks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9478-788D-42C7-BC35-88005760C6D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4631436"/>
            <a:ext cx="9144000" cy="512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Extent of subtitles</a:t>
            </a:r>
          </a:p>
        </p:txBody>
      </p:sp>
    </p:spTree>
    <p:extLst>
      <p:ext uri="{BB962C8B-B14F-4D97-AF65-F5344CB8AC3E}">
        <p14:creationId xmlns:p14="http://schemas.microsoft.com/office/powerpoint/2010/main" val="565942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Networks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9478-788D-42C7-BC35-88005760C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426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Networks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9478-788D-42C7-BC35-88005760C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91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76350"/>
            <a:ext cx="8686800" cy="3200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Networks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9478-788D-42C7-BC35-88005760C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090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05979"/>
            <a:ext cx="86868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82278"/>
            <a:ext cx="86868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4781550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Computer Networks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29400" y="478155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A9478-788D-42C7-BC35-88005760C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933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5" r:id="rId2"/>
    <p:sldLayoutId id="2147483662" r:id="rId3"/>
    <p:sldLayoutId id="2147483664" r:id="rId4"/>
    <p:sldLayoutId id="2147483661" r:id="rId5"/>
    <p:sldLayoutId id="2147483666" r:id="rId6"/>
    <p:sldLayoutId id="2147483649" r:id="rId7"/>
    <p:sldLayoutId id="2147483650" r:id="rId8"/>
    <p:sldLayoutId id="2147483663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Calibri" pitchFamily="34" charset="0"/>
          <a:ea typeface="+mj-ea"/>
          <a:cs typeface="Calibri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32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8.png"/><Relationship Id="rId4" Type="http://schemas.openxmlformats.org/officeDocument/2006/relationships/customXml" Target="../ink/ink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tif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8.png"/><Relationship Id="rId4" Type="http://schemas.openxmlformats.org/officeDocument/2006/relationships/customXml" Target="../ink/ink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7.png"/><Relationship Id="rId4" Type="http://schemas.openxmlformats.org/officeDocument/2006/relationships/image" Target="../media/image1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image" Target="../media/image1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0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image" Target="../media/image1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38.e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5.png"/><Relationship Id="rId4" Type="http://schemas.openxmlformats.org/officeDocument/2006/relationships/image" Target="../media/image40.tif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40.tiff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5.png"/><Relationship Id="rId5" Type="http://schemas.openxmlformats.org/officeDocument/2006/relationships/image" Target="../media/image40.tiff"/><Relationship Id="rId4" Type="http://schemas.openxmlformats.org/officeDocument/2006/relationships/image" Target="../media/image63.png"/><Relationship Id="rId9" Type="http://schemas.openxmlformats.org/officeDocument/2006/relationships/image" Target="../media/image42.tif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4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5.png"/><Relationship Id="rId11" Type="http://schemas.openxmlformats.org/officeDocument/2006/relationships/image" Target="../media/image83.png"/><Relationship Id="rId5" Type="http://schemas.openxmlformats.org/officeDocument/2006/relationships/image" Target="../media/image78.png"/><Relationship Id="rId10" Type="http://schemas.openxmlformats.org/officeDocument/2006/relationships/image" Target="../media/image82.png"/><Relationship Id="rId4" Type="http://schemas.openxmlformats.org/officeDocument/2006/relationships/image" Target="../media/image77.png"/><Relationship Id="rId9" Type="http://schemas.openxmlformats.org/officeDocument/2006/relationships/image" Target="../media/image81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6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75.png"/><Relationship Id="rId2" Type="http://schemas.openxmlformats.org/officeDocument/2006/relationships/image" Target="../media/image84.png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8.png"/><Relationship Id="rId11" Type="http://schemas.openxmlformats.org/officeDocument/2006/relationships/image" Target="../media/image91.png"/><Relationship Id="rId5" Type="http://schemas.openxmlformats.org/officeDocument/2006/relationships/image" Target="../media/image87.png"/><Relationship Id="rId15" Type="http://schemas.openxmlformats.org/officeDocument/2006/relationships/image" Target="../media/image65.png"/><Relationship Id="rId10" Type="http://schemas.openxmlformats.org/officeDocument/2006/relationships/image" Target="../media/image90.png"/><Relationship Id="rId4" Type="http://schemas.openxmlformats.org/officeDocument/2006/relationships/image" Target="../media/image86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100.png"/><Relationship Id="rId18" Type="http://schemas.openxmlformats.org/officeDocument/2006/relationships/image" Target="../media/image46.tiff"/><Relationship Id="rId3" Type="http://schemas.openxmlformats.org/officeDocument/2006/relationships/image" Target="../media/image85.png"/><Relationship Id="rId7" Type="http://schemas.openxmlformats.org/officeDocument/2006/relationships/image" Target="../media/image96.png"/><Relationship Id="rId12" Type="http://schemas.openxmlformats.org/officeDocument/2006/relationships/image" Target="../media/image99.png"/><Relationship Id="rId17" Type="http://schemas.openxmlformats.org/officeDocument/2006/relationships/image" Target="../media/image104.png"/><Relationship Id="rId2" Type="http://schemas.openxmlformats.org/officeDocument/2006/relationships/image" Target="../media/image93.png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8.png"/><Relationship Id="rId11" Type="http://schemas.openxmlformats.org/officeDocument/2006/relationships/image" Target="../media/image91.png"/><Relationship Id="rId5" Type="http://schemas.openxmlformats.org/officeDocument/2006/relationships/image" Target="../media/image95.png"/><Relationship Id="rId15" Type="http://schemas.openxmlformats.org/officeDocument/2006/relationships/image" Target="../media/image102.png"/><Relationship Id="rId10" Type="http://schemas.openxmlformats.org/officeDocument/2006/relationships/image" Target="../media/image98.png"/><Relationship Id="rId4" Type="http://schemas.openxmlformats.org/officeDocument/2006/relationships/image" Target="../media/image94.png"/><Relationship Id="rId9" Type="http://schemas.openxmlformats.org/officeDocument/2006/relationships/image" Target="../media/image97.png"/><Relationship Id="rId14" Type="http://schemas.openxmlformats.org/officeDocument/2006/relationships/image" Target="../media/image10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657350"/>
            <a:ext cx="91440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Signal processing basics</a:t>
            </a:r>
          </a:p>
        </p:txBody>
      </p:sp>
      <p:sp>
        <p:nvSpPr>
          <p:cNvPr id="41" name="Title 3"/>
          <p:cNvSpPr txBox="1">
            <a:spLocks/>
          </p:cNvSpPr>
          <p:nvPr/>
        </p:nvSpPr>
        <p:spPr>
          <a:xfrm>
            <a:off x="0" y="2628900"/>
            <a:ext cx="9144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0000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r>
              <a:rPr lang="en-US" sz="3000" dirty="0">
                <a:solidFill>
                  <a:srgbClr val="000000"/>
                </a:solidFill>
              </a:rPr>
              <a:t>(Slides by </a:t>
            </a:r>
            <a:r>
              <a:rPr lang="en-US" sz="3000" dirty="0" err="1">
                <a:solidFill>
                  <a:srgbClr val="000000"/>
                </a:solidFill>
              </a:rPr>
              <a:t>Nirupam</a:t>
            </a:r>
            <a:r>
              <a:rPr lang="en-US" sz="3000" dirty="0">
                <a:solidFill>
                  <a:srgbClr val="000000"/>
                </a:solidFill>
              </a:rPr>
              <a:t> Roy)</a:t>
            </a:r>
          </a:p>
        </p:txBody>
      </p:sp>
    </p:spTree>
    <p:extLst>
      <p:ext uri="{BB962C8B-B14F-4D97-AF65-F5344CB8AC3E}">
        <p14:creationId xmlns:p14="http://schemas.microsoft.com/office/powerpoint/2010/main" val="3520068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48C2CB-3642-EB45-B0E1-00D5993A661D}"/>
              </a:ext>
            </a:extLst>
          </p:cNvPr>
          <p:cNvSpPr txBox="1"/>
          <p:nvPr/>
        </p:nvSpPr>
        <p:spPr>
          <a:xfrm>
            <a:off x="1143000" y="0"/>
            <a:ext cx="68580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Time Domain and Frequency Domain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BD3EC3-B6B6-6F4E-8CA8-1ABB8E432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116" y="1237658"/>
            <a:ext cx="5805770" cy="26681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9E5062-C657-0B47-A3A7-84F9F626B478}"/>
              </a:ext>
            </a:extLst>
          </p:cNvPr>
          <p:cNvSpPr txBox="1"/>
          <p:nvPr/>
        </p:nvSpPr>
        <p:spPr>
          <a:xfrm rot="1729842">
            <a:off x="1352312" y="3942065"/>
            <a:ext cx="2005614" cy="3231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100" dirty="0">
                <a:solidFill>
                  <a:srgbClr val="941100"/>
                </a:solidFill>
              </a:rPr>
              <a:t>Time domain 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2D6854-99BB-F146-BC3D-C3CE5EF88DCA}"/>
              </a:ext>
            </a:extLst>
          </p:cNvPr>
          <p:cNvSpPr txBox="1"/>
          <p:nvPr/>
        </p:nvSpPr>
        <p:spPr>
          <a:xfrm rot="19990046">
            <a:off x="5379693" y="3942065"/>
            <a:ext cx="2604816" cy="32316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100" dirty="0">
                <a:solidFill>
                  <a:schemeClr val="accent1">
                    <a:lumMod val="75000"/>
                  </a:schemeClr>
                </a:solidFill>
              </a:rPr>
              <a:t>Frequency domain view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E912295E-DC78-0046-B520-3439449E90B9}"/>
              </a:ext>
            </a:extLst>
          </p:cNvPr>
          <p:cNvSpPr/>
          <p:nvPr/>
        </p:nvSpPr>
        <p:spPr>
          <a:xfrm rot="14236126">
            <a:off x="6231501" y="3477094"/>
            <a:ext cx="576943" cy="3483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D3898A45-FABC-7745-829C-57BD872F9AA9}"/>
              </a:ext>
            </a:extLst>
          </p:cNvPr>
          <p:cNvSpPr/>
          <p:nvPr/>
        </p:nvSpPr>
        <p:spPr>
          <a:xfrm rot="18189010">
            <a:off x="2291444" y="3522859"/>
            <a:ext cx="576943" cy="348343"/>
          </a:xfrm>
          <a:prstGeom prst="rightArrow">
            <a:avLst/>
          </a:prstGeom>
          <a:solidFill>
            <a:srgbClr val="941100"/>
          </a:solidFill>
          <a:ln>
            <a:solidFill>
              <a:srgbClr val="941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092433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B3AE65-28A0-9646-99A0-37ED3EA871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31" b="83221"/>
          <a:stretch/>
        </p:blipFill>
        <p:spPr>
          <a:xfrm>
            <a:off x="2461209" y="1012371"/>
            <a:ext cx="4221582" cy="5225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5290DD-A781-CC48-BFD7-4F96667BE03B}"/>
              </a:ext>
            </a:extLst>
          </p:cNvPr>
          <p:cNvSpPr txBox="1"/>
          <p:nvPr/>
        </p:nvSpPr>
        <p:spPr>
          <a:xfrm>
            <a:off x="1143000" y="0"/>
            <a:ext cx="68580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Analogy: Food coloring chart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0A8174-F58D-B64E-BF63-B019111809A9}"/>
              </a:ext>
            </a:extLst>
          </p:cNvPr>
          <p:cNvSpPr txBox="1"/>
          <p:nvPr/>
        </p:nvSpPr>
        <p:spPr>
          <a:xfrm>
            <a:off x="1226378" y="457533"/>
            <a:ext cx="206858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Basis for food colors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EE555963-9BFA-0A47-A9C4-D89994B6656D}"/>
              </a:ext>
            </a:extLst>
          </p:cNvPr>
          <p:cNvSpPr/>
          <p:nvPr/>
        </p:nvSpPr>
        <p:spPr>
          <a:xfrm>
            <a:off x="3178628" y="641009"/>
            <a:ext cx="1578429" cy="295163"/>
          </a:xfrm>
          <a:custGeom>
            <a:avLst/>
            <a:gdLst>
              <a:gd name="connsiteX0" fmla="*/ 0 w 2104572"/>
              <a:gd name="connsiteY0" fmla="*/ 1665 h 393551"/>
              <a:gd name="connsiteX1" fmla="*/ 1465943 w 2104572"/>
              <a:gd name="connsiteY1" fmla="*/ 59722 h 393551"/>
              <a:gd name="connsiteX2" fmla="*/ 2104572 w 2104572"/>
              <a:gd name="connsiteY2" fmla="*/ 393551 h 39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4572" h="393551">
                <a:moveTo>
                  <a:pt x="0" y="1665"/>
                </a:moveTo>
                <a:cubicBezTo>
                  <a:pt x="557590" y="-1964"/>
                  <a:pt x="1115181" y="-5592"/>
                  <a:pt x="1465943" y="59722"/>
                </a:cubicBezTo>
                <a:cubicBezTo>
                  <a:pt x="1816705" y="125036"/>
                  <a:pt x="1960638" y="259293"/>
                  <a:pt x="2104572" y="393551"/>
                </a:cubicBezTo>
              </a:path>
            </a:pathLst>
          </a:custGeom>
          <a:noFill/>
          <a:ln w="31750"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286519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B3AE65-28A0-9646-99A0-37ED3EA871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84" b="71551"/>
          <a:stretch/>
        </p:blipFill>
        <p:spPr>
          <a:xfrm>
            <a:off x="2461209" y="1006209"/>
            <a:ext cx="4221582" cy="10185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5290DD-A781-CC48-BFD7-4F96667BE03B}"/>
              </a:ext>
            </a:extLst>
          </p:cNvPr>
          <p:cNvSpPr txBox="1"/>
          <p:nvPr/>
        </p:nvSpPr>
        <p:spPr>
          <a:xfrm>
            <a:off x="1143000" y="0"/>
            <a:ext cx="68580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Analogy: Food coloring chart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65A572-42DA-C94F-A302-07C537B8D8A4}"/>
              </a:ext>
            </a:extLst>
          </p:cNvPr>
          <p:cNvSpPr txBox="1"/>
          <p:nvPr/>
        </p:nvSpPr>
        <p:spPr>
          <a:xfrm>
            <a:off x="1226378" y="457533"/>
            <a:ext cx="206858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Basis for food colors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3F248E80-EE59-C647-9462-AE66BD4C191D}"/>
              </a:ext>
            </a:extLst>
          </p:cNvPr>
          <p:cNvSpPr/>
          <p:nvPr/>
        </p:nvSpPr>
        <p:spPr>
          <a:xfrm>
            <a:off x="3178628" y="641009"/>
            <a:ext cx="1578429" cy="295163"/>
          </a:xfrm>
          <a:custGeom>
            <a:avLst/>
            <a:gdLst>
              <a:gd name="connsiteX0" fmla="*/ 0 w 2104572"/>
              <a:gd name="connsiteY0" fmla="*/ 1665 h 393551"/>
              <a:gd name="connsiteX1" fmla="*/ 1465943 w 2104572"/>
              <a:gd name="connsiteY1" fmla="*/ 59722 h 393551"/>
              <a:gd name="connsiteX2" fmla="*/ 2104572 w 2104572"/>
              <a:gd name="connsiteY2" fmla="*/ 393551 h 39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4572" h="393551">
                <a:moveTo>
                  <a:pt x="0" y="1665"/>
                </a:moveTo>
                <a:cubicBezTo>
                  <a:pt x="557590" y="-1964"/>
                  <a:pt x="1115181" y="-5592"/>
                  <a:pt x="1465943" y="59722"/>
                </a:cubicBezTo>
                <a:cubicBezTo>
                  <a:pt x="1816705" y="125036"/>
                  <a:pt x="1960638" y="259293"/>
                  <a:pt x="2104572" y="393551"/>
                </a:cubicBezTo>
              </a:path>
            </a:pathLst>
          </a:custGeom>
          <a:noFill/>
          <a:ln w="31750"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275325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B3AE65-28A0-9646-99A0-37ED3EA871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83" b="58520"/>
          <a:stretch/>
        </p:blipFill>
        <p:spPr>
          <a:xfrm>
            <a:off x="2461209" y="1006209"/>
            <a:ext cx="4221582" cy="15655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5290DD-A781-CC48-BFD7-4F96667BE03B}"/>
              </a:ext>
            </a:extLst>
          </p:cNvPr>
          <p:cNvSpPr txBox="1"/>
          <p:nvPr/>
        </p:nvSpPr>
        <p:spPr>
          <a:xfrm>
            <a:off x="1143000" y="0"/>
            <a:ext cx="68580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Analogy: Food coloring chart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65A572-42DA-C94F-A302-07C537B8D8A4}"/>
              </a:ext>
            </a:extLst>
          </p:cNvPr>
          <p:cNvSpPr txBox="1"/>
          <p:nvPr/>
        </p:nvSpPr>
        <p:spPr>
          <a:xfrm>
            <a:off x="1226378" y="457533"/>
            <a:ext cx="206858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Basis for food colors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3F248E80-EE59-C647-9462-AE66BD4C191D}"/>
              </a:ext>
            </a:extLst>
          </p:cNvPr>
          <p:cNvSpPr/>
          <p:nvPr/>
        </p:nvSpPr>
        <p:spPr>
          <a:xfrm>
            <a:off x="3178628" y="641009"/>
            <a:ext cx="1578429" cy="295163"/>
          </a:xfrm>
          <a:custGeom>
            <a:avLst/>
            <a:gdLst>
              <a:gd name="connsiteX0" fmla="*/ 0 w 2104572"/>
              <a:gd name="connsiteY0" fmla="*/ 1665 h 393551"/>
              <a:gd name="connsiteX1" fmla="*/ 1465943 w 2104572"/>
              <a:gd name="connsiteY1" fmla="*/ 59722 h 393551"/>
              <a:gd name="connsiteX2" fmla="*/ 2104572 w 2104572"/>
              <a:gd name="connsiteY2" fmla="*/ 393551 h 39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4572" h="393551">
                <a:moveTo>
                  <a:pt x="0" y="1665"/>
                </a:moveTo>
                <a:cubicBezTo>
                  <a:pt x="557590" y="-1964"/>
                  <a:pt x="1115181" y="-5592"/>
                  <a:pt x="1465943" y="59722"/>
                </a:cubicBezTo>
                <a:cubicBezTo>
                  <a:pt x="1816705" y="125036"/>
                  <a:pt x="1960638" y="259293"/>
                  <a:pt x="2104572" y="393551"/>
                </a:cubicBezTo>
              </a:path>
            </a:pathLst>
          </a:custGeom>
          <a:noFill/>
          <a:ln w="31750"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67329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B3AE65-28A0-9646-99A0-37ED3EA871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81" b="494"/>
          <a:stretch/>
        </p:blipFill>
        <p:spPr>
          <a:xfrm>
            <a:off x="2461209" y="1006209"/>
            <a:ext cx="4221582" cy="40012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5290DD-A781-CC48-BFD7-4F96667BE03B}"/>
              </a:ext>
            </a:extLst>
          </p:cNvPr>
          <p:cNvSpPr txBox="1"/>
          <p:nvPr/>
        </p:nvSpPr>
        <p:spPr>
          <a:xfrm>
            <a:off x="1143000" y="0"/>
            <a:ext cx="68580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Analogy: Food coloring chart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65A572-42DA-C94F-A302-07C537B8D8A4}"/>
              </a:ext>
            </a:extLst>
          </p:cNvPr>
          <p:cNvSpPr txBox="1"/>
          <p:nvPr/>
        </p:nvSpPr>
        <p:spPr>
          <a:xfrm>
            <a:off x="1226378" y="457533"/>
            <a:ext cx="206858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Basis for food colors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3F248E80-EE59-C647-9462-AE66BD4C191D}"/>
              </a:ext>
            </a:extLst>
          </p:cNvPr>
          <p:cNvSpPr/>
          <p:nvPr/>
        </p:nvSpPr>
        <p:spPr>
          <a:xfrm>
            <a:off x="3178628" y="641009"/>
            <a:ext cx="1578429" cy="295163"/>
          </a:xfrm>
          <a:custGeom>
            <a:avLst/>
            <a:gdLst>
              <a:gd name="connsiteX0" fmla="*/ 0 w 2104572"/>
              <a:gd name="connsiteY0" fmla="*/ 1665 h 393551"/>
              <a:gd name="connsiteX1" fmla="*/ 1465943 w 2104572"/>
              <a:gd name="connsiteY1" fmla="*/ 59722 h 393551"/>
              <a:gd name="connsiteX2" fmla="*/ 2104572 w 2104572"/>
              <a:gd name="connsiteY2" fmla="*/ 393551 h 39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4572" h="393551">
                <a:moveTo>
                  <a:pt x="0" y="1665"/>
                </a:moveTo>
                <a:cubicBezTo>
                  <a:pt x="557590" y="-1964"/>
                  <a:pt x="1115181" y="-5592"/>
                  <a:pt x="1465943" y="59722"/>
                </a:cubicBezTo>
                <a:cubicBezTo>
                  <a:pt x="1816705" y="125036"/>
                  <a:pt x="1960638" y="259293"/>
                  <a:pt x="2104572" y="393551"/>
                </a:cubicBezTo>
              </a:path>
            </a:pathLst>
          </a:custGeom>
          <a:noFill/>
          <a:ln w="31750"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964700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F28F2828-505B-A54C-9FAC-09D758379E63}"/>
                  </a:ext>
                </a:extLst>
              </p:cNvPr>
              <p:cNvSpPr txBox="1"/>
              <p:nvPr/>
            </p:nvSpPr>
            <p:spPr>
              <a:xfrm>
                <a:off x="3102205" y="2721529"/>
                <a:ext cx="371659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=    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baseline="-2500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 .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i="1" baseline="-25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B</m:t>
                      </m:r>
                      <m:r>
                        <a:rPr lang="en-US" baseline="-2500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 .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F28F2828-505B-A54C-9FAC-09D758379E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2205" y="2721529"/>
                <a:ext cx="3716595" cy="276999"/>
              </a:xfrm>
              <a:prstGeom prst="rect">
                <a:avLst/>
              </a:prstGeom>
              <a:blipFill>
                <a:blip r:embed="rId2"/>
                <a:stretch>
                  <a:fillRect t="-4348" r="-1701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20DDD982-CD78-8F40-A784-412686256775}"/>
                  </a:ext>
                </a:extLst>
              </p:cNvPr>
              <p:cNvSpPr txBox="1"/>
              <p:nvPr/>
            </p:nvSpPr>
            <p:spPr>
              <a:xfrm>
                <a:off x="3367788" y="3086416"/>
                <a:ext cx="34472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+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baseline="-2500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 .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i="1" baseline="-25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B</m:t>
                      </m:r>
                      <m:r>
                        <a:rPr lang="en-US" baseline="-2500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 .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20DDD982-CD78-8F40-A784-4126862567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7788" y="3086416"/>
                <a:ext cx="3447290" cy="276999"/>
              </a:xfrm>
              <a:prstGeom prst="rect">
                <a:avLst/>
              </a:prstGeom>
              <a:blipFill>
                <a:blip r:embed="rId3"/>
                <a:stretch>
                  <a:fillRect l="-733" t="-4348" r="-1465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84521D8A-4D7B-0041-8A50-4E1456DC10F7}"/>
                  </a:ext>
                </a:extLst>
              </p:cNvPr>
              <p:cNvSpPr txBox="1"/>
              <p:nvPr/>
            </p:nvSpPr>
            <p:spPr>
              <a:xfrm>
                <a:off x="3347617" y="3469602"/>
                <a:ext cx="34472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+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baseline="-2500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 .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i="1" baseline="-25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B</m:t>
                      </m:r>
                      <m:r>
                        <a:rPr lang="en-US" baseline="-2500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 .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84521D8A-4D7B-0041-8A50-4E1456DC10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617" y="3469602"/>
                <a:ext cx="3447290" cy="276999"/>
              </a:xfrm>
              <a:prstGeom prst="rect">
                <a:avLst/>
              </a:prstGeom>
              <a:blipFill>
                <a:blip r:embed="rId4"/>
                <a:stretch>
                  <a:fillRect l="-1107" t="-4348" r="-1845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7852C4AC-0932-6F41-8077-F5256426DF6C}"/>
                  </a:ext>
                </a:extLst>
              </p:cNvPr>
              <p:cNvSpPr txBox="1"/>
              <p:nvPr/>
            </p:nvSpPr>
            <p:spPr>
              <a:xfrm>
                <a:off x="3438385" y="3852788"/>
                <a:ext cx="4889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7852C4AC-0932-6F41-8077-F5256426DF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8385" y="3852788"/>
                <a:ext cx="488916" cy="276999"/>
              </a:xfrm>
              <a:prstGeom prst="rect">
                <a:avLst/>
              </a:prstGeom>
              <a:blipFill>
                <a:blip r:embed="rId5"/>
                <a:stretch>
                  <a:fillRect l="-7692" t="-4348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D42C9F2B-5568-074B-9CEC-80AC56345C2A}"/>
              </a:ext>
            </a:extLst>
          </p:cNvPr>
          <p:cNvGrpSpPr/>
          <p:nvPr/>
        </p:nvGrpSpPr>
        <p:grpSpPr>
          <a:xfrm>
            <a:off x="1358850" y="517016"/>
            <a:ext cx="6459287" cy="2166570"/>
            <a:chOff x="287800" y="3133305"/>
            <a:chExt cx="8612382" cy="2888759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B572ED3-20CA-B346-B585-F83E18AFC933}"/>
                </a:ext>
              </a:extLst>
            </p:cNvPr>
            <p:cNvGrpSpPr/>
            <p:nvPr/>
          </p:nvGrpSpPr>
          <p:grpSpPr>
            <a:xfrm>
              <a:off x="287800" y="3133305"/>
              <a:ext cx="8612382" cy="2888759"/>
              <a:chOff x="287800" y="543351"/>
              <a:chExt cx="8612382" cy="2888759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34BADF93-049A-074C-B781-7B030C1C59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366" y="2680945"/>
                <a:ext cx="7863298" cy="0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6FE5FE41-9A82-0D44-9C2E-B8DADB236A3B}"/>
                  </a:ext>
                </a:extLst>
              </p:cNvPr>
              <p:cNvCxnSpPr/>
              <p:nvPr/>
            </p:nvCxnSpPr>
            <p:spPr>
              <a:xfrm flipV="1">
                <a:off x="881299" y="543351"/>
                <a:ext cx="0" cy="2147032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14FF2AE-87D4-E944-8FE8-989056D937CC}"/>
                  </a:ext>
                </a:extLst>
              </p:cNvPr>
              <p:cNvSpPr txBox="1"/>
              <p:nvPr/>
            </p:nvSpPr>
            <p:spPr>
              <a:xfrm rot="16200000">
                <a:off x="24755" y="1337820"/>
                <a:ext cx="1264754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/>
                  <a:t>Amplitude</a:t>
                </a: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9AB6AA8E-7FCC-E640-BC82-43D28A5DAC45}"/>
                  </a:ext>
                </a:extLst>
              </p:cNvPr>
              <p:cNvCxnSpPr/>
              <p:nvPr/>
            </p:nvCxnSpPr>
            <p:spPr>
              <a:xfrm>
                <a:off x="2354688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49307408-A076-8643-8A2B-5BA14EB74F57}"/>
                  </a:ext>
                </a:extLst>
              </p:cNvPr>
              <p:cNvCxnSpPr/>
              <p:nvPr/>
            </p:nvCxnSpPr>
            <p:spPr>
              <a:xfrm>
                <a:off x="3820931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3BFD826B-0FD4-6F4A-9FD8-D889DBB648F5}"/>
                  </a:ext>
                </a:extLst>
              </p:cNvPr>
              <p:cNvCxnSpPr/>
              <p:nvPr/>
            </p:nvCxnSpPr>
            <p:spPr>
              <a:xfrm>
                <a:off x="5287174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CFDEFD19-4777-EF41-B7FF-28EBAB69E919}"/>
                  </a:ext>
                </a:extLst>
              </p:cNvPr>
              <p:cNvCxnSpPr/>
              <p:nvPr/>
            </p:nvCxnSpPr>
            <p:spPr>
              <a:xfrm>
                <a:off x="6753417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D4E9908B-3685-CA46-A1C9-5E24F1D3609C}"/>
                  </a:ext>
                </a:extLst>
              </p:cNvPr>
              <p:cNvCxnSpPr/>
              <p:nvPr/>
            </p:nvCxnSpPr>
            <p:spPr>
              <a:xfrm>
                <a:off x="8219660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CA6A9D-B78A-C64D-8BFF-5C76B9C12403}"/>
                  </a:ext>
                </a:extLst>
              </p:cNvPr>
              <p:cNvSpPr txBox="1"/>
              <p:nvPr/>
            </p:nvSpPr>
            <p:spPr>
              <a:xfrm>
                <a:off x="2031600" y="2755002"/>
                <a:ext cx="646175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0.25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2D345F44-2FC4-FD4B-A7AE-3C56AA8C39A4}"/>
                  </a:ext>
                </a:extLst>
              </p:cNvPr>
              <p:cNvSpPr txBox="1"/>
              <p:nvPr/>
            </p:nvSpPr>
            <p:spPr>
              <a:xfrm>
                <a:off x="3482447" y="2748208"/>
                <a:ext cx="646175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0.50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713B68D-F48D-6244-AF0F-9AF022362C18}"/>
                  </a:ext>
                </a:extLst>
              </p:cNvPr>
              <p:cNvSpPr txBox="1"/>
              <p:nvPr/>
            </p:nvSpPr>
            <p:spPr>
              <a:xfrm>
                <a:off x="4969871" y="2741412"/>
                <a:ext cx="646175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0.75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8AA1C10-9F24-9F45-84FC-CE7BC23EEAD5}"/>
                  </a:ext>
                </a:extLst>
              </p:cNvPr>
              <p:cNvSpPr txBox="1"/>
              <p:nvPr/>
            </p:nvSpPr>
            <p:spPr>
              <a:xfrm>
                <a:off x="6457293" y="2734616"/>
                <a:ext cx="646175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1.00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B689DD09-F301-3045-93C0-E9AF7A6C03EA}"/>
                  </a:ext>
                </a:extLst>
              </p:cNvPr>
              <p:cNvSpPr txBox="1"/>
              <p:nvPr/>
            </p:nvSpPr>
            <p:spPr>
              <a:xfrm>
                <a:off x="7944716" y="2727820"/>
                <a:ext cx="646175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1.25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8AC4046-E08B-894B-A971-6691E5DE2568}"/>
                  </a:ext>
                </a:extLst>
              </p:cNvPr>
              <p:cNvSpPr txBox="1"/>
              <p:nvPr/>
            </p:nvSpPr>
            <p:spPr>
              <a:xfrm>
                <a:off x="7635427" y="2163566"/>
                <a:ext cx="1264755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/>
                  <a:t>Time (sec)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AC83D073-0F92-2C4E-A54F-CA930B2C748E}"/>
                  </a:ext>
                </a:extLst>
              </p:cNvPr>
              <p:cNvSpPr txBox="1"/>
              <p:nvPr/>
            </p:nvSpPr>
            <p:spPr>
              <a:xfrm>
                <a:off x="601251" y="2748208"/>
                <a:ext cx="646175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0.00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D224EC5-FD9E-4A4E-8423-2C3E9BEA176F}"/>
                </a:ext>
              </a:extLst>
            </p:cNvPr>
            <p:cNvGrpSpPr/>
            <p:nvPr/>
          </p:nvGrpSpPr>
          <p:grpSpPr>
            <a:xfrm>
              <a:off x="2353424" y="3696496"/>
              <a:ext cx="4402515" cy="1441502"/>
              <a:chOff x="2353424" y="3696496"/>
              <a:chExt cx="4402515" cy="1441502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91E11036-9538-9B43-9574-9680F808E62C}"/>
                  </a:ext>
                </a:extLst>
              </p:cNvPr>
              <p:cNvCxnSpPr/>
              <p:nvPr/>
            </p:nvCxnSpPr>
            <p:spPr>
              <a:xfrm>
                <a:off x="2353424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53829D73-55B5-ED45-BC5D-4552801F9F75}"/>
                  </a:ext>
                </a:extLst>
              </p:cNvPr>
              <p:cNvCxnSpPr/>
              <p:nvPr/>
            </p:nvCxnSpPr>
            <p:spPr>
              <a:xfrm>
                <a:off x="3820929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149CF308-6EE5-C04F-A5DD-542E02894B4B}"/>
                  </a:ext>
                </a:extLst>
              </p:cNvPr>
              <p:cNvCxnSpPr/>
              <p:nvPr/>
            </p:nvCxnSpPr>
            <p:spPr>
              <a:xfrm>
                <a:off x="5288434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A695D151-F46F-9F41-8B9F-22537AC96DCF}"/>
                  </a:ext>
                </a:extLst>
              </p:cNvPr>
              <p:cNvCxnSpPr/>
              <p:nvPr/>
            </p:nvCxnSpPr>
            <p:spPr>
              <a:xfrm>
                <a:off x="6755939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2C56CE73-5D74-1247-8AF4-11E6EA7D6B3B}"/>
                </a:ext>
              </a:extLst>
            </p:cNvPr>
            <p:cNvSpPr/>
            <p:nvPr/>
          </p:nvSpPr>
          <p:spPr>
            <a:xfrm>
              <a:off x="905436" y="372836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082F45C5-490B-1340-BD9A-0F277FD69A43}"/>
                </a:ext>
              </a:extLst>
            </p:cNvPr>
            <p:cNvSpPr/>
            <p:nvPr/>
          </p:nvSpPr>
          <p:spPr>
            <a:xfrm>
              <a:off x="2333075" y="367868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4E1F24A-4652-F24C-ACE2-748C7DB032AD}"/>
                </a:ext>
              </a:extLst>
            </p:cNvPr>
            <p:cNvSpPr/>
            <p:nvPr/>
          </p:nvSpPr>
          <p:spPr>
            <a:xfrm>
              <a:off x="3760714" y="362900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FA6022C-F1AB-3544-AD2F-315B414D2BDD}"/>
                </a:ext>
              </a:extLst>
            </p:cNvPr>
            <p:cNvSpPr/>
            <p:nvPr/>
          </p:nvSpPr>
          <p:spPr>
            <a:xfrm>
              <a:off x="5188353" y="357932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B2A77896-FAE6-2F40-9467-187E7DA926DE}"/>
              </a:ext>
            </a:extLst>
          </p:cNvPr>
          <p:cNvSpPr txBox="1"/>
          <p:nvPr/>
        </p:nvSpPr>
        <p:spPr>
          <a:xfrm>
            <a:off x="1143000" y="0"/>
            <a:ext cx="68580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Time Domain and Frequency Domain</a:t>
            </a:r>
          </a:p>
        </p:txBody>
      </p:sp>
    </p:spTree>
    <p:extLst>
      <p:ext uri="{BB962C8B-B14F-4D97-AF65-F5344CB8AC3E}">
        <p14:creationId xmlns:p14="http://schemas.microsoft.com/office/powerpoint/2010/main" val="345306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1143000" y="0"/>
            <a:ext cx="68580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Time Domain and Frequency Domain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F9192C1-9BDC-1A41-8A5F-0792665D7ECA}"/>
              </a:ext>
            </a:extLst>
          </p:cNvPr>
          <p:cNvGrpSpPr/>
          <p:nvPr/>
        </p:nvGrpSpPr>
        <p:grpSpPr>
          <a:xfrm>
            <a:off x="1081134" y="1104847"/>
            <a:ext cx="2554694" cy="2266981"/>
            <a:chOff x="74393" y="1197357"/>
            <a:chExt cx="3705886" cy="2879262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FC21E86-D84F-5E40-B3D3-345B3219C0F7}"/>
                </a:ext>
              </a:extLst>
            </p:cNvPr>
            <p:cNvCxnSpPr>
              <a:cxnSpLocks/>
            </p:cNvCxnSpPr>
            <p:nvPr/>
          </p:nvCxnSpPr>
          <p:spPr>
            <a:xfrm>
              <a:off x="530023" y="3334951"/>
              <a:ext cx="3250256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5BE5F9A-4B2B-7E4D-9981-4E2BB48D51EF}"/>
                </a:ext>
              </a:extLst>
            </p:cNvPr>
            <p:cNvCxnSpPr/>
            <p:nvPr/>
          </p:nvCxnSpPr>
          <p:spPr>
            <a:xfrm flipV="1">
              <a:off x="532956" y="1197357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F0BC6E5-C778-6A4F-8D07-1C047E4AEA16}"/>
                </a:ext>
              </a:extLst>
            </p:cNvPr>
            <p:cNvSpPr txBox="1"/>
            <p:nvPr/>
          </p:nvSpPr>
          <p:spPr>
            <a:xfrm rot="16200000">
              <a:off x="-323589" y="2126764"/>
              <a:ext cx="1264754" cy="468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Amplitude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E0A0636-6F94-454E-A2D2-1CB6FCD7AA56}"/>
                </a:ext>
              </a:extLst>
            </p:cNvPr>
            <p:cNvCxnSpPr/>
            <p:nvPr/>
          </p:nvCxnSpPr>
          <p:spPr>
            <a:xfrm>
              <a:off x="2006345" y="3214347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3A58394-96BC-6E43-AC61-A8CF63DF43EE}"/>
                </a:ext>
              </a:extLst>
            </p:cNvPr>
            <p:cNvCxnSpPr/>
            <p:nvPr/>
          </p:nvCxnSpPr>
          <p:spPr>
            <a:xfrm>
              <a:off x="3472588" y="3214347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B67BD05-8D42-654E-ABF3-70938E1AE3F0}"/>
                </a:ext>
              </a:extLst>
            </p:cNvPr>
            <p:cNvSpPr txBox="1"/>
            <p:nvPr/>
          </p:nvSpPr>
          <p:spPr>
            <a:xfrm>
              <a:off x="1683256" y="3409009"/>
              <a:ext cx="646176" cy="644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0.25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9DB5582-5C2E-4A4B-B58A-2D00BF86B802}"/>
                </a:ext>
              </a:extLst>
            </p:cNvPr>
            <p:cNvSpPr txBox="1"/>
            <p:nvPr/>
          </p:nvSpPr>
          <p:spPr>
            <a:xfrm>
              <a:off x="3134103" y="3402214"/>
              <a:ext cx="646176" cy="644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0.50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3EC3A56-9FDC-BF44-B9C1-2A2733BF9BF5}"/>
                </a:ext>
              </a:extLst>
            </p:cNvPr>
            <p:cNvSpPr txBox="1"/>
            <p:nvPr/>
          </p:nvSpPr>
          <p:spPr>
            <a:xfrm>
              <a:off x="1522774" y="3666171"/>
              <a:ext cx="1264754" cy="410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Time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9DAAB3F-2B0B-D448-92A8-13C82147C32A}"/>
                </a:ext>
              </a:extLst>
            </p:cNvPr>
            <p:cNvSpPr txBox="1"/>
            <p:nvPr/>
          </p:nvSpPr>
          <p:spPr>
            <a:xfrm>
              <a:off x="252908" y="3402213"/>
              <a:ext cx="646176" cy="644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0.00</a:t>
              </a: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7E91CE59-2FE0-C04F-83AA-7702A23265D5}"/>
                </a:ext>
              </a:extLst>
            </p:cNvPr>
            <p:cNvSpPr/>
            <p:nvPr/>
          </p:nvSpPr>
          <p:spPr>
            <a:xfrm>
              <a:off x="557093" y="1792416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139852C-52C9-6140-AD2E-87172F0E3B01}"/>
                </a:ext>
              </a:extLst>
            </p:cNvPr>
            <p:cNvSpPr/>
            <p:nvPr/>
          </p:nvSpPr>
          <p:spPr>
            <a:xfrm>
              <a:off x="1984732" y="1742736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5668878" y="2738641"/>
            <a:ext cx="224060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5670899" y="1055611"/>
            <a:ext cx="0" cy="1690461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018467" y="1810345"/>
            <a:ext cx="9958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6561845" y="2643682"/>
            <a:ext cx="236853" cy="453348"/>
            <a:chOff x="7225127" y="3524912"/>
            <a:chExt cx="315804" cy="604464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151763" y="3004163"/>
            <a:ext cx="14852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477845" y="2791600"/>
            <a:ext cx="44544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082247" y="2638332"/>
            <a:ext cx="236853" cy="453348"/>
            <a:chOff x="7225127" y="3524912"/>
            <a:chExt cx="315804" cy="604464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7571076" y="2643682"/>
            <a:ext cx="236853" cy="453348"/>
            <a:chOff x="7225127" y="3524912"/>
            <a:chExt cx="315804" cy="604464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065067" y="2638332"/>
            <a:ext cx="236853" cy="453348"/>
            <a:chOff x="7225127" y="3524912"/>
            <a:chExt cx="315804" cy="604464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2</a:t>
              </a:r>
            </a:p>
          </p:txBody>
        </p:sp>
      </p:grpSp>
      <p:sp>
        <p:nvSpPr>
          <p:cNvPr id="59" name="Freeform 58">
            <a:extLst>
              <a:ext uri="{FF2B5EF4-FFF2-40B4-BE49-F238E27FC236}">
                <a16:creationId xmlns:a16="http://schemas.microsoft.com/office/drawing/2014/main" id="{90751106-2E23-7C42-911D-CA7753CDE5F7}"/>
              </a:ext>
            </a:extLst>
          </p:cNvPr>
          <p:cNvSpPr/>
          <p:nvPr/>
        </p:nvSpPr>
        <p:spPr>
          <a:xfrm>
            <a:off x="5693228" y="1371565"/>
            <a:ext cx="1970315" cy="1378977"/>
          </a:xfrm>
          <a:custGeom>
            <a:avLst/>
            <a:gdLst>
              <a:gd name="connsiteX0" fmla="*/ 0 w 2627086"/>
              <a:gd name="connsiteY0" fmla="*/ 1770790 h 1838636"/>
              <a:gd name="connsiteX1" fmla="*/ 87086 w 2627086"/>
              <a:gd name="connsiteY1" fmla="*/ 1712733 h 1838636"/>
              <a:gd name="connsiteX2" fmla="*/ 188686 w 2627086"/>
              <a:gd name="connsiteY2" fmla="*/ 1741761 h 1838636"/>
              <a:gd name="connsiteX3" fmla="*/ 304800 w 2627086"/>
              <a:gd name="connsiteY3" fmla="*/ 1669190 h 1838636"/>
              <a:gd name="connsiteX4" fmla="*/ 391886 w 2627086"/>
              <a:gd name="connsiteY4" fmla="*/ 1741761 h 1838636"/>
              <a:gd name="connsiteX5" fmla="*/ 566058 w 2627086"/>
              <a:gd name="connsiteY5" fmla="*/ 1669190 h 1838636"/>
              <a:gd name="connsiteX6" fmla="*/ 595086 w 2627086"/>
              <a:gd name="connsiteY6" fmla="*/ 1727247 h 1838636"/>
              <a:gd name="connsiteX7" fmla="*/ 653143 w 2627086"/>
              <a:gd name="connsiteY7" fmla="*/ 47 h 1838636"/>
              <a:gd name="connsiteX8" fmla="*/ 754743 w 2627086"/>
              <a:gd name="connsiteY8" fmla="*/ 1785304 h 1838636"/>
              <a:gd name="connsiteX9" fmla="*/ 885372 w 2627086"/>
              <a:gd name="connsiteY9" fmla="*/ 1393418 h 1838636"/>
              <a:gd name="connsiteX10" fmla="*/ 972458 w 2627086"/>
              <a:gd name="connsiteY10" fmla="*/ 1640161 h 1838636"/>
              <a:gd name="connsiteX11" fmla="*/ 1045029 w 2627086"/>
              <a:gd name="connsiteY11" fmla="*/ 1582104 h 1838636"/>
              <a:gd name="connsiteX12" fmla="*/ 1146629 w 2627086"/>
              <a:gd name="connsiteY12" fmla="*/ 1727247 h 1838636"/>
              <a:gd name="connsiteX13" fmla="*/ 1219200 w 2627086"/>
              <a:gd name="connsiteY13" fmla="*/ 1611133 h 1838636"/>
              <a:gd name="connsiteX14" fmla="*/ 1436915 w 2627086"/>
              <a:gd name="connsiteY14" fmla="*/ 1756276 h 1838636"/>
              <a:gd name="connsiteX15" fmla="*/ 1582058 w 2627086"/>
              <a:gd name="connsiteY15" fmla="*/ 1625647 h 1838636"/>
              <a:gd name="connsiteX16" fmla="*/ 1669143 w 2627086"/>
              <a:gd name="connsiteY16" fmla="*/ 1785304 h 1838636"/>
              <a:gd name="connsiteX17" fmla="*/ 1799772 w 2627086"/>
              <a:gd name="connsiteY17" fmla="*/ 1669190 h 1838636"/>
              <a:gd name="connsiteX18" fmla="*/ 1872343 w 2627086"/>
              <a:gd name="connsiteY18" fmla="*/ 1770790 h 1838636"/>
              <a:gd name="connsiteX19" fmla="*/ 1915886 w 2627086"/>
              <a:gd name="connsiteY19" fmla="*/ 812847 h 1838636"/>
              <a:gd name="connsiteX20" fmla="*/ 2119086 w 2627086"/>
              <a:gd name="connsiteY20" fmla="*/ 1785304 h 1838636"/>
              <a:gd name="connsiteX21" fmla="*/ 2235200 w 2627086"/>
              <a:gd name="connsiteY21" fmla="*/ 1654676 h 1838636"/>
              <a:gd name="connsiteX22" fmla="*/ 2394858 w 2627086"/>
              <a:gd name="connsiteY22" fmla="*/ 1785304 h 1838636"/>
              <a:gd name="connsiteX23" fmla="*/ 2510972 w 2627086"/>
              <a:gd name="connsiteY23" fmla="*/ 1727247 h 1838636"/>
              <a:gd name="connsiteX24" fmla="*/ 2627086 w 2627086"/>
              <a:gd name="connsiteY24" fmla="*/ 1828847 h 1838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27086" h="1838636">
                <a:moveTo>
                  <a:pt x="0" y="1770790"/>
                </a:moveTo>
                <a:cubicBezTo>
                  <a:pt x="27819" y="1744180"/>
                  <a:pt x="55638" y="1717571"/>
                  <a:pt x="87086" y="1712733"/>
                </a:cubicBezTo>
                <a:cubicBezTo>
                  <a:pt x="118534" y="1707895"/>
                  <a:pt x="152400" y="1749018"/>
                  <a:pt x="188686" y="1741761"/>
                </a:cubicBezTo>
                <a:cubicBezTo>
                  <a:pt x="224972" y="1734504"/>
                  <a:pt x="304800" y="1669190"/>
                  <a:pt x="304800" y="1669190"/>
                </a:cubicBezTo>
                <a:cubicBezTo>
                  <a:pt x="338667" y="1669190"/>
                  <a:pt x="348343" y="1741761"/>
                  <a:pt x="391886" y="1741761"/>
                </a:cubicBezTo>
                <a:cubicBezTo>
                  <a:pt x="435429" y="1741761"/>
                  <a:pt x="566058" y="1669190"/>
                  <a:pt x="566058" y="1669190"/>
                </a:cubicBezTo>
                <a:cubicBezTo>
                  <a:pt x="599925" y="1666771"/>
                  <a:pt x="580572" y="2005437"/>
                  <a:pt x="595086" y="1727247"/>
                </a:cubicBezTo>
                <a:cubicBezTo>
                  <a:pt x="609600" y="1449057"/>
                  <a:pt x="626534" y="-9629"/>
                  <a:pt x="653143" y="47"/>
                </a:cubicBezTo>
                <a:cubicBezTo>
                  <a:pt x="679753" y="9723"/>
                  <a:pt x="716038" y="1553075"/>
                  <a:pt x="754743" y="1785304"/>
                </a:cubicBezTo>
                <a:cubicBezTo>
                  <a:pt x="793448" y="2017533"/>
                  <a:pt x="849086" y="1417608"/>
                  <a:pt x="885372" y="1393418"/>
                </a:cubicBezTo>
                <a:cubicBezTo>
                  <a:pt x="921658" y="1369228"/>
                  <a:pt x="972458" y="1640161"/>
                  <a:pt x="972458" y="1640161"/>
                </a:cubicBezTo>
                <a:cubicBezTo>
                  <a:pt x="999067" y="1671608"/>
                  <a:pt x="1016001" y="1567590"/>
                  <a:pt x="1045029" y="1582104"/>
                </a:cubicBezTo>
                <a:cubicBezTo>
                  <a:pt x="1074057" y="1596618"/>
                  <a:pt x="1117601" y="1722409"/>
                  <a:pt x="1146629" y="1727247"/>
                </a:cubicBezTo>
                <a:cubicBezTo>
                  <a:pt x="1175657" y="1732085"/>
                  <a:pt x="1170819" y="1606295"/>
                  <a:pt x="1219200" y="1611133"/>
                </a:cubicBezTo>
                <a:cubicBezTo>
                  <a:pt x="1267581" y="1615971"/>
                  <a:pt x="1376439" y="1753857"/>
                  <a:pt x="1436915" y="1756276"/>
                </a:cubicBezTo>
                <a:cubicBezTo>
                  <a:pt x="1497391" y="1758695"/>
                  <a:pt x="1543353" y="1620809"/>
                  <a:pt x="1582058" y="1625647"/>
                </a:cubicBezTo>
                <a:cubicBezTo>
                  <a:pt x="1620763" y="1630485"/>
                  <a:pt x="1632857" y="1778047"/>
                  <a:pt x="1669143" y="1785304"/>
                </a:cubicBezTo>
                <a:cubicBezTo>
                  <a:pt x="1705429" y="1792561"/>
                  <a:pt x="1765905" y="1671609"/>
                  <a:pt x="1799772" y="1669190"/>
                </a:cubicBezTo>
                <a:cubicBezTo>
                  <a:pt x="1833639" y="1666771"/>
                  <a:pt x="1852991" y="1913514"/>
                  <a:pt x="1872343" y="1770790"/>
                </a:cubicBezTo>
                <a:cubicBezTo>
                  <a:pt x="1891695" y="1628066"/>
                  <a:pt x="1874762" y="810428"/>
                  <a:pt x="1915886" y="812847"/>
                </a:cubicBezTo>
                <a:cubicBezTo>
                  <a:pt x="1957010" y="815266"/>
                  <a:pt x="2065867" y="1644999"/>
                  <a:pt x="2119086" y="1785304"/>
                </a:cubicBezTo>
                <a:cubicBezTo>
                  <a:pt x="2172305" y="1925609"/>
                  <a:pt x="2189238" y="1654676"/>
                  <a:pt x="2235200" y="1654676"/>
                </a:cubicBezTo>
                <a:cubicBezTo>
                  <a:pt x="2281162" y="1654676"/>
                  <a:pt x="2348896" y="1773209"/>
                  <a:pt x="2394858" y="1785304"/>
                </a:cubicBezTo>
                <a:cubicBezTo>
                  <a:pt x="2440820" y="1797399"/>
                  <a:pt x="2472267" y="1719990"/>
                  <a:pt x="2510972" y="1727247"/>
                </a:cubicBezTo>
                <a:cubicBezTo>
                  <a:pt x="2549677" y="1734504"/>
                  <a:pt x="2588381" y="1781675"/>
                  <a:pt x="2627086" y="18288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0F4B81E-CC05-C149-9945-35A45EB70C84}"/>
              </a:ext>
            </a:extLst>
          </p:cNvPr>
          <p:cNvGrpSpPr/>
          <p:nvPr/>
        </p:nvGrpSpPr>
        <p:grpSpPr>
          <a:xfrm>
            <a:off x="3940628" y="2469826"/>
            <a:ext cx="1143000" cy="485934"/>
            <a:chOff x="3730171" y="3293104"/>
            <a:chExt cx="1524000" cy="647912"/>
          </a:xfrm>
        </p:grpSpPr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A5724EF1-F34C-1745-A3D9-B59D65A908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30171" y="3293104"/>
              <a:ext cx="1524000" cy="0"/>
            </a:xfrm>
            <a:prstGeom prst="straightConnector1">
              <a:avLst/>
            </a:prstGeom>
            <a:ln w="508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2788C77-E555-6940-AF49-D9691F2CA2EE}"/>
                </a:ext>
              </a:extLst>
            </p:cNvPr>
            <p:cNvSpPr txBox="1"/>
            <p:nvPr/>
          </p:nvSpPr>
          <p:spPr>
            <a:xfrm>
              <a:off x="4122222" y="3387019"/>
              <a:ext cx="840401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>
                  <a:solidFill>
                    <a:srgbClr val="941100"/>
                  </a:solidFill>
                </a:rPr>
                <a:t>IFFT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B34FE17-8CF1-C946-8F4D-4A3D5331E899}"/>
              </a:ext>
            </a:extLst>
          </p:cNvPr>
          <p:cNvGrpSpPr/>
          <p:nvPr/>
        </p:nvGrpSpPr>
        <p:grpSpPr>
          <a:xfrm>
            <a:off x="3929743" y="1686531"/>
            <a:ext cx="1143000" cy="415498"/>
            <a:chOff x="3715657" y="2248709"/>
            <a:chExt cx="1524000" cy="553997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DF0A8E5-B780-4942-81EE-3555CD5CB4CB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218EB1A-648F-4549-9E60-690A745AAEA3}"/>
                </a:ext>
              </a:extLst>
            </p:cNvPr>
            <p:cNvSpPr txBox="1"/>
            <p:nvPr/>
          </p:nvSpPr>
          <p:spPr>
            <a:xfrm>
              <a:off x="4136736" y="2248709"/>
              <a:ext cx="750633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>
                  <a:solidFill>
                    <a:schemeClr val="accent1">
                      <a:lumMod val="75000"/>
                    </a:schemeClr>
                  </a:solidFill>
                </a:rPr>
                <a:t>FFT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566808" y="595014"/>
            <a:ext cx="185788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1890110" y="3604401"/>
            <a:ext cx="1434688" cy="3231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100" dirty="0">
                <a:solidFill>
                  <a:srgbClr val="941100"/>
                </a:solidFill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5830866" y="3604401"/>
            <a:ext cx="2033890" cy="32316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100" dirty="0">
                <a:solidFill>
                  <a:schemeClr val="accent1">
                    <a:lumMod val="75000"/>
                  </a:schemeClr>
                </a:solidFill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1413889" y="4360817"/>
            <a:ext cx="327269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chemeClr val="accent1">
                    <a:lumMod val="75000"/>
                  </a:schemeClr>
                </a:solidFill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1339836" y="4678865"/>
            <a:ext cx="418909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rgbClr val="941100"/>
                </a:solidFill>
              </a:rPr>
              <a:t>IFFT = Inverse Fast Fourier Transform</a:t>
            </a:r>
          </a:p>
        </p:txBody>
      </p:sp>
    </p:spTree>
    <p:extLst>
      <p:ext uri="{BB962C8B-B14F-4D97-AF65-F5344CB8AC3E}">
        <p14:creationId xmlns:p14="http://schemas.microsoft.com/office/powerpoint/2010/main" val="70805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BD0130-B313-134F-86D3-B26C4BC1FA27}"/>
              </a:ext>
            </a:extLst>
          </p:cNvPr>
          <p:cNvSpPr txBox="1"/>
          <p:nvPr/>
        </p:nvSpPr>
        <p:spPr>
          <a:xfrm>
            <a:off x="1143000" y="0"/>
            <a:ext cx="68580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Frequency band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9467722-848C-264B-902A-4FC74DC89866}"/>
              </a:ext>
            </a:extLst>
          </p:cNvPr>
          <p:cNvCxnSpPr>
            <a:cxnSpLocks/>
          </p:cNvCxnSpPr>
          <p:nvPr/>
        </p:nvCxnSpPr>
        <p:spPr>
          <a:xfrm>
            <a:off x="3562492" y="2847498"/>
            <a:ext cx="224060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2FDCD37-9804-4341-B8C5-221064D58984}"/>
              </a:ext>
            </a:extLst>
          </p:cNvPr>
          <p:cNvCxnSpPr/>
          <p:nvPr/>
        </p:nvCxnSpPr>
        <p:spPr>
          <a:xfrm flipV="1">
            <a:off x="3564514" y="1164468"/>
            <a:ext cx="0" cy="1690461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DFAADFD-952D-1947-BCAB-F1C01E4870B5}"/>
              </a:ext>
            </a:extLst>
          </p:cNvPr>
          <p:cNvSpPr txBox="1"/>
          <p:nvPr/>
        </p:nvSpPr>
        <p:spPr>
          <a:xfrm rot="16200000">
            <a:off x="2912082" y="1919202"/>
            <a:ext cx="9958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Amplitude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257A70D-FAE6-574D-94D2-6C24839E1D96}"/>
              </a:ext>
            </a:extLst>
          </p:cNvPr>
          <p:cNvGrpSpPr/>
          <p:nvPr/>
        </p:nvGrpSpPr>
        <p:grpSpPr>
          <a:xfrm>
            <a:off x="4455460" y="2752540"/>
            <a:ext cx="236853" cy="453348"/>
            <a:chOff x="7225127" y="3524912"/>
            <a:chExt cx="315804" cy="604464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A7A8813-4491-8749-94D0-E7BDD13DEC8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DB7EC3A-4770-6543-A7E2-A4DF463E3C0F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4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4552713-9D98-784F-800F-7DD0B8A28314}"/>
              </a:ext>
            </a:extLst>
          </p:cNvPr>
          <p:cNvSpPr txBox="1"/>
          <p:nvPr/>
        </p:nvSpPr>
        <p:spPr>
          <a:xfrm>
            <a:off x="4045377" y="3113020"/>
            <a:ext cx="14852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Frequency (kHz)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D494F0-25FD-0A43-B8B8-97FAE9737ADC}"/>
              </a:ext>
            </a:extLst>
          </p:cNvPr>
          <p:cNvSpPr txBox="1"/>
          <p:nvPr/>
        </p:nvSpPr>
        <p:spPr>
          <a:xfrm>
            <a:off x="3371460" y="2900457"/>
            <a:ext cx="44544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   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E7441F9-DE28-E24B-A420-7743898156C0}"/>
              </a:ext>
            </a:extLst>
          </p:cNvPr>
          <p:cNvGrpSpPr/>
          <p:nvPr/>
        </p:nvGrpSpPr>
        <p:grpSpPr>
          <a:xfrm>
            <a:off x="4975862" y="2747189"/>
            <a:ext cx="236853" cy="453348"/>
            <a:chOff x="7225127" y="3524912"/>
            <a:chExt cx="315804" cy="60446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1CD62F1-47FD-DC4A-862D-B7098AE2E81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7AAE50E-25AB-EC40-8725-7123A249BD0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6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2C3E52A-5922-AD41-A49D-FA7DA7219BEC}"/>
              </a:ext>
            </a:extLst>
          </p:cNvPr>
          <p:cNvGrpSpPr/>
          <p:nvPr/>
        </p:nvGrpSpPr>
        <p:grpSpPr>
          <a:xfrm>
            <a:off x="5464691" y="2752540"/>
            <a:ext cx="236853" cy="453348"/>
            <a:chOff x="7225127" y="3524912"/>
            <a:chExt cx="315804" cy="604464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35017FF-B23C-1A43-B07C-DD44090370F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47F255D-3306-9343-A80C-8B70B8EA7F5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8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ED807F8-D69D-F244-B5E8-83F3BDB3DB67}"/>
              </a:ext>
            </a:extLst>
          </p:cNvPr>
          <p:cNvGrpSpPr/>
          <p:nvPr/>
        </p:nvGrpSpPr>
        <p:grpSpPr>
          <a:xfrm>
            <a:off x="3958682" y="2747189"/>
            <a:ext cx="236853" cy="453348"/>
            <a:chOff x="7225127" y="3524912"/>
            <a:chExt cx="315804" cy="604464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1FCC2B0-6A84-9E41-BACC-7401078E292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CC7B886-4192-8648-BA8E-BFF8AE48100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2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88FE173-0071-174C-A5A4-A14506BEBC22}"/>
                  </a:ext>
                </a:extLst>
              </p14:cNvPr>
              <p14:cNvContentPartPr/>
              <p14:nvPr/>
            </p14:nvContentPartPr>
            <p14:xfrm>
              <a:off x="3580697" y="1871018"/>
              <a:ext cx="2045250" cy="93825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88FE173-0071-174C-A5A4-A14506BEBC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66299" y="1856622"/>
                <a:ext cx="2073326" cy="966322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4E04C6F5-824F-3D43-B2BD-DE6AB71CF2DB}"/>
              </a:ext>
            </a:extLst>
          </p:cNvPr>
          <p:cNvSpPr txBox="1"/>
          <p:nvPr/>
        </p:nvSpPr>
        <p:spPr>
          <a:xfrm>
            <a:off x="2360489" y="3722987"/>
            <a:ext cx="48550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A 4 kHz frequency band starting at 2 kHz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1F1940B-80BB-0844-B0FE-053618006E6B}"/>
                  </a:ext>
                </a:extLst>
              </p14:cNvPr>
              <p14:cNvContentPartPr/>
              <p14:nvPr/>
            </p14:nvContentPartPr>
            <p14:xfrm>
              <a:off x="4175777" y="1951208"/>
              <a:ext cx="886140" cy="83025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1F1940B-80BB-0844-B0FE-053618006E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21810" y="1843243"/>
                <a:ext cx="993714" cy="1045820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5993D92C-895D-5F4A-8BD8-649C5FB222A3}"/>
              </a:ext>
            </a:extLst>
          </p:cNvPr>
          <p:cNvSpPr txBox="1"/>
          <p:nvPr/>
        </p:nvSpPr>
        <p:spPr>
          <a:xfrm>
            <a:off x="2360489" y="4296091"/>
            <a:ext cx="48550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What is bandwidth?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ADB8F6F-AA42-8947-858E-420F4E72BCD6}"/>
              </a:ext>
            </a:extLst>
          </p:cNvPr>
          <p:cNvSpPr txBox="1"/>
          <p:nvPr/>
        </p:nvSpPr>
        <p:spPr>
          <a:xfrm>
            <a:off x="2316946" y="4660933"/>
            <a:ext cx="48550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What is center frequency?</a:t>
            </a:r>
          </a:p>
        </p:txBody>
      </p:sp>
    </p:spTree>
    <p:extLst>
      <p:ext uri="{BB962C8B-B14F-4D97-AF65-F5344CB8AC3E}">
        <p14:creationId xmlns:p14="http://schemas.microsoft.com/office/powerpoint/2010/main" val="22317401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BD0130-B313-134F-86D3-B26C4BC1FA27}"/>
              </a:ext>
            </a:extLst>
          </p:cNvPr>
          <p:cNvSpPr txBox="1"/>
          <p:nvPr/>
        </p:nvSpPr>
        <p:spPr>
          <a:xfrm>
            <a:off x="1143000" y="0"/>
            <a:ext cx="68580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Spectrogram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B0DC60C-6491-6B43-97EB-BF9A77D6B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705" y="438581"/>
            <a:ext cx="5208590" cy="270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89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BD0130-B313-134F-86D3-B26C4BC1FA27}"/>
              </a:ext>
            </a:extLst>
          </p:cNvPr>
          <p:cNvSpPr txBox="1"/>
          <p:nvPr/>
        </p:nvSpPr>
        <p:spPr>
          <a:xfrm>
            <a:off x="1143000" y="0"/>
            <a:ext cx="68580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Spectrogram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3150A7-A708-564A-8548-51B023117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705" y="438581"/>
            <a:ext cx="5208590" cy="27073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4A9195-3725-E34A-ACF9-44BFEA45A3FD}"/>
              </a:ext>
            </a:extLst>
          </p:cNvPr>
          <p:cNvSpPr txBox="1"/>
          <p:nvPr/>
        </p:nvSpPr>
        <p:spPr>
          <a:xfrm rot="16200000">
            <a:off x="2881268" y="2997133"/>
            <a:ext cx="3032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[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E18EB8-0C7C-2F49-B10B-177839FBDCFF}"/>
              </a:ext>
            </a:extLst>
          </p:cNvPr>
          <p:cNvSpPr txBox="1"/>
          <p:nvPr/>
        </p:nvSpPr>
        <p:spPr>
          <a:xfrm rot="16200000">
            <a:off x="3146726" y="3131242"/>
            <a:ext cx="3032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[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186511-3B03-7E42-A6F7-F3E1298310C1}"/>
              </a:ext>
            </a:extLst>
          </p:cNvPr>
          <p:cNvSpPr txBox="1"/>
          <p:nvPr/>
        </p:nvSpPr>
        <p:spPr>
          <a:xfrm rot="16200000">
            <a:off x="3412183" y="3265351"/>
            <a:ext cx="3032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[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0D91A8-3CED-3D48-A2D6-3FB9B8AF0DD8}"/>
              </a:ext>
            </a:extLst>
          </p:cNvPr>
          <p:cNvSpPr txBox="1"/>
          <p:nvPr/>
        </p:nvSpPr>
        <p:spPr>
          <a:xfrm rot="16200000">
            <a:off x="3677640" y="3399460"/>
            <a:ext cx="3032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[</a:t>
            </a:r>
          </a:p>
        </p:txBody>
      </p:sp>
      <p:cxnSp>
        <p:nvCxnSpPr>
          <p:cNvPr id="5" name="Elbow Connector 4">
            <a:extLst>
              <a:ext uri="{FF2B5EF4-FFF2-40B4-BE49-F238E27FC236}">
                <a16:creationId xmlns:a16="http://schemas.microsoft.com/office/drawing/2014/main" id="{89EB42C1-38C8-F84F-B632-436683B01175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76232" y="3558530"/>
            <a:ext cx="1353273" cy="796375"/>
          </a:xfrm>
          <a:prstGeom prst="bentConnector3">
            <a:avLst>
              <a:gd name="adj1" fmla="val 99873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7C7B3A29-82F0-B544-A050-703DFA380FDC}"/>
              </a:ext>
            </a:extLst>
          </p:cNvPr>
          <p:cNvCxnSpPr>
            <a:cxnSpLocks/>
          </p:cNvCxnSpPr>
          <p:nvPr/>
        </p:nvCxnSpPr>
        <p:spPr>
          <a:xfrm rot="16200000" flipH="1">
            <a:off x="3229724" y="3529580"/>
            <a:ext cx="1021989" cy="795132"/>
          </a:xfrm>
          <a:prstGeom prst="bentConnector3">
            <a:avLst>
              <a:gd name="adj1" fmla="val 100062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6EEC925C-AFC2-BB43-A3FF-0561F872BB1B}"/>
              </a:ext>
            </a:extLst>
          </p:cNvPr>
          <p:cNvCxnSpPr>
            <a:cxnSpLocks/>
          </p:cNvCxnSpPr>
          <p:nvPr/>
        </p:nvCxnSpPr>
        <p:spPr>
          <a:xfrm>
            <a:off x="3599203" y="3542350"/>
            <a:ext cx="716213" cy="677616"/>
          </a:xfrm>
          <a:prstGeom prst="bentConnector3">
            <a:avLst>
              <a:gd name="adj1" fmla="val -157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399C97C1-33BD-534B-BFF6-14B27B5F330B}"/>
              </a:ext>
            </a:extLst>
          </p:cNvPr>
          <p:cNvCxnSpPr>
            <a:cxnSpLocks/>
          </p:cNvCxnSpPr>
          <p:nvPr/>
        </p:nvCxnSpPr>
        <p:spPr>
          <a:xfrm>
            <a:off x="3886432" y="3676458"/>
            <a:ext cx="716213" cy="350552"/>
          </a:xfrm>
          <a:prstGeom prst="bentConnector3">
            <a:avLst>
              <a:gd name="adj1" fmla="val -1677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3C1244F-6AA1-8647-84D5-1A02759A6FB8}"/>
              </a:ext>
            </a:extLst>
          </p:cNvPr>
          <p:cNvSpPr txBox="1"/>
          <p:nvPr/>
        </p:nvSpPr>
        <p:spPr>
          <a:xfrm>
            <a:off x="4507393" y="3838152"/>
            <a:ext cx="608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FFT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E84BE1-80F1-024A-BBEA-E57B5A4D6ABA}"/>
              </a:ext>
            </a:extLst>
          </p:cNvPr>
          <p:cNvSpPr txBox="1"/>
          <p:nvPr/>
        </p:nvSpPr>
        <p:spPr>
          <a:xfrm>
            <a:off x="4244536" y="4046841"/>
            <a:ext cx="608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FFT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7FC645-30A8-824E-AE6C-D7B2C3DAAA46}"/>
              </a:ext>
            </a:extLst>
          </p:cNvPr>
          <p:cNvSpPr txBox="1"/>
          <p:nvPr/>
        </p:nvSpPr>
        <p:spPr>
          <a:xfrm>
            <a:off x="4010968" y="4267217"/>
            <a:ext cx="608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FFT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7E1D68-4EAB-174B-A66F-1D4184B356DC}"/>
              </a:ext>
            </a:extLst>
          </p:cNvPr>
          <p:cNvSpPr txBox="1"/>
          <p:nvPr/>
        </p:nvSpPr>
        <p:spPr>
          <a:xfrm>
            <a:off x="3744745" y="4454936"/>
            <a:ext cx="608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FFT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F8E5A25-7943-C745-996A-5FD68CDEDFEE}"/>
              </a:ext>
            </a:extLst>
          </p:cNvPr>
          <p:cNvSpPr txBox="1"/>
          <p:nvPr/>
        </p:nvSpPr>
        <p:spPr>
          <a:xfrm>
            <a:off x="4680855" y="3295696"/>
            <a:ext cx="349952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FFT of overlapping windows</a:t>
            </a:r>
          </a:p>
          <a:p>
            <a:pPr algn="ctr"/>
            <a:r>
              <a:rPr lang="en-US" sz="2100" dirty="0"/>
              <a:t>of samples</a:t>
            </a:r>
          </a:p>
          <a:p>
            <a:pPr algn="ctr"/>
            <a:r>
              <a:rPr lang="en-US" sz="2100" dirty="0"/>
              <a:t>(Spectrogram)</a:t>
            </a:r>
          </a:p>
        </p:txBody>
      </p:sp>
    </p:spTree>
    <p:extLst>
      <p:ext uri="{BB962C8B-B14F-4D97-AF65-F5344CB8AC3E}">
        <p14:creationId xmlns:p14="http://schemas.microsoft.com/office/powerpoint/2010/main" val="238334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E0C15B5C-FBA0-9442-8C8C-FA7AD4BB2701}"/>
              </a:ext>
            </a:extLst>
          </p:cNvPr>
          <p:cNvSpPr/>
          <p:nvPr/>
        </p:nvSpPr>
        <p:spPr>
          <a:xfrm>
            <a:off x="2454088" y="1734670"/>
            <a:ext cx="1311088" cy="1311089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BBB2EA0-D6EC-1D4A-A086-879CFB6E2591}"/>
              </a:ext>
            </a:extLst>
          </p:cNvPr>
          <p:cNvSpPr/>
          <p:nvPr/>
        </p:nvSpPr>
        <p:spPr>
          <a:xfrm>
            <a:off x="3447489" y="1815353"/>
            <a:ext cx="211791" cy="2218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533FF59-9279-2942-AFCC-FA20B33D1E92}"/>
              </a:ext>
            </a:extLst>
          </p:cNvPr>
          <p:cNvSpPr/>
          <p:nvPr/>
        </p:nvSpPr>
        <p:spPr>
          <a:xfrm>
            <a:off x="3190672" y="1595198"/>
            <a:ext cx="645458" cy="584948"/>
          </a:xfrm>
          <a:prstGeom prst="arc">
            <a:avLst/>
          </a:prstGeom>
          <a:ln w="22225"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645C493-110E-2F45-827A-4839E12952FE}"/>
              </a:ext>
            </a:extLst>
          </p:cNvPr>
          <p:cNvSpPr/>
          <p:nvPr/>
        </p:nvSpPr>
        <p:spPr>
          <a:xfrm>
            <a:off x="3067513" y="2351917"/>
            <a:ext cx="84248" cy="76589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80B0B10-A867-3145-B269-DD36AB37A696}"/>
              </a:ext>
            </a:extLst>
          </p:cNvPr>
          <p:cNvGrpSpPr/>
          <p:nvPr/>
        </p:nvGrpSpPr>
        <p:grpSpPr>
          <a:xfrm>
            <a:off x="2286000" y="3182411"/>
            <a:ext cx="1712228" cy="1967139"/>
            <a:chOff x="1524000" y="4243214"/>
            <a:chExt cx="2282970" cy="262285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D766DCF-E130-494C-B971-B320345301A5}"/>
                </a:ext>
              </a:extLst>
            </p:cNvPr>
            <p:cNvCxnSpPr>
              <a:cxnSpLocks/>
            </p:cNvCxnSpPr>
            <p:nvPr/>
          </p:nvCxnSpPr>
          <p:spPr>
            <a:xfrm>
              <a:off x="1524000" y="4391132"/>
              <a:ext cx="228297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24658C2-1FEF-2C42-95D6-5DB9DF58EE9E}"/>
                </a:ext>
              </a:extLst>
            </p:cNvPr>
            <p:cNvSpPr/>
            <p:nvPr/>
          </p:nvSpPr>
          <p:spPr>
            <a:xfrm>
              <a:off x="3072652" y="4243214"/>
              <a:ext cx="282388" cy="29583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6A43125-A83D-1345-88BE-F606ED4B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179413" y="5664679"/>
              <a:ext cx="1101632" cy="1301141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A1254F5-BB0C-964B-AA34-71B4E6F13D0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703516" y="4731078"/>
              <a:ext cx="0" cy="1116106"/>
            </a:xfrm>
            <a:prstGeom prst="line">
              <a:avLst/>
            </a:prstGeom>
            <a:ln w="44450">
              <a:solidFill>
                <a:schemeClr val="accent1">
                  <a:lumMod val="75000"/>
                </a:schemeClr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0C2332A-E95F-3E42-B7E7-DB5CF01D066C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2566016" y="5056902"/>
              <a:ext cx="0" cy="923365"/>
            </a:xfrm>
            <a:prstGeom prst="line">
              <a:avLst/>
            </a:prstGeom>
            <a:ln w="44450">
              <a:solidFill>
                <a:schemeClr val="accent1">
                  <a:lumMod val="75000"/>
                </a:schemeClr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6FC3740-FC84-714B-B616-B1FD5834B61F}"/>
              </a:ext>
            </a:extLst>
          </p:cNvPr>
          <p:cNvSpPr txBox="1"/>
          <p:nvPr/>
        </p:nvSpPr>
        <p:spPr>
          <a:xfrm>
            <a:off x="1143000" y="0"/>
            <a:ext cx="68580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Model for a signal </a:t>
            </a:r>
            <a:r>
              <a:rPr lang="en-US" sz="2100" dirty="0">
                <a:solidFill>
                  <a:schemeClr val="bg1"/>
                </a:solidFill>
              </a:rPr>
              <a:t>(frequency, amplitude, and phase)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E112F21-31F9-1449-90B8-1E2CDBE967ED}"/>
              </a:ext>
            </a:extLst>
          </p:cNvPr>
          <p:cNvCxnSpPr/>
          <p:nvPr/>
        </p:nvCxnSpPr>
        <p:spPr>
          <a:xfrm>
            <a:off x="4172399" y="1637058"/>
            <a:ext cx="0" cy="158289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BFD7039B-2AF4-3D41-B729-E6DDAB90D4B1}"/>
              </a:ext>
            </a:extLst>
          </p:cNvPr>
          <p:cNvSpPr/>
          <p:nvPr/>
        </p:nvSpPr>
        <p:spPr>
          <a:xfrm>
            <a:off x="4070099" y="1815353"/>
            <a:ext cx="211791" cy="221877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4F02A06-4DE7-8B4A-9F7D-5FAA3825B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5426" y="1863988"/>
            <a:ext cx="826224" cy="975856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5A3F114-35A8-F14B-812E-65D24D0B96C8}"/>
              </a:ext>
            </a:extLst>
          </p:cNvPr>
          <p:cNvCxnSpPr>
            <a:cxnSpLocks/>
          </p:cNvCxnSpPr>
          <p:nvPr/>
        </p:nvCxnSpPr>
        <p:spPr>
          <a:xfrm>
            <a:off x="5068901" y="1804897"/>
            <a:ext cx="0" cy="837080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8DFF9FD-C7B2-6E4A-9AFF-AD8563B94880}"/>
              </a:ext>
            </a:extLst>
          </p:cNvPr>
          <p:cNvCxnSpPr>
            <a:cxnSpLocks/>
          </p:cNvCxnSpPr>
          <p:nvPr/>
        </p:nvCxnSpPr>
        <p:spPr>
          <a:xfrm flipV="1">
            <a:off x="4965776" y="2223438"/>
            <a:ext cx="0" cy="692524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3027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BD0130-B313-134F-86D3-B26C4BC1FA27}"/>
              </a:ext>
            </a:extLst>
          </p:cNvPr>
          <p:cNvSpPr txBox="1"/>
          <p:nvPr/>
        </p:nvSpPr>
        <p:spPr>
          <a:xfrm>
            <a:off x="1143000" y="0"/>
            <a:ext cx="68580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Spectrogram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43B6E3-5CF6-E44C-A811-9D893502A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571500"/>
            <a:ext cx="5334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630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7F6FA699-9A3B-4849-BBC5-7D01CA3C4CAC}"/>
              </a:ext>
            </a:extLst>
          </p:cNvPr>
          <p:cNvCxnSpPr>
            <a:cxnSpLocks/>
          </p:cNvCxnSpPr>
          <p:nvPr/>
        </p:nvCxnSpPr>
        <p:spPr>
          <a:xfrm rot="16200000" flipV="1">
            <a:off x="5650470" y="3387926"/>
            <a:ext cx="2327981" cy="2"/>
          </a:xfrm>
          <a:prstGeom prst="bentConnector3">
            <a:avLst>
              <a:gd name="adj1" fmla="val 50000"/>
            </a:avLst>
          </a:prstGeom>
          <a:ln w="666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892F9FC8-7835-E140-A0DB-DA222A2A417E}"/>
              </a:ext>
            </a:extLst>
          </p:cNvPr>
          <p:cNvCxnSpPr>
            <a:cxnSpLocks/>
            <a:stCxn id="3" idx="2"/>
          </p:cNvCxnSpPr>
          <p:nvPr/>
        </p:nvCxnSpPr>
        <p:spPr>
          <a:xfrm rot="5400000">
            <a:off x="1354328" y="3402530"/>
            <a:ext cx="2294011" cy="4763"/>
          </a:xfrm>
          <a:prstGeom prst="bentConnector3">
            <a:avLst>
              <a:gd name="adj1" fmla="val 50000"/>
            </a:avLst>
          </a:prstGeom>
          <a:ln w="666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6C98A23-6957-AF48-97A4-21CFBE113CCD}"/>
              </a:ext>
            </a:extLst>
          </p:cNvPr>
          <p:cNvSpPr txBox="1"/>
          <p:nvPr/>
        </p:nvSpPr>
        <p:spPr>
          <a:xfrm>
            <a:off x="1567542" y="1703908"/>
            <a:ext cx="1872343" cy="55399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Physical signal</a:t>
            </a:r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(voice)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9FFADB-9CB3-5C40-ACC3-2662BEF4A4F9}"/>
              </a:ext>
            </a:extLst>
          </p:cNvPr>
          <p:cNvSpPr txBox="1"/>
          <p:nvPr/>
        </p:nvSpPr>
        <p:spPr>
          <a:xfrm>
            <a:off x="1567542" y="2698570"/>
            <a:ext cx="1872343" cy="55399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Time varying voltage</a:t>
            </a:r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signal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070C9D-7C1B-0843-8184-A1C603721598}"/>
              </a:ext>
            </a:extLst>
          </p:cNvPr>
          <p:cNvSpPr txBox="1"/>
          <p:nvPr/>
        </p:nvSpPr>
        <p:spPr>
          <a:xfrm>
            <a:off x="5878288" y="1682136"/>
            <a:ext cx="1872343" cy="55399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Spectrogram plot</a:t>
            </a:r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on computer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CF5DCE-C91F-7742-AB3F-C33FA60243A5}"/>
              </a:ext>
            </a:extLst>
          </p:cNvPr>
          <p:cNvSpPr txBox="1"/>
          <p:nvPr/>
        </p:nvSpPr>
        <p:spPr>
          <a:xfrm>
            <a:off x="5878288" y="2520336"/>
            <a:ext cx="1872343" cy="3231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FFT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34DE9A-55F7-C44C-B9A0-2DBA14FD4804}"/>
              </a:ext>
            </a:extLst>
          </p:cNvPr>
          <p:cNvSpPr txBox="1"/>
          <p:nvPr/>
        </p:nvSpPr>
        <p:spPr>
          <a:xfrm>
            <a:off x="5878288" y="3110257"/>
            <a:ext cx="1872343" cy="55399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A collection of numbers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093982-0101-1942-9A9E-CD9E4645C4B6}"/>
              </a:ext>
            </a:extLst>
          </p:cNvPr>
          <p:cNvSpPr txBox="1"/>
          <p:nvPr/>
        </p:nvSpPr>
        <p:spPr>
          <a:xfrm>
            <a:off x="1632854" y="974703"/>
            <a:ext cx="17526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Analog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C8B870-BD3D-194A-9A52-25673D905474}"/>
              </a:ext>
            </a:extLst>
          </p:cNvPr>
          <p:cNvSpPr txBox="1"/>
          <p:nvPr/>
        </p:nvSpPr>
        <p:spPr>
          <a:xfrm>
            <a:off x="5938158" y="967879"/>
            <a:ext cx="17526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Digital</a:t>
            </a:r>
          </a:p>
        </p:txBody>
      </p:sp>
    </p:spTree>
    <p:extLst>
      <p:ext uri="{BB962C8B-B14F-4D97-AF65-F5344CB8AC3E}">
        <p14:creationId xmlns:p14="http://schemas.microsoft.com/office/powerpoint/2010/main" val="14478444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43353B7-A57D-0944-BB2E-3D5AF58C37BF}"/>
              </a:ext>
            </a:extLst>
          </p:cNvPr>
          <p:cNvGrpSpPr/>
          <p:nvPr/>
        </p:nvGrpSpPr>
        <p:grpSpPr>
          <a:xfrm>
            <a:off x="1269798" y="1179982"/>
            <a:ext cx="6709814" cy="1419911"/>
            <a:chOff x="169064" y="2487710"/>
            <a:chExt cx="8946418" cy="189321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6A695AA-8EA3-F245-AD27-382EBE703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151132" y="2487710"/>
              <a:ext cx="1893214" cy="1893214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665073E-D4E5-2940-BAB4-A2985E366FED}"/>
                </a:ext>
              </a:extLst>
            </p:cNvPr>
            <p:cNvSpPr txBox="1"/>
            <p:nvPr/>
          </p:nvSpPr>
          <p:spPr>
            <a:xfrm>
              <a:off x="169064" y="2779077"/>
              <a:ext cx="1851447" cy="492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Temperature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5CEA875-D631-494E-AE1F-3E29AD5F76A2}"/>
                </a:ext>
              </a:extLst>
            </p:cNvPr>
            <p:cNvSpPr txBox="1"/>
            <p:nvPr/>
          </p:nvSpPr>
          <p:spPr>
            <a:xfrm>
              <a:off x="3878065" y="3429000"/>
              <a:ext cx="2160848" cy="49244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Thermo-couple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C4F251BA-4856-1C4A-9212-EEB1738D95C3}"/>
                </a:ext>
              </a:extLst>
            </p:cNvPr>
            <p:cNvCxnSpPr/>
            <p:nvPr/>
          </p:nvCxnSpPr>
          <p:spPr>
            <a:xfrm>
              <a:off x="3112194" y="3659832"/>
              <a:ext cx="698023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54D5BC12-8934-0447-8B59-9FF5EBB727CC}"/>
                </a:ext>
              </a:extLst>
            </p:cNvPr>
            <p:cNvCxnSpPr/>
            <p:nvPr/>
          </p:nvCxnSpPr>
          <p:spPr>
            <a:xfrm>
              <a:off x="6034688" y="3659832"/>
              <a:ext cx="698023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6EE48CAD-3224-334A-9B9A-A1B982C0803B}"/>
                </a:ext>
              </a:extLst>
            </p:cNvPr>
            <p:cNvSpPr/>
            <p:nvPr/>
          </p:nvSpPr>
          <p:spPr>
            <a:xfrm>
              <a:off x="7131424" y="3211030"/>
              <a:ext cx="1442106" cy="629619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E5CBBA6-6D50-A442-9C77-914DC666863C}"/>
                </a:ext>
              </a:extLst>
            </p:cNvPr>
            <p:cNvCxnSpPr/>
            <p:nvPr/>
          </p:nvCxnSpPr>
          <p:spPr>
            <a:xfrm>
              <a:off x="6913240" y="3122236"/>
              <a:ext cx="0" cy="984576"/>
            </a:xfrm>
            <a:prstGeom prst="line">
              <a:avLst/>
            </a:prstGeom>
            <a:ln w="28575">
              <a:solidFill>
                <a:schemeClr val="tx1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2CDD684-C950-7144-BD2E-6443C9AAC96F}"/>
                </a:ext>
              </a:extLst>
            </p:cNvPr>
            <p:cNvSpPr txBox="1"/>
            <p:nvPr/>
          </p:nvSpPr>
          <p:spPr>
            <a:xfrm>
              <a:off x="7850727" y="3980813"/>
              <a:ext cx="1264755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/>
                <a:t>Time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90075F9-8924-0F4D-BFF0-68047EEA39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32711" y="4008972"/>
              <a:ext cx="2196136" cy="0"/>
            </a:xfrm>
            <a:prstGeom prst="line">
              <a:avLst/>
            </a:prstGeom>
            <a:ln w="28575">
              <a:solidFill>
                <a:schemeClr val="tx1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6243377-CFC1-FC4F-86D6-5C7E5C5E59AB}"/>
                </a:ext>
              </a:extLst>
            </p:cNvPr>
            <p:cNvSpPr txBox="1"/>
            <p:nvPr/>
          </p:nvSpPr>
          <p:spPr>
            <a:xfrm rot="16200000">
              <a:off x="6087858" y="2983071"/>
              <a:ext cx="126475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/>
                <a:t>Voltage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E856F26-6C46-7140-8EA4-30632B251177}"/>
              </a:ext>
            </a:extLst>
          </p:cNvPr>
          <p:cNvSpPr txBox="1"/>
          <p:nvPr/>
        </p:nvSpPr>
        <p:spPr>
          <a:xfrm>
            <a:off x="1143000" y="0"/>
            <a:ext cx="68580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Analog vs Digital World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78218D-E707-F64F-B938-BE9FB52BE5F2}"/>
              </a:ext>
            </a:extLst>
          </p:cNvPr>
          <p:cNvSpPr txBox="1"/>
          <p:nvPr/>
        </p:nvSpPr>
        <p:spPr>
          <a:xfrm>
            <a:off x="2862603" y="3075837"/>
            <a:ext cx="17526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Analog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7BE00C1-9150-B24D-8D62-1521C4F4C633}"/>
              </a:ext>
            </a:extLst>
          </p:cNvPr>
          <p:cNvCxnSpPr/>
          <p:nvPr/>
        </p:nvCxnSpPr>
        <p:spPr>
          <a:xfrm>
            <a:off x="5780315" y="649068"/>
            <a:ext cx="0" cy="4118875"/>
          </a:xfrm>
          <a:prstGeom prst="line">
            <a:avLst/>
          </a:prstGeom>
          <a:ln w="476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22292E8-2F4A-354D-A7A6-68B4797DDD18}"/>
              </a:ext>
            </a:extLst>
          </p:cNvPr>
          <p:cNvSpPr txBox="1"/>
          <p:nvPr/>
        </p:nvSpPr>
        <p:spPr>
          <a:xfrm>
            <a:off x="6028879" y="3121168"/>
            <a:ext cx="17526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Digital</a:t>
            </a:r>
          </a:p>
        </p:txBody>
      </p:sp>
    </p:spTree>
    <p:extLst>
      <p:ext uri="{BB962C8B-B14F-4D97-AF65-F5344CB8AC3E}">
        <p14:creationId xmlns:p14="http://schemas.microsoft.com/office/powerpoint/2010/main" val="15477164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7F6FA699-9A3B-4849-BBC5-7D01CA3C4CA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919249" y="2524391"/>
            <a:ext cx="2195664" cy="1594756"/>
          </a:xfrm>
          <a:prstGeom prst="bentConnector3">
            <a:avLst>
              <a:gd name="adj1" fmla="val 1413"/>
            </a:avLst>
          </a:prstGeom>
          <a:ln w="666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892F9FC8-7835-E140-A0DB-DA222A2A417E}"/>
              </a:ext>
            </a:extLst>
          </p:cNvPr>
          <p:cNvCxnSpPr>
            <a:cxnSpLocks/>
            <a:stCxn id="3" idx="2"/>
          </p:cNvCxnSpPr>
          <p:nvPr/>
        </p:nvCxnSpPr>
        <p:spPr>
          <a:xfrm rot="16200000" flipH="1">
            <a:off x="2138602" y="2623017"/>
            <a:ext cx="2150808" cy="1420585"/>
          </a:xfrm>
          <a:prstGeom prst="bentConnector3">
            <a:avLst>
              <a:gd name="adj1" fmla="val 50000"/>
            </a:avLst>
          </a:prstGeom>
          <a:ln w="666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6C98A23-6957-AF48-97A4-21CFBE113CCD}"/>
              </a:ext>
            </a:extLst>
          </p:cNvPr>
          <p:cNvSpPr txBox="1"/>
          <p:nvPr/>
        </p:nvSpPr>
        <p:spPr>
          <a:xfrm>
            <a:off x="1567542" y="1703908"/>
            <a:ext cx="1872343" cy="55399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Physical signal</a:t>
            </a:r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(voice)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9FFADB-9CB3-5C40-ACC3-2662BEF4A4F9}"/>
              </a:ext>
            </a:extLst>
          </p:cNvPr>
          <p:cNvSpPr txBox="1"/>
          <p:nvPr/>
        </p:nvSpPr>
        <p:spPr>
          <a:xfrm>
            <a:off x="1567542" y="2698570"/>
            <a:ext cx="1872343" cy="55399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Time varying voltage</a:t>
            </a:r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signal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070C9D-7C1B-0843-8184-A1C603721598}"/>
              </a:ext>
            </a:extLst>
          </p:cNvPr>
          <p:cNvSpPr txBox="1"/>
          <p:nvPr/>
        </p:nvSpPr>
        <p:spPr>
          <a:xfrm>
            <a:off x="5878288" y="1682136"/>
            <a:ext cx="1872343" cy="55399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Spectrogram plot</a:t>
            </a:r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on computer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CF5DCE-C91F-7742-AB3F-C33FA60243A5}"/>
              </a:ext>
            </a:extLst>
          </p:cNvPr>
          <p:cNvSpPr txBox="1"/>
          <p:nvPr/>
        </p:nvSpPr>
        <p:spPr>
          <a:xfrm>
            <a:off x="5878288" y="2520336"/>
            <a:ext cx="1872343" cy="3231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FFT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34DE9A-55F7-C44C-B9A0-2DBA14FD4804}"/>
              </a:ext>
            </a:extLst>
          </p:cNvPr>
          <p:cNvSpPr txBox="1"/>
          <p:nvPr/>
        </p:nvSpPr>
        <p:spPr>
          <a:xfrm>
            <a:off x="5878288" y="3110257"/>
            <a:ext cx="1872343" cy="55399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A collection of numbers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093982-0101-1942-9A9E-CD9E4645C4B6}"/>
              </a:ext>
            </a:extLst>
          </p:cNvPr>
          <p:cNvSpPr txBox="1"/>
          <p:nvPr/>
        </p:nvSpPr>
        <p:spPr>
          <a:xfrm>
            <a:off x="1632854" y="974703"/>
            <a:ext cx="17526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Analog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C8B870-BD3D-194A-9A52-25673D905474}"/>
              </a:ext>
            </a:extLst>
          </p:cNvPr>
          <p:cNvSpPr txBox="1"/>
          <p:nvPr/>
        </p:nvSpPr>
        <p:spPr>
          <a:xfrm>
            <a:off x="5938158" y="967879"/>
            <a:ext cx="17526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Digital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BBA9A3-376C-D24B-B922-1BA108C8C47A}"/>
              </a:ext>
            </a:extLst>
          </p:cNvPr>
          <p:cNvSpPr txBox="1"/>
          <p:nvPr/>
        </p:nvSpPr>
        <p:spPr>
          <a:xfrm>
            <a:off x="3956955" y="4217491"/>
            <a:ext cx="1202873" cy="3231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sz="15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186284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7F6FA699-9A3B-4849-BBC5-7D01CA3C4CA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919249" y="2524391"/>
            <a:ext cx="2195664" cy="1594756"/>
          </a:xfrm>
          <a:prstGeom prst="bentConnector3">
            <a:avLst>
              <a:gd name="adj1" fmla="val 1413"/>
            </a:avLst>
          </a:prstGeom>
          <a:ln w="666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892F9FC8-7835-E140-A0DB-DA222A2A417E}"/>
              </a:ext>
            </a:extLst>
          </p:cNvPr>
          <p:cNvCxnSpPr>
            <a:cxnSpLocks/>
            <a:stCxn id="3" idx="2"/>
          </p:cNvCxnSpPr>
          <p:nvPr/>
        </p:nvCxnSpPr>
        <p:spPr>
          <a:xfrm rot="16200000" flipH="1">
            <a:off x="2138602" y="2623017"/>
            <a:ext cx="2150808" cy="1420585"/>
          </a:xfrm>
          <a:prstGeom prst="bentConnector3">
            <a:avLst>
              <a:gd name="adj1" fmla="val 50000"/>
            </a:avLst>
          </a:prstGeom>
          <a:ln w="666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6C98A23-6957-AF48-97A4-21CFBE113CCD}"/>
              </a:ext>
            </a:extLst>
          </p:cNvPr>
          <p:cNvSpPr txBox="1"/>
          <p:nvPr/>
        </p:nvSpPr>
        <p:spPr>
          <a:xfrm>
            <a:off x="1567542" y="1703908"/>
            <a:ext cx="1872343" cy="55399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Physical signal</a:t>
            </a:r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(voice)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9FFADB-9CB3-5C40-ACC3-2662BEF4A4F9}"/>
              </a:ext>
            </a:extLst>
          </p:cNvPr>
          <p:cNvSpPr txBox="1"/>
          <p:nvPr/>
        </p:nvSpPr>
        <p:spPr>
          <a:xfrm>
            <a:off x="1567542" y="2698570"/>
            <a:ext cx="1872343" cy="55399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Time varying voltage</a:t>
            </a:r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signal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070C9D-7C1B-0843-8184-A1C603721598}"/>
              </a:ext>
            </a:extLst>
          </p:cNvPr>
          <p:cNvSpPr txBox="1"/>
          <p:nvPr/>
        </p:nvSpPr>
        <p:spPr>
          <a:xfrm>
            <a:off x="5878288" y="1682136"/>
            <a:ext cx="1872343" cy="55399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Spectrogram plot</a:t>
            </a:r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on computer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CF5DCE-C91F-7742-AB3F-C33FA60243A5}"/>
              </a:ext>
            </a:extLst>
          </p:cNvPr>
          <p:cNvSpPr txBox="1"/>
          <p:nvPr/>
        </p:nvSpPr>
        <p:spPr>
          <a:xfrm>
            <a:off x="5878288" y="2520336"/>
            <a:ext cx="1872343" cy="3231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FFT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34DE9A-55F7-C44C-B9A0-2DBA14FD4804}"/>
              </a:ext>
            </a:extLst>
          </p:cNvPr>
          <p:cNvSpPr txBox="1"/>
          <p:nvPr/>
        </p:nvSpPr>
        <p:spPr>
          <a:xfrm>
            <a:off x="5878288" y="3110257"/>
            <a:ext cx="1872343" cy="55399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A collection of numbers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093982-0101-1942-9A9E-CD9E4645C4B6}"/>
              </a:ext>
            </a:extLst>
          </p:cNvPr>
          <p:cNvSpPr txBox="1"/>
          <p:nvPr/>
        </p:nvSpPr>
        <p:spPr>
          <a:xfrm>
            <a:off x="1632854" y="974703"/>
            <a:ext cx="17526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Analog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C8B870-BD3D-194A-9A52-25673D905474}"/>
              </a:ext>
            </a:extLst>
          </p:cNvPr>
          <p:cNvSpPr txBox="1"/>
          <p:nvPr/>
        </p:nvSpPr>
        <p:spPr>
          <a:xfrm>
            <a:off x="5938158" y="967879"/>
            <a:ext cx="17526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Digital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BBA9A3-376C-D24B-B922-1BA108C8C47A}"/>
              </a:ext>
            </a:extLst>
          </p:cNvPr>
          <p:cNvSpPr txBox="1"/>
          <p:nvPr/>
        </p:nvSpPr>
        <p:spPr>
          <a:xfrm>
            <a:off x="3956955" y="4217491"/>
            <a:ext cx="1202873" cy="3231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sz="1500" dirty="0"/>
              <a:t>ADC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F290F0-2FD0-0C47-8B26-0531851B2DDB}"/>
              </a:ext>
            </a:extLst>
          </p:cNvPr>
          <p:cNvSpPr txBox="1"/>
          <p:nvPr/>
        </p:nvSpPr>
        <p:spPr>
          <a:xfrm>
            <a:off x="2835728" y="4589525"/>
            <a:ext cx="4855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Analog-to-Digital Converter</a:t>
            </a:r>
          </a:p>
        </p:txBody>
      </p:sp>
    </p:spTree>
    <p:extLst>
      <p:ext uri="{BB962C8B-B14F-4D97-AF65-F5344CB8AC3E}">
        <p14:creationId xmlns:p14="http://schemas.microsoft.com/office/powerpoint/2010/main" val="11855639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DB7EE52-3B8B-2046-BFE6-CD52438373DC}"/>
              </a:ext>
            </a:extLst>
          </p:cNvPr>
          <p:cNvGrpSpPr/>
          <p:nvPr/>
        </p:nvGrpSpPr>
        <p:grpSpPr>
          <a:xfrm>
            <a:off x="1358850" y="440170"/>
            <a:ext cx="6459287" cy="2166570"/>
            <a:chOff x="287800" y="543351"/>
            <a:chExt cx="8612382" cy="2888759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87497B-0133-B148-817B-147C02D7097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5C3F8A-9A16-3147-86C9-D4B854300DB2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167C9-97B2-6C49-837B-65C95CAF22D5}"/>
                </a:ext>
              </a:extLst>
            </p:cNvPr>
            <p:cNvSpPr txBox="1"/>
            <p:nvPr/>
          </p:nvSpPr>
          <p:spPr>
            <a:xfrm rot="16200000">
              <a:off x="24755" y="1337820"/>
              <a:ext cx="126475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469CFBF-ADF7-F04E-A1DF-D743A3DCC3C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DC6EDA-FE75-E24B-902F-AD654364320F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10E216-3CDA-6A43-B873-E631F134F40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5B381B-4432-CA48-A628-C33F54A5A55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8F7448-07CB-7047-9650-808EE0C7255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0392748-A94F-E546-96B0-37749E39788A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BA8BE80E-4ED7-5A4D-A3AA-0D441EB0EAA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20ABC6B-D19A-BF4E-979D-4BD2C243A421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F24F3E-7CE6-9741-A8AC-7BB9B6E193C7}"/>
                </a:ext>
              </a:extLst>
            </p:cNvPr>
            <p:cNvSpPr txBox="1"/>
            <p:nvPr/>
          </p:nvSpPr>
          <p:spPr>
            <a:xfrm>
              <a:off x="2031600" y="2755002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CCEEF3-6F82-7945-A5F2-9699DC6DDA58}"/>
                </a:ext>
              </a:extLst>
            </p:cNvPr>
            <p:cNvSpPr txBox="1"/>
            <p:nvPr/>
          </p:nvSpPr>
          <p:spPr>
            <a:xfrm>
              <a:off x="3482447" y="2748208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A079CF-228C-CB43-A864-1C7E03433821}"/>
                </a:ext>
              </a:extLst>
            </p:cNvPr>
            <p:cNvSpPr txBox="1"/>
            <p:nvPr/>
          </p:nvSpPr>
          <p:spPr>
            <a:xfrm>
              <a:off x="4969871" y="2741412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B903BB-4D58-CA42-BBB4-865361F7FC7B}"/>
                </a:ext>
              </a:extLst>
            </p:cNvPr>
            <p:cNvSpPr txBox="1"/>
            <p:nvPr/>
          </p:nvSpPr>
          <p:spPr>
            <a:xfrm>
              <a:off x="6457293" y="2734616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2B93A5-4E83-D24B-99B9-2E3A2B2E9127}"/>
                </a:ext>
              </a:extLst>
            </p:cNvPr>
            <p:cNvSpPr txBox="1"/>
            <p:nvPr/>
          </p:nvSpPr>
          <p:spPr>
            <a:xfrm>
              <a:off x="7944716" y="2727820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0D696B4-1CB5-0E40-8F14-2ADB5B50B327}"/>
                </a:ext>
              </a:extLst>
            </p:cNvPr>
            <p:cNvSpPr txBox="1"/>
            <p:nvPr/>
          </p:nvSpPr>
          <p:spPr>
            <a:xfrm>
              <a:off x="7635427" y="2163566"/>
              <a:ext cx="126475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02A1CAB-45DD-BC48-A937-F09C74D045C6}"/>
                </a:ext>
              </a:extLst>
            </p:cNvPr>
            <p:cNvSpPr txBox="1"/>
            <p:nvPr/>
          </p:nvSpPr>
          <p:spPr>
            <a:xfrm>
              <a:off x="601251" y="2748208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0.00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61C0D1-83C0-584F-B6E5-943267783FED}"/>
              </a:ext>
            </a:extLst>
          </p:cNvPr>
          <p:cNvCxnSpPr/>
          <p:nvPr/>
        </p:nvCxnSpPr>
        <p:spPr>
          <a:xfrm flipV="1">
            <a:off x="2201956" y="1028549"/>
            <a:ext cx="0" cy="1014817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1DD1B5C-211E-4E4A-B53B-E341922A3A00}"/>
              </a:ext>
            </a:extLst>
          </p:cNvPr>
          <p:cNvCxnSpPr>
            <a:cxnSpLocks/>
          </p:cNvCxnSpPr>
          <p:nvPr/>
        </p:nvCxnSpPr>
        <p:spPr>
          <a:xfrm flipV="1">
            <a:off x="2830606" y="1252977"/>
            <a:ext cx="0" cy="7903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4B6CBA5-130C-8F48-B289-F7B0451699BC}"/>
              </a:ext>
            </a:extLst>
          </p:cNvPr>
          <p:cNvCxnSpPr>
            <a:cxnSpLocks/>
          </p:cNvCxnSpPr>
          <p:nvPr/>
        </p:nvCxnSpPr>
        <p:spPr>
          <a:xfrm flipV="1">
            <a:off x="3459256" y="1655331"/>
            <a:ext cx="0" cy="388035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4B52335-82C3-AF4A-9181-C57686D9880C}"/>
              </a:ext>
            </a:extLst>
          </p:cNvPr>
          <p:cNvCxnSpPr>
            <a:cxnSpLocks/>
          </p:cNvCxnSpPr>
          <p:nvPr/>
        </p:nvCxnSpPr>
        <p:spPr>
          <a:xfrm flipV="1">
            <a:off x="4087906" y="1252977"/>
            <a:ext cx="0" cy="7903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FA8AFCE-6E5F-014B-B914-CACE87F1C25B}"/>
              </a:ext>
            </a:extLst>
          </p:cNvPr>
          <p:cNvCxnSpPr>
            <a:cxnSpLocks/>
          </p:cNvCxnSpPr>
          <p:nvPr/>
        </p:nvCxnSpPr>
        <p:spPr>
          <a:xfrm flipV="1">
            <a:off x="4716556" y="1028548"/>
            <a:ext cx="0" cy="1014818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B5BD08C-E79F-E747-9B0C-9A677726A3AC}"/>
              </a:ext>
            </a:extLst>
          </p:cNvPr>
          <p:cNvCxnSpPr>
            <a:cxnSpLocks/>
          </p:cNvCxnSpPr>
          <p:nvPr/>
        </p:nvCxnSpPr>
        <p:spPr>
          <a:xfrm flipV="1">
            <a:off x="5345206" y="1565622"/>
            <a:ext cx="0" cy="477745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1FFE305-F4ED-3F47-83F7-E503C89041C0}"/>
              </a:ext>
            </a:extLst>
          </p:cNvPr>
          <p:cNvCxnSpPr>
            <a:cxnSpLocks/>
          </p:cNvCxnSpPr>
          <p:nvPr/>
        </p:nvCxnSpPr>
        <p:spPr>
          <a:xfrm flipV="1">
            <a:off x="5973856" y="1565622"/>
            <a:ext cx="0" cy="477745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1F9EA732-4E9B-4348-87A4-9052AA2DFDA2}"/>
              </a:ext>
            </a:extLst>
          </p:cNvPr>
          <p:cNvSpPr txBox="1"/>
          <p:nvPr/>
        </p:nvSpPr>
        <p:spPr>
          <a:xfrm>
            <a:off x="1143000" y="0"/>
            <a:ext cx="68580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9905537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DB7EE52-3B8B-2046-BFE6-CD52438373DC}"/>
              </a:ext>
            </a:extLst>
          </p:cNvPr>
          <p:cNvGrpSpPr/>
          <p:nvPr/>
        </p:nvGrpSpPr>
        <p:grpSpPr>
          <a:xfrm>
            <a:off x="1358850" y="440170"/>
            <a:ext cx="6459287" cy="2166570"/>
            <a:chOff x="287800" y="543351"/>
            <a:chExt cx="8612382" cy="2888759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87497B-0133-B148-817B-147C02D7097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5C3F8A-9A16-3147-86C9-D4B854300DB2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167C9-97B2-6C49-837B-65C95CAF22D5}"/>
                </a:ext>
              </a:extLst>
            </p:cNvPr>
            <p:cNvSpPr txBox="1"/>
            <p:nvPr/>
          </p:nvSpPr>
          <p:spPr>
            <a:xfrm rot="16200000">
              <a:off x="24755" y="1337820"/>
              <a:ext cx="126475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469CFBF-ADF7-F04E-A1DF-D743A3DCC3C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DC6EDA-FE75-E24B-902F-AD654364320F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10E216-3CDA-6A43-B873-E631F134F40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5B381B-4432-CA48-A628-C33F54A5A55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8F7448-07CB-7047-9650-808EE0C7255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0392748-A94F-E546-96B0-37749E39788A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BA8BE80E-4ED7-5A4D-A3AA-0D441EB0EAA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20ABC6B-D19A-BF4E-979D-4BD2C243A421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F24F3E-7CE6-9741-A8AC-7BB9B6E193C7}"/>
                </a:ext>
              </a:extLst>
            </p:cNvPr>
            <p:cNvSpPr txBox="1"/>
            <p:nvPr/>
          </p:nvSpPr>
          <p:spPr>
            <a:xfrm>
              <a:off x="2031600" y="2755002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CCEEF3-6F82-7945-A5F2-9699DC6DDA58}"/>
                </a:ext>
              </a:extLst>
            </p:cNvPr>
            <p:cNvSpPr txBox="1"/>
            <p:nvPr/>
          </p:nvSpPr>
          <p:spPr>
            <a:xfrm>
              <a:off x="3482447" y="2748208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A079CF-228C-CB43-A864-1C7E03433821}"/>
                </a:ext>
              </a:extLst>
            </p:cNvPr>
            <p:cNvSpPr txBox="1"/>
            <p:nvPr/>
          </p:nvSpPr>
          <p:spPr>
            <a:xfrm>
              <a:off x="4969871" y="2741412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B903BB-4D58-CA42-BBB4-865361F7FC7B}"/>
                </a:ext>
              </a:extLst>
            </p:cNvPr>
            <p:cNvSpPr txBox="1"/>
            <p:nvPr/>
          </p:nvSpPr>
          <p:spPr>
            <a:xfrm>
              <a:off x="6457293" y="2734616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2B93A5-4E83-D24B-99B9-2E3A2B2E9127}"/>
                </a:ext>
              </a:extLst>
            </p:cNvPr>
            <p:cNvSpPr txBox="1"/>
            <p:nvPr/>
          </p:nvSpPr>
          <p:spPr>
            <a:xfrm>
              <a:off x="7944716" y="2727820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0D696B4-1CB5-0E40-8F14-2ADB5B50B327}"/>
                </a:ext>
              </a:extLst>
            </p:cNvPr>
            <p:cNvSpPr txBox="1"/>
            <p:nvPr/>
          </p:nvSpPr>
          <p:spPr>
            <a:xfrm>
              <a:off x="7635427" y="2163566"/>
              <a:ext cx="126475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02A1CAB-45DD-BC48-A937-F09C74D045C6}"/>
                </a:ext>
              </a:extLst>
            </p:cNvPr>
            <p:cNvSpPr txBox="1"/>
            <p:nvPr/>
          </p:nvSpPr>
          <p:spPr>
            <a:xfrm>
              <a:off x="601251" y="2748208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0.00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61C0D1-83C0-584F-B6E5-943267783FED}"/>
              </a:ext>
            </a:extLst>
          </p:cNvPr>
          <p:cNvCxnSpPr/>
          <p:nvPr/>
        </p:nvCxnSpPr>
        <p:spPr>
          <a:xfrm flipV="1">
            <a:off x="2201956" y="995892"/>
            <a:ext cx="0" cy="1014817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1DD1B5C-211E-4E4A-B53B-E341922A3A00}"/>
              </a:ext>
            </a:extLst>
          </p:cNvPr>
          <p:cNvCxnSpPr>
            <a:cxnSpLocks/>
          </p:cNvCxnSpPr>
          <p:nvPr/>
        </p:nvCxnSpPr>
        <p:spPr>
          <a:xfrm flipV="1">
            <a:off x="2830606" y="1220321"/>
            <a:ext cx="0" cy="7903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4B6CBA5-130C-8F48-B289-F7B0451699BC}"/>
              </a:ext>
            </a:extLst>
          </p:cNvPr>
          <p:cNvCxnSpPr>
            <a:cxnSpLocks/>
          </p:cNvCxnSpPr>
          <p:nvPr/>
        </p:nvCxnSpPr>
        <p:spPr>
          <a:xfrm flipV="1">
            <a:off x="3459256" y="1622675"/>
            <a:ext cx="0" cy="388035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4B52335-82C3-AF4A-9181-C57686D9880C}"/>
              </a:ext>
            </a:extLst>
          </p:cNvPr>
          <p:cNvCxnSpPr>
            <a:cxnSpLocks/>
          </p:cNvCxnSpPr>
          <p:nvPr/>
        </p:nvCxnSpPr>
        <p:spPr>
          <a:xfrm flipV="1">
            <a:off x="4087906" y="1220321"/>
            <a:ext cx="0" cy="7903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FA8AFCE-6E5F-014B-B914-CACE87F1C25B}"/>
              </a:ext>
            </a:extLst>
          </p:cNvPr>
          <p:cNvCxnSpPr>
            <a:cxnSpLocks/>
          </p:cNvCxnSpPr>
          <p:nvPr/>
        </p:nvCxnSpPr>
        <p:spPr>
          <a:xfrm flipV="1">
            <a:off x="4716556" y="995892"/>
            <a:ext cx="0" cy="1014818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B5BD08C-E79F-E747-9B0C-9A677726A3AC}"/>
              </a:ext>
            </a:extLst>
          </p:cNvPr>
          <p:cNvCxnSpPr>
            <a:cxnSpLocks/>
          </p:cNvCxnSpPr>
          <p:nvPr/>
        </p:nvCxnSpPr>
        <p:spPr>
          <a:xfrm flipV="1">
            <a:off x="5345206" y="1532965"/>
            <a:ext cx="0" cy="477745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1FFE305-F4ED-3F47-83F7-E503C89041C0}"/>
              </a:ext>
            </a:extLst>
          </p:cNvPr>
          <p:cNvCxnSpPr>
            <a:cxnSpLocks/>
          </p:cNvCxnSpPr>
          <p:nvPr/>
        </p:nvCxnSpPr>
        <p:spPr>
          <a:xfrm flipV="1">
            <a:off x="5973856" y="1532965"/>
            <a:ext cx="0" cy="477745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3F8A676-5BD1-9345-87CD-880EFD7708C9}"/>
              </a:ext>
            </a:extLst>
          </p:cNvPr>
          <p:cNvGrpSpPr/>
          <p:nvPr/>
        </p:nvGrpSpPr>
        <p:grpSpPr>
          <a:xfrm>
            <a:off x="1360559" y="2531731"/>
            <a:ext cx="6459287" cy="2166570"/>
            <a:chOff x="287800" y="543351"/>
            <a:chExt cx="8612382" cy="2888759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6039291-F4F0-4E48-8278-CBE567E57DF1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AAB379D-A33C-A247-BD7E-B3A34C18C209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321A5B2-C03C-5844-9723-E7DE004874F1}"/>
                </a:ext>
              </a:extLst>
            </p:cNvPr>
            <p:cNvSpPr txBox="1"/>
            <p:nvPr/>
          </p:nvSpPr>
          <p:spPr>
            <a:xfrm rot="16200000">
              <a:off x="24755" y="1337820"/>
              <a:ext cx="126475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Amplitude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1BDAA68-1F7E-3A44-A442-EC279244CB55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5AA3845-6B05-C242-AF45-3D0ADA9910DD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20A79A9-C9B8-514A-AF7B-2C2B0FAA271B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09F3B3-F67F-3343-89D9-11182A2E0CA3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582C7A9-8AF2-B845-AD9E-A205F7108113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DCFCA5F-0578-DB40-B7E2-97CEF197D543}"/>
                </a:ext>
              </a:extLst>
            </p:cNvPr>
            <p:cNvSpPr txBox="1"/>
            <p:nvPr/>
          </p:nvSpPr>
          <p:spPr>
            <a:xfrm>
              <a:off x="2031600" y="2755002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0.25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01E1D09-7BEB-254B-8FBF-3AC236A368B1}"/>
                </a:ext>
              </a:extLst>
            </p:cNvPr>
            <p:cNvSpPr txBox="1"/>
            <p:nvPr/>
          </p:nvSpPr>
          <p:spPr>
            <a:xfrm>
              <a:off x="3482447" y="2748208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0.50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50423A5-2DB8-684F-BBAE-6ADDA877A1A1}"/>
                </a:ext>
              </a:extLst>
            </p:cNvPr>
            <p:cNvSpPr txBox="1"/>
            <p:nvPr/>
          </p:nvSpPr>
          <p:spPr>
            <a:xfrm>
              <a:off x="4969871" y="2741412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0.75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F3551A1-6E9F-244A-8279-0A826C960B4C}"/>
                </a:ext>
              </a:extLst>
            </p:cNvPr>
            <p:cNvSpPr txBox="1"/>
            <p:nvPr/>
          </p:nvSpPr>
          <p:spPr>
            <a:xfrm>
              <a:off x="6457293" y="2734616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1.00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3D90820-DB3C-204D-94BB-7DFFF331018C}"/>
                </a:ext>
              </a:extLst>
            </p:cNvPr>
            <p:cNvSpPr txBox="1"/>
            <p:nvPr/>
          </p:nvSpPr>
          <p:spPr>
            <a:xfrm>
              <a:off x="7944716" y="2727820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1.25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077DA04-144F-F345-8AC3-A1823D0507D2}"/>
                </a:ext>
              </a:extLst>
            </p:cNvPr>
            <p:cNvSpPr txBox="1"/>
            <p:nvPr/>
          </p:nvSpPr>
          <p:spPr>
            <a:xfrm>
              <a:off x="7635427" y="2163566"/>
              <a:ext cx="126475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Time (sec)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4F75DFA-A42B-5F4A-96FD-24AD83A60A7C}"/>
                </a:ext>
              </a:extLst>
            </p:cNvPr>
            <p:cNvSpPr txBox="1"/>
            <p:nvPr/>
          </p:nvSpPr>
          <p:spPr>
            <a:xfrm>
              <a:off x="601251" y="2748208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0.00</a:t>
              </a:r>
            </a:p>
          </p:txBody>
        </p:sp>
      </p:grp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FC3F880-2191-C44A-A0AE-ACDD9542CF8C}"/>
              </a:ext>
            </a:extLst>
          </p:cNvPr>
          <p:cNvCxnSpPr/>
          <p:nvPr/>
        </p:nvCxnSpPr>
        <p:spPr>
          <a:xfrm flipV="1">
            <a:off x="2203664" y="3120111"/>
            <a:ext cx="0" cy="1014817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E5AA291-315C-CD4E-8F33-38096C95CBB4}"/>
              </a:ext>
            </a:extLst>
          </p:cNvPr>
          <p:cNvCxnSpPr>
            <a:cxnSpLocks/>
          </p:cNvCxnSpPr>
          <p:nvPr/>
        </p:nvCxnSpPr>
        <p:spPr>
          <a:xfrm flipV="1">
            <a:off x="2832314" y="3344539"/>
            <a:ext cx="0" cy="7903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067212D-9F2C-7A4B-9B14-D338D9285199}"/>
              </a:ext>
            </a:extLst>
          </p:cNvPr>
          <p:cNvCxnSpPr>
            <a:cxnSpLocks/>
          </p:cNvCxnSpPr>
          <p:nvPr/>
        </p:nvCxnSpPr>
        <p:spPr>
          <a:xfrm flipV="1">
            <a:off x="3460964" y="3746893"/>
            <a:ext cx="0" cy="388035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4F05BFC-0D56-1843-BDDF-AC0DD173AFB0}"/>
              </a:ext>
            </a:extLst>
          </p:cNvPr>
          <p:cNvCxnSpPr>
            <a:cxnSpLocks/>
          </p:cNvCxnSpPr>
          <p:nvPr/>
        </p:nvCxnSpPr>
        <p:spPr>
          <a:xfrm flipV="1">
            <a:off x="4089614" y="3344539"/>
            <a:ext cx="0" cy="7903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F4CA7BA-DFC9-A649-9205-F978D4E74611}"/>
              </a:ext>
            </a:extLst>
          </p:cNvPr>
          <p:cNvCxnSpPr>
            <a:cxnSpLocks/>
          </p:cNvCxnSpPr>
          <p:nvPr/>
        </p:nvCxnSpPr>
        <p:spPr>
          <a:xfrm flipV="1">
            <a:off x="4718264" y="3120110"/>
            <a:ext cx="0" cy="1014818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67C0660-3A92-8443-BC07-CDEC26BE69B8}"/>
              </a:ext>
            </a:extLst>
          </p:cNvPr>
          <p:cNvCxnSpPr>
            <a:cxnSpLocks/>
          </p:cNvCxnSpPr>
          <p:nvPr/>
        </p:nvCxnSpPr>
        <p:spPr>
          <a:xfrm flipV="1">
            <a:off x="5346914" y="3657183"/>
            <a:ext cx="0" cy="477745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E8F5B6FD-B66F-E842-8292-D4A9C654BB1F}"/>
              </a:ext>
            </a:extLst>
          </p:cNvPr>
          <p:cNvCxnSpPr>
            <a:cxnSpLocks/>
          </p:cNvCxnSpPr>
          <p:nvPr/>
        </p:nvCxnSpPr>
        <p:spPr>
          <a:xfrm flipV="1">
            <a:off x="5975564" y="3657183"/>
            <a:ext cx="0" cy="477745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own Arrow 3">
            <a:extLst>
              <a:ext uri="{FF2B5EF4-FFF2-40B4-BE49-F238E27FC236}">
                <a16:creationId xmlns:a16="http://schemas.microsoft.com/office/drawing/2014/main" id="{D3F46099-71F0-9045-8555-22CC2C43302F}"/>
              </a:ext>
            </a:extLst>
          </p:cNvPr>
          <p:cNvSpPr/>
          <p:nvPr/>
        </p:nvSpPr>
        <p:spPr>
          <a:xfrm>
            <a:off x="4390465" y="2339789"/>
            <a:ext cx="326091" cy="4740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4EB92F-37EF-4E43-944F-E2F1B569BD42}"/>
              </a:ext>
            </a:extLst>
          </p:cNvPr>
          <p:cNvSpPr txBox="1"/>
          <p:nvPr/>
        </p:nvSpPr>
        <p:spPr>
          <a:xfrm>
            <a:off x="1950922" y="4620677"/>
            <a:ext cx="4679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[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0.34   0.22    0.09    0.21     0.30     0.08    0.09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]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FE9E015-5A7A-C14B-BEAA-7E958B9BA991}"/>
              </a:ext>
            </a:extLst>
          </p:cNvPr>
          <p:cNvSpPr txBox="1"/>
          <p:nvPr/>
        </p:nvSpPr>
        <p:spPr>
          <a:xfrm>
            <a:off x="1143000" y="0"/>
            <a:ext cx="68580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10772679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DB7EE52-3B8B-2046-BFE6-CD52438373DC}"/>
              </a:ext>
            </a:extLst>
          </p:cNvPr>
          <p:cNvGrpSpPr/>
          <p:nvPr/>
        </p:nvGrpSpPr>
        <p:grpSpPr>
          <a:xfrm>
            <a:off x="1358850" y="440170"/>
            <a:ext cx="6459287" cy="2166570"/>
            <a:chOff x="287800" y="543351"/>
            <a:chExt cx="8612382" cy="2888759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87497B-0133-B148-817B-147C02D7097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5C3F8A-9A16-3147-86C9-D4B854300DB2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167C9-97B2-6C49-837B-65C95CAF22D5}"/>
                </a:ext>
              </a:extLst>
            </p:cNvPr>
            <p:cNvSpPr txBox="1"/>
            <p:nvPr/>
          </p:nvSpPr>
          <p:spPr>
            <a:xfrm rot="16200000">
              <a:off x="24755" y="1337820"/>
              <a:ext cx="126475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469CFBF-ADF7-F04E-A1DF-D743A3DCC3C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DC6EDA-FE75-E24B-902F-AD654364320F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10E216-3CDA-6A43-B873-E631F134F40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5B381B-4432-CA48-A628-C33F54A5A55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8F7448-07CB-7047-9650-808EE0C7255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0392748-A94F-E546-96B0-37749E39788A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BA8BE80E-4ED7-5A4D-A3AA-0D441EB0EAA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20ABC6B-D19A-BF4E-979D-4BD2C243A421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F24F3E-7CE6-9741-A8AC-7BB9B6E193C7}"/>
                </a:ext>
              </a:extLst>
            </p:cNvPr>
            <p:cNvSpPr txBox="1"/>
            <p:nvPr/>
          </p:nvSpPr>
          <p:spPr>
            <a:xfrm>
              <a:off x="2031600" y="2755002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CCEEF3-6F82-7945-A5F2-9699DC6DDA58}"/>
                </a:ext>
              </a:extLst>
            </p:cNvPr>
            <p:cNvSpPr txBox="1"/>
            <p:nvPr/>
          </p:nvSpPr>
          <p:spPr>
            <a:xfrm>
              <a:off x="3482447" y="2748208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A079CF-228C-CB43-A864-1C7E03433821}"/>
                </a:ext>
              </a:extLst>
            </p:cNvPr>
            <p:cNvSpPr txBox="1"/>
            <p:nvPr/>
          </p:nvSpPr>
          <p:spPr>
            <a:xfrm>
              <a:off x="4969871" y="2741412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B903BB-4D58-CA42-BBB4-865361F7FC7B}"/>
                </a:ext>
              </a:extLst>
            </p:cNvPr>
            <p:cNvSpPr txBox="1"/>
            <p:nvPr/>
          </p:nvSpPr>
          <p:spPr>
            <a:xfrm>
              <a:off x="6457293" y="2734616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2B93A5-4E83-D24B-99B9-2E3A2B2E9127}"/>
                </a:ext>
              </a:extLst>
            </p:cNvPr>
            <p:cNvSpPr txBox="1"/>
            <p:nvPr/>
          </p:nvSpPr>
          <p:spPr>
            <a:xfrm>
              <a:off x="7944716" y="2727820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0D696B4-1CB5-0E40-8F14-2ADB5B50B327}"/>
                </a:ext>
              </a:extLst>
            </p:cNvPr>
            <p:cNvSpPr txBox="1"/>
            <p:nvPr/>
          </p:nvSpPr>
          <p:spPr>
            <a:xfrm>
              <a:off x="7635427" y="2163566"/>
              <a:ext cx="126475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02A1CAB-45DD-BC48-A937-F09C74D045C6}"/>
                </a:ext>
              </a:extLst>
            </p:cNvPr>
            <p:cNvSpPr txBox="1"/>
            <p:nvPr/>
          </p:nvSpPr>
          <p:spPr>
            <a:xfrm>
              <a:off x="601251" y="2748208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0.00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61C0D1-83C0-584F-B6E5-943267783FED}"/>
              </a:ext>
            </a:extLst>
          </p:cNvPr>
          <p:cNvCxnSpPr/>
          <p:nvPr/>
        </p:nvCxnSpPr>
        <p:spPr>
          <a:xfrm flipV="1">
            <a:off x="2201956" y="1028549"/>
            <a:ext cx="0" cy="1014817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1DD1B5C-211E-4E4A-B53B-E341922A3A00}"/>
              </a:ext>
            </a:extLst>
          </p:cNvPr>
          <p:cNvCxnSpPr>
            <a:cxnSpLocks/>
          </p:cNvCxnSpPr>
          <p:nvPr/>
        </p:nvCxnSpPr>
        <p:spPr>
          <a:xfrm flipV="1">
            <a:off x="2830606" y="1252977"/>
            <a:ext cx="0" cy="7903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4B6CBA5-130C-8F48-B289-F7B0451699BC}"/>
              </a:ext>
            </a:extLst>
          </p:cNvPr>
          <p:cNvCxnSpPr>
            <a:cxnSpLocks/>
          </p:cNvCxnSpPr>
          <p:nvPr/>
        </p:nvCxnSpPr>
        <p:spPr>
          <a:xfrm flipV="1">
            <a:off x="3459256" y="1655331"/>
            <a:ext cx="0" cy="388035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4B52335-82C3-AF4A-9181-C57686D9880C}"/>
              </a:ext>
            </a:extLst>
          </p:cNvPr>
          <p:cNvCxnSpPr>
            <a:cxnSpLocks/>
          </p:cNvCxnSpPr>
          <p:nvPr/>
        </p:nvCxnSpPr>
        <p:spPr>
          <a:xfrm flipV="1">
            <a:off x="4087906" y="1252977"/>
            <a:ext cx="0" cy="7903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FA8AFCE-6E5F-014B-B914-CACE87F1C25B}"/>
              </a:ext>
            </a:extLst>
          </p:cNvPr>
          <p:cNvCxnSpPr>
            <a:cxnSpLocks/>
          </p:cNvCxnSpPr>
          <p:nvPr/>
        </p:nvCxnSpPr>
        <p:spPr>
          <a:xfrm flipV="1">
            <a:off x="4716556" y="1028548"/>
            <a:ext cx="0" cy="1014818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B5BD08C-E79F-E747-9B0C-9A677726A3AC}"/>
              </a:ext>
            </a:extLst>
          </p:cNvPr>
          <p:cNvCxnSpPr>
            <a:cxnSpLocks/>
          </p:cNvCxnSpPr>
          <p:nvPr/>
        </p:nvCxnSpPr>
        <p:spPr>
          <a:xfrm flipV="1">
            <a:off x="5345206" y="1565622"/>
            <a:ext cx="0" cy="477745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1FFE305-F4ED-3F47-83F7-E503C89041C0}"/>
              </a:ext>
            </a:extLst>
          </p:cNvPr>
          <p:cNvCxnSpPr>
            <a:cxnSpLocks/>
          </p:cNvCxnSpPr>
          <p:nvPr/>
        </p:nvCxnSpPr>
        <p:spPr>
          <a:xfrm flipV="1">
            <a:off x="5973856" y="1565622"/>
            <a:ext cx="0" cy="477745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10DAC2B2-B814-704F-9C13-5A5E8960218F}"/>
              </a:ext>
            </a:extLst>
          </p:cNvPr>
          <p:cNvGrpSpPr/>
          <p:nvPr/>
        </p:nvGrpSpPr>
        <p:grpSpPr>
          <a:xfrm>
            <a:off x="1686204" y="3074038"/>
            <a:ext cx="4299766" cy="368977"/>
            <a:chOff x="2269338" y="3192813"/>
            <a:chExt cx="5733021" cy="491969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C77C39A-9394-C546-9C4C-D2666DE25ED2}"/>
                </a:ext>
              </a:extLst>
            </p:cNvPr>
            <p:cNvSpPr/>
            <p:nvPr/>
          </p:nvSpPr>
          <p:spPr>
            <a:xfrm>
              <a:off x="2269338" y="3192813"/>
              <a:ext cx="819003" cy="491969"/>
            </a:xfrm>
            <a:custGeom>
              <a:avLst/>
              <a:gdLst>
                <a:gd name="connsiteX0" fmla="*/ 0 w 1035423"/>
                <a:gd name="connsiteY0" fmla="*/ 255494 h 268941"/>
                <a:gd name="connsiteX1" fmla="*/ 833718 w 1035423"/>
                <a:gd name="connsiteY1" fmla="*/ 255494 h 268941"/>
                <a:gd name="connsiteX2" fmla="*/ 833718 w 1035423"/>
                <a:gd name="connsiteY2" fmla="*/ 0 h 268941"/>
                <a:gd name="connsiteX3" fmla="*/ 1035423 w 1035423"/>
                <a:gd name="connsiteY3" fmla="*/ 0 h 268941"/>
                <a:gd name="connsiteX4" fmla="*/ 1035423 w 1035423"/>
                <a:gd name="connsiteY4" fmla="*/ 268941 h 2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423" h="268941">
                  <a:moveTo>
                    <a:pt x="0" y="255494"/>
                  </a:moveTo>
                  <a:lnTo>
                    <a:pt x="833718" y="255494"/>
                  </a:lnTo>
                  <a:lnTo>
                    <a:pt x="833718" y="0"/>
                  </a:lnTo>
                  <a:lnTo>
                    <a:pt x="1035423" y="0"/>
                  </a:lnTo>
                  <a:lnTo>
                    <a:pt x="1035423" y="268941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D7722164-3280-E34D-815F-05BCA7832C0D}"/>
                </a:ext>
              </a:extLst>
            </p:cNvPr>
            <p:cNvSpPr/>
            <p:nvPr/>
          </p:nvSpPr>
          <p:spPr>
            <a:xfrm>
              <a:off x="3088341" y="3192813"/>
              <a:ext cx="819003" cy="491969"/>
            </a:xfrm>
            <a:custGeom>
              <a:avLst/>
              <a:gdLst>
                <a:gd name="connsiteX0" fmla="*/ 0 w 1035423"/>
                <a:gd name="connsiteY0" fmla="*/ 255494 h 268941"/>
                <a:gd name="connsiteX1" fmla="*/ 833718 w 1035423"/>
                <a:gd name="connsiteY1" fmla="*/ 255494 h 268941"/>
                <a:gd name="connsiteX2" fmla="*/ 833718 w 1035423"/>
                <a:gd name="connsiteY2" fmla="*/ 0 h 268941"/>
                <a:gd name="connsiteX3" fmla="*/ 1035423 w 1035423"/>
                <a:gd name="connsiteY3" fmla="*/ 0 h 268941"/>
                <a:gd name="connsiteX4" fmla="*/ 1035423 w 1035423"/>
                <a:gd name="connsiteY4" fmla="*/ 268941 h 2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423" h="268941">
                  <a:moveTo>
                    <a:pt x="0" y="255494"/>
                  </a:moveTo>
                  <a:lnTo>
                    <a:pt x="833718" y="255494"/>
                  </a:lnTo>
                  <a:lnTo>
                    <a:pt x="833718" y="0"/>
                  </a:lnTo>
                  <a:lnTo>
                    <a:pt x="1035423" y="0"/>
                  </a:lnTo>
                  <a:lnTo>
                    <a:pt x="1035423" y="268941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F04B2593-E571-2D4D-B65F-7413AFC48A4F}"/>
                </a:ext>
              </a:extLst>
            </p:cNvPr>
            <p:cNvSpPr/>
            <p:nvPr/>
          </p:nvSpPr>
          <p:spPr>
            <a:xfrm>
              <a:off x="3907344" y="3192813"/>
              <a:ext cx="819003" cy="491969"/>
            </a:xfrm>
            <a:custGeom>
              <a:avLst/>
              <a:gdLst>
                <a:gd name="connsiteX0" fmla="*/ 0 w 1035423"/>
                <a:gd name="connsiteY0" fmla="*/ 255494 h 268941"/>
                <a:gd name="connsiteX1" fmla="*/ 833718 w 1035423"/>
                <a:gd name="connsiteY1" fmla="*/ 255494 h 268941"/>
                <a:gd name="connsiteX2" fmla="*/ 833718 w 1035423"/>
                <a:gd name="connsiteY2" fmla="*/ 0 h 268941"/>
                <a:gd name="connsiteX3" fmla="*/ 1035423 w 1035423"/>
                <a:gd name="connsiteY3" fmla="*/ 0 h 268941"/>
                <a:gd name="connsiteX4" fmla="*/ 1035423 w 1035423"/>
                <a:gd name="connsiteY4" fmla="*/ 268941 h 2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423" h="268941">
                  <a:moveTo>
                    <a:pt x="0" y="255494"/>
                  </a:moveTo>
                  <a:lnTo>
                    <a:pt x="833718" y="255494"/>
                  </a:lnTo>
                  <a:lnTo>
                    <a:pt x="833718" y="0"/>
                  </a:lnTo>
                  <a:lnTo>
                    <a:pt x="1035423" y="0"/>
                  </a:lnTo>
                  <a:lnTo>
                    <a:pt x="1035423" y="268941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137B7E79-D572-1747-B920-11095558C67D}"/>
                </a:ext>
              </a:extLst>
            </p:cNvPr>
            <p:cNvSpPr/>
            <p:nvPr/>
          </p:nvSpPr>
          <p:spPr>
            <a:xfrm>
              <a:off x="4726347" y="3192813"/>
              <a:ext cx="819003" cy="491969"/>
            </a:xfrm>
            <a:custGeom>
              <a:avLst/>
              <a:gdLst>
                <a:gd name="connsiteX0" fmla="*/ 0 w 1035423"/>
                <a:gd name="connsiteY0" fmla="*/ 255494 h 268941"/>
                <a:gd name="connsiteX1" fmla="*/ 833718 w 1035423"/>
                <a:gd name="connsiteY1" fmla="*/ 255494 h 268941"/>
                <a:gd name="connsiteX2" fmla="*/ 833718 w 1035423"/>
                <a:gd name="connsiteY2" fmla="*/ 0 h 268941"/>
                <a:gd name="connsiteX3" fmla="*/ 1035423 w 1035423"/>
                <a:gd name="connsiteY3" fmla="*/ 0 h 268941"/>
                <a:gd name="connsiteX4" fmla="*/ 1035423 w 1035423"/>
                <a:gd name="connsiteY4" fmla="*/ 268941 h 2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423" h="268941">
                  <a:moveTo>
                    <a:pt x="0" y="255494"/>
                  </a:moveTo>
                  <a:lnTo>
                    <a:pt x="833718" y="255494"/>
                  </a:lnTo>
                  <a:lnTo>
                    <a:pt x="833718" y="0"/>
                  </a:lnTo>
                  <a:lnTo>
                    <a:pt x="1035423" y="0"/>
                  </a:lnTo>
                  <a:lnTo>
                    <a:pt x="1035423" y="268941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2EDCC2E-F52F-4945-B29F-0AB83640BF78}"/>
                </a:ext>
              </a:extLst>
            </p:cNvPr>
            <p:cNvSpPr/>
            <p:nvPr/>
          </p:nvSpPr>
          <p:spPr>
            <a:xfrm>
              <a:off x="5545350" y="3192813"/>
              <a:ext cx="819003" cy="491969"/>
            </a:xfrm>
            <a:custGeom>
              <a:avLst/>
              <a:gdLst>
                <a:gd name="connsiteX0" fmla="*/ 0 w 1035423"/>
                <a:gd name="connsiteY0" fmla="*/ 255494 h 268941"/>
                <a:gd name="connsiteX1" fmla="*/ 833718 w 1035423"/>
                <a:gd name="connsiteY1" fmla="*/ 255494 h 268941"/>
                <a:gd name="connsiteX2" fmla="*/ 833718 w 1035423"/>
                <a:gd name="connsiteY2" fmla="*/ 0 h 268941"/>
                <a:gd name="connsiteX3" fmla="*/ 1035423 w 1035423"/>
                <a:gd name="connsiteY3" fmla="*/ 0 h 268941"/>
                <a:gd name="connsiteX4" fmla="*/ 1035423 w 1035423"/>
                <a:gd name="connsiteY4" fmla="*/ 268941 h 2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423" h="268941">
                  <a:moveTo>
                    <a:pt x="0" y="255494"/>
                  </a:moveTo>
                  <a:lnTo>
                    <a:pt x="833718" y="255494"/>
                  </a:lnTo>
                  <a:lnTo>
                    <a:pt x="833718" y="0"/>
                  </a:lnTo>
                  <a:lnTo>
                    <a:pt x="1035423" y="0"/>
                  </a:lnTo>
                  <a:lnTo>
                    <a:pt x="1035423" y="268941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D7DD5B65-C1EF-8842-87E6-82FB62253CEF}"/>
                </a:ext>
              </a:extLst>
            </p:cNvPr>
            <p:cNvSpPr/>
            <p:nvPr/>
          </p:nvSpPr>
          <p:spPr>
            <a:xfrm>
              <a:off x="6364353" y="3192813"/>
              <a:ext cx="819003" cy="491969"/>
            </a:xfrm>
            <a:custGeom>
              <a:avLst/>
              <a:gdLst>
                <a:gd name="connsiteX0" fmla="*/ 0 w 1035423"/>
                <a:gd name="connsiteY0" fmla="*/ 255494 h 268941"/>
                <a:gd name="connsiteX1" fmla="*/ 833718 w 1035423"/>
                <a:gd name="connsiteY1" fmla="*/ 255494 h 268941"/>
                <a:gd name="connsiteX2" fmla="*/ 833718 w 1035423"/>
                <a:gd name="connsiteY2" fmla="*/ 0 h 268941"/>
                <a:gd name="connsiteX3" fmla="*/ 1035423 w 1035423"/>
                <a:gd name="connsiteY3" fmla="*/ 0 h 268941"/>
                <a:gd name="connsiteX4" fmla="*/ 1035423 w 1035423"/>
                <a:gd name="connsiteY4" fmla="*/ 268941 h 2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423" h="268941">
                  <a:moveTo>
                    <a:pt x="0" y="255494"/>
                  </a:moveTo>
                  <a:lnTo>
                    <a:pt x="833718" y="255494"/>
                  </a:lnTo>
                  <a:lnTo>
                    <a:pt x="833718" y="0"/>
                  </a:lnTo>
                  <a:lnTo>
                    <a:pt x="1035423" y="0"/>
                  </a:lnTo>
                  <a:lnTo>
                    <a:pt x="1035423" y="268941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CDD85D29-8F50-E742-AE31-2949C59CC016}"/>
                </a:ext>
              </a:extLst>
            </p:cNvPr>
            <p:cNvSpPr/>
            <p:nvPr/>
          </p:nvSpPr>
          <p:spPr>
            <a:xfrm>
              <a:off x="7183356" y="3192813"/>
              <a:ext cx="819003" cy="491969"/>
            </a:xfrm>
            <a:custGeom>
              <a:avLst/>
              <a:gdLst>
                <a:gd name="connsiteX0" fmla="*/ 0 w 1035423"/>
                <a:gd name="connsiteY0" fmla="*/ 255494 h 268941"/>
                <a:gd name="connsiteX1" fmla="*/ 833718 w 1035423"/>
                <a:gd name="connsiteY1" fmla="*/ 255494 h 268941"/>
                <a:gd name="connsiteX2" fmla="*/ 833718 w 1035423"/>
                <a:gd name="connsiteY2" fmla="*/ 0 h 268941"/>
                <a:gd name="connsiteX3" fmla="*/ 1035423 w 1035423"/>
                <a:gd name="connsiteY3" fmla="*/ 0 h 268941"/>
                <a:gd name="connsiteX4" fmla="*/ 1035423 w 1035423"/>
                <a:gd name="connsiteY4" fmla="*/ 268941 h 2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423" h="268941">
                  <a:moveTo>
                    <a:pt x="0" y="255494"/>
                  </a:moveTo>
                  <a:lnTo>
                    <a:pt x="833718" y="255494"/>
                  </a:lnTo>
                  <a:lnTo>
                    <a:pt x="833718" y="0"/>
                  </a:lnTo>
                  <a:lnTo>
                    <a:pt x="1035423" y="0"/>
                  </a:lnTo>
                  <a:lnTo>
                    <a:pt x="1035423" y="268941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4E9054D7-B219-7143-A143-70AFA630AB52}"/>
              </a:ext>
            </a:extLst>
          </p:cNvPr>
          <p:cNvSpPr txBox="1"/>
          <p:nvPr/>
        </p:nvSpPr>
        <p:spPr>
          <a:xfrm>
            <a:off x="5754002" y="3432066"/>
            <a:ext cx="9485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Clock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E5DF810-6EBD-1B48-BBC6-BC45EA53F9F1}"/>
              </a:ext>
            </a:extLst>
          </p:cNvPr>
          <p:cNvCxnSpPr/>
          <p:nvPr/>
        </p:nvCxnSpPr>
        <p:spPr>
          <a:xfrm>
            <a:off x="2201956" y="2604407"/>
            <a:ext cx="628650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21A49B4A-90DB-5D41-9EC2-6C64BC9DAA1B}"/>
              </a:ext>
            </a:extLst>
          </p:cNvPr>
          <p:cNvSpPr txBox="1"/>
          <p:nvPr/>
        </p:nvSpPr>
        <p:spPr>
          <a:xfrm>
            <a:off x="2320372" y="2621411"/>
            <a:ext cx="19473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T = Sampling interval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0B5FE75-BD33-8F4D-982E-A59180BF1F4D}"/>
              </a:ext>
            </a:extLst>
          </p:cNvPr>
          <p:cNvCxnSpPr>
            <a:cxnSpLocks/>
          </p:cNvCxnSpPr>
          <p:nvPr/>
        </p:nvCxnSpPr>
        <p:spPr>
          <a:xfrm>
            <a:off x="2201956" y="2119600"/>
            <a:ext cx="0" cy="578331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073A4FC-DE81-4B4A-B74D-A75C947DF477}"/>
              </a:ext>
            </a:extLst>
          </p:cNvPr>
          <p:cNvCxnSpPr>
            <a:cxnSpLocks/>
          </p:cNvCxnSpPr>
          <p:nvPr/>
        </p:nvCxnSpPr>
        <p:spPr>
          <a:xfrm>
            <a:off x="2854138" y="2098909"/>
            <a:ext cx="0" cy="578331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917A459D-9A62-8F4B-9E79-4FEF042F08B7}"/>
              </a:ext>
            </a:extLst>
          </p:cNvPr>
          <p:cNvSpPr txBox="1"/>
          <p:nvPr/>
        </p:nvSpPr>
        <p:spPr>
          <a:xfrm>
            <a:off x="4312277" y="2604407"/>
            <a:ext cx="36584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f</a:t>
            </a:r>
            <a:r>
              <a:rPr lang="en-US" sz="1500" baseline="-25000" dirty="0"/>
              <a:t>s</a:t>
            </a:r>
            <a:r>
              <a:rPr lang="en-US" sz="1500" dirty="0"/>
              <a:t>= 1/T = Sample rate (or sampling frequency)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934E723-9170-5048-856E-EA2C5AC4D3A7}"/>
              </a:ext>
            </a:extLst>
          </p:cNvPr>
          <p:cNvSpPr txBox="1"/>
          <p:nvPr/>
        </p:nvSpPr>
        <p:spPr>
          <a:xfrm>
            <a:off x="1143000" y="0"/>
            <a:ext cx="68580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357875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E5A803-357A-934C-B3BE-AB23A5E6D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126" y="117677"/>
            <a:ext cx="3234125" cy="16810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1FB65B-47E2-6F48-B82B-00369DDD7AFE}"/>
              </a:ext>
            </a:extLst>
          </p:cNvPr>
          <p:cNvSpPr txBox="1"/>
          <p:nvPr/>
        </p:nvSpPr>
        <p:spPr>
          <a:xfrm>
            <a:off x="5049078" y="762007"/>
            <a:ext cx="283265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1-dimensional sampling</a:t>
            </a:r>
          </a:p>
        </p:txBody>
      </p:sp>
    </p:spTree>
    <p:extLst>
      <p:ext uri="{BB962C8B-B14F-4D97-AF65-F5344CB8AC3E}">
        <p14:creationId xmlns:p14="http://schemas.microsoft.com/office/powerpoint/2010/main" val="20291976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98394F-D022-0849-A560-BD6BDF8DF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024" y="1974201"/>
            <a:ext cx="2640330" cy="1466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E5A803-357A-934C-B3BE-AB23A5E6D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126" y="117677"/>
            <a:ext cx="3234125" cy="16810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1FB65B-47E2-6F48-B82B-00369DDD7AFE}"/>
              </a:ext>
            </a:extLst>
          </p:cNvPr>
          <p:cNvSpPr txBox="1"/>
          <p:nvPr/>
        </p:nvSpPr>
        <p:spPr>
          <a:xfrm>
            <a:off x="5049078" y="762007"/>
            <a:ext cx="283265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1-dimensional sampling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2B73BF-9944-8447-B461-0A499D9CECB4}"/>
              </a:ext>
            </a:extLst>
          </p:cNvPr>
          <p:cNvSpPr txBox="1"/>
          <p:nvPr/>
        </p:nvSpPr>
        <p:spPr>
          <a:xfrm>
            <a:off x="5049078" y="2511418"/>
            <a:ext cx="283265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2-dimensional sampling</a:t>
            </a:r>
          </a:p>
        </p:txBody>
      </p:sp>
    </p:spTree>
    <p:extLst>
      <p:ext uri="{BB962C8B-B14F-4D97-AF65-F5344CB8AC3E}">
        <p14:creationId xmlns:p14="http://schemas.microsoft.com/office/powerpoint/2010/main" val="1878112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827005-9C4C-3D41-B76E-14E81CAE0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054" y="762000"/>
            <a:ext cx="6038850" cy="3619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C4D0EE-DC99-574C-B081-C8B1335B571A}"/>
                  </a:ext>
                </a:extLst>
              </p:cNvPr>
              <p:cNvSpPr txBox="1"/>
              <p:nvPr/>
            </p:nvSpPr>
            <p:spPr>
              <a:xfrm>
                <a:off x="6814993" y="2385167"/>
                <a:ext cx="955711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C4D0EE-DC99-574C-B081-C8B1335B5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993" y="2385167"/>
                <a:ext cx="955711" cy="276999"/>
              </a:xfrm>
              <a:prstGeom prst="rect">
                <a:avLst/>
              </a:prstGeom>
              <a:blipFill>
                <a:blip r:embed="rId3"/>
                <a:stretch>
                  <a:fillRect l="-5263" t="-4348" r="-7895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0BE28B-EF5B-CF40-B289-8C4800784809}"/>
                  </a:ext>
                </a:extLst>
              </p:cNvPr>
              <p:cNvSpPr txBox="1"/>
              <p:nvPr/>
            </p:nvSpPr>
            <p:spPr>
              <a:xfrm>
                <a:off x="6830652" y="4196841"/>
                <a:ext cx="100534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 .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0BE28B-EF5B-CF40-B289-8C4800784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0652" y="4196841"/>
                <a:ext cx="1005340" cy="276999"/>
              </a:xfrm>
              <a:prstGeom prst="rect">
                <a:avLst/>
              </a:prstGeom>
              <a:blipFill>
                <a:blip r:embed="rId4"/>
                <a:stretch>
                  <a:fillRect l="-3750" t="-4348" r="-7500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9DAEE86-6A92-CF41-AA43-84EE5BB7DD4A}"/>
              </a:ext>
            </a:extLst>
          </p:cNvPr>
          <p:cNvSpPr txBox="1"/>
          <p:nvPr/>
        </p:nvSpPr>
        <p:spPr>
          <a:xfrm>
            <a:off x="1143000" y="0"/>
            <a:ext cx="68580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Model for a signal </a:t>
            </a:r>
            <a:r>
              <a:rPr lang="en-US" sz="2100" dirty="0">
                <a:solidFill>
                  <a:schemeClr val="bg1"/>
                </a:solidFill>
              </a:rPr>
              <a:t>(frequency, amplitude, and phase)</a:t>
            </a:r>
          </a:p>
        </p:txBody>
      </p:sp>
    </p:spTree>
    <p:extLst>
      <p:ext uri="{BB962C8B-B14F-4D97-AF65-F5344CB8AC3E}">
        <p14:creationId xmlns:p14="http://schemas.microsoft.com/office/powerpoint/2010/main" val="10552071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98394F-D022-0849-A560-BD6BDF8DF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024" y="1974201"/>
            <a:ext cx="2640330" cy="1466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E5A803-357A-934C-B3BE-AB23A5E6D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126" y="117677"/>
            <a:ext cx="3234125" cy="16810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1FB65B-47E2-6F48-B82B-00369DDD7AFE}"/>
              </a:ext>
            </a:extLst>
          </p:cNvPr>
          <p:cNvSpPr txBox="1"/>
          <p:nvPr/>
        </p:nvSpPr>
        <p:spPr>
          <a:xfrm>
            <a:off x="5049078" y="762007"/>
            <a:ext cx="283265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1-dimensional sampling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2B73BF-9944-8447-B461-0A499D9CECB4}"/>
              </a:ext>
            </a:extLst>
          </p:cNvPr>
          <p:cNvSpPr txBox="1"/>
          <p:nvPr/>
        </p:nvSpPr>
        <p:spPr>
          <a:xfrm>
            <a:off x="5049078" y="2511418"/>
            <a:ext cx="283265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2-dimensional sampling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6B8BF3-C090-3F45-AD07-953C42EE55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4693" b="47678"/>
          <a:stretch/>
        </p:blipFill>
        <p:spPr>
          <a:xfrm>
            <a:off x="1816291" y="3807073"/>
            <a:ext cx="2897795" cy="11210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B7B885-754A-7B43-9D69-498F71018EDF}"/>
              </a:ext>
            </a:extLst>
          </p:cNvPr>
          <p:cNvSpPr txBox="1"/>
          <p:nvPr/>
        </p:nvSpPr>
        <p:spPr>
          <a:xfrm>
            <a:off x="5049078" y="4079531"/>
            <a:ext cx="283265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3-dimensional sampling</a:t>
            </a:r>
          </a:p>
        </p:txBody>
      </p:sp>
    </p:spTree>
    <p:extLst>
      <p:ext uri="{BB962C8B-B14F-4D97-AF65-F5344CB8AC3E}">
        <p14:creationId xmlns:p14="http://schemas.microsoft.com/office/powerpoint/2010/main" val="36707453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DB7EE52-3B8B-2046-BFE6-CD52438373DC}"/>
              </a:ext>
            </a:extLst>
          </p:cNvPr>
          <p:cNvGrpSpPr/>
          <p:nvPr/>
        </p:nvGrpSpPr>
        <p:grpSpPr>
          <a:xfrm>
            <a:off x="1358850" y="440170"/>
            <a:ext cx="6459287" cy="2166570"/>
            <a:chOff x="287800" y="543351"/>
            <a:chExt cx="8612382" cy="2888759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87497B-0133-B148-817B-147C02D7097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5C3F8A-9A16-3147-86C9-D4B854300DB2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167C9-97B2-6C49-837B-65C95CAF22D5}"/>
                </a:ext>
              </a:extLst>
            </p:cNvPr>
            <p:cNvSpPr txBox="1"/>
            <p:nvPr/>
          </p:nvSpPr>
          <p:spPr>
            <a:xfrm rot="16200000">
              <a:off x="24755" y="1337820"/>
              <a:ext cx="126475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469CFBF-ADF7-F04E-A1DF-D743A3DCC3C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DC6EDA-FE75-E24B-902F-AD654364320F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10E216-3CDA-6A43-B873-E631F134F40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5B381B-4432-CA48-A628-C33F54A5A55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8F7448-07CB-7047-9650-808EE0C7255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0392748-A94F-E546-96B0-37749E39788A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BA8BE80E-4ED7-5A4D-A3AA-0D441EB0EAA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20ABC6B-D19A-BF4E-979D-4BD2C243A421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F24F3E-7CE6-9741-A8AC-7BB9B6E193C7}"/>
                </a:ext>
              </a:extLst>
            </p:cNvPr>
            <p:cNvSpPr txBox="1"/>
            <p:nvPr/>
          </p:nvSpPr>
          <p:spPr>
            <a:xfrm>
              <a:off x="2031600" y="2755002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CCEEF3-6F82-7945-A5F2-9699DC6DDA58}"/>
                </a:ext>
              </a:extLst>
            </p:cNvPr>
            <p:cNvSpPr txBox="1"/>
            <p:nvPr/>
          </p:nvSpPr>
          <p:spPr>
            <a:xfrm>
              <a:off x="3482447" y="2748208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A079CF-228C-CB43-A864-1C7E03433821}"/>
                </a:ext>
              </a:extLst>
            </p:cNvPr>
            <p:cNvSpPr txBox="1"/>
            <p:nvPr/>
          </p:nvSpPr>
          <p:spPr>
            <a:xfrm>
              <a:off x="4969871" y="2741412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B903BB-4D58-CA42-BBB4-865361F7FC7B}"/>
                </a:ext>
              </a:extLst>
            </p:cNvPr>
            <p:cNvSpPr txBox="1"/>
            <p:nvPr/>
          </p:nvSpPr>
          <p:spPr>
            <a:xfrm>
              <a:off x="6457293" y="2734616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2B93A5-4E83-D24B-99B9-2E3A2B2E9127}"/>
                </a:ext>
              </a:extLst>
            </p:cNvPr>
            <p:cNvSpPr txBox="1"/>
            <p:nvPr/>
          </p:nvSpPr>
          <p:spPr>
            <a:xfrm>
              <a:off x="7944716" y="2727820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0D696B4-1CB5-0E40-8F14-2ADB5B50B327}"/>
                </a:ext>
              </a:extLst>
            </p:cNvPr>
            <p:cNvSpPr txBox="1"/>
            <p:nvPr/>
          </p:nvSpPr>
          <p:spPr>
            <a:xfrm>
              <a:off x="7635427" y="2163566"/>
              <a:ext cx="126475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02A1CAB-45DD-BC48-A937-F09C74D045C6}"/>
                </a:ext>
              </a:extLst>
            </p:cNvPr>
            <p:cNvSpPr txBox="1"/>
            <p:nvPr/>
          </p:nvSpPr>
          <p:spPr>
            <a:xfrm>
              <a:off x="601251" y="2748208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0.00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61C0D1-83C0-584F-B6E5-943267783FED}"/>
              </a:ext>
            </a:extLst>
          </p:cNvPr>
          <p:cNvCxnSpPr/>
          <p:nvPr/>
        </p:nvCxnSpPr>
        <p:spPr>
          <a:xfrm flipV="1">
            <a:off x="2201956" y="1028549"/>
            <a:ext cx="0" cy="1014817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1DD1B5C-211E-4E4A-B53B-E341922A3A00}"/>
              </a:ext>
            </a:extLst>
          </p:cNvPr>
          <p:cNvCxnSpPr>
            <a:cxnSpLocks/>
          </p:cNvCxnSpPr>
          <p:nvPr/>
        </p:nvCxnSpPr>
        <p:spPr>
          <a:xfrm flipV="1">
            <a:off x="2830606" y="1252977"/>
            <a:ext cx="0" cy="7903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4B6CBA5-130C-8F48-B289-F7B0451699BC}"/>
              </a:ext>
            </a:extLst>
          </p:cNvPr>
          <p:cNvCxnSpPr>
            <a:cxnSpLocks/>
          </p:cNvCxnSpPr>
          <p:nvPr/>
        </p:nvCxnSpPr>
        <p:spPr>
          <a:xfrm flipV="1">
            <a:off x="3459256" y="1655331"/>
            <a:ext cx="0" cy="388035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4B52335-82C3-AF4A-9181-C57686D9880C}"/>
              </a:ext>
            </a:extLst>
          </p:cNvPr>
          <p:cNvCxnSpPr>
            <a:cxnSpLocks/>
          </p:cNvCxnSpPr>
          <p:nvPr/>
        </p:nvCxnSpPr>
        <p:spPr>
          <a:xfrm flipV="1">
            <a:off x="4087906" y="1252977"/>
            <a:ext cx="0" cy="7903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FA8AFCE-6E5F-014B-B914-CACE87F1C25B}"/>
              </a:ext>
            </a:extLst>
          </p:cNvPr>
          <p:cNvCxnSpPr>
            <a:cxnSpLocks/>
          </p:cNvCxnSpPr>
          <p:nvPr/>
        </p:nvCxnSpPr>
        <p:spPr>
          <a:xfrm flipV="1">
            <a:off x="4716556" y="1028548"/>
            <a:ext cx="0" cy="1014818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B5BD08C-E79F-E747-9B0C-9A677726A3AC}"/>
              </a:ext>
            </a:extLst>
          </p:cNvPr>
          <p:cNvCxnSpPr>
            <a:cxnSpLocks/>
          </p:cNvCxnSpPr>
          <p:nvPr/>
        </p:nvCxnSpPr>
        <p:spPr>
          <a:xfrm flipV="1">
            <a:off x="5345206" y="1565622"/>
            <a:ext cx="0" cy="477745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1FFE305-F4ED-3F47-83F7-E503C89041C0}"/>
              </a:ext>
            </a:extLst>
          </p:cNvPr>
          <p:cNvCxnSpPr>
            <a:cxnSpLocks/>
          </p:cNvCxnSpPr>
          <p:nvPr/>
        </p:nvCxnSpPr>
        <p:spPr>
          <a:xfrm flipV="1">
            <a:off x="5973856" y="1565622"/>
            <a:ext cx="0" cy="477745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3F8A676-5BD1-9345-87CD-880EFD7708C9}"/>
              </a:ext>
            </a:extLst>
          </p:cNvPr>
          <p:cNvGrpSpPr/>
          <p:nvPr/>
        </p:nvGrpSpPr>
        <p:grpSpPr>
          <a:xfrm>
            <a:off x="1360559" y="2564388"/>
            <a:ext cx="6459287" cy="2166570"/>
            <a:chOff x="287800" y="543351"/>
            <a:chExt cx="8612382" cy="2888759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6039291-F4F0-4E48-8278-CBE567E57DF1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AAB379D-A33C-A247-BD7E-B3A34C18C209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321A5B2-C03C-5844-9723-E7DE004874F1}"/>
                </a:ext>
              </a:extLst>
            </p:cNvPr>
            <p:cNvSpPr txBox="1"/>
            <p:nvPr/>
          </p:nvSpPr>
          <p:spPr>
            <a:xfrm rot="16200000">
              <a:off x="24755" y="1337820"/>
              <a:ext cx="126475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Amplitude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1BDAA68-1F7E-3A44-A442-EC279244CB55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5AA3845-6B05-C242-AF45-3D0ADA9910DD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20A79A9-C9B8-514A-AF7B-2C2B0FAA271B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09F3B3-F67F-3343-89D9-11182A2E0CA3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582C7A9-8AF2-B845-AD9E-A205F7108113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DCFCA5F-0578-DB40-B7E2-97CEF197D543}"/>
                </a:ext>
              </a:extLst>
            </p:cNvPr>
            <p:cNvSpPr txBox="1"/>
            <p:nvPr/>
          </p:nvSpPr>
          <p:spPr>
            <a:xfrm>
              <a:off x="2031600" y="2755002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0.25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01E1D09-7BEB-254B-8FBF-3AC236A368B1}"/>
                </a:ext>
              </a:extLst>
            </p:cNvPr>
            <p:cNvSpPr txBox="1"/>
            <p:nvPr/>
          </p:nvSpPr>
          <p:spPr>
            <a:xfrm>
              <a:off x="3482447" y="2748208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0.50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50423A5-2DB8-684F-BBAE-6ADDA877A1A1}"/>
                </a:ext>
              </a:extLst>
            </p:cNvPr>
            <p:cNvSpPr txBox="1"/>
            <p:nvPr/>
          </p:nvSpPr>
          <p:spPr>
            <a:xfrm>
              <a:off x="4969871" y="2741412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0.75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F3551A1-6E9F-244A-8279-0A826C960B4C}"/>
                </a:ext>
              </a:extLst>
            </p:cNvPr>
            <p:cNvSpPr txBox="1"/>
            <p:nvPr/>
          </p:nvSpPr>
          <p:spPr>
            <a:xfrm>
              <a:off x="6457293" y="2734616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1.00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3D90820-DB3C-204D-94BB-7DFFF331018C}"/>
                </a:ext>
              </a:extLst>
            </p:cNvPr>
            <p:cNvSpPr txBox="1"/>
            <p:nvPr/>
          </p:nvSpPr>
          <p:spPr>
            <a:xfrm>
              <a:off x="7944716" y="2727820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1.25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077DA04-144F-F345-8AC3-A1823D0507D2}"/>
                </a:ext>
              </a:extLst>
            </p:cNvPr>
            <p:cNvSpPr txBox="1"/>
            <p:nvPr/>
          </p:nvSpPr>
          <p:spPr>
            <a:xfrm>
              <a:off x="7635427" y="2163566"/>
              <a:ext cx="126475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Time (sec)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4F75DFA-A42B-5F4A-96FD-24AD83A60A7C}"/>
                </a:ext>
              </a:extLst>
            </p:cNvPr>
            <p:cNvSpPr txBox="1"/>
            <p:nvPr/>
          </p:nvSpPr>
          <p:spPr>
            <a:xfrm>
              <a:off x="601251" y="2748208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0.00</a:t>
              </a:r>
            </a:p>
          </p:txBody>
        </p:sp>
      </p:grp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FC3F880-2191-C44A-A0AE-ACDD9542CF8C}"/>
              </a:ext>
            </a:extLst>
          </p:cNvPr>
          <p:cNvCxnSpPr/>
          <p:nvPr/>
        </p:nvCxnSpPr>
        <p:spPr>
          <a:xfrm flipV="1">
            <a:off x="2203664" y="3152767"/>
            <a:ext cx="0" cy="1014817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E5AA291-315C-CD4E-8F33-38096C95CBB4}"/>
              </a:ext>
            </a:extLst>
          </p:cNvPr>
          <p:cNvCxnSpPr>
            <a:cxnSpLocks/>
          </p:cNvCxnSpPr>
          <p:nvPr/>
        </p:nvCxnSpPr>
        <p:spPr>
          <a:xfrm flipV="1">
            <a:off x="2832314" y="3377195"/>
            <a:ext cx="0" cy="7903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067212D-9F2C-7A4B-9B14-D338D9285199}"/>
              </a:ext>
            </a:extLst>
          </p:cNvPr>
          <p:cNvCxnSpPr>
            <a:cxnSpLocks/>
          </p:cNvCxnSpPr>
          <p:nvPr/>
        </p:nvCxnSpPr>
        <p:spPr>
          <a:xfrm flipV="1">
            <a:off x="3460964" y="3779549"/>
            <a:ext cx="0" cy="388035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4F05BFC-0D56-1843-BDDF-AC0DD173AFB0}"/>
              </a:ext>
            </a:extLst>
          </p:cNvPr>
          <p:cNvCxnSpPr>
            <a:cxnSpLocks/>
          </p:cNvCxnSpPr>
          <p:nvPr/>
        </p:nvCxnSpPr>
        <p:spPr>
          <a:xfrm flipV="1">
            <a:off x="4089614" y="3377195"/>
            <a:ext cx="0" cy="7903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F4CA7BA-DFC9-A649-9205-F978D4E74611}"/>
              </a:ext>
            </a:extLst>
          </p:cNvPr>
          <p:cNvCxnSpPr>
            <a:cxnSpLocks/>
          </p:cNvCxnSpPr>
          <p:nvPr/>
        </p:nvCxnSpPr>
        <p:spPr>
          <a:xfrm flipV="1">
            <a:off x="4718264" y="3152767"/>
            <a:ext cx="0" cy="1014818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67C0660-3A92-8443-BC07-CDEC26BE69B8}"/>
              </a:ext>
            </a:extLst>
          </p:cNvPr>
          <p:cNvCxnSpPr>
            <a:cxnSpLocks/>
          </p:cNvCxnSpPr>
          <p:nvPr/>
        </p:nvCxnSpPr>
        <p:spPr>
          <a:xfrm flipV="1">
            <a:off x="5346914" y="3689840"/>
            <a:ext cx="0" cy="477745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E8F5B6FD-B66F-E842-8292-D4A9C654BB1F}"/>
              </a:ext>
            </a:extLst>
          </p:cNvPr>
          <p:cNvCxnSpPr>
            <a:cxnSpLocks/>
          </p:cNvCxnSpPr>
          <p:nvPr/>
        </p:nvCxnSpPr>
        <p:spPr>
          <a:xfrm flipV="1">
            <a:off x="5975564" y="3689840"/>
            <a:ext cx="0" cy="477745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own Arrow 3">
            <a:extLst>
              <a:ext uri="{FF2B5EF4-FFF2-40B4-BE49-F238E27FC236}">
                <a16:creationId xmlns:a16="http://schemas.microsoft.com/office/drawing/2014/main" id="{D3F46099-71F0-9045-8555-22CC2C43302F}"/>
              </a:ext>
            </a:extLst>
          </p:cNvPr>
          <p:cNvSpPr/>
          <p:nvPr/>
        </p:nvSpPr>
        <p:spPr>
          <a:xfrm>
            <a:off x="4390465" y="2372446"/>
            <a:ext cx="326091" cy="4740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E7C88F7-0D83-2844-8A6F-0DACD1AB6071}"/>
              </a:ext>
            </a:extLst>
          </p:cNvPr>
          <p:cNvGrpSpPr/>
          <p:nvPr/>
        </p:nvGrpSpPr>
        <p:grpSpPr>
          <a:xfrm>
            <a:off x="1801774" y="3130972"/>
            <a:ext cx="4373279" cy="682274"/>
            <a:chOff x="1045618" y="1443262"/>
            <a:chExt cx="5831038" cy="909698"/>
          </a:xfrm>
        </p:grpSpPr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450B6A3B-0B68-F442-B907-06CDF14A9B95}"/>
                </a:ext>
              </a:extLst>
            </p:cNvPr>
            <p:cNvSpPr/>
            <p:nvPr/>
          </p:nvSpPr>
          <p:spPr>
            <a:xfrm>
              <a:off x="1045618" y="1443262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508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79588FAA-E607-2641-BBA3-166FEF45847B}"/>
                </a:ext>
              </a:extLst>
            </p:cNvPr>
            <p:cNvSpPr/>
            <p:nvPr/>
          </p:nvSpPr>
          <p:spPr>
            <a:xfrm>
              <a:off x="3948945" y="1480256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508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7B970CA7-0B11-2F4D-9C99-FB52C52CB052}"/>
              </a:ext>
            </a:extLst>
          </p:cNvPr>
          <p:cNvSpPr txBox="1"/>
          <p:nvPr/>
        </p:nvSpPr>
        <p:spPr>
          <a:xfrm>
            <a:off x="1143000" y="0"/>
            <a:ext cx="68580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135764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DB7EE52-3B8B-2046-BFE6-CD52438373DC}"/>
              </a:ext>
            </a:extLst>
          </p:cNvPr>
          <p:cNvGrpSpPr/>
          <p:nvPr/>
        </p:nvGrpSpPr>
        <p:grpSpPr>
          <a:xfrm>
            <a:off x="1358850" y="440170"/>
            <a:ext cx="6459287" cy="2166570"/>
            <a:chOff x="287800" y="543351"/>
            <a:chExt cx="8612382" cy="2888759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87497B-0133-B148-817B-147C02D7097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5C3F8A-9A16-3147-86C9-D4B854300DB2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167C9-97B2-6C49-837B-65C95CAF22D5}"/>
                </a:ext>
              </a:extLst>
            </p:cNvPr>
            <p:cNvSpPr txBox="1"/>
            <p:nvPr/>
          </p:nvSpPr>
          <p:spPr>
            <a:xfrm rot="16200000">
              <a:off x="24755" y="1337820"/>
              <a:ext cx="126475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469CFBF-ADF7-F04E-A1DF-D743A3DCC3C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DC6EDA-FE75-E24B-902F-AD654364320F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10E216-3CDA-6A43-B873-E631F134F40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5B381B-4432-CA48-A628-C33F54A5A55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8F7448-07CB-7047-9650-808EE0C7255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0392748-A94F-E546-96B0-37749E39788A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BA8BE80E-4ED7-5A4D-A3AA-0D441EB0EAA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20ABC6B-D19A-BF4E-979D-4BD2C243A421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F24F3E-7CE6-9741-A8AC-7BB9B6E193C7}"/>
                </a:ext>
              </a:extLst>
            </p:cNvPr>
            <p:cNvSpPr txBox="1"/>
            <p:nvPr/>
          </p:nvSpPr>
          <p:spPr>
            <a:xfrm>
              <a:off x="2031600" y="2755002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CCEEF3-6F82-7945-A5F2-9699DC6DDA58}"/>
                </a:ext>
              </a:extLst>
            </p:cNvPr>
            <p:cNvSpPr txBox="1"/>
            <p:nvPr/>
          </p:nvSpPr>
          <p:spPr>
            <a:xfrm>
              <a:off x="3482447" y="2748208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A079CF-228C-CB43-A864-1C7E03433821}"/>
                </a:ext>
              </a:extLst>
            </p:cNvPr>
            <p:cNvSpPr txBox="1"/>
            <p:nvPr/>
          </p:nvSpPr>
          <p:spPr>
            <a:xfrm>
              <a:off x="4969871" y="2741412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B903BB-4D58-CA42-BBB4-865361F7FC7B}"/>
                </a:ext>
              </a:extLst>
            </p:cNvPr>
            <p:cNvSpPr txBox="1"/>
            <p:nvPr/>
          </p:nvSpPr>
          <p:spPr>
            <a:xfrm>
              <a:off x="6457293" y="2734616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2B93A5-4E83-D24B-99B9-2E3A2B2E9127}"/>
                </a:ext>
              </a:extLst>
            </p:cNvPr>
            <p:cNvSpPr txBox="1"/>
            <p:nvPr/>
          </p:nvSpPr>
          <p:spPr>
            <a:xfrm>
              <a:off x="7944716" y="2727820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0D696B4-1CB5-0E40-8F14-2ADB5B50B327}"/>
                </a:ext>
              </a:extLst>
            </p:cNvPr>
            <p:cNvSpPr txBox="1"/>
            <p:nvPr/>
          </p:nvSpPr>
          <p:spPr>
            <a:xfrm>
              <a:off x="7635427" y="2163566"/>
              <a:ext cx="126475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02A1CAB-45DD-BC48-A937-F09C74D045C6}"/>
                </a:ext>
              </a:extLst>
            </p:cNvPr>
            <p:cNvSpPr txBox="1"/>
            <p:nvPr/>
          </p:nvSpPr>
          <p:spPr>
            <a:xfrm>
              <a:off x="601251" y="2748208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0.00</a:t>
              </a: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1DD1B5C-211E-4E4A-B53B-E341922A3A00}"/>
              </a:ext>
            </a:extLst>
          </p:cNvPr>
          <p:cNvCxnSpPr>
            <a:cxnSpLocks/>
          </p:cNvCxnSpPr>
          <p:nvPr/>
        </p:nvCxnSpPr>
        <p:spPr>
          <a:xfrm flipV="1">
            <a:off x="2830606" y="1252977"/>
            <a:ext cx="0" cy="7903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4B52335-82C3-AF4A-9181-C57686D9880C}"/>
              </a:ext>
            </a:extLst>
          </p:cNvPr>
          <p:cNvCxnSpPr>
            <a:cxnSpLocks/>
          </p:cNvCxnSpPr>
          <p:nvPr/>
        </p:nvCxnSpPr>
        <p:spPr>
          <a:xfrm flipV="1">
            <a:off x="4087906" y="1252977"/>
            <a:ext cx="0" cy="7903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B5BD08C-E79F-E747-9B0C-9A677726A3AC}"/>
              </a:ext>
            </a:extLst>
          </p:cNvPr>
          <p:cNvCxnSpPr>
            <a:cxnSpLocks/>
          </p:cNvCxnSpPr>
          <p:nvPr/>
        </p:nvCxnSpPr>
        <p:spPr>
          <a:xfrm flipV="1">
            <a:off x="5345206" y="1565622"/>
            <a:ext cx="0" cy="477745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3F8A676-5BD1-9345-87CD-880EFD7708C9}"/>
              </a:ext>
            </a:extLst>
          </p:cNvPr>
          <p:cNvGrpSpPr/>
          <p:nvPr/>
        </p:nvGrpSpPr>
        <p:grpSpPr>
          <a:xfrm>
            <a:off x="1360559" y="2564388"/>
            <a:ext cx="6459287" cy="2166570"/>
            <a:chOff x="287800" y="543351"/>
            <a:chExt cx="8612382" cy="2888759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6039291-F4F0-4E48-8278-CBE567E57DF1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AAB379D-A33C-A247-BD7E-B3A34C18C209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321A5B2-C03C-5844-9723-E7DE004874F1}"/>
                </a:ext>
              </a:extLst>
            </p:cNvPr>
            <p:cNvSpPr txBox="1"/>
            <p:nvPr/>
          </p:nvSpPr>
          <p:spPr>
            <a:xfrm rot="16200000">
              <a:off x="24755" y="1337820"/>
              <a:ext cx="126475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Amplitude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1BDAA68-1F7E-3A44-A442-EC279244CB55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5AA3845-6B05-C242-AF45-3D0ADA9910DD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20A79A9-C9B8-514A-AF7B-2C2B0FAA271B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09F3B3-F67F-3343-89D9-11182A2E0CA3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582C7A9-8AF2-B845-AD9E-A205F7108113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DCFCA5F-0578-DB40-B7E2-97CEF197D543}"/>
                </a:ext>
              </a:extLst>
            </p:cNvPr>
            <p:cNvSpPr txBox="1"/>
            <p:nvPr/>
          </p:nvSpPr>
          <p:spPr>
            <a:xfrm>
              <a:off x="2031600" y="2755002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0.25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01E1D09-7BEB-254B-8FBF-3AC236A368B1}"/>
                </a:ext>
              </a:extLst>
            </p:cNvPr>
            <p:cNvSpPr txBox="1"/>
            <p:nvPr/>
          </p:nvSpPr>
          <p:spPr>
            <a:xfrm>
              <a:off x="3482447" y="2748208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0.50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50423A5-2DB8-684F-BBAE-6ADDA877A1A1}"/>
                </a:ext>
              </a:extLst>
            </p:cNvPr>
            <p:cNvSpPr txBox="1"/>
            <p:nvPr/>
          </p:nvSpPr>
          <p:spPr>
            <a:xfrm>
              <a:off x="4969871" y="2741412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0.75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F3551A1-6E9F-244A-8279-0A826C960B4C}"/>
                </a:ext>
              </a:extLst>
            </p:cNvPr>
            <p:cNvSpPr txBox="1"/>
            <p:nvPr/>
          </p:nvSpPr>
          <p:spPr>
            <a:xfrm>
              <a:off x="6457293" y="2734616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1.00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3D90820-DB3C-204D-94BB-7DFFF331018C}"/>
                </a:ext>
              </a:extLst>
            </p:cNvPr>
            <p:cNvSpPr txBox="1"/>
            <p:nvPr/>
          </p:nvSpPr>
          <p:spPr>
            <a:xfrm>
              <a:off x="7944716" y="2727820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1.25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077DA04-144F-F345-8AC3-A1823D0507D2}"/>
                </a:ext>
              </a:extLst>
            </p:cNvPr>
            <p:cNvSpPr txBox="1"/>
            <p:nvPr/>
          </p:nvSpPr>
          <p:spPr>
            <a:xfrm>
              <a:off x="7635427" y="2163566"/>
              <a:ext cx="126475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Time (sec)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4F75DFA-A42B-5F4A-96FD-24AD83A60A7C}"/>
                </a:ext>
              </a:extLst>
            </p:cNvPr>
            <p:cNvSpPr txBox="1"/>
            <p:nvPr/>
          </p:nvSpPr>
          <p:spPr>
            <a:xfrm>
              <a:off x="601251" y="2748208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0.00</a:t>
              </a:r>
            </a:p>
          </p:txBody>
        </p:sp>
      </p:grp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E5AA291-315C-CD4E-8F33-38096C95CBB4}"/>
              </a:ext>
            </a:extLst>
          </p:cNvPr>
          <p:cNvCxnSpPr>
            <a:cxnSpLocks/>
          </p:cNvCxnSpPr>
          <p:nvPr/>
        </p:nvCxnSpPr>
        <p:spPr>
          <a:xfrm flipV="1">
            <a:off x="2832314" y="3377195"/>
            <a:ext cx="0" cy="7903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4F05BFC-0D56-1843-BDDF-AC0DD173AFB0}"/>
              </a:ext>
            </a:extLst>
          </p:cNvPr>
          <p:cNvCxnSpPr>
            <a:cxnSpLocks/>
          </p:cNvCxnSpPr>
          <p:nvPr/>
        </p:nvCxnSpPr>
        <p:spPr>
          <a:xfrm flipV="1">
            <a:off x="4089614" y="3377195"/>
            <a:ext cx="0" cy="7903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67C0660-3A92-8443-BC07-CDEC26BE69B8}"/>
              </a:ext>
            </a:extLst>
          </p:cNvPr>
          <p:cNvCxnSpPr>
            <a:cxnSpLocks/>
          </p:cNvCxnSpPr>
          <p:nvPr/>
        </p:nvCxnSpPr>
        <p:spPr>
          <a:xfrm flipV="1">
            <a:off x="5346914" y="3689840"/>
            <a:ext cx="0" cy="477745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own Arrow 3">
            <a:extLst>
              <a:ext uri="{FF2B5EF4-FFF2-40B4-BE49-F238E27FC236}">
                <a16:creationId xmlns:a16="http://schemas.microsoft.com/office/drawing/2014/main" id="{D3F46099-71F0-9045-8555-22CC2C43302F}"/>
              </a:ext>
            </a:extLst>
          </p:cNvPr>
          <p:cNvSpPr/>
          <p:nvPr/>
        </p:nvSpPr>
        <p:spPr>
          <a:xfrm>
            <a:off x="4390465" y="2372446"/>
            <a:ext cx="326091" cy="4740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3FDE36DF-2D58-004E-8BD2-2C2838A20A4B}"/>
              </a:ext>
            </a:extLst>
          </p:cNvPr>
          <p:cNvSpPr/>
          <p:nvPr/>
        </p:nvSpPr>
        <p:spPr>
          <a:xfrm>
            <a:off x="1828800" y="3259950"/>
            <a:ext cx="5002306" cy="494180"/>
          </a:xfrm>
          <a:custGeom>
            <a:avLst/>
            <a:gdLst>
              <a:gd name="connsiteX0" fmla="*/ 0 w 6669741"/>
              <a:gd name="connsiteY0" fmla="*/ 658906 h 658906"/>
              <a:gd name="connsiteX1" fmla="*/ 2043953 w 6669741"/>
              <a:gd name="connsiteY1" fmla="*/ 13447 h 658906"/>
              <a:gd name="connsiteX2" fmla="*/ 4746812 w 6669741"/>
              <a:gd name="connsiteY2" fmla="*/ 551330 h 658906"/>
              <a:gd name="connsiteX3" fmla="*/ 6669741 w 6669741"/>
              <a:gd name="connsiteY3" fmla="*/ 0 h 658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9741" h="658906">
                <a:moveTo>
                  <a:pt x="0" y="658906"/>
                </a:moveTo>
                <a:cubicBezTo>
                  <a:pt x="626409" y="345141"/>
                  <a:pt x="1252818" y="31376"/>
                  <a:pt x="2043953" y="13447"/>
                </a:cubicBezTo>
                <a:cubicBezTo>
                  <a:pt x="2835088" y="-4482"/>
                  <a:pt x="3975847" y="553571"/>
                  <a:pt x="4746812" y="551330"/>
                </a:cubicBezTo>
                <a:cubicBezTo>
                  <a:pt x="5517777" y="549089"/>
                  <a:pt x="6093759" y="274544"/>
                  <a:pt x="6669741" y="0"/>
                </a:cubicBezTo>
              </a:path>
            </a:pathLst>
          </a:custGeom>
          <a:ln w="50800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DA112E0-D74D-0246-A322-9489AC5A5715}"/>
              </a:ext>
            </a:extLst>
          </p:cNvPr>
          <p:cNvGrpSpPr/>
          <p:nvPr/>
        </p:nvGrpSpPr>
        <p:grpSpPr>
          <a:xfrm>
            <a:off x="1801774" y="3130972"/>
            <a:ext cx="4373279" cy="682274"/>
            <a:chOff x="1045618" y="1443262"/>
            <a:chExt cx="5831038" cy="909698"/>
          </a:xfrm>
        </p:grpSpPr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F012AFD2-D065-0A42-BD6E-98E49B945A05}"/>
                </a:ext>
              </a:extLst>
            </p:cNvPr>
            <p:cNvSpPr/>
            <p:nvPr/>
          </p:nvSpPr>
          <p:spPr>
            <a:xfrm>
              <a:off x="1045618" y="1443262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508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7D361F9F-7885-C344-B9BA-729D47631F1B}"/>
                </a:ext>
              </a:extLst>
            </p:cNvPr>
            <p:cNvSpPr/>
            <p:nvPr/>
          </p:nvSpPr>
          <p:spPr>
            <a:xfrm>
              <a:off x="3948945" y="1480256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508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1DDFEA09-C992-F041-BF6E-B566618ED4CE}"/>
              </a:ext>
            </a:extLst>
          </p:cNvPr>
          <p:cNvSpPr txBox="1"/>
          <p:nvPr/>
        </p:nvSpPr>
        <p:spPr>
          <a:xfrm>
            <a:off x="1593939" y="2100257"/>
            <a:ext cx="5970481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Aliasing: Two signals become indistinguishable</a:t>
            </a:r>
          </a:p>
          <a:p>
            <a:r>
              <a:rPr lang="en-US" sz="2400" dirty="0">
                <a:solidFill>
                  <a:schemeClr val="bg1"/>
                </a:solidFill>
              </a:rPr>
              <a:t>                 after sampling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ED902DB-2892-EF43-992A-A30F435E0C07}"/>
              </a:ext>
            </a:extLst>
          </p:cNvPr>
          <p:cNvSpPr txBox="1"/>
          <p:nvPr/>
        </p:nvSpPr>
        <p:spPr>
          <a:xfrm>
            <a:off x="1143000" y="0"/>
            <a:ext cx="68580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398174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DB7EE52-3B8B-2046-BFE6-CD52438373DC}"/>
              </a:ext>
            </a:extLst>
          </p:cNvPr>
          <p:cNvGrpSpPr/>
          <p:nvPr/>
        </p:nvGrpSpPr>
        <p:grpSpPr>
          <a:xfrm>
            <a:off x="1358850" y="440170"/>
            <a:ext cx="6459287" cy="2166570"/>
            <a:chOff x="287800" y="543351"/>
            <a:chExt cx="8612382" cy="2888759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87497B-0133-B148-817B-147C02D7097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5C3F8A-9A16-3147-86C9-D4B854300DB2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167C9-97B2-6C49-837B-65C95CAF22D5}"/>
                </a:ext>
              </a:extLst>
            </p:cNvPr>
            <p:cNvSpPr txBox="1"/>
            <p:nvPr/>
          </p:nvSpPr>
          <p:spPr>
            <a:xfrm rot="16200000">
              <a:off x="24755" y="1337820"/>
              <a:ext cx="126475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469CFBF-ADF7-F04E-A1DF-D743A3DCC3C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DC6EDA-FE75-E24B-902F-AD654364320F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10E216-3CDA-6A43-B873-E631F134F40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5B381B-4432-CA48-A628-C33F54A5A55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8F7448-07CB-7047-9650-808EE0C7255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F24F3E-7CE6-9741-A8AC-7BB9B6E193C7}"/>
                </a:ext>
              </a:extLst>
            </p:cNvPr>
            <p:cNvSpPr txBox="1"/>
            <p:nvPr/>
          </p:nvSpPr>
          <p:spPr>
            <a:xfrm>
              <a:off x="2031600" y="2755002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CCEEF3-6F82-7945-A5F2-9699DC6DDA58}"/>
                </a:ext>
              </a:extLst>
            </p:cNvPr>
            <p:cNvSpPr txBox="1"/>
            <p:nvPr/>
          </p:nvSpPr>
          <p:spPr>
            <a:xfrm>
              <a:off x="3482447" y="2748208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A079CF-228C-CB43-A864-1C7E03433821}"/>
                </a:ext>
              </a:extLst>
            </p:cNvPr>
            <p:cNvSpPr txBox="1"/>
            <p:nvPr/>
          </p:nvSpPr>
          <p:spPr>
            <a:xfrm>
              <a:off x="4969871" y="2741412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B903BB-4D58-CA42-BBB4-865361F7FC7B}"/>
                </a:ext>
              </a:extLst>
            </p:cNvPr>
            <p:cNvSpPr txBox="1"/>
            <p:nvPr/>
          </p:nvSpPr>
          <p:spPr>
            <a:xfrm>
              <a:off x="6457293" y="2734616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2B93A5-4E83-D24B-99B9-2E3A2B2E9127}"/>
                </a:ext>
              </a:extLst>
            </p:cNvPr>
            <p:cNvSpPr txBox="1"/>
            <p:nvPr/>
          </p:nvSpPr>
          <p:spPr>
            <a:xfrm>
              <a:off x="7944716" y="2727820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0D696B4-1CB5-0E40-8F14-2ADB5B50B327}"/>
                </a:ext>
              </a:extLst>
            </p:cNvPr>
            <p:cNvSpPr txBox="1"/>
            <p:nvPr/>
          </p:nvSpPr>
          <p:spPr>
            <a:xfrm>
              <a:off x="7635427" y="2163566"/>
              <a:ext cx="126475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02A1CAB-45DD-BC48-A937-F09C74D045C6}"/>
                </a:ext>
              </a:extLst>
            </p:cNvPr>
            <p:cNvSpPr txBox="1"/>
            <p:nvPr/>
          </p:nvSpPr>
          <p:spPr>
            <a:xfrm>
              <a:off x="601251" y="2748208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0.00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12932BB-2876-1042-A337-E44733096372}"/>
              </a:ext>
            </a:extLst>
          </p:cNvPr>
          <p:cNvGrpSpPr/>
          <p:nvPr/>
        </p:nvGrpSpPr>
        <p:grpSpPr>
          <a:xfrm>
            <a:off x="1820523" y="950467"/>
            <a:ext cx="4387592" cy="777563"/>
            <a:chOff x="878367" y="2123989"/>
            <a:chExt cx="5850123" cy="1036751"/>
          </a:xfrm>
        </p:grpSpPr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EB54B3-AB3F-A84C-99CB-916A08C0ADA3}"/>
                </a:ext>
              </a:extLst>
            </p:cNvPr>
            <p:cNvSpPr/>
            <p:nvPr/>
          </p:nvSpPr>
          <p:spPr>
            <a:xfrm>
              <a:off x="878367" y="2123989"/>
              <a:ext cx="1476322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A186F9C6-0EB9-6343-9881-A2BA8D4A9982}"/>
                </a:ext>
              </a:extLst>
            </p:cNvPr>
            <p:cNvSpPr/>
            <p:nvPr/>
          </p:nvSpPr>
          <p:spPr>
            <a:xfrm>
              <a:off x="2339567" y="2160983"/>
              <a:ext cx="1476322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8E734B2A-4689-A24C-BB89-B15953221267}"/>
                </a:ext>
              </a:extLst>
            </p:cNvPr>
            <p:cNvSpPr/>
            <p:nvPr/>
          </p:nvSpPr>
          <p:spPr>
            <a:xfrm>
              <a:off x="3796270" y="2225801"/>
              <a:ext cx="1476322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FBD11209-37CA-3849-ADA4-441EB001C6B6}"/>
                </a:ext>
              </a:extLst>
            </p:cNvPr>
            <p:cNvSpPr/>
            <p:nvPr/>
          </p:nvSpPr>
          <p:spPr>
            <a:xfrm>
              <a:off x="5252168" y="2288036"/>
              <a:ext cx="1476322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4EC8AB32-D195-384F-A680-E0EB47FDBE15}"/>
              </a:ext>
            </a:extLst>
          </p:cNvPr>
          <p:cNvGrpSpPr/>
          <p:nvPr/>
        </p:nvGrpSpPr>
        <p:grpSpPr>
          <a:xfrm>
            <a:off x="1360559" y="2564388"/>
            <a:ext cx="6459287" cy="2166570"/>
            <a:chOff x="287800" y="543351"/>
            <a:chExt cx="8612382" cy="2888759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413339A-0E43-EB4C-B080-64E4EC85F53F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7FB2AF83-484D-9B40-8DC6-EECAAA2B55AD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075BC219-C9B5-1544-A6DD-147341CD780A}"/>
                </a:ext>
              </a:extLst>
            </p:cNvPr>
            <p:cNvSpPr txBox="1"/>
            <p:nvPr/>
          </p:nvSpPr>
          <p:spPr>
            <a:xfrm rot="16200000">
              <a:off x="24755" y="1337820"/>
              <a:ext cx="126475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Amplitude</a:t>
              </a:r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81ACCDB2-2AAC-7E4E-9E32-6CC5AE352659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BFA6CC63-6CAF-7649-8B44-C0062C2E1830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394E5543-6B81-184C-9A1E-825B42926514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AC13B2DD-896F-AD45-AFF9-95A82DC03620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DC74717F-4D91-CE46-B23F-1D7318432141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441D53E7-C6DF-5D45-9B4D-4CA723267626}"/>
                </a:ext>
              </a:extLst>
            </p:cNvPr>
            <p:cNvSpPr txBox="1"/>
            <p:nvPr/>
          </p:nvSpPr>
          <p:spPr>
            <a:xfrm>
              <a:off x="2031600" y="2755002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0.25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8BF7C58-7AD8-624A-BFEF-9AF3F2BBD8B9}"/>
                </a:ext>
              </a:extLst>
            </p:cNvPr>
            <p:cNvSpPr txBox="1"/>
            <p:nvPr/>
          </p:nvSpPr>
          <p:spPr>
            <a:xfrm>
              <a:off x="3482447" y="2748208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0.50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FC782E35-02A2-4F4B-9CCD-4461F9E8386F}"/>
                </a:ext>
              </a:extLst>
            </p:cNvPr>
            <p:cNvSpPr txBox="1"/>
            <p:nvPr/>
          </p:nvSpPr>
          <p:spPr>
            <a:xfrm>
              <a:off x="4969871" y="2741412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0.75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5B81D1F2-EC75-254A-AB7E-362B7B309FEC}"/>
                </a:ext>
              </a:extLst>
            </p:cNvPr>
            <p:cNvSpPr txBox="1"/>
            <p:nvPr/>
          </p:nvSpPr>
          <p:spPr>
            <a:xfrm>
              <a:off x="6457293" y="2734616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1.00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5D22633A-F168-D645-BE70-6979422A2DB6}"/>
                </a:ext>
              </a:extLst>
            </p:cNvPr>
            <p:cNvSpPr txBox="1"/>
            <p:nvPr/>
          </p:nvSpPr>
          <p:spPr>
            <a:xfrm>
              <a:off x="7944716" y="2727820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1.25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B246B1A6-9CEA-3F44-912E-E60021161B4D}"/>
                </a:ext>
              </a:extLst>
            </p:cNvPr>
            <p:cNvSpPr txBox="1"/>
            <p:nvPr/>
          </p:nvSpPr>
          <p:spPr>
            <a:xfrm>
              <a:off x="7635427" y="2163566"/>
              <a:ext cx="126475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Time (sec)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EADDCB29-4A26-B44B-8714-93FE030287FD}"/>
                </a:ext>
              </a:extLst>
            </p:cNvPr>
            <p:cNvSpPr txBox="1"/>
            <p:nvPr/>
          </p:nvSpPr>
          <p:spPr>
            <a:xfrm>
              <a:off x="601251" y="2748208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0.00</a:t>
              </a:r>
            </a:p>
          </p:txBody>
        </p:sp>
      </p:grp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74A8C879-DBC3-B944-A4FD-C60B7BA31B55}"/>
              </a:ext>
            </a:extLst>
          </p:cNvPr>
          <p:cNvCxnSpPr>
            <a:cxnSpLocks/>
          </p:cNvCxnSpPr>
          <p:nvPr/>
        </p:nvCxnSpPr>
        <p:spPr>
          <a:xfrm flipV="1">
            <a:off x="2666700" y="1625165"/>
            <a:ext cx="0" cy="42527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C4B8CA75-2A4E-F34E-A09B-B9B12DBF5F23}"/>
              </a:ext>
            </a:extLst>
          </p:cNvPr>
          <p:cNvCxnSpPr>
            <a:cxnSpLocks/>
          </p:cNvCxnSpPr>
          <p:nvPr/>
        </p:nvCxnSpPr>
        <p:spPr>
          <a:xfrm flipV="1">
            <a:off x="3754835" y="1652911"/>
            <a:ext cx="0" cy="39753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F3AA8FB8-5EAA-E34C-9FA6-9F1063F9C7E1}"/>
              </a:ext>
            </a:extLst>
          </p:cNvPr>
          <p:cNvCxnSpPr>
            <a:cxnSpLocks/>
          </p:cNvCxnSpPr>
          <p:nvPr/>
        </p:nvCxnSpPr>
        <p:spPr>
          <a:xfrm flipV="1">
            <a:off x="4842971" y="1680656"/>
            <a:ext cx="0" cy="369788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7110EDEC-9244-6848-B13A-B91945D03AF4}"/>
              </a:ext>
            </a:extLst>
          </p:cNvPr>
          <p:cNvCxnSpPr>
            <a:cxnSpLocks/>
          </p:cNvCxnSpPr>
          <p:nvPr/>
        </p:nvCxnSpPr>
        <p:spPr>
          <a:xfrm flipV="1">
            <a:off x="5931106" y="1708402"/>
            <a:ext cx="0" cy="34204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170EC166-6646-9F41-B9A1-AC0B857967E3}"/>
              </a:ext>
            </a:extLst>
          </p:cNvPr>
          <p:cNvCxnSpPr>
            <a:cxnSpLocks/>
          </p:cNvCxnSpPr>
          <p:nvPr/>
        </p:nvCxnSpPr>
        <p:spPr>
          <a:xfrm flipV="1">
            <a:off x="2666700" y="3742465"/>
            <a:ext cx="0" cy="42527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73B16302-22CE-C840-B5AE-B7FADD1A258F}"/>
              </a:ext>
            </a:extLst>
          </p:cNvPr>
          <p:cNvCxnSpPr>
            <a:cxnSpLocks/>
          </p:cNvCxnSpPr>
          <p:nvPr/>
        </p:nvCxnSpPr>
        <p:spPr>
          <a:xfrm flipV="1">
            <a:off x="3754835" y="3770211"/>
            <a:ext cx="0" cy="39753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ECEDB608-EC88-3A48-9D87-A00DDBDB61E6}"/>
              </a:ext>
            </a:extLst>
          </p:cNvPr>
          <p:cNvCxnSpPr>
            <a:cxnSpLocks/>
          </p:cNvCxnSpPr>
          <p:nvPr/>
        </p:nvCxnSpPr>
        <p:spPr>
          <a:xfrm flipV="1">
            <a:off x="4842971" y="3787871"/>
            <a:ext cx="0" cy="369788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9FCCEE07-46D9-A04D-85E1-638B51EE426F}"/>
              </a:ext>
            </a:extLst>
          </p:cNvPr>
          <p:cNvCxnSpPr>
            <a:cxnSpLocks/>
          </p:cNvCxnSpPr>
          <p:nvPr/>
        </p:nvCxnSpPr>
        <p:spPr>
          <a:xfrm flipV="1">
            <a:off x="5931106" y="3795446"/>
            <a:ext cx="0" cy="34204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7FF8A8-ACAB-9E46-AA3A-E6E65F65CDAF}"/>
              </a:ext>
            </a:extLst>
          </p:cNvPr>
          <p:cNvCxnSpPr/>
          <p:nvPr/>
        </p:nvCxnSpPr>
        <p:spPr>
          <a:xfrm>
            <a:off x="1820523" y="3742465"/>
            <a:ext cx="4808878" cy="0"/>
          </a:xfrm>
          <a:prstGeom prst="line">
            <a:avLst/>
          </a:prstGeom>
          <a:ln w="508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578C50B2-EECE-D24E-BB9D-3E8530487E90}"/>
              </a:ext>
            </a:extLst>
          </p:cNvPr>
          <p:cNvSpPr txBox="1"/>
          <p:nvPr/>
        </p:nvSpPr>
        <p:spPr>
          <a:xfrm>
            <a:off x="1143000" y="0"/>
            <a:ext cx="68580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Aliasing</a:t>
            </a:r>
          </a:p>
        </p:txBody>
      </p:sp>
    </p:spTree>
    <p:extLst>
      <p:ext uri="{BB962C8B-B14F-4D97-AF65-F5344CB8AC3E}">
        <p14:creationId xmlns:p14="http://schemas.microsoft.com/office/powerpoint/2010/main" val="22125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liasing_helicopter">
            <a:hlinkClick r:id="" action="ppaction://media"/>
            <a:extLst>
              <a:ext uri="{FF2B5EF4-FFF2-40B4-BE49-F238E27FC236}">
                <a16:creationId xmlns:a16="http://schemas.microsoft.com/office/drawing/2014/main" id="{DCD662A7-7AC7-1B40-B4CE-C2D8C26920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578434"/>
            <a:ext cx="6858000" cy="38576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638571-5608-2547-87FF-2B8A4D8AB461}"/>
              </a:ext>
            </a:extLst>
          </p:cNvPr>
          <p:cNvSpPr txBox="1"/>
          <p:nvPr/>
        </p:nvSpPr>
        <p:spPr>
          <a:xfrm>
            <a:off x="1143000" y="0"/>
            <a:ext cx="68580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Aliasing</a:t>
            </a:r>
          </a:p>
        </p:txBody>
      </p:sp>
    </p:spTree>
    <p:extLst>
      <p:ext uri="{BB962C8B-B14F-4D97-AF65-F5344CB8AC3E}">
        <p14:creationId xmlns:p14="http://schemas.microsoft.com/office/powerpoint/2010/main" val="79261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136979-8E79-7E48-9908-76A9A69DF27E}"/>
              </a:ext>
            </a:extLst>
          </p:cNvPr>
          <p:cNvSpPr txBox="1"/>
          <p:nvPr/>
        </p:nvSpPr>
        <p:spPr>
          <a:xfrm>
            <a:off x="1143000" y="0"/>
            <a:ext cx="68580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Aliasing in real life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764855-2858-E343-BA4D-5F22BB380CF7}"/>
              </a:ext>
            </a:extLst>
          </p:cNvPr>
          <p:cNvSpPr txBox="1"/>
          <p:nvPr/>
        </p:nvSpPr>
        <p:spPr>
          <a:xfrm>
            <a:off x="1143000" y="4866501"/>
            <a:ext cx="38912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https://</a:t>
            </a:r>
            <a:r>
              <a:rPr lang="en-US" sz="1350" dirty="0" err="1"/>
              <a:t>www.youtube.com</a:t>
            </a:r>
            <a:r>
              <a:rPr lang="en-US" sz="1350" dirty="0"/>
              <a:t>/</a:t>
            </a:r>
            <a:r>
              <a:rPr lang="en-US" sz="1350" dirty="0" err="1"/>
              <a:t>watch?v</a:t>
            </a:r>
            <a:r>
              <a:rPr lang="en-US" sz="1350" dirty="0"/>
              <a:t>=</a:t>
            </a:r>
            <a:r>
              <a:rPr lang="en-US" sz="1350" dirty="0" err="1"/>
              <a:t>QOwzkND_ooU</a:t>
            </a:r>
            <a:endParaRPr lang="en-US" sz="1350" dirty="0"/>
          </a:p>
        </p:txBody>
      </p:sp>
      <p:pic>
        <p:nvPicPr>
          <p:cNvPr id="4" name="Online Media 3" descr="wagonWheel_opticalIllusion">
            <a:hlinkClick r:id="" action="ppaction://media"/>
            <a:extLst>
              <a:ext uri="{FF2B5EF4-FFF2-40B4-BE49-F238E27FC236}">
                <a16:creationId xmlns:a16="http://schemas.microsoft.com/office/drawing/2014/main" id="{F4A2C80B-5CE4-B149-9EC4-E8FA690891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642938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5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299A05-CF62-F541-AEA5-03DCA186C4AC}"/>
              </a:ext>
            </a:extLst>
          </p:cNvPr>
          <p:cNvSpPr txBox="1"/>
          <p:nvPr/>
        </p:nvSpPr>
        <p:spPr>
          <a:xfrm>
            <a:off x="1143001" y="564890"/>
            <a:ext cx="6857999" cy="55399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</a:rPr>
              <a:t>How to find a good sample rate?</a:t>
            </a:r>
          </a:p>
        </p:txBody>
      </p:sp>
    </p:spTree>
    <p:extLst>
      <p:ext uri="{BB962C8B-B14F-4D97-AF65-F5344CB8AC3E}">
        <p14:creationId xmlns:p14="http://schemas.microsoft.com/office/powerpoint/2010/main" val="26797113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299A05-CF62-F541-AEA5-03DCA186C4AC}"/>
              </a:ext>
            </a:extLst>
          </p:cNvPr>
          <p:cNvSpPr txBox="1"/>
          <p:nvPr/>
        </p:nvSpPr>
        <p:spPr>
          <a:xfrm>
            <a:off x="1143001" y="564890"/>
            <a:ext cx="6857999" cy="55399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</a:rPr>
              <a:t>How to find a good sample rate?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2F1CF8-DBC2-8B46-AC1C-3AD02D1DFA17}"/>
              </a:ext>
            </a:extLst>
          </p:cNvPr>
          <p:cNvSpPr txBox="1"/>
          <p:nvPr/>
        </p:nvSpPr>
        <p:spPr>
          <a:xfrm>
            <a:off x="1143001" y="1859300"/>
            <a:ext cx="6857999" cy="15696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Nyquist sampling theorem:</a:t>
            </a:r>
          </a:p>
          <a:p>
            <a:r>
              <a:rPr lang="en-US" sz="2400" dirty="0">
                <a:solidFill>
                  <a:schemeClr val="bg1"/>
                </a:solidFill>
              </a:rPr>
              <a:t>In order to uniquely represent a signal F(t) by a set of samples, the sampling rate must be more than twice the highest frequency component present in F(t).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F6EB1A-91D4-FE4A-BFAC-C51B1D23E322}"/>
              </a:ext>
            </a:extLst>
          </p:cNvPr>
          <p:cNvSpPr txBox="1"/>
          <p:nvPr/>
        </p:nvSpPr>
        <p:spPr>
          <a:xfrm>
            <a:off x="1143001" y="3557663"/>
            <a:ext cx="68579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If sample rate is f</a:t>
            </a:r>
            <a:r>
              <a:rPr lang="en-US" sz="2100" baseline="-25000" dirty="0"/>
              <a:t>s</a:t>
            </a:r>
            <a:r>
              <a:rPr lang="en-US" sz="2100" dirty="0"/>
              <a:t> and maximum frequency we want </a:t>
            </a:r>
          </a:p>
          <a:p>
            <a:r>
              <a:rPr lang="en-US" sz="2100" dirty="0"/>
              <a:t>record is </a:t>
            </a:r>
            <a:r>
              <a:rPr lang="en-US" sz="2100" dirty="0" err="1"/>
              <a:t>f</a:t>
            </a:r>
            <a:r>
              <a:rPr lang="en-US" sz="2100" baseline="-25000" dirty="0" err="1"/>
              <a:t>max</a:t>
            </a:r>
            <a:r>
              <a:rPr lang="en-US" sz="2100" baseline="-25000" dirty="0"/>
              <a:t> </a:t>
            </a:r>
            <a:r>
              <a:rPr lang="en-US" sz="2100" dirty="0"/>
              <a:t>, then </a:t>
            </a:r>
            <a:endParaRPr lang="en-US" sz="2100" baseline="-25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FAF5E4-5734-8A43-B2C0-84692A8EC6F5}"/>
              </a:ext>
            </a:extLst>
          </p:cNvPr>
          <p:cNvSpPr txBox="1"/>
          <p:nvPr/>
        </p:nvSpPr>
        <p:spPr>
          <a:xfrm>
            <a:off x="3815605" y="4425030"/>
            <a:ext cx="137864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/>
              <a:t>f</a:t>
            </a:r>
            <a:r>
              <a:rPr lang="en-US" sz="2700" baseline="-25000" dirty="0"/>
              <a:t>s</a:t>
            </a:r>
            <a:r>
              <a:rPr lang="en-US" sz="2700" dirty="0"/>
              <a:t> &gt; 2f</a:t>
            </a:r>
            <a:r>
              <a:rPr lang="en-US" sz="2700" baseline="-25000" dirty="0"/>
              <a:t>max</a:t>
            </a:r>
          </a:p>
        </p:txBody>
      </p:sp>
    </p:spTree>
    <p:extLst>
      <p:ext uri="{BB962C8B-B14F-4D97-AF65-F5344CB8AC3E}">
        <p14:creationId xmlns:p14="http://schemas.microsoft.com/office/powerpoint/2010/main" val="23371867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2F1CF8-DBC2-8B46-AC1C-3AD02D1DFA17}"/>
              </a:ext>
            </a:extLst>
          </p:cNvPr>
          <p:cNvSpPr txBox="1"/>
          <p:nvPr/>
        </p:nvSpPr>
        <p:spPr>
          <a:xfrm>
            <a:off x="1143000" y="2970036"/>
            <a:ext cx="6857999" cy="193899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Nyquist frequency = Maximum alias-free frequency for a given sample rate.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Nyquist rate = Lower bound of sample rate for a signal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CE30180-5217-9E48-A3C3-86540A82353B}"/>
              </a:ext>
            </a:extLst>
          </p:cNvPr>
          <p:cNvGrpSpPr/>
          <p:nvPr/>
        </p:nvGrpSpPr>
        <p:grpSpPr>
          <a:xfrm>
            <a:off x="1358850" y="712312"/>
            <a:ext cx="6459287" cy="2166570"/>
            <a:chOff x="287800" y="543351"/>
            <a:chExt cx="8612382" cy="2888759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3C240DE-99CE-8747-82B8-E5F9F1E5490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EC7E433-BC0B-2F4C-B201-21F05548E3F5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CB4936C-DD3D-2748-BB92-929BE61FA072}"/>
                </a:ext>
              </a:extLst>
            </p:cNvPr>
            <p:cNvSpPr txBox="1"/>
            <p:nvPr/>
          </p:nvSpPr>
          <p:spPr>
            <a:xfrm rot="16200000">
              <a:off x="24755" y="1337820"/>
              <a:ext cx="126475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Amplitude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EC17987-DB14-E642-BA84-F1B97778FBF5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7A38259-66C4-C74B-912D-12EAB0D4DB10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393BF45-3F14-0A4D-AE6C-D41FDF19EC41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D51E5D4-9A69-614E-8CAE-0CC7AC2E5619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994E15C-3C22-6349-B083-4EDDD80C624C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F2B589A-F624-7E44-AEA0-60E8C858CC0D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E1096641-3361-D74F-B464-261A5FE3FFF9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ABFE38F6-69B8-2F4E-8D30-D284F0729A90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A00C937-D1D1-4D41-A1AD-8E4D0E7E00BE}"/>
                </a:ext>
              </a:extLst>
            </p:cNvPr>
            <p:cNvSpPr txBox="1"/>
            <p:nvPr/>
          </p:nvSpPr>
          <p:spPr>
            <a:xfrm>
              <a:off x="2031600" y="2755002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0.25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1968A27-E526-3345-87BF-23B0127E467C}"/>
                </a:ext>
              </a:extLst>
            </p:cNvPr>
            <p:cNvSpPr txBox="1"/>
            <p:nvPr/>
          </p:nvSpPr>
          <p:spPr>
            <a:xfrm>
              <a:off x="3482447" y="2748208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0.50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492097A-D3F4-9C42-9F30-926BC3450EBA}"/>
                </a:ext>
              </a:extLst>
            </p:cNvPr>
            <p:cNvSpPr txBox="1"/>
            <p:nvPr/>
          </p:nvSpPr>
          <p:spPr>
            <a:xfrm>
              <a:off x="4969871" y="2741412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0.75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C4E3144-633E-4D42-9CDF-5C9CDACC280A}"/>
                </a:ext>
              </a:extLst>
            </p:cNvPr>
            <p:cNvSpPr txBox="1"/>
            <p:nvPr/>
          </p:nvSpPr>
          <p:spPr>
            <a:xfrm>
              <a:off x="6457293" y="2734616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1.00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29DEB6E-ED73-1B4B-B4F1-7249B24F9D0B}"/>
                </a:ext>
              </a:extLst>
            </p:cNvPr>
            <p:cNvSpPr txBox="1"/>
            <p:nvPr/>
          </p:nvSpPr>
          <p:spPr>
            <a:xfrm>
              <a:off x="7944716" y="2727820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1.25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69466C4-DCAD-6F4D-8572-AB43DF76E9E8}"/>
                </a:ext>
              </a:extLst>
            </p:cNvPr>
            <p:cNvSpPr txBox="1"/>
            <p:nvPr/>
          </p:nvSpPr>
          <p:spPr>
            <a:xfrm>
              <a:off x="7635427" y="2163566"/>
              <a:ext cx="126475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Time (sec)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8499831-6D08-754A-9DBF-A383E062EB09}"/>
                </a:ext>
              </a:extLst>
            </p:cNvPr>
            <p:cNvSpPr txBox="1"/>
            <p:nvPr/>
          </p:nvSpPr>
          <p:spPr>
            <a:xfrm>
              <a:off x="601251" y="2748208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0.00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D47E9BA-F708-B54E-8C4E-3CF83C022F10}"/>
              </a:ext>
            </a:extLst>
          </p:cNvPr>
          <p:cNvCxnSpPr/>
          <p:nvPr/>
        </p:nvCxnSpPr>
        <p:spPr>
          <a:xfrm flipV="1">
            <a:off x="2201956" y="1300691"/>
            <a:ext cx="0" cy="1014817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ACFB290-CD04-6B47-A11E-C97DA006659F}"/>
              </a:ext>
            </a:extLst>
          </p:cNvPr>
          <p:cNvCxnSpPr>
            <a:cxnSpLocks/>
          </p:cNvCxnSpPr>
          <p:nvPr/>
        </p:nvCxnSpPr>
        <p:spPr>
          <a:xfrm flipV="1">
            <a:off x="2830606" y="1525119"/>
            <a:ext cx="0" cy="7903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2BB4447-D3D2-4947-BC58-EE92353875A3}"/>
              </a:ext>
            </a:extLst>
          </p:cNvPr>
          <p:cNvCxnSpPr>
            <a:cxnSpLocks/>
          </p:cNvCxnSpPr>
          <p:nvPr/>
        </p:nvCxnSpPr>
        <p:spPr>
          <a:xfrm flipV="1">
            <a:off x="3459256" y="1927473"/>
            <a:ext cx="0" cy="388035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7504BEF-EE94-844D-BCB3-194683F53459}"/>
              </a:ext>
            </a:extLst>
          </p:cNvPr>
          <p:cNvCxnSpPr>
            <a:cxnSpLocks/>
          </p:cNvCxnSpPr>
          <p:nvPr/>
        </p:nvCxnSpPr>
        <p:spPr>
          <a:xfrm flipV="1">
            <a:off x="4087906" y="1525119"/>
            <a:ext cx="0" cy="7903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F6B59A4-B8D8-A446-A79F-318D0A9A396F}"/>
              </a:ext>
            </a:extLst>
          </p:cNvPr>
          <p:cNvCxnSpPr>
            <a:cxnSpLocks/>
          </p:cNvCxnSpPr>
          <p:nvPr/>
        </p:nvCxnSpPr>
        <p:spPr>
          <a:xfrm flipV="1">
            <a:off x="4716556" y="1300690"/>
            <a:ext cx="0" cy="1014818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242A2D1-2D2A-B146-9CE1-80EA9D43DC45}"/>
              </a:ext>
            </a:extLst>
          </p:cNvPr>
          <p:cNvCxnSpPr>
            <a:cxnSpLocks/>
          </p:cNvCxnSpPr>
          <p:nvPr/>
        </p:nvCxnSpPr>
        <p:spPr>
          <a:xfrm flipV="1">
            <a:off x="5345206" y="1837764"/>
            <a:ext cx="0" cy="477745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ED1AE08-BA47-1F4A-AF20-62FD20FAEEFC}"/>
              </a:ext>
            </a:extLst>
          </p:cNvPr>
          <p:cNvCxnSpPr>
            <a:cxnSpLocks/>
          </p:cNvCxnSpPr>
          <p:nvPr/>
        </p:nvCxnSpPr>
        <p:spPr>
          <a:xfrm flipV="1">
            <a:off x="5973856" y="1837764"/>
            <a:ext cx="0" cy="477745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866C82E-683F-3D45-B209-0DAB8C147421}"/>
              </a:ext>
            </a:extLst>
          </p:cNvPr>
          <p:cNvCxnSpPr>
            <a:cxnSpLocks/>
          </p:cNvCxnSpPr>
          <p:nvPr/>
        </p:nvCxnSpPr>
        <p:spPr>
          <a:xfrm>
            <a:off x="4011451" y="228600"/>
            <a:ext cx="0" cy="2125472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238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A35CD67-B35A-9947-9505-A64488F6E8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23950"/>
            <a:ext cx="5690124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99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20F88-7E38-DB4C-A68E-F0F14C26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17"/>
          <a:stretch/>
        </p:blipFill>
        <p:spPr>
          <a:xfrm>
            <a:off x="1845749" y="781610"/>
            <a:ext cx="10176788" cy="297516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BAA94-F844-D440-9788-191F76B1C115}"/>
              </a:ext>
            </a:extLst>
          </p:cNvPr>
          <p:cNvCxnSpPr>
            <a:cxnSpLocks/>
          </p:cNvCxnSpPr>
          <p:nvPr/>
        </p:nvCxnSpPr>
        <p:spPr>
          <a:xfrm>
            <a:off x="4108076" y="1432112"/>
            <a:ext cx="0" cy="867335"/>
          </a:xfrm>
          <a:prstGeom prst="line">
            <a:avLst/>
          </a:prstGeom>
          <a:ln w="34925">
            <a:solidFill>
              <a:schemeClr val="bg1">
                <a:lumMod val="50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D6334D-42A9-3D49-89DF-8B490C236BAD}"/>
              </a:ext>
            </a:extLst>
          </p:cNvPr>
          <p:cNvSpPr txBox="1"/>
          <p:nvPr/>
        </p:nvSpPr>
        <p:spPr>
          <a:xfrm>
            <a:off x="3543300" y="1986803"/>
            <a:ext cx="322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/>
              <p:nvPr/>
            </p:nvSpPr>
            <p:spPr>
              <a:xfrm>
                <a:off x="3356581" y="2572726"/>
                <a:ext cx="7040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3429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6581" y="2572726"/>
                <a:ext cx="704039" cy="276999"/>
              </a:xfrm>
              <a:prstGeom prst="rect">
                <a:avLst/>
              </a:prstGeom>
              <a:blipFill>
                <a:blip r:embed="rId3"/>
                <a:stretch>
                  <a:fillRect l="-3571" t="-9091" r="-8929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7356B3-CEAD-E74A-AEBD-3F64EF9B9C54}"/>
              </a:ext>
            </a:extLst>
          </p:cNvPr>
          <p:cNvSpPr txBox="1"/>
          <p:nvPr/>
        </p:nvSpPr>
        <p:spPr>
          <a:xfrm>
            <a:off x="3486548" y="160895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/>
              <p:nvPr/>
            </p:nvSpPr>
            <p:spPr>
              <a:xfrm rot="16200000">
                <a:off x="2775486" y="1777614"/>
                <a:ext cx="6735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3429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775486" y="1777614"/>
                <a:ext cx="673582" cy="276999"/>
              </a:xfrm>
              <a:prstGeom prst="rect">
                <a:avLst/>
              </a:prstGeom>
              <a:blipFill>
                <a:blip r:embed="rId4"/>
                <a:stretch>
                  <a:fillRect l="-4348" t="-9259" r="-34783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F088280-9FFA-334A-A48C-5C6D8082BED8}"/>
              </a:ext>
            </a:extLst>
          </p:cNvPr>
          <p:cNvCxnSpPr>
            <a:cxnSpLocks/>
          </p:cNvCxnSpPr>
          <p:nvPr/>
        </p:nvCxnSpPr>
        <p:spPr>
          <a:xfrm flipV="1">
            <a:off x="3356581" y="1432111"/>
            <a:ext cx="0" cy="855449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9CB835A-907F-6545-93AF-776D83609242}"/>
              </a:ext>
            </a:extLst>
          </p:cNvPr>
          <p:cNvCxnSpPr>
            <a:cxnSpLocks/>
          </p:cNvCxnSpPr>
          <p:nvPr/>
        </p:nvCxnSpPr>
        <p:spPr>
          <a:xfrm>
            <a:off x="3356581" y="2401860"/>
            <a:ext cx="751496" cy="0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8AEB9A30-CA97-D144-875F-56B615FB3F77}"/>
              </a:ext>
            </a:extLst>
          </p:cNvPr>
          <p:cNvGrpSpPr/>
          <p:nvPr/>
        </p:nvGrpSpPr>
        <p:grpSpPr>
          <a:xfrm>
            <a:off x="1418524" y="3989384"/>
            <a:ext cx="4803773" cy="733229"/>
            <a:chOff x="367365" y="5319177"/>
            <a:chExt cx="6405031" cy="9776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6B80930-C95F-3940-8B2F-12E2C775A2B5}"/>
                    </a:ext>
                  </a:extLst>
                </p:cNvPr>
                <p:cNvSpPr txBox="1"/>
                <p:nvPr/>
              </p:nvSpPr>
              <p:spPr>
                <a:xfrm>
                  <a:off x="367365" y="5319177"/>
                  <a:ext cx="2746221" cy="369332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𝑐𝑦𝑐𝑙𝑒𝑠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𝑝𝑒𝑟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𝑠𝑒𝑐𝑜𝑛𝑑</m:t>
                        </m:r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6B80930-C95F-3940-8B2F-12E2C775A2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7365" y="5319177"/>
                  <a:ext cx="2746221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3681" t="-4348" r="-1227" b="-347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81ADDA4-C4E0-A54D-8F94-625ED2A523D3}"/>
                    </a:ext>
                  </a:extLst>
                </p:cNvPr>
                <p:cNvSpPr txBox="1"/>
                <p:nvPr/>
              </p:nvSpPr>
              <p:spPr>
                <a:xfrm>
                  <a:off x="373272" y="5927483"/>
                  <a:ext cx="2753660" cy="369332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𝑎𝑛𝑔𝑙𝑒𝑠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𝑝𝑒𝑟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𝑐𝑦𝑐𝑙𝑒</m:t>
                        </m:r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81ADDA4-C4E0-A54D-8F94-625ED2A523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272" y="5927483"/>
                  <a:ext cx="2753660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1829" t="-4348" r="-3049" b="-347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F9C8195-23FC-9749-B546-811C612931F9}"/>
                    </a:ext>
                  </a:extLst>
                </p:cNvPr>
                <p:cNvSpPr txBox="1"/>
                <p:nvPr/>
              </p:nvSpPr>
              <p:spPr>
                <a:xfrm>
                  <a:off x="5034827" y="5681261"/>
                  <a:ext cx="1737569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=2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𝑓𝑡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F9C8195-23FC-9749-B546-811C612931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34827" y="5681261"/>
                  <a:ext cx="1737569" cy="492442"/>
                </a:xfrm>
                <a:prstGeom prst="rect">
                  <a:avLst/>
                </a:prstGeom>
                <a:blipFill>
                  <a:blip r:embed="rId7"/>
                  <a:stretch>
                    <a:fillRect l="-3846" r="-6731" b="-310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1143000" y="0"/>
            <a:ext cx="68580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Model for a signal </a:t>
            </a:r>
            <a:r>
              <a:rPr lang="en-US" sz="2100" dirty="0">
                <a:solidFill>
                  <a:schemeClr val="bg1"/>
                </a:solidFill>
              </a:rPr>
              <a:t>(frequency, amplitude, and phase)</a:t>
            </a:r>
          </a:p>
        </p:txBody>
      </p:sp>
    </p:spTree>
    <p:extLst>
      <p:ext uri="{BB962C8B-B14F-4D97-AF65-F5344CB8AC3E}">
        <p14:creationId xmlns:p14="http://schemas.microsoft.com/office/powerpoint/2010/main" val="264350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BD0130-B313-134F-86D3-B26C4BC1FA27}"/>
              </a:ext>
            </a:extLst>
          </p:cNvPr>
          <p:cNvSpPr txBox="1"/>
          <p:nvPr/>
        </p:nvSpPr>
        <p:spPr>
          <a:xfrm>
            <a:off x="1143000" y="0"/>
            <a:ext cx="68580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Nyquist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9467722-848C-264B-902A-4FC74DC89866}"/>
              </a:ext>
            </a:extLst>
          </p:cNvPr>
          <p:cNvCxnSpPr>
            <a:cxnSpLocks/>
          </p:cNvCxnSpPr>
          <p:nvPr/>
        </p:nvCxnSpPr>
        <p:spPr>
          <a:xfrm>
            <a:off x="4695553" y="2847498"/>
            <a:ext cx="224060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2FDCD37-9804-4341-B8C5-221064D58984}"/>
              </a:ext>
            </a:extLst>
          </p:cNvPr>
          <p:cNvCxnSpPr/>
          <p:nvPr/>
        </p:nvCxnSpPr>
        <p:spPr>
          <a:xfrm flipV="1">
            <a:off x="4697575" y="1164468"/>
            <a:ext cx="0" cy="1690461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DFAADFD-952D-1947-BCAB-F1C01E4870B5}"/>
              </a:ext>
            </a:extLst>
          </p:cNvPr>
          <p:cNvSpPr txBox="1"/>
          <p:nvPr/>
        </p:nvSpPr>
        <p:spPr>
          <a:xfrm rot="16200000">
            <a:off x="4045143" y="1919202"/>
            <a:ext cx="9958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Amplitude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257A70D-FAE6-574D-94D2-6C24839E1D96}"/>
              </a:ext>
            </a:extLst>
          </p:cNvPr>
          <p:cNvGrpSpPr/>
          <p:nvPr/>
        </p:nvGrpSpPr>
        <p:grpSpPr>
          <a:xfrm>
            <a:off x="5588521" y="2752540"/>
            <a:ext cx="236853" cy="453348"/>
            <a:chOff x="7225127" y="3524912"/>
            <a:chExt cx="315804" cy="604464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A7A8813-4491-8749-94D0-E7BDD13DEC8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DB7EC3A-4770-6543-A7E2-A4DF463E3C0F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4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4552713-9D98-784F-800F-7DD0B8A28314}"/>
              </a:ext>
            </a:extLst>
          </p:cNvPr>
          <p:cNvSpPr txBox="1"/>
          <p:nvPr/>
        </p:nvSpPr>
        <p:spPr>
          <a:xfrm>
            <a:off x="5178438" y="3113020"/>
            <a:ext cx="14852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Frequency (kHz)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D494F0-25FD-0A43-B8B8-97FAE9737ADC}"/>
              </a:ext>
            </a:extLst>
          </p:cNvPr>
          <p:cNvSpPr txBox="1"/>
          <p:nvPr/>
        </p:nvSpPr>
        <p:spPr>
          <a:xfrm>
            <a:off x="4504521" y="2900457"/>
            <a:ext cx="44544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   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E7441F9-DE28-E24B-A420-7743898156C0}"/>
              </a:ext>
            </a:extLst>
          </p:cNvPr>
          <p:cNvGrpSpPr/>
          <p:nvPr/>
        </p:nvGrpSpPr>
        <p:grpSpPr>
          <a:xfrm>
            <a:off x="6108923" y="2747189"/>
            <a:ext cx="236853" cy="453348"/>
            <a:chOff x="7225127" y="3524912"/>
            <a:chExt cx="315804" cy="60446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1CD62F1-47FD-DC4A-862D-B7098AE2E81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7AAE50E-25AB-EC40-8725-7123A249BD0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6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2C3E52A-5922-AD41-A49D-FA7DA7219BEC}"/>
              </a:ext>
            </a:extLst>
          </p:cNvPr>
          <p:cNvGrpSpPr/>
          <p:nvPr/>
        </p:nvGrpSpPr>
        <p:grpSpPr>
          <a:xfrm>
            <a:off x="6597752" y="2752540"/>
            <a:ext cx="236853" cy="453348"/>
            <a:chOff x="7225127" y="3524912"/>
            <a:chExt cx="315804" cy="604464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35017FF-B23C-1A43-B07C-DD44090370F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47F255D-3306-9343-A80C-8B70B8EA7F5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8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ED807F8-D69D-F244-B5E8-83F3BDB3DB67}"/>
              </a:ext>
            </a:extLst>
          </p:cNvPr>
          <p:cNvGrpSpPr/>
          <p:nvPr/>
        </p:nvGrpSpPr>
        <p:grpSpPr>
          <a:xfrm>
            <a:off x="5091743" y="2747189"/>
            <a:ext cx="236853" cy="453348"/>
            <a:chOff x="7225127" y="3524912"/>
            <a:chExt cx="315804" cy="604464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1FCC2B0-6A84-9E41-BACC-7401078E292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CC7B886-4192-8648-BA8E-BFF8AE48100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2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88FE173-0071-174C-A5A4-A14506BEBC22}"/>
                  </a:ext>
                </a:extLst>
              </p14:cNvPr>
              <p14:cNvContentPartPr/>
              <p14:nvPr/>
            </p14:nvContentPartPr>
            <p14:xfrm>
              <a:off x="4713758" y="1871018"/>
              <a:ext cx="2045250" cy="93825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88FE173-0071-174C-A5A4-A14506BEBC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99360" y="1856622"/>
                <a:ext cx="2073326" cy="966322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4E04C6F5-824F-3D43-B2BD-DE6AB71CF2DB}"/>
              </a:ext>
            </a:extLst>
          </p:cNvPr>
          <p:cNvSpPr txBox="1"/>
          <p:nvPr/>
        </p:nvSpPr>
        <p:spPr>
          <a:xfrm>
            <a:off x="4572000" y="3473165"/>
            <a:ext cx="228574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A 4 kHz frequency band starting at 2 kHz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1F1940B-80BB-0844-B0FE-053618006E6B}"/>
                  </a:ext>
                </a:extLst>
              </p14:cNvPr>
              <p14:cNvContentPartPr/>
              <p14:nvPr/>
            </p14:nvContentPartPr>
            <p14:xfrm>
              <a:off x="5308838" y="1951208"/>
              <a:ext cx="886140" cy="83025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1F1940B-80BB-0844-B0FE-053618006E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54871" y="1843243"/>
                <a:ext cx="993714" cy="1045820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Freeform 27">
            <a:extLst>
              <a:ext uri="{FF2B5EF4-FFF2-40B4-BE49-F238E27FC236}">
                <a16:creationId xmlns:a16="http://schemas.microsoft.com/office/drawing/2014/main" id="{151859C8-B7AB-D245-BA1C-09FAF6E3AD6D}"/>
              </a:ext>
            </a:extLst>
          </p:cNvPr>
          <p:cNvSpPr/>
          <p:nvPr/>
        </p:nvSpPr>
        <p:spPr>
          <a:xfrm rot="12015336">
            <a:off x="6133602" y="1416030"/>
            <a:ext cx="383768" cy="451756"/>
          </a:xfrm>
          <a:custGeom>
            <a:avLst/>
            <a:gdLst>
              <a:gd name="connsiteX0" fmla="*/ 0 w 511691"/>
              <a:gd name="connsiteY0" fmla="*/ 596348 h 602341"/>
              <a:gd name="connsiteX1" fmla="*/ 477078 w 511691"/>
              <a:gd name="connsiteY1" fmla="*/ 516835 h 602341"/>
              <a:gd name="connsiteX2" fmla="*/ 437322 w 511691"/>
              <a:gd name="connsiteY2" fmla="*/ 0 h 60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1691" h="602341">
                <a:moveTo>
                  <a:pt x="0" y="596348"/>
                </a:moveTo>
                <a:cubicBezTo>
                  <a:pt x="202095" y="606287"/>
                  <a:pt x="404191" y="616226"/>
                  <a:pt x="477078" y="516835"/>
                </a:cubicBezTo>
                <a:cubicBezTo>
                  <a:pt x="549965" y="417444"/>
                  <a:pt x="493643" y="208722"/>
                  <a:pt x="437322" y="0"/>
                </a:cubicBezTo>
              </a:path>
            </a:pathLst>
          </a:custGeom>
          <a:noFill/>
          <a:ln w="34925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6781407-89A3-044D-86B9-D0A1407E586C}"/>
              </a:ext>
            </a:extLst>
          </p:cNvPr>
          <p:cNvSpPr txBox="1"/>
          <p:nvPr/>
        </p:nvSpPr>
        <p:spPr>
          <a:xfrm>
            <a:off x="6310577" y="1426650"/>
            <a:ext cx="16754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err="1"/>
              <a:t>f</a:t>
            </a:r>
            <a:r>
              <a:rPr lang="en-US" sz="2100" baseline="-25000" dirty="0" err="1"/>
              <a:t>max</a:t>
            </a:r>
            <a:r>
              <a:rPr lang="en-US" sz="2100" dirty="0"/>
              <a:t> = 6000 Hz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68A3599-CC42-3F44-819B-7D35E335BA96}"/>
              </a:ext>
            </a:extLst>
          </p:cNvPr>
          <p:cNvCxnSpPr>
            <a:cxnSpLocks/>
          </p:cNvCxnSpPr>
          <p:nvPr/>
        </p:nvCxnSpPr>
        <p:spPr>
          <a:xfrm>
            <a:off x="1642354" y="2835597"/>
            <a:ext cx="224060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BAD039C-D0A1-944E-84B9-36712DE315F7}"/>
              </a:ext>
            </a:extLst>
          </p:cNvPr>
          <p:cNvCxnSpPr/>
          <p:nvPr/>
        </p:nvCxnSpPr>
        <p:spPr>
          <a:xfrm flipV="1">
            <a:off x="1644375" y="1152567"/>
            <a:ext cx="0" cy="1690461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3B223AC-9250-EE4B-B494-F35A915F4244}"/>
              </a:ext>
            </a:extLst>
          </p:cNvPr>
          <p:cNvSpPr txBox="1"/>
          <p:nvPr/>
        </p:nvSpPr>
        <p:spPr>
          <a:xfrm rot="16200000">
            <a:off x="991943" y="1907301"/>
            <a:ext cx="9958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Amplitude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CC6A0A5-BDD0-C343-872F-E0A6668B2514}"/>
              </a:ext>
            </a:extLst>
          </p:cNvPr>
          <p:cNvGrpSpPr/>
          <p:nvPr/>
        </p:nvGrpSpPr>
        <p:grpSpPr>
          <a:xfrm>
            <a:off x="2535321" y="2740639"/>
            <a:ext cx="236853" cy="453348"/>
            <a:chOff x="7225127" y="3524912"/>
            <a:chExt cx="315804" cy="60446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670DE7C-47C6-C943-B86A-46C04676A00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B139D7E-5414-B242-8988-4F85694ED3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8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541D882-56F9-D446-B091-DBA6FBAE098B}"/>
              </a:ext>
            </a:extLst>
          </p:cNvPr>
          <p:cNvSpPr txBox="1"/>
          <p:nvPr/>
        </p:nvSpPr>
        <p:spPr>
          <a:xfrm>
            <a:off x="2125238" y="3101119"/>
            <a:ext cx="14852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Frequency (Hz)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0794602-207B-8045-9F3D-4096C3AD0B3A}"/>
              </a:ext>
            </a:extLst>
          </p:cNvPr>
          <p:cNvSpPr txBox="1"/>
          <p:nvPr/>
        </p:nvSpPr>
        <p:spPr>
          <a:xfrm>
            <a:off x="1451321" y="2888556"/>
            <a:ext cx="44544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   0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136EEAF-0752-4F45-B6F8-9AD5FEB47A73}"/>
              </a:ext>
            </a:extLst>
          </p:cNvPr>
          <p:cNvGrpSpPr/>
          <p:nvPr/>
        </p:nvGrpSpPr>
        <p:grpSpPr>
          <a:xfrm>
            <a:off x="3055723" y="2735288"/>
            <a:ext cx="388235" cy="453348"/>
            <a:chOff x="7225126" y="3524912"/>
            <a:chExt cx="517647" cy="604464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85329AC-300F-044C-B83C-60454BD06FB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D5946C0-414D-314C-9353-D616BDB5FD9A}"/>
                </a:ext>
              </a:extLst>
            </p:cNvPr>
            <p:cNvSpPr txBox="1"/>
            <p:nvPr/>
          </p:nvSpPr>
          <p:spPr>
            <a:xfrm>
              <a:off x="7225126" y="3729267"/>
              <a:ext cx="51764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12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81FB580-86B4-BB4F-89AF-F2759F4C8DB6}"/>
              </a:ext>
            </a:extLst>
          </p:cNvPr>
          <p:cNvGrpSpPr/>
          <p:nvPr/>
        </p:nvGrpSpPr>
        <p:grpSpPr>
          <a:xfrm>
            <a:off x="3544551" y="2740639"/>
            <a:ext cx="388234" cy="453348"/>
            <a:chOff x="7225126" y="3524912"/>
            <a:chExt cx="517645" cy="604464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1FEF7F6-C872-4041-89F1-1DCE544B3B4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F28EA76-8EBE-D64F-A88B-1752D025560F}"/>
                </a:ext>
              </a:extLst>
            </p:cNvPr>
            <p:cNvSpPr txBox="1"/>
            <p:nvPr/>
          </p:nvSpPr>
          <p:spPr>
            <a:xfrm>
              <a:off x="7225126" y="3729267"/>
              <a:ext cx="517645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16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DFCD788-2074-1447-8B24-8EB15770EE7F}"/>
              </a:ext>
            </a:extLst>
          </p:cNvPr>
          <p:cNvGrpSpPr/>
          <p:nvPr/>
        </p:nvGrpSpPr>
        <p:grpSpPr>
          <a:xfrm>
            <a:off x="2038543" y="2735288"/>
            <a:ext cx="236853" cy="453348"/>
            <a:chOff x="7225127" y="3524912"/>
            <a:chExt cx="315804" cy="604464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6BC6B82-BAA6-9041-BEBB-A3CFD659B3B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F3EE75F-E8F2-6349-B6E6-7CA67DEEA83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4</a:t>
              </a:r>
            </a:p>
          </p:txBody>
        </p:sp>
      </p:grpSp>
      <p:sp>
        <p:nvSpPr>
          <p:cNvPr id="49" name="Freeform 48">
            <a:extLst>
              <a:ext uri="{FF2B5EF4-FFF2-40B4-BE49-F238E27FC236}">
                <a16:creationId xmlns:a16="http://schemas.microsoft.com/office/drawing/2014/main" id="{88F16C5D-9A83-A84E-8B23-06687A0033B9}"/>
              </a:ext>
            </a:extLst>
          </p:cNvPr>
          <p:cNvSpPr/>
          <p:nvPr/>
        </p:nvSpPr>
        <p:spPr>
          <a:xfrm>
            <a:off x="1666704" y="1468521"/>
            <a:ext cx="1970315" cy="1378977"/>
          </a:xfrm>
          <a:custGeom>
            <a:avLst/>
            <a:gdLst>
              <a:gd name="connsiteX0" fmla="*/ 0 w 2627086"/>
              <a:gd name="connsiteY0" fmla="*/ 1770790 h 1838636"/>
              <a:gd name="connsiteX1" fmla="*/ 87086 w 2627086"/>
              <a:gd name="connsiteY1" fmla="*/ 1712733 h 1838636"/>
              <a:gd name="connsiteX2" fmla="*/ 188686 w 2627086"/>
              <a:gd name="connsiteY2" fmla="*/ 1741761 h 1838636"/>
              <a:gd name="connsiteX3" fmla="*/ 304800 w 2627086"/>
              <a:gd name="connsiteY3" fmla="*/ 1669190 h 1838636"/>
              <a:gd name="connsiteX4" fmla="*/ 391886 w 2627086"/>
              <a:gd name="connsiteY4" fmla="*/ 1741761 h 1838636"/>
              <a:gd name="connsiteX5" fmla="*/ 566058 w 2627086"/>
              <a:gd name="connsiteY5" fmla="*/ 1669190 h 1838636"/>
              <a:gd name="connsiteX6" fmla="*/ 595086 w 2627086"/>
              <a:gd name="connsiteY6" fmla="*/ 1727247 h 1838636"/>
              <a:gd name="connsiteX7" fmla="*/ 653143 w 2627086"/>
              <a:gd name="connsiteY7" fmla="*/ 47 h 1838636"/>
              <a:gd name="connsiteX8" fmla="*/ 754743 w 2627086"/>
              <a:gd name="connsiteY8" fmla="*/ 1785304 h 1838636"/>
              <a:gd name="connsiteX9" fmla="*/ 885372 w 2627086"/>
              <a:gd name="connsiteY9" fmla="*/ 1393418 h 1838636"/>
              <a:gd name="connsiteX10" fmla="*/ 972458 w 2627086"/>
              <a:gd name="connsiteY10" fmla="*/ 1640161 h 1838636"/>
              <a:gd name="connsiteX11" fmla="*/ 1045029 w 2627086"/>
              <a:gd name="connsiteY11" fmla="*/ 1582104 h 1838636"/>
              <a:gd name="connsiteX12" fmla="*/ 1146629 w 2627086"/>
              <a:gd name="connsiteY12" fmla="*/ 1727247 h 1838636"/>
              <a:gd name="connsiteX13" fmla="*/ 1219200 w 2627086"/>
              <a:gd name="connsiteY13" fmla="*/ 1611133 h 1838636"/>
              <a:gd name="connsiteX14" fmla="*/ 1436915 w 2627086"/>
              <a:gd name="connsiteY14" fmla="*/ 1756276 h 1838636"/>
              <a:gd name="connsiteX15" fmla="*/ 1582058 w 2627086"/>
              <a:gd name="connsiteY15" fmla="*/ 1625647 h 1838636"/>
              <a:gd name="connsiteX16" fmla="*/ 1669143 w 2627086"/>
              <a:gd name="connsiteY16" fmla="*/ 1785304 h 1838636"/>
              <a:gd name="connsiteX17" fmla="*/ 1799772 w 2627086"/>
              <a:gd name="connsiteY17" fmla="*/ 1669190 h 1838636"/>
              <a:gd name="connsiteX18" fmla="*/ 1872343 w 2627086"/>
              <a:gd name="connsiteY18" fmla="*/ 1770790 h 1838636"/>
              <a:gd name="connsiteX19" fmla="*/ 1915886 w 2627086"/>
              <a:gd name="connsiteY19" fmla="*/ 812847 h 1838636"/>
              <a:gd name="connsiteX20" fmla="*/ 2119086 w 2627086"/>
              <a:gd name="connsiteY20" fmla="*/ 1785304 h 1838636"/>
              <a:gd name="connsiteX21" fmla="*/ 2235200 w 2627086"/>
              <a:gd name="connsiteY21" fmla="*/ 1654676 h 1838636"/>
              <a:gd name="connsiteX22" fmla="*/ 2394858 w 2627086"/>
              <a:gd name="connsiteY22" fmla="*/ 1785304 h 1838636"/>
              <a:gd name="connsiteX23" fmla="*/ 2510972 w 2627086"/>
              <a:gd name="connsiteY23" fmla="*/ 1727247 h 1838636"/>
              <a:gd name="connsiteX24" fmla="*/ 2627086 w 2627086"/>
              <a:gd name="connsiteY24" fmla="*/ 1828847 h 1838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27086" h="1838636">
                <a:moveTo>
                  <a:pt x="0" y="1770790"/>
                </a:moveTo>
                <a:cubicBezTo>
                  <a:pt x="27819" y="1744180"/>
                  <a:pt x="55638" y="1717571"/>
                  <a:pt x="87086" y="1712733"/>
                </a:cubicBezTo>
                <a:cubicBezTo>
                  <a:pt x="118534" y="1707895"/>
                  <a:pt x="152400" y="1749018"/>
                  <a:pt x="188686" y="1741761"/>
                </a:cubicBezTo>
                <a:cubicBezTo>
                  <a:pt x="224972" y="1734504"/>
                  <a:pt x="304800" y="1669190"/>
                  <a:pt x="304800" y="1669190"/>
                </a:cubicBezTo>
                <a:cubicBezTo>
                  <a:pt x="338667" y="1669190"/>
                  <a:pt x="348343" y="1741761"/>
                  <a:pt x="391886" y="1741761"/>
                </a:cubicBezTo>
                <a:cubicBezTo>
                  <a:pt x="435429" y="1741761"/>
                  <a:pt x="566058" y="1669190"/>
                  <a:pt x="566058" y="1669190"/>
                </a:cubicBezTo>
                <a:cubicBezTo>
                  <a:pt x="599925" y="1666771"/>
                  <a:pt x="580572" y="2005437"/>
                  <a:pt x="595086" y="1727247"/>
                </a:cubicBezTo>
                <a:cubicBezTo>
                  <a:pt x="609600" y="1449057"/>
                  <a:pt x="626534" y="-9629"/>
                  <a:pt x="653143" y="47"/>
                </a:cubicBezTo>
                <a:cubicBezTo>
                  <a:pt x="679753" y="9723"/>
                  <a:pt x="716038" y="1553075"/>
                  <a:pt x="754743" y="1785304"/>
                </a:cubicBezTo>
                <a:cubicBezTo>
                  <a:pt x="793448" y="2017533"/>
                  <a:pt x="849086" y="1417608"/>
                  <a:pt x="885372" y="1393418"/>
                </a:cubicBezTo>
                <a:cubicBezTo>
                  <a:pt x="921658" y="1369228"/>
                  <a:pt x="972458" y="1640161"/>
                  <a:pt x="972458" y="1640161"/>
                </a:cubicBezTo>
                <a:cubicBezTo>
                  <a:pt x="999067" y="1671608"/>
                  <a:pt x="1016001" y="1567590"/>
                  <a:pt x="1045029" y="1582104"/>
                </a:cubicBezTo>
                <a:cubicBezTo>
                  <a:pt x="1074057" y="1596618"/>
                  <a:pt x="1117601" y="1722409"/>
                  <a:pt x="1146629" y="1727247"/>
                </a:cubicBezTo>
                <a:cubicBezTo>
                  <a:pt x="1175657" y="1732085"/>
                  <a:pt x="1170819" y="1606295"/>
                  <a:pt x="1219200" y="1611133"/>
                </a:cubicBezTo>
                <a:cubicBezTo>
                  <a:pt x="1267581" y="1615971"/>
                  <a:pt x="1376439" y="1753857"/>
                  <a:pt x="1436915" y="1756276"/>
                </a:cubicBezTo>
                <a:cubicBezTo>
                  <a:pt x="1497391" y="1758695"/>
                  <a:pt x="1543353" y="1620809"/>
                  <a:pt x="1582058" y="1625647"/>
                </a:cubicBezTo>
                <a:cubicBezTo>
                  <a:pt x="1620763" y="1630485"/>
                  <a:pt x="1632857" y="1778047"/>
                  <a:pt x="1669143" y="1785304"/>
                </a:cubicBezTo>
                <a:cubicBezTo>
                  <a:pt x="1705429" y="1792561"/>
                  <a:pt x="1765905" y="1671609"/>
                  <a:pt x="1799772" y="1669190"/>
                </a:cubicBezTo>
                <a:cubicBezTo>
                  <a:pt x="1833639" y="1666771"/>
                  <a:pt x="1852991" y="1913514"/>
                  <a:pt x="1872343" y="1770790"/>
                </a:cubicBezTo>
                <a:cubicBezTo>
                  <a:pt x="1891695" y="1628066"/>
                  <a:pt x="1874762" y="810428"/>
                  <a:pt x="1915886" y="812847"/>
                </a:cubicBezTo>
                <a:cubicBezTo>
                  <a:pt x="1957010" y="815266"/>
                  <a:pt x="2065867" y="1644999"/>
                  <a:pt x="2119086" y="1785304"/>
                </a:cubicBezTo>
                <a:cubicBezTo>
                  <a:pt x="2172305" y="1925609"/>
                  <a:pt x="2189238" y="1654676"/>
                  <a:pt x="2235200" y="1654676"/>
                </a:cubicBezTo>
                <a:cubicBezTo>
                  <a:pt x="2281162" y="1654676"/>
                  <a:pt x="2348896" y="1773209"/>
                  <a:pt x="2394858" y="1785304"/>
                </a:cubicBezTo>
                <a:cubicBezTo>
                  <a:pt x="2440820" y="1797399"/>
                  <a:pt x="2472267" y="1719990"/>
                  <a:pt x="2510972" y="1727247"/>
                </a:cubicBezTo>
                <a:cubicBezTo>
                  <a:pt x="2549677" y="1734504"/>
                  <a:pt x="2588381" y="1781675"/>
                  <a:pt x="2627086" y="18288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CA4E901C-33EE-724E-94C9-4E0002174F8D}"/>
              </a:ext>
            </a:extLst>
          </p:cNvPr>
          <p:cNvSpPr/>
          <p:nvPr/>
        </p:nvSpPr>
        <p:spPr>
          <a:xfrm rot="14207860" flipH="1">
            <a:off x="3135662" y="1635529"/>
            <a:ext cx="379721" cy="451756"/>
          </a:xfrm>
          <a:custGeom>
            <a:avLst/>
            <a:gdLst>
              <a:gd name="connsiteX0" fmla="*/ 0 w 511691"/>
              <a:gd name="connsiteY0" fmla="*/ 596348 h 602341"/>
              <a:gd name="connsiteX1" fmla="*/ 477078 w 511691"/>
              <a:gd name="connsiteY1" fmla="*/ 516835 h 602341"/>
              <a:gd name="connsiteX2" fmla="*/ 437322 w 511691"/>
              <a:gd name="connsiteY2" fmla="*/ 0 h 60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1691" h="602341">
                <a:moveTo>
                  <a:pt x="0" y="596348"/>
                </a:moveTo>
                <a:cubicBezTo>
                  <a:pt x="202095" y="606287"/>
                  <a:pt x="404191" y="616226"/>
                  <a:pt x="477078" y="516835"/>
                </a:cubicBezTo>
                <a:cubicBezTo>
                  <a:pt x="549965" y="417444"/>
                  <a:pt x="493643" y="208722"/>
                  <a:pt x="437322" y="0"/>
                </a:cubicBezTo>
              </a:path>
            </a:pathLst>
          </a:custGeom>
          <a:noFill/>
          <a:ln w="34925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14DF363-6329-2A45-8A4F-493FB869FADB}"/>
              </a:ext>
            </a:extLst>
          </p:cNvPr>
          <p:cNvSpPr txBox="1"/>
          <p:nvPr/>
        </p:nvSpPr>
        <p:spPr>
          <a:xfrm>
            <a:off x="2772746" y="1214900"/>
            <a:ext cx="16754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err="1"/>
              <a:t>f</a:t>
            </a:r>
            <a:r>
              <a:rPr lang="en-US" sz="2100" baseline="-25000" dirty="0" err="1"/>
              <a:t>max</a:t>
            </a:r>
            <a:r>
              <a:rPr lang="en-US" sz="2100" dirty="0"/>
              <a:t> = 12 Hz</a:t>
            </a:r>
          </a:p>
        </p:txBody>
      </p:sp>
    </p:spTree>
    <p:extLst>
      <p:ext uri="{BB962C8B-B14F-4D97-AF65-F5344CB8AC3E}">
        <p14:creationId xmlns:p14="http://schemas.microsoft.com/office/powerpoint/2010/main" val="12082829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8EEBEC-A17F-C84D-8672-4F43774C8603}"/>
              </a:ext>
            </a:extLst>
          </p:cNvPr>
          <p:cNvSpPr txBox="1"/>
          <p:nvPr/>
        </p:nvSpPr>
        <p:spPr>
          <a:xfrm>
            <a:off x="1143001" y="1248131"/>
            <a:ext cx="68579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Commonly, the maximum frequency in human voice is 4 kHz, what sample rate will you use in your audio recorder?</a:t>
            </a:r>
            <a:endParaRPr lang="en-US" sz="2100" baseline="-25000" dirty="0"/>
          </a:p>
        </p:txBody>
      </p:sp>
    </p:spTree>
    <p:extLst>
      <p:ext uri="{BB962C8B-B14F-4D97-AF65-F5344CB8AC3E}">
        <p14:creationId xmlns:p14="http://schemas.microsoft.com/office/powerpoint/2010/main" val="41110364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20F88-7E38-DB4C-A68E-F0F14C26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17"/>
          <a:stretch/>
        </p:blipFill>
        <p:spPr>
          <a:xfrm>
            <a:off x="1845749" y="781610"/>
            <a:ext cx="10176788" cy="297516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BAA94-F844-D440-9788-191F76B1C115}"/>
              </a:ext>
            </a:extLst>
          </p:cNvPr>
          <p:cNvCxnSpPr>
            <a:cxnSpLocks/>
          </p:cNvCxnSpPr>
          <p:nvPr/>
        </p:nvCxnSpPr>
        <p:spPr>
          <a:xfrm>
            <a:off x="4108076" y="1432112"/>
            <a:ext cx="0" cy="867335"/>
          </a:xfrm>
          <a:prstGeom prst="line">
            <a:avLst/>
          </a:prstGeom>
          <a:ln w="34925">
            <a:solidFill>
              <a:schemeClr val="bg1">
                <a:lumMod val="50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D6334D-42A9-3D49-89DF-8B490C236BAD}"/>
              </a:ext>
            </a:extLst>
          </p:cNvPr>
          <p:cNvSpPr txBox="1"/>
          <p:nvPr/>
        </p:nvSpPr>
        <p:spPr>
          <a:xfrm>
            <a:off x="3543300" y="1986803"/>
            <a:ext cx="322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/>
              <p:nvPr/>
            </p:nvSpPr>
            <p:spPr>
              <a:xfrm>
                <a:off x="3356581" y="2572726"/>
                <a:ext cx="7040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3429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6581" y="2572726"/>
                <a:ext cx="704039" cy="276999"/>
              </a:xfrm>
              <a:prstGeom prst="rect">
                <a:avLst/>
              </a:prstGeom>
              <a:blipFill>
                <a:blip r:embed="rId3"/>
                <a:stretch>
                  <a:fillRect l="-3571" t="-9091" r="-8929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7356B3-CEAD-E74A-AEBD-3F64EF9B9C54}"/>
              </a:ext>
            </a:extLst>
          </p:cNvPr>
          <p:cNvSpPr txBox="1"/>
          <p:nvPr/>
        </p:nvSpPr>
        <p:spPr>
          <a:xfrm>
            <a:off x="3486548" y="160895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/>
              <p:nvPr/>
            </p:nvSpPr>
            <p:spPr>
              <a:xfrm rot="16200000">
                <a:off x="2775486" y="1777614"/>
                <a:ext cx="6735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3429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775486" y="1777614"/>
                <a:ext cx="673582" cy="276999"/>
              </a:xfrm>
              <a:prstGeom prst="rect">
                <a:avLst/>
              </a:prstGeom>
              <a:blipFill>
                <a:blip r:embed="rId4"/>
                <a:stretch>
                  <a:fillRect l="-4348" t="-9259" r="-34783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F088280-9FFA-334A-A48C-5C6D8082BED8}"/>
              </a:ext>
            </a:extLst>
          </p:cNvPr>
          <p:cNvCxnSpPr>
            <a:cxnSpLocks/>
          </p:cNvCxnSpPr>
          <p:nvPr/>
        </p:nvCxnSpPr>
        <p:spPr>
          <a:xfrm flipV="1">
            <a:off x="3356581" y="1432111"/>
            <a:ext cx="0" cy="855449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9CB835A-907F-6545-93AF-776D83609242}"/>
              </a:ext>
            </a:extLst>
          </p:cNvPr>
          <p:cNvCxnSpPr>
            <a:cxnSpLocks/>
          </p:cNvCxnSpPr>
          <p:nvPr/>
        </p:nvCxnSpPr>
        <p:spPr>
          <a:xfrm>
            <a:off x="3356581" y="2401860"/>
            <a:ext cx="751496" cy="0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1143000" y="0"/>
            <a:ext cx="68580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Model for a signal </a:t>
            </a:r>
            <a:r>
              <a:rPr lang="en-US" sz="2100" dirty="0">
                <a:solidFill>
                  <a:schemeClr val="bg1"/>
                </a:solidFill>
              </a:rPr>
              <a:t>(frequency, amplitude, and phase)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1AFD75-B024-914B-AFB5-11CB8E4450C4}"/>
              </a:ext>
            </a:extLst>
          </p:cNvPr>
          <p:cNvSpPr txBox="1"/>
          <p:nvPr/>
        </p:nvSpPr>
        <p:spPr>
          <a:xfrm>
            <a:off x="1545455" y="3990266"/>
            <a:ext cx="6455545" cy="101566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How can we incorporate both Sine and Cosine in the equation?</a:t>
            </a:r>
          </a:p>
        </p:txBody>
      </p:sp>
    </p:spTree>
    <p:extLst>
      <p:ext uri="{BB962C8B-B14F-4D97-AF65-F5344CB8AC3E}">
        <p14:creationId xmlns:p14="http://schemas.microsoft.com/office/powerpoint/2010/main" val="38010757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20F88-7E38-DB4C-A68E-F0F14C26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17"/>
          <a:stretch/>
        </p:blipFill>
        <p:spPr>
          <a:xfrm>
            <a:off x="1845749" y="781610"/>
            <a:ext cx="10176788" cy="297516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BAA94-F844-D440-9788-191F76B1C115}"/>
              </a:ext>
            </a:extLst>
          </p:cNvPr>
          <p:cNvCxnSpPr>
            <a:cxnSpLocks/>
          </p:cNvCxnSpPr>
          <p:nvPr/>
        </p:nvCxnSpPr>
        <p:spPr>
          <a:xfrm>
            <a:off x="4108076" y="1432112"/>
            <a:ext cx="0" cy="867335"/>
          </a:xfrm>
          <a:prstGeom prst="line">
            <a:avLst/>
          </a:prstGeom>
          <a:ln w="34925">
            <a:solidFill>
              <a:schemeClr val="bg1">
                <a:lumMod val="50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D6334D-42A9-3D49-89DF-8B490C236BAD}"/>
              </a:ext>
            </a:extLst>
          </p:cNvPr>
          <p:cNvSpPr txBox="1"/>
          <p:nvPr/>
        </p:nvSpPr>
        <p:spPr>
          <a:xfrm>
            <a:off x="3543300" y="1986803"/>
            <a:ext cx="322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/>
              <p:nvPr/>
            </p:nvSpPr>
            <p:spPr>
              <a:xfrm>
                <a:off x="3356581" y="2572726"/>
                <a:ext cx="7040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3429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6581" y="2572726"/>
                <a:ext cx="704039" cy="276999"/>
              </a:xfrm>
              <a:prstGeom prst="rect">
                <a:avLst/>
              </a:prstGeom>
              <a:blipFill>
                <a:blip r:embed="rId3"/>
                <a:stretch>
                  <a:fillRect l="-3571" t="-9091" r="-8929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7356B3-CEAD-E74A-AEBD-3F64EF9B9C54}"/>
              </a:ext>
            </a:extLst>
          </p:cNvPr>
          <p:cNvSpPr txBox="1"/>
          <p:nvPr/>
        </p:nvSpPr>
        <p:spPr>
          <a:xfrm>
            <a:off x="3486548" y="160895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/>
              <p:nvPr/>
            </p:nvSpPr>
            <p:spPr>
              <a:xfrm rot="16200000">
                <a:off x="2775486" y="1777614"/>
                <a:ext cx="6735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3429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775486" y="1777614"/>
                <a:ext cx="673582" cy="276999"/>
              </a:xfrm>
              <a:prstGeom prst="rect">
                <a:avLst/>
              </a:prstGeom>
              <a:blipFill>
                <a:blip r:embed="rId4"/>
                <a:stretch>
                  <a:fillRect l="-4348" t="-9259" r="-34783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F088280-9FFA-334A-A48C-5C6D8082BED8}"/>
              </a:ext>
            </a:extLst>
          </p:cNvPr>
          <p:cNvCxnSpPr>
            <a:cxnSpLocks/>
          </p:cNvCxnSpPr>
          <p:nvPr/>
        </p:nvCxnSpPr>
        <p:spPr>
          <a:xfrm flipV="1">
            <a:off x="3356581" y="1432111"/>
            <a:ext cx="0" cy="855449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9CB835A-907F-6545-93AF-776D83609242}"/>
              </a:ext>
            </a:extLst>
          </p:cNvPr>
          <p:cNvCxnSpPr>
            <a:cxnSpLocks/>
          </p:cNvCxnSpPr>
          <p:nvPr/>
        </p:nvCxnSpPr>
        <p:spPr>
          <a:xfrm>
            <a:off x="3356581" y="2401860"/>
            <a:ext cx="751496" cy="0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1143000" y="0"/>
            <a:ext cx="68580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Model for a signal </a:t>
            </a:r>
            <a:r>
              <a:rPr lang="en-US" sz="2100" dirty="0">
                <a:solidFill>
                  <a:schemeClr val="bg1"/>
                </a:solidFill>
              </a:rPr>
              <a:t>(frequency, amplitude, and phase)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2BFD9E-CF9B-F647-9BCE-B74B827621E7}"/>
                  </a:ext>
                </a:extLst>
              </p:cNvPr>
              <p:cNvSpPr txBox="1"/>
              <p:nvPr/>
            </p:nvSpPr>
            <p:spPr>
              <a:xfrm>
                <a:off x="1623137" y="3993186"/>
                <a:ext cx="161884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2BFD9E-CF9B-F647-9BCE-B74B82762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3137" y="3993186"/>
                <a:ext cx="1618841" cy="276999"/>
              </a:xfrm>
              <a:prstGeom prst="rect">
                <a:avLst/>
              </a:prstGeom>
              <a:blipFill>
                <a:blip r:embed="rId5"/>
                <a:stretch>
                  <a:fillRect l="-1563" t="-4348" r="-4688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F9308B2-3059-DD40-9AC4-6A12C06A7AFA}"/>
              </a:ext>
            </a:extLst>
          </p:cNvPr>
          <p:cNvSpPr txBox="1"/>
          <p:nvPr/>
        </p:nvSpPr>
        <p:spPr>
          <a:xfrm>
            <a:off x="1266537" y="3960175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24179308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B263AE3-2033-D647-9497-EF50C5F9E76C}"/>
              </a:ext>
            </a:extLst>
          </p:cNvPr>
          <p:cNvGrpSpPr/>
          <p:nvPr/>
        </p:nvGrpSpPr>
        <p:grpSpPr>
          <a:xfrm>
            <a:off x="1143000" y="159118"/>
            <a:ext cx="6858000" cy="567903"/>
            <a:chOff x="0" y="5842000"/>
            <a:chExt cx="9144000" cy="75720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389D417-FB16-C44E-8F5F-CEB6A413FE7A}"/>
                </a:ext>
              </a:extLst>
            </p:cNvPr>
            <p:cNvSpPr/>
            <p:nvPr/>
          </p:nvSpPr>
          <p:spPr>
            <a:xfrm>
              <a:off x="0" y="5842000"/>
              <a:ext cx="9144000" cy="7264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2765DB3-348D-964E-9079-7E97E6F730E5}"/>
                </a:ext>
              </a:extLst>
            </p:cNvPr>
            <p:cNvSpPr txBox="1"/>
            <p:nvPr/>
          </p:nvSpPr>
          <p:spPr>
            <a:xfrm>
              <a:off x="225868" y="5860541"/>
              <a:ext cx="8607393" cy="73866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chemeClr val="bg1"/>
                  </a:solidFill>
                </a:rPr>
                <a:t>What is the issue with weighted sum?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1E1BD96-3244-2D45-B44C-12E8ED310EDE}"/>
              </a:ext>
            </a:extLst>
          </p:cNvPr>
          <p:cNvSpPr txBox="1"/>
          <p:nvPr/>
        </p:nvSpPr>
        <p:spPr>
          <a:xfrm>
            <a:off x="1312401" y="1053188"/>
            <a:ext cx="64555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Lucida Bright" panose="02040602050505020304" pitchFamily="18" charset="77"/>
              </a:rPr>
              <a:t>A sine function with phase shift can be written as a weighted combination of sine and cosine: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6B4BCFF-868A-6C4A-BD18-68ADF008B776}"/>
                  </a:ext>
                </a:extLst>
              </p:cNvPr>
              <p:cNvSpPr txBox="1"/>
              <p:nvPr/>
            </p:nvSpPr>
            <p:spPr>
              <a:xfrm>
                <a:off x="1702946" y="2324638"/>
                <a:ext cx="5702843" cy="4942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2">
                        <a:lumMod val="75000"/>
                      </a:schemeClr>
                    </a:solidFill>
                    <a:ea typeface="Cambria Math" panose="02040503050406030204" pitchFamily="18" charset="0"/>
                  </a:rPr>
                  <a:t>a cos(t) + b sin(t)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en-US" sz="2400" i="1" baseline="3000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  <m:r>
                          <a:rPr lang="en-US" sz="2400" i="1" baseline="3000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24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sin</m:t>
                    </m:r>
                    <m:r>
                      <a:rPr lang="en-US" sz="24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⁡(</m:t>
                    </m:r>
                    <m:r>
                      <a:rPr lang="en-US" sz="24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4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tan</m:t>
                    </m:r>
                    <m:r>
                      <a:rPr lang="en-US" sz="24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</m:t>
                    </m:r>
                    <m:r>
                      <a:rPr lang="en-US" sz="2400" i="1" baseline="3000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_1</m:t>
                    </m:r>
                    <m:f>
                      <m:fPr>
                        <m:ctrlPr>
                          <a:rPr lang="en-US" sz="24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accent2">
                        <a:lumMod val="75000"/>
                      </a:schemeClr>
                    </a:solidFill>
                  </a:rPr>
                  <a:t> 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6B4BCFF-868A-6C4A-BD18-68ADF008B7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2946" y="2324638"/>
                <a:ext cx="5702843" cy="494238"/>
              </a:xfrm>
              <a:prstGeom prst="rect">
                <a:avLst/>
              </a:prstGeom>
              <a:blipFill>
                <a:blip r:embed="rId2"/>
                <a:stretch>
                  <a:fillRect l="-3111" t="-7500" r="-2222" b="-1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39961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20F88-7E38-DB4C-A68E-F0F14C26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17"/>
          <a:stretch/>
        </p:blipFill>
        <p:spPr>
          <a:xfrm>
            <a:off x="1845749" y="781610"/>
            <a:ext cx="10176788" cy="297516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BAA94-F844-D440-9788-191F76B1C115}"/>
              </a:ext>
            </a:extLst>
          </p:cNvPr>
          <p:cNvCxnSpPr>
            <a:cxnSpLocks/>
          </p:cNvCxnSpPr>
          <p:nvPr/>
        </p:nvCxnSpPr>
        <p:spPr>
          <a:xfrm>
            <a:off x="4108076" y="1432112"/>
            <a:ext cx="0" cy="867335"/>
          </a:xfrm>
          <a:prstGeom prst="line">
            <a:avLst/>
          </a:prstGeom>
          <a:ln w="34925">
            <a:solidFill>
              <a:schemeClr val="bg1">
                <a:lumMod val="50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D6334D-42A9-3D49-89DF-8B490C236BAD}"/>
              </a:ext>
            </a:extLst>
          </p:cNvPr>
          <p:cNvSpPr txBox="1"/>
          <p:nvPr/>
        </p:nvSpPr>
        <p:spPr>
          <a:xfrm>
            <a:off x="3543300" y="1986803"/>
            <a:ext cx="322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/>
              <p:nvPr/>
            </p:nvSpPr>
            <p:spPr>
              <a:xfrm>
                <a:off x="3356581" y="2572726"/>
                <a:ext cx="7040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3429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6581" y="2572726"/>
                <a:ext cx="704039" cy="276999"/>
              </a:xfrm>
              <a:prstGeom prst="rect">
                <a:avLst/>
              </a:prstGeom>
              <a:blipFill>
                <a:blip r:embed="rId3"/>
                <a:stretch>
                  <a:fillRect l="-3571" t="-9091" r="-8929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7356B3-CEAD-E74A-AEBD-3F64EF9B9C54}"/>
              </a:ext>
            </a:extLst>
          </p:cNvPr>
          <p:cNvSpPr txBox="1"/>
          <p:nvPr/>
        </p:nvSpPr>
        <p:spPr>
          <a:xfrm>
            <a:off x="3486548" y="160895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/>
              <p:nvPr/>
            </p:nvSpPr>
            <p:spPr>
              <a:xfrm rot="16200000">
                <a:off x="2775486" y="1777614"/>
                <a:ext cx="6735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3429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775486" y="1777614"/>
                <a:ext cx="673582" cy="276999"/>
              </a:xfrm>
              <a:prstGeom prst="rect">
                <a:avLst/>
              </a:prstGeom>
              <a:blipFill>
                <a:blip r:embed="rId4"/>
                <a:stretch>
                  <a:fillRect l="-4348" t="-9259" r="-34783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F088280-9FFA-334A-A48C-5C6D8082BED8}"/>
              </a:ext>
            </a:extLst>
          </p:cNvPr>
          <p:cNvCxnSpPr>
            <a:cxnSpLocks/>
          </p:cNvCxnSpPr>
          <p:nvPr/>
        </p:nvCxnSpPr>
        <p:spPr>
          <a:xfrm flipV="1">
            <a:off x="3356581" y="1432111"/>
            <a:ext cx="0" cy="855449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9CB835A-907F-6545-93AF-776D83609242}"/>
              </a:ext>
            </a:extLst>
          </p:cNvPr>
          <p:cNvCxnSpPr>
            <a:cxnSpLocks/>
          </p:cNvCxnSpPr>
          <p:nvPr/>
        </p:nvCxnSpPr>
        <p:spPr>
          <a:xfrm>
            <a:off x="3356581" y="2401860"/>
            <a:ext cx="751496" cy="0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1143000" y="0"/>
            <a:ext cx="68580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Model for a signal </a:t>
            </a:r>
            <a:r>
              <a:rPr lang="en-US" sz="2100" dirty="0">
                <a:solidFill>
                  <a:schemeClr val="bg1"/>
                </a:solidFill>
              </a:rPr>
              <a:t>(frequency, amplitude, and phase)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2BFD9E-CF9B-F647-9BCE-B74B827621E7}"/>
                  </a:ext>
                </a:extLst>
              </p:cNvPr>
              <p:cNvSpPr txBox="1"/>
              <p:nvPr/>
            </p:nvSpPr>
            <p:spPr>
              <a:xfrm>
                <a:off x="1623137" y="3993186"/>
                <a:ext cx="161884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2BFD9E-CF9B-F647-9BCE-B74B82762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3137" y="3993186"/>
                <a:ext cx="1618841" cy="276999"/>
              </a:xfrm>
              <a:prstGeom prst="rect">
                <a:avLst/>
              </a:prstGeom>
              <a:blipFill>
                <a:blip r:embed="rId5"/>
                <a:stretch>
                  <a:fillRect l="-1563" t="-4348" r="-4688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4C2390-80D7-4646-93EA-457EA83A23B1}"/>
                  </a:ext>
                </a:extLst>
              </p:cNvPr>
              <p:cNvSpPr txBox="1"/>
              <p:nvPr/>
            </p:nvSpPr>
            <p:spPr>
              <a:xfrm>
                <a:off x="4390741" y="3971080"/>
                <a:ext cx="19418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func>
                        <m:func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4C2390-80D7-4646-93EA-457EA83A23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0741" y="3971080"/>
                <a:ext cx="1941878" cy="276999"/>
              </a:xfrm>
              <a:prstGeom prst="rect">
                <a:avLst/>
              </a:prstGeom>
              <a:blipFill>
                <a:blip r:embed="rId6"/>
                <a:stretch>
                  <a:fillRect l="-1948" r="-1299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F9308B2-3059-DD40-9AC4-6A12C06A7AFA}"/>
              </a:ext>
            </a:extLst>
          </p:cNvPr>
          <p:cNvSpPr txBox="1"/>
          <p:nvPr/>
        </p:nvSpPr>
        <p:spPr>
          <a:xfrm>
            <a:off x="1266537" y="3960175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B25313-6419-5147-A004-4B759D6F0542}"/>
              </a:ext>
            </a:extLst>
          </p:cNvPr>
          <p:cNvSpPr txBox="1"/>
          <p:nvPr/>
        </p:nvSpPr>
        <p:spPr>
          <a:xfrm>
            <a:off x="4061870" y="3961293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11251219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20F88-7E38-DB4C-A68E-F0F14C26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17"/>
          <a:stretch/>
        </p:blipFill>
        <p:spPr>
          <a:xfrm>
            <a:off x="1845749" y="781610"/>
            <a:ext cx="10176788" cy="297516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BAA94-F844-D440-9788-191F76B1C115}"/>
              </a:ext>
            </a:extLst>
          </p:cNvPr>
          <p:cNvCxnSpPr>
            <a:cxnSpLocks/>
          </p:cNvCxnSpPr>
          <p:nvPr/>
        </p:nvCxnSpPr>
        <p:spPr>
          <a:xfrm>
            <a:off x="4108076" y="1432112"/>
            <a:ext cx="0" cy="867335"/>
          </a:xfrm>
          <a:prstGeom prst="line">
            <a:avLst/>
          </a:prstGeom>
          <a:ln w="34925">
            <a:solidFill>
              <a:schemeClr val="bg1">
                <a:lumMod val="50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D6334D-42A9-3D49-89DF-8B490C236BAD}"/>
              </a:ext>
            </a:extLst>
          </p:cNvPr>
          <p:cNvSpPr txBox="1"/>
          <p:nvPr/>
        </p:nvSpPr>
        <p:spPr>
          <a:xfrm>
            <a:off x="3543300" y="1986803"/>
            <a:ext cx="322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/>
              <p:nvPr/>
            </p:nvSpPr>
            <p:spPr>
              <a:xfrm>
                <a:off x="3356581" y="2572726"/>
                <a:ext cx="7040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3429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6581" y="2572726"/>
                <a:ext cx="704039" cy="276999"/>
              </a:xfrm>
              <a:prstGeom prst="rect">
                <a:avLst/>
              </a:prstGeom>
              <a:blipFill>
                <a:blip r:embed="rId3"/>
                <a:stretch>
                  <a:fillRect l="-3571" t="-9091" r="-8929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7356B3-CEAD-E74A-AEBD-3F64EF9B9C54}"/>
              </a:ext>
            </a:extLst>
          </p:cNvPr>
          <p:cNvSpPr txBox="1"/>
          <p:nvPr/>
        </p:nvSpPr>
        <p:spPr>
          <a:xfrm>
            <a:off x="3486548" y="160895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/>
              <p:nvPr/>
            </p:nvSpPr>
            <p:spPr>
              <a:xfrm rot="16200000">
                <a:off x="2775486" y="1777614"/>
                <a:ext cx="6735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3429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775486" y="1777614"/>
                <a:ext cx="673582" cy="276999"/>
              </a:xfrm>
              <a:prstGeom prst="rect">
                <a:avLst/>
              </a:prstGeom>
              <a:blipFill>
                <a:blip r:embed="rId4"/>
                <a:stretch>
                  <a:fillRect l="-4348" t="-9259" r="-34783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F088280-9FFA-334A-A48C-5C6D8082BED8}"/>
              </a:ext>
            </a:extLst>
          </p:cNvPr>
          <p:cNvCxnSpPr>
            <a:cxnSpLocks/>
          </p:cNvCxnSpPr>
          <p:nvPr/>
        </p:nvCxnSpPr>
        <p:spPr>
          <a:xfrm flipV="1">
            <a:off x="3356581" y="1432111"/>
            <a:ext cx="0" cy="855449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9CB835A-907F-6545-93AF-776D83609242}"/>
              </a:ext>
            </a:extLst>
          </p:cNvPr>
          <p:cNvCxnSpPr>
            <a:cxnSpLocks/>
          </p:cNvCxnSpPr>
          <p:nvPr/>
        </p:nvCxnSpPr>
        <p:spPr>
          <a:xfrm>
            <a:off x="3356581" y="2401860"/>
            <a:ext cx="751496" cy="0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1143000" y="0"/>
            <a:ext cx="68580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Model for a signal </a:t>
            </a:r>
            <a:r>
              <a:rPr lang="en-US" sz="2100" dirty="0">
                <a:solidFill>
                  <a:schemeClr val="bg1"/>
                </a:solidFill>
              </a:rPr>
              <a:t>(frequency, amplitude, and phase)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2BFD9E-CF9B-F647-9BCE-B74B827621E7}"/>
                  </a:ext>
                </a:extLst>
              </p:cNvPr>
              <p:cNvSpPr txBox="1"/>
              <p:nvPr/>
            </p:nvSpPr>
            <p:spPr>
              <a:xfrm>
                <a:off x="1623137" y="3993186"/>
                <a:ext cx="161884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2BFD9E-CF9B-F647-9BCE-B74B82762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3137" y="3993186"/>
                <a:ext cx="1618841" cy="276999"/>
              </a:xfrm>
              <a:prstGeom prst="rect">
                <a:avLst/>
              </a:prstGeom>
              <a:blipFill>
                <a:blip r:embed="rId5"/>
                <a:stretch>
                  <a:fillRect l="-1563" t="-4348" r="-4688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4C2390-80D7-4646-93EA-457EA83A23B1}"/>
                  </a:ext>
                </a:extLst>
              </p:cNvPr>
              <p:cNvSpPr txBox="1"/>
              <p:nvPr/>
            </p:nvSpPr>
            <p:spPr>
              <a:xfrm>
                <a:off x="4390741" y="3971080"/>
                <a:ext cx="19418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func>
                        <m:func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4C2390-80D7-4646-93EA-457EA83A23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0741" y="3971080"/>
                <a:ext cx="1941878" cy="276999"/>
              </a:xfrm>
              <a:prstGeom prst="rect">
                <a:avLst/>
              </a:prstGeom>
              <a:blipFill>
                <a:blip r:embed="rId6"/>
                <a:stretch>
                  <a:fillRect l="-1948" r="-1299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/>
              <p:nvPr/>
            </p:nvSpPr>
            <p:spPr>
              <a:xfrm>
                <a:off x="2973778" y="4631166"/>
                <a:ext cx="179517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3778" y="4631166"/>
                <a:ext cx="1795171" cy="276999"/>
              </a:xfrm>
              <a:prstGeom prst="rect">
                <a:avLst/>
              </a:prstGeom>
              <a:blipFill>
                <a:blip r:embed="rId7"/>
                <a:stretch>
                  <a:fillRect l="-699" t="-9091" b="-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F9308B2-3059-DD40-9AC4-6A12C06A7AFA}"/>
              </a:ext>
            </a:extLst>
          </p:cNvPr>
          <p:cNvSpPr txBox="1"/>
          <p:nvPr/>
        </p:nvSpPr>
        <p:spPr>
          <a:xfrm>
            <a:off x="1266537" y="3960175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B25313-6419-5147-A004-4B759D6F0542}"/>
              </a:ext>
            </a:extLst>
          </p:cNvPr>
          <p:cNvSpPr txBox="1"/>
          <p:nvPr/>
        </p:nvSpPr>
        <p:spPr>
          <a:xfrm>
            <a:off x="4061870" y="3961293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286325-2B10-2D44-BA19-80DFD9C306D9}"/>
              </a:ext>
            </a:extLst>
          </p:cNvPr>
          <p:cNvSpPr txBox="1"/>
          <p:nvPr/>
        </p:nvSpPr>
        <p:spPr>
          <a:xfrm>
            <a:off x="2573401" y="4616574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7107574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47DDD92-B0AB-DD4F-8200-26B683D740E2}"/>
              </a:ext>
            </a:extLst>
          </p:cNvPr>
          <p:cNvSpPr txBox="1"/>
          <p:nvPr/>
        </p:nvSpPr>
        <p:spPr>
          <a:xfrm>
            <a:off x="1143000" y="0"/>
            <a:ext cx="68580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Complex numbers</a:t>
            </a:r>
            <a:endParaRPr lang="en-US" sz="21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6DC8103-2C90-D74D-B2D8-DA8250B70868}"/>
                  </a:ext>
                </a:extLst>
              </p:cNvPr>
              <p:cNvSpPr txBox="1"/>
              <p:nvPr/>
            </p:nvSpPr>
            <p:spPr>
              <a:xfrm>
                <a:off x="3674168" y="2313699"/>
                <a:ext cx="1569469" cy="5161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rad>
                    </m:oMath>
                  </m:oMathPara>
                </a14:m>
                <a:endParaRPr lang="en-US" sz="30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6DC8103-2C90-D74D-B2D8-DA8250B708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4168" y="2313699"/>
                <a:ext cx="1569469" cy="516103"/>
              </a:xfrm>
              <a:prstGeom prst="rect">
                <a:avLst/>
              </a:prstGeom>
              <a:blipFill>
                <a:blip r:embed="rId2"/>
                <a:stretch>
                  <a:fillRect l="-7200" r="-4800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6C19E313-22CF-3241-A3F8-46C252341481}"/>
              </a:ext>
            </a:extLst>
          </p:cNvPr>
          <p:cNvGrpSpPr/>
          <p:nvPr/>
        </p:nvGrpSpPr>
        <p:grpSpPr>
          <a:xfrm>
            <a:off x="3520890" y="1084842"/>
            <a:ext cx="2335161" cy="1176752"/>
            <a:chOff x="3170520" y="1446455"/>
            <a:chExt cx="3113548" cy="156900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AFC5273-281A-E349-AF64-F5ACDA7981AC}"/>
                </a:ext>
              </a:extLst>
            </p:cNvPr>
            <p:cNvSpPr txBox="1"/>
            <p:nvPr/>
          </p:nvSpPr>
          <p:spPr>
            <a:xfrm>
              <a:off x="4027252" y="1446455"/>
              <a:ext cx="225681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Imaginary</a:t>
              </a: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4C586C3-C5C9-854B-8A9D-3050E1A418D8}"/>
                </a:ext>
              </a:extLst>
            </p:cNvPr>
            <p:cNvSpPr/>
            <p:nvPr/>
          </p:nvSpPr>
          <p:spPr>
            <a:xfrm rot="9235758">
              <a:off x="3170520" y="1916584"/>
              <a:ext cx="1063276" cy="1098874"/>
            </a:xfrm>
            <a:custGeom>
              <a:avLst/>
              <a:gdLst>
                <a:gd name="connsiteX0" fmla="*/ 0 w 511691"/>
                <a:gd name="connsiteY0" fmla="*/ 596348 h 602341"/>
                <a:gd name="connsiteX1" fmla="*/ 477078 w 511691"/>
                <a:gd name="connsiteY1" fmla="*/ 516835 h 602341"/>
                <a:gd name="connsiteX2" fmla="*/ 437322 w 511691"/>
                <a:gd name="connsiteY2" fmla="*/ 0 h 60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1691" h="602341">
                  <a:moveTo>
                    <a:pt x="0" y="596348"/>
                  </a:moveTo>
                  <a:cubicBezTo>
                    <a:pt x="202095" y="606287"/>
                    <a:pt x="404191" y="616226"/>
                    <a:pt x="477078" y="516835"/>
                  </a:cubicBezTo>
                  <a:cubicBezTo>
                    <a:pt x="549965" y="417444"/>
                    <a:pt x="493643" y="208722"/>
                    <a:pt x="437322" y="0"/>
                  </a:cubicBezTo>
                </a:path>
              </a:pathLst>
            </a:custGeom>
            <a:noFill/>
            <a:ln w="34925">
              <a:solidFill>
                <a:srgbClr val="C0000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94211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070569-46AB-CB41-8C30-BEE7D74B8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521" y="718905"/>
            <a:ext cx="4772025" cy="18383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CF9FE2-5019-4B48-A949-D3BAEC585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8496" y="2586270"/>
            <a:ext cx="4972050" cy="24479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7DDD92-B0AB-DD4F-8200-26B683D740E2}"/>
              </a:ext>
            </a:extLst>
          </p:cNvPr>
          <p:cNvSpPr txBox="1"/>
          <p:nvPr/>
        </p:nvSpPr>
        <p:spPr>
          <a:xfrm>
            <a:off x="1143000" y="0"/>
            <a:ext cx="68580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Complex numbers</a:t>
            </a:r>
            <a:endParaRPr lang="en-US" sz="2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3476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A75C30-AE56-4148-8E29-C18E16789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47" y="707687"/>
            <a:ext cx="4619625" cy="3086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03162D-54DF-224E-90FC-BA0DD2B16AF4}"/>
              </a:ext>
            </a:extLst>
          </p:cNvPr>
          <p:cNvSpPr txBox="1"/>
          <p:nvPr/>
        </p:nvSpPr>
        <p:spPr>
          <a:xfrm>
            <a:off x="1143000" y="0"/>
            <a:ext cx="68580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Complex numbers</a:t>
            </a:r>
            <a:endParaRPr lang="en-US" sz="2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757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20F88-7E38-DB4C-A68E-F0F14C26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17"/>
          <a:stretch/>
        </p:blipFill>
        <p:spPr>
          <a:xfrm>
            <a:off x="1845749" y="781610"/>
            <a:ext cx="10176788" cy="297516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BAA94-F844-D440-9788-191F76B1C115}"/>
              </a:ext>
            </a:extLst>
          </p:cNvPr>
          <p:cNvCxnSpPr>
            <a:cxnSpLocks/>
          </p:cNvCxnSpPr>
          <p:nvPr/>
        </p:nvCxnSpPr>
        <p:spPr>
          <a:xfrm>
            <a:off x="4108076" y="1432112"/>
            <a:ext cx="0" cy="867335"/>
          </a:xfrm>
          <a:prstGeom prst="line">
            <a:avLst/>
          </a:prstGeom>
          <a:ln w="53975"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D6334D-42A9-3D49-89DF-8B490C236BAD}"/>
              </a:ext>
            </a:extLst>
          </p:cNvPr>
          <p:cNvSpPr txBox="1"/>
          <p:nvPr/>
        </p:nvSpPr>
        <p:spPr>
          <a:xfrm>
            <a:off x="3543300" y="1986803"/>
            <a:ext cx="322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/>
              <p:nvPr/>
            </p:nvSpPr>
            <p:spPr>
              <a:xfrm>
                <a:off x="2913077" y="4168550"/>
                <a:ext cx="95571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3077" y="4168550"/>
                <a:ext cx="955711" cy="276999"/>
              </a:xfrm>
              <a:prstGeom prst="rect">
                <a:avLst/>
              </a:prstGeom>
              <a:blipFill>
                <a:blip r:embed="rId3"/>
                <a:stretch>
                  <a:fillRect l="-3896" t="-4348" r="-7792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7356B3-CEAD-E74A-AEBD-3F64EF9B9C54}"/>
              </a:ext>
            </a:extLst>
          </p:cNvPr>
          <p:cNvSpPr txBox="1"/>
          <p:nvPr/>
        </p:nvSpPr>
        <p:spPr>
          <a:xfrm>
            <a:off x="3486548" y="160895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9EAF5DE-B28A-5B40-A060-910721BAC35B}"/>
              </a:ext>
            </a:extLst>
          </p:cNvPr>
          <p:cNvCxnSpPr>
            <a:cxnSpLocks/>
          </p:cNvCxnSpPr>
          <p:nvPr/>
        </p:nvCxnSpPr>
        <p:spPr>
          <a:xfrm>
            <a:off x="2175062" y="3873382"/>
            <a:ext cx="0" cy="867335"/>
          </a:xfrm>
          <a:prstGeom prst="line">
            <a:avLst/>
          </a:prstGeom>
          <a:ln w="53975"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793E86-2883-AA4F-95E8-DE205C7EFCE9}"/>
                  </a:ext>
                </a:extLst>
              </p:cNvPr>
              <p:cNvSpPr txBox="1"/>
              <p:nvPr/>
            </p:nvSpPr>
            <p:spPr>
              <a:xfrm>
                <a:off x="2548547" y="4193135"/>
                <a:ext cx="2260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793E86-2883-AA4F-95E8-DE205C7EF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8547" y="4193135"/>
                <a:ext cx="226024" cy="276999"/>
              </a:xfrm>
              <a:prstGeom prst="rect">
                <a:avLst/>
              </a:prstGeom>
              <a:blipFill>
                <a:blip r:embed="rId4"/>
                <a:stretch>
                  <a:fillRect l="-11111" r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2655CA3-88D4-7B40-9BD7-D91533DF734F}"/>
                  </a:ext>
                </a:extLst>
              </p:cNvPr>
              <p:cNvSpPr txBox="1"/>
              <p:nvPr/>
            </p:nvSpPr>
            <p:spPr>
              <a:xfrm>
                <a:off x="3992203" y="4168550"/>
                <a:ext cx="2260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2655CA3-88D4-7B40-9BD7-D91533DF7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2203" y="4168550"/>
                <a:ext cx="226024" cy="276999"/>
              </a:xfrm>
              <a:prstGeom prst="rect">
                <a:avLst/>
              </a:prstGeom>
              <a:blipFill>
                <a:blip r:embed="rId4"/>
                <a:stretch>
                  <a:fillRect l="-5263" r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9C894B8-21B4-0A4F-8E3D-1CF8A55C3A85}"/>
                  </a:ext>
                </a:extLst>
              </p:cNvPr>
              <p:cNvSpPr txBox="1"/>
              <p:nvPr/>
            </p:nvSpPr>
            <p:spPr>
              <a:xfrm>
                <a:off x="4341996" y="4163725"/>
                <a:ext cx="130728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9C894B8-21B4-0A4F-8E3D-1CF8A55C3A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1996" y="4163725"/>
                <a:ext cx="1307281" cy="276999"/>
              </a:xfrm>
              <a:prstGeom prst="rect">
                <a:avLst/>
              </a:prstGeom>
              <a:blipFill>
                <a:blip r:embed="rId5"/>
                <a:stretch>
                  <a:fillRect l="-2885" t="-8696" r="-5769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07D844BB-2D1D-714A-9D9A-28CFFD926C4B}"/>
              </a:ext>
            </a:extLst>
          </p:cNvPr>
          <p:cNvSpPr txBox="1"/>
          <p:nvPr/>
        </p:nvSpPr>
        <p:spPr>
          <a:xfrm>
            <a:off x="4649963" y="2753115"/>
            <a:ext cx="1615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= </a:t>
            </a:r>
            <a:r>
              <a:rPr lang="en-US" i="1" dirty="0"/>
              <a:t>t second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05C7E4-AD24-974D-AC43-EEBE80CAD1CE}"/>
              </a:ext>
            </a:extLst>
          </p:cNvPr>
          <p:cNvSpPr txBox="1"/>
          <p:nvPr/>
        </p:nvSpPr>
        <p:spPr>
          <a:xfrm>
            <a:off x="1143000" y="0"/>
            <a:ext cx="68580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Frequency, Amplitude, and Phase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538F6E-64BF-6F49-A105-DA5495E4DDDC}"/>
                  </a:ext>
                </a:extLst>
              </p:cNvPr>
              <p:cNvSpPr txBox="1"/>
              <p:nvPr/>
            </p:nvSpPr>
            <p:spPr>
              <a:xfrm>
                <a:off x="2322621" y="844426"/>
                <a:ext cx="205966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𝑐𝑦𝑐𝑙𝑒𝑠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𝑝𝑒𝑟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𝑠𝑒𝑐𝑜𝑛𝑑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538F6E-64BF-6F49-A105-DA5495E4DD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2621" y="844426"/>
                <a:ext cx="2059666" cy="276999"/>
              </a:xfrm>
              <a:prstGeom prst="rect">
                <a:avLst/>
              </a:prstGeom>
              <a:blipFill>
                <a:blip r:embed="rId6"/>
                <a:stretch>
                  <a:fillRect l="-3067" t="-4348" r="-1840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77CA70-CE62-9D43-ADCB-8A782C0C51CD}"/>
                  </a:ext>
                </a:extLst>
              </p:cNvPr>
              <p:cNvSpPr txBox="1"/>
              <p:nvPr/>
            </p:nvSpPr>
            <p:spPr>
              <a:xfrm>
                <a:off x="2322621" y="526021"/>
                <a:ext cx="206524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𝑎𝑛𝑔𝑙𝑒𝑠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𝑝𝑒𝑟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𝑐𝑦𝑐𝑙𝑒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77CA70-CE62-9D43-ADCB-8A782C0C51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2621" y="526021"/>
                <a:ext cx="2065245" cy="276999"/>
              </a:xfrm>
              <a:prstGeom prst="rect">
                <a:avLst/>
              </a:prstGeom>
              <a:blipFill>
                <a:blip r:embed="rId7"/>
                <a:stretch>
                  <a:fillRect l="-1829" t="-4348" r="-2439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5780045B-4757-AD4E-BAE3-142E363C321C}"/>
              </a:ext>
            </a:extLst>
          </p:cNvPr>
          <p:cNvSpPr txBox="1"/>
          <p:nvPr/>
        </p:nvSpPr>
        <p:spPr>
          <a:xfrm>
            <a:off x="2609472" y="2658604"/>
            <a:ext cx="823623" cy="738664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10ACD741-DC2B-E642-A192-3C536C484E57}"/>
              </a:ext>
            </a:extLst>
          </p:cNvPr>
          <p:cNvSpPr/>
          <p:nvPr/>
        </p:nvSpPr>
        <p:spPr>
          <a:xfrm>
            <a:off x="3438940" y="2415209"/>
            <a:ext cx="383768" cy="451756"/>
          </a:xfrm>
          <a:custGeom>
            <a:avLst/>
            <a:gdLst>
              <a:gd name="connsiteX0" fmla="*/ 0 w 511691"/>
              <a:gd name="connsiteY0" fmla="*/ 596348 h 602341"/>
              <a:gd name="connsiteX1" fmla="*/ 477078 w 511691"/>
              <a:gd name="connsiteY1" fmla="*/ 516835 h 602341"/>
              <a:gd name="connsiteX2" fmla="*/ 437322 w 511691"/>
              <a:gd name="connsiteY2" fmla="*/ 0 h 60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1691" h="602341">
                <a:moveTo>
                  <a:pt x="0" y="596348"/>
                </a:moveTo>
                <a:cubicBezTo>
                  <a:pt x="202095" y="606287"/>
                  <a:pt x="404191" y="616226"/>
                  <a:pt x="477078" y="516835"/>
                </a:cubicBezTo>
                <a:cubicBezTo>
                  <a:pt x="549965" y="417444"/>
                  <a:pt x="493643" y="208722"/>
                  <a:pt x="437322" y="0"/>
                </a:cubicBezTo>
              </a:path>
            </a:pathLst>
          </a:custGeom>
          <a:noFill/>
          <a:ln w="34925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5488029-DEC7-934B-A92E-E268164E10BC}"/>
                  </a:ext>
                </a:extLst>
              </p:cNvPr>
              <p:cNvSpPr txBox="1"/>
              <p:nvPr/>
            </p:nvSpPr>
            <p:spPr>
              <a:xfrm>
                <a:off x="2422964" y="4751280"/>
                <a:ext cx="2034788" cy="32316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1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1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1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1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1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1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1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1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sz="21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5488029-DEC7-934B-A92E-E268164E10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2964" y="4751280"/>
                <a:ext cx="2034788" cy="323165"/>
              </a:xfrm>
              <a:prstGeom prst="rect">
                <a:avLst/>
              </a:prstGeom>
              <a:blipFill>
                <a:blip r:embed="rId8"/>
                <a:stretch>
                  <a:fillRect l="-2484" t="-3704" r="-4348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B99C42E3-93B5-D94C-9817-FCF4A50B1963}"/>
              </a:ext>
            </a:extLst>
          </p:cNvPr>
          <p:cNvSpPr txBox="1"/>
          <p:nvPr/>
        </p:nvSpPr>
        <p:spPr>
          <a:xfrm>
            <a:off x="4454915" y="4740716"/>
            <a:ext cx="3546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-- with initial/additional phase </a:t>
            </a:r>
            <a:r>
              <a:rPr lang="en-US" dirty="0" err="1"/>
              <a:t>ϕ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1975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AE22A9-8D34-584A-ABE9-DDDB6E575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344" y="1137450"/>
            <a:ext cx="3577313" cy="2868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CFA1B9-230F-0C4F-B5A7-6E91C198C3EE}"/>
              </a:ext>
            </a:extLst>
          </p:cNvPr>
          <p:cNvSpPr txBox="1"/>
          <p:nvPr/>
        </p:nvSpPr>
        <p:spPr>
          <a:xfrm>
            <a:off x="1143000" y="0"/>
            <a:ext cx="68580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Complex numbers</a:t>
            </a:r>
            <a:endParaRPr lang="en-US" sz="2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8008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163A0A-6B2B-FD44-BEB7-86156AD1D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102" y="983056"/>
            <a:ext cx="8686467" cy="8597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BB384D-8470-4540-8B8E-0273C8844537}"/>
              </a:ext>
            </a:extLst>
          </p:cNvPr>
          <p:cNvSpPr txBox="1"/>
          <p:nvPr/>
        </p:nvSpPr>
        <p:spPr>
          <a:xfrm>
            <a:off x="1143000" y="0"/>
            <a:ext cx="68580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Complex numbers and Natural exponential</a:t>
            </a:r>
            <a:endParaRPr lang="en-US" sz="21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284D97-CFE6-294D-BF94-80CDEE4FA068}"/>
              </a:ext>
            </a:extLst>
          </p:cNvPr>
          <p:cNvSpPr txBox="1"/>
          <p:nvPr/>
        </p:nvSpPr>
        <p:spPr>
          <a:xfrm>
            <a:off x="5884610" y="1087017"/>
            <a:ext cx="2497428" cy="7066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30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951518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163A0A-6B2B-FD44-BEB7-86156AD1D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102" y="983056"/>
            <a:ext cx="8686467" cy="8597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D5825B-CF08-844C-9B60-DC0630B74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102" y="1992041"/>
            <a:ext cx="9931571" cy="7905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284D97-CFE6-294D-BF94-80CDEE4FA068}"/>
              </a:ext>
            </a:extLst>
          </p:cNvPr>
          <p:cNvSpPr txBox="1"/>
          <p:nvPr/>
        </p:nvSpPr>
        <p:spPr>
          <a:xfrm>
            <a:off x="5884610" y="1087017"/>
            <a:ext cx="2497428" cy="7066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3000" dirty="0"/>
              <a:t>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6AE583-3BFC-5C46-8404-E4954000B766}"/>
              </a:ext>
            </a:extLst>
          </p:cNvPr>
          <p:cNvSpPr txBox="1"/>
          <p:nvPr/>
        </p:nvSpPr>
        <p:spPr>
          <a:xfrm>
            <a:off x="6487184" y="2034003"/>
            <a:ext cx="2497428" cy="7066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3000" dirty="0"/>
              <a:t>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5803C2-B9F2-E24D-82E9-3C8AC1B5EC11}"/>
              </a:ext>
            </a:extLst>
          </p:cNvPr>
          <p:cNvSpPr txBox="1"/>
          <p:nvPr/>
        </p:nvSpPr>
        <p:spPr>
          <a:xfrm>
            <a:off x="1143000" y="0"/>
            <a:ext cx="68580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Complex numbers and Natural exponential</a:t>
            </a:r>
            <a:endParaRPr lang="en-US" sz="2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6154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163A0A-6B2B-FD44-BEB7-86156AD1D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102" y="983056"/>
            <a:ext cx="8686467" cy="8597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D5825B-CF08-844C-9B60-DC0630B74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102" y="1992041"/>
            <a:ext cx="9931571" cy="7905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A377B6-7A45-AA4C-A70A-E01931405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1039" y="2883975"/>
            <a:ext cx="8332457" cy="5614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284D97-CFE6-294D-BF94-80CDEE4FA068}"/>
              </a:ext>
            </a:extLst>
          </p:cNvPr>
          <p:cNvSpPr txBox="1"/>
          <p:nvPr/>
        </p:nvSpPr>
        <p:spPr>
          <a:xfrm>
            <a:off x="5884610" y="1087017"/>
            <a:ext cx="2497428" cy="7066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3000" dirty="0"/>
              <a:t>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6AE583-3BFC-5C46-8404-E4954000B766}"/>
              </a:ext>
            </a:extLst>
          </p:cNvPr>
          <p:cNvSpPr txBox="1"/>
          <p:nvPr/>
        </p:nvSpPr>
        <p:spPr>
          <a:xfrm>
            <a:off x="6487184" y="2034003"/>
            <a:ext cx="2497428" cy="7066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3000" dirty="0"/>
              <a:t>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DEA529-B8EB-E846-ACA3-EB2A6232A621}"/>
              </a:ext>
            </a:extLst>
          </p:cNvPr>
          <p:cNvSpPr txBox="1"/>
          <p:nvPr/>
        </p:nvSpPr>
        <p:spPr>
          <a:xfrm>
            <a:off x="5884610" y="2812581"/>
            <a:ext cx="2497428" cy="7066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3000" dirty="0"/>
              <a:t>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B32B19-D715-4449-8ED0-583E6B8510A1}"/>
              </a:ext>
            </a:extLst>
          </p:cNvPr>
          <p:cNvSpPr txBox="1"/>
          <p:nvPr/>
        </p:nvSpPr>
        <p:spPr>
          <a:xfrm>
            <a:off x="1143000" y="0"/>
            <a:ext cx="68580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Complex numbers and Natural exponential</a:t>
            </a:r>
            <a:endParaRPr lang="en-US" sz="2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7636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163A0A-6B2B-FD44-BEB7-86156AD1D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102" y="983056"/>
            <a:ext cx="8686467" cy="8597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D5825B-CF08-844C-9B60-DC0630B74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102" y="1992041"/>
            <a:ext cx="9931571" cy="7905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A377B6-7A45-AA4C-A70A-E01931405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1039" y="2883975"/>
            <a:ext cx="8332457" cy="5614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284D97-CFE6-294D-BF94-80CDEE4FA068}"/>
              </a:ext>
            </a:extLst>
          </p:cNvPr>
          <p:cNvSpPr txBox="1"/>
          <p:nvPr/>
        </p:nvSpPr>
        <p:spPr>
          <a:xfrm>
            <a:off x="5884610" y="1087017"/>
            <a:ext cx="2497428" cy="7066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3000" dirty="0"/>
              <a:t>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6AE583-3BFC-5C46-8404-E4954000B766}"/>
              </a:ext>
            </a:extLst>
          </p:cNvPr>
          <p:cNvSpPr txBox="1"/>
          <p:nvPr/>
        </p:nvSpPr>
        <p:spPr>
          <a:xfrm>
            <a:off x="6487184" y="2034003"/>
            <a:ext cx="2497428" cy="7066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3000" dirty="0"/>
              <a:t>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DEA529-B8EB-E846-ACA3-EB2A6232A621}"/>
              </a:ext>
            </a:extLst>
          </p:cNvPr>
          <p:cNvSpPr txBox="1"/>
          <p:nvPr/>
        </p:nvSpPr>
        <p:spPr>
          <a:xfrm>
            <a:off x="5884610" y="2812581"/>
            <a:ext cx="2497428" cy="7066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3000" dirty="0"/>
              <a:t>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3A53471-974B-6443-BE5E-47A487BD1509}"/>
              </a:ext>
            </a:extLst>
          </p:cNvPr>
          <p:cNvCxnSpPr>
            <a:cxnSpLocks/>
          </p:cNvCxnSpPr>
          <p:nvPr/>
        </p:nvCxnSpPr>
        <p:spPr>
          <a:xfrm flipH="1">
            <a:off x="2062264" y="3341501"/>
            <a:ext cx="335604" cy="509507"/>
          </a:xfrm>
          <a:prstGeom prst="line">
            <a:avLst/>
          </a:prstGeom>
          <a:noFill/>
          <a:ln w="38100" cmpd="sng">
            <a:solidFill>
              <a:schemeClr val="accent5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5652E0-BBFD-B44E-9D9F-2E81D5DE6F64}"/>
              </a:ext>
            </a:extLst>
          </p:cNvPr>
          <p:cNvCxnSpPr>
            <a:cxnSpLocks/>
          </p:cNvCxnSpPr>
          <p:nvPr/>
        </p:nvCxnSpPr>
        <p:spPr>
          <a:xfrm flipH="1">
            <a:off x="2174454" y="3445462"/>
            <a:ext cx="1808699" cy="457526"/>
          </a:xfrm>
          <a:prstGeom prst="line">
            <a:avLst/>
          </a:prstGeom>
          <a:noFill/>
          <a:ln w="38100" cmpd="sng">
            <a:solidFill>
              <a:schemeClr val="accent5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915BAF9-3005-A041-A1F0-9A329CA0BDD8}"/>
              </a:ext>
            </a:extLst>
          </p:cNvPr>
          <p:cNvCxnSpPr>
            <a:cxnSpLocks/>
          </p:cNvCxnSpPr>
          <p:nvPr/>
        </p:nvCxnSpPr>
        <p:spPr>
          <a:xfrm flipH="1">
            <a:off x="2397868" y="3289521"/>
            <a:ext cx="4089316" cy="731345"/>
          </a:xfrm>
          <a:prstGeom prst="line">
            <a:avLst/>
          </a:prstGeom>
          <a:noFill/>
          <a:ln w="38100" cmpd="sng">
            <a:solidFill>
              <a:schemeClr val="accent5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F4AA9DD-D2E4-BA4B-AC95-12ADFB852367}"/>
              </a:ext>
            </a:extLst>
          </p:cNvPr>
          <p:cNvCxnSpPr>
            <a:cxnSpLocks/>
          </p:cNvCxnSpPr>
          <p:nvPr/>
        </p:nvCxnSpPr>
        <p:spPr>
          <a:xfrm>
            <a:off x="3358313" y="3365471"/>
            <a:ext cx="1565852" cy="641478"/>
          </a:xfrm>
          <a:prstGeom prst="line">
            <a:avLst/>
          </a:prstGeom>
          <a:noFill/>
          <a:ln w="38100" cmpd="sng">
            <a:solidFill>
              <a:srgbClr val="C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01AD4D8-AE62-1747-8880-2B0240BFBD63}"/>
              </a:ext>
            </a:extLst>
          </p:cNvPr>
          <p:cNvCxnSpPr>
            <a:cxnSpLocks/>
          </p:cNvCxnSpPr>
          <p:nvPr/>
        </p:nvCxnSpPr>
        <p:spPr>
          <a:xfrm flipH="1">
            <a:off x="5128147" y="3379476"/>
            <a:ext cx="170948" cy="627473"/>
          </a:xfrm>
          <a:prstGeom prst="line">
            <a:avLst/>
          </a:prstGeom>
          <a:noFill/>
          <a:ln w="38100" cmpd="sng">
            <a:solidFill>
              <a:srgbClr val="C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FA67D91-D792-0843-B5BE-33E970FA45BA}"/>
              </a:ext>
            </a:extLst>
          </p:cNvPr>
          <p:cNvCxnSpPr>
            <a:cxnSpLocks/>
          </p:cNvCxnSpPr>
          <p:nvPr/>
        </p:nvCxnSpPr>
        <p:spPr>
          <a:xfrm flipH="1">
            <a:off x="5314737" y="3296267"/>
            <a:ext cx="1878224" cy="754099"/>
          </a:xfrm>
          <a:prstGeom prst="line">
            <a:avLst/>
          </a:prstGeom>
          <a:noFill/>
          <a:ln w="38100" cmpd="sng">
            <a:solidFill>
              <a:srgbClr val="C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BA27F03-D9C6-C943-AFEE-853582C7DC49}"/>
                  </a:ext>
                </a:extLst>
              </p:cNvPr>
              <p:cNvSpPr txBox="1"/>
              <p:nvPr/>
            </p:nvSpPr>
            <p:spPr>
              <a:xfrm>
                <a:off x="1436759" y="3945090"/>
                <a:ext cx="97186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∅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BA27F03-D9C6-C943-AFEE-853582C7DC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6759" y="3945090"/>
                <a:ext cx="971869" cy="369332"/>
              </a:xfrm>
              <a:prstGeom prst="rect">
                <a:avLst/>
              </a:prstGeom>
              <a:blipFill>
                <a:blip r:embed="rId5"/>
                <a:stretch>
                  <a:fillRect l="-2564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395D0D4-C05E-CB4B-974F-31F09A6A8F6A}"/>
                  </a:ext>
                </a:extLst>
              </p:cNvPr>
              <p:cNvSpPr txBox="1"/>
              <p:nvPr/>
            </p:nvSpPr>
            <p:spPr>
              <a:xfrm>
                <a:off x="4647703" y="4066319"/>
                <a:ext cx="112357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∅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395D0D4-C05E-CB4B-974F-31F09A6A8F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7703" y="4066319"/>
                <a:ext cx="1123577" cy="369332"/>
              </a:xfrm>
              <a:prstGeom prst="rect">
                <a:avLst/>
              </a:prstGeom>
              <a:blipFill>
                <a:blip r:embed="rId6"/>
                <a:stretch>
                  <a:fillRect l="-7865" t="-333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01B32B19-D715-4449-8ED0-583E6B8510A1}"/>
              </a:ext>
            </a:extLst>
          </p:cNvPr>
          <p:cNvSpPr txBox="1"/>
          <p:nvPr/>
        </p:nvSpPr>
        <p:spPr>
          <a:xfrm>
            <a:off x="1143000" y="0"/>
            <a:ext cx="68580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Complex numbers and Natural exponential</a:t>
            </a:r>
            <a:endParaRPr lang="en-US" sz="2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1344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0DC85A-BB41-8848-A3BB-A9096C603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33" y="496443"/>
            <a:ext cx="4368732" cy="46759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32527D-070C-1E44-A007-9D94E7BA9F3B}"/>
              </a:ext>
            </a:extLst>
          </p:cNvPr>
          <p:cNvSpPr txBox="1"/>
          <p:nvPr/>
        </p:nvSpPr>
        <p:spPr>
          <a:xfrm>
            <a:off x="1143000" y="0"/>
            <a:ext cx="68580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Complex numbers and Natural exponential</a:t>
            </a:r>
            <a:endParaRPr lang="en-US" sz="2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5911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1143000" y="0"/>
            <a:ext cx="68580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Model for a signal </a:t>
            </a:r>
            <a:r>
              <a:rPr lang="en-US" sz="2100" dirty="0">
                <a:solidFill>
                  <a:schemeClr val="bg1"/>
                </a:solidFill>
              </a:rPr>
              <a:t>(frequency, amplitude, and phase)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/>
              <p:nvPr/>
            </p:nvSpPr>
            <p:spPr>
              <a:xfrm>
                <a:off x="1178739" y="3600495"/>
                <a:ext cx="238777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739" y="3600495"/>
                <a:ext cx="2387770" cy="369332"/>
              </a:xfrm>
              <a:prstGeom prst="rect">
                <a:avLst/>
              </a:prstGeom>
              <a:blipFill>
                <a:blip r:embed="rId2"/>
                <a:stretch>
                  <a:fillRect l="-1058" t="-666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B032C-A52D-664A-95B0-48AA9E1FF292}"/>
                  </a:ext>
                </a:extLst>
              </p:cNvPr>
              <p:cNvSpPr txBox="1"/>
              <p:nvPr/>
            </p:nvSpPr>
            <p:spPr>
              <a:xfrm>
                <a:off x="3956483" y="3510366"/>
                <a:ext cx="496996" cy="4510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3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3000" baseline="300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B032C-A52D-664A-95B0-48AA9E1FF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6483" y="3510366"/>
                <a:ext cx="496996" cy="451021"/>
              </a:xfrm>
              <a:prstGeom prst="rect">
                <a:avLst/>
              </a:prstGeom>
              <a:blipFill>
                <a:blip r:embed="rId3"/>
                <a:stretch>
                  <a:fillRect l="-15385" r="-12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0FBC505-5735-B44B-9EB3-B50742966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4394" y="438582"/>
            <a:ext cx="6858000" cy="20034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/>
              <p:nvPr/>
            </p:nvSpPr>
            <p:spPr>
              <a:xfrm>
                <a:off x="3567663" y="3592071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7663" y="3592071"/>
                <a:ext cx="298159" cy="369332"/>
              </a:xfrm>
              <a:prstGeom prst="rect">
                <a:avLst/>
              </a:prstGeom>
              <a:blipFill>
                <a:blip r:embed="rId5"/>
                <a:stretch>
                  <a:fillRect l="-8333" r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2703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1143000" y="0"/>
            <a:ext cx="68580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Model for a signal </a:t>
            </a:r>
            <a:r>
              <a:rPr lang="en-US" sz="2100" dirty="0">
                <a:solidFill>
                  <a:schemeClr val="bg1"/>
                </a:solidFill>
              </a:rPr>
              <a:t>(frequency, amplitude, and phase)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/>
              <p:nvPr/>
            </p:nvSpPr>
            <p:spPr>
              <a:xfrm>
                <a:off x="1178739" y="3600495"/>
                <a:ext cx="238777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739" y="3600495"/>
                <a:ext cx="2387770" cy="369332"/>
              </a:xfrm>
              <a:prstGeom prst="rect">
                <a:avLst/>
              </a:prstGeom>
              <a:blipFill>
                <a:blip r:embed="rId2"/>
                <a:stretch>
                  <a:fillRect l="-1058" t="-666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B032C-A52D-664A-95B0-48AA9E1FF292}"/>
                  </a:ext>
                </a:extLst>
              </p:cNvPr>
              <p:cNvSpPr txBox="1"/>
              <p:nvPr/>
            </p:nvSpPr>
            <p:spPr>
              <a:xfrm>
                <a:off x="3956483" y="3510366"/>
                <a:ext cx="496996" cy="4510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3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3000" baseline="300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B032C-A52D-664A-95B0-48AA9E1FF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6483" y="3510366"/>
                <a:ext cx="496996" cy="451021"/>
              </a:xfrm>
              <a:prstGeom prst="rect">
                <a:avLst/>
              </a:prstGeom>
              <a:blipFill>
                <a:blip r:embed="rId3"/>
                <a:stretch>
                  <a:fillRect l="-15385" r="-12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0FBC505-5735-B44B-9EB3-B50742966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4394" y="438582"/>
            <a:ext cx="6858000" cy="20034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/>
              <p:nvPr/>
            </p:nvSpPr>
            <p:spPr>
              <a:xfrm>
                <a:off x="3567663" y="3592071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7663" y="3592071"/>
                <a:ext cx="298159" cy="369332"/>
              </a:xfrm>
              <a:prstGeom prst="rect">
                <a:avLst/>
              </a:prstGeom>
              <a:blipFill>
                <a:blip r:embed="rId5"/>
                <a:stretch>
                  <a:fillRect l="-8333" r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226378-5809-4443-952E-9DA736E7D5B9}"/>
                  </a:ext>
                </a:extLst>
              </p:cNvPr>
              <p:cNvSpPr txBox="1"/>
              <p:nvPr/>
            </p:nvSpPr>
            <p:spPr>
              <a:xfrm>
                <a:off x="4572001" y="3600495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226378-5809-4443-952E-9DA736E7D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1" y="3600495"/>
                <a:ext cx="298159" cy="369332"/>
              </a:xfrm>
              <a:prstGeom prst="rect">
                <a:avLst/>
              </a:prstGeom>
              <a:blipFill>
                <a:blip r:embed="rId6"/>
                <a:stretch>
                  <a:fillRect l="-13043" r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/>
              <p:nvPr/>
            </p:nvSpPr>
            <p:spPr>
              <a:xfrm>
                <a:off x="5580827" y="3329956"/>
                <a:ext cx="1553952" cy="8118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5400" i="1" baseline="300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5400" baseline="300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5400" baseline="300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5400" baseline="300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lang="en-US" sz="5400" baseline="30000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827" y="3329956"/>
                <a:ext cx="1553952" cy="811889"/>
              </a:xfrm>
              <a:prstGeom prst="rect">
                <a:avLst/>
              </a:prstGeom>
              <a:blipFill>
                <a:blip r:embed="rId7"/>
                <a:stretch>
                  <a:fillRect l="-6452" t="-27692" r="-56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02985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AE1D9D8-5332-3340-81C8-5132A05EE9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707" b="29483"/>
          <a:stretch/>
        </p:blipFill>
        <p:spPr>
          <a:xfrm>
            <a:off x="5026998" y="2491493"/>
            <a:ext cx="2692888" cy="12446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1143000" y="0"/>
            <a:ext cx="68580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Model for a signal </a:t>
            </a:r>
            <a:r>
              <a:rPr lang="en-US" sz="2100" dirty="0">
                <a:solidFill>
                  <a:schemeClr val="bg1"/>
                </a:solidFill>
              </a:rPr>
              <a:t>(frequency, amplitude, and phase)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/>
              <p:nvPr/>
            </p:nvSpPr>
            <p:spPr>
              <a:xfrm>
                <a:off x="1178739" y="3600495"/>
                <a:ext cx="238777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739" y="3600495"/>
                <a:ext cx="2387770" cy="369332"/>
              </a:xfrm>
              <a:prstGeom prst="rect">
                <a:avLst/>
              </a:prstGeom>
              <a:blipFill>
                <a:blip r:embed="rId3"/>
                <a:stretch>
                  <a:fillRect l="-1058" t="-666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B032C-A52D-664A-95B0-48AA9E1FF292}"/>
                  </a:ext>
                </a:extLst>
              </p:cNvPr>
              <p:cNvSpPr txBox="1"/>
              <p:nvPr/>
            </p:nvSpPr>
            <p:spPr>
              <a:xfrm>
                <a:off x="3956483" y="3510366"/>
                <a:ext cx="496996" cy="4510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3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3000" baseline="300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B032C-A52D-664A-95B0-48AA9E1FF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6483" y="3510366"/>
                <a:ext cx="496996" cy="451021"/>
              </a:xfrm>
              <a:prstGeom prst="rect">
                <a:avLst/>
              </a:prstGeom>
              <a:blipFill>
                <a:blip r:embed="rId4"/>
                <a:stretch>
                  <a:fillRect l="-15385" r="-12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0FBC505-5735-B44B-9EB3-B50742966A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4394" y="438582"/>
            <a:ext cx="6858000" cy="20034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/>
              <p:nvPr/>
            </p:nvSpPr>
            <p:spPr>
              <a:xfrm>
                <a:off x="3567663" y="3592071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7663" y="3592071"/>
                <a:ext cx="298159" cy="369332"/>
              </a:xfrm>
              <a:prstGeom prst="rect">
                <a:avLst/>
              </a:prstGeom>
              <a:blipFill>
                <a:blip r:embed="rId6"/>
                <a:stretch>
                  <a:fillRect l="-8333" r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226378-5809-4443-952E-9DA736E7D5B9}"/>
                  </a:ext>
                </a:extLst>
              </p:cNvPr>
              <p:cNvSpPr txBox="1"/>
              <p:nvPr/>
            </p:nvSpPr>
            <p:spPr>
              <a:xfrm>
                <a:off x="4572001" y="3600495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226378-5809-4443-952E-9DA736E7D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1" y="3600495"/>
                <a:ext cx="298159" cy="369332"/>
              </a:xfrm>
              <a:prstGeom prst="rect">
                <a:avLst/>
              </a:prstGeom>
              <a:blipFill>
                <a:blip r:embed="rId7"/>
                <a:stretch>
                  <a:fillRect l="-13043" r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/>
              <p:nvPr/>
            </p:nvSpPr>
            <p:spPr>
              <a:xfrm>
                <a:off x="5580827" y="3329956"/>
                <a:ext cx="1553952" cy="8118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5400" i="1" baseline="300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5400" baseline="300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5400" baseline="300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5400" baseline="300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lang="en-US" sz="5400" baseline="30000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827" y="3329956"/>
                <a:ext cx="1553952" cy="811889"/>
              </a:xfrm>
              <a:prstGeom prst="rect">
                <a:avLst/>
              </a:prstGeom>
              <a:blipFill>
                <a:blip r:embed="rId8"/>
                <a:stretch>
                  <a:fillRect l="-6452" t="-27692" r="-56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A1CB9536-42FA-4741-B89B-E26F45BE6B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5120" y="3271968"/>
            <a:ext cx="787190" cy="7871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A449EA-E40B-614E-A6F0-29A758D52F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4764827" y="3271968"/>
            <a:ext cx="787190" cy="78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149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DA2027-F59E-BF49-B314-6212DDEFB022}"/>
              </a:ext>
            </a:extLst>
          </p:cNvPr>
          <p:cNvSpPr txBox="1"/>
          <p:nvPr/>
        </p:nvSpPr>
        <p:spPr>
          <a:xfrm>
            <a:off x="1143000" y="0"/>
            <a:ext cx="68580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Model for a signal </a:t>
            </a:r>
            <a:r>
              <a:rPr lang="en-US" sz="2100" dirty="0">
                <a:solidFill>
                  <a:schemeClr val="bg1"/>
                </a:solidFill>
              </a:rPr>
              <a:t>(frequency, amplitude, and phase)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04AE22-ABF2-5D45-AA87-877B38C80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421" y="1328127"/>
            <a:ext cx="5327159" cy="24872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9F71D64-C132-AD42-99F1-597DC1D60044}"/>
                  </a:ext>
                </a:extLst>
              </p:cNvPr>
              <p:cNvSpPr txBox="1"/>
              <p:nvPr/>
            </p:nvSpPr>
            <p:spPr>
              <a:xfrm>
                <a:off x="1720090" y="657836"/>
                <a:ext cx="864211" cy="4510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3000" i="1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00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00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300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lang="en-US" sz="3000" baseline="30000" dirty="0">
                  <a:solidFill>
                    <a:srgbClr val="C0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9F71D64-C132-AD42-99F1-597DC1D600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0090" y="657836"/>
                <a:ext cx="864211" cy="451021"/>
              </a:xfrm>
              <a:prstGeom prst="rect">
                <a:avLst/>
              </a:prstGeom>
              <a:blipFill>
                <a:blip r:embed="rId3"/>
                <a:stretch>
                  <a:fillRect l="-5797" t="-25000" r="-7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5">
            <a:extLst>
              <a:ext uri="{FF2B5EF4-FFF2-40B4-BE49-F238E27FC236}">
                <a16:creationId xmlns:a16="http://schemas.microsoft.com/office/drawing/2014/main" id="{E1FAC5E7-18AB-CC4E-AFEB-D681457470C2}"/>
              </a:ext>
            </a:extLst>
          </p:cNvPr>
          <p:cNvSpPr/>
          <p:nvPr/>
        </p:nvSpPr>
        <p:spPr>
          <a:xfrm>
            <a:off x="2660515" y="831715"/>
            <a:ext cx="499625" cy="802532"/>
          </a:xfrm>
          <a:custGeom>
            <a:avLst/>
            <a:gdLst>
              <a:gd name="connsiteX0" fmla="*/ 0 w 666166"/>
              <a:gd name="connsiteY0" fmla="*/ 0 h 1070043"/>
              <a:gd name="connsiteX1" fmla="*/ 622570 w 666166"/>
              <a:gd name="connsiteY1" fmla="*/ 291830 h 1070043"/>
              <a:gd name="connsiteX2" fmla="*/ 564204 w 666166"/>
              <a:gd name="connsiteY2" fmla="*/ 1070043 h 10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166" h="1070043">
                <a:moveTo>
                  <a:pt x="0" y="0"/>
                </a:moveTo>
                <a:cubicBezTo>
                  <a:pt x="264268" y="56745"/>
                  <a:pt x="528536" y="113490"/>
                  <a:pt x="622570" y="291830"/>
                </a:cubicBezTo>
                <a:cubicBezTo>
                  <a:pt x="716604" y="470171"/>
                  <a:pt x="640404" y="770107"/>
                  <a:pt x="564204" y="1070043"/>
                </a:cubicBezTo>
              </a:path>
            </a:pathLst>
          </a:custGeom>
          <a:noFill/>
          <a:ln w="31750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58949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430CFDB5-9131-1A4B-BAF4-B58D98551485}"/>
              </a:ext>
            </a:extLst>
          </p:cNvPr>
          <p:cNvGrpSpPr/>
          <p:nvPr/>
        </p:nvGrpSpPr>
        <p:grpSpPr>
          <a:xfrm>
            <a:off x="1821184" y="2909313"/>
            <a:ext cx="4387592" cy="777563"/>
            <a:chOff x="878367" y="2123989"/>
            <a:chExt cx="5850123" cy="1036751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6FF5C59E-1D25-F248-B182-D07DDE4A0F2C}"/>
                </a:ext>
              </a:extLst>
            </p:cNvPr>
            <p:cNvSpPr/>
            <p:nvPr/>
          </p:nvSpPr>
          <p:spPr>
            <a:xfrm>
              <a:off x="878367" y="2123989"/>
              <a:ext cx="1476322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71B50304-2812-0445-ABBC-847CCEBECE77}"/>
                </a:ext>
              </a:extLst>
            </p:cNvPr>
            <p:cNvSpPr/>
            <p:nvPr/>
          </p:nvSpPr>
          <p:spPr>
            <a:xfrm>
              <a:off x="2339567" y="2160983"/>
              <a:ext cx="1476322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D2FE37E-5755-FA48-A8CA-047547E53B18}"/>
                </a:ext>
              </a:extLst>
            </p:cNvPr>
            <p:cNvSpPr/>
            <p:nvPr/>
          </p:nvSpPr>
          <p:spPr>
            <a:xfrm>
              <a:off x="3796270" y="2225801"/>
              <a:ext cx="1476322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4374087-B9A5-0F4C-AB42-EAA2781A89EC}"/>
                </a:ext>
              </a:extLst>
            </p:cNvPr>
            <p:cNvSpPr/>
            <p:nvPr/>
          </p:nvSpPr>
          <p:spPr>
            <a:xfrm>
              <a:off x="5252168" y="2288036"/>
              <a:ext cx="1476322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DB7EE52-3B8B-2046-BFE6-CD52438373DC}"/>
              </a:ext>
            </a:extLst>
          </p:cNvPr>
          <p:cNvGrpSpPr/>
          <p:nvPr/>
        </p:nvGrpSpPr>
        <p:grpSpPr>
          <a:xfrm>
            <a:off x="1358849" y="567792"/>
            <a:ext cx="6459285" cy="2006291"/>
            <a:chOff x="287799" y="757056"/>
            <a:chExt cx="8612381" cy="267505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87497B-0133-B148-817B-147C02D7097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5C3F8A-9A16-3147-86C9-D4B854300DB2}"/>
                </a:ext>
              </a:extLst>
            </p:cNvPr>
            <p:cNvCxnSpPr/>
            <p:nvPr/>
          </p:nvCxnSpPr>
          <p:spPr>
            <a:xfrm flipV="1">
              <a:off x="881299" y="757056"/>
              <a:ext cx="0" cy="1951847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167C9-97B2-6C49-837B-65C95CAF22D5}"/>
                </a:ext>
              </a:extLst>
            </p:cNvPr>
            <p:cNvSpPr txBox="1"/>
            <p:nvPr/>
          </p:nvSpPr>
          <p:spPr>
            <a:xfrm rot="16200000">
              <a:off x="24754" y="1337820"/>
              <a:ext cx="126475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469CFBF-ADF7-F04E-A1DF-D743A3DCC3C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DC6EDA-FE75-E24B-902F-AD654364320F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10E216-3CDA-6A43-B873-E631F134F40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5B381B-4432-CA48-A628-C33F54A5A55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8F7448-07CB-7047-9650-808EE0C7255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0392748-A94F-E546-96B0-37749E39788A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BA8BE80E-4ED7-5A4D-A3AA-0D441EB0EAA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20ABC6B-D19A-BF4E-979D-4BD2C243A421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F24F3E-7CE6-9741-A8AC-7BB9B6E193C7}"/>
                </a:ext>
              </a:extLst>
            </p:cNvPr>
            <p:cNvSpPr txBox="1"/>
            <p:nvPr/>
          </p:nvSpPr>
          <p:spPr>
            <a:xfrm>
              <a:off x="2031601" y="2755002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CCEEF3-6F82-7945-A5F2-9699DC6DDA58}"/>
                </a:ext>
              </a:extLst>
            </p:cNvPr>
            <p:cNvSpPr txBox="1"/>
            <p:nvPr/>
          </p:nvSpPr>
          <p:spPr>
            <a:xfrm>
              <a:off x="3482447" y="2748208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A079CF-228C-CB43-A864-1C7E03433821}"/>
                </a:ext>
              </a:extLst>
            </p:cNvPr>
            <p:cNvSpPr txBox="1"/>
            <p:nvPr/>
          </p:nvSpPr>
          <p:spPr>
            <a:xfrm>
              <a:off x="4969870" y="2741412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B903BB-4D58-CA42-BBB4-865361F7FC7B}"/>
                </a:ext>
              </a:extLst>
            </p:cNvPr>
            <p:cNvSpPr txBox="1"/>
            <p:nvPr/>
          </p:nvSpPr>
          <p:spPr>
            <a:xfrm>
              <a:off x="6457293" y="2734616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2B93A5-4E83-D24B-99B9-2E3A2B2E9127}"/>
                </a:ext>
              </a:extLst>
            </p:cNvPr>
            <p:cNvSpPr txBox="1"/>
            <p:nvPr/>
          </p:nvSpPr>
          <p:spPr>
            <a:xfrm>
              <a:off x="7944716" y="2727820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0D696B4-1CB5-0E40-8F14-2ADB5B50B327}"/>
                </a:ext>
              </a:extLst>
            </p:cNvPr>
            <p:cNvSpPr txBox="1"/>
            <p:nvPr/>
          </p:nvSpPr>
          <p:spPr>
            <a:xfrm>
              <a:off x="7635427" y="2163566"/>
              <a:ext cx="126475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02A1CAB-45DD-BC48-A937-F09C74D045C6}"/>
                </a:ext>
              </a:extLst>
            </p:cNvPr>
            <p:cNvSpPr txBox="1"/>
            <p:nvPr/>
          </p:nvSpPr>
          <p:spPr>
            <a:xfrm>
              <a:off x="601251" y="2748208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0.00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7D7DBE2-90AC-C446-A45F-1C6AF5D65FEF}"/>
              </a:ext>
            </a:extLst>
          </p:cNvPr>
          <p:cNvGrpSpPr/>
          <p:nvPr/>
        </p:nvGrpSpPr>
        <p:grpSpPr>
          <a:xfrm>
            <a:off x="1358850" y="2349979"/>
            <a:ext cx="6459287" cy="2166570"/>
            <a:chOff x="287800" y="543351"/>
            <a:chExt cx="8612382" cy="2888759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54BD517-96F0-0744-848C-3488DF05E288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AD73C2D-B775-DE40-86CA-CB5426211086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A1E9365-3806-3D48-A4F1-AD613CA39D99}"/>
                </a:ext>
              </a:extLst>
            </p:cNvPr>
            <p:cNvSpPr txBox="1"/>
            <p:nvPr/>
          </p:nvSpPr>
          <p:spPr>
            <a:xfrm rot="16200000">
              <a:off x="24755" y="1337820"/>
              <a:ext cx="126475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Amplitude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1F95AF8-2790-3A46-9285-86C0A5522616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D69CFC3-2DB2-EE40-9B88-ADFA83A3D579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BB75FB5-B697-4446-AF1D-EC438C8310B4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D676F6B-AC2A-1041-996A-4D9BF2D3DD64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2F48719-2B8A-1840-9AFD-20F978BA83A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E2EE268-E539-6F4E-9ECB-AD6426E65A41}"/>
                </a:ext>
              </a:extLst>
            </p:cNvPr>
            <p:cNvSpPr txBox="1"/>
            <p:nvPr/>
          </p:nvSpPr>
          <p:spPr>
            <a:xfrm>
              <a:off x="2031600" y="2755002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0.25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7C16676-3D02-674C-BDD3-94BBFF926D3B}"/>
                </a:ext>
              </a:extLst>
            </p:cNvPr>
            <p:cNvSpPr txBox="1"/>
            <p:nvPr/>
          </p:nvSpPr>
          <p:spPr>
            <a:xfrm>
              <a:off x="3482447" y="2748208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0.50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35DE886-54D0-2E41-B83A-332183444976}"/>
                </a:ext>
              </a:extLst>
            </p:cNvPr>
            <p:cNvSpPr txBox="1"/>
            <p:nvPr/>
          </p:nvSpPr>
          <p:spPr>
            <a:xfrm>
              <a:off x="4969871" y="2741412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0.75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7162E07-DDBB-0643-A7E1-32A10ADF8749}"/>
                </a:ext>
              </a:extLst>
            </p:cNvPr>
            <p:cNvSpPr txBox="1"/>
            <p:nvPr/>
          </p:nvSpPr>
          <p:spPr>
            <a:xfrm>
              <a:off x="6457293" y="2734616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1.00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2AA512B-1C20-4D47-AAE3-7F6B477C8F0C}"/>
                </a:ext>
              </a:extLst>
            </p:cNvPr>
            <p:cNvSpPr txBox="1"/>
            <p:nvPr/>
          </p:nvSpPr>
          <p:spPr>
            <a:xfrm>
              <a:off x="7944716" y="2727820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1.25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93D9F9B-4510-844F-AE07-123F2C10F4FC}"/>
                </a:ext>
              </a:extLst>
            </p:cNvPr>
            <p:cNvSpPr txBox="1"/>
            <p:nvPr/>
          </p:nvSpPr>
          <p:spPr>
            <a:xfrm>
              <a:off x="7635427" y="2163566"/>
              <a:ext cx="126475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Time (sec)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0770B7B-3A42-1241-AF53-114D9E595996}"/>
                </a:ext>
              </a:extLst>
            </p:cNvPr>
            <p:cNvSpPr txBox="1"/>
            <p:nvPr/>
          </p:nvSpPr>
          <p:spPr>
            <a:xfrm>
              <a:off x="601251" y="2748208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0.00</a:t>
              </a:r>
            </a:p>
          </p:txBody>
        </p:sp>
      </p:grp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E388D48-F52D-0847-938E-1E182D16C22A}"/>
              </a:ext>
            </a:extLst>
          </p:cNvPr>
          <p:cNvCxnSpPr/>
          <p:nvPr/>
        </p:nvCxnSpPr>
        <p:spPr>
          <a:xfrm>
            <a:off x="4008697" y="781535"/>
            <a:ext cx="0" cy="1081127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E0FE174B-4F5A-DD45-8196-71407F34CD88}"/>
              </a:ext>
            </a:extLst>
          </p:cNvPr>
          <p:cNvCxnSpPr/>
          <p:nvPr/>
        </p:nvCxnSpPr>
        <p:spPr>
          <a:xfrm>
            <a:off x="6208063" y="806081"/>
            <a:ext cx="0" cy="1081127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E102AB82-00B9-5448-8505-3CB501125EAA}"/>
              </a:ext>
            </a:extLst>
          </p:cNvPr>
          <p:cNvGrpSpPr/>
          <p:nvPr/>
        </p:nvGrpSpPr>
        <p:grpSpPr>
          <a:xfrm>
            <a:off x="2908068" y="2772372"/>
            <a:ext cx="4791180" cy="1081127"/>
            <a:chOff x="2353424" y="3696496"/>
            <a:chExt cx="6388240" cy="1441502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E8B3BAE2-6CA9-6B4C-8ECE-291CA6C9D997}"/>
                </a:ext>
              </a:extLst>
            </p:cNvPr>
            <p:cNvSpPr txBox="1"/>
            <p:nvPr/>
          </p:nvSpPr>
          <p:spPr>
            <a:xfrm>
              <a:off x="6847436" y="3774116"/>
              <a:ext cx="1894228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Frequency: 4Hz</a:t>
              </a:r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6A98435-2880-B14C-8624-03E6F4CBBDF4}"/>
                </a:ext>
              </a:extLst>
            </p:cNvPr>
            <p:cNvCxnSpPr/>
            <p:nvPr/>
          </p:nvCxnSpPr>
          <p:spPr>
            <a:xfrm>
              <a:off x="2353424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BF4981F-B22D-5242-AD5F-FCB030193255}"/>
                </a:ext>
              </a:extLst>
            </p:cNvPr>
            <p:cNvCxnSpPr/>
            <p:nvPr/>
          </p:nvCxnSpPr>
          <p:spPr>
            <a:xfrm>
              <a:off x="3820929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19425CF-7CD4-0548-B0DF-162F445A7FAC}"/>
                </a:ext>
              </a:extLst>
            </p:cNvPr>
            <p:cNvCxnSpPr/>
            <p:nvPr/>
          </p:nvCxnSpPr>
          <p:spPr>
            <a:xfrm>
              <a:off x="5288434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CD8F98A-19D7-0E46-80F0-1BD2BA8EAFEF}"/>
                </a:ext>
              </a:extLst>
            </p:cNvPr>
            <p:cNvCxnSpPr/>
            <p:nvPr/>
          </p:nvCxnSpPr>
          <p:spPr>
            <a:xfrm>
              <a:off x="6755939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76C95BEF-B52D-174B-9383-4D3E777826D1}"/>
              </a:ext>
            </a:extLst>
          </p:cNvPr>
          <p:cNvSpPr txBox="1"/>
          <p:nvPr/>
        </p:nvSpPr>
        <p:spPr>
          <a:xfrm>
            <a:off x="6278577" y="471435"/>
            <a:ext cx="142067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Frequency: 2Hz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64C5608-A734-434D-A1E2-571231434E55}"/>
              </a:ext>
            </a:extLst>
          </p:cNvPr>
          <p:cNvSpPr txBox="1"/>
          <p:nvPr/>
        </p:nvSpPr>
        <p:spPr>
          <a:xfrm>
            <a:off x="1143000" y="0"/>
            <a:ext cx="68580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Frequency, Amplitude, and Phase</a:t>
            </a:r>
          </a:p>
        </p:txBody>
      </p:sp>
    </p:spTree>
    <p:extLst>
      <p:ext uri="{BB962C8B-B14F-4D97-AF65-F5344CB8AC3E}">
        <p14:creationId xmlns:p14="http://schemas.microsoft.com/office/powerpoint/2010/main" val="168187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DA2027-F59E-BF49-B314-6212DDEFB022}"/>
              </a:ext>
            </a:extLst>
          </p:cNvPr>
          <p:cNvSpPr txBox="1"/>
          <p:nvPr/>
        </p:nvSpPr>
        <p:spPr>
          <a:xfrm>
            <a:off x="1143000" y="0"/>
            <a:ext cx="68580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Model for a signal </a:t>
            </a:r>
            <a:r>
              <a:rPr lang="en-US" sz="2100" dirty="0">
                <a:solidFill>
                  <a:schemeClr val="bg1"/>
                </a:solidFill>
              </a:rPr>
              <a:t>(frequency, amplitude, and phase)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783834-1C4E-D145-8E9C-970EE20D3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994" y="1198113"/>
            <a:ext cx="6149989" cy="274727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C12D95F-7B49-6348-8BA2-3790CE72E67F}"/>
              </a:ext>
            </a:extLst>
          </p:cNvPr>
          <p:cNvGrpSpPr/>
          <p:nvPr/>
        </p:nvGrpSpPr>
        <p:grpSpPr>
          <a:xfrm>
            <a:off x="4489697" y="1283715"/>
            <a:ext cx="2674797" cy="2125034"/>
            <a:chOff x="4890279" y="1711620"/>
            <a:chExt cx="3566396" cy="283337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61F3BFAB-BDC2-0844-8C1E-2BC20D79CC2C}"/>
                    </a:ext>
                  </a:extLst>
                </p:cNvPr>
                <p:cNvSpPr txBox="1"/>
                <p:nvPr/>
              </p:nvSpPr>
              <p:spPr>
                <a:xfrm>
                  <a:off x="4890279" y="1711620"/>
                  <a:ext cx="1152281" cy="60136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US" sz="3000" i="1" baseline="3000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en-US" sz="3000" baseline="3000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3000" baseline="3000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3000" baseline="3000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πft</m:t>
                        </m:r>
                      </m:oMath>
                    </m:oMathPara>
                  </a14:m>
                  <a:endParaRPr lang="en-US" sz="3000" baseline="300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61F3BFAB-BDC2-0844-8C1E-2BC20D79CC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90279" y="1711620"/>
                  <a:ext cx="1152281" cy="601361"/>
                </a:xfrm>
                <a:prstGeom prst="rect">
                  <a:avLst/>
                </a:prstGeom>
                <a:blipFill>
                  <a:blip r:embed="rId3"/>
                  <a:stretch>
                    <a:fillRect l="-7246" t="-24324" r="-57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CCD6DCC-BF7A-C443-B2DF-1A7A1E043055}"/>
                </a:ext>
              </a:extLst>
            </p:cNvPr>
            <p:cNvCxnSpPr>
              <a:cxnSpLocks/>
            </p:cNvCxnSpPr>
            <p:nvPr/>
          </p:nvCxnSpPr>
          <p:spPr>
            <a:xfrm>
              <a:off x="5466943" y="2819358"/>
              <a:ext cx="2989732" cy="1725640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D24A1E1-7610-FA4C-831C-637936582DD8}"/>
              </a:ext>
            </a:extLst>
          </p:cNvPr>
          <p:cNvGrpSpPr/>
          <p:nvPr/>
        </p:nvGrpSpPr>
        <p:grpSpPr>
          <a:xfrm>
            <a:off x="5138445" y="1984443"/>
            <a:ext cx="2544570" cy="1240277"/>
            <a:chOff x="5466943" y="2645923"/>
            <a:chExt cx="3392760" cy="16537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05ED15E-8E53-2842-8952-674A5D7C737A}"/>
                    </a:ext>
                  </a:extLst>
                </p:cNvPr>
                <p:cNvSpPr txBox="1"/>
                <p:nvPr/>
              </p:nvSpPr>
              <p:spPr>
                <a:xfrm>
                  <a:off x="7570034" y="3080795"/>
                  <a:ext cx="1289669" cy="60136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US" sz="3000" i="1" baseline="3000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_</m:t>
                        </m:r>
                        <m:r>
                          <a:rPr lang="en-US" sz="3000" i="1" baseline="3000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en-US" sz="3000" baseline="3000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3000" baseline="3000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3000" baseline="3000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πft</m:t>
                        </m:r>
                      </m:oMath>
                    </m:oMathPara>
                  </a14:m>
                  <a:endParaRPr lang="en-US" sz="3000" baseline="30000" dirty="0">
                    <a:solidFill>
                      <a:schemeClr val="accent5">
                        <a:lumMod val="75000"/>
                      </a:schemeClr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05ED15E-8E53-2842-8952-674A5D7C73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0034" y="3080795"/>
                  <a:ext cx="1289669" cy="601361"/>
                </a:xfrm>
                <a:prstGeom prst="rect">
                  <a:avLst/>
                </a:prstGeom>
                <a:blipFill>
                  <a:blip r:embed="rId4"/>
                  <a:stretch>
                    <a:fillRect l="-5195" t="-25000" r="-5195" b="-2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AFC9C85-4192-D947-8A31-22FAF035741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66943" y="2645923"/>
              <a:ext cx="2880211" cy="1653703"/>
            </a:xfrm>
            <a:prstGeom prst="line">
              <a:avLst/>
            </a:prstGeom>
            <a:noFill/>
            <a:ln w="38100" cmpd="sng">
              <a:solidFill>
                <a:schemeClr val="accent5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331443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1143000" y="0"/>
            <a:ext cx="68580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Model for a signal </a:t>
            </a:r>
            <a:r>
              <a:rPr lang="en-US" sz="2100" dirty="0">
                <a:solidFill>
                  <a:schemeClr val="bg1"/>
                </a:solidFill>
              </a:rPr>
              <a:t>(frequency, amplitude, and phase)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/>
              <p:nvPr/>
            </p:nvSpPr>
            <p:spPr>
              <a:xfrm>
                <a:off x="3611040" y="859775"/>
                <a:ext cx="238777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1040" y="859775"/>
                <a:ext cx="2387770" cy="369332"/>
              </a:xfrm>
              <a:prstGeom prst="rect">
                <a:avLst/>
              </a:prstGeom>
              <a:blipFill>
                <a:blip r:embed="rId2"/>
                <a:stretch>
                  <a:fillRect l="-529" t="-666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/>
              <p:nvPr/>
            </p:nvSpPr>
            <p:spPr>
              <a:xfrm>
                <a:off x="3043228" y="868197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3228" y="868197"/>
                <a:ext cx="298159" cy="369332"/>
              </a:xfrm>
              <a:prstGeom prst="rect">
                <a:avLst/>
              </a:prstGeom>
              <a:blipFill>
                <a:blip r:embed="rId3"/>
                <a:stretch>
                  <a:fillRect l="-13043" r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/>
              <p:nvPr/>
            </p:nvSpPr>
            <p:spPr>
              <a:xfrm>
                <a:off x="1909780" y="827346"/>
                <a:ext cx="496996" cy="4510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3000" i="1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3000" baseline="30000" dirty="0"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9780" y="827346"/>
                <a:ext cx="496996" cy="451021"/>
              </a:xfrm>
              <a:prstGeom prst="rect">
                <a:avLst/>
              </a:prstGeom>
              <a:blipFill>
                <a:blip r:embed="rId4"/>
                <a:stretch>
                  <a:fillRect l="-9756" r="-1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6754E86B-8C62-304F-A727-F30DB4B41B43}"/>
              </a:ext>
            </a:extLst>
          </p:cNvPr>
          <p:cNvGrpSpPr/>
          <p:nvPr/>
        </p:nvGrpSpPr>
        <p:grpSpPr>
          <a:xfrm>
            <a:off x="1143000" y="1949664"/>
            <a:ext cx="6858000" cy="2327098"/>
            <a:chOff x="0" y="2599551"/>
            <a:chExt cx="9144000" cy="310279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0E0CA8-356F-CB49-9FAE-A591DCD6AF59}"/>
                </a:ext>
              </a:extLst>
            </p:cNvPr>
            <p:cNvGrpSpPr/>
            <p:nvPr/>
          </p:nvGrpSpPr>
          <p:grpSpPr>
            <a:xfrm>
              <a:off x="0" y="2599551"/>
              <a:ext cx="9144000" cy="757205"/>
              <a:chOff x="0" y="5842000"/>
              <a:chExt cx="9144000" cy="757205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45D555A-5887-594A-BBF8-BD34CDA9F34A}"/>
                  </a:ext>
                </a:extLst>
              </p:cNvPr>
              <p:cNvSpPr/>
              <p:nvPr/>
            </p:nvSpPr>
            <p:spPr>
              <a:xfrm>
                <a:off x="0" y="5842000"/>
                <a:ext cx="9144000" cy="7264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E783FCA-E8A4-6C48-9AB0-95AAE53DCC48}"/>
                  </a:ext>
                </a:extLst>
              </p:cNvPr>
              <p:cNvSpPr txBox="1"/>
              <p:nvPr/>
            </p:nvSpPr>
            <p:spPr>
              <a:xfrm>
                <a:off x="225868" y="5860541"/>
                <a:ext cx="8607393" cy="738664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chemeClr val="bg1"/>
                    </a:solidFill>
                  </a:rPr>
                  <a:t>How about real sinusoids?</a:t>
                </a: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BC239D6-22C2-E745-B435-8C381E54E2DA}"/>
                </a:ext>
              </a:extLst>
            </p:cNvPr>
            <p:cNvGrpSpPr/>
            <p:nvPr/>
          </p:nvGrpSpPr>
          <p:grpSpPr>
            <a:xfrm>
              <a:off x="1455632" y="4027382"/>
              <a:ext cx="2734525" cy="1674965"/>
              <a:chOff x="1455632" y="4027382"/>
              <a:chExt cx="2734525" cy="167496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889B16C-363A-F44D-8861-6DB80B2C49D9}"/>
                      </a:ext>
                    </a:extLst>
                  </p:cNvPr>
                  <p:cNvSpPr txBox="1"/>
                  <p:nvPr/>
                </p:nvSpPr>
                <p:spPr>
                  <a:xfrm>
                    <a:off x="1455632" y="4088937"/>
                    <a:ext cx="1442788" cy="55399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2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2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7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7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oMath>
                      </m:oMathPara>
                    </a14:m>
                    <a:endParaRPr lang="en-US" sz="2700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889B16C-363A-F44D-8861-6DB80B2C49D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55632" y="4088937"/>
                    <a:ext cx="1442788" cy="55399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488" b="-294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3F2F95EC-55C9-3944-88D7-7D60AF813CBF}"/>
                      </a:ext>
                    </a:extLst>
                  </p:cNvPr>
                  <p:cNvSpPr txBox="1"/>
                  <p:nvPr/>
                </p:nvSpPr>
                <p:spPr>
                  <a:xfrm>
                    <a:off x="3091146" y="4150493"/>
                    <a:ext cx="397545" cy="49244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lang="en-US" sz="2400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3F2F95EC-55C9-3944-88D7-7D60AF813CB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91146" y="4150493"/>
                    <a:ext cx="397545" cy="49244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8333" r="-8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AF82A30C-50B8-7545-810D-E9B4FA3093C9}"/>
                      </a:ext>
                    </a:extLst>
                  </p:cNvPr>
                  <p:cNvSpPr txBox="1"/>
                  <p:nvPr/>
                </p:nvSpPr>
                <p:spPr>
                  <a:xfrm>
                    <a:off x="3841310" y="4027382"/>
                    <a:ext cx="331288" cy="61555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?</m:t>
                          </m:r>
                        </m:oMath>
                      </m:oMathPara>
                    </a14:m>
                    <a:endParaRPr lang="en-US" sz="3000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AF82A30C-50B8-7545-810D-E9B4FA3093C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41310" y="4027382"/>
                    <a:ext cx="331288" cy="61555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30000" r="-35000" b="-540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E8CC7B82-30C7-3346-96E4-85E1A3D48974}"/>
                      </a:ext>
                    </a:extLst>
                  </p:cNvPr>
                  <p:cNvSpPr txBox="1"/>
                  <p:nvPr/>
                </p:nvSpPr>
                <p:spPr>
                  <a:xfrm>
                    <a:off x="3108704" y="5134764"/>
                    <a:ext cx="397545" cy="49244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lang="en-US" sz="2400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E8CC7B82-30C7-3346-96E4-85E1A3D4897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08704" y="5134764"/>
                    <a:ext cx="397545" cy="49244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8333" r="-8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34D08362-055A-814E-906A-701C2DC9D8A3}"/>
                      </a:ext>
                    </a:extLst>
                  </p:cNvPr>
                  <p:cNvSpPr txBox="1"/>
                  <p:nvPr/>
                </p:nvSpPr>
                <p:spPr>
                  <a:xfrm>
                    <a:off x="3858869" y="5070019"/>
                    <a:ext cx="331288" cy="61555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?</m:t>
                          </m:r>
                        </m:oMath>
                      </m:oMathPara>
                    </a14:m>
                    <a:endParaRPr lang="en-US" sz="3000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34D08362-055A-814E-906A-701C2DC9D8A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58869" y="5070019"/>
                    <a:ext cx="331288" cy="615553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30000" r="-35000" b="-263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6EF7A2C4-7B22-BF43-AC4E-12222396AFE3}"/>
                      </a:ext>
                    </a:extLst>
                  </p:cNvPr>
                  <p:cNvSpPr txBox="1"/>
                  <p:nvPr/>
                </p:nvSpPr>
                <p:spPr>
                  <a:xfrm>
                    <a:off x="1514839" y="5148350"/>
                    <a:ext cx="1394142" cy="55399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2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2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7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7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oMath>
                      </m:oMathPara>
                    </a14:m>
                    <a:endParaRPr lang="en-US" sz="2700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6EF7A2C4-7B22-BF43-AC4E-12222396AFE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14839" y="5148350"/>
                    <a:ext cx="1394142" cy="55399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5952" b="-294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25B569-6EF7-4B4D-A9CB-D0F01ADDD3B5}"/>
                  </a:ext>
                </a:extLst>
              </p:cNvPr>
              <p:cNvSpPr txBox="1"/>
              <p:nvPr/>
            </p:nvSpPr>
            <p:spPr>
              <a:xfrm>
                <a:off x="3611039" y="1312550"/>
                <a:ext cx="24550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 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25B569-6EF7-4B4D-A9CB-D0F01ADDD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1039" y="1312550"/>
                <a:ext cx="2455096" cy="369332"/>
              </a:xfrm>
              <a:prstGeom prst="rect">
                <a:avLst/>
              </a:prstGeom>
              <a:blipFill>
                <a:blip r:embed="rId10"/>
                <a:stretch>
                  <a:fillRect l="-513" t="-3333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495A50-34D5-DF49-AAD2-A0EBAB940ED3}"/>
                  </a:ext>
                </a:extLst>
              </p:cNvPr>
              <p:cNvSpPr txBox="1"/>
              <p:nvPr/>
            </p:nvSpPr>
            <p:spPr>
              <a:xfrm>
                <a:off x="3043228" y="1320973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495A50-34D5-DF49-AAD2-A0EBAB940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3228" y="1320973"/>
                <a:ext cx="298159" cy="369332"/>
              </a:xfrm>
              <a:prstGeom prst="rect">
                <a:avLst/>
              </a:prstGeom>
              <a:blipFill>
                <a:blip r:embed="rId6"/>
                <a:stretch>
                  <a:fillRect l="-13043" r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71E220-DEBE-D84F-9D89-56EAD9ABA4F3}"/>
                  </a:ext>
                </a:extLst>
              </p:cNvPr>
              <p:cNvSpPr txBox="1"/>
              <p:nvPr/>
            </p:nvSpPr>
            <p:spPr>
              <a:xfrm>
                <a:off x="1909779" y="1280121"/>
                <a:ext cx="600036" cy="4510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3000" i="1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3000" i="1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3000" baseline="30000" dirty="0"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71E220-DEBE-D84F-9D89-56EAD9ABA4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9779" y="1280121"/>
                <a:ext cx="600036" cy="451021"/>
              </a:xfrm>
              <a:prstGeom prst="rect">
                <a:avLst/>
              </a:prstGeom>
              <a:blipFill>
                <a:blip r:embed="rId11"/>
                <a:stretch>
                  <a:fillRect l="-8163" r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843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BF7358-1997-DA41-B9FE-306BB9833BE4}"/>
              </a:ext>
            </a:extLst>
          </p:cNvPr>
          <p:cNvSpPr txBox="1"/>
          <p:nvPr/>
        </p:nvSpPr>
        <p:spPr>
          <a:xfrm>
            <a:off x="1143000" y="0"/>
            <a:ext cx="68580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Presenting real signal with the complex model</a:t>
            </a:r>
            <a:endParaRPr lang="en-US" sz="21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A18AA8-F874-AC42-A240-C15CCD387835}"/>
                  </a:ext>
                </a:extLst>
              </p:cNvPr>
              <p:cNvSpPr txBox="1"/>
              <p:nvPr/>
            </p:nvSpPr>
            <p:spPr>
              <a:xfrm>
                <a:off x="2351457" y="2731098"/>
                <a:ext cx="1082091" cy="4154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2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7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A18AA8-F874-AC42-A240-C15CCD3878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1457" y="2731098"/>
                <a:ext cx="1082091" cy="415498"/>
              </a:xfrm>
              <a:prstGeom prst="rect">
                <a:avLst/>
              </a:prstGeom>
              <a:blipFill>
                <a:blip r:embed="rId2"/>
                <a:stretch>
                  <a:fillRect l="-3488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628B06-0CC1-534B-964F-6A28E735E4F8}"/>
                  </a:ext>
                </a:extLst>
              </p:cNvPr>
              <p:cNvSpPr txBox="1"/>
              <p:nvPr/>
            </p:nvSpPr>
            <p:spPr>
              <a:xfrm>
                <a:off x="3913695" y="2777264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628B06-0CC1-534B-964F-6A28E735E4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3695" y="2777264"/>
                <a:ext cx="298159" cy="369332"/>
              </a:xfrm>
              <a:prstGeom prst="rect">
                <a:avLst/>
              </a:prstGeom>
              <a:blipFill>
                <a:blip r:embed="rId3"/>
                <a:stretch>
                  <a:fillRect l="-8000" r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5EC0A37-F4FD-1040-90D1-0C14A335DE9B}"/>
                  </a:ext>
                </a:extLst>
              </p:cNvPr>
              <p:cNvSpPr txBox="1"/>
              <p:nvPr/>
            </p:nvSpPr>
            <p:spPr>
              <a:xfrm>
                <a:off x="4853141" y="2407932"/>
                <a:ext cx="496996" cy="4510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3000" i="1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3000" baseline="30000" dirty="0"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5EC0A37-F4FD-1040-90D1-0C14A335DE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3141" y="2407932"/>
                <a:ext cx="496996" cy="451021"/>
              </a:xfrm>
              <a:prstGeom prst="rect">
                <a:avLst/>
              </a:prstGeom>
              <a:blipFill>
                <a:blip r:embed="rId4"/>
                <a:stretch>
                  <a:fillRect l="-10000" r="-15000"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F82C32-70B8-9145-BC38-50D5F9B2C5D4}"/>
                  </a:ext>
                </a:extLst>
              </p:cNvPr>
              <p:cNvSpPr txBox="1"/>
              <p:nvPr/>
            </p:nvSpPr>
            <p:spPr>
              <a:xfrm>
                <a:off x="5990189" y="2326227"/>
                <a:ext cx="600036" cy="4510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3000" i="1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3000" i="1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3000" baseline="30000" dirty="0"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F82C32-70B8-9145-BC38-50D5F9B2C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0189" y="2326227"/>
                <a:ext cx="600036" cy="451021"/>
              </a:xfrm>
              <a:prstGeom prst="rect">
                <a:avLst/>
              </a:prstGeom>
              <a:blipFill>
                <a:blip r:embed="rId5"/>
                <a:stretch>
                  <a:fillRect l="-8333" r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2F38CD-7343-1643-B865-86FBF6C13C46}"/>
                  </a:ext>
                </a:extLst>
              </p:cNvPr>
              <p:cNvSpPr txBox="1"/>
              <p:nvPr/>
            </p:nvSpPr>
            <p:spPr>
              <a:xfrm>
                <a:off x="5569147" y="2407931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2F38CD-7343-1643-B865-86FBF6C13C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9147" y="2407931"/>
                <a:ext cx="298159" cy="369332"/>
              </a:xfrm>
              <a:prstGeom prst="rect">
                <a:avLst/>
              </a:prstGeom>
              <a:blipFill>
                <a:blip r:embed="rId6"/>
                <a:stretch>
                  <a:fillRect l="-20833" r="-20833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9BA980-F019-3044-AA5F-4EDC66170843}"/>
              </a:ext>
            </a:extLst>
          </p:cNvPr>
          <p:cNvCxnSpPr/>
          <p:nvPr/>
        </p:nvCxnSpPr>
        <p:spPr>
          <a:xfrm>
            <a:off x="4382310" y="2961930"/>
            <a:ext cx="297666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3FF72B2-1E84-B448-9046-8F9F0FF5D6A5}"/>
              </a:ext>
            </a:extLst>
          </p:cNvPr>
          <p:cNvSpPr txBox="1"/>
          <p:nvPr/>
        </p:nvSpPr>
        <p:spPr>
          <a:xfrm>
            <a:off x="5598329" y="3059025"/>
            <a:ext cx="195566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B007559-4BD5-5B43-86A8-F4BF13379A6B}"/>
                  </a:ext>
                </a:extLst>
              </p:cNvPr>
              <p:cNvSpPr txBox="1"/>
              <p:nvPr/>
            </p:nvSpPr>
            <p:spPr>
              <a:xfrm>
                <a:off x="2361030" y="4202948"/>
                <a:ext cx="1045607" cy="4154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d>
                            <m:dPr>
                              <m:ctrlPr>
                                <a:rPr lang="en-US" sz="2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7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B007559-4BD5-5B43-86A8-F4BF13379A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1030" y="4202948"/>
                <a:ext cx="1045607" cy="415498"/>
              </a:xfrm>
              <a:prstGeom prst="rect">
                <a:avLst/>
              </a:prstGeom>
              <a:blipFill>
                <a:blip r:embed="rId7"/>
                <a:stretch>
                  <a:fillRect l="-6024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998BA5-D50C-B84D-8B65-DC97AB5C1F42}"/>
                  </a:ext>
                </a:extLst>
              </p:cNvPr>
              <p:cNvSpPr txBox="1"/>
              <p:nvPr/>
            </p:nvSpPr>
            <p:spPr>
              <a:xfrm>
                <a:off x="3908678" y="4249115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998BA5-D50C-B84D-8B65-DC97AB5C1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8678" y="4249115"/>
                <a:ext cx="298159" cy="369332"/>
              </a:xfrm>
              <a:prstGeom prst="rect">
                <a:avLst/>
              </a:prstGeom>
              <a:blipFill>
                <a:blip r:embed="rId8"/>
                <a:stretch>
                  <a:fillRect l="-8333" r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CA644B-2006-8249-B7B0-322C8ADE0BFB}"/>
                  </a:ext>
                </a:extLst>
              </p:cNvPr>
              <p:cNvSpPr txBox="1"/>
              <p:nvPr/>
            </p:nvSpPr>
            <p:spPr>
              <a:xfrm>
                <a:off x="4693290" y="3798077"/>
                <a:ext cx="496996" cy="4510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3000" i="1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3000" baseline="30000" dirty="0"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CA644B-2006-8249-B7B0-322C8ADE0B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3290" y="3798077"/>
                <a:ext cx="496996" cy="451021"/>
              </a:xfrm>
              <a:prstGeom prst="rect">
                <a:avLst/>
              </a:prstGeom>
              <a:blipFill>
                <a:blip r:embed="rId9"/>
                <a:stretch>
                  <a:fillRect l="-12500" r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7790559-31FB-654E-BDAD-39D04B906621}"/>
                  </a:ext>
                </a:extLst>
              </p:cNvPr>
              <p:cNvSpPr txBox="1"/>
              <p:nvPr/>
            </p:nvSpPr>
            <p:spPr>
              <a:xfrm>
                <a:off x="6014354" y="3798077"/>
                <a:ext cx="600036" cy="4510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3000" i="1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3000" i="1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3000" baseline="30000" dirty="0"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7790559-31FB-654E-BDAD-39D04B9066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4354" y="3798077"/>
                <a:ext cx="600036" cy="451021"/>
              </a:xfrm>
              <a:prstGeom prst="rect">
                <a:avLst/>
              </a:prstGeom>
              <a:blipFill>
                <a:blip r:embed="rId10"/>
                <a:stretch>
                  <a:fillRect l="-10417" r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6AF164A-63E7-C144-A7AB-FF4D070AB402}"/>
                  </a:ext>
                </a:extLst>
              </p:cNvPr>
              <p:cNvSpPr txBox="1"/>
              <p:nvPr/>
            </p:nvSpPr>
            <p:spPr>
              <a:xfrm>
                <a:off x="5593313" y="3879782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6AF164A-63E7-C144-A7AB-FF4D070AB4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3313" y="3879782"/>
                <a:ext cx="298159" cy="369332"/>
              </a:xfrm>
              <a:prstGeom prst="rect">
                <a:avLst/>
              </a:prstGeom>
              <a:blipFill>
                <a:blip r:embed="rId11"/>
                <a:stretch>
                  <a:fillRect l="-4000" r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2420D23-05A9-744E-A20D-86322BD893DF}"/>
              </a:ext>
            </a:extLst>
          </p:cNvPr>
          <p:cNvCxnSpPr/>
          <p:nvPr/>
        </p:nvCxnSpPr>
        <p:spPr>
          <a:xfrm>
            <a:off x="4406476" y="4433780"/>
            <a:ext cx="297666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4059F2E-BE2B-E049-9321-0966718A9392}"/>
              </a:ext>
            </a:extLst>
          </p:cNvPr>
          <p:cNvSpPr txBox="1"/>
          <p:nvPr/>
        </p:nvSpPr>
        <p:spPr>
          <a:xfrm>
            <a:off x="5622495" y="4530876"/>
            <a:ext cx="286938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2</a:t>
            </a:r>
            <a:r>
              <a:rPr lang="en-US" sz="3000" i="1" dirty="0">
                <a:solidFill>
                  <a:prstClr val="black"/>
                </a:solidFill>
                <a:latin typeface="Calibri" panose="020F0502020204030204"/>
              </a:rPr>
              <a:t>j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40130E0-8549-814A-BFFB-EB8EA1894AA5}"/>
                  </a:ext>
                </a:extLst>
              </p:cNvPr>
              <p:cNvSpPr txBox="1"/>
              <p:nvPr/>
            </p:nvSpPr>
            <p:spPr>
              <a:xfrm>
                <a:off x="3611040" y="859775"/>
                <a:ext cx="238777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40130E0-8549-814A-BFFB-EB8EA1894A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1040" y="859775"/>
                <a:ext cx="2387770" cy="369332"/>
              </a:xfrm>
              <a:prstGeom prst="rect">
                <a:avLst/>
              </a:prstGeom>
              <a:blipFill>
                <a:blip r:embed="rId12"/>
                <a:stretch>
                  <a:fillRect l="-529" t="-666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D27AD58-5F9D-F44A-A649-C89E9752BC07}"/>
                  </a:ext>
                </a:extLst>
              </p:cNvPr>
              <p:cNvSpPr txBox="1"/>
              <p:nvPr/>
            </p:nvSpPr>
            <p:spPr>
              <a:xfrm>
                <a:off x="3043228" y="868197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D27AD58-5F9D-F44A-A649-C89E9752BC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3228" y="868197"/>
                <a:ext cx="298159" cy="369332"/>
              </a:xfrm>
              <a:prstGeom prst="rect">
                <a:avLst/>
              </a:prstGeom>
              <a:blipFill>
                <a:blip r:embed="rId13"/>
                <a:stretch>
                  <a:fillRect l="-13043" r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82A1E75-905B-9541-9104-6713A052F26C}"/>
                  </a:ext>
                </a:extLst>
              </p:cNvPr>
              <p:cNvSpPr txBox="1"/>
              <p:nvPr/>
            </p:nvSpPr>
            <p:spPr>
              <a:xfrm>
                <a:off x="1909780" y="827346"/>
                <a:ext cx="496996" cy="4510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3000" i="1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3000" baseline="30000" dirty="0"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82A1E75-905B-9541-9104-6713A052F2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9780" y="827346"/>
                <a:ext cx="496996" cy="451021"/>
              </a:xfrm>
              <a:prstGeom prst="rect">
                <a:avLst/>
              </a:prstGeom>
              <a:blipFill>
                <a:blip r:embed="rId9"/>
                <a:stretch>
                  <a:fillRect l="-9756" r="-1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DC3CE5F-1F6F-9C45-93E3-49511F7BB8FB}"/>
                  </a:ext>
                </a:extLst>
              </p:cNvPr>
              <p:cNvSpPr txBox="1"/>
              <p:nvPr/>
            </p:nvSpPr>
            <p:spPr>
              <a:xfrm>
                <a:off x="3611039" y="1312550"/>
                <a:ext cx="24550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 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DC3CE5F-1F6F-9C45-93E3-49511F7BB8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1039" y="1312550"/>
                <a:ext cx="2455096" cy="369332"/>
              </a:xfrm>
              <a:prstGeom prst="rect">
                <a:avLst/>
              </a:prstGeom>
              <a:blipFill>
                <a:blip r:embed="rId14"/>
                <a:stretch>
                  <a:fillRect l="-513" t="-3333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D405F4A-C2F4-CD43-BD16-73372CE6995E}"/>
                  </a:ext>
                </a:extLst>
              </p:cNvPr>
              <p:cNvSpPr txBox="1"/>
              <p:nvPr/>
            </p:nvSpPr>
            <p:spPr>
              <a:xfrm>
                <a:off x="3043228" y="1320973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D405F4A-C2F4-CD43-BD16-73372CE699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3228" y="1320973"/>
                <a:ext cx="298159" cy="369332"/>
              </a:xfrm>
              <a:prstGeom prst="rect">
                <a:avLst/>
              </a:prstGeom>
              <a:blipFill>
                <a:blip r:embed="rId15"/>
                <a:stretch>
                  <a:fillRect l="-13043" r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E3F97FB-03D1-D644-9DCD-75B05BDB4E71}"/>
                  </a:ext>
                </a:extLst>
              </p:cNvPr>
              <p:cNvSpPr txBox="1"/>
              <p:nvPr/>
            </p:nvSpPr>
            <p:spPr>
              <a:xfrm>
                <a:off x="1909779" y="1280121"/>
                <a:ext cx="600036" cy="4510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3000" i="1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3000" i="1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3000" baseline="30000" dirty="0"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E3F97FB-03D1-D644-9DCD-75B05BDB4E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9779" y="1280121"/>
                <a:ext cx="600036" cy="451021"/>
              </a:xfrm>
              <a:prstGeom prst="rect">
                <a:avLst/>
              </a:prstGeom>
              <a:blipFill>
                <a:blip r:embed="rId16"/>
                <a:stretch>
                  <a:fillRect l="-8163" r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09644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CA2B76-D345-2B43-96F0-B95A6F384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384" y="1213383"/>
            <a:ext cx="6445913" cy="27167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12537E-D578-A246-82A7-B6A3B43EEFC0}"/>
              </a:ext>
            </a:extLst>
          </p:cNvPr>
          <p:cNvSpPr txBox="1"/>
          <p:nvPr/>
        </p:nvSpPr>
        <p:spPr>
          <a:xfrm>
            <a:off x="1143000" y="0"/>
            <a:ext cx="68580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Presenting real signal with the complex model</a:t>
            </a:r>
            <a:endParaRPr lang="en-US" sz="2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1103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BF7358-1997-DA41-B9FE-306BB9833BE4}"/>
              </a:ext>
            </a:extLst>
          </p:cNvPr>
          <p:cNvSpPr txBox="1"/>
          <p:nvPr/>
        </p:nvSpPr>
        <p:spPr>
          <a:xfrm>
            <a:off x="1143000" y="0"/>
            <a:ext cx="68580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Presenting real signal with the complex model</a:t>
            </a:r>
            <a:endParaRPr lang="en-US" sz="21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A18AA8-F874-AC42-A240-C15CCD387835}"/>
                  </a:ext>
                </a:extLst>
              </p:cNvPr>
              <p:cNvSpPr txBox="1"/>
              <p:nvPr/>
            </p:nvSpPr>
            <p:spPr>
              <a:xfrm>
                <a:off x="2351457" y="2731098"/>
                <a:ext cx="1498359" cy="4154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2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7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27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7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A18AA8-F874-AC42-A240-C15CCD3878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1457" y="2731098"/>
                <a:ext cx="1498359" cy="415498"/>
              </a:xfrm>
              <a:prstGeom prst="rect">
                <a:avLst/>
              </a:prstGeom>
              <a:blipFill>
                <a:blip r:embed="rId2"/>
                <a:stretch>
                  <a:fillRect l="-2521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628B06-0CC1-534B-964F-6A28E735E4F8}"/>
                  </a:ext>
                </a:extLst>
              </p:cNvPr>
              <p:cNvSpPr txBox="1"/>
              <p:nvPr/>
            </p:nvSpPr>
            <p:spPr>
              <a:xfrm>
                <a:off x="3913695" y="2777264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628B06-0CC1-534B-964F-6A28E735E4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3695" y="2777264"/>
                <a:ext cx="298159" cy="369332"/>
              </a:xfrm>
              <a:prstGeom prst="rect">
                <a:avLst/>
              </a:prstGeom>
              <a:blipFill>
                <a:blip r:embed="rId3"/>
                <a:stretch>
                  <a:fillRect l="-8000" r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5EC0A37-F4FD-1040-90D1-0C14A335DE9B}"/>
                  </a:ext>
                </a:extLst>
              </p:cNvPr>
              <p:cNvSpPr txBox="1"/>
              <p:nvPr/>
            </p:nvSpPr>
            <p:spPr>
              <a:xfrm>
                <a:off x="4669124" y="2326227"/>
                <a:ext cx="864211" cy="4510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3000" i="1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000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000" baseline="3000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3000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lang="en-US" sz="3000" baseline="30000" dirty="0"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5EC0A37-F4FD-1040-90D1-0C14A335DE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9124" y="2326227"/>
                <a:ext cx="864211" cy="451021"/>
              </a:xfrm>
              <a:prstGeom prst="rect">
                <a:avLst/>
              </a:prstGeom>
              <a:blipFill>
                <a:blip r:embed="rId4"/>
                <a:stretch>
                  <a:fillRect l="-7246" t="-24324" r="-5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F82C32-70B8-9145-BC38-50D5F9B2C5D4}"/>
                  </a:ext>
                </a:extLst>
              </p:cNvPr>
              <p:cNvSpPr txBox="1"/>
              <p:nvPr/>
            </p:nvSpPr>
            <p:spPr>
              <a:xfrm>
                <a:off x="5990189" y="2326227"/>
                <a:ext cx="967252" cy="4510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3000" i="1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3000" i="1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000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000" baseline="3000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3000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lang="en-US" sz="3000" baseline="30000" dirty="0"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F82C32-70B8-9145-BC38-50D5F9B2C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0189" y="2326227"/>
                <a:ext cx="967252" cy="451021"/>
              </a:xfrm>
              <a:prstGeom prst="rect">
                <a:avLst/>
              </a:prstGeom>
              <a:blipFill>
                <a:blip r:embed="rId5"/>
                <a:stretch>
                  <a:fillRect l="-5195" t="-24324" r="-5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2F38CD-7343-1643-B865-86FBF6C13C46}"/>
                  </a:ext>
                </a:extLst>
              </p:cNvPr>
              <p:cNvSpPr txBox="1"/>
              <p:nvPr/>
            </p:nvSpPr>
            <p:spPr>
              <a:xfrm>
                <a:off x="5569147" y="2407931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2F38CD-7343-1643-B865-86FBF6C13C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9147" y="2407931"/>
                <a:ext cx="298159" cy="369332"/>
              </a:xfrm>
              <a:prstGeom prst="rect">
                <a:avLst/>
              </a:prstGeom>
              <a:blipFill>
                <a:blip r:embed="rId6"/>
                <a:stretch>
                  <a:fillRect l="-20833" r="-20833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9BA980-F019-3044-AA5F-4EDC66170843}"/>
              </a:ext>
            </a:extLst>
          </p:cNvPr>
          <p:cNvCxnSpPr/>
          <p:nvPr/>
        </p:nvCxnSpPr>
        <p:spPr>
          <a:xfrm>
            <a:off x="4382310" y="2961930"/>
            <a:ext cx="297666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3FF72B2-1E84-B448-9046-8F9F0FF5D6A5}"/>
              </a:ext>
            </a:extLst>
          </p:cNvPr>
          <p:cNvSpPr txBox="1"/>
          <p:nvPr/>
        </p:nvSpPr>
        <p:spPr>
          <a:xfrm>
            <a:off x="5598329" y="3059025"/>
            <a:ext cx="195566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B007559-4BD5-5B43-86A8-F4BF13379A6B}"/>
                  </a:ext>
                </a:extLst>
              </p:cNvPr>
              <p:cNvSpPr txBox="1"/>
              <p:nvPr/>
            </p:nvSpPr>
            <p:spPr>
              <a:xfrm>
                <a:off x="2361030" y="4202948"/>
                <a:ext cx="1461875" cy="4154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d>
                            <m:dPr>
                              <m:ctrlPr>
                                <a:rPr lang="en-US" sz="2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7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27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7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B007559-4BD5-5B43-86A8-F4BF13379A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1030" y="4202948"/>
                <a:ext cx="1461875" cy="415498"/>
              </a:xfrm>
              <a:prstGeom prst="rect">
                <a:avLst/>
              </a:prstGeom>
              <a:blipFill>
                <a:blip r:embed="rId7"/>
                <a:stretch>
                  <a:fillRect l="-4310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998BA5-D50C-B84D-8B65-DC97AB5C1F42}"/>
                  </a:ext>
                </a:extLst>
              </p:cNvPr>
              <p:cNvSpPr txBox="1"/>
              <p:nvPr/>
            </p:nvSpPr>
            <p:spPr>
              <a:xfrm>
                <a:off x="3908678" y="4249115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998BA5-D50C-B84D-8B65-DC97AB5C1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8678" y="4249115"/>
                <a:ext cx="298159" cy="369332"/>
              </a:xfrm>
              <a:prstGeom prst="rect">
                <a:avLst/>
              </a:prstGeom>
              <a:blipFill>
                <a:blip r:embed="rId8"/>
                <a:stretch>
                  <a:fillRect l="-8333" r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CA644B-2006-8249-B7B0-322C8ADE0BFB}"/>
                  </a:ext>
                </a:extLst>
              </p:cNvPr>
              <p:cNvSpPr txBox="1"/>
              <p:nvPr/>
            </p:nvSpPr>
            <p:spPr>
              <a:xfrm>
                <a:off x="4693290" y="3798077"/>
                <a:ext cx="864211" cy="4510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3000" i="1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000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000" baseline="3000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3000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lang="en-US" sz="3000" baseline="30000" dirty="0"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CA644B-2006-8249-B7B0-322C8ADE0B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3290" y="3798077"/>
                <a:ext cx="864211" cy="451021"/>
              </a:xfrm>
              <a:prstGeom prst="rect">
                <a:avLst/>
              </a:prstGeom>
              <a:blipFill>
                <a:blip r:embed="rId9"/>
                <a:stretch>
                  <a:fillRect l="-7246" t="-24324" r="-5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7790559-31FB-654E-BDAD-39D04B906621}"/>
                  </a:ext>
                </a:extLst>
              </p:cNvPr>
              <p:cNvSpPr txBox="1"/>
              <p:nvPr/>
            </p:nvSpPr>
            <p:spPr>
              <a:xfrm>
                <a:off x="6014354" y="3798077"/>
                <a:ext cx="967252" cy="4510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3000" i="1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3000" i="1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000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000" baseline="3000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3000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lang="en-US" sz="3000" baseline="30000" dirty="0"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7790559-31FB-654E-BDAD-39D04B9066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4354" y="3798077"/>
                <a:ext cx="967252" cy="451021"/>
              </a:xfrm>
              <a:prstGeom prst="rect">
                <a:avLst/>
              </a:prstGeom>
              <a:blipFill>
                <a:blip r:embed="rId10"/>
                <a:stretch>
                  <a:fillRect l="-6494" t="-24324" r="-5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6AF164A-63E7-C144-A7AB-FF4D070AB402}"/>
                  </a:ext>
                </a:extLst>
              </p:cNvPr>
              <p:cNvSpPr txBox="1"/>
              <p:nvPr/>
            </p:nvSpPr>
            <p:spPr>
              <a:xfrm>
                <a:off x="5593313" y="3879782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6AF164A-63E7-C144-A7AB-FF4D070AB4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3313" y="3879782"/>
                <a:ext cx="298159" cy="369332"/>
              </a:xfrm>
              <a:prstGeom prst="rect">
                <a:avLst/>
              </a:prstGeom>
              <a:blipFill>
                <a:blip r:embed="rId11"/>
                <a:stretch>
                  <a:fillRect l="-4000" r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2420D23-05A9-744E-A20D-86322BD893DF}"/>
              </a:ext>
            </a:extLst>
          </p:cNvPr>
          <p:cNvCxnSpPr/>
          <p:nvPr/>
        </p:nvCxnSpPr>
        <p:spPr>
          <a:xfrm>
            <a:off x="4406476" y="4433780"/>
            <a:ext cx="297666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4059F2E-BE2B-E049-9321-0966718A9392}"/>
              </a:ext>
            </a:extLst>
          </p:cNvPr>
          <p:cNvSpPr txBox="1"/>
          <p:nvPr/>
        </p:nvSpPr>
        <p:spPr>
          <a:xfrm>
            <a:off x="5622495" y="4530876"/>
            <a:ext cx="286938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2</a:t>
            </a:r>
            <a:r>
              <a:rPr lang="en-US" sz="3000" i="1" dirty="0">
                <a:solidFill>
                  <a:prstClr val="black"/>
                </a:solidFill>
                <a:latin typeface="Calibri" panose="020F0502020204030204"/>
              </a:rPr>
              <a:t>j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DEBAC28-B986-2348-B3C3-A920189026D2}"/>
                  </a:ext>
                </a:extLst>
              </p:cNvPr>
              <p:cNvSpPr txBox="1"/>
              <p:nvPr/>
            </p:nvSpPr>
            <p:spPr>
              <a:xfrm>
                <a:off x="4166774" y="934343"/>
                <a:ext cx="312951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DEBAC28-B986-2348-B3C3-A92018902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6774" y="934343"/>
                <a:ext cx="3129511" cy="369332"/>
              </a:xfrm>
              <a:prstGeom prst="rect">
                <a:avLst/>
              </a:prstGeom>
              <a:blipFill>
                <a:blip r:embed="rId12"/>
                <a:stretch>
                  <a:fillRect l="-403" t="-666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F14C4C9-E511-1F4E-A01C-FA795440B482}"/>
                  </a:ext>
                </a:extLst>
              </p:cNvPr>
              <p:cNvSpPr txBox="1"/>
              <p:nvPr/>
            </p:nvSpPr>
            <p:spPr>
              <a:xfrm>
                <a:off x="3598962" y="942766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F14C4C9-E511-1F4E-A01C-FA795440B4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8962" y="942766"/>
                <a:ext cx="298159" cy="369332"/>
              </a:xfrm>
              <a:prstGeom prst="rect">
                <a:avLst/>
              </a:prstGeom>
              <a:blipFill>
                <a:blip r:embed="rId13"/>
                <a:stretch>
                  <a:fillRect l="-8000" r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84F7BD8-AFD3-E044-A78B-9A896080EC84}"/>
                  </a:ext>
                </a:extLst>
              </p:cNvPr>
              <p:cNvSpPr txBox="1"/>
              <p:nvPr/>
            </p:nvSpPr>
            <p:spPr>
              <a:xfrm>
                <a:off x="2465514" y="901914"/>
                <a:ext cx="864211" cy="4510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3000" i="1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000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000" baseline="3000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3000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lang="en-US" sz="3000" baseline="30000" dirty="0"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84F7BD8-AFD3-E044-A78B-9A896080E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5514" y="901914"/>
                <a:ext cx="864211" cy="451021"/>
              </a:xfrm>
              <a:prstGeom prst="rect">
                <a:avLst/>
              </a:prstGeom>
              <a:blipFill>
                <a:blip r:embed="rId14"/>
                <a:stretch>
                  <a:fillRect l="-5797" t="-24324" r="-5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0A9FFD9-002C-B743-8506-FACFED22F229}"/>
                  </a:ext>
                </a:extLst>
              </p:cNvPr>
              <p:cNvSpPr txBox="1"/>
              <p:nvPr/>
            </p:nvSpPr>
            <p:spPr>
              <a:xfrm>
                <a:off x="4166774" y="1635172"/>
                <a:ext cx="319683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 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0A9FFD9-002C-B743-8506-FACFED22F2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6774" y="1635172"/>
                <a:ext cx="3196837" cy="369332"/>
              </a:xfrm>
              <a:prstGeom prst="rect">
                <a:avLst/>
              </a:prstGeom>
              <a:blipFill>
                <a:blip r:embed="rId15"/>
                <a:stretch>
                  <a:fillRect l="-395" t="-666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17D67D7-0C4B-6D4D-B183-3FF6D49C135A}"/>
                  </a:ext>
                </a:extLst>
              </p:cNvPr>
              <p:cNvSpPr txBox="1"/>
              <p:nvPr/>
            </p:nvSpPr>
            <p:spPr>
              <a:xfrm>
                <a:off x="3598962" y="1643594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17D67D7-0C4B-6D4D-B183-3FF6D49C13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8962" y="1643594"/>
                <a:ext cx="298159" cy="369332"/>
              </a:xfrm>
              <a:prstGeom prst="rect">
                <a:avLst/>
              </a:prstGeom>
              <a:blipFill>
                <a:blip r:embed="rId16"/>
                <a:stretch>
                  <a:fillRect l="-8000" r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0F95256-0AFE-F248-A665-02CD87482B41}"/>
                  </a:ext>
                </a:extLst>
              </p:cNvPr>
              <p:cNvSpPr txBox="1"/>
              <p:nvPr/>
            </p:nvSpPr>
            <p:spPr>
              <a:xfrm>
                <a:off x="2465513" y="1602743"/>
                <a:ext cx="967252" cy="4510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3000" i="1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3000" i="1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000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000" baseline="3000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3000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lang="en-US" sz="3000" baseline="30000" dirty="0"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0F95256-0AFE-F248-A665-02CD87482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5513" y="1602743"/>
                <a:ext cx="967252" cy="451021"/>
              </a:xfrm>
              <a:prstGeom prst="rect">
                <a:avLst/>
              </a:prstGeom>
              <a:blipFill>
                <a:blip r:embed="rId17"/>
                <a:stretch>
                  <a:fillRect l="-5195" t="-24324" r="-6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1F755762-D03C-984D-96E2-AEB9ED7A55C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64928" y="786487"/>
            <a:ext cx="666360" cy="63034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5BC4C36-AF4C-FC45-A5D5-0AD0E0460BE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82994" y="1513090"/>
            <a:ext cx="666360" cy="63034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DB9F43A-EB27-1B4D-8586-FFB6004FBE7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82994" y="2589495"/>
            <a:ext cx="666360" cy="6303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F906CE9-15DC-CE4F-ABBA-2C5E8ED4193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82994" y="4041842"/>
            <a:ext cx="666360" cy="63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166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1143000" y="0"/>
            <a:ext cx="68580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Time Domain and Frequency Domain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F9192C1-9BDC-1A41-8A5F-0792665D7ECA}"/>
              </a:ext>
            </a:extLst>
          </p:cNvPr>
          <p:cNvGrpSpPr/>
          <p:nvPr/>
        </p:nvGrpSpPr>
        <p:grpSpPr>
          <a:xfrm>
            <a:off x="1081134" y="1104847"/>
            <a:ext cx="2554694" cy="2266981"/>
            <a:chOff x="74393" y="1197357"/>
            <a:chExt cx="3705886" cy="2879262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FC21E86-D84F-5E40-B3D3-345B3219C0F7}"/>
                </a:ext>
              </a:extLst>
            </p:cNvPr>
            <p:cNvCxnSpPr>
              <a:cxnSpLocks/>
            </p:cNvCxnSpPr>
            <p:nvPr/>
          </p:nvCxnSpPr>
          <p:spPr>
            <a:xfrm>
              <a:off x="530023" y="3334951"/>
              <a:ext cx="3250256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5BE5F9A-4B2B-7E4D-9981-4E2BB48D51EF}"/>
                </a:ext>
              </a:extLst>
            </p:cNvPr>
            <p:cNvCxnSpPr/>
            <p:nvPr/>
          </p:nvCxnSpPr>
          <p:spPr>
            <a:xfrm flipV="1">
              <a:off x="532956" y="1197357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F0BC6E5-C778-6A4F-8D07-1C047E4AEA16}"/>
                </a:ext>
              </a:extLst>
            </p:cNvPr>
            <p:cNvSpPr txBox="1"/>
            <p:nvPr/>
          </p:nvSpPr>
          <p:spPr>
            <a:xfrm rot="16200000">
              <a:off x="-323589" y="2126764"/>
              <a:ext cx="1264754" cy="468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Amplitude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E0A0636-6F94-454E-A2D2-1CB6FCD7AA56}"/>
                </a:ext>
              </a:extLst>
            </p:cNvPr>
            <p:cNvCxnSpPr/>
            <p:nvPr/>
          </p:nvCxnSpPr>
          <p:spPr>
            <a:xfrm>
              <a:off x="2006345" y="3214347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3A58394-96BC-6E43-AC61-A8CF63DF43EE}"/>
                </a:ext>
              </a:extLst>
            </p:cNvPr>
            <p:cNvCxnSpPr/>
            <p:nvPr/>
          </p:nvCxnSpPr>
          <p:spPr>
            <a:xfrm>
              <a:off x="3472588" y="3214347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B67BD05-8D42-654E-ABF3-70938E1AE3F0}"/>
                </a:ext>
              </a:extLst>
            </p:cNvPr>
            <p:cNvSpPr txBox="1"/>
            <p:nvPr/>
          </p:nvSpPr>
          <p:spPr>
            <a:xfrm>
              <a:off x="1683256" y="3409009"/>
              <a:ext cx="646176" cy="644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0.25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9DB5582-5C2E-4A4B-B58A-2D00BF86B802}"/>
                </a:ext>
              </a:extLst>
            </p:cNvPr>
            <p:cNvSpPr txBox="1"/>
            <p:nvPr/>
          </p:nvSpPr>
          <p:spPr>
            <a:xfrm>
              <a:off x="3134103" y="3402214"/>
              <a:ext cx="646176" cy="644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0.50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3EC3A56-9FDC-BF44-B9C1-2A2733BF9BF5}"/>
                </a:ext>
              </a:extLst>
            </p:cNvPr>
            <p:cNvSpPr txBox="1"/>
            <p:nvPr/>
          </p:nvSpPr>
          <p:spPr>
            <a:xfrm>
              <a:off x="1522774" y="3666171"/>
              <a:ext cx="1264754" cy="410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Time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9DAAB3F-2B0B-D448-92A8-13C82147C32A}"/>
                </a:ext>
              </a:extLst>
            </p:cNvPr>
            <p:cNvSpPr txBox="1"/>
            <p:nvPr/>
          </p:nvSpPr>
          <p:spPr>
            <a:xfrm>
              <a:off x="252908" y="3402213"/>
              <a:ext cx="646176" cy="644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0.00</a:t>
              </a: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7E91CE59-2FE0-C04F-83AA-7702A23265D5}"/>
                </a:ext>
              </a:extLst>
            </p:cNvPr>
            <p:cNvSpPr/>
            <p:nvPr/>
          </p:nvSpPr>
          <p:spPr>
            <a:xfrm>
              <a:off x="557093" y="1792416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139852C-52C9-6140-AD2E-87172F0E3B01}"/>
                </a:ext>
              </a:extLst>
            </p:cNvPr>
            <p:cNvSpPr/>
            <p:nvPr/>
          </p:nvSpPr>
          <p:spPr>
            <a:xfrm>
              <a:off x="1984732" y="1742736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5668878" y="2738641"/>
            <a:ext cx="224060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5670899" y="1055611"/>
            <a:ext cx="0" cy="1690461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018467" y="1810345"/>
            <a:ext cx="9958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6561845" y="2643682"/>
            <a:ext cx="236853" cy="453348"/>
            <a:chOff x="7225127" y="3524912"/>
            <a:chExt cx="315804" cy="604464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151763" y="3004163"/>
            <a:ext cx="14852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477845" y="2791600"/>
            <a:ext cx="44544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082247" y="2638332"/>
            <a:ext cx="236853" cy="453348"/>
            <a:chOff x="7225127" y="3524912"/>
            <a:chExt cx="315804" cy="604464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7571076" y="2643682"/>
            <a:ext cx="236853" cy="453348"/>
            <a:chOff x="7225127" y="3524912"/>
            <a:chExt cx="315804" cy="604464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065067" y="2638332"/>
            <a:ext cx="236853" cy="453348"/>
            <a:chOff x="7225127" y="3524912"/>
            <a:chExt cx="315804" cy="604464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2</a:t>
              </a:r>
            </a:p>
          </p:txBody>
        </p:sp>
      </p:grpSp>
      <p:sp>
        <p:nvSpPr>
          <p:cNvPr id="59" name="Freeform 58">
            <a:extLst>
              <a:ext uri="{FF2B5EF4-FFF2-40B4-BE49-F238E27FC236}">
                <a16:creationId xmlns:a16="http://schemas.microsoft.com/office/drawing/2014/main" id="{90751106-2E23-7C42-911D-CA7753CDE5F7}"/>
              </a:ext>
            </a:extLst>
          </p:cNvPr>
          <p:cNvSpPr/>
          <p:nvPr/>
        </p:nvSpPr>
        <p:spPr>
          <a:xfrm>
            <a:off x="5693228" y="1371565"/>
            <a:ext cx="1970315" cy="1378977"/>
          </a:xfrm>
          <a:custGeom>
            <a:avLst/>
            <a:gdLst>
              <a:gd name="connsiteX0" fmla="*/ 0 w 2627086"/>
              <a:gd name="connsiteY0" fmla="*/ 1770790 h 1838636"/>
              <a:gd name="connsiteX1" fmla="*/ 87086 w 2627086"/>
              <a:gd name="connsiteY1" fmla="*/ 1712733 h 1838636"/>
              <a:gd name="connsiteX2" fmla="*/ 188686 w 2627086"/>
              <a:gd name="connsiteY2" fmla="*/ 1741761 h 1838636"/>
              <a:gd name="connsiteX3" fmla="*/ 304800 w 2627086"/>
              <a:gd name="connsiteY3" fmla="*/ 1669190 h 1838636"/>
              <a:gd name="connsiteX4" fmla="*/ 391886 w 2627086"/>
              <a:gd name="connsiteY4" fmla="*/ 1741761 h 1838636"/>
              <a:gd name="connsiteX5" fmla="*/ 566058 w 2627086"/>
              <a:gd name="connsiteY5" fmla="*/ 1669190 h 1838636"/>
              <a:gd name="connsiteX6" fmla="*/ 595086 w 2627086"/>
              <a:gd name="connsiteY6" fmla="*/ 1727247 h 1838636"/>
              <a:gd name="connsiteX7" fmla="*/ 653143 w 2627086"/>
              <a:gd name="connsiteY7" fmla="*/ 47 h 1838636"/>
              <a:gd name="connsiteX8" fmla="*/ 754743 w 2627086"/>
              <a:gd name="connsiteY8" fmla="*/ 1785304 h 1838636"/>
              <a:gd name="connsiteX9" fmla="*/ 885372 w 2627086"/>
              <a:gd name="connsiteY9" fmla="*/ 1393418 h 1838636"/>
              <a:gd name="connsiteX10" fmla="*/ 972458 w 2627086"/>
              <a:gd name="connsiteY10" fmla="*/ 1640161 h 1838636"/>
              <a:gd name="connsiteX11" fmla="*/ 1045029 w 2627086"/>
              <a:gd name="connsiteY11" fmla="*/ 1582104 h 1838636"/>
              <a:gd name="connsiteX12" fmla="*/ 1146629 w 2627086"/>
              <a:gd name="connsiteY12" fmla="*/ 1727247 h 1838636"/>
              <a:gd name="connsiteX13" fmla="*/ 1219200 w 2627086"/>
              <a:gd name="connsiteY13" fmla="*/ 1611133 h 1838636"/>
              <a:gd name="connsiteX14" fmla="*/ 1436915 w 2627086"/>
              <a:gd name="connsiteY14" fmla="*/ 1756276 h 1838636"/>
              <a:gd name="connsiteX15" fmla="*/ 1582058 w 2627086"/>
              <a:gd name="connsiteY15" fmla="*/ 1625647 h 1838636"/>
              <a:gd name="connsiteX16" fmla="*/ 1669143 w 2627086"/>
              <a:gd name="connsiteY16" fmla="*/ 1785304 h 1838636"/>
              <a:gd name="connsiteX17" fmla="*/ 1799772 w 2627086"/>
              <a:gd name="connsiteY17" fmla="*/ 1669190 h 1838636"/>
              <a:gd name="connsiteX18" fmla="*/ 1872343 w 2627086"/>
              <a:gd name="connsiteY18" fmla="*/ 1770790 h 1838636"/>
              <a:gd name="connsiteX19" fmla="*/ 1915886 w 2627086"/>
              <a:gd name="connsiteY19" fmla="*/ 812847 h 1838636"/>
              <a:gd name="connsiteX20" fmla="*/ 2119086 w 2627086"/>
              <a:gd name="connsiteY20" fmla="*/ 1785304 h 1838636"/>
              <a:gd name="connsiteX21" fmla="*/ 2235200 w 2627086"/>
              <a:gd name="connsiteY21" fmla="*/ 1654676 h 1838636"/>
              <a:gd name="connsiteX22" fmla="*/ 2394858 w 2627086"/>
              <a:gd name="connsiteY22" fmla="*/ 1785304 h 1838636"/>
              <a:gd name="connsiteX23" fmla="*/ 2510972 w 2627086"/>
              <a:gd name="connsiteY23" fmla="*/ 1727247 h 1838636"/>
              <a:gd name="connsiteX24" fmla="*/ 2627086 w 2627086"/>
              <a:gd name="connsiteY24" fmla="*/ 1828847 h 1838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27086" h="1838636">
                <a:moveTo>
                  <a:pt x="0" y="1770790"/>
                </a:moveTo>
                <a:cubicBezTo>
                  <a:pt x="27819" y="1744180"/>
                  <a:pt x="55638" y="1717571"/>
                  <a:pt x="87086" y="1712733"/>
                </a:cubicBezTo>
                <a:cubicBezTo>
                  <a:pt x="118534" y="1707895"/>
                  <a:pt x="152400" y="1749018"/>
                  <a:pt x="188686" y="1741761"/>
                </a:cubicBezTo>
                <a:cubicBezTo>
                  <a:pt x="224972" y="1734504"/>
                  <a:pt x="304800" y="1669190"/>
                  <a:pt x="304800" y="1669190"/>
                </a:cubicBezTo>
                <a:cubicBezTo>
                  <a:pt x="338667" y="1669190"/>
                  <a:pt x="348343" y="1741761"/>
                  <a:pt x="391886" y="1741761"/>
                </a:cubicBezTo>
                <a:cubicBezTo>
                  <a:pt x="435429" y="1741761"/>
                  <a:pt x="566058" y="1669190"/>
                  <a:pt x="566058" y="1669190"/>
                </a:cubicBezTo>
                <a:cubicBezTo>
                  <a:pt x="599925" y="1666771"/>
                  <a:pt x="580572" y="2005437"/>
                  <a:pt x="595086" y="1727247"/>
                </a:cubicBezTo>
                <a:cubicBezTo>
                  <a:pt x="609600" y="1449057"/>
                  <a:pt x="626534" y="-9629"/>
                  <a:pt x="653143" y="47"/>
                </a:cubicBezTo>
                <a:cubicBezTo>
                  <a:pt x="679753" y="9723"/>
                  <a:pt x="716038" y="1553075"/>
                  <a:pt x="754743" y="1785304"/>
                </a:cubicBezTo>
                <a:cubicBezTo>
                  <a:pt x="793448" y="2017533"/>
                  <a:pt x="849086" y="1417608"/>
                  <a:pt x="885372" y="1393418"/>
                </a:cubicBezTo>
                <a:cubicBezTo>
                  <a:pt x="921658" y="1369228"/>
                  <a:pt x="972458" y="1640161"/>
                  <a:pt x="972458" y="1640161"/>
                </a:cubicBezTo>
                <a:cubicBezTo>
                  <a:pt x="999067" y="1671608"/>
                  <a:pt x="1016001" y="1567590"/>
                  <a:pt x="1045029" y="1582104"/>
                </a:cubicBezTo>
                <a:cubicBezTo>
                  <a:pt x="1074057" y="1596618"/>
                  <a:pt x="1117601" y="1722409"/>
                  <a:pt x="1146629" y="1727247"/>
                </a:cubicBezTo>
                <a:cubicBezTo>
                  <a:pt x="1175657" y="1732085"/>
                  <a:pt x="1170819" y="1606295"/>
                  <a:pt x="1219200" y="1611133"/>
                </a:cubicBezTo>
                <a:cubicBezTo>
                  <a:pt x="1267581" y="1615971"/>
                  <a:pt x="1376439" y="1753857"/>
                  <a:pt x="1436915" y="1756276"/>
                </a:cubicBezTo>
                <a:cubicBezTo>
                  <a:pt x="1497391" y="1758695"/>
                  <a:pt x="1543353" y="1620809"/>
                  <a:pt x="1582058" y="1625647"/>
                </a:cubicBezTo>
                <a:cubicBezTo>
                  <a:pt x="1620763" y="1630485"/>
                  <a:pt x="1632857" y="1778047"/>
                  <a:pt x="1669143" y="1785304"/>
                </a:cubicBezTo>
                <a:cubicBezTo>
                  <a:pt x="1705429" y="1792561"/>
                  <a:pt x="1765905" y="1671609"/>
                  <a:pt x="1799772" y="1669190"/>
                </a:cubicBezTo>
                <a:cubicBezTo>
                  <a:pt x="1833639" y="1666771"/>
                  <a:pt x="1852991" y="1913514"/>
                  <a:pt x="1872343" y="1770790"/>
                </a:cubicBezTo>
                <a:cubicBezTo>
                  <a:pt x="1891695" y="1628066"/>
                  <a:pt x="1874762" y="810428"/>
                  <a:pt x="1915886" y="812847"/>
                </a:cubicBezTo>
                <a:cubicBezTo>
                  <a:pt x="1957010" y="815266"/>
                  <a:pt x="2065867" y="1644999"/>
                  <a:pt x="2119086" y="1785304"/>
                </a:cubicBezTo>
                <a:cubicBezTo>
                  <a:pt x="2172305" y="1925609"/>
                  <a:pt x="2189238" y="1654676"/>
                  <a:pt x="2235200" y="1654676"/>
                </a:cubicBezTo>
                <a:cubicBezTo>
                  <a:pt x="2281162" y="1654676"/>
                  <a:pt x="2348896" y="1773209"/>
                  <a:pt x="2394858" y="1785304"/>
                </a:cubicBezTo>
                <a:cubicBezTo>
                  <a:pt x="2440820" y="1797399"/>
                  <a:pt x="2472267" y="1719990"/>
                  <a:pt x="2510972" y="1727247"/>
                </a:cubicBezTo>
                <a:cubicBezTo>
                  <a:pt x="2549677" y="1734504"/>
                  <a:pt x="2588381" y="1781675"/>
                  <a:pt x="2627086" y="18288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0F4B81E-CC05-C149-9945-35A45EB70C84}"/>
              </a:ext>
            </a:extLst>
          </p:cNvPr>
          <p:cNvGrpSpPr/>
          <p:nvPr/>
        </p:nvGrpSpPr>
        <p:grpSpPr>
          <a:xfrm>
            <a:off x="3940628" y="2469826"/>
            <a:ext cx="1143000" cy="485934"/>
            <a:chOff x="3730171" y="3293104"/>
            <a:chExt cx="1524000" cy="647912"/>
          </a:xfrm>
        </p:grpSpPr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A5724EF1-F34C-1745-A3D9-B59D65A908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30171" y="3293104"/>
              <a:ext cx="1524000" cy="0"/>
            </a:xfrm>
            <a:prstGeom prst="straightConnector1">
              <a:avLst/>
            </a:prstGeom>
            <a:ln w="508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2788C77-E555-6940-AF49-D9691F2CA2EE}"/>
                </a:ext>
              </a:extLst>
            </p:cNvPr>
            <p:cNvSpPr txBox="1"/>
            <p:nvPr/>
          </p:nvSpPr>
          <p:spPr>
            <a:xfrm>
              <a:off x="4122222" y="3387019"/>
              <a:ext cx="840401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>
                  <a:solidFill>
                    <a:srgbClr val="941100"/>
                  </a:solidFill>
                </a:rPr>
                <a:t>IFFT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B34FE17-8CF1-C946-8F4D-4A3D5331E899}"/>
              </a:ext>
            </a:extLst>
          </p:cNvPr>
          <p:cNvGrpSpPr/>
          <p:nvPr/>
        </p:nvGrpSpPr>
        <p:grpSpPr>
          <a:xfrm>
            <a:off x="3929743" y="1686531"/>
            <a:ext cx="1143000" cy="415498"/>
            <a:chOff x="3715657" y="2248709"/>
            <a:chExt cx="1524000" cy="553997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DF0A8E5-B780-4942-81EE-3555CD5CB4CB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218EB1A-648F-4549-9E60-690A745AAEA3}"/>
                </a:ext>
              </a:extLst>
            </p:cNvPr>
            <p:cNvSpPr txBox="1"/>
            <p:nvPr/>
          </p:nvSpPr>
          <p:spPr>
            <a:xfrm>
              <a:off x="4136736" y="2248709"/>
              <a:ext cx="750633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>
                  <a:solidFill>
                    <a:schemeClr val="accent1">
                      <a:lumMod val="75000"/>
                    </a:schemeClr>
                  </a:solidFill>
                </a:rPr>
                <a:t>FFT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566808" y="595014"/>
            <a:ext cx="185788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1890110" y="3604401"/>
            <a:ext cx="1434688" cy="3231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100" dirty="0">
                <a:solidFill>
                  <a:srgbClr val="941100"/>
                </a:solidFill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5830866" y="3604401"/>
            <a:ext cx="2033890" cy="32316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100" dirty="0">
                <a:solidFill>
                  <a:schemeClr val="accent1">
                    <a:lumMod val="75000"/>
                  </a:schemeClr>
                </a:solidFill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1413889" y="4360817"/>
            <a:ext cx="327269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chemeClr val="accent1">
                    <a:lumMod val="75000"/>
                  </a:schemeClr>
                </a:solidFill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1339836" y="4678865"/>
            <a:ext cx="418909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rgbClr val="941100"/>
                </a:solidFill>
              </a:rPr>
              <a:t>IFFT = Inverse Fast Fourier Transform</a:t>
            </a:r>
          </a:p>
        </p:txBody>
      </p:sp>
    </p:spTree>
    <p:extLst>
      <p:ext uri="{BB962C8B-B14F-4D97-AF65-F5344CB8AC3E}">
        <p14:creationId xmlns:p14="http://schemas.microsoft.com/office/powerpoint/2010/main" val="21465590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1143000" y="0"/>
            <a:ext cx="68580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Time Domain and Frequency Domain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5668878" y="2738641"/>
            <a:ext cx="224060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5670899" y="1055611"/>
            <a:ext cx="0" cy="1690461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018467" y="1810345"/>
            <a:ext cx="9958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6561845" y="2643682"/>
            <a:ext cx="236853" cy="453348"/>
            <a:chOff x="7225127" y="3524912"/>
            <a:chExt cx="315804" cy="604464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151763" y="3004163"/>
            <a:ext cx="14852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477845" y="2791600"/>
            <a:ext cx="44544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082247" y="2638332"/>
            <a:ext cx="236853" cy="453348"/>
            <a:chOff x="7225127" y="3524912"/>
            <a:chExt cx="315804" cy="604464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7571076" y="2643682"/>
            <a:ext cx="236853" cy="453348"/>
            <a:chOff x="7225127" y="3524912"/>
            <a:chExt cx="315804" cy="604464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065067" y="2638332"/>
            <a:ext cx="236853" cy="453348"/>
            <a:chOff x="7225127" y="3524912"/>
            <a:chExt cx="315804" cy="604464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B34FE17-8CF1-C946-8F4D-4A3D5331E899}"/>
              </a:ext>
            </a:extLst>
          </p:cNvPr>
          <p:cNvGrpSpPr/>
          <p:nvPr/>
        </p:nvGrpSpPr>
        <p:grpSpPr>
          <a:xfrm>
            <a:off x="3903548" y="1753868"/>
            <a:ext cx="1143000" cy="415498"/>
            <a:chOff x="3715657" y="2248709"/>
            <a:chExt cx="1524000" cy="553997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DF0A8E5-B780-4942-81EE-3555CD5CB4CB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218EB1A-648F-4549-9E60-690A745AAEA3}"/>
                </a:ext>
              </a:extLst>
            </p:cNvPr>
            <p:cNvSpPr txBox="1"/>
            <p:nvPr/>
          </p:nvSpPr>
          <p:spPr>
            <a:xfrm>
              <a:off x="4136736" y="2248709"/>
              <a:ext cx="750633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>
                  <a:solidFill>
                    <a:schemeClr val="accent1">
                      <a:lumMod val="75000"/>
                    </a:schemeClr>
                  </a:solidFill>
                </a:rPr>
                <a:t>FFT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566808" y="595014"/>
            <a:ext cx="185788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1890110" y="3604401"/>
            <a:ext cx="1434688" cy="3231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100" dirty="0">
                <a:solidFill>
                  <a:srgbClr val="941100"/>
                </a:solidFill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5830866" y="3604401"/>
            <a:ext cx="2033890" cy="32316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100" dirty="0">
                <a:solidFill>
                  <a:schemeClr val="accent1">
                    <a:lumMod val="75000"/>
                  </a:schemeClr>
                </a:solidFill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1413889" y="4360817"/>
            <a:ext cx="327269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chemeClr val="accent1">
                    <a:lumMod val="75000"/>
                  </a:schemeClr>
                </a:solidFill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1339836" y="4678865"/>
            <a:ext cx="418909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rgbClr val="941100"/>
                </a:solidFill>
              </a:rPr>
              <a:t>IFFT = Inverse Fast Fourier Transform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C48FC74-9410-EF41-BCD9-34BC6BDEFB89}"/>
              </a:ext>
            </a:extLst>
          </p:cNvPr>
          <p:cNvCxnSpPr>
            <a:cxnSpLocks/>
          </p:cNvCxnSpPr>
          <p:nvPr/>
        </p:nvCxnSpPr>
        <p:spPr>
          <a:xfrm flipV="1">
            <a:off x="6686597" y="1823937"/>
            <a:ext cx="0" cy="963940"/>
          </a:xfrm>
          <a:prstGeom prst="line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A163D88-4578-BB45-8E15-3D31B5363511}"/>
                  </a:ext>
                </a:extLst>
              </p:cNvPr>
              <p:cNvSpPr txBox="1"/>
              <p:nvPr/>
            </p:nvSpPr>
            <p:spPr>
              <a:xfrm>
                <a:off x="1813865" y="1824701"/>
                <a:ext cx="1394869" cy="6765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500" i="1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500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500" baseline="3000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500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4500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US" sz="4500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lang="en-US" sz="4500" baseline="30000" dirty="0"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A163D88-4578-BB45-8E15-3D31B5363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3865" y="1824701"/>
                <a:ext cx="1394869" cy="676532"/>
              </a:xfrm>
              <a:prstGeom prst="rect">
                <a:avLst/>
              </a:prstGeom>
              <a:blipFill>
                <a:blip r:embed="rId2"/>
                <a:stretch>
                  <a:fillRect l="-6306" t="-32075" r="-4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80879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1143000" y="0"/>
            <a:ext cx="68580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Time Domain and Frequency Domain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5668878" y="2738641"/>
            <a:ext cx="224060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5670899" y="1055611"/>
            <a:ext cx="0" cy="1690461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018467" y="1810345"/>
            <a:ext cx="9958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6561845" y="2643682"/>
            <a:ext cx="236853" cy="453348"/>
            <a:chOff x="7225127" y="3524912"/>
            <a:chExt cx="315804" cy="604464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151763" y="3004163"/>
            <a:ext cx="14852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477845" y="2791600"/>
            <a:ext cx="44544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082247" y="2638332"/>
            <a:ext cx="236853" cy="453348"/>
            <a:chOff x="7225127" y="3524912"/>
            <a:chExt cx="315804" cy="604464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7571076" y="2643682"/>
            <a:ext cx="236853" cy="453348"/>
            <a:chOff x="7225127" y="3524912"/>
            <a:chExt cx="315804" cy="604464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065067" y="2638332"/>
            <a:ext cx="236853" cy="453348"/>
            <a:chOff x="7225127" y="3524912"/>
            <a:chExt cx="315804" cy="604464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B34FE17-8CF1-C946-8F4D-4A3D5331E899}"/>
              </a:ext>
            </a:extLst>
          </p:cNvPr>
          <p:cNvGrpSpPr/>
          <p:nvPr/>
        </p:nvGrpSpPr>
        <p:grpSpPr>
          <a:xfrm>
            <a:off x="3903548" y="1753868"/>
            <a:ext cx="1143000" cy="415498"/>
            <a:chOff x="3715657" y="2248709"/>
            <a:chExt cx="1524000" cy="553997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DF0A8E5-B780-4942-81EE-3555CD5CB4CB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218EB1A-648F-4549-9E60-690A745AAEA3}"/>
                </a:ext>
              </a:extLst>
            </p:cNvPr>
            <p:cNvSpPr txBox="1"/>
            <p:nvPr/>
          </p:nvSpPr>
          <p:spPr>
            <a:xfrm>
              <a:off x="4136736" y="2248709"/>
              <a:ext cx="750633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>
                  <a:solidFill>
                    <a:schemeClr val="accent1">
                      <a:lumMod val="75000"/>
                    </a:schemeClr>
                  </a:solidFill>
                </a:rPr>
                <a:t>FFT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566808" y="595014"/>
            <a:ext cx="185788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1890110" y="3604401"/>
            <a:ext cx="1434688" cy="3231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100" dirty="0">
                <a:solidFill>
                  <a:srgbClr val="941100"/>
                </a:solidFill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5830866" y="3604401"/>
            <a:ext cx="2033890" cy="32316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100" dirty="0">
                <a:solidFill>
                  <a:schemeClr val="accent1">
                    <a:lumMod val="75000"/>
                  </a:schemeClr>
                </a:solidFill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1413889" y="4360817"/>
            <a:ext cx="327269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chemeClr val="accent1">
                    <a:lumMod val="75000"/>
                  </a:schemeClr>
                </a:solidFill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1339836" y="4678865"/>
            <a:ext cx="418909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rgbClr val="941100"/>
                </a:solidFill>
              </a:rPr>
              <a:t>IFFT = Inverse Fast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/>
              <p:nvPr/>
            </p:nvSpPr>
            <p:spPr>
              <a:xfrm>
                <a:off x="1944292" y="1874688"/>
                <a:ext cx="1498359" cy="4154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2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7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27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7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4292" y="1874688"/>
                <a:ext cx="1498359" cy="415498"/>
              </a:xfrm>
              <a:prstGeom prst="rect">
                <a:avLst/>
              </a:prstGeom>
              <a:blipFill>
                <a:blip r:embed="rId2"/>
                <a:stretch>
                  <a:fillRect l="-2521"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B836BD4-1867-2744-93AD-532D9DE94DEE}"/>
              </a:ext>
            </a:extLst>
          </p:cNvPr>
          <p:cNvSpPr txBox="1"/>
          <p:nvPr/>
        </p:nvSpPr>
        <p:spPr>
          <a:xfrm>
            <a:off x="6514455" y="1697516"/>
            <a:ext cx="52341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045589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1143000" y="0"/>
            <a:ext cx="68580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Time Domain and Frequency Domain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5668878" y="2738641"/>
            <a:ext cx="224060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5670899" y="1055611"/>
            <a:ext cx="0" cy="1690461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018467" y="1810345"/>
            <a:ext cx="9958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6561845" y="2643682"/>
            <a:ext cx="236853" cy="453348"/>
            <a:chOff x="7225127" y="3524912"/>
            <a:chExt cx="315804" cy="604464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151763" y="3004163"/>
            <a:ext cx="14852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477845" y="2791600"/>
            <a:ext cx="44544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082247" y="2638332"/>
            <a:ext cx="236853" cy="453348"/>
            <a:chOff x="7225127" y="3524912"/>
            <a:chExt cx="315804" cy="604464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7571076" y="2643682"/>
            <a:ext cx="236853" cy="453348"/>
            <a:chOff x="7225127" y="3524912"/>
            <a:chExt cx="315804" cy="604464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065067" y="2638332"/>
            <a:ext cx="236853" cy="453348"/>
            <a:chOff x="7225127" y="3524912"/>
            <a:chExt cx="315804" cy="604464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B34FE17-8CF1-C946-8F4D-4A3D5331E899}"/>
              </a:ext>
            </a:extLst>
          </p:cNvPr>
          <p:cNvGrpSpPr/>
          <p:nvPr/>
        </p:nvGrpSpPr>
        <p:grpSpPr>
          <a:xfrm>
            <a:off x="3903548" y="1753868"/>
            <a:ext cx="1143000" cy="415498"/>
            <a:chOff x="3715657" y="2248709"/>
            <a:chExt cx="1524000" cy="553997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DF0A8E5-B780-4942-81EE-3555CD5CB4CB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218EB1A-648F-4549-9E60-690A745AAEA3}"/>
                </a:ext>
              </a:extLst>
            </p:cNvPr>
            <p:cNvSpPr txBox="1"/>
            <p:nvPr/>
          </p:nvSpPr>
          <p:spPr>
            <a:xfrm>
              <a:off x="4136736" y="2248709"/>
              <a:ext cx="750633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>
                  <a:solidFill>
                    <a:schemeClr val="accent1">
                      <a:lumMod val="75000"/>
                    </a:schemeClr>
                  </a:solidFill>
                </a:rPr>
                <a:t>FFT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566808" y="595014"/>
            <a:ext cx="185788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1890110" y="3604401"/>
            <a:ext cx="1434688" cy="3231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100" dirty="0">
                <a:solidFill>
                  <a:srgbClr val="941100"/>
                </a:solidFill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5830866" y="3604401"/>
            <a:ext cx="2033890" cy="32316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100" dirty="0">
                <a:solidFill>
                  <a:schemeClr val="accent1">
                    <a:lumMod val="75000"/>
                  </a:schemeClr>
                </a:solidFill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1413889" y="4360817"/>
            <a:ext cx="327269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chemeClr val="accent1">
                    <a:lumMod val="75000"/>
                  </a:schemeClr>
                </a:solidFill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1339836" y="4678865"/>
            <a:ext cx="418909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rgbClr val="941100"/>
                </a:solidFill>
              </a:rPr>
              <a:t>IFFT = Inverse Fast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/>
              <p:nvPr/>
            </p:nvSpPr>
            <p:spPr>
              <a:xfrm>
                <a:off x="1944292" y="1874688"/>
                <a:ext cx="1498359" cy="4154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2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7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27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7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4292" y="1874688"/>
                <a:ext cx="1498359" cy="415498"/>
              </a:xfrm>
              <a:prstGeom prst="rect">
                <a:avLst/>
              </a:prstGeom>
              <a:blipFill>
                <a:blip r:embed="rId2"/>
                <a:stretch>
                  <a:fillRect l="-2521"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/>
              <p:nvPr/>
            </p:nvSpPr>
            <p:spPr>
              <a:xfrm>
                <a:off x="1476257" y="2651299"/>
                <a:ext cx="262892" cy="3231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1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6257" y="2651299"/>
                <a:ext cx="262892" cy="323165"/>
              </a:xfrm>
              <a:prstGeom prst="rect">
                <a:avLst/>
              </a:prstGeom>
              <a:blipFill>
                <a:blip r:embed="rId3"/>
                <a:stretch>
                  <a:fillRect l="-9091" r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/>
              <p:nvPr/>
            </p:nvSpPr>
            <p:spPr>
              <a:xfrm>
                <a:off x="1997807" y="2461887"/>
                <a:ext cx="604140" cy="3157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100" i="1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100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100" baseline="3000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100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lang="en-US" sz="2100" baseline="30000" dirty="0"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7807" y="2461887"/>
                <a:ext cx="604140" cy="315727"/>
              </a:xfrm>
              <a:prstGeom prst="rect">
                <a:avLst/>
              </a:prstGeom>
              <a:blipFill>
                <a:blip r:embed="rId4"/>
                <a:stretch>
                  <a:fillRect l="-6122" t="-23077" r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/>
              <p:nvPr/>
            </p:nvSpPr>
            <p:spPr>
              <a:xfrm>
                <a:off x="2968677" y="2461887"/>
                <a:ext cx="677365" cy="3157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100" i="1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2100" i="1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100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100" baseline="3000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100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lang="en-US" sz="2100" baseline="30000" dirty="0"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8677" y="2461887"/>
                <a:ext cx="677365" cy="315727"/>
              </a:xfrm>
              <a:prstGeom prst="rect">
                <a:avLst/>
              </a:prstGeom>
              <a:blipFill>
                <a:blip r:embed="rId5"/>
                <a:stretch>
                  <a:fillRect l="-5556" t="-23077" r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/>
              <p:nvPr/>
            </p:nvSpPr>
            <p:spPr>
              <a:xfrm>
                <a:off x="2664368" y="2470635"/>
                <a:ext cx="262892" cy="3231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1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4368" y="2470635"/>
                <a:ext cx="262892" cy="323165"/>
              </a:xfrm>
              <a:prstGeom prst="rect">
                <a:avLst/>
              </a:prstGeom>
              <a:blipFill>
                <a:blip r:embed="rId6"/>
                <a:stretch>
                  <a:fillRect l="-23810" r="-23810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14DF044-6C36-AC41-B974-139B3BACDF23}"/>
              </a:ext>
            </a:extLst>
          </p:cNvPr>
          <p:cNvCxnSpPr>
            <a:cxnSpLocks/>
          </p:cNvCxnSpPr>
          <p:nvPr/>
        </p:nvCxnSpPr>
        <p:spPr>
          <a:xfrm>
            <a:off x="1890110" y="2823909"/>
            <a:ext cx="20134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3FA2E92-4871-9240-B860-B510D12886AE}"/>
              </a:ext>
            </a:extLst>
          </p:cNvPr>
          <p:cNvSpPr txBox="1"/>
          <p:nvPr/>
        </p:nvSpPr>
        <p:spPr>
          <a:xfrm>
            <a:off x="2724549" y="2890989"/>
            <a:ext cx="136256" cy="3231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836BD4-1867-2744-93AD-532D9DE94DEE}"/>
              </a:ext>
            </a:extLst>
          </p:cNvPr>
          <p:cNvSpPr txBox="1"/>
          <p:nvPr/>
        </p:nvSpPr>
        <p:spPr>
          <a:xfrm>
            <a:off x="6514455" y="1697516"/>
            <a:ext cx="52341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dirty="0"/>
              <a:t>?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FFDFC71-F26C-FC43-87EB-A41B0DD49867}"/>
              </a:ext>
            </a:extLst>
          </p:cNvPr>
          <p:cNvCxnSpPr>
            <a:cxnSpLocks/>
          </p:cNvCxnSpPr>
          <p:nvPr/>
        </p:nvCxnSpPr>
        <p:spPr>
          <a:xfrm>
            <a:off x="5651578" y="2736472"/>
            <a:ext cx="224060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83146863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1143000" y="0"/>
            <a:ext cx="68580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Time Domain and Frequency Domain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5668878" y="2738641"/>
            <a:ext cx="224060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5670899" y="1055611"/>
            <a:ext cx="0" cy="1690461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018467" y="1810345"/>
            <a:ext cx="9958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6561845" y="2643682"/>
            <a:ext cx="236853" cy="453348"/>
            <a:chOff x="7225127" y="3524912"/>
            <a:chExt cx="315804" cy="604464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105370" y="3276932"/>
            <a:ext cx="14852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477845" y="2791600"/>
            <a:ext cx="44544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082247" y="2638332"/>
            <a:ext cx="236853" cy="453348"/>
            <a:chOff x="7225127" y="3524912"/>
            <a:chExt cx="315804" cy="604464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7571076" y="2643682"/>
            <a:ext cx="236853" cy="453348"/>
            <a:chOff x="7225127" y="3524912"/>
            <a:chExt cx="315804" cy="604464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065067" y="2638332"/>
            <a:ext cx="236853" cy="453348"/>
            <a:chOff x="7225127" y="3524912"/>
            <a:chExt cx="315804" cy="604464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2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566808" y="595014"/>
            <a:ext cx="185788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1890110" y="3604401"/>
            <a:ext cx="1434688" cy="3231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100" dirty="0">
                <a:solidFill>
                  <a:srgbClr val="941100"/>
                </a:solidFill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5830866" y="3604401"/>
            <a:ext cx="2033890" cy="32316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100" dirty="0">
                <a:solidFill>
                  <a:schemeClr val="accent1">
                    <a:lumMod val="75000"/>
                  </a:schemeClr>
                </a:solidFill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1413889" y="4360817"/>
            <a:ext cx="327269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chemeClr val="accent1">
                    <a:lumMod val="75000"/>
                  </a:schemeClr>
                </a:solidFill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1339836" y="4678865"/>
            <a:ext cx="418909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rgbClr val="941100"/>
                </a:solidFill>
              </a:rPr>
              <a:t>IFFT = Inverse Fast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/>
              <p:nvPr/>
            </p:nvSpPr>
            <p:spPr>
              <a:xfrm>
                <a:off x="1944292" y="1874688"/>
                <a:ext cx="1498359" cy="4154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2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7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27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7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4292" y="1874688"/>
                <a:ext cx="1498359" cy="415498"/>
              </a:xfrm>
              <a:prstGeom prst="rect">
                <a:avLst/>
              </a:prstGeom>
              <a:blipFill>
                <a:blip r:embed="rId2"/>
                <a:stretch>
                  <a:fillRect l="-2521"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/>
              <p:nvPr/>
            </p:nvSpPr>
            <p:spPr>
              <a:xfrm>
                <a:off x="1476257" y="2651299"/>
                <a:ext cx="262892" cy="3231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1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6257" y="2651299"/>
                <a:ext cx="262892" cy="323165"/>
              </a:xfrm>
              <a:prstGeom prst="rect">
                <a:avLst/>
              </a:prstGeom>
              <a:blipFill>
                <a:blip r:embed="rId3"/>
                <a:stretch>
                  <a:fillRect l="-9091" r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/>
              <p:nvPr/>
            </p:nvSpPr>
            <p:spPr>
              <a:xfrm>
                <a:off x="1997807" y="2461887"/>
                <a:ext cx="604140" cy="3157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100" i="1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100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100" baseline="3000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100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lang="en-US" sz="2100" baseline="30000" dirty="0"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7807" y="2461887"/>
                <a:ext cx="604140" cy="315727"/>
              </a:xfrm>
              <a:prstGeom prst="rect">
                <a:avLst/>
              </a:prstGeom>
              <a:blipFill>
                <a:blip r:embed="rId4"/>
                <a:stretch>
                  <a:fillRect l="-6122" t="-23077" r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/>
              <p:nvPr/>
            </p:nvSpPr>
            <p:spPr>
              <a:xfrm>
                <a:off x="2968677" y="2461887"/>
                <a:ext cx="677365" cy="3157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100" i="1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2100" i="1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100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100" baseline="3000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100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lang="en-US" sz="2100" baseline="30000" dirty="0"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8677" y="2461887"/>
                <a:ext cx="677365" cy="315727"/>
              </a:xfrm>
              <a:prstGeom prst="rect">
                <a:avLst/>
              </a:prstGeom>
              <a:blipFill>
                <a:blip r:embed="rId5"/>
                <a:stretch>
                  <a:fillRect l="-5556" t="-23077" r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/>
              <p:nvPr/>
            </p:nvSpPr>
            <p:spPr>
              <a:xfrm>
                <a:off x="2664368" y="2470635"/>
                <a:ext cx="262892" cy="3231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1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4368" y="2470635"/>
                <a:ext cx="262892" cy="323165"/>
              </a:xfrm>
              <a:prstGeom prst="rect">
                <a:avLst/>
              </a:prstGeom>
              <a:blipFill>
                <a:blip r:embed="rId6"/>
                <a:stretch>
                  <a:fillRect l="-23810" r="-23810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14DF044-6C36-AC41-B974-139B3BACDF23}"/>
              </a:ext>
            </a:extLst>
          </p:cNvPr>
          <p:cNvCxnSpPr>
            <a:cxnSpLocks/>
          </p:cNvCxnSpPr>
          <p:nvPr/>
        </p:nvCxnSpPr>
        <p:spPr>
          <a:xfrm>
            <a:off x="1890110" y="2823909"/>
            <a:ext cx="20134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3FA2E92-4871-9240-B860-B510D12886AE}"/>
              </a:ext>
            </a:extLst>
          </p:cNvPr>
          <p:cNvSpPr txBox="1"/>
          <p:nvPr/>
        </p:nvSpPr>
        <p:spPr>
          <a:xfrm>
            <a:off x="2724549" y="2890989"/>
            <a:ext cx="136256" cy="3231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2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FFDFC71-F26C-FC43-87EB-A41B0DD49867}"/>
              </a:ext>
            </a:extLst>
          </p:cNvPr>
          <p:cNvCxnSpPr>
            <a:cxnSpLocks/>
          </p:cNvCxnSpPr>
          <p:nvPr/>
        </p:nvCxnSpPr>
        <p:spPr>
          <a:xfrm>
            <a:off x="5651578" y="2736472"/>
            <a:ext cx="224060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C3DE2D3-4111-2C4F-852A-E34DA8415998}"/>
              </a:ext>
            </a:extLst>
          </p:cNvPr>
          <p:cNvCxnSpPr>
            <a:cxnSpLocks/>
          </p:cNvCxnSpPr>
          <p:nvPr/>
        </p:nvCxnSpPr>
        <p:spPr>
          <a:xfrm flipH="1">
            <a:off x="4075890" y="2736912"/>
            <a:ext cx="157568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E4B41A5-5EA3-D947-97FD-F9BAD7C3604E}"/>
              </a:ext>
            </a:extLst>
          </p:cNvPr>
          <p:cNvGrpSpPr/>
          <p:nvPr/>
        </p:nvGrpSpPr>
        <p:grpSpPr>
          <a:xfrm>
            <a:off x="4165770" y="2655223"/>
            <a:ext cx="361604" cy="453348"/>
            <a:chOff x="7225126" y="3524912"/>
            <a:chExt cx="482139" cy="604464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350D8F3-1DD3-F34C-8D5A-80DD3E367F2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4624DF1-F1E6-2B46-99AD-ACBBA49687F1}"/>
                </a:ext>
              </a:extLst>
            </p:cNvPr>
            <p:cNvSpPr txBox="1"/>
            <p:nvPr/>
          </p:nvSpPr>
          <p:spPr>
            <a:xfrm>
              <a:off x="7225126" y="3729267"/>
              <a:ext cx="482139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-6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CC7DE4E-3263-1C47-A240-1F5545333C28}"/>
              </a:ext>
            </a:extLst>
          </p:cNvPr>
          <p:cNvGrpSpPr/>
          <p:nvPr/>
        </p:nvGrpSpPr>
        <p:grpSpPr>
          <a:xfrm>
            <a:off x="4686172" y="2649872"/>
            <a:ext cx="330032" cy="453348"/>
            <a:chOff x="7225127" y="3524912"/>
            <a:chExt cx="440042" cy="604464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18E294E-F9C7-A542-ADA3-914071BF880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8345FBE-4919-0F43-B759-38228F875C22}"/>
                </a:ext>
              </a:extLst>
            </p:cNvPr>
            <p:cNvSpPr txBox="1"/>
            <p:nvPr/>
          </p:nvSpPr>
          <p:spPr>
            <a:xfrm>
              <a:off x="7225127" y="3729267"/>
              <a:ext cx="440042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-4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4EEB52E-7377-F94D-91D9-5488ED025EC4}"/>
              </a:ext>
            </a:extLst>
          </p:cNvPr>
          <p:cNvGrpSpPr/>
          <p:nvPr/>
        </p:nvGrpSpPr>
        <p:grpSpPr>
          <a:xfrm>
            <a:off x="5175001" y="2655226"/>
            <a:ext cx="302844" cy="661098"/>
            <a:chOff x="7225127" y="3524912"/>
            <a:chExt cx="403792" cy="881463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0BAA77A-1665-FF47-9C02-787B5C508E0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973D54F-2169-8B42-A7BD-687EF3D54294}"/>
                </a:ext>
              </a:extLst>
            </p:cNvPr>
            <p:cNvSpPr txBox="1"/>
            <p:nvPr/>
          </p:nvSpPr>
          <p:spPr>
            <a:xfrm>
              <a:off x="7225127" y="3729267"/>
              <a:ext cx="40379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-2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2262D0B-4031-104A-8A50-DDD9DB9E1264}"/>
              </a:ext>
            </a:extLst>
          </p:cNvPr>
          <p:cNvGrpSpPr/>
          <p:nvPr/>
        </p:nvGrpSpPr>
        <p:grpSpPr>
          <a:xfrm>
            <a:off x="3563301" y="1054325"/>
            <a:ext cx="1143000" cy="415498"/>
            <a:chOff x="3715657" y="2248709"/>
            <a:chExt cx="1524000" cy="553997"/>
          </a:xfrm>
        </p:grpSpPr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67AE94A3-AEFE-7141-88D1-9E9D5D535450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3F6CDD1C-9D21-354A-8C0B-A24550AF4C9D}"/>
                </a:ext>
              </a:extLst>
            </p:cNvPr>
            <p:cNvSpPr txBox="1"/>
            <p:nvPr/>
          </p:nvSpPr>
          <p:spPr>
            <a:xfrm>
              <a:off x="4136736" y="2248709"/>
              <a:ext cx="750633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>
                  <a:solidFill>
                    <a:schemeClr val="accent1">
                      <a:lumMod val="75000"/>
                    </a:schemeClr>
                  </a:solidFill>
                </a:rPr>
                <a:t>FFT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4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DB7EE52-3B8B-2046-BFE6-CD52438373DC}"/>
              </a:ext>
            </a:extLst>
          </p:cNvPr>
          <p:cNvGrpSpPr/>
          <p:nvPr/>
        </p:nvGrpSpPr>
        <p:grpSpPr>
          <a:xfrm>
            <a:off x="1358849" y="567792"/>
            <a:ext cx="6459285" cy="2006291"/>
            <a:chOff x="287799" y="757056"/>
            <a:chExt cx="8612381" cy="267505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87497B-0133-B148-817B-147C02D7097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5C3F8A-9A16-3147-86C9-D4B854300DB2}"/>
                </a:ext>
              </a:extLst>
            </p:cNvPr>
            <p:cNvCxnSpPr/>
            <p:nvPr/>
          </p:nvCxnSpPr>
          <p:spPr>
            <a:xfrm flipV="1">
              <a:off x="881299" y="757056"/>
              <a:ext cx="0" cy="1951847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167C9-97B2-6C49-837B-65C95CAF22D5}"/>
                </a:ext>
              </a:extLst>
            </p:cNvPr>
            <p:cNvSpPr txBox="1"/>
            <p:nvPr/>
          </p:nvSpPr>
          <p:spPr>
            <a:xfrm rot="16200000">
              <a:off x="24754" y="1337820"/>
              <a:ext cx="126475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469CFBF-ADF7-F04E-A1DF-D743A3DCC3C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DC6EDA-FE75-E24B-902F-AD654364320F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10E216-3CDA-6A43-B873-E631F134F40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5B381B-4432-CA48-A628-C33F54A5A55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8F7448-07CB-7047-9650-808EE0C7255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0392748-A94F-E546-96B0-37749E39788A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BA8BE80E-4ED7-5A4D-A3AA-0D441EB0EAA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20ABC6B-D19A-BF4E-979D-4BD2C243A421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F24F3E-7CE6-9741-A8AC-7BB9B6E193C7}"/>
                </a:ext>
              </a:extLst>
            </p:cNvPr>
            <p:cNvSpPr txBox="1"/>
            <p:nvPr/>
          </p:nvSpPr>
          <p:spPr>
            <a:xfrm>
              <a:off x="2031601" y="2755002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CCEEF3-6F82-7945-A5F2-9699DC6DDA58}"/>
                </a:ext>
              </a:extLst>
            </p:cNvPr>
            <p:cNvSpPr txBox="1"/>
            <p:nvPr/>
          </p:nvSpPr>
          <p:spPr>
            <a:xfrm>
              <a:off x="3482447" y="2748208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A079CF-228C-CB43-A864-1C7E03433821}"/>
                </a:ext>
              </a:extLst>
            </p:cNvPr>
            <p:cNvSpPr txBox="1"/>
            <p:nvPr/>
          </p:nvSpPr>
          <p:spPr>
            <a:xfrm>
              <a:off x="4969870" y="2741412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B903BB-4D58-CA42-BBB4-865361F7FC7B}"/>
                </a:ext>
              </a:extLst>
            </p:cNvPr>
            <p:cNvSpPr txBox="1"/>
            <p:nvPr/>
          </p:nvSpPr>
          <p:spPr>
            <a:xfrm>
              <a:off x="6457293" y="2734616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2B93A5-4E83-D24B-99B9-2E3A2B2E9127}"/>
                </a:ext>
              </a:extLst>
            </p:cNvPr>
            <p:cNvSpPr txBox="1"/>
            <p:nvPr/>
          </p:nvSpPr>
          <p:spPr>
            <a:xfrm>
              <a:off x="7944716" y="2727820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0D696B4-1CB5-0E40-8F14-2ADB5B50B327}"/>
                </a:ext>
              </a:extLst>
            </p:cNvPr>
            <p:cNvSpPr txBox="1"/>
            <p:nvPr/>
          </p:nvSpPr>
          <p:spPr>
            <a:xfrm>
              <a:off x="7635427" y="2163566"/>
              <a:ext cx="126475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02A1CAB-45DD-BC48-A937-F09C74D045C6}"/>
                </a:ext>
              </a:extLst>
            </p:cNvPr>
            <p:cNvSpPr txBox="1"/>
            <p:nvPr/>
          </p:nvSpPr>
          <p:spPr>
            <a:xfrm>
              <a:off x="601251" y="2748208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0.00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7D7DBE2-90AC-C446-A45F-1C6AF5D65FEF}"/>
              </a:ext>
            </a:extLst>
          </p:cNvPr>
          <p:cNvGrpSpPr/>
          <p:nvPr/>
        </p:nvGrpSpPr>
        <p:grpSpPr>
          <a:xfrm>
            <a:off x="1358850" y="2349979"/>
            <a:ext cx="6459287" cy="2166570"/>
            <a:chOff x="287800" y="543351"/>
            <a:chExt cx="8612382" cy="2888759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54BD517-96F0-0744-848C-3488DF05E288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AD73C2D-B775-DE40-86CA-CB5426211086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A1E9365-3806-3D48-A4F1-AD613CA39D99}"/>
                </a:ext>
              </a:extLst>
            </p:cNvPr>
            <p:cNvSpPr txBox="1"/>
            <p:nvPr/>
          </p:nvSpPr>
          <p:spPr>
            <a:xfrm rot="16200000">
              <a:off x="24755" y="1337820"/>
              <a:ext cx="126475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Amplitude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1F95AF8-2790-3A46-9285-86C0A5522616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D69CFC3-2DB2-EE40-9B88-ADFA83A3D579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BB75FB5-B697-4446-AF1D-EC438C8310B4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D676F6B-AC2A-1041-996A-4D9BF2D3DD64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2F48719-2B8A-1840-9AFD-20F978BA83A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E2EE268-E539-6F4E-9ECB-AD6426E65A41}"/>
                </a:ext>
              </a:extLst>
            </p:cNvPr>
            <p:cNvSpPr txBox="1"/>
            <p:nvPr/>
          </p:nvSpPr>
          <p:spPr>
            <a:xfrm>
              <a:off x="2031600" y="2755002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0.25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7C16676-3D02-674C-BDD3-94BBFF926D3B}"/>
                </a:ext>
              </a:extLst>
            </p:cNvPr>
            <p:cNvSpPr txBox="1"/>
            <p:nvPr/>
          </p:nvSpPr>
          <p:spPr>
            <a:xfrm>
              <a:off x="3482447" y="2748208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0.50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35DE886-54D0-2E41-B83A-332183444976}"/>
                </a:ext>
              </a:extLst>
            </p:cNvPr>
            <p:cNvSpPr txBox="1"/>
            <p:nvPr/>
          </p:nvSpPr>
          <p:spPr>
            <a:xfrm>
              <a:off x="4969871" y="2741412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0.75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7162E07-DDBB-0643-A7E1-32A10ADF8749}"/>
                </a:ext>
              </a:extLst>
            </p:cNvPr>
            <p:cNvSpPr txBox="1"/>
            <p:nvPr/>
          </p:nvSpPr>
          <p:spPr>
            <a:xfrm>
              <a:off x="6457293" y="2734616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1.00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2AA512B-1C20-4D47-AAE3-7F6B477C8F0C}"/>
                </a:ext>
              </a:extLst>
            </p:cNvPr>
            <p:cNvSpPr txBox="1"/>
            <p:nvPr/>
          </p:nvSpPr>
          <p:spPr>
            <a:xfrm>
              <a:off x="7944716" y="2727820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1.25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93D9F9B-4510-844F-AE07-123F2C10F4FC}"/>
                </a:ext>
              </a:extLst>
            </p:cNvPr>
            <p:cNvSpPr txBox="1"/>
            <p:nvPr/>
          </p:nvSpPr>
          <p:spPr>
            <a:xfrm>
              <a:off x="7635427" y="2163566"/>
              <a:ext cx="126475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Time (sec)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0770B7B-3A42-1241-AF53-114D9E595996}"/>
                </a:ext>
              </a:extLst>
            </p:cNvPr>
            <p:cNvSpPr txBox="1"/>
            <p:nvPr/>
          </p:nvSpPr>
          <p:spPr>
            <a:xfrm>
              <a:off x="601251" y="2748208"/>
              <a:ext cx="6461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0.00</a:t>
              </a:r>
            </a:p>
          </p:txBody>
        </p:sp>
      </p:grp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E388D48-F52D-0847-938E-1E182D16C22A}"/>
              </a:ext>
            </a:extLst>
          </p:cNvPr>
          <p:cNvCxnSpPr/>
          <p:nvPr/>
        </p:nvCxnSpPr>
        <p:spPr>
          <a:xfrm>
            <a:off x="4008697" y="781535"/>
            <a:ext cx="0" cy="1081127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E0FE174B-4F5A-DD45-8196-71407F34CD88}"/>
              </a:ext>
            </a:extLst>
          </p:cNvPr>
          <p:cNvCxnSpPr/>
          <p:nvPr/>
        </p:nvCxnSpPr>
        <p:spPr>
          <a:xfrm>
            <a:off x="6208063" y="806081"/>
            <a:ext cx="0" cy="1081127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E102AB82-00B9-5448-8505-3CB501125EAA}"/>
              </a:ext>
            </a:extLst>
          </p:cNvPr>
          <p:cNvGrpSpPr/>
          <p:nvPr/>
        </p:nvGrpSpPr>
        <p:grpSpPr>
          <a:xfrm>
            <a:off x="2908069" y="2772372"/>
            <a:ext cx="3301886" cy="1081127"/>
            <a:chOff x="2353424" y="3696496"/>
            <a:chExt cx="4402515" cy="1441502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6A98435-2880-B14C-8624-03E6F4CBBDF4}"/>
                </a:ext>
              </a:extLst>
            </p:cNvPr>
            <p:cNvCxnSpPr/>
            <p:nvPr/>
          </p:nvCxnSpPr>
          <p:spPr>
            <a:xfrm>
              <a:off x="2353424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BF4981F-B22D-5242-AD5F-FCB030193255}"/>
                </a:ext>
              </a:extLst>
            </p:cNvPr>
            <p:cNvCxnSpPr/>
            <p:nvPr/>
          </p:nvCxnSpPr>
          <p:spPr>
            <a:xfrm>
              <a:off x="3820929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19425CF-7CD4-0548-B0DF-162F445A7FAC}"/>
                </a:ext>
              </a:extLst>
            </p:cNvPr>
            <p:cNvCxnSpPr/>
            <p:nvPr/>
          </p:nvCxnSpPr>
          <p:spPr>
            <a:xfrm>
              <a:off x="5288434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CD8F98A-19D7-0E46-80F0-1BD2BA8EAFEF}"/>
                </a:ext>
              </a:extLst>
            </p:cNvPr>
            <p:cNvCxnSpPr/>
            <p:nvPr/>
          </p:nvCxnSpPr>
          <p:spPr>
            <a:xfrm>
              <a:off x="6755939" y="3696496"/>
              <a:ext cx="0" cy="14415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76C95BEF-B52D-174B-9383-4D3E777826D1}"/>
              </a:ext>
            </a:extLst>
          </p:cNvPr>
          <p:cNvSpPr txBox="1"/>
          <p:nvPr/>
        </p:nvSpPr>
        <p:spPr>
          <a:xfrm>
            <a:off x="6278577" y="471435"/>
            <a:ext cx="142067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Frequency: 2Hz</a:t>
            </a:r>
          </a:p>
        </p:txBody>
      </p:sp>
      <p:sp>
        <p:nvSpPr>
          <p:cNvPr id="84" name="Freeform 83">
            <a:extLst>
              <a:ext uri="{FF2B5EF4-FFF2-40B4-BE49-F238E27FC236}">
                <a16:creationId xmlns:a16="http://schemas.microsoft.com/office/drawing/2014/main" id="{C1D7AEA0-7C61-8F4B-B21D-1E08D3CCB58A}"/>
              </a:ext>
            </a:extLst>
          </p:cNvPr>
          <p:cNvSpPr/>
          <p:nvPr/>
        </p:nvSpPr>
        <p:spPr>
          <a:xfrm>
            <a:off x="1822077" y="2796273"/>
            <a:ext cx="1081580" cy="1113458"/>
          </a:xfrm>
          <a:custGeom>
            <a:avLst/>
            <a:gdLst>
              <a:gd name="connsiteX0" fmla="*/ 0 w 1411941"/>
              <a:gd name="connsiteY0" fmla="*/ 1143954 h 1484610"/>
              <a:gd name="connsiteX1" fmla="*/ 174812 w 1411941"/>
              <a:gd name="connsiteY1" fmla="*/ 444707 h 1484610"/>
              <a:gd name="connsiteX2" fmla="*/ 268941 w 1411941"/>
              <a:gd name="connsiteY2" fmla="*/ 780883 h 1484610"/>
              <a:gd name="connsiteX3" fmla="*/ 336176 w 1411941"/>
              <a:gd name="connsiteY3" fmla="*/ 229554 h 1484610"/>
              <a:gd name="connsiteX4" fmla="*/ 430306 w 1411941"/>
              <a:gd name="connsiteY4" fmla="*/ 659860 h 1484610"/>
              <a:gd name="connsiteX5" fmla="*/ 524435 w 1411941"/>
              <a:gd name="connsiteY5" fmla="*/ 14401 h 1484610"/>
              <a:gd name="connsiteX6" fmla="*/ 645459 w 1411941"/>
              <a:gd name="connsiteY6" fmla="*/ 1412895 h 1484610"/>
              <a:gd name="connsiteX7" fmla="*/ 726141 w 1411941"/>
              <a:gd name="connsiteY7" fmla="*/ 861565 h 1484610"/>
              <a:gd name="connsiteX8" fmla="*/ 847165 w 1411941"/>
              <a:gd name="connsiteY8" fmla="*/ 1251530 h 1484610"/>
              <a:gd name="connsiteX9" fmla="*/ 954741 w 1411941"/>
              <a:gd name="connsiteY9" fmla="*/ 81636 h 1484610"/>
              <a:gd name="connsiteX10" fmla="*/ 1062318 w 1411941"/>
              <a:gd name="connsiteY10" fmla="*/ 1480130 h 1484610"/>
              <a:gd name="connsiteX11" fmla="*/ 1210235 w 1411941"/>
              <a:gd name="connsiteY11" fmla="*/ 552283 h 1484610"/>
              <a:gd name="connsiteX12" fmla="*/ 1304365 w 1411941"/>
              <a:gd name="connsiteY12" fmla="*/ 1305318 h 1484610"/>
              <a:gd name="connsiteX13" fmla="*/ 1411941 w 1411941"/>
              <a:gd name="connsiteY13" fmla="*/ 1009483 h 14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1941" h="1484610">
                <a:moveTo>
                  <a:pt x="0" y="1143954"/>
                </a:moveTo>
                <a:cubicBezTo>
                  <a:pt x="64994" y="824586"/>
                  <a:pt x="129989" y="505219"/>
                  <a:pt x="174812" y="444707"/>
                </a:cubicBezTo>
                <a:cubicBezTo>
                  <a:pt x="219636" y="384195"/>
                  <a:pt x="242047" y="816742"/>
                  <a:pt x="268941" y="780883"/>
                </a:cubicBezTo>
                <a:cubicBezTo>
                  <a:pt x="295835" y="745024"/>
                  <a:pt x="309282" y="249724"/>
                  <a:pt x="336176" y="229554"/>
                </a:cubicBezTo>
                <a:cubicBezTo>
                  <a:pt x="363070" y="209384"/>
                  <a:pt x="398930" y="695719"/>
                  <a:pt x="430306" y="659860"/>
                </a:cubicBezTo>
                <a:cubicBezTo>
                  <a:pt x="461682" y="624001"/>
                  <a:pt x="488576" y="-111105"/>
                  <a:pt x="524435" y="14401"/>
                </a:cubicBezTo>
                <a:cubicBezTo>
                  <a:pt x="560294" y="139907"/>
                  <a:pt x="611841" y="1271701"/>
                  <a:pt x="645459" y="1412895"/>
                </a:cubicBezTo>
                <a:cubicBezTo>
                  <a:pt x="679077" y="1554089"/>
                  <a:pt x="692523" y="888459"/>
                  <a:pt x="726141" y="861565"/>
                </a:cubicBezTo>
                <a:cubicBezTo>
                  <a:pt x="759759" y="834671"/>
                  <a:pt x="809065" y="1381518"/>
                  <a:pt x="847165" y="1251530"/>
                </a:cubicBezTo>
                <a:cubicBezTo>
                  <a:pt x="885265" y="1121542"/>
                  <a:pt x="918882" y="43536"/>
                  <a:pt x="954741" y="81636"/>
                </a:cubicBezTo>
                <a:cubicBezTo>
                  <a:pt x="990600" y="119736"/>
                  <a:pt x="1019736" y="1401689"/>
                  <a:pt x="1062318" y="1480130"/>
                </a:cubicBezTo>
                <a:cubicBezTo>
                  <a:pt x="1104900" y="1558571"/>
                  <a:pt x="1169894" y="581418"/>
                  <a:pt x="1210235" y="552283"/>
                </a:cubicBezTo>
                <a:cubicBezTo>
                  <a:pt x="1250576" y="523148"/>
                  <a:pt x="1270747" y="1229118"/>
                  <a:pt x="1304365" y="1305318"/>
                </a:cubicBezTo>
                <a:cubicBezTo>
                  <a:pt x="1337983" y="1381518"/>
                  <a:pt x="1374962" y="1195500"/>
                  <a:pt x="1411941" y="1009483"/>
                </a:cubicBezTo>
              </a:path>
            </a:pathLst>
          </a:custGeom>
          <a:ln w="28575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5" name="Freeform 84">
            <a:extLst>
              <a:ext uri="{FF2B5EF4-FFF2-40B4-BE49-F238E27FC236}">
                <a16:creationId xmlns:a16="http://schemas.microsoft.com/office/drawing/2014/main" id="{78427929-9A7E-1F48-9C6F-967C737AD96D}"/>
              </a:ext>
            </a:extLst>
          </p:cNvPr>
          <p:cNvSpPr/>
          <p:nvPr/>
        </p:nvSpPr>
        <p:spPr>
          <a:xfrm>
            <a:off x="2892806" y="2759013"/>
            <a:ext cx="1081580" cy="1113458"/>
          </a:xfrm>
          <a:custGeom>
            <a:avLst/>
            <a:gdLst>
              <a:gd name="connsiteX0" fmla="*/ 0 w 1411941"/>
              <a:gd name="connsiteY0" fmla="*/ 1143954 h 1484610"/>
              <a:gd name="connsiteX1" fmla="*/ 174812 w 1411941"/>
              <a:gd name="connsiteY1" fmla="*/ 444707 h 1484610"/>
              <a:gd name="connsiteX2" fmla="*/ 268941 w 1411941"/>
              <a:gd name="connsiteY2" fmla="*/ 780883 h 1484610"/>
              <a:gd name="connsiteX3" fmla="*/ 336176 w 1411941"/>
              <a:gd name="connsiteY3" fmla="*/ 229554 h 1484610"/>
              <a:gd name="connsiteX4" fmla="*/ 430306 w 1411941"/>
              <a:gd name="connsiteY4" fmla="*/ 659860 h 1484610"/>
              <a:gd name="connsiteX5" fmla="*/ 524435 w 1411941"/>
              <a:gd name="connsiteY5" fmla="*/ 14401 h 1484610"/>
              <a:gd name="connsiteX6" fmla="*/ 645459 w 1411941"/>
              <a:gd name="connsiteY6" fmla="*/ 1412895 h 1484610"/>
              <a:gd name="connsiteX7" fmla="*/ 726141 w 1411941"/>
              <a:gd name="connsiteY7" fmla="*/ 861565 h 1484610"/>
              <a:gd name="connsiteX8" fmla="*/ 847165 w 1411941"/>
              <a:gd name="connsiteY8" fmla="*/ 1251530 h 1484610"/>
              <a:gd name="connsiteX9" fmla="*/ 954741 w 1411941"/>
              <a:gd name="connsiteY9" fmla="*/ 81636 h 1484610"/>
              <a:gd name="connsiteX10" fmla="*/ 1062318 w 1411941"/>
              <a:gd name="connsiteY10" fmla="*/ 1480130 h 1484610"/>
              <a:gd name="connsiteX11" fmla="*/ 1210235 w 1411941"/>
              <a:gd name="connsiteY11" fmla="*/ 552283 h 1484610"/>
              <a:gd name="connsiteX12" fmla="*/ 1304365 w 1411941"/>
              <a:gd name="connsiteY12" fmla="*/ 1305318 h 1484610"/>
              <a:gd name="connsiteX13" fmla="*/ 1411941 w 1411941"/>
              <a:gd name="connsiteY13" fmla="*/ 1009483 h 14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1941" h="1484610">
                <a:moveTo>
                  <a:pt x="0" y="1143954"/>
                </a:moveTo>
                <a:cubicBezTo>
                  <a:pt x="64994" y="824586"/>
                  <a:pt x="129989" y="505219"/>
                  <a:pt x="174812" y="444707"/>
                </a:cubicBezTo>
                <a:cubicBezTo>
                  <a:pt x="219636" y="384195"/>
                  <a:pt x="242047" y="816742"/>
                  <a:pt x="268941" y="780883"/>
                </a:cubicBezTo>
                <a:cubicBezTo>
                  <a:pt x="295835" y="745024"/>
                  <a:pt x="309282" y="249724"/>
                  <a:pt x="336176" y="229554"/>
                </a:cubicBezTo>
                <a:cubicBezTo>
                  <a:pt x="363070" y="209384"/>
                  <a:pt x="398930" y="695719"/>
                  <a:pt x="430306" y="659860"/>
                </a:cubicBezTo>
                <a:cubicBezTo>
                  <a:pt x="461682" y="624001"/>
                  <a:pt x="488576" y="-111105"/>
                  <a:pt x="524435" y="14401"/>
                </a:cubicBezTo>
                <a:cubicBezTo>
                  <a:pt x="560294" y="139907"/>
                  <a:pt x="611841" y="1271701"/>
                  <a:pt x="645459" y="1412895"/>
                </a:cubicBezTo>
                <a:cubicBezTo>
                  <a:pt x="679077" y="1554089"/>
                  <a:pt x="692523" y="888459"/>
                  <a:pt x="726141" y="861565"/>
                </a:cubicBezTo>
                <a:cubicBezTo>
                  <a:pt x="759759" y="834671"/>
                  <a:pt x="809065" y="1381518"/>
                  <a:pt x="847165" y="1251530"/>
                </a:cubicBezTo>
                <a:cubicBezTo>
                  <a:pt x="885265" y="1121542"/>
                  <a:pt x="918882" y="43536"/>
                  <a:pt x="954741" y="81636"/>
                </a:cubicBezTo>
                <a:cubicBezTo>
                  <a:pt x="990600" y="119736"/>
                  <a:pt x="1019736" y="1401689"/>
                  <a:pt x="1062318" y="1480130"/>
                </a:cubicBezTo>
                <a:cubicBezTo>
                  <a:pt x="1104900" y="1558571"/>
                  <a:pt x="1169894" y="581418"/>
                  <a:pt x="1210235" y="552283"/>
                </a:cubicBezTo>
                <a:cubicBezTo>
                  <a:pt x="1250576" y="523148"/>
                  <a:pt x="1270747" y="1229118"/>
                  <a:pt x="1304365" y="1305318"/>
                </a:cubicBezTo>
                <a:cubicBezTo>
                  <a:pt x="1337983" y="1381518"/>
                  <a:pt x="1374962" y="1195500"/>
                  <a:pt x="1411941" y="1009483"/>
                </a:cubicBezTo>
              </a:path>
            </a:pathLst>
          </a:custGeom>
          <a:ln w="28575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6" name="Freeform 85">
            <a:extLst>
              <a:ext uri="{FF2B5EF4-FFF2-40B4-BE49-F238E27FC236}">
                <a16:creationId xmlns:a16="http://schemas.microsoft.com/office/drawing/2014/main" id="{B1460492-06AE-E94E-8A93-ED08AC7D6334}"/>
              </a:ext>
            </a:extLst>
          </p:cNvPr>
          <p:cNvSpPr/>
          <p:nvPr/>
        </p:nvSpPr>
        <p:spPr>
          <a:xfrm>
            <a:off x="3963535" y="2721753"/>
            <a:ext cx="1081580" cy="1113458"/>
          </a:xfrm>
          <a:custGeom>
            <a:avLst/>
            <a:gdLst>
              <a:gd name="connsiteX0" fmla="*/ 0 w 1411941"/>
              <a:gd name="connsiteY0" fmla="*/ 1143954 h 1484610"/>
              <a:gd name="connsiteX1" fmla="*/ 174812 w 1411941"/>
              <a:gd name="connsiteY1" fmla="*/ 444707 h 1484610"/>
              <a:gd name="connsiteX2" fmla="*/ 268941 w 1411941"/>
              <a:gd name="connsiteY2" fmla="*/ 780883 h 1484610"/>
              <a:gd name="connsiteX3" fmla="*/ 336176 w 1411941"/>
              <a:gd name="connsiteY3" fmla="*/ 229554 h 1484610"/>
              <a:gd name="connsiteX4" fmla="*/ 430306 w 1411941"/>
              <a:gd name="connsiteY4" fmla="*/ 659860 h 1484610"/>
              <a:gd name="connsiteX5" fmla="*/ 524435 w 1411941"/>
              <a:gd name="connsiteY5" fmla="*/ 14401 h 1484610"/>
              <a:gd name="connsiteX6" fmla="*/ 645459 w 1411941"/>
              <a:gd name="connsiteY6" fmla="*/ 1412895 h 1484610"/>
              <a:gd name="connsiteX7" fmla="*/ 726141 w 1411941"/>
              <a:gd name="connsiteY7" fmla="*/ 861565 h 1484610"/>
              <a:gd name="connsiteX8" fmla="*/ 847165 w 1411941"/>
              <a:gd name="connsiteY8" fmla="*/ 1251530 h 1484610"/>
              <a:gd name="connsiteX9" fmla="*/ 954741 w 1411941"/>
              <a:gd name="connsiteY9" fmla="*/ 81636 h 1484610"/>
              <a:gd name="connsiteX10" fmla="*/ 1062318 w 1411941"/>
              <a:gd name="connsiteY10" fmla="*/ 1480130 h 1484610"/>
              <a:gd name="connsiteX11" fmla="*/ 1210235 w 1411941"/>
              <a:gd name="connsiteY11" fmla="*/ 552283 h 1484610"/>
              <a:gd name="connsiteX12" fmla="*/ 1304365 w 1411941"/>
              <a:gd name="connsiteY12" fmla="*/ 1305318 h 1484610"/>
              <a:gd name="connsiteX13" fmla="*/ 1411941 w 1411941"/>
              <a:gd name="connsiteY13" fmla="*/ 1009483 h 14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1941" h="1484610">
                <a:moveTo>
                  <a:pt x="0" y="1143954"/>
                </a:moveTo>
                <a:cubicBezTo>
                  <a:pt x="64994" y="824586"/>
                  <a:pt x="129989" y="505219"/>
                  <a:pt x="174812" y="444707"/>
                </a:cubicBezTo>
                <a:cubicBezTo>
                  <a:pt x="219636" y="384195"/>
                  <a:pt x="242047" y="816742"/>
                  <a:pt x="268941" y="780883"/>
                </a:cubicBezTo>
                <a:cubicBezTo>
                  <a:pt x="295835" y="745024"/>
                  <a:pt x="309282" y="249724"/>
                  <a:pt x="336176" y="229554"/>
                </a:cubicBezTo>
                <a:cubicBezTo>
                  <a:pt x="363070" y="209384"/>
                  <a:pt x="398930" y="695719"/>
                  <a:pt x="430306" y="659860"/>
                </a:cubicBezTo>
                <a:cubicBezTo>
                  <a:pt x="461682" y="624001"/>
                  <a:pt x="488576" y="-111105"/>
                  <a:pt x="524435" y="14401"/>
                </a:cubicBezTo>
                <a:cubicBezTo>
                  <a:pt x="560294" y="139907"/>
                  <a:pt x="611841" y="1271701"/>
                  <a:pt x="645459" y="1412895"/>
                </a:cubicBezTo>
                <a:cubicBezTo>
                  <a:pt x="679077" y="1554089"/>
                  <a:pt x="692523" y="888459"/>
                  <a:pt x="726141" y="861565"/>
                </a:cubicBezTo>
                <a:cubicBezTo>
                  <a:pt x="759759" y="834671"/>
                  <a:pt x="809065" y="1381518"/>
                  <a:pt x="847165" y="1251530"/>
                </a:cubicBezTo>
                <a:cubicBezTo>
                  <a:pt x="885265" y="1121542"/>
                  <a:pt x="918882" y="43536"/>
                  <a:pt x="954741" y="81636"/>
                </a:cubicBezTo>
                <a:cubicBezTo>
                  <a:pt x="990600" y="119736"/>
                  <a:pt x="1019736" y="1401689"/>
                  <a:pt x="1062318" y="1480130"/>
                </a:cubicBezTo>
                <a:cubicBezTo>
                  <a:pt x="1104900" y="1558571"/>
                  <a:pt x="1169894" y="581418"/>
                  <a:pt x="1210235" y="552283"/>
                </a:cubicBezTo>
                <a:cubicBezTo>
                  <a:pt x="1250576" y="523148"/>
                  <a:pt x="1270747" y="1229118"/>
                  <a:pt x="1304365" y="1305318"/>
                </a:cubicBezTo>
                <a:cubicBezTo>
                  <a:pt x="1337983" y="1381518"/>
                  <a:pt x="1374962" y="1195500"/>
                  <a:pt x="1411941" y="1009483"/>
                </a:cubicBezTo>
              </a:path>
            </a:pathLst>
          </a:custGeom>
          <a:ln w="28575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7" name="Freeform 86">
            <a:extLst>
              <a:ext uri="{FF2B5EF4-FFF2-40B4-BE49-F238E27FC236}">
                <a16:creationId xmlns:a16="http://schemas.microsoft.com/office/drawing/2014/main" id="{15A034DF-B34A-564B-9449-04770493B7B4}"/>
              </a:ext>
            </a:extLst>
          </p:cNvPr>
          <p:cNvSpPr/>
          <p:nvPr/>
        </p:nvSpPr>
        <p:spPr>
          <a:xfrm>
            <a:off x="5034265" y="2684493"/>
            <a:ext cx="1081580" cy="1113458"/>
          </a:xfrm>
          <a:custGeom>
            <a:avLst/>
            <a:gdLst>
              <a:gd name="connsiteX0" fmla="*/ 0 w 1411941"/>
              <a:gd name="connsiteY0" fmla="*/ 1143954 h 1484610"/>
              <a:gd name="connsiteX1" fmla="*/ 174812 w 1411941"/>
              <a:gd name="connsiteY1" fmla="*/ 444707 h 1484610"/>
              <a:gd name="connsiteX2" fmla="*/ 268941 w 1411941"/>
              <a:gd name="connsiteY2" fmla="*/ 780883 h 1484610"/>
              <a:gd name="connsiteX3" fmla="*/ 336176 w 1411941"/>
              <a:gd name="connsiteY3" fmla="*/ 229554 h 1484610"/>
              <a:gd name="connsiteX4" fmla="*/ 430306 w 1411941"/>
              <a:gd name="connsiteY4" fmla="*/ 659860 h 1484610"/>
              <a:gd name="connsiteX5" fmla="*/ 524435 w 1411941"/>
              <a:gd name="connsiteY5" fmla="*/ 14401 h 1484610"/>
              <a:gd name="connsiteX6" fmla="*/ 645459 w 1411941"/>
              <a:gd name="connsiteY6" fmla="*/ 1412895 h 1484610"/>
              <a:gd name="connsiteX7" fmla="*/ 726141 w 1411941"/>
              <a:gd name="connsiteY7" fmla="*/ 861565 h 1484610"/>
              <a:gd name="connsiteX8" fmla="*/ 847165 w 1411941"/>
              <a:gd name="connsiteY8" fmla="*/ 1251530 h 1484610"/>
              <a:gd name="connsiteX9" fmla="*/ 954741 w 1411941"/>
              <a:gd name="connsiteY9" fmla="*/ 81636 h 1484610"/>
              <a:gd name="connsiteX10" fmla="*/ 1062318 w 1411941"/>
              <a:gd name="connsiteY10" fmla="*/ 1480130 h 1484610"/>
              <a:gd name="connsiteX11" fmla="*/ 1210235 w 1411941"/>
              <a:gd name="connsiteY11" fmla="*/ 552283 h 1484610"/>
              <a:gd name="connsiteX12" fmla="*/ 1304365 w 1411941"/>
              <a:gd name="connsiteY12" fmla="*/ 1305318 h 1484610"/>
              <a:gd name="connsiteX13" fmla="*/ 1411941 w 1411941"/>
              <a:gd name="connsiteY13" fmla="*/ 1009483 h 14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1941" h="1484610">
                <a:moveTo>
                  <a:pt x="0" y="1143954"/>
                </a:moveTo>
                <a:cubicBezTo>
                  <a:pt x="64994" y="824586"/>
                  <a:pt x="129989" y="505219"/>
                  <a:pt x="174812" y="444707"/>
                </a:cubicBezTo>
                <a:cubicBezTo>
                  <a:pt x="219636" y="384195"/>
                  <a:pt x="242047" y="816742"/>
                  <a:pt x="268941" y="780883"/>
                </a:cubicBezTo>
                <a:cubicBezTo>
                  <a:pt x="295835" y="745024"/>
                  <a:pt x="309282" y="249724"/>
                  <a:pt x="336176" y="229554"/>
                </a:cubicBezTo>
                <a:cubicBezTo>
                  <a:pt x="363070" y="209384"/>
                  <a:pt x="398930" y="695719"/>
                  <a:pt x="430306" y="659860"/>
                </a:cubicBezTo>
                <a:cubicBezTo>
                  <a:pt x="461682" y="624001"/>
                  <a:pt x="488576" y="-111105"/>
                  <a:pt x="524435" y="14401"/>
                </a:cubicBezTo>
                <a:cubicBezTo>
                  <a:pt x="560294" y="139907"/>
                  <a:pt x="611841" y="1271701"/>
                  <a:pt x="645459" y="1412895"/>
                </a:cubicBezTo>
                <a:cubicBezTo>
                  <a:pt x="679077" y="1554089"/>
                  <a:pt x="692523" y="888459"/>
                  <a:pt x="726141" y="861565"/>
                </a:cubicBezTo>
                <a:cubicBezTo>
                  <a:pt x="759759" y="834671"/>
                  <a:pt x="809065" y="1381518"/>
                  <a:pt x="847165" y="1251530"/>
                </a:cubicBezTo>
                <a:cubicBezTo>
                  <a:pt x="885265" y="1121542"/>
                  <a:pt x="918882" y="43536"/>
                  <a:pt x="954741" y="81636"/>
                </a:cubicBezTo>
                <a:cubicBezTo>
                  <a:pt x="990600" y="119736"/>
                  <a:pt x="1019736" y="1401689"/>
                  <a:pt x="1062318" y="1480130"/>
                </a:cubicBezTo>
                <a:cubicBezTo>
                  <a:pt x="1104900" y="1558571"/>
                  <a:pt x="1169894" y="581418"/>
                  <a:pt x="1210235" y="552283"/>
                </a:cubicBezTo>
                <a:cubicBezTo>
                  <a:pt x="1250576" y="523148"/>
                  <a:pt x="1270747" y="1229118"/>
                  <a:pt x="1304365" y="1305318"/>
                </a:cubicBezTo>
                <a:cubicBezTo>
                  <a:pt x="1337983" y="1381518"/>
                  <a:pt x="1374962" y="1195500"/>
                  <a:pt x="1411941" y="1009483"/>
                </a:cubicBezTo>
              </a:path>
            </a:pathLst>
          </a:custGeom>
          <a:ln w="28575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73FB03B-74E6-FE4D-A0FE-290D5A63FF1B}"/>
              </a:ext>
            </a:extLst>
          </p:cNvPr>
          <p:cNvSpPr txBox="1"/>
          <p:nvPr/>
        </p:nvSpPr>
        <p:spPr>
          <a:xfrm>
            <a:off x="1143000" y="0"/>
            <a:ext cx="68580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Frequencies of an arbitrary signal</a:t>
            </a:r>
          </a:p>
        </p:txBody>
      </p:sp>
    </p:spTree>
    <p:extLst>
      <p:ext uri="{BB962C8B-B14F-4D97-AF65-F5344CB8AC3E}">
        <p14:creationId xmlns:p14="http://schemas.microsoft.com/office/powerpoint/2010/main" val="316935276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1143000" y="0"/>
            <a:ext cx="68580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Time Domain and Frequency Domain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5668878" y="2738641"/>
            <a:ext cx="224060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5670899" y="1055611"/>
            <a:ext cx="0" cy="1690461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018467" y="1810345"/>
            <a:ext cx="9958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6561845" y="2643682"/>
            <a:ext cx="236853" cy="453348"/>
            <a:chOff x="7225127" y="3524912"/>
            <a:chExt cx="315804" cy="604464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105370" y="3276932"/>
            <a:ext cx="14852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477845" y="2791600"/>
            <a:ext cx="44544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082247" y="2638332"/>
            <a:ext cx="236853" cy="453348"/>
            <a:chOff x="7225127" y="3524912"/>
            <a:chExt cx="315804" cy="604464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7571076" y="2643682"/>
            <a:ext cx="236853" cy="453348"/>
            <a:chOff x="7225127" y="3524912"/>
            <a:chExt cx="315804" cy="604464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065067" y="2638332"/>
            <a:ext cx="236853" cy="453348"/>
            <a:chOff x="7225127" y="3524912"/>
            <a:chExt cx="315804" cy="604464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2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566808" y="595014"/>
            <a:ext cx="185788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1890110" y="3604401"/>
            <a:ext cx="1434688" cy="3231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100" dirty="0">
                <a:solidFill>
                  <a:srgbClr val="941100"/>
                </a:solidFill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5830866" y="3604401"/>
            <a:ext cx="2033890" cy="32316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100" dirty="0">
                <a:solidFill>
                  <a:schemeClr val="accent1">
                    <a:lumMod val="75000"/>
                  </a:schemeClr>
                </a:solidFill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1413889" y="4360817"/>
            <a:ext cx="327269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chemeClr val="accent1">
                    <a:lumMod val="75000"/>
                  </a:schemeClr>
                </a:solidFill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1339836" y="4678865"/>
            <a:ext cx="418909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rgbClr val="941100"/>
                </a:solidFill>
              </a:rPr>
              <a:t>IFFT = Inverse Fast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/>
              <p:nvPr/>
            </p:nvSpPr>
            <p:spPr>
              <a:xfrm>
                <a:off x="1944292" y="1874688"/>
                <a:ext cx="1586525" cy="4154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2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7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27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</m:t>
                              </m:r>
                              <m:r>
                                <a:rPr lang="en-US" sz="27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m:rPr>
                                  <m:sty m:val="p"/>
                                </m:rPr>
                                <a:rPr lang="en-US" sz="27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7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4292" y="1874688"/>
                <a:ext cx="1586525" cy="415498"/>
              </a:xfrm>
              <a:prstGeom prst="rect">
                <a:avLst/>
              </a:prstGeom>
              <a:blipFill>
                <a:blip r:embed="rId2"/>
                <a:stretch>
                  <a:fillRect l="-2381"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/>
              <p:nvPr/>
            </p:nvSpPr>
            <p:spPr>
              <a:xfrm>
                <a:off x="1476257" y="2651299"/>
                <a:ext cx="262892" cy="3231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1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6257" y="2651299"/>
                <a:ext cx="262892" cy="323165"/>
              </a:xfrm>
              <a:prstGeom prst="rect">
                <a:avLst/>
              </a:prstGeom>
              <a:blipFill>
                <a:blip r:embed="rId3"/>
                <a:stretch>
                  <a:fillRect l="-9091" r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/>
              <p:nvPr/>
            </p:nvSpPr>
            <p:spPr>
              <a:xfrm>
                <a:off x="1997807" y="2461887"/>
                <a:ext cx="604140" cy="3157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100" i="1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100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100" baseline="3000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100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lang="en-US" sz="2100" baseline="30000" dirty="0"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7807" y="2461887"/>
                <a:ext cx="604140" cy="315727"/>
              </a:xfrm>
              <a:prstGeom prst="rect">
                <a:avLst/>
              </a:prstGeom>
              <a:blipFill>
                <a:blip r:embed="rId4"/>
                <a:stretch>
                  <a:fillRect l="-6122" t="-23077" r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/>
              <p:nvPr/>
            </p:nvSpPr>
            <p:spPr>
              <a:xfrm>
                <a:off x="2968677" y="2461887"/>
                <a:ext cx="677365" cy="3157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100" i="1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2100" i="1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100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100" baseline="3000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100" baseline="30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lang="en-US" sz="2100" baseline="30000" dirty="0"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8677" y="2461887"/>
                <a:ext cx="677365" cy="315727"/>
              </a:xfrm>
              <a:prstGeom prst="rect">
                <a:avLst/>
              </a:prstGeom>
              <a:blipFill>
                <a:blip r:embed="rId5"/>
                <a:stretch>
                  <a:fillRect l="-5556" t="-23077" r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/>
              <p:nvPr/>
            </p:nvSpPr>
            <p:spPr>
              <a:xfrm>
                <a:off x="2664368" y="2470635"/>
                <a:ext cx="262892" cy="3231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1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4368" y="2470635"/>
                <a:ext cx="262892" cy="323165"/>
              </a:xfrm>
              <a:prstGeom prst="rect">
                <a:avLst/>
              </a:prstGeom>
              <a:blipFill>
                <a:blip r:embed="rId6"/>
                <a:stretch>
                  <a:fillRect l="-23810" r="-23810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14DF044-6C36-AC41-B974-139B3BACDF23}"/>
              </a:ext>
            </a:extLst>
          </p:cNvPr>
          <p:cNvCxnSpPr>
            <a:cxnSpLocks/>
          </p:cNvCxnSpPr>
          <p:nvPr/>
        </p:nvCxnSpPr>
        <p:spPr>
          <a:xfrm>
            <a:off x="1890110" y="2823909"/>
            <a:ext cx="20134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3FA2E92-4871-9240-B860-B510D12886AE}"/>
              </a:ext>
            </a:extLst>
          </p:cNvPr>
          <p:cNvSpPr txBox="1"/>
          <p:nvPr/>
        </p:nvSpPr>
        <p:spPr>
          <a:xfrm>
            <a:off x="2724549" y="2890989"/>
            <a:ext cx="136256" cy="3231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2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FFDFC71-F26C-FC43-87EB-A41B0DD49867}"/>
              </a:ext>
            </a:extLst>
          </p:cNvPr>
          <p:cNvCxnSpPr>
            <a:cxnSpLocks/>
          </p:cNvCxnSpPr>
          <p:nvPr/>
        </p:nvCxnSpPr>
        <p:spPr>
          <a:xfrm>
            <a:off x="5651578" y="2736472"/>
            <a:ext cx="224060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C3DE2D3-4111-2C4F-852A-E34DA8415998}"/>
              </a:ext>
            </a:extLst>
          </p:cNvPr>
          <p:cNvCxnSpPr>
            <a:cxnSpLocks/>
          </p:cNvCxnSpPr>
          <p:nvPr/>
        </p:nvCxnSpPr>
        <p:spPr>
          <a:xfrm flipH="1">
            <a:off x="4075890" y="2736912"/>
            <a:ext cx="157568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E4B41A5-5EA3-D947-97FD-F9BAD7C3604E}"/>
              </a:ext>
            </a:extLst>
          </p:cNvPr>
          <p:cNvGrpSpPr/>
          <p:nvPr/>
        </p:nvGrpSpPr>
        <p:grpSpPr>
          <a:xfrm>
            <a:off x="4165770" y="2655223"/>
            <a:ext cx="361604" cy="453348"/>
            <a:chOff x="7225126" y="3524912"/>
            <a:chExt cx="482139" cy="604464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350D8F3-1DD3-F34C-8D5A-80DD3E367F2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4624DF1-F1E6-2B46-99AD-ACBBA49687F1}"/>
                </a:ext>
              </a:extLst>
            </p:cNvPr>
            <p:cNvSpPr txBox="1"/>
            <p:nvPr/>
          </p:nvSpPr>
          <p:spPr>
            <a:xfrm>
              <a:off x="7225126" y="3729267"/>
              <a:ext cx="482139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-6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CC7DE4E-3263-1C47-A240-1F5545333C28}"/>
              </a:ext>
            </a:extLst>
          </p:cNvPr>
          <p:cNvGrpSpPr/>
          <p:nvPr/>
        </p:nvGrpSpPr>
        <p:grpSpPr>
          <a:xfrm>
            <a:off x="4686172" y="2649872"/>
            <a:ext cx="330032" cy="453348"/>
            <a:chOff x="7225127" y="3524912"/>
            <a:chExt cx="440042" cy="604464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18E294E-F9C7-A542-ADA3-914071BF880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8345FBE-4919-0F43-B759-38228F875C22}"/>
                </a:ext>
              </a:extLst>
            </p:cNvPr>
            <p:cNvSpPr txBox="1"/>
            <p:nvPr/>
          </p:nvSpPr>
          <p:spPr>
            <a:xfrm>
              <a:off x="7225127" y="3729267"/>
              <a:ext cx="440042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-4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4EEB52E-7377-F94D-91D9-5488ED025EC4}"/>
              </a:ext>
            </a:extLst>
          </p:cNvPr>
          <p:cNvGrpSpPr/>
          <p:nvPr/>
        </p:nvGrpSpPr>
        <p:grpSpPr>
          <a:xfrm>
            <a:off x="5175001" y="2655226"/>
            <a:ext cx="302844" cy="661098"/>
            <a:chOff x="7225127" y="3524912"/>
            <a:chExt cx="403792" cy="881463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0BAA77A-1665-FF47-9C02-787B5C508E0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973D54F-2169-8B42-A7BD-687EF3D54294}"/>
                </a:ext>
              </a:extLst>
            </p:cNvPr>
            <p:cNvSpPr txBox="1"/>
            <p:nvPr/>
          </p:nvSpPr>
          <p:spPr>
            <a:xfrm>
              <a:off x="7225127" y="3729267"/>
              <a:ext cx="40379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-2</a:t>
              </a:r>
            </a:p>
          </p:txBody>
        </p:sp>
      </p:grp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3F558633-1798-3145-AB7F-0B25E30E7B20}"/>
              </a:ext>
            </a:extLst>
          </p:cNvPr>
          <p:cNvCxnSpPr>
            <a:cxnSpLocks/>
          </p:cNvCxnSpPr>
          <p:nvPr/>
        </p:nvCxnSpPr>
        <p:spPr>
          <a:xfrm flipV="1">
            <a:off x="6701188" y="1765572"/>
            <a:ext cx="0" cy="963940"/>
          </a:xfrm>
          <a:prstGeom prst="line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1A34DC4-7479-BA4D-900C-63631AC973CB}"/>
              </a:ext>
            </a:extLst>
          </p:cNvPr>
          <p:cNvCxnSpPr>
            <a:cxnSpLocks/>
          </p:cNvCxnSpPr>
          <p:nvPr/>
        </p:nvCxnSpPr>
        <p:spPr>
          <a:xfrm flipV="1">
            <a:off x="4807322" y="1764443"/>
            <a:ext cx="0" cy="963940"/>
          </a:xfrm>
          <a:prstGeom prst="line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FA819AD-3BDA-3541-82A0-7286AACC9142}"/>
              </a:ext>
            </a:extLst>
          </p:cNvPr>
          <p:cNvGrpSpPr/>
          <p:nvPr/>
        </p:nvGrpSpPr>
        <p:grpSpPr>
          <a:xfrm>
            <a:off x="3563301" y="1054325"/>
            <a:ext cx="1143000" cy="415498"/>
            <a:chOff x="3715657" y="2248709"/>
            <a:chExt cx="1524000" cy="553997"/>
          </a:xfrm>
        </p:grpSpPr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7674EC9A-9FCD-CF4A-96EF-FF0A383F278E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72047D8-74FF-934B-8B0C-1A173A311919}"/>
                </a:ext>
              </a:extLst>
            </p:cNvPr>
            <p:cNvSpPr txBox="1"/>
            <p:nvPr/>
          </p:nvSpPr>
          <p:spPr>
            <a:xfrm>
              <a:off x="4136736" y="2248709"/>
              <a:ext cx="750633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>
                  <a:solidFill>
                    <a:schemeClr val="accent1">
                      <a:lumMod val="75000"/>
                    </a:schemeClr>
                  </a:solidFill>
                </a:rPr>
                <a:t>FFT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906295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DA5344-C4C6-7C49-88BE-EEEAA7B78E84}"/>
              </a:ext>
            </a:extLst>
          </p:cNvPr>
          <p:cNvSpPr/>
          <p:nvPr/>
        </p:nvSpPr>
        <p:spPr>
          <a:xfrm>
            <a:off x="1376464" y="1394504"/>
            <a:ext cx="6099242" cy="2377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000FF"/>
                </a:solidFill>
                <a:latin typeface="Courier" pitchFamily="2" charset="0"/>
              </a:rPr>
              <a:t>function</a:t>
            </a:r>
            <a:r>
              <a:rPr lang="en-US" sz="1350" dirty="0">
                <a:latin typeface="Courier" pitchFamily="2" charset="0"/>
              </a:rPr>
              <a:t> </a:t>
            </a:r>
            <a:r>
              <a:rPr lang="en-US" sz="1350" dirty="0" err="1">
                <a:latin typeface="Courier" pitchFamily="2" charset="0"/>
              </a:rPr>
              <a:t>fft_test</a:t>
            </a:r>
            <a:r>
              <a:rPr lang="en-US" sz="1350" dirty="0">
                <a:latin typeface="Courier" pitchFamily="2" charset="0"/>
              </a:rPr>
              <a:t>()</a:t>
            </a:r>
          </a:p>
          <a:p>
            <a:r>
              <a:rPr lang="en-US" sz="1350" dirty="0">
                <a:latin typeface="Courier" pitchFamily="2" charset="0"/>
              </a:rPr>
              <a:t>    </a:t>
            </a:r>
            <a:r>
              <a:rPr lang="en-US" sz="1350" dirty="0" err="1">
                <a:latin typeface="Courier" pitchFamily="2" charset="0"/>
              </a:rPr>
              <a:t>freq</a:t>
            </a:r>
            <a:r>
              <a:rPr lang="en-US" sz="1350" dirty="0">
                <a:latin typeface="Courier" pitchFamily="2" charset="0"/>
              </a:rPr>
              <a:t> = 200;</a:t>
            </a:r>
          </a:p>
          <a:p>
            <a:r>
              <a:rPr lang="en-US" sz="1350" dirty="0">
                <a:latin typeface="Courier" pitchFamily="2" charset="0"/>
              </a:rPr>
              <a:t>    </a:t>
            </a:r>
            <a:r>
              <a:rPr lang="en-US" sz="1350" dirty="0" err="1">
                <a:latin typeface="Courier" pitchFamily="2" charset="0"/>
              </a:rPr>
              <a:t>sampleRate</a:t>
            </a:r>
            <a:r>
              <a:rPr lang="en-US" sz="1350" dirty="0">
                <a:latin typeface="Courier" pitchFamily="2" charset="0"/>
              </a:rPr>
              <a:t> = 1000;</a:t>
            </a:r>
          </a:p>
          <a:p>
            <a:r>
              <a:rPr lang="en-US" sz="1350" dirty="0">
                <a:latin typeface="Courier" pitchFamily="2" charset="0"/>
              </a:rPr>
              <a:t>    </a:t>
            </a:r>
            <a:r>
              <a:rPr lang="en-US" sz="1350" dirty="0" err="1">
                <a:latin typeface="Courier" pitchFamily="2" charset="0"/>
              </a:rPr>
              <a:t>time_ticks</a:t>
            </a:r>
            <a:r>
              <a:rPr lang="en-US" sz="1350" dirty="0">
                <a:latin typeface="Courier" pitchFamily="2" charset="0"/>
              </a:rPr>
              <a:t> = 0:1/sampleRate:1;</a:t>
            </a:r>
          </a:p>
          <a:p>
            <a:r>
              <a:rPr lang="en-US" sz="1350" dirty="0">
                <a:latin typeface="Courier" pitchFamily="2" charset="0"/>
              </a:rPr>
              <a:t>    </a:t>
            </a:r>
          </a:p>
          <a:p>
            <a:r>
              <a:rPr lang="en-US" sz="1350" dirty="0">
                <a:latin typeface="Courier" pitchFamily="2" charset="0"/>
              </a:rPr>
              <a:t>    </a:t>
            </a:r>
            <a:r>
              <a:rPr lang="en-US" sz="1350" dirty="0" err="1">
                <a:latin typeface="Courier" pitchFamily="2" charset="0"/>
              </a:rPr>
              <a:t>realSignal</a:t>
            </a:r>
            <a:r>
              <a:rPr lang="en-US" sz="1350" dirty="0">
                <a:latin typeface="Courier" pitchFamily="2" charset="0"/>
              </a:rPr>
              <a:t> = sin(2*pi*</a:t>
            </a:r>
            <a:r>
              <a:rPr lang="en-US" sz="1350" dirty="0" err="1">
                <a:latin typeface="Courier" pitchFamily="2" charset="0"/>
              </a:rPr>
              <a:t>freq</a:t>
            </a:r>
            <a:r>
              <a:rPr lang="en-US" sz="1350" dirty="0">
                <a:latin typeface="Courier" pitchFamily="2" charset="0"/>
              </a:rPr>
              <a:t>*</a:t>
            </a:r>
            <a:r>
              <a:rPr lang="en-US" sz="1350" dirty="0" err="1">
                <a:latin typeface="Courier" pitchFamily="2" charset="0"/>
              </a:rPr>
              <a:t>time_ticks</a:t>
            </a:r>
            <a:r>
              <a:rPr lang="en-US" sz="1350" dirty="0">
                <a:latin typeface="Courier" pitchFamily="2" charset="0"/>
              </a:rPr>
              <a:t>);</a:t>
            </a:r>
          </a:p>
          <a:p>
            <a:r>
              <a:rPr lang="en-US" sz="1350" dirty="0">
                <a:latin typeface="Courier" pitchFamily="2" charset="0"/>
              </a:rPr>
              <a:t>    </a:t>
            </a:r>
            <a:r>
              <a:rPr lang="en-US" sz="1350" dirty="0" err="1">
                <a:latin typeface="Courier" pitchFamily="2" charset="0"/>
              </a:rPr>
              <a:t>plot_fft</a:t>
            </a:r>
            <a:r>
              <a:rPr lang="en-US" sz="1350" dirty="0">
                <a:latin typeface="Courier" pitchFamily="2" charset="0"/>
              </a:rPr>
              <a:t>(</a:t>
            </a:r>
            <a:r>
              <a:rPr lang="en-US" sz="1350" dirty="0" err="1">
                <a:latin typeface="Courier" pitchFamily="2" charset="0"/>
              </a:rPr>
              <a:t>realSignal</a:t>
            </a:r>
            <a:r>
              <a:rPr lang="en-US" sz="1350" dirty="0">
                <a:latin typeface="Courier" pitchFamily="2" charset="0"/>
              </a:rPr>
              <a:t>, </a:t>
            </a:r>
            <a:r>
              <a:rPr lang="en-US" sz="1350" dirty="0" err="1">
                <a:latin typeface="Courier" pitchFamily="2" charset="0"/>
              </a:rPr>
              <a:t>sampleRate</a:t>
            </a:r>
            <a:r>
              <a:rPr lang="en-US" sz="1350" dirty="0">
                <a:latin typeface="Courier" pitchFamily="2" charset="0"/>
              </a:rPr>
              <a:t>); </a:t>
            </a:r>
          </a:p>
          <a:p>
            <a:r>
              <a:rPr lang="en-US" sz="1350" dirty="0">
                <a:latin typeface="Courier" pitchFamily="2" charset="0"/>
              </a:rPr>
              <a:t>    </a:t>
            </a:r>
          </a:p>
          <a:p>
            <a:r>
              <a:rPr lang="en-US" sz="1350" dirty="0">
                <a:latin typeface="Courier" pitchFamily="2" charset="0"/>
              </a:rPr>
              <a:t>    </a:t>
            </a:r>
            <a:r>
              <a:rPr lang="en-US" sz="1350" dirty="0" err="1">
                <a:latin typeface="Courier" pitchFamily="2" charset="0"/>
              </a:rPr>
              <a:t>complexSignal</a:t>
            </a:r>
            <a:r>
              <a:rPr lang="en-US" sz="1350" dirty="0">
                <a:latin typeface="Courier" pitchFamily="2" charset="0"/>
              </a:rPr>
              <a:t> = 	exp(j*2*pi*</a:t>
            </a:r>
            <a:r>
              <a:rPr lang="en-US" sz="1350" dirty="0" err="1">
                <a:latin typeface="Courier" pitchFamily="2" charset="0"/>
              </a:rPr>
              <a:t>freq</a:t>
            </a:r>
            <a:r>
              <a:rPr lang="en-US" sz="1350" dirty="0">
                <a:latin typeface="Courier" pitchFamily="2" charset="0"/>
              </a:rPr>
              <a:t>*</a:t>
            </a:r>
            <a:r>
              <a:rPr lang="en-US" sz="1350" dirty="0" err="1">
                <a:latin typeface="Courier" pitchFamily="2" charset="0"/>
              </a:rPr>
              <a:t>time_ticks</a:t>
            </a:r>
            <a:r>
              <a:rPr lang="en-US" sz="1350" dirty="0">
                <a:latin typeface="Courier" pitchFamily="2" charset="0"/>
              </a:rPr>
              <a:t>);</a:t>
            </a:r>
          </a:p>
          <a:p>
            <a:r>
              <a:rPr lang="en-US" sz="1350" dirty="0">
                <a:latin typeface="Courier" pitchFamily="2" charset="0"/>
              </a:rPr>
              <a:t>    </a:t>
            </a:r>
            <a:r>
              <a:rPr lang="en-US" sz="1350" dirty="0" err="1">
                <a:latin typeface="Courier" pitchFamily="2" charset="0"/>
              </a:rPr>
              <a:t>plot_fft</a:t>
            </a:r>
            <a:r>
              <a:rPr lang="en-US" sz="1350" dirty="0">
                <a:latin typeface="Courier" pitchFamily="2" charset="0"/>
              </a:rPr>
              <a:t>(</a:t>
            </a:r>
            <a:r>
              <a:rPr lang="en-US" sz="1350" dirty="0" err="1">
                <a:latin typeface="Courier" pitchFamily="2" charset="0"/>
              </a:rPr>
              <a:t>complexSignal</a:t>
            </a:r>
            <a:r>
              <a:rPr lang="en-US" sz="1350" dirty="0">
                <a:latin typeface="Courier" pitchFamily="2" charset="0"/>
              </a:rPr>
              <a:t>, </a:t>
            </a:r>
            <a:r>
              <a:rPr lang="en-US" sz="1350" dirty="0" err="1">
                <a:latin typeface="Courier" pitchFamily="2" charset="0"/>
              </a:rPr>
              <a:t>sampleRate</a:t>
            </a:r>
            <a:r>
              <a:rPr lang="en-US" sz="1350" dirty="0">
                <a:latin typeface="Courier" pitchFamily="2" charset="0"/>
              </a:rPr>
              <a:t>);</a:t>
            </a:r>
          </a:p>
          <a:p>
            <a:r>
              <a:rPr lang="en-US" sz="1350" dirty="0">
                <a:solidFill>
                  <a:srgbClr val="0000FF"/>
                </a:solidFill>
                <a:latin typeface="Courier" pitchFamily="2" charset="0"/>
              </a:rPr>
              <a:t>end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92E96E-40DF-A645-A23A-F1BE792612C1}"/>
              </a:ext>
            </a:extLst>
          </p:cNvPr>
          <p:cNvSpPr txBox="1"/>
          <p:nvPr/>
        </p:nvSpPr>
        <p:spPr>
          <a:xfrm>
            <a:off x="1143000" y="0"/>
            <a:ext cx="68580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Matlab</a:t>
            </a:r>
            <a:r>
              <a:rPr lang="en-US" sz="2400" dirty="0">
                <a:solidFill>
                  <a:schemeClr val="bg1"/>
                </a:solidFill>
              </a:rPr>
              <a:t> demo</a:t>
            </a:r>
          </a:p>
        </p:txBody>
      </p:sp>
    </p:spTree>
    <p:extLst>
      <p:ext uri="{BB962C8B-B14F-4D97-AF65-F5344CB8AC3E}">
        <p14:creationId xmlns:p14="http://schemas.microsoft.com/office/powerpoint/2010/main" val="4165818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D56F981-175A-1E42-A308-6F32EAA670EF}"/>
              </a:ext>
            </a:extLst>
          </p:cNvPr>
          <p:cNvGrpSpPr/>
          <p:nvPr/>
        </p:nvGrpSpPr>
        <p:grpSpPr>
          <a:xfrm>
            <a:off x="1358850" y="517016"/>
            <a:ext cx="6459287" cy="2166570"/>
            <a:chOff x="287800" y="3133305"/>
            <a:chExt cx="8612382" cy="2888759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7D7DBE2-90AC-C446-A45F-1C6AF5D65FEF}"/>
                </a:ext>
              </a:extLst>
            </p:cNvPr>
            <p:cNvGrpSpPr/>
            <p:nvPr/>
          </p:nvGrpSpPr>
          <p:grpSpPr>
            <a:xfrm>
              <a:off x="287800" y="3133305"/>
              <a:ext cx="8612382" cy="2888759"/>
              <a:chOff x="287800" y="543351"/>
              <a:chExt cx="8612382" cy="2888759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254BD517-96F0-0744-848C-3488DF05E2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366" y="2680945"/>
                <a:ext cx="7863298" cy="0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8AD73C2D-B775-DE40-86CA-CB5426211086}"/>
                  </a:ext>
                </a:extLst>
              </p:cNvPr>
              <p:cNvCxnSpPr/>
              <p:nvPr/>
            </p:nvCxnSpPr>
            <p:spPr>
              <a:xfrm flipV="1">
                <a:off x="881299" y="543351"/>
                <a:ext cx="0" cy="2147032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A1E9365-3806-3D48-A4F1-AD613CA39D99}"/>
                  </a:ext>
                </a:extLst>
              </p:cNvPr>
              <p:cNvSpPr txBox="1"/>
              <p:nvPr/>
            </p:nvSpPr>
            <p:spPr>
              <a:xfrm rot="16200000">
                <a:off x="24755" y="1337820"/>
                <a:ext cx="1264754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/>
                  <a:t>Amplitude</a:t>
                </a:r>
              </a:p>
            </p:txBody>
          </p: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E1F95AF8-2790-3A46-9285-86C0A5522616}"/>
                  </a:ext>
                </a:extLst>
              </p:cNvPr>
              <p:cNvCxnSpPr/>
              <p:nvPr/>
            </p:nvCxnSpPr>
            <p:spPr>
              <a:xfrm>
                <a:off x="2354688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AD69CFC3-2DB2-EE40-9B88-ADFA83A3D579}"/>
                  </a:ext>
                </a:extLst>
              </p:cNvPr>
              <p:cNvCxnSpPr/>
              <p:nvPr/>
            </p:nvCxnSpPr>
            <p:spPr>
              <a:xfrm>
                <a:off x="3820931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FBB75FB5-B697-4446-AF1D-EC438C8310B4}"/>
                  </a:ext>
                </a:extLst>
              </p:cNvPr>
              <p:cNvCxnSpPr/>
              <p:nvPr/>
            </p:nvCxnSpPr>
            <p:spPr>
              <a:xfrm>
                <a:off x="5287174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AD676F6B-AC2A-1041-996A-4D9BF2D3DD64}"/>
                  </a:ext>
                </a:extLst>
              </p:cNvPr>
              <p:cNvCxnSpPr/>
              <p:nvPr/>
            </p:nvCxnSpPr>
            <p:spPr>
              <a:xfrm>
                <a:off x="6753417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C2F48719-2B8A-1840-9AFD-20F978BA83AB}"/>
                  </a:ext>
                </a:extLst>
              </p:cNvPr>
              <p:cNvCxnSpPr/>
              <p:nvPr/>
            </p:nvCxnSpPr>
            <p:spPr>
              <a:xfrm>
                <a:off x="8219660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EE2EE268-E539-6F4E-9ECB-AD6426E65A41}"/>
                  </a:ext>
                </a:extLst>
              </p:cNvPr>
              <p:cNvSpPr txBox="1"/>
              <p:nvPr/>
            </p:nvSpPr>
            <p:spPr>
              <a:xfrm>
                <a:off x="2031600" y="2755002"/>
                <a:ext cx="646175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0.25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7C16676-3D02-674C-BDD3-94BBFF926D3B}"/>
                  </a:ext>
                </a:extLst>
              </p:cNvPr>
              <p:cNvSpPr txBox="1"/>
              <p:nvPr/>
            </p:nvSpPr>
            <p:spPr>
              <a:xfrm>
                <a:off x="3482447" y="2748208"/>
                <a:ext cx="646175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0.50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35DE886-54D0-2E41-B83A-332183444976}"/>
                  </a:ext>
                </a:extLst>
              </p:cNvPr>
              <p:cNvSpPr txBox="1"/>
              <p:nvPr/>
            </p:nvSpPr>
            <p:spPr>
              <a:xfrm>
                <a:off x="4969871" y="2741412"/>
                <a:ext cx="646175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0.75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67162E07-DDBB-0643-A7E1-32A10ADF8749}"/>
                  </a:ext>
                </a:extLst>
              </p:cNvPr>
              <p:cNvSpPr txBox="1"/>
              <p:nvPr/>
            </p:nvSpPr>
            <p:spPr>
              <a:xfrm>
                <a:off x="6457293" y="2734616"/>
                <a:ext cx="646175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1.00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F2AA512B-1C20-4D47-AAE3-7F6B477C8F0C}"/>
                  </a:ext>
                </a:extLst>
              </p:cNvPr>
              <p:cNvSpPr txBox="1"/>
              <p:nvPr/>
            </p:nvSpPr>
            <p:spPr>
              <a:xfrm>
                <a:off x="7944716" y="2727820"/>
                <a:ext cx="646175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1.25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F93D9F9B-4510-844F-AE07-123F2C10F4FC}"/>
                  </a:ext>
                </a:extLst>
              </p:cNvPr>
              <p:cNvSpPr txBox="1"/>
              <p:nvPr/>
            </p:nvSpPr>
            <p:spPr>
              <a:xfrm>
                <a:off x="7635427" y="2163566"/>
                <a:ext cx="1264755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/>
                  <a:t>Time (sec)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00770B7B-3A42-1241-AF53-114D9E595996}"/>
                  </a:ext>
                </a:extLst>
              </p:cNvPr>
              <p:cNvSpPr txBox="1"/>
              <p:nvPr/>
            </p:nvSpPr>
            <p:spPr>
              <a:xfrm>
                <a:off x="601251" y="2748208"/>
                <a:ext cx="646175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0.00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102AB82-00B9-5448-8505-3CB501125EAA}"/>
                </a:ext>
              </a:extLst>
            </p:cNvPr>
            <p:cNvGrpSpPr/>
            <p:nvPr/>
          </p:nvGrpSpPr>
          <p:grpSpPr>
            <a:xfrm>
              <a:off x="2353424" y="3696496"/>
              <a:ext cx="4402515" cy="1441502"/>
              <a:chOff x="2353424" y="3696496"/>
              <a:chExt cx="4402515" cy="1441502"/>
            </a:xfrm>
          </p:grpSpPr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36A98435-2880-B14C-8624-03E6F4CBBDF4}"/>
                  </a:ext>
                </a:extLst>
              </p:cNvPr>
              <p:cNvCxnSpPr/>
              <p:nvPr/>
            </p:nvCxnSpPr>
            <p:spPr>
              <a:xfrm>
                <a:off x="2353424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3BF4981F-B22D-5242-AD5F-FCB030193255}"/>
                  </a:ext>
                </a:extLst>
              </p:cNvPr>
              <p:cNvCxnSpPr/>
              <p:nvPr/>
            </p:nvCxnSpPr>
            <p:spPr>
              <a:xfrm>
                <a:off x="3820929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F19425CF-7CD4-0548-B0DF-162F445A7FAC}"/>
                  </a:ext>
                </a:extLst>
              </p:cNvPr>
              <p:cNvCxnSpPr/>
              <p:nvPr/>
            </p:nvCxnSpPr>
            <p:spPr>
              <a:xfrm>
                <a:off x="5288434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6CD8F98A-19D7-0E46-80F0-1BD2BA8EAFEF}"/>
                  </a:ext>
                </a:extLst>
              </p:cNvPr>
              <p:cNvCxnSpPr/>
              <p:nvPr/>
            </p:nvCxnSpPr>
            <p:spPr>
              <a:xfrm>
                <a:off x="6755939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C1D7AEA0-7C61-8F4B-B21D-1E08D3CCB58A}"/>
                </a:ext>
              </a:extLst>
            </p:cNvPr>
            <p:cNvSpPr/>
            <p:nvPr/>
          </p:nvSpPr>
          <p:spPr>
            <a:xfrm>
              <a:off x="905436" y="372836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78427929-9A7E-1F48-9C6F-967C737AD96D}"/>
                </a:ext>
              </a:extLst>
            </p:cNvPr>
            <p:cNvSpPr/>
            <p:nvPr/>
          </p:nvSpPr>
          <p:spPr>
            <a:xfrm>
              <a:off x="2333075" y="367868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B1460492-06AE-E94E-8A93-ED08AC7D6334}"/>
                </a:ext>
              </a:extLst>
            </p:cNvPr>
            <p:cNvSpPr/>
            <p:nvPr/>
          </p:nvSpPr>
          <p:spPr>
            <a:xfrm>
              <a:off x="3760714" y="362900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15A034DF-B34A-564B-9449-04770493B7B4}"/>
                </a:ext>
              </a:extLst>
            </p:cNvPr>
            <p:cNvSpPr/>
            <p:nvPr/>
          </p:nvSpPr>
          <p:spPr>
            <a:xfrm>
              <a:off x="5188353" y="357932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96D0160-E92C-1D4A-B7AA-4E44E982D739}"/>
              </a:ext>
            </a:extLst>
          </p:cNvPr>
          <p:cNvCxnSpPr>
            <a:cxnSpLocks/>
          </p:cNvCxnSpPr>
          <p:nvPr/>
        </p:nvCxnSpPr>
        <p:spPr>
          <a:xfrm>
            <a:off x="1801774" y="4481603"/>
            <a:ext cx="5897474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F749087-656E-E340-AF14-4EFFD0878807}"/>
              </a:ext>
            </a:extLst>
          </p:cNvPr>
          <p:cNvCxnSpPr/>
          <p:nvPr/>
        </p:nvCxnSpPr>
        <p:spPr>
          <a:xfrm flipV="1">
            <a:off x="1803974" y="2878407"/>
            <a:ext cx="0" cy="1610274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3F64D79A-246B-0749-A6AC-831ACEA14DC3}"/>
              </a:ext>
            </a:extLst>
          </p:cNvPr>
          <p:cNvSpPr txBox="1"/>
          <p:nvPr/>
        </p:nvSpPr>
        <p:spPr>
          <a:xfrm rot="16200000">
            <a:off x="1161566" y="3474259"/>
            <a:ext cx="9485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Amplitude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6682BB4-3AD3-F945-8C52-AD2C7B5451F4}"/>
              </a:ext>
            </a:extLst>
          </p:cNvPr>
          <p:cNvCxnSpPr/>
          <p:nvPr/>
        </p:nvCxnSpPr>
        <p:spPr>
          <a:xfrm>
            <a:off x="2909016" y="4391150"/>
            <a:ext cx="0" cy="1767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4B877DB-A881-044E-A291-D08FBEDBB182}"/>
              </a:ext>
            </a:extLst>
          </p:cNvPr>
          <p:cNvCxnSpPr/>
          <p:nvPr/>
        </p:nvCxnSpPr>
        <p:spPr>
          <a:xfrm>
            <a:off x="4008698" y="4391150"/>
            <a:ext cx="0" cy="1767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0B5A6D47-3DCF-2D47-B5BF-B18E416FDFBF}"/>
              </a:ext>
            </a:extLst>
          </p:cNvPr>
          <p:cNvCxnSpPr/>
          <p:nvPr/>
        </p:nvCxnSpPr>
        <p:spPr>
          <a:xfrm>
            <a:off x="5108381" y="4391150"/>
            <a:ext cx="0" cy="1767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D06E13A-B797-864F-A463-313226E2D4A1}"/>
              </a:ext>
            </a:extLst>
          </p:cNvPr>
          <p:cNvCxnSpPr/>
          <p:nvPr/>
        </p:nvCxnSpPr>
        <p:spPr>
          <a:xfrm>
            <a:off x="6208063" y="4391150"/>
            <a:ext cx="0" cy="1767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126CF915-A5B2-B844-9671-F683E64637D1}"/>
              </a:ext>
            </a:extLst>
          </p:cNvPr>
          <p:cNvCxnSpPr/>
          <p:nvPr/>
        </p:nvCxnSpPr>
        <p:spPr>
          <a:xfrm>
            <a:off x="7307745" y="4391150"/>
            <a:ext cx="0" cy="1767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oup 88">
            <a:extLst>
              <a:ext uri="{FF2B5EF4-FFF2-40B4-BE49-F238E27FC236}">
                <a16:creationId xmlns:a16="http://schemas.microsoft.com/office/drawing/2014/main" id="{6EB51C41-85E4-2549-BC9C-8E1095B0E8E1}"/>
              </a:ext>
            </a:extLst>
          </p:cNvPr>
          <p:cNvGrpSpPr/>
          <p:nvPr/>
        </p:nvGrpSpPr>
        <p:grpSpPr>
          <a:xfrm>
            <a:off x="1812913" y="3547177"/>
            <a:ext cx="4373279" cy="466001"/>
            <a:chOff x="893218" y="1290862"/>
            <a:chExt cx="5831038" cy="909698"/>
          </a:xfrm>
        </p:grpSpPr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4FF1B8C5-F5FE-3B41-B289-F592CEC984A3}"/>
                </a:ext>
              </a:extLst>
            </p:cNvPr>
            <p:cNvSpPr/>
            <p:nvPr/>
          </p:nvSpPr>
          <p:spPr>
            <a:xfrm>
              <a:off x="893218" y="1290862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37C7FB42-ECC7-4F42-81A8-83D3B9129D36}"/>
                </a:ext>
              </a:extLst>
            </p:cNvPr>
            <p:cNvSpPr/>
            <p:nvPr/>
          </p:nvSpPr>
          <p:spPr>
            <a:xfrm>
              <a:off x="3796545" y="1327856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EFF9B2EE-303B-3F45-A6EA-F645B8E9ED15}"/>
              </a:ext>
            </a:extLst>
          </p:cNvPr>
          <p:cNvSpPr txBox="1"/>
          <p:nvPr/>
        </p:nvSpPr>
        <p:spPr>
          <a:xfrm>
            <a:off x="2666701" y="4537146"/>
            <a:ext cx="4846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0.25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869E535-050E-9446-9B3F-2E829D1CF840}"/>
              </a:ext>
            </a:extLst>
          </p:cNvPr>
          <p:cNvSpPr txBox="1"/>
          <p:nvPr/>
        </p:nvSpPr>
        <p:spPr>
          <a:xfrm>
            <a:off x="3754836" y="4532049"/>
            <a:ext cx="4846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0.50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CE273BF-0819-ED48-B353-CB90A28764FB}"/>
              </a:ext>
            </a:extLst>
          </p:cNvPr>
          <p:cNvSpPr txBox="1"/>
          <p:nvPr/>
        </p:nvSpPr>
        <p:spPr>
          <a:xfrm>
            <a:off x="4870403" y="4526952"/>
            <a:ext cx="4846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0.75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B4DFC32-2015-E94E-9044-9331BAEA50D4}"/>
              </a:ext>
            </a:extLst>
          </p:cNvPr>
          <p:cNvSpPr txBox="1"/>
          <p:nvPr/>
        </p:nvSpPr>
        <p:spPr>
          <a:xfrm>
            <a:off x="5985970" y="4521855"/>
            <a:ext cx="4846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1.00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2B4B29A-E6B2-4D42-8DC0-DE94F77921A8}"/>
              </a:ext>
            </a:extLst>
          </p:cNvPr>
          <p:cNvSpPr txBox="1"/>
          <p:nvPr/>
        </p:nvSpPr>
        <p:spPr>
          <a:xfrm>
            <a:off x="7101538" y="4516758"/>
            <a:ext cx="4846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1.25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5099865-A479-D24C-8D08-D1AD9B2FD233}"/>
              </a:ext>
            </a:extLst>
          </p:cNvPr>
          <p:cNvSpPr txBox="1"/>
          <p:nvPr/>
        </p:nvSpPr>
        <p:spPr>
          <a:xfrm>
            <a:off x="6869569" y="4093569"/>
            <a:ext cx="9485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Time (sec)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1D750DA-F70F-BB4A-B756-E97BBD01F8AC}"/>
              </a:ext>
            </a:extLst>
          </p:cNvPr>
          <p:cNvSpPr txBox="1"/>
          <p:nvPr/>
        </p:nvSpPr>
        <p:spPr>
          <a:xfrm>
            <a:off x="1593939" y="4532049"/>
            <a:ext cx="4846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0.00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C2CC81-55B4-1746-B11A-34F7039FE047}"/>
              </a:ext>
            </a:extLst>
          </p:cNvPr>
          <p:cNvGrpSpPr/>
          <p:nvPr/>
        </p:nvGrpSpPr>
        <p:grpSpPr>
          <a:xfrm>
            <a:off x="1812914" y="3422654"/>
            <a:ext cx="4350437" cy="726405"/>
            <a:chOff x="893218" y="4563539"/>
            <a:chExt cx="5800583" cy="968540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D3541834-6C81-FA45-B603-661C8228B77E}"/>
                </a:ext>
              </a:extLst>
            </p:cNvPr>
            <p:cNvGrpSpPr/>
            <p:nvPr/>
          </p:nvGrpSpPr>
          <p:grpSpPr>
            <a:xfrm>
              <a:off x="893218" y="4563539"/>
              <a:ext cx="2903327" cy="909698"/>
              <a:chOff x="893218" y="1290862"/>
              <a:chExt cx="5831038" cy="909698"/>
            </a:xfrm>
          </p:grpSpPr>
          <p:sp>
            <p:nvSpPr>
              <p:cNvPr id="109" name="Freeform 108">
                <a:extLst>
                  <a:ext uri="{FF2B5EF4-FFF2-40B4-BE49-F238E27FC236}">
                    <a16:creationId xmlns:a16="http://schemas.microsoft.com/office/drawing/2014/main" id="{EF91E47C-C5B1-A84B-9E22-E24CF4F23C86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EB793E6E-22E7-5E48-98DD-E9D9D828973C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D3C4D24F-473E-C040-8328-BBED54260B06}"/>
                </a:ext>
              </a:extLst>
            </p:cNvPr>
            <p:cNvGrpSpPr/>
            <p:nvPr/>
          </p:nvGrpSpPr>
          <p:grpSpPr>
            <a:xfrm>
              <a:off x="3790474" y="4622381"/>
              <a:ext cx="2903327" cy="909698"/>
              <a:chOff x="893218" y="1290862"/>
              <a:chExt cx="5831038" cy="909698"/>
            </a:xfrm>
          </p:grpSpPr>
          <p:sp>
            <p:nvSpPr>
              <p:cNvPr id="115" name="Freeform 114">
                <a:extLst>
                  <a:ext uri="{FF2B5EF4-FFF2-40B4-BE49-F238E27FC236}">
                    <a16:creationId xmlns:a16="http://schemas.microsoft.com/office/drawing/2014/main" id="{ECBCB4D1-5277-F049-9DA2-972AA9537985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16" name="Freeform 115">
                <a:extLst>
                  <a:ext uri="{FF2B5EF4-FFF2-40B4-BE49-F238E27FC236}">
                    <a16:creationId xmlns:a16="http://schemas.microsoft.com/office/drawing/2014/main" id="{2AF9F25C-971B-8244-BD31-D2EF02238FB7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F5D93CAE-8C3B-6944-B4C2-5084C3ACFD34}"/>
              </a:ext>
            </a:extLst>
          </p:cNvPr>
          <p:cNvGrpSpPr/>
          <p:nvPr/>
        </p:nvGrpSpPr>
        <p:grpSpPr>
          <a:xfrm>
            <a:off x="1816189" y="3105994"/>
            <a:ext cx="2203238" cy="1174307"/>
            <a:chOff x="893218" y="4563539"/>
            <a:chExt cx="5800583" cy="968540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9E58FBE4-800A-AC4F-8ADD-4C31FA84F607}"/>
                </a:ext>
              </a:extLst>
            </p:cNvPr>
            <p:cNvGrpSpPr/>
            <p:nvPr/>
          </p:nvGrpSpPr>
          <p:grpSpPr>
            <a:xfrm>
              <a:off x="893218" y="4563539"/>
              <a:ext cx="2903327" cy="909698"/>
              <a:chOff x="893218" y="1290862"/>
              <a:chExt cx="5831038" cy="909698"/>
            </a:xfrm>
          </p:grpSpPr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EFE6D4AC-E8F8-CE4B-8311-0A9A2A0663D0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23" name="Freeform 122">
                <a:extLst>
                  <a:ext uri="{FF2B5EF4-FFF2-40B4-BE49-F238E27FC236}">
                    <a16:creationId xmlns:a16="http://schemas.microsoft.com/office/drawing/2014/main" id="{BB95AFB9-042A-D34F-A5BA-B1843B1C64C7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71D6A11B-EA31-FB46-92BD-6730580C6F3E}"/>
                </a:ext>
              </a:extLst>
            </p:cNvPr>
            <p:cNvGrpSpPr/>
            <p:nvPr/>
          </p:nvGrpSpPr>
          <p:grpSpPr>
            <a:xfrm>
              <a:off x="3790474" y="4622381"/>
              <a:ext cx="2903327" cy="909698"/>
              <a:chOff x="893218" y="1290862"/>
              <a:chExt cx="5831038" cy="909698"/>
            </a:xfrm>
          </p:grpSpPr>
          <p:sp>
            <p:nvSpPr>
              <p:cNvPr id="120" name="Freeform 119">
                <a:extLst>
                  <a:ext uri="{FF2B5EF4-FFF2-40B4-BE49-F238E27FC236}">
                    <a16:creationId xmlns:a16="http://schemas.microsoft.com/office/drawing/2014/main" id="{FB1888F3-C180-F047-8A1B-1C52CDE11F66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97DF25F8-43B2-9A4F-9F83-8CDED78C6B37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DF7620CE-B692-6648-9CBB-B3861FAABC69}"/>
              </a:ext>
            </a:extLst>
          </p:cNvPr>
          <p:cNvGrpSpPr/>
          <p:nvPr/>
        </p:nvGrpSpPr>
        <p:grpSpPr>
          <a:xfrm>
            <a:off x="4017121" y="3216844"/>
            <a:ext cx="2203238" cy="1162913"/>
            <a:chOff x="893218" y="4563539"/>
            <a:chExt cx="5800583" cy="968540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7BC4015A-D008-AC42-8F4B-3C1850BA724B}"/>
                </a:ext>
              </a:extLst>
            </p:cNvPr>
            <p:cNvGrpSpPr/>
            <p:nvPr/>
          </p:nvGrpSpPr>
          <p:grpSpPr>
            <a:xfrm>
              <a:off x="893218" y="4563539"/>
              <a:ext cx="2903327" cy="909698"/>
              <a:chOff x="893218" y="1290862"/>
              <a:chExt cx="5831038" cy="909698"/>
            </a:xfrm>
          </p:grpSpPr>
          <p:sp>
            <p:nvSpPr>
              <p:cNvPr id="129" name="Freeform 128">
                <a:extLst>
                  <a:ext uri="{FF2B5EF4-FFF2-40B4-BE49-F238E27FC236}">
                    <a16:creationId xmlns:a16="http://schemas.microsoft.com/office/drawing/2014/main" id="{56BD352E-6E63-9F40-9A2A-3B2DE979C76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30" name="Freeform 129">
                <a:extLst>
                  <a:ext uri="{FF2B5EF4-FFF2-40B4-BE49-F238E27FC236}">
                    <a16:creationId xmlns:a16="http://schemas.microsoft.com/office/drawing/2014/main" id="{4045ABC7-9F60-9449-B756-07B442E3E2F4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75AAFE63-AA2C-DE40-9ADE-BB8AA5C14BB3}"/>
                </a:ext>
              </a:extLst>
            </p:cNvPr>
            <p:cNvGrpSpPr/>
            <p:nvPr/>
          </p:nvGrpSpPr>
          <p:grpSpPr>
            <a:xfrm>
              <a:off x="3790474" y="4622381"/>
              <a:ext cx="2903327" cy="909698"/>
              <a:chOff x="893218" y="1290862"/>
              <a:chExt cx="5831038" cy="909698"/>
            </a:xfrm>
          </p:grpSpPr>
          <p:sp>
            <p:nvSpPr>
              <p:cNvPr id="127" name="Freeform 126">
                <a:extLst>
                  <a:ext uri="{FF2B5EF4-FFF2-40B4-BE49-F238E27FC236}">
                    <a16:creationId xmlns:a16="http://schemas.microsoft.com/office/drawing/2014/main" id="{9DCF49E8-A093-6844-BF5E-842FBA6D26D4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28" name="Freeform 127">
                <a:extLst>
                  <a:ext uri="{FF2B5EF4-FFF2-40B4-BE49-F238E27FC236}">
                    <a16:creationId xmlns:a16="http://schemas.microsoft.com/office/drawing/2014/main" id="{CB463E31-8E13-B549-A5C4-DC8F7F85FA12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7A9B1B98-9FEE-E346-BE0C-EC25BCCC6858}"/>
              </a:ext>
            </a:extLst>
          </p:cNvPr>
          <p:cNvSpPr txBox="1"/>
          <p:nvPr/>
        </p:nvSpPr>
        <p:spPr>
          <a:xfrm>
            <a:off x="1143000" y="0"/>
            <a:ext cx="68580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The concept of the Fourier series</a:t>
            </a:r>
          </a:p>
        </p:txBody>
      </p:sp>
    </p:spTree>
    <p:extLst>
      <p:ext uri="{BB962C8B-B14F-4D97-AF65-F5344CB8AC3E}">
        <p14:creationId xmlns:p14="http://schemas.microsoft.com/office/powerpoint/2010/main" val="685662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1143000" y="0"/>
            <a:ext cx="685800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Time Domain and Frequency Domain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181326-0312-6B46-86D3-06EBF9801A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293"/>
          <a:stretch/>
        </p:blipFill>
        <p:spPr>
          <a:xfrm>
            <a:off x="2117584" y="1091668"/>
            <a:ext cx="4109045" cy="32214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FCBDE33-449E-4E48-BEDD-CD5CD85DBFC2}"/>
                  </a:ext>
                </a:extLst>
              </p:cNvPr>
              <p:cNvSpPr txBox="1"/>
              <p:nvPr/>
            </p:nvSpPr>
            <p:spPr>
              <a:xfrm>
                <a:off x="6226629" y="2422365"/>
                <a:ext cx="1071640" cy="230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>
                          <a:latin typeface="Cambria Math" panose="02040503050406030204" pitchFamily="18" charset="0"/>
                        </a:rPr>
                        <m:t>1 .</m:t>
                      </m:r>
                      <m:func>
                        <m:func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50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15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FCBDE33-449E-4E48-BEDD-CD5CD85DBF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6629" y="2422365"/>
                <a:ext cx="1071640" cy="230832"/>
              </a:xfrm>
              <a:prstGeom prst="rect">
                <a:avLst/>
              </a:prstGeom>
              <a:blipFill>
                <a:blip r:embed="rId3"/>
                <a:stretch>
                  <a:fillRect l="-2326" t="-5263" b="-3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F5A81B7-97BA-5249-A346-56A0253D312C}"/>
                  </a:ext>
                </a:extLst>
              </p:cNvPr>
              <p:cNvSpPr txBox="1"/>
              <p:nvPr/>
            </p:nvSpPr>
            <p:spPr>
              <a:xfrm>
                <a:off x="6226630" y="2940701"/>
                <a:ext cx="1418357" cy="4336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50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1500">
                          <a:latin typeface="Cambria Math" panose="02040503050406030204" pitchFamily="18" charset="0"/>
                        </a:rPr>
                        <m:t> .</m:t>
                      </m:r>
                      <m:func>
                        <m:func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50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.3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15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F5A81B7-97BA-5249-A346-56A0253D31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6630" y="2940701"/>
                <a:ext cx="1418357" cy="433645"/>
              </a:xfrm>
              <a:prstGeom prst="rect">
                <a:avLst/>
              </a:prstGeom>
              <a:blipFill>
                <a:blip r:embed="rId4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C9AEA47-8C1B-354B-B05C-05E98FC3005F}"/>
                  </a:ext>
                </a:extLst>
              </p:cNvPr>
              <p:cNvSpPr txBox="1"/>
              <p:nvPr/>
            </p:nvSpPr>
            <p:spPr>
              <a:xfrm>
                <a:off x="6226630" y="3499469"/>
                <a:ext cx="1418357" cy="4337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50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1500">
                          <a:latin typeface="Cambria Math" panose="02040503050406030204" pitchFamily="18" charset="0"/>
                        </a:rPr>
                        <m:t> .</m:t>
                      </m:r>
                      <m:func>
                        <m:func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50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.5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15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C9AEA47-8C1B-354B-B05C-05E98FC300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6630" y="3499469"/>
                <a:ext cx="1418357" cy="433708"/>
              </a:xfrm>
              <a:prstGeom prst="rect">
                <a:avLst/>
              </a:prstGeom>
              <a:blipFill>
                <a:blip r:embed="rId5"/>
                <a:stretch>
                  <a:fillRect t="-2941"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36D833D-01E1-1844-A41E-A41EC3D09ACD}"/>
                  </a:ext>
                </a:extLst>
              </p:cNvPr>
              <p:cNvSpPr txBox="1"/>
              <p:nvPr/>
            </p:nvSpPr>
            <p:spPr>
              <a:xfrm>
                <a:off x="6226630" y="3979903"/>
                <a:ext cx="1418357" cy="4328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50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1500">
                          <a:latin typeface="Cambria Math" panose="02040503050406030204" pitchFamily="18" charset="0"/>
                        </a:rPr>
                        <m:t> .</m:t>
                      </m:r>
                      <m:func>
                        <m:func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50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.7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15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36D833D-01E1-1844-A41E-A41EC3D09A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6630" y="3979903"/>
                <a:ext cx="1418357" cy="432811"/>
              </a:xfrm>
              <a:prstGeom prst="rect">
                <a:avLst/>
              </a:prstGeom>
              <a:blipFill>
                <a:blip r:embed="rId6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4D5FF17-9C64-1548-BE04-9B6299C74619}"/>
              </a:ext>
            </a:extLst>
          </p:cNvPr>
          <p:cNvSpPr txBox="1"/>
          <p:nvPr/>
        </p:nvSpPr>
        <p:spPr>
          <a:xfrm>
            <a:off x="6259286" y="1458808"/>
            <a:ext cx="1626407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500" dirty="0"/>
              <a:t>Approx. square wave</a:t>
            </a:r>
          </a:p>
        </p:txBody>
      </p:sp>
    </p:spTree>
    <p:extLst>
      <p:ext uri="{BB962C8B-B14F-4D97-AF65-F5344CB8AC3E}">
        <p14:creationId xmlns:p14="http://schemas.microsoft.com/office/powerpoint/2010/main" val="3043721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53205</TotalTime>
  <Words>1733</Words>
  <Application>Microsoft Macintosh PowerPoint</Application>
  <PresentationFormat>On-screen Show (16:9)</PresentationFormat>
  <Paragraphs>611</Paragraphs>
  <Slides>71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7" baseType="lpstr">
      <vt:lpstr>Arial</vt:lpstr>
      <vt:lpstr>Calibri</vt:lpstr>
      <vt:lpstr>Cambria Math</vt:lpstr>
      <vt:lpstr>Courier</vt:lpstr>
      <vt:lpstr>Lucida Bright</vt:lpstr>
      <vt:lpstr>Office Theme</vt:lpstr>
      <vt:lpstr>Signal processing basics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CSE</dc:creator>
  <cp:lastModifiedBy>Shyam Gollakota</cp:lastModifiedBy>
  <cp:revision>142</cp:revision>
  <dcterms:created xsi:type="dcterms:W3CDTF">2012-10-22T20:55:18Z</dcterms:created>
  <dcterms:modified xsi:type="dcterms:W3CDTF">2022-04-13T19:04:55Z</dcterms:modified>
</cp:coreProperties>
</file>