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0" r:id="rId2"/>
    <p:sldId id="408" r:id="rId3"/>
    <p:sldId id="1468" r:id="rId4"/>
    <p:sldId id="1469" r:id="rId5"/>
    <p:sldId id="323" r:id="rId6"/>
    <p:sldId id="409" r:id="rId7"/>
    <p:sldId id="1471" r:id="rId8"/>
    <p:sldId id="1472" r:id="rId9"/>
    <p:sldId id="1608" r:id="rId10"/>
    <p:sldId id="1609" r:id="rId11"/>
    <p:sldId id="1610" r:id="rId12"/>
    <p:sldId id="1613" r:id="rId13"/>
    <p:sldId id="1615" r:id="rId14"/>
    <p:sldId id="1611" r:id="rId15"/>
    <p:sldId id="1612" r:id="rId16"/>
    <p:sldId id="1614" r:id="rId17"/>
    <p:sldId id="1616" r:id="rId18"/>
    <p:sldId id="1617" r:id="rId19"/>
    <p:sldId id="1618" r:id="rId20"/>
    <p:sldId id="1619" r:id="rId21"/>
    <p:sldId id="1620" r:id="rId22"/>
    <p:sldId id="1621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yam Gollakota" initials="SG" lastIdx="1" clrIdx="0">
    <p:extLst>
      <p:ext uri="{19B8F6BF-5375-455C-9EA6-DF929625EA0E}">
        <p15:presenceInfo xmlns:p15="http://schemas.microsoft.com/office/powerpoint/2012/main" userId="S::gshyam@uw.edu::7cd6be36-925a-47dc-84ca-06c91c2761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78" autoAdjust="0"/>
    <p:restoredTop sz="92254" autoAdjust="0"/>
  </p:normalViewPr>
  <p:slideViewPr>
    <p:cSldViewPr>
      <p:cViewPr varScale="1">
        <p:scale>
          <a:sx n="116" d="100"/>
          <a:sy n="116" d="100"/>
        </p:scale>
        <p:origin x="200" y="7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20T11:38:59.577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FBF99-E6E2-45AC-967F-424D3300F3B9}" type="datetimeFigureOut">
              <a:rPr lang="en-US" smtClean="0"/>
              <a:t>3/27/22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C2125-8E98-4A82-B6E0-5E01E26E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3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581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5943600" y="1755340"/>
            <a:ext cx="2743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4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20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4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8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42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24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7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581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58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5715000" cy="335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5943600" y="1755340"/>
            <a:ext cx="2743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6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5715000" cy="335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35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09550"/>
            <a:ext cx="8686800" cy="85725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Computer Networks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5800" y="1657350"/>
            <a:ext cx="5257800" cy="1524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/>
          </p:cNvSpPr>
          <p:nvPr userDrawn="1"/>
        </p:nvSpPr>
        <p:spPr>
          <a:xfrm>
            <a:off x="5943600" y="1755340"/>
            <a:ext cx="2743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2000" y="2876550"/>
            <a:ext cx="4525887" cy="936190"/>
            <a:chOff x="1204264" y="3301954"/>
            <a:chExt cx="4525887" cy="936190"/>
          </a:xfrm>
        </p:grpSpPr>
        <p:pic>
          <p:nvPicPr>
            <p:cNvPr id="10" name="Picture 6" descr="http://www.engr.washington.edu/sites/default/files/mycoe/marcom/uw/signature_left/UW.Signature_left_sma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892522"/>
              <a:ext cx="4425649" cy="34562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726234" y="3301954"/>
              <a:ext cx="4003917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600" dirty="0">
                  <a:latin typeface="Calibri" pitchFamily="34" charset="0"/>
                  <a:cs typeface="Calibri" pitchFamily="34" charset="0"/>
                </a:rPr>
                <a:t>David Wetherall  (djw@uw.edu)</a:t>
              </a:r>
            </a:p>
            <a:p>
              <a:pPr>
                <a:spcAft>
                  <a:spcPts val="300"/>
                </a:spcAft>
              </a:pPr>
              <a:r>
                <a:rPr lang="en-US" sz="1600" dirty="0">
                  <a:latin typeface="Calibri" pitchFamily="34" charset="0"/>
                  <a:cs typeface="Calibri" pitchFamily="34" charset="0"/>
                </a:rPr>
                <a:t>Professor of Computer Science &amp; Engineering</a:t>
              </a:r>
            </a:p>
          </p:txBody>
        </p:sp>
        <p:pic>
          <p:nvPicPr>
            <p:cNvPr id="12" name="Picture 8" descr="http://www.cs.washington.edu/images/logo/CSElogo2_14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362118"/>
              <a:ext cx="502920" cy="5029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955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631436"/>
            <a:ext cx="9144000" cy="512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Extent of subtitles</a:t>
            </a:r>
          </a:p>
        </p:txBody>
      </p:sp>
    </p:spTree>
    <p:extLst>
      <p:ext uri="{BB962C8B-B14F-4D97-AF65-F5344CB8AC3E}">
        <p14:creationId xmlns:p14="http://schemas.microsoft.com/office/powerpoint/2010/main" val="56594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2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9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9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82278"/>
            <a:ext cx="8686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7815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3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2" r:id="rId3"/>
    <p:sldLayoutId id="2147483664" r:id="rId4"/>
    <p:sldLayoutId id="2147483661" r:id="rId5"/>
    <p:sldLayoutId id="2147483666" r:id="rId6"/>
    <p:sldLayoutId id="2147483649" r:id="rId7"/>
    <p:sldLayoutId id="2147483650" r:id="rId8"/>
    <p:sldLayoutId id="2147483663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-HwcmWRAsaA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PpVUCEZvNjI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VzhCzONpdCY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qWJag-ECDsc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0QNiZfSsPc0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9kjWC48a8gk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oKRA6GhlthM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zgGgiQJ8t8Y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5J6rrgwjEt4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Xd6hSQYHVCc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R7PstymnGZg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NkZ9WIlkhdo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57350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CSE 562: Mobile Systems &amp; Applications</a:t>
            </a:r>
          </a:p>
        </p:txBody>
      </p:sp>
      <p:sp>
        <p:nvSpPr>
          <p:cNvPr id="41" name="Title 3"/>
          <p:cNvSpPr txBox="1">
            <a:spLocks/>
          </p:cNvSpPr>
          <p:nvPr/>
        </p:nvSpPr>
        <p:spPr>
          <a:xfrm>
            <a:off x="0" y="2628900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z="3000" dirty="0">
                <a:solidFill>
                  <a:srgbClr val="000000"/>
                </a:solidFill>
              </a:rPr>
              <a:t>Quals Course – Systems OR ML/Apps</a:t>
            </a:r>
          </a:p>
          <a:p>
            <a:r>
              <a:rPr lang="en-US" sz="3000" dirty="0" err="1">
                <a:solidFill>
                  <a:srgbClr val="000000"/>
                </a:solidFill>
              </a:rPr>
              <a:t>Shyam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Gollakota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84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95250"/>
            <a:ext cx="8686800" cy="857250"/>
          </a:xfrm>
        </p:spPr>
        <p:txBody>
          <a:bodyPr/>
          <a:lstStyle/>
          <a:p>
            <a:r>
              <a:rPr lang="en-US" dirty="0"/>
              <a:t>IMU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4781550"/>
            <a:ext cx="2133600" cy="273844"/>
          </a:xfrm>
        </p:spPr>
        <p:txBody>
          <a:bodyPr/>
          <a:lstStyle/>
          <a:p>
            <a:fld id="{E7CA9478-788D-42C7-BC35-88005760C6DD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Online Media 2" descr="EyeMU Interactions: Gaze + IMU Gestures on Mobile Devices">
            <a:hlinkClick r:id="" action="ppaction://media"/>
            <a:extLst>
              <a:ext uri="{FF2B5EF4-FFF2-40B4-BE49-F238E27FC236}">
                <a16:creationId xmlns:a16="http://schemas.microsoft.com/office/drawing/2014/main" id="{370B5AAF-117F-1848-8F40-32CD0A75A5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9700" y="956844"/>
            <a:ext cx="6324600" cy="357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95250"/>
            <a:ext cx="8686800" cy="857250"/>
          </a:xfrm>
        </p:spPr>
        <p:txBody>
          <a:bodyPr/>
          <a:lstStyle/>
          <a:p>
            <a:r>
              <a:rPr lang="en-US" dirty="0"/>
              <a:t>Doppler and gesture recognition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4781550"/>
            <a:ext cx="2133600" cy="273844"/>
          </a:xfrm>
        </p:spPr>
        <p:txBody>
          <a:bodyPr/>
          <a:lstStyle/>
          <a:p>
            <a:fld id="{E7CA9478-788D-42C7-BC35-88005760C6DD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Online Media 3" descr="FingerIO">
            <a:hlinkClick r:id="" action="ppaction://media"/>
            <a:extLst>
              <a:ext uri="{FF2B5EF4-FFF2-40B4-BE49-F238E27FC236}">
                <a16:creationId xmlns:a16="http://schemas.microsoft.com/office/drawing/2014/main" id="{5A176895-9769-0D43-94F4-2572DCFB84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1021842"/>
            <a:ext cx="5710280" cy="322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3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95250"/>
            <a:ext cx="8686800" cy="857250"/>
          </a:xfrm>
        </p:spPr>
        <p:txBody>
          <a:bodyPr/>
          <a:lstStyle/>
          <a:p>
            <a:r>
              <a:rPr lang="en-US" dirty="0"/>
              <a:t>Doppler and gesture recognition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4781550"/>
            <a:ext cx="2133600" cy="273844"/>
          </a:xfrm>
        </p:spPr>
        <p:txBody>
          <a:bodyPr/>
          <a:lstStyle/>
          <a:p>
            <a:fld id="{E7CA9478-788D-42C7-BC35-88005760C6DD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Online Media 2" descr="Nest Mini ultrasound sensing">
            <a:hlinkClick r:id="" action="ppaction://media"/>
            <a:extLst>
              <a:ext uri="{FF2B5EF4-FFF2-40B4-BE49-F238E27FC236}">
                <a16:creationId xmlns:a16="http://schemas.microsoft.com/office/drawing/2014/main" id="{18FFD138-94F2-A249-B33C-D0DC256B59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74655" y="1047750"/>
            <a:ext cx="5440545" cy="307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8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95250"/>
            <a:ext cx="8686800" cy="857250"/>
          </a:xfrm>
        </p:spPr>
        <p:txBody>
          <a:bodyPr/>
          <a:lstStyle/>
          <a:p>
            <a:r>
              <a:rPr lang="en-US" dirty="0"/>
              <a:t>Doppler and gesture recognition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4781550"/>
            <a:ext cx="2133600" cy="273844"/>
          </a:xfrm>
        </p:spPr>
        <p:txBody>
          <a:bodyPr/>
          <a:lstStyle/>
          <a:p>
            <a:fld id="{E7CA9478-788D-42C7-BC35-88005760C6DD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Online Media 3" descr="Ultrasound sensing - Hub can adapt to whether you're near or far.">
            <a:hlinkClick r:id="" action="ppaction://media"/>
            <a:extLst>
              <a:ext uri="{FF2B5EF4-FFF2-40B4-BE49-F238E27FC236}">
                <a16:creationId xmlns:a16="http://schemas.microsoft.com/office/drawing/2014/main" id="{D1E2AC3E-E08F-8642-8CEA-FB66546147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09800" y="1237107"/>
            <a:ext cx="5599014" cy="31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7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95250"/>
            <a:ext cx="8686800" cy="857250"/>
          </a:xfrm>
        </p:spPr>
        <p:txBody>
          <a:bodyPr/>
          <a:lstStyle/>
          <a:p>
            <a:r>
              <a:rPr lang="en-US" dirty="0"/>
              <a:t>Doppler and gesture recognition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4781550"/>
            <a:ext cx="2133600" cy="273844"/>
          </a:xfrm>
        </p:spPr>
        <p:txBody>
          <a:bodyPr/>
          <a:lstStyle/>
          <a:p>
            <a:fld id="{E7CA9478-788D-42C7-BC35-88005760C6DD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Online Media 2" descr="Welcome to Project Soli">
            <a:hlinkClick r:id="" action="ppaction://media"/>
            <a:extLst>
              <a:ext uri="{FF2B5EF4-FFF2-40B4-BE49-F238E27FC236}">
                <a16:creationId xmlns:a16="http://schemas.microsoft.com/office/drawing/2014/main" id="{5C6AE2C7-C369-FC41-AD55-5A51D95E5B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1200" y="1107948"/>
            <a:ext cx="5557880" cy="31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95250"/>
            <a:ext cx="8686800" cy="857250"/>
          </a:xfrm>
        </p:spPr>
        <p:txBody>
          <a:bodyPr/>
          <a:lstStyle/>
          <a:p>
            <a:r>
              <a:rPr lang="en-US" dirty="0"/>
              <a:t>FMCW and physiological sensing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4781550"/>
            <a:ext cx="2133600" cy="273844"/>
          </a:xfrm>
        </p:spPr>
        <p:txBody>
          <a:bodyPr/>
          <a:lstStyle/>
          <a:p>
            <a:fld id="{E7CA9478-788D-42C7-BC35-88005760C6DD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Online Media 3" descr="ApneaApp">
            <a:hlinkClick r:id="" action="ppaction://media"/>
            <a:extLst>
              <a:ext uri="{FF2B5EF4-FFF2-40B4-BE49-F238E27FC236}">
                <a16:creationId xmlns:a16="http://schemas.microsoft.com/office/drawing/2014/main" id="{7CC447A2-A818-5C44-9E67-7C5E01A6AF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849630"/>
            <a:ext cx="6149947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95250"/>
            <a:ext cx="8686800" cy="857250"/>
          </a:xfrm>
        </p:spPr>
        <p:txBody>
          <a:bodyPr/>
          <a:lstStyle/>
          <a:p>
            <a:r>
              <a:rPr lang="en-US" dirty="0"/>
              <a:t>FMCW and physiological sensing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4781550"/>
            <a:ext cx="2133600" cy="273844"/>
          </a:xfrm>
        </p:spPr>
        <p:txBody>
          <a:bodyPr/>
          <a:lstStyle/>
          <a:p>
            <a:fld id="{E7CA9478-788D-42C7-BC35-88005760C6DD}" type="slidenum">
              <a:rPr lang="en-US" smtClean="0"/>
              <a:t>16</a:t>
            </a:fld>
            <a:endParaRPr lang="en-US" dirty="0"/>
          </a:p>
        </p:txBody>
      </p:sp>
      <p:pic>
        <p:nvPicPr>
          <p:cNvPr id="3" name="Online Media 2" descr="How Sleep Sensing Works on the second-gen Nest Hub from Google">
            <a:hlinkClick r:id="" action="ppaction://media"/>
            <a:extLst>
              <a:ext uri="{FF2B5EF4-FFF2-40B4-BE49-F238E27FC236}">
                <a16:creationId xmlns:a16="http://schemas.microsoft.com/office/drawing/2014/main" id="{5A03AEBD-84B6-2940-B649-EDBD75E4C7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7400" y="1151001"/>
            <a:ext cx="4942211" cy="279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7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95250"/>
            <a:ext cx="8686800" cy="857250"/>
          </a:xfrm>
        </p:spPr>
        <p:txBody>
          <a:bodyPr/>
          <a:lstStyle/>
          <a:p>
            <a:r>
              <a:rPr lang="en-US" dirty="0"/>
              <a:t>Sensor arrays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4781550"/>
            <a:ext cx="2133600" cy="273844"/>
          </a:xfrm>
        </p:spPr>
        <p:txBody>
          <a:bodyPr/>
          <a:lstStyle/>
          <a:p>
            <a:fld id="{E7CA9478-788D-42C7-BC35-88005760C6DD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 descr="A picture containing table, indoor, close&#10;&#10;Description automatically generated">
            <a:extLst>
              <a:ext uri="{FF2B5EF4-FFF2-40B4-BE49-F238E27FC236}">
                <a16:creationId xmlns:a16="http://schemas.microsoft.com/office/drawing/2014/main" id="{82F20D4A-A02A-BB45-8F52-CBFC57E0B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863600"/>
            <a:ext cx="38354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56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95250"/>
            <a:ext cx="8686800" cy="857250"/>
          </a:xfrm>
        </p:spPr>
        <p:txBody>
          <a:bodyPr/>
          <a:lstStyle/>
          <a:p>
            <a:r>
              <a:rPr lang="en-US" dirty="0"/>
              <a:t>ML for source separation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4781550"/>
            <a:ext cx="2133600" cy="273844"/>
          </a:xfrm>
        </p:spPr>
        <p:txBody>
          <a:bodyPr/>
          <a:lstStyle/>
          <a:p>
            <a:fld id="{E7CA9478-788D-42C7-BC35-88005760C6DD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Online Media 2" descr="Cone of Silence Demo - Many Sources">
            <a:hlinkClick r:id="" action="ppaction://media"/>
            <a:extLst>
              <a:ext uri="{FF2B5EF4-FFF2-40B4-BE49-F238E27FC236}">
                <a16:creationId xmlns:a16="http://schemas.microsoft.com/office/drawing/2014/main" id="{EEE8EBFE-F9CE-C043-BB02-98EEFC1766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7400" y="1151001"/>
            <a:ext cx="5481680" cy="30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1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95250"/>
            <a:ext cx="8686800" cy="857250"/>
          </a:xfrm>
        </p:spPr>
        <p:txBody>
          <a:bodyPr/>
          <a:lstStyle/>
          <a:p>
            <a:r>
              <a:rPr lang="en-US" dirty="0" err="1"/>
              <a:t>Earable</a:t>
            </a:r>
            <a:r>
              <a:rPr lang="en-US" dirty="0"/>
              <a:t> Computing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4781550"/>
            <a:ext cx="2133600" cy="273844"/>
          </a:xfrm>
        </p:spPr>
        <p:txBody>
          <a:bodyPr/>
          <a:lstStyle/>
          <a:p>
            <a:fld id="{E7CA9478-788D-42C7-BC35-88005760C6DD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Online Media 3" descr="ClearBuds Performance Demos">
            <a:hlinkClick r:id="" action="ppaction://media"/>
            <a:extLst>
              <a:ext uri="{FF2B5EF4-FFF2-40B4-BE49-F238E27FC236}">
                <a16:creationId xmlns:a16="http://schemas.microsoft.com/office/drawing/2014/main" id="{875FE1E6-8BF5-F646-85F6-BF5FF8C65B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1021842"/>
            <a:ext cx="5334000" cy="30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57250"/>
          </a:xfrm>
        </p:spPr>
        <p:txBody>
          <a:bodyPr/>
          <a:lstStyle/>
          <a:p>
            <a:r>
              <a:rPr lang="en-US" dirty="0"/>
              <a:t>First Mobile Phone 1973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5CDBC46D-067E-FA4E-9A18-46CCEDB84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590" y="781050"/>
            <a:ext cx="3538432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5C6264E-DF88-274C-807E-5CFBAD622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4" y="1565751"/>
            <a:ext cx="5030666" cy="250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16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95250"/>
            <a:ext cx="8686800" cy="857250"/>
          </a:xfrm>
        </p:spPr>
        <p:txBody>
          <a:bodyPr/>
          <a:lstStyle/>
          <a:p>
            <a:r>
              <a:rPr lang="en-US" dirty="0"/>
              <a:t>Mobile Health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4781550"/>
            <a:ext cx="2133600" cy="273844"/>
          </a:xfrm>
        </p:spPr>
        <p:txBody>
          <a:bodyPr/>
          <a:lstStyle/>
          <a:p>
            <a:fld id="{E7CA9478-788D-42C7-BC35-88005760C6DD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Online Media 2" descr="Seismo: Blood Pressure Monitoring using Built-in Smartphone Accelerometer and Camera">
            <a:hlinkClick r:id="" action="ppaction://media"/>
            <a:extLst>
              <a:ext uri="{FF2B5EF4-FFF2-40B4-BE49-F238E27FC236}">
                <a16:creationId xmlns:a16="http://schemas.microsoft.com/office/drawing/2014/main" id="{B8574BF2-4C8A-3A43-B047-7048B0810D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6400" y="935736"/>
            <a:ext cx="6019800" cy="340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95250"/>
            <a:ext cx="8686800" cy="857250"/>
          </a:xfrm>
        </p:spPr>
        <p:txBody>
          <a:bodyPr/>
          <a:lstStyle/>
          <a:p>
            <a:r>
              <a:rPr lang="en-US" dirty="0"/>
              <a:t>Mobile Health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4781550"/>
            <a:ext cx="2133600" cy="273844"/>
          </a:xfrm>
        </p:spPr>
        <p:txBody>
          <a:bodyPr/>
          <a:lstStyle/>
          <a:p>
            <a:fld id="{E7CA9478-788D-42C7-BC35-88005760C6DD}" type="slidenum">
              <a:rPr lang="en-US" smtClean="0"/>
              <a:t>21</a:t>
            </a:fld>
            <a:endParaRPr lang="en-US" dirty="0"/>
          </a:p>
        </p:txBody>
      </p:sp>
      <p:pic>
        <p:nvPicPr>
          <p:cNvPr id="4" name="Online Media 3" descr="First smartphone app that can hear ear infections in children">
            <a:hlinkClick r:id="" action="ppaction://media"/>
            <a:extLst>
              <a:ext uri="{FF2B5EF4-FFF2-40B4-BE49-F238E27FC236}">
                <a16:creationId xmlns:a16="http://schemas.microsoft.com/office/drawing/2014/main" id="{6C5A1A22-ABC2-E34D-A46B-3065C85F48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74655" y="1047750"/>
            <a:ext cx="5669145" cy="320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6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95250"/>
            <a:ext cx="8686800" cy="857250"/>
          </a:xfrm>
        </p:spPr>
        <p:txBody>
          <a:bodyPr/>
          <a:lstStyle/>
          <a:p>
            <a:r>
              <a:rPr lang="en-US" dirty="0"/>
              <a:t>Mobile Health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4781550"/>
            <a:ext cx="2133600" cy="273844"/>
          </a:xfrm>
        </p:spPr>
        <p:txBody>
          <a:bodyPr/>
          <a:lstStyle/>
          <a:p>
            <a:fld id="{E7CA9478-788D-42C7-BC35-88005760C6DD}" type="slidenum">
              <a:rPr lang="en-US" smtClean="0"/>
              <a:t>22</a:t>
            </a:fld>
            <a:endParaRPr lang="en-US" dirty="0"/>
          </a:p>
        </p:txBody>
      </p:sp>
      <p:pic>
        <p:nvPicPr>
          <p:cNvPr id="3" name="Online Media 2" descr="Blood clot testing using smartphones">
            <a:hlinkClick r:id="" action="ppaction://media"/>
            <a:extLst>
              <a:ext uri="{FF2B5EF4-FFF2-40B4-BE49-F238E27FC236}">
                <a16:creationId xmlns:a16="http://schemas.microsoft.com/office/drawing/2014/main" id="{806F02FC-AD0E-BB4E-90B7-52A8A8A9CF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0200" y="892683"/>
            <a:ext cx="5804012" cy="32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1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586DC9-CCEA-7241-AB4A-055D46424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2574" y="1009683"/>
            <a:ext cx="2650808" cy="28813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3947CE-120E-754C-8523-00596876B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312" y="987625"/>
            <a:ext cx="2454289" cy="2903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DCA84A-D0E3-E54A-9BFB-3DD5CD95A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699" y="172155"/>
            <a:ext cx="2019300" cy="2019300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16E5C43-5CA3-DB47-8059-60C3138599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31" y="0"/>
            <a:ext cx="2184400" cy="3619500"/>
          </a:xfrm>
          <a:prstGeom prst="rect">
            <a:avLst/>
          </a:prstGeom>
        </p:spPr>
      </p:pic>
      <p:pic>
        <p:nvPicPr>
          <p:cNvPr id="9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376F4D60-C60C-A647-A332-1013D9D4D3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99" y="3146226"/>
            <a:ext cx="2454289" cy="169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4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C67484-3685-1A41-8D19-9B47C6C6A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150" y="78752"/>
            <a:ext cx="6535702" cy="498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9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88565"/>
            <a:ext cx="8686800" cy="3394472"/>
          </a:xfrm>
        </p:spPr>
        <p:txBody>
          <a:bodyPr>
            <a:normAutofit/>
          </a:bodyPr>
          <a:lstStyle/>
          <a:p>
            <a:r>
              <a:rPr lang="en-US" sz="2400" dirty="0"/>
              <a:t>Have an understanding of state of the art mobile systems research</a:t>
            </a:r>
          </a:p>
          <a:p>
            <a:endParaRPr lang="en-US" sz="2400" dirty="0"/>
          </a:p>
          <a:p>
            <a:r>
              <a:rPr lang="en-US" sz="2400" dirty="0"/>
              <a:t>Explore applications that are capable with mobile devices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9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4781550"/>
            <a:ext cx="2133600" cy="273844"/>
          </a:xfrm>
        </p:spPr>
        <p:txBody>
          <a:bodyPr/>
          <a:lstStyle/>
          <a:p>
            <a:fld id="{E7CA9478-788D-42C7-BC35-88005760C6DD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CC5D0-1AA2-5E42-A35D-488684C10B41}"/>
              </a:ext>
            </a:extLst>
          </p:cNvPr>
          <p:cNvSpPr txBox="1"/>
          <p:nvPr/>
        </p:nvSpPr>
        <p:spPr>
          <a:xfrm>
            <a:off x="685800" y="1276350"/>
            <a:ext cx="4953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Signal processing fundamentals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Acoustic device and device-free tracking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Physiological sensing using phones and speakers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IMW tracking and GPS localization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Earable</a:t>
            </a:r>
            <a:r>
              <a:rPr lang="en-US" dirty="0"/>
              <a:t> computing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Mobile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4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4781550"/>
            <a:ext cx="2133600" cy="273844"/>
          </a:xfrm>
        </p:spPr>
        <p:txBody>
          <a:bodyPr/>
          <a:lstStyle/>
          <a:p>
            <a:fld id="{E7CA9478-788D-42C7-BC35-88005760C6DD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CC5D0-1AA2-5E42-A35D-488684C10B41}"/>
              </a:ext>
            </a:extLst>
          </p:cNvPr>
          <p:cNvSpPr txBox="1"/>
          <p:nvPr/>
        </p:nvSpPr>
        <p:spPr>
          <a:xfrm>
            <a:off x="685800" y="1276350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 ML for acoustic and video mobile processing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8. Mobile ML </a:t>
            </a:r>
          </a:p>
          <a:p>
            <a:endParaRPr lang="en-US" dirty="0"/>
          </a:p>
          <a:p>
            <a:r>
              <a:rPr lang="en-US" dirty="0"/>
              <a:t>9. Mobile security and privacy</a:t>
            </a:r>
          </a:p>
        </p:txBody>
      </p:sp>
    </p:spTree>
    <p:extLst>
      <p:ext uri="{BB962C8B-B14F-4D97-AF65-F5344CB8AC3E}">
        <p14:creationId xmlns:p14="http://schemas.microsoft.com/office/powerpoint/2010/main" val="98739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95250"/>
            <a:ext cx="8686800" cy="857250"/>
          </a:xfrm>
        </p:spPr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4781550"/>
            <a:ext cx="2133600" cy="273844"/>
          </a:xfrm>
        </p:spPr>
        <p:txBody>
          <a:bodyPr/>
          <a:lstStyle/>
          <a:p>
            <a:fld id="{E7CA9478-788D-42C7-BC35-88005760C6DD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CC5D0-1AA2-5E42-A35D-488684C10B41}"/>
              </a:ext>
            </a:extLst>
          </p:cNvPr>
          <p:cNvSpPr txBox="1"/>
          <p:nvPr/>
        </p:nvSpPr>
        <p:spPr>
          <a:xfrm>
            <a:off x="685800" y="825044"/>
            <a:ext cx="8001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4 hands-on assignments (10+20+25+30% in 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First one will be on ”hello world” on 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Requires programming phones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Class presentation of one paper (10%)</a:t>
            </a:r>
          </a:p>
          <a:p>
            <a:r>
              <a:rPr lang="en-US" sz="2600" dirty="0"/>
              <a:t>Class participation (5%)</a:t>
            </a:r>
          </a:p>
        </p:txBody>
      </p:sp>
    </p:spTree>
    <p:extLst>
      <p:ext uri="{BB962C8B-B14F-4D97-AF65-F5344CB8AC3E}">
        <p14:creationId xmlns:p14="http://schemas.microsoft.com/office/powerpoint/2010/main" val="2893225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95250"/>
            <a:ext cx="8686800" cy="857250"/>
          </a:xfrm>
        </p:spPr>
        <p:txBody>
          <a:bodyPr/>
          <a:lstStyle/>
          <a:p>
            <a:r>
              <a:rPr lang="en-US" dirty="0"/>
              <a:t>Class webpage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4781550"/>
            <a:ext cx="2133600" cy="273844"/>
          </a:xfrm>
        </p:spPr>
        <p:txBody>
          <a:bodyPr/>
          <a:lstStyle/>
          <a:p>
            <a:fld id="{E7CA9478-788D-42C7-BC35-88005760C6DD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CC5D0-1AA2-5E42-A35D-488684C10B41}"/>
              </a:ext>
            </a:extLst>
          </p:cNvPr>
          <p:cNvSpPr txBox="1"/>
          <p:nvPr/>
        </p:nvSpPr>
        <p:spPr>
          <a:xfrm>
            <a:off x="685800" y="2022527"/>
            <a:ext cx="800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https://</a:t>
            </a:r>
            <a:r>
              <a:rPr lang="en-US" sz="2600" dirty="0" err="1"/>
              <a:t>courses.cs.washington.edu</a:t>
            </a:r>
            <a:r>
              <a:rPr lang="en-US" sz="2600" dirty="0"/>
              <a:t>/courses/cse562/22sp/</a:t>
            </a:r>
          </a:p>
        </p:txBody>
      </p:sp>
    </p:spTree>
    <p:extLst>
      <p:ext uri="{BB962C8B-B14F-4D97-AF65-F5344CB8AC3E}">
        <p14:creationId xmlns:p14="http://schemas.microsoft.com/office/powerpoint/2010/main" val="920094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53340</TotalTime>
  <Words>205</Words>
  <Application>Microsoft Macintosh PowerPoint</Application>
  <PresentationFormat>On-screen Show (16:9)</PresentationFormat>
  <Paragraphs>71</Paragraphs>
  <Slides>22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CSE 562: Mobile Systems &amp; Applications</vt:lpstr>
      <vt:lpstr>First Mobile Phone 1973</vt:lpstr>
      <vt:lpstr>PowerPoint Presentation</vt:lpstr>
      <vt:lpstr>PowerPoint Presentation</vt:lpstr>
      <vt:lpstr>Goal of this course</vt:lpstr>
      <vt:lpstr>Course material</vt:lpstr>
      <vt:lpstr>Course material</vt:lpstr>
      <vt:lpstr>Grading</vt:lpstr>
      <vt:lpstr>Class webpage</vt:lpstr>
      <vt:lpstr>IMU systems</vt:lpstr>
      <vt:lpstr>Doppler and gesture recognition</vt:lpstr>
      <vt:lpstr>Doppler and gesture recognition</vt:lpstr>
      <vt:lpstr>Doppler and gesture recognition</vt:lpstr>
      <vt:lpstr>Doppler and gesture recognition</vt:lpstr>
      <vt:lpstr>FMCW and physiological sensing</vt:lpstr>
      <vt:lpstr>FMCW and physiological sensing</vt:lpstr>
      <vt:lpstr>Sensor arrays</vt:lpstr>
      <vt:lpstr>ML for source separation</vt:lpstr>
      <vt:lpstr>Earable Computing</vt:lpstr>
      <vt:lpstr>Mobile Health</vt:lpstr>
      <vt:lpstr>Mobile Health</vt:lpstr>
      <vt:lpstr>Mobile Health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</dc:creator>
  <cp:lastModifiedBy>Shyam Gollakota</cp:lastModifiedBy>
  <cp:revision>153</cp:revision>
  <dcterms:created xsi:type="dcterms:W3CDTF">2012-10-22T20:55:18Z</dcterms:created>
  <dcterms:modified xsi:type="dcterms:W3CDTF">2022-03-28T20:15:21Z</dcterms:modified>
</cp:coreProperties>
</file>