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6"/>
  </p:notesMasterIdLst>
  <p:sldIdLst>
    <p:sldId id="781" r:id="rId2"/>
    <p:sldId id="791" r:id="rId3"/>
    <p:sldId id="790" r:id="rId4"/>
    <p:sldId id="787" r:id="rId5"/>
    <p:sldId id="782" r:id="rId6"/>
    <p:sldId id="798" r:id="rId7"/>
    <p:sldId id="748" r:id="rId8"/>
    <p:sldId id="750" r:id="rId9"/>
    <p:sldId id="751" r:id="rId10"/>
    <p:sldId id="752" r:id="rId11"/>
    <p:sldId id="754" r:id="rId12"/>
    <p:sldId id="755" r:id="rId13"/>
    <p:sldId id="757" r:id="rId14"/>
    <p:sldId id="799" r:id="rId15"/>
    <p:sldId id="795" r:id="rId16"/>
    <p:sldId id="762" r:id="rId17"/>
    <p:sldId id="765" r:id="rId18"/>
    <p:sldId id="766" r:id="rId19"/>
    <p:sldId id="767" r:id="rId20"/>
    <p:sldId id="769" r:id="rId21"/>
    <p:sldId id="768" r:id="rId22"/>
    <p:sldId id="1474" r:id="rId23"/>
    <p:sldId id="792" r:id="rId24"/>
    <p:sldId id="793" r:id="rId25"/>
    <p:sldId id="772" r:id="rId26"/>
    <p:sldId id="797" r:id="rId27"/>
    <p:sldId id="1433" r:id="rId28"/>
    <p:sldId id="773" r:id="rId29"/>
    <p:sldId id="774" r:id="rId30"/>
    <p:sldId id="775" r:id="rId31"/>
    <p:sldId id="776" r:id="rId32"/>
    <p:sldId id="778" r:id="rId33"/>
    <p:sldId id="1475" r:id="rId34"/>
    <p:sldId id="1469" r:id="rId35"/>
    <p:sldId id="1476" r:id="rId36"/>
    <p:sldId id="1482" r:id="rId37"/>
    <p:sldId id="1483" r:id="rId38"/>
    <p:sldId id="1484" r:id="rId39"/>
    <p:sldId id="1479" r:id="rId40"/>
    <p:sldId id="1480" r:id="rId41"/>
    <p:sldId id="1485" r:id="rId42"/>
    <p:sldId id="1495" r:id="rId43"/>
    <p:sldId id="1478" r:id="rId44"/>
    <p:sldId id="1481" r:id="rId45"/>
    <p:sldId id="1491" r:id="rId46"/>
    <p:sldId id="1490" r:id="rId47"/>
    <p:sldId id="1492" r:id="rId48"/>
    <p:sldId id="1590" r:id="rId49"/>
    <p:sldId id="1591" r:id="rId50"/>
    <p:sldId id="1594" r:id="rId51"/>
    <p:sldId id="1595" r:id="rId52"/>
    <p:sldId id="1596" r:id="rId53"/>
    <p:sldId id="1597" r:id="rId54"/>
    <p:sldId id="1598" r:id="rId55"/>
    <p:sldId id="1600" r:id="rId56"/>
    <p:sldId id="1599" r:id="rId57"/>
    <p:sldId id="1601" r:id="rId58"/>
    <p:sldId id="1602" r:id="rId59"/>
    <p:sldId id="1603" r:id="rId60"/>
    <p:sldId id="1604" r:id="rId61"/>
    <p:sldId id="1605" r:id="rId62"/>
    <p:sldId id="1574" r:id="rId63"/>
    <p:sldId id="1580" r:id="rId64"/>
    <p:sldId id="1581" r:id="rId65"/>
    <p:sldId id="1576" r:id="rId66"/>
    <p:sldId id="1577" r:id="rId67"/>
    <p:sldId id="1582" r:id="rId68"/>
    <p:sldId id="1583" r:id="rId69"/>
    <p:sldId id="1584" r:id="rId70"/>
    <p:sldId id="1586" r:id="rId71"/>
    <p:sldId id="1585" r:id="rId72"/>
    <p:sldId id="1587" r:id="rId73"/>
    <p:sldId id="1606" r:id="rId74"/>
    <p:sldId id="1607" r:id="rId7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4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80"/>
    <p:restoredTop sz="81320"/>
  </p:normalViewPr>
  <p:slideViewPr>
    <p:cSldViewPr snapToGrid="0" snapToObjects="1" showGuides="1">
      <p:cViewPr varScale="1">
        <p:scale>
          <a:sx n="99" d="100"/>
          <a:sy n="99" d="100"/>
        </p:scale>
        <p:origin x="328" y="184"/>
      </p:cViewPr>
      <p:guideLst>
        <p:guide orient="horz" pos="2136"/>
        <p:guide pos="28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804FE-524B-1740-88E7-08E54D6B9F9A}" type="datetimeFigureOut">
              <a:rPr lang="en-US" smtClean="0"/>
              <a:t>4/22/20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1AF78-9C63-2C46-9D2F-C9E87719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49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5272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093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1036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119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05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163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760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7736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715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645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607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51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905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4/22/20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729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4/22/20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85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4/22/20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80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4/22/20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66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4/22/20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12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4/22/20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40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4/22/20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59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4/22/20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0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4/22/20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41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4/22/20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06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4/22/20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00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F2CAD-3A65-C24F-8C6E-53483CFF24C0}" type="datetimeFigureOut">
              <a:rPr lang="en-US" smtClean="0"/>
              <a:t>4/22/20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6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7" Type="http://schemas.openxmlformats.org/officeDocument/2006/relationships/image" Target="../media/image24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0.png"/><Relationship Id="rId5" Type="http://schemas.openxmlformats.org/officeDocument/2006/relationships/image" Target="../media/image22.png"/><Relationship Id="rId4" Type="http://schemas.openxmlformats.org/officeDocument/2006/relationships/image" Target="../media/image8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7" Type="http://schemas.openxmlformats.org/officeDocument/2006/relationships/image" Target="../media/image24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0.png"/><Relationship Id="rId5" Type="http://schemas.openxmlformats.org/officeDocument/2006/relationships/image" Target="../media/image22.png"/><Relationship Id="rId4" Type="http://schemas.openxmlformats.org/officeDocument/2006/relationships/image" Target="../media/image8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6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tiff"/><Relationship Id="rId4" Type="http://schemas.openxmlformats.org/officeDocument/2006/relationships/image" Target="../media/image8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6.tiff"/><Relationship Id="rId4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5.tiff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6.tiff"/><Relationship Id="rId4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15.tiff"/><Relationship Id="rId7" Type="http://schemas.openxmlformats.org/officeDocument/2006/relationships/image" Target="../media/image9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png"/><Relationship Id="rId5" Type="http://schemas.openxmlformats.org/officeDocument/2006/relationships/image" Target="../media/image16.tiff"/><Relationship Id="rId4" Type="http://schemas.openxmlformats.org/officeDocument/2006/relationships/image" Target="../media/image87.png"/><Relationship Id="rId9" Type="http://schemas.openxmlformats.org/officeDocument/2006/relationships/image" Target="../media/image19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5.tiff"/><Relationship Id="rId7" Type="http://schemas.openxmlformats.org/officeDocument/2006/relationships/image" Target="../media/image9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png"/><Relationship Id="rId5" Type="http://schemas.openxmlformats.org/officeDocument/2006/relationships/image" Target="../media/image16.tiff"/><Relationship Id="rId10" Type="http://schemas.openxmlformats.org/officeDocument/2006/relationships/image" Target="../media/image180.png"/><Relationship Id="rId4" Type="http://schemas.openxmlformats.org/officeDocument/2006/relationships/image" Target="../media/image87.png"/><Relationship Id="rId9" Type="http://schemas.openxmlformats.org/officeDocument/2006/relationships/image" Target="../media/image20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6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15.tiff"/><Relationship Id="rId7" Type="http://schemas.openxmlformats.org/officeDocument/2006/relationships/image" Target="../media/image100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0.png"/><Relationship Id="rId11" Type="http://schemas.openxmlformats.org/officeDocument/2006/relationships/image" Target="../media/image104.png"/><Relationship Id="rId10" Type="http://schemas.openxmlformats.org/officeDocument/2006/relationships/image" Target="../media/image103.png"/><Relationship Id="rId4" Type="http://schemas.openxmlformats.org/officeDocument/2006/relationships/image" Target="../media/image26.png"/><Relationship Id="rId9" Type="http://schemas.openxmlformats.org/officeDocument/2006/relationships/image" Target="../media/image10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04.png"/><Relationship Id="rId3" Type="http://schemas.openxmlformats.org/officeDocument/2006/relationships/image" Target="../media/image15.tiff"/><Relationship Id="rId7" Type="http://schemas.openxmlformats.org/officeDocument/2006/relationships/image" Target="../media/image100.png"/><Relationship Id="rId12" Type="http://schemas.openxmlformats.org/officeDocument/2006/relationships/image" Target="../media/image103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0.png"/><Relationship Id="rId11" Type="http://schemas.openxmlformats.org/officeDocument/2006/relationships/image" Target="../media/image102.png"/><Relationship Id="rId10" Type="http://schemas.openxmlformats.org/officeDocument/2006/relationships/image" Target="../media/image101.png"/><Relationship Id="rId4" Type="http://schemas.openxmlformats.org/officeDocument/2006/relationships/image" Target="../media/image26.png"/><Relationship Id="rId9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7" Type="http://schemas.openxmlformats.org/officeDocument/2006/relationships/image" Target="../media/image9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tiff"/><Relationship Id="rId5" Type="http://schemas.openxmlformats.org/officeDocument/2006/relationships/image" Target="../media/image4.tiff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3.png"/><Relationship Id="rId3" Type="http://schemas.openxmlformats.org/officeDocument/2006/relationships/image" Target="../media/image97.png"/><Relationship Id="rId7" Type="http://schemas.openxmlformats.org/officeDocument/2006/relationships/image" Target="../media/image790.png"/><Relationship Id="rId12" Type="http://schemas.openxmlformats.org/officeDocument/2006/relationships/image" Target="../media/image10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1.png"/><Relationship Id="rId5" Type="http://schemas.openxmlformats.org/officeDocument/2006/relationships/image" Target="../media/image26.png"/><Relationship Id="rId15" Type="http://schemas.openxmlformats.org/officeDocument/2006/relationships/image" Target="../media/image29.png"/><Relationship Id="rId10" Type="http://schemas.openxmlformats.org/officeDocument/2006/relationships/image" Target="../media/image28.png"/><Relationship Id="rId4" Type="http://schemas.openxmlformats.org/officeDocument/2006/relationships/image" Target="../media/image15.tiff"/><Relationship Id="rId9" Type="http://schemas.openxmlformats.org/officeDocument/2006/relationships/image" Target="../media/image27.png"/><Relationship Id="rId14" Type="http://schemas.openxmlformats.org/officeDocument/2006/relationships/image" Target="../media/image10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16.png"/><Relationship Id="rId18" Type="http://schemas.openxmlformats.org/officeDocument/2006/relationships/image" Target="../media/image36.png"/><Relationship Id="rId3" Type="http://schemas.openxmlformats.org/officeDocument/2006/relationships/image" Target="../media/image109.png"/><Relationship Id="rId7" Type="http://schemas.openxmlformats.org/officeDocument/2006/relationships/image" Target="../media/image112.png"/><Relationship Id="rId12" Type="http://schemas.openxmlformats.org/officeDocument/2006/relationships/image" Target="../media/image115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114.png"/><Relationship Id="rId5" Type="http://schemas.openxmlformats.org/officeDocument/2006/relationships/image" Target="../media/image110.png"/><Relationship Id="rId15" Type="http://schemas.openxmlformats.org/officeDocument/2006/relationships/image" Target="../media/image33.png"/><Relationship Id="rId10" Type="http://schemas.openxmlformats.org/officeDocument/2006/relationships/image" Target="../media/image106.png"/><Relationship Id="rId19" Type="http://schemas.openxmlformats.org/officeDocument/2006/relationships/image" Target="../media/image37.png"/><Relationship Id="rId4" Type="http://schemas.openxmlformats.org/officeDocument/2006/relationships/image" Target="../media/image15.tiff"/><Relationship Id="rId9" Type="http://schemas.openxmlformats.org/officeDocument/2006/relationships/image" Target="../media/image32.png"/><Relationship Id="rId14" Type="http://schemas.openxmlformats.org/officeDocument/2006/relationships/image" Target="../media/image1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9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26.png"/><Relationship Id="rId7" Type="http://schemas.openxmlformats.org/officeDocument/2006/relationships/image" Target="../media/image100.png"/><Relationship Id="rId12" Type="http://schemas.openxmlformats.org/officeDocument/2006/relationships/image" Target="../media/image50.tif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0.png"/><Relationship Id="rId11" Type="http://schemas.openxmlformats.org/officeDocument/2006/relationships/image" Target="../media/image58.png"/><Relationship Id="rId15" Type="http://schemas.openxmlformats.org/officeDocument/2006/relationships/image" Target="../media/image28.png"/><Relationship Id="rId10" Type="http://schemas.openxmlformats.org/officeDocument/2006/relationships/image" Target="../media/image57.png"/><Relationship Id="rId9" Type="http://schemas.openxmlformats.org/officeDocument/2006/relationships/image" Target="../media/image56.png"/><Relationship Id="rId14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37.png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62.png"/><Relationship Id="rId4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6.png"/><Relationship Id="rId7" Type="http://schemas.openxmlformats.org/officeDocument/2006/relationships/image" Target="../media/image92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9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2.png"/><Relationship Id="rId4" Type="http://schemas.openxmlformats.org/officeDocument/2006/relationships/image" Target="../media/image1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FA5019-9DD6-6748-BEB7-D4DE495C18A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Sensor Arrays (slides from </a:t>
            </a:r>
            <a:r>
              <a:rPr lang="en-US" sz="3200" dirty="0" err="1">
                <a:solidFill>
                  <a:schemeClr val="bg1"/>
                </a:solidFill>
              </a:rPr>
              <a:t>Nirupam</a:t>
            </a:r>
            <a:r>
              <a:rPr lang="en-US" sz="3200" dirty="0">
                <a:solidFill>
                  <a:schemeClr val="bg1"/>
                </a:solidFill>
              </a:rPr>
              <a:t> Roy)</a:t>
            </a:r>
          </a:p>
        </p:txBody>
      </p:sp>
    </p:spTree>
    <p:extLst>
      <p:ext uri="{BB962C8B-B14F-4D97-AF65-F5344CB8AC3E}">
        <p14:creationId xmlns:p14="http://schemas.microsoft.com/office/powerpoint/2010/main" val="3882184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57931" y="2969407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F8C17F-2EC0-4D4C-A4AE-C493036D5D49}"/>
              </a:ext>
            </a:extLst>
          </p:cNvPr>
          <p:cNvGrpSpPr/>
          <p:nvPr/>
        </p:nvGrpSpPr>
        <p:grpSpPr>
          <a:xfrm>
            <a:off x="4074746" y="2228878"/>
            <a:ext cx="3633004" cy="1572063"/>
            <a:chOff x="899346" y="1290862"/>
            <a:chExt cx="2481391" cy="887388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2C77798-1E2C-A648-B5CB-ADA689FB3663}"/>
                </a:ext>
              </a:extLst>
            </p:cNvPr>
            <p:cNvSpPr/>
            <p:nvPr/>
          </p:nvSpPr>
          <p:spPr>
            <a:xfrm>
              <a:off x="899346" y="1290862"/>
              <a:ext cx="1241634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9939826-7CFA-4B4E-8A11-A2D78F0988CE}"/>
                </a:ext>
              </a:extLst>
            </p:cNvPr>
            <p:cNvSpPr/>
            <p:nvPr/>
          </p:nvSpPr>
          <p:spPr>
            <a:xfrm>
              <a:off x="2139103" y="1305546"/>
              <a:ext cx="1241634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13" y="2770138"/>
            <a:ext cx="393022" cy="3930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/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blipFill>
                <a:blip r:embed="rId3"/>
                <a:stretch>
                  <a:fillRect l="-3636" t="-6452" r="-5455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7A7C6614-2776-5A45-A47E-90A8B2B21C67}"/>
              </a:ext>
            </a:extLst>
          </p:cNvPr>
          <p:cNvGrpSpPr/>
          <p:nvPr/>
        </p:nvGrpSpPr>
        <p:grpSpPr>
          <a:xfrm flipH="1">
            <a:off x="424927" y="2216489"/>
            <a:ext cx="3633004" cy="1572063"/>
            <a:chOff x="4227146" y="2381278"/>
            <a:chExt cx="3633004" cy="1572063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00CDCC36-0ED3-9246-85CD-100C23451760}"/>
                </a:ext>
              </a:extLst>
            </p:cNvPr>
            <p:cNvSpPr/>
            <p:nvPr/>
          </p:nvSpPr>
          <p:spPr>
            <a:xfrm>
              <a:off x="4227146" y="2381278"/>
              <a:ext cx="1817876" cy="1546049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0CD669D-06EF-AB43-94BA-88C052BCB6AE}"/>
                </a:ext>
              </a:extLst>
            </p:cNvPr>
            <p:cNvSpPr/>
            <p:nvPr/>
          </p:nvSpPr>
          <p:spPr>
            <a:xfrm>
              <a:off x="6042274" y="2407292"/>
              <a:ext cx="1817876" cy="1546049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39485" y="2966649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202933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57931" y="2969407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F8C17F-2EC0-4D4C-A4AE-C493036D5D49}"/>
              </a:ext>
            </a:extLst>
          </p:cNvPr>
          <p:cNvGrpSpPr/>
          <p:nvPr/>
        </p:nvGrpSpPr>
        <p:grpSpPr>
          <a:xfrm>
            <a:off x="4074746" y="2228878"/>
            <a:ext cx="3633004" cy="1572063"/>
            <a:chOff x="899346" y="1290862"/>
            <a:chExt cx="2481391" cy="887388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2C77798-1E2C-A648-B5CB-ADA689FB3663}"/>
                </a:ext>
              </a:extLst>
            </p:cNvPr>
            <p:cNvSpPr/>
            <p:nvPr/>
          </p:nvSpPr>
          <p:spPr>
            <a:xfrm>
              <a:off x="899346" y="1290862"/>
              <a:ext cx="1241634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9939826-7CFA-4B4E-8A11-A2D78F0988CE}"/>
                </a:ext>
              </a:extLst>
            </p:cNvPr>
            <p:cNvSpPr/>
            <p:nvPr/>
          </p:nvSpPr>
          <p:spPr>
            <a:xfrm>
              <a:off x="2139103" y="1305546"/>
              <a:ext cx="1241634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13" y="2770138"/>
            <a:ext cx="393022" cy="3930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/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blipFill>
                <a:blip r:embed="rId3"/>
                <a:stretch>
                  <a:fillRect l="-3636" t="-6452" r="-5455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7A7C6614-2776-5A45-A47E-90A8B2B21C67}"/>
              </a:ext>
            </a:extLst>
          </p:cNvPr>
          <p:cNvGrpSpPr/>
          <p:nvPr/>
        </p:nvGrpSpPr>
        <p:grpSpPr>
          <a:xfrm flipH="1">
            <a:off x="424927" y="2216489"/>
            <a:ext cx="3633004" cy="1572063"/>
            <a:chOff x="4227146" y="2381278"/>
            <a:chExt cx="3633004" cy="1572063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00CDCC36-0ED3-9246-85CD-100C23451760}"/>
                </a:ext>
              </a:extLst>
            </p:cNvPr>
            <p:cNvSpPr/>
            <p:nvPr/>
          </p:nvSpPr>
          <p:spPr>
            <a:xfrm>
              <a:off x="4227146" y="2381278"/>
              <a:ext cx="1817876" cy="1546049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0CD669D-06EF-AB43-94BA-88C052BCB6AE}"/>
                </a:ext>
              </a:extLst>
            </p:cNvPr>
            <p:cNvSpPr/>
            <p:nvPr/>
          </p:nvSpPr>
          <p:spPr>
            <a:xfrm>
              <a:off x="6042274" y="2407292"/>
              <a:ext cx="1817876" cy="1546049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39485" y="2966649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198658E4-1408-2345-AB4A-1B043095F932}"/>
              </a:ext>
            </a:extLst>
          </p:cNvPr>
          <p:cNvGrpSpPr/>
          <p:nvPr/>
        </p:nvGrpSpPr>
        <p:grpSpPr>
          <a:xfrm>
            <a:off x="-182090" y="2219488"/>
            <a:ext cx="7282823" cy="1584452"/>
            <a:chOff x="-182090" y="2203990"/>
            <a:chExt cx="7282823" cy="158445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5E91A9D-A086-1147-A682-C50CAA3FE27B}"/>
                </a:ext>
              </a:extLst>
            </p:cNvPr>
            <p:cNvGrpSpPr/>
            <p:nvPr/>
          </p:nvGrpSpPr>
          <p:grpSpPr>
            <a:xfrm>
              <a:off x="3467729" y="2216379"/>
              <a:ext cx="3633004" cy="1572063"/>
              <a:chOff x="899346" y="1290862"/>
              <a:chExt cx="2481391" cy="887388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7E74126F-8ECB-A34B-A17C-50E3746D53EF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353CBB56-C3BD-FF47-9DF8-B1F520F96E64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5AD08F0-C644-4C41-8E55-948B16120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00896" y="2757639"/>
              <a:ext cx="393022" cy="393022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D565897-4CBF-A64A-B6F9-54F356D64DFA}"/>
                </a:ext>
              </a:extLst>
            </p:cNvPr>
            <p:cNvGrpSpPr/>
            <p:nvPr/>
          </p:nvGrpSpPr>
          <p:grpSpPr>
            <a:xfrm flipH="1">
              <a:off x="-182090" y="2203990"/>
              <a:ext cx="3633004" cy="1572063"/>
              <a:chOff x="4227146" y="2381278"/>
              <a:chExt cx="3633004" cy="1572063"/>
            </a:xfrm>
          </p:grpSpPr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FED5276D-5256-2E45-AC19-1B1E79637DA6}"/>
                  </a:ext>
                </a:extLst>
              </p:cNvPr>
              <p:cNvSpPr/>
              <p:nvPr/>
            </p:nvSpPr>
            <p:spPr>
              <a:xfrm>
                <a:off x="4227146" y="2381278"/>
                <a:ext cx="1817876" cy="1546049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784C3C16-4839-134F-9A8B-F35476B18E8B}"/>
                  </a:ext>
                </a:extLst>
              </p:cNvPr>
              <p:cNvSpPr/>
              <p:nvPr/>
            </p:nvSpPr>
            <p:spPr>
              <a:xfrm>
                <a:off x="6042274" y="2407292"/>
                <a:ext cx="1817876" cy="1546049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D907A2A-DF39-8646-A848-283B7BFF82F0}"/>
                  </a:ext>
                </a:extLst>
              </p:cNvPr>
              <p:cNvSpPr txBox="1"/>
              <p:nvPr/>
            </p:nvSpPr>
            <p:spPr>
              <a:xfrm>
                <a:off x="5004804" y="3937702"/>
                <a:ext cx="2587888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+2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D907A2A-DF39-8646-A848-283B7BFF8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804" y="3937702"/>
                <a:ext cx="2587888" cy="369332"/>
              </a:xfrm>
              <a:prstGeom prst="rect">
                <a:avLst/>
              </a:prstGeom>
              <a:blipFill>
                <a:blip r:embed="rId4"/>
                <a:stretch>
                  <a:fillRect l="-1942" t="-3226" r="-2913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D9DCC3AA-B7C6-5D4A-BDD2-488A4AADA62F}"/>
              </a:ext>
            </a:extLst>
          </p:cNvPr>
          <p:cNvGrpSpPr/>
          <p:nvPr/>
        </p:nvGrpSpPr>
        <p:grpSpPr>
          <a:xfrm>
            <a:off x="3471458" y="3197473"/>
            <a:ext cx="664272" cy="740229"/>
            <a:chOff x="3471458" y="3197473"/>
            <a:chExt cx="664272" cy="740229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D0D241D-E883-F64D-B72A-B0E8DEFF2DE9}"/>
                </a:ext>
              </a:extLst>
            </p:cNvPr>
            <p:cNvSpPr/>
            <p:nvPr/>
          </p:nvSpPr>
          <p:spPr>
            <a:xfrm rot="12495348">
              <a:off x="3471458" y="3197473"/>
              <a:ext cx="664272" cy="369687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/>
                <p:nvPr/>
              </p:nvSpPr>
              <p:spPr>
                <a:xfrm>
                  <a:off x="3651304" y="3568370"/>
                  <a:ext cx="256609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1304" y="3568370"/>
                  <a:ext cx="256609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33333" r="-14286" b="-322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71654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57931" y="2969407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F8C17F-2EC0-4D4C-A4AE-C493036D5D49}"/>
              </a:ext>
            </a:extLst>
          </p:cNvPr>
          <p:cNvGrpSpPr/>
          <p:nvPr/>
        </p:nvGrpSpPr>
        <p:grpSpPr>
          <a:xfrm>
            <a:off x="4074746" y="2228878"/>
            <a:ext cx="3633004" cy="1572063"/>
            <a:chOff x="899346" y="1290862"/>
            <a:chExt cx="2481391" cy="887388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2C77798-1E2C-A648-B5CB-ADA689FB3663}"/>
                </a:ext>
              </a:extLst>
            </p:cNvPr>
            <p:cNvSpPr/>
            <p:nvPr/>
          </p:nvSpPr>
          <p:spPr>
            <a:xfrm>
              <a:off x="899346" y="1290862"/>
              <a:ext cx="1241634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9939826-7CFA-4B4E-8A11-A2D78F0988CE}"/>
                </a:ext>
              </a:extLst>
            </p:cNvPr>
            <p:cNvSpPr/>
            <p:nvPr/>
          </p:nvSpPr>
          <p:spPr>
            <a:xfrm>
              <a:off x="2139103" y="1305546"/>
              <a:ext cx="1241634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13" y="2770138"/>
            <a:ext cx="393022" cy="3930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/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blipFill>
                <a:blip r:embed="rId3"/>
                <a:stretch>
                  <a:fillRect l="-3636" t="-6452" r="-5455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7A7C6614-2776-5A45-A47E-90A8B2B21C67}"/>
              </a:ext>
            </a:extLst>
          </p:cNvPr>
          <p:cNvGrpSpPr/>
          <p:nvPr/>
        </p:nvGrpSpPr>
        <p:grpSpPr>
          <a:xfrm flipH="1">
            <a:off x="424927" y="2216489"/>
            <a:ext cx="3633004" cy="1572063"/>
            <a:chOff x="4227146" y="2381278"/>
            <a:chExt cx="3633004" cy="1572063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00CDCC36-0ED3-9246-85CD-100C23451760}"/>
                </a:ext>
              </a:extLst>
            </p:cNvPr>
            <p:cNvSpPr/>
            <p:nvPr/>
          </p:nvSpPr>
          <p:spPr>
            <a:xfrm>
              <a:off x="4227146" y="2381278"/>
              <a:ext cx="1817876" cy="1546049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0CD669D-06EF-AB43-94BA-88C052BCB6AE}"/>
                </a:ext>
              </a:extLst>
            </p:cNvPr>
            <p:cNvSpPr/>
            <p:nvPr/>
          </p:nvSpPr>
          <p:spPr>
            <a:xfrm>
              <a:off x="6042274" y="2407292"/>
              <a:ext cx="1817876" cy="1546049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39485" y="2966649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198658E4-1408-2345-AB4A-1B043095F932}"/>
              </a:ext>
            </a:extLst>
          </p:cNvPr>
          <p:cNvGrpSpPr/>
          <p:nvPr/>
        </p:nvGrpSpPr>
        <p:grpSpPr>
          <a:xfrm>
            <a:off x="-507555" y="2219488"/>
            <a:ext cx="7282823" cy="1584452"/>
            <a:chOff x="-182090" y="2203990"/>
            <a:chExt cx="7282823" cy="158445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5E91A9D-A086-1147-A682-C50CAA3FE27B}"/>
                </a:ext>
              </a:extLst>
            </p:cNvPr>
            <p:cNvGrpSpPr/>
            <p:nvPr/>
          </p:nvGrpSpPr>
          <p:grpSpPr>
            <a:xfrm>
              <a:off x="3467729" y="2216379"/>
              <a:ext cx="3633004" cy="1572063"/>
              <a:chOff x="899346" y="1290862"/>
              <a:chExt cx="2481391" cy="887388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7E74126F-8ECB-A34B-A17C-50E3746D53EF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353CBB56-C3BD-FF47-9DF8-B1F520F96E64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5AD08F0-C644-4C41-8E55-948B16120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00896" y="2757639"/>
              <a:ext cx="393022" cy="393022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D565897-4CBF-A64A-B6F9-54F356D64DFA}"/>
                </a:ext>
              </a:extLst>
            </p:cNvPr>
            <p:cNvGrpSpPr/>
            <p:nvPr/>
          </p:nvGrpSpPr>
          <p:grpSpPr>
            <a:xfrm flipH="1">
              <a:off x="-182090" y="2203990"/>
              <a:ext cx="3633004" cy="1572063"/>
              <a:chOff x="4227146" y="2381278"/>
              <a:chExt cx="3633004" cy="1572063"/>
            </a:xfrm>
          </p:grpSpPr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FED5276D-5256-2E45-AC19-1B1E79637DA6}"/>
                  </a:ext>
                </a:extLst>
              </p:cNvPr>
              <p:cNvSpPr/>
              <p:nvPr/>
            </p:nvSpPr>
            <p:spPr>
              <a:xfrm>
                <a:off x="4227146" y="2381278"/>
                <a:ext cx="1817876" cy="1546049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784C3C16-4839-134F-9A8B-F35476B18E8B}"/>
                  </a:ext>
                </a:extLst>
              </p:cNvPr>
              <p:cNvSpPr/>
              <p:nvPr/>
            </p:nvSpPr>
            <p:spPr>
              <a:xfrm>
                <a:off x="6042274" y="2407292"/>
                <a:ext cx="1817876" cy="1546049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D907A2A-DF39-8646-A848-283B7BFF82F0}"/>
                  </a:ext>
                </a:extLst>
              </p:cNvPr>
              <p:cNvSpPr txBox="1"/>
              <p:nvPr/>
            </p:nvSpPr>
            <p:spPr>
              <a:xfrm>
                <a:off x="4595930" y="4143125"/>
                <a:ext cx="2466124" cy="18171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𝑓𝑡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2400" b="0" dirty="0"/>
              </a:p>
              <a:p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𝑓𝑡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</m:d>
                      </m:e>
                    </m:func>
                  </m:oMath>
                </a14:m>
                <a:endParaRPr lang="en-US" sz="2400" dirty="0"/>
              </a:p>
              <a:p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− 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𝑓𝑡</m:t>
                            </m:r>
                          </m:e>
                        </m:d>
                      </m:e>
                    </m:func>
                  </m:oMath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D907A2A-DF39-8646-A848-283B7BFF8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5930" y="4143125"/>
                <a:ext cx="2466124" cy="1817101"/>
              </a:xfrm>
              <a:prstGeom prst="rect">
                <a:avLst/>
              </a:prstGeom>
              <a:blipFill>
                <a:blip r:embed="rId4"/>
                <a:stretch>
                  <a:fillRect l="-7179" t="-6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D9DCC3AA-B7C6-5D4A-BDD2-488A4AADA62F}"/>
              </a:ext>
            </a:extLst>
          </p:cNvPr>
          <p:cNvGrpSpPr/>
          <p:nvPr/>
        </p:nvGrpSpPr>
        <p:grpSpPr>
          <a:xfrm>
            <a:off x="3104343" y="3168677"/>
            <a:ext cx="1141338" cy="846138"/>
            <a:chOff x="3151333" y="3122301"/>
            <a:chExt cx="1141338" cy="846138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D0D241D-E883-F64D-B72A-B0E8DEFF2DE9}"/>
                </a:ext>
              </a:extLst>
            </p:cNvPr>
            <p:cNvSpPr/>
            <p:nvPr/>
          </p:nvSpPr>
          <p:spPr>
            <a:xfrm rot="12495348">
              <a:off x="3172802" y="3122301"/>
              <a:ext cx="942829" cy="524712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/>
                <p:nvPr/>
              </p:nvSpPr>
              <p:spPr>
                <a:xfrm>
                  <a:off x="3151333" y="3599107"/>
                  <a:ext cx="1141338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/2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1333" y="3599107"/>
                  <a:ext cx="1141338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5435" r="-4348" b="-2903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2344B62-C7DA-2E4F-96DC-B2203A2E002D}"/>
              </a:ext>
            </a:extLst>
          </p:cNvPr>
          <p:cNvGrpSpPr/>
          <p:nvPr/>
        </p:nvGrpSpPr>
        <p:grpSpPr>
          <a:xfrm>
            <a:off x="1168100" y="3812583"/>
            <a:ext cx="8338579" cy="2227345"/>
            <a:chOff x="1168100" y="3812583"/>
            <a:chExt cx="8338579" cy="2227345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25AFDEC-2F80-2542-A4A7-9ED6B35DA3FD}"/>
                </a:ext>
              </a:extLst>
            </p:cNvPr>
            <p:cNvSpPr/>
            <p:nvPr/>
          </p:nvSpPr>
          <p:spPr>
            <a:xfrm>
              <a:off x="6803756" y="3812583"/>
              <a:ext cx="974467" cy="1363851"/>
            </a:xfrm>
            <a:custGeom>
              <a:avLst/>
              <a:gdLst>
                <a:gd name="connsiteX0" fmla="*/ 0 w 974467"/>
                <a:gd name="connsiteY0" fmla="*/ 1363851 h 1363851"/>
                <a:gd name="connsiteX1" fmla="*/ 929898 w 974467"/>
                <a:gd name="connsiteY1" fmla="*/ 1007390 h 1363851"/>
                <a:gd name="connsiteX2" fmla="*/ 836908 w 974467"/>
                <a:gd name="connsiteY2" fmla="*/ 0 h 1363851"/>
                <a:gd name="connsiteX3" fmla="*/ 836908 w 974467"/>
                <a:gd name="connsiteY3" fmla="*/ 0 h 1363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4467" h="1363851">
                  <a:moveTo>
                    <a:pt x="0" y="1363851"/>
                  </a:moveTo>
                  <a:cubicBezTo>
                    <a:pt x="395206" y="1299274"/>
                    <a:pt x="790413" y="1234698"/>
                    <a:pt x="929898" y="1007390"/>
                  </a:cubicBezTo>
                  <a:cubicBezTo>
                    <a:pt x="1069383" y="780082"/>
                    <a:pt x="836908" y="0"/>
                    <a:pt x="836908" y="0"/>
                  </a:cubicBezTo>
                  <a:lnTo>
                    <a:pt x="836908" y="0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49D4F789-3E35-0142-BB29-1471E9A5691A}"/>
                </a:ext>
              </a:extLst>
            </p:cNvPr>
            <p:cNvSpPr/>
            <p:nvPr/>
          </p:nvSpPr>
          <p:spPr>
            <a:xfrm rot="20518828" flipH="1">
              <a:off x="2024862" y="4159168"/>
              <a:ext cx="2065839" cy="1363851"/>
            </a:xfrm>
            <a:custGeom>
              <a:avLst/>
              <a:gdLst>
                <a:gd name="connsiteX0" fmla="*/ 0 w 974467"/>
                <a:gd name="connsiteY0" fmla="*/ 1363851 h 1363851"/>
                <a:gd name="connsiteX1" fmla="*/ 929898 w 974467"/>
                <a:gd name="connsiteY1" fmla="*/ 1007390 h 1363851"/>
                <a:gd name="connsiteX2" fmla="*/ 836908 w 974467"/>
                <a:gd name="connsiteY2" fmla="*/ 0 h 1363851"/>
                <a:gd name="connsiteX3" fmla="*/ 836908 w 974467"/>
                <a:gd name="connsiteY3" fmla="*/ 0 h 1363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4467" h="1363851">
                  <a:moveTo>
                    <a:pt x="0" y="1363851"/>
                  </a:moveTo>
                  <a:cubicBezTo>
                    <a:pt x="395206" y="1299274"/>
                    <a:pt x="790413" y="1234698"/>
                    <a:pt x="929898" y="1007390"/>
                  </a:cubicBezTo>
                  <a:cubicBezTo>
                    <a:pt x="1069383" y="780082"/>
                    <a:pt x="836908" y="0"/>
                    <a:pt x="836908" y="0"/>
                  </a:cubicBezTo>
                  <a:lnTo>
                    <a:pt x="836908" y="0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F94215B-6430-8E48-9B21-AFE272CF4D3A}"/>
                </a:ext>
              </a:extLst>
            </p:cNvPr>
            <p:cNvSpPr txBox="1"/>
            <p:nvPr/>
          </p:nvSpPr>
          <p:spPr>
            <a:xfrm>
              <a:off x="1168100" y="5578263"/>
              <a:ext cx="2968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Signal nullified 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C58AE7E-E8EC-024E-AC11-BAF283A6D154}"/>
                </a:ext>
              </a:extLst>
            </p:cNvPr>
            <p:cNvSpPr txBox="1"/>
            <p:nvPr/>
          </p:nvSpPr>
          <p:spPr>
            <a:xfrm>
              <a:off x="6538108" y="5126439"/>
              <a:ext cx="2968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Signal nullified 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1329B01-2336-844A-94C2-B83B5F990755}"/>
              </a:ext>
            </a:extLst>
          </p:cNvPr>
          <p:cNvGrpSpPr/>
          <p:nvPr/>
        </p:nvGrpSpPr>
        <p:grpSpPr>
          <a:xfrm>
            <a:off x="3642852" y="537475"/>
            <a:ext cx="4203506" cy="1569660"/>
            <a:chOff x="2694154" y="845475"/>
            <a:chExt cx="4203506" cy="156966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1C3E2D9-DECE-CA43-BBEB-C53E49F19739}"/>
                </a:ext>
              </a:extLst>
            </p:cNvPr>
            <p:cNvSpPr txBox="1"/>
            <p:nvPr/>
          </p:nvSpPr>
          <p:spPr>
            <a:xfrm>
              <a:off x="4667328" y="845475"/>
              <a:ext cx="223033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Signal amplified</a:t>
              </a:r>
            </a:p>
            <a:p>
              <a:pPr algn="ctr"/>
              <a:r>
                <a:rPr lang="en-US" sz="2400" dirty="0"/>
                <a:t>(perfect constructive interference)</a:t>
              </a: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ED8C20B5-4D74-D148-84D7-F6BA9F4C4B65}"/>
                </a:ext>
              </a:extLst>
            </p:cNvPr>
            <p:cNvSpPr/>
            <p:nvPr/>
          </p:nvSpPr>
          <p:spPr>
            <a:xfrm>
              <a:off x="2694154" y="1100380"/>
              <a:ext cx="2048327" cy="1313556"/>
            </a:xfrm>
            <a:custGeom>
              <a:avLst/>
              <a:gdLst>
                <a:gd name="connsiteX0" fmla="*/ 1156067 w 1156067"/>
                <a:gd name="connsiteY0" fmla="*/ 0 h 309967"/>
                <a:gd name="connsiteX1" fmla="*/ 148677 w 1156067"/>
                <a:gd name="connsiteY1" fmla="*/ 30997 h 309967"/>
                <a:gd name="connsiteX2" fmla="*/ 24691 w 1156067"/>
                <a:gd name="connsiteY2" fmla="*/ 309967 h 30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6067" h="309967">
                  <a:moveTo>
                    <a:pt x="1156067" y="0"/>
                  </a:moveTo>
                  <a:lnTo>
                    <a:pt x="148677" y="30997"/>
                  </a:lnTo>
                  <a:cubicBezTo>
                    <a:pt x="-39885" y="82658"/>
                    <a:pt x="-7597" y="196312"/>
                    <a:pt x="24691" y="309967"/>
                  </a:cubicBez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684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sinusoids: Gain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57931" y="2969407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13" y="2770138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39485" y="2966649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431" y="2773137"/>
            <a:ext cx="393022" cy="39302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9DCC3AA-B7C6-5D4A-BDD2-488A4AADA62F}"/>
              </a:ext>
            </a:extLst>
          </p:cNvPr>
          <p:cNvGrpSpPr/>
          <p:nvPr/>
        </p:nvGrpSpPr>
        <p:grpSpPr>
          <a:xfrm>
            <a:off x="3104343" y="3847103"/>
            <a:ext cx="1141338" cy="846138"/>
            <a:chOff x="3151333" y="3122301"/>
            <a:chExt cx="1141338" cy="846138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D0D241D-E883-F64D-B72A-B0E8DEFF2DE9}"/>
                </a:ext>
              </a:extLst>
            </p:cNvPr>
            <p:cNvSpPr/>
            <p:nvPr/>
          </p:nvSpPr>
          <p:spPr>
            <a:xfrm rot="12495348">
              <a:off x="3172802" y="3122301"/>
              <a:ext cx="942829" cy="524712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/>
                <p:nvPr/>
              </p:nvSpPr>
              <p:spPr>
                <a:xfrm>
                  <a:off x="3151333" y="3599107"/>
                  <a:ext cx="1141338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/2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1333" y="3599107"/>
                  <a:ext cx="1141338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5435" r="-4348" b="-2903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D4F500-3FEF-574A-973E-FB78B846C1CD}"/>
              </a:ext>
            </a:extLst>
          </p:cNvPr>
          <p:cNvGrpSpPr/>
          <p:nvPr/>
        </p:nvGrpSpPr>
        <p:grpSpPr>
          <a:xfrm>
            <a:off x="167127" y="2174010"/>
            <a:ext cx="8400081" cy="1445735"/>
            <a:chOff x="218225" y="5074552"/>
            <a:chExt cx="8400081" cy="1445735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99A6253-E913-BC42-BD71-0A425AB112E5}"/>
                </a:ext>
              </a:extLst>
            </p:cNvPr>
            <p:cNvCxnSpPr>
              <a:cxnSpLocks/>
            </p:cNvCxnSpPr>
            <p:nvPr/>
          </p:nvCxnSpPr>
          <p:spPr>
            <a:xfrm>
              <a:off x="4136671" y="6469441"/>
              <a:ext cx="4481635" cy="0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D7BDCB3-8615-5F4F-9D46-DA9F1CA491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8225" y="6466683"/>
              <a:ext cx="3918445" cy="0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7542808-8F23-5F4B-9383-03D8190CF8F6}"/>
                </a:ext>
              </a:extLst>
            </p:cNvPr>
            <p:cNvSpPr/>
            <p:nvPr/>
          </p:nvSpPr>
          <p:spPr>
            <a:xfrm>
              <a:off x="3122400" y="5074552"/>
              <a:ext cx="1078364" cy="1394300"/>
            </a:xfrm>
            <a:prstGeom prst="rect">
              <a:avLst/>
            </a:prstGeom>
            <a:noFill/>
            <a:ln w="317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96FC0FD-1833-A445-948A-4184401BC369}"/>
                </a:ext>
              </a:extLst>
            </p:cNvPr>
            <p:cNvSpPr/>
            <p:nvPr/>
          </p:nvSpPr>
          <p:spPr>
            <a:xfrm>
              <a:off x="3137899" y="6307810"/>
              <a:ext cx="1045572" cy="2124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6E11966-D49C-B546-96C5-0436ED88E30C}"/>
                  </a:ext>
                </a:extLst>
              </p:cNvPr>
              <p:cNvSpPr txBox="1"/>
              <p:nvPr/>
            </p:nvSpPr>
            <p:spPr>
              <a:xfrm>
                <a:off x="2346679" y="3002435"/>
                <a:ext cx="655179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/4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6E11966-D49C-B546-96C5-0436ED88E3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6679" y="3002435"/>
                <a:ext cx="655179" cy="307777"/>
              </a:xfrm>
              <a:prstGeom prst="rect">
                <a:avLst/>
              </a:prstGeom>
              <a:blipFill>
                <a:blip r:embed="rId5"/>
                <a:stretch>
                  <a:fillRect l="-1923" r="-7692" b="-2692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41C6343-85D6-134E-A16E-E8DD88540735}"/>
                  </a:ext>
                </a:extLst>
              </p:cNvPr>
              <p:cNvSpPr txBox="1"/>
              <p:nvPr/>
            </p:nvSpPr>
            <p:spPr>
              <a:xfrm>
                <a:off x="4203601" y="3006512"/>
                <a:ext cx="462819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/4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41C6343-85D6-134E-A16E-E8DD88540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3601" y="3006512"/>
                <a:ext cx="462819" cy="307777"/>
              </a:xfrm>
              <a:prstGeom prst="rect">
                <a:avLst/>
              </a:prstGeom>
              <a:blipFill>
                <a:blip r:embed="rId6"/>
                <a:stretch>
                  <a:fillRect l="-13514" r="-10811" b="-2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DB2099B-040D-C340-B0FE-F922171C698A}"/>
                  </a:ext>
                </a:extLst>
              </p:cNvPr>
              <p:cNvSpPr txBox="1"/>
              <p:nvPr/>
            </p:nvSpPr>
            <p:spPr>
              <a:xfrm>
                <a:off x="3517502" y="3013231"/>
                <a:ext cx="2003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DB2099B-040D-C340-B0FE-F922171C6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7502" y="3013231"/>
                <a:ext cx="200375" cy="307777"/>
              </a:xfrm>
              <a:prstGeom prst="rect">
                <a:avLst/>
              </a:prstGeom>
              <a:blipFill>
                <a:blip r:embed="rId7"/>
                <a:stretch>
                  <a:fillRect l="-23529" r="-23529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D419B2BE-2CAF-C94A-BE8D-EED877C08460}"/>
              </a:ext>
            </a:extLst>
          </p:cNvPr>
          <p:cNvGrpSpPr/>
          <p:nvPr/>
        </p:nvGrpSpPr>
        <p:grpSpPr>
          <a:xfrm>
            <a:off x="3853728" y="692048"/>
            <a:ext cx="3257314" cy="1386077"/>
            <a:chOff x="3853728" y="692048"/>
            <a:chExt cx="3257314" cy="1386077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79B06DC-B7CA-0B4F-885C-AABFA3398AC2}"/>
                </a:ext>
              </a:extLst>
            </p:cNvPr>
            <p:cNvSpPr txBox="1"/>
            <p:nvPr/>
          </p:nvSpPr>
          <p:spPr>
            <a:xfrm>
              <a:off x="4435009" y="692048"/>
              <a:ext cx="26760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Power gain due to the array structure</a:t>
              </a: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09CAFE84-CD84-C64E-8624-3A12F00C3B22}"/>
                </a:ext>
              </a:extLst>
            </p:cNvPr>
            <p:cNvSpPr/>
            <p:nvPr/>
          </p:nvSpPr>
          <p:spPr>
            <a:xfrm>
              <a:off x="3853728" y="1523045"/>
              <a:ext cx="1162563" cy="555080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CDC550D-6BEF-4F4B-88DA-120E711ACAA5}"/>
              </a:ext>
            </a:extLst>
          </p:cNvPr>
          <p:cNvCxnSpPr>
            <a:cxnSpLocks/>
          </p:cNvCxnSpPr>
          <p:nvPr/>
        </p:nvCxnSpPr>
        <p:spPr>
          <a:xfrm flipV="1">
            <a:off x="3630610" y="1905911"/>
            <a:ext cx="1" cy="1089434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7E1B873D-DF34-D740-91A2-0EFEE02B7C3A}"/>
              </a:ext>
            </a:extLst>
          </p:cNvPr>
          <p:cNvSpPr txBox="1"/>
          <p:nvPr/>
        </p:nvSpPr>
        <p:spPr>
          <a:xfrm>
            <a:off x="6185917" y="2151627"/>
            <a:ext cx="2511639" cy="914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Distance from the center of the array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D9F89EF-A100-7347-A7BF-0BDA061F883B}"/>
              </a:ext>
            </a:extLst>
          </p:cNvPr>
          <p:cNvGrpSpPr/>
          <p:nvPr/>
        </p:nvGrpSpPr>
        <p:grpSpPr>
          <a:xfrm>
            <a:off x="2238780" y="2481490"/>
            <a:ext cx="5303340" cy="3768419"/>
            <a:chOff x="2238780" y="2586420"/>
            <a:chExt cx="5303340" cy="376841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8C12768-FB19-B34F-8E22-30BB2870298D}"/>
                    </a:ext>
                  </a:extLst>
                </p:cNvPr>
                <p:cNvSpPr txBox="1"/>
                <p:nvPr/>
              </p:nvSpPr>
              <p:spPr>
                <a:xfrm>
                  <a:off x="4057930" y="5348523"/>
                  <a:ext cx="2676033" cy="9936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/>
                    <a:t>Constant phase difference of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8C12768-FB19-B34F-8E22-30BB287029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57930" y="5348523"/>
                  <a:ext cx="2676033" cy="993605"/>
                </a:xfrm>
                <a:prstGeom prst="rect">
                  <a:avLst/>
                </a:prstGeom>
                <a:blipFill>
                  <a:blip r:embed="rId8"/>
                  <a:stretch>
                    <a:fillRect t="-5063" b="-50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05772AB6-CBCC-FC4D-8B2E-10206116E4B9}"/>
                </a:ext>
              </a:extLst>
            </p:cNvPr>
            <p:cNvSpPr/>
            <p:nvPr/>
          </p:nvSpPr>
          <p:spPr>
            <a:xfrm rot="3245936">
              <a:off x="749190" y="4076010"/>
              <a:ext cx="3768419" cy="789239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E93E11F0-1B91-6641-BFBE-F6626CBC880F}"/>
                </a:ext>
              </a:extLst>
            </p:cNvPr>
            <p:cNvSpPr/>
            <p:nvPr/>
          </p:nvSpPr>
          <p:spPr>
            <a:xfrm rot="7903409">
              <a:off x="5967600" y="4053489"/>
              <a:ext cx="2621966" cy="527074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5487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sinusoids: Gain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57931" y="2969407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13" y="2770138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39485" y="2966649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431" y="2773137"/>
            <a:ext cx="393022" cy="39302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9DCC3AA-B7C6-5D4A-BDD2-488A4AADA62F}"/>
              </a:ext>
            </a:extLst>
          </p:cNvPr>
          <p:cNvGrpSpPr/>
          <p:nvPr/>
        </p:nvGrpSpPr>
        <p:grpSpPr>
          <a:xfrm>
            <a:off x="3104343" y="3847103"/>
            <a:ext cx="1141338" cy="846138"/>
            <a:chOff x="3151333" y="3122301"/>
            <a:chExt cx="1141338" cy="846138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D0D241D-E883-F64D-B72A-B0E8DEFF2DE9}"/>
                </a:ext>
              </a:extLst>
            </p:cNvPr>
            <p:cNvSpPr/>
            <p:nvPr/>
          </p:nvSpPr>
          <p:spPr>
            <a:xfrm rot="12495348">
              <a:off x="3172802" y="3122301"/>
              <a:ext cx="942829" cy="524712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/>
                <p:nvPr/>
              </p:nvSpPr>
              <p:spPr>
                <a:xfrm>
                  <a:off x="3151333" y="3599107"/>
                  <a:ext cx="1141338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/2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1333" y="3599107"/>
                  <a:ext cx="1141338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5435" r="-4348" b="-2903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D4F500-3FEF-574A-973E-FB78B846C1CD}"/>
              </a:ext>
            </a:extLst>
          </p:cNvPr>
          <p:cNvGrpSpPr/>
          <p:nvPr/>
        </p:nvGrpSpPr>
        <p:grpSpPr>
          <a:xfrm>
            <a:off x="167127" y="2174010"/>
            <a:ext cx="8400081" cy="1445735"/>
            <a:chOff x="218225" y="5074552"/>
            <a:chExt cx="8400081" cy="1445735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99A6253-E913-BC42-BD71-0A425AB112E5}"/>
                </a:ext>
              </a:extLst>
            </p:cNvPr>
            <p:cNvCxnSpPr>
              <a:cxnSpLocks/>
            </p:cNvCxnSpPr>
            <p:nvPr/>
          </p:nvCxnSpPr>
          <p:spPr>
            <a:xfrm>
              <a:off x="4136671" y="6469441"/>
              <a:ext cx="4481635" cy="0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D7BDCB3-8615-5F4F-9D46-DA9F1CA491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8225" y="6466683"/>
              <a:ext cx="3918445" cy="0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7542808-8F23-5F4B-9383-03D8190CF8F6}"/>
                </a:ext>
              </a:extLst>
            </p:cNvPr>
            <p:cNvSpPr/>
            <p:nvPr/>
          </p:nvSpPr>
          <p:spPr>
            <a:xfrm>
              <a:off x="3122400" y="5074552"/>
              <a:ext cx="1078364" cy="1394300"/>
            </a:xfrm>
            <a:prstGeom prst="rect">
              <a:avLst/>
            </a:prstGeom>
            <a:noFill/>
            <a:ln w="317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96FC0FD-1833-A445-948A-4184401BC369}"/>
                </a:ext>
              </a:extLst>
            </p:cNvPr>
            <p:cNvSpPr/>
            <p:nvPr/>
          </p:nvSpPr>
          <p:spPr>
            <a:xfrm>
              <a:off x="3137899" y="6307810"/>
              <a:ext cx="1045572" cy="2124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6E11966-D49C-B546-96C5-0436ED88E30C}"/>
                  </a:ext>
                </a:extLst>
              </p:cNvPr>
              <p:cNvSpPr txBox="1"/>
              <p:nvPr/>
            </p:nvSpPr>
            <p:spPr>
              <a:xfrm>
                <a:off x="2346679" y="3002435"/>
                <a:ext cx="655179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/4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6E11966-D49C-B546-96C5-0436ED88E3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6679" y="3002435"/>
                <a:ext cx="655179" cy="307777"/>
              </a:xfrm>
              <a:prstGeom prst="rect">
                <a:avLst/>
              </a:prstGeom>
              <a:blipFill>
                <a:blip r:embed="rId5"/>
                <a:stretch>
                  <a:fillRect l="-1923" r="-7692" b="-2692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41C6343-85D6-134E-A16E-E8DD88540735}"/>
                  </a:ext>
                </a:extLst>
              </p:cNvPr>
              <p:cNvSpPr txBox="1"/>
              <p:nvPr/>
            </p:nvSpPr>
            <p:spPr>
              <a:xfrm>
                <a:off x="4203601" y="3006512"/>
                <a:ext cx="462819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/4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41C6343-85D6-134E-A16E-E8DD88540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3601" y="3006512"/>
                <a:ext cx="462819" cy="307777"/>
              </a:xfrm>
              <a:prstGeom prst="rect">
                <a:avLst/>
              </a:prstGeom>
              <a:blipFill>
                <a:blip r:embed="rId6"/>
                <a:stretch>
                  <a:fillRect l="-13514" r="-10811" b="-2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DB2099B-040D-C340-B0FE-F922171C698A}"/>
                  </a:ext>
                </a:extLst>
              </p:cNvPr>
              <p:cNvSpPr txBox="1"/>
              <p:nvPr/>
            </p:nvSpPr>
            <p:spPr>
              <a:xfrm>
                <a:off x="3517502" y="3013231"/>
                <a:ext cx="2003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DB2099B-040D-C340-B0FE-F922171C6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7502" y="3013231"/>
                <a:ext cx="200375" cy="307777"/>
              </a:xfrm>
              <a:prstGeom prst="rect">
                <a:avLst/>
              </a:prstGeom>
              <a:blipFill>
                <a:blip r:embed="rId7"/>
                <a:stretch>
                  <a:fillRect l="-23529" r="-23529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D419B2BE-2CAF-C94A-BE8D-EED877C08460}"/>
              </a:ext>
            </a:extLst>
          </p:cNvPr>
          <p:cNvGrpSpPr/>
          <p:nvPr/>
        </p:nvGrpSpPr>
        <p:grpSpPr>
          <a:xfrm>
            <a:off x="3853728" y="692048"/>
            <a:ext cx="3257314" cy="1386077"/>
            <a:chOff x="3853728" y="692048"/>
            <a:chExt cx="3257314" cy="1386077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79B06DC-B7CA-0B4F-885C-AABFA3398AC2}"/>
                </a:ext>
              </a:extLst>
            </p:cNvPr>
            <p:cNvSpPr txBox="1"/>
            <p:nvPr/>
          </p:nvSpPr>
          <p:spPr>
            <a:xfrm>
              <a:off x="4435009" y="692048"/>
              <a:ext cx="26760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Power gain due to the array structure</a:t>
              </a: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09CAFE84-CD84-C64E-8624-3A12F00C3B22}"/>
                </a:ext>
              </a:extLst>
            </p:cNvPr>
            <p:cNvSpPr/>
            <p:nvPr/>
          </p:nvSpPr>
          <p:spPr>
            <a:xfrm>
              <a:off x="3853728" y="1523045"/>
              <a:ext cx="1162563" cy="555080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CDC550D-6BEF-4F4B-88DA-120E711ACAA5}"/>
              </a:ext>
            </a:extLst>
          </p:cNvPr>
          <p:cNvCxnSpPr>
            <a:cxnSpLocks/>
          </p:cNvCxnSpPr>
          <p:nvPr/>
        </p:nvCxnSpPr>
        <p:spPr>
          <a:xfrm flipV="1">
            <a:off x="3630610" y="1905911"/>
            <a:ext cx="1" cy="1089434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7E1B873D-DF34-D740-91A2-0EFEE02B7C3A}"/>
              </a:ext>
            </a:extLst>
          </p:cNvPr>
          <p:cNvSpPr txBox="1"/>
          <p:nvPr/>
        </p:nvSpPr>
        <p:spPr>
          <a:xfrm>
            <a:off x="6185917" y="2151627"/>
            <a:ext cx="2511639" cy="914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Distance from the center of the array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D9F89EF-A100-7347-A7BF-0BDA061F883B}"/>
              </a:ext>
            </a:extLst>
          </p:cNvPr>
          <p:cNvGrpSpPr/>
          <p:nvPr/>
        </p:nvGrpSpPr>
        <p:grpSpPr>
          <a:xfrm>
            <a:off x="2238780" y="2481490"/>
            <a:ext cx="5303340" cy="3768419"/>
            <a:chOff x="2238780" y="2586420"/>
            <a:chExt cx="5303340" cy="376841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8C12768-FB19-B34F-8E22-30BB2870298D}"/>
                    </a:ext>
                  </a:extLst>
                </p:cNvPr>
                <p:cNvSpPr txBox="1"/>
                <p:nvPr/>
              </p:nvSpPr>
              <p:spPr>
                <a:xfrm>
                  <a:off x="4057930" y="5348523"/>
                  <a:ext cx="2676033" cy="9936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/>
                    <a:t>Constant phase difference of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8C12768-FB19-B34F-8E22-30BB287029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57930" y="5348523"/>
                  <a:ext cx="2676033" cy="993605"/>
                </a:xfrm>
                <a:prstGeom prst="rect">
                  <a:avLst/>
                </a:prstGeom>
                <a:blipFill>
                  <a:blip r:embed="rId8"/>
                  <a:stretch>
                    <a:fillRect t="-5063" b="-50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05772AB6-CBCC-FC4D-8B2E-10206116E4B9}"/>
                </a:ext>
              </a:extLst>
            </p:cNvPr>
            <p:cNvSpPr/>
            <p:nvPr/>
          </p:nvSpPr>
          <p:spPr>
            <a:xfrm rot="3245936">
              <a:off x="749190" y="4076010"/>
              <a:ext cx="3768419" cy="789239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E93E11F0-1B91-6641-BFBE-F6626CBC880F}"/>
                </a:ext>
              </a:extLst>
            </p:cNvPr>
            <p:cNvSpPr/>
            <p:nvPr/>
          </p:nvSpPr>
          <p:spPr>
            <a:xfrm rot="7903409">
              <a:off x="5967600" y="4053489"/>
              <a:ext cx="2621966" cy="527074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3489C37A-D264-3741-9CF9-7668759D6F95}"/>
              </a:ext>
            </a:extLst>
          </p:cNvPr>
          <p:cNvSpPr/>
          <p:nvPr/>
        </p:nvSpPr>
        <p:spPr>
          <a:xfrm>
            <a:off x="0" y="525317"/>
            <a:ext cx="3908378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Beamforming in 1D space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1D903D9-C750-B447-9332-73457185E50D}"/>
              </a:ext>
            </a:extLst>
          </p:cNvPr>
          <p:cNvSpPr/>
          <p:nvPr/>
        </p:nvSpPr>
        <p:spPr>
          <a:xfrm>
            <a:off x="0" y="3341109"/>
            <a:ext cx="9144000" cy="95410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Lucida Bright" panose="02040602050505020304" pitchFamily="18" charset="77"/>
              </a:rPr>
              <a:t>The gain depends on distance between the elements and signal wavelength.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9055277-7EBB-134E-9DE6-3AC7506D3E02}"/>
              </a:ext>
            </a:extLst>
          </p:cNvPr>
          <p:cNvSpPr/>
          <p:nvPr/>
        </p:nvSpPr>
        <p:spPr>
          <a:xfrm>
            <a:off x="0" y="2305073"/>
            <a:ext cx="9144000" cy="95410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Lucida Bright" panose="02040602050505020304" pitchFamily="18" charset="77"/>
              </a:rPr>
              <a:t>Controlling spatial signal gain using multiple signal sources or receivers.</a:t>
            </a:r>
          </a:p>
        </p:txBody>
      </p:sp>
    </p:spTree>
    <p:extLst>
      <p:ext uri="{BB962C8B-B14F-4D97-AF65-F5344CB8AC3E}">
        <p14:creationId xmlns:p14="http://schemas.microsoft.com/office/powerpoint/2010/main" val="71798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894D25-5C08-A646-B3AF-F72091F2F7D1}"/>
              </a:ext>
            </a:extLst>
          </p:cNvPr>
          <p:cNvSpPr txBox="1"/>
          <p:nvPr/>
        </p:nvSpPr>
        <p:spPr>
          <a:xfrm>
            <a:off x="0" y="3098512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</p:spTree>
    <p:extLst>
      <p:ext uri="{BB962C8B-B14F-4D97-AF65-F5344CB8AC3E}">
        <p14:creationId xmlns:p14="http://schemas.microsoft.com/office/powerpoint/2010/main" val="2454364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B36C455E-6700-D14A-A522-BCBF717677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09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98407" y="1109590"/>
            <a:ext cx="2993798" cy="3195551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13ED9CD-0926-6F4B-BE14-49E68B983A98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4" name="Arc 3">
              <a:extLst>
                <a:ext uri="{FF2B5EF4-FFF2-40B4-BE49-F238E27FC236}">
                  <a16:creationId xmlns:a16="http://schemas.microsoft.com/office/drawing/2014/main" id="{1375D347-D4FE-C949-8ACC-464E3F4215C3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7CD4A6D-95E8-8C4B-B18D-4B0F54953CC8}"/>
                    </a:ext>
                  </a:extLst>
                </p:cNvPr>
                <p:cNvSpPr txBox="1"/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7CD4A6D-95E8-8C4B-B18D-4B0F54953C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30435" r="-30435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A0C86C2-3B8D-0945-AB99-80C2A5FFE6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12208758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E719819A-B01E-354F-BDF8-02FA3E076794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FDACFB07-A268-0E49-8934-53B8930903AA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6F19F0F-9301-7641-81F4-AF9A3475B197}"/>
                    </a:ext>
                  </a:extLst>
                </p:cNvPr>
                <p:cNvSpPr txBox="1"/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lang="en-US" sz="2400" dirty="0">
                    <a:solidFill>
                      <a:schemeClr val="bg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6F19F0F-9301-7641-81F4-AF9A3475B1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0435" r="-30435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DA9BD3F-D3CD-434E-9261-DE86B2ECA9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4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1123037"/>
            <a:ext cx="3891013" cy="3164043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171435"/>
            <a:ext cx="2004885" cy="3112571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6" name="Freeform 5">
            <a:extLst>
              <a:ext uri="{FF2B5EF4-FFF2-40B4-BE49-F238E27FC236}">
                <a16:creationId xmlns:a16="http://schemas.microsoft.com/office/drawing/2014/main" id="{1607F3CB-AEE6-FB42-BC96-F0075E63C256}"/>
              </a:ext>
            </a:extLst>
          </p:cNvPr>
          <p:cNvSpPr/>
          <p:nvPr/>
        </p:nvSpPr>
        <p:spPr>
          <a:xfrm>
            <a:off x="3192651" y="1237245"/>
            <a:ext cx="2603715" cy="1583447"/>
          </a:xfrm>
          <a:custGeom>
            <a:avLst/>
            <a:gdLst>
              <a:gd name="connsiteX0" fmla="*/ 2603715 w 2603715"/>
              <a:gd name="connsiteY0" fmla="*/ 1583447 h 1583447"/>
              <a:gd name="connsiteX1" fmla="*/ 1766807 w 2603715"/>
              <a:gd name="connsiteY1" fmla="*/ 250592 h 1583447"/>
              <a:gd name="connsiteX2" fmla="*/ 0 w 2603715"/>
              <a:gd name="connsiteY2" fmla="*/ 2619 h 1583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3715" h="1583447">
                <a:moveTo>
                  <a:pt x="2603715" y="1583447"/>
                </a:moveTo>
                <a:cubicBezTo>
                  <a:pt x="2402237" y="1048755"/>
                  <a:pt x="2200760" y="514063"/>
                  <a:pt x="1766807" y="250592"/>
                </a:cubicBezTo>
                <a:cubicBezTo>
                  <a:pt x="1332854" y="-12879"/>
                  <a:pt x="666427" y="-5130"/>
                  <a:pt x="0" y="2619"/>
                </a:cubicBez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A68332C-FB48-734E-B5C2-C47EAE0794AF}"/>
              </a:ext>
            </a:extLst>
          </p:cNvPr>
          <p:cNvSpPr/>
          <p:nvPr/>
        </p:nvSpPr>
        <p:spPr>
          <a:xfrm rot="2921079">
            <a:off x="2286383" y="1956423"/>
            <a:ext cx="2182677" cy="1160117"/>
          </a:xfrm>
          <a:custGeom>
            <a:avLst/>
            <a:gdLst>
              <a:gd name="connsiteX0" fmla="*/ 2603715 w 2603715"/>
              <a:gd name="connsiteY0" fmla="*/ 1583447 h 1583447"/>
              <a:gd name="connsiteX1" fmla="*/ 1766807 w 2603715"/>
              <a:gd name="connsiteY1" fmla="*/ 250592 h 1583447"/>
              <a:gd name="connsiteX2" fmla="*/ 0 w 2603715"/>
              <a:gd name="connsiteY2" fmla="*/ 2619 h 1583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3715" h="1583447">
                <a:moveTo>
                  <a:pt x="2603715" y="1583447"/>
                </a:moveTo>
                <a:cubicBezTo>
                  <a:pt x="2402237" y="1048755"/>
                  <a:pt x="2200760" y="514063"/>
                  <a:pt x="1766807" y="250592"/>
                </a:cubicBezTo>
                <a:cubicBezTo>
                  <a:pt x="1332854" y="-12879"/>
                  <a:pt x="666427" y="-5130"/>
                  <a:pt x="0" y="2619"/>
                </a:cubicBez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0EBA93-F815-0F42-9021-CE672CF32F4F}"/>
              </a:ext>
            </a:extLst>
          </p:cNvPr>
          <p:cNvSpPr txBox="1"/>
          <p:nvPr/>
        </p:nvSpPr>
        <p:spPr>
          <a:xfrm>
            <a:off x="397313" y="821746"/>
            <a:ext cx="2676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Phase difference between these two paths</a:t>
            </a:r>
          </a:p>
        </p:txBody>
      </p:sp>
    </p:spTree>
    <p:extLst>
      <p:ext uri="{BB962C8B-B14F-4D97-AF65-F5344CB8AC3E}">
        <p14:creationId xmlns:p14="http://schemas.microsoft.com/office/powerpoint/2010/main" val="196560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A9D9FE34-4548-A144-871E-B66330260E1D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1" name="Arc 30">
              <a:extLst>
                <a:ext uri="{FF2B5EF4-FFF2-40B4-BE49-F238E27FC236}">
                  <a16:creationId xmlns:a16="http://schemas.microsoft.com/office/drawing/2014/main" id="{F65BCB3C-D102-CD41-90DD-C736C5FB2D71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B0158FA9-FA76-7C4E-9505-C95C56879C6A}"/>
                    </a:ext>
                  </a:extLst>
                </p:cNvPr>
                <p:cNvSpPr txBox="1"/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lang="en-US" sz="2400" dirty="0">
                    <a:solidFill>
                      <a:schemeClr val="bg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B0158FA9-FA76-7C4E-9505-C95C56879C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0435" r="-30435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8D2A5D6-D83F-104F-B5CE-46202DE9DA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4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00EBA93-F815-0F42-9021-CE672CF32F4F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Approximation for ‘far field’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11112F-56B3-7B4E-BA34-0827B8822A7A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8DB1E1A-1BB2-C649-8DF7-20CA12CA6380}"/>
              </a:ext>
            </a:extLst>
          </p:cNvPr>
          <p:cNvCxnSpPr>
            <a:cxnSpLocks/>
          </p:cNvCxnSpPr>
          <p:nvPr/>
        </p:nvCxnSpPr>
        <p:spPr>
          <a:xfrm flipH="1" flipV="1">
            <a:off x="3341154" y="2006986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D62F2B1-24D4-3948-85E7-D1CF63BEDA28}"/>
              </a:ext>
            </a:extLst>
          </p:cNvPr>
          <p:cNvCxnSpPr>
            <a:cxnSpLocks/>
          </p:cNvCxnSpPr>
          <p:nvPr/>
        </p:nvCxnSpPr>
        <p:spPr>
          <a:xfrm flipH="1" flipV="1">
            <a:off x="3843994" y="1459559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412D700-F08B-9B4E-BC6A-C1A67BB505AD}"/>
              </a:ext>
            </a:extLst>
          </p:cNvPr>
          <p:cNvCxnSpPr>
            <a:cxnSpLocks/>
          </p:cNvCxnSpPr>
          <p:nvPr/>
        </p:nvCxnSpPr>
        <p:spPr>
          <a:xfrm flipH="1" flipV="1">
            <a:off x="4346834" y="912132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52B2C59-07C7-8E40-930E-B74781B74D57}"/>
              </a:ext>
            </a:extLst>
          </p:cNvPr>
          <p:cNvGrpSpPr/>
          <p:nvPr/>
        </p:nvGrpSpPr>
        <p:grpSpPr>
          <a:xfrm>
            <a:off x="2598508" y="2924656"/>
            <a:ext cx="539356" cy="1071581"/>
            <a:chOff x="2598508" y="2924656"/>
            <a:chExt cx="539356" cy="10715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A593E0F-FB64-BB4B-9FE4-6891803A3E87}"/>
                    </a:ext>
                  </a:extLst>
                </p:cNvPr>
                <p:cNvSpPr txBox="1"/>
                <p:nvPr/>
              </p:nvSpPr>
              <p:spPr>
                <a:xfrm>
                  <a:off x="2598508" y="3094909"/>
                  <a:ext cx="234038" cy="4308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A593E0F-FB64-BB4B-9FE4-6891803A3E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98508" y="3094909"/>
                  <a:ext cx="234038" cy="430887"/>
                </a:xfrm>
                <a:prstGeom prst="rect">
                  <a:avLst/>
                </a:prstGeom>
                <a:blipFill>
                  <a:blip r:embed="rId6"/>
                  <a:stretch>
                    <a:fillRect l="-31579" r="-31579" b="-285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D8AAAF4D-8D1A-B24C-AF13-7556555D321C}"/>
                </a:ext>
              </a:extLst>
            </p:cNvPr>
            <p:cNvSpPr/>
            <p:nvPr/>
          </p:nvSpPr>
          <p:spPr>
            <a:xfrm rot="12066866">
              <a:off x="2653614" y="2924656"/>
              <a:ext cx="484250" cy="1071581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6014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506ADBA-9ABD-404F-89DA-3D0258AEF0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69" t="4398" r="11699" b="5249"/>
          <a:stretch/>
        </p:blipFill>
        <p:spPr>
          <a:xfrm>
            <a:off x="5780867" y="1053885"/>
            <a:ext cx="2867187" cy="24436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C60BFA-C916-0145-944F-45BAA292518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5938902" y="4822203"/>
            <a:ext cx="1962606" cy="15093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F50B69-860C-AE40-B56E-8322F71704C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827228" y="510233"/>
            <a:ext cx="3525408" cy="19830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FA5019-9DD6-6748-BEB7-D4DE495C18A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Spatial filtering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A52C3A-8E3E-1147-BDC7-E3A6F5F4E46C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1199802" y="4120444"/>
            <a:ext cx="1859407" cy="18594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514F07-34CB-864A-907A-F913426AAA2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4891" t="8887" r="2011" b="46444"/>
          <a:stretch>
            <a:fillRect/>
          </a:stretch>
        </p:blipFill>
        <p:spPr>
          <a:xfrm>
            <a:off x="4392084" y="2097047"/>
            <a:ext cx="1683363" cy="1416125"/>
          </a:xfrm>
          <a:custGeom>
            <a:avLst/>
            <a:gdLst>
              <a:gd name="connsiteX0" fmla="*/ 894174 w 1683363"/>
              <a:gd name="connsiteY0" fmla="*/ 0 h 1416125"/>
              <a:gd name="connsiteX1" fmla="*/ 1011291 w 1683363"/>
              <a:gd name="connsiteY1" fmla="*/ 70514 h 1416125"/>
              <a:gd name="connsiteX2" fmla="*/ 1675836 w 1683363"/>
              <a:gd name="connsiteY2" fmla="*/ 1169324 h 1416125"/>
              <a:gd name="connsiteX3" fmla="*/ 1683363 w 1683363"/>
              <a:gd name="connsiteY3" fmla="*/ 1317041 h 1416125"/>
              <a:gd name="connsiteX4" fmla="*/ 0 w 1683363"/>
              <a:gd name="connsiteY4" fmla="*/ 1416125 h 1416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3363" h="1416125">
                <a:moveTo>
                  <a:pt x="894174" y="0"/>
                </a:moveTo>
                <a:lnTo>
                  <a:pt x="1011291" y="70514"/>
                </a:lnTo>
                <a:cubicBezTo>
                  <a:pt x="1376412" y="314977"/>
                  <a:pt x="1628975" y="712017"/>
                  <a:pt x="1675836" y="1169324"/>
                </a:cubicBezTo>
                <a:lnTo>
                  <a:pt x="1683363" y="1317041"/>
                </a:lnTo>
                <a:lnTo>
                  <a:pt x="0" y="1416125"/>
                </a:lnTo>
                <a:close/>
              </a:path>
            </a:pathLst>
          </a:cu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EAF19C1-0904-5E47-818A-C2B9FF66E49F}"/>
              </a:ext>
            </a:extLst>
          </p:cNvPr>
          <p:cNvCxnSpPr>
            <a:cxnSpLocks/>
          </p:cNvCxnSpPr>
          <p:nvPr/>
        </p:nvCxnSpPr>
        <p:spPr>
          <a:xfrm flipV="1">
            <a:off x="4572000" y="2209154"/>
            <a:ext cx="1883697" cy="1181746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84023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0A2E7794-775A-0847-9996-E9DD8C84EECC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3FA3973C-9B89-CC4E-BF8A-091884740ECC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309F8D68-0658-044B-867D-21F54F0B5E4A}"/>
                    </a:ext>
                  </a:extLst>
                </p:cNvPr>
                <p:cNvSpPr txBox="1"/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lang="en-US" sz="2400" dirty="0">
                    <a:solidFill>
                      <a:schemeClr val="bg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309F8D68-0658-044B-867D-21F54F0B5E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0435" r="-30435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4BCC322-F323-8E4A-A0CF-59D52CCEB9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4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00EBA93-F815-0F42-9021-CE672CF32F4F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Approximation for ‘far field’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E8B434-D470-C84E-859A-F4E548058FE5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2CFC651B-7B6D-2E47-B4E6-18CC4E4B9A22}"/>
              </a:ext>
            </a:extLst>
          </p:cNvPr>
          <p:cNvGrpSpPr/>
          <p:nvPr/>
        </p:nvGrpSpPr>
        <p:grpSpPr>
          <a:xfrm>
            <a:off x="1931048" y="756542"/>
            <a:ext cx="1892792" cy="4758436"/>
            <a:chOff x="1931048" y="756542"/>
            <a:chExt cx="1892792" cy="47584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4C1569C4-EDEF-6E43-BCAE-09214717AF13}"/>
                    </a:ext>
                  </a:extLst>
                </p:cNvPr>
                <p:cNvSpPr txBox="1"/>
                <p:nvPr/>
              </p:nvSpPr>
              <p:spPr>
                <a:xfrm>
                  <a:off x="3148757" y="3247947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4C1569C4-EDEF-6E43-BCAE-09214717AF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8757" y="3247947"/>
                  <a:ext cx="285526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30435" r="-30435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89DF71B-8A70-6649-8472-50C6A6E738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73401" y="756542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A94D260D-AF7B-224B-B0B3-07BF2F245CA7}"/>
                </a:ext>
              </a:extLst>
            </p:cNvPr>
            <p:cNvSpPr/>
            <p:nvPr/>
          </p:nvSpPr>
          <p:spPr>
            <a:xfrm>
              <a:off x="1931048" y="3622186"/>
              <a:ext cx="1892792" cy="1892792"/>
            </a:xfrm>
            <a:prstGeom prst="arc">
              <a:avLst>
                <a:gd name="adj1" fmla="val 16464034"/>
                <a:gd name="adj2" fmla="val 18348866"/>
              </a:avLst>
            </a:prstGeom>
            <a:ln w="349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8D833E1-0DF3-114A-8ED3-375A53965E77}"/>
              </a:ext>
            </a:extLst>
          </p:cNvPr>
          <p:cNvGrpSpPr/>
          <p:nvPr/>
        </p:nvGrpSpPr>
        <p:grpSpPr>
          <a:xfrm>
            <a:off x="2598508" y="2924656"/>
            <a:ext cx="539356" cy="1071581"/>
            <a:chOff x="2598508" y="2924656"/>
            <a:chExt cx="539356" cy="10715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7AE876C-7856-BB41-8160-CC4265F508A3}"/>
                    </a:ext>
                  </a:extLst>
                </p:cNvPr>
                <p:cNvSpPr txBox="1"/>
                <p:nvPr/>
              </p:nvSpPr>
              <p:spPr>
                <a:xfrm>
                  <a:off x="2598508" y="3094909"/>
                  <a:ext cx="234038" cy="4308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7AE876C-7856-BB41-8160-CC4265F508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98508" y="3094909"/>
                  <a:ext cx="234038" cy="430887"/>
                </a:xfrm>
                <a:prstGeom prst="rect">
                  <a:avLst/>
                </a:prstGeom>
                <a:blipFill>
                  <a:blip r:embed="rId7"/>
                  <a:stretch>
                    <a:fillRect l="-31579" r="-31579" b="-285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AC065618-ADB9-5247-AD56-D7D91910841A}"/>
                </a:ext>
              </a:extLst>
            </p:cNvPr>
            <p:cNvSpPr/>
            <p:nvPr/>
          </p:nvSpPr>
          <p:spPr>
            <a:xfrm rot="12066866">
              <a:off x="2653614" y="2924656"/>
              <a:ext cx="484250" cy="1071581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410F92E-47A8-8E42-B5E7-54E5130151FE}"/>
                  </a:ext>
                </a:extLst>
              </p:cNvPr>
              <p:cNvSpPr txBox="1"/>
              <p:nvPr/>
            </p:nvSpPr>
            <p:spPr>
              <a:xfrm>
                <a:off x="1515388" y="3023537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𝑠𝑖𝑛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410F92E-47A8-8E42-B5E7-54E5130151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5388" y="3023537"/>
                <a:ext cx="1261179" cy="430887"/>
              </a:xfrm>
              <a:prstGeom prst="rect">
                <a:avLst/>
              </a:prstGeom>
              <a:blipFill>
                <a:blip r:embed="rId8"/>
                <a:stretch>
                  <a:fillRect l="-9901" t="-22857" r="-14851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80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A0C40F24-F7FD-1A46-AA5D-F4731E0D4563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42EA7EC8-082F-A24F-89CB-AAD59188F6A8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D572EFC-AFE0-D04D-8775-BE673B13658F}"/>
                    </a:ext>
                  </a:extLst>
                </p:cNvPr>
                <p:cNvSpPr txBox="1"/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lang="en-US" sz="2400" dirty="0">
                    <a:solidFill>
                      <a:schemeClr val="bg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D572EFC-AFE0-D04D-8775-BE673B1365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0435" r="-30435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88AB66C-1761-0A4F-AFA1-6723FF4434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4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00EBA93-F815-0F42-9021-CE672CF32F4F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Approximation for ‘far field’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/>
              <p:nvPr/>
            </p:nvSpPr>
            <p:spPr>
              <a:xfrm>
                <a:off x="1834439" y="322610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𝑠𝑖𝑛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439" y="3226109"/>
                <a:ext cx="1261179" cy="430887"/>
              </a:xfrm>
              <a:prstGeom prst="rect">
                <a:avLst/>
              </a:prstGeom>
              <a:blipFill>
                <a:blip r:embed="rId6"/>
                <a:stretch>
                  <a:fillRect l="-10000" t="-22857" r="-16000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Arc 18">
            <a:extLst>
              <a:ext uri="{FF2B5EF4-FFF2-40B4-BE49-F238E27FC236}">
                <a16:creationId xmlns:a16="http://schemas.microsoft.com/office/drawing/2014/main" id="{FE147A71-690A-4140-A753-59690DBCBFE8}"/>
              </a:ext>
            </a:extLst>
          </p:cNvPr>
          <p:cNvSpPr/>
          <p:nvPr/>
        </p:nvSpPr>
        <p:spPr>
          <a:xfrm rot="1937319">
            <a:off x="2877776" y="3689913"/>
            <a:ext cx="795161" cy="795161"/>
          </a:xfrm>
          <a:prstGeom prst="arc">
            <a:avLst/>
          </a:prstGeom>
          <a:ln w="349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F4FD37-F8EA-084A-BF2A-D0E4F38B8EC9}"/>
                  </a:ext>
                </a:extLst>
              </p:cNvPr>
              <p:cNvSpPr txBox="1"/>
              <p:nvPr/>
            </p:nvSpPr>
            <p:spPr>
              <a:xfrm>
                <a:off x="3742208" y="3764671"/>
                <a:ext cx="285526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F4FD37-F8EA-084A-BF2A-D0E4F38B8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2208" y="3764671"/>
                <a:ext cx="285526" cy="369332"/>
              </a:xfrm>
              <a:prstGeom prst="rect">
                <a:avLst/>
              </a:prstGeom>
              <a:blipFill>
                <a:blip r:embed="rId7"/>
                <a:stretch>
                  <a:fillRect l="-34783" r="-30435" b="-290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06C23A4-ECA3-2647-AEFC-450A68B60972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39EEBA0-8D3A-4F4A-BA95-62BA1C4B2006}"/>
                  </a:ext>
                </a:extLst>
              </p:cNvPr>
              <p:cNvSpPr txBox="1"/>
              <p:nvPr/>
            </p:nvSpPr>
            <p:spPr>
              <a:xfrm>
                <a:off x="287184" y="5449267"/>
                <a:ext cx="9744322" cy="55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400" b="0" dirty="0"/>
                  <a:t>Combined signal 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40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𝑓𝑡</m:t>
                            </m:r>
                          </m:e>
                        </m:d>
                      </m:e>
                    </m:func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 </m:t>
                    </m:r>
                    <m:func>
                      <m:func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𝑓𝑡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 </m:t>
                            </m:r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𝑠𝑖𝑛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39EEBA0-8D3A-4F4A-BA95-62BA1C4B20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184" y="5449267"/>
                <a:ext cx="9744322" cy="552715"/>
              </a:xfrm>
              <a:prstGeom prst="rect">
                <a:avLst/>
              </a:prstGeom>
              <a:blipFill>
                <a:blip r:embed="rId8"/>
                <a:stretch>
                  <a:fillRect l="-1953" t="-4444" b="-155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Freeform 32">
            <a:extLst>
              <a:ext uri="{FF2B5EF4-FFF2-40B4-BE49-F238E27FC236}">
                <a16:creationId xmlns:a16="http://schemas.microsoft.com/office/drawing/2014/main" id="{D7EC19E6-38AB-824A-9B3F-7E410E852DFF}"/>
              </a:ext>
            </a:extLst>
          </p:cNvPr>
          <p:cNvSpPr/>
          <p:nvPr/>
        </p:nvSpPr>
        <p:spPr>
          <a:xfrm rot="2065378">
            <a:off x="4920890" y="3123459"/>
            <a:ext cx="2438887" cy="1699369"/>
          </a:xfrm>
          <a:custGeom>
            <a:avLst/>
            <a:gdLst>
              <a:gd name="connsiteX0" fmla="*/ 2603715 w 2603715"/>
              <a:gd name="connsiteY0" fmla="*/ 1583447 h 1583447"/>
              <a:gd name="connsiteX1" fmla="*/ 1766807 w 2603715"/>
              <a:gd name="connsiteY1" fmla="*/ 250592 h 1583447"/>
              <a:gd name="connsiteX2" fmla="*/ 0 w 2603715"/>
              <a:gd name="connsiteY2" fmla="*/ 2619 h 1583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3715" h="1583447">
                <a:moveTo>
                  <a:pt x="2603715" y="1583447"/>
                </a:moveTo>
                <a:cubicBezTo>
                  <a:pt x="2402237" y="1048755"/>
                  <a:pt x="2200760" y="514063"/>
                  <a:pt x="1766807" y="250592"/>
                </a:cubicBezTo>
                <a:cubicBezTo>
                  <a:pt x="1332854" y="-12879"/>
                  <a:pt x="666427" y="-5130"/>
                  <a:pt x="0" y="2619"/>
                </a:cubicBez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1A383E-0DBC-1743-92A4-40879BBF9EB3}"/>
              </a:ext>
            </a:extLst>
          </p:cNvPr>
          <p:cNvSpPr txBox="1"/>
          <p:nvPr/>
        </p:nvSpPr>
        <p:spPr>
          <a:xfrm>
            <a:off x="6263669" y="2995276"/>
            <a:ext cx="2676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Along this line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45B9379-4EC4-3449-9853-A5C980210663}"/>
              </a:ext>
            </a:extLst>
          </p:cNvPr>
          <p:cNvCxnSpPr>
            <a:cxnSpLocks/>
          </p:cNvCxnSpPr>
          <p:nvPr/>
        </p:nvCxnSpPr>
        <p:spPr>
          <a:xfrm flipV="1">
            <a:off x="3836603" y="1126145"/>
            <a:ext cx="2993798" cy="3195551"/>
          </a:xfrm>
          <a:prstGeom prst="line">
            <a:avLst/>
          </a:prstGeom>
          <a:noFill/>
          <a:ln w="47625" cmpd="sng">
            <a:solidFill>
              <a:srgbClr val="FF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5D38123-936B-5544-9A7B-18A41EFA045B}"/>
                  </a:ext>
                </a:extLst>
              </p:cNvPr>
              <p:cNvSpPr txBox="1"/>
              <p:nvPr/>
            </p:nvSpPr>
            <p:spPr>
              <a:xfrm>
                <a:off x="2419340" y="6143859"/>
                <a:ext cx="4916828" cy="5334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400" b="0" dirty="0"/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40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𝑓𝑡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func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40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𝑓𝑡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 </m:t>
                                </m:r>
                                <m:f>
                                  <m:f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𝑠𝑖𝑛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den>
                                </m:f>
                              </m:e>
                            </m:d>
                          </m:sup>
                        </m:sSup>
                      </m:fName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func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5D38123-936B-5544-9A7B-18A41EFA0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9340" y="6143859"/>
                <a:ext cx="4916828" cy="533416"/>
              </a:xfrm>
              <a:prstGeom prst="rect">
                <a:avLst/>
              </a:prstGeom>
              <a:blipFill>
                <a:blip r:embed="rId9"/>
                <a:stretch>
                  <a:fillRect l="-3599" t="-4651" b="-302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932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/>
      <p:bldP spid="4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A0C40F24-F7FD-1A46-AA5D-F4731E0D4563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42EA7EC8-082F-A24F-89CB-AAD59188F6A8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D572EFC-AFE0-D04D-8775-BE673B13658F}"/>
                    </a:ext>
                  </a:extLst>
                </p:cNvPr>
                <p:cNvSpPr txBox="1"/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lang="en-US" sz="2400" dirty="0">
                    <a:solidFill>
                      <a:schemeClr val="bg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D572EFC-AFE0-D04D-8775-BE673B1365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0435" r="-30435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88AB66C-1761-0A4F-AFA1-6723FF4434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4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00EBA93-F815-0F42-9021-CE672CF32F4F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Approximation for ‘far field’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/>
              <p:nvPr/>
            </p:nvSpPr>
            <p:spPr>
              <a:xfrm>
                <a:off x="1834439" y="322610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𝑠𝑖𝑛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439" y="3226109"/>
                <a:ext cx="1261179" cy="430887"/>
              </a:xfrm>
              <a:prstGeom prst="rect">
                <a:avLst/>
              </a:prstGeom>
              <a:blipFill>
                <a:blip r:embed="rId6"/>
                <a:stretch>
                  <a:fillRect l="-10000" t="-22857" r="-16000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Arc 18">
            <a:extLst>
              <a:ext uri="{FF2B5EF4-FFF2-40B4-BE49-F238E27FC236}">
                <a16:creationId xmlns:a16="http://schemas.microsoft.com/office/drawing/2014/main" id="{FE147A71-690A-4140-A753-59690DBCBFE8}"/>
              </a:ext>
            </a:extLst>
          </p:cNvPr>
          <p:cNvSpPr/>
          <p:nvPr/>
        </p:nvSpPr>
        <p:spPr>
          <a:xfrm rot="1937319">
            <a:off x="2877776" y="3689913"/>
            <a:ext cx="795161" cy="795161"/>
          </a:xfrm>
          <a:prstGeom prst="arc">
            <a:avLst/>
          </a:prstGeom>
          <a:ln w="349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F4FD37-F8EA-084A-BF2A-D0E4F38B8EC9}"/>
                  </a:ext>
                </a:extLst>
              </p:cNvPr>
              <p:cNvSpPr txBox="1"/>
              <p:nvPr/>
            </p:nvSpPr>
            <p:spPr>
              <a:xfrm>
                <a:off x="3742208" y="3764671"/>
                <a:ext cx="285526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F4FD37-F8EA-084A-BF2A-D0E4F38B8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2208" y="3764671"/>
                <a:ext cx="285526" cy="369332"/>
              </a:xfrm>
              <a:prstGeom prst="rect">
                <a:avLst/>
              </a:prstGeom>
              <a:blipFill>
                <a:blip r:embed="rId7"/>
                <a:stretch>
                  <a:fillRect l="-34783" r="-30435" b="-290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06C23A4-ECA3-2647-AEFC-450A68B60972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3" name="Freeform 32">
            <a:extLst>
              <a:ext uri="{FF2B5EF4-FFF2-40B4-BE49-F238E27FC236}">
                <a16:creationId xmlns:a16="http://schemas.microsoft.com/office/drawing/2014/main" id="{D7EC19E6-38AB-824A-9B3F-7E410E852DFF}"/>
              </a:ext>
            </a:extLst>
          </p:cNvPr>
          <p:cNvSpPr/>
          <p:nvPr/>
        </p:nvSpPr>
        <p:spPr>
          <a:xfrm rot="2065378">
            <a:off x="4920890" y="3123459"/>
            <a:ext cx="2438887" cy="1699369"/>
          </a:xfrm>
          <a:custGeom>
            <a:avLst/>
            <a:gdLst>
              <a:gd name="connsiteX0" fmla="*/ 2603715 w 2603715"/>
              <a:gd name="connsiteY0" fmla="*/ 1583447 h 1583447"/>
              <a:gd name="connsiteX1" fmla="*/ 1766807 w 2603715"/>
              <a:gd name="connsiteY1" fmla="*/ 250592 h 1583447"/>
              <a:gd name="connsiteX2" fmla="*/ 0 w 2603715"/>
              <a:gd name="connsiteY2" fmla="*/ 2619 h 1583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3715" h="1583447">
                <a:moveTo>
                  <a:pt x="2603715" y="1583447"/>
                </a:moveTo>
                <a:cubicBezTo>
                  <a:pt x="2402237" y="1048755"/>
                  <a:pt x="2200760" y="514063"/>
                  <a:pt x="1766807" y="250592"/>
                </a:cubicBezTo>
                <a:cubicBezTo>
                  <a:pt x="1332854" y="-12879"/>
                  <a:pt x="666427" y="-5130"/>
                  <a:pt x="0" y="2619"/>
                </a:cubicBez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1A383E-0DBC-1743-92A4-40879BBF9EB3}"/>
              </a:ext>
            </a:extLst>
          </p:cNvPr>
          <p:cNvSpPr txBox="1"/>
          <p:nvPr/>
        </p:nvSpPr>
        <p:spPr>
          <a:xfrm>
            <a:off x="6263669" y="2995276"/>
            <a:ext cx="2676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Along this line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45B9379-4EC4-3449-9853-A5C980210663}"/>
              </a:ext>
            </a:extLst>
          </p:cNvPr>
          <p:cNvCxnSpPr>
            <a:cxnSpLocks/>
          </p:cNvCxnSpPr>
          <p:nvPr/>
        </p:nvCxnSpPr>
        <p:spPr>
          <a:xfrm flipV="1">
            <a:off x="3836603" y="1126145"/>
            <a:ext cx="2993798" cy="3195551"/>
          </a:xfrm>
          <a:prstGeom prst="line">
            <a:avLst/>
          </a:prstGeom>
          <a:noFill/>
          <a:ln w="47625" cmpd="sng">
            <a:solidFill>
              <a:srgbClr val="FF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5D38123-936B-5544-9A7B-18A41EFA045B}"/>
                  </a:ext>
                </a:extLst>
              </p:cNvPr>
              <p:cNvSpPr txBox="1"/>
              <p:nvPr/>
            </p:nvSpPr>
            <p:spPr>
              <a:xfrm>
                <a:off x="2419340" y="6143859"/>
                <a:ext cx="4916828" cy="5334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400" b="0" dirty="0"/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40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𝑓𝑡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func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40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𝑓𝑡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 </m:t>
                                </m:r>
                                <m:f>
                                  <m:f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𝑠𝑖𝑛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den>
                                </m:f>
                              </m:e>
                            </m:d>
                          </m:sup>
                        </m:sSup>
                      </m:fName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func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5D38123-936B-5544-9A7B-18A41EFA0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9340" y="6143859"/>
                <a:ext cx="4916828" cy="533416"/>
              </a:xfrm>
              <a:prstGeom prst="rect">
                <a:avLst/>
              </a:prstGeom>
              <a:blipFill>
                <a:blip r:embed="rId8"/>
                <a:stretch>
                  <a:fillRect l="-3599" t="-4651" b="-302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DEF91E2-9020-6743-8D7D-3DC444091FD4}"/>
                  </a:ext>
                </a:extLst>
              </p:cNvPr>
              <p:cNvSpPr/>
              <p:nvPr/>
            </p:nvSpPr>
            <p:spPr>
              <a:xfrm>
                <a:off x="1" y="956093"/>
                <a:ext cx="9143999" cy="646331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chemeClr val="bg1"/>
                    </a:solidFill>
                  </a:rPr>
                  <a:t>Parameters: d,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</a:rPr>
                  <a:t> (or </a:t>
                </a:r>
                <a:r>
                  <a:rPr lang="en-US" sz="3600" i="1" dirty="0">
                    <a:solidFill>
                      <a:schemeClr val="bg1"/>
                    </a:solidFill>
                  </a:rPr>
                  <a:t>f</a:t>
                </a:r>
                <a:r>
                  <a:rPr lang="en-US" sz="3600" dirty="0">
                    <a:solidFill>
                      <a:schemeClr val="bg1"/>
                    </a:solidFill>
                  </a:rPr>
                  <a:t>) </a:t>
                </a: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DEF91E2-9020-6743-8D7D-3DC444091F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956093"/>
                <a:ext cx="9143999" cy="646331"/>
              </a:xfrm>
              <a:prstGeom prst="rect">
                <a:avLst/>
              </a:prstGeom>
              <a:blipFill>
                <a:blip r:embed="rId9"/>
                <a:stretch>
                  <a:fillRect t="-13462" b="-3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>
            <a:extLst>
              <a:ext uri="{FF2B5EF4-FFF2-40B4-BE49-F238E27FC236}">
                <a16:creationId xmlns:a16="http://schemas.microsoft.com/office/drawing/2014/main" id="{1DFE9A86-C514-5444-8056-22C74921BC7D}"/>
              </a:ext>
            </a:extLst>
          </p:cNvPr>
          <p:cNvSpPr/>
          <p:nvPr/>
        </p:nvSpPr>
        <p:spPr>
          <a:xfrm>
            <a:off x="0" y="1759919"/>
            <a:ext cx="9143999" cy="120032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Does the gain depend on the distance from the array?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B66C11B-6484-9D4F-8128-1FA4749FA46F}"/>
                  </a:ext>
                </a:extLst>
              </p:cNvPr>
              <p:cNvSpPr txBox="1"/>
              <p:nvPr/>
            </p:nvSpPr>
            <p:spPr>
              <a:xfrm>
                <a:off x="287184" y="5449267"/>
                <a:ext cx="9744322" cy="55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400" b="0" dirty="0"/>
                  <a:t>Combined signal 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40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𝑓𝑡</m:t>
                            </m:r>
                          </m:e>
                        </m:d>
                      </m:e>
                    </m:func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 </m:t>
                    </m:r>
                    <m:func>
                      <m:func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𝑓𝑡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 </m:t>
                            </m:r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𝑠𝑖𝑛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B66C11B-6484-9D4F-8128-1FA4749FA4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184" y="5449267"/>
                <a:ext cx="9744322" cy="552715"/>
              </a:xfrm>
              <a:prstGeom prst="rect">
                <a:avLst/>
              </a:prstGeom>
              <a:blipFill>
                <a:blip r:embed="rId10"/>
                <a:stretch>
                  <a:fillRect l="-1953" t="-4444" b="-155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007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11112F-56B3-7B4E-BA34-0827B8822A7A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6D61A9-2096-AC4D-BEFB-07018677E5A4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01EA734B-D34F-1149-975C-4DF5CF1B6345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4955D530-4294-5F4D-A113-8AB20973E235}"/>
                    </a:ext>
                  </a:extLst>
                </p:cNvPr>
                <p:cNvSpPr txBox="1"/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lang="en-US" sz="2400" dirty="0">
                    <a:solidFill>
                      <a:schemeClr val="bg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4955D530-4294-5F4D-A113-8AB20973E2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40909" r="-31818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B671DFD-B02B-AB4B-875A-346BD631FD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16856B1-E111-BB4C-B9B7-E6E6418CDB85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6958996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44084C8D-EF17-ED44-86DF-74B49673F4EF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47BC9E92-6894-3C4C-AFE0-CC62F36B5F13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/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lang="en-US" sz="2400" dirty="0">
                    <a:solidFill>
                      <a:schemeClr val="bg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40909" r="-31818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47281DF-6680-0646-AFF7-30240D510B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11112F-56B3-7B4E-BA34-0827B8822A7A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66A63E46-E6DC-1445-A1DC-E7463024D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52572">
            <a:off x="6950976" y="670439"/>
            <a:ext cx="475556" cy="475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78066" y="3881028"/>
            <a:ext cx="592464" cy="592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3735D0-B8F1-DB4D-B1C8-51C84236E67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064" y="3860340"/>
            <a:ext cx="592464" cy="59246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72B4FED-74BC-5B45-BEB4-5DF436B9C847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B126EC8-9A85-F54E-8F0C-1EE60B9B5313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+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92CF43-F7DF-F24E-B6FE-373243C1E283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AB460B2A-5926-EC49-96C5-786412B1DD0F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" name="Elbow Connector 5">
                <a:extLst>
                  <a:ext uri="{FF2B5EF4-FFF2-40B4-BE49-F238E27FC236}">
                    <a16:creationId xmlns:a16="http://schemas.microsoft.com/office/drawing/2014/main" id="{1F5C84C2-06CF-5C49-AEF4-792B06228D0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Elbow Connector 25">
                <a:extLst>
                  <a:ext uri="{FF2B5EF4-FFF2-40B4-BE49-F238E27FC236}">
                    <a16:creationId xmlns:a16="http://schemas.microsoft.com/office/drawing/2014/main" id="{14A4A1C6-E070-C947-A6E1-6CABF26B3B7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4EE3D03-6767-5B4C-8053-CE748845C484}"/>
              </a:ext>
            </a:extLst>
          </p:cNvPr>
          <p:cNvGrpSpPr/>
          <p:nvPr/>
        </p:nvGrpSpPr>
        <p:grpSpPr>
          <a:xfrm>
            <a:off x="3907431" y="6062123"/>
            <a:ext cx="2402191" cy="386967"/>
            <a:chOff x="3907431" y="6062123"/>
            <a:chExt cx="2402191" cy="386967"/>
          </a:xfrm>
          <a:noFill/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0F21570-8801-7D43-B259-5898A38EA2B3}"/>
                </a:ext>
              </a:extLst>
            </p:cNvPr>
            <p:cNvSpPr txBox="1"/>
            <p:nvPr/>
          </p:nvSpPr>
          <p:spPr>
            <a:xfrm>
              <a:off x="4586393" y="6062123"/>
              <a:ext cx="1723229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b="0" dirty="0"/>
                <a:t>Combined signal</a:t>
              </a:r>
              <a:endParaRPr lang="en-US" sz="2000" dirty="0"/>
            </a:p>
          </p:txBody>
        </p:sp>
        <p:cxnSp>
          <p:nvCxnSpPr>
            <p:cNvPr id="28" name="Elbow Connector 27">
              <a:extLst>
                <a:ext uri="{FF2B5EF4-FFF2-40B4-BE49-F238E27FC236}">
                  <a16:creationId xmlns:a16="http://schemas.microsoft.com/office/drawing/2014/main" id="{7D880600-F219-BD46-BC4B-CEC216E88060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329679B-2377-7449-9A95-C26F8375B596}"/>
                  </a:ext>
                </a:extLst>
              </p:cNvPr>
              <p:cNvSpPr txBox="1"/>
              <p:nvPr/>
            </p:nvSpPr>
            <p:spPr>
              <a:xfrm>
                <a:off x="4782825" y="6280669"/>
                <a:ext cx="4916828" cy="5334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400" b="0" dirty="0"/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40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𝑓𝑡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func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40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𝑓𝑡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+  </m:t>
                                </m:r>
                                <m:f>
                                  <m:f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𝑠𝑖𝑛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den>
                                </m:f>
                              </m:e>
                            </m:d>
                          </m:sup>
                        </m:sSup>
                      </m:fName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func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329679B-2377-7449-9A95-C26F8375B5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825" y="6280669"/>
                <a:ext cx="4916828" cy="533416"/>
              </a:xfrm>
              <a:prstGeom prst="rect">
                <a:avLst/>
              </a:prstGeom>
              <a:blipFill>
                <a:blip r:embed="rId6"/>
                <a:stretch>
                  <a:fillRect l="-3866" t="-4651" b="-302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404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E5200F-BA34-6D4D-B258-A4BC7D80C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175" y="1360009"/>
            <a:ext cx="4464668" cy="413798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61642C4-7C5F-D043-838B-BB2D4DF769BB}"/>
              </a:ext>
            </a:extLst>
          </p:cNvPr>
          <p:cNvSpPr txBox="1"/>
          <p:nvPr/>
        </p:nvSpPr>
        <p:spPr>
          <a:xfrm>
            <a:off x="2588219" y="5857727"/>
            <a:ext cx="3941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Directional gain of an array</a:t>
            </a:r>
          </a:p>
        </p:txBody>
      </p:sp>
    </p:spTree>
    <p:extLst>
      <p:ext uri="{BB962C8B-B14F-4D97-AF65-F5344CB8AC3E}">
        <p14:creationId xmlns:p14="http://schemas.microsoft.com/office/powerpoint/2010/main" val="4686664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E02C30-DA21-EE4A-ADF5-DDF8AF530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31" y="1738630"/>
            <a:ext cx="8857539" cy="33807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1E45B1-BACA-E648-A5C0-59DF7C49EF0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</p:spTree>
    <p:extLst>
      <p:ext uri="{BB962C8B-B14F-4D97-AF65-F5344CB8AC3E}">
        <p14:creationId xmlns:p14="http://schemas.microsoft.com/office/powerpoint/2010/main" val="3010524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259DBD-C1DA-B641-BC5A-0A992B5E2560}"/>
              </a:ext>
            </a:extLst>
          </p:cNvPr>
          <p:cNvSpPr txBox="1"/>
          <p:nvPr/>
        </p:nvSpPr>
        <p:spPr>
          <a:xfrm>
            <a:off x="0" y="3136612"/>
            <a:ext cx="9144000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Uniform Linear Array (ULA)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B4A8C8-143E-8544-9A03-D2F78E125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0966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-485704" y="4311429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1439677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blipFill>
                <a:blip r:embed="rId2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43" y="4105991"/>
            <a:ext cx="393022" cy="39302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1238493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1179278" y="3198620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E8B434-D470-C84E-859A-F4E548058FE5}"/>
              </a:ext>
            </a:extLst>
          </p:cNvPr>
          <p:cNvCxnSpPr>
            <a:cxnSpLocks/>
          </p:cNvCxnSpPr>
          <p:nvPr/>
        </p:nvCxnSpPr>
        <p:spPr>
          <a:xfrm flipH="1" flipV="1">
            <a:off x="1840283" y="3205115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E7C81AE0-0F53-5E47-8C80-ED319D35C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496" y="4105991"/>
            <a:ext cx="393022" cy="393022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D26F4BF-1EBE-1A48-9BE2-93DE4EEF0301}"/>
              </a:ext>
            </a:extLst>
          </p:cNvPr>
          <p:cNvCxnSpPr>
            <a:cxnSpLocks/>
          </p:cNvCxnSpPr>
          <p:nvPr/>
        </p:nvCxnSpPr>
        <p:spPr>
          <a:xfrm flipV="1">
            <a:off x="3051346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FF9E8111-E0B3-114D-ACF2-8108940D6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924" y="4105991"/>
            <a:ext cx="393022" cy="393022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B537D59-E231-0241-80F1-2BCAB1082F0C}"/>
              </a:ext>
            </a:extLst>
          </p:cNvPr>
          <p:cNvCxnSpPr>
            <a:cxnSpLocks/>
          </p:cNvCxnSpPr>
          <p:nvPr/>
        </p:nvCxnSpPr>
        <p:spPr>
          <a:xfrm flipV="1">
            <a:off x="4802774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B7DE7502-F3EF-2E41-ACCF-6393B0F84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352" y="4105991"/>
            <a:ext cx="393022" cy="393022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6C14E4B-B27C-494C-8DBF-444D09001DD0}"/>
              </a:ext>
            </a:extLst>
          </p:cNvPr>
          <p:cNvCxnSpPr>
            <a:cxnSpLocks/>
          </p:cNvCxnSpPr>
          <p:nvPr/>
        </p:nvCxnSpPr>
        <p:spPr>
          <a:xfrm flipV="1">
            <a:off x="6554202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/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𝑠𝑖𝑛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blipFill>
                <a:blip r:embed="rId4"/>
                <a:stretch>
                  <a:fillRect l="-9000" t="-22857" r="-16000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E013077-C5D3-BC44-9C86-FFFD56B4799E}"/>
              </a:ext>
            </a:extLst>
          </p:cNvPr>
          <p:cNvCxnSpPr>
            <a:cxnSpLocks/>
          </p:cNvCxnSpPr>
          <p:nvPr/>
        </p:nvCxnSpPr>
        <p:spPr>
          <a:xfrm flipH="1" flipV="1">
            <a:off x="2117125" y="1990800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E6D52A-2A85-2040-A840-29BF0AFA87EE}"/>
              </a:ext>
            </a:extLst>
          </p:cNvPr>
          <p:cNvCxnSpPr>
            <a:cxnSpLocks/>
          </p:cNvCxnSpPr>
          <p:nvPr/>
        </p:nvCxnSpPr>
        <p:spPr>
          <a:xfrm flipH="1" flipV="1">
            <a:off x="2554403" y="835884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889C8AD8-31DE-DE4F-A883-015013BCFE47}"/>
              </a:ext>
            </a:extLst>
          </p:cNvPr>
          <p:cNvSpPr/>
          <p:nvPr/>
        </p:nvSpPr>
        <p:spPr>
          <a:xfrm rot="12066866">
            <a:off x="3233472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/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blipFill>
                <a:blip r:embed="rId6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A50458AA-709D-A743-9D9A-5C105520FF59}"/>
              </a:ext>
            </a:extLst>
          </p:cNvPr>
          <p:cNvSpPr/>
          <p:nvPr/>
        </p:nvSpPr>
        <p:spPr>
          <a:xfrm rot="12066866">
            <a:off x="4995348" y="4462032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/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A20E44-1C5B-E841-9481-1854A74DE7E9}"/>
              </a:ext>
            </a:extLst>
          </p:cNvPr>
          <p:cNvSpPr txBox="1"/>
          <p:nvPr/>
        </p:nvSpPr>
        <p:spPr>
          <a:xfrm>
            <a:off x="6887940" y="4422911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317570-3178-2F45-B182-8D5FA1FA69C0}"/>
              </a:ext>
            </a:extLst>
          </p:cNvPr>
          <p:cNvSpPr txBox="1"/>
          <p:nvPr/>
        </p:nvSpPr>
        <p:spPr>
          <a:xfrm>
            <a:off x="7311674" y="4647195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 elements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61F1F68-309B-374F-B6D9-F0C77AD18CEA}"/>
                  </a:ext>
                </a:extLst>
              </p:cNvPr>
              <p:cNvSpPr txBox="1"/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61F1F68-309B-374F-B6D9-F0C77AD18C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blipFill>
                <a:blip r:embed="rId8"/>
                <a:stretch>
                  <a:fillRect l="-17241" r="-10345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6483659-E974-B74A-AACF-908E4B5BD434}"/>
                  </a:ext>
                </a:extLst>
              </p:cNvPr>
              <p:cNvSpPr txBox="1"/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6483659-E974-B74A-AACF-908E4B5BD4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blipFill>
                <a:blip r:embed="rId9"/>
                <a:stretch>
                  <a:fillRect l="-17857" r="-14286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F152F08-F91B-BD4C-A513-38302AD432B5}"/>
                  </a:ext>
                </a:extLst>
              </p:cNvPr>
              <p:cNvSpPr txBox="1"/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F152F08-F91B-BD4C-A513-38302AD432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blipFill>
                <a:blip r:embed="rId10"/>
                <a:stretch>
                  <a:fillRect l="-13793" r="-1379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48BF6EF-8404-DB48-B10C-C72C25F69887}"/>
                  </a:ext>
                </a:extLst>
              </p:cNvPr>
              <p:cNvSpPr txBox="1"/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48BF6EF-8404-DB48-B10C-C72C25F698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3333" r="-10000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EE791B-C6B6-644B-9B89-5D349960D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28</a:t>
            </a:fld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B8D0C75-CD91-6343-8ED2-E668EC27F9B2}"/>
              </a:ext>
            </a:extLst>
          </p:cNvPr>
          <p:cNvSpPr txBox="1"/>
          <p:nvPr/>
        </p:nvSpPr>
        <p:spPr>
          <a:xfrm>
            <a:off x="3585760" y="5617863"/>
            <a:ext cx="189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Interelement distance = d</a:t>
            </a:r>
          </a:p>
        </p:txBody>
      </p:sp>
    </p:spTree>
    <p:extLst>
      <p:ext uri="{BB962C8B-B14F-4D97-AF65-F5344CB8AC3E}">
        <p14:creationId xmlns:p14="http://schemas.microsoft.com/office/powerpoint/2010/main" val="239671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-485704" y="4311429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1439677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blipFill>
                <a:blip r:embed="rId2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4BAB2671-861E-2449-8E0C-8329D7C26143}"/>
              </a:ext>
            </a:extLst>
          </p:cNvPr>
          <p:cNvGrpSpPr/>
          <p:nvPr/>
        </p:nvGrpSpPr>
        <p:grpSpPr>
          <a:xfrm>
            <a:off x="1115643" y="837244"/>
            <a:ext cx="3502857" cy="3661769"/>
            <a:chOff x="1115643" y="837244"/>
            <a:chExt cx="3502857" cy="366176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5AD08F0-C644-4C41-8E55-948B16120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96A54ED-9B77-E643-B247-854F0C7697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1179278" y="3198620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E8B434-D470-C84E-859A-F4E548058FE5}"/>
              </a:ext>
            </a:extLst>
          </p:cNvPr>
          <p:cNvCxnSpPr>
            <a:cxnSpLocks/>
          </p:cNvCxnSpPr>
          <p:nvPr/>
        </p:nvCxnSpPr>
        <p:spPr>
          <a:xfrm flipH="1" flipV="1">
            <a:off x="1840283" y="3205115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E7BF75-B149-9E41-890B-8053C6D84681}"/>
              </a:ext>
            </a:extLst>
          </p:cNvPr>
          <p:cNvGrpSpPr/>
          <p:nvPr/>
        </p:nvGrpSpPr>
        <p:grpSpPr>
          <a:xfrm>
            <a:off x="2928496" y="837244"/>
            <a:ext cx="3502857" cy="3661769"/>
            <a:chOff x="1115643" y="837244"/>
            <a:chExt cx="3502857" cy="366176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7C81AE0-0F53-5E47-8C80-ED319D35C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D26F4BF-1EBE-1A48-9BE2-93DE4EEF03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04A1A79-E8CA-0C49-BB35-D40FDA63A9BE}"/>
              </a:ext>
            </a:extLst>
          </p:cNvPr>
          <p:cNvGrpSpPr/>
          <p:nvPr/>
        </p:nvGrpSpPr>
        <p:grpSpPr>
          <a:xfrm>
            <a:off x="4679924" y="837244"/>
            <a:ext cx="3502857" cy="3661769"/>
            <a:chOff x="1115643" y="837244"/>
            <a:chExt cx="3502857" cy="366176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F9E8111-E0B3-114D-ACF2-8108940D6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B537D59-E231-0241-80F1-2BCAB1082F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4238BB2-9C52-B946-A2DF-4C1758D2933E}"/>
              </a:ext>
            </a:extLst>
          </p:cNvPr>
          <p:cNvGrpSpPr/>
          <p:nvPr/>
        </p:nvGrpSpPr>
        <p:grpSpPr>
          <a:xfrm>
            <a:off x="6431352" y="837244"/>
            <a:ext cx="3502857" cy="3661769"/>
            <a:chOff x="1115643" y="837244"/>
            <a:chExt cx="3502857" cy="366176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7DE7502-F3EF-2E41-ACCF-6393B0F84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6C14E4B-B27C-494C-8DBF-444D09001D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/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𝑠𝑖𝑛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blipFill>
                <a:blip r:embed="rId4"/>
                <a:stretch>
                  <a:fillRect l="-9000" t="-22857" r="-16000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E013077-C5D3-BC44-9C86-FFFD56B4799E}"/>
              </a:ext>
            </a:extLst>
          </p:cNvPr>
          <p:cNvCxnSpPr>
            <a:cxnSpLocks/>
          </p:cNvCxnSpPr>
          <p:nvPr/>
        </p:nvCxnSpPr>
        <p:spPr>
          <a:xfrm flipH="1" flipV="1">
            <a:off x="2117125" y="1990800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E6D52A-2A85-2040-A840-29BF0AFA87EE}"/>
              </a:ext>
            </a:extLst>
          </p:cNvPr>
          <p:cNvCxnSpPr>
            <a:cxnSpLocks/>
          </p:cNvCxnSpPr>
          <p:nvPr/>
        </p:nvCxnSpPr>
        <p:spPr>
          <a:xfrm flipH="1" flipV="1">
            <a:off x="2554403" y="835884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889C8AD8-31DE-DE4F-A883-015013BCFE47}"/>
              </a:ext>
            </a:extLst>
          </p:cNvPr>
          <p:cNvSpPr/>
          <p:nvPr/>
        </p:nvSpPr>
        <p:spPr>
          <a:xfrm rot="12066866">
            <a:off x="3233472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/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blipFill>
                <a:blip r:embed="rId6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A50458AA-709D-A743-9D9A-5C105520FF59}"/>
              </a:ext>
            </a:extLst>
          </p:cNvPr>
          <p:cNvSpPr/>
          <p:nvPr/>
        </p:nvSpPr>
        <p:spPr>
          <a:xfrm rot="12066866">
            <a:off x="4995348" y="4462032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/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A20E44-1C5B-E841-9481-1854A74DE7E9}"/>
              </a:ext>
            </a:extLst>
          </p:cNvPr>
          <p:cNvSpPr txBox="1"/>
          <p:nvPr/>
        </p:nvSpPr>
        <p:spPr>
          <a:xfrm>
            <a:off x="6887940" y="4422911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317570-3178-2F45-B182-8D5FA1FA69C0}"/>
              </a:ext>
            </a:extLst>
          </p:cNvPr>
          <p:cNvSpPr txBox="1"/>
          <p:nvPr/>
        </p:nvSpPr>
        <p:spPr>
          <a:xfrm>
            <a:off x="7311674" y="4647195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 elements</a:t>
            </a: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D5AC74C-8E99-694E-AE7D-E5A92689BCC5}"/>
              </a:ext>
            </a:extLst>
          </p:cNvPr>
          <p:cNvSpPr/>
          <p:nvPr/>
        </p:nvSpPr>
        <p:spPr>
          <a:xfrm rot="12066866">
            <a:off x="1598155" y="2111888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/>
              <p:nvPr/>
            </p:nvSpPr>
            <p:spPr>
              <a:xfrm>
                <a:off x="341139" y="2139127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𝑠𝑖𝑛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139" y="2139127"/>
                <a:ext cx="1459951" cy="430887"/>
              </a:xfrm>
              <a:prstGeom prst="rect">
                <a:avLst/>
              </a:prstGeom>
              <a:blipFill>
                <a:blip r:embed="rId8"/>
                <a:stretch>
                  <a:fillRect l="-8621" t="-26471" r="-12931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Freeform 48">
            <a:extLst>
              <a:ext uri="{FF2B5EF4-FFF2-40B4-BE49-F238E27FC236}">
                <a16:creationId xmlns:a16="http://schemas.microsoft.com/office/drawing/2014/main" id="{753806FC-35F4-2D49-889E-E1522EBEB4C9}"/>
              </a:ext>
            </a:extLst>
          </p:cNvPr>
          <p:cNvSpPr/>
          <p:nvPr/>
        </p:nvSpPr>
        <p:spPr>
          <a:xfrm rot="12066866">
            <a:off x="1972372" y="915885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/>
              <p:nvPr/>
            </p:nvSpPr>
            <p:spPr>
              <a:xfrm>
                <a:off x="715356" y="943124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𝑠𝑖𝑛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56" y="943124"/>
                <a:ext cx="1459951" cy="430887"/>
              </a:xfrm>
              <a:prstGeom prst="rect">
                <a:avLst/>
              </a:prstGeom>
              <a:blipFill>
                <a:blip r:embed="rId9"/>
                <a:stretch>
                  <a:fillRect l="-7759" t="-22857" r="-13793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/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blipFill>
                <a:blip r:embed="rId10"/>
                <a:stretch>
                  <a:fillRect l="-17241" r="-10345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/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7857" r="-14286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/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blipFill>
                <a:blip r:embed="rId12"/>
                <a:stretch>
                  <a:fillRect l="-13793" r="-1379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/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blipFill>
                <a:blip r:embed="rId13"/>
                <a:stretch>
                  <a:fillRect l="-13333" r="-10000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96415D-1064-0C4B-852E-DC7830C54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29</a:t>
            </a:fld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9A45576-B885-0741-906D-263B135AE2FC}"/>
              </a:ext>
            </a:extLst>
          </p:cNvPr>
          <p:cNvSpPr txBox="1"/>
          <p:nvPr/>
        </p:nvSpPr>
        <p:spPr>
          <a:xfrm>
            <a:off x="3585760" y="5617863"/>
            <a:ext cx="189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Interelement distance = d</a:t>
            </a:r>
          </a:p>
        </p:txBody>
      </p:sp>
    </p:spTree>
    <p:extLst>
      <p:ext uri="{BB962C8B-B14F-4D97-AF65-F5344CB8AC3E}">
        <p14:creationId xmlns:p14="http://schemas.microsoft.com/office/powerpoint/2010/main" val="1753786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1BD364F-B007-034D-BC26-53B9B3A84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891" y="838926"/>
            <a:ext cx="1990001" cy="1492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C88E9D-7B1D-6A4F-89A9-3121C66CA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0304" y="4786482"/>
            <a:ext cx="2103642" cy="1930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FA5019-9DD6-6748-BEB7-D4DE495C18A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Spatial filtering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207B7F-2E85-F94E-B38F-D67A326E0E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85" t="2969" r="2000" b="1678"/>
          <a:stretch>
            <a:fillRect/>
          </a:stretch>
        </p:blipFill>
        <p:spPr>
          <a:xfrm>
            <a:off x="3025517" y="1909421"/>
            <a:ext cx="3050276" cy="3022980"/>
          </a:xfrm>
          <a:custGeom>
            <a:avLst/>
            <a:gdLst>
              <a:gd name="connsiteX0" fmla="*/ 1525138 w 3050276"/>
              <a:gd name="connsiteY0" fmla="*/ 0 h 3022980"/>
              <a:gd name="connsiteX1" fmla="*/ 3050276 w 3050276"/>
              <a:gd name="connsiteY1" fmla="*/ 1511490 h 3022980"/>
              <a:gd name="connsiteX2" fmla="*/ 1525138 w 3050276"/>
              <a:gd name="connsiteY2" fmla="*/ 3022980 h 3022980"/>
              <a:gd name="connsiteX3" fmla="*/ 0 w 3050276"/>
              <a:gd name="connsiteY3" fmla="*/ 1511490 h 3022980"/>
              <a:gd name="connsiteX4" fmla="*/ 1525138 w 3050276"/>
              <a:gd name="connsiteY4" fmla="*/ 0 h 3022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0276" h="3022980">
                <a:moveTo>
                  <a:pt x="1525138" y="0"/>
                </a:moveTo>
                <a:cubicBezTo>
                  <a:pt x="2367448" y="0"/>
                  <a:pt x="3050276" y="676717"/>
                  <a:pt x="3050276" y="1511490"/>
                </a:cubicBezTo>
                <a:cubicBezTo>
                  <a:pt x="3050276" y="2346263"/>
                  <a:pt x="2367448" y="3022980"/>
                  <a:pt x="1525138" y="3022980"/>
                </a:cubicBezTo>
                <a:cubicBezTo>
                  <a:pt x="682828" y="3022980"/>
                  <a:pt x="0" y="2346263"/>
                  <a:pt x="0" y="1511490"/>
                </a:cubicBezTo>
                <a:cubicBezTo>
                  <a:pt x="0" y="676717"/>
                  <a:pt x="682828" y="0"/>
                  <a:pt x="1525138" y="0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A52C3A-8E3E-1147-BDC7-E3A6F5F4E4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758" y="2927075"/>
            <a:ext cx="1859407" cy="18594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F49C13-173F-7F47-80A6-45CA514540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434298">
            <a:off x="5928285" y="4797162"/>
            <a:ext cx="1492500" cy="1492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A3A79F-C9F0-9B46-907A-5C790C7291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010909" y="1071859"/>
            <a:ext cx="3237293" cy="152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708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-485704" y="4311429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1439677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4BAB2671-861E-2449-8E0C-8329D7C26143}"/>
              </a:ext>
            </a:extLst>
          </p:cNvPr>
          <p:cNvGrpSpPr/>
          <p:nvPr/>
        </p:nvGrpSpPr>
        <p:grpSpPr>
          <a:xfrm>
            <a:off x="1115643" y="837244"/>
            <a:ext cx="3502857" cy="3661769"/>
            <a:chOff x="1115643" y="837244"/>
            <a:chExt cx="3502857" cy="366176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5AD08F0-C644-4C41-8E55-948B16120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96A54ED-9B77-E643-B247-854F0C7697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1179278" y="3198620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E8B434-D470-C84E-859A-F4E548058FE5}"/>
              </a:ext>
            </a:extLst>
          </p:cNvPr>
          <p:cNvCxnSpPr>
            <a:cxnSpLocks/>
          </p:cNvCxnSpPr>
          <p:nvPr/>
        </p:nvCxnSpPr>
        <p:spPr>
          <a:xfrm flipH="1" flipV="1">
            <a:off x="1840283" y="3205115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E7BF75-B149-9E41-890B-8053C6D84681}"/>
              </a:ext>
            </a:extLst>
          </p:cNvPr>
          <p:cNvGrpSpPr/>
          <p:nvPr/>
        </p:nvGrpSpPr>
        <p:grpSpPr>
          <a:xfrm>
            <a:off x="2928496" y="837244"/>
            <a:ext cx="3502857" cy="3661769"/>
            <a:chOff x="1115643" y="837244"/>
            <a:chExt cx="3502857" cy="366176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7C81AE0-0F53-5E47-8C80-ED319D35C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D26F4BF-1EBE-1A48-9BE2-93DE4EEF03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04A1A79-E8CA-0C49-BB35-D40FDA63A9BE}"/>
              </a:ext>
            </a:extLst>
          </p:cNvPr>
          <p:cNvGrpSpPr/>
          <p:nvPr/>
        </p:nvGrpSpPr>
        <p:grpSpPr>
          <a:xfrm>
            <a:off x="4679924" y="837244"/>
            <a:ext cx="3502857" cy="3661769"/>
            <a:chOff x="1115643" y="837244"/>
            <a:chExt cx="3502857" cy="366176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F9E8111-E0B3-114D-ACF2-8108940D6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B537D59-E231-0241-80F1-2BCAB1082F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4238BB2-9C52-B946-A2DF-4C1758D2933E}"/>
              </a:ext>
            </a:extLst>
          </p:cNvPr>
          <p:cNvGrpSpPr/>
          <p:nvPr/>
        </p:nvGrpSpPr>
        <p:grpSpPr>
          <a:xfrm>
            <a:off x="6431352" y="837244"/>
            <a:ext cx="3502857" cy="3661769"/>
            <a:chOff x="1115643" y="837244"/>
            <a:chExt cx="3502857" cy="366176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7DE7502-F3EF-2E41-ACCF-6393B0F84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6C14E4B-B27C-494C-8DBF-444D09001D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/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𝑠𝑖𝑛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blipFill>
                <a:blip r:embed="rId5"/>
                <a:stretch>
                  <a:fillRect l="-9000" t="-22857" r="-16000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E013077-C5D3-BC44-9C86-FFFD56B4799E}"/>
              </a:ext>
            </a:extLst>
          </p:cNvPr>
          <p:cNvCxnSpPr>
            <a:cxnSpLocks/>
          </p:cNvCxnSpPr>
          <p:nvPr/>
        </p:nvCxnSpPr>
        <p:spPr>
          <a:xfrm flipH="1" flipV="1">
            <a:off x="2117125" y="1990800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E6D52A-2A85-2040-A840-29BF0AFA87EE}"/>
              </a:ext>
            </a:extLst>
          </p:cNvPr>
          <p:cNvCxnSpPr>
            <a:cxnSpLocks/>
          </p:cNvCxnSpPr>
          <p:nvPr/>
        </p:nvCxnSpPr>
        <p:spPr>
          <a:xfrm flipH="1" flipV="1">
            <a:off x="2554403" y="835884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889C8AD8-31DE-DE4F-A883-015013BCFE47}"/>
              </a:ext>
            </a:extLst>
          </p:cNvPr>
          <p:cNvSpPr/>
          <p:nvPr/>
        </p:nvSpPr>
        <p:spPr>
          <a:xfrm rot="12066866">
            <a:off x="3233472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/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A50458AA-709D-A743-9D9A-5C105520FF59}"/>
              </a:ext>
            </a:extLst>
          </p:cNvPr>
          <p:cNvSpPr/>
          <p:nvPr/>
        </p:nvSpPr>
        <p:spPr>
          <a:xfrm rot="12066866">
            <a:off x="4995348" y="4462032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/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blipFill>
                <a:blip r:embed="rId8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A20E44-1C5B-E841-9481-1854A74DE7E9}"/>
              </a:ext>
            </a:extLst>
          </p:cNvPr>
          <p:cNvSpPr txBox="1"/>
          <p:nvPr/>
        </p:nvSpPr>
        <p:spPr>
          <a:xfrm>
            <a:off x="6887940" y="4422911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317570-3178-2F45-B182-8D5FA1FA69C0}"/>
              </a:ext>
            </a:extLst>
          </p:cNvPr>
          <p:cNvSpPr txBox="1"/>
          <p:nvPr/>
        </p:nvSpPr>
        <p:spPr>
          <a:xfrm>
            <a:off x="7311674" y="4647195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 elements</a:t>
            </a: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D5AC74C-8E99-694E-AE7D-E5A92689BCC5}"/>
              </a:ext>
            </a:extLst>
          </p:cNvPr>
          <p:cNvSpPr/>
          <p:nvPr/>
        </p:nvSpPr>
        <p:spPr>
          <a:xfrm rot="12066866">
            <a:off x="1598155" y="2111888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/>
              <p:nvPr/>
            </p:nvSpPr>
            <p:spPr>
              <a:xfrm>
                <a:off x="341139" y="2139127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𝑠𝑖𝑛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139" y="2139127"/>
                <a:ext cx="1459951" cy="430887"/>
              </a:xfrm>
              <a:prstGeom prst="rect">
                <a:avLst/>
              </a:prstGeom>
              <a:blipFill>
                <a:blip r:embed="rId9"/>
                <a:stretch>
                  <a:fillRect l="-8621" t="-26471" r="-12931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Freeform 48">
            <a:extLst>
              <a:ext uri="{FF2B5EF4-FFF2-40B4-BE49-F238E27FC236}">
                <a16:creationId xmlns:a16="http://schemas.microsoft.com/office/drawing/2014/main" id="{753806FC-35F4-2D49-889E-E1522EBEB4C9}"/>
              </a:ext>
            </a:extLst>
          </p:cNvPr>
          <p:cNvSpPr/>
          <p:nvPr/>
        </p:nvSpPr>
        <p:spPr>
          <a:xfrm rot="12066866">
            <a:off x="1972372" y="915885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/>
              <p:nvPr/>
            </p:nvSpPr>
            <p:spPr>
              <a:xfrm>
                <a:off x="715356" y="943124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𝑠𝑖𝑛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56" y="943124"/>
                <a:ext cx="1459951" cy="430887"/>
              </a:xfrm>
              <a:prstGeom prst="rect">
                <a:avLst/>
              </a:prstGeom>
              <a:blipFill>
                <a:blip r:embed="rId10"/>
                <a:stretch>
                  <a:fillRect l="-7759" t="-22857" r="-13793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/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7241" r="-10345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/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blipFill>
                <a:blip r:embed="rId12"/>
                <a:stretch>
                  <a:fillRect l="-17857" r="-14286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/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blipFill>
                <a:blip r:embed="rId13"/>
                <a:stretch>
                  <a:fillRect l="-13793" r="-1379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/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blipFill>
                <a:blip r:embed="rId14"/>
                <a:stretch>
                  <a:fillRect l="-13333" r="-10000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DE782996-5B89-6B44-A78E-E34B087B9778}"/>
              </a:ext>
            </a:extLst>
          </p:cNvPr>
          <p:cNvSpPr txBox="1"/>
          <p:nvPr/>
        </p:nvSpPr>
        <p:spPr>
          <a:xfrm>
            <a:off x="276870" y="5769940"/>
            <a:ext cx="437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Path difference with n</a:t>
            </a:r>
            <a:r>
              <a:rPr lang="en-US" sz="2400" baseline="30000" dirty="0"/>
              <a:t>th </a:t>
            </a:r>
            <a:r>
              <a:rPr lang="en-US" sz="2400" dirty="0"/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3BD9E1E-CFE7-FA47-84FB-CC2760603E29}"/>
                  </a:ext>
                </a:extLst>
              </p:cNvPr>
              <p:cNvSpPr txBox="1"/>
              <p:nvPr/>
            </p:nvSpPr>
            <p:spPr>
              <a:xfrm>
                <a:off x="4626192" y="5746941"/>
                <a:ext cx="2398157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𝑠𝑖𝑛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3BD9E1E-CFE7-FA47-84FB-CC2760603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6192" y="5746941"/>
                <a:ext cx="2398157" cy="430887"/>
              </a:xfrm>
              <a:prstGeom prst="rect">
                <a:avLst/>
              </a:prstGeom>
              <a:blipFill>
                <a:blip r:embed="rId15"/>
                <a:stretch>
                  <a:fillRect t="-23529" r="-7895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B5C2AB7A-76BD-FF45-8B84-A1A3899ADA4B}"/>
              </a:ext>
            </a:extLst>
          </p:cNvPr>
          <p:cNvSpPr txBox="1"/>
          <p:nvPr/>
        </p:nvSpPr>
        <p:spPr>
          <a:xfrm>
            <a:off x="154984" y="6264692"/>
            <a:ext cx="449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Phase difference with n</a:t>
            </a:r>
            <a:r>
              <a:rPr lang="en-US" sz="2400" baseline="30000" dirty="0"/>
              <a:t>th </a:t>
            </a:r>
            <a:r>
              <a:rPr lang="en-US" sz="2400" dirty="0"/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43746BF-9435-B248-B28F-269F29BAE338}"/>
                  </a:ext>
                </a:extLst>
              </p:cNvPr>
              <p:cNvSpPr txBox="1"/>
              <p:nvPr/>
            </p:nvSpPr>
            <p:spPr>
              <a:xfrm>
                <a:off x="4626192" y="6241693"/>
                <a:ext cx="3193246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𝑠𝑖𝑛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 2</a:t>
                </a:r>
                <a:r>
                  <a:rPr lang="en-US" sz="2800" dirty="0">
                    <a:latin typeface="Lucida Bright" panose="02040602050505020304" pitchFamily="18" charset="77"/>
                  </a:rPr>
                  <a:t>Π</a:t>
                </a:r>
                <a:r>
                  <a:rPr lang="en-US" sz="2800" dirty="0"/>
                  <a:t>/</a:t>
                </a:r>
                <a:r>
                  <a:rPr lang="en-US" sz="2800" dirty="0" err="1"/>
                  <a:t>λ</a:t>
                </a:r>
                <a:endParaRPr lang="en-US" sz="2800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43746BF-9435-B248-B28F-269F29BAE3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6192" y="6241693"/>
                <a:ext cx="3193246" cy="430887"/>
              </a:xfrm>
              <a:prstGeom prst="rect">
                <a:avLst/>
              </a:prstGeom>
              <a:blipFill>
                <a:blip r:embed="rId16"/>
                <a:stretch>
                  <a:fillRect t="-25714" r="-5929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45206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-346219" y="1676720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1579162" y="1849038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2213201" y="2344222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201" y="2344222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4BAB2671-861E-2449-8E0C-8329D7C26143}"/>
              </a:ext>
            </a:extLst>
          </p:cNvPr>
          <p:cNvGrpSpPr/>
          <p:nvPr/>
        </p:nvGrpSpPr>
        <p:grpSpPr>
          <a:xfrm>
            <a:off x="1255128" y="-1797465"/>
            <a:ext cx="3502857" cy="3661769"/>
            <a:chOff x="1115643" y="837244"/>
            <a:chExt cx="3502857" cy="366176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5AD08F0-C644-4C41-8E55-948B16120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96A54ED-9B77-E643-B247-854F0C7697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1318763" y="563911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8DD23815-1DD9-C844-81F4-76914819AF4A}"/>
              </a:ext>
            </a:extLst>
          </p:cNvPr>
          <p:cNvSpPr/>
          <p:nvPr/>
        </p:nvSpPr>
        <p:spPr>
          <a:xfrm rot="1937319">
            <a:off x="1281456" y="1070702"/>
            <a:ext cx="795161" cy="795161"/>
          </a:xfrm>
          <a:prstGeom prst="arc">
            <a:avLst/>
          </a:prstGeom>
          <a:ln w="349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C1569C4-EDEF-6E43-BCAE-09214717AF13}"/>
                  </a:ext>
                </a:extLst>
              </p:cNvPr>
              <p:cNvSpPr txBox="1"/>
              <p:nvPr/>
            </p:nvSpPr>
            <p:spPr>
              <a:xfrm>
                <a:off x="2145888" y="1145460"/>
                <a:ext cx="285526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C1569C4-EDEF-6E43-BCAE-09214717AF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888" y="1145460"/>
                <a:ext cx="285526" cy="369332"/>
              </a:xfrm>
              <a:prstGeom prst="rect">
                <a:avLst/>
              </a:prstGeom>
              <a:blipFill>
                <a:blip r:embed="rId5"/>
                <a:stretch>
                  <a:fillRect l="-34783" r="-30435" b="-3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E8B434-D470-C84E-859A-F4E548058FE5}"/>
              </a:ext>
            </a:extLst>
          </p:cNvPr>
          <p:cNvCxnSpPr>
            <a:cxnSpLocks/>
          </p:cNvCxnSpPr>
          <p:nvPr/>
        </p:nvCxnSpPr>
        <p:spPr>
          <a:xfrm flipH="1" flipV="1">
            <a:off x="1979768" y="570406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E7BF75-B149-9E41-890B-8053C6D84681}"/>
              </a:ext>
            </a:extLst>
          </p:cNvPr>
          <p:cNvGrpSpPr/>
          <p:nvPr/>
        </p:nvGrpSpPr>
        <p:grpSpPr>
          <a:xfrm>
            <a:off x="3067981" y="-1797465"/>
            <a:ext cx="3502857" cy="3661769"/>
            <a:chOff x="1115643" y="837244"/>
            <a:chExt cx="3502857" cy="366176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7C81AE0-0F53-5E47-8C80-ED319D35C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D26F4BF-1EBE-1A48-9BE2-93DE4EEF03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04A1A79-E8CA-0C49-BB35-D40FDA63A9BE}"/>
              </a:ext>
            </a:extLst>
          </p:cNvPr>
          <p:cNvGrpSpPr/>
          <p:nvPr/>
        </p:nvGrpSpPr>
        <p:grpSpPr>
          <a:xfrm>
            <a:off x="4819409" y="-1797465"/>
            <a:ext cx="3502857" cy="3661769"/>
            <a:chOff x="1115643" y="837244"/>
            <a:chExt cx="3502857" cy="366176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F9E8111-E0B3-114D-ACF2-8108940D6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B537D59-E231-0241-80F1-2BCAB1082F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4238BB2-9C52-B946-A2DF-4C1758D2933E}"/>
              </a:ext>
            </a:extLst>
          </p:cNvPr>
          <p:cNvGrpSpPr/>
          <p:nvPr/>
        </p:nvGrpSpPr>
        <p:grpSpPr>
          <a:xfrm>
            <a:off x="6570837" y="-1797465"/>
            <a:ext cx="3502857" cy="3661769"/>
            <a:chOff x="1115643" y="837244"/>
            <a:chExt cx="3502857" cy="366176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7DE7502-F3EF-2E41-ACCF-6393B0F84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6C14E4B-B27C-494C-8DBF-444D09001D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/>
              <p:nvPr/>
            </p:nvSpPr>
            <p:spPr>
              <a:xfrm>
                <a:off x="263225" y="591150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𝑠𝑖𝑛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225" y="591150"/>
                <a:ext cx="1261179" cy="430887"/>
              </a:xfrm>
              <a:prstGeom prst="rect">
                <a:avLst/>
              </a:prstGeom>
              <a:blipFill>
                <a:blip r:embed="rId6"/>
                <a:stretch>
                  <a:fillRect l="-10000" t="-26471" r="-16000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E013077-C5D3-BC44-9C86-FFFD56B4799E}"/>
              </a:ext>
            </a:extLst>
          </p:cNvPr>
          <p:cNvCxnSpPr>
            <a:cxnSpLocks/>
          </p:cNvCxnSpPr>
          <p:nvPr/>
        </p:nvCxnSpPr>
        <p:spPr>
          <a:xfrm flipH="1" flipV="1">
            <a:off x="2256610" y="-643909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E6D52A-2A85-2040-A840-29BF0AFA87EE}"/>
              </a:ext>
            </a:extLst>
          </p:cNvPr>
          <p:cNvCxnSpPr>
            <a:cxnSpLocks/>
          </p:cNvCxnSpPr>
          <p:nvPr/>
        </p:nvCxnSpPr>
        <p:spPr>
          <a:xfrm flipH="1" flipV="1">
            <a:off x="2693888" y="-1798825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889C8AD8-31DE-DE4F-A883-015013BCFE47}"/>
              </a:ext>
            </a:extLst>
          </p:cNvPr>
          <p:cNvSpPr/>
          <p:nvPr/>
        </p:nvSpPr>
        <p:spPr>
          <a:xfrm rot="12066866">
            <a:off x="3372957" y="1849038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/>
              <p:nvPr/>
            </p:nvSpPr>
            <p:spPr>
              <a:xfrm>
                <a:off x="4006996" y="2344222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996" y="2344222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A50458AA-709D-A743-9D9A-5C105520FF59}"/>
              </a:ext>
            </a:extLst>
          </p:cNvPr>
          <p:cNvSpPr/>
          <p:nvPr/>
        </p:nvSpPr>
        <p:spPr>
          <a:xfrm rot="12066866">
            <a:off x="5134833" y="1827323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/>
              <p:nvPr/>
            </p:nvSpPr>
            <p:spPr>
              <a:xfrm>
                <a:off x="5768872" y="2322507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8872" y="2322507"/>
                <a:ext cx="256609" cy="369332"/>
              </a:xfrm>
              <a:prstGeom prst="rect">
                <a:avLst/>
              </a:prstGeom>
              <a:blipFill>
                <a:blip r:embed="rId8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A20E44-1C5B-E841-9481-1854A74DE7E9}"/>
              </a:ext>
            </a:extLst>
          </p:cNvPr>
          <p:cNvSpPr txBox="1"/>
          <p:nvPr/>
        </p:nvSpPr>
        <p:spPr>
          <a:xfrm>
            <a:off x="7027425" y="1788202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317570-3178-2F45-B182-8D5FA1FA69C0}"/>
              </a:ext>
            </a:extLst>
          </p:cNvPr>
          <p:cNvSpPr txBox="1"/>
          <p:nvPr/>
        </p:nvSpPr>
        <p:spPr>
          <a:xfrm>
            <a:off x="7451159" y="2012486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 elements</a:t>
            </a: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D5AC74C-8E99-694E-AE7D-E5A92689BCC5}"/>
              </a:ext>
            </a:extLst>
          </p:cNvPr>
          <p:cNvSpPr/>
          <p:nvPr/>
        </p:nvSpPr>
        <p:spPr>
          <a:xfrm rot="12066866">
            <a:off x="1737640" y="-522821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/>
              <p:nvPr/>
            </p:nvSpPr>
            <p:spPr>
              <a:xfrm>
                <a:off x="480624" y="-495582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𝑠𝑖𝑛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24" y="-495582"/>
                <a:ext cx="1459951" cy="430887"/>
              </a:xfrm>
              <a:prstGeom prst="rect">
                <a:avLst/>
              </a:prstGeom>
              <a:blipFill>
                <a:blip r:embed="rId9"/>
                <a:stretch>
                  <a:fillRect l="-8621" t="-25714" r="-12931" b="-42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Freeform 48">
            <a:extLst>
              <a:ext uri="{FF2B5EF4-FFF2-40B4-BE49-F238E27FC236}">
                <a16:creationId xmlns:a16="http://schemas.microsoft.com/office/drawing/2014/main" id="{753806FC-35F4-2D49-889E-E1522EBEB4C9}"/>
              </a:ext>
            </a:extLst>
          </p:cNvPr>
          <p:cNvSpPr/>
          <p:nvPr/>
        </p:nvSpPr>
        <p:spPr>
          <a:xfrm rot="12066866">
            <a:off x="2111857" y="-1718824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/>
              <p:nvPr/>
            </p:nvSpPr>
            <p:spPr>
              <a:xfrm>
                <a:off x="854841" y="-1691585"/>
                <a:ext cx="1496435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𝑐𝑜𝑠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41" y="-1691585"/>
                <a:ext cx="1496435" cy="430887"/>
              </a:xfrm>
              <a:prstGeom prst="rect">
                <a:avLst/>
              </a:prstGeom>
              <a:blipFill>
                <a:blip r:embed="rId10"/>
                <a:stretch>
                  <a:fillRect l="-7563" t="-25714" r="-13445" b="-42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/>
              <p:nvPr/>
            </p:nvSpPr>
            <p:spPr>
              <a:xfrm>
                <a:off x="902856" y="171120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856" y="1711200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3793" r="-1379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/>
              <p:nvPr/>
            </p:nvSpPr>
            <p:spPr>
              <a:xfrm>
                <a:off x="2725602" y="170669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5602" y="1706699"/>
                <a:ext cx="360675" cy="307777"/>
              </a:xfrm>
              <a:prstGeom prst="rect">
                <a:avLst/>
              </a:prstGeom>
              <a:blipFill>
                <a:blip r:embed="rId12"/>
                <a:stretch>
                  <a:fillRect l="-13793" r="-13793"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/>
              <p:nvPr/>
            </p:nvSpPr>
            <p:spPr>
              <a:xfrm>
                <a:off x="4443203" y="1717973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203" y="1717973"/>
                <a:ext cx="360675" cy="307777"/>
              </a:xfrm>
              <a:prstGeom prst="rect">
                <a:avLst/>
              </a:prstGeom>
              <a:blipFill>
                <a:blip r:embed="rId13"/>
                <a:stretch>
                  <a:fillRect l="-13793" r="-1379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/>
              <p:nvPr/>
            </p:nvSpPr>
            <p:spPr>
              <a:xfrm>
                <a:off x="6160804" y="1698251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0804" y="1698251"/>
                <a:ext cx="360675" cy="307777"/>
              </a:xfrm>
              <a:prstGeom prst="rect">
                <a:avLst/>
              </a:prstGeom>
              <a:blipFill>
                <a:blip r:embed="rId14"/>
                <a:stretch>
                  <a:fillRect l="-13333" r="-10000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DE782996-5B89-6B44-A78E-E34B087B9778}"/>
              </a:ext>
            </a:extLst>
          </p:cNvPr>
          <p:cNvSpPr txBox="1"/>
          <p:nvPr/>
        </p:nvSpPr>
        <p:spPr>
          <a:xfrm>
            <a:off x="416355" y="2918254"/>
            <a:ext cx="437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Path difference with n</a:t>
            </a:r>
            <a:r>
              <a:rPr lang="en-US" sz="2400" baseline="30000" dirty="0"/>
              <a:t>th </a:t>
            </a:r>
            <a:r>
              <a:rPr lang="en-US" sz="2400" dirty="0"/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3BD9E1E-CFE7-FA47-84FB-CC2760603E29}"/>
                  </a:ext>
                </a:extLst>
              </p:cNvPr>
              <p:cNvSpPr txBox="1"/>
              <p:nvPr/>
            </p:nvSpPr>
            <p:spPr>
              <a:xfrm>
                <a:off x="4765677" y="2895255"/>
                <a:ext cx="2398157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𝑠𝑖𝑛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3BD9E1E-CFE7-FA47-84FB-CC2760603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677" y="2895255"/>
                <a:ext cx="2398157" cy="430887"/>
              </a:xfrm>
              <a:prstGeom prst="rect">
                <a:avLst/>
              </a:prstGeom>
              <a:blipFill>
                <a:blip r:embed="rId15"/>
                <a:stretch>
                  <a:fillRect t="-26471" r="-7895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B5C2AB7A-76BD-FF45-8B84-A1A3899ADA4B}"/>
              </a:ext>
            </a:extLst>
          </p:cNvPr>
          <p:cNvSpPr txBox="1"/>
          <p:nvPr/>
        </p:nvSpPr>
        <p:spPr>
          <a:xfrm>
            <a:off x="294469" y="3413006"/>
            <a:ext cx="449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Phase difference with n</a:t>
            </a:r>
            <a:r>
              <a:rPr lang="en-US" sz="2400" baseline="30000" dirty="0"/>
              <a:t>th </a:t>
            </a:r>
            <a:r>
              <a:rPr lang="en-US" sz="2400" dirty="0"/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43746BF-9435-B248-B28F-269F29BAE338}"/>
                  </a:ext>
                </a:extLst>
              </p:cNvPr>
              <p:cNvSpPr txBox="1"/>
              <p:nvPr/>
            </p:nvSpPr>
            <p:spPr>
              <a:xfrm>
                <a:off x="4765677" y="3390007"/>
                <a:ext cx="32108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𝑠𝑖𝑛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 2</a:t>
                </a:r>
                <a:r>
                  <a:rPr lang="en-US" sz="2800" dirty="0">
                    <a:latin typeface="Lucida Bright" panose="02040602050505020304" pitchFamily="18" charset="77"/>
                  </a:rPr>
                  <a:t>Π</a:t>
                </a:r>
                <a:r>
                  <a:rPr lang="en-US" sz="2800" dirty="0"/>
                  <a:t>/</a:t>
                </a:r>
                <a:r>
                  <a:rPr lang="en-US" sz="2800" dirty="0" err="1"/>
                  <a:t>λ</a:t>
                </a:r>
                <a:endParaRPr lang="en-US" sz="2800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43746BF-9435-B248-B28F-269F29BAE3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677" y="3390007"/>
                <a:ext cx="3210879" cy="430887"/>
              </a:xfrm>
              <a:prstGeom prst="rect">
                <a:avLst/>
              </a:prstGeom>
              <a:blipFill>
                <a:blip r:embed="rId16"/>
                <a:stretch>
                  <a:fillRect t="-25714" r="-5512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2AE7DFA-BA22-9541-8078-C758C0A0C9B9}"/>
              </a:ext>
            </a:extLst>
          </p:cNvPr>
          <p:cNvSpPr txBox="1"/>
          <p:nvPr/>
        </p:nvSpPr>
        <p:spPr>
          <a:xfrm>
            <a:off x="365855" y="3871647"/>
            <a:ext cx="2359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Original signal: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AF79D29-9916-1E45-B6C6-1530269D1716}"/>
              </a:ext>
            </a:extLst>
          </p:cNvPr>
          <p:cNvSpPr txBox="1"/>
          <p:nvPr/>
        </p:nvSpPr>
        <p:spPr>
          <a:xfrm>
            <a:off x="244333" y="4327112"/>
            <a:ext cx="2359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Combined signal: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0A7B62-187E-CE45-9456-E17E218B3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31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27E21AC-64A1-6D4B-AC9C-E75D02138AE0}"/>
                  </a:ext>
                </a:extLst>
              </p:cNvPr>
              <p:cNvSpPr txBox="1"/>
              <p:nvPr/>
            </p:nvSpPr>
            <p:spPr>
              <a:xfrm>
                <a:off x="2469810" y="3843084"/>
                <a:ext cx="4916828" cy="4599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800" b="0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80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𝑓𝑡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func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27E21AC-64A1-6D4B-AC9C-E75D02138A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9810" y="3843084"/>
                <a:ext cx="4916828" cy="459934"/>
              </a:xfrm>
              <a:prstGeom prst="rect">
                <a:avLst/>
              </a:prstGeom>
              <a:blipFill>
                <a:blip r:embed="rId17"/>
                <a:stretch>
                  <a:fillRect l="-1799" b="-324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D09AD6BC-BE2F-4F4B-BA75-0F153D435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61" y="4697795"/>
            <a:ext cx="7458364" cy="133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6BD87E9F-4DD6-9945-B406-99050DF88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982" y="5078057"/>
            <a:ext cx="390342" cy="34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1175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>
            <a:extLst>
              <a:ext uri="{FF2B5EF4-FFF2-40B4-BE49-F238E27FC236}">
                <a16:creationId xmlns:a16="http://schemas.microsoft.com/office/drawing/2014/main" id="{4EDE9571-E352-CA42-A5B7-BCBEF36A8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70" y="3837453"/>
            <a:ext cx="7735455" cy="294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BCF932-5B38-6942-AE4D-11D4A45F0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32</a:t>
            </a:fld>
            <a:endParaRPr lang="en-US"/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E88331F7-F89C-1649-91B1-A2CC2E311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71" y="675854"/>
            <a:ext cx="5541818" cy="262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82086393-BE5B-9B42-A492-D415FE1CA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75" y="3163771"/>
            <a:ext cx="4631057" cy="83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67F264F-6EA8-5345-813B-E931ECCCD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304" y="3410601"/>
            <a:ext cx="266608" cy="23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24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BCF932-5B38-6942-AE4D-11D4A45F0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33</a:t>
            </a:fld>
            <a:endParaRPr lang="en-US"/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E88331F7-F89C-1649-91B1-A2CC2E311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8742"/>
            <a:ext cx="4580015" cy="216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>
            <a:extLst>
              <a:ext uri="{FF2B5EF4-FFF2-40B4-BE49-F238E27FC236}">
                <a16:creationId xmlns:a16="http://schemas.microsoft.com/office/drawing/2014/main" id="{1050D398-980C-B447-9715-F4A8AC267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5237850"/>
            <a:ext cx="8382000" cy="157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7BD7CF2-85F6-8042-846B-856B4CCD1D33}"/>
              </a:ext>
            </a:extLst>
          </p:cNvPr>
          <p:cNvSpPr/>
          <p:nvPr/>
        </p:nvSpPr>
        <p:spPr>
          <a:xfrm>
            <a:off x="1430439" y="4371737"/>
            <a:ext cx="177291" cy="177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8D661596-F330-6342-8ABF-B5DA7AE1D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32" y="3027703"/>
            <a:ext cx="5283420" cy="201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1428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9FCE7E-6A35-EE4F-A1DA-FC10F4A866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42" t="3050" b="10893"/>
          <a:stretch/>
        </p:blipFill>
        <p:spPr>
          <a:xfrm>
            <a:off x="1680881" y="968188"/>
            <a:ext cx="6004927" cy="490817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C90F5A-2D48-1B46-BC07-EE83B671A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34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CD4C1D-1DF5-2D4B-9B1E-7D04D2B73AE9}"/>
              </a:ext>
            </a:extLst>
          </p:cNvPr>
          <p:cNvSpPr txBox="1"/>
          <p:nvPr/>
        </p:nvSpPr>
        <p:spPr>
          <a:xfrm>
            <a:off x="1842247" y="5957046"/>
            <a:ext cx="5728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Lucida Bright" panose="02040602050505020304" pitchFamily="18" charset="77"/>
              </a:rPr>
              <a:t>Angle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117262-8BC2-564D-8AC5-2F6BE150F114}"/>
              </a:ext>
            </a:extLst>
          </p:cNvPr>
          <p:cNvSpPr txBox="1"/>
          <p:nvPr/>
        </p:nvSpPr>
        <p:spPr>
          <a:xfrm rot="16200000">
            <a:off x="-1406032" y="3108503"/>
            <a:ext cx="5728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Lucida Bright" panose="02040602050505020304" pitchFamily="18" charset="77"/>
              </a:rPr>
              <a:t>Gain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BA3ADB-9489-C042-B948-3347D50B5311}"/>
              </a:ext>
            </a:extLst>
          </p:cNvPr>
          <p:cNvSpPr txBox="1"/>
          <p:nvPr/>
        </p:nvSpPr>
        <p:spPr>
          <a:xfrm>
            <a:off x="1832567" y="5492738"/>
            <a:ext cx="57284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 -90    -60    -30     0     30    60     90</a:t>
            </a:r>
          </a:p>
        </p:txBody>
      </p:sp>
    </p:spTree>
    <p:extLst>
      <p:ext uri="{BB962C8B-B14F-4D97-AF65-F5344CB8AC3E}">
        <p14:creationId xmlns:p14="http://schemas.microsoft.com/office/powerpoint/2010/main" val="20934337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836370-122D-4A4D-91EF-0F74AC71BC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69" t="6956" r="15247" b="7661"/>
          <a:stretch/>
        </p:blipFill>
        <p:spPr>
          <a:xfrm>
            <a:off x="1416109" y="557727"/>
            <a:ext cx="6150418" cy="59063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C90F5A-2D48-1B46-BC07-EE83B671A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2305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Beam-steering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A9BE15-2555-0B4C-B239-D1692E621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596" y="1579171"/>
            <a:ext cx="7905729" cy="36234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1F19F3-B31B-D94C-8B7D-A6551CCE2CBA}"/>
              </a:ext>
            </a:extLst>
          </p:cNvPr>
          <p:cNvSpPr txBox="1"/>
          <p:nvPr/>
        </p:nvSpPr>
        <p:spPr>
          <a:xfrm>
            <a:off x="0" y="740700"/>
            <a:ext cx="725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solidFill>
                  <a:srgbClr val="C00000"/>
                </a:solidFill>
                <a:latin typeface="Lucida Bright" panose="02040602050505020304" pitchFamily="18" charset="77"/>
              </a:rPr>
              <a:t>Delay-sum beamformer or Phased array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49F585-7A34-0B48-A816-1D735434A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6716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A9BE15-2555-0B4C-B239-D1692E621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596" y="1579171"/>
            <a:ext cx="7905729" cy="36234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CC0D00E-DB33-4E4C-A1BC-1D788523635D}"/>
                  </a:ext>
                </a:extLst>
              </p:cNvPr>
              <p:cNvSpPr txBox="1"/>
              <p:nvPr/>
            </p:nvSpPr>
            <p:spPr>
              <a:xfrm>
                <a:off x="3786918" y="5633461"/>
                <a:ext cx="33987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800" b="0" dirty="0"/>
                  <a:t>-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𝑠𝑖𝑛</m:t>
                    </m:r>
                  </m:oMath>
                </a14:m>
                <a:r>
                  <a:rPr lang="en-US" sz="2800" dirty="0"/>
                  <a:t>(𝚹</a:t>
                </a:r>
                <a:r>
                  <a:rPr lang="en-US" sz="2800" baseline="-25000" dirty="0"/>
                  <a:t>s</a:t>
                </a:r>
                <a:r>
                  <a:rPr lang="en-US" sz="2800" dirty="0"/>
                  <a:t>) 2</a:t>
                </a:r>
                <a:r>
                  <a:rPr lang="en-US" sz="2800" dirty="0">
                    <a:latin typeface="Lucida Bright" panose="02040602050505020304" pitchFamily="18" charset="77"/>
                  </a:rPr>
                  <a:t>Π</a:t>
                </a:r>
                <a:r>
                  <a:rPr lang="en-US" sz="2800" dirty="0"/>
                  <a:t>/</a:t>
                </a:r>
                <a:r>
                  <a:rPr lang="en-US" sz="2800" dirty="0" err="1"/>
                  <a:t>λ</a:t>
                </a:r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CC0D00E-DB33-4E4C-A1BC-1D7885236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6918" y="5633461"/>
                <a:ext cx="3398751" cy="430887"/>
              </a:xfrm>
              <a:prstGeom prst="rect">
                <a:avLst/>
              </a:prstGeom>
              <a:blipFill>
                <a:blip r:embed="rId4"/>
                <a:stretch>
                  <a:fillRect l="-6320" t="-32353" r="-5576" b="-441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reeform 8">
            <a:extLst>
              <a:ext uri="{FF2B5EF4-FFF2-40B4-BE49-F238E27FC236}">
                <a16:creationId xmlns:a16="http://schemas.microsoft.com/office/drawing/2014/main" id="{79A95C5C-FE96-064A-B0DF-19521D87D9CE}"/>
              </a:ext>
            </a:extLst>
          </p:cNvPr>
          <p:cNvSpPr/>
          <p:nvPr/>
        </p:nvSpPr>
        <p:spPr>
          <a:xfrm rot="12066866" flipH="1">
            <a:off x="3661995" y="5015729"/>
            <a:ext cx="811242" cy="487995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D024A9-44F2-9C44-A26F-F8613DD0C99B}"/>
              </a:ext>
            </a:extLst>
          </p:cNvPr>
          <p:cNvSpPr txBox="1"/>
          <p:nvPr/>
        </p:nvSpPr>
        <p:spPr>
          <a:xfrm>
            <a:off x="174529" y="5633461"/>
            <a:ext cx="437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Add additional phase: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F01BCF-DB56-284B-8C3A-ECE91DDDD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37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396A71-D186-284E-8D66-585051C511C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Beam-steering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A07277-F65A-DF43-A79B-AF28E266E5B5}"/>
              </a:ext>
            </a:extLst>
          </p:cNvPr>
          <p:cNvSpPr txBox="1"/>
          <p:nvPr/>
        </p:nvSpPr>
        <p:spPr>
          <a:xfrm>
            <a:off x="0" y="740700"/>
            <a:ext cx="725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solidFill>
                  <a:srgbClr val="C00000"/>
                </a:solidFill>
                <a:latin typeface="Lucida Bright" panose="02040602050505020304" pitchFamily="18" charset="77"/>
              </a:rPr>
              <a:t>Delay-sum beamformer or Phased array</a:t>
            </a:r>
          </a:p>
        </p:txBody>
      </p:sp>
    </p:spTree>
    <p:extLst>
      <p:ext uri="{BB962C8B-B14F-4D97-AF65-F5344CB8AC3E}">
        <p14:creationId xmlns:p14="http://schemas.microsoft.com/office/powerpoint/2010/main" val="7924115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F01BCF-DB56-284B-8C3A-ECE91DDDD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38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396A71-D186-284E-8D66-585051C511C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Beam-steering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32DFD9-56C1-F945-9D6D-1CC67E251C93}"/>
              </a:ext>
            </a:extLst>
          </p:cNvPr>
          <p:cNvSpPr txBox="1"/>
          <p:nvPr/>
        </p:nvSpPr>
        <p:spPr>
          <a:xfrm>
            <a:off x="0" y="740700"/>
            <a:ext cx="725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solidFill>
                  <a:srgbClr val="C00000"/>
                </a:solidFill>
                <a:latin typeface="Lucida Bright" panose="02040602050505020304" pitchFamily="18" charset="77"/>
              </a:rPr>
              <a:t>Delay-sum beamformer or Phased array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7E3360-E45E-B64A-BDBA-18B04FA9C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589" y="1419845"/>
            <a:ext cx="3712306" cy="40047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DA88FB-B806-8A48-8CCF-A931DF8A9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8767" y="2517737"/>
            <a:ext cx="4655233" cy="190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0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259DBD-C1DA-B641-BC5A-0A992B5E2560}"/>
              </a:ext>
            </a:extLst>
          </p:cNvPr>
          <p:cNvSpPr txBox="1"/>
          <p:nvPr/>
        </p:nvSpPr>
        <p:spPr>
          <a:xfrm>
            <a:off x="0" y="2518050"/>
            <a:ext cx="9144000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Angle-of-Arrival (</a:t>
            </a:r>
            <a:r>
              <a:rPr lang="en-US" sz="3600" dirty="0" err="1">
                <a:solidFill>
                  <a:schemeClr val="bg1"/>
                </a:solidFill>
              </a:rPr>
              <a:t>AoA</a:t>
            </a:r>
            <a:r>
              <a:rPr lang="en-US" sz="3600" dirty="0">
                <a:solidFill>
                  <a:schemeClr val="bg1"/>
                </a:solidFill>
              </a:rPr>
              <a:t>)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B4A8C8-143E-8544-9A03-D2F78E125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096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9196C85-46B0-554C-B16D-8D42E886CCA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692758" y="2927075"/>
            <a:ext cx="1859407" cy="18594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FA5019-9DD6-6748-BEB7-D4DE495C18A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Spatial filtering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A5ED34-866C-B047-B736-983895F9AE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891" t="8887" r="2011" b="46444"/>
          <a:stretch>
            <a:fillRect/>
          </a:stretch>
        </p:blipFill>
        <p:spPr>
          <a:xfrm>
            <a:off x="4392084" y="2097047"/>
            <a:ext cx="1683363" cy="1416125"/>
          </a:xfrm>
          <a:custGeom>
            <a:avLst/>
            <a:gdLst>
              <a:gd name="connsiteX0" fmla="*/ 894174 w 1683363"/>
              <a:gd name="connsiteY0" fmla="*/ 0 h 1416125"/>
              <a:gd name="connsiteX1" fmla="*/ 1011291 w 1683363"/>
              <a:gd name="connsiteY1" fmla="*/ 70514 h 1416125"/>
              <a:gd name="connsiteX2" fmla="*/ 1675836 w 1683363"/>
              <a:gd name="connsiteY2" fmla="*/ 1169324 h 1416125"/>
              <a:gd name="connsiteX3" fmla="*/ 1683363 w 1683363"/>
              <a:gd name="connsiteY3" fmla="*/ 1317041 h 1416125"/>
              <a:gd name="connsiteX4" fmla="*/ 0 w 1683363"/>
              <a:gd name="connsiteY4" fmla="*/ 1416125 h 1416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3363" h="1416125">
                <a:moveTo>
                  <a:pt x="894174" y="0"/>
                </a:moveTo>
                <a:lnTo>
                  <a:pt x="1011291" y="70514"/>
                </a:lnTo>
                <a:cubicBezTo>
                  <a:pt x="1376412" y="314977"/>
                  <a:pt x="1628975" y="712017"/>
                  <a:pt x="1675836" y="1169324"/>
                </a:cubicBezTo>
                <a:lnTo>
                  <a:pt x="1683363" y="1317041"/>
                </a:lnTo>
                <a:lnTo>
                  <a:pt x="0" y="1416125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FF7673-A52E-624F-A466-EE86A305BDF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2164891" y="838926"/>
            <a:ext cx="1990001" cy="1492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DBB7C5-07A6-9140-A7DB-7ADF040D3665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2420304" y="4786482"/>
            <a:ext cx="2103642" cy="1930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A1461C-98EC-DD41-8FD7-D85A9321EC1C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 rot="12434298">
            <a:off x="5928285" y="4797162"/>
            <a:ext cx="1492500" cy="1492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597DAC-090E-5342-A5BE-84B0CF419B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010909" y="1071859"/>
            <a:ext cx="3237293" cy="152133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495C35C-54CF-7047-9C4D-64772736B21F}"/>
              </a:ext>
            </a:extLst>
          </p:cNvPr>
          <p:cNvCxnSpPr>
            <a:cxnSpLocks/>
          </p:cNvCxnSpPr>
          <p:nvPr/>
        </p:nvCxnSpPr>
        <p:spPr>
          <a:xfrm flipV="1">
            <a:off x="4572000" y="2331426"/>
            <a:ext cx="1883697" cy="1181746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320F7E4-FA8B-4B4D-909E-A637935EF6D4}"/>
              </a:ext>
            </a:extLst>
          </p:cNvPr>
          <p:cNvCxnSpPr>
            <a:cxnSpLocks/>
          </p:cNvCxnSpPr>
          <p:nvPr/>
        </p:nvCxnSpPr>
        <p:spPr>
          <a:xfrm flipH="1">
            <a:off x="4866468" y="2097047"/>
            <a:ext cx="1589229" cy="1033611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67914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49F585-7A34-0B48-A816-1D735434A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40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548007-A19C-5344-A49F-40BDBD1E0E2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DoA</a:t>
            </a:r>
            <a:r>
              <a:rPr lang="en-US" sz="3200" dirty="0">
                <a:solidFill>
                  <a:schemeClr val="bg1"/>
                </a:solidFill>
              </a:rPr>
              <a:t> Estimation</a:t>
            </a:r>
          </a:p>
        </p:txBody>
      </p:sp>
      <p:pic>
        <p:nvPicPr>
          <p:cNvPr id="5121" name="Picture 1">
            <a:extLst>
              <a:ext uri="{FF2B5EF4-FFF2-40B4-BE49-F238E27FC236}">
                <a16:creationId xmlns:a16="http://schemas.microsoft.com/office/drawing/2014/main" id="{1A3CCA32-9FC5-B84E-8BAD-BAAFEC72C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326"/>
            <a:ext cx="5038016" cy="238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607A6F15-EF58-5E42-BD38-2C0A0A1C3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0" y="5733274"/>
            <a:ext cx="61849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E4109AB7-E63C-4246-9DFC-7323F8BDE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0" y="3345674"/>
            <a:ext cx="6743700" cy="292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>
            <a:extLst>
              <a:ext uri="{FF2B5EF4-FFF2-40B4-BE49-F238E27FC236}">
                <a16:creationId xmlns:a16="http://schemas.microsoft.com/office/drawing/2014/main" id="{8CFEC8CB-80E2-6948-A627-1A655BA93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0" y="3120216"/>
            <a:ext cx="6743700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67B9F3D-1A5F-C140-A3BC-6B5A6635FE5D}"/>
              </a:ext>
            </a:extLst>
          </p:cNvPr>
          <p:cNvGrpSpPr/>
          <p:nvPr/>
        </p:nvGrpSpPr>
        <p:grpSpPr>
          <a:xfrm>
            <a:off x="2134623" y="6350655"/>
            <a:ext cx="4720307" cy="461665"/>
            <a:chOff x="2134623" y="6350655"/>
            <a:chExt cx="4720307" cy="461665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DE9A9F1E-FB1D-484D-AAEA-BFD00D6A48CC}"/>
                </a:ext>
              </a:extLst>
            </p:cNvPr>
            <p:cNvCxnSpPr/>
            <p:nvPr/>
          </p:nvCxnSpPr>
          <p:spPr>
            <a:xfrm>
              <a:off x="2134623" y="6356351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E379377-91AC-4644-A91E-33E4667D6B80}"/>
                </a:ext>
              </a:extLst>
            </p:cNvPr>
            <p:cNvCxnSpPr/>
            <p:nvPr/>
          </p:nvCxnSpPr>
          <p:spPr>
            <a:xfrm>
              <a:off x="3408732" y="6356726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05373A8-3B65-194C-8920-8EEAD0713B74}"/>
                </a:ext>
              </a:extLst>
            </p:cNvPr>
            <p:cNvCxnSpPr/>
            <p:nvPr/>
          </p:nvCxnSpPr>
          <p:spPr>
            <a:xfrm>
              <a:off x="4572000" y="6356351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E726192-F274-4245-9548-9E2C9615B80E}"/>
                </a:ext>
              </a:extLst>
            </p:cNvPr>
            <p:cNvCxnSpPr/>
            <p:nvPr/>
          </p:nvCxnSpPr>
          <p:spPr>
            <a:xfrm>
              <a:off x="5735268" y="6355976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D4313EA-B55D-0741-80CE-D2ECCF58CAF0}"/>
                </a:ext>
              </a:extLst>
            </p:cNvPr>
            <p:cNvSpPr txBox="1"/>
            <p:nvPr/>
          </p:nvSpPr>
          <p:spPr>
            <a:xfrm>
              <a:off x="2545902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1C2B869-9410-B04E-9ADE-799741150614}"/>
                </a:ext>
              </a:extLst>
            </p:cNvPr>
            <p:cNvSpPr txBox="1"/>
            <p:nvPr/>
          </p:nvSpPr>
          <p:spPr>
            <a:xfrm>
              <a:off x="3814639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d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1EE4758-F1DA-5A42-B873-75CD19A412A4}"/>
                </a:ext>
              </a:extLst>
            </p:cNvPr>
            <p:cNvSpPr txBox="1"/>
            <p:nvPr/>
          </p:nvSpPr>
          <p:spPr>
            <a:xfrm>
              <a:off x="4935459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d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95CFB75-5447-0D4D-A8FF-0C3E63C3A85F}"/>
                </a:ext>
              </a:extLst>
            </p:cNvPr>
            <p:cNvSpPr txBox="1"/>
            <p:nvPr/>
          </p:nvSpPr>
          <p:spPr>
            <a:xfrm>
              <a:off x="6123514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d</a:t>
              </a:r>
            </a:p>
          </p:txBody>
        </p:sp>
      </p:grpSp>
      <p:pic>
        <p:nvPicPr>
          <p:cNvPr id="5124" name="Picture 4">
            <a:extLst>
              <a:ext uri="{FF2B5EF4-FFF2-40B4-BE49-F238E27FC236}">
                <a16:creationId xmlns:a16="http://schemas.microsoft.com/office/drawing/2014/main" id="{0FC28558-0FE2-E74C-86E6-2B448FAF0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43700" cy="292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49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AoA</a:t>
            </a:r>
            <a:r>
              <a:rPr lang="en-US" sz="3200" dirty="0">
                <a:solidFill>
                  <a:schemeClr val="bg1"/>
                </a:solidFill>
              </a:rPr>
              <a:t> Estimation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-485704" y="4311429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1439677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blipFill>
                <a:blip r:embed="rId2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Freeform 40">
            <a:extLst>
              <a:ext uri="{FF2B5EF4-FFF2-40B4-BE49-F238E27FC236}">
                <a16:creationId xmlns:a16="http://schemas.microsoft.com/office/drawing/2014/main" id="{889C8AD8-31DE-DE4F-A883-015013BCFE47}"/>
              </a:ext>
            </a:extLst>
          </p:cNvPr>
          <p:cNvSpPr/>
          <p:nvPr/>
        </p:nvSpPr>
        <p:spPr>
          <a:xfrm rot="12066866">
            <a:off x="3233472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/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blipFill>
                <a:blip r:embed="rId6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A50458AA-709D-A743-9D9A-5C105520FF59}"/>
              </a:ext>
            </a:extLst>
          </p:cNvPr>
          <p:cNvSpPr/>
          <p:nvPr/>
        </p:nvSpPr>
        <p:spPr>
          <a:xfrm rot="12066866">
            <a:off x="4995348" y="4462032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/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A20E44-1C5B-E841-9481-1854A74DE7E9}"/>
              </a:ext>
            </a:extLst>
          </p:cNvPr>
          <p:cNvSpPr txBox="1"/>
          <p:nvPr/>
        </p:nvSpPr>
        <p:spPr>
          <a:xfrm>
            <a:off x="6887940" y="4422911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317570-3178-2F45-B182-8D5FA1FA69C0}"/>
              </a:ext>
            </a:extLst>
          </p:cNvPr>
          <p:cNvSpPr txBox="1"/>
          <p:nvPr/>
        </p:nvSpPr>
        <p:spPr>
          <a:xfrm>
            <a:off x="7311674" y="4647195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 elements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/>
              <p:nvPr/>
            </p:nvSpPr>
            <p:spPr>
              <a:xfrm>
                <a:off x="1072652" y="4372803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652" y="4372803"/>
                <a:ext cx="360675" cy="307777"/>
              </a:xfrm>
              <a:prstGeom prst="rect">
                <a:avLst/>
              </a:prstGeom>
              <a:blipFill>
                <a:blip r:embed="rId8"/>
                <a:stretch>
                  <a:fillRect l="-13793" r="-13793"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/>
              <p:nvPr/>
            </p:nvSpPr>
            <p:spPr>
              <a:xfrm>
                <a:off x="2895398" y="4368302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398" y="4368302"/>
                <a:ext cx="360675" cy="307777"/>
              </a:xfrm>
              <a:prstGeom prst="rect">
                <a:avLst/>
              </a:prstGeom>
              <a:blipFill>
                <a:blip r:embed="rId9"/>
                <a:stretch>
                  <a:fillRect l="-17857" r="-14286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/>
              <p:nvPr/>
            </p:nvSpPr>
            <p:spPr>
              <a:xfrm>
                <a:off x="4612999" y="4379576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2999" y="4379576"/>
                <a:ext cx="360675" cy="307777"/>
              </a:xfrm>
              <a:prstGeom prst="rect">
                <a:avLst/>
              </a:prstGeom>
              <a:blipFill>
                <a:blip r:embed="rId10"/>
                <a:stretch>
                  <a:fillRect l="-10000" r="-1333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/>
              <p:nvPr/>
            </p:nvSpPr>
            <p:spPr>
              <a:xfrm>
                <a:off x="6330600" y="4359854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0600" y="4359854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3333" r="-13333"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96415D-1064-0C4B-852E-DC7830C54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41</a:t>
            </a:fld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9A45576-B885-0741-906D-263B135AE2FC}"/>
              </a:ext>
            </a:extLst>
          </p:cNvPr>
          <p:cNvSpPr txBox="1"/>
          <p:nvPr/>
        </p:nvSpPr>
        <p:spPr>
          <a:xfrm>
            <a:off x="3585760" y="5617863"/>
            <a:ext cx="189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Interelement distance = 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FDD190-7227-9240-82CF-1538B5A8003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7416" y="3863042"/>
            <a:ext cx="489640" cy="48964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F2A9159-5E6B-7A43-BB6A-5219A85E6A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39944" y="3825589"/>
            <a:ext cx="489640" cy="48964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652681D-B323-5741-8D0C-EBCBDE6701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55070" y="3854721"/>
            <a:ext cx="489640" cy="48964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40088BC-D4E7-1440-A1FA-D09907507CE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70196" y="3883853"/>
            <a:ext cx="489640" cy="48964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A5BF0F5-52C3-B94E-BB3A-D28365AD81AB}"/>
              </a:ext>
            </a:extLst>
          </p:cNvPr>
          <p:cNvGrpSpPr/>
          <p:nvPr/>
        </p:nvGrpSpPr>
        <p:grpSpPr>
          <a:xfrm>
            <a:off x="1238493" y="837244"/>
            <a:ext cx="8695716" cy="3465335"/>
            <a:chOff x="1238493" y="837244"/>
            <a:chExt cx="8695716" cy="3465335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FAACFF7-9B98-6045-970B-592021BCF2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F2F78AD-06B6-7F40-BFC5-96F77419CD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51346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FCC281F-EF7F-7048-B1EB-A563A0B81C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02774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68DE31E-D5EB-3846-A11F-6003D716D6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54202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7B55E3A-1A04-914A-8D89-13D0624530E3}"/>
              </a:ext>
            </a:extLst>
          </p:cNvPr>
          <p:cNvGrpSpPr/>
          <p:nvPr/>
        </p:nvGrpSpPr>
        <p:grpSpPr>
          <a:xfrm>
            <a:off x="1840283" y="835884"/>
            <a:ext cx="4724874" cy="3473672"/>
            <a:chOff x="1840283" y="835884"/>
            <a:chExt cx="4724874" cy="3473672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3A528048-3510-AD48-8115-143A89CC943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40283" y="3205115"/>
              <a:ext cx="1282780" cy="1104441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50000"/>
                </a:schemeClr>
              </a:solidFill>
              <a:prstDash val="sysDot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BCDF4A9E-FE6F-A940-869E-369BACA35BE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17125" y="1990800"/>
              <a:ext cx="2686653" cy="2313139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50000"/>
                </a:schemeClr>
              </a:solidFill>
              <a:prstDash val="sysDot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9EBB1954-B976-3F43-9FBB-02C6D62FEF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54403" y="835884"/>
              <a:ext cx="4010754" cy="3453155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50000"/>
                </a:schemeClr>
              </a:solidFill>
              <a:prstDash val="sysDot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2147CF3-2E6D-5943-85A6-444AAE108242}"/>
              </a:ext>
            </a:extLst>
          </p:cNvPr>
          <p:cNvGrpSpPr/>
          <p:nvPr/>
        </p:nvGrpSpPr>
        <p:grpSpPr>
          <a:xfrm>
            <a:off x="123740" y="915885"/>
            <a:ext cx="2332882" cy="3354316"/>
            <a:chOff x="123740" y="915885"/>
            <a:chExt cx="2332882" cy="3354316"/>
          </a:xfrm>
        </p:grpSpPr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D6CDAA4B-9188-774A-9074-F38F87C89E74}"/>
                </a:ext>
              </a:extLst>
            </p:cNvPr>
            <p:cNvSpPr/>
            <p:nvPr/>
          </p:nvSpPr>
          <p:spPr>
            <a:xfrm rot="12066866">
              <a:off x="1179278" y="3198620"/>
              <a:ext cx="484250" cy="1071581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7274FB63-97E5-274F-BAF3-EE6174785032}"/>
                    </a:ext>
                  </a:extLst>
                </p:cNvPr>
                <p:cNvSpPr txBox="1"/>
                <p:nvPr/>
              </p:nvSpPr>
              <p:spPr>
                <a:xfrm>
                  <a:off x="123740" y="3225859"/>
                  <a:ext cx="1261179" cy="4308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𝑠𝑖𝑛</m:t>
                      </m:r>
                    </m:oMath>
                  </a14:m>
                  <a:r>
                    <a:rPr lang="en-US" sz="2800" dirty="0"/>
                    <a:t>(</a:t>
                  </a:r>
                  <a14:m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a14:m>
                  <a:r>
                    <a:rPr lang="en-US" sz="2800" dirty="0"/>
                    <a:t>)</a:t>
                  </a: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7274FB63-97E5-274F-BAF3-EE61747850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740" y="3225859"/>
                  <a:ext cx="1261179" cy="430887"/>
                </a:xfrm>
                <a:prstGeom prst="rect">
                  <a:avLst/>
                </a:prstGeom>
                <a:blipFill>
                  <a:blip r:embed="rId13"/>
                  <a:stretch>
                    <a:fillRect l="-9000" t="-22857" r="-16000" b="-4571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FDDC4B08-39AB-2E4B-B3B8-5D3124B08A7F}"/>
                </a:ext>
              </a:extLst>
            </p:cNvPr>
            <p:cNvSpPr/>
            <p:nvPr/>
          </p:nvSpPr>
          <p:spPr>
            <a:xfrm rot="12066866">
              <a:off x="1598155" y="2111888"/>
              <a:ext cx="484250" cy="1071581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FA462E88-84F2-5F4B-80E2-C4F2EC2D497F}"/>
                    </a:ext>
                  </a:extLst>
                </p:cNvPr>
                <p:cNvSpPr txBox="1"/>
                <p:nvPr/>
              </p:nvSpPr>
              <p:spPr>
                <a:xfrm>
                  <a:off x="341139" y="2139127"/>
                  <a:ext cx="1459951" cy="4308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𝑠𝑖𝑛</m:t>
                      </m:r>
                    </m:oMath>
                  </a14:m>
                  <a:r>
                    <a:rPr lang="en-US" sz="2800" dirty="0"/>
                    <a:t>(</a:t>
                  </a:r>
                  <a14:m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a14:m>
                  <a:r>
                    <a:rPr lang="en-US" sz="2800" dirty="0"/>
                    <a:t>)</a:t>
                  </a:r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FA462E88-84F2-5F4B-80E2-C4F2EC2D49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139" y="2139127"/>
                  <a:ext cx="1459951" cy="430887"/>
                </a:xfrm>
                <a:prstGeom prst="rect">
                  <a:avLst/>
                </a:prstGeom>
                <a:blipFill>
                  <a:blip r:embed="rId14"/>
                  <a:stretch>
                    <a:fillRect l="-8621" t="-26471" r="-12931" b="-4705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90E154DC-D6B2-EA4B-950B-F798FCC692A2}"/>
                </a:ext>
              </a:extLst>
            </p:cNvPr>
            <p:cNvSpPr/>
            <p:nvPr/>
          </p:nvSpPr>
          <p:spPr>
            <a:xfrm rot="12066866">
              <a:off x="1972372" y="915885"/>
              <a:ext cx="484250" cy="1071581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57F9FE13-0FCD-774D-BBA1-09302DAB6394}"/>
                    </a:ext>
                  </a:extLst>
                </p:cNvPr>
                <p:cNvSpPr txBox="1"/>
                <p:nvPr/>
              </p:nvSpPr>
              <p:spPr>
                <a:xfrm>
                  <a:off x="715356" y="943124"/>
                  <a:ext cx="1459951" cy="4308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𝑠𝑖𝑛</m:t>
                      </m:r>
                    </m:oMath>
                  </a14:m>
                  <a:r>
                    <a:rPr lang="en-US" sz="2800" dirty="0"/>
                    <a:t>(</a:t>
                  </a:r>
                  <a14:m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a14:m>
                  <a:r>
                    <a:rPr lang="en-US" sz="2800" dirty="0"/>
                    <a:t>)</a:t>
                  </a:r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57F9FE13-0FCD-774D-BBA1-09302DAB63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5356" y="943124"/>
                  <a:ext cx="1459951" cy="430887"/>
                </a:xfrm>
                <a:prstGeom prst="rect">
                  <a:avLst/>
                </a:prstGeom>
                <a:blipFill>
                  <a:blip r:embed="rId15"/>
                  <a:stretch>
                    <a:fillRect l="-7759" t="-22857" r="-13793" b="-4571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81033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9EB95D-32AC-7247-9D84-29E42EFF2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131" y="724683"/>
            <a:ext cx="3681739" cy="62345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3C1A29-9D1A-974D-B8F8-84576618213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AoA</a:t>
            </a:r>
            <a:r>
              <a:rPr lang="en-US" sz="3200" dirty="0">
                <a:solidFill>
                  <a:schemeClr val="bg1"/>
                </a:solidFill>
              </a:rPr>
              <a:t> Estimation: Beam-scanning</a:t>
            </a:r>
          </a:p>
        </p:txBody>
      </p:sp>
    </p:spTree>
    <p:extLst>
      <p:ext uri="{BB962C8B-B14F-4D97-AF65-F5344CB8AC3E}">
        <p14:creationId xmlns:p14="http://schemas.microsoft.com/office/powerpoint/2010/main" val="3336818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>
            <a:extLst>
              <a:ext uri="{FF2B5EF4-FFF2-40B4-BE49-F238E27FC236}">
                <a16:creationId xmlns:a16="http://schemas.microsoft.com/office/drawing/2014/main" id="{D5ABA1BB-CAAB-2D43-B35C-73F11EA92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5" y="547040"/>
            <a:ext cx="8866909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BCF932-5B38-6942-AE4D-11D4A45F0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43</a:t>
            </a:fld>
            <a:endParaRPr lang="en-US"/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id="{6A55CE08-3459-4B46-BCE7-5847D3692E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93"/>
          <a:stretch/>
        </p:blipFill>
        <p:spPr bwMode="auto">
          <a:xfrm>
            <a:off x="279292" y="3621177"/>
            <a:ext cx="7700150" cy="74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4744D56-5098-3A40-9E7B-1BA8BB2D83F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AoA</a:t>
            </a:r>
            <a:r>
              <a:rPr lang="en-US" sz="3200" dirty="0">
                <a:solidFill>
                  <a:schemeClr val="bg1"/>
                </a:solidFill>
              </a:rPr>
              <a:t> Estimation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A45EDAB-F4A3-5F47-911C-7BFBE1256DC6}"/>
              </a:ext>
            </a:extLst>
          </p:cNvPr>
          <p:cNvSpPr/>
          <p:nvPr/>
        </p:nvSpPr>
        <p:spPr>
          <a:xfrm>
            <a:off x="4253816" y="4086056"/>
            <a:ext cx="3963850" cy="647309"/>
          </a:xfrm>
          <a:custGeom>
            <a:avLst/>
            <a:gdLst>
              <a:gd name="connsiteX0" fmla="*/ 35796 w 3963850"/>
              <a:gd name="connsiteY0" fmla="*/ 243897 h 647309"/>
              <a:gd name="connsiteX1" fmla="*/ 35796 w 3963850"/>
              <a:gd name="connsiteY1" fmla="*/ 243897 h 647309"/>
              <a:gd name="connsiteX2" fmla="*/ 345078 w 3963850"/>
              <a:gd name="connsiteY2" fmla="*/ 190109 h 647309"/>
              <a:gd name="connsiteX3" fmla="*/ 425760 w 3963850"/>
              <a:gd name="connsiteY3" fmla="*/ 217003 h 647309"/>
              <a:gd name="connsiteX4" fmla="*/ 466102 w 3963850"/>
              <a:gd name="connsiteY4" fmla="*/ 230450 h 647309"/>
              <a:gd name="connsiteX5" fmla="*/ 506443 w 3963850"/>
              <a:gd name="connsiteY5" fmla="*/ 243897 h 647309"/>
              <a:gd name="connsiteX6" fmla="*/ 519890 w 3963850"/>
              <a:gd name="connsiteY6" fmla="*/ 203556 h 647309"/>
              <a:gd name="connsiteX7" fmla="*/ 560231 w 3963850"/>
              <a:gd name="connsiteY7" fmla="*/ 190109 h 647309"/>
              <a:gd name="connsiteX8" fmla="*/ 600572 w 3963850"/>
              <a:gd name="connsiteY8" fmla="*/ 163215 h 647309"/>
              <a:gd name="connsiteX9" fmla="*/ 708149 w 3963850"/>
              <a:gd name="connsiteY9" fmla="*/ 136320 h 647309"/>
              <a:gd name="connsiteX10" fmla="*/ 788831 w 3963850"/>
              <a:gd name="connsiteY10" fmla="*/ 109426 h 647309"/>
              <a:gd name="connsiteX11" fmla="*/ 990537 w 3963850"/>
              <a:gd name="connsiteY11" fmla="*/ 136320 h 647309"/>
              <a:gd name="connsiteX12" fmla="*/ 1071219 w 3963850"/>
              <a:gd name="connsiteY12" fmla="*/ 163215 h 647309"/>
              <a:gd name="connsiteX13" fmla="*/ 1111560 w 3963850"/>
              <a:gd name="connsiteY13" fmla="*/ 176662 h 647309"/>
              <a:gd name="connsiteX14" fmla="*/ 1367055 w 3963850"/>
              <a:gd name="connsiteY14" fmla="*/ 163215 h 647309"/>
              <a:gd name="connsiteX15" fmla="*/ 1407396 w 3963850"/>
              <a:gd name="connsiteY15" fmla="*/ 149768 h 647309"/>
              <a:gd name="connsiteX16" fmla="*/ 1474631 w 3963850"/>
              <a:gd name="connsiteY16" fmla="*/ 136320 h 647309"/>
              <a:gd name="connsiteX17" fmla="*/ 1555313 w 3963850"/>
              <a:gd name="connsiteY17" fmla="*/ 122873 h 647309"/>
              <a:gd name="connsiteX18" fmla="*/ 1635996 w 3963850"/>
              <a:gd name="connsiteY18" fmla="*/ 95979 h 647309"/>
              <a:gd name="connsiteX19" fmla="*/ 1676337 w 3963850"/>
              <a:gd name="connsiteY19" fmla="*/ 82532 h 647309"/>
              <a:gd name="connsiteX20" fmla="*/ 1730125 w 3963850"/>
              <a:gd name="connsiteY20" fmla="*/ 69085 h 647309"/>
              <a:gd name="connsiteX21" fmla="*/ 1851149 w 3963850"/>
              <a:gd name="connsiteY21" fmla="*/ 55638 h 647309"/>
              <a:gd name="connsiteX22" fmla="*/ 1931831 w 3963850"/>
              <a:gd name="connsiteY22" fmla="*/ 28744 h 647309"/>
              <a:gd name="connsiteX23" fmla="*/ 1972172 w 3963850"/>
              <a:gd name="connsiteY23" fmla="*/ 15297 h 647309"/>
              <a:gd name="connsiteX24" fmla="*/ 2079749 w 3963850"/>
              <a:gd name="connsiteY24" fmla="*/ 28744 h 647309"/>
              <a:gd name="connsiteX25" fmla="*/ 2160431 w 3963850"/>
              <a:gd name="connsiteY25" fmla="*/ 55638 h 647309"/>
              <a:gd name="connsiteX26" fmla="*/ 2967255 w 3963850"/>
              <a:gd name="connsiteY26" fmla="*/ 69085 h 647309"/>
              <a:gd name="connsiteX27" fmla="*/ 3357219 w 3963850"/>
              <a:gd name="connsiteY27" fmla="*/ 28744 h 647309"/>
              <a:gd name="connsiteX28" fmla="*/ 3464796 w 3963850"/>
              <a:gd name="connsiteY28" fmla="*/ 1850 h 647309"/>
              <a:gd name="connsiteX29" fmla="*/ 3760631 w 3963850"/>
              <a:gd name="connsiteY29" fmla="*/ 55638 h 647309"/>
              <a:gd name="connsiteX30" fmla="*/ 3841313 w 3963850"/>
              <a:gd name="connsiteY30" fmla="*/ 163215 h 647309"/>
              <a:gd name="connsiteX31" fmla="*/ 3921996 w 3963850"/>
              <a:gd name="connsiteY31" fmla="*/ 243897 h 647309"/>
              <a:gd name="connsiteX32" fmla="*/ 3935443 w 3963850"/>
              <a:gd name="connsiteY32" fmla="*/ 284238 h 647309"/>
              <a:gd name="connsiteX33" fmla="*/ 3962337 w 3963850"/>
              <a:gd name="connsiteY33" fmla="*/ 338026 h 647309"/>
              <a:gd name="connsiteX34" fmla="*/ 3948890 w 3963850"/>
              <a:gd name="connsiteY34" fmla="*/ 485944 h 647309"/>
              <a:gd name="connsiteX35" fmla="*/ 3895102 w 3963850"/>
              <a:gd name="connsiteY35" fmla="*/ 539732 h 647309"/>
              <a:gd name="connsiteX36" fmla="*/ 3760631 w 3963850"/>
              <a:gd name="connsiteY36" fmla="*/ 606968 h 647309"/>
              <a:gd name="connsiteX37" fmla="*/ 3666502 w 3963850"/>
              <a:gd name="connsiteY37" fmla="*/ 633862 h 647309"/>
              <a:gd name="connsiteX38" fmla="*/ 3518584 w 3963850"/>
              <a:gd name="connsiteY38" fmla="*/ 647309 h 647309"/>
              <a:gd name="connsiteX39" fmla="*/ 1689784 w 3963850"/>
              <a:gd name="connsiteY39" fmla="*/ 647309 h 647309"/>
              <a:gd name="connsiteX40" fmla="*/ 533337 w 3963850"/>
              <a:gd name="connsiteY40" fmla="*/ 633862 h 647309"/>
              <a:gd name="connsiteX41" fmla="*/ 371972 w 3963850"/>
              <a:gd name="connsiteY41" fmla="*/ 606968 h 647309"/>
              <a:gd name="connsiteX42" fmla="*/ 291290 w 3963850"/>
              <a:gd name="connsiteY42" fmla="*/ 580073 h 647309"/>
              <a:gd name="connsiteX43" fmla="*/ 250949 w 3963850"/>
              <a:gd name="connsiteY43" fmla="*/ 539732 h 647309"/>
              <a:gd name="connsiteX44" fmla="*/ 210608 w 3963850"/>
              <a:gd name="connsiteY44" fmla="*/ 526285 h 647309"/>
              <a:gd name="connsiteX45" fmla="*/ 103031 w 3963850"/>
              <a:gd name="connsiteY45" fmla="*/ 432156 h 647309"/>
              <a:gd name="connsiteX46" fmla="*/ 22349 w 3963850"/>
              <a:gd name="connsiteY46" fmla="*/ 405262 h 647309"/>
              <a:gd name="connsiteX47" fmla="*/ 22349 w 3963850"/>
              <a:gd name="connsiteY47" fmla="*/ 217003 h 647309"/>
              <a:gd name="connsiteX48" fmla="*/ 35796 w 3963850"/>
              <a:gd name="connsiteY48" fmla="*/ 243897 h 647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963850" h="647309">
                <a:moveTo>
                  <a:pt x="35796" y="243897"/>
                </a:moveTo>
                <a:lnTo>
                  <a:pt x="35796" y="243897"/>
                </a:lnTo>
                <a:cubicBezTo>
                  <a:pt x="185327" y="150440"/>
                  <a:pt x="125380" y="158724"/>
                  <a:pt x="345078" y="190109"/>
                </a:cubicBezTo>
                <a:cubicBezTo>
                  <a:pt x="373142" y="194118"/>
                  <a:pt x="398866" y="208038"/>
                  <a:pt x="425760" y="217003"/>
                </a:cubicBezTo>
                <a:lnTo>
                  <a:pt x="466102" y="230450"/>
                </a:lnTo>
                <a:lnTo>
                  <a:pt x="506443" y="243897"/>
                </a:lnTo>
                <a:cubicBezTo>
                  <a:pt x="510925" y="230450"/>
                  <a:pt x="509867" y="213579"/>
                  <a:pt x="519890" y="203556"/>
                </a:cubicBezTo>
                <a:cubicBezTo>
                  <a:pt x="529913" y="193533"/>
                  <a:pt x="547553" y="196448"/>
                  <a:pt x="560231" y="190109"/>
                </a:cubicBezTo>
                <a:cubicBezTo>
                  <a:pt x="574686" y="182881"/>
                  <a:pt x="586117" y="170443"/>
                  <a:pt x="600572" y="163215"/>
                </a:cubicBezTo>
                <a:cubicBezTo>
                  <a:pt x="633211" y="146896"/>
                  <a:pt x="674397" y="145525"/>
                  <a:pt x="708149" y="136320"/>
                </a:cubicBezTo>
                <a:cubicBezTo>
                  <a:pt x="735499" y="128861"/>
                  <a:pt x="788831" y="109426"/>
                  <a:pt x="788831" y="109426"/>
                </a:cubicBezTo>
                <a:cubicBezTo>
                  <a:pt x="889921" y="118616"/>
                  <a:pt x="913069" y="113079"/>
                  <a:pt x="990537" y="136320"/>
                </a:cubicBezTo>
                <a:cubicBezTo>
                  <a:pt x="1017690" y="144466"/>
                  <a:pt x="1044325" y="154250"/>
                  <a:pt x="1071219" y="163215"/>
                </a:cubicBezTo>
                <a:lnTo>
                  <a:pt x="1111560" y="176662"/>
                </a:lnTo>
                <a:cubicBezTo>
                  <a:pt x="1196725" y="172180"/>
                  <a:pt x="1282122" y="170936"/>
                  <a:pt x="1367055" y="163215"/>
                </a:cubicBezTo>
                <a:cubicBezTo>
                  <a:pt x="1381171" y="161932"/>
                  <a:pt x="1393645" y="153206"/>
                  <a:pt x="1407396" y="149768"/>
                </a:cubicBezTo>
                <a:cubicBezTo>
                  <a:pt x="1429569" y="144225"/>
                  <a:pt x="1452144" y="140409"/>
                  <a:pt x="1474631" y="136320"/>
                </a:cubicBezTo>
                <a:cubicBezTo>
                  <a:pt x="1501456" y="131443"/>
                  <a:pt x="1528862" y="129486"/>
                  <a:pt x="1555313" y="122873"/>
                </a:cubicBezTo>
                <a:cubicBezTo>
                  <a:pt x="1582816" y="115997"/>
                  <a:pt x="1609102" y="104944"/>
                  <a:pt x="1635996" y="95979"/>
                </a:cubicBezTo>
                <a:cubicBezTo>
                  <a:pt x="1649443" y="91497"/>
                  <a:pt x="1662586" y="85970"/>
                  <a:pt x="1676337" y="82532"/>
                </a:cubicBezTo>
                <a:cubicBezTo>
                  <a:pt x="1694266" y="78050"/>
                  <a:pt x="1711859" y="71895"/>
                  <a:pt x="1730125" y="69085"/>
                </a:cubicBezTo>
                <a:cubicBezTo>
                  <a:pt x="1770243" y="62913"/>
                  <a:pt x="1810808" y="60120"/>
                  <a:pt x="1851149" y="55638"/>
                </a:cubicBezTo>
                <a:lnTo>
                  <a:pt x="1931831" y="28744"/>
                </a:lnTo>
                <a:lnTo>
                  <a:pt x="1972172" y="15297"/>
                </a:lnTo>
                <a:cubicBezTo>
                  <a:pt x="2008031" y="19779"/>
                  <a:pt x="2044413" y="21172"/>
                  <a:pt x="2079749" y="28744"/>
                </a:cubicBezTo>
                <a:cubicBezTo>
                  <a:pt x="2107468" y="34684"/>
                  <a:pt x="2132086" y="55166"/>
                  <a:pt x="2160431" y="55638"/>
                </a:cubicBezTo>
                <a:lnTo>
                  <a:pt x="2967255" y="69085"/>
                </a:lnTo>
                <a:cubicBezTo>
                  <a:pt x="3105891" y="60930"/>
                  <a:pt x="3223718" y="62119"/>
                  <a:pt x="3357219" y="28744"/>
                </a:cubicBezTo>
                <a:lnTo>
                  <a:pt x="3464796" y="1850"/>
                </a:lnTo>
                <a:cubicBezTo>
                  <a:pt x="3672143" y="13369"/>
                  <a:pt x="3658028" y="-32308"/>
                  <a:pt x="3760631" y="55638"/>
                </a:cubicBezTo>
                <a:cubicBezTo>
                  <a:pt x="3840838" y="124387"/>
                  <a:pt x="3761797" y="66029"/>
                  <a:pt x="3841313" y="163215"/>
                </a:cubicBezTo>
                <a:cubicBezTo>
                  <a:pt x="3865398" y="192652"/>
                  <a:pt x="3921996" y="243897"/>
                  <a:pt x="3921996" y="243897"/>
                </a:cubicBezTo>
                <a:cubicBezTo>
                  <a:pt x="3926478" y="257344"/>
                  <a:pt x="3929859" y="271210"/>
                  <a:pt x="3935443" y="284238"/>
                </a:cubicBezTo>
                <a:cubicBezTo>
                  <a:pt x="3943339" y="302663"/>
                  <a:pt x="3961004" y="318025"/>
                  <a:pt x="3962337" y="338026"/>
                </a:cubicBezTo>
                <a:cubicBezTo>
                  <a:pt x="3965630" y="387426"/>
                  <a:pt x="3964546" y="438975"/>
                  <a:pt x="3948890" y="485944"/>
                </a:cubicBezTo>
                <a:cubicBezTo>
                  <a:pt x="3940872" y="509999"/>
                  <a:pt x="3915117" y="524165"/>
                  <a:pt x="3895102" y="539732"/>
                </a:cubicBezTo>
                <a:cubicBezTo>
                  <a:pt x="3857207" y="569206"/>
                  <a:pt x="3805920" y="591871"/>
                  <a:pt x="3760631" y="606968"/>
                </a:cubicBezTo>
                <a:cubicBezTo>
                  <a:pt x="3729674" y="617287"/>
                  <a:pt x="3698690" y="628497"/>
                  <a:pt x="3666502" y="633862"/>
                </a:cubicBezTo>
                <a:cubicBezTo>
                  <a:pt x="3617666" y="642001"/>
                  <a:pt x="3567890" y="642827"/>
                  <a:pt x="3518584" y="647309"/>
                </a:cubicBezTo>
                <a:cubicBezTo>
                  <a:pt x="1756807" y="615849"/>
                  <a:pt x="3945338" y="647309"/>
                  <a:pt x="1689784" y="647309"/>
                </a:cubicBezTo>
                <a:cubicBezTo>
                  <a:pt x="1304276" y="647309"/>
                  <a:pt x="918819" y="638344"/>
                  <a:pt x="533337" y="633862"/>
                </a:cubicBezTo>
                <a:cubicBezTo>
                  <a:pt x="457064" y="624328"/>
                  <a:pt x="435432" y="626006"/>
                  <a:pt x="371972" y="606968"/>
                </a:cubicBezTo>
                <a:cubicBezTo>
                  <a:pt x="344819" y="598822"/>
                  <a:pt x="291290" y="580073"/>
                  <a:pt x="291290" y="580073"/>
                </a:cubicBezTo>
                <a:cubicBezTo>
                  <a:pt x="277843" y="566626"/>
                  <a:pt x="266772" y="550281"/>
                  <a:pt x="250949" y="539732"/>
                </a:cubicBezTo>
                <a:cubicBezTo>
                  <a:pt x="239155" y="531869"/>
                  <a:pt x="221676" y="535140"/>
                  <a:pt x="210608" y="526285"/>
                </a:cubicBezTo>
                <a:cubicBezTo>
                  <a:pt x="132167" y="463533"/>
                  <a:pt x="264391" y="485943"/>
                  <a:pt x="103031" y="432156"/>
                </a:cubicBezTo>
                <a:lnTo>
                  <a:pt x="22349" y="405262"/>
                </a:lnTo>
                <a:cubicBezTo>
                  <a:pt x="-703" y="336105"/>
                  <a:pt x="-13516" y="315631"/>
                  <a:pt x="22349" y="217003"/>
                </a:cubicBezTo>
                <a:cubicBezTo>
                  <a:pt x="26944" y="204366"/>
                  <a:pt x="33555" y="239415"/>
                  <a:pt x="35796" y="243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1" name="Picture 5">
            <a:extLst>
              <a:ext uri="{FF2B5EF4-FFF2-40B4-BE49-F238E27FC236}">
                <a16:creationId xmlns:a16="http://schemas.microsoft.com/office/drawing/2014/main" id="{F4787D3E-442F-014E-9E92-59A17964A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733" y="916954"/>
            <a:ext cx="354856" cy="31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38AC7DE7-1531-704B-8053-4B8E1C8CC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345" y="2203031"/>
            <a:ext cx="354856" cy="31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D9741B4-FC41-E348-87B7-1CFBB82E3F10}"/>
              </a:ext>
            </a:extLst>
          </p:cNvPr>
          <p:cNvGrpSpPr/>
          <p:nvPr/>
        </p:nvGrpSpPr>
        <p:grpSpPr>
          <a:xfrm>
            <a:off x="828370" y="4699142"/>
            <a:ext cx="6986732" cy="1506169"/>
            <a:chOff x="828370" y="4699142"/>
            <a:chExt cx="6986732" cy="1506169"/>
          </a:xfrm>
        </p:grpSpPr>
        <p:pic>
          <p:nvPicPr>
            <p:cNvPr id="4100" name="Picture 4">
              <a:extLst>
                <a:ext uri="{FF2B5EF4-FFF2-40B4-BE49-F238E27FC236}">
                  <a16:creationId xmlns:a16="http://schemas.microsoft.com/office/drawing/2014/main" id="{388973F2-2257-FD4F-9897-4699B5236D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370" y="4699142"/>
              <a:ext cx="6986732" cy="1506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5">
              <a:extLst>
                <a:ext uri="{FF2B5EF4-FFF2-40B4-BE49-F238E27FC236}">
                  <a16:creationId xmlns:a16="http://schemas.microsoft.com/office/drawing/2014/main" id="{3C20BD7C-316F-8448-8565-CCA853DE55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4547" y="5512604"/>
              <a:ext cx="242371" cy="215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8022C958-D8BF-7846-AB72-790C59A50FCF}"/>
              </a:ext>
            </a:extLst>
          </p:cNvPr>
          <p:cNvSpPr/>
          <p:nvPr/>
        </p:nvSpPr>
        <p:spPr>
          <a:xfrm>
            <a:off x="828370" y="1857536"/>
            <a:ext cx="8238972" cy="1751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38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4744D56-5098-3A40-9E7B-1BA8BB2D83F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AoA</a:t>
            </a:r>
            <a:r>
              <a:rPr lang="en-US" sz="3200" dirty="0">
                <a:solidFill>
                  <a:schemeClr val="bg1"/>
                </a:solidFill>
              </a:rPr>
              <a:t> Estimation</a:t>
            </a:r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A782BD72-F282-AB4B-9610-B71CBC13F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207" y="4338270"/>
            <a:ext cx="3867727" cy="70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8DD63F-282C-5C4D-B83B-057E92040DA6}"/>
              </a:ext>
            </a:extLst>
          </p:cNvPr>
          <p:cNvSpPr txBox="1"/>
          <p:nvPr/>
        </p:nvSpPr>
        <p:spPr>
          <a:xfrm>
            <a:off x="107577" y="937400"/>
            <a:ext cx="6508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Received signals in all elements: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C6EB820-E968-F145-B773-47FA9662137F}"/>
              </a:ext>
            </a:extLst>
          </p:cNvPr>
          <p:cNvGrpSpPr/>
          <p:nvPr/>
        </p:nvGrpSpPr>
        <p:grpSpPr>
          <a:xfrm>
            <a:off x="4241718" y="5136776"/>
            <a:ext cx="4069711" cy="1373863"/>
            <a:chOff x="4241718" y="5136776"/>
            <a:chExt cx="4069711" cy="137386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99FC874-CFA0-5940-A007-7A4C7839FB4B}"/>
                </a:ext>
              </a:extLst>
            </p:cNvPr>
            <p:cNvSpPr txBox="1"/>
            <p:nvPr/>
          </p:nvSpPr>
          <p:spPr>
            <a:xfrm>
              <a:off x="5477544" y="6026506"/>
              <a:ext cx="2833885" cy="484133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Steering vector</a:t>
              </a: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94A6C08-56C7-4A46-8363-409E03EA9E34}"/>
                </a:ext>
              </a:extLst>
            </p:cNvPr>
            <p:cNvSpPr/>
            <p:nvPr/>
          </p:nvSpPr>
          <p:spPr>
            <a:xfrm>
              <a:off x="4241718" y="5136776"/>
              <a:ext cx="1231235" cy="1184851"/>
            </a:xfrm>
            <a:custGeom>
              <a:avLst/>
              <a:gdLst>
                <a:gd name="connsiteX0" fmla="*/ 1231235 w 1231235"/>
                <a:gd name="connsiteY0" fmla="*/ 1156448 h 1184851"/>
                <a:gd name="connsiteX1" fmla="*/ 47894 w 1231235"/>
                <a:gd name="connsiteY1" fmla="*/ 1035424 h 1184851"/>
                <a:gd name="connsiteX2" fmla="*/ 343729 w 1231235"/>
                <a:gd name="connsiteY2" fmla="*/ 0 h 1184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1235" h="1184851">
                  <a:moveTo>
                    <a:pt x="1231235" y="1156448"/>
                  </a:moveTo>
                  <a:cubicBezTo>
                    <a:pt x="713523" y="1192306"/>
                    <a:pt x="195812" y="1228165"/>
                    <a:pt x="47894" y="1035424"/>
                  </a:cubicBezTo>
                  <a:cubicBezTo>
                    <a:pt x="-100024" y="842683"/>
                    <a:pt x="121852" y="421341"/>
                    <a:pt x="343729" y="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4">
            <a:extLst>
              <a:ext uri="{FF2B5EF4-FFF2-40B4-BE49-F238E27FC236}">
                <a16:creationId xmlns:a16="http://schemas.microsoft.com/office/drawing/2014/main" id="{9AFA5C36-1B88-FE40-8E73-D49758173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736" y="1634532"/>
            <a:ext cx="5849061" cy="256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27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>
            <a:extLst>
              <a:ext uri="{FF2B5EF4-FFF2-40B4-BE49-F238E27FC236}">
                <a16:creationId xmlns:a16="http://schemas.microsoft.com/office/drawing/2014/main" id="{E6CD6668-3A4E-0149-8D63-59A028F7A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384" y="4690406"/>
            <a:ext cx="2819138" cy="215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4744D56-5098-3A40-9E7B-1BA8BB2D83F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AoA</a:t>
            </a:r>
            <a:r>
              <a:rPr lang="en-US" sz="3200" dirty="0">
                <a:solidFill>
                  <a:schemeClr val="bg1"/>
                </a:solidFill>
              </a:rPr>
              <a:t> Estimation</a:t>
            </a:r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A782BD72-F282-AB4B-9610-B71CBC13F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207" y="4338270"/>
            <a:ext cx="3867727" cy="70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8DD63F-282C-5C4D-B83B-057E92040DA6}"/>
              </a:ext>
            </a:extLst>
          </p:cNvPr>
          <p:cNvSpPr txBox="1"/>
          <p:nvPr/>
        </p:nvSpPr>
        <p:spPr>
          <a:xfrm>
            <a:off x="107577" y="937400"/>
            <a:ext cx="6508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Received signals in all elements:</a:t>
            </a:r>
          </a:p>
        </p:txBody>
      </p:sp>
      <p:pic>
        <p:nvPicPr>
          <p:cNvPr id="8193" name="Picture 1">
            <a:extLst>
              <a:ext uri="{FF2B5EF4-FFF2-40B4-BE49-F238E27FC236}">
                <a16:creationId xmlns:a16="http://schemas.microsoft.com/office/drawing/2014/main" id="{5260503D-F1D9-964C-9057-0C53C388C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42" y="5298085"/>
            <a:ext cx="4465515" cy="68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AC3ADFCB-EAAE-A444-ABA2-500B91AF4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736" y="1634532"/>
            <a:ext cx="5849061" cy="256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03A88B5-3CC8-9A42-8804-BD92C96719E5}"/>
              </a:ext>
            </a:extLst>
          </p:cNvPr>
          <p:cNvSpPr/>
          <p:nvPr/>
        </p:nvSpPr>
        <p:spPr>
          <a:xfrm>
            <a:off x="1816003" y="5514536"/>
            <a:ext cx="153473" cy="112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047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AoA</a:t>
            </a:r>
            <a:r>
              <a:rPr lang="en-US" sz="3200" dirty="0">
                <a:solidFill>
                  <a:schemeClr val="bg1"/>
                </a:solidFill>
              </a:rPr>
              <a:t> Estimation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221CE0D6-4516-1448-AAC2-6F6AC6ADC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68" y="680991"/>
            <a:ext cx="3110594" cy="274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608B6006-D8BC-B94A-A86D-1B40D1876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11842"/>
            <a:ext cx="4059559" cy="62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4862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</a:t>
            </a:r>
            <a:r>
              <a:rPr lang="en-US" sz="3200">
                <a:solidFill>
                  <a:schemeClr val="bg1"/>
                </a:solidFill>
              </a:rPr>
              <a:t>oA</a:t>
            </a:r>
            <a:r>
              <a:rPr lang="en-US" sz="3200" dirty="0">
                <a:solidFill>
                  <a:schemeClr val="bg1"/>
                </a:solidFill>
              </a:rPr>
              <a:t> Estimation</a:t>
            </a:r>
          </a:p>
        </p:txBody>
      </p:sp>
      <p:pic>
        <p:nvPicPr>
          <p:cNvPr id="9217" name="Picture 1">
            <a:extLst>
              <a:ext uri="{FF2B5EF4-FFF2-40B4-BE49-F238E27FC236}">
                <a16:creationId xmlns:a16="http://schemas.microsoft.com/office/drawing/2014/main" id="{B56AA9FC-A6E5-8E43-BD8D-ED136E898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2" y="731730"/>
            <a:ext cx="8552515" cy="612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E6DBB3-A56E-4149-A5AA-E85549070BF0}"/>
              </a:ext>
            </a:extLst>
          </p:cNvPr>
          <p:cNvSpPr/>
          <p:nvPr/>
        </p:nvSpPr>
        <p:spPr>
          <a:xfrm>
            <a:off x="693174" y="2566219"/>
            <a:ext cx="8244349" cy="10913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C6340B-31E0-7F47-86C6-A8D977557720}"/>
              </a:ext>
            </a:extLst>
          </p:cNvPr>
          <p:cNvSpPr/>
          <p:nvPr/>
        </p:nvSpPr>
        <p:spPr>
          <a:xfrm>
            <a:off x="343808" y="3620728"/>
            <a:ext cx="8244349" cy="3237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46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Slides from </a:t>
            </a:r>
            <a:r>
              <a:rPr lang="en-US" sz="3200" dirty="0" err="1">
                <a:solidFill>
                  <a:schemeClr val="bg1"/>
                </a:solidFill>
              </a:rPr>
              <a:t>Wenguang</a:t>
            </a:r>
            <a:r>
              <a:rPr lang="en-US" sz="3200" dirty="0">
                <a:solidFill>
                  <a:schemeClr val="bg1"/>
                </a:solidFill>
              </a:rPr>
              <a:t> Mao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C6340B-31E0-7F47-86C6-A8D977557720}"/>
              </a:ext>
            </a:extLst>
          </p:cNvPr>
          <p:cNvSpPr/>
          <p:nvPr/>
        </p:nvSpPr>
        <p:spPr>
          <a:xfrm>
            <a:off x="343808" y="3620728"/>
            <a:ext cx="8244349" cy="3237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bird, flower&#10;&#10;Description automatically generated">
            <a:extLst>
              <a:ext uri="{FF2B5EF4-FFF2-40B4-BE49-F238E27FC236}">
                <a16:creationId xmlns:a16="http://schemas.microsoft.com/office/drawing/2014/main" id="{E5A6BD23-EEB1-9445-801B-3ED79D326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4860"/>
            <a:ext cx="9144000" cy="376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47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Approaches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C6340B-31E0-7F47-86C6-A8D977557720}"/>
              </a:ext>
            </a:extLst>
          </p:cNvPr>
          <p:cNvSpPr/>
          <p:nvPr/>
        </p:nvSpPr>
        <p:spPr>
          <a:xfrm>
            <a:off x="343808" y="3620728"/>
            <a:ext cx="8244349" cy="3237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9824B4-61F1-5249-97F8-6EC2AB19AB43}"/>
              </a:ext>
            </a:extLst>
          </p:cNvPr>
          <p:cNvSpPr txBox="1"/>
          <p:nvPr/>
        </p:nvSpPr>
        <p:spPr>
          <a:xfrm>
            <a:off x="553792" y="1107583"/>
            <a:ext cx="674852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Beamforming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FF0000"/>
                </a:solidFill>
              </a:rPr>
              <a:t>Bartlett method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FF0000"/>
                </a:solidFill>
              </a:rPr>
              <a:t>MVDR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dirty="0"/>
              <a:t>Linear prediction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Subspace based approaches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FF0000"/>
                </a:solidFill>
              </a:rPr>
              <a:t>Music</a:t>
            </a:r>
            <a:r>
              <a:rPr lang="en-US" sz="2600" dirty="0"/>
              <a:t> and its variants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dirty="0"/>
              <a:t>ESPIRIT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32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FA5019-9DD6-6748-BEB7-D4DE495C18A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Applications of spatial filtering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887B4C-FA7D-2143-8AE9-36FA080BF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695" y="965488"/>
            <a:ext cx="2819138" cy="28191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1A50B6-CDBF-3B40-8B3C-0D67724B5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488" y="3924083"/>
            <a:ext cx="4127500" cy="27804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89733C-6E59-F24B-AE20-8E8CC2F7B6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75" y="3924083"/>
            <a:ext cx="4265744" cy="27804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689EC0-8382-6940-A44A-65A25C2137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6797" y="752963"/>
            <a:ext cx="3584409" cy="268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51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Approaches</a:t>
            </a:r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5023AC94-1D90-AB48-ACBF-F6E7F5D3E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6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5573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CDDF66B9-4201-EB4B-8C5B-80F30E6AE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0466"/>
            <a:ext cx="9144000" cy="473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813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FEF11297-9723-AC4E-8ED2-EB5D997BF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000"/>
            <a:ext cx="9144000" cy="481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9529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7BBB356-C042-CF43-B8ED-4109C0AA2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6554"/>
            <a:ext cx="9144000" cy="518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904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Bartlett beamforming</a:t>
            </a:r>
          </a:p>
        </p:txBody>
      </p:sp>
      <p:pic>
        <p:nvPicPr>
          <p:cNvPr id="9217" name="Picture 1">
            <a:extLst>
              <a:ext uri="{FF2B5EF4-FFF2-40B4-BE49-F238E27FC236}">
                <a16:creationId xmlns:a16="http://schemas.microsoft.com/office/drawing/2014/main" id="{B56AA9FC-A6E5-8E43-BD8D-ED136E898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2" y="731730"/>
            <a:ext cx="8552515" cy="612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E6DBB3-A56E-4149-A5AA-E85549070BF0}"/>
              </a:ext>
            </a:extLst>
          </p:cNvPr>
          <p:cNvSpPr/>
          <p:nvPr/>
        </p:nvSpPr>
        <p:spPr>
          <a:xfrm>
            <a:off x="693174" y="2566219"/>
            <a:ext cx="8244349" cy="10913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C6340B-31E0-7F47-86C6-A8D977557720}"/>
              </a:ext>
            </a:extLst>
          </p:cNvPr>
          <p:cNvSpPr/>
          <p:nvPr/>
        </p:nvSpPr>
        <p:spPr>
          <a:xfrm>
            <a:off x="343808" y="3620728"/>
            <a:ext cx="8244349" cy="3237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6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B1754A-2A89-2542-B321-3449F1FDE2C2}"/>
              </a:ext>
            </a:extLst>
          </p:cNvPr>
          <p:cNvSpPr txBox="1"/>
          <p:nvPr/>
        </p:nvSpPr>
        <p:spPr>
          <a:xfrm>
            <a:off x="309093" y="2614412"/>
            <a:ext cx="88349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Can we leverage the properties of the transmitted signal, to perform better?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4" name="Picture 3" descr="A picture containing bird, tree, flower&#10;&#10;Description automatically generated">
            <a:extLst>
              <a:ext uri="{FF2B5EF4-FFF2-40B4-BE49-F238E27FC236}">
                <a16:creationId xmlns:a16="http://schemas.microsoft.com/office/drawing/2014/main" id="{C94AA618-F3B5-734B-8439-F71D69494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6293"/>
            <a:ext cx="9144000" cy="3805414"/>
          </a:xfrm>
          <a:prstGeom prst="rect">
            <a:avLst/>
          </a:prstGeom>
        </p:spPr>
      </p:pic>
      <p:pic>
        <p:nvPicPr>
          <p:cNvPr id="5" name="Picture 4" descr="A picture containing bird, tree, flower&#10;&#10;Description automatically generated">
            <a:extLst>
              <a:ext uri="{FF2B5EF4-FFF2-40B4-BE49-F238E27FC236}">
                <a16:creationId xmlns:a16="http://schemas.microsoft.com/office/drawing/2014/main" id="{7B5D2F5B-E29F-0C49-9E8A-93C1CF8A7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1869"/>
            <a:ext cx="9144000" cy="380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2244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B1754A-2A89-2542-B321-3449F1FDE2C2}"/>
              </a:ext>
            </a:extLst>
          </p:cNvPr>
          <p:cNvSpPr txBox="1"/>
          <p:nvPr/>
        </p:nvSpPr>
        <p:spPr>
          <a:xfrm>
            <a:off x="309093" y="2614412"/>
            <a:ext cx="88349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Can we leverage the properties of the transmitted signal, to perform better?</a:t>
            </a:r>
            <a:br>
              <a:rPr lang="en-US" sz="24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798719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B1754A-2A89-2542-B321-3449F1FDE2C2}"/>
              </a:ext>
            </a:extLst>
          </p:cNvPr>
          <p:cNvSpPr txBox="1"/>
          <p:nvPr/>
        </p:nvSpPr>
        <p:spPr>
          <a:xfrm>
            <a:off x="309093" y="2614412"/>
            <a:ext cx="88349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Can we leverage the properties of the transmitted signal, to perform better?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4" name="Picture 3" descr="A picture containing bird, tree, flower&#10;&#10;Description automatically generated">
            <a:extLst>
              <a:ext uri="{FF2B5EF4-FFF2-40B4-BE49-F238E27FC236}">
                <a16:creationId xmlns:a16="http://schemas.microsoft.com/office/drawing/2014/main" id="{C94AA618-F3B5-734B-8439-F71D69494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6293"/>
            <a:ext cx="9144000" cy="3805414"/>
          </a:xfrm>
          <a:prstGeom prst="rect">
            <a:avLst/>
          </a:prstGeom>
        </p:spPr>
      </p:pic>
      <p:pic>
        <p:nvPicPr>
          <p:cNvPr id="5" name="Picture 4" descr="A picture containing bird, tree, flower&#10;&#10;Description automatically generated">
            <a:extLst>
              <a:ext uri="{FF2B5EF4-FFF2-40B4-BE49-F238E27FC236}">
                <a16:creationId xmlns:a16="http://schemas.microsoft.com/office/drawing/2014/main" id="{7B5D2F5B-E29F-0C49-9E8A-93C1CF8A7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1869"/>
            <a:ext cx="9144000" cy="3805414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ABFE38E2-6E5A-EF4D-B260-FFA367E6E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6328"/>
            <a:ext cx="9144000" cy="554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2951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B1754A-2A89-2542-B321-3449F1FDE2C2}"/>
              </a:ext>
            </a:extLst>
          </p:cNvPr>
          <p:cNvSpPr txBox="1"/>
          <p:nvPr/>
        </p:nvSpPr>
        <p:spPr>
          <a:xfrm>
            <a:off x="309093" y="2614412"/>
            <a:ext cx="88349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Can we leverage the properties of the transmitted signal, to perform better?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7" name="Picture 6" descr="A picture containing bird&#10;&#10;Description automatically generated">
            <a:extLst>
              <a:ext uri="{FF2B5EF4-FFF2-40B4-BE49-F238E27FC236}">
                <a16:creationId xmlns:a16="http://schemas.microsoft.com/office/drawing/2014/main" id="{94BEC26C-263A-574D-8083-71200FB64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6299"/>
            <a:ext cx="9144000" cy="46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445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38760167-0C5F-D549-8976-FF35C3616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8405"/>
            <a:ext cx="9144000" cy="496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79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trimmedWaveInterference">
            <a:hlinkClick r:id="" action="ppaction://media"/>
            <a:extLst>
              <a:ext uri="{FF2B5EF4-FFF2-40B4-BE49-F238E27FC236}">
                <a16:creationId xmlns:a16="http://schemas.microsoft.com/office/drawing/2014/main" id="{A64B4AD0-FF1F-9241-B9AA-68DDB08B3A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34637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53B33E-5804-0E48-87DB-9FB237F5104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Interference of Waves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69CEEB-C36A-7746-A082-6ED15B86BB2E}"/>
              </a:ext>
            </a:extLst>
          </p:cNvPr>
          <p:cNvSpPr txBox="1"/>
          <p:nvPr/>
        </p:nvSpPr>
        <p:spPr>
          <a:xfrm>
            <a:off x="0" y="6458667"/>
            <a:ext cx="596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[Reference]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=Iuv6hY6zsd0</a:t>
            </a:r>
          </a:p>
        </p:txBody>
      </p:sp>
    </p:spTree>
    <p:extLst>
      <p:ext uri="{BB962C8B-B14F-4D97-AF65-F5344CB8AC3E}">
        <p14:creationId xmlns:p14="http://schemas.microsoft.com/office/powerpoint/2010/main" val="94871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38760167-0C5F-D549-8976-FF35C3616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8405"/>
            <a:ext cx="9144000" cy="4961190"/>
          </a:xfrm>
          <a:prstGeom prst="rect">
            <a:avLst/>
          </a:prstGeom>
        </p:spPr>
      </p:pic>
      <p:pic>
        <p:nvPicPr>
          <p:cNvPr id="6" name="Picture 5" descr="A picture containing bird&#10;&#10;Description automatically generated">
            <a:extLst>
              <a:ext uri="{FF2B5EF4-FFF2-40B4-BE49-F238E27FC236}">
                <a16:creationId xmlns:a16="http://schemas.microsoft.com/office/drawing/2014/main" id="{26FB2292-A6C2-0F42-88E9-7696F8402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7189"/>
            <a:ext cx="9144000" cy="538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7411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ird&#10;&#10;Description automatically generated">
            <a:extLst>
              <a:ext uri="{FF2B5EF4-FFF2-40B4-BE49-F238E27FC236}">
                <a16:creationId xmlns:a16="http://schemas.microsoft.com/office/drawing/2014/main" id="{A1FF1CFE-525C-ED4D-8852-E82492A5E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7365"/>
            <a:ext cx="9144000" cy="392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8035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>
            <a:extLst>
              <a:ext uri="{FF2B5EF4-FFF2-40B4-BE49-F238E27FC236}">
                <a16:creationId xmlns:a16="http://schemas.microsoft.com/office/drawing/2014/main" id="{7B3112F6-E22B-7A46-AEA7-79B8C4782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325" y="1078956"/>
            <a:ext cx="6401755" cy="462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DoA</a:t>
            </a:r>
            <a:r>
              <a:rPr lang="en-US" sz="3200" dirty="0">
                <a:solidFill>
                  <a:schemeClr val="bg1"/>
                </a:solidFill>
              </a:rPr>
              <a:t> Estimation: MUSIC Algorithm</a:t>
            </a:r>
          </a:p>
        </p:txBody>
      </p:sp>
      <p:pic>
        <p:nvPicPr>
          <p:cNvPr id="14337" name="Picture 1">
            <a:extLst>
              <a:ext uri="{FF2B5EF4-FFF2-40B4-BE49-F238E27FC236}">
                <a16:creationId xmlns:a16="http://schemas.microsoft.com/office/drawing/2014/main" id="{89738DED-0C6E-9D40-9D06-1441C7ADD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325" y="1078956"/>
            <a:ext cx="6408923" cy="462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>
            <a:extLst>
              <a:ext uri="{FF2B5EF4-FFF2-40B4-BE49-F238E27FC236}">
                <a16:creationId xmlns:a16="http://schemas.microsoft.com/office/drawing/2014/main" id="{23B6EA33-475F-5B4A-9AD9-46C5AEC1D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325" y="1078956"/>
            <a:ext cx="6408923" cy="482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1436A076-0BDA-524D-93B8-9DF4F640A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973" y="1078955"/>
            <a:ext cx="6466275" cy="482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ABCADC03-2F0D-114F-AC04-A732D0402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805" y="1078954"/>
            <a:ext cx="6466275" cy="482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>
            <a:extLst>
              <a:ext uri="{FF2B5EF4-FFF2-40B4-BE49-F238E27FC236}">
                <a16:creationId xmlns:a16="http://schemas.microsoft.com/office/drawing/2014/main" id="{27CA934B-E973-BC4B-A12A-8FBA3B66A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209" y="1078953"/>
            <a:ext cx="6466275" cy="482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>
            <a:extLst>
              <a:ext uri="{FF2B5EF4-FFF2-40B4-BE49-F238E27FC236}">
                <a16:creationId xmlns:a16="http://schemas.microsoft.com/office/drawing/2014/main" id="{EB0A128A-D7C8-EC42-91FC-3C404651D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209" y="1078953"/>
            <a:ext cx="6466275" cy="482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>
            <a:extLst>
              <a:ext uri="{FF2B5EF4-FFF2-40B4-BE49-F238E27FC236}">
                <a16:creationId xmlns:a16="http://schemas.microsoft.com/office/drawing/2014/main" id="{7C23D590-76B7-9343-8F00-715B31172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814" y="5193630"/>
            <a:ext cx="2059406" cy="153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46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2B2E547E-AF29-6046-BE9D-BCEB47C81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209" y="1078953"/>
            <a:ext cx="6466275" cy="482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780767EA-4C38-BB47-9946-22AEF23C6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814" y="5193630"/>
            <a:ext cx="2059406" cy="153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CDBE11-6C34-D64A-BC8B-7189D06F83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DoA</a:t>
            </a:r>
            <a:r>
              <a:rPr lang="en-US" sz="3200" dirty="0">
                <a:solidFill>
                  <a:schemeClr val="bg1"/>
                </a:solidFill>
              </a:rPr>
              <a:t> Estimation: MUSIC Algorithm</a:t>
            </a:r>
          </a:p>
        </p:txBody>
      </p:sp>
    </p:spTree>
    <p:extLst>
      <p:ext uri="{BB962C8B-B14F-4D97-AF65-F5344CB8AC3E}">
        <p14:creationId xmlns:p14="http://schemas.microsoft.com/office/powerpoint/2010/main" val="34024546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>
            <a:extLst>
              <a:ext uri="{FF2B5EF4-FFF2-40B4-BE49-F238E27FC236}">
                <a16:creationId xmlns:a16="http://schemas.microsoft.com/office/drawing/2014/main" id="{12AD59FA-4503-6A40-8657-AA45C5034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932" y="1987415"/>
            <a:ext cx="7684974" cy="186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3648DFE-C4B5-3242-B620-226CE7D638D5}"/>
              </a:ext>
            </a:extLst>
          </p:cNvPr>
          <p:cNvGrpSpPr/>
          <p:nvPr/>
        </p:nvGrpSpPr>
        <p:grpSpPr>
          <a:xfrm>
            <a:off x="2250686" y="2743201"/>
            <a:ext cx="4069711" cy="2233605"/>
            <a:chOff x="4241718" y="4277034"/>
            <a:chExt cx="4069711" cy="223360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C6FA99D-A935-EC46-A3F5-7A191141B3C6}"/>
                </a:ext>
              </a:extLst>
            </p:cNvPr>
            <p:cNvSpPr txBox="1"/>
            <p:nvPr/>
          </p:nvSpPr>
          <p:spPr>
            <a:xfrm>
              <a:off x="5477544" y="6026506"/>
              <a:ext cx="2833885" cy="484133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Steering matrix</a:t>
              </a: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29444DD-8418-A14E-BFDE-1EF623B3FE51}"/>
                </a:ext>
              </a:extLst>
            </p:cNvPr>
            <p:cNvSpPr/>
            <p:nvPr/>
          </p:nvSpPr>
          <p:spPr>
            <a:xfrm>
              <a:off x="4241718" y="4277034"/>
              <a:ext cx="1231235" cy="2044594"/>
            </a:xfrm>
            <a:custGeom>
              <a:avLst/>
              <a:gdLst>
                <a:gd name="connsiteX0" fmla="*/ 1231235 w 1231235"/>
                <a:gd name="connsiteY0" fmla="*/ 1156448 h 1184851"/>
                <a:gd name="connsiteX1" fmla="*/ 47894 w 1231235"/>
                <a:gd name="connsiteY1" fmla="*/ 1035424 h 1184851"/>
                <a:gd name="connsiteX2" fmla="*/ 343729 w 1231235"/>
                <a:gd name="connsiteY2" fmla="*/ 0 h 1184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1235" h="1184851">
                  <a:moveTo>
                    <a:pt x="1231235" y="1156448"/>
                  </a:moveTo>
                  <a:cubicBezTo>
                    <a:pt x="713523" y="1192306"/>
                    <a:pt x="195812" y="1228165"/>
                    <a:pt x="47894" y="1035424"/>
                  </a:cubicBezTo>
                  <a:cubicBezTo>
                    <a:pt x="-100024" y="842683"/>
                    <a:pt x="121852" y="421341"/>
                    <a:pt x="343729" y="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8E57E7B-83B7-A445-BFBC-C02F19EFB9F2}"/>
              </a:ext>
            </a:extLst>
          </p:cNvPr>
          <p:cNvSpPr txBox="1"/>
          <p:nvPr/>
        </p:nvSpPr>
        <p:spPr>
          <a:xfrm>
            <a:off x="4435424" y="2278965"/>
            <a:ext cx="6008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Mx1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02FCA7-B7E1-2846-B848-D58A21B04A1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DoA</a:t>
            </a:r>
            <a:r>
              <a:rPr lang="en-US" sz="3200" dirty="0">
                <a:solidFill>
                  <a:schemeClr val="bg1"/>
                </a:solidFill>
              </a:rPr>
              <a:t> Estimation: MUSIC Algorithm</a:t>
            </a:r>
          </a:p>
        </p:txBody>
      </p:sp>
    </p:spTree>
    <p:extLst>
      <p:ext uri="{BB962C8B-B14F-4D97-AF65-F5344CB8AC3E}">
        <p14:creationId xmlns:p14="http://schemas.microsoft.com/office/powerpoint/2010/main" val="36848203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DoA</a:t>
            </a:r>
            <a:r>
              <a:rPr lang="en-US" sz="3200" dirty="0">
                <a:solidFill>
                  <a:schemeClr val="bg1"/>
                </a:solidFill>
              </a:rPr>
              <a:t> Estimation: MUSIC Algorithm</a:t>
            </a: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19CCE0D7-1528-5F4E-ADC0-144A88833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209" y="1078953"/>
            <a:ext cx="6466275" cy="482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002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DoA</a:t>
            </a:r>
            <a:r>
              <a:rPr lang="en-US" sz="3200" dirty="0">
                <a:solidFill>
                  <a:schemeClr val="bg1"/>
                </a:solidFill>
              </a:rPr>
              <a:t> Estimation: MUSIC Algorithm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08AE891F-EC7D-C840-AF56-8F1C2B3CB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092" y="1108561"/>
            <a:ext cx="7204663" cy="462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85258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DoA</a:t>
            </a:r>
            <a:r>
              <a:rPr lang="en-US" sz="3200" dirty="0">
                <a:solidFill>
                  <a:schemeClr val="bg1"/>
                </a:solidFill>
              </a:rPr>
              <a:t> Estimation: MUSIC Algorithm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08AE891F-EC7D-C840-AF56-8F1C2B3CB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82" y="856679"/>
            <a:ext cx="4920882" cy="315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7" name="Picture 1">
            <a:extLst>
              <a:ext uri="{FF2B5EF4-FFF2-40B4-BE49-F238E27FC236}">
                <a16:creationId xmlns:a16="http://schemas.microsoft.com/office/drawing/2014/main" id="{35073218-AE93-DF4C-8CEA-985715298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91" y="5109005"/>
            <a:ext cx="6322897" cy="131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73850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DoA</a:t>
            </a:r>
            <a:r>
              <a:rPr lang="en-US" sz="3200" dirty="0">
                <a:solidFill>
                  <a:schemeClr val="bg1"/>
                </a:solidFill>
              </a:rPr>
              <a:t> Estimation: MUSIC Algorithm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08AE891F-EC7D-C840-AF56-8F1C2B3CB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82" y="856679"/>
            <a:ext cx="4920882" cy="315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1" name="Picture 1">
            <a:extLst>
              <a:ext uri="{FF2B5EF4-FFF2-40B4-BE49-F238E27FC236}">
                <a16:creationId xmlns:a16="http://schemas.microsoft.com/office/drawing/2014/main" id="{68D9A6D0-9F27-D74E-B567-D43636936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06" y="5245939"/>
            <a:ext cx="6645495" cy="61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>
            <a:extLst>
              <a:ext uri="{FF2B5EF4-FFF2-40B4-BE49-F238E27FC236}">
                <a16:creationId xmlns:a16="http://schemas.microsoft.com/office/drawing/2014/main" id="{FE05E1D6-98CE-194E-8334-9ECB905C0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82" y="856679"/>
            <a:ext cx="4920882" cy="324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06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DoA</a:t>
            </a:r>
            <a:r>
              <a:rPr lang="en-US" sz="3200" dirty="0">
                <a:solidFill>
                  <a:schemeClr val="bg1"/>
                </a:solidFill>
              </a:rPr>
              <a:t> Estimation: MUSIC Algorithm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672C77A5-0E74-5A4C-B565-EF131EF5D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82" y="856679"/>
            <a:ext cx="4920882" cy="324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5" name="Picture 1">
            <a:extLst>
              <a:ext uri="{FF2B5EF4-FFF2-40B4-BE49-F238E27FC236}">
                <a16:creationId xmlns:a16="http://schemas.microsoft.com/office/drawing/2014/main" id="{08C75BF0-A445-CC47-B037-CD39EE41BD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14"/>
          <a:stretch/>
        </p:blipFill>
        <p:spPr bwMode="auto">
          <a:xfrm>
            <a:off x="926238" y="4335880"/>
            <a:ext cx="6875550" cy="109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834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42D92A41-7614-B04E-B03C-959C9E0805C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68106C-3159-174F-9410-BE17F216D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36" y="2586523"/>
            <a:ext cx="842477" cy="84247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48412DD-5084-BA40-A9DD-AA7C99824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35" y="1164410"/>
            <a:ext cx="842477" cy="842477"/>
          </a:xfrm>
          <a:prstGeom prst="rect">
            <a:avLst/>
          </a:prstGeom>
        </p:spPr>
      </p:pic>
      <p:sp>
        <p:nvSpPr>
          <p:cNvPr id="49" name="Freeform 48">
            <a:extLst>
              <a:ext uri="{FF2B5EF4-FFF2-40B4-BE49-F238E27FC236}">
                <a16:creationId xmlns:a16="http://schemas.microsoft.com/office/drawing/2014/main" id="{B0BE68FF-456E-8648-A8A9-02D20F3C3C3C}"/>
              </a:ext>
            </a:extLst>
          </p:cNvPr>
          <p:cNvSpPr/>
          <p:nvPr/>
        </p:nvSpPr>
        <p:spPr>
          <a:xfrm rot="13102834">
            <a:off x="1795416" y="1320504"/>
            <a:ext cx="1485354" cy="808829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36AE663-811E-AD4B-8EBC-584F22CBBCC7}"/>
              </a:ext>
            </a:extLst>
          </p:cNvPr>
          <p:cNvGrpSpPr/>
          <p:nvPr/>
        </p:nvGrpSpPr>
        <p:grpSpPr>
          <a:xfrm>
            <a:off x="3371375" y="1227100"/>
            <a:ext cx="3218673" cy="1350521"/>
            <a:chOff x="268446" y="2094145"/>
            <a:chExt cx="3218673" cy="1350521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248B34B-5C61-F941-B9DE-04D6C2E55362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9FF6FD5-8B0B-9545-B5C5-CACF771B98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33911F4-FD19-0E44-8E97-B978D149B817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5336413-F42B-B444-90EB-A744A00F0E0E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A4442620-BEDC-294B-A9A0-09BCE6B3FB96}"/>
                </a:ext>
              </a:extLst>
            </p:cNvPr>
            <p:cNvGrpSpPr/>
            <p:nvPr/>
          </p:nvGrpSpPr>
          <p:grpSpPr>
            <a:xfrm>
              <a:off x="710715" y="2254039"/>
              <a:ext cx="2481391" cy="1181114"/>
              <a:chOff x="899346" y="1290862"/>
              <a:chExt cx="2481391" cy="887388"/>
            </a:xfrm>
          </p:grpSpPr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195E3B81-A542-D141-9B4F-A6014402B67E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881C4620-022F-ED49-9E01-C582E22BA184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DB0D2D9-2996-6347-AD75-18022019DA60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48ACAB8-E762-5141-9859-76AE8E0A465D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24AA77F-1E41-5143-8A5D-8408388141F1}"/>
              </a:ext>
            </a:extLst>
          </p:cNvPr>
          <p:cNvGrpSpPr/>
          <p:nvPr/>
        </p:nvGrpSpPr>
        <p:grpSpPr>
          <a:xfrm>
            <a:off x="3371375" y="2713497"/>
            <a:ext cx="3218673" cy="1350521"/>
            <a:chOff x="268446" y="2094145"/>
            <a:chExt cx="3218673" cy="1350521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E12D192-02F8-4E46-A636-FE1C2AA67686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5A9CE56-C562-B844-99F6-893F555C0D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C038666-5D10-F445-AF50-0DB8244A27A9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307288B9-16E3-284E-9FE7-D625482C2B1B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1D6ADB09-0898-594A-907E-CF99456D1B77}"/>
                </a:ext>
              </a:extLst>
            </p:cNvPr>
            <p:cNvGrpSpPr/>
            <p:nvPr/>
          </p:nvGrpSpPr>
          <p:grpSpPr>
            <a:xfrm>
              <a:off x="710715" y="2254039"/>
              <a:ext cx="2481391" cy="1181114"/>
              <a:chOff x="899346" y="1290862"/>
              <a:chExt cx="2481391" cy="887388"/>
            </a:xfrm>
          </p:grpSpPr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8AFBD6D7-90E3-D347-849A-3C9A3EEE3A01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7346A7B2-CB19-B44F-A208-10B17831C44B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C5E61C1-303F-5F4D-8B7A-62D97FFE7FAA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1DE1829-5795-564D-A428-4D141E2054E2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Freeform 71">
            <a:extLst>
              <a:ext uri="{FF2B5EF4-FFF2-40B4-BE49-F238E27FC236}">
                <a16:creationId xmlns:a16="http://schemas.microsoft.com/office/drawing/2014/main" id="{531C5421-246D-A64E-B286-8FDFD34F4130}"/>
              </a:ext>
            </a:extLst>
          </p:cNvPr>
          <p:cNvSpPr/>
          <p:nvPr/>
        </p:nvSpPr>
        <p:spPr>
          <a:xfrm rot="13102834">
            <a:off x="1879744" y="2570743"/>
            <a:ext cx="1310534" cy="990558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66817AC-D04C-804D-B1D5-ED50A4E0A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223" y="2347883"/>
            <a:ext cx="788569" cy="7885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B3BCB7C7-255C-3B47-904D-B8B0C1AAF392}"/>
                  </a:ext>
                </a:extLst>
              </p:cNvPr>
              <p:cNvSpPr txBox="1"/>
              <p:nvPr/>
            </p:nvSpPr>
            <p:spPr>
              <a:xfrm>
                <a:off x="3987422" y="927787"/>
                <a:ext cx="2721964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baseline="-2500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𝚹</m:t>
                      </m:r>
                      <m:r>
                        <a:rPr lang="en-US" sz="2400" b="0" i="1" baseline="-2500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B3BCB7C7-255C-3B47-904D-B8B0C1AAF3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7422" y="927787"/>
                <a:ext cx="2721964" cy="369332"/>
              </a:xfrm>
              <a:prstGeom prst="rect">
                <a:avLst/>
              </a:prstGeom>
              <a:blipFill>
                <a:blip r:embed="rId4"/>
                <a:stretch>
                  <a:fillRect l="-926" t="-3226" r="-1852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FBCCAC31-4E23-5F47-8B03-A5ADFCF03F42}"/>
                  </a:ext>
                </a:extLst>
              </p:cNvPr>
              <p:cNvSpPr txBox="1"/>
              <p:nvPr/>
            </p:nvSpPr>
            <p:spPr>
              <a:xfrm>
                <a:off x="3868084" y="4175122"/>
                <a:ext cx="2665858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baseline="-25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𝚹</m:t>
                      </m:r>
                      <m:r>
                        <a:rPr lang="en-US" sz="2400" b="0" i="1" baseline="-25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FBCCAC31-4E23-5F47-8B03-A5ADFCF03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8084" y="4175122"/>
                <a:ext cx="2665858" cy="369332"/>
              </a:xfrm>
              <a:prstGeom prst="rect">
                <a:avLst/>
              </a:prstGeom>
              <a:blipFill>
                <a:blip r:embed="rId5"/>
                <a:stretch>
                  <a:fillRect l="-1896" t="-6452" r="-3318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335384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DoA</a:t>
            </a:r>
            <a:r>
              <a:rPr lang="en-US" sz="3200" dirty="0">
                <a:solidFill>
                  <a:schemeClr val="bg1"/>
                </a:solidFill>
              </a:rPr>
              <a:t> Estimation: MUSIC Algorithm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672C77A5-0E74-5A4C-B565-EF131EF5D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82" y="856679"/>
            <a:ext cx="4920882" cy="324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5" name="Picture 1">
            <a:extLst>
              <a:ext uri="{FF2B5EF4-FFF2-40B4-BE49-F238E27FC236}">
                <a16:creationId xmlns:a16="http://schemas.microsoft.com/office/drawing/2014/main" id="{08C75BF0-A445-CC47-B037-CD39EE41B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238" y="4335879"/>
            <a:ext cx="6875550" cy="252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8477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DoA</a:t>
            </a:r>
            <a:r>
              <a:rPr lang="en-US" sz="3200" dirty="0">
                <a:solidFill>
                  <a:schemeClr val="bg1"/>
                </a:solidFill>
              </a:rPr>
              <a:t> Estimation: MUSIC Algorithm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672C77A5-0E74-5A4C-B565-EF131EF5D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82" y="856679"/>
            <a:ext cx="4920882" cy="324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49" name="Picture 1">
            <a:extLst>
              <a:ext uri="{FF2B5EF4-FFF2-40B4-BE49-F238E27FC236}">
                <a16:creationId xmlns:a16="http://schemas.microsoft.com/office/drawing/2014/main" id="{AD397756-974B-984D-A2E8-38142A2A7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35" y="4102992"/>
            <a:ext cx="6725655" cy="113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>
            <a:extLst>
              <a:ext uri="{FF2B5EF4-FFF2-40B4-BE49-F238E27FC236}">
                <a16:creationId xmlns:a16="http://schemas.microsoft.com/office/drawing/2014/main" id="{236085E9-2D4A-FB41-B252-8473D740A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35" y="5515475"/>
            <a:ext cx="6021807" cy="134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3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DoA</a:t>
            </a:r>
            <a:r>
              <a:rPr lang="en-US" sz="3200" dirty="0">
                <a:solidFill>
                  <a:schemeClr val="bg1"/>
                </a:solidFill>
              </a:rPr>
              <a:t> Estimation: MUSIC Algorithm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672C77A5-0E74-5A4C-B565-EF131EF5D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82" y="856679"/>
            <a:ext cx="4920882" cy="324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7" name="Picture 1">
            <a:extLst>
              <a:ext uri="{FF2B5EF4-FFF2-40B4-BE49-F238E27FC236}">
                <a16:creationId xmlns:a16="http://schemas.microsoft.com/office/drawing/2014/main" id="{879EDD1A-97F4-F946-8E9B-3A49ACC22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022" y="4580811"/>
            <a:ext cx="6401755" cy="162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4063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ird&#10;&#10;Description automatically generated">
            <a:extLst>
              <a:ext uri="{FF2B5EF4-FFF2-40B4-BE49-F238E27FC236}">
                <a16:creationId xmlns:a16="http://schemas.microsoft.com/office/drawing/2014/main" id="{DFBD38D8-84C1-924E-B7B9-4FAF6C83F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423"/>
            <a:ext cx="9144000" cy="509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32033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E7651E8B-4048-464B-B587-4ED5A4ED5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4288"/>
            <a:ext cx="9144000" cy="526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13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42D92A41-7614-B04E-B03C-959C9E0805C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68106C-3159-174F-9410-BE17F216D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36" y="2586523"/>
            <a:ext cx="842477" cy="84247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48412DD-5084-BA40-A9DD-AA7C99824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35" y="1164410"/>
            <a:ext cx="842477" cy="842477"/>
          </a:xfrm>
          <a:prstGeom prst="rect">
            <a:avLst/>
          </a:prstGeom>
        </p:spPr>
      </p:pic>
      <p:sp>
        <p:nvSpPr>
          <p:cNvPr id="49" name="Freeform 48">
            <a:extLst>
              <a:ext uri="{FF2B5EF4-FFF2-40B4-BE49-F238E27FC236}">
                <a16:creationId xmlns:a16="http://schemas.microsoft.com/office/drawing/2014/main" id="{B0BE68FF-456E-8648-A8A9-02D20F3C3C3C}"/>
              </a:ext>
            </a:extLst>
          </p:cNvPr>
          <p:cNvSpPr/>
          <p:nvPr/>
        </p:nvSpPr>
        <p:spPr>
          <a:xfrm rot="13102834">
            <a:off x="1795416" y="1320504"/>
            <a:ext cx="1485354" cy="808829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36AE663-811E-AD4B-8EBC-584F22CBBCC7}"/>
              </a:ext>
            </a:extLst>
          </p:cNvPr>
          <p:cNvGrpSpPr/>
          <p:nvPr/>
        </p:nvGrpSpPr>
        <p:grpSpPr>
          <a:xfrm>
            <a:off x="3371375" y="1227100"/>
            <a:ext cx="3218673" cy="1350521"/>
            <a:chOff x="268446" y="2094145"/>
            <a:chExt cx="3218673" cy="1350521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248B34B-5C61-F941-B9DE-04D6C2E55362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9FF6FD5-8B0B-9545-B5C5-CACF771B98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33911F4-FD19-0E44-8E97-B978D149B817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5336413-F42B-B444-90EB-A744A00F0E0E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A4442620-BEDC-294B-A9A0-09BCE6B3FB96}"/>
                </a:ext>
              </a:extLst>
            </p:cNvPr>
            <p:cNvGrpSpPr/>
            <p:nvPr/>
          </p:nvGrpSpPr>
          <p:grpSpPr>
            <a:xfrm>
              <a:off x="710715" y="2254039"/>
              <a:ext cx="2481391" cy="1181114"/>
              <a:chOff x="899346" y="1290862"/>
              <a:chExt cx="2481391" cy="887388"/>
            </a:xfrm>
          </p:grpSpPr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195E3B81-A542-D141-9B4F-A6014402B67E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881C4620-022F-ED49-9E01-C582E22BA184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DB0D2D9-2996-6347-AD75-18022019DA60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48ACAB8-E762-5141-9859-76AE8E0A465D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AE87CB59-DF2B-6249-AB28-A597B7CC8287}"/>
                  </a:ext>
                </a:extLst>
              </p:cNvPr>
              <p:cNvSpPr txBox="1"/>
              <p:nvPr/>
            </p:nvSpPr>
            <p:spPr>
              <a:xfrm>
                <a:off x="3987422" y="927787"/>
                <a:ext cx="2721964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baseline="-2500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𝚹</m:t>
                      </m:r>
                      <m:r>
                        <a:rPr lang="en-US" sz="2400" b="0" i="1" baseline="-2500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AE87CB59-DF2B-6249-AB28-A597B7CC8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7422" y="927787"/>
                <a:ext cx="2721964" cy="369332"/>
              </a:xfrm>
              <a:prstGeom prst="rect">
                <a:avLst/>
              </a:prstGeom>
              <a:blipFill>
                <a:blip r:embed="rId3"/>
                <a:stretch>
                  <a:fillRect l="-926" t="-3226" r="-1852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2" name="Group 61">
            <a:extLst>
              <a:ext uri="{FF2B5EF4-FFF2-40B4-BE49-F238E27FC236}">
                <a16:creationId xmlns:a16="http://schemas.microsoft.com/office/drawing/2014/main" id="{224AA77F-1E41-5143-8A5D-8408388141F1}"/>
              </a:ext>
            </a:extLst>
          </p:cNvPr>
          <p:cNvGrpSpPr/>
          <p:nvPr/>
        </p:nvGrpSpPr>
        <p:grpSpPr>
          <a:xfrm>
            <a:off x="3371375" y="2713497"/>
            <a:ext cx="3218673" cy="1350521"/>
            <a:chOff x="268446" y="2094145"/>
            <a:chExt cx="3218673" cy="1350521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E12D192-02F8-4E46-A636-FE1C2AA67686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5A9CE56-C562-B844-99F6-893F555C0D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C038666-5D10-F445-AF50-0DB8244A27A9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307288B9-16E3-284E-9FE7-D625482C2B1B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1D6ADB09-0898-594A-907E-CF99456D1B77}"/>
                </a:ext>
              </a:extLst>
            </p:cNvPr>
            <p:cNvGrpSpPr/>
            <p:nvPr/>
          </p:nvGrpSpPr>
          <p:grpSpPr>
            <a:xfrm>
              <a:off x="710715" y="2254039"/>
              <a:ext cx="2481391" cy="1181114"/>
              <a:chOff x="899346" y="1290862"/>
              <a:chExt cx="2481391" cy="887388"/>
            </a:xfrm>
          </p:grpSpPr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8AFBD6D7-90E3-D347-849A-3C9A3EEE3A01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7346A7B2-CB19-B44F-A208-10B17831C44B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C5E61C1-303F-5F4D-8B7A-62D97FFE7FAA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1DE1829-5795-564D-A428-4D141E2054E2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Freeform 71">
            <a:extLst>
              <a:ext uri="{FF2B5EF4-FFF2-40B4-BE49-F238E27FC236}">
                <a16:creationId xmlns:a16="http://schemas.microsoft.com/office/drawing/2014/main" id="{531C5421-246D-A64E-B286-8FDFD34F4130}"/>
              </a:ext>
            </a:extLst>
          </p:cNvPr>
          <p:cNvSpPr/>
          <p:nvPr/>
        </p:nvSpPr>
        <p:spPr>
          <a:xfrm rot="13102834">
            <a:off x="1879744" y="2570743"/>
            <a:ext cx="1310534" cy="990558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66817AC-D04C-804D-B1D5-ED50A4E0A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6223" y="2347883"/>
            <a:ext cx="788569" cy="7885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5BBCCD1-1870-EC40-8054-64E2D058D657}"/>
                  </a:ext>
                </a:extLst>
              </p:cNvPr>
              <p:cNvSpPr txBox="1"/>
              <p:nvPr/>
            </p:nvSpPr>
            <p:spPr>
              <a:xfrm>
                <a:off x="2535011" y="5371017"/>
                <a:ext cx="6338809" cy="73866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Received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signal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400" b="0" i="0" baseline="-2500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.</m:t>
                    </m:r>
                    <m:func>
                      <m:func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z="2400" b="0" i="1" baseline="-250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𝚹</m:t>
                            </m:r>
                            <m:r>
                              <a:rPr lang="en-US" sz="2400" b="0" i="1" baseline="-2500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</m:func>
                    <m:r>
                      <a:rPr lang="en-US" sz="2400" b="0" i="0" baseline="-2500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400" b="0" i="0" baseline="-2500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 . 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⁡(2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sz="24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𝚹</m:t>
                    </m:r>
                    <m:r>
                      <a:rPr lang="en-US" sz="2400" b="0" i="1" baseline="-2500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5BBCCD1-1870-EC40-8054-64E2D058D6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5011" y="5371017"/>
                <a:ext cx="6338809" cy="738664"/>
              </a:xfrm>
              <a:prstGeom prst="rect">
                <a:avLst/>
              </a:prstGeom>
              <a:blipFill>
                <a:blip r:embed="rId5"/>
                <a:stretch>
                  <a:fillRect t="-3333" r="-1796" b="-1500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Freeform 30">
            <a:extLst>
              <a:ext uri="{FF2B5EF4-FFF2-40B4-BE49-F238E27FC236}">
                <a16:creationId xmlns:a16="http://schemas.microsoft.com/office/drawing/2014/main" id="{4F493EF0-01EB-554D-AC7F-DDE2483EE2A7}"/>
              </a:ext>
            </a:extLst>
          </p:cNvPr>
          <p:cNvSpPr/>
          <p:nvPr/>
        </p:nvSpPr>
        <p:spPr>
          <a:xfrm rot="13102834" flipV="1">
            <a:off x="6522579" y="3345692"/>
            <a:ext cx="882403" cy="1814893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243F82A-6311-BD47-9F00-4B261780A667}"/>
                  </a:ext>
                </a:extLst>
              </p:cNvPr>
              <p:cNvSpPr txBox="1"/>
              <p:nvPr/>
            </p:nvSpPr>
            <p:spPr>
              <a:xfrm>
                <a:off x="3868084" y="4175122"/>
                <a:ext cx="2665858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baseline="-25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𝚹</m:t>
                      </m:r>
                      <m:r>
                        <a:rPr lang="en-US" sz="2400" b="0" i="1" baseline="-25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243F82A-6311-BD47-9F00-4B261780A6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8084" y="4175122"/>
                <a:ext cx="2665858" cy="369332"/>
              </a:xfrm>
              <a:prstGeom prst="rect">
                <a:avLst/>
              </a:prstGeom>
              <a:blipFill>
                <a:blip r:embed="rId6"/>
                <a:stretch>
                  <a:fillRect l="-1896" t="-6452" r="-3318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4963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A8B4DC-598B-754F-ADA4-C8CC125A2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125" y="634201"/>
            <a:ext cx="4338041" cy="325353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426A0C-5777-684F-90B0-99525D918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00" y="3603000"/>
            <a:ext cx="4330132" cy="32475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A323B0-6A84-A148-91B5-DD898CDA0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3324" y="3739844"/>
            <a:ext cx="4156364" cy="3117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FD513B-C960-5C41-BD27-A6E614DC24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00" y="634201"/>
            <a:ext cx="4023360" cy="301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11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8573</TotalTime>
  <Words>1199</Words>
  <Application>Microsoft Macintosh PowerPoint</Application>
  <PresentationFormat>On-screen Show (4:3)</PresentationFormat>
  <Paragraphs>286</Paragraphs>
  <Slides>74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0" baseType="lpstr">
      <vt:lpstr>Arial</vt:lpstr>
      <vt:lpstr>Calibri</vt:lpstr>
      <vt:lpstr>Calibri Light</vt:lpstr>
      <vt:lpstr>Cambria Math</vt:lpstr>
      <vt:lpstr>Lucida Bright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Shyam Gollakota</cp:lastModifiedBy>
  <cp:revision>555</cp:revision>
  <dcterms:created xsi:type="dcterms:W3CDTF">2019-02-13T16:19:48Z</dcterms:created>
  <dcterms:modified xsi:type="dcterms:W3CDTF">2020-04-23T19:43:22Z</dcterms:modified>
</cp:coreProperties>
</file>