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59" r:id="rId3"/>
    <p:sldId id="262" r:id="rId4"/>
    <p:sldId id="275" r:id="rId5"/>
    <p:sldId id="278" r:id="rId6"/>
    <p:sldId id="306" r:id="rId7"/>
    <p:sldId id="279" r:id="rId8"/>
    <p:sldId id="280" r:id="rId9"/>
    <p:sldId id="281" r:id="rId10"/>
    <p:sldId id="276" r:id="rId11"/>
    <p:sldId id="267" r:id="rId12"/>
    <p:sldId id="291" r:id="rId13"/>
    <p:sldId id="282" r:id="rId14"/>
    <p:sldId id="285" r:id="rId15"/>
    <p:sldId id="286" r:id="rId16"/>
    <p:sldId id="287" r:id="rId17"/>
    <p:sldId id="305" r:id="rId18"/>
    <p:sldId id="288" r:id="rId19"/>
    <p:sldId id="295" r:id="rId20"/>
    <p:sldId id="294" r:id="rId21"/>
    <p:sldId id="293" r:id="rId22"/>
    <p:sldId id="296" r:id="rId23"/>
    <p:sldId id="297" r:id="rId24"/>
    <p:sldId id="298" r:id="rId25"/>
    <p:sldId id="299" r:id="rId26"/>
    <p:sldId id="301" r:id="rId27"/>
    <p:sldId id="302" r:id="rId28"/>
    <p:sldId id="303" r:id="rId29"/>
    <p:sldId id="304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9FC367-6147-43B3-B848-D9983D9C32B7}" v="4" dt="2021-03-11T07:19:32.2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dhika Niranjan Mysore" userId="S::rniranjan@vmware.com::e5f3795f-4158-454c-8089-89a287b4271c" providerId="AD" clId="Web-{329FC367-6147-43B3-B848-D9983D9C32B7}"/>
    <pc:docChg chg="modSld">
      <pc:chgData name="Radhika Niranjan Mysore" userId="S::rniranjan@vmware.com::e5f3795f-4158-454c-8089-89a287b4271c" providerId="AD" clId="Web-{329FC367-6147-43B3-B848-D9983D9C32B7}" dt="2021-03-11T07:19:27.027" v="0" actId="20577"/>
      <pc:docMkLst>
        <pc:docMk/>
      </pc:docMkLst>
      <pc:sldChg chg="modSp">
        <pc:chgData name="Radhika Niranjan Mysore" userId="S::rniranjan@vmware.com::e5f3795f-4158-454c-8089-89a287b4271c" providerId="AD" clId="Web-{329FC367-6147-43B3-B848-D9983D9C32B7}" dt="2021-03-11T07:19:27.027" v="0" actId="20577"/>
        <pc:sldMkLst>
          <pc:docMk/>
          <pc:sldMk cId="3012674124" sldId="293"/>
        </pc:sldMkLst>
        <pc:spChg chg="mod">
          <ac:chgData name="Radhika Niranjan Mysore" userId="S::rniranjan@vmware.com::e5f3795f-4158-454c-8089-89a287b4271c" providerId="AD" clId="Web-{329FC367-6147-43B3-B848-D9983D9C32B7}" dt="2021-03-11T07:19:27.027" v="0" actId="20577"/>
          <ac:spMkLst>
            <pc:docMk/>
            <pc:sldMk cId="3012674124" sldId="293"/>
            <ac:spMk id="25" creationId="{8CBE91EB-8986-EF44-BFB6-F5BB3DCAD8D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95B70-BA50-5643-983F-053F9B29634A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B3B27-B5DA-1F4C-99E4-4159DE843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72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Write down polynomial time complexity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B3B27-B5DA-1F4C-99E4-4159DE8436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77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B3B27-B5DA-1F4C-99E4-4159DE84360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82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B3B27-B5DA-1F4C-99E4-4159DE84360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88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B3B27-B5DA-1F4C-99E4-4159DE84360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86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B3B27-B5DA-1F4C-99E4-4159DE8436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48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B3B27-B5DA-1F4C-99E4-4159DE8436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0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B3B27-B5DA-1F4C-99E4-4159DE8436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81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B3B27-B5DA-1F4C-99E4-4159DE8436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19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B3B27-B5DA-1F4C-99E4-4159DE84360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63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B3B27-B5DA-1F4C-99E4-4159DE84360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59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B3B27-B5DA-1F4C-99E4-4159DE84360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95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B3B27-B5DA-1F4C-99E4-4159DE84360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16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7BA02-ECAD-784D-97FA-25B1F154E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934894-6BEC-C84E-8879-85DC81FCB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D4986-54A5-5145-9784-3E84D0FAF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3171-9D66-774B-8A3F-998D92846F9D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6DBD0-3C5C-8348-96C9-A49FDE40B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86A7C-7A6E-6F4B-9D64-C1AF86D2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9417-C971-C44E-B521-E72D83707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26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1CD47-B57C-9447-99AD-E13E2CA53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486CE2-9757-D942-B3CE-A96C6983F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FB0C0-EF5E-514B-8C29-15E2475D2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3171-9D66-774B-8A3F-998D92846F9D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D3D71-CAE2-1945-BC8C-7D5AF5C10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8007B-2A96-0643-9F61-52493B9DC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9417-C971-C44E-B521-E72D83707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2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557BF0-B2EC-C145-A798-A2CDED5991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678A8B-320D-8840-A046-E4C49572FD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29F83-D07F-4945-AB04-1DF59986C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3171-9D66-774B-8A3F-998D92846F9D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A66D8-765A-D14D-8ABB-C33721540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98137-0C72-8A40-841B-A0ED6A0AD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9417-C971-C44E-B521-E72D83707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0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7DB93-A81F-FB44-8921-FB16A2412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ABB72-29FD-E848-BE0B-2564E77E3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04F9-3414-5041-B08B-506566A8E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3171-9D66-774B-8A3F-998D92846F9D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9DD6B-8533-944E-894E-F7A7B1B8D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C3FF4-8F4A-0A45-A648-BE7023812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9417-C971-C44E-B521-E72D83707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64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E69FC-DFF6-0B41-9AAD-2BE0031BC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91A48-E79A-FA42-A773-4ACE4A286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13055-2E61-7F4A-9B8B-90B6A2BA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3171-9D66-774B-8A3F-998D92846F9D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52795-EC9D-3048-A12F-280917452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57DA6-CC14-D34F-A446-DB6A00485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9417-C971-C44E-B521-E72D83707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1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2E8A9-9496-3041-AEC9-8CB5A18E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1A4E3-B971-DA4F-A260-3E1D58612B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8AF3E-5F08-CF4B-BF1E-E62803DE5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660C51-594C-674D-9D59-9E332387A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3171-9D66-774B-8A3F-998D92846F9D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A88AB-A16F-D64B-BD10-9A6BA986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5122E-46AA-4D48-A8AB-942944BC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9417-C971-C44E-B521-E72D83707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90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0718D-27A3-6A4A-9BBE-E3042E46A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D4A78-98A8-1D4C-89E0-64C9FA738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D6F1C6-F320-E448-938A-BA966C7C2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254B0C-2C07-0947-A53F-DFA927CC2C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EF88F5-F4DA-4247-924E-C84700CCF5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99D1E1-1FF2-B44D-8B69-95D16AFBB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3171-9D66-774B-8A3F-998D92846F9D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1F720D-076A-594F-B199-76D4E9DBA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EFD38D-F203-6942-84D7-C2A2E2095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9417-C971-C44E-B521-E72D83707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71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03A5C-C2C5-324F-A8D9-B0A8419F7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86B274-D3DA-4B47-9281-ACDB46414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3171-9D66-774B-8A3F-998D92846F9D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0FE956-D142-C341-BC7A-57736A051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B4CA12-37A5-BC49-9F1B-99F4CB6EE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9417-C971-C44E-B521-E72D83707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98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07FB27-890C-2543-B382-2FB0E7A98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3171-9D66-774B-8A3F-998D92846F9D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3B0662-7254-BF40-9583-CFC827272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4A9B3-CE83-A546-AF50-A5A496BC9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9417-C971-C44E-B521-E72D83707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50853-9F4F-1A49-B4FB-9E09867E4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B8613-4FA8-AD4F-9407-F60D479FC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F617C-11EC-5C4F-9A8B-32CF4660BE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C0006-F30F-6B46-B524-005013C63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3171-9D66-774B-8A3F-998D92846F9D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ABFFD-7506-5249-8687-D90A60F87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80F1B9-4BBD-B947-BD94-93686CC63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9417-C971-C44E-B521-E72D83707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77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9BDAC-D80C-2E4C-9CE6-BBC1E8A73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5F4B05-6506-1945-B606-FB972BCDCC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2740B0-5522-7F4F-9959-B0C19DCD4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18575-48CD-8442-BD9E-6D621682C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3171-9D66-774B-8A3F-998D92846F9D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FFB0E0-9420-6F44-A2D6-93604F20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3916B-152B-C244-98DB-089262039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9417-C971-C44E-B521-E72D83707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6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CFC4F1-EE4F-0D4D-ABEA-4F6783D0A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8F0C9-F82B-AC44-83A3-8CFC3C7CC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4F795-EC6B-D94F-9608-25643167B5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43171-9D66-774B-8A3F-998D92846F9D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9498E-0CB1-164F-861C-AF64AA732B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DD3D9-E540-0540-A785-0F23B8432E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D9417-C971-C44E-B521-E72D83707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15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2349A-308D-9349-B3AB-32E392772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Topology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E2D74D-AD5C-1248-AD44-F36E3439A8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CSE 561, Winter 2021</a:t>
            </a:r>
          </a:p>
          <a:p>
            <a:endParaRPr lang="en-US"/>
          </a:p>
          <a:p>
            <a:r>
              <a:rPr lang="en-US"/>
              <a:t>Radhika Niranjan Mysore</a:t>
            </a:r>
          </a:p>
        </p:txBody>
      </p:sp>
    </p:spTree>
    <p:extLst>
      <p:ext uri="{BB962C8B-B14F-4D97-AF65-F5344CB8AC3E}">
        <p14:creationId xmlns:p14="http://schemas.microsoft.com/office/powerpoint/2010/main" val="96968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0B884-E8F0-F94F-8E79-C90A52FF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Problem: Designing (data center) networks with CSE 561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38C22-32A8-964A-98CA-D9E88EE6F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2752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How do you connect compute, memory, storage so that it …</a:t>
            </a:r>
          </a:p>
          <a:p>
            <a:pPr lvl="1"/>
            <a:r>
              <a:rPr lang="en-US"/>
              <a:t>.. fits power budgets (including cooling)</a:t>
            </a:r>
          </a:p>
          <a:p>
            <a:pPr lvl="1"/>
            <a:r>
              <a:rPr lang="en-US"/>
              <a:t>.. fits space constraints</a:t>
            </a:r>
          </a:p>
          <a:p>
            <a:pPr lvl="1"/>
            <a:r>
              <a:rPr lang="en-US"/>
              <a:t>.. leverages current and emerging hardware</a:t>
            </a:r>
          </a:p>
          <a:p>
            <a:pPr lvl="2"/>
            <a:r>
              <a:rPr lang="en-US">
                <a:solidFill>
                  <a:srgbClr val="00B050"/>
                </a:solidFill>
              </a:rPr>
              <a:t>Congestion control </a:t>
            </a:r>
            <a:r>
              <a:rPr lang="en-US"/>
              <a:t>(buffers, table sizes, switching elements)</a:t>
            </a:r>
          </a:p>
          <a:p>
            <a:pPr lvl="1"/>
            <a:r>
              <a:rPr lang="en-US"/>
              <a:t>.. supports current and future application traffic</a:t>
            </a:r>
          </a:p>
          <a:p>
            <a:pPr lvl="2"/>
            <a:r>
              <a:rPr lang="en-US"/>
              <a:t>Application placement, </a:t>
            </a:r>
            <a:r>
              <a:rPr lang="en-US">
                <a:solidFill>
                  <a:srgbClr val="00B050"/>
                </a:solidFill>
              </a:rPr>
              <a:t>routing</a:t>
            </a:r>
            <a:r>
              <a:rPr lang="en-US"/>
              <a:t>, </a:t>
            </a:r>
            <a:r>
              <a:rPr lang="en-US">
                <a:solidFill>
                  <a:srgbClr val="00B050"/>
                </a:solidFill>
              </a:rPr>
              <a:t>traffic (topology) engineering</a:t>
            </a:r>
          </a:p>
          <a:p>
            <a:pPr lvl="1"/>
            <a:r>
              <a:rPr lang="en-US"/>
              <a:t>.. is resilient to failures</a:t>
            </a:r>
          </a:p>
          <a:p>
            <a:pPr lvl="2"/>
            <a:r>
              <a:rPr lang="en-US">
                <a:solidFill>
                  <a:srgbClr val="00B050"/>
                </a:solidFill>
              </a:rPr>
              <a:t>Routing</a:t>
            </a:r>
            <a:r>
              <a:rPr lang="en-US"/>
              <a:t>, </a:t>
            </a:r>
            <a:r>
              <a:rPr lang="en-US">
                <a:solidFill>
                  <a:srgbClr val="00B050"/>
                </a:solidFill>
              </a:rPr>
              <a:t>traffic (topology) engineering</a:t>
            </a:r>
          </a:p>
          <a:p>
            <a:pPr lvl="1"/>
            <a:r>
              <a:rPr lang="en-US"/>
              <a:t>.. is cheap to build (deploy, upgrade, expand, decommission)</a:t>
            </a:r>
          </a:p>
          <a:p>
            <a:pPr lvl="2"/>
            <a:r>
              <a:rPr lang="en-US" b="1">
                <a:solidFill>
                  <a:schemeClr val="accent5"/>
                </a:solidFill>
              </a:rPr>
              <a:t>Reading for this talk</a:t>
            </a:r>
          </a:p>
          <a:p>
            <a:pPr lvl="1"/>
            <a:r>
              <a:rPr lang="en-US"/>
              <a:t>.. is cheap to operate</a:t>
            </a:r>
          </a:p>
          <a:p>
            <a:pPr lvl="2"/>
            <a:r>
              <a:rPr lang="en-US">
                <a:solidFill>
                  <a:srgbClr val="00B050"/>
                </a:solidFill>
              </a:rPr>
              <a:t>SDN control</a:t>
            </a:r>
            <a:r>
              <a:rPr lang="en-US"/>
              <a:t>, BGP, MPLS, ECMP, WCMP, L2, monitoring and </a:t>
            </a:r>
            <a:r>
              <a:rPr lang="en-US">
                <a:solidFill>
                  <a:srgbClr val="00B050"/>
                </a:solidFill>
              </a:rPr>
              <a:t>diagnosis,</a:t>
            </a:r>
            <a:r>
              <a:rPr lang="en-US"/>
              <a:t> modularity and function decoupling (Jupiter SIGCOMM 2015, B4 ATC 2015), configuration (DAC 2010), out-of-band network management 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1D8C4F-C473-E642-94D7-BA61AC5C20C7}"/>
              </a:ext>
            </a:extLst>
          </p:cNvPr>
          <p:cNvSpPr/>
          <p:nvPr/>
        </p:nvSpPr>
        <p:spPr>
          <a:xfrm>
            <a:off x="1519708" y="2193564"/>
            <a:ext cx="5280338" cy="65204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254094-55CB-D943-BC62-D79094DD4649}"/>
              </a:ext>
            </a:extLst>
          </p:cNvPr>
          <p:cNvSpPr txBox="1"/>
          <p:nvPr/>
        </p:nvSpPr>
        <p:spPr>
          <a:xfrm>
            <a:off x="6083123" y="2193564"/>
            <a:ext cx="68257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748860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22141-686C-C44C-AB91-5987DA955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center design inputs (rough)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A18BDE6-861A-8B46-9D30-9938DFE03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073275"/>
              </p:ext>
            </p:extLst>
          </p:nvPr>
        </p:nvGraphicFramePr>
        <p:xfrm>
          <a:off x="769065" y="1417016"/>
          <a:ext cx="10670019" cy="5081975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556673">
                  <a:extLst>
                    <a:ext uri="{9D8B030D-6E8A-4147-A177-3AD203B41FA5}">
                      <a16:colId xmlns:a16="http://schemas.microsoft.com/office/drawing/2014/main" val="3511956932"/>
                    </a:ext>
                  </a:extLst>
                </a:gridCol>
                <a:gridCol w="3556673">
                  <a:extLst>
                    <a:ext uri="{9D8B030D-6E8A-4147-A177-3AD203B41FA5}">
                      <a16:colId xmlns:a16="http://schemas.microsoft.com/office/drawing/2014/main" val="2598036363"/>
                    </a:ext>
                  </a:extLst>
                </a:gridCol>
                <a:gridCol w="3556673">
                  <a:extLst>
                    <a:ext uri="{9D8B030D-6E8A-4147-A177-3AD203B41FA5}">
                      <a16:colId xmlns:a16="http://schemas.microsoft.com/office/drawing/2014/main" val="2530384422"/>
                    </a:ext>
                  </a:extLst>
                </a:gridCol>
              </a:tblGrid>
              <a:tr h="439632">
                <a:tc>
                  <a:txBody>
                    <a:bodyPr/>
                    <a:lstStyle/>
                    <a:p>
                      <a:r>
                        <a:rPr lang="en-US"/>
                        <a:t>Inputs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Determined 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782369"/>
                  </a:ext>
                </a:extLst>
              </a:tr>
              <a:tr h="439632">
                <a:tc>
                  <a:txBody>
                    <a:bodyPr/>
                    <a:lstStyle/>
                    <a:p>
                      <a:r>
                        <a:rPr lang="en-US"/>
                        <a:t>Server or compute count </a:t>
                      </a:r>
                      <a:r>
                        <a:rPr lang="en-US">
                          <a:solidFill>
                            <a:srgbClr val="FF0000"/>
                          </a:solidFill>
                        </a:rPr>
                        <a:t>(scale)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Space and power constraints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accent1"/>
                          </a:solidFill>
                        </a:rPr>
                        <a:t>500-4000 servers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207281"/>
                  </a:ext>
                </a:extLst>
              </a:tr>
              <a:tr h="439632">
                <a:tc>
                  <a:txBody>
                    <a:bodyPr/>
                    <a:lstStyle/>
                    <a:p>
                      <a:r>
                        <a:rPr lang="en-US"/>
                        <a:t>Rack space specification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Space and power constraints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accent1"/>
                          </a:solidFill>
                        </a:rPr>
                        <a:t>52U rack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442489"/>
                  </a:ext>
                </a:extLst>
              </a:tr>
              <a:tr h="1084023">
                <a:tc>
                  <a:txBody>
                    <a:bodyPr/>
                    <a:lstStyle/>
                    <a:p>
                      <a:r>
                        <a:rPr lang="en-US"/>
                        <a:t>Candidate hardware (switches, cable, patch panels/OCS)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Existing hardware, </a:t>
                      </a:r>
                      <a:r>
                        <a:rPr lang="en-US">
                          <a:solidFill>
                            <a:srgbClr val="FF0000"/>
                          </a:solidFill>
                        </a:rPr>
                        <a:t>scale</a:t>
                      </a:r>
                      <a:r>
                        <a:rPr lang="en-US"/>
                        <a:t>, budget/vendor partnership considerations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accent1"/>
                          </a:solidFill>
                        </a:rPr>
                        <a:t>32 port 100G switches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849178"/>
                  </a:ext>
                </a:extLst>
              </a:tr>
              <a:tr h="638042">
                <a:tc>
                  <a:txBody>
                    <a:bodyPr/>
                    <a:lstStyle/>
                    <a:p>
                      <a:r>
                        <a:rPr lang="en-US"/>
                        <a:t>Oversubscription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Application requirements (projected), end-host hardware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accent1"/>
                          </a:solidFill>
                        </a:rPr>
                        <a:t>3:1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152343"/>
                  </a:ext>
                </a:extLst>
              </a:tr>
              <a:tr h="638042">
                <a:tc>
                  <a:txBody>
                    <a:bodyPr/>
                    <a:lstStyle/>
                    <a:p>
                      <a:r>
                        <a:rPr lang="en-US"/>
                        <a:t>Internal connectivity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Application requirements (projected)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accent1"/>
                          </a:solidFill>
                        </a:rPr>
                        <a:t>Full bisection bandwidth within DC</a:t>
                      </a:r>
                      <a:endParaRPr lang="en-US" sz="120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098045"/>
                  </a:ext>
                </a:extLst>
              </a:tr>
              <a:tr h="638042">
                <a:tc>
                  <a:txBody>
                    <a:bodyPr/>
                    <a:lstStyle/>
                    <a:p>
                      <a:r>
                        <a:rPr lang="en-US"/>
                        <a:t>External connectivity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Application requirements (projected)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accent1"/>
                          </a:solidFill>
                        </a:rPr>
                        <a:t>20-30% Egress bandwidth to Campus, WAN network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763007"/>
                  </a:ext>
                </a:extLst>
              </a:tr>
              <a:tr h="758816">
                <a:tc>
                  <a:txBody>
                    <a:bodyPr/>
                    <a:lstStyle/>
                    <a:p>
                      <a:r>
                        <a:rPr lang="en-US"/>
                        <a:t>Initial server deployment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Application requirements (current vs. projected)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accent1"/>
                          </a:solidFill>
                        </a:rPr>
                        <a:t>~500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037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84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FBA3-C307-FD47-A395-F801616DA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08FF3-A6CA-FF46-BECF-5F700718E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Network building blocks</a:t>
            </a:r>
          </a:p>
          <a:p>
            <a:pPr lvl="1"/>
            <a:r>
              <a:rPr lang="en-US"/>
              <a:t>For each block</a:t>
            </a:r>
          </a:p>
          <a:p>
            <a:pPr lvl="2"/>
            <a:r>
              <a:rPr lang="en-US"/>
              <a:t>Decide the number of layers or desired port count out of the block</a:t>
            </a:r>
          </a:p>
          <a:p>
            <a:pPr lvl="2"/>
            <a:r>
              <a:rPr lang="en-US"/>
              <a:t>More layers </a:t>
            </a:r>
            <a:r>
              <a:rPr lang="en-US">
                <a:sym typeface="Wingdings" pitchFamily="2" charset="2"/>
              </a:rPr>
              <a:t> more scale</a:t>
            </a:r>
          </a:p>
          <a:p>
            <a:pPr lvl="1"/>
            <a:r>
              <a:rPr lang="en-US">
                <a:sym typeface="Wingdings" pitchFamily="2" charset="2"/>
              </a:rPr>
              <a:t>Split switch ports into downlinks and uplinks</a:t>
            </a:r>
          </a:p>
          <a:p>
            <a:pPr lvl="2"/>
            <a:r>
              <a:rPr lang="en-US">
                <a:sym typeface="Wingdings" pitchFamily="2" charset="2"/>
              </a:rPr>
              <a:t>Server links, WAN links</a:t>
            </a:r>
          </a:p>
          <a:p>
            <a:r>
              <a:rPr lang="en-US">
                <a:sym typeface="Wingdings" pitchFamily="2" charset="2"/>
              </a:rPr>
              <a:t>WAN link placement (Jupiter SIGCOMM 2015)</a:t>
            </a:r>
          </a:p>
          <a:p>
            <a:pPr lvl="1"/>
            <a:r>
              <a:rPr lang="en-US">
                <a:sym typeface="Wingdings" pitchFamily="2" charset="2"/>
              </a:rPr>
              <a:t>Identify which switches WAN controller must talk to</a:t>
            </a:r>
          </a:p>
          <a:p>
            <a:pPr lvl="2"/>
            <a:r>
              <a:rPr lang="en-US">
                <a:solidFill>
                  <a:schemeClr val="accent1"/>
                </a:solidFill>
                <a:sym typeface="Wingdings" pitchFamily="2" charset="2"/>
              </a:rPr>
              <a:t>Explore trade-offs</a:t>
            </a:r>
          </a:p>
          <a:p>
            <a:pPr lvl="3">
              <a:lnSpc>
                <a:spcPct val="100000"/>
              </a:lnSpc>
            </a:pPr>
            <a:r>
              <a:rPr lang="en-US">
                <a:solidFill>
                  <a:schemeClr val="accent1"/>
                </a:solidFill>
                <a:sym typeface="Wingdings" pitchFamily="2" charset="2"/>
              </a:rPr>
              <a:t>More switches  More updates, controller bugs impact all switches (blast radius)</a:t>
            </a:r>
          </a:p>
          <a:p>
            <a:pPr lvl="3">
              <a:lnSpc>
                <a:spcPct val="100000"/>
              </a:lnSpc>
            </a:pPr>
            <a:r>
              <a:rPr lang="en-US">
                <a:solidFill>
                  <a:schemeClr val="accent1"/>
                </a:solidFill>
                <a:sym typeface="Wingdings" pitchFamily="2" charset="2"/>
              </a:rPr>
              <a:t>More switches  More resilient to switch failures</a:t>
            </a:r>
          </a:p>
          <a:p>
            <a:pPr lvl="3">
              <a:lnSpc>
                <a:spcPct val="100000"/>
              </a:lnSpc>
            </a:pPr>
            <a:r>
              <a:rPr lang="en-US">
                <a:solidFill>
                  <a:schemeClr val="accent1"/>
                </a:solidFill>
                <a:sym typeface="Wingdings" pitchFamily="2" charset="2"/>
              </a:rPr>
              <a:t>Bouncing WAN traffic across spines allows opportunities for </a:t>
            </a:r>
            <a:r>
              <a:rPr lang="en-US" err="1">
                <a:solidFill>
                  <a:schemeClr val="accent1"/>
                </a:solidFill>
                <a:sym typeface="Wingdings" pitchFamily="2" charset="2"/>
              </a:rPr>
              <a:t>loadbalancing</a:t>
            </a:r>
            <a:endParaRPr lang="en-US">
              <a:solidFill>
                <a:schemeClr val="accent1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89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A8237B64-9BF8-3941-A961-5B3FCDF1A2A2}"/>
              </a:ext>
            </a:extLst>
          </p:cNvPr>
          <p:cNvSpPr/>
          <p:nvPr/>
        </p:nvSpPr>
        <p:spPr>
          <a:xfrm>
            <a:off x="240904" y="1685800"/>
            <a:ext cx="3449170" cy="14836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2FAC9C-B8A2-9141-B14E-C1AC18378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Connecting the data center in blocks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CD01A0-05AB-9641-B4D9-61186EB52835}"/>
              </a:ext>
            </a:extLst>
          </p:cNvPr>
          <p:cNvSpPr/>
          <p:nvPr/>
        </p:nvSpPr>
        <p:spPr>
          <a:xfrm>
            <a:off x="789427" y="2382885"/>
            <a:ext cx="175613" cy="163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C5F46F-47DD-2445-9623-B6EA11D0632E}"/>
              </a:ext>
            </a:extLst>
          </p:cNvPr>
          <p:cNvSpPr/>
          <p:nvPr/>
        </p:nvSpPr>
        <p:spPr>
          <a:xfrm>
            <a:off x="1042754" y="1849885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8F19EA-45ED-5149-B991-272AB28C7718}"/>
              </a:ext>
            </a:extLst>
          </p:cNvPr>
          <p:cNvSpPr/>
          <p:nvPr/>
        </p:nvSpPr>
        <p:spPr>
          <a:xfrm>
            <a:off x="1276905" y="1849885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777086-5922-7B47-8B84-BC55EC06C7BE}"/>
              </a:ext>
            </a:extLst>
          </p:cNvPr>
          <p:cNvSpPr/>
          <p:nvPr/>
        </p:nvSpPr>
        <p:spPr>
          <a:xfrm>
            <a:off x="1989450" y="1849885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8B9CFB-5F96-4348-B840-AF69805E7E6B}"/>
              </a:ext>
            </a:extLst>
          </p:cNvPr>
          <p:cNvSpPr txBox="1"/>
          <p:nvPr/>
        </p:nvSpPr>
        <p:spPr>
          <a:xfrm>
            <a:off x="1511056" y="1793136"/>
            <a:ext cx="422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..4..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0429EC-F544-B54B-B368-F492317B8E15}"/>
              </a:ext>
            </a:extLst>
          </p:cNvPr>
          <p:cNvSpPr txBox="1"/>
          <p:nvPr/>
        </p:nvSpPr>
        <p:spPr>
          <a:xfrm>
            <a:off x="1534268" y="2311776"/>
            <a:ext cx="491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..16..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547C93-10E2-DB4B-8F9F-F3E0403FF805}"/>
              </a:ext>
            </a:extLst>
          </p:cNvPr>
          <p:cNvCxnSpPr>
            <a:stCxn id="4" idx="0"/>
            <a:endCxn id="7" idx="2"/>
          </p:cNvCxnSpPr>
          <p:nvPr/>
        </p:nvCxnSpPr>
        <p:spPr>
          <a:xfrm flipV="1">
            <a:off x="877234" y="2013387"/>
            <a:ext cx="253327" cy="369498"/>
          </a:xfrm>
          <a:prstGeom prst="line">
            <a:avLst/>
          </a:prstGeom>
          <a:ln w="254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0B27078-EC92-B041-95C6-BEE4838A8997}"/>
              </a:ext>
            </a:extLst>
          </p:cNvPr>
          <p:cNvCxnSpPr>
            <a:stCxn id="4" idx="0"/>
            <a:endCxn id="8" idx="2"/>
          </p:cNvCxnSpPr>
          <p:nvPr/>
        </p:nvCxnSpPr>
        <p:spPr>
          <a:xfrm flipV="1">
            <a:off x="877234" y="2013387"/>
            <a:ext cx="487478" cy="369498"/>
          </a:xfrm>
          <a:prstGeom prst="line">
            <a:avLst/>
          </a:prstGeom>
          <a:ln w="254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47F0F6-50B7-2E49-A37A-90BD8891B34F}"/>
              </a:ext>
            </a:extLst>
          </p:cNvPr>
          <p:cNvCxnSpPr>
            <a:stCxn id="4" idx="0"/>
            <a:endCxn id="11" idx="2"/>
          </p:cNvCxnSpPr>
          <p:nvPr/>
        </p:nvCxnSpPr>
        <p:spPr>
          <a:xfrm flipV="1">
            <a:off x="877234" y="2013387"/>
            <a:ext cx="1200023" cy="369498"/>
          </a:xfrm>
          <a:prstGeom prst="line">
            <a:avLst/>
          </a:prstGeom>
          <a:ln w="254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B69C9E-41BC-E548-AB79-F29BBEE3A3DB}"/>
              </a:ext>
            </a:extLst>
          </p:cNvPr>
          <p:cNvCxnSpPr>
            <a:cxnSpLocks/>
            <a:endCxn id="7" idx="2"/>
          </p:cNvCxnSpPr>
          <p:nvPr/>
        </p:nvCxnSpPr>
        <p:spPr>
          <a:xfrm flipH="1" flipV="1">
            <a:off x="1130561" y="2013387"/>
            <a:ext cx="55512" cy="369498"/>
          </a:xfrm>
          <a:prstGeom prst="line">
            <a:avLst/>
          </a:prstGeom>
          <a:ln w="254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CB40577-B5CB-E949-9B8D-AF71C8F69792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1186073" y="2013387"/>
            <a:ext cx="178639" cy="369498"/>
          </a:xfrm>
          <a:prstGeom prst="line">
            <a:avLst/>
          </a:prstGeom>
          <a:ln w="254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81CCC74-BEAD-374A-A09C-2EB8CF775F1D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1186073" y="2013387"/>
            <a:ext cx="891184" cy="369498"/>
          </a:xfrm>
          <a:prstGeom prst="line">
            <a:avLst/>
          </a:prstGeom>
          <a:ln w="254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80B1531-BDB6-4F45-88C6-2C2876317D32}"/>
              </a:ext>
            </a:extLst>
          </p:cNvPr>
          <p:cNvCxnSpPr>
            <a:cxnSpLocks/>
            <a:endCxn id="7" idx="2"/>
          </p:cNvCxnSpPr>
          <p:nvPr/>
        </p:nvCxnSpPr>
        <p:spPr>
          <a:xfrm flipH="1" flipV="1">
            <a:off x="1130561" y="2013387"/>
            <a:ext cx="1273701" cy="369498"/>
          </a:xfrm>
          <a:prstGeom prst="line">
            <a:avLst/>
          </a:prstGeom>
          <a:ln w="254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90A22CA-F1BC-B64E-90D2-266A83DF01A4}"/>
              </a:ext>
            </a:extLst>
          </p:cNvPr>
          <p:cNvCxnSpPr>
            <a:cxnSpLocks/>
            <a:endCxn id="8" idx="2"/>
          </p:cNvCxnSpPr>
          <p:nvPr/>
        </p:nvCxnSpPr>
        <p:spPr>
          <a:xfrm flipH="1" flipV="1">
            <a:off x="1364712" y="2013387"/>
            <a:ext cx="1039550" cy="369498"/>
          </a:xfrm>
          <a:prstGeom prst="line">
            <a:avLst/>
          </a:prstGeom>
          <a:ln w="254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C5EA830-F46C-D44B-BE77-38DAEF8EFF91}"/>
              </a:ext>
            </a:extLst>
          </p:cNvPr>
          <p:cNvCxnSpPr>
            <a:cxnSpLocks/>
            <a:stCxn id="60" idx="0"/>
            <a:endCxn id="11" idx="2"/>
          </p:cNvCxnSpPr>
          <p:nvPr/>
        </p:nvCxnSpPr>
        <p:spPr>
          <a:xfrm flipH="1" flipV="1">
            <a:off x="2077257" y="2013387"/>
            <a:ext cx="314895" cy="369498"/>
          </a:xfrm>
          <a:prstGeom prst="line">
            <a:avLst/>
          </a:prstGeom>
          <a:ln w="254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E0BD4DD-8CC2-A848-A578-53A49BCBE62D}"/>
              </a:ext>
            </a:extLst>
          </p:cNvPr>
          <p:cNvSpPr txBox="1"/>
          <p:nvPr/>
        </p:nvSpPr>
        <p:spPr>
          <a:xfrm>
            <a:off x="2492068" y="2198186"/>
            <a:ext cx="127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16x8 uplinks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89F3411-D308-8744-B4BF-41C6DE15509D}"/>
              </a:ext>
            </a:extLst>
          </p:cNvPr>
          <p:cNvSpPr txBox="1"/>
          <p:nvPr/>
        </p:nvSpPr>
        <p:spPr>
          <a:xfrm>
            <a:off x="2492068" y="1849885"/>
            <a:ext cx="127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4x32 downlinks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532A4A6-0711-F64F-B39A-02FF815E69CC}"/>
              </a:ext>
            </a:extLst>
          </p:cNvPr>
          <p:cNvCxnSpPr>
            <a:cxnSpLocks/>
          </p:cNvCxnSpPr>
          <p:nvPr/>
        </p:nvCxnSpPr>
        <p:spPr>
          <a:xfrm>
            <a:off x="853772" y="2546387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7632ECA-CEC2-B049-8E9A-CAA48E0A77E2}"/>
              </a:ext>
            </a:extLst>
          </p:cNvPr>
          <p:cNvCxnSpPr/>
          <p:nvPr/>
        </p:nvCxnSpPr>
        <p:spPr>
          <a:xfrm>
            <a:off x="802298" y="2546387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0B77F67-5070-9E4C-A489-55DD5B1CA17B}"/>
              </a:ext>
            </a:extLst>
          </p:cNvPr>
          <p:cNvCxnSpPr/>
          <p:nvPr/>
        </p:nvCxnSpPr>
        <p:spPr>
          <a:xfrm>
            <a:off x="897675" y="2546387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96A6108-5078-B349-A176-C5417853AFB8}"/>
              </a:ext>
            </a:extLst>
          </p:cNvPr>
          <p:cNvGrpSpPr/>
          <p:nvPr/>
        </p:nvGrpSpPr>
        <p:grpSpPr>
          <a:xfrm>
            <a:off x="1110130" y="2382885"/>
            <a:ext cx="175613" cy="356594"/>
            <a:chOff x="1999365" y="4023280"/>
            <a:chExt cx="175613" cy="356594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A158EEC-4587-E14F-9ACA-82CBF6D461FB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241881A-13EB-B54B-94D9-B963FC1432DB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E441E1E-41BD-B74C-B9F9-DADBA8BF7898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DB76ABB-4336-1C44-A309-18A455EEFA96}"/>
                </a:ext>
              </a:extLst>
            </p:cNvPr>
            <p:cNvCxnSpPr/>
            <p:nvPr/>
          </p:nvCxnSpPr>
          <p:spPr>
            <a:xfrm>
              <a:off x="2107613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C7FD725-C283-BB4C-8975-7A3F68A4F2F2}"/>
              </a:ext>
            </a:extLst>
          </p:cNvPr>
          <p:cNvGrpSpPr/>
          <p:nvPr/>
        </p:nvGrpSpPr>
        <p:grpSpPr>
          <a:xfrm>
            <a:off x="2304345" y="2382885"/>
            <a:ext cx="175613" cy="356594"/>
            <a:chOff x="1999365" y="4023280"/>
            <a:chExt cx="175613" cy="356594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A4DC9DD-3BDC-714F-B62B-488ABBA93C53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170268A-9629-FF44-BDEA-58F8ABE942E9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7152A81-5B62-C241-BEDC-0589DDF20482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8F9EF77-3747-0042-BA0B-AA3F3999284E}"/>
                </a:ext>
              </a:extLst>
            </p:cNvPr>
            <p:cNvCxnSpPr/>
            <p:nvPr/>
          </p:nvCxnSpPr>
          <p:spPr>
            <a:xfrm>
              <a:off x="2107613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E39A0223-34AB-A741-8480-FAF35C47F8FD}"/>
              </a:ext>
            </a:extLst>
          </p:cNvPr>
          <p:cNvSpPr txBox="1"/>
          <p:nvPr/>
        </p:nvSpPr>
        <p:spPr>
          <a:xfrm>
            <a:off x="441251" y="2788161"/>
            <a:ext cx="2322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20x2 servers, 4 WAN links per </a:t>
            </a:r>
            <a:r>
              <a:rPr lang="en-US" sz="1200" err="1"/>
              <a:t>ToR</a:t>
            </a:r>
            <a:endParaRPr lang="en-US" sz="120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ED32465-2961-EB4E-8611-00668E5A7A24}"/>
              </a:ext>
            </a:extLst>
          </p:cNvPr>
          <p:cNvSpPr txBox="1"/>
          <p:nvPr/>
        </p:nvSpPr>
        <p:spPr>
          <a:xfrm>
            <a:off x="372981" y="1797025"/>
            <a:ext cx="594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Spine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7410415-EAE7-CC45-BC93-E4A6934217C1}"/>
              </a:ext>
            </a:extLst>
          </p:cNvPr>
          <p:cNvSpPr txBox="1"/>
          <p:nvPr/>
        </p:nvSpPr>
        <p:spPr>
          <a:xfrm>
            <a:off x="240904" y="2317471"/>
            <a:ext cx="594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err="1"/>
              <a:t>ToR</a:t>
            </a:r>
            <a:endParaRPr lang="en-US" sz="120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E615E4D-BED8-3344-A17A-76B51E4CDEC5}"/>
              </a:ext>
            </a:extLst>
          </p:cNvPr>
          <p:cNvSpPr txBox="1"/>
          <p:nvPr/>
        </p:nvSpPr>
        <p:spPr>
          <a:xfrm>
            <a:off x="810650" y="3176385"/>
            <a:ext cx="2322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~640 servers in one block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DE09C53-1FAA-F848-914E-C5FA95E06535}"/>
              </a:ext>
            </a:extLst>
          </p:cNvPr>
          <p:cNvSpPr/>
          <p:nvPr/>
        </p:nvSpPr>
        <p:spPr>
          <a:xfrm>
            <a:off x="240904" y="4549850"/>
            <a:ext cx="3449170" cy="14836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DAE8C6B-9F7A-C048-B4CD-8DE4B355B74B}"/>
              </a:ext>
            </a:extLst>
          </p:cNvPr>
          <p:cNvSpPr/>
          <p:nvPr/>
        </p:nvSpPr>
        <p:spPr>
          <a:xfrm>
            <a:off x="789427" y="5246935"/>
            <a:ext cx="175613" cy="163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C9E4EF1-6E92-4245-AF5A-F04612EF9AF4}"/>
              </a:ext>
            </a:extLst>
          </p:cNvPr>
          <p:cNvSpPr/>
          <p:nvPr/>
        </p:nvSpPr>
        <p:spPr>
          <a:xfrm>
            <a:off x="1042754" y="4713935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3A09D68-EE03-BB40-B579-55304F85925A}"/>
              </a:ext>
            </a:extLst>
          </p:cNvPr>
          <p:cNvSpPr/>
          <p:nvPr/>
        </p:nvSpPr>
        <p:spPr>
          <a:xfrm>
            <a:off x="1276905" y="4713935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2E74814-E98A-5C4F-9198-C3A78C5AEC46}"/>
              </a:ext>
            </a:extLst>
          </p:cNvPr>
          <p:cNvSpPr/>
          <p:nvPr/>
        </p:nvSpPr>
        <p:spPr>
          <a:xfrm>
            <a:off x="1989450" y="4713935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BA5B600-E152-BE41-A751-F00C9FA394D5}"/>
              </a:ext>
            </a:extLst>
          </p:cNvPr>
          <p:cNvSpPr txBox="1"/>
          <p:nvPr/>
        </p:nvSpPr>
        <p:spPr>
          <a:xfrm>
            <a:off x="1452518" y="4657186"/>
            <a:ext cx="510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 8..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A89C207-A240-114C-B9CF-3F32D0B46F21}"/>
              </a:ext>
            </a:extLst>
          </p:cNvPr>
          <p:cNvSpPr txBox="1"/>
          <p:nvPr/>
        </p:nvSpPr>
        <p:spPr>
          <a:xfrm>
            <a:off x="1534268" y="5175826"/>
            <a:ext cx="491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..32..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C8D8A64-A8E3-C341-97A8-A46A99702DB9}"/>
              </a:ext>
            </a:extLst>
          </p:cNvPr>
          <p:cNvCxnSpPr>
            <a:stCxn id="71" idx="0"/>
            <a:endCxn id="72" idx="2"/>
          </p:cNvCxnSpPr>
          <p:nvPr/>
        </p:nvCxnSpPr>
        <p:spPr>
          <a:xfrm flipV="1">
            <a:off x="877234" y="4877437"/>
            <a:ext cx="253327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0E28E1C-8DE5-CA47-A365-847C549B78F5}"/>
              </a:ext>
            </a:extLst>
          </p:cNvPr>
          <p:cNvCxnSpPr>
            <a:stCxn id="71" idx="0"/>
            <a:endCxn id="73" idx="2"/>
          </p:cNvCxnSpPr>
          <p:nvPr/>
        </p:nvCxnSpPr>
        <p:spPr>
          <a:xfrm flipV="1">
            <a:off x="877234" y="4877437"/>
            <a:ext cx="487478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94003F7-00B2-C24B-8045-981E4A217E80}"/>
              </a:ext>
            </a:extLst>
          </p:cNvPr>
          <p:cNvCxnSpPr>
            <a:stCxn id="71" idx="0"/>
            <a:endCxn id="74" idx="2"/>
          </p:cNvCxnSpPr>
          <p:nvPr/>
        </p:nvCxnSpPr>
        <p:spPr>
          <a:xfrm flipV="1">
            <a:off x="877234" y="4877437"/>
            <a:ext cx="1200023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31DB507-7966-DE4B-A49E-B7CDEB684718}"/>
              </a:ext>
            </a:extLst>
          </p:cNvPr>
          <p:cNvCxnSpPr>
            <a:cxnSpLocks/>
            <a:endCxn id="72" idx="2"/>
          </p:cNvCxnSpPr>
          <p:nvPr/>
        </p:nvCxnSpPr>
        <p:spPr>
          <a:xfrm flipH="1" flipV="1">
            <a:off x="1130561" y="4877437"/>
            <a:ext cx="55512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49F1748-A28F-BF40-8066-ADBD110B7571}"/>
              </a:ext>
            </a:extLst>
          </p:cNvPr>
          <p:cNvCxnSpPr>
            <a:cxnSpLocks/>
            <a:endCxn id="73" idx="2"/>
          </p:cNvCxnSpPr>
          <p:nvPr/>
        </p:nvCxnSpPr>
        <p:spPr>
          <a:xfrm flipV="1">
            <a:off x="1186073" y="4877437"/>
            <a:ext cx="178639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C21D16F-3A9D-EE4E-84C7-FC188C4E4E3A}"/>
              </a:ext>
            </a:extLst>
          </p:cNvPr>
          <p:cNvCxnSpPr>
            <a:cxnSpLocks/>
            <a:endCxn id="74" idx="2"/>
          </p:cNvCxnSpPr>
          <p:nvPr/>
        </p:nvCxnSpPr>
        <p:spPr>
          <a:xfrm flipV="1">
            <a:off x="1186073" y="4877437"/>
            <a:ext cx="891184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3D08ED7-7BC8-8B49-8F17-46F85FD3F336}"/>
              </a:ext>
            </a:extLst>
          </p:cNvPr>
          <p:cNvCxnSpPr>
            <a:cxnSpLocks/>
            <a:endCxn id="72" idx="2"/>
          </p:cNvCxnSpPr>
          <p:nvPr/>
        </p:nvCxnSpPr>
        <p:spPr>
          <a:xfrm flipH="1" flipV="1">
            <a:off x="1130561" y="4877437"/>
            <a:ext cx="1273701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EC9C084-0A73-544C-A801-E773BB812B9D}"/>
              </a:ext>
            </a:extLst>
          </p:cNvPr>
          <p:cNvCxnSpPr>
            <a:cxnSpLocks/>
            <a:endCxn id="73" idx="2"/>
          </p:cNvCxnSpPr>
          <p:nvPr/>
        </p:nvCxnSpPr>
        <p:spPr>
          <a:xfrm flipH="1" flipV="1">
            <a:off x="1364712" y="4877437"/>
            <a:ext cx="1039550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3E1C03B-D4AA-7E41-9BAB-F42A27AEFC54}"/>
              </a:ext>
            </a:extLst>
          </p:cNvPr>
          <p:cNvCxnSpPr>
            <a:cxnSpLocks/>
            <a:stCxn id="97" idx="0"/>
            <a:endCxn id="74" idx="2"/>
          </p:cNvCxnSpPr>
          <p:nvPr/>
        </p:nvCxnSpPr>
        <p:spPr>
          <a:xfrm flipH="1" flipV="1">
            <a:off x="2077257" y="4877437"/>
            <a:ext cx="314895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03F371FC-24F7-5C46-879D-DFE5ABFE0D94}"/>
              </a:ext>
            </a:extLst>
          </p:cNvPr>
          <p:cNvSpPr txBox="1"/>
          <p:nvPr/>
        </p:nvSpPr>
        <p:spPr>
          <a:xfrm>
            <a:off x="2492068" y="5062236"/>
            <a:ext cx="127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32x16 uplinks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83D480C-5BC8-CF4B-B06C-B568FD3CF298}"/>
              </a:ext>
            </a:extLst>
          </p:cNvPr>
          <p:cNvSpPr txBox="1"/>
          <p:nvPr/>
        </p:nvSpPr>
        <p:spPr>
          <a:xfrm>
            <a:off x="2492068" y="4713935"/>
            <a:ext cx="127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8x32 downlinks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C3AC389-7AEF-3946-BEB8-2C3BC24E444E}"/>
              </a:ext>
            </a:extLst>
          </p:cNvPr>
          <p:cNvCxnSpPr>
            <a:cxnSpLocks/>
          </p:cNvCxnSpPr>
          <p:nvPr/>
        </p:nvCxnSpPr>
        <p:spPr>
          <a:xfrm>
            <a:off x="853772" y="5410437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439E9E9-2595-C54C-840A-1FFA76513B2D}"/>
              </a:ext>
            </a:extLst>
          </p:cNvPr>
          <p:cNvCxnSpPr/>
          <p:nvPr/>
        </p:nvCxnSpPr>
        <p:spPr>
          <a:xfrm>
            <a:off x="802298" y="5410437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557FCC11-C864-3E49-B3A1-D2D76D71D433}"/>
              </a:ext>
            </a:extLst>
          </p:cNvPr>
          <p:cNvCxnSpPr/>
          <p:nvPr/>
        </p:nvCxnSpPr>
        <p:spPr>
          <a:xfrm>
            <a:off x="897675" y="5410437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C8444F0-A534-CD49-A47C-15FA4EE9E44B}"/>
              </a:ext>
            </a:extLst>
          </p:cNvPr>
          <p:cNvGrpSpPr/>
          <p:nvPr/>
        </p:nvGrpSpPr>
        <p:grpSpPr>
          <a:xfrm>
            <a:off x="1110130" y="5246935"/>
            <a:ext cx="175613" cy="356594"/>
            <a:chOff x="1999365" y="4023280"/>
            <a:chExt cx="175613" cy="356594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107236D6-C733-2940-A860-5737F7F96501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2C7574E-600A-C54C-9594-55F5485A0E36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8EEAFF0-3DB9-5E42-8D7A-BD7C926AB8BE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AB7964F-6FEE-4C4B-AB6D-0352AB32567C}"/>
                </a:ext>
              </a:extLst>
            </p:cNvPr>
            <p:cNvCxnSpPr/>
            <p:nvPr/>
          </p:nvCxnSpPr>
          <p:spPr>
            <a:xfrm>
              <a:off x="2107613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9EC758B-2BD3-FA4F-A7C3-8884527F6DE2}"/>
              </a:ext>
            </a:extLst>
          </p:cNvPr>
          <p:cNvGrpSpPr/>
          <p:nvPr/>
        </p:nvGrpSpPr>
        <p:grpSpPr>
          <a:xfrm>
            <a:off x="2304345" y="5246935"/>
            <a:ext cx="175613" cy="356594"/>
            <a:chOff x="1999365" y="4023280"/>
            <a:chExt cx="175613" cy="356594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5D35FD15-8E2D-FB4B-9713-F1EFE19187E4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188A995-A99A-1142-AB71-971E9A80E059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3AABA5AE-050B-3849-BAD5-D7AD8C014330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06903AC0-90DC-0442-9CE4-2FFB03EE659B}"/>
                </a:ext>
              </a:extLst>
            </p:cNvPr>
            <p:cNvCxnSpPr/>
            <p:nvPr/>
          </p:nvCxnSpPr>
          <p:spPr>
            <a:xfrm>
              <a:off x="2115601" y="4184153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A7511255-2250-474F-B501-EBD92C19F6D1}"/>
              </a:ext>
            </a:extLst>
          </p:cNvPr>
          <p:cNvSpPr txBox="1"/>
          <p:nvPr/>
        </p:nvSpPr>
        <p:spPr>
          <a:xfrm>
            <a:off x="441251" y="5652211"/>
            <a:ext cx="2849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24x2 servers (blue </a:t>
            </a:r>
            <a:r>
              <a:rPr lang="en-US" sz="1200" err="1"/>
              <a:t>ToR</a:t>
            </a:r>
            <a:r>
              <a:rPr lang="en-US" sz="1200"/>
              <a:t> x 26), 6 WAN </a:t>
            </a:r>
            <a:r>
              <a:rPr lang="en-US" sz="1200" err="1"/>
              <a:t>ToRs</a:t>
            </a:r>
            <a:endParaRPr lang="en-US" sz="120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9D08013-315E-C94B-AA9E-36EE8D484D97}"/>
              </a:ext>
            </a:extLst>
          </p:cNvPr>
          <p:cNvSpPr txBox="1"/>
          <p:nvPr/>
        </p:nvSpPr>
        <p:spPr>
          <a:xfrm>
            <a:off x="372981" y="4661075"/>
            <a:ext cx="594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Spine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66751A3-3B64-6B48-B04F-84C9D4C16163}"/>
              </a:ext>
            </a:extLst>
          </p:cNvPr>
          <p:cNvSpPr txBox="1"/>
          <p:nvPr/>
        </p:nvSpPr>
        <p:spPr>
          <a:xfrm>
            <a:off x="240904" y="5181521"/>
            <a:ext cx="594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err="1"/>
              <a:t>ToR</a:t>
            </a:r>
            <a:endParaRPr lang="en-US" sz="120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ADB36AA-1327-424A-882E-8F4A53085113}"/>
              </a:ext>
            </a:extLst>
          </p:cNvPr>
          <p:cNvSpPr txBox="1"/>
          <p:nvPr/>
        </p:nvSpPr>
        <p:spPr>
          <a:xfrm>
            <a:off x="810650" y="6040435"/>
            <a:ext cx="2322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~1040 servers in one block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23EC5897-FAFA-E64C-BE93-EECBAF5A3BE2}"/>
              </a:ext>
            </a:extLst>
          </p:cNvPr>
          <p:cNvCxnSpPr>
            <a:cxnSpLocks/>
          </p:cNvCxnSpPr>
          <p:nvPr/>
        </p:nvCxnSpPr>
        <p:spPr>
          <a:xfrm>
            <a:off x="1933941" y="3453384"/>
            <a:ext cx="0" cy="973442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8299E320-D3EA-7F4F-A7FE-466D3F74B9CD}"/>
              </a:ext>
            </a:extLst>
          </p:cNvPr>
          <p:cNvSpPr txBox="1"/>
          <p:nvPr/>
        </p:nvSpPr>
        <p:spPr>
          <a:xfrm>
            <a:off x="1522413" y="3434658"/>
            <a:ext cx="2322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More space</a:t>
            </a:r>
          </a:p>
          <a:p>
            <a:pPr algn="ctr"/>
            <a:r>
              <a:rPr lang="en-US" sz="1200"/>
              <a:t>Larger applications</a:t>
            </a:r>
          </a:p>
          <a:p>
            <a:pPr algn="ctr"/>
            <a:r>
              <a:rPr lang="en-US" sz="1200"/>
              <a:t>More resilience</a:t>
            </a:r>
          </a:p>
          <a:p>
            <a:pPr algn="ctr"/>
            <a:r>
              <a:rPr lang="en-US" sz="1200"/>
              <a:t>       Equivalent (~20%) WAN bandwidth</a:t>
            </a:r>
          </a:p>
          <a:p>
            <a:pPr algn="ctr"/>
            <a:endParaRPr lang="en-US" sz="120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F87C286-A6E6-6D43-A8B7-2802AEA93A13}"/>
              </a:ext>
            </a:extLst>
          </p:cNvPr>
          <p:cNvSpPr/>
          <p:nvPr/>
        </p:nvSpPr>
        <p:spPr>
          <a:xfrm>
            <a:off x="5061997" y="3888971"/>
            <a:ext cx="2989571" cy="7859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54AB7D7E-ACCF-454D-A72B-0A0061A7CF24}"/>
              </a:ext>
            </a:extLst>
          </p:cNvPr>
          <p:cNvSpPr/>
          <p:nvPr/>
        </p:nvSpPr>
        <p:spPr>
          <a:xfrm>
            <a:off x="5610520" y="5323033"/>
            <a:ext cx="175613" cy="163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2A98E8A-78DD-B140-A501-162F4F77C5D8}"/>
              </a:ext>
            </a:extLst>
          </p:cNvPr>
          <p:cNvSpPr/>
          <p:nvPr/>
        </p:nvSpPr>
        <p:spPr>
          <a:xfrm>
            <a:off x="5851263" y="4373588"/>
            <a:ext cx="175613" cy="1635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ECA042D-5B40-B745-82D9-57E246B40279}"/>
              </a:ext>
            </a:extLst>
          </p:cNvPr>
          <p:cNvSpPr/>
          <p:nvPr/>
        </p:nvSpPr>
        <p:spPr>
          <a:xfrm>
            <a:off x="6085414" y="4373588"/>
            <a:ext cx="175613" cy="1635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59661EB4-EC6F-AD49-B4EE-2144079E61BC}"/>
              </a:ext>
            </a:extLst>
          </p:cNvPr>
          <p:cNvSpPr/>
          <p:nvPr/>
        </p:nvSpPr>
        <p:spPr>
          <a:xfrm>
            <a:off x="6797959" y="4373588"/>
            <a:ext cx="175613" cy="1635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5F1578BD-D8CE-A84D-97E5-AA52EC1ABDE3}"/>
              </a:ext>
            </a:extLst>
          </p:cNvPr>
          <p:cNvSpPr txBox="1"/>
          <p:nvPr/>
        </p:nvSpPr>
        <p:spPr>
          <a:xfrm>
            <a:off x="6315524" y="4316839"/>
            <a:ext cx="510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..4..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1140C414-5674-DA44-8CC2-BB99D113C94A}"/>
              </a:ext>
            </a:extLst>
          </p:cNvPr>
          <p:cNvSpPr txBox="1"/>
          <p:nvPr/>
        </p:nvSpPr>
        <p:spPr>
          <a:xfrm>
            <a:off x="6355361" y="5251924"/>
            <a:ext cx="491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..8..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570056F3-C6A8-6B4B-B017-EF8D670A9975}"/>
              </a:ext>
            </a:extLst>
          </p:cNvPr>
          <p:cNvCxnSpPr>
            <a:stCxn id="112" idx="0"/>
            <a:endCxn id="113" idx="2"/>
          </p:cNvCxnSpPr>
          <p:nvPr/>
        </p:nvCxnSpPr>
        <p:spPr>
          <a:xfrm flipV="1">
            <a:off x="5698327" y="4537090"/>
            <a:ext cx="240743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04496E19-FA79-C243-BF1D-690B043FFD7C}"/>
              </a:ext>
            </a:extLst>
          </p:cNvPr>
          <p:cNvCxnSpPr>
            <a:stCxn id="112" idx="0"/>
            <a:endCxn id="114" idx="2"/>
          </p:cNvCxnSpPr>
          <p:nvPr/>
        </p:nvCxnSpPr>
        <p:spPr>
          <a:xfrm flipV="1">
            <a:off x="5698327" y="4537090"/>
            <a:ext cx="474894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FDB886FB-1E08-874A-9901-769BC2CAA163}"/>
              </a:ext>
            </a:extLst>
          </p:cNvPr>
          <p:cNvCxnSpPr>
            <a:stCxn id="112" idx="0"/>
            <a:endCxn id="115" idx="2"/>
          </p:cNvCxnSpPr>
          <p:nvPr/>
        </p:nvCxnSpPr>
        <p:spPr>
          <a:xfrm flipV="1">
            <a:off x="5698327" y="4537090"/>
            <a:ext cx="1187439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D0478E94-4BB1-6C44-85B7-EE36B6A213CD}"/>
              </a:ext>
            </a:extLst>
          </p:cNvPr>
          <p:cNvCxnSpPr>
            <a:cxnSpLocks/>
            <a:stCxn id="131" idx="0"/>
            <a:endCxn id="113" idx="2"/>
          </p:cNvCxnSpPr>
          <p:nvPr/>
        </p:nvCxnSpPr>
        <p:spPr>
          <a:xfrm flipH="1" flipV="1">
            <a:off x="5939070" y="4537090"/>
            <a:ext cx="79960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F99537F7-AE9B-FC49-A74D-10501EC64FF5}"/>
              </a:ext>
            </a:extLst>
          </p:cNvPr>
          <p:cNvCxnSpPr>
            <a:cxnSpLocks/>
            <a:stCxn id="131" idx="0"/>
            <a:endCxn id="114" idx="2"/>
          </p:cNvCxnSpPr>
          <p:nvPr/>
        </p:nvCxnSpPr>
        <p:spPr>
          <a:xfrm flipV="1">
            <a:off x="6019030" y="4537090"/>
            <a:ext cx="154191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D5CE4813-8543-DD42-A61D-8251263822FF}"/>
              </a:ext>
            </a:extLst>
          </p:cNvPr>
          <p:cNvCxnSpPr>
            <a:cxnSpLocks/>
            <a:stCxn id="131" idx="0"/>
            <a:endCxn id="115" idx="2"/>
          </p:cNvCxnSpPr>
          <p:nvPr/>
        </p:nvCxnSpPr>
        <p:spPr>
          <a:xfrm flipV="1">
            <a:off x="6019030" y="4537090"/>
            <a:ext cx="866736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E858C85-F4A9-CE4D-B88A-DAA4B91CD0E4}"/>
              </a:ext>
            </a:extLst>
          </p:cNvPr>
          <p:cNvCxnSpPr>
            <a:cxnSpLocks/>
            <a:stCxn id="136" idx="0"/>
            <a:endCxn id="113" idx="2"/>
          </p:cNvCxnSpPr>
          <p:nvPr/>
        </p:nvCxnSpPr>
        <p:spPr>
          <a:xfrm flipH="1" flipV="1">
            <a:off x="5939070" y="4537090"/>
            <a:ext cx="1274175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75AE5212-ADA2-E341-BAE3-C9B1A84FAE4B}"/>
              </a:ext>
            </a:extLst>
          </p:cNvPr>
          <p:cNvCxnSpPr>
            <a:cxnSpLocks/>
            <a:stCxn id="136" idx="0"/>
            <a:endCxn id="114" idx="2"/>
          </p:cNvCxnSpPr>
          <p:nvPr/>
        </p:nvCxnSpPr>
        <p:spPr>
          <a:xfrm flipH="1" flipV="1">
            <a:off x="6173221" y="4537090"/>
            <a:ext cx="1040024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91704FA5-69D1-774E-AA48-491AE1EB3846}"/>
              </a:ext>
            </a:extLst>
          </p:cNvPr>
          <p:cNvCxnSpPr>
            <a:cxnSpLocks/>
            <a:stCxn id="136" idx="0"/>
            <a:endCxn id="115" idx="2"/>
          </p:cNvCxnSpPr>
          <p:nvPr/>
        </p:nvCxnSpPr>
        <p:spPr>
          <a:xfrm flipH="1" flipV="1">
            <a:off x="6885766" y="4537090"/>
            <a:ext cx="327479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11BDA5C3-C913-1647-96A7-405C6ADF82CE}"/>
              </a:ext>
            </a:extLst>
          </p:cNvPr>
          <p:cNvCxnSpPr>
            <a:cxnSpLocks/>
          </p:cNvCxnSpPr>
          <p:nvPr/>
        </p:nvCxnSpPr>
        <p:spPr>
          <a:xfrm>
            <a:off x="5674865" y="5486535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1F7F44B2-ED53-D545-A5D6-C96F26890C08}"/>
              </a:ext>
            </a:extLst>
          </p:cNvPr>
          <p:cNvCxnSpPr/>
          <p:nvPr/>
        </p:nvCxnSpPr>
        <p:spPr>
          <a:xfrm>
            <a:off x="5623391" y="5486535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10948DFE-0EB8-7140-A182-3F649CFAFEDC}"/>
              </a:ext>
            </a:extLst>
          </p:cNvPr>
          <p:cNvCxnSpPr/>
          <p:nvPr/>
        </p:nvCxnSpPr>
        <p:spPr>
          <a:xfrm>
            <a:off x="5718768" y="5486535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5B3F2D7-FA13-4245-B178-535F997ACCD4}"/>
              </a:ext>
            </a:extLst>
          </p:cNvPr>
          <p:cNvGrpSpPr/>
          <p:nvPr/>
        </p:nvGrpSpPr>
        <p:grpSpPr>
          <a:xfrm>
            <a:off x="5931223" y="5323033"/>
            <a:ext cx="175613" cy="356594"/>
            <a:chOff x="1999365" y="4023280"/>
            <a:chExt cx="175613" cy="356594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8DFC3174-D0BA-8F43-8A36-5410382B41B8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EEA43E74-F227-4540-8220-25CBA05B7997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EF4BAAA-313E-8E41-8849-2819B703E01A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28512D24-BFAF-3443-944D-9432EA9735DA}"/>
                </a:ext>
              </a:extLst>
            </p:cNvPr>
            <p:cNvCxnSpPr/>
            <p:nvPr/>
          </p:nvCxnSpPr>
          <p:spPr>
            <a:xfrm>
              <a:off x="2107613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CCD366B3-50A5-BB4A-BB75-0DB92BCEB7B8}"/>
              </a:ext>
            </a:extLst>
          </p:cNvPr>
          <p:cNvGrpSpPr/>
          <p:nvPr/>
        </p:nvGrpSpPr>
        <p:grpSpPr>
          <a:xfrm>
            <a:off x="7125438" y="5323033"/>
            <a:ext cx="175613" cy="356594"/>
            <a:chOff x="1999365" y="4023280"/>
            <a:chExt cx="175613" cy="356594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F85A716B-A72E-4C4A-B01F-C180423E39AE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32514ECE-7264-D542-9246-71508BEF4D71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FEBF4C2-59BF-A547-96B1-61971E790B44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173B7880-215E-AA4B-AC7E-D56168049488}"/>
                </a:ext>
              </a:extLst>
            </p:cNvPr>
            <p:cNvCxnSpPr/>
            <p:nvPr/>
          </p:nvCxnSpPr>
          <p:spPr>
            <a:xfrm>
              <a:off x="2107613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252F5761-F204-894D-BAC6-384EFEA37835}"/>
              </a:ext>
            </a:extLst>
          </p:cNvPr>
          <p:cNvSpPr txBox="1"/>
          <p:nvPr/>
        </p:nvSpPr>
        <p:spPr>
          <a:xfrm>
            <a:off x="5262344" y="5728309"/>
            <a:ext cx="2322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24x2 servers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279AA7B-88B6-BE49-A732-5D33842EB6A2}"/>
              </a:ext>
            </a:extLst>
          </p:cNvPr>
          <p:cNvSpPr txBox="1"/>
          <p:nvPr/>
        </p:nvSpPr>
        <p:spPr>
          <a:xfrm>
            <a:off x="5021720" y="4072935"/>
            <a:ext cx="1032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Aggregation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A2B271B7-5B4C-3140-AFFF-93C53E87703E}"/>
              </a:ext>
            </a:extLst>
          </p:cNvPr>
          <p:cNvSpPr txBox="1"/>
          <p:nvPr/>
        </p:nvSpPr>
        <p:spPr>
          <a:xfrm>
            <a:off x="5061997" y="5257619"/>
            <a:ext cx="594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err="1"/>
              <a:t>ToR</a:t>
            </a:r>
            <a:endParaRPr lang="en-US" sz="1200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26AC35CF-207D-F344-BA08-24B467EABD49}"/>
              </a:ext>
            </a:extLst>
          </p:cNvPr>
          <p:cNvSpPr txBox="1"/>
          <p:nvPr/>
        </p:nvSpPr>
        <p:spPr>
          <a:xfrm>
            <a:off x="5291245" y="6102621"/>
            <a:ext cx="2322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~320 servers in one block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849B448-8ADD-5245-9C15-7B7F91740AC4}"/>
              </a:ext>
            </a:extLst>
          </p:cNvPr>
          <p:cNvSpPr/>
          <p:nvPr/>
        </p:nvSpPr>
        <p:spPr>
          <a:xfrm>
            <a:off x="5851263" y="3950699"/>
            <a:ext cx="175613" cy="1635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53138D79-7951-B349-ACF3-061DD771F17C}"/>
              </a:ext>
            </a:extLst>
          </p:cNvPr>
          <p:cNvSpPr/>
          <p:nvPr/>
        </p:nvSpPr>
        <p:spPr>
          <a:xfrm>
            <a:off x="6085414" y="3950699"/>
            <a:ext cx="175613" cy="1635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9EF3E3D0-9FF6-2947-9519-D28DCCA4DE83}"/>
              </a:ext>
            </a:extLst>
          </p:cNvPr>
          <p:cNvSpPr/>
          <p:nvPr/>
        </p:nvSpPr>
        <p:spPr>
          <a:xfrm>
            <a:off x="6797959" y="3950699"/>
            <a:ext cx="175613" cy="1635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98BD55E1-1ADD-B64A-A30B-E548032ACAAC}"/>
              </a:ext>
            </a:extLst>
          </p:cNvPr>
          <p:cNvSpPr txBox="1"/>
          <p:nvPr/>
        </p:nvSpPr>
        <p:spPr>
          <a:xfrm>
            <a:off x="7264716" y="5130809"/>
            <a:ext cx="127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8x8 uplinks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982FDF2-8C37-C041-8738-62F2B9270AF5}"/>
              </a:ext>
            </a:extLst>
          </p:cNvPr>
          <p:cNvSpPr txBox="1"/>
          <p:nvPr/>
        </p:nvSpPr>
        <p:spPr>
          <a:xfrm>
            <a:off x="6951253" y="4350512"/>
            <a:ext cx="127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4x16 downlinks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72347E0E-2135-7040-99C6-CD38F20D03CF}"/>
              </a:ext>
            </a:extLst>
          </p:cNvPr>
          <p:cNvCxnSpPr>
            <a:cxnSpLocks/>
            <a:stCxn id="144" idx="2"/>
            <a:endCxn id="113" idx="0"/>
          </p:cNvCxnSpPr>
          <p:nvPr/>
        </p:nvCxnSpPr>
        <p:spPr>
          <a:xfrm>
            <a:off x="5939070" y="4114201"/>
            <a:ext cx="0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89755CE3-3CDD-204A-BD9C-4F8AE755F790}"/>
              </a:ext>
            </a:extLst>
          </p:cNvPr>
          <p:cNvCxnSpPr>
            <a:cxnSpLocks/>
            <a:stCxn id="113" idx="0"/>
            <a:endCxn id="145" idx="2"/>
          </p:cNvCxnSpPr>
          <p:nvPr/>
        </p:nvCxnSpPr>
        <p:spPr>
          <a:xfrm flipV="1">
            <a:off x="5939070" y="4114201"/>
            <a:ext cx="234151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F3B09AFC-EFF5-5B41-A6B8-D5AB8E3BE741}"/>
              </a:ext>
            </a:extLst>
          </p:cNvPr>
          <p:cNvCxnSpPr>
            <a:cxnSpLocks/>
            <a:stCxn id="113" idx="0"/>
            <a:endCxn id="146" idx="2"/>
          </p:cNvCxnSpPr>
          <p:nvPr/>
        </p:nvCxnSpPr>
        <p:spPr>
          <a:xfrm flipV="1">
            <a:off x="5939070" y="4114201"/>
            <a:ext cx="946696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6577AB81-E739-C54C-8D32-2A47F44CC4C6}"/>
              </a:ext>
            </a:extLst>
          </p:cNvPr>
          <p:cNvCxnSpPr>
            <a:cxnSpLocks/>
            <a:stCxn id="114" idx="0"/>
            <a:endCxn id="144" idx="2"/>
          </p:cNvCxnSpPr>
          <p:nvPr/>
        </p:nvCxnSpPr>
        <p:spPr>
          <a:xfrm flipH="1" flipV="1">
            <a:off x="5939070" y="4114201"/>
            <a:ext cx="234151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E93515B2-1E16-4B4E-BA37-BA63F1F4C03D}"/>
              </a:ext>
            </a:extLst>
          </p:cNvPr>
          <p:cNvCxnSpPr>
            <a:cxnSpLocks/>
            <a:stCxn id="114" idx="0"/>
            <a:endCxn id="145" idx="2"/>
          </p:cNvCxnSpPr>
          <p:nvPr/>
        </p:nvCxnSpPr>
        <p:spPr>
          <a:xfrm flipV="1">
            <a:off x="6173221" y="4114201"/>
            <a:ext cx="0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E8E2F1E9-BD7D-DE45-A374-B51EFE6A1D03}"/>
              </a:ext>
            </a:extLst>
          </p:cNvPr>
          <p:cNvCxnSpPr>
            <a:cxnSpLocks/>
            <a:stCxn id="114" idx="0"/>
            <a:endCxn id="146" idx="2"/>
          </p:cNvCxnSpPr>
          <p:nvPr/>
        </p:nvCxnSpPr>
        <p:spPr>
          <a:xfrm flipV="1">
            <a:off x="6173221" y="4114201"/>
            <a:ext cx="712545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95783480-343A-6F4D-8EA2-D7835EF9DEA6}"/>
              </a:ext>
            </a:extLst>
          </p:cNvPr>
          <p:cNvCxnSpPr>
            <a:cxnSpLocks/>
            <a:stCxn id="145" idx="2"/>
            <a:endCxn id="115" idx="0"/>
          </p:cNvCxnSpPr>
          <p:nvPr/>
        </p:nvCxnSpPr>
        <p:spPr>
          <a:xfrm>
            <a:off x="6173221" y="4114201"/>
            <a:ext cx="712545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8EC3139D-F3CA-0B46-AF03-EB81EF6669E9}"/>
              </a:ext>
            </a:extLst>
          </p:cNvPr>
          <p:cNvCxnSpPr>
            <a:cxnSpLocks/>
            <a:stCxn id="144" idx="2"/>
            <a:endCxn id="115" idx="0"/>
          </p:cNvCxnSpPr>
          <p:nvPr/>
        </p:nvCxnSpPr>
        <p:spPr>
          <a:xfrm>
            <a:off x="5939070" y="4114201"/>
            <a:ext cx="946696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1515641D-79CA-D941-84BE-A2BDB0460CF0}"/>
              </a:ext>
            </a:extLst>
          </p:cNvPr>
          <p:cNvCxnSpPr>
            <a:cxnSpLocks/>
            <a:stCxn id="146" idx="2"/>
            <a:endCxn id="115" idx="0"/>
          </p:cNvCxnSpPr>
          <p:nvPr/>
        </p:nvCxnSpPr>
        <p:spPr>
          <a:xfrm>
            <a:off x="6885766" y="4114201"/>
            <a:ext cx="0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Box 186">
            <a:extLst>
              <a:ext uri="{FF2B5EF4-FFF2-40B4-BE49-F238E27FC236}">
                <a16:creationId xmlns:a16="http://schemas.microsoft.com/office/drawing/2014/main" id="{02F96B21-0120-EF46-B4CB-1CB33B522908}"/>
              </a:ext>
            </a:extLst>
          </p:cNvPr>
          <p:cNvSpPr txBox="1"/>
          <p:nvPr/>
        </p:nvSpPr>
        <p:spPr>
          <a:xfrm>
            <a:off x="6888604" y="3551480"/>
            <a:ext cx="127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4x16 uplinks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933A1679-9330-684B-9EBF-70A7FA4A9ED4}"/>
              </a:ext>
            </a:extLst>
          </p:cNvPr>
          <p:cNvSpPr/>
          <p:nvPr/>
        </p:nvSpPr>
        <p:spPr>
          <a:xfrm>
            <a:off x="5448126" y="1706535"/>
            <a:ext cx="2714178" cy="8039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33CA68D1-BB9E-CA40-9721-44659F017248}"/>
              </a:ext>
            </a:extLst>
          </p:cNvPr>
          <p:cNvSpPr/>
          <p:nvPr/>
        </p:nvSpPr>
        <p:spPr>
          <a:xfrm>
            <a:off x="5928551" y="2290264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1568E3B8-749C-6F4D-9F3B-2CB203B54692}"/>
              </a:ext>
            </a:extLst>
          </p:cNvPr>
          <p:cNvSpPr/>
          <p:nvPr/>
        </p:nvSpPr>
        <p:spPr>
          <a:xfrm>
            <a:off x="6162702" y="2290264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65B9569E-67F2-A04F-AB5B-DF260F9EED08}"/>
              </a:ext>
            </a:extLst>
          </p:cNvPr>
          <p:cNvSpPr/>
          <p:nvPr/>
        </p:nvSpPr>
        <p:spPr>
          <a:xfrm>
            <a:off x="6875247" y="2290264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42BD8E32-18F8-1C4C-9D34-CDDFE6714E8D}"/>
              </a:ext>
            </a:extLst>
          </p:cNvPr>
          <p:cNvSpPr txBox="1"/>
          <p:nvPr/>
        </p:nvSpPr>
        <p:spPr>
          <a:xfrm>
            <a:off x="6392812" y="2233515"/>
            <a:ext cx="510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..4..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E78AD4CC-C00F-A245-884D-0E06DA97E162}"/>
              </a:ext>
            </a:extLst>
          </p:cNvPr>
          <p:cNvSpPr txBox="1"/>
          <p:nvPr/>
        </p:nvSpPr>
        <p:spPr>
          <a:xfrm>
            <a:off x="5474269" y="1995297"/>
            <a:ext cx="1032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Spine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59E2343E-6904-7747-A0E3-1D6D5FCA7FE9}"/>
              </a:ext>
            </a:extLst>
          </p:cNvPr>
          <p:cNvSpPr/>
          <p:nvPr/>
        </p:nvSpPr>
        <p:spPr>
          <a:xfrm>
            <a:off x="6191971" y="1874517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BEED7D55-3E77-C94E-935F-0512C8BDFD36}"/>
              </a:ext>
            </a:extLst>
          </p:cNvPr>
          <p:cNvSpPr/>
          <p:nvPr/>
        </p:nvSpPr>
        <p:spPr>
          <a:xfrm>
            <a:off x="6538825" y="1874517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817CA9EE-B9D9-C449-BFE0-48023ECD19CE}"/>
              </a:ext>
            </a:extLst>
          </p:cNvPr>
          <p:cNvSpPr txBox="1"/>
          <p:nvPr/>
        </p:nvSpPr>
        <p:spPr>
          <a:xfrm>
            <a:off x="7049505" y="2522019"/>
            <a:ext cx="127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4x16 downlinks</a:t>
            </a:r>
          </a:p>
        </p:txBody>
      </p: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67CEB385-8423-BD4B-873D-319F31F9CC22}"/>
              </a:ext>
            </a:extLst>
          </p:cNvPr>
          <p:cNvCxnSpPr>
            <a:cxnSpLocks/>
            <a:stCxn id="189" idx="0"/>
            <a:endCxn id="195" idx="2"/>
          </p:cNvCxnSpPr>
          <p:nvPr/>
        </p:nvCxnSpPr>
        <p:spPr>
          <a:xfrm flipV="1">
            <a:off x="6016358" y="2038019"/>
            <a:ext cx="263420" cy="252245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12B438EE-DBCE-634E-8ABC-45504736F9C8}"/>
              </a:ext>
            </a:extLst>
          </p:cNvPr>
          <p:cNvCxnSpPr>
            <a:cxnSpLocks/>
            <a:stCxn id="189" idx="0"/>
            <a:endCxn id="196" idx="2"/>
          </p:cNvCxnSpPr>
          <p:nvPr/>
        </p:nvCxnSpPr>
        <p:spPr>
          <a:xfrm flipV="1">
            <a:off x="6016358" y="2038019"/>
            <a:ext cx="610274" cy="252245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9648D633-556F-9C41-B5B7-FE6F9AB1EBD2}"/>
              </a:ext>
            </a:extLst>
          </p:cNvPr>
          <p:cNvCxnSpPr>
            <a:cxnSpLocks/>
            <a:stCxn id="190" idx="0"/>
            <a:endCxn id="195" idx="2"/>
          </p:cNvCxnSpPr>
          <p:nvPr/>
        </p:nvCxnSpPr>
        <p:spPr>
          <a:xfrm flipV="1">
            <a:off x="6250509" y="2038019"/>
            <a:ext cx="29269" cy="252245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11589E11-DCCD-8542-BCD8-333330841438}"/>
              </a:ext>
            </a:extLst>
          </p:cNvPr>
          <p:cNvCxnSpPr>
            <a:cxnSpLocks/>
            <a:stCxn id="190" idx="0"/>
            <a:endCxn id="196" idx="2"/>
          </p:cNvCxnSpPr>
          <p:nvPr/>
        </p:nvCxnSpPr>
        <p:spPr>
          <a:xfrm flipV="1">
            <a:off x="6250509" y="2038019"/>
            <a:ext cx="376123" cy="252245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55ADC88E-89D9-4F41-BBBB-3595403B1DF0}"/>
              </a:ext>
            </a:extLst>
          </p:cNvPr>
          <p:cNvCxnSpPr>
            <a:cxnSpLocks/>
            <a:stCxn id="195" idx="2"/>
            <a:endCxn id="191" idx="0"/>
          </p:cNvCxnSpPr>
          <p:nvPr/>
        </p:nvCxnSpPr>
        <p:spPr>
          <a:xfrm>
            <a:off x="6279778" y="2038019"/>
            <a:ext cx="683276" cy="252245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D4420B81-9D5A-4D47-AB52-5C199D5E03FB}"/>
              </a:ext>
            </a:extLst>
          </p:cNvPr>
          <p:cNvCxnSpPr>
            <a:cxnSpLocks/>
            <a:stCxn id="196" idx="2"/>
            <a:endCxn id="191" idx="0"/>
          </p:cNvCxnSpPr>
          <p:nvPr/>
        </p:nvCxnSpPr>
        <p:spPr>
          <a:xfrm>
            <a:off x="6626632" y="2038019"/>
            <a:ext cx="336422" cy="252245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>
            <a:extLst>
              <a:ext uri="{FF2B5EF4-FFF2-40B4-BE49-F238E27FC236}">
                <a16:creationId xmlns:a16="http://schemas.microsoft.com/office/drawing/2014/main" id="{CEEAD17A-74F6-EF45-B308-15BD3A9FBF0F}"/>
              </a:ext>
            </a:extLst>
          </p:cNvPr>
          <p:cNvSpPr txBox="1"/>
          <p:nvPr/>
        </p:nvSpPr>
        <p:spPr>
          <a:xfrm>
            <a:off x="7050557" y="1913191"/>
            <a:ext cx="127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2x32 downlinks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DE68DC07-A5EE-2A47-B6A0-E8AD91BCAC20}"/>
              </a:ext>
            </a:extLst>
          </p:cNvPr>
          <p:cNvSpPr/>
          <p:nvPr/>
        </p:nvSpPr>
        <p:spPr>
          <a:xfrm>
            <a:off x="4971087" y="3803221"/>
            <a:ext cx="3178253" cy="2299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821F4616-9EA9-2E40-B9B9-86745ABC3B52}"/>
              </a:ext>
            </a:extLst>
          </p:cNvPr>
          <p:cNvSpPr/>
          <p:nvPr/>
        </p:nvSpPr>
        <p:spPr>
          <a:xfrm>
            <a:off x="8649152" y="1706535"/>
            <a:ext cx="2714178" cy="8039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2F73B02C-4FA5-4146-8DFB-C699B9B0BFCC}"/>
              </a:ext>
            </a:extLst>
          </p:cNvPr>
          <p:cNvSpPr/>
          <p:nvPr/>
        </p:nvSpPr>
        <p:spPr>
          <a:xfrm>
            <a:off x="9129577" y="2290264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26287304-1041-AB4A-BE25-AC3B0922CABE}"/>
              </a:ext>
            </a:extLst>
          </p:cNvPr>
          <p:cNvSpPr/>
          <p:nvPr/>
        </p:nvSpPr>
        <p:spPr>
          <a:xfrm>
            <a:off x="9363728" y="2290264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73AC4382-EDFA-5D40-8A57-D8131BC0D765}"/>
              </a:ext>
            </a:extLst>
          </p:cNvPr>
          <p:cNvSpPr/>
          <p:nvPr/>
        </p:nvSpPr>
        <p:spPr>
          <a:xfrm>
            <a:off x="10076273" y="2290264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8B49DCB5-7E6C-AD4F-92EF-A5A1A947075B}"/>
              </a:ext>
            </a:extLst>
          </p:cNvPr>
          <p:cNvSpPr txBox="1"/>
          <p:nvPr/>
        </p:nvSpPr>
        <p:spPr>
          <a:xfrm>
            <a:off x="9593838" y="2233515"/>
            <a:ext cx="510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..4..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7D1D7454-CE3C-2843-AC30-09A28562DC2D}"/>
              </a:ext>
            </a:extLst>
          </p:cNvPr>
          <p:cNvSpPr txBox="1"/>
          <p:nvPr/>
        </p:nvSpPr>
        <p:spPr>
          <a:xfrm>
            <a:off x="8675295" y="1995297"/>
            <a:ext cx="1032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Spine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E34ECEED-8057-114C-97F3-BDC85F3B9EB2}"/>
              </a:ext>
            </a:extLst>
          </p:cNvPr>
          <p:cNvSpPr/>
          <p:nvPr/>
        </p:nvSpPr>
        <p:spPr>
          <a:xfrm>
            <a:off x="9392997" y="1874517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E8AD3552-7D89-2241-86FD-16DE96266BEC}"/>
              </a:ext>
            </a:extLst>
          </p:cNvPr>
          <p:cNvSpPr/>
          <p:nvPr/>
        </p:nvSpPr>
        <p:spPr>
          <a:xfrm>
            <a:off x="9739851" y="1874517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EF428574-518B-0448-B26D-26D59C155881}"/>
              </a:ext>
            </a:extLst>
          </p:cNvPr>
          <p:cNvSpPr txBox="1"/>
          <p:nvPr/>
        </p:nvSpPr>
        <p:spPr>
          <a:xfrm>
            <a:off x="10231745" y="2505548"/>
            <a:ext cx="127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4x16 downlinks</a:t>
            </a:r>
          </a:p>
        </p:txBody>
      </p: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35CC8670-FAB4-C947-9FC9-9B6532F03354}"/>
              </a:ext>
            </a:extLst>
          </p:cNvPr>
          <p:cNvCxnSpPr>
            <a:cxnSpLocks/>
            <a:stCxn id="227" idx="0"/>
            <a:endCxn id="232" idx="2"/>
          </p:cNvCxnSpPr>
          <p:nvPr/>
        </p:nvCxnSpPr>
        <p:spPr>
          <a:xfrm flipV="1">
            <a:off x="9217384" y="2038019"/>
            <a:ext cx="263420" cy="252245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C2F863BD-D299-7E4C-9BBB-BE0DDA656488}"/>
              </a:ext>
            </a:extLst>
          </p:cNvPr>
          <p:cNvCxnSpPr>
            <a:cxnSpLocks/>
            <a:stCxn id="227" idx="0"/>
            <a:endCxn id="233" idx="2"/>
          </p:cNvCxnSpPr>
          <p:nvPr/>
        </p:nvCxnSpPr>
        <p:spPr>
          <a:xfrm flipV="1">
            <a:off x="9217384" y="2038019"/>
            <a:ext cx="610274" cy="252245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DF997E5E-FD4C-B547-A67C-EFB53F9F624B}"/>
              </a:ext>
            </a:extLst>
          </p:cNvPr>
          <p:cNvCxnSpPr>
            <a:cxnSpLocks/>
            <a:stCxn id="228" idx="0"/>
            <a:endCxn id="232" idx="2"/>
          </p:cNvCxnSpPr>
          <p:nvPr/>
        </p:nvCxnSpPr>
        <p:spPr>
          <a:xfrm flipV="1">
            <a:off x="9451535" y="2038019"/>
            <a:ext cx="29269" cy="252245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0B706649-8022-5041-94FB-4619344B030D}"/>
              </a:ext>
            </a:extLst>
          </p:cNvPr>
          <p:cNvCxnSpPr>
            <a:cxnSpLocks/>
            <a:stCxn id="228" idx="0"/>
            <a:endCxn id="233" idx="2"/>
          </p:cNvCxnSpPr>
          <p:nvPr/>
        </p:nvCxnSpPr>
        <p:spPr>
          <a:xfrm flipV="1">
            <a:off x="9451535" y="2038019"/>
            <a:ext cx="376123" cy="252245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A986CA2F-67A1-DB41-A803-A75E4F357AC0}"/>
              </a:ext>
            </a:extLst>
          </p:cNvPr>
          <p:cNvCxnSpPr>
            <a:cxnSpLocks/>
            <a:stCxn id="232" idx="2"/>
            <a:endCxn id="229" idx="0"/>
          </p:cNvCxnSpPr>
          <p:nvPr/>
        </p:nvCxnSpPr>
        <p:spPr>
          <a:xfrm>
            <a:off x="9480804" y="2038019"/>
            <a:ext cx="683276" cy="252245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60679C56-F994-6640-AE1E-A817936357B3}"/>
              </a:ext>
            </a:extLst>
          </p:cNvPr>
          <p:cNvCxnSpPr>
            <a:cxnSpLocks/>
            <a:stCxn id="233" idx="2"/>
            <a:endCxn id="229" idx="0"/>
          </p:cNvCxnSpPr>
          <p:nvPr/>
        </p:nvCxnSpPr>
        <p:spPr>
          <a:xfrm>
            <a:off x="9827658" y="2038019"/>
            <a:ext cx="336422" cy="252245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TextBox 240">
            <a:extLst>
              <a:ext uri="{FF2B5EF4-FFF2-40B4-BE49-F238E27FC236}">
                <a16:creationId xmlns:a16="http://schemas.microsoft.com/office/drawing/2014/main" id="{8A48806A-A52B-A04A-8A6B-8D08D48CE579}"/>
              </a:ext>
            </a:extLst>
          </p:cNvPr>
          <p:cNvSpPr txBox="1"/>
          <p:nvPr/>
        </p:nvSpPr>
        <p:spPr>
          <a:xfrm>
            <a:off x="10251583" y="1913191"/>
            <a:ext cx="127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2x32 downlinks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A53A9466-EDC3-4344-93BB-4335DE7BB263}"/>
              </a:ext>
            </a:extLst>
          </p:cNvPr>
          <p:cNvSpPr/>
          <p:nvPr/>
        </p:nvSpPr>
        <p:spPr>
          <a:xfrm>
            <a:off x="8719983" y="3888971"/>
            <a:ext cx="2989571" cy="7859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6974817F-ED23-D24A-AD9F-80BE221DD2AC}"/>
              </a:ext>
            </a:extLst>
          </p:cNvPr>
          <p:cNvSpPr/>
          <p:nvPr/>
        </p:nvSpPr>
        <p:spPr>
          <a:xfrm>
            <a:off x="9268506" y="5323033"/>
            <a:ext cx="175613" cy="16350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1FD9F97E-C6B4-6045-BF7B-FB8A77C2D1BD}"/>
              </a:ext>
            </a:extLst>
          </p:cNvPr>
          <p:cNvSpPr/>
          <p:nvPr/>
        </p:nvSpPr>
        <p:spPr>
          <a:xfrm>
            <a:off x="9509249" y="4373588"/>
            <a:ext cx="175613" cy="1635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5F765389-4F05-6647-BA26-E96E731AEE24}"/>
              </a:ext>
            </a:extLst>
          </p:cNvPr>
          <p:cNvSpPr/>
          <p:nvPr/>
        </p:nvSpPr>
        <p:spPr>
          <a:xfrm>
            <a:off x="9743400" y="4373588"/>
            <a:ext cx="175613" cy="1635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00B955A9-2C11-2F4B-BF3A-CD1172610F64}"/>
              </a:ext>
            </a:extLst>
          </p:cNvPr>
          <p:cNvSpPr/>
          <p:nvPr/>
        </p:nvSpPr>
        <p:spPr>
          <a:xfrm>
            <a:off x="10455945" y="4373588"/>
            <a:ext cx="175613" cy="1635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02F915F3-CCA2-8849-A980-DED7B8122EB4}"/>
              </a:ext>
            </a:extLst>
          </p:cNvPr>
          <p:cNvSpPr txBox="1"/>
          <p:nvPr/>
        </p:nvSpPr>
        <p:spPr>
          <a:xfrm>
            <a:off x="9973510" y="4316839"/>
            <a:ext cx="510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..4..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5EF119A6-61A2-0546-A52D-2179B86D2336}"/>
              </a:ext>
            </a:extLst>
          </p:cNvPr>
          <p:cNvSpPr txBox="1"/>
          <p:nvPr/>
        </p:nvSpPr>
        <p:spPr>
          <a:xfrm>
            <a:off x="10013347" y="5251924"/>
            <a:ext cx="491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..8..</a:t>
            </a:r>
          </a:p>
        </p:txBody>
      </p: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A741608D-568C-904F-BCED-02BA20DC9F05}"/>
              </a:ext>
            </a:extLst>
          </p:cNvPr>
          <p:cNvCxnSpPr>
            <a:stCxn id="243" idx="0"/>
            <a:endCxn id="244" idx="2"/>
          </p:cNvCxnSpPr>
          <p:nvPr/>
        </p:nvCxnSpPr>
        <p:spPr>
          <a:xfrm flipV="1">
            <a:off x="9356313" y="4537090"/>
            <a:ext cx="240743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BD792B20-2503-E043-82EE-CC4F5B8E4BBE}"/>
              </a:ext>
            </a:extLst>
          </p:cNvPr>
          <p:cNvCxnSpPr>
            <a:stCxn id="243" idx="0"/>
            <a:endCxn id="245" idx="2"/>
          </p:cNvCxnSpPr>
          <p:nvPr/>
        </p:nvCxnSpPr>
        <p:spPr>
          <a:xfrm flipV="1">
            <a:off x="9356313" y="4537090"/>
            <a:ext cx="474894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C7CE6BEF-CF26-1441-8B43-8EDE72209917}"/>
              </a:ext>
            </a:extLst>
          </p:cNvPr>
          <p:cNvCxnSpPr>
            <a:stCxn id="243" idx="0"/>
            <a:endCxn id="246" idx="2"/>
          </p:cNvCxnSpPr>
          <p:nvPr/>
        </p:nvCxnSpPr>
        <p:spPr>
          <a:xfrm flipV="1">
            <a:off x="9356313" y="4537090"/>
            <a:ext cx="1187439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84833ED3-525F-F045-BBFD-1FD961A680A4}"/>
              </a:ext>
            </a:extLst>
          </p:cNvPr>
          <p:cNvCxnSpPr>
            <a:cxnSpLocks/>
            <a:stCxn id="262" idx="0"/>
            <a:endCxn id="244" idx="2"/>
          </p:cNvCxnSpPr>
          <p:nvPr/>
        </p:nvCxnSpPr>
        <p:spPr>
          <a:xfrm flipH="1" flipV="1">
            <a:off x="9597056" y="4537090"/>
            <a:ext cx="79960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F04F86A8-DC6B-2245-BE0B-4720FCC53DF4}"/>
              </a:ext>
            </a:extLst>
          </p:cNvPr>
          <p:cNvCxnSpPr>
            <a:cxnSpLocks/>
            <a:stCxn id="262" idx="0"/>
            <a:endCxn id="245" idx="2"/>
          </p:cNvCxnSpPr>
          <p:nvPr/>
        </p:nvCxnSpPr>
        <p:spPr>
          <a:xfrm flipV="1">
            <a:off x="9677016" y="4537090"/>
            <a:ext cx="154191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2463223A-CDCC-3F44-AF76-E87221A80F57}"/>
              </a:ext>
            </a:extLst>
          </p:cNvPr>
          <p:cNvCxnSpPr>
            <a:cxnSpLocks/>
            <a:stCxn id="262" idx="0"/>
            <a:endCxn id="246" idx="2"/>
          </p:cNvCxnSpPr>
          <p:nvPr/>
        </p:nvCxnSpPr>
        <p:spPr>
          <a:xfrm flipV="1">
            <a:off x="9677016" y="4537090"/>
            <a:ext cx="866736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44CA5D94-E284-0A4D-B7A7-B369104EB3F9}"/>
              </a:ext>
            </a:extLst>
          </p:cNvPr>
          <p:cNvCxnSpPr>
            <a:cxnSpLocks/>
            <a:stCxn id="267" idx="0"/>
            <a:endCxn id="244" idx="2"/>
          </p:cNvCxnSpPr>
          <p:nvPr/>
        </p:nvCxnSpPr>
        <p:spPr>
          <a:xfrm flipH="1" flipV="1">
            <a:off x="9597056" y="4537090"/>
            <a:ext cx="1274175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E18A9C6E-E55C-C048-8D2C-B3DD7B6DCDFD}"/>
              </a:ext>
            </a:extLst>
          </p:cNvPr>
          <p:cNvCxnSpPr>
            <a:cxnSpLocks/>
            <a:stCxn id="267" idx="0"/>
            <a:endCxn id="245" idx="2"/>
          </p:cNvCxnSpPr>
          <p:nvPr/>
        </p:nvCxnSpPr>
        <p:spPr>
          <a:xfrm flipH="1" flipV="1">
            <a:off x="9831207" y="4537090"/>
            <a:ext cx="1040024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3FBF8F57-45F9-A84A-9D00-D6E00D8D7A16}"/>
              </a:ext>
            </a:extLst>
          </p:cNvPr>
          <p:cNvCxnSpPr>
            <a:cxnSpLocks/>
            <a:stCxn id="267" idx="0"/>
            <a:endCxn id="246" idx="2"/>
          </p:cNvCxnSpPr>
          <p:nvPr/>
        </p:nvCxnSpPr>
        <p:spPr>
          <a:xfrm flipH="1" flipV="1">
            <a:off x="10543752" y="4537090"/>
            <a:ext cx="327479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4EAD4CCA-4EB6-194F-A158-AAB584B92846}"/>
              </a:ext>
            </a:extLst>
          </p:cNvPr>
          <p:cNvCxnSpPr>
            <a:cxnSpLocks/>
          </p:cNvCxnSpPr>
          <p:nvPr/>
        </p:nvCxnSpPr>
        <p:spPr>
          <a:xfrm>
            <a:off x="9332851" y="5486535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D5B62BAA-CAEE-C740-A2CD-7E7D36E1582E}"/>
              </a:ext>
            </a:extLst>
          </p:cNvPr>
          <p:cNvCxnSpPr/>
          <p:nvPr/>
        </p:nvCxnSpPr>
        <p:spPr>
          <a:xfrm>
            <a:off x="9281377" y="5486535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1CC5E82C-7D06-2D4D-9744-A8FB19F88C1E}"/>
              </a:ext>
            </a:extLst>
          </p:cNvPr>
          <p:cNvCxnSpPr/>
          <p:nvPr/>
        </p:nvCxnSpPr>
        <p:spPr>
          <a:xfrm>
            <a:off x="9376754" y="5486535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C60419E9-708F-7840-971D-8C619F1D7E4E}"/>
              </a:ext>
            </a:extLst>
          </p:cNvPr>
          <p:cNvGrpSpPr/>
          <p:nvPr/>
        </p:nvGrpSpPr>
        <p:grpSpPr>
          <a:xfrm>
            <a:off x="9589209" y="5323033"/>
            <a:ext cx="175613" cy="356594"/>
            <a:chOff x="1999365" y="4023280"/>
            <a:chExt cx="175613" cy="356594"/>
          </a:xfrm>
        </p:grpSpPr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28BC6B2E-EB39-2A48-9BC4-71A9EDD225E3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079991C1-CF00-0D40-B293-4DD80FCEBA25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348DB787-A4A6-DF4A-9A90-EA2B5AEEE271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E0113C51-12BB-A644-80B4-5A04D3A70AD4}"/>
                </a:ext>
              </a:extLst>
            </p:cNvPr>
            <p:cNvCxnSpPr/>
            <p:nvPr/>
          </p:nvCxnSpPr>
          <p:spPr>
            <a:xfrm>
              <a:off x="2107613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FCEB0804-48DB-F040-A882-3AF8CF237172}"/>
              </a:ext>
            </a:extLst>
          </p:cNvPr>
          <p:cNvGrpSpPr/>
          <p:nvPr/>
        </p:nvGrpSpPr>
        <p:grpSpPr>
          <a:xfrm>
            <a:off x="10783424" y="5323033"/>
            <a:ext cx="175613" cy="356594"/>
            <a:chOff x="1999365" y="4023280"/>
            <a:chExt cx="175613" cy="356594"/>
          </a:xfrm>
        </p:grpSpPr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8296583C-D686-C64B-B69B-A50295B78F28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65F367EE-3CA0-D244-A77D-780487A70A2F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F9F1F70D-AEC1-FD43-84D3-570C383A168A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AC57EDE2-5F3E-4F41-A724-D3D259DFBEAD}"/>
                </a:ext>
              </a:extLst>
            </p:cNvPr>
            <p:cNvCxnSpPr/>
            <p:nvPr/>
          </p:nvCxnSpPr>
          <p:spPr>
            <a:xfrm>
              <a:off x="2107613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1" name="TextBox 270">
            <a:extLst>
              <a:ext uri="{FF2B5EF4-FFF2-40B4-BE49-F238E27FC236}">
                <a16:creationId xmlns:a16="http://schemas.microsoft.com/office/drawing/2014/main" id="{38C997E2-E8E8-434F-909B-AB4F1D697CBC}"/>
              </a:ext>
            </a:extLst>
          </p:cNvPr>
          <p:cNvSpPr txBox="1"/>
          <p:nvPr/>
        </p:nvSpPr>
        <p:spPr>
          <a:xfrm>
            <a:off x="8920330" y="5728309"/>
            <a:ext cx="2322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To Campus/WAN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B049D7F8-900F-2D47-94CB-20D879812BC2}"/>
              </a:ext>
            </a:extLst>
          </p:cNvPr>
          <p:cNvSpPr txBox="1"/>
          <p:nvPr/>
        </p:nvSpPr>
        <p:spPr>
          <a:xfrm>
            <a:off x="8679706" y="4072935"/>
            <a:ext cx="1032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Aggregation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7065B516-D236-B640-86D5-5019ED7451CB}"/>
              </a:ext>
            </a:extLst>
          </p:cNvPr>
          <p:cNvSpPr txBox="1"/>
          <p:nvPr/>
        </p:nvSpPr>
        <p:spPr>
          <a:xfrm>
            <a:off x="8719983" y="5257619"/>
            <a:ext cx="594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err="1"/>
              <a:t>ToR</a:t>
            </a:r>
            <a:endParaRPr lang="en-US" sz="1200"/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6A2C07B6-3A2C-2B45-9D1A-3F2A21BB92FF}"/>
              </a:ext>
            </a:extLst>
          </p:cNvPr>
          <p:cNvSpPr txBox="1"/>
          <p:nvPr/>
        </p:nvSpPr>
        <p:spPr>
          <a:xfrm>
            <a:off x="8949231" y="6102621"/>
            <a:ext cx="2322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4 Campus/WAN blocks</a:t>
            </a: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A692E8ED-FCE9-4B42-A1F5-561F660C5A92}"/>
              </a:ext>
            </a:extLst>
          </p:cNvPr>
          <p:cNvSpPr/>
          <p:nvPr/>
        </p:nvSpPr>
        <p:spPr>
          <a:xfrm>
            <a:off x="9509249" y="3950699"/>
            <a:ext cx="175613" cy="1635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DC702B9F-C564-9F42-BCF1-D3B0223F79C4}"/>
              </a:ext>
            </a:extLst>
          </p:cNvPr>
          <p:cNvSpPr/>
          <p:nvPr/>
        </p:nvSpPr>
        <p:spPr>
          <a:xfrm>
            <a:off x="9743400" y="3950699"/>
            <a:ext cx="175613" cy="1635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18DB0AF4-978D-204B-9670-9EDE3ADB3DD3}"/>
              </a:ext>
            </a:extLst>
          </p:cNvPr>
          <p:cNvSpPr/>
          <p:nvPr/>
        </p:nvSpPr>
        <p:spPr>
          <a:xfrm>
            <a:off x="10455945" y="3950699"/>
            <a:ext cx="175613" cy="1635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9FC7A5D0-1A90-C94B-AE50-DA2EE22DE8FB}"/>
              </a:ext>
            </a:extLst>
          </p:cNvPr>
          <p:cNvSpPr txBox="1"/>
          <p:nvPr/>
        </p:nvSpPr>
        <p:spPr>
          <a:xfrm>
            <a:off x="10844916" y="5160801"/>
            <a:ext cx="127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8x8 uplinks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4E29609E-9C8D-AD46-9A50-CE04328F7061}"/>
              </a:ext>
            </a:extLst>
          </p:cNvPr>
          <p:cNvSpPr txBox="1"/>
          <p:nvPr/>
        </p:nvSpPr>
        <p:spPr>
          <a:xfrm>
            <a:off x="10609239" y="4350512"/>
            <a:ext cx="127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4x16 downlinks</a:t>
            </a:r>
          </a:p>
        </p:txBody>
      </p: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BC24ABD3-D846-8043-A1F3-C4259A41F367}"/>
              </a:ext>
            </a:extLst>
          </p:cNvPr>
          <p:cNvCxnSpPr>
            <a:cxnSpLocks/>
            <a:stCxn id="275" idx="2"/>
            <a:endCxn id="244" idx="0"/>
          </p:cNvCxnSpPr>
          <p:nvPr/>
        </p:nvCxnSpPr>
        <p:spPr>
          <a:xfrm>
            <a:off x="9597056" y="4114201"/>
            <a:ext cx="0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01979E54-2994-8440-AE91-4639EA4C3A5D}"/>
              </a:ext>
            </a:extLst>
          </p:cNvPr>
          <p:cNvCxnSpPr>
            <a:cxnSpLocks/>
            <a:stCxn id="244" idx="0"/>
            <a:endCxn id="276" idx="2"/>
          </p:cNvCxnSpPr>
          <p:nvPr/>
        </p:nvCxnSpPr>
        <p:spPr>
          <a:xfrm flipV="1">
            <a:off x="9597056" y="4114201"/>
            <a:ext cx="234151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BF54BD20-6E1D-214C-AC16-6F2BC82B279D}"/>
              </a:ext>
            </a:extLst>
          </p:cNvPr>
          <p:cNvCxnSpPr>
            <a:cxnSpLocks/>
            <a:stCxn id="244" idx="0"/>
            <a:endCxn id="277" idx="2"/>
          </p:cNvCxnSpPr>
          <p:nvPr/>
        </p:nvCxnSpPr>
        <p:spPr>
          <a:xfrm flipV="1">
            <a:off x="9597056" y="4114201"/>
            <a:ext cx="946696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5B6EF389-3FF3-3D46-A71B-E59D9056F569}"/>
              </a:ext>
            </a:extLst>
          </p:cNvPr>
          <p:cNvCxnSpPr>
            <a:cxnSpLocks/>
            <a:stCxn id="245" idx="0"/>
            <a:endCxn id="275" idx="2"/>
          </p:cNvCxnSpPr>
          <p:nvPr/>
        </p:nvCxnSpPr>
        <p:spPr>
          <a:xfrm flipH="1" flipV="1">
            <a:off x="9597056" y="4114201"/>
            <a:ext cx="234151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21BF08BE-30B1-6743-A5A2-7C4A9D453A54}"/>
              </a:ext>
            </a:extLst>
          </p:cNvPr>
          <p:cNvCxnSpPr>
            <a:cxnSpLocks/>
            <a:stCxn id="245" idx="0"/>
            <a:endCxn id="276" idx="2"/>
          </p:cNvCxnSpPr>
          <p:nvPr/>
        </p:nvCxnSpPr>
        <p:spPr>
          <a:xfrm flipV="1">
            <a:off x="9831207" y="4114201"/>
            <a:ext cx="0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2908DDBE-3797-1140-8DC2-435916CAD916}"/>
              </a:ext>
            </a:extLst>
          </p:cNvPr>
          <p:cNvCxnSpPr>
            <a:cxnSpLocks/>
            <a:stCxn id="245" idx="0"/>
            <a:endCxn id="277" idx="2"/>
          </p:cNvCxnSpPr>
          <p:nvPr/>
        </p:nvCxnSpPr>
        <p:spPr>
          <a:xfrm flipV="1">
            <a:off x="9831207" y="4114201"/>
            <a:ext cx="712545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8A3300A8-3497-9144-A65D-26C8817C7ECF}"/>
              </a:ext>
            </a:extLst>
          </p:cNvPr>
          <p:cNvCxnSpPr>
            <a:cxnSpLocks/>
            <a:stCxn id="276" idx="2"/>
            <a:endCxn id="246" idx="0"/>
          </p:cNvCxnSpPr>
          <p:nvPr/>
        </p:nvCxnSpPr>
        <p:spPr>
          <a:xfrm>
            <a:off x="9831207" y="4114201"/>
            <a:ext cx="712545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81B83E0C-4970-3842-A53F-2B1C3A6BE50B}"/>
              </a:ext>
            </a:extLst>
          </p:cNvPr>
          <p:cNvCxnSpPr>
            <a:cxnSpLocks/>
            <a:stCxn id="275" idx="2"/>
            <a:endCxn id="246" idx="0"/>
          </p:cNvCxnSpPr>
          <p:nvPr/>
        </p:nvCxnSpPr>
        <p:spPr>
          <a:xfrm>
            <a:off x="9597056" y="4114201"/>
            <a:ext cx="946696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FEB75309-591F-284F-8E62-EFB5FAA6EC89}"/>
              </a:ext>
            </a:extLst>
          </p:cNvPr>
          <p:cNvCxnSpPr>
            <a:cxnSpLocks/>
            <a:stCxn id="277" idx="2"/>
            <a:endCxn id="246" idx="0"/>
          </p:cNvCxnSpPr>
          <p:nvPr/>
        </p:nvCxnSpPr>
        <p:spPr>
          <a:xfrm>
            <a:off x="10543752" y="4114201"/>
            <a:ext cx="0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TextBox 288">
            <a:extLst>
              <a:ext uri="{FF2B5EF4-FFF2-40B4-BE49-F238E27FC236}">
                <a16:creationId xmlns:a16="http://schemas.microsoft.com/office/drawing/2014/main" id="{48BFC40E-BA5E-284F-B9C5-01C2CBC3384C}"/>
              </a:ext>
            </a:extLst>
          </p:cNvPr>
          <p:cNvSpPr txBox="1"/>
          <p:nvPr/>
        </p:nvSpPr>
        <p:spPr>
          <a:xfrm>
            <a:off x="10508895" y="3554970"/>
            <a:ext cx="127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4x16 uplinks</a:t>
            </a:r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B9366C37-D52B-424A-AC9B-142F2A46DF15}"/>
              </a:ext>
            </a:extLst>
          </p:cNvPr>
          <p:cNvSpPr/>
          <p:nvPr/>
        </p:nvSpPr>
        <p:spPr>
          <a:xfrm>
            <a:off x="8629073" y="3803219"/>
            <a:ext cx="3178253" cy="22994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DDAB5DFB-E42D-C944-868D-EC218A4F0864}"/>
              </a:ext>
            </a:extLst>
          </p:cNvPr>
          <p:cNvCxnSpPr>
            <a:stCxn id="144" idx="0"/>
            <a:endCxn id="189" idx="2"/>
          </p:cNvCxnSpPr>
          <p:nvPr/>
        </p:nvCxnSpPr>
        <p:spPr>
          <a:xfrm flipV="1">
            <a:off x="5939070" y="2453766"/>
            <a:ext cx="77288" cy="1496933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D302AB97-A203-EC43-A857-3102B50CF1F8}"/>
              </a:ext>
            </a:extLst>
          </p:cNvPr>
          <p:cNvCxnSpPr>
            <a:stCxn id="144" idx="0"/>
            <a:endCxn id="227" idx="2"/>
          </p:cNvCxnSpPr>
          <p:nvPr/>
        </p:nvCxnSpPr>
        <p:spPr>
          <a:xfrm flipV="1">
            <a:off x="5939070" y="2453766"/>
            <a:ext cx="3278314" cy="1496933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52486456-2DF5-8C45-9FB7-C9D7FD815E9D}"/>
              </a:ext>
            </a:extLst>
          </p:cNvPr>
          <p:cNvCxnSpPr>
            <a:stCxn id="145" idx="0"/>
            <a:endCxn id="190" idx="2"/>
          </p:cNvCxnSpPr>
          <p:nvPr/>
        </p:nvCxnSpPr>
        <p:spPr>
          <a:xfrm flipV="1">
            <a:off x="6173221" y="2453766"/>
            <a:ext cx="77288" cy="1496933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6AFB78C8-114B-414B-BA8E-4D91DA9C8D4C}"/>
              </a:ext>
            </a:extLst>
          </p:cNvPr>
          <p:cNvCxnSpPr>
            <a:stCxn id="145" idx="0"/>
            <a:endCxn id="228" idx="2"/>
          </p:cNvCxnSpPr>
          <p:nvPr/>
        </p:nvCxnSpPr>
        <p:spPr>
          <a:xfrm flipV="1">
            <a:off x="6173221" y="2453766"/>
            <a:ext cx="3278314" cy="1496933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D1059A23-2385-934F-A2C6-B63AC102596D}"/>
              </a:ext>
            </a:extLst>
          </p:cNvPr>
          <p:cNvCxnSpPr>
            <a:stCxn id="146" idx="0"/>
            <a:endCxn id="191" idx="2"/>
          </p:cNvCxnSpPr>
          <p:nvPr/>
        </p:nvCxnSpPr>
        <p:spPr>
          <a:xfrm flipV="1">
            <a:off x="6885766" y="2453766"/>
            <a:ext cx="77288" cy="1496933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78643DA1-6DBB-A845-96FF-9ED3A86854AD}"/>
              </a:ext>
            </a:extLst>
          </p:cNvPr>
          <p:cNvCxnSpPr>
            <a:stCxn id="146" idx="0"/>
            <a:endCxn id="229" idx="2"/>
          </p:cNvCxnSpPr>
          <p:nvPr/>
        </p:nvCxnSpPr>
        <p:spPr>
          <a:xfrm flipV="1">
            <a:off x="6885766" y="2453766"/>
            <a:ext cx="3278314" cy="1496933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69F09CC3-D317-C54F-975D-801A04531A6D}"/>
              </a:ext>
            </a:extLst>
          </p:cNvPr>
          <p:cNvCxnSpPr>
            <a:stCxn id="275" idx="0"/>
            <a:endCxn id="189" idx="2"/>
          </p:cNvCxnSpPr>
          <p:nvPr/>
        </p:nvCxnSpPr>
        <p:spPr>
          <a:xfrm flipH="1" flipV="1">
            <a:off x="6016358" y="2453766"/>
            <a:ext cx="3580698" cy="1496933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25F53EE9-F001-5C47-B59A-6D6CD1F6E5F1}"/>
              </a:ext>
            </a:extLst>
          </p:cNvPr>
          <p:cNvCxnSpPr>
            <a:stCxn id="275" idx="0"/>
            <a:endCxn id="227" idx="2"/>
          </p:cNvCxnSpPr>
          <p:nvPr/>
        </p:nvCxnSpPr>
        <p:spPr>
          <a:xfrm flipH="1" flipV="1">
            <a:off x="9217384" y="2453766"/>
            <a:ext cx="379672" cy="1496933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789A0775-ABB8-8644-9A40-24F0EF59014D}"/>
              </a:ext>
            </a:extLst>
          </p:cNvPr>
          <p:cNvCxnSpPr>
            <a:stCxn id="276" idx="0"/>
            <a:endCxn id="190" idx="2"/>
          </p:cNvCxnSpPr>
          <p:nvPr/>
        </p:nvCxnSpPr>
        <p:spPr>
          <a:xfrm flipH="1" flipV="1">
            <a:off x="6250509" y="2453766"/>
            <a:ext cx="3580698" cy="1496933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3A4EE2B2-B20C-A641-B48A-5AE54110B97C}"/>
              </a:ext>
            </a:extLst>
          </p:cNvPr>
          <p:cNvCxnSpPr>
            <a:stCxn id="276" idx="0"/>
            <a:endCxn id="228" idx="2"/>
          </p:cNvCxnSpPr>
          <p:nvPr/>
        </p:nvCxnSpPr>
        <p:spPr>
          <a:xfrm flipH="1" flipV="1">
            <a:off x="9451535" y="2453766"/>
            <a:ext cx="379672" cy="1496933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A68D0C5B-2656-8942-82F2-F56D1EB0195E}"/>
              </a:ext>
            </a:extLst>
          </p:cNvPr>
          <p:cNvCxnSpPr>
            <a:cxnSpLocks/>
            <a:stCxn id="277" idx="0"/>
            <a:endCxn id="191" idx="2"/>
          </p:cNvCxnSpPr>
          <p:nvPr/>
        </p:nvCxnSpPr>
        <p:spPr>
          <a:xfrm flipH="1" flipV="1">
            <a:off x="6963054" y="2453766"/>
            <a:ext cx="3580698" cy="1496933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3274E083-9A3C-7241-BCF0-83382D0AAF61}"/>
              </a:ext>
            </a:extLst>
          </p:cNvPr>
          <p:cNvCxnSpPr>
            <a:stCxn id="277" idx="0"/>
            <a:endCxn id="229" idx="2"/>
          </p:cNvCxnSpPr>
          <p:nvPr/>
        </p:nvCxnSpPr>
        <p:spPr>
          <a:xfrm flipH="1" flipV="1">
            <a:off x="10164080" y="2453766"/>
            <a:ext cx="379672" cy="1496933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Arrow Connector 317">
            <a:extLst>
              <a:ext uri="{FF2B5EF4-FFF2-40B4-BE49-F238E27FC236}">
                <a16:creationId xmlns:a16="http://schemas.microsoft.com/office/drawing/2014/main" id="{AD34A12D-509B-8548-8693-2D753B0F6A64}"/>
              </a:ext>
            </a:extLst>
          </p:cNvPr>
          <p:cNvCxnSpPr>
            <a:cxnSpLocks/>
          </p:cNvCxnSpPr>
          <p:nvPr/>
        </p:nvCxnSpPr>
        <p:spPr>
          <a:xfrm>
            <a:off x="3805879" y="3598635"/>
            <a:ext cx="1642247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TextBox 322">
            <a:extLst>
              <a:ext uri="{FF2B5EF4-FFF2-40B4-BE49-F238E27FC236}">
                <a16:creationId xmlns:a16="http://schemas.microsoft.com/office/drawing/2014/main" id="{B5B87265-6664-0F48-86D0-97FFE2EC75A6}"/>
              </a:ext>
            </a:extLst>
          </p:cNvPr>
          <p:cNvSpPr txBox="1"/>
          <p:nvPr/>
        </p:nvSpPr>
        <p:spPr>
          <a:xfrm>
            <a:off x="8186700" y="2026340"/>
            <a:ext cx="510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..16..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F620A077-85BB-844C-8AD8-8F8E5EEC094E}"/>
              </a:ext>
            </a:extLst>
          </p:cNvPr>
          <p:cNvSpPr txBox="1"/>
          <p:nvPr/>
        </p:nvSpPr>
        <p:spPr>
          <a:xfrm>
            <a:off x="8149340" y="4487363"/>
            <a:ext cx="510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..16..</a:t>
            </a:r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A9377A03-93DD-9D46-A06F-9FBAFF0B5162}"/>
              </a:ext>
            </a:extLst>
          </p:cNvPr>
          <p:cNvSpPr/>
          <p:nvPr/>
        </p:nvSpPr>
        <p:spPr>
          <a:xfrm>
            <a:off x="326975" y="92832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400B5F72-88DF-4046-B31D-D5D0E8B87A34}"/>
              </a:ext>
            </a:extLst>
          </p:cNvPr>
          <p:cNvSpPr/>
          <p:nvPr/>
        </p:nvSpPr>
        <p:spPr>
          <a:xfrm>
            <a:off x="265386" y="372152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24B05D1E-4E5E-F74F-BADF-2F71F10783F1}"/>
              </a:ext>
            </a:extLst>
          </p:cNvPr>
          <p:cNvSpPr/>
          <p:nvPr/>
        </p:nvSpPr>
        <p:spPr>
          <a:xfrm>
            <a:off x="11345281" y="80340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EB673804-A926-9D40-92C7-1C6332227F96}"/>
              </a:ext>
            </a:extLst>
          </p:cNvPr>
          <p:cNvSpPr/>
          <p:nvPr/>
        </p:nvSpPr>
        <p:spPr>
          <a:xfrm>
            <a:off x="4710454" y="1542063"/>
            <a:ext cx="7240642" cy="48375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259BE8E0-BDFB-E64C-95B9-5F3C985FAA2C}"/>
              </a:ext>
            </a:extLst>
          </p:cNvPr>
          <p:cNvCxnSpPr/>
          <p:nvPr/>
        </p:nvCxnSpPr>
        <p:spPr>
          <a:xfrm>
            <a:off x="943727" y="5406259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BC487FC9-AE18-4B4C-B175-DEEBAEEE8513}"/>
              </a:ext>
            </a:extLst>
          </p:cNvPr>
          <p:cNvCxnSpPr/>
          <p:nvPr/>
        </p:nvCxnSpPr>
        <p:spPr>
          <a:xfrm>
            <a:off x="1270063" y="5410437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88B991FF-550D-C84D-962F-B5C5393737ED}"/>
              </a:ext>
            </a:extLst>
          </p:cNvPr>
          <p:cNvCxnSpPr/>
          <p:nvPr/>
        </p:nvCxnSpPr>
        <p:spPr>
          <a:xfrm>
            <a:off x="2463445" y="5410437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>
            <a:extLst>
              <a:ext uri="{FF2B5EF4-FFF2-40B4-BE49-F238E27FC236}">
                <a16:creationId xmlns:a16="http://schemas.microsoft.com/office/drawing/2014/main" id="{10ADD60C-1C1B-7746-B2AE-F604897EBB5D}"/>
              </a:ext>
            </a:extLst>
          </p:cNvPr>
          <p:cNvCxnSpPr/>
          <p:nvPr/>
        </p:nvCxnSpPr>
        <p:spPr>
          <a:xfrm>
            <a:off x="5761909" y="5483308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6FEC39D9-363A-E44B-A8B1-15C88C8CC013}"/>
              </a:ext>
            </a:extLst>
          </p:cNvPr>
          <p:cNvCxnSpPr/>
          <p:nvPr/>
        </p:nvCxnSpPr>
        <p:spPr>
          <a:xfrm>
            <a:off x="6091156" y="5486535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56DFD67E-1F7F-2A42-8870-032D5B6A7579}"/>
              </a:ext>
            </a:extLst>
          </p:cNvPr>
          <p:cNvCxnSpPr/>
          <p:nvPr/>
        </p:nvCxnSpPr>
        <p:spPr>
          <a:xfrm>
            <a:off x="7282127" y="5486535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AA8C5F5C-94FB-2848-9856-9E2C2DEB7C1D}"/>
              </a:ext>
            </a:extLst>
          </p:cNvPr>
          <p:cNvCxnSpPr/>
          <p:nvPr/>
        </p:nvCxnSpPr>
        <p:spPr>
          <a:xfrm>
            <a:off x="9427322" y="5486535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id="{47BA9D7E-01B6-6046-A302-38AC1337BAE5}"/>
              </a:ext>
            </a:extLst>
          </p:cNvPr>
          <p:cNvCxnSpPr/>
          <p:nvPr/>
        </p:nvCxnSpPr>
        <p:spPr>
          <a:xfrm>
            <a:off x="10945785" y="5486535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75FFCB74-9DC5-8C47-BFFC-F5E53FE8B978}"/>
              </a:ext>
            </a:extLst>
          </p:cNvPr>
          <p:cNvCxnSpPr/>
          <p:nvPr/>
        </p:nvCxnSpPr>
        <p:spPr>
          <a:xfrm>
            <a:off x="9749024" y="5486535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TextBox 338">
            <a:extLst>
              <a:ext uri="{FF2B5EF4-FFF2-40B4-BE49-F238E27FC236}">
                <a16:creationId xmlns:a16="http://schemas.microsoft.com/office/drawing/2014/main" id="{31F585F6-98A8-094B-9201-3B8D8E7FA2B6}"/>
              </a:ext>
            </a:extLst>
          </p:cNvPr>
          <p:cNvSpPr txBox="1"/>
          <p:nvPr/>
        </p:nvSpPr>
        <p:spPr>
          <a:xfrm>
            <a:off x="7362557" y="6409769"/>
            <a:ext cx="2322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~3840 servers in one block</a:t>
            </a: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B2B6E618-6846-D643-A401-5B31B5617706}"/>
              </a:ext>
            </a:extLst>
          </p:cNvPr>
          <p:cNvSpPr txBox="1"/>
          <p:nvPr/>
        </p:nvSpPr>
        <p:spPr>
          <a:xfrm>
            <a:off x="3351636" y="2666189"/>
            <a:ext cx="2322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Even more space</a:t>
            </a:r>
          </a:p>
          <a:p>
            <a:pPr algn="ctr"/>
            <a:r>
              <a:rPr lang="en-US" sz="1200"/>
              <a:t>Much larger applications</a:t>
            </a:r>
          </a:p>
          <a:p>
            <a:pPr algn="ctr"/>
            <a:r>
              <a:rPr lang="en-US" sz="1200"/>
              <a:t>Much more resilience</a:t>
            </a:r>
          </a:p>
          <a:p>
            <a:pPr algn="ctr"/>
            <a:r>
              <a:rPr lang="en-US" sz="1200"/>
              <a:t>~30% WAN bandwidth</a:t>
            </a:r>
          </a:p>
        </p:txBody>
      </p: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EEB9125E-7EB9-0142-9FF9-E28DD038468E}"/>
              </a:ext>
            </a:extLst>
          </p:cNvPr>
          <p:cNvCxnSpPr/>
          <p:nvPr/>
        </p:nvCxnSpPr>
        <p:spPr>
          <a:xfrm>
            <a:off x="1275392" y="2546387"/>
            <a:ext cx="3031" cy="193092"/>
          </a:xfrm>
          <a:prstGeom prst="line">
            <a:avLst/>
          </a:prstGeom>
          <a:ln w="38100" cmpd="dbl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>
            <a:extLst>
              <a:ext uri="{FF2B5EF4-FFF2-40B4-BE49-F238E27FC236}">
                <a16:creationId xmlns:a16="http://schemas.microsoft.com/office/drawing/2014/main" id="{475D38AF-D84F-BE4F-A9BD-153E54F1C4AE}"/>
              </a:ext>
            </a:extLst>
          </p:cNvPr>
          <p:cNvCxnSpPr/>
          <p:nvPr/>
        </p:nvCxnSpPr>
        <p:spPr>
          <a:xfrm>
            <a:off x="2462419" y="2545711"/>
            <a:ext cx="3031" cy="193092"/>
          </a:xfrm>
          <a:prstGeom prst="line">
            <a:avLst/>
          </a:prstGeom>
          <a:ln w="38100" cmpd="dbl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0E7FDC18-1B69-3E41-A762-D1275DC23256}"/>
              </a:ext>
            </a:extLst>
          </p:cNvPr>
          <p:cNvCxnSpPr/>
          <p:nvPr/>
        </p:nvCxnSpPr>
        <p:spPr>
          <a:xfrm>
            <a:off x="951211" y="2544714"/>
            <a:ext cx="3031" cy="193092"/>
          </a:xfrm>
          <a:prstGeom prst="line">
            <a:avLst/>
          </a:prstGeom>
          <a:ln w="38100" cmpd="dbl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047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FAC9C-B8A2-9141-B14E-C1AC18378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Connecting the data center in blocks</a:t>
            </a:r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A9377A03-93DD-9D46-A06F-9FBAFF0B5162}"/>
              </a:ext>
            </a:extLst>
          </p:cNvPr>
          <p:cNvSpPr/>
          <p:nvPr/>
        </p:nvSpPr>
        <p:spPr>
          <a:xfrm>
            <a:off x="326975" y="92832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91" name="Content Placeholder 2">
            <a:extLst>
              <a:ext uri="{FF2B5EF4-FFF2-40B4-BE49-F238E27FC236}">
                <a16:creationId xmlns:a16="http://schemas.microsoft.com/office/drawing/2014/main" id="{26C2661A-3C1C-0E48-B80D-BFA18EB84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2368" y="1685800"/>
            <a:ext cx="7441431" cy="4491163"/>
          </a:xfrm>
        </p:spPr>
        <p:txBody>
          <a:bodyPr>
            <a:normAutofit/>
          </a:bodyPr>
          <a:lstStyle/>
          <a:p>
            <a:r>
              <a:rPr lang="en-US" sz="2400"/>
              <a:t>Small power/space footprint (mini DC)</a:t>
            </a:r>
          </a:p>
          <a:p>
            <a:pPr lvl="1"/>
            <a:r>
              <a:rPr lang="en-US"/>
              <a:t>Suitable for </a:t>
            </a:r>
            <a:r>
              <a:rPr lang="en-US" err="1"/>
              <a:t>colos</a:t>
            </a:r>
            <a:r>
              <a:rPr lang="en-US"/>
              <a:t>, edge</a:t>
            </a:r>
          </a:p>
          <a:p>
            <a:r>
              <a:rPr lang="en-US" sz="2400"/>
              <a:t>*Small application footprint</a:t>
            </a:r>
          </a:p>
          <a:p>
            <a:r>
              <a:rPr lang="en-US" sz="2400"/>
              <a:t>~20% WAN bandwidth out of each </a:t>
            </a:r>
            <a:r>
              <a:rPr lang="en-US" sz="2400" err="1"/>
              <a:t>ToR</a:t>
            </a:r>
            <a:endParaRPr lang="en-US" sz="2400"/>
          </a:p>
          <a:p>
            <a:pPr lvl="1"/>
            <a:r>
              <a:rPr lang="en-US">
                <a:solidFill>
                  <a:schemeClr val="accent1"/>
                </a:solidFill>
              </a:rPr>
              <a:t>Limited WAN burst bandwidth, but more resilient to </a:t>
            </a:r>
            <a:r>
              <a:rPr lang="en-US" err="1">
                <a:solidFill>
                  <a:schemeClr val="accent1"/>
                </a:solidFill>
              </a:rPr>
              <a:t>ToR</a:t>
            </a:r>
            <a:r>
              <a:rPr lang="en-US">
                <a:solidFill>
                  <a:schemeClr val="accent1"/>
                </a:solidFill>
              </a:rPr>
              <a:t> failures</a:t>
            </a:r>
          </a:p>
          <a:p>
            <a:pPr lvl="1"/>
            <a:r>
              <a:rPr lang="en-US">
                <a:solidFill>
                  <a:schemeClr val="accent1"/>
                </a:solidFill>
              </a:rPr>
              <a:t>Changes to WAN fabric connectivity will be reflected in the </a:t>
            </a:r>
            <a:r>
              <a:rPr lang="en-US" err="1">
                <a:solidFill>
                  <a:schemeClr val="accent1"/>
                </a:solidFill>
              </a:rPr>
              <a:t>ToR</a:t>
            </a:r>
            <a:r>
              <a:rPr lang="en-US">
                <a:solidFill>
                  <a:schemeClr val="accent1"/>
                </a:solidFill>
              </a:rPr>
              <a:t> switches (blast radius)</a:t>
            </a:r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1EC15111-F3D5-FF4A-BC4B-14B91FBD7D49}"/>
              </a:ext>
            </a:extLst>
          </p:cNvPr>
          <p:cNvSpPr/>
          <p:nvPr/>
        </p:nvSpPr>
        <p:spPr>
          <a:xfrm>
            <a:off x="240904" y="1685800"/>
            <a:ext cx="3449170" cy="14836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C1E31024-9886-0B4C-A328-7EA712DA67D5}"/>
              </a:ext>
            </a:extLst>
          </p:cNvPr>
          <p:cNvSpPr/>
          <p:nvPr/>
        </p:nvSpPr>
        <p:spPr>
          <a:xfrm>
            <a:off x="789427" y="2382885"/>
            <a:ext cx="175613" cy="163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B20BCA7B-084D-0A48-B754-6BEFA097EDE9}"/>
              </a:ext>
            </a:extLst>
          </p:cNvPr>
          <p:cNvSpPr/>
          <p:nvPr/>
        </p:nvSpPr>
        <p:spPr>
          <a:xfrm>
            <a:off x="1042754" y="1849885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89562464-96F3-8D45-8F60-C6FD34981CE8}"/>
              </a:ext>
            </a:extLst>
          </p:cNvPr>
          <p:cNvSpPr/>
          <p:nvPr/>
        </p:nvSpPr>
        <p:spPr>
          <a:xfrm>
            <a:off x="1276905" y="1849885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D3A9F62A-5D80-DD4D-BA7F-6704C54C3019}"/>
              </a:ext>
            </a:extLst>
          </p:cNvPr>
          <p:cNvSpPr/>
          <p:nvPr/>
        </p:nvSpPr>
        <p:spPr>
          <a:xfrm>
            <a:off x="1989450" y="1849885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0F32BE21-E31D-0F47-9ABF-0C62A6B88E93}"/>
              </a:ext>
            </a:extLst>
          </p:cNvPr>
          <p:cNvSpPr txBox="1"/>
          <p:nvPr/>
        </p:nvSpPr>
        <p:spPr>
          <a:xfrm>
            <a:off x="1511056" y="1793136"/>
            <a:ext cx="422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..4..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D0EAA0F8-944E-0842-A184-D3D6C93E0087}"/>
              </a:ext>
            </a:extLst>
          </p:cNvPr>
          <p:cNvSpPr txBox="1"/>
          <p:nvPr/>
        </p:nvSpPr>
        <p:spPr>
          <a:xfrm>
            <a:off x="1534268" y="2311776"/>
            <a:ext cx="491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..16..</a:t>
            </a:r>
          </a:p>
        </p:txBody>
      </p: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08D458A8-72B3-E34C-989A-BA09823EFAE5}"/>
              </a:ext>
            </a:extLst>
          </p:cNvPr>
          <p:cNvCxnSpPr>
            <a:stCxn id="293" idx="0"/>
            <a:endCxn id="295" idx="2"/>
          </p:cNvCxnSpPr>
          <p:nvPr/>
        </p:nvCxnSpPr>
        <p:spPr>
          <a:xfrm flipV="1">
            <a:off x="877234" y="2013387"/>
            <a:ext cx="253327" cy="369498"/>
          </a:xfrm>
          <a:prstGeom prst="line">
            <a:avLst/>
          </a:prstGeom>
          <a:ln w="254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4869473F-2F9F-E04C-A1D5-7A9832E03484}"/>
              </a:ext>
            </a:extLst>
          </p:cNvPr>
          <p:cNvCxnSpPr>
            <a:stCxn id="293" idx="0"/>
            <a:endCxn id="297" idx="2"/>
          </p:cNvCxnSpPr>
          <p:nvPr/>
        </p:nvCxnSpPr>
        <p:spPr>
          <a:xfrm flipV="1">
            <a:off x="877234" y="2013387"/>
            <a:ext cx="487478" cy="369498"/>
          </a:xfrm>
          <a:prstGeom prst="line">
            <a:avLst/>
          </a:prstGeom>
          <a:ln w="254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5F18A884-B929-4943-917F-280862B8D4C9}"/>
              </a:ext>
            </a:extLst>
          </p:cNvPr>
          <p:cNvCxnSpPr>
            <a:stCxn id="293" idx="0"/>
            <a:endCxn id="299" idx="2"/>
          </p:cNvCxnSpPr>
          <p:nvPr/>
        </p:nvCxnSpPr>
        <p:spPr>
          <a:xfrm flipV="1">
            <a:off x="877234" y="2013387"/>
            <a:ext cx="1200023" cy="369498"/>
          </a:xfrm>
          <a:prstGeom prst="line">
            <a:avLst/>
          </a:prstGeom>
          <a:ln w="254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A5F8F923-040D-1443-8150-4F2BAC322494}"/>
              </a:ext>
            </a:extLst>
          </p:cNvPr>
          <p:cNvCxnSpPr>
            <a:cxnSpLocks/>
            <a:endCxn id="295" idx="2"/>
          </p:cNvCxnSpPr>
          <p:nvPr/>
        </p:nvCxnSpPr>
        <p:spPr>
          <a:xfrm flipH="1" flipV="1">
            <a:off x="1130561" y="2013387"/>
            <a:ext cx="55512" cy="369498"/>
          </a:xfrm>
          <a:prstGeom prst="line">
            <a:avLst/>
          </a:prstGeom>
          <a:ln w="254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801E7596-0158-FD41-B175-F0940877D4E6}"/>
              </a:ext>
            </a:extLst>
          </p:cNvPr>
          <p:cNvCxnSpPr>
            <a:cxnSpLocks/>
            <a:endCxn id="297" idx="2"/>
          </p:cNvCxnSpPr>
          <p:nvPr/>
        </p:nvCxnSpPr>
        <p:spPr>
          <a:xfrm flipV="1">
            <a:off x="1186073" y="2013387"/>
            <a:ext cx="178639" cy="369498"/>
          </a:xfrm>
          <a:prstGeom prst="line">
            <a:avLst/>
          </a:prstGeom>
          <a:ln w="254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FCDFE81B-CDE6-4B4A-9D4A-38BC9A402811}"/>
              </a:ext>
            </a:extLst>
          </p:cNvPr>
          <p:cNvCxnSpPr>
            <a:cxnSpLocks/>
            <a:endCxn id="299" idx="2"/>
          </p:cNvCxnSpPr>
          <p:nvPr/>
        </p:nvCxnSpPr>
        <p:spPr>
          <a:xfrm flipV="1">
            <a:off x="1186073" y="2013387"/>
            <a:ext cx="891184" cy="369498"/>
          </a:xfrm>
          <a:prstGeom prst="line">
            <a:avLst/>
          </a:prstGeom>
          <a:ln w="254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EB59F22D-950F-4041-80D1-743D57FCE4F3}"/>
              </a:ext>
            </a:extLst>
          </p:cNvPr>
          <p:cNvCxnSpPr>
            <a:cxnSpLocks/>
            <a:endCxn id="295" idx="2"/>
          </p:cNvCxnSpPr>
          <p:nvPr/>
        </p:nvCxnSpPr>
        <p:spPr>
          <a:xfrm flipH="1" flipV="1">
            <a:off x="1130561" y="2013387"/>
            <a:ext cx="1273701" cy="369498"/>
          </a:xfrm>
          <a:prstGeom prst="line">
            <a:avLst/>
          </a:prstGeom>
          <a:ln w="254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id="{A5F99EAD-343A-3948-9E58-B6CE9354E371}"/>
              </a:ext>
            </a:extLst>
          </p:cNvPr>
          <p:cNvCxnSpPr>
            <a:cxnSpLocks/>
            <a:endCxn id="297" idx="2"/>
          </p:cNvCxnSpPr>
          <p:nvPr/>
        </p:nvCxnSpPr>
        <p:spPr>
          <a:xfrm flipH="1" flipV="1">
            <a:off x="1364712" y="2013387"/>
            <a:ext cx="1039550" cy="369498"/>
          </a:xfrm>
          <a:prstGeom prst="line">
            <a:avLst/>
          </a:prstGeom>
          <a:ln w="254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57BC2CA7-E5C5-034C-BDEE-E5CFBBD8E575}"/>
              </a:ext>
            </a:extLst>
          </p:cNvPr>
          <p:cNvCxnSpPr>
            <a:cxnSpLocks/>
            <a:stCxn id="349" idx="0"/>
            <a:endCxn id="299" idx="2"/>
          </p:cNvCxnSpPr>
          <p:nvPr/>
        </p:nvCxnSpPr>
        <p:spPr>
          <a:xfrm flipH="1" flipV="1">
            <a:off x="2077257" y="2013387"/>
            <a:ext cx="314895" cy="369498"/>
          </a:xfrm>
          <a:prstGeom prst="line">
            <a:avLst/>
          </a:prstGeom>
          <a:ln w="254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TextBox 321">
            <a:extLst>
              <a:ext uri="{FF2B5EF4-FFF2-40B4-BE49-F238E27FC236}">
                <a16:creationId xmlns:a16="http://schemas.microsoft.com/office/drawing/2014/main" id="{A5274CFF-8BEE-3B45-B1DA-EF7D148D9376}"/>
              </a:ext>
            </a:extLst>
          </p:cNvPr>
          <p:cNvSpPr txBox="1"/>
          <p:nvPr/>
        </p:nvSpPr>
        <p:spPr>
          <a:xfrm>
            <a:off x="2492068" y="2198186"/>
            <a:ext cx="127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16x8 uplinks</a:t>
            </a: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C78D88FD-4D8E-5647-B4DF-58F988A9273D}"/>
              </a:ext>
            </a:extLst>
          </p:cNvPr>
          <p:cNvSpPr txBox="1"/>
          <p:nvPr/>
        </p:nvSpPr>
        <p:spPr>
          <a:xfrm>
            <a:off x="2492068" y="1849885"/>
            <a:ext cx="127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4x32 downlinks</a:t>
            </a:r>
          </a:p>
        </p:txBody>
      </p: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65BB8B88-FD60-024C-A29E-3C00F0C01438}"/>
              </a:ext>
            </a:extLst>
          </p:cNvPr>
          <p:cNvCxnSpPr>
            <a:cxnSpLocks/>
          </p:cNvCxnSpPr>
          <p:nvPr/>
        </p:nvCxnSpPr>
        <p:spPr>
          <a:xfrm>
            <a:off x="853772" y="2546387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>
            <a:extLst>
              <a:ext uri="{FF2B5EF4-FFF2-40B4-BE49-F238E27FC236}">
                <a16:creationId xmlns:a16="http://schemas.microsoft.com/office/drawing/2014/main" id="{AA31DFBF-D0FD-9E4E-8440-E0BEBA214FFF}"/>
              </a:ext>
            </a:extLst>
          </p:cNvPr>
          <p:cNvCxnSpPr/>
          <p:nvPr/>
        </p:nvCxnSpPr>
        <p:spPr>
          <a:xfrm>
            <a:off x="802298" y="2546387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1E180E74-BF2E-DD4E-857D-5736DD0482FF}"/>
              </a:ext>
            </a:extLst>
          </p:cNvPr>
          <p:cNvCxnSpPr/>
          <p:nvPr/>
        </p:nvCxnSpPr>
        <p:spPr>
          <a:xfrm>
            <a:off x="897675" y="2546387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710BD645-369B-7D41-819C-461C70D11436}"/>
              </a:ext>
            </a:extLst>
          </p:cNvPr>
          <p:cNvGrpSpPr/>
          <p:nvPr/>
        </p:nvGrpSpPr>
        <p:grpSpPr>
          <a:xfrm>
            <a:off x="1110130" y="2382885"/>
            <a:ext cx="175613" cy="356594"/>
            <a:chOff x="1999365" y="4023280"/>
            <a:chExt cx="175613" cy="356594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56A783A8-AE39-4249-A67D-AF8E106D3615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335C80F3-7C3B-564E-B610-375E591F0A9F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AA347378-60E9-144A-8CBA-85AC50FD23F2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F47332B3-1AFD-EC46-B141-B129140EDFAB}"/>
                </a:ext>
              </a:extLst>
            </p:cNvPr>
            <p:cNvCxnSpPr/>
            <p:nvPr/>
          </p:nvCxnSpPr>
          <p:spPr>
            <a:xfrm>
              <a:off x="2107613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22538BB5-17A3-7643-A4D9-4BAE90D8B872}"/>
              </a:ext>
            </a:extLst>
          </p:cNvPr>
          <p:cNvGrpSpPr/>
          <p:nvPr/>
        </p:nvGrpSpPr>
        <p:grpSpPr>
          <a:xfrm>
            <a:off x="2304345" y="2382885"/>
            <a:ext cx="175613" cy="356594"/>
            <a:chOff x="1999365" y="4023280"/>
            <a:chExt cx="175613" cy="356594"/>
          </a:xfrm>
        </p:grpSpPr>
        <p:sp>
          <p:nvSpPr>
            <p:cNvPr id="349" name="Rectangle 348">
              <a:extLst>
                <a:ext uri="{FF2B5EF4-FFF2-40B4-BE49-F238E27FC236}">
                  <a16:creationId xmlns:a16="http://schemas.microsoft.com/office/drawing/2014/main" id="{78898309-0810-8E49-B4A3-418DE5232805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0F723F6E-010F-CF4F-8B14-F79E1A8E115C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46D352A3-923A-FA4E-8D1E-C82A0D7752F1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48D3B9A3-1CE1-EE4F-BD0A-50EFBB05C9D5}"/>
                </a:ext>
              </a:extLst>
            </p:cNvPr>
            <p:cNvCxnSpPr/>
            <p:nvPr/>
          </p:nvCxnSpPr>
          <p:spPr>
            <a:xfrm>
              <a:off x="2107613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3" name="TextBox 352">
            <a:extLst>
              <a:ext uri="{FF2B5EF4-FFF2-40B4-BE49-F238E27FC236}">
                <a16:creationId xmlns:a16="http://schemas.microsoft.com/office/drawing/2014/main" id="{A2836EBA-2056-0648-9A3C-BF3D53715C42}"/>
              </a:ext>
            </a:extLst>
          </p:cNvPr>
          <p:cNvSpPr txBox="1"/>
          <p:nvPr/>
        </p:nvSpPr>
        <p:spPr>
          <a:xfrm>
            <a:off x="441251" y="2788161"/>
            <a:ext cx="2322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20x2 servers, 4 WAN links per </a:t>
            </a:r>
            <a:r>
              <a:rPr lang="en-US" sz="1200" err="1"/>
              <a:t>ToR</a:t>
            </a:r>
            <a:endParaRPr lang="en-US" sz="1200"/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4A332A8C-6DE7-EB46-A608-8E71DC7F39B5}"/>
              </a:ext>
            </a:extLst>
          </p:cNvPr>
          <p:cNvSpPr txBox="1"/>
          <p:nvPr/>
        </p:nvSpPr>
        <p:spPr>
          <a:xfrm>
            <a:off x="372981" y="1797025"/>
            <a:ext cx="594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Spine</a:t>
            </a:r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F337D6A6-486E-1941-B7F7-0790A80E492D}"/>
              </a:ext>
            </a:extLst>
          </p:cNvPr>
          <p:cNvSpPr txBox="1"/>
          <p:nvPr/>
        </p:nvSpPr>
        <p:spPr>
          <a:xfrm>
            <a:off x="240904" y="2317471"/>
            <a:ext cx="594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err="1"/>
              <a:t>ToR</a:t>
            </a:r>
            <a:endParaRPr lang="en-US" sz="1200"/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id="{389E3708-D492-3644-A8DD-84E55331FCEC}"/>
              </a:ext>
            </a:extLst>
          </p:cNvPr>
          <p:cNvSpPr txBox="1"/>
          <p:nvPr/>
        </p:nvSpPr>
        <p:spPr>
          <a:xfrm>
            <a:off x="810650" y="3176385"/>
            <a:ext cx="2322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~640 servers in one block</a:t>
            </a:r>
          </a:p>
        </p:txBody>
      </p:sp>
      <p:cxnSp>
        <p:nvCxnSpPr>
          <p:cNvPr id="357" name="Straight Connector 356">
            <a:extLst>
              <a:ext uri="{FF2B5EF4-FFF2-40B4-BE49-F238E27FC236}">
                <a16:creationId xmlns:a16="http://schemas.microsoft.com/office/drawing/2014/main" id="{971BA6F9-F34E-EA4B-85A4-B7CB456E8839}"/>
              </a:ext>
            </a:extLst>
          </p:cNvPr>
          <p:cNvCxnSpPr/>
          <p:nvPr/>
        </p:nvCxnSpPr>
        <p:spPr>
          <a:xfrm>
            <a:off x="1275392" y="2546387"/>
            <a:ext cx="3031" cy="193092"/>
          </a:xfrm>
          <a:prstGeom prst="line">
            <a:avLst/>
          </a:prstGeom>
          <a:ln w="38100" cmpd="dbl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AC2741FE-07B6-5A40-9502-489B3307C8AC}"/>
              </a:ext>
            </a:extLst>
          </p:cNvPr>
          <p:cNvCxnSpPr/>
          <p:nvPr/>
        </p:nvCxnSpPr>
        <p:spPr>
          <a:xfrm>
            <a:off x="2462419" y="2545711"/>
            <a:ext cx="3031" cy="193092"/>
          </a:xfrm>
          <a:prstGeom prst="line">
            <a:avLst/>
          </a:prstGeom>
          <a:ln w="38100" cmpd="dbl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>
            <a:extLst>
              <a:ext uri="{FF2B5EF4-FFF2-40B4-BE49-F238E27FC236}">
                <a16:creationId xmlns:a16="http://schemas.microsoft.com/office/drawing/2014/main" id="{C1563E99-AE48-7444-A4B5-723880DD5EE9}"/>
              </a:ext>
            </a:extLst>
          </p:cNvPr>
          <p:cNvCxnSpPr/>
          <p:nvPr/>
        </p:nvCxnSpPr>
        <p:spPr>
          <a:xfrm>
            <a:off x="951211" y="2544714"/>
            <a:ext cx="3031" cy="193092"/>
          </a:xfrm>
          <a:prstGeom prst="line">
            <a:avLst/>
          </a:prstGeom>
          <a:ln w="38100" cmpd="dbl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848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FAC9C-B8A2-9141-B14E-C1AC18378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Connecting the data center in blocks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E615E4D-BED8-3344-A17A-76B51E4CDEC5}"/>
              </a:ext>
            </a:extLst>
          </p:cNvPr>
          <p:cNvSpPr txBox="1"/>
          <p:nvPr/>
        </p:nvSpPr>
        <p:spPr>
          <a:xfrm>
            <a:off x="810650" y="3176385"/>
            <a:ext cx="2322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~640 servers in one block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DE09C53-1FAA-F848-914E-C5FA95E06535}"/>
              </a:ext>
            </a:extLst>
          </p:cNvPr>
          <p:cNvSpPr/>
          <p:nvPr/>
        </p:nvSpPr>
        <p:spPr>
          <a:xfrm>
            <a:off x="240904" y="4549850"/>
            <a:ext cx="3449170" cy="14836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DAE8C6B-9F7A-C048-B4CD-8DE4B355B74B}"/>
              </a:ext>
            </a:extLst>
          </p:cNvPr>
          <p:cNvSpPr/>
          <p:nvPr/>
        </p:nvSpPr>
        <p:spPr>
          <a:xfrm>
            <a:off x="789427" y="5246935"/>
            <a:ext cx="175613" cy="163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C9E4EF1-6E92-4245-AF5A-F04612EF9AF4}"/>
              </a:ext>
            </a:extLst>
          </p:cNvPr>
          <p:cNvSpPr/>
          <p:nvPr/>
        </p:nvSpPr>
        <p:spPr>
          <a:xfrm>
            <a:off x="1042754" y="4713935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3A09D68-EE03-BB40-B579-55304F85925A}"/>
              </a:ext>
            </a:extLst>
          </p:cNvPr>
          <p:cNvSpPr/>
          <p:nvPr/>
        </p:nvSpPr>
        <p:spPr>
          <a:xfrm>
            <a:off x="1276905" y="4713935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2E74814-E98A-5C4F-9198-C3A78C5AEC46}"/>
              </a:ext>
            </a:extLst>
          </p:cNvPr>
          <p:cNvSpPr/>
          <p:nvPr/>
        </p:nvSpPr>
        <p:spPr>
          <a:xfrm>
            <a:off x="1989450" y="4713935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BA5B600-E152-BE41-A751-F00C9FA394D5}"/>
              </a:ext>
            </a:extLst>
          </p:cNvPr>
          <p:cNvSpPr txBox="1"/>
          <p:nvPr/>
        </p:nvSpPr>
        <p:spPr>
          <a:xfrm>
            <a:off x="1452518" y="4657186"/>
            <a:ext cx="510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 8..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A89C207-A240-114C-B9CF-3F32D0B46F21}"/>
              </a:ext>
            </a:extLst>
          </p:cNvPr>
          <p:cNvSpPr txBox="1"/>
          <p:nvPr/>
        </p:nvSpPr>
        <p:spPr>
          <a:xfrm>
            <a:off x="1534268" y="5175826"/>
            <a:ext cx="491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..32..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C8D8A64-A8E3-C341-97A8-A46A99702DB9}"/>
              </a:ext>
            </a:extLst>
          </p:cNvPr>
          <p:cNvCxnSpPr>
            <a:stCxn id="71" idx="0"/>
            <a:endCxn id="72" idx="2"/>
          </p:cNvCxnSpPr>
          <p:nvPr/>
        </p:nvCxnSpPr>
        <p:spPr>
          <a:xfrm flipV="1">
            <a:off x="877234" y="4877437"/>
            <a:ext cx="253327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0E28E1C-8DE5-CA47-A365-847C549B78F5}"/>
              </a:ext>
            </a:extLst>
          </p:cNvPr>
          <p:cNvCxnSpPr>
            <a:stCxn id="71" idx="0"/>
            <a:endCxn id="73" idx="2"/>
          </p:cNvCxnSpPr>
          <p:nvPr/>
        </p:nvCxnSpPr>
        <p:spPr>
          <a:xfrm flipV="1">
            <a:off x="877234" y="4877437"/>
            <a:ext cx="487478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94003F7-00B2-C24B-8045-981E4A217E80}"/>
              </a:ext>
            </a:extLst>
          </p:cNvPr>
          <p:cNvCxnSpPr>
            <a:stCxn id="71" idx="0"/>
            <a:endCxn id="74" idx="2"/>
          </p:cNvCxnSpPr>
          <p:nvPr/>
        </p:nvCxnSpPr>
        <p:spPr>
          <a:xfrm flipV="1">
            <a:off x="877234" y="4877437"/>
            <a:ext cx="1200023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31DB507-7966-DE4B-A49E-B7CDEB684718}"/>
              </a:ext>
            </a:extLst>
          </p:cNvPr>
          <p:cNvCxnSpPr>
            <a:cxnSpLocks/>
            <a:endCxn id="72" idx="2"/>
          </p:cNvCxnSpPr>
          <p:nvPr/>
        </p:nvCxnSpPr>
        <p:spPr>
          <a:xfrm flipH="1" flipV="1">
            <a:off x="1130561" y="4877437"/>
            <a:ext cx="55512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49F1748-A28F-BF40-8066-ADBD110B7571}"/>
              </a:ext>
            </a:extLst>
          </p:cNvPr>
          <p:cNvCxnSpPr>
            <a:cxnSpLocks/>
            <a:endCxn id="73" idx="2"/>
          </p:cNvCxnSpPr>
          <p:nvPr/>
        </p:nvCxnSpPr>
        <p:spPr>
          <a:xfrm flipV="1">
            <a:off x="1186073" y="4877437"/>
            <a:ext cx="178639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C21D16F-3A9D-EE4E-84C7-FC188C4E4E3A}"/>
              </a:ext>
            </a:extLst>
          </p:cNvPr>
          <p:cNvCxnSpPr>
            <a:cxnSpLocks/>
            <a:endCxn id="74" idx="2"/>
          </p:cNvCxnSpPr>
          <p:nvPr/>
        </p:nvCxnSpPr>
        <p:spPr>
          <a:xfrm flipV="1">
            <a:off x="1186073" y="4877437"/>
            <a:ext cx="891184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3D08ED7-7BC8-8B49-8F17-46F85FD3F336}"/>
              </a:ext>
            </a:extLst>
          </p:cNvPr>
          <p:cNvCxnSpPr>
            <a:cxnSpLocks/>
            <a:endCxn id="72" idx="2"/>
          </p:cNvCxnSpPr>
          <p:nvPr/>
        </p:nvCxnSpPr>
        <p:spPr>
          <a:xfrm flipH="1" flipV="1">
            <a:off x="1130561" y="4877437"/>
            <a:ext cx="1273701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EC9C084-0A73-544C-A801-E773BB812B9D}"/>
              </a:ext>
            </a:extLst>
          </p:cNvPr>
          <p:cNvCxnSpPr>
            <a:cxnSpLocks/>
            <a:endCxn id="73" idx="2"/>
          </p:cNvCxnSpPr>
          <p:nvPr/>
        </p:nvCxnSpPr>
        <p:spPr>
          <a:xfrm flipH="1" flipV="1">
            <a:off x="1364712" y="4877437"/>
            <a:ext cx="1039550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3E1C03B-D4AA-7E41-9BAB-F42A27AEFC54}"/>
              </a:ext>
            </a:extLst>
          </p:cNvPr>
          <p:cNvCxnSpPr>
            <a:cxnSpLocks/>
            <a:stCxn id="97" idx="0"/>
            <a:endCxn id="74" idx="2"/>
          </p:cNvCxnSpPr>
          <p:nvPr/>
        </p:nvCxnSpPr>
        <p:spPr>
          <a:xfrm flipH="1" flipV="1">
            <a:off x="2077257" y="4877437"/>
            <a:ext cx="314895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03F371FC-24F7-5C46-879D-DFE5ABFE0D94}"/>
              </a:ext>
            </a:extLst>
          </p:cNvPr>
          <p:cNvSpPr txBox="1"/>
          <p:nvPr/>
        </p:nvSpPr>
        <p:spPr>
          <a:xfrm>
            <a:off x="2492068" y="5062236"/>
            <a:ext cx="127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32x16 uplinks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83D480C-5BC8-CF4B-B06C-B568FD3CF298}"/>
              </a:ext>
            </a:extLst>
          </p:cNvPr>
          <p:cNvSpPr txBox="1"/>
          <p:nvPr/>
        </p:nvSpPr>
        <p:spPr>
          <a:xfrm>
            <a:off x="2492068" y="4713935"/>
            <a:ext cx="127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8x32 downlinks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C3AC389-7AEF-3946-BEB8-2C3BC24E444E}"/>
              </a:ext>
            </a:extLst>
          </p:cNvPr>
          <p:cNvCxnSpPr>
            <a:cxnSpLocks/>
          </p:cNvCxnSpPr>
          <p:nvPr/>
        </p:nvCxnSpPr>
        <p:spPr>
          <a:xfrm>
            <a:off x="853772" y="5410437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439E9E9-2595-C54C-840A-1FFA76513B2D}"/>
              </a:ext>
            </a:extLst>
          </p:cNvPr>
          <p:cNvCxnSpPr/>
          <p:nvPr/>
        </p:nvCxnSpPr>
        <p:spPr>
          <a:xfrm>
            <a:off x="802298" y="5410437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557FCC11-C864-3E49-B3A1-D2D76D71D433}"/>
              </a:ext>
            </a:extLst>
          </p:cNvPr>
          <p:cNvCxnSpPr/>
          <p:nvPr/>
        </p:nvCxnSpPr>
        <p:spPr>
          <a:xfrm>
            <a:off x="897675" y="5410437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C8444F0-A534-CD49-A47C-15FA4EE9E44B}"/>
              </a:ext>
            </a:extLst>
          </p:cNvPr>
          <p:cNvGrpSpPr/>
          <p:nvPr/>
        </p:nvGrpSpPr>
        <p:grpSpPr>
          <a:xfrm>
            <a:off x="1110130" y="5246935"/>
            <a:ext cx="175613" cy="356594"/>
            <a:chOff x="1999365" y="4023280"/>
            <a:chExt cx="175613" cy="356594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107236D6-C733-2940-A860-5737F7F96501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2C7574E-600A-C54C-9594-55F5485A0E36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8EEAFF0-3DB9-5E42-8D7A-BD7C926AB8BE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AB7964F-6FEE-4C4B-AB6D-0352AB32567C}"/>
                </a:ext>
              </a:extLst>
            </p:cNvPr>
            <p:cNvCxnSpPr/>
            <p:nvPr/>
          </p:nvCxnSpPr>
          <p:spPr>
            <a:xfrm>
              <a:off x="2107613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9EC758B-2BD3-FA4F-A7C3-8884527F6DE2}"/>
              </a:ext>
            </a:extLst>
          </p:cNvPr>
          <p:cNvGrpSpPr/>
          <p:nvPr/>
        </p:nvGrpSpPr>
        <p:grpSpPr>
          <a:xfrm>
            <a:off x="2304345" y="5246935"/>
            <a:ext cx="175613" cy="356594"/>
            <a:chOff x="1999365" y="4023280"/>
            <a:chExt cx="175613" cy="356594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5D35FD15-8E2D-FB4B-9713-F1EFE19187E4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188A995-A99A-1142-AB71-971E9A80E059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3AABA5AE-050B-3849-BAD5-D7AD8C014330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06903AC0-90DC-0442-9CE4-2FFB03EE659B}"/>
                </a:ext>
              </a:extLst>
            </p:cNvPr>
            <p:cNvCxnSpPr/>
            <p:nvPr/>
          </p:nvCxnSpPr>
          <p:spPr>
            <a:xfrm>
              <a:off x="2115601" y="4184153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A7511255-2250-474F-B501-EBD92C19F6D1}"/>
              </a:ext>
            </a:extLst>
          </p:cNvPr>
          <p:cNvSpPr txBox="1"/>
          <p:nvPr/>
        </p:nvSpPr>
        <p:spPr>
          <a:xfrm>
            <a:off x="441251" y="5652211"/>
            <a:ext cx="2849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24x2 servers (blue </a:t>
            </a:r>
            <a:r>
              <a:rPr lang="en-US" sz="1200" err="1"/>
              <a:t>ToR</a:t>
            </a:r>
            <a:r>
              <a:rPr lang="en-US" sz="1200"/>
              <a:t> x 26), 6 WAN </a:t>
            </a:r>
            <a:r>
              <a:rPr lang="en-US" sz="1200" err="1"/>
              <a:t>ToRs</a:t>
            </a:r>
            <a:endParaRPr lang="en-US" sz="120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9D08013-315E-C94B-AA9E-36EE8D484D97}"/>
              </a:ext>
            </a:extLst>
          </p:cNvPr>
          <p:cNvSpPr txBox="1"/>
          <p:nvPr/>
        </p:nvSpPr>
        <p:spPr>
          <a:xfrm>
            <a:off x="372981" y="4661075"/>
            <a:ext cx="594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Spine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66751A3-3B64-6B48-B04F-84C9D4C16163}"/>
              </a:ext>
            </a:extLst>
          </p:cNvPr>
          <p:cNvSpPr txBox="1"/>
          <p:nvPr/>
        </p:nvSpPr>
        <p:spPr>
          <a:xfrm>
            <a:off x="240904" y="5181521"/>
            <a:ext cx="594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err="1"/>
              <a:t>ToR</a:t>
            </a:r>
            <a:endParaRPr lang="en-US" sz="120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ADB36AA-1327-424A-882E-8F4A53085113}"/>
              </a:ext>
            </a:extLst>
          </p:cNvPr>
          <p:cNvSpPr txBox="1"/>
          <p:nvPr/>
        </p:nvSpPr>
        <p:spPr>
          <a:xfrm>
            <a:off x="810650" y="6040435"/>
            <a:ext cx="2322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~1040 servers in one block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23EC5897-FAFA-E64C-BE93-EECBAF5A3BE2}"/>
              </a:ext>
            </a:extLst>
          </p:cNvPr>
          <p:cNvCxnSpPr>
            <a:cxnSpLocks/>
          </p:cNvCxnSpPr>
          <p:nvPr/>
        </p:nvCxnSpPr>
        <p:spPr>
          <a:xfrm>
            <a:off x="1933941" y="3453384"/>
            <a:ext cx="0" cy="973442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8299E320-D3EA-7F4F-A7FE-466D3F74B9CD}"/>
              </a:ext>
            </a:extLst>
          </p:cNvPr>
          <p:cNvSpPr txBox="1"/>
          <p:nvPr/>
        </p:nvSpPr>
        <p:spPr>
          <a:xfrm>
            <a:off x="1469099" y="3495259"/>
            <a:ext cx="2322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More space</a:t>
            </a:r>
          </a:p>
          <a:p>
            <a:pPr algn="ctr"/>
            <a:r>
              <a:rPr lang="en-US" sz="1200"/>
              <a:t>Larger applications</a:t>
            </a:r>
          </a:p>
          <a:p>
            <a:pPr algn="ctr"/>
            <a:r>
              <a:rPr lang="en-US" sz="1200"/>
              <a:t>More resilience</a:t>
            </a:r>
          </a:p>
          <a:p>
            <a:pPr algn="ctr"/>
            <a:endParaRPr lang="en-US" sz="1200"/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A9377A03-93DD-9D46-A06F-9FBAFF0B5162}"/>
              </a:ext>
            </a:extLst>
          </p:cNvPr>
          <p:cNvSpPr/>
          <p:nvPr/>
        </p:nvSpPr>
        <p:spPr>
          <a:xfrm>
            <a:off x="326975" y="92832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400B5F72-88DF-4046-B31D-D5D0E8B87A34}"/>
              </a:ext>
            </a:extLst>
          </p:cNvPr>
          <p:cNvSpPr/>
          <p:nvPr/>
        </p:nvSpPr>
        <p:spPr>
          <a:xfrm>
            <a:off x="265386" y="372152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</a:p>
        </p:txBody>
      </p: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259BE8E0-BDFB-E64C-95B9-5F3C985FAA2C}"/>
              </a:ext>
            </a:extLst>
          </p:cNvPr>
          <p:cNvCxnSpPr/>
          <p:nvPr/>
        </p:nvCxnSpPr>
        <p:spPr>
          <a:xfrm>
            <a:off x="943727" y="5406259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BC487FC9-AE18-4B4C-B175-DEEBAEEE8513}"/>
              </a:ext>
            </a:extLst>
          </p:cNvPr>
          <p:cNvCxnSpPr/>
          <p:nvPr/>
        </p:nvCxnSpPr>
        <p:spPr>
          <a:xfrm>
            <a:off x="1270063" y="5410437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88B991FF-550D-C84D-962F-B5C5393737ED}"/>
              </a:ext>
            </a:extLst>
          </p:cNvPr>
          <p:cNvCxnSpPr/>
          <p:nvPr/>
        </p:nvCxnSpPr>
        <p:spPr>
          <a:xfrm>
            <a:off x="2463445" y="5410437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Content Placeholder 2">
            <a:extLst>
              <a:ext uri="{FF2B5EF4-FFF2-40B4-BE49-F238E27FC236}">
                <a16:creationId xmlns:a16="http://schemas.microsoft.com/office/drawing/2014/main" id="{B85EE916-2A3A-3640-87BD-44ADBA1DF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2368" y="1685800"/>
            <a:ext cx="7441431" cy="4491163"/>
          </a:xfrm>
        </p:spPr>
        <p:txBody>
          <a:bodyPr>
            <a:normAutofit/>
          </a:bodyPr>
          <a:lstStyle/>
          <a:p>
            <a:r>
              <a:rPr lang="en-US" sz="2400"/>
              <a:t>Small power/space footprint (mini DC)</a:t>
            </a:r>
          </a:p>
          <a:p>
            <a:pPr lvl="1"/>
            <a:r>
              <a:rPr lang="en-US"/>
              <a:t>Suitable for </a:t>
            </a:r>
            <a:r>
              <a:rPr lang="en-US" err="1"/>
              <a:t>colos</a:t>
            </a:r>
            <a:r>
              <a:rPr lang="en-US"/>
              <a:t>, edge.</a:t>
            </a:r>
          </a:p>
          <a:p>
            <a:r>
              <a:rPr lang="en-US" sz="2400"/>
              <a:t>*Small application footprint</a:t>
            </a:r>
          </a:p>
          <a:p>
            <a:r>
              <a:rPr lang="en-US" sz="2400"/>
              <a:t>~20% WAN bandwidth from reserved </a:t>
            </a:r>
            <a:r>
              <a:rPr lang="en-US" sz="2400" err="1"/>
              <a:t>ToRs</a:t>
            </a:r>
            <a:endParaRPr lang="en-US" sz="2400"/>
          </a:p>
          <a:p>
            <a:pPr lvl="1"/>
            <a:r>
              <a:rPr lang="en-US">
                <a:solidFill>
                  <a:schemeClr val="accent1"/>
                </a:solidFill>
              </a:rPr>
              <a:t>WAN traffic bounces off spines </a:t>
            </a:r>
            <a:r>
              <a:rPr lang="en-US">
                <a:solidFill>
                  <a:schemeClr val="accent1"/>
                </a:solidFill>
                <a:sym typeface="Wingdings" pitchFamily="2" charset="2"/>
              </a:rPr>
              <a:t> flexible burst bandwidth</a:t>
            </a:r>
            <a:endParaRPr lang="en-US">
              <a:solidFill>
                <a:schemeClr val="accent1"/>
              </a:solidFill>
            </a:endParaRPr>
          </a:p>
          <a:p>
            <a:pPr lvl="1"/>
            <a:r>
              <a:rPr lang="en-US">
                <a:solidFill>
                  <a:schemeClr val="accent1"/>
                </a:solidFill>
              </a:rPr>
              <a:t>Changes to WAN fabric connectivity will be reflected in the WAN </a:t>
            </a:r>
            <a:r>
              <a:rPr lang="en-US" err="1">
                <a:solidFill>
                  <a:schemeClr val="accent1"/>
                </a:solidFill>
              </a:rPr>
              <a:t>ToRs</a:t>
            </a:r>
            <a:r>
              <a:rPr lang="en-US">
                <a:solidFill>
                  <a:schemeClr val="accent1"/>
                </a:solidFill>
              </a:rPr>
              <a:t> *and* spines (blast radius)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D2E952BA-4672-9B4B-86F7-3BDB58A6C7BC}"/>
              </a:ext>
            </a:extLst>
          </p:cNvPr>
          <p:cNvSpPr/>
          <p:nvPr/>
        </p:nvSpPr>
        <p:spPr>
          <a:xfrm>
            <a:off x="240904" y="1685800"/>
            <a:ext cx="3449170" cy="14836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6E317975-52F0-AE48-A5C1-486654DBAD25}"/>
              </a:ext>
            </a:extLst>
          </p:cNvPr>
          <p:cNvSpPr/>
          <p:nvPr/>
        </p:nvSpPr>
        <p:spPr>
          <a:xfrm>
            <a:off x="789427" y="2382885"/>
            <a:ext cx="175613" cy="163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651FF23E-2D59-9748-ADD4-B40887EDF305}"/>
              </a:ext>
            </a:extLst>
          </p:cNvPr>
          <p:cNvSpPr/>
          <p:nvPr/>
        </p:nvSpPr>
        <p:spPr>
          <a:xfrm>
            <a:off x="1042754" y="1849885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814A88B7-584C-FA41-8FA6-BC7F4450AE35}"/>
              </a:ext>
            </a:extLst>
          </p:cNvPr>
          <p:cNvSpPr/>
          <p:nvPr/>
        </p:nvSpPr>
        <p:spPr>
          <a:xfrm>
            <a:off x="1276905" y="1849885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4BE3BBF0-0DD1-CB4B-B0E4-168A1C8164C5}"/>
              </a:ext>
            </a:extLst>
          </p:cNvPr>
          <p:cNvSpPr/>
          <p:nvPr/>
        </p:nvSpPr>
        <p:spPr>
          <a:xfrm>
            <a:off x="1989450" y="1849885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6ABB005A-A6D3-5D4C-BF29-C630DA01A8FD}"/>
              </a:ext>
            </a:extLst>
          </p:cNvPr>
          <p:cNvSpPr txBox="1"/>
          <p:nvPr/>
        </p:nvSpPr>
        <p:spPr>
          <a:xfrm>
            <a:off x="1511056" y="1793136"/>
            <a:ext cx="422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..4..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F20A7678-28D0-7E4C-B22A-663E4E90E582}"/>
              </a:ext>
            </a:extLst>
          </p:cNvPr>
          <p:cNvSpPr txBox="1"/>
          <p:nvPr/>
        </p:nvSpPr>
        <p:spPr>
          <a:xfrm>
            <a:off x="1534268" y="2311776"/>
            <a:ext cx="491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..16..</a:t>
            </a:r>
          </a:p>
        </p:txBody>
      </p: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8F5E974F-C193-F141-A326-0B6C6CF20BD7}"/>
              </a:ext>
            </a:extLst>
          </p:cNvPr>
          <p:cNvCxnSpPr>
            <a:stCxn id="293" idx="0"/>
            <a:endCxn id="295" idx="2"/>
          </p:cNvCxnSpPr>
          <p:nvPr/>
        </p:nvCxnSpPr>
        <p:spPr>
          <a:xfrm flipV="1">
            <a:off x="877234" y="2013387"/>
            <a:ext cx="253327" cy="369498"/>
          </a:xfrm>
          <a:prstGeom prst="line">
            <a:avLst/>
          </a:prstGeom>
          <a:ln w="254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17209398-26A2-2E4B-AB1E-7C31FA60626B}"/>
              </a:ext>
            </a:extLst>
          </p:cNvPr>
          <p:cNvCxnSpPr>
            <a:stCxn id="293" idx="0"/>
            <a:endCxn id="297" idx="2"/>
          </p:cNvCxnSpPr>
          <p:nvPr/>
        </p:nvCxnSpPr>
        <p:spPr>
          <a:xfrm flipV="1">
            <a:off x="877234" y="2013387"/>
            <a:ext cx="487478" cy="369498"/>
          </a:xfrm>
          <a:prstGeom prst="line">
            <a:avLst/>
          </a:prstGeom>
          <a:ln w="254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04FA8CD2-C519-6344-9538-C05B7478930D}"/>
              </a:ext>
            </a:extLst>
          </p:cNvPr>
          <p:cNvCxnSpPr>
            <a:stCxn id="293" idx="0"/>
            <a:endCxn id="299" idx="2"/>
          </p:cNvCxnSpPr>
          <p:nvPr/>
        </p:nvCxnSpPr>
        <p:spPr>
          <a:xfrm flipV="1">
            <a:off x="877234" y="2013387"/>
            <a:ext cx="1200023" cy="369498"/>
          </a:xfrm>
          <a:prstGeom prst="line">
            <a:avLst/>
          </a:prstGeom>
          <a:ln w="254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C6953A9F-6547-E047-8F12-4B1BF5FBB7FF}"/>
              </a:ext>
            </a:extLst>
          </p:cNvPr>
          <p:cNvCxnSpPr>
            <a:cxnSpLocks/>
            <a:endCxn id="295" idx="2"/>
          </p:cNvCxnSpPr>
          <p:nvPr/>
        </p:nvCxnSpPr>
        <p:spPr>
          <a:xfrm flipH="1" flipV="1">
            <a:off x="1130561" y="2013387"/>
            <a:ext cx="55512" cy="369498"/>
          </a:xfrm>
          <a:prstGeom prst="line">
            <a:avLst/>
          </a:prstGeom>
          <a:ln w="254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6BBBD288-C05A-C241-A710-91E4AC9C457C}"/>
              </a:ext>
            </a:extLst>
          </p:cNvPr>
          <p:cNvCxnSpPr>
            <a:cxnSpLocks/>
            <a:endCxn id="297" idx="2"/>
          </p:cNvCxnSpPr>
          <p:nvPr/>
        </p:nvCxnSpPr>
        <p:spPr>
          <a:xfrm flipV="1">
            <a:off x="1186073" y="2013387"/>
            <a:ext cx="178639" cy="369498"/>
          </a:xfrm>
          <a:prstGeom prst="line">
            <a:avLst/>
          </a:prstGeom>
          <a:ln w="254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43B01CFF-B82E-9648-971F-A20B83872313}"/>
              </a:ext>
            </a:extLst>
          </p:cNvPr>
          <p:cNvCxnSpPr>
            <a:cxnSpLocks/>
            <a:endCxn id="299" idx="2"/>
          </p:cNvCxnSpPr>
          <p:nvPr/>
        </p:nvCxnSpPr>
        <p:spPr>
          <a:xfrm flipV="1">
            <a:off x="1186073" y="2013387"/>
            <a:ext cx="891184" cy="369498"/>
          </a:xfrm>
          <a:prstGeom prst="line">
            <a:avLst/>
          </a:prstGeom>
          <a:ln w="254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2B2D5FDC-D301-E146-B8BA-BBDBC9121892}"/>
              </a:ext>
            </a:extLst>
          </p:cNvPr>
          <p:cNvCxnSpPr>
            <a:cxnSpLocks/>
            <a:endCxn id="295" idx="2"/>
          </p:cNvCxnSpPr>
          <p:nvPr/>
        </p:nvCxnSpPr>
        <p:spPr>
          <a:xfrm flipH="1" flipV="1">
            <a:off x="1130561" y="2013387"/>
            <a:ext cx="1273701" cy="369498"/>
          </a:xfrm>
          <a:prstGeom prst="line">
            <a:avLst/>
          </a:prstGeom>
          <a:ln w="254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id="{8801D965-9E5E-AF4A-B65B-97DEFDC2979E}"/>
              </a:ext>
            </a:extLst>
          </p:cNvPr>
          <p:cNvCxnSpPr>
            <a:cxnSpLocks/>
            <a:endCxn id="297" idx="2"/>
          </p:cNvCxnSpPr>
          <p:nvPr/>
        </p:nvCxnSpPr>
        <p:spPr>
          <a:xfrm flipH="1" flipV="1">
            <a:off x="1364712" y="2013387"/>
            <a:ext cx="1039550" cy="369498"/>
          </a:xfrm>
          <a:prstGeom prst="line">
            <a:avLst/>
          </a:prstGeom>
          <a:ln w="254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58A06C70-1EE0-F74B-ABBB-3DC163E4B87A}"/>
              </a:ext>
            </a:extLst>
          </p:cNvPr>
          <p:cNvCxnSpPr>
            <a:cxnSpLocks/>
            <a:stCxn id="349" idx="0"/>
            <a:endCxn id="299" idx="2"/>
          </p:cNvCxnSpPr>
          <p:nvPr/>
        </p:nvCxnSpPr>
        <p:spPr>
          <a:xfrm flipH="1" flipV="1">
            <a:off x="2077257" y="2013387"/>
            <a:ext cx="314895" cy="369498"/>
          </a:xfrm>
          <a:prstGeom prst="line">
            <a:avLst/>
          </a:prstGeom>
          <a:ln w="254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TextBox 321">
            <a:extLst>
              <a:ext uri="{FF2B5EF4-FFF2-40B4-BE49-F238E27FC236}">
                <a16:creationId xmlns:a16="http://schemas.microsoft.com/office/drawing/2014/main" id="{EDEF34C7-D22B-4140-B0BA-32EA640D0FC9}"/>
              </a:ext>
            </a:extLst>
          </p:cNvPr>
          <p:cNvSpPr txBox="1"/>
          <p:nvPr/>
        </p:nvSpPr>
        <p:spPr>
          <a:xfrm>
            <a:off x="2492068" y="2198186"/>
            <a:ext cx="127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16x8 uplinks</a:t>
            </a: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DD590F23-7DDB-EE4D-8F9B-4550B084E8D4}"/>
              </a:ext>
            </a:extLst>
          </p:cNvPr>
          <p:cNvSpPr txBox="1"/>
          <p:nvPr/>
        </p:nvSpPr>
        <p:spPr>
          <a:xfrm>
            <a:off x="2492068" y="1849885"/>
            <a:ext cx="127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4x32 downlinks</a:t>
            </a:r>
          </a:p>
        </p:txBody>
      </p: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9E374FCB-DD4E-DF42-814A-D607F660CF3C}"/>
              </a:ext>
            </a:extLst>
          </p:cNvPr>
          <p:cNvCxnSpPr>
            <a:cxnSpLocks/>
          </p:cNvCxnSpPr>
          <p:nvPr/>
        </p:nvCxnSpPr>
        <p:spPr>
          <a:xfrm>
            <a:off x="853772" y="2546387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>
            <a:extLst>
              <a:ext uri="{FF2B5EF4-FFF2-40B4-BE49-F238E27FC236}">
                <a16:creationId xmlns:a16="http://schemas.microsoft.com/office/drawing/2014/main" id="{EBD00F85-F30F-EA41-944D-597E7C0AAC41}"/>
              </a:ext>
            </a:extLst>
          </p:cNvPr>
          <p:cNvCxnSpPr/>
          <p:nvPr/>
        </p:nvCxnSpPr>
        <p:spPr>
          <a:xfrm>
            <a:off x="802298" y="2546387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0FD73D75-BD12-DC47-9BAD-734E0C6A580B}"/>
              </a:ext>
            </a:extLst>
          </p:cNvPr>
          <p:cNvCxnSpPr/>
          <p:nvPr/>
        </p:nvCxnSpPr>
        <p:spPr>
          <a:xfrm>
            <a:off x="897675" y="2546387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025AE0A0-7DE9-6F44-8400-731C6684E105}"/>
              </a:ext>
            </a:extLst>
          </p:cNvPr>
          <p:cNvGrpSpPr/>
          <p:nvPr/>
        </p:nvGrpSpPr>
        <p:grpSpPr>
          <a:xfrm>
            <a:off x="1110130" y="2382885"/>
            <a:ext cx="175613" cy="356594"/>
            <a:chOff x="1999365" y="4023280"/>
            <a:chExt cx="175613" cy="356594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F0B4474-D2CD-544D-AEC6-048E36AA710E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BEF27AAC-4383-1F45-B77A-7A91B52213F4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86CE1597-9CA5-E449-9B0C-533C3A8183F3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FC63F374-25B1-0F47-9D48-28F8C6958BFF}"/>
                </a:ext>
              </a:extLst>
            </p:cNvPr>
            <p:cNvCxnSpPr/>
            <p:nvPr/>
          </p:nvCxnSpPr>
          <p:spPr>
            <a:xfrm>
              <a:off x="2107613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0C7AE683-9A08-EB49-87D6-1C73A911C306}"/>
              </a:ext>
            </a:extLst>
          </p:cNvPr>
          <p:cNvGrpSpPr/>
          <p:nvPr/>
        </p:nvGrpSpPr>
        <p:grpSpPr>
          <a:xfrm>
            <a:off x="2304345" y="2382885"/>
            <a:ext cx="175613" cy="356594"/>
            <a:chOff x="1999365" y="4023280"/>
            <a:chExt cx="175613" cy="356594"/>
          </a:xfrm>
        </p:grpSpPr>
        <p:sp>
          <p:nvSpPr>
            <p:cNvPr id="349" name="Rectangle 348">
              <a:extLst>
                <a:ext uri="{FF2B5EF4-FFF2-40B4-BE49-F238E27FC236}">
                  <a16:creationId xmlns:a16="http://schemas.microsoft.com/office/drawing/2014/main" id="{9DA152CE-77BF-E249-B64B-DC3C9376FBB8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E3E5BF8D-968A-F34B-8751-0A44F7F5B0D3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5B054952-9D55-E048-AA9D-D1F836F5C23E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41713A5E-9483-F34C-A1AF-92E2A3196539}"/>
                </a:ext>
              </a:extLst>
            </p:cNvPr>
            <p:cNvCxnSpPr/>
            <p:nvPr/>
          </p:nvCxnSpPr>
          <p:spPr>
            <a:xfrm>
              <a:off x="2107613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3" name="TextBox 352">
            <a:extLst>
              <a:ext uri="{FF2B5EF4-FFF2-40B4-BE49-F238E27FC236}">
                <a16:creationId xmlns:a16="http://schemas.microsoft.com/office/drawing/2014/main" id="{8FB3E127-F1AD-2146-89F7-3346519B4FEE}"/>
              </a:ext>
            </a:extLst>
          </p:cNvPr>
          <p:cNvSpPr txBox="1"/>
          <p:nvPr/>
        </p:nvSpPr>
        <p:spPr>
          <a:xfrm>
            <a:off x="441251" y="2788161"/>
            <a:ext cx="2322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20x2 servers, 4 WAN links per </a:t>
            </a:r>
            <a:r>
              <a:rPr lang="en-US" sz="1200" err="1"/>
              <a:t>ToR</a:t>
            </a:r>
            <a:endParaRPr lang="en-US" sz="1200"/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DBA8CF66-45A8-0444-9612-8F2D7BC01982}"/>
              </a:ext>
            </a:extLst>
          </p:cNvPr>
          <p:cNvSpPr txBox="1"/>
          <p:nvPr/>
        </p:nvSpPr>
        <p:spPr>
          <a:xfrm>
            <a:off x="372981" y="1797025"/>
            <a:ext cx="594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Spine</a:t>
            </a:r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055332D3-57FA-6043-A3DD-0E493E301AB7}"/>
              </a:ext>
            </a:extLst>
          </p:cNvPr>
          <p:cNvSpPr txBox="1"/>
          <p:nvPr/>
        </p:nvSpPr>
        <p:spPr>
          <a:xfrm>
            <a:off x="240904" y="2317471"/>
            <a:ext cx="594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err="1"/>
              <a:t>ToR</a:t>
            </a:r>
            <a:endParaRPr lang="en-US" sz="1200"/>
          </a:p>
        </p:txBody>
      </p:sp>
      <p:cxnSp>
        <p:nvCxnSpPr>
          <p:cNvPr id="357" name="Straight Connector 356">
            <a:extLst>
              <a:ext uri="{FF2B5EF4-FFF2-40B4-BE49-F238E27FC236}">
                <a16:creationId xmlns:a16="http://schemas.microsoft.com/office/drawing/2014/main" id="{F456F200-946F-AC42-A69B-39BCD58F80BA}"/>
              </a:ext>
            </a:extLst>
          </p:cNvPr>
          <p:cNvCxnSpPr/>
          <p:nvPr/>
        </p:nvCxnSpPr>
        <p:spPr>
          <a:xfrm>
            <a:off x="1275392" y="2546387"/>
            <a:ext cx="3031" cy="193092"/>
          </a:xfrm>
          <a:prstGeom prst="line">
            <a:avLst/>
          </a:prstGeom>
          <a:ln w="38100" cmpd="dbl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2EBEB6C6-7141-414D-9255-B3DED1145C4A}"/>
              </a:ext>
            </a:extLst>
          </p:cNvPr>
          <p:cNvCxnSpPr/>
          <p:nvPr/>
        </p:nvCxnSpPr>
        <p:spPr>
          <a:xfrm>
            <a:off x="2462419" y="2545711"/>
            <a:ext cx="3031" cy="193092"/>
          </a:xfrm>
          <a:prstGeom prst="line">
            <a:avLst/>
          </a:prstGeom>
          <a:ln w="38100" cmpd="dbl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>
            <a:extLst>
              <a:ext uri="{FF2B5EF4-FFF2-40B4-BE49-F238E27FC236}">
                <a16:creationId xmlns:a16="http://schemas.microsoft.com/office/drawing/2014/main" id="{AFA67E5A-9C29-3044-8F24-7A9BE8EAA8D8}"/>
              </a:ext>
            </a:extLst>
          </p:cNvPr>
          <p:cNvCxnSpPr/>
          <p:nvPr/>
        </p:nvCxnSpPr>
        <p:spPr>
          <a:xfrm>
            <a:off x="951211" y="2544714"/>
            <a:ext cx="3031" cy="193092"/>
          </a:xfrm>
          <a:prstGeom prst="line">
            <a:avLst/>
          </a:prstGeom>
          <a:ln w="38100" cmpd="dbl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657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FAC9C-B8A2-9141-B14E-C1AC18378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Connecting the data center in blocks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F87C286-A6E6-6D43-A8B7-2802AEA93A13}"/>
              </a:ext>
            </a:extLst>
          </p:cNvPr>
          <p:cNvSpPr/>
          <p:nvPr/>
        </p:nvSpPr>
        <p:spPr>
          <a:xfrm>
            <a:off x="5061997" y="3888971"/>
            <a:ext cx="2989571" cy="7859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54AB7D7E-ACCF-454D-A72B-0A0061A7CF24}"/>
              </a:ext>
            </a:extLst>
          </p:cNvPr>
          <p:cNvSpPr/>
          <p:nvPr/>
        </p:nvSpPr>
        <p:spPr>
          <a:xfrm>
            <a:off x="5610520" y="5323033"/>
            <a:ext cx="175613" cy="163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2A98E8A-78DD-B140-A501-162F4F77C5D8}"/>
              </a:ext>
            </a:extLst>
          </p:cNvPr>
          <p:cNvSpPr/>
          <p:nvPr/>
        </p:nvSpPr>
        <p:spPr>
          <a:xfrm>
            <a:off x="5851263" y="4373588"/>
            <a:ext cx="175613" cy="1635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ECA042D-5B40-B745-82D9-57E246B40279}"/>
              </a:ext>
            </a:extLst>
          </p:cNvPr>
          <p:cNvSpPr/>
          <p:nvPr/>
        </p:nvSpPr>
        <p:spPr>
          <a:xfrm>
            <a:off x="6085414" y="4373588"/>
            <a:ext cx="175613" cy="1635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59661EB4-EC6F-AD49-B4EE-2144079E61BC}"/>
              </a:ext>
            </a:extLst>
          </p:cNvPr>
          <p:cNvSpPr/>
          <p:nvPr/>
        </p:nvSpPr>
        <p:spPr>
          <a:xfrm>
            <a:off x="6797959" y="4373588"/>
            <a:ext cx="175613" cy="1635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5F1578BD-D8CE-A84D-97E5-AA52EC1ABDE3}"/>
              </a:ext>
            </a:extLst>
          </p:cNvPr>
          <p:cNvSpPr txBox="1"/>
          <p:nvPr/>
        </p:nvSpPr>
        <p:spPr>
          <a:xfrm>
            <a:off x="6315524" y="4316839"/>
            <a:ext cx="510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..4..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1140C414-5674-DA44-8CC2-BB99D113C94A}"/>
              </a:ext>
            </a:extLst>
          </p:cNvPr>
          <p:cNvSpPr txBox="1"/>
          <p:nvPr/>
        </p:nvSpPr>
        <p:spPr>
          <a:xfrm>
            <a:off x="6355361" y="5251924"/>
            <a:ext cx="491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..8..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570056F3-C6A8-6B4B-B017-EF8D670A9975}"/>
              </a:ext>
            </a:extLst>
          </p:cNvPr>
          <p:cNvCxnSpPr>
            <a:stCxn id="112" idx="0"/>
            <a:endCxn id="113" idx="2"/>
          </p:cNvCxnSpPr>
          <p:nvPr/>
        </p:nvCxnSpPr>
        <p:spPr>
          <a:xfrm flipV="1">
            <a:off x="5698327" y="4537090"/>
            <a:ext cx="240743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04496E19-FA79-C243-BF1D-690B043FFD7C}"/>
              </a:ext>
            </a:extLst>
          </p:cNvPr>
          <p:cNvCxnSpPr>
            <a:stCxn id="112" idx="0"/>
            <a:endCxn id="114" idx="2"/>
          </p:cNvCxnSpPr>
          <p:nvPr/>
        </p:nvCxnSpPr>
        <p:spPr>
          <a:xfrm flipV="1">
            <a:off x="5698327" y="4537090"/>
            <a:ext cx="474894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FDB886FB-1E08-874A-9901-769BC2CAA163}"/>
              </a:ext>
            </a:extLst>
          </p:cNvPr>
          <p:cNvCxnSpPr>
            <a:stCxn id="112" idx="0"/>
            <a:endCxn id="115" idx="2"/>
          </p:cNvCxnSpPr>
          <p:nvPr/>
        </p:nvCxnSpPr>
        <p:spPr>
          <a:xfrm flipV="1">
            <a:off x="5698327" y="4537090"/>
            <a:ext cx="1187439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D0478E94-4BB1-6C44-85B7-EE36B6A213CD}"/>
              </a:ext>
            </a:extLst>
          </p:cNvPr>
          <p:cNvCxnSpPr>
            <a:cxnSpLocks/>
            <a:stCxn id="131" idx="0"/>
            <a:endCxn id="113" idx="2"/>
          </p:cNvCxnSpPr>
          <p:nvPr/>
        </p:nvCxnSpPr>
        <p:spPr>
          <a:xfrm flipH="1" flipV="1">
            <a:off x="5939070" y="4537090"/>
            <a:ext cx="79960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F99537F7-AE9B-FC49-A74D-10501EC64FF5}"/>
              </a:ext>
            </a:extLst>
          </p:cNvPr>
          <p:cNvCxnSpPr>
            <a:cxnSpLocks/>
            <a:stCxn id="131" idx="0"/>
            <a:endCxn id="114" idx="2"/>
          </p:cNvCxnSpPr>
          <p:nvPr/>
        </p:nvCxnSpPr>
        <p:spPr>
          <a:xfrm flipV="1">
            <a:off x="6019030" y="4537090"/>
            <a:ext cx="154191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D5CE4813-8543-DD42-A61D-8251263822FF}"/>
              </a:ext>
            </a:extLst>
          </p:cNvPr>
          <p:cNvCxnSpPr>
            <a:cxnSpLocks/>
            <a:stCxn id="131" idx="0"/>
            <a:endCxn id="115" idx="2"/>
          </p:cNvCxnSpPr>
          <p:nvPr/>
        </p:nvCxnSpPr>
        <p:spPr>
          <a:xfrm flipV="1">
            <a:off x="6019030" y="4537090"/>
            <a:ext cx="866736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E858C85-F4A9-CE4D-B88A-DAA4B91CD0E4}"/>
              </a:ext>
            </a:extLst>
          </p:cNvPr>
          <p:cNvCxnSpPr>
            <a:cxnSpLocks/>
            <a:stCxn id="136" idx="0"/>
            <a:endCxn id="113" idx="2"/>
          </p:cNvCxnSpPr>
          <p:nvPr/>
        </p:nvCxnSpPr>
        <p:spPr>
          <a:xfrm flipH="1" flipV="1">
            <a:off x="5939070" y="4537090"/>
            <a:ext cx="1274175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75AE5212-ADA2-E341-BAE3-C9B1A84FAE4B}"/>
              </a:ext>
            </a:extLst>
          </p:cNvPr>
          <p:cNvCxnSpPr>
            <a:cxnSpLocks/>
            <a:stCxn id="136" idx="0"/>
            <a:endCxn id="114" idx="2"/>
          </p:cNvCxnSpPr>
          <p:nvPr/>
        </p:nvCxnSpPr>
        <p:spPr>
          <a:xfrm flipH="1" flipV="1">
            <a:off x="6173221" y="4537090"/>
            <a:ext cx="1040024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91704FA5-69D1-774E-AA48-491AE1EB3846}"/>
              </a:ext>
            </a:extLst>
          </p:cNvPr>
          <p:cNvCxnSpPr>
            <a:cxnSpLocks/>
            <a:stCxn id="136" idx="0"/>
            <a:endCxn id="115" idx="2"/>
          </p:cNvCxnSpPr>
          <p:nvPr/>
        </p:nvCxnSpPr>
        <p:spPr>
          <a:xfrm flipH="1" flipV="1">
            <a:off x="6885766" y="4537090"/>
            <a:ext cx="327479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11BDA5C3-C913-1647-96A7-405C6ADF82CE}"/>
              </a:ext>
            </a:extLst>
          </p:cNvPr>
          <p:cNvCxnSpPr>
            <a:cxnSpLocks/>
          </p:cNvCxnSpPr>
          <p:nvPr/>
        </p:nvCxnSpPr>
        <p:spPr>
          <a:xfrm>
            <a:off x="5674865" y="5486535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1F7F44B2-ED53-D545-A5D6-C96F26890C08}"/>
              </a:ext>
            </a:extLst>
          </p:cNvPr>
          <p:cNvCxnSpPr/>
          <p:nvPr/>
        </p:nvCxnSpPr>
        <p:spPr>
          <a:xfrm>
            <a:off x="5623391" y="5486535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10948DFE-0EB8-7140-A182-3F649CFAFEDC}"/>
              </a:ext>
            </a:extLst>
          </p:cNvPr>
          <p:cNvCxnSpPr/>
          <p:nvPr/>
        </p:nvCxnSpPr>
        <p:spPr>
          <a:xfrm>
            <a:off x="5718768" y="5486535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5B3F2D7-FA13-4245-B178-535F997ACCD4}"/>
              </a:ext>
            </a:extLst>
          </p:cNvPr>
          <p:cNvGrpSpPr/>
          <p:nvPr/>
        </p:nvGrpSpPr>
        <p:grpSpPr>
          <a:xfrm>
            <a:off x="5931223" y="5323033"/>
            <a:ext cx="175613" cy="356594"/>
            <a:chOff x="1999365" y="4023280"/>
            <a:chExt cx="175613" cy="356594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8DFC3174-D0BA-8F43-8A36-5410382B41B8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EEA43E74-F227-4540-8220-25CBA05B7997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EF4BAAA-313E-8E41-8849-2819B703E01A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28512D24-BFAF-3443-944D-9432EA9735DA}"/>
                </a:ext>
              </a:extLst>
            </p:cNvPr>
            <p:cNvCxnSpPr/>
            <p:nvPr/>
          </p:nvCxnSpPr>
          <p:spPr>
            <a:xfrm>
              <a:off x="2107613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CCD366B3-50A5-BB4A-BB75-0DB92BCEB7B8}"/>
              </a:ext>
            </a:extLst>
          </p:cNvPr>
          <p:cNvGrpSpPr/>
          <p:nvPr/>
        </p:nvGrpSpPr>
        <p:grpSpPr>
          <a:xfrm>
            <a:off x="7125438" y="5323033"/>
            <a:ext cx="175613" cy="356594"/>
            <a:chOff x="1999365" y="4023280"/>
            <a:chExt cx="175613" cy="356594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F85A716B-A72E-4C4A-B01F-C180423E39AE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32514ECE-7264-D542-9246-71508BEF4D71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FEBF4C2-59BF-A547-96B1-61971E790B44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173B7880-215E-AA4B-AC7E-D56168049488}"/>
                </a:ext>
              </a:extLst>
            </p:cNvPr>
            <p:cNvCxnSpPr/>
            <p:nvPr/>
          </p:nvCxnSpPr>
          <p:spPr>
            <a:xfrm>
              <a:off x="2107613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252F5761-F204-894D-BAC6-384EFEA37835}"/>
              </a:ext>
            </a:extLst>
          </p:cNvPr>
          <p:cNvSpPr txBox="1"/>
          <p:nvPr/>
        </p:nvSpPr>
        <p:spPr>
          <a:xfrm>
            <a:off x="5262344" y="5728309"/>
            <a:ext cx="2322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24x2 servers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279AA7B-88B6-BE49-A732-5D33842EB6A2}"/>
              </a:ext>
            </a:extLst>
          </p:cNvPr>
          <p:cNvSpPr txBox="1"/>
          <p:nvPr/>
        </p:nvSpPr>
        <p:spPr>
          <a:xfrm>
            <a:off x="5021720" y="4072935"/>
            <a:ext cx="1032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Aggregation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A2B271B7-5B4C-3140-AFFF-93C53E87703E}"/>
              </a:ext>
            </a:extLst>
          </p:cNvPr>
          <p:cNvSpPr txBox="1"/>
          <p:nvPr/>
        </p:nvSpPr>
        <p:spPr>
          <a:xfrm>
            <a:off x="5061997" y="5257619"/>
            <a:ext cx="594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err="1"/>
              <a:t>ToR</a:t>
            </a:r>
            <a:endParaRPr lang="en-US" sz="1200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26AC35CF-207D-F344-BA08-24B467EABD49}"/>
              </a:ext>
            </a:extLst>
          </p:cNvPr>
          <p:cNvSpPr txBox="1"/>
          <p:nvPr/>
        </p:nvSpPr>
        <p:spPr>
          <a:xfrm>
            <a:off x="5291245" y="6102621"/>
            <a:ext cx="2322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~320 servers in one block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849B448-8ADD-5245-9C15-7B7F91740AC4}"/>
              </a:ext>
            </a:extLst>
          </p:cNvPr>
          <p:cNvSpPr/>
          <p:nvPr/>
        </p:nvSpPr>
        <p:spPr>
          <a:xfrm>
            <a:off x="5851263" y="3950699"/>
            <a:ext cx="175613" cy="1635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53138D79-7951-B349-ACF3-061DD771F17C}"/>
              </a:ext>
            </a:extLst>
          </p:cNvPr>
          <p:cNvSpPr/>
          <p:nvPr/>
        </p:nvSpPr>
        <p:spPr>
          <a:xfrm>
            <a:off x="6085414" y="3950699"/>
            <a:ext cx="175613" cy="1635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9EF3E3D0-9FF6-2947-9519-D28DCCA4DE83}"/>
              </a:ext>
            </a:extLst>
          </p:cNvPr>
          <p:cNvSpPr/>
          <p:nvPr/>
        </p:nvSpPr>
        <p:spPr>
          <a:xfrm>
            <a:off x="6797959" y="3950699"/>
            <a:ext cx="175613" cy="1635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98BD55E1-1ADD-B64A-A30B-E548032ACAAC}"/>
              </a:ext>
            </a:extLst>
          </p:cNvPr>
          <p:cNvSpPr txBox="1"/>
          <p:nvPr/>
        </p:nvSpPr>
        <p:spPr>
          <a:xfrm>
            <a:off x="7264716" y="5130809"/>
            <a:ext cx="127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8x8 uplinks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982FDF2-8C37-C041-8738-62F2B9270AF5}"/>
              </a:ext>
            </a:extLst>
          </p:cNvPr>
          <p:cNvSpPr txBox="1"/>
          <p:nvPr/>
        </p:nvSpPr>
        <p:spPr>
          <a:xfrm>
            <a:off x="6951253" y="4350512"/>
            <a:ext cx="127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4x16 downlinks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72347E0E-2135-7040-99C6-CD38F20D03CF}"/>
              </a:ext>
            </a:extLst>
          </p:cNvPr>
          <p:cNvCxnSpPr>
            <a:cxnSpLocks/>
            <a:stCxn id="144" idx="2"/>
            <a:endCxn id="113" idx="0"/>
          </p:cNvCxnSpPr>
          <p:nvPr/>
        </p:nvCxnSpPr>
        <p:spPr>
          <a:xfrm>
            <a:off x="5939070" y="4114201"/>
            <a:ext cx="0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89755CE3-3CDD-204A-BD9C-4F8AE755F790}"/>
              </a:ext>
            </a:extLst>
          </p:cNvPr>
          <p:cNvCxnSpPr>
            <a:cxnSpLocks/>
            <a:stCxn id="113" idx="0"/>
            <a:endCxn id="145" idx="2"/>
          </p:cNvCxnSpPr>
          <p:nvPr/>
        </p:nvCxnSpPr>
        <p:spPr>
          <a:xfrm flipV="1">
            <a:off x="5939070" y="4114201"/>
            <a:ext cx="234151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F3B09AFC-EFF5-5B41-A6B8-D5AB8E3BE741}"/>
              </a:ext>
            </a:extLst>
          </p:cNvPr>
          <p:cNvCxnSpPr>
            <a:cxnSpLocks/>
            <a:stCxn id="113" idx="0"/>
            <a:endCxn id="146" idx="2"/>
          </p:cNvCxnSpPr>
          <p:nvPr/>
        </p:nvCxnSpPr>
        <p:spPr>
          <a:xfrm flipV="1">
            <a:off x="5939070" y="4114201"/>
            <a:ext cx="946696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6577AB81-E739-C54C-8D32-2A47F44CC4C6}"/>
              </a:ext>
            </a:extLst>
          </p:cNvPr>
          <p:cNvCxnSpPr>
            <a:cxnSpLocks/>
            <a:stCxn id="114" idx="0"/>
            <a:endCxn id="144" idx="2"/>
          </p:cNvCxnSpPr>
          <p:nvPr/>
        </p:nvCxnSpPr>
        <p:spPr>
          <a:xfrm flipH="1" flipV="1">
            <a:off x="5939070" y="4114201"/>
            <a:ext cx="234151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E93515B2-1E16-4B4E-BA37-BA63F1F4C03D}"/>
              </a:ext>
            </a:extLst>
          </p:cNvPr>
          <p:cNvCxnSpPr>
            <a:cxnSpLocks/>
            <a:stCxn id="114" idx="0"/>
            <a:endCxn id="145" idx="2"/>
          </p:cNvCxnSpPr>
          <p:nvPr/>
        </p:nvCxnSpPr>
        <p:spPr>
          <a:xfrm flipV="1">
            <a:off x="6173221" y="4114201"/>
            <a:ext cx="0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E8E2F1E9-BD7D-DE45-A374-B51EFE6A1D03}"/>
              </a:ext>
            </a:extLst>
          </p:cNvPr>
          <p:cNvCxnSpPr>
            <a:cxnSpLocks/>
            <a:stCxn id="114" idx="0"/>
            <a:endCxn id="146" idx="2"/>
          </p:cNvCxnSpPr>
          <p:nvPr/>
        </p:nvCxnSpPr>
        <p:spPr>
          <a:xfrm flipV="1">
            <a:off x="6173221" y="4114201"/>
            <a:ext cx="712545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95783480-343A-6F4D-8EA2-D7835EF9DEA6}"/>
              </a:ext>
            </a:extLst>
          </p:cNvPr>
          <p:cNvCxnSpPr>
            <a:cxnSpLocks/>
            <a:stCxn id="145" idx="2"/>
            <a:endCxn id="115" idx="0"/>
          </p:cNvCxnSpPr>
          <p:nvPr/>
        </p:nvCxnSpPr>
        <p:spPr>
          <a:xfrm>
            <a:off x="6173221" y="4114201"/>
            <a:ext cx="712545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8EC3139D-F3CA-0B46-AF03-EB81EF6669E9}"/>
              </a:ext>
            </a:extLst>
          </p:cNvPr>
          <p:cNvCxnSpPr>
            <a:cxnSpLocks/>
            <a:stCxn id="144" idx="2"/>
            <a:endCxn id="115" idx="0"/>
          </p:cNvCxnSpPr>
          <p:nvPr/>
        </p:nvCxnSpPr>
        <p:spPr>
          <a:xfrm>
            <a:off x="5939070" y="4114201"/>
            <a:ext cx="946696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1515641D-79CA-D941-84BE-A2BDB0460CF0}"/>
              </a:ext>
            </a:extLst>
          </p:cNvPr>
          <p:cNvCxnSpPr>
            <a:cxnSpLocks/>
            <a:stCxn id="146" idx="2"/>
            <a:endCxn id="115" idx="0"/>
          </p:cNvCxnSpPr>
          <p:nvPr/>
        </p:nvCxnSpPr>
        <p:spPr>
          <a:xfrm>
            <a:off x="6885766" y="4114201"/>
            <a:ext cx="0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Box 186">
            <a:extLst>
              <a:ext uri="{FF2B5EF4-FFF2-40B4-BE49-F238E27FC236}">
                <a16:creationId xmlns:a16="http://schemas.microsoft.com/office/drawing/2014/main" id="{02F96B21-0120-EF46-B4CB-1CB33B522908}"/>
              </a:ext>
            </a:extLst>
          </p:cNvPr>
          <p:cNvSpPr txBox="1"/>
          <p:nvPr/>
        </p:nvSpPr>
        <p:spPr>
          <a:xfrm>
            <a:off x="6888604" y="3551480"/>
            <a:ext cx="127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4x16 uplinks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933A1679-9330-684B-9EBF-70A7FA4A9ED4}"/>
              </a:ext>
            </a:extLst>
          </p:cNvPr>
          <p:cNvSpPr/>
          <p:nvPr/>
        </p:nvSpPr>
        <p:spPr>
          <a:xfrm>
            <a:off x="5448126" y="1706535"/>
            <a:ext cx="2714178" cy="8039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33CA68D1-BB9E-CA40-9721-44659F017248}"/>
              </a:ext>
            </a:extLst>
          </p:cNvPr>
          <p:cNvSpPr/>
          <p:nvPr/>
        </p:nvSpPr>
        <p:spPr>
          <a:xfrm>
            <a:off x="5928551" y="2290264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1568E3B8-749C-6F4D-9F3B-2CB203B54692}"/>
              </a:ext>
            </a:extLst>
          </p:cNvPr>
          <p:cNvSpPr/>
          <p:nvPr/>
        </p:nvSpPr>
        <p:spPr>
          <a:xfrm>
            <a:off x="6162702" y="2290264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65B9569E-67F2-A04F-AB5B-DF260F9EED08}"/>
              </a:ext>
            </a:extLst>
          </p:cNvPr>
          <p:cNvSpPr/>
          <p:nvPr/>
        </p:nvSpPr>
        <p:spPr>
          <a:xfrm>
            <a:off x="6875247" y="2290264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42BD8E32-18F8-1C4C-9D34-CDDFE6714E8D}"/>
              </a:ext>
            </a:extLst>
          </p:cNvPr>
          <p:cNvSpPr txBox="1"/>
          <p:nvPr/>
        </p:nvSpPr>
        <p:spPr>
          <a:xfrm>
            <a:off x="6392812" y="2233515"/>
            <a:ext cx="510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..4..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E78AD4CC-C00F-A245-884D-0E06DA97E162}"/>
              </a:ext>
            </a:extLst>
          </p:cNvPr>
          <p:cNvSpPr txBox="1"/>
          <p:nvPr/>
        </p:nvSpPr>
        <p:spPr>
          <a:xfrm>
            <a:off x="5474269" y="1995297"/>
            <a:ext cx="1032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Spine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59E2343E-6904-7747-A0E3-1D6D5FCA7FE9}"/>
              </a:ext>
            </a:extLst>
          </p:cNvPr>
          <p:cNvSpPr/>
          <p:nvPr/>
        </p:nvSpPr>
        <p:spPr>
          <a:xfrm>
            <a:off x="6191971" y="1874517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BEED7D55-3E77-C94E-935F-0512C8BDFD36}"/>
              </a:ext>
            </a:extLst>
          </p:cNvPr>
          <p:cNvSpPr/>
          <p:nvPr/>
        </p:nvSpPr>
        <p:spPr>
          <a:xfrm>
            <a:off x="6538825" y="1874517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817CA9EE-B9D9-C449-BFE0-48023ECD19CE}"/>
              </a:ext>
            </a:extLst>
          </p:cNvPr>
          <p:cNvSpPr txBox="1"/>
          <p:nvPr/>
        </p:nvSpPr>
        <p:spPr>
          <a:xfrm>
            <a:off x="7049505" y="2522019"/>
            <a:ext cx="127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4x16 downlinks</a:t>
            </a:r>
          </a:p>
        </p:txBody>
      </p: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67CEB385-8423-BD4B-873D-319F31F9CC22}"/>
              </a:ext>
            </a:extLst>
          </p:cNvPr>
          <p:cNvCxnSpPr>
            <a:cxnSpLocks/>
            <a:stCxn id="189" idx="0"/>
            <a:endCxn id="195" idx="2"/>
          </p:cNvCxnSpPr>
          <p:nvPr/>
        </p:nvCxnSpPr>
        <p:spPr>
          <a:xfrm flipV="1">
            <a:off x="6016358" y="2038019"/>
            <a:ext cx="263420" cy="252245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12B438EE-DBCE-634E-8ABC-45504736F9C8}"/>
              </a:ext>
            </a:extLst>
          </p:cNvPr>
          <p:cNvCxnSpPr>
            <a:cxnSpLocks/>
            <a:stCxn id="189" idx="0"/>
            <a:endCxn id="196" idx="2"/>
          </p:cNvCxnSpPr>
          <p:nvPr/>
        </p:nvCxnSpPr>
        <p:spPr>
          <a:xfrm flipV="1">
            <a:off x="6016358" y="2038019"/>
            <a:ext cx="610274" cy="252245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9648D633-556F-9C41-B5B7-FE6F9AB1EBD2}"/>
              </a:ext>
            </a:extLst>
          </p:cNvPr>
          <p:cNvCxnSpPr>
            <a:cxnSpLocks/>
            <a:stCxn id="190" idx="0"/>
            <a:endCxn id="195" idx="2"/>
          </p:cNvCxnSpPr>
          <p:nvPr/>
        </p:nvCxnSpPr>
        <p:spPr>
          <a:xfrm flipV="1">
            <a:off x="6250509" y="2038019"/>
            <a:ext cx="29269" cy="252245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11589E11-DCCD-8542-BCD8-333330841438}"/>
              </a:ext>
            </a:extLst>
          </p:cNvPr>
          <p:cNvCxnSpPr>
            <a:cxnSpLocks/>
            <a:stCxn id="190" idx="0"/>
            <a:endCxn id="196" idx="2"/>
          </p:cNvCxnSpPr>
          <p:nvPr/>
        </p:nvCxnSpPr>
        <p:spPr>
          <a:xfrm flipV="1">
            <a:off x="6250509" y="2038019"/>
            <a:ext cx="376123" cy="252245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55ADC88E-89D9-4F41-BBBB-3595403B1DF0}"/>
              </a:ext>
            </a:extLst>
          </p:cNvPr>
          <p:cNvCxnSpPr>
            <a:cxnSpLocks/>
            <a:stCxn id="195" idx="2"/>
            <a:endCxn id="191" idx="0"/>
          </p:cNvCxnSpPr>
          <p:nvPr/>
        </p:nvCxnSpPr>
        <p:spPr>
          <a:xfrm>
            <a:off x="6279778" y="2038019"/>
            <a:ext cx="683276" cy="252245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D4420B81-9D5A-4D47-AB52-5C199D5E03FB}"/>
              </a:ext>
            </a:extLst>
          </p:cNvPr>
          <p:cNvCxnSpPr>
            <a:cxnSpLocks/>
            <a:stCxn id="196" idx="2"/>
            <a:endCxn id="191" idx="0"/>
          </p:cNvCxnSpPr>
          <p:nvPr/>
        </p:nvCxnSpPr>
        <p:spPr>
          <a:xfrm>
            <a:off x="6626632" y="2038019"/>
            <a:ext cx="336422" cy="252245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>
            <a:extLst>
              <a:ext uri="{FF2B5EF4-FFF2-40B4-BE49-F238E27FC236}">
                <a16:creationId xmlns:a16="http://schemas.microsoft.com/office/drawing/2014/main" id="{CEEAD17A-74F6-EF45-B308-15BD3A9FBF0F}"/>
              </a:ext>
            </a:extLst>
          </p:cNvPr>
          <p:cNvSpPr txBox="1"/>
          <p:nvPr/>
        </p:nvSpPr>
        <p:spPr>
          <a:xfrm>
            <a:off x="7050557" y="1913191"/>
            <a:ext cx="127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2x32 downlinks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DE68DC07-A5EE-2A47-B6A0-E8AD91BCAC20}"/>
              </a:ext>
            </a:extLst>
          </p:cNvPr>
          <p:cNvSpPr/>
          <p:nvPr/>
        </p:nvSpPr>
        <p:spPr>
          <a:xfrm>
            <a:off x="4971087" y="3803221"/>
            <a:ext cx="3178253" cy="2299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821F4616-9EA9-2E40-B9B9-86745ABC3B52}"/>
              </a:ext>
            </a:extLst>
          </p:cNvPr>
          <p:cNvSpPr/>
          <p:nvPr/>
        </p:nvSpPr>
        <p:spPr>
          <a:xfrm>
            <a:off x="8649152" y="1706535"/>
            <a:ext cx="2714178" cy="8039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2F73B02C-4FA5-4146-8DFB-C699B9B0BFCC}"/>
              </a:ext>
            </a:extLst>
          </p:cNvPr>
          <p:cNvSpPr/>
          <p:nvPr/>
        </p:nvSpPr>
        <p:spPr>
          <a:xfrm>
            <a:off x="9129577" y="2290264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26287304-1041-AB4A-BE25-AC3B0922CABE}"/>
              </a:ext>
            </a:extLst>
          </p:cNvPr>
          <p:cNvSpPr/>
          <p:nvPr/>
        </p:nvSpPr>
        <p:spPr>
          <a:xfrm>
            <a:off x="9363728" y="2290264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73AC4382-EDFA-5D40-8A57-D8131BC0D765}"/>
              </a:ext>
            </a:extLst>
          </p:cNvPr>
          <p:cNvSpPr/>
          <p:nvPr/>
        </p:nvSpPr>
        <p:spPr>
          <a:xfrm>
            <a:off x="10076273" y="2290264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8B49DCB5-7E6C-AD4F-92EF-A5A1A947075B}"/>
              </a:ext>
            </a:extLst>
          </p:cNvPr>
          <p:cNvSpPr txBox="1"/>
          <p:nvPr/>
        </p:nvSpPr>
        <p:spPr>
          <a:xfrm>
            <a:off x="9593838" y="2233515"/>
            <a:ext cx="510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..4..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7D1D7454-CE3C-2843-AC30-09A28562DC2D}"/>
              </a:ext>
            </a:extLst>
          </p:cNvPr>
          <p:cNvSpPr txBox="1"/>
          <p:nvPr/>
        </p:nvSpPr>
        <p:spPr>
          <a:xfrm>
            <a:off x="8675295" y="1995297"/>
            <a:ext cx="1032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Spine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E34ECEED-8057-114C-97F3-BDC85F3B9EB2}"/>
              </a:ext>
            </a:extLst>
          </p:cNvPr>
          <p:cNvSpPr/>
          <p:nvPr/>
        </p:nvSpPr>
        <p:spPr>
          <a:xfrm>
            <a:off x="9392997" y="1874517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E8AD3552-7D89-2241-86FD-16DE96266BEC}"/>
              </a:ext>
            </a:extLst>
          </p:cNvPr>
          <p:cNvSpPr/>
          <p:nvPr/>
        </p:nvSpPr>
        <p:spPr>
          <a:xfrm>
            <a:off x="9739851" y="1874517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EF428574-518B-0448-B26D-26D59C155881}"/>
              </a:ext>
            </a:extLst>
          </p:cNvPr>
          <p:cNvSpPr txBox="1"/>
          <p:nvPr/>
        </p:nvSpPr>
        <p:spPr>
          <a:xfrm>
            <a:off x="10231745" y="2505548"/>
            <a:ext cx="127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4x16 downlinks</a:t>
            </a:r>
          </a:p>
        </p:txBody>
      </p: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35CC8670-FAB4-C947-9FC9-9B6532F03354}"/>
              </a:ext>
            </a:extLst>
          </p:cNvPr>
          <p:cNvCxnSpPr>
            <a:cxnSpLocks/>
            <a:stCxn id="227" idx="0"/>
            <a:endCxn id="232" idx="2"/>
          </p:cNvCxnSpPr>
          <p:nvPr/>
        </p:nvCxnSpPr>
        <p:spPr>
          <a:xfrm flipV="1">
            <a:off x="9217384" y="2038019"/>
            <a:ext cx="263420" cy="252245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C2F863BD-D299-7E4C-9BBB-BE0DDA656488}"/>
              </a:ext>
            </a:extLst>
          </p:cNvPr>
          <p:cNvCxnSpPr>
            <a:cxnSpLocks/>
            <a:stCxn id="227" idx="0"/>
            <a:endCxn id="233" idx="2"/>
          </p:cNvCxnSpPr>
          <p:nvPr/>
        </p:nvCxnSpPr>
        <p:spPr>
          <a:xfrm flipV="1">
            <a:off x="9217384" y="2038019"/>
            <a:ext cx="610274" cy="252245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DF997E5E-FD4C-B547-A67C-EFB53F9F624B}"/>
              </a:ext>
            </a:extLst>
          </p:cNvPr>
          <p:cNvCxnSpPr>
            <a:cxnSpLocks/>
            <a:stCxn id="228" idx="0"/>
            <a:endCxn id="232" idx="2"/>
          </p:cNvCxnSpPr>
          <p:nvPr/>
        </p:nvCxnSpPr>
        <p:spPr>
          <a:xfrm flipV="1">
            <a:off x="9451535" y="2038019"/>
            <a:ext cx="29269" cy="252245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0B706649-8022-5041-94FB-4619344B030D}"/>
              </a:ext>
            </a:extLst>
          </p:cNvPr>
          <p:cNvCxnSpPr>
            <a:cxnSpLocks/>
            <a:stCxn id="228" idx="0"/>
            <a:endCxn id="233" idx="2"/>
          </p:cNvCxnSpPr>
          <p:nvPr/>
        </p:nvCxnSpPr>
        <p:spPr>
          <a:xfrm flipV="1">
            <a:off x="9451535" y="2038019"/>
            <a:ext cx="376123" cy="252245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A986CA2F-67A1-DB41-A803-A75E4F357AC0}"/>
              </a:ext>
            </a:extLst>
          </p:cNvPr>
          <p:cNvCxnSpPr>
            <a:cxnSpLocks/>
            <a:stCxn id="232" idx="2"/>
            <a:endCxn id="229" idx="0"/>
          </p:cNvCxnSpPr>
          <p:nvPr/>
        </p:nvCxnSpPr>
        <p:spPr>
          <a:xfrm>
            <a:off x="9480804" y="2038019"/>
            <a:ext cx="683276" cy="252245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60679C56-F994-6640-AE1E-A817936357B3}"/>
              </a:ext>
            </a:extLst>
          </p:cNvPr>
          <p:cNvCxnSpPr>
            <a:cxnSpLocks/>
            <a:stCxn id="233" idx="2"/>
            <a:endCxn id="229" idx="0"/>
          </p:cNvCxnSpPr>
          <p:nvPr/>
        </p:nvCxnSpPr>
        <p:spPr>
          <a:xfrm>
            <a:off x="9827658" y="2038019"/>
            <a:ext cx="336422" cy="252245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TextBox 240">
            <a:extLst>
              <a:ext uri="{FF2B5EF4-FFF2-40B4-BE49-F238E27FC236}">
                <a16:creationId xmlns:a16="http://schemas.microsoft.com/office/drawing/2014/main" id="{8A48806A-A52B-A04A-8A6B-8D08D48CE579}"/>
              </a:ext>
            </a:extLst>
          </p:cNvPr>
          <p:cNvSpPr txBox="1"/>
          <p:nvPr/>
        </p:nvSpPr>
        <p:spPr>
          <a:xfrm>
            <a:off x="10251583" y="1913191"/>
            <a:ext cx="127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2x32 downlinks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A53A9466-EDC3-4344-93BB-4335DE7BB263}"/>
              </a:ext>
            </a:extLst>
          </p:cNvPr>
          <p:cNvSpPr/>
          <p:nvPr/>
        </p:nvSpPr>
        <p:spPr>
          <a:xfrm>
            <a:off x="8719983" y="3888971"/>
            <a:ext cx="2989571" cy="7859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6974817F-ED23-D24A-AD9F-80BE221DD2AC}"/>
              </a:ext>
            </a:extLst>
          </p:cNvPr>
          <p:cNvSpPr/>
          <p:nvPr/>
        </p:nvSpPr>
        <p:spPr>
          <a:xfrm>
            <a:off x="9268506" y="5323033"/>
            <a:ext cx="175613" cy="16350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1FD9F97E-C6B4-6045-BF7B-FB8A77C2D1BD}"/>
              </a:ext>
            </a:extLst>
          </p:cNvPr>
          <p:cNvSpPr/>
          <p:nvPr/>
        </p:nvSpPr>
        <p:spPr>
          <a:xfrm>
            <a:off x="9509249" y="4373588"/>
            <a:ext cx="175613" cy="1635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5F765389-4F05-6647-BA26-E96E731AEE24}"/>
              </a:ext>
            </a:extLst>
          </p:cNvPr>
          <p:cNvSpPr/>
          <p:nvPr/>
        </p:nvSpPr>
        <p:spPr>
          <a:xfrm>
            <a:off x="9743400" y="4373588"/>
            <a:ext cx="175613" cy="1635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00B955A9-2C11-2F4B-BF3A-CD1172610F64}"/>
              </a:ext>
            </a:extLst>
          </p:cNvPr>
          <p:cNvSpPr/>
          <p:nvPr/>
        </p:nvSpPr>
        <p:spPr>
          <a:xfrm>
            <a:off x="10455945" y="4373588"/>
            <a:ext cx="175613" cy="1635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02F915F3-CCA2-8849-A980-DED7B8122EB4}"/>
              </a:ext>
            </a:extLst>
          </p:cNvPr>
          <p:cNvSpPr txBox="1"/>
          <p:nvPr/>
        </p:nvSpPr>
        <p:spPr>
          <a:xfrm>
            <a:off x="9973510" y="4316839"/>
            <a:ext cx="510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..4..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5EF119A6-61A2-0546-A52D-2179B86D2336}"/>
              </a:ext>
            </a:extLst>
          </p:cNvPr>
          <p:cNvSpPr txBox="1"/>
          <p:nvPr/>
        </p:nvSpPr>
        <p:spPr>
          <a:xfrm>
            <a:off x="10013347" y="5251924"/>
            <a:ext cx="491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..8..</a:t>
            </a:r>
          </a:p>
        </p:txBody>
      </p: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A741608D-568C-904F-BCED-02BA20DC9F05}"/>
              </a:ext>
            </a:extLst>
          </p:cNvPr>
          <p:cNvCxnSpPr>
            <a:stCxn id="243" idx="0"/>
            <a:endCxn id="244" idx="2"/>
          </p:cNvCxnSpPr>
          <p:nvPr/>
        </p:nvCxnSpPr>
        <p:spPr>
          <a:xfrm flipV="1">
            <a:off x="9356313" y="4537090"/>
            <a:ext cx="240743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BD792B20-2503-E043-82EE-CC4F5B8E4BBE}"/>
              </a:ext>
            </a:extLst>
          </p:cNvPr>
          <p:cNvCxnSpPr>
            <a:stCxn id="243" idx="0"/>
            <a:endCxn id="245" idx="2"/>
          </p:cNvCxnSpPr>
          <p:nvPr/>
        </p:nvCxnSpPr>
        <p:spPr>
          <a:xfrm flipV="1">
            <a:off x="9356313" y="4537090"/>
            <a:ext cx="474894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C7CE6BEF-CF26-1441-8B43-8EDE72209917}"/>
              </a:ext>
            </a:extLst>
          </p:cNvPr>
          <p:cNvCxnSpPr>
            <a:stCxn id="243" idx="0"/>
            <a:endCxn id="246" idx="2"/>
          </p:cNvCxnSpPr>
          <p:nvPr/>
        </p:nvCxnSpPr>
        <p:spPr>
          <a:xfrm flipV="1">
            <a:off x="9356313" y="4537090"/>
            <a:ext cx="1187439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84833ED3-525F-F045-BBFD-1FD961A680A4}"/>
              </a:ext>
            </a:extLst>
          </p:cNvPr>
          <p:cNvCxnSpPr>
            <a:cxnSpLocks/>
            <a:stCxn id="262" idx="0"/>
            <a:endCxn id="244" idx="2"/>
          </p:cNvCxnSpPr>
          <p:nvPr/>
        </p:nvCxnSpPr>
        <p:spPr>
          <a:xfrm flipH="1" flipV="1">
            <a:off x="9597056" y="4537090"/>
            <a:ext cx="79960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F04F86A8-DC6B-2245-BE0B-4720FCC53DF4}"/>
              </a:ext>
            </a:extLst>
          </p:cNvPr>
          <p:cNvCxnSpPr>
            <a:cxnSpLocks/>
            <a:stCxn id="262" idx="0"/>
            <a:endCxn id="245" idx="2"/>
          </p:cNvCxnSpPr>
          <p:nvPr/>
        </p:nvCxnSpPr>
        <p:spPr>
          <a:xfrm flipV="1">
            <a:off x="9677016" y="4537090"/>
            <a:ext cx="154191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2463223A-CDCC-3F44-AF76-E87221A80F57}"/>
              </a:ext>
            </a:extLst>
          </p:cNvPr>
          <p:cNvCxnSpPr>
            <a:cxnSpLocks/>
            <a:stCxn id="262" idx="0"/>
            <a:endCxn id="246" idx="2"/>
          </p:cNvCxnSpPr>
          <p:nvPr/>
        </p:nvCxnSpPr>
        <p:spPr>
          <a:xfrm flipV="1">
            <a:off x="9677016" y="4537090"/>
            <a:ext cx="866736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44CA5D94-E284-0A4D-B7A7-B369104EB3F9}"/>
              </a:ext>
            </a:extLst>
          </p:cNvPr>
          <p:cNvCxnSpPr>
            <a:cxnSpLocks/>
            <a:stCxn id="267" idx="0"/>
            <a:endCxn id="244" idx="2"/>
          </p:cNvCxnSpPr>
          <p:nvPr/>
        </p:nvCxnSpPr>
        <p:spPr>
          <a:xfrm flipH="1" flipV="1">
            <a:off x="9597056" y="4537090"/>
            <a:ext cx="1274175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E18A9C6E-E55C-C048-8D2C-B3DD7B6DCDFD}"/>
              </a:ext>
            </a:extLst>
          </p:cNvPr>
          <p:cNvCxnSpPr>
            <a:cxnSpLocks/>
            <a:stCxn id="267" idx="0"/>
            <a:endCxn id="245" idx="2"/>
          </p:cNvCxnSpPr>
          <p:nvPr/>
        </p:nvCxnSpPr>
        <p:spPr>
          <a:xfrm flipH="1" flipV="1">
            <a:off x="9831207" y="4537090"/>
            <a:ext cx="1040024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3FBF8F57-45F9-A84A-9D00-D6E00D8D7A16}"/>
              </a:ext>
            </a:extLst>
          </p:cNvPr>
          <p:cNvCxnSpPr>
            <a:cxnSpLocks/>
            <a:stCxn id="267" idx="0"/>
            <a:endCxn id="246" idx="2"/>
          </p:cNvCxnSpPr>
          <p:nvPr/>
        </p:nvCxnSpPr>
        <p:spPr>
          <a:xfrm flipH="1" flipV="1">
            <a:off x="10543752" y="4537090"/>
            <a:ext cx="327479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4EAD4CCA-4EB6-194F-A158-AAB584B92846}"/>
              </a:ext>
            </a:extLst>
          </p:cNvPr>
          <p:cNvCxnSpPr>
            <a:cxnSpLocks/>
          </p:cNvCxnSpPr>
          <p:nvPr/>
        </p:nvCxnSpPr>
        <p:spPr>
          <a:xfrm>
            <a:off x="9332851" y="5486535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D5B62BAA-CAEE-C740-A2CD-7E7D36E1582E}"/>
              </a:ext>
            </a:extLst>
          </p:cNvPr>
          <p:cNvCxnSpPr/>
          <p:nvPr/>
        </p:nvCxnSpPr>
        <p:spPr>
          <a:xfrm>
            <a:off x="9281377" y="5486535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1CC5E82C-7D06-2D4D-9744-A8FB19F88C1E}"/>
              </a:ext>
            </a:extLst>
          </p:cNvPr>
          <p:cNvCxnSpPr/>
          <p:nvPr/>
        </p:nvCxnSpPr>
        <p:spPr>
          <a:xfrm>
            <a:off x="9376754" y="5486535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C60419E9-708F-7840-971D-8C619F1D7E4E}"/>
              </a:ext>
            </a:extLst>
          </p:cNvPr>
          <p:cNvGrpSpPr/>
          <p:nvPr/>
        </p:nvGrpSpPr>
        <p:grpSpPr>
          <a:xfrm>
            <a:off x="9589209" y="5323033"/>
            <a:ext cx="175613" cy="356594"/>
            <a:chOff x="1999365" y="4023280"/>
            <a:chExt cx="175613" cy="356594"/>
          </a:xfrm>
        </p:grpSpPr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28BC6B2E-EB39-2A48-9BC4-71A9EDD225E3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079991C1-CF00-0D40-B293-4DD80FCEBA25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348DB787-A4A6-DF4A-9A90-EA2B5AEEE271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E0113C51-12BB-A644-80B4-5A04D3A70AD4}"/>
                </a:ext>
              </a:extLst>
            </p:cNvPr>
            <p:cNvCxnSpPr/>
            <p:nvPr/>
          </p:nvCxnSpPr>
          <p:spPr>
            <a:xfrm>
              <a:off x="2107613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FCEB0804-48DB-F040-A882-3AF8CF237172}"/>
              </a:ext>
            </a:extLst>
          </p:cNvPr>
          <p:cNvGrpSpPr/>
          <p:nvPr/>
        </p:nvGrpSpPr>
        <p:grpSpPr>
          <a:xfrm>
            <a:off x="10783424" y="5323033"/>
            <a:ext cx="175613" cy="356594"/>
            <a:chOff x="1999365" y="4023280"/>
            <a:chExt cx="175613" cy="356594"/>
          </a:xfrm>
        </p:grpSpPr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8296583C-D686-C64B-B69B-A50295B78F28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65F367EE-3CA0-D244-A77D-780487A70A2F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F9F1F70D-AEC1-FD43-84D3-570C383A168A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AC57EDE2-5F3E-4F41-A724-D3D259DFBEAD}"/>
                </a:ext>
              </a:extLst>
            </p:cNvPr>
            <p:cNvCxnSpPr/>
            <p:nvPr/>
          </p:nvCxnSpPr>
          <p:spPr>
            <a:xfrm>
              <a:off x="2107613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1" name="TextBox 270">
            <a:extLst>
              <a:ext uri="{FF2B5EF4-FFF2-40B4-BE49-F238E27FC236}">
                <a16:creationId xmlns:a16="http://schemas.microsoft.com/office/drawing/2014/main" id="{38C997E2-E8E8-434F-909B-AB4F1D697CBC}"/>
              </a:ext>
            </a:extLst>
          </p:cNvPr>
          <p:cNvSpPr txBox="1"/>
          <p:nvPr/>
        </p:nvSpPr>
        <p:spPr>
          <a:xfrm>
            <a:off x="8920330" y="5728309"/>
            <a:ext cx="2322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To Campus/WAN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B049D7F8-900F-2D47-94CB-20D879812BC2}"/>
              </a:ext>
            </a:extLst>
          </p:cNvPr>
          <p:cNvSpPr txBox="1"/>
          <p:nvPr/>
        </p:nvSpPr>
        <p:spPr>
          <a:xfrm>
            <a:off x="8679706" y="4072935"/>
            <a:ext cx="1032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Aggregation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7065B516-D236-B640-86D5-5019ED7451CB}"/>
              </a:ext>
            </a:extLst>
          </p:cNvPr>
          <p:cNvSpPr txBox="1"/>
          <p:nvPr/>
        </p:nvSpPr>
        <p:spPr>
          <a:xfrm>
            <a:off x="8719983" y="5257619"/>
            <a:ext cx="594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err="1"/>
              <a:t>ToR</a:t>
            </a:r>
            <a:endParaRPr lang="en-US" sz="1200"/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6A2C07B6-3A2C-2B45-9D1A-3F2A21BB92FF}"/>
              </a:ext>
            </a:extLst>
          </p:cNvPr>
          <p:cNvSpPr txBox="1"/>
          <p:nvPr/>
        </p:nvSpPr>
        <p:spPr>
          <a:xfrm>
            <a:off x="8949231" y="6102621"/>
            <a:ext cx="2322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4 Campus/WAN blocks</a:t>
            </a: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A692E8ED-FCE9-4B42-A1F5-561F660C5A92}"/>
              </a:ext>
            </a:extLst>
          </p:cNvPr>
          <p:cNvSpPr/>
          <p:nvPr/>
        </p:nvSpPr>
        <p:spPr>
          <a:xfrm>
            <a:off x="9509249" y="3950699"/>
            <a:ext cx="175613" cy="1635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DC702B9F-C564-9F42-BCF1-D3B0223F79C4}"/>
              </a:ext>
            </a:extLst>
          </p:cNvPr>
          <p:cNvSpPr/>
          <p:nvPr/>
        </p:nvSpPr>
        <p:spPr>
          <a:xfrm>
            <a:off x="9743400" y="3950699"/>
            <a:ext cx="175613" cy="1635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18DB0AF4-978D-204B-9670-9EDE3ADB3DD3}"/>
              </a:ext>
            </a:extLst>
          </p:cNvPr>
          <p:cNvSpPr/>
          <p:nvPr/>
        </p:nvSpPr>
        <p:spPr>
          <a:xfrm>
            <a:off x="10455945" y="3950699"/>
            <a:ext cx="175613" cy="1635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9FC7A5D0-1A90-C94B-AE50-DA2EE22DE8FB}"/>
              </a:ext>
            </a:extLst>
          </p:cNvPr>
          <p:cNvSpPr txBox="1"/>
          <p:nvPr/>
        </p:nvSpPr>
        <p:spPr>
          <a:xfrm>
            <a:off x="10844916" y="5160801"/>
            <a:ext cx="127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8x8 uplinks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4E29609E-9C8D-AD46-9A50-CE04328F7061}"/>
              </a:ext>
            </a:extLst>
          </p:cNvPr>
          <p:cNvSpPr txBox="1"/>
          <p:nvPr/>
        </p:nvSpPr>
        <p:spPr>
          <a:xfrm>
            <a:off x="10609239" y="4350512"/>
            <a:ext cx="127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4x16 downlinks</a:t>
            </a:r>
          </a:p>
        </p:txBody>
      </p: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BC24ABD3-D846-8043-A1F3-C4259A41F367}"/>
              </a:ext>
            </a:extLst>
          </p:cNvPr>
          <p:cNvCxnSpPr>
            <a:cxnSpLocks/>
            <a:stCxn id="275" idx="2"/>
            <a:endCxn id="244" idx="0"/>
          </p:cNvCxnSpPr>
          <p:nvPr/>
        </p:nvCxnSpPr>
        <p:spPr>
          <a:xfrm>
            <a:off x="9597056" y="4114201"/>
            <a:ext cx="0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01979E54-2994-8440-AE91-4639EA4C3A5D}"/>
              </a:ext>
            </a:extLst>
          </p:cNvPr>
          <p:cNvCxnSpPr>
            <a:cxnSpLocks/>
            <a:stCxn id="244" idx="0"/>
            <a:endCxn id="276" idx="2"/>
          </p:cNvCxnSpPr>
          <p:nvPr/>
        </p:nvCxnSpPr>
        <p:spPr>
          <a:xfrm flipV="1">
            <a:off x="9597056" y="4114201"/>
            <a:ext cx="234151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BF54BD20-6E1D-214C-AC16-6F2BC82B279D}"/>
              </a:ext>
            </a:extLst>
          </p:cNvPr>
          <p:cNvCxnSpPr>
            <a:cxnSpLocks/>
            <a:stCxn id="244" idx="0"/>
            <a:endCxn id="277" idx="2"/>
          </p:cNvCxnSpPr>
          <p:nvPr/>
        </p:nvCxnSpPr>
        <p:spPr>
          <a:xfrm flipV="1">
            <a:off x="9597056" y="4114201"/>
            <a:ext cx="946696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5B6EF389-3FF3-3D46-A71B-E59D9056F569}"/>
              </a:ext>
            </a:extLst>
          </p:cNvPr>
          <p:cNvCxnSpPr>
            <a:cxnSpLocks/>
            <a:stCxn id="245" idx="0"/>
            <a:endCxn id="275" idx="2"/>
          </p:cNvCxnSpPr>
          <p:nvPr/>
        </p:nvCxnSpPr>
        <p:spPr>
          <a:xfrm flipH="1" flipV="1">
            <a:off x="9597056" y="4114201"/>
            <a:ext cx="234151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21BF08BE-30B1-6743-A5A2-7C4A9D453A54}"/>
              </a:ext>
            </a:extLst>
          </p:cNvPr>
          <p:cNvCxnSpPr>
            <a:cxnSpLocks/>
            <a:stCxn id="245" idx="0"/>
            <a:endCxn id="276" idx="2"/>
          </p:cNvCxnSpPr>
          <p:nvPr/>
        </p:nvCxnSpPr>
        <p:spPr>
          <a:xfrm flipV="1">
            <a:off x="9831207" y="4114201"/>
            <a:ext cx="0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2908DDBE-3797-1140-8DC2-435916CAD916}"/>
              </a:ext>
            </a:extLst>
          </p:cNvPr>
          <p:cNvCxnSpPr>
            <a:cxnSpLocks/>
            <a:stCxn id="245" idx="0"/>
            <a:endCxn id="277" idx="2"/>
          </p:cNvCxnSpPr>
          <p:nvPr/>
        </p:nvCxnSpPr>
        <p:spPr>
          <a:xfrm flipV="1">
            <a:off x="9831207" y="4114201"/>
            <a:ext cx="712545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8A3300A8-3497-9144-A65D-26C8817C7ECF}"/>
              </a:ext>
            </a:extLst>
          </p:cNvPr>
          <p:cNvCxnSpPr>
            <a:cxnSpLocks/>
            <a:stCxn id="276" idx="2"/>
            <a:endCxn id="246" idx="0"/>
          </p:cNvCxnSpPr>
          <p:nvPr/>
        </p:nvCxnSpPr>
        <p:spPr>
          <a:xfrm>
            <a:off x="9831207" y="4114201"/>
            <a:ext cx="712545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81B83E0C-4970-3842-A53F-2B1C3A6BE50B}"/>
              </a:ext>
            </a:extLst>
          </p:cNvPr>
          <p:cNvCxnSpPr>
            <a:cxnSpLocks/>
            <a:stCxn id="275" idx="2"/>
            <a:endCxn id="246" idx="0"/>
          </p:cNvCxnSpPr>
          <p:nvPr/>
        </p:nvCxnSpPr>
        <p:spPr>
          <a:xfrm>
            <a:off x="9597056" y="4114201"/>
            <a:ext cx="946696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FEB75309-591F-284F-8E62-EFB5FAA6EC89}"/>
              </a:ext>
            </a:extLst>
          </p:cNvPr>
          <p:cNvCxnSpPr>
            <a:cxnSpLocks/>
            <a:stCxn id="277" idx="2"/>
            <a:endCxn id="246" idx="0"/>
          </p:cNvCxnSpPr>
          <p:nvPr/>
        </p:nvCxnSpPr>
        <p:spPr>
          <a:xfrm>
            <a:off x="10543752" y="4114201"/>
            <a:ext cx="0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TextBox 288">
            <a:extLst>
              <a:ext uri="{FF2B5EF4-FFF2-40B4-BE49-F238E27FC236}">
                <a16:creationId xmlns:a16="http://schemas.microsoft.com/office/drawing/2014/main" id="{48BFC40E-BA5E-284F-B9C5-01C2CBC3384C}"/>
              </a:ext>
            </a:extLst>
          </p:cNvPr>
          <p:cNvSpPr txBox="1"/>
          <p:nvPr/>
        </p:nvSpPr>
        <p:spPr>
          <a:xfrm>
            <a:off x="10508895" y="3554970"/>
            <a:ext cx="127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4x16 uplinks</a:t>
            </a:r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B9366C37-D52B-424A-AC9B-142F2A46DF15}"/>
              </a:ext>
            </a:extLst>
          </p:cNvPr>
          <p:cNvSpPr/>
          <p:nvPr/>
        </p:nvSpPr>
        <p:spPr>
          <a:xfrm>
            <a:off x="8629073" y="3803219"/>
            <a:ext cx="3178253" cy="22994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DDAB5DFB-E42D-C944-868D-EC218A4F0864}"/>
              </a:ext>
            </a:extLst>
          </p:cNvPr>
          <p:cNvCxnSpPr>
            <a:stCxn id="144" idx="0"/>
            <a:endCxn id="189" idx="2"/>
          </p:cNvCxnSpPr>
          <p:nvPr/>
        </p:nvCxnSpPr>
        <p:spPr>
          <a:xfrm flipV="1">
            <a:off x="5939070" y="2453766"/>
            <a:ext cx="77288" cy="1496933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D302AB97-A203-EC43-A857-3102B50CF1F8}"/>
              </a:ext>
            </a:extLst>
          </p:cNvPr>
          <p:cNvCxnSpPr>
            <a:stCxn id="144" idx="0"/>
            <a:endCxn id="227" idx="2"/>
          </p:cNvCxnSpPr>
          <p:nvPr/>
        </p:nvCxnSpPr>
        <p:spPr>
          <a:xfrm flipV="1">
            <a:off x="5939070" y="2453766"/>
            <a:ext cx="3278314" cy="1496933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52486456-2DF5-8C45-9FB7-C9D7FD815E9D}"/>
              </a:ext>
            </a:extLst>
          </p:cNvPr>
          <p:cNvCxnSpPr>
            <a:stCxn id="145" idx="0"/>
            <a:endCxn id="190" idx="2"/>
          </p:cNvCxnSpPr>
          <p:nvPr/>
        </p:nvCxnSpPr>
        <p:spPr>
          <a:xfrm flipV="1">
            <a:off x="6173221" y="2453766"/>
            <a:ext cx="77288" cy="1496933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6AFB78C8-114B-414B-BA8E-4D91DA9C8D4C}"/>
              </a:ext>
            </a:extLst>
          </p:cNvPr>
          <p:cNvCxnSpPr>
            <a:stCxn id="145" idx="0"/>
            <a:endCxn id="228" idx="2"/>
          </p:cNvCxnSpPr>
          <p:nvPr/>
        </p:nvCxnSpPr>
        <p:spPr>
          <a:xfrm flipV="1">
            <a:off x="6173221" y="2453766"/>
            <a:ext cx="3278314" cy="1496933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D1059A23-2385-934F-A2C6-B63AC102596D}"/>
              </a:ext>
            </a:extLst>
          </p:cNvPr>
          <p:cNvCxnSpPr>
            <a:stCxn id="146" idx="0"/>
            <a:endCxn id="191" idx="2"/>
          </p:cNvCxnSpPr>
          <p:nvPr/>
        </p:nvCxnSpPr>
        <p:spPr>
          <a:xfrm flipV="1">
            <a:off x="6885766" y="2453766"/>
            <a:ext cx="77288" cy="1496933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78643DA1-6DBB-A845-96FF-9ED3A86854AD}"/>
              </a:ext>
            </a:extLst>
          </p:cNvPr>
          <p:cNvCxnSpPr>
            <a:stCxn id="146" idx="0"/>
            <a:endCxn id="229" idx="2"/>
          </p:cNvCxnSpPr>
          <p:nvPr/>
        </p:nvCxnSpPr>
        <p:spPr>
          <a:xfrm flipV="1">
            <a:off x="6885766" y="2453766"/>
            <a:ext cx="3278314" cy="1496933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69F09CC3-D317-C54F-975D-801A04531A6D}"/>
              </a:ext>
            </a:extLst>
          </p:cNvPr>
          <p:cNvCxnSpPr>
            <a:stCxn id="275" idx="0"/>
            <a:endCxn id="189" idx="2"/>
          </p:cNvCxnSpPr>
          <p:nvPr/>
        </p:nvCxnSpPr>
        <p:spPr>
          <a:xfrm flipH="1" flipV="1">
            <a:off x="6016358" y="2453766"/>
            <a:ext cx="3580698" cy="1496933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25F53EE9-F001-5C47-B59A-6D6CD1F6E5F1}"/>
              </a:ext>
            </a:extLst>
          </p:cNvPr>
          <p:cNvCxnSpPr>
            <a:stCxn id="275" idx="0"/>
            <a:endCxn id="227" idx="2"/>
          </p:cNvCxnSpPr>
          <p:nvPr/>
        </p:nvCxnSpPr>
        <p:spPr>
          <a:xfrm flipH="1" flipV="1">
            <a:off x="9217384" y="2453766"/>
            <a:ext cx="379672" cy="1496933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789A0775-ABB8-8644-9A40-24F0EF59014D}"/>
              </a:ext>
            </a:extLst>
          </p:cNvPr>
          <p:cNvCxnSpPr>
            <a:stCxn id="276" idx="0"/>
            <a:endCxn id="190" idx="2"/>
          </p:cNvCxnSpPr>
          <p:nvPr/>
        </p:nvCxnSpPr>
        <p:spPr>
          <a:xfrm flipH="1" flipV="1">
            <a:off x="6250509" y="2453766"/>
            <a:ext cx="3580698" cy="1496933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3A4EE2B2-B20C-A641-B48A-5AE54110B97C}"/>
              </a:ext>
            </a:extLst>
          </p:cNvPr>
          <p:cNvCxnSpPr>
            <a:stCxn id="276" idx="0"/>
            <a:endCxn id="228" idx="2"/>
          </p:cNvCxnSpPr>
          <p:nvPr/>
        </p:nvCxnSpPr>
        <p:spPr>
          <a:xfrm flipH="1" flipV="1">
            <a:off x="9451535" y="2453766"/>
            <a:ext cx="379672" cy="1496933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A68D0C5B-2656-8942-82F2-F56D1EB0195E}"/>
              </a:ext>
            </a:extLst>
          </p:cNvPr>
          <p:cNvCxnSpPr>
            <a:cxnSpLocks/>
            <a:stCxn id="277" idx="0"/>
            <a:endCxn id="191" idx="2"/>
          </p:cNvCxnSpPr>
          <p:nvPr/>
        </p:nvCxnSpPr>
        <p:spPr>
          <a:xfrm flipH="1" flipV="1">
            <a:off x="6963054" y="2453766"/>
            <a:ext cx="3580698" cy="1496933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3274E083-9A3C-7241-BCF0-83382D0AAF61}"/>
              </a:ext>
            </a:extLst>
          </p:cNvPr>
          <p:cNvCxnSpPr>
            <a:stCxn id="277" idx="0"/>
            <a:endCxn id="229" idx="2"/>
          </p:cNvCxnSpPr>
          <p:nvPr/>
        </p:nvCxnSpPr>
        <p:spPr>
          <a:xfrm flipH="1" flipV="1">
            <a:off x="10164080" y="2453766"/>
            <a:ext cx="379672" cy="1496933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TextBox 322">
            <a:extLst>
              <a:ext uri="{FF2B5EF4-FFF2-40B4-BE49-F238E27FC236}">
                <a16:creationId xmlns:a16="http://schemas.microsoft.com/office/drawing/2014/main" id="{B5B87265-6664-0F48-86D0-97FFE2EC75A6}"/>
              </a:ext>
            </a:extLst>
          </p:cNvPr>
          <p:cNvSpPr txBox="1"/>
          <p:nvPr/>
        </p:nvSpPr>
        <p:spPr>
          <a:xfrm>
            <a:off x="8186700" y="2026340"/>
            <a:ext cx="510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..16..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F620A077-85BB-844C-8AD8-8F8E5EEC094E}"/>
              </a:ext>
            </a:extLst>
          </p:cNvPr>
          <p:cNvSpPr txBox="1"/>
          <p:nvPr/>
        </p:nvSpPr>
        <p:spPr>
          <a:xfrm>
            <a:off x="8149340" y="4487363"/>
            <a:ext cx="510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..16..</a:t>
            </a:r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24B05D1E-4E5E-F74F-BADF-2F71F10783F1}"/>
              </a:ext>
            </a:extLst>
          </p:cNvPr>
          <p:cNvSpPr/>
          <p:nvPr/>
        </p:nvSpPr>
        <p:spPr>
          <a:xfrm>
            <a:off x="11345281" y="80340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EB673804-A926-9D40-92C7-1C6332227F96}"/>
              </a:ext>
            </a:extLst>
          </p:cNvPr>
          <p:cNvSpPr/>
          <p:nvPr/>
        </p:nvSpPr>
        <p:spPr>
          <a:xfrm>
            <a:off x="4710454" y="1542063"/>
            <a:ext cx="7240642" cy="48375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3" name="Straight Connector 332">
            <a:extLst>
              <a:ext uri="{FF2B5EF4-FFF2-40B4-BE49-F238E27FC236}">
                <a16:creationId xmlns:a16="http://schemas.microsoft.com/office/drawing/2014/main" id="{10ADD60C-1C1B-7746-B2AE-F604897EBB5D}"/>
              </a:ext>
            </a:extLst>
          </p:cNvPr>
          <p:cNvCxnSpPr/>
          <p:nvPr/>
        </p:nvCxnSpPr>
        <p:spPr>
          <a:xfrm>
            <a:off x="5761909" y="5483308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6FEC39D9-363A-E44B-A8B1-15C88C8CC013}"/>
              </a:ext>
            </a:extLst>
          </p:cNvPr>
          <p:cNvCxnSpPr/>
          <p:nvPr/>
        </p:nvCxnSpPr>
        <p:spPr>
          <a:xfrm>
            <a:off x="6091156" y="5486535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56DFD67E-1F7F-2A42-8870-032D5B6A7579}"/>
              </a:ext>
            </a:extLst>
          </p:cNvPr>
          <p:cNvCxnSpPr/>
          <p:nvPr/>
        </p:nvCxnSpPr>
        <p:spPr>
          <a:xfrm>
            <a:off x="7282127" y="5486535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AA8C5F5C-94FB-2848-9856-9E2C2DEB7C1D}"/>
              </a:ext>
            </a:extLst>
          </p:cNvPr>
          <p:cNvCxnSpPr/>
          <p:nvPr/>
        </p:nvCxnSpPr>
        <p:spPr>
          <a:xfrm>
            <a:off x="9427322" y="5486535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id="{47BA9D7E-01B6-6046-A302-38AC1337BAE5}"/>
              </a:ext>
            </a:extLst>
          </p:cNvPr>
          <p:cNvCxnSpPr/>
          <p:nvPr/>
        </p:nvCxnSpPr>
        <p:spPr>
          <a:xfrm>
            <a:off x="10945785" y="5486535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75FFCB74-9DC5-8C47-BFFC-F5E53FE8B978}"/>
              </a:ext>
            </a:extLst>
          </p:cNvPr>
          <p:cNvCxnSpPr/>
          <p:nvPr/>
        </p:nvCxnSpPr>
        <p:spPr>
          <a:xfrm>
            <a:off x="9749024" y="5486535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TextBox 338">
            <a:extLst>
              <a:ext uri="{FF2B5EF4-FFF2-40B4-BE49-F238E27FC236}">
                <a16:creationId xmlns:a16="http://schemas.microsoft.com/office/drawing/2014/main" id="{31F585F6-98A8-094B-9201-3B8D8E7FA2B6}"/>
              </a:ext>
            </a:extLst>
          </p:cNvPr>
          <p:cNvSpPr txBox="1"/>
          <p:nvPr/>
        </p:nvSpPr>
        <p:spPr>
          <a:xfrm>
            <a:off x="7362557" y="6409769"/>
            <a:ext cx="2322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~3840 servers in one block</a:t>
            </a:r>
          </a:p>
        </p:txBody>
      </p:sp>
      <p:sp>
        <p:nvSpPr>
          <p:cNvPr id="291" name="Content Placeholder 2">
            <a:extLst>
              <a:ext uri="{FF2B5EF4-FFF2-40B4-BE49-F238E27FC236}">
                <a16:creationId xmlns:a16="http://schemas.microsoft.com/office/drawing/2014/main" id="{E844F1DD-716F-3F4E-A7A7-30D95C1FE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073" y="1534967"/>
            <a:ext cx="4103693" cy="4491163"/>
          </a:xfrm>
        </p:spPr>
        <p:txBody>
          <a:bodyPr>
            <a:normAutofit/>
          </a:bodyPr>
          <a:lstStyle/>
          <a:p>
            <a:r>
              <a:rPr lang="en-US" sz="2400"/>
              <a:t>Large power/space footprint</a:t>
            </a:r>
          </a:p>
          <a:p>
            <a:r>
              <a:rPr lang="en-US" sz="2400"/>
              <a:t>Large application footprint</a:t>
            </a:r>
          </a:p>
          <a:p>
            <a:r>
              <a:rPr lang="en-US" sz="2400"/>
              <a:t>~30% egress bandwidth out of Campus/ WAN blocks</a:t>
            </a:r>
          </a:p>
          <a:p>
            <a:pPr lvl="1"/>
            <a:r>
              <a:rPr lang="en-US">
                <a:solidFill>
                  <a:schemeClr val="accent1"/>
                </a:solidFill>
              </a:rPr>
              <a:t>WAN traffic routed to WAN blocks </a:t>
            </a:r>
            <a:r>
              <a:rPr lang="en-US">
                <a:solidFill>
                  <a:schemeClr val="accent1"/>
                </a:solidFill>
                <a:sym typeface="Wingdings" pitchFamily="2" charset="2"/>
              </a:rPr>
              <a:t> flexible burst bandwidth</a:t>
            </a:r>
            <a:endParaRPr lang="en-US">
              <a:solidFill>
                <a:schemeClr val="accent1"/>
              </a:solidFill>
            </a:endParaRPr>
          </a:p>
          <a:p>
            <a:pPr lvl="1"/>
            <a:r>
              <a:rPr lang="en-US">
                <a:solidFill>
                  <a:schemeClr val="accent1"/>
                </a:solidFill>
              </a:rPr>
              <a:t>Changes to WAN fabric connectivity will be reflected in WAN blocks (blast radius)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74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6400-84E0-7647-AC8F-D4A4D5C1F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construct: Wan connectivity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DA7C5-CDA2-5A41-8615-1ACEC297E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Keep WAN blocks separate (blast radius)</a:t>
            </a:r>
          </a:p>
          <a:p>
            <a:pPr lvl="1"/>
            <a:r>
              <a:rPr lang="en-US"/>
              <a:t>Bugs in WAN controllers do not impact intra-data center traffic</a:t>
            </a:r>
          </a:p>
          <a:p>
            <a:r>
              <a:rPr lang="en-US"/>
              <a:t>Design full bisection bandwidth to WAN blocks to absorb bursts</a:t>
            </a:r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E9040DBD-4ECD-BB48-BB3E-F3A3605A0009}"/>
              </a:ext>
            </a:extLst>
          </p:cNvPr>
          <p:cNvGrpSpPr/>
          <p:nvPr/>
        </p:nvGrpSpPr>
        <p:grpSpPr>
          <a:xfrm>
            <a:off x="6199832" y="3429000"/>
            <a:ext cx="5751263" cy="3257768"/>
            <a:chOff x="4710454" y="1542063"/>
            <a:chExt cx="7240642" cy="514470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F6A091F-ADF1-3C40-9F8B-849608FB7BB4}"/>
                </a:ext>
              </a:extLst>
            </p:cNvPr>
            <p:cNvSpPr/>
            <p:nvPr/>
          </p:nvSpPr>
          <p:spPr>
            <a:xfrm>
              <a:off x="5061997" y="3888971"/>
              <a:ext cx="2989571" cy="785943"/>
            </a:xfrm>
            <a:prstGeom prst="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9B510C1-2707-744C-AF9D-606FCFC71A12}"/>
                </a:ext>
              </a:extLst>
            </p:cNvPr>
            <p:cNvSpPr/>
            <p:nvPr/>
          </p:nvSpPr>
          <p:spPr>
            <a:xfrm>
              <a:off x="5610520" y="5323033"/>
              <a:ext cx="175613" cy="163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AC6D832-6C3C-BF4F-9908-10EE2620B1BD}"/>
                </a:ext>
              </a:extLst>
            </p:cNvPr>
            <p:cNvSpPr/>
            <p:nvPr/>
          </p:nvSpPr>
          <p:spPr>
            <a:xfrm>
              <a:off x="5851263" y="4373588"/>
              <a:ext cx="175613" cy="163502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DB1B3E7-4A93-BF41-918D-BB53FC1C9821}"/>
                </a:ext>
              </a:extLst>
            </p:cNvPr>
            <p:cNvSpPr/>
            <p:nvPr/>
          </p:nvSpPr>
          <p:spPr>
            <a:xfrm>
              <a:off x="6085414" y="4373588"/>
              <a:ext cx="175613" cy="163502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ADE5D4F-3D8B-7A4F-82C9-1834E16F5015}"/>
                </a:ext>
              </a:extLst>
            </p:cNvPr>
            <p:cNvSpPr/>
            <p:nvPr/>
          </p:nvSpPr>
          <p:spPr>
            <a:xfrm>
              <a:off x="6797959" y="4373588"/>
              <a:ext cx="175613" cy="163502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B0478D2-73E6-6644-9859-A4128977E51E}"/>
                </a:ext>
              </a:extLst>
            </p:cNvPr>
            <p:cNvSpPr txBox="1"/>
            <p:nvPr/>
          </p:nvSpPr>
          <p:spPr>
            <a:xfrm>
              <a:off x="6315524" y="4316839"/>
              <a:ext cx="5106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..4..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7060E12-8F02-E142-B1AE-5216FA38C94C}"/>
                </a:ext>
              </a:extLst>
            </p:cNvPr>
            <p:cNvSpPr txBox="1"/>
            <p:nvPr/>
          </p:nvSpPr>
          <p:spPr>
            <a:xfrm>
              <a:off x="6355361" y="5251924"/>
              <a:ext cx="4915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..8..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0E14D36-7F6D-2C45-9323-4A62D6540F78}"/>
                </a:ext>
              </a:extLst>
            </p:cNvPr>
            <p:cNvCxnSpPr>
              <a:stCxn id="5" idx="0"/>
              <a:endCxn id="6" idx="2"/>
            </p:cNvCxnSpPr>
            <p:nvPr/>
          </p:nvCxnSpPr>
          <p:spPr>
            <a:xfrm flipV="1">
              <a:off x="5698327" y="4537090"/>
              <a:ext cx="240743" cy="785943"/>
            </a:xfrm>
            <a:prstGeom prst="line">
              <a:avLst/>
            </a:prstGeom>
            <a:ln w="25400" cmpd="dbl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3B791CB-047A-794C-A8C7-3259CFC1FE6C}"/>
                </a:ext>
              </a:extLst>
            </p:cNvPr>
            <p:cNvCxnSpPr>
              <a:stCxn id="5" idx="0"/>
              <a:endCxn id="7" idx="2"/>
            </p:cNvCxnSpPr>
            <p:nvPr/>
          </p:nvCxnSpPr>
          <p:spPr>
            <a:xfrm flipV="1">
              <a:off x="5698327" y="4537090"/>
              <a:ext cx="474894" cy="785943"/>
            </a:xfrm>
            <a:prstGeom prst="line">
              <a:avLst/>
            </a:prstGeom>
            <a:ln w="25400" cmpd="dbl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95A04DC-E27D-B348-9D97-C4A349624689}"/>
                </a:ext>
              </a:extLst>
            </p:cNvPr>
            <p:cNvCxnSpPr>
              <a:stCxn id="5" idx="0"/>
              <a:endCxn id="8" idx="2"/>
            </p:cNvCxnSpPr>
            <p:nvPr/>
          </p:nvCxnSpPr>
          <p:spPr>
            <a:xfrm flipV="1">
              <a:off x="5698327" y="4537090"/>
              <a:ext cx="1187439" cy="785943"/>
            </a:xfrm>
            <a:prstGeom prst="line">
              <a:avLst/>
            </a:prstGeom>
            <a:ln w="25400" cmpd="dbl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358AB90-D614-ED45-8FF5-56C083612498}"/>
                </a:ext>
              </a:extLst>
            </p:cNvPr>
            <p:cNvCxnSpPr>
              <a:cxnSpLocks/>
              <a:stCxn id="24" idx="0"/>
              <a:endCxn id="6" idx="2"/>
            </p:cNvCxnSpPr>
            <p:nvPr/>
          </p:nvCxnSpPr>
          <p:spPr>
            <a:xfrm flipH="1" flipV="1">
              <a:off x="5939070" y="4537090"/>
              <a:ext cx="79960" cy="785943"/>
            </a:xfrm>
            <a:prstGeom prst="line">
              <a:avLst/>
            </a:prstGeom>
            <a:ln w="25400" cmpd="dbl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9A1EC6F-5626-C34F-8DB1-8410545100D0}"/>
                </a:ext>
              </a:extLst>
            </p:cNvPr>
            <p:cNvCxnSpPr>
              <a:cxnSpLocks/>
              <a:stCxn id="24" idx="0"/>
              <a:endCxn id="7" idx="2"/>
            </p:cNvCxnSpPr>
            <p:nvPr/>
          </p:nvCxnSpPr>
          <p:spPr>
            <a:xfrm flipV="1">
              <a:off x="6019030" y="4537090"/>
              <a:ext cx="154191" cy="785943"/>
            </a:xfrm>
            <a:prstGeom prst="line">
              <a:avLst/>
            </a:prstGeom>
            <a:ln w="25400" cmpd="dbl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57A293B-CAB8-4A4E-972E-5051EF1A0214}"/>
                </a:ext>
              </a:extLst>
            </p:cNvPr>
            <p:cNvCxnSpPr>
              <a:cxnSpLocks/>
              <a:stCxn id="24" idx="0"/>
              <a:endCxn id="8" idx="2"/>
            </p:cNvCxnSpPr>
            <p:nvPr/>
          </p:nvCxnSpPr>
          <p:spPr>
            <a:xfrm flipV="1">
              <a:off x="6019030" y="4537090"/>
              <a:ext cx="866736" cy="785943"/>
            </a:xfrm>
            <a:prstGeom prst="line">
              <a:avLst/>
            </a:prstGeom>
            <a:ln w="25400" cmpd="dbl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CF71924-26BF-EF48-9524-4B92D9C15832}"/>
                </a:ext>
              </a:extLst>
            </p:cNvPr>
            <p:cNvCxnSpPr>
              <a:cxnSpLocks/>
              <a:stCxn id="29" idx="0"/>
              <a:endCxn id="6" idx="2"/>
            </p:cNvCxnSpPr>
            <p:nvPr/>
          </p:nvCxnSpPr>
          <p:spPr>
            <a:xfrm flipH="1" flipV="1">
              <a:off x="5939070" y="4537090"/>
              <a:ext cx="1274175" cy="785943"/>
            </a:xfrm>
            <a:prstGeom prst="line">
              <a:avLst/>
            </a:prstGeom>
            <a:ln w="25400" cmpd="dbl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97ED68-BDEA-6B48-9805-65744B7CF8B4}"/>
                </a:ext>
              </a:extLst>
            </p:cNvPr>
            <p:cNvCxnSpPr>
              <a:cxnSpLocks/>
              <a:stCxn id="29" idx="0"/>
              <a:endCxn id="7" idx="2"/>
            </p:cNvCxnSpPr>
            <p:nvPr/>
          </p:nvCxnSpPr>
          <p:spPr>
            <a:xfrm flipH="1" flipV="1">
              <a:off x="6173221" y="4537090"/>
              <a:ext cx="1040024" cy="785943"/>
            </a:xfrm>
            <a:prstGeom prst="line">
              <a:avLst/>
            </a:prstGeom>
            <a:ln w="25400" cmpd="dbl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93549ED-DD2C-A74D-AAE1-78A4A909E27A}"/>
                </a:ext>
              </a:extLst>
            </p:cNvPr>
            <p:cNvCxnSpPr>
              <a:cxnSpLocks/>
              <a:stCxn id="29" idx="0"/>
              <a:endCxn id="8" idx="2"/>
            </p:cNvCxnSpPr>
            <p:nvPr/>
          </p:nvCxnSpPr>
          <p:spPr>
            <a:xfrm flipH="1" flipV="1">
              <a:off x="6885766" y="4537090"/>
              <a:ext cx="327479" cy="785943"/>
            </a:xfrm>
            <a:prstGeom prst="line">
              <a:avLst/>
            </a:prstGeom>
            <a:ln w="25400" cmpd="dbl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E65D3EB-2337-8245-B664-FC636E9490AE}"/>
                </a:ext>
              </a:extLst>
            </p:cNvPr>
            <p:cNvCxnSpPr>
              <a:cxnSpLocks/>
            </p:cNvCxnSpPr>
            <p:nvPr/>
          </p:nvCxnSpPr>
          <p:spPr>
            <a:xfrm>
              <a:off x="5674865" y="548653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DA8459F-0378-5643-8F2C-E3CA3D0E2E43}"/>
                </a:ext>
              </a:extLst>
            </p:cNvPr>
            <p:cNvCxnSpPr/>
            <p:nvPr/>
          </p:nvCxnSpPr>
          <p:spPr>
            <a:xfrm>
              <a:off x="5623391" y="548653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208226F-ABC2-C648-BDEE-04B834D38295}"/>
                </a:ext>
              </a:extLst>
            </p:cNvPr>
            <p:cNvCxnSpPr/>
            <p:nvPr/>
          </p:nvCxnSpPr>
          <p:spPr>
            <a:xfrm>
              <a:off x="5718768" y="548653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F3D99E8-29A3-2C40-A690-A4434A746A09}"/>
                </a:ext>
              </a:extLst>
            </p:cNvPr>
            <p:cNvGrpSpPr/>
            <p:nvPr/>
          </p:nvGrpSpPr>
          <p:grpSpPr>
            <a:xfrm>
              <a:off x="5931223" y="5323033"/>
              <a:ext cx="175613" cy="356594"/>
              <a:chOff x="1999365" y="4023280"/>
              <a:chExt cx="175613" cy="356594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752E808-E243-A84C-8022-05CDB2879890}"/>
                  </a:ext>
                </a:extLst>
              </p:cNvPr>
              <p:cNvSpPr/>
              <p:nvPr/>
            </p:nvSpPr>
            <p:spPr>
              <a:xfrm>
                <a:off x="1999365" y="4023280"/>
                <a:ext cx="175613" cy="1635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9BDE6FF4-98EC-AE42-AC3E-40599F8A3B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3710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88F06A8-A9D1-E142-B1CF-E12DC09DB60D}"/>
                  </a:ext>
                </a:extLst>
              </p:cNvPr>
              <p:cNvCxnSpPr/>
              <p:nvPr/>
            </p:nvCxnSpPr>
            <p:spPr>
              <a:xfrm>
                <a:off x="2012236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3711895-A526-AD4F-BB9B-F8BF9912CB6E}"/>
                  </a:ext>
                </a:extLst>
              </p:cNvPr>
              <p:cNvCxnSpPr/>
              <p:nvPr/>
            </p:nvCxnSpPr>
            <p:spPr>
              <a:xfrm>
                <a:off x="2107613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1936DB7-E06E-EA48-82D6-AC2FFB01FEC2}"/>
                </a:ext>
              </a:extLst>
            </p:cNvPr>
            <p:cNvGrpSpPr/>
            <p:nvPr/>
          </p:nvGrpSpPr>
          <p:grpSpPr>
            <a:xfrm>
              <a:off x="7125438" y="5323033"/>
              <a:ext cx="175613" cy="356594"/>
              <a:chOff x="1999365" y="4023280"/>
              <a:chExt cx="175613" cy="356594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8705103-D40D-8943-ACA1-039319D50B13}"/>
                  </a:ext>
                </a:extLst>
              </p:cNvPr>
              <p:cNvSpPr/>
              <p:nvPr/>
            </p:nvSpPr>
            <p:spPr>
              <a:xfrm>
                <a:off x="1999365" y="4023280"/>
                <a:ext cx="175613" cy="1635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7D0CCF71-E981-8B46-A04D-688505BCF3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3710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E10E53C3-DA3B-534B-89DA-5E8CDF7E44E8}"/>
                  </a:ext>
                </a:extLst>
              </p:cNvPr>
              <p:cNvCxnSpPr/>
              <p:nvPr/>
            </p:nvCxnSpPr>
            <p:spPr>
              <a:xfrm>
                <a:off x="2012236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4A36535B-A2EA-724D-ACC2-3D63EF19877D}"/>
                  </a:ext>
                </a:extLst>
              </p:cNvPr>
              <p:cNvCxnSpPr/>
              <p:nvPr/>
            </p:nvCxnSpPr>
            <p:spPr>
              <a:xfrm>
                <a:off x="2107613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49F4C30-08DB-184E-8248-920606D18441}"/>
                </a:ext>
              </a:extLst>
            </p:cNvPr>
            <p:cNvSpPr txBox="1"/>
            <p:nvPr/>
          </p:nvSpPr>
          <p:spPr>
            <a:xfrm>
              <a:off x="5262344" y="5728309"/>
              <a:ext cx="2322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24x2 servers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ECB7B24-8C7A-F849-B058-EF4FE4EEEC0B}"/>
                </a:ext>
              </a:extLst>
            </p:cNvPr>
            <p:cNvSpPr txBox="1"/>
            <p:nvPr/>
          </p:nvSpPr>
          <p:spPr>
            <a:xfrm>
              <a:off x="5021720" y="4072935"/>
              <a:ext cx="10326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Aggregation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2F8E30A-1790-0A45-BDC3-C2E32CD081E8}"/>
                </a:ext>
              </a:extLst>
            </p:cNvPr>
            <p:cNvSpPr txBox="1"/>
            <p:nvPr/>
          </p:nvSpPr>
          <p:spPr>
            <a:xfrm>
              <a:off x="5061997" y="5257619"/>
              <a:ext cx="5940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err="1"/>
                <a:t>ToR</a:t>
              </a:r>
              <a:endParaRPr lang="en-US" sz="120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49D8222-B8E9-A842-9F07-87F903434A79}"/>
                </a:ext>
              </a:extLst>
            </p:cNvPr>
            <p:cNvSpPr txBox="1"/>
            <p:nvPr/>
          </p:nvSpPr>
          <p:spPr>
            <a:xfrm>
              <a:off x="5291245" y="6102621"/>
              <a:ext cx="2322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~320 servers in one block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CC4ECEC-6EA0-E940-ADC3-D296BBF7FFFA}"/>
                </a:ext>
              </a:extLst>
            </p:cNvPr>
            <p:cNvSpPr/>
            <p:nvPr/>
          </p:nvSpPr>
          <p:spPr>
            <a:xfrm>
              <a:off x="5851263" y="3950699"/>
              <a:ext cx="175613" cy="163502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2347CA0-C849-2D40-A992-3E3F0AB7B255}"/>
                </a:ext>
              </a:extLst>
            </p:cNvPr>
            <p:cNvSpPr/>
            <p:nvPr/>
          </p:nvSpPr>
          <p:spPr>
            <a:xfrm>
              <a:off x="6085414" y="3950699"/>
              <a:ext cx="175613" cy="163502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E996029-7509-7A43-88D8-839A82A1E1C3}"/>
                </a:ext>
              </a:extLst>
            </p:cNvPr>
            <p:cNvSpPr/>
            <p:nvPr/>
          </p:nvSpPr>
          <p:spPr>
            <a:xfrm>
              <a:off x="6797959" y="3950699"/>
              <a:ext cx="175613" cy="163502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8351B8E-0240-A244-AFB3-7EF6AA1DCCEC}"/>
                </a:ext>
              </a:extLst>
            </p:cNvPr>
            <p:cNvSpPr txBox="1"/>
            <p:nvPr/>
          </p:nvSpPr>
          <p:spPr>
            <a:xfrm>
              <a:off x="7264716" y="5130809"/>
              <a:ext cx="1273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8x8 uplinks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3D77721-0EE5-6441-89AB-E9A0E55DE218}"/>
                </a:ext>
              </a:extLst>
            </p:cNvPr>
            <p:cNvSpPr txBox="1"/>
            <p:nvPr/>
          </p:nvSpPr>
          <p:spPr>
            <a:xfrm>
              <a:off x="6951253" y="4350512"/>
              <a:ext cx="1273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4x16 downlinks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94EAD1F-A48E-CE4C-B314-9B27B75D7AED}"/>
                </a:ext>
              </a:extLst>
            </p:cNvPr>
            <p:cNvCxnSpPr>
              <a:cxnSpLocks/>
              <a:stCxn id="37" idx="2"/>
              <a:endCxn id="6" idx="0"/>
            </p:cNvCxnSpPr>
            <p:nvPr/>
          </p:nvCxnSpPr>
          <p:spPr>
            <a:xfrm>
              <a:off x="5939070" y="4114201"/>
              <a:ext cx="0" cy="259387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7343F2E-E334-B643-B304-38E1F9DCD2E5}"/>
                </a:ext>
              </a:extLst>
            </p:cNvPr>
            <p:cNvCxnSpPr>
              <a:cxnSpLocks/>
              <a:stCxn id="6" idx="0"/>
              <a:endCxn id="38" idx="2"/>
            </p:cNvCxnSpPr>
            <p:nvPr/>
          </p:nvCxnSpPr>
          <p:spPr>
            <a:xfrm flipV="1">
              <a:off x="5939070" y="4114201"/>
              <a:ext cx="234151" cy="259387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9E88D6D-177B-2249-9968-76F3F2024FDD}"/>
                </a:ext>
              </a:extLst>
            </p:cNvPr>
            <p:cNvCxnSpPr>
              <a:cxnSpLocks/>
              <a:stCxn id="6" idx="0"/>
              <a:endCxn id="39" idx="2"/>
            </p:cNvCxnSpPr>
            <p:nvPr/>
          </p:nvCxnSpPr>
          <p:spPr>
            <a:xfrm flipV="1">
              <a:off x="5939070" y="4114201"/>
              <a:ext cx="946696" cy="259387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EDB2073-87F8-7E4E-AF03-2293C6AC7FD1}"/>
                </a:ext>
              </a:extLst>
            </p:cNvPr>
            <p:cNvCxnSpPr>
              <a:cxnSpLocks/>
              <a:stCxn id="7" idx="0"/>
              <a:endCxn id="37" idx="2"/>
            </p:cNvCxnSpPr>
            <p:nvPr/>
          </p:nvCxnSpPr>
          <p:spPr>
            <a:xfrm flipH="1" flipV="1">
              <a:off x="5939070" y="4114201"/>
              <a:ext cx="234151" cy="259387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D9E0AE1-35DC-5E48-86A3-24C4645B4EB0}"/>
                </a:ext>
              </a:extLst>
            </p:cNvPr>
            <p:cNvCxnSpPr>
              <a:cxnSpLocks/>
              <a:stCxn id="7" idx="0"/>
              <a:endCxn id="38" idx="2"/>
            </p:cNvCxnSpPr>
            <p:nvPr/>
          </p:nvCxnSpPr>
          <p:spPr>
            <a:xfrm flipV="1">
              <a:off x="6173221" y="4114201"/>
              <a:ext cx="0" cy="259387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7B7238E-D317-DA48-A91E-6C24871BF8A6}"/>
                </a:ext>
              </a:extLst>
            </p:cNvPr>
            <p:cNvCxnSpPr>
              <a:cxnSpLocks/>
              <a:stCxn id="7" idx="0"/>
              <a:endCxn id="39" idx="2"/>
            </p:cNvCxnSpPr>
            <p:nvPr/>
          </p:nvCxnSpPr>
          <p:spPr>
            <a:xfrm flipV="1">
              <a:off x="6173221" y="4114201"/>
              <a:ext cx="712545" cy="259387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6C9A328-9681-1A4A-84E5-27CB09FB3F3C}"/>
                </a:ext>
              </a:extLst>
            </p:cNvPr>
            <p:cNvCxnSpPr>
              <a:cxnSpLocks/>
              <a:stCxn id="38" idx="2"/>
              <a:endCxn id="8" idx="0"/>
            </p:cNvCxnSpPr>
            <p:nvPr/>
          </p:nvCxnSpPr>
          <p:spPr>
            <a:xfrm>
              <a:off x="6173221" y="4114201"/>
              <a:ext cx="712545" cy="259387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9A84EAB-1B65-1C48-95CF-22D7959D4243}"/>
                </a:ext>
              </a:extLst>
            </p:cNvPr>
            <p:cNvCxnSpPr>
              <a:cxnSpLocks/>
              <a:stCxn id="37" idx="2"/>
              <a:endCxn id="8" idx="0"/>
            </p:cNvCxnSpPr>
            <p:nvPr/>
          </p:nvCxnSpPr>
          <p:spPr>
            <a:xfrm>
              <a:off x="5939070" y="4114201"/>
              <a:ext cx="946696" cy="259387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8D47EFE-D6FC-5142-AC43-2F4D903C111C}"/>
                </a:ext>
              </a:extLst>
            </p:cNvPr>
            <p:cNvCxnSpPr>
              <a:cxnSpLocks/>
              <a:stCxn id="39" idx="2"/>
              <a:endCxn id="8" idx="0"/>
            </p:cNvCxnSpPr>
            <p:nvPr/>
          </p:nvCxnSpPr>
          <p:spPr>
            <a:xfrm>
              <a:off x="6885766" y="4114201"/>
              <a:ext cx="0" cy="259387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7C64272-DAF6-7E46-A2EC-EBD3385ADAAA}"/>
                </a:ext>
              </a:extLst>
            </p:cNvPr>
            <p:cNvSpPr txBox="1"/>
            <p:nvPr/>
          </p:nvSpPr>
          <p:spPr>
            <a:xfrm>
              <a:off x="6888604" y="3551480"/>
              <a:ext cx="1273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4x16 uplinks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39F5CDB-18C6-D545-860E-D14C80654BAE}"/>
                </a:ext>
              </a:extLst>
            </p:cNvPr>
            <p:cNvSpPr/>
            <p:nvPr/>
          </p:nvSpPr>
          <p:spPr>
            <a:xfrm>
              <a:off x="5448126" y="1706535"/>
              <a:ext cx="2714178" cy="803979"/>
            </a:xfrm>
            <a:prstGeom prst="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FA68D42-5837-4E45-B75C-FA48F93D1651}"/>
                </a:ext>
              </a:extLst>
            </p:cNvPr>
            <p:cNvSpPr/>
            <p:nvPr/>
          </p:nvSpPr>
          <p:spPr>
            <a:xfrm>
              <a:off x="5928551" y="2290264"/>
              <a:ext cx="175613" cy="16350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51950F8-8724-174D-ABFC-2E789DCF5AA9}"/>
                </a:ext>
              </a:extLst>
            </p:cNvPr>
            <p:cNvSpPr/>
            <p:nvPr/>
          </p:nvSpPr>
          <p:spPr>
            <a:xfrm>
              <a:off x="6162702" y="2290264"/>
              <a:ext cx="175613" cy="16350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2325308-B16E-784A-8429-91F29DB266F6}"/>
                </a:ext>
              </a:extLst>
            </p:cNvPr>
            <p:cNvSpPr/>
            <p:nvPr/>
          </p:nvSpPr>
          <p:spPr>
            <a:xfrm>
              <a:off x="6875247" y="2290264"/>
              <a:ext cx="175613" cy="16350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C746F0B-F646-9B4D-AD4E-9928763002A9}"/>
                </a:ext>
              </a:extLst>
            </p:cNvPr>
            <p:cNvSpPr txBox="1"/>
            <p:nvPr/>
          </p:nvSpPr>
          <p:spPr>
            <a:xfrm>
              <a:off x="6392812" y="2233515"/>
              <a:ext cx="5106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..4..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49C33CC-6769-744E-A3F4-93C152DD4133}"/>
                </a:ext>
              </a:extLst>
            </p:cNvPr>
            <p:cNvSpPr txBox="1"/>
            <p:nvPr/>
          </p:nvSpPr>
          <p:spPr>
            <a:xfrm>
              <a:off x="5474269" y="1995297"/>
              <a:ext cx="10326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Spine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F3B0306-9CEF-3540-9865-B3BB4195C0E8}"/>
                </a:ext>
              </a:extLst>
            </p:cNvPr>
            <p:cNvSpPr/>
            <p:nvPr/>
          </p:nvSpPr>
          <p:spPr>
            <a:xfrm>
              <a:off x="6191971" y="1874517"/>
              <a:ext cx="175613" cy="16350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2B39043-FB24-DD48-8FD5-5021CF11A1CA}"/>
                </a:ext>
              </a:extLst>
            </p:cNvPr>
            <p:cNvSpPr/>
            <p:nvPr/>
          </p:nvSpPr>
          <p:spPr>
            <a:xfrm>
              <a:off x="6538825" y="1874517"/>
              <a:ext cx="175613" cy="16350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3EA44E0-7E2E-BE42-842E-219BAAC87B16}"/>
                </a:ext>
              </a:extLst>
            </p:cNvPr>
            <p:cNvSpPr txBox="1"/>
            <p:nvPr/>
          </p:nvSpPr>
          <p:spPr>
            <a:xfrm>
              <a:off x="7049505" y="2522019"/>
              <a:ext cx="1273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4x16 downlinks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B1F6C0D-D82C-8B48-A627-38AE2B070681}"/>
                </a:ext>
              </a:extLst>
            </p:cNvPr>
            <p:cNvCxnSpPr>
              <a:cxnSpLocks/>
              <a:stCxn id="53" idx="0"/>
              <a:endCxn id="58" idx="2"/>
            </p:cNvCxnSpPr>
            <p:nvPr/>
          </p:nvCxnSpPr>
          <p:spPr>
            <a:xfrm flipV="1">
              <a:off x="6016358" y="2038019"/>
              <a:ext cx="263420" cy="252245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8A3E952-ACDC-C248-BA5B-C1466997A0D3}"/>
                </a:ext>
              </a:extLst>
            </p:cNvPr>
            <p:cNvCxnSpPr>
              <a:cxnSpLocks/>
              <a:stCxn id="53" idx="0"/>
              <a:endCxn id="59" idx="2"/>
            </p:cNvCxnSpPr>
            <p:nvPr/>
          </p:nvCxnSpPr>
          <p:spPr>
            <a:xfrm flipV="1">
              <a:off x="6016358" y="2038019"/>
              <a:ext cx="610274" cy="252245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B3A7524-89C6-3942-AF00-471314C90224}"/>
                </a:ext>
              </a:extLst>
            </p:cNvPr>
            <p:cNvCxnSpPr>
              <a:cxnSpLocks/>
              <a:stCxn id="54" idx="0"/>
              <a:endCxn id="58" idx="2"/>
            </p:cNvCxnSpPr>
            <p:nvPr/>
          </p:nvCxnSpPr>
          <p:spPr>
            <a:xfrm flipV="1">
              <a:off x="6250509" y="2038019"/>
              <a:ext cx="29269" cy="252245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D88BCC5-0030-F644-A7CA-A2CED130E837}"/>
                </a:ext>
              </a:extLst>
            </p:cNvPr>
            <p:cNvCxnSpPr>
              <a:cxnSpLocks/>
              <a:stCxn id="54" idx="0"/>
              <a:endCxn id="59" idx="2"/>
            </p:cNvCxnSpPr>
            <p:nvPr/>
          </p:nvCxnSpPr>
          <p:spPr>
            <a:xfrm flipV="1">
              <a:off x="6250509" y="2038019"/>
              <a:ext cx="376123" cy="252245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4FBF912-FD4B-5545-9ABC-560DC3AD3906}"/>
                </a:ext>
              </a:extLst>
            </p:cNvPr>
            <p:cNvCxnSpPr>
              <a:cxnSpLocks/>
              <a:stCxn id="58" idx="2"/>
              <a:endCxn id="55" idx="0"/>
            </p:cNvCxnSpPr>
            <p:nvPr/>
          </p:nvCxnSpPr>
          <p:spPr>
            <a:xfrm>
              <a:off x="6279778" y="2038019"/>
              <a:ext cx="683276" cy="252245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0D93A15-8CE1-9449-A13A-48785ACFC2E7}"/>
                </a:ext>
              </a:extLst>
            </p:cNvPr>
            <p:cNvCxnSpPr>
              <a:cxnSpLocks/>
              <a:stCxn id="59" idx="2"/>
              <a:endCxn id="55" idx="0"/>
            </p:cNvCxnSpPr>
            <p:nvPr/>
          </p:nvCxnSpPr>
          <p:spPr>
            <a:xfrm>
              <a:off x="6626632" y="2038019"/>
              <a:ext cx="336422" cy="252245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4F845DA-488D-AF45-829E-E010ECD17AFA}"/>
                </a:ext>
              </a:extLst>
            </p:cNvPr>
            <p:cNvSpPr txBox="1"/>
            <p:nvPr/>
          </p:nvSpPr>
          <p:spPr>
            <a:xfrm>
              <a:off x="7050557" y="1913191"/>
              <a:ext cx="1273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2x32 downlinks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CCF1BF9-12F1-CC44-B38F-43C5F0736B75}"/>
                </a:ext>
              </a:extLst>
            </p:cNvPr>
            <p:cNvSpPr/>
            <p:nvPr/>
          </p:nvSpPr>
          <p:spPr>
            <a:xfrm>
              <a:off x="4971087" y="3803221"/>
              <a:ext cx="3178253" cy="2299400"/>
            </a:xfrm>
            <a:prstGeom prst="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6780C5A-B1C1-2A46-9C22-2B569FC58A2A}"/>
                </a:ext>
              </a:extLst>
            </p:cNvPr>
            <p:cNvSpPr/>
            <p:nvPr/>
          </p:nvSpPr>
          <p:spPr>
            <a:xfrm>
              <a:off x="8649152" y="1706535"/>
              <a:ext cx="2714178" cy="803979"/>
            </a:xfrm>
            <a:prstGeom prst="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81A2084-678E-D94F-9452-7CD2A6DC476C}"/>
                </a:ext>
              </a:extLst>
            </p:cNvPr>
            <p:cNvSpPr/>
            <p:nvPr/>
          </p:nvSpPr>
          <p:spPr>
            <a:xfrm>
              <a:off x="9129577" y="2290264"/>
              <a:ext cx="175613" cy="16350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368CD51-0D1F-EC4E-9B79-009894C3E994}"/>
                </a:ext>
              </a:extLst>
            </p:cNvPr>
            <p:cNvSpPr/>
            <p:nvPr/>
          </p:nvSpPr>
          <p:spPr>
            <a:xfrm>
              <a:off x="9363728" y="2290264"/>
              <a:ext cx="175613" cy="16350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579E71C-3889-734F-BBBF-0FFF918FC276}"/>
                </a:ext>
              </a:extLst>
            </p:cNvPr>
            <p:cNvSpPr/>
            <p:nvPr/>
          </p:nvSpPr>
          <p:spPr>
            <a:xfrm>
              <a:off x="10076273" y="2290264"/>
              <a:ext cx="175613" cy="16350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B661AAD-BE11-BF4C-9F9D-AF05F1434588}"/>
                </a:ext>
              </a:extLst>
            </p:cNvPr>
            <p:cNvSpPr txBox="1"/>
            <p:nvPr/>
          </p:nvSpPr>
          <p:spPr>
            <a:xfrm>
              <a:off x="9593838" y="2233515"/>
              <a:ext cx="5106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..4..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DDF66CB-26D9-FA4D-89B3-9E3FC2940A77}"/>
                </a:ext>
              </a:extLst>
            </p:cNvPr>
            <p:cNvSpPr txBox="1"/>
            <p:nvPr/>
          </p:nvSpPr>
          <p:spPr>
            <a:xfrm>
              <a:off x="8675295" y="1995297"/>
              <a:ext cx="10326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Spine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A801C94-F324-B049-BEA0-6DBECE0F654E}"/>
                </a:ext>
              </a:extLst>
            </p:cNvPr>
            <p:cNvSpPr/>
            <p:nvPr/>
          </p:nvSpPr>
          <p:spPr>
            <a:xfrm>
              <a:off x="9392997" y="1874517"/>
              <a:ext cx="175613" cy="16350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61E197B-1D03-0147-B07D-35028D75C763}"/>
                </a:ext>
              </a:extLst>
            </p:cNvPr>
            <p:cNvSpPr/>
            <p:nvPr/>
          </p:nvSpPr>
          <p:spPr>
            <a:xfrm>
              <a:off x="9739851" y="1874517"/>
              <a:ext cx="175613" cy="16350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EDDA923-A392-BE41-8552-6E92EB55E535}"/>
                </a:ext>
              </a:extLst>
            </p:cNvPr>
            <p:cNvSpPr txBox="1"/>
            <p:nvPr/>
          </p:nvSpPr>
          <p:spPr>
            <a:xfrm>
              <a:off x="10231745" y="2505548"/>
              <a:ext cx="1273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4x16 downlinks</a:t>
              </a: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FC60D85-9144-E04C-B060-35B458A33894}"/>
                </a:ext>
              </a:extLst>
            </p:cNvPr>
            <p:cNvCxnSpPr>
              <a:cxnSpLocks/>
              <a:stCxn id="70" idx="0"/>
              <a:endCxn id="75" idx="2"/>
            </p:cNvCxnSpPr>
            <p:nvPr/>
          </p:nvCxnSpPr>
          <p:spPr>
            <a:xfrm flipV="1">
              <a:off x="9217384" y="2038019"/>
              <a:ext cx="263420" cy="252245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BE6F881-945D-6549-ADB0-C8BDE0B7A0E2}"/>
                </a:ext>
              </a:extLst>
            </p:cNvPr>
            <p:cNvCxnSpPr>
              <a:cxnSpLocks/>
              <a:stCxn id="70" idx="0"/>
              <a:endCxn id="76" idx="2"/>
            </p:cNvCxnSpPr>
            <p:nvPr/>
          </p:nvCxnSpPr>
          <p:spPr>
            <a:xfrm flipV="1">
              <a:off x="9217384" y="2038019"/>
              <a:ext cx="610274" cy="252245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0571E66-3026-DE42-A1A4-46A80AC0441D}"/>
                </a:ext>
              </a:extLst>
            </p:cNvPr>
            <p:cNvCxnSpPr>
              <a:cxnSpLocks/>
              <a:stCxn id="71" idx="0"/>
              <a:endCxn id="75" idx="2"/>
            </p:cNvCxnSpPr>
            <p:nvPr/>
          </p:nvCxnSpPr>
          <p:spPr>
            <a:xfrm flipV="1">
              <a:off x="9451535" y="2038019"/>
              <a:ext cx="29269" cy="252245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3438959-6B11-7E49-B4ED-E1F1DACFD66E}"/>
                </a:ext>
              </a:extLst>
            </p:cNvPr>
            <p:cNvCxnSpPr>
              <a:cxnSpLocks/>
              <a:stCxn id="71" idx="0"/>
              <a:endCxn id="76" idx="2"/>
            </p:cNvCxnSpPr>
            <p:nvPr/>
          </p:nvCxnSpPr>
          <p:spPr>
            <a:xfrm flipV="1">
              <a:off x="9451535" y="2038019"/>
              <a:ext cx="376123" cy="252245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53A1AE0-BC3C-3E47-9147-2A83B7C29F24}"/>
                </a:ext>
              </a:extLst>
            </p:cNvPr>
            <p:cNvCxnSpPr>
              <a:cxnSpLocks/>
              <a:stCxn id="75" idx="2"/>
              <a:endCxn id="72" idx="0"/>
            </p:cNvCxnSpPr>
            <p:nvPr/>
          </p:nvCxnSpPr>
          <p:spPr>
            <a:xfrm>
              <a:off x="9480804" y="2038019"/>
              <a:ext cx="683276" cy="252245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103E2A4-7ABA-2346-B620-E4A934A062A3}"/>
                </a:ext>
              </a:extLst>
            </p:cNvPr>
            <p:cNvCxnSpPr>
              <a:cxnSpLocks/>
              <a:stCxn id="76" idx="2"/>
              <a:endCxn id="72" idx="0"/>
            </p:cNvCxnSpPr>
            <p:nvPr/>
          </p:nvCxnSpPr>
          <p:spPr>
            <a:xfrm>
              <a:off x="9827658" y="2038019"/>
              <a:ext cx="336422" cy="252245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C6F1729-B99C-3240-8789-047F4AA48EC5}"/>
                </a:ext>
              </a:extLst>
            </p:cNvPr>
            <p:cNvSpPr txBox="1"/>
            <p:nvPr/>
          </p:nvSpPr>
          <p:spPr>
            <a:xfrm>
              <a:off x="10251583" y="1913191"/>
              <a:ext cx="1273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2x32 downlinks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603C6496-5B68-9444-B069-BEDB930EC86A}"/>
                </a:ext>
              </a:extLst>
            </p:cNvPr>
            <p:cNvSpPr/>
            <p:nvPr/>
          </p:nvSpPr>
          <p:spPr>
            <a:xfrm>
              <a:off x="8719983" y="3888971"/>
              <a:ext cx="2989571" cy="78594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131CD12-290E-FC41-AFA4-282940D41C9C}"/>
                </a:ext>
              </a:extLst>
            </p:cNvPr>
            <p:cNvSpPr/>
            <p:nvPr/>
          </p:nvSpPr>
          <p:spPr>
            <a:xfrm>
              <a:off x="9268506" y="5323033"/>
              <a:ext cx="175613" cy="16350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C9312C51-3C82-DA4B-83D3-31E75967D81E}"/>
                </a:ext>
              </a:extLst>
            </p:cNvPr>
            <p:cNvSpPr/>
            <p:nvPr/>
          </p:nvSpPr>
          <p:spPr>
            <a:xfrm>
              <a:off x="9509249" y="4373588"/>
              <a:ext cx="175613" cy="163502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25F8E1E-820D-2C4A-928B-504E5157D220}"/>
                </a:ext>
              </a:extLst>
            </p:cNvPr>
            <p:cNvSpPr/>
            <p:nvPr/>
          </p:nvSpPr>
          <p:spPr>
            <a:xfrm>
              <a:off x="9743400" y="4373588"/>
              <a:ext cx="175613" cy="163502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F4D7E4C-2511-2048-8F8D-53BA3DD8F97E}"/>
                </a:ext>
              </a:extLst>
            </p:cNvPr>
            <p:cNvSpPr/>
            <p:nvPr/>
          </p:nvSpPr>
          <p:spPr>
            <a:xfrm>
              <a:off x="10455945" y="4373588"/>
              <a:ext cx="175613" cy="163502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B9B44CC-3E47-4E47-8B0E-184A0EFF82DF}"/>
                </a:ext>
              </a:extLst>
            </p:cNvPr>
            <p:cNvSpPr txBox="1"/>
            <p:nvPr/>
          </p:nvSpPr>
          <p:spPr>
            <a:xfrm>
              <a:off x="9973510" y="4316839"/>
              <a:ext cx="5106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..4..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1AEBF8B-315E-FC49-9267-20B71327868A}"/>
                </a:ext>
              </a:extLst>
            </p:cNvPr>
            <p:cNvSpPr txBox="1"/>
            <p:nvPr/>
          </p:nvSpPr>
          <p:spPr>
            <a:xfrm>
              <a:off x="10013347" y="5251924"/>
              <a:ext cx="4915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..8..</a:t>
              </a:r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D12B08BD-FBE8-DF49-B6C9-3BEEDEAF8CCB}"/>
                </a:ext>
              </a:extLst>
            </p:cNvPr>
            <p:cNvCxnSpPr>
              <a:stCxn id="86" idx="0"/>
              <a:endCxn id="87" idx="2"/>
            </p:cNvCxnSpPr>
            <p:nvPr/>
          </p:nvCxnSpPr>
          <p:spPr>
            <a:xfrm flipV="1">
              <a:off x="9356313" y="4537090"/>
              <a:ext cx="240743" cy="785943"/>
            </a:xfrm>
            <a:prstGeom prst="line">
              <a:avLst/>
            </a:prstGeom>
            <a:ln w="25400" cmpd="dbl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26C86A1-82BB-DB47-AB87-8559AE838826}"/>
                </a:ext>
              </a:extLst>
            </p:cNvPr>
            <p:cNvCxnSpPr>
              <a:stCxn id="86" idx="0"/>
              <a:endCxn id="88" idx="2"/>
            </p:cNvCxnSpPr>
            <p:nvPr/>
          </p:nvCxnSpPr>
          <p:spPr>
            <a:xfrm flipV="1">
              <a:off x="9356313" y="4537090"/>
              <a:ext cx="474894" cy="785943"/>
            </a:xfrm>
            <a:prstGeom prst="line">
              <a:avLst/>
            </a:prstGeom>
            <a:ln w="25400" cmpd="dbl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7F640547-CD62-6A42-8744-11A92A59E6D3}"/>
                </a:ext>
              </a:extLst>
            </p:cNvPr>
            <p:cNvCxnSpPr>
              <a:stCxn id="86" idx="0"/>
              <a:endCxn id="89" idx="2"/>
            </p:cNvCxnSpPr>
            <p:nvPr/>
          </p:nvCxnSpPr>
          <p:spPr>
            <a:xfrm flipV="1">
              <a:off x="9356313" y="4537090"/>
              <a:ext cx="1187439" cy="785943"/>
            </a:xfrm>
            <a:prstGeom prst="line">
              <a:avLst/>
            </a:prstGeom>
            <a:ln w="25400" cmpd="dbl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0B40426-5787-CE4F-B3D9-66BF32F44454}"/>
                </a:ext>
              </a:extLst>
            </p:cNvPr>
            <p:cNvCxnSpPr>
              <a:cxnSpLocks/>
              <a:stCxn id="105" idx="0"/>
              <a:endCxn id="87" idx="2"/>
            </p:cNvCxnSpPr>
            <p:nvPr/>
          </p:nvCxnSpPr>
          <p:spPr>
            <a:xfrm flipH="1" flipV="1">
              <a:off x="9597056" y="4537090"/>
              <a:ext cx="79960" cy="785943"/>
            </a:xfrm>
            <a:prstGeom prst="line">
              <a:avLst/>
            </a:prstGeom>
            <a:ln w="25400" cmpd="dbl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5849242E-F829-F34D-9BD2-54D2F96D4EB3}"/>
                </a:ext>
              </a:extLst>
            </p:cNvPr>
            <p:cNvCxnSpPr>
              <a:cxnSpLocks/>
              <a:stCxn id="105" idx="0"/>
              <a:endCxn id="88" idx="2"/>
            </p:cNvCxnSpPr>
            <p:nvPr/>
          </p:nvCxnSpPr>
          <p:spPr>
            <a:xfrm flipV="1">
              <a:off x="9677016" y="4537090"/>
              <a:ext cx="154191" cy="785943"/>
            </a:xfrm>
            <a:prstGeom prst="line">
              <a:avLst/>
            </a:prstGeom>
            <a:ln w="25400" cmpd="dbl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40DD624-2B5B-5241-A3B7-B3DCDC5D69C8}"/>
                </a:ext>
              </a:extLst>
            </p:cNvPr>
            <p:cNvCxnSpPr>
              <a:cxnSpLocks/>
              <a:stCxn id="105" idx="0"/>
              <a:endCxn id="89" idx="2"/>
            </p:cNvCxnSpPr>
            <p:nvPr/>
          </p:nvCxnSpPr>
          <p:spPr>
            <a:xfrm flipV="1">
              <a:off x="9677016" y="4537090"/>
              <a:ext cx="866736" cy="785943"/>
            </a:xfrm>
            <a:prstGeom prst="line">
              <a:avLst/>
            </a:prstGeom>
            <a:ln w="25400" cmpd="dbl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71859AE-763B-4048-A1F1-A795E87E3654}"/>
                </a:ext>
              </a:extLst>
            </p:cNvPr>
            <p:cNvCxnSpPr>
              <a:cxnSpLocks/>
              <a:stCxn id="110" idx="0"/>
              <a:endCxn id="87" idx="2"/>
            </p:cNvCxnSpPr>
            <p:nvPr/>
          </p:nvCxnSpPr>
          <p:spPr>
            <a:xfrm flipH="1" flipV="1">
              <a:off x="9597056" y="4537090"/>
              <a:ext cx="1274175" cy="785943"/>
            </a:xfrm>
            <a:prstGeom prst="line">
              <a:avLst/>
            </a:prstGeom>
            <a:ln w="25400" cmpd="dbl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9330FE8-5735-CF41-82AC-A3E5FE5CFA8D}"/>
                </a:ext>
              </a:extLst>
            </p:cNvPr>
            <p:cNvCxnSpPr>
              <a:cxnSpLocks/>
              <a:stCxn id="110" idx="0"/>
              <a:endCxn id="88" idx="2"/>
            </p:cNvCxnSpPr>
            <p:nvPr/>
          </p:nvCxnSpPr>
          <p:spPr>
            <a:xfrm flipH="1" flipV="1">
              <a:off x="9831207" y="4537090"/>
              <a:ext cx="1040024" cy="785943"/>
            </a:xfrm>
            <a:prstGeom prst="line">
              <a:avLst/>
            </a:prstGeom>
            <a:ln w="25400" cmpd="dbl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F58BEA40-6342-184B-832B-DAAB8453BA2D}"/>
                </a:ext>
              </a:extLst>
            </p:cNvPr>
            <p:cNvCxnSpPr>
              <a:cxnSpLocks/>
              <a:stCxn id="110" idx="0"/>
              <a:endCxn id="89" idx="2"/>
            </p:cNvCxnSpPr>
            <p:nvPr/>
          </p:nvCxnSpPr>
          <p:spPr>
            <a:xfrm flipH="1" flipV="1">
              <a:off x="10543752" y="4537090"/>
              <a:ext cx="327479" cy="785943"/>
            </a:xfrm>
            <a:prstGeom prst="line">
              <a:avLst/>
            </a:prstGeom>
            <a:ln w="25400" cmpd="dbl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49355FC-2CF0-1146-AE19-26ADE8A0AC3C}"/>
                </a:ext>
              </a:extLst>
            </p:cNvPr>
            <p:cNvCxnSpPr>
              <a:cxnSpLocks/>
            </p:cNvCxnSpPr>
            <p:nvPr/>
          </p:nvCxnSpPr>
          <p:spPr>
            <a:xfrm>
              <a:off x="9332851" y="548653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04E10B31-4570-9443-8B4B-49E342D9A620}"/>
                </a:ext>
              </a:extLst>
            </p:cNvPr>
            <p:cNvCxnSpPr/>
            <p:nvPr/>
          </p:nvCxnSpPr>
          <p:spPr>
            <a:xfrm>
              <a:off x="9281377" y="548653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76C4B37-8448-8E4D-9496-3526A39197D4}"/>
                </a:ext>
              </a:extLst>
            </p:cNvPr>
            <p:cNvCxnSpPr/>
            <p:nvPr/>
          </p:nvCxnSpPr>
          <p:spPr>
            <a:xfrm>
              <a:off x="9376754" y="548653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BFE7ECF9-5D83-3A48-9DF3-A3CA7BB399BA}"/>
                </a:ext>
              </a:extLst>
            </p:cNvPr>
            <p:cNvGrpSpPr/>
            <p:nvPr/>
          </p:nvGrpSpPr>
          <p:grpSpPr>
            <a:xfrm>
              <a:off x="9589209" y="5323033"/>
              <a:ext cx="175613" cy="356594"/>
              <a:chOff x="1999365" y="4023280"/>
              <a:chExt cx="175613" cy="356594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29613A23-4187-7245-81EB-3AB9E0C5DB81}"/>
                  </a:ext>
                </a:extLst>
              </p:cNvPr>
              <p:cNvSpPr/>
              <p:nvPr/>
            </p:nvSpPr>
            <p:spPr>
              <a:xfrm>
                <a:off x="1999365" y="4023280"/>
                <a:ext cx="175613" cy="163502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2AD90AED-009C-A44D-83CE-E3C59F29A9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3710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502DB07D-90B5-DD41-A1C8-166270099E23}"/>
                  </a:ext>
                </a:extLst>
              </p:cNvPr>
              <p:cNvCxnSpPr/>
              <p:nvPr/>
            </p:nvCxnSpPr>
            <p:spPr>
              <a:xfrm>
                <a:off x="2012236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58A9D5AB-04C5-AD4D-B84D-498EE3A4512A}"/>
                  </a:ext>
                </a:extLst>
              </p:cNvPr>
              <p:cNvCxnSpPr/>
              <p:nvPr/>
            </p:nvCxnSpPr>
            <p:spPr>
              <a:xfrm>
                <a:off x="2107613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A55C117E-5785-6744-A08C-36DC080B63CB}"/>
                </a:ext>
              </a:extLst>
            </p:cNvPr>
            <p:cNvGrpSpPr/>
            <p:nvPr/>
          </p:nvGrpSpPr>
          <p:grpSpPr>
            <a:xfrm>
              <a:off x="10783424" y="5323033"/>
              <a:ext cx="175613" cy="356594"/>
              <a:chOff x="1999365" y="4023280"/>
              <a:chExt cx="175613" cy="356594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44045BE-DC9B-D24E-8EFA-C70EA9466DCA}"/>
                  </a:ext>
                </a:extLst>
              </p:cNvPr>
              <p:cNvSpPr/>
              <p:nvPr/>
            </p:nvSpPr>
            <p:spPr>
              <a:xfrm>
                <a:off x="1999365" y="4023280"/>
                <a:ext cx="175613" cy="163502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6FC0A703-DA1A-1043-998A-E9E6933E99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3710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C4ECD4FF-F178-024D-B47D-4EA695452256}"/>
                  </a:ext>
                </a:extLst>
              </p:cNvPr>
              <p:cNvCxnSpPr/>
              <p:nvPr/>
            </p:nvCxnSpPr>
            <p:spPr>
              <a:xfrm>
                <a:off x="2012236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29DA13E9-3AA4-B542-8992-EA7ED83E8E37}"/>
                  </a:ext>
                </a:extLst>
              </p:cNvPr>
              <p:cNvCxnSpPr/>
              <p:nvPr/>
            </p:nvCxnSpPr>
            <p:spPr>
              <a:xfrm>
                <a:off x="2107613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5AD6810C-E82E-FE4A-9FFB-0177872CDEEB}"/>
                </a:ext>
              </a:extLst>
            </p:cNvPr>
            <p:cNvSpPr txBox="1"/>
            <p:nvPr/>
          </p:nvSpPr>
          <p:spPr>
            <a:xfrm>
              <a:off x="8920330" y="5728309"/>
              <a:ext cx="2322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To Campus/WAN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660731E4-FC58-EF43-AEF7-B44B6CF5446B}"/>
                </a:ext>
              </a:extLst>
            </p:cNvPr>
            <p:cNvSpPr txBox="1"/>
            <p:nvPr/>
          </p:nvSpPr>
          <p:spPr>
            <a:xfrm>
              <a:off x="8679706" y="4072935"/>
              <a:ext cx="10326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Aggregation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7AB811CD-1DBC-E247-9FDA-8E93C9A5F7EB}"/>
                </a:ext>
              </a:extLst>
            </p:cNvPr>
            <p:cNvSpPr txBox="1"/>
            <p:nvPr/>
          </p:nvSpPr>
          <p:spPr>
            <a:xfrm>
              <a:off x="8719983" y="5257619"/>
              <a:ext cx="5940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err="1"/>
                <a:t>ToR</a:t>
              </a:r>
              <a:endParaRPr lang="en-US" sz="1200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750238AF-5F38-4B41-B2F7-C28606A22437}"/>
                </a:ext>
              </a:extLst>
            </p:cNvPr>
            <p:cNvSpPr txBox="1"/>
            <p:nvPr/>
          </p:nvSpPr>
          <p:spPr>
            <a:xfrm>
              <a:off x="8949231" y="6102621"/>
              <a:ext cx="2322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4 Campus/WAN blocks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00662FD0-877A-554E-9858-40884E95F909}"/>
                </a:ext>
              </a:extLst>
            </p:cNvPr>
            <p:cNvSpPr/>
            <p:nvPr/>
          </p:nvSpPr>
          <p:spPr>
            <a:xfrm>
              <a:off x="9509249" y="3950699"/>
              <a:ext cx="175613" cy="163502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3C3D3118-326A-BE4A-AF41-E39DE0E06475}"/>
                </a:ext>
              </a:extLst>
            </p:cNvPr>
            <p:cNvSpPr/>
            <p:nvPr/>
          </p:nvSpPr>
          <p:spPr>
            <a:xfrm>
              <a:off x="9743400" y="3950699"/>
              <a:ext cx="175613" cy="163502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3361E0CB-DF47-A548-AE8A-DDDB5A400EB3}"/>
                </a:ext>
              </a:extLst>
            </p:cNvPr>
            <p:cNvSpPr/>
            <p:nvPr/>
          </p:nvSpPr>
          <p:spPr>
            <a:xfrm>
              <a:off x="10455945" y="3950699"/>
              <a:ext cx="175613" cy="163502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D93D3C45-18B7-D84F-AEAF-2841C529CAD8}"/>
                </a:ext>
              </a:extLst>
            </p:cNvPr>
            <p:cNvSpPr txBox="1"/>
            <p:nvPr/>
          </p:nvSpPr>
          <p:spPr>
            <a:xfrm>
              <a:off x="10609239" y="4350512"/>
              <a:ext cx="1273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4x16 downlinks</a:t>
              </a:r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18D9DFD3-2E48-4C46-A9C7-7A6A03F7463E}"/>
                </a:ext>
              </a:extLst>
            </p:cNvPr>
            <p:cNvCxnSpPr>
              <a:cxnSpLocks/>
              <a:stCxn id="118" idx="2"/>
              <a:endCxn id="87" idx="0"/>
            </p:cNvCxnSpPr>
            <p:nvPr/>
          </p:nvCxnSpPr>
          <p:spPr>
            <a:xfrm>
              <a:off x="9597056" y="4114201"/>
              <a:ext cx="0" cy="259387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47083665-623C-9541-96AC-DA8B2499E405}"/>
                </a:ext>
              </a:extLst>
            </p:cNvPr>
            <p:cNvCxnSpPr>
              <a:cxnSpLocks/>
              <a:stCxn id="87" idx="0"/>
              <a:endCxn id="119" idx="2"/>
            </p:cNvCxnSpPr>
            <p:nvPr/>
          </p:nvCxnSpPr>
          <p:spPr>
            <a:xfrm flipV="1">
              <a:off x="9597056" y="4114201"/>
              <a:ext cx="234151" cy="259387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06A1B5B5-7A15-7C47-8592-787E35F6D8E3}"/>
                </a:ext>
              </a:extLst>
            </p:cNvPr>
            <p:cNvCxnSpPr>
              <a:cxnSpLocks/>
              <a:stCxn id="87" idx="0"/>
              <a:endCxn id="120" idx="2"/>
            </p:cNvCxnSpPr>
            <p:nvPr/>
          </p:nvCxnSpPr>
          <p:spPr>
            <a:xfrm flipV="1">
              <a:off x="9597056" y="4114201"/>
              <a:ext cx="946696" cy="259387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469C4551-FE48-6C43-B87A-4647945CBEDA}"/>
                </a:ext>
              </a:extLst>
            </p:cNvPr>
            <p:cNvCxnSpPr>
              <a:cxnSpLocks/>
              <a:stCxn id="88" idx="0"/>
              <a:endCxn id="118" idx="2"/>
            </p:cNvCxnSpPr>
            <p:nvPr/>
          </p:nvCxnSpPr>
          <p:spPr>
            <a:xfrm flipH="1" flipV="1">
              <a:off x="9597056" y="4114201"/>
              <a:ext cx="234151" cy="259387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CAECE16E-0BEF-F64F-A0EE-F11E68C762EB}"/>
                </a:ext>
              </a:extLst>
            </p:cNvPr>
            <p:cNvCxnSpPr>
              <a:cxnSpLocks/>
              <a:stCxn id="88" idx="0"/>
              <a:endCxn id="119" idx="2"/>
            </p:cNvCxnSpPr>
            <p:nvPr/>
          </p:nvCxnSpPr>
          <p:spPr>
            <a:xfrm flipV="1">
              <a:off x="9831207" y="4114201"/>
              <a:ext cx="0" cy="259387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D670B3AC-227F-C74B-851F-AA7C634EDCA0}"/>
                </a:ext>
              </a:extLst>
            </p:cNvPr>
            <p:cNvCxnSpPr>
              <a:cxnSpLocks/>
              <a:stCxn id="88" idx="0"/>
              <a:endCxn id="120" idx="2"/>
            </p:cNvCxnSpPr>
            <p:nvPr/>
          </p:nvCxnSpPr>
          <p:spPr>
            <a:xfrm flipV="1">
              <a:off x="9831207" y="4114201"/>
              <a:ext cx="712545" cy="259387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AE1E52F5-A34D-564B-A259-CBF678479919}"/>
                </a:ext>
              </a:extLst>
            </p:cNvPr>
            <p:cNvCxnSpPr>
              <a:cxnSpLocks/>
              <a:stCxn id="119" idx="2"/>
              <a:endCxn id="89" idx="0"/>
            </p:cNvCxnSpPr>
            <p:nvPr/>
          </p:nvCxnSpPr>
          <p:spPr>
            <a:xfrm>
              <a:off x="9831207" y="4114201"/>
              <a:ext cx="712545" cy="259387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26A94571-100C-9448-B3BF-749C4E38B725}"/>
                </a:ext>
              </a:extLst>
            </p:cNvPr>
            <p:cNvCxnSpPr>
              <a:cxnSpLocks/>
              <a:stCxn id="118" idx="2"/>
              <a:endCxn id="89" idx="0"/>
            </p:cNvCxnSpPr>
            <p:nvPr/>
          </p:nvCxnSpPr>
          <p:spPr>
            <a:xfrm>
              <a:off x="9597056" y="4114201"/>
              <a:ext cx="946696" cy="259387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1FBD7278-ED4B-2947-B26E-C39DA12F0063}"/>
                </a:ext>
              </a:extLst>
            </p:cNvPr>
            <p:cNvCxnSpPr>
              <a:cxnSpLocks/>
              <a:stCxn id="120" idx="2"/>
              <a:endCxn id="89" idx="0"/>
            </p:cNvCxnSpPr>
            <p:nvPr/>
          </p:nvCxnSpPr>
          <p:spPr>
            <a:xfrm>
              <a:off x="10543752" y="4114201"/>
              <a:ext cx="0" cy="259387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064F192C-39CD-124F-8560-D0A8594858CE}"/>
                </a:ext>
              </a:extLst>
            </p:cNvPr>
            <p:cNvSpPr txBox="1"/>
            <p:nvPr/>
          </p:nvSpPr>
          <p:spPr>
            <a:xfrm>
              <a:off x="10508895" y="3554970"/>
              <a:ext cx="1273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4x16 uplinks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86989B57-7548-8741-837C-57B77732F121}"/>
                </a:ext>
              </a:extLst>
            </p:cNvPr>
            <p:cNvSpPr/>
            <p:nvPr/>
          </p:nvSpPr>
          <p:spPr>
            <a:xfrm>
              <a:off x="8629073" y="3803219"/>
              <a:ext cx="3178253" cy="229940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A7F648B-579F-7F40-9DD9-27A1F1C8B2F0}"/>
                </a:ext>
              </a:extLst>
            </p:cNvPr>
            <p:cNvCxnSpPr>
              <a:stCxn id="37" idx="0"/>
              <a:endCxn id="53" idx="2"/>
            </p:cNvCxnSpPr>
            <p:nvPr/>
          </p:nvCxnSpPr>
          <p:spPr>
            <a:xfrm flipV="1">
              <a:off x="5939070" y="2453766"/>
              <a:ext cx="77288" cy="149693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E4DC81F8-D574-6247-9CF2-00D42F1BC81B}"/>
                </a:ext>
              </a:extLst>
            </p:cNvPr>
            <p:cNvCxnSpPr>
              <a:stCxn id="37" idx="0"/>
              <a:endCxn id="70" idx="2"/>
            </p:cNvCxnSpPr>
            <p:nvPr/>
          </p:nvCxnSpPr>
          <p:spPr>
            <a:xfrm flipV="1">
              <a:off x="5939070" y="2453766"/>
              <a:ext cx="3278314" cy="149693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7809435F-B763-9E46-B1CE-796C0EB410DB}"/>
                </a:ext>
              </a:extLst>
            </p:cNvPr>
            <p:cNvCxnSpPr>
              <a:stCxn id="38" idx="0"/>
              <a:endCxn id="54" idx="2"/>
            </p:cNvCxnSpPr>
            <p:nvPr/>
          </p:nvCxnSpPr>
          <p:spPr>
            <a:xfrm flipV="1">
              <a:off x="6173221" y="2453766"/>
              <a:ext cx="77288" cy="149693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8ABE29A6-C794-1847-959D-C9EF8C4776DF}"/>
                </a:ext>
              </a:extLst>
            </p:cNvPr>
            <p:cNvCxnSpPr>
              <a:stCxn id="38" idx="0"/>
              <a:endCxn id="71" idx="2"/>
            </p:cNvCxnSpPr>
            <p:nvPr/>
          </p:nvCxnSpPr>
          <p:spPr>
            <a:xfrm flipV="1">
              <a:off x="6173221" y="2453766"/>
              <a:ext cx="3278314" cy="149693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E209C16D-BAAA-F544-A45E-67B8264C317A}"/>
                </a:ext>
              </a:extLst>
            </p:cNvPr>
            <p:cNvCxnSpPr>
              <a:stCxn id="39" idx="0"/>
              <a:endCxn id="55" idx="2"/>
            </p:cNvCxnSpPr>
            <p:nvPr/>
          </p:nvCxnSpPr>
          <p:spPr>
            <a:xfrm flipV="1">
              <a:off x="6885766" y="2453766"/>
              <a:ext cx="77288" cy="149693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338622-F5B8-8548-91CE-508C96F5FA2C}"/>
                </a:ext>
              </a:extLst>
            </p:cNvPr>
            <p:cNvCxnSpPr>
              <a:stCxn id="39" idx="0"/>
              <a:endCxn id="72" idx="2"/>
            </p:cNvCxnSpPr>
            <p:nvPr/>
          </p:nvCxnSpPr>
          <p:spPr>
            <a:xfrm flipV="1">
              <a:off x="6885766" y="2453766"/>
              <a:ext cx="3278314" cy="149693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A0CC0D6E-6E9E-2F4F-9811-3178DB8B227A}"/>
                </a:ext>
              </a:extLst>
            </p:cNvPr>
            <p:cNvCxnSpPr>
              <a:stCxn id="118" idx="0"/>
              <a:endCxn id="53" idx="2"/>
            </p:cNvCxnSpPr>
            <p:nvPr/>
          </p:nvCxnSpPr>
          <p:spPr>
            <a:xfrm flipH="1" flipV="1">
              <a:off x="6016358" y="2453766"/>
              <a:ext cx="3580698" cy="149693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9BACBEA7-51FD-AF4B-BE02-47BA5BC23990}"/>
                </a:ext>
              </a:extLst>
            </p:cNvPr>
            <p:cNvCxnSpPr>
              <a:stCxn id="118" idx="0"/>
              <a:endCxn id="70" idx="2"/>
            </p:cNvCxnSpPr>
            <p:nvPr/>
          </p:nvCxnSpPr>
          <p:spPr>
            <a:xfrm flipH="1" flipV="1">
              <a:off x="9217384" y="2453766"/>
              <a:ext cx="379672" cy="149693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B3352C0B-5C29-6241-8228-2CEA01B53BB8}"/>
                </a:ext>
              </a:extLst>
            </p:cNvPr>
            <p:cNvCxnSpPr>
              <a:stCxn id="119" idx="0"/>
              <a:endCxn id="54" idx="2"/>
            </p:cNvCxnSpPr>
            <p:nvPr/>
          </p:nvCxnSpPr>
          <p:spPr>
            <a:xfrm flipH="1" flipV="1">
              <a:off x="6250509" y="2453766"/>
              <a:ext cx="3580698" cy="149693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6DFD6542-5665-C342-98F4-43B43E1FE029}"/>
                </a:ext>
              </a:extLst>
            </p:cNvPr>
            <p:cNvCxnSpPr>
              <a:stCxn id="119" idx="0"/>
              <a:endCxn id="71" idx="2"/>
            </p:cNvCxnSpPr>
            <p:nvPr/>
          </p:nvCxnSpPr>
          <p:spPr>
            <a:xfrm flipH="1" flipV="1">
              <a:off x="9451535" y="2453766"/>
              <a:ext cx="379672" cy="149693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EABEE83-EB18-1D4D-9032-4B46FC3DE78D}"/>
                </a:ext>
              </a:extLst>
            </p:cNvPr>
            <p:cNvCxnSpPr>
              <a:cxnSpLocks/>
              <a:stCxn id="120" idx="0"/>
              <a:endCxn id="55" idx="2"/>
            </p:cNvCxnSpPr>
            <p:nvPr/>
          </p:nvCxnSpPr>
          <p:spPr>
            <a:xfrm flipH="1" flipV="1">
              <a:off x="6963054" y="2453766"/>
              <a:ext cx="3580698" cy="149693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8D7CD599-EE3B-584E-A92F-521B427DB0CE}"/>
                </a:ext>
              </a:extLst>
            </p:cNvPr>
            <p:cNvCxnSpPr>
              <a:stCxn id="120" idx="0"/>
              <a:endCxn id="72" idx="2"/>
            </p:cNvCxnSpPr>
            <p:nvPr/>
          </p:nvCxnSpPr>
          <p:spPr>
            <a:xfrm flipH="1" flipV="1">
              <a:off x="10164080" y="2453766"/>
              <a:ext cx="379672" cy="149693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315FFC97-FB46-E646-90EE-F67442D8E77A}"/>
                </a:ext>
              </a:extLst>
            </p:cNvPr>
            <p:cNvSpPr txBox="1"/>
            <p:nvPr/>
          </p:nvSpPr>
          <p:spPr>
            <a:xfrm>
              <a:off x="8113608" y="2008396"/>
              <a:ext cx="623229" cy="43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..16..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D432EF52-5B2B-C249-B172-F9E67C70D5E3}"/>
                </a:ext>
              </a:extLst>
            </p:cNvPr>
            <p:cNvSpPr txBox="1"/>
            <p:nvPr/>
          </p:nvSpPr>
          <p:spPr>
            <a:xfrm>
              <a:off x="8085384" y="4464441"/>
              <a:ext cx="642317" cy="43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..16..</a:t>
              </a: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E1125998-3E22-5048-B376-378F3005F0E6}"/>
                </a:ext>
              </a:extLst>
            </p:cNvPr>
            <p:cNvSpPr/>
            <p:nvPr/>
          </p:nvSpPr>
          <p:spPr>
            <a:xfrm>
              <a:off x="4710454" y="1542063"/>
              <a:ext cx="7240642" cy="4962865"/>
            </a:xfrm>
            <a:prstGeom prst="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A26CC692-33F3-4649-AEC4-DABE6F5FAB70}"/>
                </a:ext>
              </a:extLst>
            </p:cNvPr>
            <p:cNvCxnSpPr/>
            <p:nvPr/>
          </p:nvCxnSpPr>
          <p:spPr>
            <a:xfrm>
              <a:off x="5761909" y="5483308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2D98AC0D-C14C-7F44-827D-8A3FE896D0D5}"/>
                </a:ext>
              </a:extLst>
            </p:cNvPr>
            <p:cNvCxnSpPr/>
            <p:nvPr/>
          </p:nvCxnSpPr>
          <p:spPr>
            <a:xfrm>
              <a:off x="6091156" y="548653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56FB7E69-27AD-A24F-BFFF-0D833FED11B0}"/>
                </a:ext>
              </a:extLst>
            </p:cNvPr>
            <p:cNvCxnSpPr/>
            <p:nvPr/>
          </p:nvCxnSpPr>
          <p:spPr>
            <a:xfrm>
              <a:off x="7282127" y="548653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B0ABF470-B8DC-A946-926B-A8FD6D7CE708}"/>
                </a:ext>
              </a:extLst>
            </p:cNvPr>
            <p:cNvCxnSpPr/>
            <p:nvPr/>
          </p:nvCxnSpPr>
          <p:spPr>
            <a:xfrm>
              <a:off x="9427322" y="548653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C9378D77-C38C-AD4D-88CF-43D85481FDAA}"/>
                </a:ext>
              </a:extLst>
            </p:cNvPr>
            <p:cNvCxnSpPr/>
            <p:nvPr/>
          </p:nvCxnSpPr>
          <p:spPr>
            <a:xfrm>
              <a:off x="10945785" y="548653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ECD26876-DD75-8346-80F3-80843B5F953F}"/>
                </a:ext>
              </a:extLst>
            </p:cNvPr>
            <p:cNvCxnSpPr/>
            <p:nvPr/>
          </p:nvCxnSpPr>
          <p:spPr>
            <a:xfrm>
              <a:off x="9749024" y="548653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E1665043-EE2D-C44C-8279-6B4E93713AC5}"/>
                </a:ext>
              </a:extLst>
            </p:cNvPr>
            <p:cNvSpPr txBox="1"/>
            <p:nvPr/>
          </p:nvSpPr>
          <p:spPr>
            <a:xfrm>
              <a:off x="7362557" y="6409769"/>
              <a:ext cx="2322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~3840 servers in one block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281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FAC9C-B8A2-9141-B14E-C1AC18378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Connecting the data center in blocks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F87C286-A6E6-6D43-A8B7-2802AEA93A13}"/>
              </a:ext>
            </a:extLst>
          </p:cNvPr>
          <p:cNvSpPr/>
          <p:nvPr/>
        </p:nvSpPr>
        <p:spPr>
          <a:xfrm>
            <a:off x="5061997" y="3888971"/>
            <a:ext cx="2989571" cy="7859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54AB7D7E-ACCF-454D-A72B-0A0061A7CF24}"/>
              </a:ext>
            </a:extLst>
          </p:cNvPr>
          <p:cNvSpPr/>
          <p:nvPr/>
        </p:nvSpPr>
        <p:spPr>
          <a:xfrm>
            <a:off x="5610520" y="5323033"/>
            <a:ext cx="175613" cy="163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2A98E8A-78DD-B140-A501-162F4F77C5D8}"/>
              </a:ext>
            </a:extLst>
          </p:cNvPr>
          <p:cNvSpPr/>
          <p:nvPr/>
        </p:nvSpPr>
        <p:spPr>
          <a:xfrm>
            <a:off x="5851263" y="4373588"/>
            <a:ext cx="175613" cy="1635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ECA042D-5B40-B745-82D9-57E246B40279}"/>
              </a:ext>
            </a:extLst>
          </p:cNvPr>
          <p:cNvSpPr/>
          <p:nvPr/>
        </p:nvSpPr>
        <p:spPr>
          <a:xfrm>
            <a:off x="6085414" y="4373588"/>
            <a:ext cx="175613" cy="1635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59661EB4-EC6F-AD49-B4EE-2144079E61BC}"/>
              </a:ext>
            </a:extLst>
          </p:cNvPr>
          <p:cNvSpPr/>
          <p:nvPr/>
        </p:nvSpPr>
        <p:spPr>
          <a:xfrm>
            <a:off x="6797959" y="4373588"/>
            <a:ext cx="175613" cy="1635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5F1578BD-D8CE-A84D-97E5-AA52EC1ABDE3}"/>
              </a:ext>
            </a:extLst>
          </p:cNvPr>
          <p:cNvSpPr txBox="1"/>
          <p:nvPr/>
        </p:nvSpPr>
        <p:spPr>
          <a:xfrm>
            <a:off x="6315524" y="4316839"/>
            <a:ext cx="510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..4..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1140C414-5674-DA44-8CC2-BB99D113C94A}"/>
              </a:ext>
            </a:extLst>
          </p:cNvPr>
          <p:cNvSpPr txBox="1"/>
          <p:nvPr/>
        </p:nvSpPr>
        <p:spPr>
          <a:xfrm>
            <a:off x="6355361" y="5251924"/>
            <a:ext cx="491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..8..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570056F3-C6A8-6B4B-B017-EF8D670A9975}"/>
              </a:ext>
            </a:extLst>
          </p:cNvPr>
          <p:cNvCxnSpPr>
            <a:stCxn id="112" idx="0"/>
            <a:endCxn id="113" idx="2"/>
          </p:cNvCxnSpPr>
          <p:nvPr/>
        </p:nvCxnSpPr>
        <p:spPr>
          <a:xfrm flipV="1">
            <a:off x="5698327" y="4537090"/>
            <a:ext cx="240743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04496E19-FA79-C243-BF1D-690B043FFD7C}"/>
              </a:ext>
            </a:extLst>
          </p:cNvPr>
          <p:cNvCxnSpPr>
            <a:stCxn id="112" idx="0"/>
            <a:endCxn id="114" idx="2"/>
          </p:cNvCxnSpPr>
          <p:nvPr/>
        </p:nvCxnSpPr>
        <p:spPr>
          <a:xfrm flipV="1">
            <a:off x="5698327" y="4537090"/>
            <a:ext cx="474894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FDB886FB-1E08-874A-9901-769BC2CAA163}"/>
              </a:ext>
            </a:extLst>
          </p:cNvPr>
          <p:cNvCxnSpPr>
            <a:stCxn id="112" idx="0"/>
            <a:endCxn id="115" idx="2"/>
          </p:cNvCxnSpPr>
          <p:nvPr/>
        </p:nvCxnSpPr>
        <p:spPr>
          <a:xfrm flipV="1">
            <a:off x="5698327" y="4537090"/>
            <a:ext cx="1187439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D0478E94-4BB1-6C44-85B7-EE36B6A213CD}"/>
              </a:ext>
            </a:extLst>
          </p:cNvPr>
          <p:cNvCxnSpPr>
            <a:cxnSpLocks/>
            <a:stCxn id="131" idx="0"/>
            <a:endCxn id="113" idx="2"/>
          </p:cNvCxnSpPr>
          <p:nvPr/>
        </p:nvCxnSpPr>
        <p:spPr>
          <a:xfrm flipH="1" flipV="1">
            <a:off x="5939070" y="4537090"/>
            <a:ext cx="79960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F99537F7-AE9B-FC49-A74D-10501EC64FF5}"/>
              </a:ext>
            </a:extLst>
          </p:cNvPr>
          <p:cNvCxnSpPr>
            <a:cxnSpLocks/>
            <a:stCxn id="131" idx="0"/>
            <a:endCxn id="114" idx="2"/>
          </p:cNvCxnSpPr>
          <p:nvPr/>
        </p:nvCxnSpPr>
        <p:spPr>
          <a:xfrm flipV="1">
            <a:off x="6019030" y="4537090"/>
            <a:ext cx="154191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D5CE4813-8543-DD42-A61D-8251263822FF}"/>
              </a:ext>
            </a:extLst>
          </p:cNvPr>
          <p:cNvCxnSpPr>
            <a:cxnSpLocks/>
            <a:stCxn id="131" idx="0"/>
            <a:endCxn id="115" idx="2"/>
          </p:cNvCxnSpPr>
          <p:nvPr/>
        </p:nvCxnSpPr>
        <p:spPr>
          <a:xfrm flipV="1">
            <a:off x="6019030" y="4537090"/>
            <a:ext cx="866736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E858C85-F4A9-CE4D-B88A-DAA4B91CD0E4}"/>
              </a:ext>
            </a:extLst>
          </p:cNvPr>
          <p:cNvCxnSpPr>
            <a:cxnSpLocks/>
            <a:stCxn id="136" idx="0"/>
            <a:endCxn id="113" idx="2"/>
          </p:cNvCxnSpPr>
          <p:nvPr/>
        </p:nvCxnSpPr>
        <p:spPr>
          <a:xfrm flipH="1" flipV="1">
            <a:off x="5939070" y="4537090"/>
            <a:ext cx="1274175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75AE5212-ADA2-E341-BAE3-C9B1A84FAE4B}"/>
              </a:ext>
            </a:extLst>
          </p:cNvPr>
          <p:cNvCxnSpPr>
            <a:cxnSpLocks/>
            <a:stCxn id="136" idx="0"/>
            <a:endCxn id="114" idx="2"/>
          </p:cNvCxnSpPr>
          <p:nvPr/>
        </p:nvCxnSpPr>
        <p:spPr>
          <a:xfrm flipH="1" flipV="1">
            <a:off x="6173221" y="4537090"/>
            <a:ext cx="1040024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91704FA5-69D1-774E-AA48-491AE1EB3846}"/>
              </a:ext>
            </a:extLst>
          </p:cNvPr>
          <p:cNvCxnSpPr>
            <a:cxnSpLocks/>
            <a:stCxn id="136" idx="0"/>
            <a:endCxn id="115" idx="2"/>
          </p:cNvCxnSpPr>
          <p:nvPr/>
        </p:nvCxnSpPr>
        <p:spPr>
          <a:xfrm flipH="1" flipV="1">
            <a:off x="6885766" y="4537090"/>
            <a:ext cx="327479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11BDA5C3-C913-1647-96A7-405C6ADF82CE}"/>
              </a:ext>
            </a:extLst>
          </p:cNvPr>
          <p:cNvCxnSpPr>
            <a:cxnSpLocks/>
          </p:cNvCxnSpPr>
          <p:nvPr/>
        </p:nvCxnSpPr>
        <p:spPr>
          <a:xfrm>
            <a:off x="5674865" y="5486535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1F7F44B2-ED53-D545-A5D6-C96F26890C08}"/>
              </a:ext>
            </a:extLst>
          </p:cNvPr>
          <p:cNvCxnSpPr/>
          <p:nvPr/>
        </p:nvCxnSpPr>
        <p:spPr>
          <a:xfrm>
            <a:off x="5623391" y="5486535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10948DFE-0EB8-7140-A182-3F649CFAFEDC}"/>
              </a:ext>
            </a:extLst>
          </p:cNvPr>
          <p:cNvCxnSpPr/>
          <p:nvPr/>
        </p:nvCxnSpPr>
        <p:spPr>
          <a:xfrm>
            <a:off x="5718768" y="5486535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5B3F2D7-FA13-4245-B178-535F997ACCD4}"/>
              </a:ext>
            </a:extLst>
          </p:cNvPr>
          <p:cNvGrpSpPr/>
          <p:nvPr/>
        </p:nvGrpSpPr>
        <p:grpSpPr>
          <a:xfrm>
            <a:off x="5931223" y="5323033"/>
            <a:ext cx="175613" cy="356594"/>
            <a:chOff x="1999365" y="4023280"/>
            <a:chExt cx="175613" cy="356594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8DFC3174-D0BA-8F43-8A36-5410382B41B8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EEA43E74-F227-4540-8220-25CBA05B7997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EF4BAAA-313E-8E41-8849-2819B703E01A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28512D24-BFAF-3443-944D-9432EA9735DA}"/>
                </a:ext>
              </a:extLst>
            </p:cNvPr>
            <p:cNvCxnSpPr/>
            <p:nvPr/>
          </p:nvCxnSpPr>
          <p:spPr>
            <a:xfrm>
              <a:off x="2107613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CCD366B3-50A5-BB4A-BB75-0DB92BCEB7B8}"/>
              </a:ext>
            </a:extLst>
          </p:cNvPr>
          <p:cNvGrpSpPr/>
          <p:nvPr/>
        </p:nvGrpSpPr>
        <p:grpSpPr>
          <a:xfrm>
            <a:off x="7125438" y="5323033"/>
            <a:ext cx="175613" cy="356594"/>
            <a:chOff x="1999365" y="4023280"/>
            <a:chExt cx="175613" cy="356594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F85A716B-A72E-4C4A-B01F-C180423E39AE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32514ECE-7264-D542-9246-71508BEF4D71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FEBF4C2-59BF-A547-96B1-61971E790B44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173B7880-215E-AA4B-AC7E-D56168049488}"/>
                </a:ext>
              </a:extLst>
            </p:cNvPr>
            <p:cNvCxnSpPr/>
            <p:nvPr/>
          </p:nvCxnSpPr>
          <p:spPr>
            <a:xfrm>
              <a:off x="2107613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252F5761-F204-894D-BAC6-384EFEA37835}"/>
              </a:ext>
            </a:extLst>
          </p:cNvPr>
          <p:cNvSpPr txBox="1"/>
          <p:nvPr/>
        </p:nvSpPr>
        <p:spPr>
          <a:xfrm>
            <a:off x="5262344" y="5728309"/>
            <a:ext cx="2322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24x2 servers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279AA7B-88B6-BE49-A732-5D33842EB6A2}"/>
              </a:ext>
            </a:extLst>
          </p:cNvPr>
          <p:cNvSpPr txBox="1"/>
          <p:nvPr/>
        </p:nvSpPr>
        <p:spPr>
          <a:xfrm>
            <a:off x="5021720" y="4072935"/>
            <a:ext cx="1032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Aggregation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A2B271B7-5B4C-3140-AFFF-93C53E87703E}"/>
              </a:ext>
            </a:extLst>
          </p:cNvPr>
          <p:cNvSpPr txBox="1"/>
          <p:nvPr/>
        </p:nvSpPr>
        <p:spPr>
          <a:xfrm>
            <a:off x="5061997" y="5257619"/>
            <a:ext cx="594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err="1"/>
              <a:t>ToR</a:t>
            </a:r>
            <a:endParaRPr lang="en-US" sz="1200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26AC35CF-207D-F344-BA08-24B467EABD49}"/>
              </a:ext>
            </a:extLst>
          </p:cNvPr>
          <p:cNvSpPr txBox="1"/>
          <p:nvPr/>
        </p:nvSpPr>
        <p:spPr>
          <a:xfrm>
            <a:off x="5291245" y="6102621"/>
            <a:ext cx="2322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~320 servers in one block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849B448-8ADD-5245-9C15-7B7F91740AC4}"/>
              </a:ext>
            </a:extLst>
          </p:cNvPr>
          <p:cNvSpPr/>
          <p:nvPr/>
        </p:nvSpPr>
        <p:spPr>
          <a:xfrm>
            <a:off x="5851263" y="3950699"/>
            <a:ext cx="175613" cy="1635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53138D79-7951-B349-ACF3-061DD771F17C}"/>
              </a:ext>
            </a:extLst>
          </p:cNvPr>
          <p:cNvSpPr/>
          <p:nvPr/>
        </p:nvSpPr>
        <p:spPr>
          <a:xfrm>
            <a:off x="6085414" y="3950699"/>
            <a:ext cx="175613" cy="1635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9EF3E3D0-9FF6-2947-9519-D28DCCA4DE83}"/>
              </a:ext>
            </a:extLst>
          </p:cNvPr>
          <p:cNvSpPr/>
          <p:nvPr/>
        </p:nvSpPr>
        <p:spPr>
          <a:xfrm>
            <a:off x="6797959" y="3950699"/>
            <a:ext cx="175613" cy="1635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98BD55E1-1ADD-B64A-A30B-E548032ACAAC}"/>
              </a:ext>
            </a:extLst>
          </p:cNvPr>
          <p:cNvSpPr txBox="1"/>
          <p:nvPr/>
        </p:nvSpPr>
        <p:spPr>
          <a:xfrm>
            <a:off x="7264716" y="5130809"/>
            <a:ext cx="127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8x8 uplinks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982FDF2-8C37-C041-8738-62F2B9270AF5}"/>
              </a:ext>
            </a:extLst>
          </p:cNvPr>
          <p:cNvSpPr txBox="1"/>
          <p:nvPr/>
        </p:nvSpPr>
        <p:spPr>
          <a:xfrm>
            <a:off x="6951253" y="4350512"/>
            <a:ext cx="127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4x16 downlinks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72347E0E-2135-7040-99C6-CD38F20D03CF}"/>
              </a:ext>
            </a:extLst>
          </p:cNvPr>
          <p:cNvCxnSpPr>
            <a:cxnSpLocks/>
            <a:stCxn id="144" idx="2"/>
            <a:endCxn id="113" idx="0"/>
          </p:cNvCxnSpPr>
          <p:nvPr/>
        </p:nvCxnSpPr>
        <p:spPr>
          <a:xfrm>
            <a:off x="5939070" y="4114201"/>
            <a:ext cx="0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89755CE3-3CDD-204A-BD9C-4F8AE755F790}"/>
              </a:ext>
            </a:extLst>
          </p:cNvPr>
          <p:cNvCxnSpPr>
            <a:cxnSpLocks/>
            <a:stCxn id="113" idx="0"/>
            <a:endCxn id="145" idx="2"/>
          </p:cNvCxnSpPr>
          <p:nvPr/>
        </p:nvCxnSpPr>
        <p:spPr>
          <a:xfrm flipV="1">
            <a:off x="5939070" y="4114201"/>
            <a:ext cx="234151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F3B09AFC-EFF5-5B41-A6B8-D5AB8E3BE741}"/>
              </a:ext>
            </a:extLst>
          </p:cNvPr>
          <p:cNvCxnSpPr>
            <a:cxnSpLocks/>
            <a:stCxn id="113" idx="0"/>
            <a:endCxn id="146" idx="2"/>
          </p:cNvCxnSpPr>
          <p:nvPr/>
        </p:nvCxnSpPr>
        <p:spPr>
          <a:xfrm flipV="1">
            <a:off x="5939070" y="4114201"/>
            <a:ext cx="946696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6577AB81-E739-C54C-8D32-2A47F44CC4C6}"/>
              </a:ext>
            </a:extLst>
          </p:cNvPr>
          <p:cNvCxnSpPr>
            <a:cxnSpLocks/>
            <a:stCxn id="114" idx="0"/>
            <a:endCxn id="144" idx="2"/>
          </p:cNvCxnSpPr>
          <p:nvPr/>
        </p:nvCxnSpPr>
        <p:spPr>
          <a:xfrm flipH="1" flipV="1">
            <a:off x="5939070" y="4114201"/>
            <a:ext cx="234151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E93515B2-1E16-4B4E-BA37-BA63F1F4C03D}"/>
              </a:ext>
            </a:extLst>
          </p:cNvPr>
          <p:cNvCxnSpPr>
            <a:cxnSpLocks/>
            <a:stCxn id="114" idx="0"/>
            <a:endCxn id="145" idx="2"/>
          </p:cNvCxnSpPr>
          <p:nvPr/>
        </p:nvCxnSpPr>
        <p:spPr>
          <a:xfrm flipV="1">
            <a:off x="6173221" y="4114201"/>
            <a:ext cx="0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E8E2F1E9-BD7D-DE45-A374-B51EFE6A1D03}"/>
              </a:ext>
            </a:extLst>
          </p:cNvPr>
          <p:cNvCxnSpPr>
            <a:cxnSpLocks/>
            <a:stCxn id="114" idx="0"/>
            <a:endCxn id="146" idx="2"/>
          </p:cNvCxnSpPr>
          <p:nvPr/>
        </p:nvCxnSpPr>
        <p:spPr>
          <a:xfrm flipV="1">
            <a:off x="6173221" y="4114201"/>
            <a:ext cx="712545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95783480-343A-6F4D-8EA2-D7835EF9DEA6}"/>
              </a:ext>
            </a:extLst>
          </p:cNvPr>
          <p:cNvCxnSpPr>
            <a:cxnSpLocks/>
            <a:stCxn id="145" idx="2"/>
            <a:endCxn id="115" idx="0"/>
          </p:cNvCxnSpPr>
          <p:nvPr/>
        </p:nvCxnSpPr>
        <p:spPr>
          <a:xfrm>
            <a:off x="6173221" y="4114201"/>
            <a:ext cx="712545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8EC3139D-F3CA-0B46-AF03-EB81EF6669E9}"/>
              </a:ext>
            </a:extLst>
          </p:cNvPr>
          <p:cNvCxnSpPr>
            <a:cxnSpLocks/>
            <a:stCxn id="144" idx="2"/>
            <a:endCxn id="115" idx="0"/>
          </p:cNvCxnSpPr>
          <p:nvPr/>
        </p:nvCxnSpPr>
        <p:spPr>
          <a:xfrm>
            <a:off x="5939070" y="4114201"/>
            <a:ext cx="946696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1515641D-79CA-D941-84BE-A2BDB0460CF0}"/>
              </a:ext>
            </a:extLst>
          </p:cNvPr>
          <p:cNvCxnSpPr>
            <a:cxnSpLocks/>
            <a:stCxn id="146" idx="2"/>
            <a:endCxn id="115" idx="0"/>
          </p:cNvCxnSpPr>
          <p:nvPr/>
        </p:nvCxnSpPr>
        <p:spPr>
          <a:xfrm>
            <a:off x="6885766" y="4114201"/>
            <a:ext cx="0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Box 186">
            <a:extLst>
              <a:ext uri="{FF2B5EF4-FFF2-40B4-BE49-F238E27FC236}">
                <a16:creationId xmlns:a16="http://schemas.microsoft.com/office/drawing/2014/main" id="{02F96B21-0120-EF46-B4CB-1CB33B522908}"/>
              </a:ext>
            </a:extLst>
          </p:cNvPr>
          <p:cNvSpPr txBox="1"/>
          <p:nvPr/>
        </p:nvSpPr>
        <p:spPr>
          <a:xfrm>
            <a:off x="6888604" y="3551480"/>
            <a:ext cx="127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4x16 uplinks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933A1679-9330-684B-9EBF-70A7FA4A9ED4}"/>
              </a:ext>
            </a:extLst>
          </p:cNvPr>
          <p:cNvSpPr/>
          <p:nvPr/>
        </p:nvSpPr>
        <p:spPr>
          <a:xfrm>
            <a:off x="5448126" y="1706535"/>
            <a:ext cx="2714178" cy="8039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33CA68D1-BB9E-CA40-9721-44659F017248}"/>
              </a:ext>
            </a:extLst>
          </p:cNvPr>
          <p:cNvSpPr/>
          <p:nvPr/>
        </p:nvSpPr>
        <p:spPr>
          <a:xfrm>
            <a:off x="5928551" y="2290264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1568E3B8-749C-6F4D-9F3B-2CB203B54692}"/>
              </a:ext>
            </a:extLst>
          </p:cNvPr>
          <p:cNvSpPr/>
          <p:nvPr/>
        </p:nvSpPr>
        <p:spPr>
          <a:xfrm>
            <a:off x="6162702" y="2290264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65B9569E-67F2-A04F-AB5B-DF260F9EED08}"/>
              </a:ext>
            </a:extLst>
          </p:cNvPr>
          <p:cNvSpPr/>
          <p:nvPr/>
        </p:nvSpPr>
        <p:spPr>
          <a:xfrm>
            <a:off x="6875247" y="2290264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42BD8E32-18F8-1C4C-9D34-CDDFE6714E8D}"/>
              </a:ext>
            </a:extLst>
          </p:cNvPr>
          <p:cNvSpPr txBox="1"/>
          <p:nvPr/>
        </p:nvSpPr>
        <p:spPr>
          <a:xfrm>
            <a:off x="6392812" y="2233515"/>
            <a:ext cx="510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..4..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E78AD4CC-C00F-A245-884D-0E06DA97E162}"/>
              </a:ext>
            </a:extLst>
          </p:cNvPr>
          <p:cNvSpPr txBox="1"/>
          <p:nvPr/>
        </p:nvSpPr>
        <p:spPr>
          <a:xfrm>
            <a:off x="5474269" y="1995297"/>
            <a:ext cx="1032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Spine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59E2343E-6904-7747-A0E3-1D6D5FCA7FE9}"/>
              </a:ext>
            </a:extLst>
          </p:cNvPr>
          <p:cNvSpPr/>
          <p:nvPr/>
        </p:nvSpPr>
        <p:spPr>
          <a:xfrm>
            <a:off x="6191971" y="1874517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BEED7D55-3E77-C94E-935F-0512C8BDFD36}"/>
              </a:ext>
            </a:extLst>
          </p:cNvPr>
          <p:cNvSpPr/>
          <p:nvPr/>
        </p:nvSpPr>
        <p:spPr>
          <a:xfrm>
            <a:off x="6538825" y="1874517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817CA9EE-B9D9-C449-BFE0-48023ECD19CE}"/>
              </a:ext>
            </a:extLst>
          </p:cNvPr>
          <p:cNvSpPr txBox="1"/>
          <p:nvPr/>
        </p:nvSpPr>
        <p:spPr>
          <a:xfrm>
            <a:off x="7049505" y="2522019"/>
            <a:ext cx="127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4x16 downlinks</a:t>
            </a:r>
          </a:p>
        </p:txBody>
      </p: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67CEB385-8423-BD4B-873D-319F31F9CC22}"/>
              </a:ext>
            </a:extLst>
          </p:cNvPr>
          <p:cNvCxnSpPr>
            <a:cxnSpLocks/>
            <a:stCxn id="189" idx="0"/>
            <a:endCxn id="195" idx="2"/>
          </p:cNvCxnSpPr>
          <p:nvPr/>
        </p:nvCxnSpPr>
        <p:spPr>
          <a:xfrm flipV="1">
            <a:off x="6016358" y="2038019"/>
            <a:ext cx="263420" cy="252245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12B438EE-DBCE-634E-8ABC-45504736F9C8}"/>
              </a:ext>
            </a:extLst>
          </p:cNvPr>
          <p:cNvCxnSpPr>
            <a:cxnSpLocks/>
            <a:stCxn id="189" idx="0"/>
            <a:endCxn id="196" idx="2"/>
          </p:cNvCxnSpPr>
          <p:nvPr/>
        </p:nvCxnSpPr>
        <p:spPr>
          <a:xfrm flipV="1">
            <a:off x="6016358" y="2038019"/>
            <a:ext cx="610274" cy="252245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9648D633-556F-9C41-B5B7-FE6F9AB1EBD2}"/>
              </a:ext>
            </a:extLst>
          </p:cNvPr>
          <p:cNvCxnSpPr>
            <a:cxnSpLocks/>
            <a:stCxn id="190" idx="0"/>
            <a:endCxn id="195" idx="2"/>
          </p:cNvCxnSpPr>
          <p:nvPr/>
        </p:nvCxnSpPr>
        <p:spPr>
          <a:xfrm flipV="1">
            <a:off x="6250509" y="2038019"/>
            <a:ext cx="29269" cy="252245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11589E11-DCCD-8542-BCD8-333330841438}"/>
              </a:ext>
            </a:extLst>
          </p:cNvPr>
          <p:cNvCxnSpPr>
            <a:cxnSpLocks/>
            <a:stCxn id="190" idx="0"/>
            <a:endCxn id="196" idx="2"/>
          </p:cNvCxnSpPr>
          <p:nvPr/>
        </p:nvCxnSpPr>
        <p:spPr>
          <a:xfrm flipV="1">
            <a:off x="6250509" y="2038019"/>
            <a:ext cx="376123" cy="252245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55ADC88E-89D9-4F41-BBBB-3595403B1DF0}"/>
              </a:ext>
            </a:extLst>
          </p:cNvPr>
          <p:cNvCxnSpPr>
            <a:cxnSpLocks/>
            <a:stCxn id="195" idx="2"/>
            <a:endCxn id="191" idx="0"/>
          </p:cNvCxnSpPr>
          <p:nvPr/>
        </p:nvCxnSpPr>
        <p:spPr>
          <a:xfrm>
            <a:off x="6279778" y="2038019"/>
            <a:ext cx="683276" cy="252245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D4420B81-9D5A-4D47-AB52-5C199D5E03FB}"/>
              </a:ext>
            </a:extLst>
          </p:cNvPr>
          <p:cNvCxnSpPr>
            <a:cxnSpLocks/>
            <a:stCxn id="196" idx="2"/>
            <a:endCxn id="191" idx="0"/>
          </p:cNvCxnSpPr>
          <p:nvPr/>
        </p:nvCxnSpPr>
        <p:spPr>
          <a:xfrm>
            <a:off x="6626632" y="2038019"/>
            <a:ext cx="336422" cy="252245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>
            <a:extLst>
              <a:ext uri="{FF2B5EF4-FFF2-40B4-BE49-F238E27FC236}">
                <a16:creationId xmlns:a16="http://schemas.microsoft.com/office/drawing/2014/main" id="{CEEAD17A-74F6-EF45-B308-15BD3A9FBF0F}"/>
              </a:ext>
            </a:extLst>
          </p:cNvPr>
          <p:cNvSpPr txBox="1"/>
          <p:nvPr/>
        </p:nvSpPr>
        <p:spPr>
          <a:xfrm>
            <a:off x="7050557" y="1913191"/>
            <a:ext cx="127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2x32 downlinks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DE68DC07-A5EE-2A47-B6A0-E8AD91BCAC20}"/>
              </a:ext>
            </a:extLst>
          </p:cNvPr>
          <p:cNvSpPr/>
          <p:nvPr/>
        </p:nvSpPr>
        <p:spPr>
          <a:xfrm>
            <a:off x="4971087" y="3803221"/>
            <a:ext cx="3178253" cy="2299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821F4616-9EA9-2E40-B9B9-86745ABC3B52}"/>
              </a:ext>
            </a:extLst>
          </p:cNvPr>
          <p:cNvSpPr/>
          <p:nvPr/>
        </p:nvSpPr>
        <p:spPr>
          <a:xfrm>
            <a:off x="8649152" y="1706535"/>
            <a:ext cx="2714178" cy="8039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2F73B02C-4FA5-4146-8DFB-C699B9B0BFCC}"/>
              </a:ext>
            </a:extLst>
          </p:cNvPr>
          <p:cNvSpPr/>
          <p:nvPr/>
        </p:nvSpPr>
        <p:spPr>
          <a:xfrm>
            <a:off x="9129577" y="2290264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26287304-1041-AB4A-BE25-AC3B0922CABE}"/>
              </a:ext>
            </a:extLst>
          </p:cNvPr>
          <p:cNvSpPr/>
          <p:nvPr/>
        </p:nvSpPr>
        <p:spPr>
          <a:xfrm>
            <a:off x="9363728" y="2290264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73AC4382-EDFA-5D40-8A57-D8131BC0D765}"/>
              </a:ext>
            </a:extLst>
          </p:cNvPr>
          <p:cNvSpPr/>
          <p:nvPr/>
        </p:nvSpPr>
        <p:spPr>
          <a:xfrm>
            <a:off x="10076273" y="2290264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8B49DCB5-7E6C-AD4F-92EF-A5A1A947075B}"/>
              </a:ext>
            </a:extLst>
          </p:cNvPr>
          <p:cNvSpPr txBox="1"/>
          <p:nvPr/>
        </p:nvSpPr>
        <p:spPr>
          <a:xfrm>
            <a:off x="9593838" y="2233515"/>
            <a:ext cx="510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..4..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7D1D7454-CE3C-2843-AC30-09A28562DC2D}"/>
              </a:ext>
            </a:extLst>
          </p:cNvPr>
          <p:cNvSpPr txBox="1"/>
          <p:nvPr/>
        </p:nvSpPr>
        <p:spPr>
          <a:xfrm>
            <a:off x="8675295" y="1995297"/>
            <a:ext cx="1032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Spine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E34ECEED-8057-114C-97F3-BDC85F3B9EB2}"/>
              </a:ext>
            </a:extLst>
          </p:cNvPr>
          <p:cNvSpPr/>
          <p:nvPr/>
        </p:nvSpPr>
        <p:spPr>
          <a:xfrm>
            <a:off x="9392997" y="1874517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E8AD3552-7D89-2241-86FD-16DE96266BEC}"/>
              </a:ext>
            </a:extLst>
          </p:cNvPr>
          <p:cNvSpPr/>
          <p:nvPr/>
        </p:nvSpPr>
        <p:spPr>
          <a:xfrm>
            <a:off x="9739851" y="1874517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EF428574-518B-0448-B26D-26D59C155881}"/>
              </a:ext>
            </a:extLst>
          </p:cNvPr>
          <p:cNvSpPr txBox="1"/>
          <p:nvPr/>
        </p:nvSpPr>
        <p:spPr>
          <a:xfrm>
            <a:off x="10231745" y="2505548"/>
            <a:ext cx="127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4x16 downlinks</a:t>
            </a:r>
          </a:p>
        </p:txBody>
      </p: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35CC8670-FAB4-C947-9FC9-9B6532F03354}"/>
              </a:ext>
            </a:extLst>
          </p:cNvPr>
          <p:cNvCxnSpPr>
            <a:cxnSpLocks/>
            <a:stCxn id="227" idx="0"/>
            <a:endCxn id="232" idx="2"/>
          </p:cNvCxnSpPr>
          <p:nvPr/>
        </p:nvCxnSpPr>
        <p:spPr>
          <a:xfrm flipV="1">
            <a:off x="9217384" y="2038019"/>
            <a:ext cx="263420" cy="252245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C2F863BD-D299-7E4C-9BBB-BE0DDA656488}"/>
              </a:ext>
            </a:extLst>
          </p:cNvPr>
          <p:cNvCxnSpPr>
            <a:cxnSpLocks/>
            <a:stCxn id="227" idx="0"/>
            <a:endCxn id="233" idx="2"/>
          </p:cNvCxnSpPr>
          <p:nvPr/>
        </p:nvCxnSpPr>
        <p:spPr>
          <a:xfrm flipV="1">
            <a:off x="9217384" y="2038019"/>
            <a:ext cx="610274" cy="252245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DF997E5E-FD4C-B547-A67C-EFB53F9F624B}"/>
              </a:ext>
            </a:extLst>
          </p:cNvPr>
          <p:cNvCxnSpPr>
            <a:cxnSpLocks/>
            <a:stCxn id="228" idx="0"/>
            <a:endCxn id="232" idx="2"/>
          </p:cNvCxnSpPr>
          <p:nvPr/>
        </p:nvCxnSpPr>
        <p:spPr>
          <a:xfrm flipV="1">
            <a:off x="9451535" y="2038019"/>
            <a:ext cx="29269" cy="252245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0B706649-8022-5041-94FB-4619344B030D}"/>
              </a:ext>
            </a:extLst>
          </p:cNvPr>
          <p:cNvCxnSpPr>
            <a:cxnSpLocks/>
            <a:stCxn id="228" idx="0"/>
            <a:endCxn id="233" idx="2"/>
          </p:cNvCxnSpPr>
          <p:nvPr/>
        </p:nvCxnSpPr>
        <p:spPr>
          <a:xfrm flipV="1">
            <a:off x="9451535" y="2038019"/>
            <a:ext cx="376123" cy="252245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A986CA2F-67A1-DB41-A803-A75E4F357AC0}"/>
              </a:ext>
            </a:extLst>
          </p:cNvPr>
          <p:cNvCxnSpPr>
            <a:cxnSpLocks/>
            <a:stCxn id="232" idx="2"/>
            <a:endCxn id="229" idx="0"/>
          </p:cNvCxnSpPr>
          <p:nvPr/>
        </p:nvCxnSpPr>
        <p:spPr>
          <a:xfrm>
            <a:off x="9480804" y="2038019"/>
            <a:ext cx="683276" cy="252245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60679C56-F994-6640-AE1E-A817936357B3}"/>
              </a:ext>
            </a:extLst>
          </p:cNvPr>
          <p:cNvCxnSpPr>
            <a:cxnSpLocks/>
            <a:stCxn id="233" idx="2"/>
            <a:endCxn id="229" idx="0"/>
          </p:cNvCxnSpPr>
          <p:nvPr/>
        </p:nvCxnSpPr>
        <p:spPr>
          <a:xfrm>
            <a:off x="9827658" y="2038019"/>
            <a:ext cx="336422" cy="252245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TextBox 240">
            <a:extLst>
              <a:ext uri="{FF2B5EF4-FFF2-40B4-BE49-F238E27FC236}">
                <a16:creationId xmlns:a16="http://schemas.microsoft.com/office/drawing/2014/main" id="{8A48806A-A52B-A04A-8A6B-8D08D48CE579}"/>
              </a:ext>
            </a:extLst>
          </p:cNvPr>
          <p:cNvSpPr txBox="1"/>
          <p:nvPr/>
        </p:nvSpPr>
        <p:spPr>
          <a:xfrm>
            <a:off x="10251583" y="1913191"/>
            <a:ext cx="127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2x32 downlinks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A53A9466-EDC3-4344-93BB-4335DE7BB263}"/>
              </a:ext>
            </a:extLst>
          </p:cNvPr>
          <p:cNvSpPr/>
          <p:nvPr/>
        </p:nvSpPr>
        <p:spPr>
          <a:xfrm>
            <a:off x="8719983" y="3888971"/>
            <a:ext cx="2989571" cy="7859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6974817F-ED23-D24A-AD9F-80BE221DD2AC}"/>
              </a:ext>
            </a:extLst>
          </p:cNvPr>
          <p:cNvSpPr/>
          <p:nvPr/>
        </p:nvSpPr>
        <p:spPr>
          <a:xfrm>
            <a:off x="9268506" y="5323033"/>
            <a:ext cx="175613" cy="16350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1FD9F97E-C6B4-6045-BF7B-FB8A77C2D1BD}"/>
              </a:ext>
            </a:extLst>
          </p:cNvPr>
          <p:cNvSpPr/>
          <p:nvPr/>
        </p:nvSpPr>
        <p:spPr>
          <a:xfrm>
            <a:off x="9509249" y="4373588"/>
            <a:ext cx="175613" cy="1635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5F765389-4F05-6647-BA26-E96E731AEE24}"/>
              </a:ext>
            </a:extLst>
          </p:cNvPr>
          <p:cNvSpPr/>
          <p:nvPr/>
        </p:nvSpPr>
        <p:spPr>
          <a:xfrm>
            <a:off x="9743400" y="4373588"/>
            <a:ext cx="175613" cy="1635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00B955A9-2C11-2F4B-BF3A-CD1172610F64}"/>
              </a:ext>
            </a:extLst>
          </p:cNvPr>
          <p:cNvSpPr/>
          <p:nvPr/>
        </p:nvSpPr>
        <p:spPr>
          <a:xfrm>
            <a:off x="10455945" y="4373588"/>
            <a:ext cx="175613" cy="1635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02F915F3-CCA2-8849-A980-DED7B8122EB4}"/>
              </a:ext>
            </a:extLst>
          </p:cNvPr>
          <p:cNvSpPr txBox="1"/>
          <p:nvPr/>
        </p:nvSpPr>
        <p:spPr>
          <a:xfrm>
            <a:off x="9973510" y="4316839"/>
            <a:ext cx="510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..4..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5EF119A6-61A2-0546-A52D-2179B86D2336}"/>
              </a:ext>
            </a:extLst>
          </p:cNvPr>
          <p:cNvSpPr txBox="1"/>
          <p:nvPr/>
        </p:nvSpPr>
        <p:spPr>
          <a:xfrm>
            <a:off x="10013347" y="5251924"/>
            <a:ext cx="491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..8..</a:t>
            </a:r>
          </a:p>
        </p:txBody>
      </p: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A741608D-568C-904F-BCED-02BA20DC9F05}"/>
              </a:ext>
            </a:extLst>
          </p:cNvPr>
          <p:cNvCxnSpPr>
            <a:stCxn id="243" idx="0"/>
            <a:endCxn id="244" idx="2"/>
          </p:cNvCxnSpPr>
          <p:nvPr/>
        </p:nvCxnSpPr>
        <p:spPr>
          <a:xfrm flipV="1">
            <a:off x="9356313" y="4537090"/>
            <a:ext cx="240743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BD792B20-2503-E043-82EE-CC4F5B8E4BBE}"/>
              </a:ext>
            </a:extLst>
          </p:cNvPr>
          <p:cNvCxnSpPr>
            <a:stCxn id="243" idx="0"/>
            <a:endCxn id="245" idx="2"/>
          </p:cNvCxnSpPr>
          <p:nvPr/>
        </p:nvCxnSpPr>
        <p:spPr>
          <a:xfrm flipV="1">
            <a:off x="9356313" y="4537090"/>
            <a:ext cx="474894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C7CE6BEF-CF26-1441-8B43-8EDE72209917}"/>
              </a:ext>
            </a:extLst>
          </p:cNvPr>
          <p:cNvCxnSpPr>
            <a:stCxn id="243" idx="0"/>
            <a:endCxn id="246" idx="2"/>
          </p:cNvCxnSpPr>
          <p:nvPr/>
        </p:nvCxnSpPr>
        <p:spPr>
          <a:xfrm flipV="1">
            <a:off x="9356313" y="4537090"/>
            <a:ext cx="1187439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84833ED3-525F-F045-BBFD-1FD961A680A4}"/>
              </a:ext>
            </a:extLst>
          </p:cNvPr>
          <p:cNvCxnSpPr>
            <a:cxnSpLocks/>
            <a:stCxn id="262" idx="0"/>
            <a:endCxn id="244" idx="2"/>
          </p:cNvCxnSpPr>
          <p:nvPr/>
        </p:nvCxnSpPr>
        <p:spPr>
          <a:xfrm flipH="1" flipV="1">
            <a:off x="9597056" y="4537090"/>
            <a:ext cx="79960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F04F86A8-DC6B-2245-BE0B-4720FCC53DF4}"/>
              </a:ext>
            </a:extLst>
          </p:cNvPr>
          <p:cNvCxnSpPr>
            <a:cxnSpLocks/>
            <a:stCxn id="262" idx="0"/>
            <a:endCxn id="245" idx="2"/>
          </p:cNvCxnSpPr>
          <p:nvPr/>
        </p:nvCxnSpPr>
        <p:spPr>
          <a:xfrm flipV="1">
            <a:off x="9677016" y="4537090"/>
            <a:ext cx="154191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2463223A-CDCC-3F44-AF76-E87221A80F57}"/>
              </a:ext>
            </a:extLst>
          </p:cNvPr>
          <p:cNvCxnSpPr>
            <a:cxnSpLocks/>
            <a:stCxn id="262" idx="0"/>
            <a:endCxn id="246" idx="2"/>
          </p:cNvCxnSpPr>
          <p:nvPr/>
        </p:nvCxnSpPr>
        <p:spPr>
          <a:xfrm flipV="1">
            <a:off x="9677016" y="4537090"/>
            <a:ext cx="866736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44CA5D94-E284-0A4D-B7A7-B369104EB3F9}"/>
              </a:ext>
            </a:extLst>
          </p:cNvPr>
          <p:cNvCxnSpPr>
            <a:cxnSpLocks/>
            <a:stCxn id="267" idx="0"/>
            <a:endCxn id="244" idx="2"/>
          </p:cNvCxnSpPr>
          <p:nvPr/>
        </p:nvCxnSpPr>
        <p:spPr>
          <a:xfrm flipH="1" flipV="1">
            <a:off x="9597056" y="4537090"/>
            <a:ext cx="1274175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E18A9C6E-E55C-C048-8D2C-B3DD7B6DCDFD}"/>
              </a:ext>
            </a:extLst>
          </p:cNvPr>
          <p:cNvCxnSpPr>
            <a:cxnSpLocks/>
            <a:stCxn id="267" idx="0"/>
            <a:endCxn id="245" idx="2"/>
          </p:cNvCxnSpPr>
          <p:nvPr/>
        </p:nvCxnSpPr>
        <p:spPr>
          <a:xfrm flipH="1" flipV="1">
            <a:off x="9831207" y="4537090"/>
            <a:ext cx="1040024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3FBF8F57-45F9-A84A-9D00-D6E00D8D7A16}"/>
              </a:ext>
            </a:extLst>
          </p:cNvPr>
          <p:cNvCxnSpPr>
            <a:cxnSpLocks/>
            <a:stCxn id="267" idx="0"/>
            <a:endCxn id="246" idx="2"/>
          </p:cNvCxnSpPr>
          <p:nvPr/>
        </p:nvCxnSpPr>
        <p:spPr>
          <a:xfrm flipH="1" flipV="1">
            <a:off x="10543752" y="4537090"/>
            <a:ext cx="327479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4EAD4CCA-4EB6-194F-A158-AAB584B92846}"/>
              </a:ext>
            </a:extLst>
          </p:cNvPr>
          <p:cNvCxnSpPr>
            <a:cxnSpLocks/>
          </p:cNvCxnSpPr>
          <p:nvPr/>
        </p:nvCxnSpPr>
        <p:spPr>
          <a:xfrm>
            <a:off x="9332851" y="5486535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D5B62BAA-CAEE-C740-A2CD-7E7D36E1582E}"/>
              </a:ext>
            </a:extLst>
          </p:cNvPr>
          <p:cNvCxnSpPr/>
          <p:nvPr/>
        </p:nvCxnSpPr>
        <p:spPr>
          <a:xfrm>
            <a:off x="9281377" y="5486535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1CC5E82C-7D06-2D4D-9744-A8FB19F88C1E}"/>
              </a:ext>
            </a:extLst>
          </p:cNvPr>
          <p:cNvCxnSpPr/>
          <p:nvPr/>
        </p:nvCxnSpPr>
        <p:spPr>
          <a:xfrm>
            <a:off x="9376754" y="5486535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C60419E9-708F-7840-971D-8C619F1D7E4E}"/>
              </a:ext>
            </a:extLst>
          </p:cNvPr>
          <p:cNvGrpSpPr/>
          <p:nvPr/>
        </p:nvGrpSpPr>
        <p:grpSpPr>
          <a:xfrm>
            <a:off x="9589209" y="5323033"/>
            <a:ext cx="175613" cy="356594"/>
            <a:chOff x="1999365" y="4023280"/>
            <a:chExt cx="175613" cy="356594"/>
          </a:xfrm>
        </p:grpSpPr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28BC6B2E-EB39-2A48-9BC4-71A9EDD225E3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079991C1-CF00-0D40-B293-4DD80FCEBA25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348DB787-A4A6-DF4A-9A90-EA2B5AEEE271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E0113C51-12BB-A644-80B4-5A04D3A70AD4}"/>
                </a:ext>
              </a:extLst>
            </p:cNvPr>
            <p:cNvCxnSpPr/>
            <p:nvPr/>
          </p:nvCxnSpPr>
          <p:spPr>
            <a:xfrm>
              <a:off x="2107613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FCEB0804-48DB-F040-A882-3AF8CF237172}"/>
              </a:ext>
            </a:extLst>
          </p:cNvPr>
          <p:cNvGrpSpPr/>
          <p:nvPr/>
        </p:nvGrpSpPr>
        <p:grpSpPr>
          <a:xfrm>
            <a:off x="10783424" y="5323033"/>
            <a:ext cx="175613" cy="356594"/>
            <a:chOff x="1999365" y="4023280"/>
            <a:chExt cx="175613" cy="356594"/>
          </a:xfrm>
        </p:grpSpPr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8296583C-D686-C64B-B69B-A50295B78F28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65F367EE-3CA0-D244-A77D-780487A70A2F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F9F1F70D-AEC1-FD43-84D3-570C383A168A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AC57EDE2-5F3E-4F41-A724-D3D259DFBEAD}"/>
                </a:ext>
              </a:extLst>
            </p:cNvPr>
            <p:cNvCxnSpPr/>
            <p:nvPr/>
          </p:nvCxnSpPr>
          <p:spPr>
            <a:xfrm>
              <a:off x="2107613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1" name="TextBox 270">
            <a:extLst>
              <a:ext uri="{FF2B5EF4-FFF2-40B4-BE49-F238E27FC236}">
                <a16:creationId xmlns:a16="http://schemas.microsoft.com/office/drawing/2014/main" id="{38C997E2-E8E8-434F-909B-AB4F1D697CBC}"/>
              </a:ext>
            </a:extLst>
          </p:cNvPr>
          <p:cNvSpPr txBox="1"/>
          <p:nvPr/>
        </p:nvSpPr>
        <p:spPr>
          <a:xfrm>
            <a:off x="8920330" y="5728309"/>
            <a:ext cx="2322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To Campus/WAN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B049D7F8-900F-2D47-94CB-20D879812BC2}"/>
              </a:ext>
            </a:extLst>
          </p:cNvPr>
          <p:cNvSpPr txBox="1"/>
          <p:nvPr/>
        </p:nvSpPr>
        <p:spPr>
          <a:xfrm>
            <a:off x="8679706" y="4072935"/>
            <a:ext cx="1032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Aggregation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7065B516-D236-B640-86D5-5019ED7451CB}"/>
              </a:ext>
            </a:extLst>
          </p:cNvPr>
          <p:cNvSpPr txBox="1"/>
          <p:nvPr/>
        </p:nvSpPr>
        <p:spPr>
          <a:xfrm>
            <a:off x="8719983" y="5257619"/>
            <a:ext cx="594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err="1"/>
              <a:t>ToR</a:t>
            </a:r>
            <a:endParaRPr lang="en-US" sz="1200"/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6A2C07B6-3A2C-2B45-9D1A-3F2A21BB92FF}"/>
              </a:ext>
            </a:extLst>
          </p:cNvPr>
          <p:cNvSpPr txBox="1"/>
          <p:nvPr/>
        </p:nvSpPr>
        <p:spPr>
          <a:xfrm>
            <a:off x="8949231" y="6102621"/>
            <a:ext cx="2322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4 Campus/WAN blocks</a:t>
            </a: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A692E8ED-FCE9-4B42-A1F5-561F660C5A92}"/>
              </a:ext>
            </a:extLst>
          </p:cNvPr>
          <p:cNvSpPr/>
          <p:nvPr/>
        </p:nvSpPr>
        <p:spPr>
          <a:xfrm>
            <a:off x="9509249" y="3950699"/>
            <a:ext cx="175613" cy="1635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DC702B9F-C564-9F42-BCF1-D3B0223F79C4}"/>
              </a:ext>
            </a:extLst>
          </p:cNvPr>
          <p:cNvSpPr/>
          <p:nvPr/>
        </p:nvSpPr>
        <p:spPr>
          <a:xfrm>
            <a:off x="9743400" y="3950699"/>
            <a:ext cx="175613" cy="1635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18DB0AF4-978D-204B-9670-9EDE3ADB3DD3}"/>
              </a:ext>
            </a:extLst>
          </p:cNvPr>
          <p:cNvSpPr/>
          <p:nvPr/>
        </p:nvSpPr>
        <p:spPr>
          <a:xfrm>
            <a:off x="10455945" y="3950699"/>
            <a:ext cx="175613" cy="1635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9FC7A5D0-1A90-C94B-AE50-DA2EE22DE8FB}"/>
              </a:ext>
            </a:extLst>
          </p:cNvPr>
          <p:cNvSpPr txBox="1"/>
          <p:nvPr/>
        </p:nvSpPr>
        <p:spPr>
          <a:xfrm>
            <a:off x="10844916" y="5160801"/>
            <a:ext cx="127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8x8 uplinks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4E29609E-9C8D-AD46-9A50-CE04328F7061}"/>
              </a:ext>
            </a:extLst>
          </p:cNvPr>
          <p:cNvSpPr txBox="1"/>
          <p:nvPr/>
        </p:nvSpPr>
        <p:spPr>
          <a:xfrm>
            <a:off x="10609239" y="4350512"/>
            <a:ext cx="127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4x16 downlinks</a:t>
            </a:r>
          </a:p>
        </p:txBody>
      </p: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BC24ABD3-D846-8043-A1F3-C4259A41F367}"/>
              </a:ext>
            </a:extLst>
          </p:cNvPr>
          <p:cNvCxnSpPr>
            <a:cxnSpLocks/>
            <a:stCxn id="275" idx="2"/>
            <a:endCxn id="244" idx="0"/>
          </p:cNvCxnSpPr>
          <p:nvPr/>
        </p:nvCxnSpPr>
        <p:spPr>
          <a:xfrm>
            <a:off x="9597056" y="4114201"/>
            <a:ext cx="0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01979E54-2994-8440-AE91-4639EA4C3A5D}"/>
              </a:ext>
            </a:extLst>
          </p:cNvPr>
          <p:cNvCxnSpPr>
            <a:cxnSpLocks/>
            <a:stCxn id="244" idx="0"/>
            <a:endCxn id="276" idx="2"/>
          </p:cNvCxnSpPr>
          <p:nvPr/>
        </p:nvCxnSpPr>
        <p:spPr>
          <a:xfrm flipV="1">
            <a:off x="9597056" y="4114201"/>
            <a:ext cx="234151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BF54BD20-6E1D-214C-AC16-6F2BC82B279D}"/>
              </a:ext>
            </a:extLst>
          </p:cNvPr>
          <p:cNvCxnSpPr>
            <a:cxnSpLocks/>
            <a:stCxn id="244" idx="0"/>
            <a:endCxn id="277" idx="2"/>
          </p:cNvCxnSpPr>
          <p:nvPr/>
        </p:nvCxnSpPr>
        <p:spPr>
          <a:xfrm flipV="1">
            <a:off x="9597056" y="4114201"/>
            <a:ext cx="946696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5B6EF389-3FF3-3D46-A71B-E59D9056F569}"/>
              </a:ext>
            </a:extLst>
          </p:cNvPr>
          <p:cNvCxnSpPr>
            <a:cxnSpLocks/>
            <a:stCxn id="245" idx="0"/>
            <a:endCxn id="275" idx="2"/>
          </p:cNvCxnSpPr>
          <p:nvPr/>
        </p:nvCxnSpPr>
        <p:spPr>
          <a:xfrm flipH="1" flipV="1">
            <a:off x="9597056" y="4114201"/>
            <a:ext cx="234151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21BF08BE-30B1-6743-A5A2-7C4A9D453A54}"/>
              </a:ext>
            </a:extLst>
          </p:cNvPr>
          <p:cNvCxnSpPr>
            <a:cxnSpLocks/>
            <a:stCxn id="245" idx="0"/>
            <a:endCxn id="276" idx="2"/>
          </p:cNvCxnSpPr>
          <p:nvPr/>
        </p:nvCxnSpPr>
        <p:spPr>
          <a:xfrm flipV="1">
            <a:off x="9831207" y="4114201"/>
            <a:ext cx="0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2908DDBE-3797-1140-8DC2-435916CAD916}"/>
              </a:ext>
            </a:extLst>
          </p:cNvPr>
          <p:cNvCxnSpPr>
            <a:cxnSpLocks/>
            <a:stCxn id="245" idx="0"/>
            <a:endCxn id="277" idx="2"/>
          </p:cNvCxnSpPr>
          <p:nvPr/>
        </p:nvCxnSpPr>
        <p:spPr>
          <a:xfrm flipV="1">
            <a:off x="9831207" y="4114201"/>
            <a:ext cx="712545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8A3300A8-3497-9144-A65D-26C8817C7ECF}"/>
              </a:ext>
            </a:extLst>
          </p:cNvPr>
          <p:cNvCxnSpPr>
            <a:cxnSpLocks/>
            <a:stCxn id="276" idx="2"/>
            <a:endCxn id="246" idx="0"/>
          </p:cNvCxnSpPr>
          <p:nvPr/>
        </p:nvCxnSpPr>
        <p:spPr>
          <a:xfrm>
            <a:off x="9831207" y="4114201"/>
            <a:ext cx="712545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81B83E0C-4970-3842-A53F-2B1C3A6BE50B}"/>
              </a:ext>
            </a:extLst>
          </p:cNvPr>
          <p:cNvCxnSpPr>
            <a:cxnSpLocks/>
            <a:stCxn id="275" idx="2"/>
            <a:endCxn id="246" idx="0"/>
          </p:cNvCxnSpPr>
          <p:nvPr/>
        </p:nvCxnSpPr>
        <p:spPr>
          <a:xfrm>
            <a:off x="9597056" y="4114201"/>
            <a:ext cx="946696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FEB75309-591F-284F-8E62-EFB5FAA6EC89}"/>
              </a:ext>
            </a:extLst>
          </p:cNvPr>
          <p:cNvCxnSpPr>
            <a:cxnSpLocks/>
            <a:stCxn id="277" idx="2"/>
            <a:endCxn id="246" idx="0"/>
          </p:cNvCxnSpPr>
          <p:nvPr/>
        </p:nvCxnSpPr>
        <p:spPr>
          <a:xfrm>
            <a:off x="10543752" y="4114201"/>
            <a:ext cx="0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TextBox 288">
            <a:extLst>
              <a:ext uri="{FF2B5EF4-FFF2-40B4-BE49-F238E27FC236}">
                <a16:creationId xmlns:a16="http://schemas.microsoft.com/office/drawing/2014/main" id="{48BFC40E-BA5E-284F-B9C5-01C2CBC3384C}"/>
              </a:ext>
            </a:extLst>
          </p:cNvPr>
          <p:cNvSpPr txBox="1"/>
          <p:nvPr/>
        </p:nvSpPr>
        <p:spPr>
          <a:xfrm>
            <a:off x="10508895" y="3554970"/>
            <a:ext cx="127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4x16 uplinks</a:t>
            </a:r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B9366C37-D52B-424A-AC9B-142F2A46DF15}"/>
              </a:ext>
            </a:extLst>
          </p:cNvPr>
          <p:cNvSpPr/>
          <p:nvPr/>
        </p:nvSpPr>
        <p:spPr>
          <a:xfrm>
            <a:off x="8629073" y="3803219"/>
            <a:ext cx="3178253" cy="22994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DDAB5DFB-E42D-C944-868D-EC218A4F0864}"/>
              </a:ext>
            </a:extLst>
          </p:cNvPr>
          <p:cNvCxnSpPr>
            <a:cxnSpLocks/>
            <a:stCxn id="8" idx="1"/>
            <a:endCxn id="189" idx="2"/>
          </p:cNvCxnSpPr>
          <p:nvPr/>
        </p:nvCxnSpPr>
        <p:spPr>
          <a:xfrm flipV="1">
            <a:off x="2319306" y="2453766"/>
            <a:ext cx="3697052" cy="145211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D302AB97-A203-EC43-A857-3102B50CF1F8}"/>
              </a:ext>
            </a:extLst>
          </p:cNvPr>
          <p:cNvCxnSpPr>
            <a:stCxn id="144" idx="0"/>
            <a:endCxn id="227" idx="2"/>
          </p:cNvCxnSpPr>
          <p:nvPr/>
        </p:nvCxnSpPr>
        <p:spPr>
          <a:xfrm flipV="1">
            <a:off x="5939070" y="2453766"/>
            <a:ext cx="3278314" cy="1496933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52486456-2DF5-8C45-9FB7-C9D7FD815E9D}"/>
              </a:ext>
            </a:extLst>
          </p:cNvPr>
          <p:cNvCxnSpPr>
            <a:cxnSpLocks/>
            <a:stCxn id="9" idx="0"/>
            <a:endCxn id="190" idx="2"/>
          </p:cNvCxnSpPr>
          <p:nvPr/>
        </p:nvCxnSpPr>
        <p:spPr>
          <a:xfrm flipV="1">
            <a:off x="2567587" y="2453766"/>
            <a:ext cx="3682922" cy="1488449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6AFB78C8-114B-414B-BA8E-4D91DA9C8D4C}"/>
              </a:ext>
            </a:extLst>
          </p:cNvPr>
          <p:cNvCxnSpPr>
            <a:stCxn id="145" idx="0"/>
            <a:endCxn id="228" idx="2"/>
          </p:cNvCxnSpPr>
          <p:nvPr/>
        </p:nvCxnSpPr>
        <p:spPr>
          <a:xfrm flipV="1">
            <a:off x="6173221" y="2453766"/>
            <a:ext cx="3278314" cy="1496933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D1059A23-2385-934F-A2C6-B63AC102596D}"/>
              </a:ext>
            </a:extLst>
          </p:cNvPr>
          <p:cNvCxnSpPr>
            <a:cxnSpLocks/>
            <a:stCxn id="10" idx="0"/>
            <a:endCxn id="191" idx="2"/>
          </p:cNvCxnSpPr>
          <p:nvPr/>
        </p:nvCxnSpPr>
        <p:spPr>
          <a:xfrm flipV="1">
            <a:off x="3263984" y="2453766"/>
            <a:ext cx="3699070" cy="150056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78643DA1-6DBB-A845-96FF-9ED3A86854AD}"/>
              </a:ext>
            </a:extLst>
          </p:cNvPr>
          <p:cNvCxnSpPr>
            <a:stCxn id="146" idx="0"/>
            <a:endCxn id="229" idx="2"/>
          </p:cNvCxnSpPr>
          <p:nvPr/>
        </p:nvCxnSpPr>
        <p:spPr>
          <a:xfrm flipV="1">
            <a:off x="6885766" y="2453766"/>
            <a:ext cx="3278314" cy="1496933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69F09CC3-D317-C54F-975D-801A04531A6D}"/>
              </a:ext>
            </a:extLst>
          </p:cNvPr>
          <p:cNvCxnSpPr>
            <a:stCxn id="275" idx="0"/>
            <a:endCxn id="189" idx="2"/>
          </p:cNvCxnSpPr>
          <p:nvPr/>
        </p:nvCxnSpPr>
        <p:spPr>
          <a:xfrm flipH="1" flipV="1">
            <a:off x="6016358" y="2453766"/>
            <a:ext cx="3580698" cy="1496933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25F53EE9-F001-5C47-B59A-6D6CD1F6E5F1}"/>
              </a:ext>
            </a:extLst>
          </p:cNvPr>
          <p:cNvCxnSpPr>
            <a:stCxn id="275" idx="0"/>
            <a:endCxn id="227" idx="2"/>
          </p:cNvCxnSpPr>
          <p:nvPr/>
        </p:nvCxnSpPr>
        <p:spPr>
          <a:xfrm flipH="1" flipV="1">
            <a:off x="9217384" y="2453766"/>
            <a:ext cx="379672" cy="1496933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789A0775-ABB8-8644-9A40-24F0EF59014D}"/>
              </a:ext>
            </a:extLst>
          </p:cNvPr>
          <p:cNvCxnSpPr>
            <a:stCxn id="276" idx="0"/>
            <a:endCxn id="190" idx="2"/>
          </p:cNvCxnSpPr>
          <p:nvPr/>
        </p:nvCxnSpPr>
        <p:spPr>
          <a:xfrm flipH="1" flipV="1">
            <a:off x="6250509" y="2453766"/>
            <a:ext cx="3580698" cy="1496933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3A4EE2B2-B20C-A641-B48A-5AE54110B97C}"/>
              </a:ext>
            </a:extLst>
          </p:cNvPr>
          <p:cNvCxnSpPr>
            <a:stCxn id="276" idx="0"/>
            <a:endCxn id="228" idx="2"/>
          </p:cNvCxnSpPr>
          <p:nvPr/>
        </p:nvCxnSpPr>
        <p:spPr>
          <a:xfrm flipH="1" flipV="1">
            <a:off x="9451535" y="2453766"/>
            <a:ext cx="379672" cy="1496933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A68D0C5B-2656-8942-82F2-F56D1EB0195E}"/>
              </a:ext>
            </a:extLst>
          </p:cNvPr>
          <p:cNvCxnSpPr>
            <a:cxnSpLocks/>
            <a:stCxn id="277" idx="0"/>
            <a:endCxn id="191" idx="2"/>
          </p:cNvCxnSpPr>
          <p:nvPr/>
        </p:nvCxnSpPr>
        <p:spPr>
          <a:xfrm flipH="1" flipV="1">
            <a:off x="6963054" y="2453766"/>
            <a:ext cx="3580698" cy="1496933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3274E083-9A3C-7241-BCF0-83382D0AAF61}"/>
              </a:ext>
            </a:extLst>
          </p:cNvPr>
          <p:cNvCxnSpPr>
            <a:stCxn id="277" idx="0"/>
            <a:endCxn id="229" idx="2"/>
          </p:cNvCxnSpPr>
          <p:nvPr/>
        </p:nvCxnSpPr>
        <p:spPr>
          <a:xfrm flipH="1" flipV="1">
            <a:off x="10164080" y="2453766"/>
            <a:ext cx="379672" cy="1496933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TextBox 322">
            <a:extLst>
              <a:ext uri="{FF2B5EF4-FFF2-40B4-BE49-F238E27FC236}">
                <a16:creationId xmlns:a16="http://schemas.microsoft.com/office/drawing/2014/main" id="{B5B87265-6664-0F48-86D0-97FFE2EC75A6}"/>
              </a:ext>
            </a:extLst>
          </p:cNvPr>
          <p:cNvSpPr txBox="1"/>
          <p:nvPr/>
        </p:nvSpPr>
        <p:spPr>
          <a:xfrm>
            <a:off x="8186700" y="2026340"/>
            <a:ext cx="510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..4..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F620A077-85BB-844C-8AD8-8F8E5EEC094E}"/>
              </a:ext>
            </a:extLst>
          </p:cNvPr>
          <p:cNvSpPr txBox="1"/>
          <p:nvPr/>
        </p:nvSpPr>
        <p:spPr>
          <a:xfrm>
            <a:off x="8149340" y="4487363"/>
            <a:ext cx="510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..16..</a:t>
            </a:r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24B05D1E-4E5E-F74F-BADF-2F71F10783F1}"/>
              </a:ext>
            </a:extLst>
          </p:cNvPr>
          <p:cNvSpPr/>
          <p:nvPr/>
        </p:nvSpPr>
        <p:spPr>
          <a:xfrm>
            <a:off x="11345281" y="80340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EB673804-A926-9D40-92C7-1C6332227F96}"/>
              </a:ext>
            </a:extLst>
          </p:cNvPr>
          <p:cNvSpPr/>
          <p:nvPr/>
        </p:nvSpPr>
        <p:spPr>
          <a:xfrm>
            <a:off x="1199015" y="1542063"/>
            <a:ext cx="10752081" cy="48375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3" name="Straight Connector 332">
            <a:extLst>
              <a:ext uri="{FF2B5EF4-FFF2-40B4-BE49-F238E27FC236}">
                <a16:creationId xmlns:a16="http://schemas.microsoft.com/office/drawing/2014/main" id="{10ADD60C-1C1B-7746-B2AE-F604897EBB5D}"/>
              </a:ext>
            </a:extLst>
          </p:cNvPr>
          <p:cNvCxnSpPr/>
          <p:nvPr/>
        </p:nvCxnSpPr>
        <p:spPr>
          <a:xfrm>
            <a:off x="5761909" y="5483308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6FEC39D9-363A-E44B-A8B1-15C88C8CC013}"/>
              </a:ext>
            </a:extLst>
          </p:cNvPr>
          <p:cNvCxnSpPr/>
          <p:nvPr/>
        </p:nvCxnSpPr>
        <p:spPr>
          <a:xfrm>
            <a:off x="6091156" y="5486535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56DFD67E-1F7F-2A42-8870-032D5B6A7579}"/>
              </a:ext>
            </a:extLst>
          </p:cNvPr>
          <p:cNvCxnSpPr/>
          <p:nvPr/>
        </p:nvCxnSpPr>
        <p:spPr>
          <a:xfrm>
            <a:off x="7282127" y="5486535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AA8C5F5C-94FB-2848-9856-9E2C2DEB7C1D}"/>
              </a:ext>
            </a:extLst>
          </p:cNvPr>
          <p:cNvCxnSpPr/>
          <p:nvPr/>
        </p:nvCxnSpPr>
        <p:spPr>
          <a:xfrm>
            <a:off x="9427322" y="5486535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id="{47BA9D7E-01B6-6046-A302-38AC1337BAE5}"/>
              </a:ext>
            </a:extLst>
          </p:cNvPr>
          <p:cNvCxnSpPr/>
          <p:nvPr/>
        </p:nvCxnSpPr>
        <p:spPr>
          <a:xfrm>
            <a:off x="10945785" y="5486535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75FFCB74-9DC5-8C47-BFFC-F5E53FE8B978}"/>
              </a:ext>
            </a:extLst>
          </p:cNvPr>
          <p:cNvCxnSpPr/>
          <p:nvPr/>
        </p:nvCxnSpPr>
        <p:spPr>
          <a:xfrm>
            <a:off x="9749024" y="5486535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TextBox 338">
            <a:extLst>
              <a:ext uri="{FF2B5EF4-FFF2-40B4-BE49-F238E27FC236}">
                <a16:creationId xmlns:a16="http://schemas.microsoft.com/office/drawing/2014/main" id="{31F585F6-98A8-094B-9201-3B8D8E7FA2B6}"/>
              </a:ext>
            </a:extLst>
          </p:cNvPr>
          <p:cNvSpPr txBox="1"/>
          <p:nvPr/>
        </p:nvSpPr>
        <p:spPr>
          <a:xfrm>
            <a:off x="7362557" y="6409769"/>
            <a:ext cx="2322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~3840 servers in one block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33A44E2A-DC34-334B-AF88-CF67BB3801D1}"/>
              </a:ext>
            </a:extLst>
          </p:cNvPr>
          <p:cNvSpPr/>
          <p:nvPr/>
        </p:nvSpPr>
        <p:spPr>
          <a:xfrm>
            <a:off x="1452856" y="3888969"/>
            <a:ext cx="2989571" cy="7859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956109FE-9F10-F249-954F-E87D17A59542}"/>
              </a:ext>
            </a:extLst>
          </p:cNvPr>
          <p:cNvSpPr/>
          <p:nvPr/>
        </p:nvSpPr>
        <p:spPr>
          <a:xfrm>
            <a:off x="2001379" y="5323031"/>
            <a:ext cx="175613" cy="163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63BCD2AD-209E-4441-B2DC-7E4C6C9E4C83}"/>
              </a:ext>
            </a:extLst>
          </p:cNvPr>
          <p:cNvSpPr/>
          <p:nvPr/>
        </p:nvSpPr>
        <p:spPr>
          <a:xfrm>
            <a:off x="2242122" y="4373586"/>
            <a:ext cx="175613" cy="1635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5805C234-6C7B-8840-801B-E263249C8B03}"/>
              </a:ext>
            </a:extLst>
          </p:cNvPr>
          <p:cNvSpPr/>
          <p:nvPr/>
        </p:nvSpPr>
        <p:spPr>
          <a:xfrm>
            <a:off x="2476273" y="4373586"/>
            <a:ext cx="175613" cy="1635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E9C8A33A-6BA1-7445-86F1-BDAAC659E960}"/>
              </a:ext>
            </a:extLst>
          </p:cNvPr>
          <p:cNvSpPr/>
          <p:nvPr/>
        </p:nvSpPr>
        <p:spPr>
          <a:xfrm>
            <a:off x="3188818" y="4373586"/>
            <a:ext cx="175613" cy="1635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F39AD699-2E2A-8A46-AFA6-D31EB17078B3}"/>
              </a:ext>
            </a:extLst>
          </p:cNvPr>
          <p:cNvSpPr txBox="1"/>
          <p:nvPr/>
        </p:nvSpPr>
        <p:spPr>
          <a:xfrm>
            <a:off x="2706383" y="4316837"/>
            <a:ext cx="510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..4..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34BBCD23-C234-2F4C-B9B7-D512CDD22AD6}"/>
              </a:ext>
            </a:extLst>
          </p:cNvPr>
          <p:cNvSpPr txBox="1"/>
          <p:nvPr/>
        </p:nvSpPr>
        <p:spPr>
          <a:xfrm>
            <a:off x="2746220" y="5251922"/>
            <a:ext cx="491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..8..</a:t>
            </a:r>
          </a:p>
        </p:txBody>
      </p: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F94C3138-8025-0048-A0F1-2CD343EEBCE2}"/>
              </a:ext>
            </a:extLst>
          </p:cNvPr>
          <p:cNvCxnSpPr>
            <a:stCxn id="162" idx="0"/>
            <a:endCxn id="163" idx="2"/>
          </p:cNvCxnSpPr>
          <p:nvPr/>
        </p:nvCxnSpPr>
        <p:spPr>
          <a:xfrm flipV="1">
            <a:off x="2089186" y="4537088"/>
            <a:ext cx="240743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251C45A6-51C1-E543-9881-5B8F8962F53D}"/>
              </a:ext>
            </a:extLst>
          </p:cNvPr>
          <p:cNvCxnSpPr>
            <a:stCxn id="162" idx="0"/>
            <a:endCxn id="164" idx="2"/>
          </p:cNvCxnSpPr>
          <p:nvPr/>
        </p:nvCxnSpPr>
        <p:spPr>
          <a:xfrm flipV="1">
            <a:off x="2089186" y="4537088"/>
            <a:ext cx="474894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69C22E78-8C49-2B43-A1E7-71B0FBD43B03}"/>
              </a:ext>
            </a:extLst>
          </p:cNvPr>
          <p:cNvCxnSpPr>
            <a:stCxn id="162" idx="0"/>
            <a:endCxn id="165" idx="2"/>
          </p:cNvCxnSpPr>
          <p:nvPr/>
        </p:nvCxnSpPr>
        <p:spPr>
          <a:xfrm flipV="1">
            <a:off x="2089186" y="4537088"/>
            <a:ext cx="1187439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3B7010A0-59FB-D44D-B16A-05B92BED5F21}"/>
              </a:ext>
            </a:extLst>
          </p:cNvPr>
          <p:cNvCxnSpPr>
            <a:cxnSpLocks/>
            <a:stCxn id="184" idx="0"/>
            <a:endCxn id="163" idx="2"/>
          </p:cNvCxnSpPr>
          <p:nvPr/>
        </p:nvCxnSpPr>
        <p:spPr>
          <a:xfrm flipH="1" flipV="1">
            <a:off x="2329929" y="4537088"/>
            <a:ext cx="79960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81FEEA9E-38D0-8245-9B4D-6BFA164FCAA5}"/>
              </a:ext>
            </a:extLst>
          </p:cNvPr>
          <p:cNvCxnSpPr>
            <a:cxnSpLocks/>
            <a:stCxn id="184" idx="0"/>
            <a:endCxn id="164" idx="2"/>
          </p:cNvCxnSpPr>
          <p:nvPr/>
        </p:nvCxnSpPr>
        <p:spPr>
          <a:xfrm flipV="1">
            <a:off x="2409889" y="4537088"/>
            <a:ext cx="154191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D12EBE4C-0B17-B142-ADA8-170D016638B9}"/>
              </a:ext>
            </a:extLst>
          </p:cNvPr>
          <p:cNvCxnSpPr>
            <a:cxnSpLocks/>
            <a:stCxn id="184" idx="0"/>
            <a:endCxn id="165" idx="2"/>
          </p:cNvCxnSpPr>
          <p:nvPr/>
        </p:nvCxnSpPr>
        <p:spPr>
          <a:xfrm flipV="1">
            <a:off x="2409889" y="4537088"/>
            <a:ext cx="866736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9B98818E-DBA7-A84E-8D77-5C5172F43356}"/>
              </a:ext>
            </a:extLst>
          </p:cNvPr>
          <p:cNvCxnSpPr>
            <a:cxnSpLocks/>
            <a:stCxn id="201" idx="0"/>
            <a:endCxn id="163" idx="2"/>
          </p:cNvCxnSpPr>
          <p:nvPr/>
        </p:nvCxnSpPr>
        <p:spPr>
          <a:xfrm flipH="1" flipV="1">
            <a:off x="2329929" y="4537088"/>
            <a:ext cx="1274175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0D11C17E-5AF2-8842-BED3-A455DE9F9DD9}"/>
              </a:ext>
            </a:extLst>
          </p:cNvPr>
          <p:cNvCxnSpPr>
            <a:cxnSpLocks/>
            <a:stCxn id="201" idx="0"/>
            <a:endCxn id="164" idx="2"/>
          </p:cNvCxnSpPr>
          <p:nvPr/>
        </p:nvCxnSpPr>
        <p:spPr>
          <a:xfrm flipH="1" flipV="1">
            <a:off x="2564080" y="4537088"/>
            <a:ext cx="1040024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5229023E-6611-E94A-A174-1EF0B0C3841B}"/>
              </a:ext>
            </a:extLst>
          </p:cNvPr>
          <p:cNvCxnSpPr>
            <a:cxnSpLocks/>
            <a:stCxn id="201" idx="0"/>
            <a:endCxn id="165" idx="2"/>
          </p:cNvCxnSpPr>
          <p:nvPr/>
        </p:nvCxnSpPr>
        <p:spPr>
          <a:xfrm flipH="1" flipV="1">
            <a:off x="3276625" y="4537088"/>
            <a:ext cx="327479" cy="785943"/>
          </a:xfrm>
          <a:prstGeom prst="line">
            <a:avLst/>
          </a:prstGeom>
          <a:ln w="2540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A436E0DD-B785-244E-B7C2-37FECDD9E36F}"/>
              </a:ext>
            </a:extLst>
          </p:cNvPr>
          <p:cNvCxnSpPr>
            <a:cxnSpLocks/>
          </p:cNvCxnSpPr>
          <p:nvPr/>
        </p:nvCxnSpPr>
        <p:spPr>
          <a:xfrm>
            <a:off x="2065724" y="5486533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47B4F032-74CF-FF44-9566-1CBD3172FA14}"/>
              </a:ext>
            </a:extLst>
          </p:cNvPr>
          <p:cNvCxnSpPr/>
          <p:nvPr/>
        </p:nvCxnSpPr>
        <p:spPr>
          <a:xfrm>
            <a:off x="2014250" y="5486533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3B99846E-0D33-1B47-B4D7-195C9488DBCE}"/>
              </a:ext>
            </a:extLst>
          </p:cNvPr>
          <p:cNvCxnSpPr/>
          <p:nvPr/>
        </p:nvCxnSpPr>
        <p:spPr>
          <a:xfrm>
            <a:off x="2109627" y="5486533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52E85285-C0B3-FD40-8C8D-54148D926550}"/>
              </a:ext>
            </a:extLst>
          </p:cNvPr>
          <p:cNvGrpSpPr/>
          <p:nvPr/>
        </p:nvGrpSpPr>
        <p:grpSpPr>
          <a:xfrm>
            <a:off x="2322082" y="5323031"/>
            <a:ext cx="175613" cy="356594"/>
            <a:chOff x="1999365" y="4023280"/>
            <a:chExt cx="175613" cy="356594"/>
          </a:xfrm>
        </p:grpSpPr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6DC4AC5E-4C4F-5243-BC98-BF62F8BA39C2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047B965C-48E6-3F40-B567-643E0C1C9D3A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C16010CA-962E-204E-B2D0-4C71AF915ADF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8374D378-1BE4-364A-A3A0-A0E384D662CB}"/>
                </a:ext>
              </a:extLst>
            </p:cNvPr>
            <p:cNvCxnSpPr/>
            <p:nvPr/>
          </p:nvCxnSpPr>
          <p:spPr>
            <a:xfrm>
              <a:off x="2107613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77D7CBD5-B79F-A240-8F63-8B94893481EA}"/>
              </a:ext>
            </a:extLst>
          </p:cNvPr>
          <p:cNvGrpSpPr/>
          <p:nvPr/>
        </p:nvGrpSpPr>
        <p:grpSpPr>
          <a:xfrm>
            <a:off x="3516297" y="5323031"/>
            <a:ext cx="175613" cy="356594"/>
            <a:chOff x="1999365" y="4023280"/>
            <a:chExt cx="175613" cy="356594"/>
          </a:xfrm>
        </p:grpSpPr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72DB8CD0-9172-2141-9BC8-D41D120CDEB5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B4967E29-8EF8-A24C-B9E8-7E2A651EA5B7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28A4925B-6F08-E84B-ABD5-D220CB867272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E35AD0E2-53F2-F24A-89CB-E731BF39A66A}"/>
                </a:ext>
              </a:extLst>
            </p:cNvPr>
            <p:cNvCxnSpPr/>
            <p:nvPr/>
          </p:nvCxnSpPr>
          <p:spPr>
            <a:xfrm>
              <a:off x="2107613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0" name="TextBox 209">
            <a:extLst>
              <a:ext uri="{FF2B5EF4-FFF2-40B4-BE49-F238E27FC236}">
                <a16:creationId xmlns:a16="http://schemas.microsoft.com/office/drawing/2014/main" id="{F80BB6AA-EECE-D944-BCDD-7D0607CFBBA2}"/>
              </a:ext>
            </a:extLst>
          </p:cNvPr>
          <p:cNvSpPr txBox="1"/>
          <p:nvPr/>
        </p:nvSpPr>
        <p:spPr>
          <a:xfrm>
            <a:off x="1653203" y="5728307"/>
            <a:ext cx="2322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24x2 servers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A4C1CFF9-1479-0A4E-A2F9-6797348327ED}"/>
              </a:ext>
            </a:extLst>
          </p:cNvPr>
          <p:cNvSpPr txBox="1"/>
          <p:nvPr/>
        </p:nvSpPr>
        <p:spPr>
          <a:xfrm>
            <a:off x="1412579" y="4072933"/>
            <a:ext cx="1032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Aggregation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54157162-2455-9C4C-A240-200DF7A85397}"/>
              </a:ext>
            </a:extLst>
          </p:cNvPr>
          <p:cNvSpPr txBox="1"/>
          <p:nvPr/>
        </p:nvSpPr>
        <p:spPr>
          <a:xfrm>
            <a:off x="1452856" y="5257617"/>
            <a:ext cx="594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err="1"/>
              <a:t>ToR</a:t>
            </a:r>
            <a:endParaRPr lang="en-US" sz="1200"/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92EAD09D-C2DA-F84B-8022-3A25496CA38C}"/>
              </a:ext>
            </a:extLst>
          </p:cNvPr>
          <p:cNvSpPr txBox="1"/>
          <p:nvPr/>
        </p:nvSpPr>
        <p:spPr>
          <a:xfrm>
            <a:off x="1682104" y="6102619"/>
            <a:ext cx="2322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~320 servers in one block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04FAA724-9323-2C48-A25C-77DEB356A2E9}"/>
              </a:ext>
            </a:extLst>
          </p:cNvPr>
          <p:cNvSpPr/>
          <p:nvPr/>
        </p:nvSpPr>
        <p:spPr>
          <a:xfrm>
            <a:off x="2242122" y="3950697"/>
            <a:ext cx="175613" cy="1635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60BDEA54-71F8-D94F-9406-6840A51A5E92}"/>
              </a:ext>
            </a:extLst>
          </p:cNvPr>
          <p:cNvSpPr/>
          <p:nvPr/>
        </p:nvSpPr>
        <p:spPr>
          <a:xfrm>
            <a:off x="2476273" y="3950697"/>
            <a:ext cx="175613" cy="1635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D7E4637D-9A81-924C-AEC2-959B82E7899B}"/>
              </a:ext>
            </a:extLst>
          </p:cNvPr>
          <p:cNvSpPr/>
          <p:nvPr/>
        </p:nvSpPr>
        <p:spPr>
          <a:xfrm>
            <a:off x="3188818" y="3950697"/>
            <a:ext cx="175613" cy="1635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1CDAE39E-A146-4349-B198-970D20082F0A}"/>
              </a:ext>
            </a:extLst>
          </p:cNvPr>
          <p:cNvSpPr txBox="1"/>
          <p:nvPr/>
        </p:nvSpPr>
        <p:spPr>
          <a:xfrm>
            <a:off x="3342112" y="4350510"/>
            <a:ext cx="127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4x16 downlinks</a:t>
            </a:r>
          </a:p>
        </p:txBody>
      </p: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B9C7F392-2111-4E4B-903D-EE392AF2F62C}"/>
              </a:ext>
            </a:extLst>
          </p:cNvPr>
          <p:cNvCxnSpPr>
            <a:cxnSpLocks/>
            <a:stCxn id="214" idx="2"/>
            <a:endCxn id="163" idx="0"/>
          </p:cNvCxnSpPr>
          <p:nvPr/>
        </p:nvCxnSpPr>
        <p:spPr>
          <a:xfrm>
            <a:off x="2329929" y="4114199"/>
            <a:ext cx="0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F040763E-3481-3E49-99BE-5AB7827CDFBC}"/>
              </a:ext>
            </a:extLst>
          </p:cNvPr>
          <p:cNvCxnSpPr>
            <a:cxnSpLocks/>
            <a:stCxn id="163" idx="0"/>
            <a:endCxn id="215" idx="2"/>
          </p:cNvCxnSpPr>
          <p:nvPr/>
        </p:nvCxnSpPr>
        <p:spPr>
          <a:xfrm flipV="1">
            <a:off x="2329929" y="4114199"/>
            <a:ext cx="234151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C4B1067D-9FF4-4C4F-AE8D-A430167B3DCC}"/>
              </a:ext>
            </a:extLst>
          </p:cNvPr>
          <p:cNvCxnSpPr>
            <a:cxnSpLocks/>
            <a:stCxn id="163" idx="0"/>
            <a:endCxn id="216" idx="2"/>
          </p:cNvCxnSpPr>
          <p:nvPr/>
        </p:nvCxnSpPr>
        <p:spPr>
          <a:xfrm flipV="1">
            <a:off x="2329929" y="4114199"/>
            <a:ext cx="946696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C4692E7C-8837-8249-85D4-7915FC27D7BD}"/>
              </a:ext>
            </a:extLst>
          </p:cNvPr>
          <p:cNvCxnSpPr>
            <a:cxnSpLocks/>
            <a:stCxn id="164" idx="0"/>
            <a:endCxn id="214" idx="2"/>
          </p:cNvCxnSpPr>
          <p:nvPr/>
        </p:nvCxnSpPr>
        <p:spPr>
          <a:xfrm flipH="1" flipV="1">
            <a:off x="2329929" y="4114199"/>
            <a:ext cx="234151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0CAA1E5C-32C1-6847-81BD-4311A7D07BA2}"/>
              </a:ext>
            </a:extLst>
          </p:cNvPr>
          <p:cNvCxnSpPr>
            <a:cxnSpLocks/>
            <a:stCxn id="164" idx="0"/>
            <a:endCxn id="215" idx="2"/>
          </p:cNvCxnSpPr>
          <p:nvPr/>
        </p:nvCxnSpPr>
        <p:spPr>
          <a:xfrm flipV="1">
            <a:off x="2564080" y="4114199"/>
            <a:ext cx="0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750BB0A9-6B7F-C34A-B6A6-8737C953AF18}"/>
              </a:ext>
            </a:extLst>
          </p:cNvPr>
          <p:cNvCxnSpPr>
            <a:cxnSpLocks/>
            <a:stCxn id="164" idx="0"/>
            <a:endCxn id="216" idx="2"/>
          </p:cNvCxnSpPr>
          <p:nvPr/>
        </p:nvCxnSpPr>
        <p:spPr>
          <a:xfrm flipV="1">
            <a:off x="2564080" y="4114199"/>
            <a:ext cx="712545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137B749C-F7CF-344A-AE79-078832135D23}"/>
              </a:ext>
            </a:extLst>
          </p:cNvPr>
          <p:cNvCxnSpPr>
            <a:cxnSpLocks/>
            <a:stCxn id="215" idx="2"/>
            <a:endCxn id="165" idx="0"/>
          </p:cNvCxnSpPr>
          <p:nvPr/>
        </p:nvCxnSpPr>
        <p:spPr>
          <a:xfrm>
            <a:off x="2564080" y="4114199"/>
            <a:ext cx="712545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E6FF4CAB-14E3-8949-B78A-64BF38E5D5F7}"/>
              </a:ext>
            </a:extLst>
          </p:cNvPr>
          <p:cNvCxnSpPr>
            <a:cxnSpLocks/>
            <a:stCxn id="214" idx="2"/>
            <a:endCxn id="165" idx="0"/>
          </p:cNvCxnSpPr>
          <p:nvPr/>
        </p:nvCxnSpPr>
        <p:spPr>
          <a:xfrm>
            <a:off x="2329929" y="4114199"/>
            <a:ext cx="946696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71B496B0-F590-464B-A834-DA68948F4B94}"/>
              </a:ext>
            </a:extLst>
          </p:cNvPr>
          <p:cNvCxnSpPr>
            <a:cxnSpLocks/>
            <a:stCxn id="216" idx="2"/>
            <a:endCxn id="165" idx="0"/>
          </p:cNvCxnSpPr>
          <p:nvPr/>
        </p:nvCxnSpPr>
        <p:spPr>
          <a:xfrm>
            <a:off x="3276625" y="4114199"/>
            <a:ext cx="0" cy="259387"/>
          </a:xfrm>
          <a:prstGeom prst="line">
            <a:avLst/>
          </a:prstGeom>
          <a:ln w="254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TextBox 294">
            <a:extLst>
              <a:ext uri="{FF2B5EF4-FFF2-40B4-BE49-F238E27FC236}">
                <a16:creationId xmlns:a16="http://schemas.microsoft.com/office/drawing/2014/main" id="{BBA4539D-1DDE-964A-AAE8-509CF16687C4}"/>
              </a:ext>
            </a:extLst>
          </p:cNvPr>
          <p:cNvSpPr txBox="1"/>
          <p:nvPr/>
        </p:nvSpPr>
        <p:spPr>
          <a:xfrm>
            <a:off x="3340120" y="3551478"/>
            <a:ext cx="127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4x16 uplinks</a:t>
            </a:r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ADC27DD2-02F4-C444-822E-6A866EFD2731}"/>
              </a:ext>
            </a:extLst>
          </p:cNvPr>
          <p:cNvSpPr/>
          <p:nvPr/>
        </p:nvSpPr>
        <p:spPr>
          <a:xfrm>
            <a:off x="1361946" y="3803219"/>
            <a:ext cx="3178253" cy="2299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78E659CA-0CDE-D24D-AE96-52B30BF8D70E}"/>
              </a:ext>
            </a:extLst>
          </p:cNvPr>
          <p:cNvCxnSpPr/>
          <p:nvPr/>
        </p:nvCxnSpPr>
        <p:spPr>
          <a:xfrm>
            <a:off x="2152768" y="5483306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3824B52A-AC2B-D749-89EB-CF81D8728744}"/>
              </a:ext>
            </a:extLst>
          </p:cNvPr>
          <p:cNvCxnSpPr/>
          <p:nvPr/>
        </p:nvCxnSpPr>
        <p:spPr>
          <a:xfrm>
            <a:off x="2482015" y="5486533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712B6008-11F6-2543-BF59-F05EEA8E8675}"/>
              </a:ext>
            </a:extLst>
          </p:cNvPr>
          <p:cNvCxnSpPr/>
          <p:nvPr/>
        </p:nvCxnSpPr>
        <p:spPr>
          <a:xfrm>
            <a:off x="3672986" y="5486533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>
            <a:extLst>
              <a:ext uri="{FF2B5EF4-FFF2-40B4-BE49-F238E27FC236}">
                <a16:creationId xmlns:a16="http://schemas.microsoft.com/office/drawing/2014/main" id="{A3AA3333-E071-F64F-8A26-47EC9DCBBEF0}"/>
              </a:ext>
            </a:extLst>
          </p:cNvPr>
          <p:cNvSpPr/>
          <p:nvPr/>
        </p:nvSpPr>
        <p:spPr>
          <a:xfrm>
            <a:off x="2313250" y="3124705"/>
            <a:ext cx="3645786" cy="829621"/>
          </a:xfrm>
          <a:custGeom>
            <a:avLst/>
            <a:gdLst>
              <a:gd name="connsiteX0" fmla="*/ 0 w 3645786"/>
              <a:gd name="connsiteY0" fmla="*/ 829621 h 829621"/>
              <a:gd name="connsiteX1" fmla="*/ 6056 w 3645786"/>
              <a:gd name="connsiteY1" fmla="*/ 781176 h 829621"/>
              <a:gd name="connsiteX2" fmla="*/ 18167 w 3645786"/>
              <a:gd name="connsiteY2" fmla="*/ 763009 h 829621"/>
              <a:gd name="connsiteX3" fmla="*/ 30278 w 3645786"/>
              <a:gd name="connsiteY3" fmla="*/ 732731 h 829621"/>
              <a:gd name="connsiteX4" fmla="*/ 72668 w 3645786"/>
              <a:gd name="connsiteY4" fmla="*/ 666119 h 829621"/>
              <a:gd name="connsiteX5" fmla="*/ 109002 w 3645786"/>
              <a:gd name="connsiteY5" fmla="*/ 611618 h 829621"/>
              <a:gd name="connsiteX6" fmla="*/ 139280 w 3645786"/>
              <a:gd name="connsiteY6" fmla="*/ 557118 h 829621"/>
              <a:gd name="connsiteX7" fmla="*/ 169558 w 3645786"/>
              <a:gd name="connsiteY7" fmla="*/ 520784 h 829621"/>
              <a:gd name="connsiteX8" fmla="*/ 181669 w 3645786"/>
              <a:gd name="connsiteY8" fmla="*/ 508672 h 829621"/>
              <a:gd name="connsiteX9" fmla="*/ 193780 w 3645786"/>
              <a:gd name="connsiteY9" fmla="*/ 490506 h 829621"/>
              <a:gd name="connsiteX10" fmla="*/ 205892 w 3645786"/>
              <a:gd name="connsiteY10" fmla="*/ 478394 h 829621"/>
              <a:gd name="connsiteX11" fmla="*/ 248281 w 3645786"/>
              <a:gd name="connsiteY11" fmla="*/ 429949 h 829621"/>
              <a:gd name="connsiteX12" fmla="*/ 290671 w 3645786"/>
              <a:gd name="connsiteY12" fmla="*/ 393616 h 829621"/>
              <a:gd name="connsiteX13" fmla="*/ 327004 w 3645786"/>
              <a:gd name="connsiteY13" fmla="*/ 357282 h 829621"/>
              <a:gd name="connsiteX14" fmla="*/ 357282 w 3645786"/>
              <a:gd name="connsiteY14" fmla="*/ 333059 h 829621"/>
              <a:gd name="connsiteX15" fmla="*/ 369394 w 3645786"/>
              <a:gd name="connsiteY15" fmla="*/ 320948 h 829621"/>
              <a:gd name="connsiteX16" fmla="*/ 399672 w 3645786"/>
              <a:gd name="connsiteY16" fmla="*/ 296725 h 829621"/>
              <a:gd name="connsiteX17" fmla="*/ 417839 w 3645786"/>
              <a:gd name="connsiteY17" fmla="*/ 284614 h 829621"/>
              <a:gd name="connsiteX18" fmla="*/ 442061 w 3645786"/>
              <a:gd name="connsiteY18" fmla="*/ 260392 h 829621"/>
              <a:gd name="connsiteX19" fmla="*/ 490506 w 3645786"/>
              <a:gd name="connsiteY19" fmla="*/ 224058 h 829621"/>
              <a:gd name="connsiteX20" fmla="*/ 502618 w 3645786"/>
              <a:gd name="connsiteY20" fmla="*/ 211947 h 829621"/>
              <a:gd name="connsiteX21" fmla="*/ 532896 w 3645786"/>
              <a:gd name="connsiteY21" fmla="*/ 193780 h 829621"/>
              <a:gd name="connsiteX22" fmla="*/ 569229 w 3645786"/>
              <a:gd name="connsiteY22" fmla="*/ 169557 h 829621"/>
              <a:gd name="connsiteX23" fmla="*/ 593452 w 3645786"/>
              <a:gd name="connsiteY23" fmla="*/ 151390 h 829621"/>
              <a:gd name="connsiteX24" fmla="*/ 629786 w 3645786"/>
              <a:gd name="connsiteY24" fmla="*/ 133223 h 829621"/>
              <a:gd name="connsiteX25" fmla="*/ 666120 w 3645786"/>
              <a:gd name="connsiteY25" fmla="*/ 109001 h 829621"/>
              <a:gd name="connsiteX26" fmla="*/ 684286 w 3645786"/>
              <a:gd name="connsiteY26" fmla="*/ 96890 h 829621"/>
              <a:gd name="connsiteX27" fmla="*/ 714565 w 3645786"/>
              <a:gd name="connsiteY27" fmla="*/ 84778 h 829621"/>
              <a:gd name="connsiteX28" fmla="*/ 750898 w 3645786"/>
              <a:gd name="connsiteY28" fmla="*/ 78723 h 829621"/>
              <a:gd name="connsiteX29" fmla="*/ 769065 w 3645786"/>
              <a:gd name="connsiteY29" fmla="*/ 72667 h 829621"/>
              <a:gd name="connsiteX30" fmla="*/ 835677 w 3645786"/>
              <a:gd name="connsiteY30" fmla="*/ 60556 h 829621"/>
              <a:gd name="connsiteX31" fmla="*/ 914400 w 3645786"/>
              <a:gd name="connsiteY31" fmla="*/ 48445 h 829621"/>
              <a:gd name="connsiteX32" fmla="*/ 944678 w 3645786"/>
              <a:gd name="connsiteY32" fmla="*/ 42389 h 829621"/>
              <a:gd name="connsiteX33" fmla="*/ 1132403 w 3645786"/>
              <a:gd name="connsiteY33" fmla="*/ 30278 h 829621"/>
              <a:gd name="connsiteX34" fmla="*/ 1495741 w 3645786"/>
              <a:gd name="connsiteY34" fmla="*/ 24222 h 829621"/>
              <a:gd name="connsiteX35" fmla="*/ 1544186 w 3645786"/>
              <a:gd name="connsiteY35" fmla="*/ 18167 h 829621"/>
              <a:gd name="connsiteX36" fmla="*/ 1562353 w 3645786"/>
              <a:gd name="connsiteY36" fmla="*/ 12111 h 829621"/>
              <a:gd name="connsiteX37" fmla="*/ 1598686 w 3645786"/>
              <a:gd name="connsiteY37" fmla="*/ 6055 h 829621"/>
              <a:gd name="connsiteX38" fmla="*/ 1659243 w 3645786"/>
              <a:gd name="connsiteY38" fmla="*/ 0 h 829621"/>
              <a:gd name="connsiteX39" fmla="*/ 2234527 w 3645786"/>
              <a:gd name="connsiteY39" fmla="*/ 6055 h 829621"/>
              <a:gd name="connsiteX40" fmla="*/ 2404085 w 3645786"/>
              <a:gd name="connsiteY40" fmla="*/ 18167 h 829621"/>
              <a:gd name="connsiteX41" fmla="*/ 2561531 w 3645786"/>
              <a:gd name="connsiteY41" fmla="*/ 36333 h 829621"/>
              <a:gd name="connsiteX42" fmla="*/ 2609976 w 3645786"/>
              <a:gd name="connsiteY42" fmla="*/ 42389 h 829621"/>
              <a:gd name="connsiteX43" fmla="*/ 2725033 w 3645786"/>
              <a:gd name="connsiteY43" fmla="*/ 54500 h 829621"/>
              <a:gd name="connsiteX44" fmla="*/ 2809812 w 3645786"/>
              <a:gd name="connsiteY44" fmla="*/ 66612 h 829621"/>
              <a:gd name="connsiteX45" fmla="*/ 2870369 w 3645786"/>
              <a:gd name="connsiteY45" fmla="*/ 78723 h 829621"/>
              <a:gd name="connsiteX46" fmla="*/ 2900647 w 3645786"/>
              <a:gd name="connsiteY46" fmla="*/ 84778 h 829621"/>
              <a:gd name="connsiteX47" fmla="*/ 2930925 w 3645786"/>
              <a:gd name="connsiteY47" fmla="*/ 96890 h 829621"/>
              <a:gd name="connsiteX48" fmla="*/ 2985425 w 3645786"/>
              <a:gd name="connsiteY48" fmla="*/ 115057 h 829621"/>
              <a:gd name="connsiteX49" fmla="*/ 3009648 w 3645786"/>
              <a:gd name="connsiteY49" fmla="*/ 127168 h 829621"/>
              <a:gd name="connsiteX50" fmla="*/ 3058093 w 3645786"/>
              <a:gd name="connsiteY50" fmla="*/ 157446 h 829621"/>
              <a:gd name="connsiteX51" fmla="*/ 3082316 w 3645786"/>
              <a:gd name="connsiteY51" fmla="*/ 175613 h 829621"/>
              <a:gd name="connsiteX52" fmla="*/ 3100482 w 3645786"/>
              <a:gd name="connsiteY52" fmla="*/ 187724 h 829621"/>
              <a:gd name="connsiteX53" fmla="*/ 3130761 w 3645786"/>
              <a:gd name="connsiteY53" fmla="*/ 218002 h 829621"/>
              <a:gd name="connsiteX54" fmla="*/ 3167094 w 3645786"/>
              <a:gd name="connsiteY54" fmla="*/ 248280 h 829621"/>
              <a:gd name="connsiteX55" fmla="*/ 3185261 w 3645786"/>
              <a:gd name="connsiteY55" fmla="*/ 260392 h 829621"/>
              <a:gd name="connsiteX56" fmla="*/ 3215539 w 3645786"/>
              <a:gd name="connsiteY56" fmla="*/ 290670 h 829621"/>
              <a:gd name="connsiteX57" fmla="*/ 3257929 w 3645786"/>
              <a:gd name="connsiteY57" fmla="*/ 327004 h 829621"/>
              <a:gd name="connsiteX58" fmla="*/ 3282151 w 3645786"/>
              <a:gd name="connsiteY58" fmla="*/ 345170 h 829621"/>
              <a:gd name="connsiteX59" fmla="*/ 3312429 w 3645786"/>
              <a:gd name="connsiteY59" fmla="*/ 381504 h 829621"/>
              <a:gd name="connsiteX60" fmla="*/ 3330596 w 3645786"/>
              <a:gd name="connsiteY60" fmla="*/ 393616 h 829621"/>
              <a:gd name="connsiteX61" fmla="*/ 3360875 w 3645786"/>
              <a:gd name="connsiteY61" fmla="*/ 417838 h 829621"/>
              <a:gd name="connsiteX62" fmla="*/ 3397208 w 3645786"/>
              <a:gd name="connsiteY62" fmla="*/ 466283 h 829621"/>
              <a:gd name="connsiteX63" fmla="*/ 3451709 w 3645786"/>
              <a:gd name="connsiteY63" fmla="*/ 520784 h 829621"/>
              <a:gd name="connsiteX64" fmla="*/ 3469876 w 3645786"/>
              <a:gd name="connsiteY64" fmla="*/ 545006 h 829621"/>
              <a:gd name="connsiteX65" fmla="*/ 3518321 w 3645786"/>
              <a:gd name="connsiteY65" fmla="*/ 587396 h 829621"/>
              <a:gd name="connsiteX66" fmla="*/ 3548599 w 3645786"/>
              <a:gd name="connsiteY66" fmla="*/ 629785 h 829621"/>
              <a:gd name="connsiteX67" fmla="*/ 3560710 w 3645786"/>
              <a:gd name="connsiteY67" fmla="*/ 647952 h 829621"/>
              <a:gd name="connsiteX68" fmla="*/ 3572822 w 3645786"/>
              <a:gd name="connsiteY68" fmla="*/ 660063 h 829621"/>
              <a:gd name="connsiteX69" fmla="*/ 3603100 w 3645786"/>
              <a:gd name="connsiteY69" fmla="*/ 696397 h 829621"/>
              <a:gd name="connsiteX70" fmla="*/ 3609155 w 3645786"/>
              <a:gd name="connsiteY70" fmla="*/ 714564 h 829621"/>
              <a:gd name="connsiteX71" fmla="*/ 3621267 w 3645786"/>
              <a:gd name="connsiteY71" fmla="*/ 726675 h 829621"/>
              <a:gd name="connsiteX72" fmla="*/ 3633378 w 3645786"/>
              <a:gd name="connsiteY72" fmla="*/ 744842 h 829621"/>
              <a:gd name="connsiteX73" fmla="*/ 3645489 w 3645786"/>
              <a:gd name="connsiteY73" fmla="*/ 799343 h 829621"/>
              <a:gd name="connsiteX74" fmla="*/ 3645489 w 3645786"/>
              <a:gd name="connsiteY74" fmla="*/ 817510 h 82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645786" h="829621">
                <a:moveTo>
                  <a:pt x="0" y="829621"/>
                </a:moveTo>
                <a:cubicBezTo>
                  <a:pt x="2019" y="813473"/>
                  <a:pt x="1774" y="796877"/>
                  <a:pt x="6056" y="781176"/>
                </a:cubicBezTo>
                <a:cubicBezTo>
                  <a:pt x="7971" y="774155"/>
                  <a:pt x="14912" y="769519"/>
                  <a:pt x="18167" y="763009"/>
                </a:cubicBezTo>
                <a:cubicBezTo>
                  <a:pt x="23028" y="753286"/>
                  <a:pt x="24949" y="742205"/>
                  <a:pt x="30278" y="732731"/>
                </a:cubicBezTo>
                <a:cubicBezTo>
                  <a:pt x="43181" y="709792"/>
                  <a:pt x="62301" y="690310"/>
                  <a:pt x="72668" y="666119"/>
                </a:cubicBezTo>
                <a:cubicBezTo>
                  <a:pt x="93702" y="617040"/>
                  <a:pt x="78044" y="632256"/>
                  <a:pt x="109002" y="611618"/>
                </a:cubicBezTo>
                <a:cubicBezTo>
                  <a:pt x="119473" y="590676"/>
                  <a:pt x="125543" y="574779"/>
                  <a:pt x="139280" y="557118"/>
                </a:cubicBezTo>
                <a:cubicBezTo>
                  <a:pt x="148959" y="544674"/>
                  <a:pt x="159177" y="532649"/>
                  <a:pt x="169558" y="520784"/>
                </a:cubicBezTo>
                <a:cubicBezTo>
                  <a:pt x="173318" y="516487"/>
                  <a:pt x="178102" y="513130"/>
                  <a:pt x="181669" y="508672"/>
                </a:cubicBezTo>
                <a:cubicBezTo>
                  <a:pt x="186215" y="502989"/>
                  <a:pt x="189234" y="496189"/>
                  <a:pt x="193780" y="490506"/>
                </a:cubicBezTo>
                <a:cubicBezTo>
                  <a:pt x="197347" y="486048"/>
                  <a:pt x="202072" y="482638"/>
                  <a:pt x="205892" y="478394"/>
                </a:cubicBezTo>
                <a:cubicBezTo>
                  <a:pt x="220246" y="462445"/>
                  <a:pt x="233108" y="445122"/>
                  <a:pt x="248281" y="429949"/>
                </a:cubicBezTo>
                <a:cubicBezTo>
                  <a:pt x="261440" y="416790"/>
                  <a:pt x="276996" y="406239"/>
                  <a:pt x="290671" y="393616"/>
                </a:cubicBezTo>
                <a:cubicBezTo>
                  <a:pt x="303257" y="381999"/>
                  <a:pt x="313630" y="367982"/>
                  <a:pt x="327004" y="357282"/>
                </a:cubicBezTo>
                <a:cubicBezTo>
                  <a:pt x="337097" y="349208"/>
                  <a:pt x="347469" y="341470"/>
                  <a:pt x="357282" y="333059"/>
                </a:cubicBezTo>
                <a:cubicBezTo>
                  <a:pt x="361617" y="329343"/>
                  <a:pt x="365059" y="324664"/>
                  <a:pt x="369394" y="320948"/>
                </a:cubicBezTo>
                <a:cubicBezTo>
                  <a:pt x="379207" y="312537"/>
                  <a:pt x="389332" y="304480"/>
                  <a:pt x="399672" y="296725"/>
                </a:cubicBezTo>
                <a:cubicBezTo>
                  <a:pt x="405494" y="292358"/>
                  <a:pt x="412313" y="289350"/>
                  <a:pt x="417839" y="284614"/>
                </a:cubicBezTo>
                <a:cubicBezTo>
                  <a:pt x="426509" y="277183"/>
                  <a:pt x="433289" y="267702"/>
                  <a:pt x="442061" y="260392"/>
                </a:cubicBezTo>
                <a:cubicBezTo>
                  <a:pt x="457568" y="247470"/>
                  <a:pt x="474744" y="236668"/>
                  <a:pt x="490506" y="224058"/>
                </a:cubicBezTo>
                <a:cubicBezTo>
                  <a:pt x="494964" y="220491"/>
                  <a:pt x="497972" y="215265"/>
                  <a:pt x="502618" y="211947"/>
                </a:cubicBezTo>
                <a:cubicBezTo>
                  <a:pt x="512196" y="205106"/>
                  <a:pt x="522966" y="200099"/>
                  <a:pt x="532896" y="193780"/>
                </a:cubicBezTo>
                <a:cubicBezTo>
                  <a:pt x="545176" y="185965"/>
                  <a:pt x="557305" y="177904"/>
                  <a:pt x="569229" y="169557"/>
                </a:cubicBezTo>
                <a:cubicBezTo>
                  <a:pt x="577497" y="163769"/>
                  <a:pt x="584797" y="156583"/>
                  <a:pt x="593452" y="151390"/>
                </a:cubicBezTo>
                <a:cubicBezTo>
                  <a:pt x="605063" y="144423"/>
                  <a:pt x="618090" y="140046"/>
                  <a:pt x="629786" y="133223"/>
                </a:cubicBezTo>
                <a:cubicBezTo>
                  <a:pt x="642359" y="125889"/>
                  <a:pt x="654009" y="117075"/>
                  <a:pt x="666120" y="109001"/>
                </a:cubicBezTo>
                <a:cubicBezTo>
                  <a:pt x="672175" y="104964"/>
                  <a:pt x="677529" y="99593"/>
                  <a:pt x="684286" y="96890"/>
                </a:cubicBezTo>
                <a:cubicBezTo>
                  <a:pt x="694379" y="92853"/>
                  <a:pt x="704077" y="87638"/>
                  <a:pt x="714565" y="84778"/>
                </a:cubicBezTo>
                <a:cubicBezTo>
                  <a:pt x="726410" y="81547"/>
                  <a:pt x="738787" y="80741"/>
                  <a:pt x="750898" y="78723"/>
                </a:cubicBezTo>
                <a:cubicBezTo>
                  <a:pt x="756954" y="76704"/>
                  <a:pt x="762872" y="74215"/>
                  <a:pt x="769065" y="72667"/>
                </a:cubicBezTo>
                <a:cubicBezTo>
                  <a:pt x="788996" y="67684"/>
                  <a:pt x="815897" y="64153"/>
                  <a:pt x="835677" y="60556"/>
                </a:cubicBezTo>
                <a:cubicBezTo>
                  <a:pt x="950207" y="39731"/>
                  <a:pt x="747759" y="74082"/>
                  <a:pt x="914400" y="48445"/>
                </a:cubicBezTo>
                <a:cubicBezTo>
                  <a:pt x="924573" y="46880"/>
                  <a:pt x="934476" y="43749"/>
                  <a:pt x="944678" y="42389"/>
                </a:cubicBezTo>
                <a:cubicBezTo>
                  <a:pt x="1001056" y="34871"/>
                  <a:pt x="1082048" y="31521"/>
                  <a:pt x="1132403" y="30278"/>
                </a:cubicBezTo>
                <a:lnTo>
                  <a:pt x="1495741" y="24222"/>
                </a:lnTo>
                <a:cubicBezTo>
                  <a:pt x="1511889" y="22204"/>
                  <a:pt x="1528175" y="21078"/>
                  <a:pt x="1544186" y="18167"/>
                </a:cubicBezTo>
                <a:cubicBezTo>
                  <a:pt x="1550466" y="17025"/>
                  <a:pt x="1556122" y="13496"/>
                  <a:pt x="1562353" y="12111"/>
                </a:cubicBezTo>
                <a:cubicBezTo>
                  <a:pt x="1574339" y="9447"/>
                  <a:pt x="1586503" y="7578"/>
                  <a:pt x="1598686" y="6055"/>
                </a:cubicBezTo>
                <a:cubicBezTo>
                  <a:pt x="1618816" y="3539"/>
                  <a:pt x="1639057" y="2018"/>
                  <a:pt x="1659243" y="0"/>
                </a:cubicBezTo>
                <a:lnTo>
                  <a:pt x="2234527" y="6055"/>
                </a:lnTo>
                <a:cubicBezTo>
                  <a:pt x="2330266" y="7720"/>
                  <a:pt x="2332290" y="9192"/>
                  <a:pt x="2404085" y="18167"/>
                </a:cubicBezTo>
                <a:cubicBezTo>
                  <a:pt x="2470107" y="40172"/>
                  <a:pt x="2389286" y="14801"/>
                  <a:pt x="2561531" y="36333"/>
                </a:cubicBezTo>
                <a:lnTo>
                  <a:pt x="2609976" y="42389"/>
                </a:lnTo>
                <a:cubicBezTo>
                  <a:pt x="2695655" y="51408"/>
                  <a:pt x="2652377" y="44592"/>
                  <a:pt x="2725033" y="54500"/>
                </a:cubicBezTo>
                <a:cubicBezTo>
                  <a:pt x="2753318" y="58357"/>
                  <a:pt x="2781820" y="61014"/>
                  <a:pt x="2809812" y="66612"/>
                </a:cubicBezTo>
                <a:lnTo>
                  <a:pt x="2870369" y="78723"/>
                </a:lnTo>
                <a:lnTo>
                  <a:pt x="2900647" y="84778"/>
                </a:lnTo>
                <a:cubicBezTo>
                  <a:pt x="2910740" y="88815"/>
                  <a:pt x="2920688" y="93234"/>
                  <a:pt x="2930925" y="96890"/>
                </a:cubicBezTo>
                <a:cubicBezTo>
                  <a:pt x="2948959" y="103331"/>
                  <a:pt x="2968297" y="106493"/>
                  <a:pt x="2985425" y="115057"/>
                </a:cubicBezTo>
                <a:cubicBezTo>
                  <a:pt x="2993499" y="119094"/>
                  <a:pt x="3001757" y="122784"/>
                  <a:pt x="3009648" y="127168"/>
                </a:cubicBezTo>
                <a:cubicBezTo>
                  <a:pt x="3022371" y="134236"/>
                  <a:pt x="3044847" y="147985"/>
                  <a:pt x="3058093" y="157446"/>
                </a:cubicBezTo>
                <a:cubicBezTo>
                  <a:pt x="3066306" y="163312"/>
                  <a:pt x="3074103" y="169747"/>
                  <a:pt x="3082316" y="175613"/>
                </a:cubicBezTo>
                <a:cubicBezTo>
                  <a:pt x="3088238" y="179843"/>
                  <a:pt x="3095005" y="182932"/>
                  <a:pt x="3100482" y="187724"/>
                </a:cubicBezTo>
                <a:cubicBezTo>
                  <a:pt x="3111224" y="197123"/>
                  <a:pt x="3118885" y="210084"/>
                  <a:pt x="3130761" y="218002"/>
                </a:cubicBezTo>
                <a:cubicBezTo>
                  <a:pt x="3175869" y="248077"/>
                  <a:pt x="3120462" y="209421"/>
                  <a:pt x="3167094" y="248280"/>
                </a:cubicBezTo>
                <a:cubicBezTo>
                  <a:pt x="3172685" y="252939"/>
                  <a:pt x="3179784" y="255599"/>
                  <a:pt x="3185261" y="260392"/>
                </a:cubicBezTo>
                <a:cubicBezTo>
                  <a:pt x="3196003" y="269791"/>
                  <a:pt x="3204120" y="282106"/>
                  <a:pt x="3215539" y="290670"/>
                </a:cubicBezTo>
                <a:cubicBezTo>
                  <a:pt x="3286377" y="343798"/>
                  <a:pt x="3198885" y="276395"/>
                  <a:pt x="3257929" y="327004"/>
                </a:cubicBezTo>
                <a:cubicBezTo>
                  <a:pt x="3265592" y="333572"/>
                  <a:pt x="3274488" y="338602"/>
                  <a:pt x="3282151" y="345170"/>
                </a:cubicBezTo>
                <a:cubicBezTo>
                  <a:pt x="3351580" y="404680"/>
                  <a:pt x="3256377" y="325451"/>
                  <a:pt x="3312429" y="381504"/>
                </a:cubicBezTo>
                <a:cubicBezTo>
                  <a:pt x="3317575" y="386650"/>
                  <a:pt x="3324913" y="389069"/>
                  <a:pt x="3330596" y="393616"/>
                </a:cubicBezTo>
                <a:cubicBezTo>
                  <a:pt x="3373730" y="428123"/>
                  <a:pt x="3304973" y="380571"/>
                  <a:pt x="3360875" y="417838"/>
                </a:cubicBezTo>
                <a:cubicBezTo>
                  <a:pt x="3372986" y="433986"/>
                  <a:pt x="3382935" y="452010"/>
                  <a:pt x="3397208" y="466283"/>
                </a:cubicBezTo>
                <a:cubicBezTo>
                  <a:pt x="3415375" y="484450"/>
                  <a:pt x="3436294" y="500231"/>
                  <a:pt x="3451709" y="520784"/>
                </a:cubicBezTo>
                <a:cubicBezTo>
                  <a:pt x="3457765" y="528858"/>
                  <a:pt x="3462739" y="537869"/>
                  <a:pt x="3469876" y="545006"/>
                </a:cubicBezTo>
                <a:cubicBezTo>
                  <a:pt x="3501880" y="577010"/>
                  <a:pt x="3479050" y="528489"/>
                  <a:pt x="3518321" y="587396"/>
                </a:cubicBezTo>
                <a:cubicBezTo>
                  <a:pt x="3546863" y="630210"/>
                  <a:pt x="3511043" y="577207"/>
                  <a:pt x="3548599" y="629785"/>
                </a:cubicBezTo>
                <a:cubicBezTo>
                  <a:pt x="3552829" y="635707"/>
                  <a:pt x="3556163" y="642269"/>
                  <a:pt x="3560710" y="647952"/>
                </a:cubicBezTo>
                <a:cubicBezTo>
                  <a:pt x="3564277" y="652410"/>
                  <a:pt x="3569255" y="655605"/>
                  <a:pt x="3572822" y="660063"/>
                </a:cubicBezTo>
                <a:cubicBezTo>
                  <a:pt x="3606552" y="702224"/>
                  <a:pt x="3559938" y="653235"/>
                  <a:pt x="3603100" y="696397"/>
                </a:cubicBezTo>
                <a:cubicBezTo>
                  <a:pt x="3605118" y="702453"/>
                  <a:pt x="3605871" y="709090"/>
                  <a:pt x="3609155" y="714564"/>
                </a:cubicBezTo>
                <a:cubicBezTo>
                  <a:pt x="3612092" y="719460"/>
                  <a:pt x="3617700" y="722217"/>
                  <a:pt x="3621267" y="726675"/>
                </a:cubicBezTo>
                <a:cubicBezTo>
                  <a:pt x="3625814" y="732358"/>
                  <a:pt x="3629341" y="738786"/>
                  <a:pt x="3633378" y="744842"/>
                </a:cubicBezTo>
                <a:cubicBezTo>
                  <a:pt x="3641468" y="769116"/>
                  <a:pt x="3641937" y="767373"/>
                  <a:pt x="3645489" y="799343"/>
                </a:cubicBezTo>
                <a:cubicBezTo>
                  <a:pt x="3646158" y="805362"/>
                  <a:pt x="3645489" y="811454"/>
                  <a:pt x="3645489" y="8175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C798EBEC-2876-2B44-BC7C-029557BC4B0F}"/>
              </a:ext>
            </a:extLst>
          </p:cNvPr>
          <p:cNvSpPr/>
          <p:nvPr/>
        </p:nvSpPr>
        <p:spPr>
          <a:xfrm>
            <a:off x="2567587" y="3136816"/>
            <a:ext cx="3609155" cy="835677"/>
          </a:xfrm>
          <a:custGeom>
            <a:avLst/>
            <a:gdLst>
              <a:gd name="connsiteX0" fmla="*/ 0 w 3609155"/>
              <a:gd name="connsiteY0" fmla="*/ 805399 h 835677"/>
              <a:gd name="connsiteX1" fmla="*/ 133224 w 3609155"/>
              <a:gd name="connsiteY1" fmla="*/ 629785 h 835677"/>
              <a:gd name="connsiteX2" fmla="*/ 296726 w 3609155"/>
              <a:gd name="connsiteY2" fmla="*/ 484450 h 835677"/>
              <a:gd name="connsiteX3" fmla="*/ 333059 w 3609155"/>
              <a:gd name="connsiteY3" fmla="*/ 454172 h 835677"/>
              <a:gd name="connsiteX4" fmla="*/ 351226 w 3609155"/>
              <a:gd name="connsiteY4" fmla="*/ 442061 h 835677"/>
              <a:gd name="connsiteX5" fmla="*/ 375449 w 3609155"/>
              <a:gd name="connsiteY5" fmla="*/ 411783 h 835677"/>
              <a:gd name="connsiteX6" fmla="*/ 393616 w 3609155"/>
              <a:gd name="connsiteY6" fmla="*/ 399671 h 835677"/>
              <a:gd name="connsiteX7" fmla="*/ 423894 w 3609155"/>
              <a:gd name="connsiteY7" fmla="*/ 381505 h 835677"/>
              <a:gd name="connsiteX8" fmla="*/ 448116 w 3609155"/>
              <a:gd name="connsiteY8" fmla="*/ 363338 h 835677"/>
              <a:gd name="connsiteX9" fmla="*/ 484450 w 3609155"/>
              <a:gd name="connsiteY9" fmla="*/ 345171 h 835677"/>
              <a:gd name="connsiteX10" fmla="*/ 502617 w 3609155"/>
              <a:gd name="connsiteY10" fmla="*/ 333059 h 835677"/>
              <a:gd name="connsiteX11" fmla="*/ 532895 w 3609155"/>
              <a:gd name="connsiteY11" fmla="*/ 320948 h 835677"/>
              <a:gd name="connsiteX12" fmla="*/ 581340 w 3609155"/>
              <a:gd name="connsiteY12" fmla="*/ 284614 h 835677"/>
              <a:gd name="connsiteX13" fmla="*/ 611618 w 3609155"/>
              <a:gd name="connsiteY13" fmla="*/ 272503 h 835677"/>
              <a:gd name="connsiteX14" fmla="*/ 666119 w 3609155"/>
              <a:gd name="connsiteY14" fmla="*/ 242225 h 835677"/>
              <a:gd name="connsiteX15" fmla="*/ 696397 w 3609155"/>
              <a:gd name="connsiteY15" fmla="*/ 230114 h 835677"/>
              <a:gd name="connsiteX16" fmla="*/ 732731 w 3609155"/>
              <a:gd name="connsiteY16" fmla="*/ 211947 h 835677"/>
              <a:gd name="connsiteX17" fmla="*/ 750898 w 3609155"/>
              <a:gd name="connsiteY17" fmla="*/ 199836 h 835677"/>
              <a:gd name="connsiteX18" fmla="*/ 781176 w 3609155"/>
              <a:gd name="connsiteY18" fmla="*/ 193780 h 835677"/>
              <a:gd name="connsiteX19" fmla="*/ 805398 w 3609155"/>
              <a:gd name="connsiteY19" fmla="*/ 181669 h 835677"/>
              <a:gd name="connsiteX20" fmla="*/ 829621 w 3609155"/>
              <a:gd name="connsiteY20" fmla="*/ 175613 h 835677"/>
              <a:gd name="connsiteX21" fmla="*/ 865955 w 3609155"/>
              <a:gd name="connsiteY21" fmla="*/ 163502 h 835677"/>
              <a:gd name="connsiteX22" fmla="*/ 896233 w 3609155"/>
              <a:gd name="connsiteY22" fmla="*/ 151391 h 835677"/>
              <a:gd name="connsiteX23" fmla="*/ 932567 w 3609155"/>
              <a:gd name="connsiteY23" fmla="*/ 145335 h 835677"/>
              <a:gd name="connsiteX24" fmla="*/ 974956 w 3609155"/>
              <a:gd name="connsiteY24" fmla="*/ 127168 h 835677"/>
              <a:gd name="connsiteX25" fmla="*/ 1011290 w 3609155"/>
              <a:gd name="connsiteY25" fmla="*/ 121112 h 835677"/>
              <a:gd name="connsiteX26" fmla="*/ 1047624 w 3609155"/>
              <a:gd name="connsiteY26" fmla="*/ 109001 h 835677"/>
              <a:gd name="connsiteX27" fmla="*/ 1096069 w 3609155"/>
              <a:gd name="connsiteY27" fmla="*/ 96890 h 835677"/>
              <a:gd name="connsiteX28" fmla="*/ 1126347 w 3609155"/>
              <a:gd name="connsiteY28" fmla="*/ 84779 h 835677"/>
              <a:gd name="connsiteX29" fmla="*/ 1192959 w 3609155"/>
              <a:gd name="connsiteY29" fmla="*/ 78723 h 835677"/>
              <a:gd name="connsiteX30" fmla="*/ 1259571 w 3609155"/>
              <a:gd name="connsiteY30" fmla="*/ 66612 h 835677"/>
              <a:gd name="connsiteX31" fmla="*/ 1289849 w 3609155"/>
              <a:gd name="connsiteY31" fmla="*/ 60556 h 835677"/>
              <a:gd name="connsiteX32" fmla="*/ 1338294 w 3609155"/>
              <a:gd name="connsiteY32" fmla="*/ 54501 h 835677"/>
              <a:gd name="connsiteX33" fmla="*/ 1435184 w 3609155"/>
              <a:gd name="connsiteY33" fmla="*/ 42389 h 835677"/>
              <a:gd name="connsiteX34" fmla="*/ 1483629 w 3609155"/>
              <a:gd name="connsiteY34" fmla="*/ 36334 h 835677"/>
              <a:gd name="connsiteX35" fmla="*/ 1538130 w 3609155"/>
              <a:gd name="connsiteY35" fmla="*/ 30278 h 835677"/>
              <a:gd name="connsiteX36" fmla="*/ 1628964 w 3609155"/>
              <a:gd name="connsiteY36" fmla="*/ 18167 h 835677"/>
              <a:gd name="connsiteX37" fmla="*/ 1647131 w 3609155"/>
              <a:gd name="connsiteY37" fmla="*/ 12111 h 835677"/>
              <a:gd name="connsiteX38" fmla="*/ 1707687 w 3609155"/>
              <a:gd name="connsiteY38" fmla="*/ 0 h 835677"/>
              <a:gd name="connsiteX39" fmla="*/ 1949912 w 3609155"/>
              <a:gd name="connsiteY39" fmla="*/ 6056 h 835677"/>
              <a:gd name="connsiteX40" fmla="*/ 2137637 w 3609155"/>
              <a:gd name="connsiteY40" fmla="*/ 18167 h 835677"/>
              <a:gd name="connsiteX41" fmla="*/ 2180026 w 3609155"/>
              <a:gd name="connsiteY41" fmla="*/ 24222 h 835677"/>
              <a:gd name="connsiteX42" fmla="*/ 2228471 w 3609155"/>
              <a:gd name="connsiteY42" fmla="*/ 30278 h 835677"/>
              <a:gd name="connsiteX43" fmla="*/ 2264805 w 3609155"/>
              <a:gd name="connsiteY43" fmla="*/ 36334 h 835677"/>
              <a:gd name="connsiteX44" fmla="*/ 2355639 w 3609155"/>
              <a:gd name="connsiteY44" fmla="*/ 48445 h 835677"/>
              <a:gd name="connsiteX45" fmla="*/ 2373806 w 3609155"/>
              <a:gd name="connsiteY45" fmla="*/ 54501 h 835677"/>
              <a:gd name="connsiteX46" fmla="*/ 2446474 w 3609155"/>
              <a:gd name="connsiteY46" fmla="*/ 66612 h 835677"/>
              <a:gd name="connsiteX47" fmla="*/ 2488863 w 3609155"/>
              <a:gd name="connsiteY47" fmla="*/ 78723 h 835677"/>
              <a:gd name="connsiteX48" fmla="*/ 2525197 w 3609155"/>
              <a:gd name="connsiteY48" fmla="*/ 90834 h 835677"/>
              <a:gd name="connsiteX49" fmla="*/ 2573642 w 3609155"/>
              <a:gd name="connsiteY49" fmla="*/ 102946 h 835677"/>
              <a:gd name="connsiteX50" fmla="*/ 2591809 w 3609155"/>
              <a:gd name="connsiteY50" fmla="*/ 109001 h 835677"/>
              <a:gd name="connsiteX51" fmla="*/ 2616032 w 3609155"/>
              <a:gd name="connsiteY51" fmla="*/ 115057 h 835677"/>
              <a:gd name="connsiteX52" fmla="*/ 2688699 w 3609155"/>
              <a:gd name="connsiteY52" fmla="*/ 145335 h 835677"/>
              <a:gd name="connsiteX53" fmla="*/ 2706866 w 3609155"/>
              <a:gd name="connsiteY53" fmla="*/ 151391 h 835677"/>
              <a:gd name="connsiteX54" fmla="*/ 2737144 w 3609155"/>
              <a:gd name="connsiteY54" fmla="*/ 157446 h 835677"/>
              <a:gd name="connsiteX55" fmla="*/ 2761367 w 3609155"/>
              <a:gd name="connsiteY55" fmla="*/ 169558 h 835677"/>
              <a:gd name="connsiteX56" fmla="*/ 2797700 w 3609155"/>
              <a:gd name="connsiteY56" fmla="*/ 181669 h 835677"/>
              <a:gd name="connsiteX57" fmla="*/ 2858257 w 3609155"/>
              <a:gd name="connsiteY57" fmla="*/ 211947 h 835677"/>
              <a:gd name="connsiteX58" fmla="*/ 2876424 w 3609155"/>
              <a:gd name="connsiteY58" fmla="*/ 218003 h 835677"/>
              <a:gd name="connsiteX59" fmla="*/ 2924869 w 3609155"/>
              <a:gd name="connsiteY59" fmla="*/ 242225 h 835677"/>
              <a:gd name="connsiteX60" fmla="*/ 2943036 w 3609155"/>
              <a:gd name="connsiteY60" fmla="*/ 260392 h 835677"/>
              <a:gd name="connsiteX61" fmla="*/ 2961202 w 3609155"/>
              <a:gd name="connsiteY61" fmla="*/ 266448 h 835677"/>
              <a:gd name="connsiteX62" fmla="*/ 2997536 w 3609155"/>
              <a:gd name="connsiteY62" fmla="*/ 290670 h 835677"/>
              <a:gd name="connsiteX63" fmla="*/ 3045981 w 3609155"/>
              <a:gd name="connsiteY63" fmla="*/ 327004 h 835677"/>
              <a:gd name="connsiteX64" fmla="*/ 3082315 w 3609155"/>
              <a:gd name="connsiteY64" fmla="*/ 351226 h 835677"/>
              <a:gd name="connsiteX65" fmla="*/ 3094426 w 3609155"/>
              <a:gd name="connsiteY65" fmla="*/ 363338 h 835677"/>
              <a:gd name="connsiteX66" fmla="*/ 3173149 w 3609155"/>
              <a:gd name="connsiteY66" fmla="*/ 423894 h 835677"/>
              <a:gd name="connsiteX67" fmla="*/ 3197372 w 3609155"/>
              <a:gd name="connsiteY67" fmla="*/ 442061 h 835677"/>
              <a:gd name="connsiteX68" fmla="*/ 3233706 w 3609155"/>
              <a:gd name="connsiteY68" fmla="*/ 478395 h 835677"/>
              <a:gd name="connsiteX69" fmla="*/ 3251873 w 3609155"/>
              <a:gd name="connsiteY69" fmla="*/ 490506 h 835677"/>
              <a:gd name="connsiteX70" fmla="*/ 3282151 w 3609155"/>
              <a:gd name="connsiteY70" fmla="*/ 520784 h 835677"/>
              <a:gd name="connsiteX71" fmla="*/ 3312429 w 3609155"/>
              <a:gd name="connsiteY71" fmla="*/ 545007 h 835677"/>
              <a:gd name="connsiteX72" fmla="*/ 3330596 w 3609155"/>
              <a:gd name="connsiteY72" fmla="*/ 557118 h 835677"/>
              <a:gd name="connsiteX73" fmla="*/ 3366930 w 3609155"/>
              <a:gd name="connsiteY73" fmla="*/ 593452 h 835677"/>
              <a:gd name="connsiteX74" fmla="*/ 3421430 w 3609155"/>
              <a:gd name="connsiteY74" fmla="*/ 641897 h 835677"/>
              <a:gd name="connsiteX75" fmla="*/ 3445653 w 3609155"/>
              <a:gd name="connsiteY75" fmla="*/ 666119 h 835677"/>
              <a:gd name="connsiteX76" fmla="*/ 3457764 w 3609155"/>
              <a:gd name="connsiteY76" fmla="*/ 684286 h 835677"/>
              <a:gd name="connsiteX77" fmla="*/ 3475931 w 3609155"/>
              <a:gd name="connsiteY77" fmla="*/ 690342 h 835677"/>
              <a:gd name="connsiteX78" fmla="*/ 3488042 w 3609155"/>
              <a:gd name="connsiteY78" fmla="*/ 708509 h 835677"/>
              <a:gd name="connsiteX79" fmla="*/ 3524376 w 3609155"/>
              <a:gd name="connsiteY79" fmla="*/ 732731 h 835677"/>
              <a:gd name="connsiteX80" fmla="*/ 3548598 w 3609155"/>
              <a:gd name="connsiteY80" fmla="*/ 769065 h 835677"/>
              <a:gd name="connsiteX81" fmla="*/ 3590988 w 3609155"/>
              <a:gd name="connsiteY81" fmla="*/ 811454 h 835677"/>
              <a:gd name="connsiteX82" fmla="*/ 3609155 w 3609155"/>
              <a:gd name="connsiteY82" fmla="*/ 835677 h 83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609155" h="835677">
                <a:moveTo>
                  <a:pt x="0" y="805399"/>
                </a:moveTo>
                <a:cubicBezTo>
                  <a:pt x="44408" y="746861"/>
                  <a:pt x="83344" y="683737"/>
                  <a:pt x="133224" y="629785"/>
                </a:cubicBezTo>
                <a:cubicBezTo>
                  <a:pt x="182726" y="576242"/>
                  <a:pt x="241952" y="532585"/>
                  <a:pt x="296726" y="484450"/>
                </a:cubicBezTo>
                <a:cubicBezTo>
                  <a:pt x="308568" y="474043"/>
                  <a:pt x="319942" y="462917"/>
                  <a:pt x="333059" y="454172"/>
                </a:cubicBezTo>
                <a:cubicBezTo>
                  <a:pt x="339115" y="450135"/>
                  <a:pt x="346080" y="447207"/>
                  <a:pt x="351226" y="442061"/>
                </a:cubicBezTo>
                <a:cubicBezTo>
                  <a:pt x="360365" y="432922"/>
                  <a:pt x="366310" y="420922"/>
                  <a:pt x="375449" y="411783"/>
                </a:cubicBezTo>
                <a:cubicBezTo>
                  <a:pt x="380595" y="406637"/>
                  <a:pt x="387444" y="403528"/>
                  <a:pt x="393616" y="399671"/>
                </a:cubicBezTo>
                <a:cubicBezTo>
                  <a:pt x="403597" y="393433"/>
                  <a:pt x="414101" y="388034"/>
                  <a:pt x="423894" y="381505"/>
                </a:cubicBezTo>
                <a:cubicBezTo>
                  <a:pt x="432292" y="375907"/>
                  <a:pt x="439462" y="368531"/>
                  <a:pt x="448116" y="363338"/>
                </a:cubicBezTo>
                <a:cubicBezTo>
                  <a:pt x="459727" y="356371"/>
                  <a:pt x="472613" y="351747"/>
                  <a:pt x="484450" y="345171"/>
                </a:cubicBezTo>
                <a:cubicBezTo>
                  <a:pt x="490812" y="341636"/>
                  <a:pt x="496107" y="336314"/>
                  <a:pt x="502617" y="333059"/>
                </a:cubicBezTo>
                <a:cubicBezTo>
                  <a:pt x="512339" y="328198"/>
                  <a:pt x="523637" y="326645"/>
                  <a:pt x="532895" y="320948"/>
                </a:cubicBezTo>
                <a:cubicBezTo>
                  <a:pt x="550086" y="310369"/>
                  <a:pt x="564149" y="295193"/>
                  <a:pt x="581340" y="284614"/>
                </a:cubicBezTo>
                <a:cubicBezTo>
                  <a:pt x="590598" y="278917"/>
                  <a:pt x="601685" y="276918"/>
                  <a:pt x="611618" y="272503"/>
                </a:cubicBezTo>
                <a:cubicBezTo>
                  <a:pt x="664110" y="249174"/>
                  <a:pt x="604968" y="272800"/>
                  <a:pt x="666119" y="242225"/>
                </a:cubicBezTo>
                <a:cubicBezTo>
                  <a:pt x="675842" y="237364"/>
                  <a:pt x="686501" y="234612"/>
                  <a:pt x="696397" y="230114"/>
                </a:cubicBezTo>
                <a:cubicBezTo>
                  <a:pt x="708724" y="224511"/>
                  <a:pt x="720894" y="218523"/>
                  <a:pt x="732731" y="211947"/>
                </a:cubicBezTo>
                <a:cubicBezTo>
                  <a:pt x="739093" y="208413"/>
                  <a:pt x="744083" y="202391"/>
                  <a:pt x="750898" y="199836"/>
                </a:cubicBezTo>
                <a:cubicBezTo>
                  <a:pt x="760535" y="196222"/>
                  <a:pt x="771083" y="195799"/>
                  <a:pt x="781176" y="193780"/>
                </a:cubicBezTo>
                <a:cubicBezTo>
                  <a:pt x="789250" y="189743"/>
                  <a:pt x="796946" y="184839"/>
                  <a:pt x="805398" y="181669"/>
                </a:cubicBezTo>
                <a:cubicBezTo>
                  <a:pt x="813191" y="178747"/>
                  <a:pt x="821649" y="178005"/>
                  <a:pt x="829621" y="175613"/>
                </a:cubicBezTo>
                <a:cubicBezTo>
                  <a:pt x="841849" y="171945"/>
                  <a:pt x="854102" y="168243"/>
                  <a:pt x="865955" y="163502"/>
                </a:cubicBezTo>
                <a:cubicBezTo>
                  <a:pt x="876048" y="159465"/>
                  <a:pt x="885746" y="154251"/>
                  <a:pt x="896233" y="151391"/>
                </a:cubicBezTo>
                <a:cubicBezTo>
                  <a:pt x="908079" y="148160"/>
                  <a:pt x="920581" y="147999"/>
                  <a:pt x="932567" y="145335"/>
                </a:cubicBezTo>
                <a:cubicBezTo>
                  <a:pt x="975535" y="135786"/>
                  <a:pt x="922062" y="143036"/>
                  <a:pt x="974956" y="127168"/>
                </a:cubicBezTo>
                <a:cubicBezTo>
                  <a:pt x="986717" y="123640"/>
                  <a:pt x="999378" y="124090"/>
                  <a:pt x="1011290" y="121112"/>
                </a:cubicBezTo>
                <a:cubicBezTo>
                  <a:pt x="1023675" y="118016"/>
                  <a:pt x="1035307" y="112360"/>
                  <a:pt x="1047624" y="109001"/>
                </a:cubicBezTo>
                <a:cubicBezTo>
                  <a:pt x="1091803" y="96953"/>
                  <a:pt x="1063398" y="109142"/>
                  <a:pt x="1096069" y="96890"/>
                </a:cubicBezTo>
                <a:cubicBezTo>
                  <a:pt x="1106247" y="93073"/>
                  <a:pt x="1115663" y="86782"/>
                  <a:pt x="1126347" y="84779"/>
                </a:cubicBezTo>
                <a:cubicBezTo>
                  <a:pt x="1148261" y="80670"/>
                  <a:pt x="1170755" y="80742"/>
                  <a:pt x="1192959" y="78723"/>
                </a:cubicBezTo>
                <a:cubicBezTo>
                  <a:pt x="1267750" y="63764"/>
                  <a:pt x="1174346" y="82107"/>
                  <a:pt x="1259571" y="66612"/>
                </a:cubicBezTo>
                <a:cubicBezTo>
                  <a:pt x="1269698" y="64771"/>
                  <a:pt x="1279676" y="62121"/>
                  <a:pt x="1289849" y="60556"/>
                </a:cubicBezTo>
                <a:cubicBezTo>
                  <a:pt x="1305934" y="58081"/>
                  <a:pt x="1322146" y="56519"/>
                  <a:pt x="1338294" y="54501"/>
                </a:cubicBezTo>
                <a:cubicBezTo>
                  <a:pt x="1389175" y="41780"/>
                  <a:pt x="1345232" y="51384"/>
                  <a:pt x="1435184" y="42389"/>
                </a:cubicBezTo>
                <a:cubicBezTo>
                  <a:pt x="1451377" y="40770"/>
                  <a:pt x="1467466" y="38235"/>
                  <a:pt x="1483629" y="36334"/>
                </a:cubicBezTo>
                <a:lnTo>
                  <a:pt x="1538130" y="30278"/>
                </a:lnTo>
                <a:cubicBezTo>
                  <a:pt x="1582460" y="25062"/>
                  <a:pt x="1586495" y="24233"/>
                  <a:pt x="1628964" y="18167"/>
                </a:cubicBezTo>
                <a:cubicBezTo>
                  <a:pt x="1635020" y="16148"/>
                  <a:pt x="1640911" y="13546"/>
                  <a:pt x="1647131" y="12111"/>
                </a:cubicBezTo>
                <a:cubicBezTo>
                  <a:pt x="1667189" y="7482"/>
                  <a:pt x="1707687" y="0"/>
                  <a:pt x="1707687" y="0"/>
                </a:cubicBezTo>
                <a:lnTo>
                  <a:pt x="1949912" y="6056"/>
                </a:lnTo>
                <a:cubicBezTo>
                  <a:pt x="2012561" y="8703"/>
                  <a:pt x="2137637" y="18167"/>
                  <a:pt x="2137637" y="18167"/>
                </a:cubicBezTo>
                <a:lnTo>
                  <a:pt x="2180026" y="24222"/>
                </a:lnTo>
                <a:lnTo>
                  <a:pt x="2228471" y="30278"/>
                </a:lnTo>
                <a:cubicBezTo>
                  <a:pt x="2240626" y="32015"/>
                  <a:pt x="2252669" y="34467"/>
                  <a:pt x="2264805" y="36334"/>
                </a:cubicBezTo>
                <a:cubicBezTo>
                  <a:pt x="2300989" y="41901"/>
                  <a:pt x="2318475" y="43799"/>
                  <a:pt x="2355639" y="48445"/>
                </a:cubicBezTo>
                <a:cubicBezTo>
                  <a:pt x="2361695" y="50464"/>
                  <a:pt x="2367613" y="52953"/>
                  <a:pt x="2373806" y="54501"/>
                </a:cubicBezTo>
                <a:cubicBezTo>
                  <a:pt x="2397409" y="60401"/>
                  <a:pt x="2422562" y="63196"/>
                  <a:pt x="2446474" y="66612"/>
                </a:cubicBezTo>
                <a:cubicBezTo>
                  <a:pt x="2507557" y="86971"/>
                  <a:pt x="2412788" y="55900"/>
                  <a:pt x="2488863" y="78723"/>
                </a:cubicBezTo>
                <a:cubicBezTo>
                  <a:pt x="2501091" y="82391"/>
                  <a:pt x="2512812" y="87738"/>
                  <a:pt x="2525197" y="90834"/>
                </a:cubicBezTo>
                <a:cubicBezTo>
                  <a:pt x="2541345" y="94871"/>
                  <a:pt x="2557851" y="97683"/>
                  <a:pt x="2573642" y="102946"/>
                </a:cubicBezTo>
                <a:cubicBezTo>
                  <a:pt x="2579698" y="104964"/>
                  <a:pt x="2585671" y="107247"/>
                  <a:pt x="2591809" y="109001"/>
                </a:cubicBezTo>
                <a:cubicBezTo>
                  <a:pt x="2599812" y="111287"/>
                  <a:pt x="2608239" y="112135"/>
                  <a:pt x="2616032" y="115057"/>
                </a:cubicBezTo>
                <a:cubicBezTo>
                  <a:pt x="2640602" y="124271"/>
                  <a:pt x="2663805" y="137036"/>
                  <a:pt x="2688699" y="145335"/>
                </a:cubicBezTo>
                <a:cubicBezTo>
                  <a:pt x="2694755" y="147354"/>
                  <a:pt x="2700673" y="149843"/>
                  <a:pt x="2706866" y="151391"/>
                </a:cubicBezTo>
                <a:cubicBezTo>
                  <a:pt x="2716851" y="153887"/>
                  <a:pt x="2727051" y="155428"/>
                  <a:pt x="2737144" y="157446"/>
                </a:cubicBezTo>
                <a:cubicBezTo>
                  <a:pt x="2745218" y="161483"/>
                  <a:pt x="2752985" y="166205"/>
                  <a:pt x="2761367" y="169558"/>
                </a:cubicBezTo>
                <a:cubicBezTo>
                  <a:pt x="2773220" y="174299"/>
                  <a:pt x="2786282" y="175960"/>
                  <a:pt x="2797700" y="181669"/>
                </a:cubicBezTo>
                <a:cubicBezTo>
                  <a:pt x="2817886" y="191762"/>
                  <a:pt x="2836847" y="204810"/>
                  <a:pt x="2858257" y="211947"/>
                </a:cubicBezTo>
                <a:cubicBezTo>
                  <a:pt x="2864313" y="213966"/>
                  <a:pt x="2870715" y="215148"/>
                  <a:pt x="2876424" y="218003"/>
                </a:cubicBezTo>
                <a:cubicBezTo>
                  <a:pt x="2933627" y="246604"/>
                  <a:pt x="2883902" y="228569"/>
                  <a:pt x="2924869" y="242225"/>
                </a:cubicBezTo>
                <a:cubicBezTo>
                  <a:pt x="2930925" y="248281"/>
                  <a:pt x="2935910" y="255641"/>
                  <a:pt x="2943036" y="260392"/>
                </a:cubicBezTo>
                <a:cubicBezTo>
                  <a:pt x="2948347" y="263933"/>
                  <a:pt x="2955622" y="263348"/>
                  <a:pt x="2961202" y="266448"/>
                </a:cubicBezTo>
                <a:cubicBezTo>
                  <a:pt x="2973926" y="273517"/>
                  <a:pt x="2985891" y="281936"/>
                  <a:pt x="2997536" y="290670"/>
                </a:cubicBezTo>
                <a:cubicBezTo>
                  <a:pt x="3013684" y="302781"/>
                  <a:pt x="3029186" y="315807"/>
                  <a:pt x="3045981" y="327004"/>
                </a:cubicBezTo>
                <a:cubicBezTo>
                  <a:pt x="3058092" y="335078"/>
                  <a:pt x="3072023" y="340933"/>
                  <a:pt x="3082315" y="351226"/>
                </a:cubicBezTo>
                <a:cubicBezTo>
                  <a:pt x="3086352" y="355263"/>
                  <a:pt x="3090007" y="359723"/>
                  <a:pt x="3094426" y="363338"/>
                </a:cubicBezTo>
                <a:cubicBezTo>
                  <a:pt x="3119838" y="384130"/>
                  <a:pt x="3146765" y="404106"/>
                  <a:pt x="3173149" y="423894"/>
                </a:cubicBezTo>
                <a:cubicBezTo>
                  <a:pt x="3181223" y="429950"/>
                  <a:pt x="3190235" y="434924"/>
                  <a:pt x="3197372" y="442061"/>
                </a:cubicBezTo>
                <a:cubicBezTo>
                  <a:pt x="3209483" y="454172"/>
                  <a:pt x="3219455" y="468894"/>
                  <a:pt x="3233706" y="478395"/>
                </a:cubicBezTo>
                <a:cubicBezTo>
                  <a:pt x="3239762" y="482432"/>
                  <a:pt x="3246396" y="485713"/>
                  <a:pt x="3251873" y="490506"/>
                </a:cubicBezTo>
                <a:cubicBezTo>
                  <a:pt x="3262615" y="499905"/>
                  <a:pt x="3270275" y="512867"/>
                  <a:pt x="3282151" y="520784"/>
                </a:cubicBezTo>
                <a:cubicBezTo>
                  <a:pt x="3338067" y="558060"/>
                  <a:pt x="3269286" y="510491"/>
                  <a:pt x="3312429" y="545007"/>
                </a:cubicBezTo>
                <a:cubicBezTo>
                  <a:pt x="3318112" y="549554"/>
                  <a:pt x="3325156" y="552283"/>
                  <a:pt x="3330596" y="557118"/>
                </a:cubicBezTo>
                <a:cubicBezTo>
                  <a:pt x="3343398" y="568497"/>
                  <a:pt x="3352679" y="583951"/>
                  <a:pt x="3366930" y="593452"/>
                </a:cubicBezTo>
                <a:cubicBezTo>
                  <a:pt x="3399348" y="615065"/>
                  <a:pt x="3379948" y="600416"/>
                  <a:pt x="3421430" y="641897"/>
                </a:cubicBezTo>
                <a:cubicBezTo>
                  <a:pt x="3429504" y="649971"/>
                  <a:pt x="3439319" y="656618"/>
                  <a:pt x="3445653" y="666119"/>
                </a:cubicBezTo>
                <a:cubicBezTo>
                  <a:pt x="3449690" y="672175"/>
                  <a:pt x="3452081" y="679739"/>
                  <a:pt x="3457764" y="684286"/>
                </a:cubicBezTo>
                <a:cubicBezTo>
                  <a:pt x="3462748" y="688274"/>
                  <a:pt x="3469875" y="688323"/>
                  <a:pt x="3475931" y="690342"/>
                </a:cubicBezTo>
                <a:cubicBezTo>
                  <a:pt x="3479968" y="696398"/>
                  <a:pt x="3482565" y="703716"/>
                  <a:pt x="3488042" y="708509"/>
                </a:cubicBezTo>
                <a:cubicBezTo>
                  <a:pt x="3498996" y="718094"/>
                  <a:pt x="3524376" y="732731"/>
                  <a:pt x="3524376" y="732731"/>
                </a:cubicBezTo>
                <a:cubicBezTo>
                  <a:pt x="3532450" y="744842"/>
                  <a:pt x="3538305" y="758773"/>
                  <a:pt x="3548598" y="769065"/>
                </a:cubicBezTo>
                <a:cubicBezTo>
                  <a:pt x="3562728" y="783195"/>
                  <a:pt x="3579904" y="794827"/>
                  <a:pt x="3590988" y="811454"/>
                </a:cubicBezTo>
                <a:cubicBezTo>
                  <a:pt x="3604683" y="831996"/>
                  <a:pt x="3597953" y="824475"/>
                  <a:pt x="3609155" y="83567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77E7DE0-C7DE-9240-84DF-891DFA423D9D}"/>
              </a:ext>
            </a:extLst>
          </p:cNvPr>
          <p:cNvSpPr/>
          <p:nvPr/>
        </p:nvSpPr>
        <p:spPr>
          <a:xfrm>
            <a:off x="3263984" y="3015703"/>
            <a:ext cx="3645489" cy="938623"/>
          </a:xfrm>
          <a:custGeom>
            <a:avLst/>
            <a:gdLst>
              <a:gd name="connsiteX0" fmla="*/ 0 w 3645489"/>
              <a:gd name="connsiteY0" fmla="*/ 938623 h 938623"/>
              <a:gd name="connsiteX1" fmla="*/ 121113 w 3645489"/>
              <a:gd name="connsiteY1" fmla="*/ 593452 h 938623"/>
              <a:gd name="connsiteX2" fmla="*/ 236170 w 3645489"/>
              <a:gd name="connsiteY2" fmla="*/ 478395 h 938623"/>
              <a:gd name="connsiteX3" fmla="*/ 357282 w 3645489"/>
              <a:gd name="connsiteY3" fmla="*/ 387561 h 938623"/>
              <a:gd name="connsiteX4" fmla="*/ 381505 w 3645489"/>
              <a:gd name="connsiteY4" fmla="*/ 363338 h 938623"/>
              <a:gd name="connsiteX5" fmla="*/ 442061 w 3645489"/>
              <a:gd name="connsiteY5" fmla="*/ 327004 h 938623"/>
              <a:gd name="connsiteX6" fmla="*/ 490506 w 3645489"/>
              <a:gd name="connsiteY6" fmla="*/ 296726 h 938623"/>
              <a:gd name="connsiteX7" fmla="*/ 514729 w 3645489"/>
              <a:gd name="connsiteY7" fmla="*/ 284615 h 938623"/>
              <a:gd name="connsiteX8" fmla="*/ 538951 w 3645489"/>
              <a:gd name="connsiteY8" fmla="*/ 266448 h 938623"/>
              <a:gd name="connsiteX9" fmla="*/ 593452 w 3645489"/>
              <a:gd name="connsiteY9" fmla="*/ 242225 h 938623"/>
              <a:gd name="connsiteX10" fmla="*/ 696397 w 3645489"/>
              <a:gd name="connsiteY10" fmla="*/ 187725 h 938623"/>
              <a:gd name="connsiteX11" fmla="*/ 793288 w 3645489"/>
              <a:gd name="connsiteY11" fmla="*/ 145335 h 938623"/>
              <a:gd name="connsiteX12" fmla="*/ 859899 w 3645489"/>
              <a:gd name="connsiteY12" fmla="*/ 115057 h 938623"/>
              <a:gd name="connsiteX13" fmla="*/ 878066 w 3645489"/>
              <a:gd name="connsiteY13" fmla="*/ 109002 h 938623"/>
              <a:gd name="connsiteX14" fmla="*/ 902289 w 3645489"/>
              <a:gd name="connsiteY14" fmla="*/ 96890 h 938623"/>
              <a:gd name="connsiteX15" fmla="*/ 950734 w 3645489"/>
              <a:gd name="connsiteY15" fmla="*/ 84779 h 938623"/>
              <a:gd name="connsiteX16" fmla="*/ 1005235 w 3645489"/>
              <a:gd name="connsiteY16" fmla="*/ 66612 h 938623"/>
              <a:gd name="connsiteX17" fmla="*/ 1035513 w 3645489"/>
              <a:gd name="connsiteY17" fmla="*/ 60557 h 938623"/>
              <a:gd name="connsiteX18" fmla="*/ 1156625 w 3645489"/>
              <a:gd name="connsiteY18" fmla="*/ 24223 h 938623"/>
              <a:gd name="connsiteX19" fmla="*/ 1174792 w 3645489"/>
              <a:gd name="connsiteY19" fmla="*/ 18167 h 938623"/>
              <a:gd name="connsiteX20" fmla="*/ 1223237 w 3645489"/>
              <a:gd name="connsiteY20" fmla="*/ 12112 h 938623"/>
              <a:gd name="connsiteX21" fmla="*/ 1314072 w 3645489"/>
              <a:gd name="connsiteY21" fmla="*/ 0 h 938623"/>
              <a:gd name="connsiteX22" fmla="*/ 1683465 w 3645489"/>
              <a:gd name="connsiteY22" fmla="*/ 12112 h 938623"/>
              <a:gd name="connsiteX23" fmla="*/ 1774299 w 3645489"/>
              <a:gd name="connsiteY23" fmla="*/ 24223 h 938623"/>
              <a:gd name="connsiteX24" fmla="*/ 1804578 w 3645489"/>
              <a:gd name="connsiteY24" fmla="*/ 30278 h 938623"/>
              <a:gd name="connsiteX25" fmla="*/ 1846967 w 3645489"/>
              <a:gd name="connsiteY25" fmla="*/ 36334 h 938623"/>
              <a:gd name="connsiteX26" fmla="*/ 1907523 w 3645489"/>
              <a:gd name="connsiteY26" fmla="*/ 48445 h 938623"/>
              <a:gd name="connsiteX27" fmla="*/ 1962024 w 3645489"/>
              <a:gd name="connsiteY27" fmla="*/ 60557 h 938623"/>
              <a:gd name="connsiteX28" fmla="*/ 2004413 w 3645489"/>
              <a:gd name="connsiteY28" fmla="*/ 66612 h 938623"/>
              <a:gd name="connsiteX29" fmla="*/ 2028636 w 3645489"/>
              <a:gd name="connsiteY29" fmla="*/ 78723 h 938623"/>
              <a:gd name="connsiteX30" fmla="*/ 2125526 w 3645489"/>
              <a:gd name="connsiteY30" fmla="*/ 90835 h 938623"/>
              <a:gd name="connsiteX31" fmla="*/ 2198193 w 3645489"/>
              <a:gd name="connsiteY31" fmla="*/ 102946 h 938623"/>
              <a:gd name="connsiteX32" fmla="*/ 2234527 w 3645489"/>
              <a:gd name="connsiteY32" fmla="*/ 109002 h 938623"/>
              <a:gd name="connsiteX33" fmla="*/ 2282972 w 3645489"/>
              <a:gd name="connsiteY33" fmla="*/ 115057 h 938623"/>
              <a:gd name="connsiteX34" fmla="*/ 2313250 w 3645489"/>
              <a:gd name="connsiteY34" fmla="*/ 121113 h 938623"/>
              <a:gd name="connsiteX35" fmla="*/ 2349584 w 3645489"/>
              <a:gd name="connsiteY35" fmla="*/ 127169 h 938623"/>
              <a:gd name="connsiteX36" fmla="*/ 2398029 w 3645489"/>
              <a:gd name="connsiteY36" fmla="*/ 133224 h 938623"/>
              <a:gd name="connsiteX37" fmla="*/ 2464641 w 3645489"/>
              <a:gd name="connsiteY37" fmla="*/ 151391 h 938623"/>
              <a:gd name="connsiteX38" fmla="*/ 2500975 w 3645489"/>
              <a:gd name="connsiteY38" fmla="*/ 157447 h 938623"/>
              <a:gd name="connsiteX39" fmla="*/ 2555476 w 3645489"/>
              <a:gd name="connsiteY39" fmla="*/ 169558 h 938623"/>
              <a:gd name="connsiteX40" fmla="*/ 2603921 w 3645489"/>
              <a:gd name="connsiteY40" fmla="*/ 181669 h 938623"/>
              <a:gd name="connsiteX41" fmla="*/ 2646310 w 3645489"/>
              <a:gd name="connsiteY41" fmla="*/ 187725 h 938623"/>
              <a:gd name="connsiteX42" fmla="*/ 2670533 w 3645489"/>
              <a:gd name="connsiteY42" fmla="*/ 199836 h 938623"/>
              <a:gd name="connsiteX43" fmla="*/ 2712922 w 3645489"/>
              <a:gd name="connsiteY43" fmla="*/ 205892 h 938623"/>
              <a:gd name="connsiteX44" fmla="*/ 2749256 w 3645489"/>
              <a:gd name="connsiteY44" fmla="*/ 211947 h 938623"/>
              <a:gd name="connsiteX45" fmla="*/ 2815868 w 3645489"/>
              <a:gd name="connsiteY45" fmla="*/ 230114 h 938623"/>
              <a:gd name="connsiteX46" fmla="*/ 2852201 w 3645489"/>
              <a:gd name="connsiteY46" fmla="*/ 242225 h 938623"/>
              <a:gd name="connsiteX47" fmla="*/ 2870368 w 3645489"/>
              <a:gd name="connsiteY47" fmla="*/ 248281 h 938623"/>
              <a:gd name="connsiteX48" fmla="*/ 2894591 w 3645489"/>
              <a:gd name="connsiteY48" fmla="*/ 254337 h 938623"/>
              <a:gd name="connsiteX49" fmla="*/ 2924869 w 3645489"/>
              <a:gd name="connsiteY49" fmla="*/ 266448 h 938623"/>
              <a:gd name="connsiteX50" fmla="*/ 2943036 w 3645489"/>
              <a:gd name="connsiteY50" fmla="*/ 272504 h 938623"/>
              <a:gd name="connsiteX51" fmla="*/ 3009648 w 3645489"/>
              <a:gd name="connsiteY51" fmla="*/ 290671 h 938623"/>
              <a:gd name="connsiteX52" fmla="*/ 3027815 w 3645489"/>
              <a:gd name="connsiteY52" fmla="*/ 302782 h 938623"/>
              <a:gd name="connsiteX53" fmla="*/ 3045982 w 3645489"/>
              <a:gd name="connsiteY53" fmla="*/ 308837 h 938623"/>
              <a:gd name="connsiteX54" fmla="*/ 3076260 w 3645489"/>
              <a:gd name="connsiteY54" fmla="*/ 327004 h 938623"/>
              <a:gd name="connsiteX55" fmla="*/ 3124705 w 3645489"/>
              <a:gd name="connsiteY55" fmla="*/ 363338 h 938623"/>
              <a:gd name="connsiteX56" fmla="*/ 3142872 w 3645489"/>
              <a:gd name="connsiteY56" fmla="*/ 375449 h 938623"/>
              <a:gd name="connsiteX57" fmla="*/ 3203428 w 3645489"/>
              <a:gd name="connsiteY57" fmla="*/ 417839 h 938623"/>
              <a:gd name="connsiteX58" fmla="*/ 3233706 w 3645489"/>
              <a:gd name="connsiteY58" fmla="*/ 436006 h 938623"/>
              <a:gd name="connsiteX59" fmla="*/ 3257929 w 3645489"/>
              <a:gd name="connsiteY59" fmla="*/ 454172 h 938623"/>
              <a:gd name="connsiteX60" fmla="*/ 3282151 w 3645489"/>
              <a:gd name="connsiteY60" fmla="*/ 466284 h 938623"/>
              <a:gd name="connsiteX61" fmla="*/ 3318485 w 3645489"/>
              <a:gd name="connsiteY61" fmla="*/ 502618 h 938623"/>
              <a:gd name="connsiteX62" fmla="*/ 3342707 w 3645489"/>
              <a:gd name="connsiteY62" fmla="*/ 520784 h 938623"/>
              <a:gd name="connsiteX63" fmla="*/ 3354819 w 3645489"/>
              <a:gd name="connsiteY63" fmla="*/ 532896 h 938623"/>
              <a:gd name="connsiteX64" fmla="*/ 3409319 w 3645489"/>
              <a:gd name="connsiteY64" fmla="*/ 575285 h 938623"/>
              <a:gd name="connsiteX65" fmla="*/ 3445653 w 3645489"/>
              <a:gd name="connsiteY65" fmla="*/ 617674 h 938623"/>
              <a:gd name="connsiteX66" fmla="*/ 3475931 w 3645489"/>
              <a:gd name="connsiteY66" fmla="*/ 647953 h 938623"/>
              <a:gd name="connsiteX67" fmla="*/ 3512265 w 3645489"/>
              <a:gd name="connsiteY67" fmla="*/ 690342 h 938623"/>
              <a:gd name="connsiteX68" fmla="*/ 3524376 w 3645489"/>
              <a:gd name="connsiteY68" fmla="*/ 708509 h 938623"/>
              <a:gd name="connsiteX69" fmla="*/ 3536488 w 3645489"/>
              <a:gd name="connsiteY69" fmla="*/ 720620 h 938623"/>
              <a:gd name="connsiteX70" fmla="*/ 3554654 w 3645489"/>
              <a:gd name="connsiteY70" fmla="*/ 744843 h 938623"/>
              <a:gd name="connsiteX71" fmla="*/ 3578877 w 3645489"/>
              <a:gd name="connsiteY71" fmla="*/ 787232 h 938623"/>
              <a:gd name="connsiteX72" fmla="*/ 3584933 w 3645489"/>
              <a:gd name="connsiteY72" fmla="*/ 805399 h 938623"/>
              <a:gd name="connsiteX73" fmla="*/ 3609155 w 3645489"/>
              <a:gd name="connsiteY73" fmla="*/ 841733 h 938623"/>
              <a:gd name="connsiteX74" fmla="*/ 3621266 w 3645489"/>
              <a:gd name="connsiteY74" fmla="*/ 859900 h 938623"/>
              <a:gd name="connsiteX75" fmla="*/ 3639433 w 3645489"/>
              <a:gd name="connsiteY75" fmla="*/ 914400 h 938623"/>
              <a:gd name="connsiteX76" fmla="*/ 3645489 w 3645489"/>
              <a:gd name="connsiteY76" fmla="*/ 932567 h 93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645489" h="938623">
                <a:moveTo>
                  <a:pt x="0" y="938623"/>
                </a:moveTo>
                <a:cubicBezTo>
                  <a:pt x="40371" y="823566"/>
                  <a:pt x="65443" y="701936"/>
                  <a:pt x="121113" y="593452"/>
                </a:cubicBezTo>
                <a:cubicBezTo>
                  <a:pt x="145876" y="545196"/>
                  <a:pt x="196519" y="515403"/>
                  <a:pt x="236170" y="478395"/>
                </a:cubicBezTo>
                <a:cubicBezTo>
                  <a:pt x="325446" y="395071"/>
                  <a:pt x="274523" y="451221"/>
                  <a:pt x="357282" y="387561"/>
                </a:cubicBezTo>
                <a:cubicBezTo>
                  <a:pt x="366333" y="380599"/>
                  <a:pt x="372588" y="370471"/>
                  <a:pt x="381505" y="363338"/>
                </a:cubicBezTo>
                <a:cubicBezTo>
                  <a:pt x="421454" y="331379"/>
                  <a:pt x="407236" y="347319"/>
                  <a:pt x="442061" y="327004"/>
                </a:cubicBezTo>
                <a:cubicBezTo>
                  <a:pt x="458510" y="317409"/>
                  <a:pt x="474057" y="306321"/>
                  <a:pt x="490506" y="296726"/>
                </a:cubicBezTo>
                <a:cubicBezTo>
                  <a:pt x="498304" y="292177"/>
                  <a:pt x="507074" y="289399"/>
                  <a:pt x="514729" y="284615"/>
                </a:cubicBezTo>
                <a:cubicBezTo>
                  <a:pt x="523288" y="279266"/>
                  <a:pt x="530065" y="271233"/>
                  <a:pt x="538951" y="266448"/>
                </a:cubicBezTo>
                <a:cubicBezTo>
                  <a:pt x="556455" y="257023"/>
                  <a:pt x="575999" y="251745"/>
                  <a:pt x="593452" y="242225"/>
                </a:cubicBezTo>
                <a:cubicBezTo>
                  <a:pt x="699571" y="184342"/>
                  <a:pt x="636798" y="202624"/>
                  <a:pt x="696397" y="187725"/>
                </a:cubicBezTo>
                <a:cubicBezTo>
                  <a:pt x="753382" y="159234"/>
                  <a:pt x="685279" y="192590"/>
                  <a:pt x="793288" y="145335"/>
                </a:cubicBezTo>
                <a:cubicBezTo>
                  <a:pt x="871838" y="110969"/>
                  <a:pt x="740110" y="162972"/>
                  <a:pt x="859899" y="115057"/>
                </a:cubicBezTo>
                <a:cubicBezTo>
                  <a:pt x="865826" y="112686"/>
                  <a:pt x="872199" y="111516"/>
                  <a:pt x="878066" y="109002"/>
                </a:cubicBezTo>
                <a:cubicBezTo>
                  <a:pt x="886364" y="105446"/>
                  <a:pt x="893725" y="99745"/>
                  <a:pt x="902289" y="96890"/>
                </a:cubicBezTo>
                <a:cubicBezTo>
                  <a:pt x="918080" y="91626"/>
                  <a:pt x="934765" y="89476"/>
                  <a:pt x="950734" y="84779"/>
                </a:cubicBezTo>
                <a:cubicBezTo>
                  <a:pt x="969106" y="79376"/>
                  <a:pt x="986822" y="71873"/>
                  <a:pt x="1005235" y="66612"/>
                </a:cubicBezTo>
                <a:cubicBezTo>
                  <a:pt x="1015132" y="63784"/>
                  <a:pt x="1025528" y="63053"/>
                  <a:pt x="1035513" y="60557"/>
                </a:cubicBezTo>
                <a:cubicBezTo>
                  <a:pt x="1059522" y="54555"/>
                  <a:pt x="1147517" y="27259"/>
                  <a:pt x="1156625" y="24223"/>
                </a:cubicBezTo>
                <a:cubicBezTo>
                  <a:pt x="1162681" y="22204"/>
                  <a:pt x="1168512" y="19309"/>
                  <a:pt x="1174792" y="18167"/>
                </a:cubicBezTo>
                <a:cubicBezTo>
                  <a:pt x="1190803" y="15256"/>
                  <a:pt x="1207106" y="14263"/>
                  <a:pt x="1223237" y="12112"/>
                </a:cubicBezTo>
                <a:cubicBezTo>
                  <a:pt x="1348760" y="-4624"/>
                  <a:pt x="1175047" y="17379"/>
                  <a:pt x="1314072" y="0"/>
                </a:cubicBezTo>
                <a:cubicBezTo>
                  <a:pt x="1448283" y="2918"/>
                  <a:pt x="1557037" y="1118"/>
                  <a:pt x="1683465" y="12112"/>
                </a:cubicBezTo>
                <a:cubicBezTo>
                  <a:pt x="1696288" y="13227"/>
                  <a:pt x="1759464" y="21751"/>
                  <a:pt x="1774299" y="24223"/>
                </a:cubicBezTo>
                <a:cubicBezTo>
                  <a:pt x="1784452" y="25915"/>
                  <a:pt x="1794425" y="28586"/>
                  <a:pt x="1804578" y="30278"/>
                </a:cubicBezTo>
                <a:cubicBezTo>
                  <a:pt x="1818657" y="32624"/>
                  <a:pt x="1832911" y="33854"/>
                  <a:pt x="1846967" y="36334"/>
                </a:cubicBezTo>
                <a:cubicBezTo>
                  <a:pt x="1867239" y="39911"/>
                  <a:pt x="1887553" y="43452"/>
                  <a:pt x="1907523" y="48445"/>
                </a:cubicBezTo>
                <a:cubicBezTo>
                  <a:pt x="1929294" y="53888"/>
                  <a:pt x="1938965" y="56714"/>
                  <a:pt x="1962024" y="60557"/>
                </a:cubicBezTo>
                <a:cubicBezTo>
                  <a:pt x="1976103" y="62903"/>
                  <a:pt x="1990283" y="64594"/>
                  <a:pt x="2004413" y="66612"/>
                </a:cubicBezTo>
                <a:cubicBezTo>
                  <a:pt x="2012487" y="70649"/>
                  <a:pt x="2019927" y="76348"/>
                  <a:pt x="2028636" y="78723"/>
                </a:cubicBezTo>
                <a:cubicBezTo>
                  <a:pt x="2040519" y="81964"/>
                  <a:pt x="2119080" y="90119"/>
                  <a:pt x="2125526" y="90835"/>
                </a:cubicBezTo>
                <a:cubicBezTo>
                  <a:pt x="2170371" y="102045"/>
                  <a:pt x="2132036" y="93494"/>
                  <a:pt x="2198193" y="102946"/>
                </a:cubicBezTo>
                <a:cubicBezTo>
                  <a:pt x="2210348" y="104683"/>
                  <a:pt x="2222372" y="107266"/>
                  <a:pt x="2234527" y="109002"/>
                </a:cubicBezTo>
                <a:cubicBezTo>
                  <a:pt x="2250637" y="111303"/>
                  <a:pt x="2266887" y="112582"/>
                  <a:pt x="2282972" y="115057"/>
                </a:cubicBezTo>
                <a:cubicBezTo>
                  <a:pt x="2293145" y="116622"/>
                  <a:pt x="2303123" y="119272"/>
                  <a:pt x="2313250" y="121113"/>
                </a:cubicBezTo>
                <a:cubicBezTo>
                  <a:pt x="2325330" y="123310"/>
                  <a:pt x="2337429" y="125433"/>
                  <a:pt x="2349584" y="127169"/>
                </a:cubicBezTo>
                <a:cubicBezTo>
                  <a:pt x="2365694" y="129470"/>
                  <a:pt x="2381944" y="130749"/>
                  <a:pt x="2398029" y="133224"/>
                </a:cubicBezTo>
                <a:cubicBezTo>
                  <a:pt x="2452482" y="141601"/>
                  <a:pt x="2404084" y="136252"/>
                  <a:pt x="2464641" y="151391"/>
                </a:cubicBezTo>
                <a:cubicBezTo>
                  <a:pt x="2476553" y="154369"/>
                  <a:pt x="2488935" y="155039"/>
                  <a:pt x="2500975" y="157447"/>
                </a:cubicBezTo>
                <a:cubicBezTo>
                  <a:pt x="2519224" y="161097"/>
                  <a:pt x="2537361" y="165296"/>
                  <a:pt x="2555476" y="169558"/>
                </a:cubicBezTo>
                <a:cubicBezTo>
                  <a:pt x="2571679" y="173370"/>
                  <a:pt x="2587599" y="178405"/>
                  <a:pt x="2603921" y="181669"/>
                </a:cubicBezTo>
                <a:cubicBezTo>
                  <a:pt x="2617917" y="184468"/>
                  <a:pt x="2632180" y="185706"/>
                  <a:pt x="2646310" y="187725"/>
                </a:cubicBezTo>
                <a:cubicBezTo>
                  <a:pt x="2654384" y="191762"/>
                  <a:pt x="2661824" y="197461"/>
                  <a:pt x="2670533" y="199836"/>
                </a:cubicBezTo>
                <a:cubicBezTo>
                  <a:pt x="2684303" y="203592"/>
                  <a:pt x="2698815" y="203722"/>
                  <a:pt x="2712922" y="205892"/>
                </a:cubicBezTo>
                <a:cubicBezTo>
                  <a:pt x="2725058" y="207759"/>
                  <a:pt x="2737145" y="209929"/>
                  <a:pt x="2749256" y="211947"/>
                </a:cubicBezTo>
                <a:cubicBezTo>
                  <a:pt x="2798922" y="228503"/>
                  <a:pt x="2720269" y="202800"/>
                  <a:pt x="2815868" y="230114"/>
                </a:cubicBezTo>
                <a:cubicBezTo>
                  <a:pt x="2828143" y="233621"/>
                  <a:pt x="2840090" y="238188"/>
                  <a:pt x="2852201" y="242225"/>
                </a:cubicBezTo>
                <a:cubicBezTo>
                  <a:pt x="2858257" y="244244"/>
                  <a:pt x="2864175" y="246733"/>
                  <a:pt x="2870368" y="248281"/>
                </a:cubicBezTo>
                <a:cubicBezTo>
                  <a:pt x="2878442" y="250300"/>
                  <a:pt x="2886695" y="251705"/>
                  <a:pt x="2894591" y="254337"/>
                </a:cubicBezTo>
                <a:cubicBezTo>
                  <a:pt x="2904903" y="257774"/>
                  <a:pt x="2914691" y="262631"/>
                  <a:pt x="2924869" y="266448"/>
                </a:cubicBezTo>
                <a:cubicBezTo>
                  <a:pt x="2930846" y="268689"/>
                  <a:pt x="2936922" y="270670"/>
                  <a:pt x="2943036" y="272504"/>
                </a:cubicBezTo>
                <a:cubicBezTo>
                  <a:pt x="2979021" y="283300"/>
                  <a:pt x="2979328" y="283091"/>
                  <a:pt x="3009648" y="290671"/>
                </a:cubicBezTo>
                <a:cubicBezTo>
                  <a:pt x="3015704" y="294708"/>
                  <a:pt x="3021305" y="299527"/>
                  <a:pt x="3027815" y="302782"/>
                </a:cubicBezTo>
                <a:cubicBezTo>
                  <a:pt x="3033524" y="305637"/>
                  <a:pt x="3040508" y="305553"/>
                  <a:pt x="3045982" y="308837"/>
                </a:cubicBezTo>
                <a:cubicBezTo>
                  <a:pt x="3087544" y="333774"/>
                  <a:pt x="3024796" y="309851"/>
                  <a:pt x="3076260" y="327004"/>
                </a:cubicBezTo>
                <a:cubicBezTo>
                  <a:pt x="3117339" y="354392"/>
                  <a:pt x="3067152" y="320174"/>
                  <a:pt x="3124705" y="363338"/>
                </a:cubicBezTo>
                <a:cubicBezTo>
                  <a:pt x="3130527" y="367705"/>
                  <a:pt x="3136950" y="371219"/>
                  <a:pt x="3142872" y="375449"/>
                </a:cubicBezTo>
                <a:cubicBezTo>
                  <a:pt x="3183124" y="404201"/>
                  <a:pt x="3152372" y="385348"/>
                  <a:pt x="3203428" y="417839"/>
                </a:cubicBezTo>
                <a:cubicBezTo>
                  <a:pt x="3213358" y="424158"/>
                  <a:pt x="3223913" y="429477"/>
                  <a:pt x="3233706" y="436006"/>
                </a:cubicBezTo>
                <a:cubicBezTo>
                  <a:pt x="3242104" y="441604"/>
                  <a:pt x="3249370" y="448823"/>
                  <a:pt x="3257929" y="454172"/>
                </a:cubicBezTo>
                <a:cubicBezTo>
                  <a:pt x="3265584" y="458956"/>
                  <a:pt x="3275102" y="460645"/>
                  <a:pt x="3282151" y="466284"/>
                </a:cubicBezTo>
                <a:cubicBezTo>
                  <a:pt x="3295526" y="476984"/>
                  <a:pt x="3304782" y="492341"/>
                  <a:pt x="3318485" y="502618"/>
                </a:cubicBezTo>
                <a:cubicBezTo>
                  <a:pt x="3326559" y="508673"/>
                  <a:pt x="3334954" y="514323"/>
                  <a:pt x="3342707" y="520784"/>
                </a:cubicBezTo>
                <a:cubicBezTo>
                  <a:pt x="3347093" y="524439"/>
                  <a:pt x="3350360" y="529329"/>
                  <a:pt x="3354819" y="532896"/>
                </a:cubicBezTo>
                <a:cubicBezTo>
                  <a:pt x="3414913" y="580971"/>
                  <a:pt x="3304989" y="481387"/>
                  <a:pt x="3409319" y="575285"/>
                </a:cubicBezTo>
                <a:cubicBezTo>
                  <a:pt x="3469150" y="629134"/>
                  <a:pt x="3407793" y="574405"/>
                  <a:pt x="3445653" y="617674"/>
                </a:cubicBezTo>
                <a:cubicBezTo>
                  <a:pt x="3455052" y="628416"/>
                  <a:pt x="3467367" y="636534"/>
                  <a:pt x="3475931" y="647953"/>
                </a:cubicBezTo>
                <a:cubicBezTo>
                  <a:pt x="3543986" y="738691"/>
                  <a:pt x="3448989" y="614410"/>
                  <a:pt x="3512265" y="690342"/>
                </a:cubicBezTo>
                <a:cubicBezTo>
                  <a:pt x="3516924" y="695933"/>
                  <a:pt x="3519829" y="702826"/>
                  <a:pt x="3524376" y="708509"/>
                </a:cubicBezTo>
                <a:cubicBezTo>
                  <a:pt x="3527943" y="712967"/>
                  <a:pt x="3532833" y="716234"/>
                  <a:pt x="3536488" y="720620"/>
                </a:cubicBezTo>
                <a:cubicBezTo>
                  <a:pt x="3542949" y="728373"/>
                  <a:pt x="3548599" y="736769"/>
                  <a:pt x="3554654" y="744843"/>
                </a:cubicBezTo>
                <a:cubicBezTo>
                  <a:pt x="3567462" y="796072"/>
                  <a:pt x="3550014" y="743939"/>
                  <a:pt x="3578877" y="787232"/>
                </a:cubicBezTo>
                <a:cubicBezTo>
                  <a:pt x="3582418" y="792543"/>
                  <a:pt x="3581833" y="799819"/>
                  <a:pt x="3584933" y="805399"/>
                </a:cubicBezTo>
                <a:cubicBezTo>
                  <a:pt x="3592002" y="818123"/>
                  <a:pt x="3601081" y="829622"/>
                  <a:pt x="3609155" y="841733"/>
                </a:cubicBezTo>
                <a:cubicBezTo>
                  <a:pt x="3613192" y="847789"/>
                  <a:pt x="3618964" y="852996"/>
                  <a:pt x="3621266" y="859900"/>
                </a:cubicBezTo>
                <a:lnTo>
                  <a:pt x="3639433" y="914400"/>
                </a:lnTo>
                <a:lnTo>
                  <a:pt x="3645489" y="93256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Content Placeholder 2">
            <a:extLst>
              <a:ext uri="{FF2B5EF4-FFF2-40B4-BE49-F238E27FC236}">
                <a16:creationId xmlns:a16="http://schemas.microsoft.com/office/drawing/2014/main" id="{99C3BF8B-259B-654F-9F69-F47302F94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697" y="1607063"/>
            <a:ext cx="3836107" cy="1142763"/>
          </a:xfrm>
        </p:spPr>
        <p:txBody>
          <a:bodyPr>
            <a:normAutofit fontScale="70000" lnSpcReduction="20000"/>
          </a:bodyPr>
          <a:lstStyle/>
          <a:p>
            <a:r>
              <a:rPr lang="en-US" sz="2400"/>
              <a:t>Replace spines by direct optical links</a:t>
            </a:r>
          </a:p>
          <a:p>
            <a:pPr lvl="1"/>
            <a:r>
              <a:rPr lang="en-US" sz="2000">
                <a:solidFill>
                  <a:schemeClr val="accent1"/>
                </a:solidFill>
              </a:rPr>
              <a:t>Reduced bisection bandwidth but reduced cost</a:t>
            </a:r>
          </a:p>
          <a:p>
            <a:r>
              <a:rPr lang="en-US" sz="2400"/>
              <a:t>WCMP, non-shortest path routing to utilize links effectively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9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FAC9C-B8A2-9141-B14E-C1AC18378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Resilience</a:t>
            </a:r>
          </a:p>
        </p:txBody>
      </p:sp>
      <p:sp>
        <p:nvSpPr>
          <p:cNvPr id="468" name="Rectangle 467">
            <a:extLst>
              <a:ext uri="{FF2B5EF4-FFF2-40B4-BE49-F238E27FC236}">
                <a16:creationId xmlns:a16="http://schemas.microsoft.com/office/drawing/2014/main" id="{F66487ED-2B04-1F4D-8DCF-05DD15FC35D5}"/>
              </a:ext>
            </a:extLst>
          </p:cNvPr>
          <p:cNvSpPr/>
          <p:nvPr/>
        </p:nvSpPr>
        <p:spPr>
          <a:xfrm>
            <a:off x="1164876" y="2128286"/>
            <a:ext cx="175613" cy="163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Rectangle 468">
            <a:extLst>
              <a:ext uri="{FF2B5EF4-FFF2-40B4-BE49-F238E27FC236}">
                <a16:creationId xmlns:a16="http://schemas.microsoft.com/office/drawing/2014/main" id="{92A8373B-C3BF-0045-A792-A6FFFB27D6B6}"/>
              </a:ext>
            </a:extLst>
          </p:cNvPr>
          <p:cNvSpPr/>
          <p:nvPr/>
        </p:nvSpPr>
        <p:spPr>
          <a:xfrm>
            <a:off x="1418203" y="1595286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0" name="Rectangle 469">
            <a:extLst>
              <a:ext uri="{FF2B5EF4-FFF2-40B4-BE49-F238E27FC236}">
                <a16:creationId xmlns:a16="http://schemas.microsoft.com/office/drawing/2014/main" id="{2883DB83-B777-B145-9986-F05F19D7A190}"/>
              </a:ext>
            </a:extLst>
          </p:cNvPr>
          <p:cNvSpPr/>
          <p:nvPr/>
        </p:nvSpPr>
        <p:spPr>
          <a:xfrm>
            <a:off x="1652354" y="1595286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Rectangle 470">
            <a:extLst>
              <a:ext uri="{FF2B5EF4-FFF2-40B4-BE49-F238E27FC236}">
                <a16:creationId xmlns:a16="http://schemas.microsoft.com/office/drawing/2014/main" id="{8BCED4B8-99B9-774D-ADFF-9929DF67D86C}"/>
              </a:ext>
            </a:extLst>
          </p:cNvPr>
          <p:cNvSpPr/>
          <p:nvPr/>
        </p:nvSpPr>
        <p:spPr>
          <a:xfrm>
            <a:off x="2364899" y="1595286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2" name="TextBox 471">
            <a:extLst>
              <a:ext uri="{FF2B5EF4-FFF2-40B4-BE49-F238E27FC236}">
                <a16:creationId xmlns:a16="http://schemas.microsoft.com/office/drawing/2014/main" id="{D964B57D-F847-044C-A545-8D6023CFE38A}"/>
              </a:ext>
            </a:extLst>
          </p:cNvPr>
          <p:cNvSpPr txBox="1"/>
          <p:nvPr/>
        </p:nvSpPr>
        <p:spPr>
          <a:xfrm>
            <a:off x="1827967" y="1538537"/>
            <a:ext cx="510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 8..</a:t>
            </a:r>
          </a:p>
        </p:txBody>
      </p:sp>
      <p:sp>
        <p:nvSpPr>
          <p:cNvPr id="473" name="TextBox 472">
            <a:extLst>
              <a:ext uri="{FF2B5EF4-FFF2-40B4-BE49-F238E27FC236}">
                <a16:creationId xmlns:a16="http://schemas.microsoft.com/office/drawing/2014/main" id="{E3BE5DF7-AA31-D249-9119-B9D17F63EF39}"/>
              </a:ext>
            </a:extLst>
          </p:cNvPr>
          <p:cNvSpPr txBox="1"/>
          <p:nvPr/>
        </p:nvSpPr>
        <p:spPr>
          <a:xfrm>
            <a:off x="1909717" y="2057177"/>
            <a:ext cx="491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..32..</a:t>
            </a:r>
          </a:p>
        </p:txBody>
      </p:sp>
      <p:cxnSp>
        <p:nvCxnSpPr>
          <p:cNvPr id="474" name="Straight Connector 473">
            <a:extLst>
              <a:ext uri="{FF2B5EF4-FFF2-40B4-BE49-F238E27FC236}">
                <a16:creationId xmlns:a16="http://schemas.microsoft.com/office/drawing/2014/main" id="{73F126A1-9E81-A840-94A1-B44507892248}"/>
              </a:ext>
            </a:extLst>
          </p:cNvPr>
          <p:cNvCxnSpPr>
            <a:stCxn id="468" idx="0"/>
            <a:endCxn id="469" idx="2"/>
          </p:cNvCxnSpPr>
          <p:nvPr/>
        </p:nvCxnSpPr>
        <p:spPr>
          <a:xfrm flipV="1">
            <a:off x="1252683" y="1758788"/>
            <a:ext cx="253327" cy="369498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Straight Connector 474">
            <a:extLst>
              <a:ext uri="{FF2B5EF4-FFF2-40B4-BE49-F238E27FC236}">
                <a16:creationId xmlns:a16="http://schemas.microsoft.com/office/drawing/2014/main" id="{A0741CEB-4A41-9F40-A070-3ED4EF37A0AC}"/>
              </a:ext>
            </a:extLst>
          </p:cNvPr>
          <p:cNvCxnSpPr>
            <a:stCxn id="468" idx="0"/>
            <a:endCxn id="470" idx="2"/>
          </p:cNvCxnSpPr>
          <p:nvPr/>
        </p:nvCxnSpPr>
        <p:spPr>
          <a:xfrm flipV="1">
            <a:off x="1252683" y="1758788"/>
            <a:ext cx="487478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Straight Connector 475">
            <a:extLst>
              <a:ext uri="{FF2B5EF4-FFF2-40B4-BE49-F238E27FC236}">
                <a16:creationId xmlns:a16="http://schemas.microsoft.com/office/drawing/2014/main" id="{13C698E4-EF47-6C4E-8AF8-B539F5ECA747}"/>
              </a:ext>
            </a:extLst>
          </p:cNvPr>
          <p:cNvCxnSpPr>
            <a:stCxn id="468" idx="0"/>
            <a:endCxn id="471" idx="2"/>
          </p:cNvCxnSpPr>
          <p:nvPr/>
        </p:nvCxnSpPr>
        <p:spPr>
          <a:xfrm flipV="1">
            <a:off x="1252683" y="1758788"/>
            <a:ext cx="1200023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Straight Connector 476">
            <a:extLst>
              <a:ext uri="{FF2B5EF4-FFF2-40B4-BE49-F238E27FC236}">
                <a16:creationId xmlns:a16="http://schemas.microsoft.com/office/drawing/2014/main" id="{EDC93685-857A-5647-A062-6B946E055ADD}"/>
              </a:ext>
            </a:extLst>
          </p:cNvPr>
          <p:cNvCxnSpPr>
            <a:cxnSpLocks/>
            <a:endCxn id="469" idx="2"/>
          </p:cNvCxnSpPr>
          <p:nvPr/>
        </p:nvCxnSpPr>
        <p:spPr>
          <a:xfrm flipH="1" flipV="1">
            <a:off x="1506010" y="1758788"/>
            <a:ext cx="55512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Straight Connector 477">
            <a:extLst>
              <a:ext uri="{FF2B5EF4-FFF2-40B4-BE49-F238E27FC236}">
                <a16:creationId xmlns:a16="http://schemas.microsoft.com/office/drawing/2014/main" id="{D3445D4D-622E-C845-B91A-7840587DE0BE}"/>
              </a:ext>
            </a:extLst>
          </p:cNvPr>
          <p:cNvCxnSpPr>
            <a:cxnSpLocks/>
            <a:endCxn id="470" idx="2"/>
          </p:cNvCxnSpPr>
          <p:nvPr/>
        </p:nvCxnSpPr>
        <p:spPr>
          <a:xfrm flipV="1">
            <a:off x="1561522" y="1758788"/>
            <a:ext cx="178639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" name="Straight Connector 478">
            <a:extLst>
              <a:ext uri="{FF2B5EF4-FFF2-40B4-BE49-F238E27FC236}">
                <a16:creationId xmlns:a16="http://schemas.microsoft.com/office/drawing/2014/main" id="{2E0CC71B-7E11-6A42-932A-201C9E27DB61}"/>
              </a:ext>
            </a:extLst>
          </p:cNvPr>
          <p:cNvCxnSpPr>
            <a:cxnSpLocks/>
            <a:endCxn id="471" idx="2"/>
          </p:cNvCxnSpPr>
          <p:nvPr/>
        </p:nvCxnSpPr>
        <p:spPr>
          <a:xfrm flipV="1">
            <a:off x="1561522" y="1758788"/>
            <a:ext cx="891184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8101FEB0-4BF1-6C4C-8E09-E8E85CFBECB0}"/>
              </a:ext>
            </a:extLst>
          </p:cNvPr>
          <p:cNvCxnSpPr>
            <a:cxnSpLocks/>
            <a:endCxn id="469" idx="2"/>
          </p:cNvCxnSpPr>
          <p:nvPr/>
        </p:nvCxnSpPr>
        <p:spPr>
          <a:xfrm flipH="1" flipV="1">
            <a:off x="1506010" y="1758788"/>
            <a:ext cx="1273701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6E602837-87D1-5C45-8E8E-4E3F1F328459}"/>
              </a:ext>
            </a:extLst>
          </p:cNvPr>
          <p:cNvCxnSpPr>
            <a:cxnSpLocks/>
            <a:endCxn id="470" idx="2"/>
          </p:cNvCxnSpPr>
          <p:nvPr/>
        </p:nvCxnSpPr>
        <p:spPr>
          <a:xfrm flipH="1" flipV="1">
            <a:off x="1740161" y="1758788"/>
            <a:ext cx="1039550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Straight Connector 481">
            <a:extLst>
              <a:ext uri="{FF2B5EF4-FFF2-40B4-BE49-F238E27FC236}">
                <a16:creationId xmlns:a16="http://schemas.microsoft.com/office/drawing/2014/main" id="{1980F70C-4E81-0444-AF7B-11245514A2BC}"/>
              </a:ext>
            </a:extLst>
          </p:cNvPr>
          <p:cNvCxnSpPr>
            <a:cxnSpLocks/>
            <a:stCxn id="494" idx="0"/>
            <a:endCxn id="471" idx="2"/>
          </p:cNvCxnSpPr>
          <p:nvPr/>
        </p:nvCxnSpPr>
        <p:spPr>
          <a:xfrm flipH="1" flipV="1">
            <a:off x="2452706" y="1758788"/>
            <a:ext cx="314895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Straight Connector 484">
            <a:extLst>
              <a:ext uri="{FF2B5EF4-FFF2-40B4-BE49-F238E27FC236}">
                <a16:creationId xmlns:a16="http://schemas.microsoft.com/office/drawing/2014/main" id="{38A534A2-25DB-B843-8D8A-FCC9DE460303}"/>
              </a:ext>
            </a:extLst>
          </p:cNvPr>
          <p:cNvCxnSpPr>
            <a:cxnSpLocks/>
          </p:cNvCxnSpPr>
          <p:nvPr/>
        </p:nvCxnSpPr>
        <p:spPr>
          <a:xfrm>
            <a:off x="1229221" y="2291788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Straight Connector 485">
            <a:extLst>
              <a:ext uri="{FF2B5EF4-FFF2-40B4-BE49-F238E27FC236}">
                <a16:creationId xmlns:a16="http://schemas.microsoft.com/office/drawing/2014/main" id="{F156AA6C-A138-8947-B470-5F8C77B4F2AB}"/>
              </a:ext>
            </a:extLst>
          </p:cNvPr>
          <p:cNvCxnSpPr/>
          <p:nvPr/>
        </p:nvCxnSpPr>
        <p:spPr>
          <a:xfrm>
            <a:off x="1177747" y="2291788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7" name="Straight Connector 486">
            <a:extLst>
              <a:ext uri="{FF2B5EF4-FFF2-40B4-BE49-F238E27FC236}">
                <a16:creationId xmlns:a16="http://schemas.microsoft.com/office/drawing/2014/main" id="{E9EE8671-A31E-1B4D-9584-AEF56B23F1C5}"/>
              </a:ext>
            </a:extLst>
          </p:cNvPr>
          <p:cNvCxnSpPr/>
          <p:nvPr/>
        </p:nvCxnSpPr>
        <p:spPr>
          <a:xfrm>
            <a:off x="1273124" y="2291788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8" name="Group 487">
            <a:extLst>
              <a:ext uri="{FF2B5EF4-FFF2-40B4-BE49-F238E27FC236}">
                <a16:creationId xmlns:a16="http://schemas.microsoft.com/office/drawing/2014/main" id="{D5C4D4C3-7518-554E-B977-572ACE193CD6}"/>
              </a:ext>
            </a:extLst>
          </p:cNvPr>
          <p:cNvGrpSpPr/>
          <p:nvPr/>
        </p:nvGrpSpPr>
        <p:grpSpPr>
          <a:xfrm>
            <a:off x="1485579" y="2128286"/>
            <a:ext cx="175613" cy="356594"/>
            <a:chOff x="1999365" y="4023280"/>
            <a:chExt cx="175613" cy="356594"/>
          </a:xfrm>
        </p:grpSpPr>
        <p:sp>
          <p:nvSpPr>
            <p:cNvPr id="489" name="Rectangle 488">
              <a:extLst>
                <a:ext uri="{FF2B5EF4-FFF2-40B4-BE49-F238E27FC236}">
                  <a16:creationId xmlns:a16="http://schemas.microsoft.com/office/drawing/2014/main" id="{23D16BAA-9114-6449-91B8-989B5D9BC5FA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0" name="Straight Connector 489">
              <a:extLst>
                <a:ext uri="{FF2B5EF4-FFF2-40B4-BE49-F238E27FC236}">
                  <a16:creationId xmlns:a16="http://schemas.microsoft.com/office/drawing/2014/main" id="{52087EC1-88A7-F54B-8BA4-F098E538A197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>
              <a:extLst>
                <a:ext uri="{FF2B5EF4-FFF2-40B4-BE49-F238E27FC236}">
                  <a16:creationId xmlns:a16="http://schemas.microsoft.com/office/drawing/2014/main" id="{430A845F-E301-B943-B037-33CC153E16E9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>
              <a:extLst>
                <a:ext uri="{FF2B5EF4-FFF2-40B4-BE49-F238E27FC236}">
                  <a16:creationId xmlns:a16="http://schemas.microsoft.com/office/drawing/2014/main" id="{CD156C1C-2851-0541-A32E-D14C12188665}"/>
                </a:ext>
              </a:extLst>
            </p:cNvPr>
            <p:cNvCxnSpPr/>
            <p:nvPr/>
          </p:nvCxnSpPr>
          <p:spPr>
            <a:xfrm>
              <a:off x="2107613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3" name="Group 492">
            <a:extLst>
              <a:ext uri="{FF2B5EF4-FFF2-40B4-BE49-F238E27FC236}">
                <a16:creationId xmlns:a16="http://schemas.microsoft.com/office/drawing/2014/main" id="{F8780630-9B44-9B41-A7FB-4B7BF927C176}"/>
              </a:ext>
            </a:extLst>
          </p:cNvPr>
          <p:cNvGrpSpPr/>
          <p:nvPr/>
        </p:nvGrpSpPr>
        <p:grpSpPr>
          <a:xfrm>
            <a:off x="2679794" y="2128286"/>
            <a:ext cx="175613" cy="356594"/>
            <a:chOff x="1999365" y="4023280"/>
            <a:chExt cx="175613" cy="356594"/>
          </a:xfrm>
        </p:grpSpPr>
        <p:sp>
          <p:nvSpPr>
            <p:cNvPr id="494" name="Rectangle 493">
              <a:extLst>
                <a:ext uri="{FF2B5EF4-FFF2-40B4-BE49-F238E27FC236}">
                  <a16:creationId xmlns:a16="http://schemas.microsoft.com/office/drawing/2014/main" id="{657002F9-7647-534E-860E-4FC0745E6EAE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5" name="Straight Connector 494">
              <a:extLst>
                <a:ext uri="{FF2B5EF4-FFF2-40B4-BE49-F238E27FC236}">
                  <a16:creationId xmlns:a16="http://schemas.microsoft.com/office/drawing/2014/main" id="{FB08312C-1A12-414D-AE5F-EBBBE6FB39AC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Straight Connector 495">
              <a:extLst>
                <a:ext uri="{FF2B5EF4-FFF2-40B4-BE49-F238E27FC236}">
                  <a16:creationId xmlns:a16="http://schemas.microsoft.com/office/drawing/2014/main" id="{F73000A4-D3C8-2943-8BA5-DD0527B95475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496">
              <a:extLst>
                <a:ext uri="{FF2B5EF4-FFF2-40B4-BE49-F238E27FC236}">
                  <a16:creationId xmlns:a16="http://schemas.microsoft.com/office/drawing/2014/main" id="{7E00CD2C-B21E-B64F-88AD-1D9D8C1DBB2B}"/>
                </a:ext>
              </a:extLst>
            </p:cNvPr>
            <p:cNvCxnSpPr/>
            <p:nvPr/>
          </p:nvCxnSpPr>
          <p:spPr>
            <a:xfrm>
              <a:off x="2115601" y="4184153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8" name="TextBox 497">
            <a:extLst>
              <a:ext uri="{FF2B5EF4-FFF2-40B4-BE49-F238E27FC236}">
                <a16:creationId xmlns:a16="http://schemas.microsoft.com/office/drawing/2014/main" id="{9883212C-541B-F640-93CC-5E6D7957F9AE}"/>
              </a:ext>
            </a:extLst>
          </p:cNvPr>
          <p:cNvSpPr txBox="1"/>
          <p:nvPr/>
        </p:nvSpPr>
        <p:spPr>
          <a:xfrm>
            <a:off x="816700" y="2533562"/>
            <a:ext cx="2849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/>
              <a:t>Link failure</a:t>
            </a:r>
          </a:p>
        </p:txBody>
      </p:sp>
      <p:sp>
        <p:nvSpPr>
          <p:cNvPr id="499" name="TextBox 498">
            <a:extLst>
              <a:ext uri="{FF2B5EF4-FFF2-40B4-BE49-F238E27FC236}">
                <a16:creationId xmlns:a16="http://schemas.microsoft.com/office/drawing/2014/main" id="{707F0205-E09C-C842-93CC-872AB40E8608}"/>
              </a:ext>
            </a:extLst>
          </p:cNvPr>
          <p:cNvSpPr txBox="1"/>
          <p:nvPr/>
        </p:nvSpPr>
        <p:spPr>
          <a:xfrm>
            <a:off x="748430" y="1542426"/>
            <a:ext cx="594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Spine</a:t>
            </a:r>
          </a:p>
        </p:txBody>
      </p:sp>
      <p:sp>
        <p:nvSpPr>
          <p:cNvPr id="500" name="TextBox 499">
            <a:extLst>
              <a:ext uri="{FF2B5EF4-FFF2-40B4-BE49-F238E27FC236}">
                <a16:creationId xmlns:a16="http://schemas.microsoft.com/office/drawing/2014/main" id="{A4830EF9-E6E3-C549-BC5D-2B2E81EB89B2}"/>
              </a:ext>
            </a:extLst>
          </p:cNvPr>
          <p:cNvSpPr txBox="1"/>
          <p:nvPr/>
        </p:nvSpPr>
        <p:spPr>
          <a:xfrm>
            <a:off x="616353" y="2062872"/>
            <a:ext cx="594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err="1"/>
              <a:t>ToR</a:t>
            </a:r>
            <a:endParaRPr lang="en-US" sz="1200"/>
          </a:p>
        </p:txBody>
      </p:sp>
      <p:cxnSp>
        <p:nvCxnSpPr>
          <p:cNvPr id="502" name="Straight Connector 501">
            <a:extLst>
              <a:ext uri="{FF2B5EF4-FFF2-40B4-BE49-F238E27FC236}">
                <a16:creationId xmlns:a16="http://schemas.microsoft.com/office/drawing/2014/main" id="{DB81CED8-FD24-EF45-ADD4-467985701FBC}"/>
              </a:ext>
            </a:extLst>
          </p:cNvPr>
          <p:cNvCxnSpPr/>
          <p:nvPr/>
        </p:nvCxnSpPr>
        <p:spPr>
          <a:xfrm>
            <a:off x="1319176" y="2287610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Straight Connector 502">
            <a:extLst>
              <a:ext uri="{FF2B5EF4-FFF2-40B4-BE49-F238E27FC236}">
                <a16:creationId xmlns:a16="http://schemas.microsoft.com/office/drawing/2014/main" id="{2D588C88-FCAC-714B-8F47-5265E5468CF3}"/>
              </a:ext>
            </a:extLst>
          </p:cNvPr>
          <p:cNvCxnSpPr/>
          <p:nvPr/>
        </p:nvCxnSpPr>
        <p:spPr>
          <a:xfrm>
            <a:off x="1645512" y="2291788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Connector 503">
            <a:extLst>
              <a:ext uri="{FF2B5EF4-FFF2-40B4-BE49-F238E27FC236}">
                <a16:creationId xmlns:a16="http://schemas.microsoft.com/office/drawing/2014/main" id="{E4D32C9E-D782-7449-9E46-F78A7F188832}"/>
              </a:ext>
            </a:extLst>
          </p:cNvPr>
          <p:cNvCxnSpPr/>
          <p:nvPr/>
        </p:nvCxnSpPr>
        <p:spPr>
          <a:xfrm>
            <a:off x="2838894" y="2291788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5" name="Group 504">
            <a:extLst>
              <a:ext uri="{FF2B5EF4-FFF2-40B4-BE49-F238E27FC236}">
                <a16:creationId xmlns:a16="http://schemas.microsoft.com/office/drawing/2014/main" id="{74A06A28-0439-2545-958A-2E5F9D462B9A}"/>
              </a:ext>
            </a:extLst>
          </p:cNvPr>
          <p:cNvGrpSpPr/>
          <p:nvPr/>
        </p:nvGrpSpPr>
        <p:grpSpPr>
          <a:xfrm>
            <a:off x="2364898" y="2118378"/>
            <a:ext cx="175613" cy="356594"/>
            <a:chOff x="1999365" y="4023280"/>
            <a:chExt cx="175613" cy="356594"/>
          </a:xfrm>
        </p:grpSpPr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id="{4DCB4464-2A24-4E4B-B8B0-93444F49BEFE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7" name="Straight Connector 506">
              <a:extLst>
                <a:ext uri="{FF2B5EF4-FFF2-40B4-BE49-F238E27FC236}">
                  <a16:creationId xmlns:a16="http://schemas.microsoft.com/office/drawing/2014/main" id="{D6EED846-9E4B-9241-9A09-0469A42CA54D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>
              <a:extLst>
                <a:ext uri="{FF2B5EF4-FFF2-40B4-BE49-F238E27FC236}">
                  <a16:creationId xmlns:a16="http://schemas.microsoft.com/office/drawing/2014/main" id="{031AE6A0-AB58-4C4D-897E-97A4973857AC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>
              <a:extLst>
                <a:ext uri="{FF2B5EF4-FFF2-40B4-BE49-F238E27FC236}">
                  <a16:creationId xmlns:a16="http://schemas.microsoft.com/office/drawing/2014/main" id="{8161663D-E4EF-4347-B73B-D05451BE2360}"/>
                </a:ext>
              </a:extLst>
            </p:cNvPr>
            <p:cNvCxnSpPr/>
            <p:nvPr/>
          </p:nvCxnSpPr>
          <p:spPr>
            <a:xfrm>
              <a:off x="2115601" y="4184153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0" name="Straight Connector 509">
            <a:extLst>
              <a:ext uri="{FF2B5EF4-FFF2-40B4-BE49-F238E27FC236}">
                <a16:creationId xmlns:a16="http://schemas.microsoft.com/office/drawing/2014/main" id="{1D539E65-CD22-0E4D-BDA1-DFB44811931D}"/>
              </a:ext>
            </a:extLst>
          </p:cNvPr>
          <p:cNvCxnSpPr/>
          <p:nvPr/>
        </p:nvCxnSpPr>
        <p:spPr>
          <a:xfrm>
            <a:off x="2531977" y="2275504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Connector 510">
            <a:extLst>
              <a:ext uri="{FF2B5EF4-FFF2-40B4-BE49-F238E27FC236}">
                <a16:creationId xmlns:a16="http://schemas.microsoft.com/office/drawing/2014/main" id="{7BDE21BB-485D-D64D-A7B7-4F1EDBC05660}"/>
              </a:ext>
            </a:extLst>
          </p:cNvPr>
          <p:cNvCxnSpPr>
            <a:cxnSpLocks/>
            <a:stCxn id="506" idx="0"/>
            <a:endCxn id="469" idx="2"/>
          </p:cNvCxnSpPr>
          <p:nvPr/>
        </p:nvCxnSpPr>
        <p:spPr>
          <a:xfrm flipH="1" flipV="1">
            <a:off x="1506010" y="1758788"/>
            <a:ext cx="946695" cy="35959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Connector 511">
            <a:extLst>
              <a:ext uri="{FF2B5EF4-FFF2-40B4-BE49-F238E27FC236}">
                <a16:creationId xmlns:a16="http://schemas.microsoft.com/office/drawing/2014/main" id="{E2060D64-7025-0E4B-BEEE-7EE61CFB6226}"/>
              </a:ext>
            </a:extLst>
          </p:cNvPr>
          <p:cNvCxnSpPr>
            <a:cxnSpLocks/>
            <a:stCxn id="506" idx="0"/>
            <a:endCxn id="470" idx="2"/>
          </p:cNvCxnSpPr>
          <p:nvPr/>
        </p:nvCxnSpPr>
        <p:spPr>
          <a:xfrm flipH="1" flipV="1">
            <a:off x="1740161" y="1758788"/>
            <a:ext cx="712544" cy="35959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" name="Straight Connector 512">
            <a:extLst>
              <a:ext uri="{FF2B5EF4-FFF2-40B4-BE49-F238E27FC236}">
                <a16:creationId xmlns:a16="http://schemas.microsoft.com/office/drawing/2014/main" id="{34140774-3FE2-764F-BB8E-F31398CDA395}"/>
              </a:ext>
            </a:extLst>
          </p:cNvPr>
          <p:cNvCxnSpPr>
            <a:cxnSpLocks/>
            <a:stCxn id="506" idx="0"/>
            <a:endCxn id="471" idx="2"/>
          </p:cNvCxnSpPr>
          <p:nvPr/>
        </p:nvCxnSpPr>
        <p:spPr>
          <a:xfrm flipV="1">
            <a:off x="2452705" y="1758788"/>
            <a:ext cx="1" cy="35959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1" name="Rectangle 560">
            <a:extLst>
              <a:ext uri="{FF2B5EF4-FFF2-40B4-BE49-F238E27FC236}">
                <a16:creationId xmlns:a16="http://schemas.microsoft.com/office/drawing/2014/main" id="{67019804-267B-6E4C-8B69-6DAC4CAAA28C}"/>
              </a:ext>
            </a:extLst>
          </p:cNvPr>
          <p:cNvSpPr/>
          <p:nvPr/>
        </p:nvSpPr>
        <p:spPr>
          <a:xfrm>
            <a:off x="1170101" y="3723206"/>
            <a:ext cx="175613" cy="163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2" name="Rectangle 561">
            <a:extLst>
              <a:ext uri="{FF2B5EF4-FFF2-40B4-BE49-F238E27FC236}">
                <a16:creationId xmlns:a16="http://schemas.microsoft.com/office/drawing/2014/main" id="{B24C4840-46DD-7C4A-966F-99187FC99DED}"/>
              </a:ext>
            </a:extLst>
          </p:cNvPr>
          <p:cNvSpPr/>
          <p:nvPr/>
        </p:nvSpPr>
        <p:spPr>
          <a:xfrm>
            <a:off x="1423428" y="3190206"/>
            <a:ext cx="175613" cy="1635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" name="Rectangle 562">
            <a:extLst>
              <a:ext uri="{FF2B5EF4-FFF2-40B4-BE49-F238E27FC236}">
                <a16:creationId xmlns:a16="http://schemas.microsoft.com/office/drawing/2014/main" id="{09D81110-EA9F-7F43-A11D-9730A0C8EC41}"/>
              </a:ext>
            </a:extLst>
          </p:cNvPr>
          <p:cNvSpPr/>
          <p:nvPr/>
        </p:nvSpPr>
        <p:spPr>
          <a:xfrm>
            <a:off x="1657579" y="3190206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4" name="Rectangle 563">
            <a:extLst>
              <a:ext uri="{FF2B5EF4-FFF2-40B4-BE49-F238E27FC236}">
                <a16:creationId xmlns:a16="http://schemas.microsoft.com/office/drawing/2014/main" id="{060E8875-6E6A-544B-A315-3A4101591D4D}"/>
              </a:ext>
            </a:extLst>
          </p:cNvPr>
          <p:cNvSpPr/>
          <p:nvPr/>
        </p:nvSpPr>
        <p:spPr>
          <a:xfrm>
            <a:off x="2370124" y="3190206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5" name="TextBox 564">
            <a:extLst>
              <a:ext uri="{FF2B5EF4-FFF2-40B4-BE49-F238E27FC236}">
                <a16:creationId xmlns:a16="http://schemas.microsoft.com/office/drawing/2014/main" id="{C0824826-2632-4B40-AB48-68AD000BD6B2}"/>
              </a:ext>
            </a:extLst>
          </p:cNvPr>
          <p:cNvSpPr txBox="1"/>
          <p:nvPr/>
        </p:nvSpPr>
        <p:spPr>
          <a:xfrm>
            <a:off x="1833192" y="3133457"/>
            <a:ext cx="510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 8..</a:t>
            </a:r>
          </a:p>
        </p:txBody>
      </p:sp>
      <p:sp>
        <p:nvSpPr>
          <p:cNvPr id="566" name="TextBox 565">
            <a:extLst>
              <a:ext uri="{FF2B5EF4-FFF2-40B4-BE49-F238E27FC236}">
                <a16:creationId xmlns:a16="http://schemas.microsoft.com/office/drawing/2014/main" id="{DD1A2555-00C4-B84A-A60F-57387539F137}"/>
              </a:ext>
            </a:extLst>
          </p:cNvPr>
          <p:cNvSpPr txBox="1"/>
          <p:nvPr/>
        </p:nvSpPr>
        <p:spPr>
          <a:xfrm>
            <a:off x="1914942" y="3652097"/>
            <a:ext cx="491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..32..</a:t>
            </a:r>
          </a:p>
        </p:txBody>
      </p:sp>
      <p:cxnSp>
        <p:nvCxnSpPr>
          <p:cNvPr id="567" name="Straight Connector 566">
            <a:extLst>
              <a:ext uri="{FF2B5EF4-FFF2-40B4-BE49-F238E27FC236}">
                <a16:creationId xmlns:a16="http://schemas.microsoft.com/office/drawing/2014/main" id="{4DD6441B-0B0E-0449-9334-6875AB5EB121}"/>
              </a:ext>
            </a:extLst>
          </p:cNvPr>
          <p:cNvCxnSpPr>
            <a:stCxn id="561" idx="0"/>
            <a:endCxn id="562" idx="2"/>
          </p:cNvCxnSpPr>
          <p:nvPr/>
        </p:nvCxnSpPr>
        <p:spPr>
          <a:xfrm flipV="1">
            <a:off x="1257908" y="3353708"/>
            <a:ext cx="253327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8" name="Straight Connector 567">
            <a:extLst>
              <a:ext uri="{FF2B5EF4-FFF2-40B4-BE49-F238E27FC236}">
                <a16:creationId xmlns:a16="http://schemas.microsoft.com/office/drawing/2014/main" id="{AD3EBD1F-E76C-814D-8CF9-ED3FE281534E}"/>
              </a:ext>
            </a:extLst>
          </p:cNvPr>
          <p:cNvCxnSpPr>
            <a:stCxn id="561" idx="0"/>
            <a:endCxn id="563" idx="2"/>
          </p:cNvCxnSpPr>
          <p:nvPr/>
        </p:nvCxnSpPr>
        <p:spPr>
          <a:xfrm flipV="1">
            <a:off x="1257908" y="3353708"/>
            <a:ext cx="487478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Straight Connector 568">
            <a:extLst>
              <a:ext uri="{FF2B5EF4-FFF2-40B4-BE49-F238E27FC236}">
                <a16:creationId xmlns:a16="http://schemas.microsoft.com/office/drawing/2014/main" id="{C998AE98-21B4-0E41-BD2E-FD42A53DAD97}"/>
              </a:ext>
            </a:extLst>
          </p:cNvPr>
          <p:cNvCxnSpPr>
            <a:stCxn id="561" idx="0"/>
            <a:endCxn id="564" idx="2"/>
          </p:cNvCxnSpPr>
          <p:nvPr/>
        </p:nvCxnSpPr>
        <p:spPr>
          <a:xfrm flipV="1">
            <a:off x="1257908" y="3353708"/>
            <a:ext cx="1200023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0" name="Straight Connector 569">
            <a:extLst>
              <a:ext uri="{FF2B5EF4-FFF2-40B4-BE49-F238E27FC236}">
                <a16:creationId xmlns:a16="http://schemas.microsoft.com/office/drawing/2014/main" id="{C5AA63C0-2078-E44B-88C9-F16842E47861}"/>
              </a:ext>
            </a:extLst>
          </p:cNvPr>
          <p:cNvCxnSpPr>
            <a:cxnSpLocks/>
            <a:endCxn id="562" idx="2"/>
          </p:cNvCxnSpPr>
          <p:nvPr/>
        </p:nvCxnSpPr>
        <p:spPr>
          <a:xfrm flipH="1" flipV="1">
            <a:off x="1511235" y="3353708"/>
            <a:ext cx="55512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1" name="Straight Connector 570">
            <a:extLst>
              <a:ext uri="{FF2B5EF4-FFF2-40B4-BE49-F238E27FC236}">
                <a16:creationId xmlns:a16="http://schemas.microsoft.com/office/drawing/2014/main" id="{5D50B3EB-6B23-D94A-9669-06462D198E1C}"/>
              </a:ext>
            </a:extLst>
          </p:cNvPr>
          <p:cNvCxnSpPr>
            <a:cxnSpLocks/>
            <a:endCxn id="563" idx="2"/>
          </p:cNvCxnSpPr>
          <p:nvPr/>
        </p:nvCxnSpPr>
        <p:spPr>
          <a:xfrm flipV="1">
            <a:off x="1566747" y="3353708"/>
            <a:ext cx="178639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2" name="Straight Connector 571">
            <a:extLst>
              <a:ext uri="{FF2B5EF4-FFF2-40B4-BE49-F238E27FC236}">
                <a16:creationId xmlns:a16="http://schemas.microsoft.com/office/drawing/2014/main" id="{1085073C-0EB9-7046-88CC-F648D21D706E}"/>
              </a:ext>
            </a:extLst>
          </p:cNvPr>
          <p:cNvCxnSpPr>
            <a:cxnSpLocks/>
            <a:endCxn id="564" idx="2"/>
          </p:cNvCxnSpPr>
          <p:nvPr/>
        </p:nvCxnSpPr>
        <p:spPr>
          <a:xfrm flipV="1">
            <a:off x="1566747" y="3353708"/>
            <a:ext cx="891184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3" name="Straight Connector 572">
            <a:extLst>
              <a:ext uri="{FF2B5EF4-FFF2-40B4-BE49-F238E27FC236}">
                <a16:creationId xmlns:a16="http://schemas.microsoft.com/office/drawing/2014/main" id="{77DB53F5-EED3-DD48-A41C-8BA689165719}"/>
              </a:ext>
            </a:extLst>
          </p:cNvPr>
          <p:cNvCxnSpPr>
            <a:cxnSpLocks/>
            <a:endCxn id="562" idx="2"/>
          </p:cNvCxnSpPr>
          <p:nvPr/>
        </p:nvCxnSpPr>
        <p:spPr>
          <a:xfrm flipH="1" flipV="1">
            <a:off x="1511235" y="3353708"/>
            <a:ext cx="1273701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4" name="Straight Connector 573">
            <a:extLst>
              <a:ext uri="{FF2B5EF4-FFF2-40B4-BE49-F238E27FC236}">
                <a16:creationId xmlns:a16="http://schemas.microsoft.com/office/drawing/2014/main" id="{06FB1A90-E934-EA46-8279-58EA000F028D}"/>
              </a:ext>
            </a:extLst>
          </p:cNvPr>
          <p:cNvCxnSpPr>
            <a:cxnSpLocks/>
            <a:endCxn id="563" idx="2"/>
          </p:cNvCxnSpPr>
          <p:nvPr/>
        </p:nvCxnSpPr>
        <p:spPr>
          <a:xfrm flipH="1" flipV="1">
            <a:off x="1745386" y="3353708"/>
            <a:ext cx="1039550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5" name="Straight Connector 574">
            <a:extLst>
              <a:ext uri="{FF2B5EF4-FFF2-40B4-BE49-F238E27FC236}">
                <a16:creationId xmlns:a16="http://schemas.microsoft.com/office/drawing/2014/main" id="{060CBDC1-25E7-5D49-97BD-3CC25C1A56C0}"/>
              </a:ext>
            </a:extLst>
          </p:cNvPr>
          <p:cNvCxnSpPr>
            <a:cxnSpLocks/>
            <a:stCxn id="587" idx="0"/>
            <a:endCxn id="564" idx="2"/>
          </p:cNvCxnSpPr>
          <p:nvPr/>
        </p:nvCxnSpPr>
        <p:spPr>
          <a:xfrm flipH="1" flipV="1">
            <a:off x="2457931" y="3353708"/>
            <a:ext cx="314895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8" name="Straight Connector 577">
            <a:extLst>
              <a:ext uri="{FF2B5EF4-FFF2-40B4-BE49-F238E27FC236}">
                <a16:creationId xmlns:a16="http://schemas.microsoft.com/office/drawing/2014/main" id="{9D6F3B19-6F1A-1148-929E-54E375059D0C}"/>
              </a:ext>
            </a:extLst>
          </p:cNvPr>
          <p:cNvCxnSpPr>
            <a:cxnSpLocks/>
          </p:cNvCxnSpPr>
          <p:nvPr/>
        </p:nvCxnSpPr>
        <p:spPr>
          <a:xfrm>
            <a:off x="1234446" y="3886708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9" name="Straight Connector 578">
            <a:extLst>
              <a:ext uri="{FF2B5EF4-FFF2-40B4-BE49-F238E27FC236}">
                <a16:creationId xmlns:a16="http://schemas.microsoft.com/office/drawing/2014/main" id="{BECFCD31-A7B2-6642-90AA-121D70FF3C50}"/>
              </a:ext>
            </a:extLst>
          </p:cNvPr>
          <p:cNvCxnSpPr/>
          <p:nvPr/>
        </p:nvCxnSpPr>
        <p:spPr>
          <a:xfrm>
            <a:off x="1182972" y="3886708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0" name="Straight Connector 579">
            <a:extLst>
              <a:ext uri="{FF2B5EF4-FFF2-40B4-BE49-F238E27FC236}">
                <a16:creationId xmlns:a16="http://schemas.microsoft.com/office/drawing/2014/main" id="{868103D5-BD7E-E648-8AAA-D5EA2DB10E56}"/>
              </a:ext>
            </a:extLst>
          </p:cNvPr>
          <p:cNvCxnSpPr/>
          <p:nvPr/>
        </p:nvCxnSpPr>
        <p:spPr>
          <a:xfrm>
            <a:off x="1278349" y="3886708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079550B9-0B91-1641-9358-82CEF31994F5}"/>
              </a:ext>
            </a:extLst>
          </p:cNvPr>
          <p:cNvGrpSpPr/>
          <p:nvPr/>
        </p:nvGrpSpPr>
        <p:grpSpPr>
          <a:xfrm>
            <a:off x="1490804" y="3723206"/>
            <a:ext cx="175613" cy="356594"/>
            <a:chOff x="1999365" y="4023280"/>
            <a:chExt cx="175613" cy="356594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0F5D928A-8606-F44D-B273-937A4D3E34EF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3" name="Straight Connector 582">
              <a:extLst>
                <a:ext uri="{FF2B5EF4-FFF2-40B4-BE49-F238E27FC236}">
                  <a16:creationId xmlns:a16="http://schemas.microsoft.com/office/drawing/2014/main" id="{B6ED7C2E-EC64-184A-A502-8DFC8175F0C5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Straight Connector 583">
              <a:extLst>
                <a:ext uri="{FF2B5EF4-FFF2-40B4-BE49-F238E27FC236}">
                  <a16:creationId xmlns:a16="http://schemas.microsoft.com/office/drawing/2014/main" id="{61ED4B11-9049-EF45-80A8-52A7FA69E426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Straight Connector 584">
              <a:extLst>
                <a:ext uri="{FF2B5EF4-FFF2-40B4-BE49-F238E27FC236}">
                  <a16:creationId xmlns:a16="http://schemas.microsoft.com/office/drawing/2014/main" id="{59F88EDF-97F9-D848-A54C-B375362704A8}"/>
                </a:ext>
              </a:extLst>
            </p:cNvPr>
            <p:cNvCxnSpPr/>
            <p:nvPr/>
          </p:nvCxnSpPr>
          <p:spPr>
            <a:xfrm>
              <a:off x="2107613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6" name="Group 585">
            <a:extLst>
              <a:ext uri="{FF2B5EF4-FFF2-40B4-BE49-F238E27FC236}">
                <a16:creationId xmlns:a16="http://schemas.microsoft.com/office/drawing/2014/main" id="{39266AB9-C398-C54B-AB67-974C6CCE573C}"/>
              </a:ext>
            </a:extLst>
          </p:cNvPr>
          <p:cNvGrpSpPr/>
          <p:nvPr/>
        </p:nvGrpSpPr>
        <p:grpSpPr>
          <a:xfrm>
            <a:off x="2685019" y="3723206"/>
            <a:ext cx="175613" cy="356594"/>
            <a:chOff x="1999365" y="4023280"/>
            <a:chExt cx="175613" cy="356594"/>
          </a:xfrm>
        </p:grpSpPr>
        <p:sp>
          <p:nvSpPr>
            <p:cNvPr id="587" name="Rectangle 586">
              <a:extLst>
                <a:ext uri="{FF2B5EF4-FFF2-40B4-BE49-F238E27FC236}">
                  <a16:creationId xmlns:a16="http://schemas.microsoft.com/office/drawing/2014/main" id="{F7E2F523-C75F-A649-AD7A-2910E529FBC6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8" name="Straight Connector 587">
              <a:extLst>
                <a:ext uri="{FF2B5EF4-FFF2-40B4-BE49-F238E27FC236}">
                  <a16:creationId xmlns:a16="http://schemas.microsoft.com/office/drawing/2014/main" id="{D34402CC-1EB9-0A44-9A8D-7D75D95AD429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Straight Connector 588">
              <a:extLst>
                <a:ext uri="{FF2B5EF4-FFF2-40B4-BE49-F238E27FC236}">
                  <a16:creationId xmlns:a16="http://schemas.microsoft.com/office/drawing/2014/main" id="{DD9E2A4D-4B6A-194E-9E0A-BFF2E22C8629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Straight Connector 589">
              <a:extLst>
                <a:ext uri="{FF2B5EF4-FFF2-40B4-BE49-F238E27FC236}">
                  <a16:creationId xmlns:a16="http://schemas.microsoft.com/office/drawing/2014/main" id="{DCD437BD-6E4C-3F4F-8488-B781320B7482}"/>
                </a:ext>
              </a:extLst>
            </p:cNvPr>
            <p:cNvCxnSpPr/>
            <p:nvPr/>
          </p:nvCxnSpPr>
          <p:spPr>
            <a:xfrm>
              <a:off x="2115601" y="4184153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1" name="TextBox 590">
            <a:extLst>
              <a:ext uri="{FF2B5EF4-FFF2-40B4-BE49-F238E27FC236}">
                <a16:creationId xmlns:a16="http://schemas.microsoft.com/office/drawing/2014/main" id="{0586EA9D-FA76-2546-A1B4-1D10AC0C1C5B}"/>
              </a:ext>
            </a:extLst>
          </p:cNvPr>
          <p:cNvSpPr txBox="1"/>
          <p:nvPr/>
        </p:nvSpPr>
        <p:spPr>
          <a:xfrm>
            <a:off x="821925" y="4128482"/>
            <a:ext cx="2849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/>
            </a:lvl1pPr>
          </a:lstStyle>
          <a:p>
            <a:r>
              <a:rPr lang="en-US"/>
              <a:t>Spine switch failure</a:t>
            </a:r>
          </a:p>
        </p:txBody>
      </p:sp>
      <p:sp>
        <p:nvSpPr>
          <p:cNvPr id="592" name="TextBox 591">
            <a:extLst>
              <a:ext uri="{FF2B5EF4-FFF2-40B4-BE49-F238E27FC236}">
                <a16:creationId xmlns:a16="http://schemas.microsoft.com/office/drawing/2014/main" id="{62C25681-6115-CE4F-B9EB-CEBDC45C5918}"/>
              </a:ext>
            </a:extLst>
          </p:cNvPr>
          <p:cNvSpPr txBox="1"/>
          <p:nvPr/>
        </p:nvSpPr>
        <p:spPr>
          <a:xfrm>
            <a:off x="753655" y="3137346"/>
            <a:ext cx="594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Spine</a:t>
            </a:r>
          </a:p>
        </p:txBody>
      </p:sp>
      <p:sp>
        <p:nvSpPr>
          <p:cNvPr id="593" name="TextBox 592">
            <a:extLst>
              <a:ext uri="{FF2B5EF4-FFF2-40B4-BE49-F238E27FC236}">
                <a16:creationId xmlns:a16="http://schemas.microsoft.com/office/drawing/2014/main" id="{91DB8FDA-F64E-B24B-A041-6BD38EB82B34}"/>
              </a:ext>
            </a:extLst>
          </p:cNvPr>
          <p:cNvSpPr txBox="1"/>
          <p:nvPr/>
        </p:nvSpPr>
        <p:spPr>
          <a:xfrm>
            <a:off x="621578" y="3657792"/>
            <a:ext cx="594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err="1"/>
              <a:t>ToR</a:t>
            </a:r>
            <a:endParaRPr lang="en-US" sz="1200"/>
          </a:p>
        </p:txBody>
      </p:sp>
      <p:cxnSp>
        <p:nvCxnSpPr>
          <p:cNvPr id="594" name="Straight Connector 593">
            <a:extLst>
              <a:ext uri="{FF2B5EF4-FFF2-40B4-BE49-F238E27FC236}">
                <a16:creationId xmlns:a16="http://schemas.microsoft.com/office/drawing/2014/main" id="{D3DE1B62-0A52-3745-8452-AD2F63EAB640}"/>
              </a:ext>
            </a:extLst>
          </p:cNvPr>
          <p:cNvCxnSpPr/>
          <p:nvPr/>
        </p:nvCxnSpPr>
        <p:spPr>
          <a:xfrm>
            <a:off x="1324401" y="3882530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5" name="Straight Connector 594">
            <a:extLst>
              <a:ext uri="{FF2B5EF4-FFF2-40B4-BE49-F238E27FC236}">
                <a16:creationId xmlns:a16="http://schemas.microsoft.com/office/drawing/2014/main" id="{B8A1327A-C1D4-554D-BD73-203B11D287CA}"/>
              </a:ext>
            </a:extLst>
          </p:cNvPr>
          <p:cNvCxnSpPr/>
          <p:nvPr/>
        </p:nvCxnSpPr>
        <p:spPr>
          <a:xfrm>
            <a:off x="1650737" y="3886708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6" name="Straight Connector 595">
            <a:extLst>
              <a:ext uri="{FF2B5EF4-FFF2-40B4-BE49-F238E27FC236}">
                <a16:creationId xmlns:a16="http://schemas.microsoft.com/office/drawing/2014/main" id="{0CB7ED59-E49B-C949-9DA6-9556B22733E6}"/>
              </a:ext>
            </a:extLst>
          </p:cNvPr>
          <p:cNvCxnSpPr/>
          <p:nvPr/>
        </p:nvCxnSpPr>
        <p:spPr>
          <a:xfrm>
            <a:off x="2844119" y="3886708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7" name="Group 596">
            <a:extLst>
              <a:ext uri="{FF2B5EF4-FFF2-40B4-BE49-F238E27FC236}">
                <a16:creationId xmlns:a16="http://schemas.microsoft.com/office/drawing/2014/main" id="{91798BBA-D86E-9B42-B44B-8BEA6D8CCC7E}"/>
              </a:ext>
            </a:extLst>
          </p:cNvPr>
          <p:cNvGrpSpPr/>
          <p:nvPr/>
        </p:nvGrpSpPr>
        <p:grpSpPr>
          <a:xfrm>
            <a:off x="2370123" y="3713298"/>
            <a:ext cx="175613" cy="356594"/>
            <a:chOff x="1999365" y="4023280"/>
            <a:chExt cx="175613" cy="356594"/>
          </a:xfrm>
        </p:grpSpPr>
        <p:sp>
          <p:nvSpPr>
            <p:cNvPr id="598" name="Rectangle 597">
              <a:extLst>
                <a:ext uri="{FF2B5EF4-FFF2-40B4-BE49-F238E27FC236}">
                  <a16:creationId xmlns:a16="http://schemas.microsoft.com/office/drawing/2014/main" id="{47ED0F48-8A90-9C49-8C62-85B9A26CB0E3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9" name="Straight Connector 598">
              <a:extLst>
                <a:ext uri="{FF2B5EF4-FFF2-40B4-BE49-F238E27FC236}">
                  <a16:creationId xmlns:a16="http://schemas.microsoft.com/office/drawing/2014/main" id="{3336AE83-FC12-D749-BEF3-ED26C0DB6470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Straight Connector 599">
              <a:extLst>
                <a:ext uri="{FF2B5EF4-FFF2-40B4-BE49-F238E27FC236}">
                  <a16:creationId xmlns:a16="http://schemas.microsoft.com/office/drawing/2014/main" id="{53297FA8-0DA4-6E4D-96B9-568B59BBEC2B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1" name="Straight Connector 600">
              <a:extLst>
                <a:ext uri="{FF2B5EF4-FFF2-40B4-BE49-F238E27FC236}">
                  <a16:creationId xmlns:a16="http://schemas.microsoft.com/office/drawing/2014/main" id="{D99C577E-6C8D-A446-AC2B-F5297CB9B347}"/>
                </a:ext>
              </a:extLst>
            </p:cNvPr>
            <p:cNvCxnSpPr/>
            <p:nvPr/>
          </p:nvCxnSpPr>
          <p:spPr>
            <a:xfrm>
              <a:off x="2115601" y="4184153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2" name="Straight Connector 601">
            <a:extLst>
              <a:ext uri="{FF2B5EF4-FFF2-40B4-BE49-F238E27FC236}">
                <a16:creationId xmlns:a16="http://schemas.microsoft.com/office/drawing/2014/main" id="{948F2BEB-BA37-AF4D-BBB1-65A4A0AADA44}"/>
              </a:ext>
            </a:extLst>
          </p:cNvPr>
          <p:cNvCxnSpPr/>
          <p:nvPr/>
        </p:nvCxnSpPr>
        <p:spPr>
          <a:xfrm>
            <a:off x="2537202" y="3870424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3" name="Straight Connector 602">
            <a:extLst>
              <a:ext uri="{FF2B5EF4-FFF2-40B4-BE49-F238E27FC236}">
                <a16:creationId xmlns:a16="http://schemas.microsoft.com/office/drawing/2014/main" id="{E3E0A35B-8441-0040-861A-D51CC831B93B}"/>
              </a:ext>
            </a:extLst>
          </p:cNvPr>
          <p:cNvCxnSpPr>
            <a:cxnSpLocks/>
            <a:stCxn id="598" idx="0"/>
            <a:endCxn id="562" idx="2"/>
          </p:cNvCxnSpPr>
          <p:nvPr/>
        </p:nvCxnSpPr>
        <p:spPr>
          <a:xfrm flipH="1" flipV="1">
            <a:off x="1511235" y="3353708"/>
            <a:ext cx="946695" cy="35959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Straight Connector 603">
            <a:extLst>
              <a:ext uri="{FF2B5EF4-FFF2-40B4-BE49-F238E27FC236}">
                <a16:creationId xmlns:a16="http://schemas.microsoft.com/office/drawing/2014/main" id="{79DB14F3-F27A-974D-BEB4-21C50A260D79}"/>
              </a:ext>
            </a:extLst>
          </p:cNvPr>
          <p:cNvCxnSpPr>
            <a:cxnSpLocks/>
            <a:stCxn id="598" idx="0"/>
            <a:endCxn id="563" idx="2"/>
          </p:cNvCxnSpPr>
          <p:nvPr/>
        </p:nvCxnSpPr>
        <p:spPr>
          <a:xfrm flipH="1" flipV="1">
            <a:off x="1745386" y="3353708"/>
            <a:ext cx="712544" cy="35959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5" name="Straight Connector 604">
            <a:extLst>
              <a:ext uri="{FF2B5EF4-FFF2-40B4-BE49-F238E27FC236}">
                <a16:creationId xmlns:a16="http://schemas.microsoft.com/office/drawing/2014/main" id="{93DF5815-70EC-5B4B-A111-41A4C522F577}"/>
              </a:ext>
            </a:extLst>
          </p:cNvPr>
          <p:cNvCxnSpPr>
            <a:cxnSpLocks/>
            <a:stCxn id="598" idx="0"/>
            <a:endCxn id="564" idx="2"/>
          </p:cNvCxnSpPr>
          <p:nvPr/>
        </p:nvCxnSpPr>
        <p:spPr>
          <a:xfrm flipV="1">
            <a:off x="2457930" y="3353708"/>
            <a:ext cx="1" cy="35959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7" name="Rectangle 606">
            <a:extLst>
              <a:ext uri="{FF2B5EF4-FFF2-40B4-BE49-F238E27FC236}">
                <a16:creationId xmlns:a16="http://schemas.microsoft.com/office/drawing/2014/main" id="{B0A5BFC4-EED3-8141-A752-C0E42F352769}"/>
              </a:ext>
            </a:extLst>
          </p:cNvPr>
          <p:cNvSpPr/>
          <p:nvPr/>
        </p:nvSpPr>
        <p:spPr>
          <a:xfrm>
            <a:off x="1164876" y="5344340"/>
            <a:ext cx="175613" cy="163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8" name="Rectangle 607">
            <a:extLst>
              <a:ext uri="{FF2B5EF4-FFF2-40B4-BE49-F238E27FC236}">
                <a16:creationId xmlns:a16="http://schemas.microsoft.com/office/drawing/2014/main" id="{F948AE4B-45DE-E34E-B794-03597EF00DBE}"/>
              </a:ext>
            </a:extLst>
          </p:cNvPr>
          <p:cNvSpPr/>
          <p:nvPr/>
        </p:nvSpPr>
        <p:spPr>
          <a:xfrm>
            <a:off x="1418203" y="4811340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9" name="Rectangle 608">
            <a:extLst>
              <a:ext uri="{FF2B5EF4-FFF2-40B4-BE49-F238E27FC236}">
                <a16:creationId xmlns:a16="http://schemas.microsoft.com/office/drawing/2014/main" id="{4697ADBA-F781-5F42-A782-17AE8ECFBBDD}"/>
              </a:ext>
            </a:extLst>
          </p:cNvPr>
          <p:cNvSpPr/>
          <p:nvPr/>
        </p:nvSpPr>
        <p:spPr>
          <a:xfrm>
            <a:off x="1652354" y="4811340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0" name="Rectangle 609">
            <a:extLst>
              <a:ext uri="{FF2B5EF4-FFF2-40B4-BE49-F238E27FC236}">
                <a16:creationId xmlns:a16="http://schemas.microsoft.com/office/drawing/2014/main" id="{3214FB68-549F-594C-BBF3-A1999090D0EA}"/>
              </a:ext>
            </a:extLst>
          </p:cNvPr>
          <p:cNvSpPr/>
          <p:nvPr/>
        </p:nvSpPr>
        <p:spPr>
          <a:xfrm>
            <a:off x="2364899" y="4811340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" name="TextBox 610">
            <a:extLst>
              <a:ext uri="{FF2B5EF4-FFF2-40B4-BE49-F238E27FC236}">
                <a16:creationId xmlns:a16="http://schemas.microsoft.com/office/drawing/2014/main" id="{639D9C32-A7CD-AF45-925D-3B0E665E02A9}"/>
              </a:ext>
            </a:extLst>
          </p:cNvPr>
          <p:cNvSpPr txBox="1"/>
          <p:nvPr/>
        </p:nvSpPr>
        <p:spPr>
          <a:xfrm>
            <a:off x="1827967" y="4754591"/>
            <a:ext cx="510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 8..</a:t>
            </a:r>
          </a:p>
        </p:txBody>
      </p:sp>
      <p:sp>
        <p:nvSpPr>
          <p:cNvPr id="612" name="TextBox 611">
            <a:extLst>
              <a:ext uri="{FF2B5EF4-FFF2-40B4-BE49-F238E27FC236}">
                <a16:creationId xmlns:a16="http://schemas.microsoft.com/office/drawing/2014/main" id="{838D031D-9588-6F4B-8949-5DCCCA18E7BF}"/>
              </a:ext>
            </a:extLst>
          </p:cNvPr>
          <p:cNvSpPr txBox="1"/>
          <p:nvPr/>
        </p:nvSpPr>
        <p:spPr>
          <a:xfrm>
            <a:off x="1909717" y="5273231"/>
            <a:ext cx="491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..32..</a:t>
            </a:r>
          </a:p>
        </p:txBody>
      </p:sp>
      <p:cxnSp>
        <p:nvCxnSpPr>
          <p:cNvPr id="613" name="Straight Connector 612">
            <a:extLst>
              <a:ext uri="{FF2B5EF4-FFF2-40B4-BE49-F238E27FC236}">
                <a16:creationId xmlns:a16="http://schemas.microsoft.com/office/drawing/2014/main" id="{7E0DDC2B-E1B3-D54D-96C5-E753CABC7378}"/>
              </a:ext>
            </a:extLst>
          </p:cNvPr>
          <p:cNvCxnSpPr>
            <a:stCxn id="607" idx="0"/>
            <a:endCxn id="608" idx="2"/>
          </p:cNvCxnSpPr>
          <p:nvPr/>
        </p:nvCxnSpPr>
        <p:spPr>
          <a:xfrm flipV="1">
            <a:off x="1252683" y="4974842"/>
            <a:ext cx="253327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" name="Straight Connector 613">
            <a:extLst>
              <a:ext uri="{FF2B5EF4-FFF2-40B4-BE49-F238E27FC236}">
                <a16:creationId xmlns:a16="http://schemas.microsoft.com/office/drawing/2014/main" id="{F5B800E8-2B5D-144D-B39D-CBB9B4900A00}"/>
              </a:ext>
            </a:extLst>
          </p:cNvPr>
          <p:cNvCxnSpPr>
            <a:stCxn id="607" idx="0"/>
            <a:endCxn id="609" idx="2"/>
          </p:cNvCxnSpPr>
          <p:nvPr/>
        </p:nvCxnSpPr>
        <p:spPr>
          <a:xfrm flipV="1">
            <a:off x="1252683" y="4974842"/>
            <a:ext cx="487478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" name="Straight Connector 614">
            <a:extLst>
              <a:ext uri="{FF2B5EF4-FFF2-40B4-BE49-F238E27FC236}">
                <a16:creationId xmlns:a16="http://schemas.microsoft.com/office/drawing/2014/main" id="{EAEE102D-B000-5B44-9C22-2A28A6689BFB}"/>
              </a:ext>
            </a:extLst>
          </p:cNvPr>
          <p:cNvCxnSpPr>
            <a:stCxn id="607" idx="0"/>
            <a:endCxn id="610" idx="2"/>
          </p:cNvCxnSpPr>
          <p:nvPr/>
        </p:nvCxnSpPr>
        <p:spPr>
          <a:xfrm flipV="1">
            <a:off x="1252683" y="4974842"/>
            <a:ext cx="1200023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" name="Straight Connector 615">
            <a:extLst>
              <a:ext uri="{FF2B5EF4-FFF2-40B4-BE49-F238E27FC236}">
                <a16:creationId xmlns:a16="http://schemas.microsoft.com/office/drawing/2014/main" id="{4E4BB23A-44B8-3349-89BA-36D944BDED5D}"/>
              </a:ext>
            </a:extLst>
          </p:cNvPr>
          <p:cNvCxnSpPr>
            <a:cxnSpLocks/>
            <a:endCxn id="608" idx="2"/>
          </p:cNvCxnSpPr>
          <p:nvPr/>
        </p:nvCxnSpPr>
        <p:spPr>
          <a:xfrm flipH="1" flipV="1">
            <a:off x="1506010" y="4974842"/>
            <a:ext cx="55512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" name="Straight Connector 616">
            <a:extLst>
              <a:ext uri="{FF2B5EF4-FFF2-40B4-BE49-F238E27FC236}">
                <a16:creationId xmlns:a16="http://schemas.microsoft.com/office/drawing/2014/main" id="{72D5AD92-E87E-DC45-8112-4B1CFF070EDF}"/>
              </a:ext>
            </a:extLst>
          </p:cNvPr>
          <p:cNvCxnSpPr>
            <a:cxnSpLocks/>
            <a:endCxn id="609" idx="2"/>
          </p:cNvCxnSpPr>
          <p:nvPr/>
        </p:nvCxnSpPr>
        <p:spPr>
          <a:xfrm flipV="1">
            <a:off x="1561522" y="4974842"/>
            <a:ext cx="178639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" name="Straight Connector 617">
            <a:extLst>
              <a:ext uri="{FF2B5EF4-FFF2-40B4-BE49-F238E27FC236}">
                <a16:creationId xmlns:a16="http://schemas.microsoft.com/office/drawing/2014/main" id="{0389F554-48B5-5E42-AA0C-B431DF2C1632}"/>
              </a:ext>
            </a:extLst>
          </p:cNvPr>
          <p:cNvCxnSpPr>
            <a:cxnSpLocks/>
            <a:endCxn id="610" idx="2"/>
          </p:cNvCxnSpPr>
          <p:nvPr/>
        </p:nvCxnSpPr>
        <p:spPr>
          <a:xfrm flipV="1">
            <a:off x="1561522" y="4974842"/>
            <a:ext cx="891184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9" name="Straight Connector 618">
            <a:extLst>
              <a:ext uri="{FF2B5EF4-FFF2-40B4-BE49-F238E27FC236}">
                <a16:creationId xmlns:a16="http://schemas.microsoft.com/office/drawing/2014/main" id="{B25A593A-F6A7-CD4E-8D54-35822EE7C3B9}"/>
              </a:ext>
            </a:extLst>
          </p:cNvPr>
          <p:cNvCxnSpPr>
            <a:cxnSpLocks/>
            <a:endCxn id="608" idx="2"/>
          </p:cNvCxnSpPr>
          <p:nvPr/>
        </p:nvCxnSpPr>
        <p:spPr>
          <a:xfrm flipH="1" flipV="1">
            <a:off x="1506010" y="4974842"/>
            <a:ext cx="1273701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0" name="Straight Connector 619">
            <a:extLst>
              <a:ext uri="{FF2B5EF4-FFF2-40B4-BE49-F238E27FC236}">
                <a16:creationId xmlns:a16="http://schemas.microsoft.com/office/drawing/2014/main" id="{F6722062-AB12-3943-BF05-7E0396DCA4BC}"/>
              </a:ext>
            </a:extLst>
          </p:cNvPr>
          <p:cNvCxnSpPr>
            <a:cxnSpLocks/>
            <a:endCxn id="609" idx="2"/>
          </p:cNvCxnSpPr>
          <p:nvPr/>
        </p:nvCxnSpPr>
        <p:spPr>
          <a:xfrm flipH="1" flipV="1">
            <a:off x="1740161" y="4974842"/>
            <a:ext cx="1039550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Straight Connector 620">
            <a:extLst>
              <a:ext uri="{FF2B5EF4-FFF2-40B4-BE49-F238E27FC236}">
                <a16:creationId xmlns:a16="http://schemas.microsoft.com/office/drawing/2014/main" id="{BCE68A63-C08A-6947-B556-752C3E3504A2}"/>
              </a:ext>
            </a:extLst>
          </p:cNvPr>
          <p:cNvCxnSpPr>
            <a:cxnSpLocks/>
            <a:stCxn id="633" idx="0"/>
            <a:endCxn id="610" idx="2"/>
          </p:cNvCxnSpPr>
          <p:nvPr/>
        </p:nvCxnSpPr>
        <p:spPr>
          <a:xfrm flipH="1" flipV="1">
            <a:off x="2452706" y="4974842"/>
            <a:ext cx="314895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" name="Straight Connector 623">
            <a:extLst>
              <a:ext uri="{FF2B5EF4-FFF2-40B4-BE49-F238E27FC236}">
                <a16:creationId xmlns:a16="http://schemas.microsoft.com/office/drawing/2014/main" id="{BDB80937-4D63-6D45-8197-FE1C7F821095}"/>
              </a:ext>
            </a:extLst>
          </p:cNvPr>
          <p:cNvCxnSpPr>
            <a:cxnSpLocks/>
          </p:cNvCxnSpPr>
          <p:nvPr/>
        </p:nvCxnSpPr>
        <p:spPr>
          <a:xfrm>
            <a:off x="1229221" y="5507842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" name="Straight Connector 624">
            <a:extLst>
              <a:ext uri="{FF2B5EF4-FFF2-40B4-BE49-F238E27FC236}">
                <a16:creationId xmlns:a16="http://schemas.microsoft.com/office/drawing/2014/main" id="{D38FD7F0-8CD7-0443-98CD-259290907C4E}"/>
              </a:ext>
            </a:extLst>
          </p:cNvPr>
          <p:cNvCxnSpPr/>
          <p:nvPr/>
        </p:nvCxnSpPr>
        <p:spPr>
          <a:xfrm>
            <a:off x="1177747" y="5507842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" name="Straight Connector 625">
            <a:extLst>
              <a:ext uri="{FF2B5EF4-FFF2-40B4-BE49-F238E27FC236}">
                <a16:creationId xmlns:a16="http://schemas.microsoft.com/office/drawing/2014/main" id="{1787A3AF-5C9B-9241-AC86-E9DDB76C33C7}"/>
              </a:ext>
            </a:extLst>
          </p:cNvPr>
          <p:cNvCxnSpPr/>
          <p:nvPr/>
        </p:nvCxnSpPr>
        <p:spPr>
          <a:xfrm>
            <a:off x="1273124" y="5507842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7" name="Group 626">
            <a:extLst>
              <a:ext uri="{FF2B5EF4-FFF2-40B4-BE49-F238E27FC236}">
                <a16:creationId xmlns:a16="http://schemas.microsoft.com/office/drawing/2014/main" id="{F2D78069-E3C0-A04B-9A72-44D9E10ADDAC}"/>
              </a:ext>
            </a:extLst>
          </p:cNvPr>
          <p:cNvGrpSpPr/>
          <p:nvPr/>
        </p:nvGrpSpPr>
        <p:grpSpPr>
          <a:xfrm>
            <a:off x="1485579" y="5344340"/>
            <a:ext cx="175613" cy="356594"/>
            <a:chOff x="1999365" y="4023280"/>
            <a:chExt cx="175613" cy="356594"/>
          </a:xfrm>
        </p:grpSpPr>
        <p:sp>
          <p:nvSpPr>
            <p:cNvPr id="628" name="Rectangle 627">
              <a:extLst>
                <a:ext uri="{FF2B5EF4-FFF2-40B4-BE49-F238E27FC236}">
                  <a16:creationId xmlns:a16="http://schemas.microsoft.com/office/drawing/2014/main" id="{C86A0651-029A-DB4F-AB92-DE3B30D04C6B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9" name="Straight Connector 628">
              <a:extLst>
                <a:ext uri="{FF2B5EF4-FFF2-40B4-BE49-F238E27FC236}">
                  <a16:creationId xmlns:a16="http://schemas.microsoft.com/office/drawing/2014/main" id="{E618BF21-B4B1-514A-8121-CA88340C1FD3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Straight Connector 629">
              <a:extLst>
                <a:ext uri="{FF2B5EF4-FFF2-40B4-BE49-F238E27FC236}">
                  <a16:creationId xmlns:a16="http://schemas.microsoft.com/office/drawing/2014/main" id="{D595D5B3-D4B5-2545-8EAE-5F863950BD79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Straight Connector 630">
              <a:extLst>
                <a:ext uri="{FF2B5EF4-FFF2-40B4-BE49-F238E27FC236}">
                  <a16:creationId xmlns:a16="http://schemas.microsoft.com/office/drawing/2014/main" id="{2BEC46F5-9571-B24A-9EF4-0DF777267608}"/>
                </a:ext>
              </a:extLst>
            </p:cNvPr>
            <p:cNvCxnSpPr/>
            <p:nvPr/>
          </p:nvCxnSpPr>
          <p:spPr>
            <a:xfrm>
              <a:off x="2107613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2" name="Group 631">
            <a:extLst>
              <a:ext uri="{FF2B5EF4-FFF2-40B4-BE49-F238E27FC236}">
                <a16:creationId xmlns:a16="http://schemas.microsoft.com/office/drawing/2014/main" id="{6B85D923-A2C8-7B49-99C5-9466093DC832}"/>
              </a:ext>
            </a:extLst>
          </p:cNvPr>
          <p:cNvGrpSpPr/>
          <p:nvPr/>
        </p:nvGrpSpPr>
        <p:grpSpPr>
          <a:xfrm>
            <a:off x="2679794" y="5344340"/>
            <a:ext cx="175613" cy="356594"/>
            <a:chOff x="1999365" y="4023280"/>
            <a:chExt cx="175613" cy="356594"/>
          </a:xfrm>
        </p:grpSpPr>
        <p:sp>
          <p:nvSpPr>
            <p:cNvPr id="633" name="Rectangle 632">
              <a:extLst>
                <a:ext uri="{FF2B5EF4-FFF2-40B4-BE49-F238E27FC236}">
                  <a16:creationId xmlns:a16="http://schemas.microsoft.com/office/drawing/2014/main" id="{5DB69497-BE0C-D648-8705-0D1628C95CC0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4" name="Straight Connector 633">
              <a:extLst>
                <a:ext uri="{FF2B5EF4-FFF2-40B4-BE49-F238E27FC236}">
                  <a16:creationId xmlns:a16="http://schemas.microsoft.com/office/drawing/2014/main" id="{7392A537-3850-C840-A35D-2CE5D27514A9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Straight Connector 634">
              <a:extLst>
                <a:ext uri="{FF2B5EF4-FFF2-40B4-BE49-F238E27FC236}">
                  <a16:creationId xmlns:a16="http://schemas.microsoft.com/office/drawing/2014/main" id="{64212097-2F4A-0F49-90E4-41236259EF04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6" name="Straight Connector 635">
              <a:extLst>
                <a:ext uri="{FF2B5EF4-FFF2-40B4-BE49-F238E27FC236}">
                  <a16:creationId xmlns:a16="http://schemas.microsoft.com/office/drawing/2014/main" id="{BC9C29B7-0439-044E-AB0D-0828A51988BA}"/>
                </a:ext>
              </a:extLst>
            </p:cNvPr>
            <p:cNvCxnSpPr/>
            <p:nvPr/>
          </p:nvCxnSpPr>
          <p:spPr>
            <a:xfrm>
              <a:off x="2115601" y="4184153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7" name="TextBox 636">
            <a:extLst>
              <a:ext uri="{FF2B5EF4-FFF2-40B4-BE49-F238E27FC236}">
                <a16:creationId xmlns:a16="http://schemas.microsoft.com/office/drawing/2014/main" id="{8CC7CB7A-AC0C-6E46-AFB1-1C6EA0A7AC5D}"/>
              </a:ext>
            </a:extLst>
          </p:cNvPr>
          <p:cNvSpPr txBox="1"/>
          <p:nvPr/>
        </p:nvSpPr>
        <p:spPr>
          <a:xfrm>
            <a:off x="816700" y="5749616"/>
            <a:ext cx="2849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/>
            </a:lvl1pPr>
          </a:lstStyle>
          <a:p>
            <a:r>
              <a:rPr lang="en-US"/>
              <a:t>WAN link failure</a:t>
            </a:r>
          </a:p>
        </p:txBody>
      </p:sp>
      <p:sp>
        <p:nvSpPr>
          <p:cNvPr id="638" name="TextBox 637">
            <a:extLst>
              <a:ext uri="{FF2B5EF4-FFF2-40B4-BE49-F238E27FC236}">
                <a16:creationId xmlns:a16="http://schemas.microsoft.com/office/drawing/2014/main" id="{544959B1-D4AA-EF46-9C73-D9B74A549FDF}"/>
              </a:ext>
            </a:extLst>
          </p:cNvPr>
          <p:cNvSpPr txBox="1"/>
          <p:nvPr/>
        </p:nvSpPr>
        <p:spPr>
          <a:xfrm>
            <a:off x="748430" y="4758480"/>
            <a:ext cx="594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Spine</a:t>
            </a:r>
          </a:p>
        </p:txBody>
      </p:sp>
      <p:sp>
        <p:nvSpPr>
          <p:cNvPr id="639" name="TextBox 638">
            <a:extLst>
              <a:ext uri="{FF2B5EF4-FFF2-40B4-BE49-F238E27FC236}">
                <a16:creationId xmlns:a16="http://schemas.microsoft.com/office/drawing/2014/main" id="{5A4047A5-F839-8F45-992D-35C50B0DA99B}"/>
              </a:ext>
            </a:extLst>
          </p:cNvPr>
          <p:cNvSpPr txBox="1"/>
          <p:nvPr/>
        </p:nvSpPr>
        <p:spPr>
          <a:xfrm>
            <a:off x="616353" y="5278926"/>
            <a:ext cx="594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err="1"/>
              <a:t>ToR</a:t>
            </a:r>
            <a:endParaRPr lang="en-US" sz="1200"/>
          </a:p>
        </p:txBody>
      </p:sp>
      <p:cxnSp>
        <p:nvCxnSpPr>
          <p:cNvPr id="640" name="Straight Connector 639">
            <a:extLst>
              <a:ext uri="{FF2B5EF4-FFF2-40B4-BE49-F238E27FC236}">
                <a16:creationId xmlns:a16="http://schemas.microsoft.com/office/drawing/2014/main" id="{301B849C-0451-4945-A9C6-6864EA53E640}"/>
              </a:ext>
            </a:extLst>
          </p:cNvPr>
          <p:cNvCxnSpPr/>
          <p:nvPr/>
        </p:nvCxnSpPr>
        <p:spPr>
          <a:xfrm>
            <a:off x="1319176" y="5503664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1" name="Straight Connector 640">
            <a:extLst>
              <a:ext uri="{FF2B5EF4-FFF2-40B4-BE49-F238E27FC236}">
                <a16:creationId xmlns:a16="http://schemas.microsoft.com/office/drawing/2014/main" id="{613321AF-7187-6C43-8AB5-5CDD7A814170}"/>
              </a:ext>
            </a:extLst>
          </p:cNvPr>
          <p:cNvCxnSpPr/>
          <p:nvPr/>
        </p:nvCxnSpPr>
        <p:spPr>
          <a:xfrm>
            <a:off x="1645512" y="5507842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2" name="Straight Connector 641">
            <a:extLst>
              <a:ext uri="{FF2B5EF4-FFF2-40B4-BE49-F238E27FC236}">
                <a16:creationId xmlns:a16="http://schemas.microsoft.com/office/drawing/2014/main" id="{19F88FD3-8A64-EF4B-B4BB-D909174D4C77}"/>
              </a:ext>
            </a:extLst>
          </p:cNvPr>
          <p:cNvCxnSpPr/>
          <p:nvPr/>
        </p:nvCxnSpPr>
        <p:spPr>
          <a:xfrm>
            <a:off x="2838894" y="5507842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3" name="Group 642">
            <a:extLst>
              <a:ext uri="{FF2B5EF4-FFF2-40B4-BE49-F238E27FC236}">
                <a16:creationId xmlns:a16="http://schemas.microsoft.com/office/drawing/2014/main" id="{A76A6E72-0FCD-4646-A1A4-5F75E789C40A}"/>
              </a:ext>
            </a:extLst>
          </p:cNvPr>
          <p:cNvGrpSpPr/>
          <p:nvPr/>
        </p:nvGrpSpPr>
        <p:grpSpPr>
          <a:xfrm>
            <a:off x="2364898" y="5334432"/>
            <a:ext cx="175613" cy="356594"/>
            <a:chOff x="1999365" y="4023280"/>
            <a:chExt cx="175613" cy="356594"/>
          </a:xfrm>
        </p:grpSpPr>
        <p:sp>
          <p:nvSpPr>
            <p:cNvPr id="644" name="Rectangle 643">
              <a:extLst>
                <a:ext uri="{FF2B5EF4-FFF2-40B4-BE49-F238E27FC236}">
                  <a16:creationId xmlns:a16="http://schemas.microsoft.com/office/drawing/2014/main" id="{1969D461-D6DF-014D-B623-8A7BA66284BE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5" name="Straight Connector 644">
              <a:extLst>
                <a:ext uri="{FF2B5EF4-FFF2-40B4-BE49-F238E27FC236}">
                  <a16:creationId xmlns:a16="http://schemas.microsoft.com/office/drawing/2014/main" id="{F976584A-7FF7-8143-9ACB-6AE79C8FF48C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6" name="Straight Connector 645">
              <a:extLst>
                <a:ext uri="{FF2B5EF4-FFF2-40B4-BE49-F238E27FC236}">
                  <a16:creationId xmlns:a16="http://schemas.microsoft.com/office/drawing/2014/main" id="{BF9DC7BF-0A1C-3948-A30C-869160C13C53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4764EFD6-7431-1B46-9F72-3BB7800FBF3B}"/>
                </a:ext>
              </a:extLst>
            </p:cNvPr>
            <p:cNvCxnSpPr/>
            <p:nvPr/>
          </p:nvCxnSpPr>
          <p:spPr>
            <a:xfrm>
              <a:off x="2115601" y="4184153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8" name="Straight Connector 647">
            <a:extLst>
              <a:ext uri="{FF2B5EF4-FFF2-40B4-BE49-F238E27FC236}">
                <a16:creationId xmlns:a16="http://schemas.microsoft.com/office/drawing/2014/main" id="{22F3377D-81F1-E44F-9CD7-714E3BAFE341}"/>
              </a:ext>
            </a:extLst>
          </p:cNvPr>
          <p:cNvCxnSpPr/>
          <p:nvPr/>
        </p:nvCxnSpPr>
        <p:spPr>
          <a:xfrm>
            <a:off x="2531977" y="5491558"/>
            <a:ext cx="3031" cy="193092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9" name="Straight Connector 648">
            <a:extLst>
              <a:ext uri="{FF2B5EF4-FFF2-40B4-BE49-F238E27FC236}">
                <a16:creationId xmlns:a16="http://schemas.microsoft.com/office/drawing/2014/main" id="{7EFC4507-7C41-6348-BED9-1EA95B9107D7}"/>
              </a:ext>
            </a:extLst>
          </p:cNvPr>
          <p:cNvCxnSpPr>
            <a:cxnSpLocks/>
            <a:stCxn id="644" idx="0"/>
            <a:endCxn id="608" idx="2"/>
          </p:cNvCxnSpPr>
          <p:nvPr/>
        </p:nvCxnSpPr>
        <p:spPr>
          <a:xfrm flipH="1" flipV="1">
            <a:off x="1506010" y="4974842"/>
            <a:ext cx="946695" cy="35959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0" name="Straight Connector 649">
            <a:extLst>
              <a:ext uri="{FF2B5EF4-FFF2-40B4-BE49-F238E27FC236}">
                <a16:creationId xmlns:a16="http://schemas.microsoft.com/office/drawing/2014/main" id="{3697DA51-9B59-434F-BD38-116FD858081D}"/>
              </a:ext>
            </a:extLst>
          </p:cNvPr>
          <p:cNvCxnSpPr>
            <a:cxnSpLocks/>
            <a:stCxn id="644" idx="0"/>
            <a:endCxn id="609" idx="2"/>
          </p:cNvCxnSpPr>
          <p:nvPr/>
        </p:nvCxnSpPr>
        <p:spPr>
          <a:xfrm flipH="1" flipV="1">
            <a:off x="1740161" y="4974842"/>
            <a:ext cx="712544" cy="35959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1" name="Straight Connector 650">
            <a:extLst>
              <a:ext uri="{FF2B5EF4-FFF2-40B4-BE49-F238E27FC236}">
                <a16:creationId xmlns:a16="http://schemas.microsoft.com/office/drawing/2014/main" id="{EC2BE236-5F01-1B44-AEBB-8C0FDF24D394}"/>
              </a:ext>
            </a:extLst>
          </p:cNvPr>
          <p:cNvCxnSpPr>
            <a:cxnSpLocks/>
            <a:stCxn id="644" idx="0"/>
            <a:endCxn id="610" idx="2"/>
          </p:cNvCxnSpPr>
          <p:nvPr/>
        </p:nvCxnSpPr>
        <p:spPr>
          <a:xfrm flipV="1">
            <a:off x="2452705" y="4974842"/>
            <a:ext cx="1" cy="35959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Content Placeholder 24">
            <a:extLst>
              <a:ext uri="{FF2B5EF4-FFF2-40B4-BE49-F238E27FC236}">
                <a16:creationId xmlns:a16="http://schemas.microsoft.com/office/drawing/2014/main" id="{224EF3FB-1C69-A648-B0C6-9227E9B4712D}"/>
              </a:ext>
            </a:extLst>
          </p:cNvPr>
          <p:cNvSpPr txBox="1">
            <a:spLocks/>
          </p:cNvSpPr>
          <p:nvPr/>
        </p:nvSpPr>
        <p:spPr>
          <a:xfrm>
            <a:off x="3579130" y="1538537"/>
            <a:ext cx="7697966" cy="448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Identify switches impacted by failure (blast radius)</a:t>
            </a:r>
          </a:p>
          <a:p>
            <a:r>
              <a:rPr lang="en-US" sz="2400"/>
              <a:t>Identify how controller will handle the failure</a:t>
            </a:r>
          </a:p>
          <a:p>
            <a:pPr lvl="1"/>
            <a:r>
              <a:rPr lang="en-US" sz="2000"/>
              <a:t>How many updates are required to change the routing tables?</a:t>
            </a:r>
          </a:p>
          <a:p>
            <a:pPr lvl="1"/>
            <a:r>
              <a:rPr lang="en-US" sz="2000"/>
              <a:t>How much space will the new routing table occupy?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E342B429-3C97-4E45-B097-837F82D557BE}"/>
              </a:ext>
            </a:extLst>
          </p:cNvPr>
          <p:cNvSpPr/>
          <p:nvPr/>
        </p:nvSpPr>
        <p:spPr>
          <a:xfrm>
            <a:off x="273178" y="1666621"/>
            <a:ext cx="2533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17236EA-5DCA-D242-AC76-9EBE698BA3A7}"/>
              </a:ext>
            </a:extLst>
          </p:cNvPr>
          <p:cNvSpPr/>
          <p:nvPr/>
        </p:nvSpPr>
        <p:spPr>
          <a:xfrm>
            <a:off x="283852" y="3208386"/>
            <a:ext cx="2533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AF006F80-7423-7241-B231-AB0BBC2D34A3}"/>
              </a:ext>
            </a:extLst>
          </p:cNvPr>
          <p:cNvSpPr/>
          <p:nvPr/>
        </p:nvSpPr>
        <p:spPr>
          <a:xfrm>
            <a:off x="311442" y="4774975"/>
            <a:ext cx="2533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46641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3FAE9-D8FB-BD43-BC2F-8C6EA071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we 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35DEE-5B5B-3D43-98DD-525341BF8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How data center topology design can impact</a:t>
            </a:r>
            <a:r>
              <a:rPr lang="en-US" i="1"/>
              <a:t> lifecycle</a:t>
            </a:r>
            <a:r>
              <a:rPr lang="en-US"/>
              <a:t> cost</a:t>
            </a:r>
          </a:p>
          <a:p>
            <a:endParaRPr lang="en-US"/>
          </a:p>
          <a:p>
            <a:endParaRPr lang="en-US"/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2689CAD-A718-2A42-8AAE-8BBA2E6185C1}"/>
              </a:ext>
            </a:extLst>
          </p:cNvPr>
          <p:cNvGrpSpPr/>
          <p:nvPr/>
        </p:nvGrpSpPr>
        <p:grpSpPr>
          <a:xfrm>
            <a:off x="1507523" y="3061877"/>
            <a:ext cx="1669359" cy="1341215"/>
            <a:chOff x="8339587" y="-296318"/>
            <a:chExt cx="3507341" cy="1968801"/>
          </a:xfrm>
        </p:grpSpPr>
        <p:sp>
          <p:nvSpPr>
            <p:cNvPr id="84" name="Google Shape;5454;p40">
              <a:extLst>
                <a:ext uri="{FF2B5EF4-FFF2-40B4-BE49-F238E27FC236}">
                  <a16:creationId xmlns:a16="http://schemas.microsoft.com/office/drawing/2014/main" id="{5396031B-D8EB-2942-BC9D-F652475FD60A}"/>
                </a:ext>
              </a:extLst>
            </p:cNvPr>
            <p:cNvSpPr/>
            <p:nvPr/>
          </p:nvSpPr>
          <p:spPr>
            <a:xfrm>
              <a:off x="8339587" y="1421383"/>
              <a:ext cx="647400" cy="251100"/>
            </a:xfrm>
            <a:prstGeom prst="rect">
              <a:avLst/>
            </a:prstGeom>
            <a:solidFill>
              <a:srgbClr val="6D9EEB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5" name="Google Shape;5455;p40">
              <a:extLst>
                <a:ext uri="{FF2B5EF4-FFF2-40B4-BE49-F238E27FC236}">
                  <a16:creationId xmlns:a16="http://schemas.microsoft.com/office/drawing/2014/main" id="{EB036837-C2A6-C34F-BECA-B65291C9FF4D}"/>
                </a:ext>
              </a:extLst>
            </p:cNvPr>
            <p:cNvCxnSpPr/>
            <p:nvPr/>
          </p:nvCxnSpPr>
          <p:spPr>
            <a:xfrm rot="-8659772" flipH="1">
              <a:off x="8470856" y="1451450"/>
              <a:ext cx="361159" cy="192391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86" name="Google Shape;5456;p40">
              <a:extLst>
                <a:ext uri="{FF2B5EF4-FFF2-40B4-BE49-F238E27FC236}">
                  <a16:creationId xmlns:a16="http://schemas.microsoft.com/office/drawing/2014/main" id="{0C666EC7-AABE-CF40-9040-E859F3F504F7}"/>
                </a:ext>
              </a:extLst>
            </p:cNvPr>
            <p:cNvCxnSpPr/>
            <p:nvPr/>
          </p:nvCxnSpPr>
          <p:spPr>
            <a:xfrm rot="8535854">
              <a:off x="8472581" y="1450631"/>
              <a:ext cx="357341" cy="194389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87" name="Google Shape;5457;p40">
              <a:extLst>
                <a:ext uri="{FF2B5EF4-FFF2-40B4-BE49-F238E27FC236}">
                  <a16:creationId xmlns:a16="http://schemas.microsoft.com/office/drawing/2014/main" id="{0797C22A-AAE3-3544-AA44-D4EB39ECB0B1}"/>
                </a:ext>
              </a:extLst>
            </p:cNvPr>
            <p:cNvSpPr/>
            <p:nvPr/>
          </p:nvSpPr>
          <p:spPr>
            <a:xfrm>
              <a:off x="9162310" y="1421383"/>
              <a:ext cx="647400" cy="251100"/>
            </a:xfrm>
            <a:prstGeom prst="rect">
              <a:avLst/>
            </a:prstGeom>
            <a:solidFill>
              <a:srgbClr val="6D9EEB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8" name="Google Shape;5458;p40">
              <a:extLst>
                <a:ext uri="{FF2B5EF4-FFF2-40B4-BE49-F238E27FC236}">
                  <a16:creationId xmlns:a16="http://schemas.microsoft.com/office/drawing/2014/main" id="{20D4B250-87C2-714E-AE2E-56A9CB08E98C}"/>
                </a:ext>
              </a:extLst>
            </p:cNvPr>
            <p:cNvCxnSpPr/>
            <p:nvPr/>
          </p:nvCxnSpPr>
          <p:spPr>
            <a:xfrm rot="-8659772" flipH="1">
              <a:off x="9293579" y="1451450"/>
              <a:ext cx="361159" cy="192391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89" name="Google Shape;5459;p40">
              <a:extLst>
                <a:ext uri="{FF2B5EF4-FFF2-40B4-BE49-F238E27FC236}">
                  <a16:creationId xmlns:a16="http://schemas.microsoft.com/office/drawing/2014/main" id="{3775C6F5-BFC9-C440-B328-1A55CCBD9131}"/>
                </a:ext>
              </a:extLst>
            </p:cNvPr>
            <p:cNvCxnSpPr/>
            <p:nvPr/>
          </p:nvCxnSpPr>
          <p:spPr>
            <a:xfrm rot="8535854">
              <a:off x="9295304" y="1450631"/>
              <a:ext cx="357341" cy="194389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90" name="Google Shape;5460;p40">
              <a:extLst>
                <a:ext uri="{FF2B5EF4-FFF2-40B4-BE49-F238E27FC236}">
                  <a16:creationId xmlns:a16="http://schemas.microsoft.com/office/drawing/2014/main" id="{39EBD12A-825F-7547-A226-EFD6417B2B31}"/>
                </a:ext>
              </a:extLst>
            </p:cNvPr>
            <p:cNvSpPr/>
            <p:nvPr/>
          </p:nvSpPr>
          <p:spPr>
            <a:xfrm>
              <a:off x="10376805" y="1421383"/>
              <a:ext cx="647400" cy="251100"/>
            </a:xfrm>
            <a:prstGeom prst="rect">
              <a:avLst/>
            </a:prstGeom>
            <a:solidFill>
              <a:srgbClr val="6D9EEB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1" name="Google Shape;5461;p40">
              <a:extLst>
                <a:ext uri="{FF2B5EF4-FFF2-40B4-BE49-F238E27FC236}">
                  <a16:creationId xmlns:a16="http://schemas.microsoft.com/office/drawing/2014/main" id="{BDC3C7A1-5A74-9344-BF85-53C6872C71E2}"/>
                </a:ext>
              </a:extLst>
            </p:cNvPr>
            <p:cNvCxnSpPr/>
            <p:nvPr/>
          </p:nvCxnSpPr>
          <p:spPr>
            <a:xfrm rot="-8659772" flipH="1">
              <a:off x="10508074" y="1451450"/>
              <a:ext cx="361159" cy="192391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92" name="Google Shape;5462;p40">
              <a:extLst>
                <a:ext uri="{FF2B5EF4-FFF2-40B4-BE49-F238E27FC236}">
                  <a16:creationId xmlns:a16="http://schemas.microsoft.com/office/drawing/2014/main" id="{4137D442-2A85-5645-9BCE-DF16F8516282}"/>
                </a:ext>
              </a:extLst>
            </p:cNvPr>
            <p:cNvCxnSpPr/>
            <p:nvPr/>
          </p:nvCxnSpPr>
          <p:spPr>
            <a:xfrm rot="8535854">
              <a:off x="10509799" y="1450631"/>
              <a:ext cx="357341" cy="194389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93" name="Google Shape;5463;p40">
              <a:extLst>
                <a:ext uri="{FF2B5EF4-FFF2-40B4-BE49-F238E27FC236}">
                  <a16:creationId xmlns:a16="http://schemas.microsoft.com/office/drawing/2014/main" id="{F31E4A05-AC83-2546-A412-F24CEBD1C965}"/>
                </a:ext>
              </a:extLst>
            </p:cNvPr>
            <p:cNvSpPr/>
            <p:nvPr/>
          </p:nvSpPr>
          <p:spPr>
            <a:xfrm>
              <a:off x="11199528" y="1421383"/>
              <a:ext cx="647400" cy="251100"/>
            </a:xfrm>
            <a:prstGeom prst="rect">
              <a:avLst/>
            </a:prstGeom>
            <a:solidFill>
              <a:srgbClr val="6D9EEB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4" name="Google Shape;5464;p40">
              <a:extLst>
                <a:ext uri="{FF2B5EF4-FFF2-40B4-BE49-F238E27FC236}">
                  <a16:creationId xmlns:a16="http://schemas.microsoft.com/office/drawing/2014/main" id="{DCB28275-7F69-AD44-A0F8-1E2E1A4BF1CA}"/>
                </a:ext>
              </a:extLst>
            </p:cNvPr>
            <p:cNvCxnSpPr/>
            <p:nvPr/>
          </p:nvCxnSpPr>
          <p:spPr>
            <a:xfrm rot="-8659772" flipH="1">
              <a:off x="11330797" y="1451450"/>
              <a:ext cx="361159" cy="192391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95" name="Google Shape;5465;p40">
              <a:extLst>
                <a:ext uri="{FF2B5EF4-FFF2-40B4-BE49-F238E27FC236}">
                  <a16:creationId xmlns:a16="http://schemas.microsoft.com/office/drawing/2014/main" id="{590B8512-4A90-7847-AACC-F160747BD14E}"/>
                </a:ext>
              </a:extLst>
            </p:cNvPr>
            <p:cNvCxnSpPr/>
            <p:nvPr/>
          </p:nvCxnSpPr>
          <p:spPr>
            <a:xfrm rot="8535854">
              <a:off x="11332523" y="1450631"/>
              <a:ext cx="357341" cy="194389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96" name="Google Shape;5466;p40">
              <a:extLst>
                <a:ext uri="{FF2B5EF4-FFF2-40B4-BE49-F238E27FC236}">
                  <a16:creationId xmlns:a16="http://schemas.microsoft.com/office/drawing/2014/main" id="{B1DE0A0F-E717-EC46-BF61-6DC253E18D56}"/>
                </a:ext>
              </a:extLst>
            </p:cNvPr>
            <p:cNvSpPr/>
            <p:nvPr/>
          </p:nvSpPr>
          <p:spPr>
            <a:xfrm>
              <a:off x="8667796" y="-296187"/>
              <a:ext cx="647400" cy="251100"/>
            </a:xfrm>
            <a:prstGeom prst="rect">
              <a:avLst/>
            </a:prstGeom>
            <a:solidFill>
              <a:srgbClr val="6D9EEB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7" name="Google Shape;5467;p40">
              <a:extLst>
                <a:ext uri="{FF2B5EF4-FFF2-40B4-BE49-F238E27FC236}">
                  <a16:creationId xmlns:a16="http://schemas.microsoft.com/office/drawing/2014/main" id="{73948986-F1D8-3D44-944A-4966E0ED50F7}"/>
                </a:ext>
              </a:extLst>
            </p:cNvPr>
            <p:cNvCxnSpPr/>
            <p:nvPr/>
          </p:nvCxnSpPr>
          <p:spPr>
            <a:xfrm rot="-8659772" flipH="1">
              <a:off x="8799065" y="-266120"/>
              <a:ext cx="361159" cy="192391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98" name="Google Shape;5468;p40">
              <a:extLst>
                <a:ext uri="{FF2B5EF4-FFF2-40B4-BE49-F238E27FC236}">
                  <a16:creationId xmlns:a16="http://schemas.microsoft.com/office/drawing/2014/main" id="{CC297B48-D7B0-7340-A202-3E57B62FC66D}"/>
                </a:ext>
              </a:extLst>
            </p:cNvPr>
            <p:cNvCxnSpPr/>
            <p:nvPr/>
          </p:nvCxnSpPr>
          <p:spPr>
            <a:xfrm rot="8535854">
              <a:off x="8800790" y="-266939"/>
              <a:ext cx="357341" cy="194389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99" name="Google Shape;5469;p40">
              <a:extLst>
                <a:ext uri="{FF2B5EF4-FFF2-40B4-BE49-F238E27FC236}">
                  <a16:creationId xmlns:a16="http://schemas.microsoft.com/office/drawing/2014/main" id="{81D3204A-2461-164D-9C76-23A0E1957AF6}"/>
                </a:ext>
              </a:extLst>
            </p:cNvPr>
            <p:cNvSpPr/>
            <p:nvPr/>
          </p:nvSpPr>
          <p:spPr>
            <a:xfrm>
              <a:off x="10662832" y="-296318"/>
              <a:ext cx="647400" cy="251100"/>
            </a:xfrm>
            <a:prstGeom prst="rect">
              <a:avLst/>
            </a:prstGeom>
            <a:solidFill>
              <a:srgbClr val="6D9EEB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0" name="Google Shape;5470;p40">
              <a:extLst>
                <a:ext uri="{FF2B5EF4-FFF2-40B4-BE49-F238E27FC236}">
                  <a16:creationId xmlns:a16="http://schemas.microsoft.com/office/drawing/2014/main" id="{1EA24087-2BFA-904D-8A4E-3828AF69258A}"/>
                </a:ext>
              </a:extLst>
            </p:cNvPr>
            <p:cNvCxnSpPr/>
            <p:nvPr/>
          </p:nvCxnSpPr>
          <p:spPr>
            <a:xfrm rot="-8659772" flipH="1">
              <a:off x="10794101" y="-266251"/>
              <a:ext cx="361159" cy="192391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01" name="Google Shape;5471;p40">
              <a:extLst>
                <a:ext uri="{FF2B5EF4-FFF2-40B4-BE49-F238E27FC236}">
                  <a16:creationId xmlns:a16="http://schemas.microsoft.com/office/drawing/2014/main" id="{C96AB893-DC40-BF46-BB27-6B5B0A0D0E3B}"/>
                </a:ext>
              </a:extLst>
            </p:cNvPr>
            <p:cNvCxnSpPr/>
            <p:nvPr/>
          </p:nvCxnSpPr>
          <p:spPr>
            <a:xfrm rot="8535854">
              <a:off x="10795827" y="-267070"/>
              <a:ext cx="357341" cy="194389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02" name="Google Shape;5474;p40">
              <a:extLst>
                <a:ext uri="{FF2B5EF4-FFF2-40B4-BE49-F238E27FC236}">
                  <a16:creationId xmlns:a16="http://schemas.microsoft.com/office/drawing/2014/main" id="{0FD9F1A2-DEB1-CA46-BF81-2BD3892053EE}"/>
                </a:ext>
              </a:extLst>
            </p:cNvPr>
            <p:cNvCxnSpPr>
              <a:stCxn id="84" idx="0"/>
              <a:endCxn id="99" idx="2"/>
            </p:cNvCxnSpPr>
            <p:nvPr/>
          </p:nvCxnSpPr>
          <p:spPr>
            <a:xfrm rot="10800000" flipH="1">
              <a:off x="8663287" y="-45317"/>
              <a:ext cx="2323200" cy="1466700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5476;p40">
              <a:extLst>
                <a:ext uri="{FF2B5EF4-FFF2-40B4-BE49-F238E27FC236}">
                  <a16:creationId xmlns:a16="http://schemas.microsoft.com/office/drawing/2014/main" id="{83106046-AF30-0C42-911E-93167919343E}"/>
                </a:ext>
              </a:extLst>
            </p:cNvPr>
            <p:cNvCxnSpPr>
              <a:stCxn id="87" idx="0"/>
              <a:endCxn id="99" idx="2"/>
            </p:cNvCxnSpPr>
            <p:nvPr/>
          </p:nvCxnSpPr>
          <p:spPr>
            <a:xfrm rot="10800000" flipH="1">
              <a:off x="9486010" y="-45317"/>
              <a:ext cx="1500600" cy="1466700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5478;p40">
              <a:extLst>
                <a:ext uri="{FF2B5EF4-FFF2-40B4-BE49-F238E27FC236}">
                  <a16:creationId xmlns:a16="http://schemas.microsoft.com/office/drawing/2014/main" id="{8A66EE45-3DDD-BE44-BB85-EB65F8D69C16}"/>
                </a:ext>
              </a:extLst>
            </p:cNvPr>
            <p:cNvCxnSpPr>
              <a:stCxn id="90" idx="0"/>
              <a:endCxn id="99" idx="2"/>
            </p:cNvCxnSpPr>
            <p:nvPr/>
          </p:nvCxnSpPr>
          <p:spPr>
            <a:xfrm rot="10800000" flipH="1">
              <a:off x="10700505" y="-45317"/>
              <a:ext cx="285900" cy="1466700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5479;p40">
              <a:extLst>
                <a:ext uri="{FF2B5EF4-FFF2-40B4-BE49-F238E27FC236}">
                  <a16:creationId xmlns:a16="http://schemas.microsoft.com/office/drawing/2014/main" id="{79C422F8-25E6-9C42-8EDB-A3ADAE6D3371}"/>
                </a:ext>
              </a:extLst>
            </p:cNvPr>
            <p:cNvCxnSpPr>
              <a:stCxn id="93" idx="0"/>
              <a:endCxn id="99" idx="2"/>
            </p:cNvCxnSpPr>
            <p:nvPr/>
          </p:nvCxnSpPr>
          <p:spPr>
            <a:xfrm rot="10800000">
              <a:off x="10986528" y="-45317"/>
              <a:ext cx="536700" cy="1466700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5481;p40">
              <a:extLst>
                <a:ext uri="{FF2B5EF4-FFF2-40B4-BE49-F238E27FC236}">
                  <a16:creationId xmlns:a16="http://schemas.microsoft.com/office/drawing/2014/main" id="{8F178021-A798-5243-B8E7-D57ADA219F9C}"/>
                </a:ext>
              </a:extLst>
            </p:cNvPr>
            <p:cNvCxnSpPr>
              <a:endCxn id="96" idx="2"/>
            </p:cNvCxnSpPr>
            <p:nvPr/>
          </p:nvCxnSpPr>
          <p:spPr>
            <a:xfrm rot="10800000" flipH="1">
              <a:off x="8557696" y="-45087"/>
              <a:ext cx="433800" cy="1466400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5484;p40">
              <a:extLst>
                <a:ext uri="{FF2B5EF4-FFF2-40B4-BE49-F238E27FC236}">
                  <a16:creationId xmlns:a16="http://schemas.microsoft.com/office/drawing/2014/main" id="{C838F520-25CF-1A47-94E5-0A3826001E88}"/>
                </a:ext>
              </a:extLst>
            </p:cNvPr>
            <p:cNvCxnSpPr>
              <a:endCxn id="96" idx="2"/>
            </p:cNvCxnSpPr>
            <p:nvPr/>
          </p:nvCxnSpPr>
          <p:spPr>
            <a:xfrm rot="10800000">
              <a:off x="8991496" y="-45087"/>
              <a:ext cx="389100" cy="1466400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5486;p40">
              <a:extLst>
                <a:ext uri="{FF2B5EF4-FFF2-40B4-BE49-F238E27FC236}">
                  <a16:creationId xmlns:a16="http://schemas.microsoft.com/office/drawing/2014/main" id="{7B382151-97C3-0B4C-B7D3-92439490B59E}"/>
                </a:ext>
              </a:extLst>
            </p:cNvPr>
            <p:cNvCxnSpPr>
              <a:endCxn id="96" idx="2"/>
            </p:cNvCxnSpPr>
            <p:nvPr/>
          </p:nvCxnSpPr>
          <p:spPr>
            <a:xfrm rot="10800000">
              <a:off x="8991496" y="-45087"/>
              <a:ext cx="1573500" cy="1466400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5488;p40">
              <a:extLst>
                <a:ext uri="{FF2B5EF4-FFF2-40B4-BE49-F238E27FC236}">
                  <a16:creationId xmlns:a16="http://schemas.microsoft.com/office/drawing/2014/main" id="{10234B4D-484A-1546-860E-13D4FDF5E7B1}"/>
                </a:ext>
              </a:extLst>
            </p:cNvPr>
            <p:cNvCxnSpPr>
              <a:endCxn id="96" idx="2"/>
            </p:cNvCxnSpPr>
            <p:nvPr/>
          </p:nvCxnSpPr>
          <p:spPr>
            <a:xfrm rot="10800000">
              <a:off x="8991496" y="-45087"/>
              <a:ext cx="2370600" cy="1466400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0F29DC7-946C-7945-9A01-C9020C23E32D}"/>
              </a:ext>
            </a:extLst>
          </p:cNvPr>
          <p:cNvSpPr/>
          <p:nvPr/>
        </p:nvSpPr>
        <p:spPr>
          <a:xfrm>
            <a:off x="536180" y="2407956"/>
            <a:ext cx="3525919" cy="24002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EA485F8-4DF3-BC42-96F9-EE421979D046}"/>
              </a:ext>
            </a:extLst>
          </p:cNvPr>
          <p:cNvSpPr/>
          <p:nvPr/>
        </p:nvSpPr>
        <p:spPr>
          <a:xfrm>
            <a:off x="4182030" y="2407954"/>
            <a:ext cx="3525919" cy="240026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4F6C03E-44C2-6048-9483-CE32F6560328}"/>
              </a:ext>
            </a:extLst>
          </p:cNvPr>
          <p:cNvSpPr/>
          <p:nvPr/>
        </p:nvSpPr>
        <p:spPr>
          <a:xfrm>
            <a:off x="7837903" y="2407954"/>
            <a:ext cx="3525919" cy="24002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68A37DD-F33E-8144-B857-4067CC132930}"/>
              </a:ext>
            </a:extLst>
          </p:cNvPr>
          <p:cNvSpPr/>
          <p:nvPr/>
        </p:nvSpPr>
        <p:spPr>
          <a:xfrm>
            <a:off x="1595527" y="2407956"/>
            <a:ext cx="1546654" cy="518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Deploy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250B091-7B4B-8546-9606-6479BFD9FD25}"/>
              </a:ext>
            </a:extLst>
          </p:cNvPr>
          <p:cNvGrpSpPr/>
          <p:nvPr/>
        </p:nvGrpSpPr>
        <p:grpSpPr>
          <a:xfrm>
            <a:off x="5198973" y="3073720"/>
            <a:ext cx="1669359" cy="1341215"/>
            <a:chOff x="8339587" y="-296318"/>
            <a:chExt cx="3507341" cy="1968801"/>
          </a:xfrm>
        </p:grpSpPr>
        <p:sp>
          <p:nvSpPr>
            <p:cNvPr id="45" name="Google Shape;5454;p40">
              <a:extLst>
                <a:ext uri="{FF2B5EF4-FFF2-40B4-BE49-F238E27FC236}">
                  <a16:creationId xmlns:a16="http://schemas.microsoft.com/office/drawing/2014/main" id="{7F455FB7-5F3F-A54E-82B6-5C4C602979F0}"/>
                </a:ext>
              </a:extLst>
            </p:cNvPr>
            <p:cNvSpPr/>
            <p:nvPr/>
          </p:nvSpPr>
          <p:spPr>
            <a:xfrm>
              <a:off x="8339587" y="1421383"/>
              <a:ext cx="647400" cy="251100"/>
            </a:xfrm>
            <a:prstGeom prst="rect">
              <a:avLst/>
            </a:prstGeom>
            <a:solidFill>
              <a:srgbClr val="6D9EEB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6" name="Google Shape;5455;p40">
              <a:extLst>
                <a:ext uri="{FF2B5EF4-FFF2-40B4-BE49-F238E27FC236}">
                  <a16:creationId xmlns:a16="http://schemas.microsoft.com/office/drawing/2014/main" id="{CDC69616-2E48-5343-B16F-AACE6F87CA82}"/>
                </a:ext>
              </a:extLst>
            </p:cNvPr>
            <p:cNvCxnSpPr/>
            <p:nvPr/>
          </p:nvCxnSpPr>
          <p:spPr>
            <a:xfrm rot="-8659772" flipH="1">
              <a:off x="8470856" y="1451450"/>
              <a:ext cx="361159" cy="192391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47" name="Google Shape;5456;p40">
              <a:extLst>
                <a:ext uri="{FF2B5EF4-FFF2-40B4-BE49-F238E27FC236}">
                  <a16:creationId xmlns:a16="http://schemas.microsoft.com/office/drawing/2014/main" id="{E683F927-9C28-0F4B-8CB9-94D3332BB436}"/>
                </a:ext>
              </a:extLst>
            </p:cNvPr>
            <p:cNvCxnSpPr/>
            <p:nvPr/>
          </p:nvCxnSpPr>
          <p:spPr>
            <a:xfrm rot="8535854">
              <a:off x="8472581" y="1450631"/>
              <a:ext cx="357341" cy="194389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48" name="Google Shape;5457;p40">
              <a:extLst>
                <a:ext uri="{FF2B5EF4-FFF2-40B4-BE49-F238E27FC236}">
                  <a16:creationId xmlns:a16="http://schemas.microsoft.com/office/drawing/2014/main" id="{39E05116-160B-5146-9E2C-542D5B317EF6}"/>
                </a:ext>
              </a:extLst>
            </p:cNvPr>
            <p:cNvSpPr/>
            <p:nvPr/>
          </p:nvSpPr>
          <p:spPr>
            <a:xfrm>
              <a:off x="9162310" y="1421383"/>
              <a:ext cx="647400" cy="251100"/>
            </a:xfrm>
            <a:prstGeom prst="rect">
              <a:avLst/>
            </a:prstGeom>
            <a:solidFill>
              <a:srgbClr val="6D9EEB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9" name="Google Shape;5458;p40">
              <a:extLst>
                <a:ext uri="{FF2B5EF4-FFF2-40B4-BE49-F238E27FC236}">
                  <a16:creationId xmlns:a16="http://schemas.microsoft.com/office/drawing/2014/main" id="{09FB2501-D31F-394A-9B78-A487483E0BE7}"/>
                </a:ext>
              </a:extLst>
            </p:cNvPr>
            <p:cNvCxnSpPr/>
            <p:nvPr/>
          </p:nvCxnSpPr>
          <p:spPr>
            <a:xfrm rot="-8659772" flipH="1">
              <a:off x="9293579" y="1451450"/>
              <a:ext cx="361159" cy="192391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50" name="Google Shape;5459;p40">
              <a:extLst>
                <a:ext uri="{FF2B5EF4-FFF2-40B4-BE49-F238E27FC236}">
                  <a16:creationId xmlns:a16="http://schemas.microsoft.com/office/drawing/2014/main" id="{A80975E4-B4F9-204A-8476-895B4B91B71E}"/>
                </a:ext>
              </a:extLst>
            </p:cNvPr>
            <p:cNvCxnSpPr/>
            <p:nvPr/>
          </p:nvCxnSpPr>
          <p:spPr>
            <a:xfrm rot="8535854">
              <a:off x="9295304" y="1450631"/>
              <a:ext cx="357341" cy="194389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51" name="Google Shape;5460;p40">
              <a:extLst>
                <a:ext uri="{FF2B5EF4-FFF2-40B4-BE49-F238E27FC236}">
                  <a16:creationId xmlns:a16="http://schemas.microsoft.com/office/drawing/2014/main" id="{4CDF6E14-59E1-874B-B3D6-A19110776626}"/>
                </a:ext>
              </a:extLst>
            </p:cNvPr>
            <p:cNvSpPr/>
            <p:nvPr/>
          </p:nvSpPr>
          <p:spPr>
            <a:xfrm>
              <a:off x="10376805" y="1421383"/>
              <a:ext cx="647400" cy="251100"/>
            </a:xfrm>
            <a:prstGeom prst="rect">
              <a:avLst/>
            </a:prstGeom>
            <a:solidFill>
              <a:srgbClr val="6D9EEB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2" name="Google Shape;5461;p40">
              <a:extLst>
                <a:ext uri="{FF2B5EF4-FFF2-40B4-BE49-F238E27FC236}">
                  <a16:creationId xmlns:a16="http://schemas.microsoft.com/office/drawing/2014/main" id="{A384F9C1-C7E1-4942-B13E-C98C582CB0D8}"/>
                </a:ext>
              </a:extLst>
            </p:cNvPr>
            <p:cNvCxnSpPr/>
            <p:nvPr/>
          </p:nvCxnSpPr>
          <p:spPr>
            <a:xfrm rot="-8659772" flipH="1">
              <a:off x="10508074" y="1451450"/>
              <a:ext cx="361159" cy="192391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53" name="Google Shape;5462;p40">
              <a:extLst>
                <a:ext uri="{FF2B5EF4-FFF2-40B4-BE49-F238E27FC236}">
                  <a16:creationId xmlns:a16="http://schemas.microsoft.com/office/drawing/2014/main" id="{D24AA707-F709-264A-AAF7-429BE5E0456B}"/>
                </a:ext>
              </a:extLst>
            </p:cNvPr>
            <p:cNvCxnSpPr/>
            <p:nvPr/>
          </p:nvCxnSpPr>
          <p:spPr>
            <a:xfrm rot="8535854">
              <a:off x="10509799" y="1450631"/>
              <a:ext cx="357341" cy="194389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54" name="Google Shape;5463;p40">
              <a:extLst>
                <a:ext uri="{FF2B5EF4-FFF2-40B4-BE49-F238E27FC236}">
                  <a16:creationId xmlns:a16="http://schemas.microsoft.com/office/drawing/2014/main" id="{F74D0974-2B1F-CA44-91E9-E659749B1479}"/>
                </a:ext>
              </a:extLst>
            </p:cNvPr>
            <p:cNvSpPr/>
            <p:nvPr/>
          </p:nvSpPr>
          <p:spPr>
            <a:xfrm>
              <a:off x="11199528" y="1421383"/>
              <a:ext cx="647400" cy="251100"/>
            </a:xfrm>
            <a:prstGeom prst="rect">
              <a:avLst/>
            </a:prstGeom>
            <a:solidFill>
              <a:srgbClr val="6D9EEB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5" name="Google Shape;5464;p40">
              <a:extLst>
                <a:ext uri="{FF2B5EF4-FFF2-40B4-BE49-F238E27FC236}">
                  <a16:creationId xmlns:a16="http://schemas.microsoft.com/office/drawing/2014/main" id="{CB8E3959-8E41-1B4D-93F0-863E5880C78B}"/>
                </a:ext>
              </a:extLst>
            </p:cNvPr>
            <p:cNvCxnSpPr/>
            <p:nvPr/>
          </p:nvCxnSpPr>
          <p:spPr>
            <a:xfrm rot="-8659772" flipH="1">
              <a:off x="11330797" y="1451450"/>
              <a:ext cx="361159" cy="192391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56" name="Google Shape;5465;p40">
              <a:extLst>
                <a:ext uri="{FF2B5EF4-FFF2-40B4-BE49-F238E27FC236}">
                  <a16:creationId xmlns:a16="http://schemas.microsoft.com/office/drawing/2014/main" id="{26CEDBA9-D3DF-3547-912A-1ACE0040F9B6}"/>
                </a:ext>
              </a:extLst>
            </p:cNvPr>
            <p:cNvCxnSpPr/>
            <p:nvPr/>
          </p:nvCxnSpPr>
          <p:spPr>
            <a:xfrm rot="8535854">
              <a:off x="11332523" y="1450631"/>
              <a:ext cx="357341" cy="194389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57" name="Google Shape;5466;p40">
              <a:extLst>
                <a:ext uri="{FF2B5EF4-FFF2-40B4-BE49-F238E27FC236}">
                  <a16:creationId xmlns:a16="http://schemas.microsoft.com/office/drawing/2014/main" id="{04056B70-E822-2E40-B6F4-B25A9F19AA3C}"/>
                </a:ext>
              </a:extLst>
            </p:cNvPr>
            <p:cNvSpPr/>
            <p:nvPr/>
          </p:nvSpPr>
          <p:spPr>
            <a:xfrm>
              <a:off x="8667796" y="-296187"/>
              <a:ext cx="647400" cy="251100"/>
            </a:xfrm>
            <a:prstGeom prst="rect">
              <a:avLst/>
            </a:prstGeom>
            <a:solidFill>
              <a:srgbClr val="6D9EEB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8" name="Google Shape;5467;p40">
              <a:extLst>
                <a:ext uri="{FF2B5EF4-FFF2-40B4-BE49-F238E27FC236}">
                  <a16:creationId xmlns:a16="http://schemas.microsoft.com/office/drawing/2014/main" id="{3797D1DE-B950-8349-8432-B29649DBF394}"/>
                </a:ext>
              </a:extLst>
            </p:cNvPr>
            <p:cNvCxnSpPr/>
            <p:nvPr/>
          </p:nvCxnSpPr>
          <p:spPr>
            <a:xfrm rot="-8659772" flipH="1">
              <a:off x="8799065" y="-266120"/>
              <a:ext cx="361159" cy="192391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59" name="Google Shape;5468;p40">
              <a:extLst>
                <a:ext uri="{FF2B5EF4-FFF2-40B4-BE49-F238E27FC236}">
                  <a16:creationId xmlns:a16="http://schemas.microsoft.com/office/drawing/2014/main" id="{D1D06412-FDE3-724D-A881-A7A81738CA85}"/>
                </a:ext>
              </a:extLst>
            </p:cNvPr>
            <p:cNvCxnSpPr/>
            <p:nvPr/>
          </p:nvCxnSpPr>
          <p:spPr>
            <a:xfrm rot="8535854">
              <a:off x="8800790" y="-266939"/>
              <a:ext cx="357341" cy="194389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60" name="Google Shape;5469;p40">
              <a:extLst>
                <a:ext uri="{FF2B5EF4-FFF2-40B4-BE49-F238E27FC236}">
                  <a16:creationId xmlns:a16="http://schemas.microsoft.com/office/drawing/2014/main" id="{15D3E8C6-167E-C44D-94B2-9432D09C02A2}"/>
                </a:ext>
              </a:extLst>
            </p:cNvPr>
            <p:cNvSpPr/>
            <p:nvPr/>
          </p:nvSpPr>
          <p:spPr>
            <a:xfrm>
              <a:off x="10662832" y="-296318"/>
              <a:ext cx="647400" cy="251100"/>
            </a:xfrm>
            <a:prstGeom prst="rect">
              <a:avLst/>
            </a:prstGeom>
            <a:solidFill>
              <a:srgbClr val="6D9EEB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1" name="Google Shape;5470;p40">
              <a:extLst>
                <a:ext uri="{FF2B5EF4-FFF2-40B4-BE49-F238E27FC236}">
                  <a16:creationId xmlns:a16="http://schemas.microsoft.com/office/drawing/2014/main" id="{A6395235-95FA-B847-997A-E8B3372DFD56}"/>
                </a:ext>
              </a:extLst>
            </p:cNvPr>
            <p:cNvCxnSpPr/>
            <p:nvPr/>
          </p:nvCxnSpPr>
          <p:spPr>
            <a:xfrm rot="-8659772" flipH="1">
              <a:off x="10794101" y="-266251"/>
              <a:ext cx="361159" cy="192391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62" name="Google Shape;5471;p40">
              <a:extLst>
                <a:ext uri="{FF2B5EF4-FFF2-40B4-BE49-F238E27FC236}">
                  <a16:creationId xmlns:a16="http://schemas.microsoft.com/office/drawing/2014/main" id="{8E121C02-B4B5-F644-B5C9-6EA850628EDC}"/>
                </a:ext>
              </a:extLst>
            </p:cNvPr>
            <p:cNvCxnSpPr/>
            <p:nvPr/>
          </p:nvCxnSpPr>
          <p:spPr>
            <a:xfrm rot="8535854">
              <a:off x="10795827" y="-267070"/>
              <a:ext cx="357341" cy="194389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63" name="Google Shape;5474;p40">
              <a:extLst>
                <a:ext uri="{FF2B5EF4-FFF2-40B4-BE49-F238E27FC236}">
                  <a16:creationId xmlns:a16="http://schemas.microsoft.com/office/drawing/2014/main" id="{949139C5-9CB4-2A41-9070-4180CC08F6B8}"/>
                </a:ext>
              </a:extLst>
            </p:cNvPr>
            <p:cNvCxnSpPr>
              <a:stCxn id="45" idx="0"/>
              <a:endCxn id="60" idx="2"/>
            </p:cNvCxnSpPr>
            <p:nvPr/>
          </p:nvCxnSpPr>
          <p:spPr>
            <a:xfrm rot="10800000" flipH="1">
              <a:off x="8663287" y="-45317"/>
              <a:ext cx="2323200" cy="1466700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5476;p40">
              <a:extLst>
                <a:ext uri="{FF2B5EF4-FFF2-40B4-BE49-F238E27FC236}">
                  <a16:creationId xmlns:a16="http://schemas.microsoft.com/office/drawing/2014/main" id="{5E40AF64-0BD2-3C4E-A700-5552F8BA8D1D}"/>
                </a:ext>
              </a:extLst>
            </p:cNvPr>
            <p:cNvCxnSpPr>
              <a:stCxn id="48" idx="0"/>
              <a:endCxn id="60" idx="2"/>
            </p:cNvCxnSpPr>
            <p:nvPr/>
          </p:nvCxnSpPr>
          <p:spPr>
            <a:xfrm rot="10800000" flipH="1">
              <a:off x="9486010" y="-45317"/>
              <a:ext cx="1500600" cy="1466700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5478;p40">
              <a:extLst>
                <a:ext uri="{FF2B5EF4-FFF2-40B4-BE49-F238E27FC236}">
                  <a16:creationId xmlns:a16="http://schemas.microsoft.com/office/drawing/2014/main" id="{3F26A8F9-A665-DC42-96FD-5B7FE30C705F}"/>
                </a:ext>
              </a:extLst>
            </p:cNvPr>
            <p:cNvCxnSpPr>
              <a:stCxn id="51" idx="0"/>
              <a:endCxn id="60" idx="2"/>
            </p:cNvCxnSpPr>
            <p:nvPr/>
          </p:nvCxnSpPr>
          <p:spPr>
            <a:xfrm rot="10800000" flipH="1">
              <a:off x="10700505" y="-45317"/>
              <a:ext cx="285900" cy="1466700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5479;p40">
              <a:extLst>
                <a:ext uri="{FF2B5EF4-FFF2-40B4-BE49-F238E27FC236}">
                  <a16:creationId xmlns:a16="http://schemas.microsoft.com/office/drawing/2014/main" id="{7D35B640-F971-794F-9845-D2F502B1CC73}"/>
                </a:ext>
              </a:extLst>
            </p:cNvPr>
            <p:cNvCxnSpPr>
              <a:stCxn id="54" idx="0"/>
              <a:endCxn id="60" idx="2"/>
            </p:cNvCxnSpPr>
            <p:nvPr/>
          </p:nvCxnSpPr>
          <p:spPr>
            <a:xfrm rot="10800000">
              <a:off x="10986528" y="-45317"/>
              <a:ext cx="536700" cy="1466700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5481;p40">
              <a:extLst>
                <a:ext uri="{FF2B5EF4-FFF2-40B4-BE49-F238E27FC236}">
                  <a16:creationId xmlns:a16="http://schemas.microsoft.com/office/drawing/2014/main" id="{5BDBDFC6-AD81-784E-AAE4-91A5E215998F}"/>
                </a:ext>
              </a:extLst>
            </p:cNvPr>
            <p:cNvCxnSpPr>
              <a:endCxn id="57" idx="2"/>
            </p:cNvCxnSpPr>
            <p:nvPr/>
          </p:nvCxnSpPr>
          <p:spPr>
            <a:xfrm rot="10800000" flipH="1">
              <a:off x="8557696" y="-45087"/>
              <a:ext cx="433800" cy="1466400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5484;p40">
              <a:extLst>
                <a:ext uri="{FF2B5EF4-FFF2-40B4-BE49-F238E27FC236}">
                  <a16:creationId xmlns:a16="http://schemas.microsoft.com/office/drawing/2014/main" id="{F7655164-5DB9-1D40-98EB-4D6E414CB550}"/>
                </a:ext>
              </a:extLst>
            </p:cNvPr>
            <p:cNvCxnSpPr>
              <a:endCxn id="57" idx="2"/>
            </p:cNvCxnSpPr>
            <p:nvPr/>
          </p:nvCxnSpPr>
          <p:spPr>
            <a:xfrm rot="10800000">
              <a:off x="8991496" y="-45087"/>
              <a:ext cx="389100" cy="1466400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5486;p40">
              <a:extLst>
                <a:ext uri="{FF2B5EF4-FFF2-40B4-BE49-F238E27FC236}">
                  <a16:creationId xmlns:a16="http://schemas.microsoft.com/office/drawing/2014/main" id="{7AD93C7B-A25E-A747-9A33-47413DA348ED}"/>
                </a:ext>
              </a:extLst>
            </p:cNvPr>
            <p:cNvCxnSpPr>
              <a:endCxn id="57" idx="2"/>
            </p:cNvCxnSpPr>
            <p:nvPr/>
          </p:nvCxnSpPr>
          <p:spPr>
            <a:xfrm rot="10800000">
              <a:off x="8991496" y="-45087"/>
              <a:ext cx="1573500" cy="1466400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5488;p40">
              <a:extLst>
                <a:ext uri="{FF2B5EF4-FFF2-40B4-BE49-F238E27FC236}">
                  <a16:creationId xmlns:a16="http://schemas.microsoft.com/office/drawing/2014/main" id="{2760DC08-A5C6-DC46-8C02-760E39CDFC48}"/>
                </a:ext>
              </a:extLst>
            </p:cNvPr>
            <p:cNvCxnSpPr>
              <a:endCxn id="57" idx="2"/>
            </p:cNvCxnSpPr>
            <p:nvPr/>
          </p:nvCxnSpPr>
          <p:spPr>
            <a:xfrm rot="10800000">
              <a:off x="8991496" y="-45087"/>
              <a:ext cx="2370600" cy="1466400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E8BBD6B1-4EF0-064E-873E-F0C9F2E90A6B}"/>
              </a:ext>
            </a:extLst>
          </p:cNvPr>
          <p:cNvSpPr/>
          <p:nvPr/>
        </p:nvSpPr>
        <p:spPr>
          <a:xfrm>
            <a:off x="5299456" y="2404415"/>
            <a:ext cx="1546654" cy="518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2">
                    <a:lumMod val="50000"/>
                  </a:schemeClr>
                </a:solidFill>
              </a:rPr>
              <a:t>Operate</a:t>
            </a:r>
          </a:p>
        </p:txBody>
      </p:sp>
      <p:pic>
        <p:nvPicPr>
          <p:cNvPr id="6" name="Graphic 5" descr="Gears with solid fill">
            <a:extLst>
              <a:ext uri="{FF2B5EF4-FFF2-40B4-BE49-F238E27FC236}">
                <a16:creationId xmlns:a16="http://schemas.microsoft.com/office/drawing/2014/main" id="{201A6857-86D7-A54F-9341-B6EBDB473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20987" y="2348691"/>
            <a:ext cx="728901" cy="728901"/>
          </a:xfrm>
          <a:prstGeom prst="rect">
            <a:avLst/>
          </a:prstGeom>
        </p:spPr>
      </p:pic>
      <p:sp>
        <p:nvSpPr>
          <p:cNvPr id="269" name="Rectangle 268">
            <a:extLst>
              <a:ext uri="{FF2B5EF4-FFF2-40B4-BE49-F238E27FC236}">
                <a16:creationId xmlns:a16="http://schemas.microsoft.com/office/drawing/2014/main" id="{D5C61479-CC49-2942-BC50-714BCAFC2951}"/>
              </a:ext>
            </a:extLst>
          </p:cNvPr>
          <p:cNvSpPr/>
          <p:nvPr/>
        </p:nvSpPr>
        <p:spPr>
          <a:xfrm>
            <a:off x="8805923" y="2398834"/>
            <a:ext cx="1546654" cy="518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Expand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E80AE85C-A4EA-FA40-8CFA-2B857FAC346F}"/>
              </a:ext>
            </a:extLst>
          </p:cNvPr>
          <p:cNvGrpSpPr/>
          <p:nvPr/>
        </p:nvGrpSpPr>
        <p:grpSpPr>
          <a:xfrm>
            <a:off x="3787258" y="3367456"/>
            <a:ext cx="4268836" cy="520774"/>
            <a:chOff x="4653413" y="5981747"/>
            <a:chExt cx="4268836" cy="520774"/>
          </a:xfrm>
        </p:grpSpPr>
        <p:sp>
          <p:nvSpPr>
            <p:cNvPr id="133" name="Right Arrow 132">
              <a:extLst>
                <a:ext uri="{FF2B5EF4-FFF2-40B4-BE49-F238E27FC236}">
                  <a16:creationId xmlns:a16="http://schemas.microsoft.com/office/drawing/2014/main" id="{462D6E39-A02D-7449-9178-A1E083940274}"/>
                </a:ext>
              </a:extLst>
            </p:cNvPr>
            <p:cNvSpPr/>
            <p:nvPr/>
          </p:nvSpPr>
          <p:spPr>
            <a:xfrm>
              <a:off x="4653413" y="5985686"/>
              <a:ext cx="646043" cy="516835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ight Arrow 133">
              <a:extLst>
                <a:ext uri="{FF2B5EF4-FFF2-40B4-BE49-F238E27FC236}">
                  <a16:creationId xmlns:a16="http://schemas.microsoft.com/office/drawing/2014/main" id="{703726A9-7B23-BE4C-B0BE-5D2A8120D488}"/>
                </a:ext>
              </a:extLst>
            </p:cNvPr>
            <p:cNvSpPr/>
            <p:nvPr/>
          </p:nvSpPr>
          <p:spPr>
            <a:xfrm>
              <a:off x="8276206" y="5981747"/>
              <a:ext cx="646043" cy="516835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1A80E37F-298A-D240-9ED8-E52263F5C198}"/>
              </a:ext>
            </a:extLst>
          </p:cNvPr>
          <p:cNvSpPr/>
          <p:nvPr/>
        </p:nvSpPr>
        <p:spPr>
          <a:xfrm>
            <a:off x="518439" y="4994171"/>
            <a:ext cx="3525919" cy="14726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Time to </a:t>
            </a:r>
            <a:r>
              <a:rPr lang="en-US" sz="1400" b="1">
                <a:solidFill>
                  <a:schemeClr val="tx1"/>
                </a:solidFill>
              </a:rPr>
              <a:t>bring up </a:t>
            </a:r>
            <a:r>
              <a:rPr lang="en-US" sz="1400">
                <a:solidFill>
                  <a:schemeClr val="tx1"/>
                </a:solidFill>
              </a:rPr>
              <a:t>network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Ordering components, cabling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O(types), O(connections)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Cost of the network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O(components)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40ED3B8B-5360-ED49-97D4-721D5FC53C1F}"/>
              </a:ext>
            </a:extLst>
          </p:cNvPr>
          <p:cNvSpPr/>
          <p:nvPr/>
        </p:nvSpPr>
        <p:spPr>
          <a:xfrm>
            <a:off x="4164289" y="4994169"/>
            <a:ext cx="3525919" cy="1472658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2">
                    <a:lumMod val="50000"/>
                  </a:schemeClr>
                </a:solidFill>
              </a:rPr>
              <a:t>Time spent on 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management</a:t>
            </a:r>
            <a:r>
              <a:rPr lang="en-US" sz="1400">
                <a:solidFill>
                  <a:schemeClr val="bg2">
                    <a:lumMod val="50000"/>
                  </a:schemeClr>
                </a:solidFill>
              </a:rPr>
              <a:t> tasks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2">
                    <a:lumMod val="50000"/>
                  </a:schemeClr>
                </a:solidFill>
              </a:rPr>
              <a:t>Planned: configuring, 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2">
                    <a:lumMod val="50000"/>
                  </a:schemeClr>
                </a:solidFill>
              </a:rPr>
              <a:t>O(failure domains), O(controllers), O(heterogeneity), O(corner cases)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2">
                    <a:lumMod val="50000"/>
                  </a:schemeClr>
                </a:solidFill>
              </a:rPr>
              <a:t>Unplanned: debugging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2">
                    <a:lumMod val="50000"/>
                  </a:schemeClr>
                </a:solidFill>
              </a:rPr>
              <a:t>O(1/visibility)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D59446B-15A7-4F43-914D-34304F2607C3}"/>
              </a:ext>
            </a:extLst>
          </p:cNvPr>
          <p:cNvSpPr/>
          <p:nvPr/>
        </p:nvSpPr>
        <p:spPr>
          <a:xfrm>
            <a:off x="7820162" y="4994169"/>
            <a:ext cx="3525919" cy="14726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Time to </a:t>
            </a:r>
            <a:r>
              <a:rPr lang="en-US" sz="1400" b="1">
                <a:solidFill>
                  <a:schemeClr val="tx1"/>
                </a:solidFill>
              </a:rPr>
              <a:t>bring up </a:t>
            </a:r>
            <a:r>
              <a:rPr lang="en-US" sz="1400">
                <a:solidFill>
                  <a:schemeClr val="tx1"/>
                </a:solidFill>
              </a:rPr>
              <a:t>new network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Ordering, cabling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O(types), O(connections)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Duration of </a:t>
            </a:r>
            <a:r>
              <a:rPr lang="en-US" sz="1400" b="1">
                <a:solidFill>
                  <a:schemeClr val="tx1"/>
                </a:solidFill>
              </a:rPr>
              <a:t>degraded capacity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O(1/redundant capacity)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Cost of new network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O(components)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859386F-1157-EE40-B5DE-CAC1362E6CF2}"/>
              </a:ext>
            </a:extLst>
          </p:cNvPr>
          <p:cNvSpPr/>
          <p:nvPr/>
        </p:nvSpPr>
        <p:spPr>
          <a:xfrm>
            <a:off x="9417770" y="2629069"/>
            <a:ext cx="2157256" cy="220676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5CC6DEF9-A464-A54A-9603-2E2774971F8C}"/>
              </a:ext>
            </a:extLst>
          </p:cNvPr>
          <p:cNvGrpSpPr/>
          <p:nvPr/>
        </p:nvGrpSpPr>
        <p:grpSpPr>
          <a:xfrm>
            <a:off x="7894197" y="3073720"/>
            <a:ext cx="3439792" cy="1341215"/>
            <a:chOff x="7894197" y="3887821"/>
            <a:chExt cx="3439792" cy="1341215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75CCEB93-551C-B94C-A854-0E182EB05757}"/>
                </a:ext>
              </a:extLst>
            </p:cNvPr>
            <p:cNvGrpSpPr/>
            <p:nvPr/>
          </p:nvGrpSpPr>
          <p:grpSpPr>
            <a:xfrm>
              <a:off x="7894197" y="3887821"/>
              <a:ext cx="1669359" cy="1341215"/>
              <a:chOff x="8339587" y="-296318"/>
              <a:chExt cx="3507341" cy="1968801"/>
            </a:xfrm>
          </p:grpSpPr>
          <p:sp>
            <p:nvSpPr>
              <p:cNvPr id="181" name="Google Shape;5454;p40">
                <a:extLst>
                  <a:ext uri="{FF2B5EF4-FFF2-40B4-BE49-F238E27FC236}">
                    <a16:creationId xmlns:a16="http://schemas.microsoft.com/office/drawing/2014/main" id="{68E3A48D-0FBC-A547-87AD-825ED6631B33}"/>
                  </a:ext>
                </a:extLst>
              </p:cNvPr>
              <p:cNvSpPr/>
              <p:nvPr/>
            </p:nvSpPr>
            <p:spPr>
              <a:xfrm>
                <a:off x="8339587" y="1421383"/>
                <a:ext cx="647400" cy="251100"/>
              </a:xfrm>
              <a:prstGeom prst="rect">
                <a:avLst/>
              </a:prstGeom>
              <a:solidFill>
                <a:srgbClr val="6D9EEB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82" name="Google Shape;5455;p40">
                <a:extLst>
                  <a:ext uri="{FF2B5EF4-FFF2-40B4-BE49-F238E27FC236}">
                    <a16:creationId xmlns:a16="http://schemas.microsoft.com/office/drawing/2014/main" id="{D14791E4-8A35-8446-A1CD-391BE74F6A48}"/>
                  </a:ext>
                </a:extLst>
              </p:cNvPr>
              <p:cNvCxnSpPr/>
              <p:nvPr/>
            </p:nvCxnSpPr>
            <p:spPr>
              <a:xfrm rot="-8659772" flipH="1">
                <a:off x="8470856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83" name="Google Shape;5456;p40">
                <a:extLst>
                  <a:ext uri="{FF2B5EF4-FFF2-40B4-BE49-F238E27FC236}">
                    <a16:creationId xmlns:a16="http://schemas.microsoft.com/office/drawing/2014/main" id="{E4CA7E98-8CFB-F543-967F-181FE3B496FA}"/>
                  </a:ext>
                </a:extLst>
              </p:cNvPr>
              <p:cNvCxnSpPr/>
              <p:nvPr/>
            </p:nvCxnSpPr>
            <p:spPr>
              <a:xfrm rot="8535854">
                <a:off x="8472581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184" name="Google Shape;5457;p40">
                <a:extLst>
                  <a:ext uri="{FF2B5EF4-FFF2-40B4-BE49-F238E27FC236}">
                    <a16:creationId xmlns:a16="http://schemas.microsoft.com/office/drawing/2014/main" id="{61517A8D-B5CA-404B-8519-D03ABD83D43F}"/>
                  </a:ext>
                </a:extLst>
              </p:cNvPr>
              <p:cNvSpPr/>
              <p:nvPr/>
            </p:nvSpPr>
            <p:spPr>
              <a:xfrm>
                <a:off x="9162310" y="1421383"/>
                <a:ext cx="647400" cy="251100"/>
              </a:xfrm>
              <a:prstGeom prst="rect">
                <a:avLst/>
              </a:prstGeom>
              <a:solidFill>
                <a:srgbClr val="6D9EEB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85" name="Google Shape;5458;p40">
                <a:extLst>
                  <a:ext uri="{FF2B5EF4-FFF2-40B4-BE49-F238E27FC236}">
                    <a16:creationId xmlns:a16="http://schemas.microsoft.com/office/drawing/2014/main" id="{FC032E49-2373-D049-A137-CAFA83D3726C}"/>
                  </a:ext>
                </a:extLst>
              </p:cNvPr>
              <p:cNvCxnSpPr/>
              <p:nvPr/>
            </p:nvCxnSpPr>
            <p:spPr>
              <a:xfrm rot="-8659772" flipH="1">
                <a:off x="9293579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86" name="Google Shape;5459;p40">
                <a:extLst>
                  <a:ext uri="{FF2B5EF4-FFF2-40B4-BE49-F238E27FC236}">
                    <a16:creationId xmlns:a16="http://schemas.microsoft.com/office/drawing/2014/main" id="{3E420CB8-1972-6A42-8DF1-C4319A0E02C7}"/>
                  </a:ext>
                </a:extLst>
              </p:cNvPr>
              <p:cNvCxnSpPr/>
              <p:nvPr/>
            </p:nvCxnSpPr>
            <p:spPr>
              <a:xfrm rot="8535854">
                <a:off x="9295304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187" name="Google Shape;5460;p40">
                <a:extLst>
                  <a:ext uri="{FF2B5EF4-FFF2-40B4-BE49-F238E27FC236}">
                    <a16:creationId xmlns:a16="http://schemas.microsoft.com/office/drawing/2014/main" id="{D6AA98BB-0D77-7641-A881-A4B914ADDB63}"/>
                  </a:ext>
                </a:extLst>
              </p:cNvPr>
              <p:cNvSpPr/>
              <p:nvPr/>
            </p:nvSpPr>
            <p:spPr>
              <a:xfrm>
                <a:off x="10376805" y="1421383"/>
                <a:ext cx="647400" cy="251100"/>
              </a:xfrm>
              <a:prstGeom prst="rect">
                <a:avLst/>
              </a:prstGeom>
              <a:solidFill>
                <a:srgbClr val="6D9EEB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88" name="Google Shape;5461;p40">
                <a:extLst>
                  <a:ext uri="{FF2B5EF4-FFF2-40B4-BE49-F238E27FC236}">
                    <a16:creationId xmlns:a16="http://schemas.microsoft.com/office/drawing/2014/main" id="{2F18D676-C9BC-854D-876A-9D7626BBF9F1}"/>
                  </a:ext>
                </a:extLst>
              </p:cNvPr>
              <p:cNvCxnSpPr/>
              <p:nvPr/>
            </p:nvCxnSpPr>
            <p:spPr>
              <a:xfrm rot="-8659772" flipH="1">
                <a:off x="10508074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89" name="Google Shape;5462;p40">
                <a:extLst>
                  <a:ext uri="{FF2B5EF4-FFF2-40B4-BE49-F238E27FC236}">
                    <a16:creationId xmlns:a16="http://schemas.microsoft.com/office/drawing/2014/main" id="{FF3FE091-78BA-EC4F-9BDF-7D3C783C618E}"/>
                  </a:ext>
                </a:extLst>
              </p:cNvPr>
              <p:cNvCxnSpPr/>
              <p:nvPr/>
            </p:nvCxnSpPr>
            <p:spPr>
              <a:xfrm rot="8535854">
                <a:off x="10509799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190" name="Google Shape;5463;p40">
                <a:extLst>
                  <a:ext uri="{FF2B5EF4-FFF2-40B4-BE49-F238E27FC236}">
                    <a16:creationId xmlns:a16="http://schemas.microsoft.com/office/drawing/2014/main" id="{2C1ED1C4-950F-BC42-99C0-DBDA36223439}"/>
                  </a:ext>
                </a:extLst>
              </p:cNvPr>
              <p:cNvSpPr/>
              <p:nvPr/>
            </p:nvSpPr>
            <p:spPr>
              <a:xfrm>
                <a:off x="11199528" y="1421383"/>
                <a:ext cx="647400" cy="251100"/>
              </a:xfrm>
              <a:prstGeom prst="rect">
                <a:avLst/>
              </a:prstGeom>
              <a:solidFill>
                <a:srgbClr val="6D9EEB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91" name="Google Shape;5464;p40">
                <a:extLst>
                  <a:ext uri="{FF2B5EF4-FFF2-40B4-BE49-F238E27FC236}">
                    <a16:creationId xmlns:a16="http://schemas.microsoft.com/office/drawing/2014/main" id="{CBCB4CB5-F3EF-AE4B-92E0-E4985DEE9D6F}"/>
                  </a:ext>
                </a:extLst>
              </p:cNvPr>
              <p:cNvCxnSpPr/>
              <p:nvPr/>
            </p:nvCxnSpPr>
            <p:spPr>
              <a:xfrm rot="-8659772" flipH="1">
                <a:off x="11330797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92" name="Google Shape;5465;p40">
                <a:extLst>
                  <a:ext uri="{FF2B5EF4-FFF2-40B4-BE49-F238E27FC236}">
                    <a16:creationId xmlns:a16="http://schemas.microsoft.com/office/drawing/2014/main" id="{CF6729CC-7D84-9C4B-9568-5956128035B7}"/>
                  </a:ext>
                </a:extLst>
              </p:cNvPr>
              <p:cNvCxnSpPr/>
              <p:nvPr/>
            </p:nvCxnSpPr>
            <p:spPr>
              <a:xfrm rot="8535854">
                <a:off x="11332523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193" name="Google Shape;5466;p40">
                <a:extLst>
                  <a:ext uri="{FF2B5EF4-FFF2-40B4-BE49-F238E27FC236}">
                    <a16:creationId xmlns:a16="http://schemas.microsoft.com/office/drawing/2014/main" id="{ED3B2561-1C23-D242-8C63-3DE419EDD4F7}"/>
                  </a:ext>
                </a:extLst>
              </p:cNvPr>
              <p:cNvSpPr/>
              <p:nvPr/>
            </p:nvSpPr>
            <p:spPr>
              <a:xfrm>
                <a:off x="8667796" y="-296187"/>
                <a:ext cx="647400" cy="251100"/>
              </a:xfrm>
              <a:prstGeom prst="rect">
                <a:avLst/>
              </a:prstGeom>
              <a:solidFill>
                <a:srgbClr val="6D9EEB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94" name="Google Shape;5467;p40">
                <a:extLst>
                  <a:ext uri="{FF2B5EF4-FFF2-40B4-BE49-F238E27FC236}">
                    <a16:creationId xmlns:a16="http://schemas.microsoft.com/office/drawing/2014/main" id="{4458AC57-1C52-D84D-A8C6-6B5E471D7F6C}"/>
                  </a:ext>
                </a:extLst>
              </p:cNvPr>
              <p:cNvCxnSpPr/>
              <p:nvPr/>
            </p:nvCxnSpPr>
            <p:spPr>
              <a:xfrm rot="-8659772" flipH="1">
                <a:off x="8799065" y="-26612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95" name="Google Shape;5468;p40">
                <a:extLst>
                  <a:ext uri="{FF2B5EF4-FFF2-40B4-BE49-F238E27FC236}">
                    <a16:creationId xmlns:a16="http://schemas.microsoft.com/office/drawing/2014/main" id="{9B5BCD82-A6EB-2D4A-84F4-4AA37C98017D}"/>
                  </a:ext>
                </a:extLst>
              </p:cNvPr>
              <p:cNvCxnSpPr/>
              <p:nvPr/>
            </p:nvCxnSpPr>
            <p:spPr>
              <a:xfrm rot="8535854">
                <a:off x="8800790" y="-266939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196" name="Google Shape;5469;p40">
                <a:extLst>
                  <a:ext uri="{FF2B5EF4-FFF2-40B4-BE49-F238E27FC236}">
                    <a16:creationId xmlns:a16="http://schemas.microsoft.com/office/drawing/2014/main" id="{807D7301-FECE-C746-9C13-A4E9F2ED7637}"/>
                  </a:ext>
                </a:extLst>
              </p:cNvPr>
              <p:cNvSpPr/>
              <p:nvPr/>
            </p:nvSpPr>
            <p:spPr>
              <a:xfrm>
                <a:off x="10662832" y="-296318"/>
                <a:ext cx="647400" cy="251100"/>
              </a:xfrm>
              <a:prstGeom prst="rect">
                <a:avLst/>
              </a:prstGeom>
              <a:solidFill>
                <a:srgbClr val="6D9EEB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97" name="Google Shape;5470;p40">
                <a:extLst>
                  <a:ext uri="{FF2B5EF4-FFF2-40B4-BE49-F238E27FC236}">
                    <a16:creationId xmlns:a16="http://schemas.microsoft.com/office/drawing/2014/main" id="{78A0BC10-A750-B24C-9698-759C453522C8}"/>
                  </a:ext>
                </a:extLst>
              </p:cNvPr>
              <p:cNvCxnSpPr/>
              <p:nvPr/>
            </p:nvCxnSpPr>
            <p:spPr>
              <a:xfrm rot="-8659772" flipH="1">
                <a:off x="10794101" y="-266251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98" name="Google Shape;5471;p40">
                <a:extLst>
                  <a:ext uri="{FF2B5EF4-FFF2-40B4-BE49-F238E27FC236}">
                    <a16:creationId xmlns:a16="http://schemas.microsoft.com/office/drawing/2014/main" id="{D1E40C4E-D7FA-3D43-8C7F-D18E08375980}"/>
                  </a:ext>
                </a:extLst>
              </p:cNvPr>
              <p:cNvCxnSpPr/>
              <p:nvPr/>
            </p:nvCxnSpPr>
            <p:spPr>
              <a:xfrm rot="8535854">
                <a:off x="10795827" y="-267070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99" name="Google Shape;5474;p40">
                <a:extLst>
                  <a:ext uri="{FF2B5EF4-FFF2-40B4-BE49-F238E27FC236}">
                    <a16:creationId xmlns:a16="http://schemas.microsoft.com/office/drawing/2014/main" id="{A1BB7D34-AE19-6B4A-AA57-798291FBE35F}"/>
                  </a:ext>
                </a:extLst>
              </p:cNvPr>
              <p:cNvCxnSpPr>
                <a:stCxn id="181" idx="0"/>
                <a:endCxn id="196" idx="2"/>
              </p:cNvCxnSpPr>
              <p:nvPr/>
            </p:nvCxnSpPr>
            <p:spPr>
              <a:xfrm rot="10800000" flipH="1">
                <a:off x="8663287" y="-45317"/>
                <a:ext cx="23232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5476;p40">
                <a:extLst>
                  <a:ext uri="{FF2B5EF4-FFF2-40B4-BE49-F238E27FC236}">
                    <a16:creationId xmlns:a16="http://schemas.microsoft.com/office/drawing/2014/main" id="{74F45D87-D4CC-E549-B591-F07F2C005450}"/>
                  </a:ext>
                </a:extLst>
              </p:cNvPr>
              <p:cNvCxnSpPr>
                <a:stCxn id="184" idx="0"/>
                <a:endCxn id="196" idx="2"/>
              </p:cNvCxnSpPr>
              <p:nvPr/>
            </p:nvCxnSpPr>
            <p:spPr>
              <a:xfrm rot="10800000" flipH="1">
                <a:off x="9486010" y="-45317"/>
                <a:ext cx="15006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5478;p40">
                <a:extLst>
                  <a:ext uri="{FF2B5EF4-FFF2-40B4-BE49-F238E27FC236}">
                    <a16:creationId xmlns:a16="http://schemas.microsoft.com/office/drawing/2014/main" id="{FA4D5D89-9293-1B48-B2EA-B5B1661D231D}"/>
                  </a:ext>
                </a:extLst>
              </p:cNvPr>
              <p:cNvCxnSpPr>
                <a:stCxn id="187" idx="0"/>
                <a:endCxn id="196" idx="2"/>
              </p:cNvCxnSpPr>
              <p:nvPr/>
            </p:nvCxnSpPr>
            <p:spPr>
              <a:xfrm rot="10800000" flipH="1">
                <a:off x="10700505" y="-45317"/>
                <a:ext cx="2859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5479;p40">
                <a:extLst>
                  <a:ext uri="{FF2B5EF4-FFF2-40B4-BE49-F238E27FC236}">
                    <a16:creationId xmlns:a16="http://schemas.microsoft.com/office/drawing/2014/main" id="{AA367B89-C6C8-8448-9A30-681C2551D2FE}"/>
                  </a:ext>
                </a:extLst>
              </p:cNvPr>
              <p:cNvCxnSpPr>
                <a:stCxn id="190" idx="0"/>
                <a:endCxn id="196" idx="2"/>
              </p:cNvCxnSpPr>
              <p:nvPr/>
            </p:nvCxnSpPr>
            <p:spPr>
              <a:xfrm rot="10800000">
                <a:off x="10986528" y="-45317"/>
                <a:ext cx="5367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5481;p40">
                <a:extLst>
                  <a:ext uri="{FF2B5EF4-FFF2-40B4-BE49-F238E27FC236}">
                    <a16:creationId xmlns:a16="http://schemas.microsoft.com/office/drawing/2014/main" id="{7AA8B1CB-CAC6-F74F-84E3-2B41358C43D8}"/>
                  </a:ext>
                </a:extLst>
              </p:cNvPr>
              <p:cNvCxnSpPr>
                <a:endCxn id="193" idx="2"/>
              </p:cNvCxnSpPr>
              <p:nvPr/>
            </p:nvCxnSpPr>
            <p:spPr>
              <a:xfrm rot="10800000" flipH="1">
                <a:off x="8557696" y="-45087"/>
                <a:ext cx="4338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5484;p40">
                <a:extLst>
                  <a:ext uri="{FF2B5EF4-FFF2-40B4-BE49-F238E27FC236}">
                    <a16:creationId xmlns:a16="http://schemas.microsoft.com/office/drawing/2014/main" id="{FA37C23E-122F-334B-AF98-FC99C876F30A}"/>
                  </a:ext>
                </a:extLst>
              </p:cNvPr>
              <p:cNvCxnSpPr>
                <a:endCxn id="193" idx="2"/>
              </p:cNvCxnSpPr>
              <p:nvPr/>
            </p:nvCxnSpPr>
            <p:spPr>
              <a:xfrm rot="10800000">
                <a:off x="8991496" y="-45087"/>
                <a:ext cx="3891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5486;p40">
                <a:extLst>
                  <a:ext uri="{FF2B5EF4-FFF2-40B4-BE49-F238E27FC236}">
                    <a16:creationId xmlns:a16="http://schemas.microsoft.com/office/drawing/2014/main" id="{3261F5D3-A2B0-4448-8449-779EEB00CD9D}"/>
                  </a:ext>
                </a:extLst>
              </p:cNvPr>
              <p:cNvCxnSpPr>
                <a:endCxn id="193" idx="2"/>
              </p:cNvCxnSpPr>
              <p:nvPr/>
            </p:nvCxnSpPr>
            <p:spPr>
              <a:xfrm rot="10800000">
                <a:off x="8991496" y="-45087"/>
                <a:ext cx="15735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5488;p40">
                <a:extLst>
                  <a:ext uri="{FF2B5EF4-FFF2-40B4-BE49-F238E27FC236}">
                    <a16:creationId xmlns:a16="http://schemas.microsoft.com/office/drawing/2014/main" id="{8AAE7A4F-C837-9B45-A355-A5E3539DDCE9}"/>
                  </a:ext>
                </a:extLst>
              </p:cNvPr>
              <p:cNvCxnSpPr>
                <a:endCxn id="193" idx="2"/>
              </p:cNvCxnSpPr>
              <p:nvPr/>
            </p:nvCxnSpPr>
            <p:spPr>
              <a:xfrm rot="10800000">
                <a:off x="8991496" y="-45087"/>
                <a:ext cx="23706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4CBF602F-EB4D-EF4C-BE2A-EF2852666376}"/>
                </a:ext>
              </a:extLst>
            </p:cNvPr>
            <p:cNvGrpSpPr/>
            <p:nvPr/>
          </p:nvGrpSpPr>
          <p:grpSpPr>
            <a:xfrm>
              <a:off x="9664630" y="3887821"/>
              <a:ext cx="1669359" cy="1341215"/>
              <a:chOff x="8339587" y="-296318"/>
              <a:chExt cx="3507341" cy="1968801"/>
            </a:xfrm>
          </p:grpSpPr>
          <p:sp>
            <p:nvSpPr>
              <p:cNvPr id="155" name="Google Shape;5454;p40">
                <a:extLst>
                  <a:ext uri="{FF2B5EF4-FFF2-40B4-BE49-F238E27FC236}">
                    <a16:creationId xmlns:a16="http://schemas.microsoft.com/office/drawing/2014/main" id="{E3C566D4-03BD-1548-BE21-393C40DF9F54}"/>
                  </a:ext>
                </a:extLst>
              </p:cNvPr>
              <p:cNvSpPr/>
              <p:nvPr/>
            </p:nvSpPr>
            <p:spPr>
              <a:xfrm>
                <a:off x="8339587" y="1421383"/>
                <a:ext cx="647400" cy="251100"/>
              </a:xfrm>
              <a:prstGeom prst="rect">
                <a:avLst/>
              </a:prstGeom>
              <a:solidFill>
                <a:srgbClr val="FFC00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56" name="Google Shape;5455;p40">
                <a:extLst>
                  <a:ext uri="{FF2B5EF4-FFF2-40B4-BE49-F238E27FC236}">
                    <a16:creationId xmlns:a16="http://schemas.microsoft.com/office/drawing/2014/main" id="{032D33FA-27F0-FC41-AA4E-947ACF4E2B46}"/>
                  </a:ext>
                </a:extLst>
              </p:cNvPr>
              <p:cNvCxnSpPr/>
              <p:nvPr/>
            </p:nvCxnSpPr>
            <p:spPr>
              <a:xfrm rot="-8659772" flipH="1">
                <a:off x="8470856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57" name="Google Shape;5456;p40">
                <a:extLst>
                  <a:ext uri="{FF2B5EF4-FFF2-40B4-BE49-F238E27FC236}">
                    <a16:creationId xmlns:a16="http://schemas.microsoft.com/office/drawing/2014/main" id="{1815464D-E385-C247-94EC-3658D47D4E7B}"/>
                  </a:ext>
                </a:extLst>
              </p:cNvPr>
              <p:cNvCxnSpPr/>
              <p:nvPr/>
            </p:nvCxnSpPr>
            <p:spPr>
              <a:xfrm rot="8535854">
                <a:off x="8472581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158" name="Google Shape;5457;p40">
                <a:extLst>
                  <a:ext uri="{FF2B5EF4-FFF2-40B4-BE49-F238E27FC236}">
                    <a16:creationId xmlns:a16="http://schemas.microsoft.com/office/drawing/2014/main" id="{F468BF55-0B66-9C49-8E7B-2A64F4F4F7F8}"/>
                  </a:ext>
                </a:extLst>
              </p:cNvPr>
              <p:cNvSpPr/>
              <p:nvPr/>
            </p:nvSpPr>
            <p:spPr>
              <a:xfrm>
                <a:off x="9162310" y="1421383"/>
                <a:ext cx="647400" cy="251100"/>
              </a:xfrm>
              <a:prstGeom prst="rect">
                <a:avLst/>
              </a:prstGeom>
              <a:solidFill>
                <a:srgbClr val="FFC00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59" name="Google Shape;5458;p40">
                <a:extLst>
                  <a:ext uri="{FF2B5EF4-FFF2-40B4-BE49-F238E27FC236}">
                    <a16:creationId xmlns:a16="http://schemas.microsoft.com/office/drawing/2014/main" id="{75EEBC94-5E9F-0847-B78F-701994127B9F}"/>
                  </a:ext>
                </a:extLst>
              </p:cNvPr>
              <p:cNvCxnSpPr/>
              <p:nvPr/>
            </p:nvCxnSpPr>
            <p:spPr>
              <a:xfrm rot="-8659772" flipH="1">
                <a:off x="9293579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60" name="Google Shape;5459;p40">
                <a:extLst>
                  <a:ext uri="{FF2B5EF4-FFF2-40B4-BE49-F238E27FC236}">
                    <a16:creationId xmlns:a16="http://schemas.microsoft.com/office/drawing/2014/main" id="{8604C496-764B-3F4B-B806-ABCD5E7AA94F}"/>
                  </a:ext>
                </a:extLst>
              </p:cNvPr>
              <p:cNvCxnSpPr/>
              <p:nvPr/>
            </p:nvCxnSpPr>
            <p:spPr>
              <a:xfrm rot="8535854">
                <a:off x="9295304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161" name="Google Shape;5460;p40">
                <a:extLst>
                  <a:ext uri="{FF2B5EF4-FFF2-40B4-BE49-F238E27FC236}">
                    <a16:creationId xmlns:a16="http://schemas.microsoft.com/office/drawing/2014/main" id="{92960E55-2133-EA41-B2E5-BCE95CEC19C8}"/>
                  </a:ext>
                </a:extLst>
              </p:cNvPr>
              <p:cNvSpPr/>
              <p:nvPr/>
            </p:nvSpPr>
            <p:spPr>
              <a:xfrm>
                <a:off x="10376805" y="1421383"/>
                <a:ext cx="647400" cy="251100"/>
              </a:xfrm>
              <a:prstGeom prst="rect">
                <a:avLst/>
              </a:prstGeom>
              <a:solidFill>
                <a:srgbClr val="FFC00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62" name="Google Shape;5461;p40">
                <a:extLst>
                  <a:ext uri="{FF2B5EF4-FFF2-40B4-BE49-F238E27FC236}">
                    <a16:creationId xmlns:a16="http://schemas.microsoft.com/office/drawing/2014/main" id="{DB4555DD-FB05-CB45-ACB7-969CFAD2EC2F}"/>
                  </a:ext>
                </a:extLst>
              </p:cNvPr>
              <p:cNvCxnSpPr/>
              <p:nvPr/>
            </p:nvCxnSpPr>
            <p:spPr>
              <a:xfrm rot="-8659772" flipH="1">
                <a:off x="10508074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63" name="Google Shape;5462;p40">
                <a:extLst>
                  <a:ext uri="{FF2B5EF4-FFF2-40B4-BE49-F238E27FC236}">
                    <a16:creationId xmlns:a16="http://schemas.microsoft.com/office/drawing/2014/main" id="{D0629CCC-6AD7-2848-8058-ACB17E0D0724}"/>
                  </a:ext>
                </a:extLst>
              </p:cNvPr>
              <p:cNvCxnSpPr/>
              <p:nvPr/>
            </p:nvCxnSpPr>
            <p:spPr>
              <a:xfrm rot="8535854">
                <a:off x="10509799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164" name="Google Shape;5463;p40">
                <a:extLst>
                  <a:ext uri="{FF2B5EF4-FFF2-40B4-BE49-F238E27FC236}">
                    <a16:creationId xmlns:a16="http://schemas.microsoft.com/office/drawing/2014/main" id="{3B25261D-DA2A-F442-A766-FD5B7513BFA5}"/>
                  </a:ext>
                </a:extLst>
              </p:cNvPr>
              <p:cNvSpPr/>
              <p:nvPr/>
            </p:nvSpPr>
            <p:spPr>
              <a:xfrm>
                <a:off x="11199528" y="1421383"/>
                <a:ext cx="647400" cy="251100"/>
              </a:xfrm>
              <a:prstGeom prst="rect">
                <a:avLst/>
              </a:prstGeom>
              <a:solidFill>
                <a:srgbClr val="FFC00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65" name="Google Shape;5464;p40">
                <a:extLst>
                  <a:ext uri="{FF2B5EF4-FFF2-40B4-BE49-F238E27FC236}">
                    <a16:creationId xmlns:a16="http://schemas.microsoft.com/office/drawing/2014/main" id="{856B6FB7-EE1E-2B40-ADC2-E638A5F19F55}"/>
                  </a:ext>
                </a:extLst>
              </p:cNvPr>
              <p:cNvCxnSpPr/>
              <p:nvPr/>
            </p:nvCxnSpPr>
            <p:spPr>
              <a:xfrm rot="-8659772" flipH="1">
                <a:off x="11330797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66" name="Google Shape;5465;p40">
                <a:extLst>
                  <a:ext uri="{FF2B5EF4-FFF2-40B4-BE49-F238E27FC236}">
                    <a16:creationId xmlns:a16="http://schemas.microsoft.com/office/drawing/2014/main" id="{C231E509-20EF-234D-84B3-938D3BCF2B94}"/>
                  </a:ext>
                </a:extLst>
              </p:cNvPr>
              <p:cNvCxnSpPr/>
              <p:nvPr/>
            </p:nvCxnSpPr>
            <p:spPr>
              <a:xfrm rot="8535854">
                <a:off x="11332523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167" name="Google Shape;5466;p40">
                <a:extLst>
                  <a:ext uri="{FF2B5EF4-FFF2-40B4-BE49-F238E27FC236}">
                    <a16:creationId xmlns:a16="http://schemas.microsoft.com/office/drawing/2014/main" id="{24342BEE-61CE-2D4E-9EDB-1013572113CE}"/>
                  </a:ext>
                </a:extLst>
              </p:cNvPr>
              <p:cNvSpPr/>
              <p:nvPr/>
            </p:nvSpPr>
            <p:spPr>
              <a:xfrm>
                <a:off x="8667796" y="-296187"/>
                <a:ext cx="647400" cy="251100"/>
              </a:xfrm>
              <a:prstGeom prst="rect">
                <a:avLst/>
              </a:prstGeom>
              <a:solidFill>
                <a:srgbClr val="FFC00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68" name="Google Shape;5467;p40">
                <a:extLst>
                  <a:ext uri="{FF2B5EF4-FFF2-40B4-BE49-F238E27FC236}">
                    <a16:creationId xmlns:a16="http://schemas.microsoft.com/office/drawing/2014/main" id="{BB852C4E-514C-0948-BE18-EC22B0B20C81}"/>
                  </a:ext>
                </a:extLst>
              </p:cNvPr>
              <p:cNvCxnSpPr/>
              <p:nvPr/>
            </p:nvCxnSpPr>
            <p:spPr>
              <a:xfrm rot="-8659772" flipH="1">
                <a:off x="8799065" y="-26612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69" name="Google Shape;5468;p40">
                <a:extLst>
                  <a:ext uri="{FF2B5EF4-FFF2-40B4-BE49-F238E27FC236}">
                    <a16:creationId xmlns:a16="http://schemas.microsoft.com/office/drawing/2014/main" id="{E1738957-416D-594D-A791-E75C146FBE0D}"/>
                  </a:ext>
                </a:extLst>
              </p:cNvPr>
              <p:cNvCxnSpPr/>
              <p:nvPr/>
            </p:nvCxnSpPr>
            <p:spPr>
              <a:xfrm rot="8535854">
                <a:off x="8800790" y="-266939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170" name="Google Shape;5469;p40">
                <a:extLst>
                  <a:ext uri="{FF2B5EF4-FFF2-40B4-BE49-F238E27FC236}">
                    <a16:creationId xmlns:a16="http://schemas.microsoft.com/office/drawing/2014/main" id="{3DA9C809-4206-824D-83E7-33D8C57B99B0}"/>
                  </a:ext>
                </a:extLst>
              </p:cNvPr>
              <p:cNvSpPr/>
              <p:nvPr/>
            </p:nvSpPr>
            <p:spPr>
              <a:xfrm>
                <a:off x="10662832" y="-296318"/>
                <a:ext cx="647400" cy="251100"/>
              </a:xfrm>
              <a:prstGeom prst="rect">
                <a:avLst/>
              </a:prstGeom>
              <a:solidFill>
                <a:srgbClr val="FFC00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71" name="Google Shape;5470;p40">
                <a:extLst>
                  <a:ext uri="{FF2B5EF4-FFF2-40B4-BE49-F238E27FC236}">
                    <a16:creationId xmlns:a16="http://schemas.microsoft.com/office/drawing/2014/main" id="{583BC739-AB8C-0E40-95E0-F6239B542F05}"/>
                  </a:ext>
                </a:extLst>
              </p:cNvPr>
              <p:cNvCxnSpPr/>
              <p:nvPr/>
            </p:nvCxnSpPr>
            <p:spPr>
              <a:xfrm rot="-8659772" flipH="1">
                <a:off x="10794101" y="-266251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72" name="Google Shape;5471;p40">
                <a:extLst>
                  <a:ext uri="{FF2B5EF4-FFF2-40B4-BE49-F238E27FC236}">
                    <a16:creationId xmlns:a16="http://schemas.microsoft.com/office/drawing/2014/main" id="{2C23E9E7-21BE-B942-92AA-2BA2E7F6680F}"/>
                  </a:ext>
                </a:extLst>
              </p:cNvPr>
              <p:cNvCxnSpPr/>
              <p:nvPr/>
            </p:nvCxnSpPr>
            <p:spPr>
              <a:xfrm rot="8535854">
                <a:off x="10795827" y="-267070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73" name="Google Shape;5474;p40">
                <a:extLst>
                  <a:ext uri="{FF2B5EF4-FFF2-40B4-BE49-F238E27FC236}">
                    <a16:creationId xmlns:a16="http://schemas.microsoft.com/office/drawing/2014/main" id="{A87AF0A1-81B6-3243-BF59-396153B5DAA2}"/>
                  </a:ext>
                </a:extLst>
              </p:cNvPr>
              <p:cNvCxnSpPr>
                <a:stCxn id="155" idx="0"/>
                <a:endCxn id="170" idx="2"/>
              </p:cNvCxnSpPr>
              <p:nvPr/>
            </p:nvCxnSpPr>
            <p:spPr>
              <a:xfrm rot="10800000" flipH="1">
                <a:off x="8663287" y="-45317"/>
                <a:ext cx="23232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5476;p40">
                <a:extLst>
                  <a:ext uri="{FF2B5EF4-FFF2-40B4-BE49-F238E27FC236}">
                    <a16:creationId xmlns:a16="http://schemas.microsoft.com/office/drawing/2014/main" id="{EF4A7F4B-23CB-034B-BE54-F4DC11607EA5}"/>
                  </a:ext>
                </a:extLst>
              </p:cNvPr>
              <p:cNvCxnSpPr>
                <a:stCxn id="158" idx="0"/>
                <a:endCxn id="170" idx="2"/>
              </p:cNvCxnSpPr>
              <p:nvPr/>
            </p:nvCxnSpPr>
            <p:spPr>
              <a:xfrm rot="10800000" flipH="1">
                <a:off x="9486010" y="-45317"/>
                <a:ext cx="15006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5478;p40">
                <a:extLst>
                  <a:ext uri="{FF2B5EF4-FFF2-40B4-BE49-F238E27FC236}">
                    <a16:creationId xmlns:a16="http://schemas.microsoft.com/office/drawing/2014/main" id="{26D5420E-8101-2049-B109-67C917072B48}"/>
                  </a:ext>
                </a:extLst>
              </p:cNvPr>
              <p:cNvCxnSpPr>
                <a:stCxn id="161" idx="0"/>
                <a:endCxn id="170" idx="2"/>
              </p:cNvCxnSpPr>
              <p:nvPr/>
            </p:nvCxnSpPr>
            <p:spPr>
              <a:xfrm rot="10800000" flipH="1">
                <a:off x="10700505" y="-45317"/>
                <a:ext cx="2859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5479;p40">
                <a:extLst>
                  <a:ext uri="{FF2B5EF4-FFF2-40B4-BE49-F238E27FC236}">
                    <a16:creationId xmlns:a16="http://schemas.microsoft.com/office/drawing/2014/main" id="{3A81B89C-9BA4-864A-84DD-ED0FECE6F24A}"/>
                  </a:ext>
                </a:extLst>
              </p:cNvPr>
              <p:cNvCxnSpPr>
                <a:stCxn id="164" idx="0"/>
                <a:endCxn id="170" idx="2"/>
              </p:cNvCxnSpPr>
              <p:nvPr/>
            </p:nvCxnSpPr>
            <p:spPr>
              <a:xfrm rot="10800000">
                <a:off x="10986528" y="-45317"/>
                <a:ext cx="5367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5481;p40">
                <a:extLst>
                  <a:ext uri="{FF2B5EF4-FFF2-40B4-BE49-F238E27FC236}">
                    <a16:creationId xmlns:a16="http://schemas.microsoft.com/office/drawing/2014/main" id="{85C24BC3-8706-4743-AA09-9669251D0E38}"/>
                  </a:ext>
                </a:extLst>
              </p:cNvPr>
              <p:cNvCxnSpPr>
                <a:endCxn id="167" idx="2"/>
              </p:cNvCxnSpPr>
              <p:nvPr/>
            </p:nvCxnSpPr>
            <p:spPr>
              <a:xfrm rot="10800000" flipH="1">
                <a:off x="8557696" y="-45087"/>
                <a:ext cx="4338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5484;p40">
                <a:extLst>
                  <a:ext uri="{FF2B5EF4-FFF2-40B4-BE49-F238E27FC236}">
                    <a16:creationId xmlns:a16="http://schemas.microsoft.com/office/drawing/2014/main" id="{C058EB49-BA95-2547-BF59-4239AA7875C2}"/>
                  </a:ext>
                </a:extLst>
              </p:cNvPr>
              <p:cNvCxnSpPr>
                <a:endCxn id="167" idx="2"/>
              </p:cNvCxnSpPr>
              <p:nvPr/>
            </p:nvCxnSpPr>
            <p:spPr>
              <a:xfrm rot="10800000">
                <a:off x="8991496" y="-45087"/>
                <a:ext cx="3891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5486;p40">
                <a:extLst>
                  <a:ext uri="{FF2B5EF4-FFF2-40B4-BE49-F238E27FC236}">
                    <a16:creationId xmlns:a16="http://schemas.microsoft.com/office/drawing/2014/main" id="{8CD1A30F-A7F9-124F-BA77-3BA88BA67A61}"/>
                  </a:ext>
                </a:extLst>
              </p:cNvPr>
              <p:cNvCxnSpPr>
                <a:endCxn id="167" idx="2"/>
              </p:cNvCxnSpPr>
              <p:nvPr/>
            </p:nvCxnSpPr>
            <p:spPr>
              <a:xfrm rot="10800000">
                <a:off x="8991496" y="-45087"/>
                <a:ext cx="15735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5488;p40">
                <a:extLst>
                  <a:ext uri="{FF2B5EF4-FFF2-40B4-BE49-F238E27FC236}">
                    <a16:creationId xmlns:a16="http://schemas.microsoft.com/office/drawing/2014/main" id="{F08093E8-CD71-024B-AE6D-C7AEDAF1ABBB}"/>
                  </a:ext>
                </a:extLst>
              </p:cNvPr>
              <p:cNvCxnSpPr>
                <a:endCxn id="167" idx="2"/>
              </p:cNvCxnSpPr>
              <p:nvPr/>
            </p:nvCxnSpPr>
            <p:spPr>
              <a:xfrm rot="10800000">
                <a:off x="8991496" y="-45087"/>
                <a:ext cx="23706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7" name="Google Shape;5472;p40">
              <a:extLst>
                <a:ext uri="{FF2B5EF4-FFF2-40B4-BE49-F238E27FC236}">
                  <a16:creationId xmlns:a16="http://schemas.microsoft.com/office/drawing/2014/main" id="{EF288B03-4603-E948-9436-0342BF39503B}"/>
                </a:ext>
              </a:extLst>
            </p:cNvPr>
            <p:cNvCxnSpPr>
              <a:cxnSpLocks/>
              <a:stCxn id="181" idx="0"/>
              <a:endCxn id="167" idx="2"/>
            </p:cNvCxnSpPr>
            <p:nvPr/>
          </p:nvCxnSpPr>
          <p:spPr>
            <a:xfrm flipV="1">
              <a:off x="8048266" y="4058968"/>
              <a:ext cx="1926648" cy="999010"/>
            </a:xfrm>
            <a:prstGeom prst="straightConnector1">
              <a:avLst/>
            </a:prstGeom>
            <a:noFill/>
            <a:ln w="25400" cap="flat" cmpd="sng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5475;p40">
              <a:extLst>
                <a:ext uri="{FF2B5EF4-FFF2-40B4-BE49-F238E27FC236}">
                  <a16:creationId xmlns:a16="http://schemas.microsoft.com/office/drawing/2014/main" id="{0025BFE1-B812-B543-A9A6-E95DFDE0D6ED}"/>
                </a:ext>
              </a:extLst>
            </p:cNvPr>
            <p:cNvCxnSpPr>
              <a:cxnSpLocks/>
              <a:stCxn id="184" idx="0"/>
              <a:endCxn id="167" idx="2"/>
            </p:cNvCxnSpPr>
            <p:nvPr/>
          </p:nvCxnSpPr>
          <p:spPr>
            <a:xfrm flipV="1">
              <a:off x="8439850" y="4058968"/>
              <a:ext cx="1535064" cy="999010"/>
            </a:xfrm>
            <a:prstGeom prst="straightConnector1">
              <a:avLst/>
            </a:prstGeom>
            <a:noFill/>
            <a:ln w="25400" cap="flat" cmpd="sng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5482;p40">
              <a:extLst>
                <a:ext uri="{FF2B5EF4-FFF2-40B4-BE49-F238E27FC236}">
                  <a16:creationId xmlns:a16="http://schemas.microsoft.com/office/drawing/2014/main" id="{D53BE74C-4C3D-1D41-975E-D3812DED263B}"/>
                </a:ext>
              </a:extLst>
            </p:cNvPr>
            <p:cNvCxnSpPr>
              <a:cxnSpLocks/>
              <a:stCxn id="181" idx="0"/>
              <a:endCxn id="170" idx="2"/>
            </p:cNvCxnSpPr>
            <p:nvPr/>
          </p:nvCxnSpPr>
          <p:spPr>
            <a:xfrm flipV="1">
              <a:off x="8048266" y="4058879"/>
              <a:ext cx="2876208" cy="999099"/>
            </a:xfrm>
            <a:prstGeom prst="straightConnector1">
              <a:avLst/>
            </a:prstGeom>
            <a:noFill/>
            <a:ln w="25400" cap="flat" cmpd="sng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5485;p40">
              <a:extLst>
                <a:ext uri="{FF2B5EF4-FFF2-40B4-BE49-F238E27FC236}">
                  <a16:creationId xmlns:a16="http://schemas.microsoft.com/office/drawing/2014/main" id="{98B46382-E5F9-6847-825D-FFD16FA4900B}"/>
                </a:ext>
              </a:extLst>
            </p:cNvPr>
            <p:cNvCxnSpPr>
              <a:cxnSpLocks/>
              <a:endCxn id="170" idx="2"/>
            </p:cNvCxnSpPr>
            <p:nvPr/>
          </p:nvCxnSpPr>
          <p:spPr>
            <a:xfrm flipV="1">
              <a:off x="8460431" y="4058879"/>
              <a:ext cx="2464043" cy="999100"/>
            </a:xfrm>
            <a:prstGeom prst="straightConnector1">
              <a:avLst/>
            </a:prstGeom>
            <a:noFill/>
            <a:ln w="25400" cap="flat" cmpd="sng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5477;p40">
              <a:extLst>
                <a:ext uri="{FF2B5EF4-FFF2-40B4-BE49-F238E27FC236}">
                  <a16:creationId xmlns:a16="http://schemas.microsoft.com/office/drawing/2014/main" id="{56CCEAFB-0C6A-824E-BE20-0A6443CAC642}"/>
                </a:ext>
              </a:extLst>
            </p:cNvPr>
            <p:cNvCxnSpPr>
              <a:cxnSpLocks/>
              <a:stCxn id="187" idx="0"/>
              <a:endCxn id="167" idx="2"/>
            </p:cNvCxnSpPr>
            <p:nvPr/>
          </p:nvCxnSpPr>
          <p:spPr>
            <a:xfrm flipV="1">
              <a:off x="9017903" y="4058968"/>
              <a:ext cx="957011" cy="999010"/>
            </a:xfrm>
            <a:prstGeom prst="straightConnector1">
              <a:avLst/>
            </a:prstGeom>
            <a:noFill/>
            <a:ln w="25400" cap="flat" cmpd="sng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5480;p40">
              <a:extLst>
                <a:ext uri="{FF2B5EF4-FFF2-40B4-BE49-F238E27FC236}">
                  <a16:creationId xmlns:a16="http://schemas.microsoft.com/office/drawing/2014/main" id="{2225B08C-4E1C-4647-8F27-C902C079B289}"/>
                </a:ext>
              </a:extLst>
            </p:cNvPr>
            <p:cNvCxnSpPr>
              <a:cxnSpLocks/>
              <a:endCxn id="167" idx="2"/>
            </p:cNvCxnSpPr>
            <p:nvPr/>
          </p:nvCxnSpPr>
          <p:spPr>
            <a:xfrm flipV="1">
              <a:off x="9377646" y="4058968"/>
              <a:ext cx="597268" cy="999010"/>
            </a:xfrm>
            <a:prstGeom prst="straightConnector1">
              <a:avLst/>
            </a:prstGeom>
            <a:noFill/>
            <a:ln w="25400" cap="flat" cmpd="sng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5487;p40">
              <a:extLst>
                <a:ext uri="{FF2B5EF4-FFF2-40B4-BE49-F238E27FC236}">
                  <a16:creationId xmlns:a16="http://schemas.microsoft.com/office/drawing/2014/main" id="{6DC64454-39E8-FD46-BE55-305211A4697E}"/>
                </a:ext>
              </a:extLst>
            </p:cNvPr>
            <p:cNvCxnSpPr>
              <a:cxnSpLocks/>
              <a:endCxn id="170" idx="2"/>
            </p:cNvCxnSpPr>
            <p:nvPr/>
          </p:nvCxnSpPr>
          <p:spPr>
            <a:xfrm flipV="1">
              <a:off x="8996653" y="4058879"/>
              <a:ext cx="1927821" cy="999384"/>
            </a:xfrm>
            <a:prstGeom prst="straightConnector1">
              <a:avLst/>
            </a:prstGeom>
            <a:noFill/>
            <a:ln w="25400" cap="flat" cmpd="sng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5489;p40">
              <a:extLst>
                <a:ext uri="{FF2B5EF4-FFF2-40B4-BE49-F238E27FC236}">
                  <a16:creationId xmlns:a16="http://schemas.microsoft.com/office/drawing/2014/main" id="{66A72AD9-2182-6449-962F-ADD0ADED1B6B}"/>
                </a:ext>
              </a:extLst>
            </p:cNvPr>
            <p:cNvCxnSpPr>
              <a:cxnSpLocks/>
              <a:stCxn id="190" idx="0"/>
              <a:endCxn id="170" idx="2"/>
            </p:cNvCxnSpPr>
            <p:nvPr/>
          </p:nvCxnSpPr>
          <p:spPr>
            <a:xfrm flipV="1">
              <a:off x="9409488" y="4058879"/>
              <a:ext cx="1514986" cy="999099"/>
            </a:xfrm>
            <a:prstGeom prst="straightConnector1">
              <a:avLst/>
            </a:prstGeom>
            <a:noFill/>
            <a:ln w="25400" cap="flat" cmpd="sng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183010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Rectangle 654">
            <a:extLst>
              <a:ext uri="{FF2B5EF4-FFF2-40B4-BE49-F238E27FC236}">
                <a16:creationId xmlns:a16="http://schemas.microsoft.com/office/drawing/2014/main" id="{7D5A3545-0A63-2642-BD7A-8B45DEBD36C3}"/>
              </a:ext>
            </a:extLst>
          </p:cNvPr>
          <p:cNvSpPr/>
          <p:nvPr/>
        </p:nvSpPr>
        <p:spPr>
          <a:xfrm>
            <a:off x="1200111" y="4704556"/>
            <a:ext cx="1544028" cy="3700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4" name="Rectangle 653">
            <a:extLst>
              <a:ext uri="{FF2B5EF4-FFF2-40B4-BE49-F238E27FC236}">
                <a16:creationId xmlns:a16="http://schemas.microsoft.com/office/drawing/2014/main" id="{0F595878-487E-174E-B787-0D039D39DFB2}"/>
              </a:ext>
            </a:extLst>
          </p:cNvPr>
          <p:cNvSpPr/>
          <p:nvPr/>
        </p:nvSpPr>
        <p:spPr>
          <a:xfrm>
            <a:off x="1046192" y="3605855"/>
            <a:ext cx="1995611" cy="3700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3E5C41E-8A2D-BD48-9935-9EDA451AFABC}"/>
              </a:ext>
            </a:extLst>
          </p:cNvPr>
          <p:cNvSpPr/>
          <p:nvPr/>
        </p:nvSpPr>
        <p:spPr>
          <a:xfrm>
            <a:off x="1011950" y="2002000"/>
            <a:ext cx="1995611" cy="3700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2FAC9C-B8A2-9141-B14E-C1AC18378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Resilience: blast radius</a:t>
            </a:r>
          </a:p>
        </p:txBody>
      </p:sp>
      <p:sp>
        <p:nvSpPr>
          <p:cNvPr id="468" name="Rectangle 467">
            <a:extLst>
              <a:ext uri="{FF2B5EF4-FFF2-40B4-BE49-F238E27FC236}">
                <a16:creationId xmlns:a16="http://schemas.microsoft.com/office/drawing/2014/main" id="{F66487ED-2B04-1F4D-8DCF-05DD15FC35D5}"/>
              </a:ext>
            </a:extLst>
          </p:cNvPr>
          <p:cNvSpPr/>
          <p:nvPr/>
        </p:nvSpPr>
        <p:spPr>
          <a:xfrm>
            <a:off x="1164876" y="2128286"/>
            <a:ext cx="175613" cy="163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Rectangle 468">
            <a:extLst>
              <a:ext uri="{FF2B5EF4-FFF2-40B4-BE49-F238E27FC236}">
                <a16:creationId xmlns:a16="http://schemas.microsoft.com/office/drawing/2014/main" id="{92A8373B-C3BF-0045-A792-A6FFFB27D6B6}"/>
              </a:ext>
            </a:extLst>
          </p:cNvPr>
          <p:cNvSpPr/>
          <p:nvPr/>
        </p:nvSpPr>
        <p:spPr>
          <a:xfrm>
            <a:off x="1418203" y="1595286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0" name="Rectangle 469">
            <a:extLst>
              <a:ext uri="{FF2B5EF4-FFF2-40B4-BE49-F238E27FC236}">
                <a16:creationId xmlns:a16="http://schemas.microsoft.com/office/drawing/2014/main" id="{2883DB83-B777-B145-9986-F05F19D7A190}"/>
              </a:ext>
            </a:extLst>
          </p:cNvPr>
          <p:cNvSpPr/>
          <p:nvPr/>
        </p:nvSpPr>
        <p:spPr>
          <a:xfrm>
            <a:off x="1652354" y="1595286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Rectangle 470">
            <a:extLst>
              <a:ext uri="{FF2B5EF4-FFF2-40B4-BE49-F238E27FC236}">
                <a16:creationId xmlns:a16="http://schemas.microsoft.com/office/drawing/2014/main" id="{8BCED4B8-99B9-774D-ADFF-9929DF67D86C}"/>
              </a:ext>
            </a:extLst>
          </p:cNvPr>
          <p:cNvSpPr/>
          <p:nvPr/>
        </p:nvSpPr>
        <p:spPr>
          <a:xfrm>
            <a:off x="2364899" y="1595286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2" name="TextBox 471">
            <a:extLst>
              <a:ext uri="{FF2B5EF4-FFF2-40B4-BE49-F238E27FC236}">
                <a16:creationId xmlns:a16="http://schemas.microsoft.com/office/drawing/2014/main" id="{D964B57D-F847-044C-A545-8D6023CFE38A}"/>
              </a:ext>
            </a:extLst>
          </p:cNvPr>
          <p:cNvSpPr txBox="1"/>
          <p:nvPr/>
        </p:nvSpPr>
        <p:spPr>
          <a:xfrm>
            <a:off x="1827967" y="1538537"/>
            <a:ext cx="510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 8..</a:t>
            </a:r>
          </a:p>
        </p:txBody>
      </p:sp>
      <p:sp>
        <p:nvSpPr>
          <p:cNvPr id="473" name="TextBox 472">
            <a:extLst>
              <a:ext uri="{FF2B5EF4-FFF2-40B4-BE49-F238E27FC236}">
                <a16:creationId xmlns:a16="http://schemas.microsoft.com/office/drawing/2014/main" id="{E3BE5DF7-AA31-D249-9119-B9D17F63EF39}"/>
              </a:ext>
            </a:extLst>
          </p:cNvPr>
          <p:cNvSpPr txBox="1"/>
          <p:nvPr/>
        </p:nvSpPr>
        <p:spPr>
          <a:xfrm>
            <a:off x="1909717" y="2057177"/>
            <a:ext cx="491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..32..</a:t>
            </a:r>
          </a:p>
        </p:txBody>
      </p:sp>
      <p:cxnSp>
        <p:nvCxnSpPr>
          <p:cNvPr id="474" name="Straight Connector 473">
            <a:extLst>
              <a:ext uri="{FF2B5EF4-FFF2-40B4-BE49-F238E27FC236}">
                <a16:creationId xmlns:a16="http://schemas.microsoft.com/office/drawing/2014/main" id="{73F126A1-9E81-A840-94A1-B44507892248}"/>
              </a:ext>
            </a:extLst>
          </p:cNvPr>
          <p:cNvCxnSpPr>
            <a:stCxn id="468" idx="0"/>
            <a:endCxn id="469" idx="2"/>
          </p:cNvCxnSpPr>
          <p:nvPr/>
        </p:nvCxnSpPr>
        <p:spPr>
          <a:xfrm flipV="1">
            <a:off x="1252683" y="1758788"/>
            <a:ext cx="253327" cy="369498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Straight Connector 474">
            <a:extLst>
              <a:ext uri="{FF2B5EF4-FFF2-40B4-BE49-F238E27FC236}">
                <a16:creationId xmlns:a16="http://schemas.microsoft.com/office/drawing/2014/main" id="{A0741CEB-4A41-9F40-A070-3ED4EF37A0AC}"/>
              </a:ext>
            </a:extLst>
          </p:cNvPr>
          <p:cNvCxnSpPr>
            <a:stCxn id="468" idx="0"/>
            <a:endCxn id="470" idx="2"/>
          </p:cNvCxnSpPr>
          <p:nvPr/>
        </p:nvCxnSpPr>
        <p:spPr>
          <a:xfrm flipV="1">
            <a:off x="1252683" y="1758788"/>
            <a:ext cx="487478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Straight Connector 475">
            <a:extLst>
              <a:ext uri="{FF2B5EF4-FFF2-40B4-BE49-F238E27FC236}">
                <a16:creationId xmlns:a16="http://schemas.microsoft.com/office/drawing/2014/main" id="{13C698E4-EF47-6C4E-8AF8-B539F5ECA747}"/>
              </a:ext>
            </a:extLst>
          </p:cNvPr>
          <p:cNvCxnSpPr>
            <a:stCxn id="468" idx="0"/>
            <a:endCxn id="471" idx="2"/>
          </p:cNvCxnSpPr>
          <p:nvPr/>
        </p:nvCxnSpPr>
        <p:spPr>
          <a:xfrm flipV="1">
            <a:off x="1252683" y="1758788"/>
            <a:ext cx="1200023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Straight Connector 476">
            <a:extLst>
              <a:ext uri="{FF2B5EF4-FFF2-40B4-BE49-F238E27FC236}">
                <a16:creationId xmlns:a16="http://schemas.microsoft.com/office/drawing/2014/main" id="{EDC93685-857A-5647-A062-6B946E055ADD}"/>
              </a:ext>
            </a:extLst>
          </p:cNvPr>
          <p:cNvCxnSpPr>
            <a:cxnSpLocks/>
            <a:endCxn id="469" idx="2"/>
          </p:cNvCxnSpPr>
          <p:nvPr/>
        </p:nvCxnSpPr>
        <p:spPr>
          <a:xfrm flipH="1" flipV="1">
            <a:off x="1506010" y="1758788"/>
            <a:ext cx="55512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Straight Connector 477">
            <a:extLst>
              <a:ext uri="{FF2B5EF4-FFF2-40B4-BE49-F238E27FC236}">
                <a16:creationId xmlns:a16="http://schemas.microsoft.com/office/drawing/2014/main" id="{D3445D4D-622E-C845-B91A-7840587DE0BE}"/>
              </a:ext>
            </a:extLst>
          </p:cNvPr>
          <p:cNvCxnSpPr>
            <a:cxnSpLocks/>
            <a:endCxn id="470" idx="2"/>
          </p:cNvCxnSpPr>
          <p:nvPr/>
        </p:nvCxnSpPr>
        <p:spPr>
          <a:xfrm flipV="1">
            <a:off x="1561522" y="1758788"/>
            <a:ext cx="178639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" name="Straight Connector 478">
            <a:extLst>
              <a:ext uri="{FF2B5EF4-FFF2-40B4-BE49-F238E27FC236}">
                <a16:creationId xmlns:a16="http://schemas.microsoft.com/office/drawing/2014/main" id="{2E0CC71B-7E11-6A42-932A-201C9E27DB61}"/>
              </a:ext>
            </a:extLst>
          </p:cNvPr>
          <p:cNvCxnSpPr>
            <a:cxnSpLocks/>
            <a:endCxn id="471" idx="2"/>
          </p:cNvCxnSpPr>
          <p:nvPr/>
        </p:nvCxnSpPr>
        <p:spPr>
          <a:xfrm flipV="1">
            <a:off x="1561522" y="1758788"/>
            <a:ext cx="891184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8101FEB0-4BF1-6C4C-8E09-E8E85CFBECB0}"/>
              </a:ext>
            </a:extLst>
          </p:cNvPr>
          <p:cNvCxnSpPr>
            <a:cxnSpLocks/>
            <a:endCxn id="469" idx="2"/>
          </p:cNvCxnSpPr>
          <p:nvPr/>
        </p:nvCxnSpPr>
        <p:spPr>
          <a:xfrm flipH="1" flipV="1">
            <a:off x="1506010" y="1758788"/>
            <a:ext cx="1273701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6E602837-87D1-5C45-8E8E-4E3F1F328459}"/>
              </a:ext>
            </a:extLst>
          </p:cNvPr>
          <p:cNvCxnSpPr>
            <a:cxnSpLocks/>
            <a:endCxn id="470" idx="2"/>
          </p:cNvCxnSpPr>
          <p:nvPr/>
        </p:nvCxnSpPr>
        <p:spPr>
          <a:xfrm flipH="1" flipV="1">
            <a:off x="1740161" y="1758788"/>
            <a:ext cx="1039550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Straight Connector 481">
            <a:extLst>
              <a:ext uri="{FF2B5EF4-FFF2-40B4-BE49-F238E27FC236}">
                <a16:creationId xmlns:a16="http://schemas.microsoft.com/office/drawing/2014/main" id="{1980F70C-4E81-0444-AF7B-11245514A2BC}"/>
              </a:ext>
            </a:extLst>
          </p:cNvPr>
          <p:cNvCxnSpPr>
            <a:cxnSpLocks/>
            <a:stCxn id="494" idx="0"/>
            <a:endCxn id="471" idx="2"/>
          </p:cNvCxnSpPr>
          <p:nvPr/>
        </p:nvCxnSpPr>
        <p:spPr>
          <a:xfrm flipH="1" flipV="1">
            <a:off x="2452706" y="1758788"/>
            <a:ext cx="314895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Straight Connector 484">
            <a:extLst>
              <a:ext uri="{FF2B5EF4-FFF2-40B4-BE49-F238E27FC236}">
                <a16:creationId xmlns:a16="http://schemas.microsoft.com/office/drawing/2014/main" id="{38A534A2-25DB-B843-8D8A-FCC9DE460303}"/>
              </a:ext>
            </a:extLst>
          </p:cNvPr>
          <p:cNvCxnSpPr>
            <a:cxnSpLocks/>
          </p:cNvCxnSpPr>
          <p:nvPr/>
        </p:nvCxnSpPr>
        <p:spPr>
          <a:xfrm>
            <a:off x="1229221" y="2291788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Straight Connector 485">
            <a:extLst>
              <a:ext uri="{FF2B5EF4-FFF2-40B4-BE49-F238E27FC236}">
                <a16:creationId xmlns:a16="http://schemas.microsoft.com/office/drawing/2014/main" id="{F156AA6C-A138-8947-B470-5F8C77B4F2AB}"/>
              </a:ext>
            </a:extLst>
          </p:cNvPr>
          <p:cNvCxnSpPr/>
          <p:nvPr/>
        </p:nvCxnSpPr>
        <p:spPr>
          <a:xfrm>
            <a:off x="1177747" y="2291788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7" name="Straight Connector 486">
            <a:extLst>
              <a:ext uri="{FF2B5EF4-FFF2-40B4-BE49-F238E27FC236}">
                <a16:creationId xmlns:a16="http://schemas.microsoft.com/office/drawing/2014/main" id="{E9EE8671-A31E-1B4D-9584-AEF56B23F1C5}"/>
              </a:ext>
            </a:extLst>
          </p:cNvPr>
          <p:cNvCxnSpPr/>
          <p:nvPr/>
        </p:nvCxnSpPr>
        <p:spPr>
          <a:xfrm>
            <a:off x="1273124" y="2291788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8" name="Group 487">
            <a:extLst>
              <a:ext uri="{FF2B5EF4-FFF2-40B4-BE49-F238E27FC236}">
                <a16:creationId xmlns:a16="http://schemas.microsoft.com/office/drawing/2014/main" id="{D5C4D4C3-7518-554E-B977-572ACE193CD6}"/>
              </a:ext>
            </a:extLst>
          </p:cNvPr>
          <p:cNvGrpSpPr/>
          <p:nvPr/>
        </p:nvGrpSpPr>
        <p:grpSpPr>
          <a:xfrm>
            <a:off x="1485579" y="2128286"/>
            <a:ext cx="175613" cy="356594"/>
            <a:chOff x="1999365" y="4023280"/>
            <a:chExt cx="175613" cy="356594"/>
          </a:xfrm>
        </p:grpSpPr>
        <p:sp>
          <p:nvSpPr>
            <p:cNvPr id="489" name="Rectangle 488">
              <a:extLst>
                <a:ext uri="{FF2B5EF4-FFF2-40B4-BE49-F238E27FC236}">
                  <a16:creationId xmlns:a16="http://schemas.microsoft.com/office/drawing/2014/main" id="{23D16BAA-9114-6449-91B8-989B5D9BC5FA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0" name="Straight Connector 489">
              <a:extLst>
                <a:ext uri="{FF2B5EF4-FFF2-40B4-BE49-F238E27FC236}">
                  <a16:creationId xmlns:a16="http://schemas.microsoft.com/office/drawing/2014/main" id="{52087EC1-88A7-F54B-8BA4-F098E538A197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>
              <a:extLst>
                <a:ext uri="{FF2B5EF4-FFF2-40B4-BE49-F238E27FC236}">
                  <a16:creationId xmlns:a16="http://schemas.microsoft.com/office/drawing/2014/main" id="{430A845F-E301-B943-B037-33CC153E16E9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>
              <a:extLst>
                <a:ext uri="{FF2B5EF4-FFF2-40B4-BE49-F238E27FC236}">
                  <a16:creationId xmlns:a16="http://schemas.microsoft.com/office/drawing/2014/main" id="{CD156C1C-2851-0541-A32E-D14C12188665}"/>
                </a:ext>
              </a:extLst>
            </p:cNvPr>
            <p:cNvCxnSpPr/>
            <p:nvPr/>
          </p:nvCxnSpPr>
          <p:spPr>
            <a:xfrm>
              <a:off x="2107613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3" name="Group 492">
            <a:extLst>
              <a:ext uri="{FF2B5EF4-FFF2-40B4-BE49-F238E27FC236}">
                <a16:creationId xmlns:a16="http://schemas.microsoft.com/office/drawing/2014/main" id="{F8780630-9B44-9B41-A7FB-4B7BF927C176}"/>
              </a:ext>
            </a:extLst>
          </p:cNvPr>
          <p:cNvGrpSpPr/>
          <p:nvPr/>
        </p:nvGrpSpPr>
        <p:grpSpPr>
          <a:xfrm>
            <a:off x="2679794" y="2128286"/>
            <a:ext cx="175613" cy="356594"/>
            <a:chOff x="1999365" y="4023280"/>
            <a:chExt cx="175613" cy="356594"/>
          </a:xfrm>
        </p:grpSpPr>
        <p:sp>
          <p:nvSpPr>
            <p:cNvPr id="494" name="Rectangle 493">
              <a:extLst>
                <a:ext uri="{FF2B5EF4-FFF2-40B4-BE49-F238E27FC236}">
                  <a16:creationId xmlns:a16="http://schemas.microsoft.com/office/drawing/2014/main" id="{657002F9-7647-534E-860E-4FC0745E6EAE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5" name="Straight Connector 494">
              <a:extLst>
                <a:ext uri="{FF2B5EF4-FFF2-40B4-BE49-F238E27FC236}">
                  <a16:creationId xmlns:a16="http://schemas.microsoft.com/office/drawing/2014/main" id="{FB08312C-1A12-414D-AE5F-EBBBE6FB39AC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Straight Connector 495">
              <a:extLst>
                <a:ext uri="{FF2B5EF4-FFF2-40B4-BE49-F238E27FC236}">
                  <a16:creationId xmlns:a16="http://schemas.microsoft.com/office/drawing/2014/main" id="{F73000A4-D3C8-2943-8BA5-DD0527B95475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496">
              <a:extLst>
                <a:ext uri="{FF2B5EF4-FFF2-40B4-BE49-F238E27FC236}">
                  <a16:creationId xmlns:a16="http://schemas.microsoft.com/office/drawing/2014/main" id="{7E00CD2C-B21E-B64F-88AD-1D9D8C1DBB2B}"/>
                </a:ext>
              </a:extLst>
            </p:cNvPr>
            <p:cNvCxnSpPr/>
            <p:nvPr/>
          </p:nvCxnSpPr>
          <p:spPr>
            <a:xfrm>
              <a:off x="2115601" y="4184153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9" name="TextBox 498">
            <a:extLst>
              <a:ext uri="{FF2B5EF4-FFF2-40B4-BE49-F238E27FC236}">
                <a16:creationId xmlns:a16="http://schemas.microsoft.com/office/drawing/2014/main" id="{707F0205-E09C-C842-93CC-872AB40E8608}"/>
              </a:ext>
            </a:extLst>
          </p:cNvPr>
          <p:cNvSpPr txBox="1"/>
          <p:nvPr/>
        </p:nvSpPr>
        <p:spPr>
          <a:xfrm>
            <a:off x="748430" y="1542426"/>
            <a:ext cx="594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Spine</a:t>
            </a:r>
          </a:p>
        </p:txBody>
      </p:sp>
      <p:sp>
        <p:nvSpPr>
          <p:cNvPr id="500" name="TextBox 499">
            <a:extLst>
              <a:ext uri="{FF2B5EF4-FFF2-40B4-BE49-F238E27FC236}">
                <a16:creationId xmlns:a16="http://schemas.microsoft.com/office/drawing/2014/main" id="{A4830EF9-E6E3-C549-BC5D-2B2E81EB89B2}"/>
              </a:ext>
            </a:extLst>
          </p:cNvPr>
          <p:cNvSpPr txBox="1"/>
          <p:nvPr/>
        </p:nvSpPr>
        <p:spPr>
          <a:xfrm>
            <a:off x="616353" y="2062872"/>
            <a:ext cx="594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err="1"/>
              <a:t>ToR</a:t>
            </a:r>
            <a:endParaRPr lang="en-US" sz="1200"/>
          </a:p>
        </p:txBody>
      </p:sp>
      <p:cxnSp>
        <p:nvCxnSpPr>
          <p:cNvPr id="502" name="Straight Connector 501">
            <a:extLst>
              <a:ext uri="{FF2B5EF4-FFF2-40B4-BE49-F238E27FC236}">
                <a16:creationId xmlns:a16="http://schemas.microsoft.com/office/drawing/2014/main" id="{DB81CED8-FD24-EF45-ADD4-467985701FBC}"/>
              </a:ext>
            </a:extLst>
          </p:cNvPr>
          <p:cNvCxnSpPr/>
          <p:nvPr/>
        </p:nvCxnSpPr>
        <p:spPr>
          <a:xfrm>
            <a:off x="1319176" y="2287610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Straight Connector 502">
            <a:extLst>
              <a:ext uri="{FF2B5EF4-FFF2-40B4-BE49-F238E27FC236}">
                <a16:creationId xmlns:a16="http://schemas.microsoft.com/office/drawing/2014/main" id="{2D588C88-FCAC-714B-8F47-5265E5468CF3}"/>
              </a:ext>
            </a:extLst>
          </p:cNvPr>
          <p:cNvCxnSpPr/>
          <p:nvPr/>
        </p:nvCxnSpPr>
        <p:spPr>
          <a:xfrm>
            <a:off x="1645512" y="2291788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Connector 503">
            <a:extLst>
              <a:ext uri="{FF2B5EF4-FFF2-40B4-BE49-F238E27FC236}">
                <a16:creationId xmlns:a16="http://schemas.microsoft.com/office/drawing/2014/main" id="{E4D32C9E-D782-7449-9E46-F78A7F188832}"/>
              </a:ext>
            </a:extLst>
          </p:cNvPr>
          <p:cNvCxnSpPr/>
          <p:nvPr/>
        </p:nvCxnSpPr>
        <p:spPr>
          <a:xfrm>
            <a:off x="2838894" y="2291788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5" name="Group 504">
            <a:extLst>
              <a:ext uri="{FF2B5EF4-FFF2-40B4-BE49-F238E27FC236}">
                <a16:creationId xmlns:a16="http://schemas.microsoft.com/office/drawing/2014/main" id="{74A06A28-0439-2545-958A-2E5F9D462B9A}"/>
              </a:ext>
            </a:extLst>
          </p:cNvPr>
          <p:cNvGrpSpPr/>
          <p:nvPr/>
        </p:nvGrpSpPr>
        <p:grpSpPr>
          <a:xfrm>
            <a:off x="2364898" y="2118378"/>
            <a:ext cx="175613" cy="356594"/>
            <a:chOff x="1999365" y="4023280"/>
            <a:chExt cx="175613" cy="356594"/>
          </a:xfrm>
        </p:grpSpPr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id="{4DCB4464-2A24-4E4B-B8B0-93444F49BEFE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7" name="Straight Connector 506">
              <a:extLst>
                <a:ext uri="{FF2B5EF4-FFF2-40B4-BE49-F238E27FC236}">
                  <a16:creationId xmlns:a16="http://schemas.microsoft.com/office/drawing/2014/main" id="{D6EED846-9E4B-9241-9A09-0469A42CA54D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>
              <a:extLst>
                <a:ext uri="{FF2B5EF4-FFF2-40B4-BE49-F238E27FC236}">
                  <a16:creationId xmlns:a16="http://schemas.microsoft.com/office/drawing/2014/main" id="{031AE6A0-AB58-4C4D-897E-97A4973857AC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>
              <a:extLst>
                <a:ext uri="{FF2B5EF4-FFF2-40B4-BE49-F238E27FC236}">
                  <a16:creationId xmlns:a16="http://schemas.microsoft.com/office/drawing/2014/main" id="{8161663D-E4EF-4347-B73B-D05451BE2360}"/>
                </a:ext>
              </a:extLst>
            </p:cNvPr>
            <p:cNvCxnSpPr/>
            <p:nvPr/>
          </p:nvCxnSpPr>
          <p:spPr>
            <a:xfrm>
              <a:off x="2115601" y="4184153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0" name="Straight Connector 509">
            <a:extLst>
              <a:ext uri="{FF2B5EF4-FFF2-40B4-BE49-F238E27FC236}">
                <a16:creationId xmlns:a16="http://schemas.microsoft.com/office/drawing/2014/main" id="{1D539E65-CD22-0E4D-BDA1-DFB44811931D}"/>
              </a:ext>
            </a:extLst>
          </p:cNvPr>
          <p:cNvCxnSpPr/>
          <p:nvPr/>
        </p:nvCxnSpPr>
        <p:spPr>
          <a:xfrm>
            <a:off x="2531977" y="2275504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Connector 510">
            <a:extLst>
              <a:ext uri="{FF2B5EF4-FFF2-40B4-BE49-F238E27FC236}">
                <a16:creationId xmlns:a16="http://schemas.microsoft.com/office/drawing/2014/main" id="{7BDE21BB-485D-D64D-A7B7-4F1EDBC05660}"/>
              </a:ext>
            </a:extLst>
          </p:cNvPr>
          <p:cNvCxnSpPr>
            <a:cxnSpLocks/>
            <a:stCxn id="506" idx="0"/>
            <a:endCxn id="469" idx="2"/>
          </p:cNvCxnSpPr>
          <p:nvPr/>
        </p:nvCxnSpPr>
        <p:spPr>
          <a:xfrm flipH="1" flipV="1">
            <a:off x="1506010" y="1758788"/>
            <a:ext cx="946695" cy="35959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Connector 511">
            <a:extLst>
              <a:ext uri="{FF2B5EF4-FFF2-40B4-BE49-F238E27FC236}">
                <a16:creationId xmlns:a16="http://schemas.microsoft.com/office/drawing/2014/main" id="{E2060D64-7025-0E4B-BEEE-7EE61CFB6226}"/>
              </a:ext>
            </a:extLst>
          </p:cNvPr>
          <p:cNvCxnSpPr>
            <a:cxnSpLocks/>
            <a:stCxn id="506" idx="0"/>
            <a:endCxn id="470" idx="2"/>
          </p:cNvCxnSpPr>
          <p:nvPr/>
        </p:nvCxnSpPr>
        <p:spPr>
          <a:xfrm flipH="1" flipV="1">
            <a:off x="1740161" y="1758788"/>
            <a:ext cx="712544" cy="35959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" name="Straight Connector 512">
            <a:extLst>
              <a:ext uri="{FF2B5EF4-FFF2-40B4-BE49-F238E27FC236}">
                <a16:creationId xmlns:a16="http://schemas.microsoft.com/office/drawing/2014/main" id="{34140774-3FE2-764F-BB8E-F31398CDA395}"/>
              </a:ext>
            </a:extLst>
          </p:cNvPr>
          <p:cNvCxnSpPr>
            <a:cxnSpLocks/>
            <a:stCxn id="506" idx="0"/>
            <a:endCxn id="471" idx="2"/>
          </p:cNvCxnSpPr>
          <p:nvPr/>
        </p:nvCxnSpPr>
        <p:spPr>
          <a:xfrm flipV="1">
            <a:off x="2452705" y="1758788"/>
            <a:ext cx="1" cy="35959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1" name="Rectangle 560">
            <a:extLst>
              <a:ext uri="{FF2B5EF4-FFF2-40B4-BE49-F238E27FC236}">
                <a16:creationId xmlns:a16="http://schemas.microsoft.com/office/drawing/2014/main" id="{67019804-267B-6E4C-8B69-6DAC4CAAA28C}"/>
              </a:ext>
            </a:extLst>
          </p:cNvPr>
          <p:cNvSpPr/>
          <p:nvPr/>
        </p:nvSpPr>
        <p:spPr>
          <a:xfrm>
            <a:off x="1170101" y="3723206"/>
            <a:ext cx="175613" cy="163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2" name="Rectangle 561">
            <a:extLst>
              <a:ext uri="{FF2B5EF4-FFF2-40B4-BE49-F238E27FC236}">
                <a16:creationId xmlns:a16="http://schemas.microsoft.com/office/drawing/2014/main" id="{B24C4840-46DD-7C4A-966F-99187FC99DED}"/>
              </a:ext>
            </a:extLst>
          </p:cNvPr>
          <p:cNvSpPr/>
          <p:nvPr/>
        </p:nvSpPr>
        <p:spPr>
          <a:xfrm>
            <a:off x="1423428" y="3190206"/>
            <a:ext cx="175613" cy="1635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" name="Rectangle 562">
            <a:extLst>
              <a:ext uri="{FF2B5EF4-FFF2-40B4-BE49-F238E27FC236}">
                <a16:creationId xmlns:a16="http://schemas.microsoft.com/office/drawing/2014/main" id="{09D81110-EA9F-7F43-A11D-9730A0C8EC41}"/>
              </a:ext>
            </a:extLst>
          </p:cNvPr>
          <p:cNvSpPr/>
          <p:nvPr/>
        </p:nvSpPr>
        <p:spPr>
          <a:xfrm>
            <a:off x="1657579" y="3190206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4" name="Rectangle 563">
            <a:extLst>
              <a:ext uri="{FF2B5EF4-FFF2-40B4-BE49-F238E27FC236}">
                <a16:creationId xmlns:a16="http://schemas.microsoft.com/office/drawing/2014/main" id="{060E8875-6E6A-544B-A315-3A4101591D4D}"/>
              </a:ext>
            </a:extLst>
          </p:cNvPr>
          <p:cNvSpPr/>
          <p:nvPr/>
        </p:nvSpPr>
        <p:spPr>
          <a:xfrm>
            <a:off x="2370124" y="3190206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5" name="TextBox 564">
            <a:extLst>
              <a:ext uri="{FF2B5EF4-FFF2-40B4-BE49-F238E27FC236}">
                <a16:creationId xmlns:a16="http://schemas.microsoft.com/office/drawing/2014/main" id="{C0824826-2632-4B40-AB48-68AD000BD6B2}"/>
              </a:ext>
            </a:extLst>
          </p:cNvPr>
          <p:cNvSpPr txBox="1"/>
          <p:nvPr/>
        </p:nvSpPr>
        <p:spPr>
          <a:xfrm>
            <a:off x="1833192" y="3133457"/>
            <a:ext cx="510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 8..</a:t>
            </a:r>
          </a:p>
        </p:txBody>
      </p:sp>
      <p:sp>
        <p:nvSpPr>
          <p:cNvPr id="566" name="TextBox 565">
            <a:extLst>
              <a:ext uri="{FF2B5EF4-FFF2-40B4-BE49-F238E27FC236}">
                <a16:creationId xmlns:a16="http://schemas.microsoft.com/office/drawing/2014/main" id="{DD1A2555-00C4-B84A-A60F-57387539F137}"/>
              </a:ext>
            </a:extLst>
          </p:cNvPr>
          <p:cNvSpPr txBox="1"/>
          <p:nvPr/>
        </p:nvSpPr>
        <p:spPr>
          <a:xfrm>
            <a:off x="1914942" y="3652097"/>
            <a:ext cx="491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..32..</a:t>
            </a:r>
          </a:p>
        </p:txBody>
      </p:sp>
      <p:cxnSp>
        <p:nvCxnSpPr>
          <p:cNvPr id="567" name="Straight Connector 566">
            <a:extLst>
              <a:ext uri="{FF2B5EF4-FFF2-40B4-BE49-F238E27FC236}">
                <a16:creationId xmlns:a16="http://schemas.microsoft.com/office/drawing/2014/main" id="{4DD6441B-0B0E-0449-9334-6875AB5EB121}"/>
              </a:ext>
            </a:extLst>
          </p:cNvPr>
          <p:cNvCxnSpPr>
            <a:stCxn id="561" idx="0"/>
            <a:endCxn id="562" idx="2"/>
          </p:cNvCxnSpPr>
          <p:nvPr/>
        </p:nvCxnSpPr>
        <p:spPr>
          <a:xfrm flipV="1">
            <a:off x="1257908" y="3353708"/>
            <a:ext cx="253327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8" name="Straight Connector 567">
            <a:extLst>
              <a:ext uri="{FF2B5EF4-FFF2-40B4-BE49-F238E27FC236}">
                <a16:creationId xmlns:a16="http://schemas.microsoft.com/office/drawing/2014/main" id="{AD3EBD1F-E76C-814D-8CF9-ED3FE281534E}"/>
              </a:ext>
            </a:extLst>
          </p:cNvPr>
          <p:cNvCxnSpPr>
            <a:stCxn id="561" idx="0"/>
            <a:endCxn id="563" idx="2"/>
          </p:cNvCxnSpPr>
          <p:nvPr/>
        </p:nvCxnSpPr>
        <p:spPr>
          <a:xfrm flipV="1">
            <a:off x="1257908" y="3353708"/>
            <a:ext cx="487478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Straight Connector 568">
            <a:extLst>
              <a:ext uri="{FF2B5EF4-FFF2-40B4-BE49-F238E27FC236}">
                <a16:creationId xmlns:a16="http://schemas.microsoft.com/office/drawing/2014/main" id="{C998AE98-21B4-0E41-BD2E-FD42A53DAD97}"/>
              </a:ext>
            </a:extLst>
          </p:cNvPr>
          <p:cNvCxnSpPr>
            <a:stCxn id="561" idx="0"/>
            <a:endCxn id="564" idx="2"/>
          </p:cNvCxnSpPr>
          <p:nvPr/>
        </p:nvCxnSpPr>
        <p:spPr>
          <a:xfrm flipV="1">
            <a:off x="1257908" y="3353708"/>
            <a:ext cx="1200023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0" name="Straight Connector 569">
            <a:extLst>
              <a:ext uri="{FF2B5EF4-FFF2-40B4-BE49-F238E27FC236}">
                <a16:creationId xmlns:a16="http://schemas.microsoft.com/office/drawing/2014/main" id="{C5AA63C0-2078-E44B-88C9-F16842E47861}"/>
              </a:ext>
            </a:extLst>
          </p:cNvPr>
          <p:cNvCxnSpPr>
            <a:cxnSpLocks/>
            <a:endCxn id="562" idx="2"/>
          </p:cNvCxnSpPr>
          <p:nvPr/>
        </p:nvCxnSpPr>
        <p:spPr>
          <a:xfrm flipH="1" flipV="1">
            <a:off x="1511235" y="3353708"/>
            <a:ext cx="55512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1" name="Straight Connector 570">
            <a:extLst>
              <a:ext uri="{FF2B5EF4-FFF2-40B4-BE49-F238E27FC236}">
                <a16:creationId xmlns:a16="http://schemas.microsoft.com/office/drawing/2014/main" id="{5D50B3EB-6B23-D94A-9669-06462D198E1C}"/>
              </a:ext>
            </a:extLst>
          </p:cNvPr>
          <p:cNvCxnSpPr>
            <a:cxnSpLocks/>
            <a:endCxn id="563" idx="2"/>
          </p:cNvCxnSpPr>
          <p:nvPr/>
        </p:nvCxnSpPr>
        <p:spPr>
          <a:xfrm flipV="1">
            <a:off x="1566747" y="3353708"/>
            <a:ext cx="178639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2" name="Straight Connector 571">
            <a:extLst>
              <a:ext uri="{FF2B5EF4-FFF2-40B4-BE49-F238E27FC236}">
                <a16:creationId xmlns:a16="http://schemas.microsoft.com/office/drawing/2014/main" id="{1085073C-0EB9-7046-88CC-F648D21D706E}"/>
              </a:ext>
            </a:extLst>
          </p:cNvPr>
          <p:cNvCxnSpPr>
            <a:cxnSpLocks/>
            <a:endCxn id="564" idx="2"/>
          </p:cNvCxnSpPr>
          <p:nvPr/>
        </p:nvCxnSpPr>
        <p:spPr>
          <a:xfrm flipV="1">
            <a:off x="1566747" y="3353708"/>
            <a:ext cx="891184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3" name="Straight Connector 572">
            <a:extLst>
              <a:ext uri="{FF2B5EF4-FFF2-40B4-BE49-F238E27FC236}">
                <a16:creationId xmlns:a16="http://schemas.microsoft.com/office/drawing/2014/main" id="{77DB53F5-EED3-DD48-A41C-8BA689165719}"/>
              </a:ext>
            </a:extLst>
          </p:cNvPr>
          <p:cNvCxnSpPr>
            <a:cxnSpLocks/>
            <a:endCxn id="562" idx="2"/>
          </p:cNvCxnSpPr>
          <p:nvPr/>
        </p:nvCxnSpPr>
        <p:spPr>
          <a:xfrm flipH="1" flipV="1">
            <a:off x="1511235" y="3353708"/>
            <a:ext cx="1273701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4" name="Straight Connector 573">
            <a:extLst>
              <a:ext uri="{FF2B5EF4-FFF2-40B4-BE49-F238E27FC236}">
                <a16:creationId xmlns:a16="http://schemas.microsoft.com/office/drawing/2014/main" id="{06FB1A90-E934-EA46-8279-58EA000F028D}"/>
              </a:ext>
            </a:extLst>
          </p:cNvPr>
          <p:cNvCxnSpPr>
            <a:cxnSpLocks/>
            <a:endCxn id="563" idx="2"/>
          </p:cNvCxnSpPr>
          <p:nvPr/>
        </p:nvCxnSpPr>
        <p:spPr>
          <a:xfrm flipH="1" flipV="1">
            <a:off x="1745386" y="3353708"/>
            <a:ext cx="1039550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5" name="Straight Connector 574">
            <a:extLst>
              <a:ext uri="{FF2B5EF4-FFF2-40B4-BE49-F238E27FC236}">
                <a16:creationId xmlns:a16="http://schemas.microsoft.com/office/drawing/2014/main" id="{060CBDC1-25E7-5D49-97BD-3CC25C1A56C0}"/>
              </a:ext>
            </a:extLst>
          </p:cNvPr>
          <p:cNvCxnSpPr>
            <a:cxnSpLocks/>
            <a:stCxn id="587" idx="0"/>
            <a:endCxn id="564" idx="2"/>
          </p:cNvCxnSpPr>
          <p:nvPr/>
        </p:nvCxnSpPr>
        <p:spPr>
          <a:xfrm flipH="1" flipV="1">
            <a:off x="2457931" y="3353708"/>
            <a:ext cx="314895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8" name="Straight Connector 577">
            <a:extLst>
              <a:ext uri="{FF2B5EF4-FFF2-40B4-BE49-F238E27FC236}">
                <a16:creationId xmlns:a16="http://schemas.microsoft.com/office/drawing/2014/main" id="{9D6F3B19-6F1A-1148-929E-54E375059D0C}"/>
              </a:ext>
            </a:extLst>
          </p:cNvPr>
          <p:cNvCxnSpPr>
            <a:cxnSpLocks/>
          </p:cNvCxnSpPr>
          <p:nvPr/>
        </p:nvCxnSpPr>
        <p:spPr>
          <a:xfrm>
            <a:off x="1234446" y="3886708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9" name="Straight Connector 578">
            <a:extLst>
              <a:ext uri="{FF2B5EF4-FFF2-40B4-BE49-F238E27FC236}">
                <a16:creationId xmlns:a16="http://schemas.microsoft.com/office/drawing/2014/main" id="{BECFCD31-A7B2-6642-90AA-121D70FF3C50}"/>
              </a:ext>
            </a:extLst>
          </p:cNvPr>
          <p:cNvCxnSpPr/>
          <p:nvPr/>
        </p:nvCxnSpPr>
        <p:spPr>
          <a:xfrm>
            <a:off x="1182972" y="3886708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0" name="Straight Connector 579">
            <a:extLst>
              <a:ext uri="{FF2B5EF4-FFF2-40B4-BE49-F238E27FC236}">
                <a16:creationId xmlns:a16="http://schemas.microsoft.com/office/drawing/2014/main" id="{868103D5-BD7E-E648-8AAA-D5EA2DB10E56}"/>
              </a:ext>
            </a:extLst>
          </p:cNvPr>
          <p:cNvCxnSpPr/>
          <p:nvPr/>
        </p:nvCxnSpPr>
        <p:spPr>
          <a:xfrm>
            <a:off x="1278349" y="3886708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079550B9-0B91-1641-9358-82CEF31994F5}"/>
              </a:ext>
            </a:extLst>
          </p:cNvPr>
          <p:cNvGrpSpPr/>
          <p:nvPr/>
        </p:nvGrpSpPr>
        <p:grpSpPr>
          <a:xfrm>
            <a:off x="1490804" y="3723206"/>
            <a:ext cx="175613" cy="356594"/>
            <a:chOff x="1999365" y="4023280"/>
            <a:chExt cx="175613" cy="356594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0F5D928A-8606-F44D-B273-937A4D3E34EF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3" name="Straight Connector 582">
              <a:extLst>
                <a:ext uri="{FF2B5EF4-FFF2-40B4-BE49-F238E27FC236}">
                  <a16:creationId xmlns:a16="http://schemas.microsoft.com/office/drawing/2014/main" id="{B6ED7C2E-EC64-184A-A502-8DFC8175F0C5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Straight Connector 583">
              <a:extLst>
                <a:ext uri="{FF2B5EF4-FFF2-40B4-BE49-F238E27FC236}">
                  <a16:creationId xmlns:a16="http://schemas.microsoft.com/office/drawing/2014/main" id="{61ED4B11-9049-EF45-80A8-52A7FA69E426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Straight Connector 584">
              <a:extLst>
                <a:ext uri="{FF2B5EF4-FFF2-40B4-BE49-F238E27FC236}">
                  <a16:creationId xmlns:a16="http://schemas.microsoft.com/office/drawing/2014/main" id="{59F88EDF-97F9-D848-A54C-B375362704A8}"/>
                </a:ext>
              </a:extLst>
            </p:cNvPr>
            <p:cNvCxnSpPr/>
            <p:nvPr/>
          </p:nvCxnSpPr>
          <p:spPr>
            <a:xfrm>
              <a:off x="2107613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6" name="Group 585">
            <a:extLst>
              <a:ext uri="{FF2B5EF4-FFF2-40B4-BE49-F238E27FC236}">
                <a16:creationId xmlns:a16="http://schemas.microsoft.com/office/drawing/2014/main" id="{39266AB9-C398-C54B-AB67-974C6CCE573C}"/>
              </a:ext>
            </a:extLst>
          </p:cNvPr>
          <p:cNvGrpSpPr/>
          <p:nvPr/>
        </p:nvGrpSpPr>
        <p:grpSpPr>
          <a:xfrm>
            <a:off x="2685019" y="3723206"/>
            <a:ext cx="175613" cy="356594"/>
            <a:chOff x="1999365" y="4023280"/>
            <a:chExt cx="175613" cy="356594"/>
          </a:xfrm>
        </p:grpSpPr>
        <p:sp>
          <p:nvSpPr>
            <p:cNvPr id="587" name="Rectangle 586">
              <a:extLst>
                <a:ext uri="{FF2B5EF4-FFF2-40B4-BE49-F238E27FC236}">
                  <a16:creationId xmlns:a16="http://schemas.microsoft.com/office/drawing/2014/main" id="{F7E2F523-C75F-A649-AD7A-2910E529FBC6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8" name="Straight Connector 587">
              <a:extLst>
                <a:ext uri="{FF2B5EF4-FFF2-40B4-BE49-F238E27FC236}">
                  <a16:creationId xmlns:a16="http://schemas.microsoft.com/office/drawing/2014/main" id="{D34402CC-1EB9-0A44-9A8D-7D75D95AD429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Straight Connector 588">
              <a:extLst>
                <a:ext uri="{FF2B5EF4-FFF2-40B4-BE49-F238E27FC236}">
                  <a16:creationId xmlns:a16="http://schemas.microsoft.com/office/drawing/2014/main" id="{DD9E2A4D-4B6A-194E-9E0A-BFF2E22C8629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Straight Connector 589">
              <a:extLst>
                <a:ext uri="{FF2B5EF4-FFF2-40B4-BE49-F238E27FC236}">
                  <a16:creationId xmlns:a16="http://schemas.microsoft.com/office/drawing/2014/main" id="{DCD437BD-6E4C-3F4F-8488-B781320B7482}"/>
                </a:ext>
              </a:extLst>
            </p:cNvPr>
            <p:cNvCxnSpPr/>
            <p:nvPr/>
          </p:nvCxnSpPr>
          <p:spPr>
            <a:xfrm>
              <a:off x="2115601" y="4184153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2" name="TextBox 591">
            <a:extLst>
              <a:ext uri="{FF2B5EF4-FFF2-40B4-BE49-F238E27FC236}">
                <a16:creationId xmlns:a16="http://schemas.microsoft.com/office/drawing/2014/main" id="{62C25681-6115-CE4F-B9EB-CEBDC45C5918}"/>
              </a:ext>
            </a:extLst>
          </p:cNvPr>
          <p:cNvSpPr txBox="1"/>
          <p:nvPr/>
        </p:nvSpPr>
        <p:spPr>
          <a:xfrm>
            <a:off x="753655" y="3137346"/>
            <a:ext cx="594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Spine</a:t>
            </a:r>
          </a:p>
        </p:txBody>
      </p:sp>
      <p:sp>
        <p:nvSpPr>
          <p:cNvPr id="593" name="TextBox 592">
            <a:extLst>
              <a:ext uri="{FF2B5EF4-FFF2-40B4-BE49-F238E27FC236}">
                <a16:creationId xmlns:a16="http://schemas.microsoft.com/office/drawing/2014/main" id="{91DB8FDA-F64E-B24B-A041-6BD38EB82B34}"/>
              </a:ext>
            </a:extLst>
          </p:cNvPr>
          <p:cNvSpPr txBox="1"/>
          <p:nvPr/>
        </p:nvSpPr>
        <p:spPr>
          <a:xfrm>
            <a:off x="621578" y="3657792"/>
            <a:ext cx="594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err="1"/>
              <a:t>ToR</a:t>
            </a:r>
            <a:endParaRPr lang="en-US" sz="1200"/>
          </a:p>
        </p:txBody>
      </p:sp>
      <p:cxnSp>
        <p:nvCxnSpPr>
          <p:cNvPr id="594" name="Straight Connector 593">
            <a:extLst>
              <a:ext uri="{FF2B5EF4-FFF2-40B4-BE49-F238E27FC236}">
                <a16:creationId xmlns:a16="http://schemas.microsoft.com/office/drawing/2014/main" id="{D3DE1B62-0A52-3745-8452-AD2F63EAB640}"/>
              </a:ext>
            </a:extLst>
          </p:cNvPr>
          <p:cNvCxnSpPr/>
          <p:nvPr/>
        </p:nvCxnSpPr>
        <p:spPr>
          <a:xfrm>
            <a:off x="1324401" y="3882530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5" name="Straight Connector 594">
            <a:extLst>
              <a:ext uri="{FF2B5EF4-FFF2-40B4-BE49-F238E27FC236}">
                <a16:creationId xmlns:a16="http://schemas.microsoft.com/office/drawing/2014/main" id="{B8A1327A-C1D4-554D-BD73-203B11D287CA}"/>
              </a:ext>
            </a:extLst>
          </p:cNvPr>
          <p:cNvCxnSpPr/>
          <p:nvPr/>
        </p:nvCxnSpPr>
        <p:spPr>
          <a:xfrm>
            <a:off x="1650737" y="3886708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6" name="Straight Connector 595">
            <a:extLst>
              <a:ext uri="{FF2B5EF4-FFF2-40B4-BE49-F238E27FC236}">
                <a16:creationId xmlns:a16="http://schemas.microsoft.com/office/drawing/2014/main" id="{0CB7ED59-E49B-C949-9DA6-9556B22733E6}"/>
              </a:ext>
            </a:extLst>
          </p:cNvPr>
          <p:cNvCxnSpPr/>
          <p:nvPr/>
        </p:nvCxnSpPr>
        <p:spPr>
          <a:xfrm>
            <a:off x="2844119" y="3886708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7" name="Group 596">
            <a:extLst>
              <a:ext uri="{FF2B5EF4-FFF2-40B4-BE49-F238E27FC236}">
                <a16:creationId xmlns:a16="http://schemas.microsoft.com/office/drawing/2014/main" id="{91798BBA-D86E-9B42-B44B-8BEA6D8CCC7E}"/>
              </a:ext>
            </a:extLst>
          </p:cNvPr>
          <p:cNvGrpSpPr/>
          <p:nvPr/>
        </p:nvGrpSpPr>
        <p:grpSpPr>
          <a:xfrm>
            <a:off x="2370123" y="3713298"/>
            <a:ext cx="175613" cy="356594"/>
            <a:chOff x="1999365" y="4023280"/>
            <a:chExt cx="175613" cy="356594"/>
          </a:xfrm>
        </p:grpSpPr>
        <p:sp>
          <p:nvSpPr>
            <p:cNvPr id="598" name="Rectangle 597">
              <a:extLst>
                <a:ext uri="{FF2B5EF4-FFF2-40B4-BE49-F238E27FC236}">
                  <a16:creationId xmlns:a16="http://schemas.microsoft.com/office/drawing/2014/main" id="{47ED0F48-8A90-9C49-8C62-85B9A26CB0E3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9" name="Straight Connector 598">
              <a:extLst>
                <a:ext uri="{FF2B5EF4-FFF2-40B4-BE49-F238E27FC236}">
                  <a16:creationId xmlns:a16="http://schemas.microsoft.com/office/drawing/2014/main" id="{3336AE83-FC12-D749-BEF3-ED26C0DB6470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Straight Connector 599">
              <a:extLst>
                <a:ext uri="{FF2B5EF4-FFF2-40B4-BE49-F238E27FC236}">
                  <a16:creationId xmlns:a16="http://schemas.microsoft.com/office/drawing/2014/main" id="{53297FA8-0DA4-6E4D-96B9-568B59BBEC2B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1" name="Straight Connector 600">
              <a:extLst>
                <a:ext uri="{FF2B5EF4-FFF2-40B4-BE49-F238E27FC236}">
                  <a16:creationId xmlns:a16="http://schemas.microsoft.com/office/drawing/2014/main" id="{D99C577E-6C8D-A446-AC2B-F5297CB9B347}"/>
                </a:ext>
              </a:extLst>
            </p:cNvPr>
            <p:cNvCxnSpPr/>
            <p:nvPr/>
          </p:nvCxnSpPr>
          <p:spPr>
            <a:xfrm>
              <a:off x="2115601" y="4184153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2" name="Straight Connector 601">
            <a:extLst>
              <a:ext uri="{FF2B5EF4-FFF2-40B4-BE49-F238E27FC236}">
                <a16:creationId xmlns:a16="http://schemas.microsoft.com/office/drawing/2014/main" id="{948F2BEB-BA37-AF4D-BBB1-65A4A0AADA44}"/>
              </a:ext>
            </a:extLst>
          </p:cNvPr>
          <p:cNvCxnSpPr/>
          <p:nvPr/>
        </p:nvCxnSpPr>
        <p:spPr>
          <a:xfrm>
            <a:off x="2537202" y="3870424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3" name="Straight Connector 602">
            <a:extLst>
              <a:ext uri="{FF2B5EF4-FFF2-40B4-BE49-F238E27FC236}">
                <a16:creationId xmlns:a16="http://schemas.microsoft.com/office/drawing/2014/main" id="{E3E0A35B-8441-0040-861A-D51CC831B93B}"/>
              </a:ext>
            </a:extLst>
          </p:cNvPr>
          <p:cNvCxnSpPr>
            <a:cxnSpLocks/>
            <a:stCxn id="598" idx="0"/>
            <a:endCxn id="562" idx="2"/>
          </p:cNvCxnSpPr>
          <p:nvPr/>
        </p:nvCxnSpPr>
        <p:spPr>
          <a:xfrm flipH="1" flipV="1">
            <a:off x="1511235" y="3353708"/>
            <a:ext cx="946695" cy="35959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Straight Connector 603">
            <a:extLst>
              <a:ext uri="{FF2B5EF4-FFF2-40B4-BE49-F238E27FC236}">
                <a16:creationId xmlns:a16="http://schemas.microsoft.com/office/drawing/2014/main" id="{79DB14F3-F27A-974D-BEB4-21C50A260D79}"/>
              </a:ext>
            </a:extLst>
          </p:cNvPr>
          <p:cNvCxnSpPr>
            <a:cxnSpLocks/>
            <a:stCxn id="598" idx="0"/>
            <a:endCxn id="563" idx="2"/>
          </p:cNvCxnSpPr>
          <p:nvPr/>
        </p:nvCxnSpPr>
        <p:spPr>
          <a:xfrm flipH="1" flipV="1">
            <a:off x="1745386" y="3353708"/>
            <a:ext cx="712544" cy="35959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5" name="Straight Connector 604">
            <a:extLst>
              <a:ext uri="{FF2B5EF4-FFF2-40B4-BE49-F238E27FC236}">
                <a16:creationId xmlns:a16="http://schemas.microsoft.com/office/drawing/2014/main" id="{93DF5815-70EC-5B4B-A111-41A4C522F577}"/>
              </a:ext>
            </a:extLst>
          </p:cNvPr>
          <p:cNvCxnSpPr>
            <a:cxnSpLocks/>
            <a:stCxn id="598" idx="0"/>
            <a:endCxn id="564" idx="2"/>
          </p:cNvCxnSpPr>
          <p:nvPr/>
        </p:nvCxnSpPr>
        <p:spPr>
          <a:xfrm flipV="1">
            <a:off x="2457930" y="3353708"/>
            <a:ext cx="1" cy="35959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7" name="Rectangle 606">
            <a:extLst>
              <a:ext uri="{FF2B5EF4-FFF2-40B4-BE49-F238E27FC236}">
                <a16:creationId xmlns:a16="http://schemas.microsoft.com/office/drawing/2014/main" id="{B0A5BFC4-EED3-8141-A752-C0E42F352769}"/>
              </a:ext>
            </a:extLst>
          </p:cNvPr>
          <p:cNvSpPr/>
          <p:nvPr/>
        </p:nvSpPr>
        <p:spPr>
          <a:xfrm>
            <a:off x="1164876" y="5344340"/>
            <a:ext cx="175613" cy="163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8" name="Rectangle 607">
            <a:extLst>
              <a:ext uri="{FF2B5EF4-FFF2-40B4-BE49-F238E27FC236}">
                <a16:creationId xmlns:a16="http://schemas.microsoft.com/office/drawing/2014/main" id="{F948AE4B-45DE-E34E-B794-03597EF00DBE}"/>
              </a:ext>
            </a:extLst>
          </p:cNvPr>
          <p:cNvSpPr/>
          <p:nvPr/>
        </p:nvSpPr>
        <p:spPr>
          <a:xfrm>
            <a:off x="1418203" y="4811340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9" name="Rectangle 608">
            <a:extLst>
              <a:ext uri="{FF2B5EF4-FFF2-40B4-BE49-F238E27FC236}">
                <a16:creationId xmlns:a16="http://schemas.microsoft.com/office/drawing/2014/main" id="{4697ADBA-F781-5F42-A782-17AE8ECFBBDD}"/>
              </a:ext>
            </a:extLst>
          </p:cNvPr>
          <p:cNvSpPr/>
          <p:nvPr/>
        </p:nvSpPr>
        <p:spPr>
          <a:xfrm>
            <a:off x="1652354" y="4811340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0" name="Rectangle 609">
            <a:extLst>
              <a:ext uri="{FF2B5EF4-FFF2-40B4-BE49-F238E27FC236}">
                <a16:creationId xmlns:a16="http://schemas.microsoft.com/office/drawing/2014/main" id="{3214FB68-549F-594C-BBF3-A1999090D0EA}"/>
              </a:ext>
            </a:extLst>
          </p:cNvPr>
          <p:cNvSpPr/>
          <p:nvPr/>
        </p:nvSpPr>
        <p:spPr>
          <a:xfrm>
            <a:off x="2364899" y="4811340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" name="TextBox 610">
            <a:extLst>
              <a:ext uri="{FF2B5EF4-FFF2-40B4-BE49-F238E27FC236}">
                <a16:creationId xmlns:a16="http://schemas.microsoft.com/office/drawing/2014/main" id="{639D9C32-A7CD-AF45-925D-3B0E665E02A9}"/>
              </a:ext>
            </a:extLst>
          </p:cNvPr>
          <p:cNvSpPr txBox="1"/>
          <p:nvPr/>
        </p:nvSpPr>
        <p:spPr>
          <a:xfrm>
            <a:off x="1827967" y="4754591"/>
            <a:ext cx="510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 8..</a:t>
            </a:r>
          </a:p>
        </p:txBody>
      </p:sp>
      <p:sp>
        <p:nvSpPr>
          <p:cNvPr id="612" name="TextBox 611">
            <a:extLst>
              <a:ext uri="{FF2B5EF4-FFF2-40B4-BE49-F238E27FC236}">
                <a16:creationId xmlns:a16="http://schemas.microsoft.com/office/drawing/2014/main" id="{838D031D-9588-6F4B-8949-5DCCCA18E7BF}"/>
              </a:ext>
            </a:extLst>
          </p:cNvPr>
          <p:cNvSpPr txBox="1"/>
          <p:nvPr/>
        </p:nvSpPr>
        <p:spPr>
          <a:xfrm>
            <a:off x="1909717" y="5273231"/>
            <a:ext cx="491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..32..</a:t>
            </a:r>
          </a:p>
        </p:txBody>
      </p:sp>
      <p:cxnSp>
        <p:nvCxnSpPr>
          <p:cNvPr id="613" name="Straight Connector 612">
            <a:extLst>
              <a:ext uri="{FF2B5EF4-FFF2-40B4-BE49-F238E27FC236}">
                <a16:creationId xmlns:a16="http://schemas.microsoft.com/office/drawing/2014/main" id="{7E0DDC2B-E1B3-D54D-96C5-E753CABC7378}"/>
              </a:ext>
            </a:extLst>
          </p:cNvPr>
          <p:cNvCxnSpPr>
            <a:stCxn id="607" idx="0"/>
            <a:endCxn id="608" idx="2"/>
          </p:cNvCxnSpPr>
          <p:nvPr/>
        </p:nvCxnSpPr>
        <p:spPr>
          <a:xfrm flipV="1">
            <a:off x="1252683" y="4974842"/>
            <a:ext cx="253327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" name="Straight Connector 613">
            <a:extLst>
              <a:ext uri="{FF2B5EF4-FFF2-40B4-BE49-F238E27FC236}">
                <a16:creationId xmlns:a16="http://schemas.microsoft.com/office/drawing/2014/main" id="{F5B800E8-2B5D-144D-B39D-CBB9B4900A00}"/>
              </a:ext>
            </a:extLst>
          </p:cNvPr>
          <p:cNvCxnSpPr>
            <a:stCxn id="607" idx="0"/>
            <a:endCxn id="609" idx="2"/>
          </p:cNvCxnSpPr>
          <p:nvPr/>
        </p:nvCxnSpPr>
        <p:spPr>
          <a:xfrm flipV="1">
            <a:off x="1252683" y="4974842"/>
            <a:ext cx="487478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" name="Straight Connector 614">
            <a:extLst>
              <a:ext uri="{FF2B5EF4-FFF2-40B4-BE49-F238E27FC236}">
                <a16:creationId xmlns:a16="http://schemas.microsoft.com/office/drawing/2014/main" id="{EAEE102D-B000-5B44-9C22-2A28A6689BFB}"/>
              </a:ext>
            </a:extLst>
          </p:cNvPr>
          <p:cNvCxnSpPr>
            <a:stCxn id="607" idx="0"/>
            <a:endCxn id="610" idx="2"/>
          </p:cNvCxnSpPr>
          <p:nvPr/>
        </p:nvCxnSpPr>
        <p:spPr>
          <a:xfrm flipV="1">
            <a:off x="1252683" y="4974842"/>
            <a:ext cx="1200023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" name="Straight Connector 615">
            <a:extLst>
              <a:ext uri="{FF2B5EF4-FFF2-40B4-BE49-F238E27FC236}">
                <a16:creationId xmlns:a16="http://schemas.microsoft.com/office/drawing/2014/main" id="{4E4BB23A-44B8-3349-89BA-36D944BDED5D}"/>
              </a:ext>
            </a:extLst>
          </p:cNvPr>
          <p:cNvCxnSpPr>
            <a:cxnSpLocks/>
            <a:endCxn id="608" idx="2"/>
          </p:cNvCxnSpPr>
          <p:nvPr/>
        </p:nvCxnSpPr>
        <p:spPr>
          <a:xfrm flipH="1" flipV="1">
            <a:off x="1506010" y="4974842"/>
            <a:ext cx="55512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" name="Straight Connector 616">
            <a:extLst>
              <a:ext uri="{FF2B5EF4-FFF2-40B4-BE49-F238E27FC236}">
                <a16:creationId xmlns:a16="http://schemas.microsoft.com/office/drawing/2014/main" id="{72D5AD92-E87E-DC45-8112-4B1CFF070EDF}"/>
              </a:ext>
            </a:extLst>
          </p:cNvPr>
          <p:cNvCxnSpPr>
            <a:cxnSpLocks/>
            <a:endCxn id="609" idx="2"/>
          </p:cNvCxnSpPr>
          <p:nvPr/>
        </p:nvCxnSpPr>
        <p:spPr>
          <a:xfrm flipV="1">
            <a:off x="1561522" y="4974842"/>
            <a:ext cx="178639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" name="Straight Connector 617">
            <a:extLst>
              <a:ext uri="{FF2B5EF4-FFF2-40B4-BE49-F238E27FC236}">
                <a16:creationId xmlns:a16="http://schemas.microsoft.com/office/drawing/2014/main" id="{0389F554-48B5-5E42-AA0C-B431DF2C1632}"/>
              </a:ext>
            </a:extLst>
          </p:cNvPr>
          <p:cNvCxnSpPr>
            <a:cxnSpLocks/>
            <a:endCxn id="610" idx="2"/>
          </p:cNvCxnSpPr>
          <p:nvPr/>
        </p:nvCxnSpPr>
        <p:spPr>
          <a:xfrm flipV="1">
            <a:off x="1561522" y="4974842"/>
            <a:ext cx="891184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9" name="Straight Connector 618">
            <a:extLst>
              <a:ext uri="{FF2B5EF4-FFF2-40B4-BE49-F238E27FC236}">
                <a16:creationId xmlns:a16="http://schemas.microsoft.com/office/drawing/2014/main" id="{B25A593A-F6A7-CD4E-8D54-35822EE7C3B9}"/>
              </a:ext>
            </a:extLst>
          </p:cNvPr>
          <p:cNvCxnSpPr>
            <a:cxnSpLocks/>
            <a:endCxn id="608" idx="2"/>
          </p:cNvCxnSpPr>
          <p:nvPr/>
        </p:nvCxnSpPr>
        <p:spPr>
          <a:xfrm flipH="1" flipV="1">
            <a:off x="1506010" y="4974842"/>
            <a:ext cx="1273701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0" name="Straight Connector 619">
            <a:extLst>
              <a:ext uri="{FF2B5EF4-FFF2-40B4-BE49-F238E27FC236}">
                <a16:creationId xmlns:a16="http://schemas.microsoft.com/office/drawing/2014/main" id="{F6722062-AB12-3943-BF05-7E0396DCA4BC}"/>
              </a:ext>
            </a:extLst>
          </p:cNvPr>
          <p:cNvCxnSpPr>
            <a:cxnSpLocks/>
            <a:endCxn id="609" idx="2"/>
          </p:cNvCxnSpPr>
          <p:nvPr/>
        </p:nvCxnSpPr>
        <p:spPr>
          <a:xfrm flipH="1" flipV="1">
            <a:off x="1740161" y="4974842"/>
            <a:ext cx="1039550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Straight Connector 620">
            <a:extLst>
              <a:ext uri="{FF2B5EF4-FFF2-40B4-BE49-F238E27FC236}">
                <a16:creationId xmlns:a16="http://schemas.microsoft.com/office/drawing/2014/main" id="{BCE68A63-C08A-6947-B556-752C3E3504A2}"/>
              </a:ext>
            </a:extLst>
          </p:cNvPr>
          <p:cNvCxnSpPr>
            <a:cxnSpLocks/>
            <a:stCxn id="633" idx="0"/>
            <a:endCxn id="610" idx="2"/>
          </p:cNvCxnSpPr>
          <p:nvPr/>
        </p:nvCxnSpPr>
        <p:spPr>
          <a:xfrm flipH="1" flipV="1">
            <a:off x="2452706" y="4974842"/>
            <a:ext cx="314895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" name="Straight Connector 623">
            <a:extLst>
              <a:ext uri="{FF2B5EF4-FFF2-40B4-BE49-F238E27FC236}">
                <a16:creationId xmlns:a16="http://schemas.microsoft.com/office/drawing/2014/main" id="{BDB80937-4D63-6D45-8197-FE1C7F821095}"/>
              </a:ext>
            </a:extLst>
          </p:cNvPr>
          <p:cNvCxnSpPr>
            <a:cxnSpLocks/>
          </p:cNvCxnSpPr>
          <p:nvPr/>
        </p:nvCxnSpPr>
        <p:spPr>
          <a:xfrm>
            <a:off x="1229221" y="5507842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" name="Straight Connector 624">
            <a:extLst>
              <a:ext uri="{FF2B5EF4-FFF2-40B4-BE49-F238E27FC236}">
                <a16:creationId xmlns:a16="http://schemas.microsoft.com/office/drawing/2014/main" id="{D38FD7F0-8CD7-0443-98CD-259290907C4E}"/>
              </a:ext>
            </a:extLst>
          </p:cNvPr>
          <p:cNvCxnSpPr/>
          <p:nvPr/>
        </p:nvCxnSpPr>
        <p:spPr>
          <a:xfrm>
            <a:off x="1177747" y="5507842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" name="Straight Connector 625">
            <a:extLst>
              <a:ext uri="{FF2B5EF4-FFF2-40B4-BE49-F238E27FC236}">
                <a16:creationId xmlns:a16="http://schemas.microsoft.com/office/drawing/2014/main" id="{1787A3AF-5C9B-9241-AC86-E9DDB76C33C7}"/>
              </a:ext>
            </a:extLst>
          </p:cNvPr>
          <p:cNvCxnSpPr/>
          <p:nvPr/>
        </p:nvCxnSpPr>
        <p:spPr>
          <a:xfrm>
            <a:off x="1273124" y="5507842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7" name="Group 626">
            <a:extLst>
              <a:ext uri="{FF2B5EF4-FFF2-40B4-BE49-F238E27FC236}">
                <a16:creationId xmlns:a16="http://schemas.microsoft.com/office/drawing/2014/main" id="{F2D78069-E3C0-A04B-9A72-44D9E10ADDAC}"/>
              </a:ext>
            </a:extLst>
          </p:cNvPr>
          <p:cNvGrpSpPr/>
          <p:nvPr/>
        </p:nvGrpSpPr>
        <p:grpSpPr>
          <a:xfrm>
            <a:off x="1485579" y="5344340"/>
            <a:ext cx="175613" cy="356594"/>
            <a:chOff x="1999365" y="4023280"/>
            <a:chExt cx="175613" cy="356594"/>
          </a:xfrm>
        </p:grpSpPr>
        <p:sp>
          <p:nvSpPr>
            <p:cNvPr id="628" name="Rectangle 627">
              <a:extLst>
                <a:ext uri="{FF2B5EF4-FFF2-40B4-BE49-F238E27FC236}">
                  <a16:creationId xmlns:a16="http://schemas.microsoft.com/office/drawing/2014/main" id="{C86A0651-029A-DB4F-AB92-DE3B30D04C6B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9" name="Straight Connector 628">
              <a:extLst>
                <a:ext uri="{FF2B5EF4-FFF2-40B4-BE49-F238E27FC236}">
                  <a16:creationId xmlns:a16="http://schemas.microsoft.com/office/drawing/2014/main" id="{E618BF21-B4B1-514A-8121-CA88340C1FD3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Straight Connector 629">
              <a:extLst>
                <a:ext uri="{FF2B5EF4-FFF2-40B4-BE49-F238E27FC236}">
                  <a16:creationId xmlns:a16="http://schemas.microsoft.com/office/drawing/2014/main" id="{D595D5B3-D4B5-2545-8EAE-5F863950BD79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Straight Connector 630">
              <a:extLst>
                <a:ext uri="{FF2B5EF4-FFF2-40B4-BE49-F238E27FC236}">
                  <a16:creationId xmlns:a16="http://schemas.microsoft.com/office/drawing/2014/main" id="{2BEC46F5-9571-B24A-9EF4-0DF777267608}"/>
                </a:ext>
              </a:extLst>
            </p:cNvPr>
            <p:cNvCxnSpPr/>
            <p:nvPr/>
          </p:nvCxnSpPr>
          <p:spPr>
            <a:xfrm>
              <a:off x="2107613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2" name="Group 631">
            <a:extLst>
              <a:ext uri="{FF2B5EF4-FFF2-40B4-BE49-F238E27FC236}">
                <a16:creationId xmlns:a16="http://schemas.microsoft.com/office/drawing/2014/main" id="{6B85D923-A2C8-7B49-99C5-9466093DC832}"/>
              </a:ext>
            </a:extLst>
          </p:cNvPr>
          <p:cNvGrpSpPr/>
          <p:nvPr/>
        </p:nvGrpSpPr>
        <p:grpSpPr>
          <a:xfrm>
            <a:off x="2679794" y="5344340"/>
            <a:ext cx="175613" cy="356594"/>
            <a:chOff x="1999365" y="4023280"/>
            <a:chExt cx="175613" cy="356594"/>
          </a:xfrm>
        </p:grpSpPr>
        <p:sp>
          <p:nvSpPr>
            <p:cNvPr id="633" name="Rectangle 632">
              <a:extLst>
                <a:ext uri="{FF2B5EF4-FFF2-40B4-BE49-F238E27FC236}">
                  <a16:creationId xmlns:a16="http://schemas.microsoft.com/office/drawing/2014/main" id="{5DB69497-BE0C-D648-8705-0D1628C95CC0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4" name="Straight Connector 633">
              <a:extLst>
                <a:ext uri="{FF2B5EF4-FFF2-40B4-BE49-F238E27FC236}">
                  <a16:creationId xmlns:a16="http://schemas.microsoft.com/office/drawing/2014/main" id="{7392A537-3850-C840-A35D-2CE5D27514A9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Straight Connector 634">
              <a:extLst>
                <a:ext uri="{FF2B5EF4-FFF2-40B4-BE49-F238E27FC236}">
                  <a16:creationId xmlns:a16="http://schemas.microsoft.com/office/drawing/2014/main" id="{64212097-2F4A-0F49-90E4-41236259EF04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6" name="Straight Connector 635">
              <a:extLst>
                <a:ext uri="{FF2B5EF4-FFF2-40B4-BE49-F238E27FC236}">
                  <a16:creationId xmlns:a16="http://schemas.microsoft.com/office/drawing/2014/main" id="{BC9C29B7-0439-044E-AB0D-0828A51988BA}"/>
                </a:ext>
              </a:extLst>
            </p:cNvPr>
            <p:cNvCxnSpPr/>
            <p:nvPr/>
          </p:nvCxnSpPr>
          <p:spPr>
            <a:xfrm>
              <a:off x="2115601" y="4184153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8" name="TextBox 637">
            <a:extLst>
              <a:ext uri="{FF2B5EF4-FFF2-40B4-BE49-F238E27FC236}">
                <a16:creationId xmlns:a16="http://schemas.microsoft.com/office/drawing/2014/main" id="{544959B1-D4AA-EF46-9C73-D9B74A549FDF}"/>
              </a:ext>
            </a:extLst>
          </p:cNvPr>
          <p:cNvSpPr txBox="1"/>
          <p:nvPr/>
        </p:nvSpPr>
        <p:spPr>
          <a:xfrm>
            <a:off x="748430" y="4758480"/>
            <a:ext cx="594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Spine</a:t>
            </a:r>
          </a:p>
        </p:txBody>
      </p:sp>
      <p:sp>
        <p:nvSpPr>
          <p:cNvPr id="639" name="TextBox 638">
            <a:extLst>
              <a:ext uri="{FF2B5EF4-FFF2-40B4-BE49-F238E27FC236}">
                <a16:creationId xmlns:a16="http://schemas.microsoft.com/office/drawing/2014/main" id="{5A4047A5-F839-8F45-992D-35C50B0DA99B}"/>
              </a:ext>
            </a:extLst>
          </p:cNvPr>
          <p:cNvSpPr txBox="1"/>
          <p:nvPr/>
        </p:nvSpPr>
        <p:spPr>
          <a:xfrm>
            <a:off x="616353" y="5278926"/>
            <a:ext cx="594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err="1"/>
              <a:t>ToR</a:t>
            </a:r>
            <a:endParaRPr lang="en-US" sz="1200"/>
          </a:p>
        </p:txBody>
      </p:sp>
      <p:cxnSp>
        <p:nvCxnSpPr>
          <p:cNvPr id="640" name="Straight Connector 639">
            <a:extLst>
              <a:ext uri="{FF2B5EF4-FFF2-40B4-BE49-F238E27FC236}">
                <a16:creationId xmlns:a16="http://schemas.microsoft.com/office/drawing/2014/main" id="{301B849C-0451-4945-A9C6-6864EA53E640}"/>
              </a:ext>
            </a:extLst>
          </p:cNvPr>
          <p:cNvCxnSpPr/>
          <p:nvPr/>
        </p:nvCxnSpPr>
        <p:spPr>
          <a:xfrm>
            <a:off x="1319176" y="5503664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1" name="Straight Connector 640">
            <a:extLst>
              <a:ext uri="{FF2B5EF4-FFF2-40B4-BE49-F238E27FC236}">
                <a16:creationId xmlns:a16="http://schemas.microsoft.com/office/drawing/2014/main" id="{613321AF-7187-6C43-8AB5-5CDD7A814170}"/>
              </a:ext>
            </a:extLst>
          </p:cNvPr>
          <p:cNvCxnSpPr/>
          <p:nvPr/>
        </p:nvCxnSpPr>
        <p:spPr>
          <a:xfrm>
            <a:off x="1645512" y="5507842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2" name="Straight Connector 641">
            <a:extLst>
              <a:ext uri="{FF2B5EF4-FFF2-40B4-BE49-F238E27FC236}">
                <a16:creationId xmlns:a16="http://schemas.microsoft.com/office/drawing/2014/main" id="{19F88FD3-8A64-EF4B-B4BB-D909174D4C77}"/>
              </a:ext>
            </a:extLst>
          </p:cNvPr>
          <p:cNvCxnSpPr/>
          <p:nvPr/>
        </p:nvCxnSpPr>
        <p:spPr>
          <a:xfrm>
            <a:off x="2838894" y="5507842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3" name="Group 642">
            <a:extLst>
              <a:ext uri="{FF2B5EF4-FFF2-40B4-BE49-F238E27FC236}">
                <a16:creationId xmlns:a16="http://schemas.microsoft.com/office/drawing/2014/main" id="{A76A6E72-0FCD-4646-A1A4-5F75E789C40A}"/>
              </a:ext>
            </a:extLst>
          </p:cNvPr>
          <p:cNvGrpSpPr/>
          <p:nvPr/>
        </p:nvGrpSpPr>
        <p:grpSpPr>
          <a:xfrm>
            <a:off x="2364898" y="5334432"/>
            <a:ext cx="175613" cy="356594"/>
            <a:chOff x="1999365" y="4023280"/>
            <a:chExt cx="175613" cy="356594"/>
          </a:xfrm>
        </p:grpSpPr>
        <p:sp>
          <p:nvSpPr>
            <p:cNvPr id="644" name="Rectangle 643">
              <a:extLst>
                <a:ext uri="{FF2B5EF4-FFF2-40B4-BE49-F238E27FC236}">
                  <a16:creationId xmlns:a16="http://schemas.microsoft.com/office/drawing/2014/main" id="{1969D461-D6DF-014D-B623-8A7BA66284BE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5" name="Straight Connector 644">
              <a:extLst>
                <a:ext uri="{FF2B5EF4-FFF2-40B4-BE49-F238E27FC236}">
                  <a16:creationId xmlns:a16="http://schemas.microsoft.com/office/drawing/2014/main" id="{F976584A-7FF7-8143-9ACB-6AE79C8FF48C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6" name="Straight Connector 645">
              <a:extLst>
                <a:ext uri="{FF2B5EF4-FFF2-40B4-BE49-F238E27FC236}">
                  <a16:creationId xmlns:a16="http://schemas.microsoft.com/office/drawing/2014/main" id="{BF9DC7BF-0A1C-3948-A30C-869160C13C53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4764EFD6-7431-1B46-9F72-3BB7800FBF3B}"/>
                </a:ext>
              </a:extLst>
            </p:cNvPr>
            <p:cNvCxnSpPr/>
            <p:nvPr/>
          </p:nvCxnSpPr>
          <p:spPr>
            <a:xfrm>
              <a:off x="2115601" y="4184153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8" name="Straight Connector 647">
            <a:extLst>
              <a:ext uri="{FF2B5EF4-FFF2-40B4-BE49-F238E27FC236}">
                <a16:creationId xmlns:a16="http://schemas.microsoft.com/office/drawing/2014/main" id="{22F3377D-81F1-E44F-9CD7-714E3BAFE341}"/>
              </a:ext>
            </a:extLst>
          </p:cNvPr>
          <p:cNvCxnSpPr/>
          <p:nvPr/>
        </p:nvCxnSpPr>
        <p:spPr>
          <a:xfrm>
            <a:off x="2531977" y="5491558"/>
            <a:ext cx="3031" cy="193092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9" name="Straight Connector 648">
            <a:extLst>
              <a:ext uri="{FF2B5EF4-FFF2-40B4-BE49-F238E27FC236}">
                <a16:creationId xmlns:a16="http://schemas.microsoft.com/office/drawing/2014/main" id="{7EFC4507-7C41-6348-BED9-1EA95B9107D7}"/>
              </a:ext>
            </a:extLst>
          </p:cNvPr>
          <p:cNvCxnSpPr>
            <a:cxnSpLocks/>
            <a:stCxn id="644" idx="0"/>
            <a:endCxn id="608" idx="2"/>
          </p:cNvCxnSpPr>
          <p:nvPr/>
        </p:nvCxnSpPr>
        <p:spPr>
          <a:xfrm flipH="1" flipV="1">
            <a:off x="1506010" y="4974842"/>
            <a:ext cx="946695" cy="35959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0" name="Straight Connector 649">
            <a:extLst>
              <a:ext uri="{FF2B5EF4-FFF2-40B4-BE49-F238E27FC236}">
                <a16:creationId xmlns:a16="http://schemas.microsoft.com/office/drawing/2014/main" id="{3697DA51-9B59-434F-BD38-116FD858081D}"/>
              </a:ext>
            </a:extLst>
          </p:cNvPr>
          <p:cNvCxnSpPr>
            <a:cxnSpLocks/>
            <a:stCxn id="644" idx="0"/>
            <a:endCxn id="609" idx="2"/>
          </p:cNvCxnSpPr>
          <p:nvPr/>
        </p:nvCxnSpPr>
        <p:spPr>
          <a:xfrm flipH="1" flipV="1">
            <a:off x="1740161" y="4974842"/>
            <a:ext cx="712544" cy="35959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1" name="Straight Connector 650">
            <a:extLst>
              <a:ext uri="{FF2B5EF4-FFF2-40B4-BE49-F238E27FC236}">
                <a16:creationId xmlns:a16="http://schemas.microsoft.com/office/drawing/2014/main" id="{EC2BE236-5F01-1B44-AEBB-8C0FDF24D394}"/>
              </a:ext>
            </a:extLst>
          </p:cNvPr>
          <p:cNvCxnSpPr>
            <a:cxnSpLocks/>
            <a:stCxn id="644" idx="0"/>
            <a:endCxn id="610" idx="2"/>
          </p:cNvCxnSpPr>
          <p:nvPr/>
        </p:nvCxnSpPr>
        <p:spPr>
          <a:xfrm flipV="1">
            <a:off x="2452705" y="4974842"/>
            <a:ext cx="1" cy="35959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Content Placeholder 24">
            <a:extLst>
              <a:ext uri="{FF2B5EF4-FFF2-40B4-BE49-F238E27FC236}">
                <a16:creationId xmlns:a16="http://schemas.microsoft.com/office/drawing/2014/main" id="{3D1062EF-4DB7-154A-832D-C9D7C73C3192}"/>
              </a:ext>
            </a:extLst>
          </p:cNvPr>
          <p:cNvSpPr txBox="1">
            <a:spLocks/>
          </p:cNvSpPr>
          <p:nvPr/>
        </p:nvSpPr>
        <p:spPr>
          <a:xfrm>
            <a:off x="3579130" y="1538537"/>
            <a:ext cx="7697966" cy="448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Identify switches impacted by failure (blast radius)</a:t>
            </a:r>
          </a:p>
          <a:p>
            <a:r>
              <a:rPr lang="en-US" sz="2400"/>
              <a:t>Identify how controller will handle the failure</a:t>
            </a:r>
          </a:p>
          <a:p>
            <a:pPr lvl="1"/>
            <a:r>
              <a:rPr lang="en-US" sz="2000"/>
              <a:t>How many updates are required to change the routing tables?</a:t>
            </a:r>
          </a:p>
          <a:p>
            <a:pPr lvl="1"/>
            <a:r>
              <a:rPr lang="en-US" sz="2000"/>
              <a:t>How much space will the new routing table occupy?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AC170348-5B0D-9E47-BF64-D8E563F4F5CF}"/>
              </a:ext>
            </a:extLst>
          </p:cNvPr>
          <p:cNvSpPr txBox="1"/>
          <p:nvPr/>
        </p:nvSpPr>
        <p:spPr>
          <a:xfrm>
            <a:off x="816700" y="2533562"/>
            <a:ext cx="2849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/>
              <a:t>Link failure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FB322857-ED64-3645-AC60-18DC35DF3967}"/>
              </a:ext>
            </a:extLst>
          </p:cNvPr>
          <p:cNvSpPr txBox="1"/>
          <p:nvPr/>
        </p:nvSpPr>
        <p:spPr>
          <a:xfrm>
            <a:off x="821925" y="4128482"/>
            <a:ext cx="2849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/>
            </a:lvl1pPr>
          </a:lstStyle>
          <a:p>
            <a:r>
              <a:rPr lang="en-US"/>
              <a:t>Spine switch failure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BB2D10F-2D96-3B46-849C-FE519694C461}"/>
              </a:ext>
            </a:extLst>
          </p:cNvPr>
          <p:cNvSpPr txBox="1"/>
          <p:nvPr/>
        </p:nvSpPr>
        <p:spPr>
          <a:xfrm>
            <a:off x="816700" y="5749616"/>
            <a:ext cx="2849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/>
            </a:lvl1pPr>
          </a:lstStyle>
          <a:p>
            <a:r>
              <a:rPr lang="en-US"/>
              <a:t>WAN link failure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60A25ADD-1187-004B-B8DC-DC692488576B}"/>
              </a:ext>
            </a:extLst>
          </p:cNvPr>
          <p:cNvSpPr/>
          <p:nvPr/>
        </p:nvSpPr>
        <p:spPr>
          <a:xfrm>
            <a:off x="273178" y="1666621"/>
            <a:ext cx="2533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6542B4E-44AC-7245-802A-83525907A755}"/>
              </a:ext>
            </a:extLst>
          </p:cNvPr>
          <p:cNvSpPr/>
          <p:nvPr/>
        </p:nvSpPr>
        <p:spPr>
          <a:xfrm>
            <a:off x="283852" y="3208386"/>
            <a:ext cx="2533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D1C868A2-27AF-8E4C-A77B-A215246197EE}"/>
              </a:ext>
            </a:extLst>
          </p:cNvPr>
          <p:cNvSpPr/>
          <p:nvPr/>
        </p:nvSpPr>
        <p:spPr>
          <a:xfrm>
            <a:off x="311442" y="4774975"/>
            <a:ext cx="2533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03490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Rectangle 654">
            <a:extLst>
              <a:ext uri="{FF2B5EF4-FFF2-40B4-BE49-F238E27FC236}">
                <a16:creationId xmlns:a16="http://schemas.microsoft.com/office/drawing/2014/main" id="{7D5A3545-0A63-2642-BD7A-8B45DEBD36C3}"/>
              </a:ext>
            </a:extLst>
          </p:cNvPr>
          <p:cNvSpPr/>
          <p:nvPr/>
        </p:nvSpPr>
        <p:spPr>
          <a:xfrm>
            <a:off x="1200111" y="4704556"/>
            <a:ext cx="1544028" cy="3700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4" name="Rectangle 653">
            <a:extLst>
              <a:ext uri="{FF2B5EF4-FFF2-40B4-BE49-F238E27FC236}">
                <a16:creationId xmlns:a16="http://schemas.microsoft.com/office/drawing/2014/main" id="{0F595878-487E-174E-B787-0D039D39DFB2}"/>
              </a:ext>
            </a:extLst>
          </p:cNvPr>
          <p:cNvSpPr/>
          <p:nvPr/>
        </p:nvSpPr>
        <p:spPr>
          <a:xfrm>
            <a:off x="1046192" y="3605855"/>
            <a:ext cx="1995611" cy="3700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3E5C41E-8A2D-BD48-9935-9EDA451AFABC}"/>
              </a:ext>
            </a:extLst>
          </p:cNvPr>
          <p:cNvSpPr/>
          <p:nvPr/>
        </p:nvSpPr>
        <p:spPr>
          <a:xfrm>
            <a:off x="1011950" y="2002000"/>
            <a:ext cx="1995611" cy="3700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2FAC9C-B8A2-9141-B14E-C1AC18378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Resilience: control decision 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8CBE91EB-8986-EF44-BFB6-F5BB3DCAD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9130" y="1538537"/>
            <a:ext cx="7697966" cy="12445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Use WCMP to avoid drops at spine</a:t>
            </a:r>
          </a:p>
          <a:p>
            <a:r>
              <a:rPr lang="en-US" sz="2400"/>
              <a:t>Blacklist spine (</a:t>
            </a:r>
            <a:r>
              <a:rPr lang="en-US" sz="2400">
                <a:solidFill>
                  <a:schemeClr val="accent1"/>
                </a:solidFill>
              </a:rPr>
              <a:t>trade-off redundancy for table updates</a:t>
            </a:r>
            <a:r>
              <a:rPr lang="en-US" sz="2400"/>
              <a:t>)</a:t>
            </a:r>
          </a:p>
        </p:txBody>
      </p:sp>
      <p:sp>
        <p:nvSpPr>
          <p:cNvPr id="468" name="Rectangle 467">
            <a:extLst>
              <a:ext uri="{FF2B5EF4-FFF2-40B4-BE49-F238E27FC236}">
                <a16:creationId xmlns:a16="http://schemas.microsoft.com/office/drawing/2014/main" id="{F66487ED-2B04-1F4D-8DCF-05DD15FC35D5}"/>
              </a:ext>
            </a:extLst>
          </p:cNvPr>
          <p:cNvSpPr/>
          <p:nvPr/>
        </p:nvSpPr>
        <p:spPr>
          <a:xfrm>
            <a:off x="1164876" y="2128286"/>
            <a:ext cx="175613" cy="163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Rectangle 468">
            <a:extLst>
              <a:ext uri="{FF2B5EF4-FFF2-40B4-BE49-F238E27FC236}">
                <a16:creationId xmlns:a16="http://schemas.microsoft.com/office/drawing/2014/main" id="{92A8373B-C3BF-0045-A792-A6FFFB27D6B6}"/>
              </a:ext>
            </a:extLst>
          </p:cNvPr>
          <p:cNvSpPr/>
          <p:nvPr/>
        </p:nvSpPr>
        <p:spPr>
          <a:xfrm>
            <a:off x="1418203" y="1595286"/>
            <a:ext cx="175613" cy="163502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0" name="Rectangle 469">
            <a:extLst>
              <a:ext uri="{FF2B5EF4-FFF2-40B4-BE49-F238E27FC236}">
                <a16:creationId xmlns:a16="http://schemas.microsoft.com/office/drawing/2014/main" id="{2883DB83-B777-B145-9986-F05F19D7A190}"/>
              </a:ext>
            </a:extLst>
          </p:cNvPr>
          <p:cNvSpPr/>
          <p:nvPr/>
        </p:nvSpPr>
        <p:spPr>
          <a:xfrm>
            <a:off x="1652354" y="1595286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Rectangle 470">
            <a:extLst>
              <a:ext uri="{FF2B5EF4-FFF2-40B4-BE49-F238E27FC236}">
                <a16:creationId xmlns:a16="http://schemas.microsoft.com/office/drawing/2014/main" id="{8BCED4B8-99B9-774D-ADFF-9929DF67D86C}"/>
              </a:ext>
            </a:extLst>
          </p:cNvPr>
          <p:cNvSpPr/>
          <p:nvPr/>
        </p:nvSpPr>
        <p:spPr>
          <a:xfrm>
            <a:off x="2364899" y="1595286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2" name="TextBox 471">
            <a:extLst>
              <a:ext uri="{FF2B5EF4-FFF2-40B4-BE49-F238E27FC236}">
                <a16:creationId xmlns:a16="http://schemas.microsoft.com/office/drawing/2014/main" id="{D964B57D-F847-044C-A545-8D6023CFE38A}"/>
              </a:ext>
            </a:extLst>
          </p:cNvPr>
          <p:cNvSpPr txBox="1"/>
          <p:nvPr/>
        </p:nvSpPr>
        <p:spPr>
          <a:xfrm>
            <a:off x="1827967" y="1538537"/>
            <a:ext cx="510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 8..</a:t>
            </a:r>
          </a:p>
        </p:txBody>
      </p:sp>
      <p:sp>
        <p:nvSpPr>
          <p:cNvPr id="473" name="TextBox 472">
            <a:extLst>
              <a:ext uri="{FF2B5EF4-FFF2-40B4-BE49-F238E27FC236}">
                <a16:creationId xmlns:a16="http://schemas.microsoft.com/office/drawing/2014/main" id="{E3BE5DF7-AA31-D249-9119-B9D17F63EF39}"/>
              </a:ext>
            </a:extLst>
          </p:cNvPr>
          <p:cNvSpPr txBox="1"/>
          <p:nvPr/>
        </p:nvSpPr>
        <p:spPr>
          <a:xfrm>
            <a:off x="1909717" y="2057177"/>
            <a:ext cx="491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..32..</a:t>
            </a:r>
          </a:p>
        </p:txBody>
      </p:sp>
      <p:cxnSp>
        <p:nvCxnSpPr>
          <p:cNvPr id="474" name="Straight Connector 473">
            <a:extLst>
              <a:ext uri="{FF2B5EF4-FFF2-40B4-BE49-F238E27FC236}">
                <a16:creationId xmlns:a16="http://schemas.microsoft.com/office/drawing/2014/main" id="{73F126A1-9E81-A840-94A1-B44507892248}"/>
              </a:ext>
            </a:extLst>
          </p:cNvPr>
          <p:cNvCxnSpPr>
            <a:stCxn id="468" idx="0"/>
            <a:endCxn id="469" idx="2"/>
          </p:cNvCxnSpPr>
          <p:nvPr/>
        </p:nvCxnSpPr>
        <p:spPr>
          <a:xfrm flipV="1">
            <a:off x="1252683" y="1758788"/>
            <a:ext cx="253327" cy="369498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Straight Connector 474">
            <a:extLst>
              <a:ext uri="{FF2B5EF4-FFF2-40B4-BE49-F238E27FC236}">
                <a16:creationId xmlns:a16="http://schemas.microsoft.com/office/drawing/2014/main" id="{A0741CEB-4A41-9F40-A070-3ED4EF37A0AC}"/>
              </a:ext>
            </a:extLst>
          </p:cNvPr>
          <p:cNvCxnSpPr>
            <a:stCxn id="468" idx="0"/>
            <a:endCxn id="470" idx="2"/>
          </p:cNvCxnSpPr>
          <p:nvPr/>
        </p:nvCxnSpPr>
        <p:spPr>
          <a:xfrm flipV="1">
            <a:off x="1252683" y="1758788"/>
            <a:ext cx="487478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Straight Connector 475">
            <a:extLst>
              <a:ext uri="{FF2B5EF4-FFF2-40B4-BE49-F238E27FC236}">
                <a16:creationId xmlns:a16="http://schemas.microsoft.com/office/drawing/2014/main" id="{13C698E4-EF47-6C4E-8AF8-B539F5ECA747}"/>
              </a:ext>
            </a:extLst>
          </p:cNvPr>
          <p:cNvCxnSpPr>
            <a:stCxn id="468" idx="0"/>
            <a:endCxn id="471" idx="2"/>
          </p:cNvCxnSpPr>
          <p:nvPr/>
        </p:nvCxnSpPr>
        <p:spPr>
          <a:xfrm flipV="1">
            <a:off x="1252683" y="1758788"/>
            <a:ext cx="1200023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Straight Connector 476">
            <a:extLst>
              <a:ext uri="{FF2B5EF4-FFF2-40B4-BE49-F238E27FC236}">
                <a16:creationId xmlns:a16="http://schemas.microsoft.com/office/drawing/2014/main" id="{EDC93685-857A-5647-A062-6B946E055ADD}"/>
              </a:ext>
            </a:extLst>
          </p:cNvPr>
          <p:cNvCxnSpPr>
            <a:cxnSpLocks/>
            <a:endCxn id="469" idx="2"/>
          </p:cNvCxnSpPr>
          <p:nvPr/>
        </p:nvCxnSpPr>
        <p:spPr>
          <a:xfrm flipH="1" flipV="1">
            <a:off x="1506010" y="1758788"/>
            <a:ext cx="55512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Straight Connector 477">
            <a:extLst>
              <a:ext uri="{FF2B5EF4-FFF2-40B4-BE49-F238E27FC236}">
                <a16:creationId xmlns:a16="http://schemas.microsoft.com/office/drawing/2014/main" id="{D3445D4D-622E-C845-B91A-7840587DE0BE}"/>
              </a:ext>
            </a:extLst>
          </p:cNvPr>
          <p:cNvCxnSpPr>
            <a:cxnSpLocks/>
            <a:endCxn id="470" idx="2"/>
          </p:cNvCxnSpPr>
          <p:nvPr/>
        </p:nvCxnSpPr>
        <p:spPr>
          <a:xfrm flipV="1">
            <a:off x="1561522" y="1758788"/>
            <a:ext cx="178639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" name="Straight Connector 478">
            <a:extLst>
              <a:ext uri="{FF2B5EF4-FFF2-40B4-BE49-F238E27FC236}">
                <a16:creationId xmlns:a16="http://schemas.microsoft.com/office/drawing/2014/main" id="{2E0CC71B-7E11-6A42-932A-201C9E27DB61}"/>
              </a:ext>
            </a:extLst>
          </p:cNvPr>
          <p:cNvCxnSpPr>
            <a:cxnSpLocks/>
            <a:endCxn id="471" idx="2"/>
          </p:cNvCxnSpPr>
          <p:nvPr/>
        </p:nvCxnSpPr>
        <p:spPr>
          <a:xfrm flipV="1">
            <a:off x="1561522" y="1758788"/>
            <a:ext cx="891184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8101FEB0-4BF1-6C4C-8E09-E8E85CFBECB0}"/>
              </a:ext>
            </a:extLst>
          </p:cNvPr>
          <p:cNvCxnSpPr>
            <a:cxnSpLocks/>
            <a:endCxn id="469" idx="2"/>
          </p:cNvCxnSpPr>
          <p:nvPr/>
        </p:nvCxnSpPr>
        <p:spPr>
          <a:xfrm flipH="1" flipV="1">
            <a:off x="1506010" y="1758788"/>
            <a:ext cx="1273701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6E602837-87D1-5C45-8E8E-4E3F1F328459}"/>
              </a:ext>
            </a:extLst>
          </p:cNvPr>
          <p:cNvCxnSpPr>
            <a:cxnSpLocks/>
            <a:endCxn id="470" idx="2"/>
          </p:cNvCxnSpPr>
          <p:nvPr/>
        </p:nvCxnSpPr>
        <p:spPr>
          <a:xfrm flipH="1" flipV="1">
            <a:off x="1740161" y="1758788"/>
            <a:ext cx="1039550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Straight Connector 481">
            <a:extLst>
              <a:ext uri="{FF2B5EF4-FFF2-40B4-BE49-F238E27FC236}">
                <a16:creationId xmlns:a16="http://schemas.microsoft.com/office/drawing/2014/main" id="{1980F70C-4E81-0444-AF7B-11245514A2BC}"/>
              </a:ext>
            </a:extLst>
          </p:cNvPr>
          <p:cNvCxnSpPr>
            <a:cxnSpLocks/>
            <a:stCxn id="494" idx="0"/>
            <a:endCxn id="471" idx="2"/>
          </p:cNvCxnSpPr>
          <p:nvPr/>
        </p:nvCxnSpPr>
        <p:spPr>
          <a:xfrm flipH="1" flipV="1">
            <a:off x="2452706" y="1758788"/>
            <a:ext cx="314895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Straight Connector 484">
            <a:extLst>
              <a:ext uri="{FF2B5EF4-FFF2-40B4-BE49-F238E27FC236}">
                <a16:creationId xmlns:a16="http://schemas.microsoft.com/office/drawing/2014/main" id="{38A534A2-25DB-B843-8D8A-FCC9DE460303}"/>
              </a:ext>
            </a:extLst>
          </p:cNvPr>
          <p:cNvCxnSpPr>
            <a:cxnSpLocks/>
          </p:cNvCxnSpPr>
          <p:nvPr/>
        </p:nvCxnSpPr>
        <p:spPr>
          <a:xfrm>
            <a:off x="1229221" y="2291788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Straight Connector 485">
            <a:extLst>
              <a:ext uri="{FF2B5EF4-FFF2-40B4-BE49-F238E27FC236}">
                <a16:creationId xmlns:a16="http://schemas.microsoft.com/office/drawing/2014/main" id="{F156AA6C-A138-8947-B470-5F8C77B4F2AB}"/>
              </a:ext>
            </a:extLst>
          </p:cNvPr>
          <p:cNvCxnSpPr/>
          <p:nvPr/>
        </p:nvCxnSpPr>
        <p:spPr>
          <a:xfrm>
            <a:off x="1177747" y="2291788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7" name="Straight Connector 486">
            <a:extLst>
              <a:ext uri="{FF2B5EF4-FFF2-40B4-BE49-F238E27FC236}">
                <a16:creationId xmlns:a16="http://schemas.microsoft.com/office/drawing/2014/main" id="{E9EE8671-A31E-1B4D-9584-AEF56B23F1C5}"/>
              </a:ext>
            </a:extLst>
          </p:cNvPr>
          <p:cNvCxnSpPr/>
          <p:nvPr/>
        </p:nvCxnSpPr>
        <p:spPr>
          <a:xfrm>
            <a:off x="1273124" y="2291788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8" name="Group 487">
            <a:extLst>
              <a:ext uri="{FF2B5EF4-FFF2-40B4-BE49-F238E27FC236}">
                <a16:creationId xmlns:a16="http://schemas.microsoft.com/office/drawing/2014/main" id="{D5C4D4C3-7518-554E-B977-572ACE193CD6}"/>
              </a:ext>
            </a:extLst>
          </p:cNvPr>
          <p:cNvGrpSpPr/>
          <p:nvPr/>
        </p:nvGrpSpPr>
        <p:grpSpPr>
          <a:xfrm>
            <a:off x="1485579" y="2128286"/>
            <a:ext cx="175613" cy="356594"/>
            <a:chOff x="1999365" y="4023280"/>
            <a:chExt cx="175613" cy="356594"/>
          </a:xfrm>
        </p:grpSpPr>
        <p:sp>
          <p:nvSpPr>
            <p:cNvPr id="489" name="Rectangle 488">
              <a:extLst>
                <a:ext uri="{FF2B5EF4-FFF2-40B4-BE49-F238E27FC236}">
                  <a16:creationId xmlns:a16="http://schemas.microsoft.com/office/drawing/2014/main" id="{23D16BAA-9114-6449-91B8-989B5D9BC5FA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0" name="Straight Connector 489">
              <a:extLst>
                <a:ext uri="{FF2B5EF4-FFF2-40B4-BE49-F238E27FC236}">
                  <a16:creationId xmlns:a16="http://schemas.microsoft.com/office/drawing/2014/main" id="{52087EC1-88A7-F54B-8BA4-F098E538A197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>
              <a:extLst>
                <a:ext uri="{FF2B5EF4-FFF2-40B4-BE49-F238E27FC236}">
                  <a16:creationId xmlns:a16="http://schemas.microsoft.com/office/drawing/2014/main" id="{430A845F-E301-B943-B037-33CC153E16E9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>
              <a:extLst>
                <a:ext uri="{FF2B5EF4-FFF2-40B4-BE49-F238E27FC236}">
                  <a16:creationId xmlns:a16="http://schemas.microsoft.com/office/drawing/2014/main" id="{CD156C1C-2851-0541-A32E-D14C12188665}"/>
                </a:ext>
              </a:extLst>
            </p:cNvPr>
            <p:cNvCxnSpPr/>
            <p:nvPr/>
          </p:nvCxnSpPr>
          <p:spPr>
            <a:xfrm>
              <a:off x="2107613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3" name="Group 492">
            <a:extLst>
              <a:ext uri="{FF2B5EF4-FFF2-40B4-BE49-F238E27FC236}">
                <a16:creationId xmlns:a16="http://schemas.microsoft.com/office/drawing/2014/main" id="{F8780630-9B44-9B41-A7FB-4B7BF927C176}"/>
              </a:ext>
            </a:extLst>
          </p:cNvPr>
          <p:cNvGrpSpPr/>
          <p:nvPr/>
        </p:nvGrpSpPr>
        <p:grpSpPr>
          <a:xfrm>
            <a:off x="2679794" y="2128286"/>
            <a:ext cx="175613" cy="356594"/>
            <a:chOff x="1999365" y="4023280"/>
            <a:chExt cx="175613" cy="356594"/>
          </a:xfrm>
        </p:grpSpPr>
        <p:sp>
          <p:nvSpPr>
            <p:cNvPr id="494" name="Rectangle 493">
              <a:extLst>
                <a:ext uri="{FF2B5EF4-FFF2-40B4-BE49-F238E27FC236}">
                  <a16:creationId xmlns:a16="http://schemas.microsoft.com/office/drawing/2014/main" id="{657002F9-7647-534E-860E-4FC0745E6EAE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5" name="Straight Connector 494">
              <a:extLst>
                <a:ext uri="{FF2B5EF4-FFF2-40B4-BE49-F238E27FC236}">
                  <a16:creationId xmlns:a16="http://schemas.microsoft.com/office/drawing/2014/main" id="{FB08312C-1A12-414D-AE5F-EBBBE6FB39AC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Straight Connector 495">
              <a:extLst>
                <a:ext uri="{FF2B5EF4-FFF2-40B4-BE49-F238E27FC236}">
                  <a16:creationId xmlns:a16="http://schemas.microsoft.com/office/drawing/2014/main" id="{F73000A4-D3C8-2943-8BA5-DD0527B95475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496">
              <a:extLst>
                <a:ext uri="{FF2B5EF4-FFF2-40B4-BE49-F238E27FC236}">
                  <a16:creationId xmlns:a16="http://schemas.microsoft.com/office/drawing/2014/main" id="{7E00CD2C-B21E-B64F-88AD-1D9D8C1DBB2B}"/>
                </a:ext>
              </a:extLst>
            </p:cNvPr>
            <p:cNvCxnSpPr/>
            <p:nvPr/>
          </p:nvCxnSpPr>
          <p:spPr>
            <a:xfrm>
              <a:off x="2115601" y="4184153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9" name="TextBox 498">
            <a:extLst>
              <a:ext uri="{FF2B5EF4-FFF2-40B4-BE49-F238E27FC236}">
                <a16:creationId xmlns:a16="http://schemas.microsoft.com/office/drawing/2014/main" id="{707F0205-E09C-C842-93CC-872AB40E8608}"/>
              </a:ext>
            </a:extLst>
          </p:cNvPr>
          <p:cNvSpPr txBox="1"/>
          <p:nvPr/>
        </p:nvSpPr>
        <p:spPr>
          <a:xfrm>
            <a:off x="748430" y="1542426"/>
            <a:ext cx="594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Spine</a:t>
            </a:r>
          </a:p>
        </p:txBody>
      </p:sp>
      <p:sp>
        <p:nvSpPr>
          <p:cNvPr id="500" name="TextBox 499">
            <a:extLst>
              <a:ext uri="{FF2B5EF4-FFF2-40B4-BE49-F238E27FC236}">
                <a16:creationId xmlns:a16="http://schemas.microsoft.com/office/drawing/2014/main" id="{A4830EF9-E6E3-C549-BC5D-2B2E81EB89B2}"/>
              </a:ext>
            </a:extLst>
          </p:cNvPr>
          <p:cNvSpPr txBox="1"/>
          <p:nvPr/>
        </p:nvSpPr>
        <p:spPr>
          <a:xfrm>
            <a:off x="616353" y="2062872"/>
            <a:ext cx="594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err="1"/>
              <a:t>ToR</a:t>
            </a:r>
            <a:endParaRPr lang="en-US" sz="1200"/>
          </a:p>
        </p:txBody>
      </p:sp>
      <p:cxnSp>
        <p:nvCxnSpPr>
          <p:cNvPr id="502" name="Straight Connector 501">
            <a:extLst>
              <a:ext uri="{FF2B5EF4-FFF2-40B4-BE49-F238E27FC236}">
                <a16:creationId xmlns:a16="http://schemas.microsoft.com/office/drawing/2014/main" id="{DB81CED8-FD24-EF45-ADD4-467985701FBC}"/>
              </a:ext>
            </a:extLst>
          </p:cNvPr>
          <p:cNvCxnSpPr/>
          <p:nvPr/>
        </p:nvCxnSpPr>
        <p:spPr>
          <a:xfrm>
            <a:off x="1319176" y="2287610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Straight Connector 502">
            <a:extLst>
              <a:ext uri="{FF2B5EF4-FFF2-40B4-BE49-F238E27FC236}">
                <a16:creationId xmlns:a16="http://schemas.microsoft.com/office/drawing/2014/main" id="{2D588C88-FCAC-714B-8F47-5265E5468CF3}"/>
              </a:ext>
            </a:extLst>
          </p:cNvPr>
          <p:cNvCxnSpPr/>
          <p:nvPr/>
        </p:nvCxnSpPr>
        <p:spPr>
          <a:xfrm>
            <a:off x="1645512" y="2291788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Connector 503">
            <a:extLst>
              <a:ext uri="{FF2B5EF4-FFF2-40B4-BE49-F238E27FC236}">
                <a16:creationId xmlns:a16="http://schemas.microsoft.com/office/drawing/2014/main" id="{E4D32C9E-D782-7449-9E46-F78A7F188832}"/>
              </a:ext>
            </a:extLst>
          </p:cNvPr>
          <p:cNvCxnSpPr/>
          <p:nvPr/>
        </p:nvCxnSpPr>
        <p:spPr>
          <a:xfrm>
            <a:off x="2838894" y="2291788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5" name="Group 504">
            <a:extLst>
              <a:ext uri="{FF2B5EF4-FFF2-40B4-BE49-F238E27FC236}">
                <a16:creationId xmlns:a16="http://schemas.microsoft.com/office/drawing/2014/main" id="{74A06A28-0439-2545-958A-2E5F9D462B9A}"/>
              </a:ext>
            </a:extLst>
          </p:cNvPr>
          <p:cNvGrpSpPr/>
          <p:nvPr/>
        </p:nvGrpSpPr>
        <p:grpSpPr>
          <a:xfrm>
            <a:off x="2364898" y="2118378"/>
            <a:ext cx="175613" cy="356594"/>
            <a:chOff x="1999365" y="4023280"/>
            <a:chExt cx="175613" cy="356594"/>
          </a:xfrm>
        </p:grpSpPr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id="{4DCB4464-2A24-4E4B-B8B0-93444F49BEFE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7" name="Straight Connector 506">
              <a:extLst>
                <a:ext uri="{FF2B5EF4-FFF2-40B4-BE49-F238E27FC236}">
                  <a16:creationId xmlns:a16="http://schemas.microsoft.com/office/drawing/2014/main" id="{D6EED846-9E4B-9241-9A09-0469A42CA54D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>
              <a:extLst>
                <a:ext uri="{FF2B5EF4-FFF2-40B4-BE49-F238E27FC236}">
                  <a16:creationId xmlns:a16="http://schemas.microsoft.com/office/drawing/2014/main" id="{031AE6A0-AB58-4C4D-897E-97A4973857AC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>
              <a:extLst>
                <a:ext uri="{FF2B5EF4-FFF2-40B4-BE49-F238E27FC236}">
                  <a16:creationId xmlns:a16="http://schemas.microsoft.com/office/drawing/2014/main" id="{8161663D-E4EF-4347-B73B-D05451BE2360}"/>
                </a:ext>
              </a:extLst>
            </p:cNvPr>
            <p:cNvCxnSpPr/>
            <p:nvPr/>
          </p:nvCxnSpPr>
          <p:spPr>
            <a:xfrm>
              <a:off x="2115601" y="4184153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0" name="Straight Connector 509">
            <a:extLst>
              <a:ext uri="{FF2B5EF4-FFF2-40B4-BE49-F238E27FC236}">
                <a16:creationId xmlns:a16="http://schemas.microsoft.com/office/drawing/2014/main" id="{1D539E65-CD22-0E4D-BDA1-DFB44811931D}"/>
              </a:ext>
            </a:extLst>
          </p:cNvPr>
          <p:cNvCxnSpPr/>
          <p:nvPr/>
        </p:nvCxnSpPr>
        <p:spPr>
          <a:xfrm>
            <a:off x="2531977" y="2275504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Connector 510">
            <a:extLst>
              <a:ext uri="{FF2B5EF4-FFF2-40B4-BE49-F238E27FC236}">
                <a16:creationId xmlns:a16="http://schemas.microsoft.com/office/drawing/2014/main" id="{7BDE21BB-485D-D64D-A7B7-4F1EDBC05660}"/>
              </a:ext>
            </a:extLst>
          </p:cNvPr>
          <p:cNvCxnSpPr>
            <a:cxnSpLocks/>
            <a:stCxn id="506" idx="0"/>
            <a:endCxn id="469" idx="2"/>
          </p:cNvCxnSpPr>
          <p:nvPr/>
        </p:nvCxnSpPr>
        <p:spPr>
          <a:xfrm flipH="1" flipV="1">
            <a:off x="1506010" y="1758788"/>
            <a:ext cx="946695" cy="35959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Connector 511">
            <a:extLst>
              <a:ext uri="{FF2B5EF4-FFF2-40B4-BE49-F238E27FC236}">
                <a16:creationId xmlns:a16="http://schemas.microsoft.com/office/drawing/2014/main" id="{E2060D64-7025-0E4B-BEEE-7EE61CFB6226}"/>
              </a:ext>
            </a:extLst>
          </p:cNvPr>
          <p:cNvCxnSpPr>
            <a:cxnSpLocks/>
            <a:stCxn id="506" idx="0"/>
            <a:endCxn id="470" idx="2"/>
          </p:cNvCxnSpPr>
          <p:nvPr/>
        </p:nvCxnSpPr>
        <p:spPr>
          <a:xfrm flipH="1" flipV="1">
            <a:off x="1740161" y="1758788"/>
            <a:ext cx="712544" cy="35959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" name="Straight Connector 512">
            <a:extLst>
              <a:ext uri="{FF2B5EF4-FFF2-40B4-BE49-F238E27FC236}">
                <a16:creationId xmlns:a16="http://schemas.microsoft.com/office/drawing/2014/main" id="{34140774-3FE2-764F-BB8E-F31398CDA395}"/>
              </a:ext>
            </a:extLst>
          </p:cNvPr>
          <p:cNvCxnSpPr>
            <a:cxnSpLocks/>
            <a:stCxn id="506" idx="0"/>
            <a:endCxn id="471" idx="2"/>
          </p:cNvCxnSpPr>
          <p:nvPr/>
        </p:nvCxnSpPr>
        <p:spPr>
          <a:xfrm flipV="1">
            <a:off x="2452705" y="1758788"/>
            <a:ext cx="1" cy="35959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1" name="Rectangle 560">
            <a:extLst>
              <a:ext uri="{FF2B5EF4-FFF2-40B4-BE49-F238E27FC236}">
                <a16:creationId xmlns:a16="http://schemas.microsoft.com/office/drawing/2014/main" id="{67019804-267B-6E4C-8B69-6DAC4CAAA28C}"/>
              </a:ext>
            </a:extLst>
          </p:cNvPr>
          <p:cNvSpPr/>
          <p:nvPr/>
        </p:nvSpPr>
        <p:spPr>
          <a:xfrm>
            <a:off x="1170101" y="3723206"/>
            <a:ext cx="175613" cy="163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2" name="Rectangle 561">
            <a:extLst>
              <a:ext uri="{FF2B5EF4-FFF2-40B4-BE49-F238E27FC236}">
                <a16:creationId xmlns:a16="http://schemas.microsoft.com/office/drawing/2014/main" id="{B24C4840-46DD-7C4A-966F-99187FC99DED}"/>
              </a:ext>
            </a:extLst>
          </p:cNvPr>
          <p:cNvSpPr/>
          <p:nvPr/>
        </p:nvSpPr>
        <p:spPr>
          <a:xfrm>
            <a:off x="1423428" y="3190206"/>
            <a:ext cx="175613" cy="1635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" name="Rectangle 562">
            <a:extLst>
              <a:ext uri="{FF2B5EF4-FFF2-40B4-BE49-F238E27FC236}">
                <a16:creationId xmlns:a16="http://schemas.microsoft.com/office/drawing/2014/main" id="{09D81110-EA9F-7F43-A11D-9730A0C8EC41}"/>
              </a:ext>
            </a:extLst>
          </p:cNvPr>
          <p:cNvSpPr/>
          <p:nvPr/>
        </p:nvSpPr>
        <p:spPr>
          <a:xfrm>
            <a:off x="1657579" y="3190206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4" name="Rectangle 563">
            <a:extLst>
              <a:ext uri="{FF2B5EF4-FFF2-40B4-BE49-F238E27FC236}">
                <a16:creationId xmlns:a16="http://schemas.microsoft.com/office/drawing/2014/main" id="{060E8875-6E6A-544B-A315-3A4101591D4D}"/>
              </a:ext>
            </a:extLst>
          </p:cNvPr>
          <p:cNvSpPr/>
          <p:nvPr/>
        </p:nvSpPr>
        <p:spPr>
          <a:xfrm>
            <a:off x="2370124" y="3190206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5" name="TextBox 564">
            <a:extLst>
              <a:ext uri="{FF2B5EF4-FFF2-40B4-BE49-F238E27FC236}">
                <a16:creationId xmlns:a16="http://schemas.microsoft.com/office/drawing/2014/main" id="{C0824826-2632-4B40-AB48-68AD000BD6B2}"/>
              </a:ext>
            </a:extLst>
          </p:cNvPr>
          <p:cNvSpPr txBox="1"/>
          <p:nvPr/>
        </p:nvSpPr>
        <p:spPr>
          <a:xfrm>
            <a:off x="1833192" y="3133457"/>
            <a:ext cx="510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 8..</a:t>
            </a:r>
          </a:p>
        </p:txBody>
      </p:sp>
      <p:sp>
        <p:nvSpPr>
          <p:cNvPr id="566" name="TextBox 565">
            <a:extLst>
              <a:ext uri="{FF2B5EF4-FFF2-40B4-BE49-F238E27FC236}">
                <a16:creationId xmlns:a16="http://schemas.microsoft.com/office/drawing/2014/main" id="{DD1A2555-00C4-B84A-A60F-57387539F137}"/>
              </a:ext>
            </a:extLst>
          </p:cNvPr>
          <p:cNvSpPr txBox="1"/>
          <p:nvPr/>
        </p:nvSpPr>
        <p:spPr>
          <a:xfrm>
            <a:off x="1914942" y="3652097"/>
            <a:ext cx="491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..32..</a:t>
            </a:r>
          </a:p>
        </p:txBody>
      </p:sp>
      <p:cxnSp>
        <p:nvCxnSpPr>
          <p:cNvPr id="567" name="Straight Connector 566">
            <a:extLst>
              <a:ext uri="{FF2B5EF4-FFF2-40B4-BE49-F238E27FC236}">
                <a16:creationId xmlns:a16="http://schemas.microsoft.com/office/drawing/2014/main" id="{4DD6441B-0B0E-0449-9334-6875AB5EB121}"/>
              </a:ext>
            </a:extLst>
          </p:cNvPr>
          <p:cNvCxnSpPr>
            <a:stCxn id="561" idx="0"/>
            <a:endCxn id="562" idx="2"/>
          </p:cNvCxnSpPr>
          <p:nvPr/>
        </p:nvCxnSpPr>
        <p:spPr>
          <a:xfrm flipV="1">
            <a:off x="1257908" y="3353708"/>
            <a:ext cx="253327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8" name="Straight Connector 567">
            <a:extLst>
              <a:ext uri="{FF2B5EF4-FFF2-40B4-BE49-F238E27FC236}">
                <a16:creationId xmlns:a16="http://schemas.microsoft.com/office/drawing/2014/main" id="{AD3EBD1F-E76C-814D-8CF9-ED3FE281534E}"/>
              </a:ext>
            </a:extLst>
          </p:cNvPr>
          <p:cNvCxnSpPr>
            <a:stCxn id="561" idx="0"/>
            <a:endCxn id="563" idx="2"/>
          </p:cNvCxnSpPr>
          <p:nvPr/>
        </p:nvCxnSpPr>
        <p:spPr>
          <a:xfrm flipV="1">
            <a:off x="1257908" y="3353708"/>
            <a:ext cx="487478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Straight Connector 568">
            <a:extLst>
              <a:ext uri="{FF2B5EF4-FFF2-40B4-BE49-F238E27FC236}">
                <a16:creationId xmlns:a16="http://schemas.microsoft.com/office/drawing/2014/main" id="{C998AE98-21B4-0E41-BD2E-FD42A53DAD97}"/>
              </a:ext>
            </a:extLst>
          </p:cNvPr>
          <p:cNvCxnSpPr>
            <a:stCxn id="561" idx="0"/>
            <a:endCxn id="564" idx="2"/>
          </p:cNvCxnSpPr>
          <p:nvPr/>
        </p:nvCxnSpPr>
        <p:spPr>
          <a:xfrm flipV="1">
            <a:off x="1257908" y="3353708"/>
            <a:ext cx="1200023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0" name="Straight Connector 569">
            <a:extLst>
              <a:ext uri="{FF2B5EF4-FFF2-40B4-BE49-F238E27FC236}">
                <a16:creationId xmlns:a16="http://schemas.microsoft.com/office/drawing/2014/main" id="{C5AA63C0-2078-E44B-88C9-F16842E47861}"/>
              </a:ext>
            </a:extLst>
          </p:cNvPr>
          <p:cNvCxnSpPr>
            <a:cxnSpLocks/>
            <a:endCxn id="562" idx="2"/>
          </p:cNvCxnSpPr>
          <p:nvPr/>
        </p:nvCxnSpPr>
        <p:spPr>
          <a:xfrm flipH="1" flipV="1">
            <a:off x="1511235" y="3353708"/>
            <a:ext cx="55512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1" name="Straight Connector 570">
            <a:extLst>
              <a:ext uri="{FF2B5EF4-FFF2-40B4-BE49-F238E27FC236}">
                <a16:creationId xmlns:a16="http://schemas.microsoft.com/office/drawing/2014/main" id="{5D50B3EB-6B23-D94A-9669-06462D198E1C}"/>
              </a:ext>
            </a:extLst>
          </p:cNvPr>
          <p:cNvCxnSpPr>
            <a:cxnSpLocks/>
            <a:endCxn id="563" idx="2"/>
          </p:cNvCxnSpPr>
          <p:nvPr/>
        </p:nvCxnSpPr>
        <p:spPr>
          <a:xfrm flipV="1">
            <a:off x="1566747" y="3353708"/>
            <a:ext cx="178639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2" name="Straight Connector 571">
            <a:extLst>
              <a:ext uri="{FF2B5EF4-FFF2-40B4-BE49-F238E27FC236}">
                <a16:creationId xmlns:a16="http://schemas.microsoft.com/office/drawing/2014/main" id="{1085073C-0EB9-7046-88CC-F648D21D706E}"/>
              </a:ext>
            </a:extLst>
          </p:cNvPr>
          <p:cNvCxnSpPr>
            <a:cxnSpLocks/>
            <a:endCxn id="564" idx="2"/>
          </p:cNvCxnSpPr>
          <p:nvPr/>
        </p:nvCxnSpPr>
        <p:spPr>
          <a:xfrm flipV="1">
            <a:off x="1566747" y="3353708"/>
            <a:ext cx="891184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3" name="Straight Connector 572">
            <a:extLst>
              <a:ext uri="{FF2B5EF4-FFF2-40B4-BE49-F238E27FC236}">
                <a16:creationId xmlns:a16="http://schemas.microsoft.com/office/drawing/2014/main" id="{77DB53F5-EED3-DD48-A41C-8BA689165719}"/>
              </a:ext>
            </a:extLst>
          </p:cNvPr>
          <p:cNvCxnSpPr>
            <a:cxnSpLocks/>
            <a:endCxn id="562" idx="2"/>
          </p:cNvCxnSpPr>
          <p:nvPr/>
        </p:nvCxnSpPr>
        <p:spPr>
          <a:xfrm flipH="1" flipV="1">
            <a:off x="1511235" y="3353708"/>
            <a:ext cx="1273701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4" name="Straight Connector 573">
            <a:extLst>
              <a:ext uri="{FF2B5EF4-FFF2-40B4-BE49-F238E27FC236}">
                <a16:creationId xmlns:a16="http://schemas.microsoft.com/office/drawing/2014/main" id="{06FB1A90-E934-EA46-8279-58EA000F028D}"/>
              </a:ext>
            </a:extLst>
          </p:cNvPr>
          <p:cNvCxnSpPr>
            <a:cxnSpLocks/>
            <a:endCxn id="563" idx="2"/>
          </p:cNvCxnSpPr>
          <p:nvPr/>
        </p:nvCxnSpPr>
        <p:spPr>
          <a:xfrm flipH="1" flipV="1">
            <a:off x="1745386" y="3353708"/>
            <a:ext cx="1039550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5" name="Straight Connector 574">
            <a:extLst>
              <a:ext uri="{FF2B5EF4-FFF2-40B4-BE49-F238E27FC236}">
                <a16:creationId xmlns:a16="http://schemas.microsoft.com/office/drawing/2014/main" id="{060CBDC1-25E7-5D49-97BD-3CC25C1A56C0}"/>
              </a:ext>
            </a:extLst>
          </p:cNvPr>
          <p:cNvCxnSpPr>
            <a:cxnSpLocks/>
            <a:stCxn id="587" idx="0"/>
            <a:endCxn id="564" idx="2"/>
          </p:cNvCxnSpPr>
          <p:nvPr/>
        </p:nvCxnSpPr>
        <p:spPr>
          <a:xfrm flipH="1" flipV="1">
            <a:off x="2457931" y="3353708"/>
            <a:ext cx="314895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8" name="Straight Connector 577">
            <a:extLst>
              <a:ext uri="{FF2B5EF4-FFF2-40B4-BE49-F238E27FC236}">
                <a16:creationId xmlns:a16="http://schemas.microsoft.com/office/drawing/2014/main" id="{9D6F3B19-6F1A-1148-929E-54E375059D0C}"/>
              </a:ext>
            </a:extLst>
          </p:cNvPr>
          <p:cNvCxnSpPr>
            <a:cxnSpLocks/>
          </p:cNvCxnSpPr>
          <p:nvPr/>
        </p:nvCxnSpPr>
        <p:spPr>
          <a:xfrm>
            <a:off x="1234446" y="3886708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9" name="Straight Connector 578">
            <a:extLst>
              <a:ext uri="{FF2B5EF4-FFF2-40B4-BE49-F238E27FC236}">
                <a16:creationId xmlns:a16="http://schemas.microsoft.com/office/drawing/2014/main" id="{BECFCD31-A7B2-6642-90AA-121D70FF3C50}"/>
              </a:ext>
            </a:extLst>
          </p:cNvPr>
          <p:cNvCxnSpPr/>
          <p:nvPr/>
        </p:nvCxnSpPr>
        <p:spPr>
          <a:xfrm>
            <a:off x="1182972" y="3886708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0" name="Straight Connector 579">
            <a:extLst>
              <a:ext uri="{FF2B5EF4-FFF2-40B4-BE49-F238E27FC236}">
                <a16:creationId xmlns:a16="http://schemas.microsoft.com/office/drawing/2014/main" id="{868103D5-BD7E-E648-8AAA-D5EA2DB10E56}"/>
              </a:ext>
            </a:extLst>
          </p:cNvPr>
          <p:cNvCxnSpPr/>
          <p:nvPr/>
        </p:nvCxnSpPr>
        <p:spPr>
          <a:xfrm>
            <a:off x="1278349" y="3886708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079550B9-0B91-1641-9358-82CEF31994F5}"/>
              </a:ext>
            </a:extLst>
          </p:cNvPr>
          <p:cNvGrpSpPr/>
          <p:nvPr/>
        </p:nvGrpSpPr>
        <p:grpSpPr>
          <a:xfrm>
            <a:off x="1490804" y="3723206"/>
            <a:ext cx="175613" cy="356594"/>
            <a:chOff x="1999365" y="4023280"/>
            <a:chExt cx="175613" cy="356594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0F5D928A-8606-F44D-B273-937A4D3E34EF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3" name="Straight Connector 582">
              <a:extLst>
                <a:ext uri="{FF2B5EF4-FFF2-40B4-BE49-F238E27FC236}">
                  <a16:creationId xmlns:a16="http://schemas.microsoft.com/office/drawing/2014/main" id="{B6ED7C2E-EC64-184A-A502-8DFC8175F0C5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Straight Connector 583">
              <a:extLst>
                <a:ext uri="{FF2B5EF4-FFF2-40B4-BE49-F238E27FC236}">
                  <a16:creationId xmlns:a16="http://schemas.microsoft.com/office/drawing/2014/main" id="{61ED4B11-9049-EF45-80A8-52A7FA69E426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Straight Connector 584">
              <a:extLst>
                <a:ext uri="{FF2B5EF4-FFF2-40B4-BE49-F238E27FC236}">
                  <a16:creationId xmlns:a16="http://schemas.microsoft.com/office/drawing/2014/main" id="{59F88EDF-97F9-D848-A54C-B375362704A8}"/>
                </a:ext>
              </a:extLst>
            </p:cNvPr>
            <p:cNvCxnSpPr/>
            <p:nvPr/>
          </p:nvCxnSpPr>
          <p:spPr>
            <a:xfrm>
              <a:off x="2107613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6" name="Group 585">
            <a:extLst>
              <a:ext uri="{FF2B5EF4-FFF2-40B4-BE49-F238E27FC236}">
                <a16:creationId xmlns:a16="http://schemas.microsoft.com/office/drawing/2014/main" id="{39266AB9-C398-C54B-AB67-974C6CCE573C}"/>
              </a:ext>
            </a:extLst>
          </p:cNvPr>
          <p:cNvGrpSpPr/>
          <p:nvPr/>
        </p:nvGrpSpPr>
        <p:grpSpPr>
          <a:xfrm>
            <a:off x="2685019" y="3723206"/>
            <a:ext cx="175613" cy="356594"/>
            <a:chOff x="1999365" y="4023280"/>
            <a:chExt cx="175613" cy="356594"/>
          </a:xfrm>
        </p:grpSpPr>
        <p:sp>
          <p:nvSpPr>
            <p:cNvPr id="587" name="Rectangle 586">
              <a:extLst>
                <a:ext uri="{FF2B5EF4-FFF2-40B4-BE49-F238E27FC236}">
                  <a16:creationId xmlns:a16="http://schemas.microsoft.com/office/drawing/2014/main" id="{F7E2F523-C75F-A649-AD7A-2910E529FBC6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8" name="Straight Connector 587">
              <a:extLst>
                <a:ext uri="{FF2B5EF4-FFF2-40B4-BE49-F238E27FC236}">
                  <a16:creationId xmlns:a16="http://schemas.microsoft.com/office/drawing/2014/main" id="{D34402CC-1EB9-0A44-9A8D-7D75D95AD429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Straight Connector 588">
              <a:extLst>
                <a:ext uri="{FF2B5EF4-FFF2-40B4-BE49-F238E27FC236}">
                  <a16:creationId xmlns:a16="http://schemas.microsoft.com/office/drawing/2014/main" id="{DD9E2A4D-4B6A-194E-9E0A-BFF2E22C8629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Straight Connector 589">
              <a:extLst>
                <a:ext uri="{FF2B5EF4-FFF2-40B4-BE49-F238E27FC236}">
                  <a16:creationId xmlns:a16="http://schemas.microsoft.com/office/drawing/2014/main" id="{DCD437BD-6E4C-3F4F-8488-B781320B7482}"/>
                </a:ext>
              </a:extLst>
            </p:cNvPr>
            <p:cNvCxnSpPr/>
            <p:nvPr/>
          </p:nvCxnSpPr>
          <p:spPr>
            <a:xfrm>
              <a:off x="2115601" y="4184153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2" name="TextBox 591">
            <a:extLst>
              <a:ext uri="{FF2B5EF4-FFF2-40B4-BE49-F238E27FC236}">
                <a16:creationId xmlns:a16="http://schemas.microsoft.com/office/drawing/2014/main" id="{62C25681-6115-CE4F-B9EB-CEBDC45C5918}"/>
              </a:ext>
            </a:extLst>
          </p:cNvPr>
          <p:cNvSpPr txBox="1"/>
          <p:nvPr/>
        </p:nvSpPr>
        <p:spPr>
          <a:xfrm>
            <a:off x="753655" y="3137346"/>
            <a:ext cx="594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Spine</a:t>
            </a:r>
          </a:p>
        </p:txBody>
      </p:sp>
      <p:sp>
        <p:nvSpPr>
          <p:cNvPr id="593" name="TextBox 592">
            <a:extLst>
              <a:ext uri="{FF2B5EF4-FFF2-40B4-BE49-F238E27FC236}">
                <a16:creationId xmlns:a16="http://schemas.microsoft.com/office/drawing/2014/main" id="{91DB8FDA-F64E-B24B-A041-6BD38EB82B34}"/>
              </a:ext>
            </a:extLst>
          </p:cNvPr>
          <p:cNvSpPr txBox="1"/>
          <p:nvPr/>
        </p:nvSpPr>
        <p:spPr>
          <a:xfrm>
            <a:off x="621578" y="3657792"/>
            <a:ext cx="594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err="1"/>
              <a:t>ToR</a:t>
            </a:r>
            <a:endParaRPr lang="en-US" sz="1200"/>
          </a:p>
        </p:txBody>
      </p:sp>
      <p:cxnSp>
        <p:nvCxnSpPr>
          <p:cNvPr id="594" name="Straight Connector 593">
            <a:extLst>
              <a:ext uri="{FF2B5EF4-FFF2-40B4-BE49-F238E27FC236}">
                <a16:creationId xmlns:a16="http://schemas.microsoft.com/office/drawing/2014/main" id="{D3DE1B62-0A52-3745-8452-AD2F63EAB640}"/>
              </a:ext>
            </a:extLst>
          </p:cNvPr>
          <p:cNvCxnSpPr/>
          <p:nvPr/>
        </p:nvCxnSpPr>
        <p:spPr>
          <a:xfrm>
            <a:off x="1324401" y="3882530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5" name="Straight Connector 594">
            <a:extLst>
              <a:ext uri="{FF2B5EF4-FFF2-40B4-BE49-F238E27FC236}">
                <a16:creationId xmlns:a16="http://schemas.microsoft.com/office/drawing/2014/main" id="{B8A1327A-C1D4-554D-BD73-203B11D287CA}"/>
              </a:ext>
            </a:extLst>
          </p:cNvPr>
          <p:cNvCxnSpPr/>
          <p:nvPr/>
        </p:nvCxnSpPr>
        <p:spPr>
          <a:xfrm>
            <a:off x="1650737" y="3886708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6" name="Straight Connector 595">
            <a:extLst>
              <a:ext uri="{FF2B5EF4-FFF2-40B4-BE49-F238E27FC236}">
                <a16:creationId xmlns:a16="http://schemas.microsoft.com/office/drawing/2014/main" id="{0CB7ED59-E49B-C949-9DA6-9556B22733E6}"/>
              </a:ext>
            </a:extLst>
          </p:cNvPr>
          <p:cNvCxnSpPr/>
          <p:nvPr/>
        </p:nvCxnSpPr>
        <p:spPr>
          <a:xfrm>
            <a:off x="2844119" y="3886708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7" name="Group 596">
            <a:extLst>
              <a:ext uri="{FF2B5EF4-FFF2-40B4-BE49-F238E27FC236}">
                <a16:creationId xmlns:a16="http://schemas.microsoft.com/office/drawing/2014/main" id="{91798BBA-D86E-9B42-B44B-8BEA6D8CCC7E}"/>
              </a:ext>
            </a:extLst>
          </p:cNvPr>
          <p:cNvGrpSpPr/>
          <p:nvPr/>
        </p:nvGrpSpPr>
        <p:grpSpPr>
          <a:xfrm>
            <a:off x="2370123" y="3713298"/>
            <a:ext cx="175613" cy="356594"/>
            <a:chOff x="1999365" y="4023280"/>
            <a:chExt cx="175613" cy="356594"/>
          </a:xfrm>
        </p:grpSpPr>
        <p:sp>
          <p:nvSpPr>
            <p:cNvPr id="598" name="Rectangle 597">
              <a:extLst>
                <a:ext uri="{FF2B5EF4-FFF2-40B4-BE49-F238E27FC236}">
                  <a16:creationId xmlns:a16="http://schemas.microsoft.com/office/drawing/2014/main" id="{47ED0F48-8A90-9C49-8C62-85B9A26CB0E3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9" name="Straight Connector 598">
              <a:extLst>
                <a:ext uri="{FF2B5EF4-FFF2-40B4-BE49-F238E27FC236}">
                  <a16:creationId xmlns:a16="http://schemas.microsoft.com/office/drawing/2014/main" id="{3336AE83-FC12-D749-BEF3-ED26C0DB6470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Straight Connector 599">
              <a:extLst>
                <a:ext uri="{FF2B5EF4-FFF2-40B4-BE49-F238E27FC236}">
                  <a16:creationId xmlns:a16="http://schemas.microsoft.com/office/drawing/2014/main" id="{53297FA8-0DA4-6E4D-96B9-568B59BBEC2B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1" name="Straight Connector 600">
              <a:extLst>
                <a:ext uri="{FF2B5EF4-FFF2-40B4-BE49-F238E27FC236}">
                  <a16:creationId xmlns:a16="http://schemas.microsoft.com/office/drawing/2014/main" id="{D99C577E-6C8D-A446-AC2B-F5297CB9B347}"/>
                </a:ext>
              </a:extLst>
            </p:cNvPr>
            <p:cNvCxnSpPr/>
            <p:nvPr/>
          </p:nvCxnSpPr>
          <p:spPr>
            <a:xfrm>
              <a:off x="2115601" y="4184153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2" name="Straight Connector 601">
            <a:extLst>
              <a:ext uri="{FF2B5EF4-FFF2-40B4-BE49-F238E27FC236}">
                <a16:creationId xmlns:a16="http://schemas.microsoft.com/office/drawing/2014/main" id="{948F2BEB-BA37-AF4D-BBB1-65A4A0AADA44}"/>
              </a:ext>
            </a:extLst>
          </p:cNvPr>
          <p:cNvCxnSpPr/>
          <p:nvPr/>
        </p:nvCxnSpPr>
        <p:spPr>
          <a:xfrm>
            <a:off x="2537202" y="3870424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3" name="Straight Connector 602">
            <a:extLst>
              <a:ext uri="{FF2B5EF4-FFF2-40B4-BE49-F238E27FC236}">
                <a16:creationId xmlns:a16="http://schemas.microsoft.com/office/drawing/2014/main" id="{E3E0A35B-8441-0040-861A-D51CC831B93B}"/>
              </a:ext>
            </a:extLst>
          </p:cNvPr>
          <p:cNvCxnSpPr>
            <a:cxnSpLocks/>
            <a:stCxn id="598" idx="0"/>
            <a:endCxn id="562" idx="2"/>
          </p:cNvCxnSpPr>
          <p:nvPr/>
        </p:nvCxnSpPr>
        <p:spPr>
          <a:xfrm flipH="1" flipV="1">
            <a:off x="1511235" y="3353708"/>
            <a:ext cx="946695" cy="35959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Straight Connector 603">
            <a:extLst>
              <a:ext uri="{FF2B5EF4-FFF2-40B4-BE49-F238E27FC236}">
                <a16:creationId xmlns:a16="http://schemas.microsoft.com/office/drawing/2014/main" id="{79DB14F3-F27A-974D-BEB4-21C50A260D79}"/>
              </a:ext>
            </a:extLst>
          </p:cNvPr>
          <p:cNvCxnSpPr>
            <a:cxnSpLocks/>
            <a:stCxn id="598" idx="0"/>
            <a:endCxn id="563" idx="2"/>
          </p:cNvCxnSpPr>
          <p:nvPr/>
        </p:nvCxnSpPr>
        <p:spPr>
          <a:xfrm flipH="1" flipV="1">
            <a:off x="1745386" y="3353708"/>
            <a:ext cx="712544" cy="35959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5" name="Straight Connector 604">
            <a:extLst>
              <a:ext uri="{FF2B5EF4-FFF2-40B4-BE49-F238E27FC236}">
                <a16:creationId xmlns:a16="http://schemas.microsoft.com/office/drawing/2014/main" id="{93DF5815-70EC-5B4B-A111-41A4C522F577}"/>
              </a:ext>
            </a:extLst>
          </p:cNvPr>
          <p:cNvCxnSpPr>
            <a:cxnSpLocks/>
            <a:stCxn id="598" idx="0"/>
            <a:endCxn id="564" idx="2"/>
          </p:cNvCxnSpPr>
          <p:nvPr/>
        </p:nvCxnSpPr>
        <p:spPr>
          <a:xfrm flipV="1">
            <a:off x="2457930" y="3353708"/>
            <a:ext cx="1" cy="35959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7" name="Rectangle 606">
            <a:extLst>
              <a:ext uri="{FF2B5EF4-FFF2-40B4-BE49-F238E27FC236}">
                <a16:creationId xmlns:a16="http://schemas.microsoft.com/office/drawing/2014/main" id="{B0A5BFC4-EED3-8141-A752-C0E42F352769}"/>
              </a:ext>
            </a:extLst>
          </p:cNvPr>
          <p:cNvSpPr/>
          <p:nvPr/>
        </p:nvSpPr>
        <p:spPr>
          <a:xfrm>
            <a:off x="1164876" y="5344340"/>
            <a:ext cx="175613" cy="163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8" name="Rectangle 607">
            <a:extLst>
              <a:ext uri="{FF2B5EF4-FFF2-40B4-BE49-F238E27FC236}">
                <a16:creationId xmlns:a16="http://schemas.microsoft.com/office/drawing/2014/main" id="{F948AE4B-45DE-E34E-B794-03597EF00DBE}"/>
              </a:ext>
            </a:extLst>
          </p:cNvPr>
          <p:cNvSpPr/>
          <p:nvPr/>
        </p:nvSpPr>
        <p:spPr>
          <a:xfrm>
            <a:off x="1418203" y="4811340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9" name="Rectangle 608">
            <a:extLst>
              <a:ext uri="{FF2B5EF4-FFF2-40B4-BE49-F238E27FC236}">
                <a16:creationId xmlns:a16="http://schemas.microsoft.com/office/drawing/2014/main" id="{4697ADBA-F781-5F42-A782-17AE8ECFBBDD}"/>
              </a:ext>
            </a:extLst>
          </p:cNvPr>
          <p:cNvSpPr/>
          <p:nvPr/>
        </p:nvSpPr>
        <p:spPr>
          <a:xfrm>
            <a:off x="1652354" y="4811340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0" name="Rectangle 609">
            <a:extLst>
              <a:ext uri="{FF2B5EF4-FFF2-40B4-BE49-F238E27FC236}">
                <a16:creationId xmlns:a16="http://schemas.microsoft.com/office/drawing/2014/main" id="{3214FB68-549F-594C-BBF3-A1999090D0EA}"/>
              </a:ext>
            </a:extLst>
          </p:cNvPr>
          <p:cNvSpPr/>
          <p:nvPr/>
        </p:nvSpPr>
        <p:spPr>
          <a:xfrm>
            <a:off x="2364899" y="4811340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" name="TextBox 610">
            <a:extLst>
              <a:ext uri="{FF2B5EF4-FFF2-40B4-BE49-F238E27FC236}">
                <a16:creationId xmlns:a16="http://schemas.microsoft.com/office/drawing/2014/main" id="{639D9C32-A7CD-AF45-925D-3B0E665E02A9}"/>
              </a:ext>
            </a:extLst>
          </p:cNvPr>
          <p:cNvSpPr txBox="1"/>
          <p:nvPr/>
        </p:nvSpPr>
        <p:spPr>
          <a:xfrm>
            <a:off x="1827967" y="4754591"/>
            <a:ext cx="510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 8..</a:t>
            </a:r>
          </a:p>
        </p:txBody>
      </p:sp>
      <p:sp>
        <p:nvSpPr>
          <p:cNvPr id="612" name="TextBox 611">
            <a:extLst>
              <a:ext uri="{FF2B5EF4-FFF2-40B4-BE49-F238E27FC236}">
                <a16:creationId xmlns:a16="http://schemas.microsoft.com/office/drawing/2014/main" id="{838D031D-9588-6F4B-8949-5DCCCA18E7BF}"/>
              </a:ext>
            </a:extLst>
          </p:cNvPr>
          <p:cNvSpPr txBox="1"/>
          <p:nvPr/>
        </p:nvSpPr>
        <p:spPr>
          <a:xfrm>
            <a:off x="1909717" y="5273231"/>
            <a:ext cx="491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..32..</a:t>
            </a:r>
          </a:p>
        </p:txBody>
      </p:sp>
      <p:cxnSp>
        <p:nvCxnSpPr>
          <p:cNvPr id="613" name="Straight Connector 612">
            <a:extLst>
              <a:ext uri="{FF2B5EF4-FFF2-40B4-BE49-F238E27FC236}">
                <a16:creationId xmlns:a16="http://schemas.microsoft.com/office/drawing/2014/main" id="{7E0DDC2B-E1B3-D54D-96C5-E753CABC7378}"/>
              </a:ext>
            </a:extLst>
          </p:cNvPr>
          <p:cNvCxnSpPr>
            <a:stCxn id="607" idx="0"/>
            <a:endCxn id="608" idx="2"/>
          </p:cNvCxnSpPr>
          <p:nvPr/>
        </p:nvCxnSpPr>
        <p:spPr>
          <a:xfrm flipV="1">
            <a:off x="1252683" y="4974842"/>
            <a:ext cx="253327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" name="Straight Connector 613">
            <a:extLst>
              <a:ext uri="{FF2B5EF4-FFF2-40B4-BE49-F238E27FC236}">
                <a16:creationId xmlns:a16="http://schemas.microsoft.com/office/drawing/2014/main" id="{F5B800E8-2B5D-144D-B39D-CBB9B4900A00}"/>
              </a:ext>
            </a:extLst>
          </p:cNvPr>
          <p:cNvCxnSpPr>
            <a:stCxn id="607" idx="0"/>
            <a:endCxn id="609" idx="2"/>
          </p:cNvCxnSpPr>
          <p:nvPr/>
        </p:nvCxnSpPr>
        <p:spPr>
          <a:xfrm flipV="1">
            <a:off x="1252683" y="4974842"/>
            <a:ext cx="487478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" name="Straight Connector 614">
            <a:extLst>
              <a:ext uri="{FF2B5EF4-FFF2-40B4-BE49-F238E27FC236}">
                <a16:creationId xmlns:a16="http://schemas.microsoft.com/office/drawing/2014/main" id="{EAEE102D-B000-5B44-9C22-2A28A6689BFB}"/>
              </a:ext>
            </a:extLst>
          </p:cNvPr>
          <p:cNvCxnSpPr>
            <a:stCxn id="607" idx="0"/>
            <a:endCxn id="610" idx="2"/>
          </p:cNvCxnSpPr>
          <p:nvPr/>
        </p:nvCxnSpPr>
        <p:spPr>
          <a:xfrm flipV="1">
            <a:off x="1252683" y="4974842"/>
            <a:ext cx="1200023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" name="Straight Connector 615">
            <a:extLst>
              <a:ext uri="{FF2B5EF4-FFF2-40B4-BE49-F238E27FC236}">
                <a16:creationId xmlns:a16="http://schemas.microsoft.com/office/drawing/2014/main" id="{4E4BB23A-44B8-3349-89BA-36D944BDED5D}"/>
              </a:ext>
            </a:extLst>
          </p:cNvPr>
          <p:cNvCxnSpPr>
            <a:cxnSpLocks/>
            <a:endCxn id="608" idx="2"/>
          </p:cNvCxnSpPr>
          <p:nvPr/>
        </p:nvCxnSpPr>
        <p:spPr>
          <a:xfrm flipH="1" flipV="1">
            <a:off x="1506010" y="4974842"/>
            <a:ext cx="55512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" name="Straight Connector 616">
            <a:extLst>
              <a:ext uri="{FF2B5EF4-FFF2-40B4-BE49-F238E27FC236}">
                <a16:creationId xmlns:a16="http://schemas.microsoft.com/office/drawing/2014/main" id="{72D5AD92-E87E-DC45-8112-4B1CFF070EDF}"/>
              </a:ext>
            </a:extLst>
          </p:cNvPr>
          <p:cNvCxnSpPr>
            <a:cxnSpLocks/>
            <a:endCxn id="609" idx="2"/>
          </p:cNvCxnSpPr>
          <p:nvPr/>
        </p:nvCxnSpPr>
        <p:spPr>
          <a:xfrm flipV="1">
            <a:off x="1561522" y="4974842"/>
            <a:ext cx="178639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" name="Straight Connector 617">
            <a:extLst>
              <a:ext uri="{FF2B5EF4-FFF2-40B4-BE49-F238E27FC236}">
                <a16:creationId xmlns:a16="http://schemas.microsoft.com/office/drawing/2014/main" id="{0389F554-48B5-5E42-AA0C-B431DF2C1632}"/>
              </a:ext>
            </a:extLst>
          </p:cNvPr>
          <p:cNvCxnSpPr>
            <a:cxnSpLocks/>
            <a:endCxn id="610" idx="2"/>
          </p:cNvCxnSpPr>
          <p:nvPr/>
        </p:nvCxnSpPr>
        <p:spPr>
          <a:xfrm flipV="1">
            <a:off x="1561522" y="4974842"/>
            <a:ext cx="891184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9" name="Straight Connector 618">
            <a:extLst>
              <a:ext uri="{FF2B5EF4-FFF2-40B4-BE49-F238E27FC236}">
                <a16:creationId xmlns:a16="http://schemas.microsoft.com/office/drawing/2014/main" id="{B25A593A-F6A7-CD4E-8D54-35822EE7C3B9}"/>
              </a:ext>
            </a:extLst>
          </p:cNvPr>
          <p:cNvCxnSpPr>
            <a:cxnSpLocks/>
            <a:endCxn id="608" idx="2"/>
          </p:cNvCxnSpPr>
          <p:nvPr/>
        </p:nvCxnSpPr>
        <p:spPr>
          <a:xfrm flipH="1" flipV="1">
            <a:off x="1506010" y="4974842"/>
            <a:ext cx="1273701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0" name="Straight Connector 619">
            <a:extLst>
              <a:ext uri="{FF2B5EF4-FFF2-40B4-BE49-F238E27FC236}">
                <a16:creationId xmlns:a16="http://schemas.microsoft.com/office/drawing/2014/main" id="{F6722062-AB12-3943-BF05-7E0396DCA4BC}"/>
              </a:ext>
            </a:extLst>
          </p:cNvPr>
          <p:cNvCxnSpPr>
            <a:cxnSpLocks/>
            <a:endCxn id="609" idx="2"/>
          </p:cNvCxnSpPr>
          <p:nvPr/>
        </p:nvCxnSpPr>
        <p:spPr>
          <a:xfrm flipH="1" flipV="1">
            <a:off x="1740161" y="4974842"/>
            <a:ext cx="1039550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Straight Connector 620">
            <a:extLst>
              <a:ext uri="{FF2B5EF4-FFF2-40B4-BE49-F238E27FC236}">
                <a16:creationId xmlns:a16="http://schemas.microsoft.com/office/drawing/2014/main" id="{BCE68A63-C08A-6947-B556-752C3E3504A2}"/>
              </a:ext>
            </a:extLst>
          </p:cNvPr>
          <p:cNvCxnSpPr>
            <a:cxnSpLocks/>
            <a:stCxn id="633" idx="0"/>
            <a:endCxn id="610" idx="2"/>
          </p:cNvCxnSpPr>
          <p:nvPr/>
        </p:nvCxnSpPr>
        <p:spPr>
          <a:xfrm flipH="1" flipV="1">
            <a:off x="2452706" y="4974842"/>
            <a:ext cx="314895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" name="Straight Connector 623">
            <a:extLst>
              <a:ext uri="{FF2B5EF4-FFF2-40B4-BE49-F238E27FC236}">
                <a16:creationId xmlns:a16="http://schemas.microsoft.com/office/drawing/2014/main" id="{BDB80937-4D63-6D45-8197-FE1C7F821095}"/>
              </a:ext>
            </a:extLst>
          </p:cNvPr>
          <p:cNvCxnSpPr>
            <a:cxnSpLocks/>
          </p:cNvCxnSpPr>
          <p:nvPr/>
        </p:nvCxnSpPr>
        <p:spPr>
          <a:xfrm>
            <a:off x="1229221" y="5507842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" name="Straight Connector 624">
            <a:extLst>
              <a:ext uri="{FF2B5EF4-FFF2-40B4-BE49-F238E27FC236}">
                <a16:creationId xmlns:a16="http://schemas.microsoft.com/office/drawing/2014/main" id="{D38FD7F0-8CD7-0443-98CD-259290907C4E}"/>
              </a:ext>
            </a:extLst>
          </p:cNvPr>
          <p:cNvCxnSpPr/>
          <p:nvPr/>
        </p:nvCxnSpPr>
        <p:spPr>
          <a:xfrm>
            <a:off x="1177747" y="5507842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" name="Straight Connector 625">
            <a:extLst>
              <a:ext uri="{FF2B5EF4-FFF2-40B4-BE49-F238E27FC236}">
                <a16:creationId xmlns:a16="http://schemas.microsoft.com/office/drawing/2014/main" id="{1787A3AF-5C9B-9241-AC86-E9DDB76C33C7}"/>
              </a:ext>
            </a:extLst>
          </p:cNvPr>
          <p:cNvCxnSpPr/>
          <p:nvPr/>
        </p:nvCxnSpPr>
        <p:spPr>
          <a:xfrm>
            <a:off x="1273124" y="5507842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7" name="Group 626">
            <a:extLst>
              <a:ext uri="{FF2B5EF4-FFF2-40B4-BE49-F238E27FC236}">
                <a16:creationId xmlns:a16="http://schemas.microsoft.com/office/drawing/2014/main" id="{F2D78069-E3C0-A04B-9A72-44D9E10ADDAC}"/>
              </a:ext>
            </a:extLst>
          </p:cNvPr>
          <p:cNvGrpSpPr/>
          <p:nvPr/>
        </p:nvGrpSpPr>
        <p:grpSpPr>
          <a:xfrm>
            <a:off x="1485579" y="5344340"/>
            <a:ext cx="175613" cy="356594"/>
            <a:chOff x="1999365" y="4023280"/>
            <a:chExt cx="175613" cy="356594"/>
          </a:xfrm>
        </p:grpSpPr>
        <p:sp>
          <p:nvSpPr>
            <p:cNvPr id="628" name="Rectangle 627">
              <a:extLst>
                <a:ext uri="{FF2B5EF4-FFF2-40B4-BE49-F238E27FC236}">
                  <a16:creationId xmlns:a16="http://schemas.microsoft.com/office/drawing/2014/main" id="{C86A0651-029A-DB4F-AB92-DE3B30D04C6B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9" name="Straight Connector 628">
              <a:extLst>
                <a:ext uri="{FF2B5EF4-FFF2-40B4-BE49-F238E27FC236}">
                  <a16:creationId xmlns:a16="http://schemas.microsoft.com/office/drawing/2014/main" id="{E618BF21-B4B1-514A-8121-CA88340C1FD3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Straight Connector 629">
              <a:extLst>
                <a:ext uri="{FF2B5EF4-FFF2-40B4-BE49-F238E27FC236}">
                  <a16:creationId xmlns:a16="http://schemas.microsoft.com/office/drawing/2014/main" id="{D595D5B3-D4B5-2545-8EAE-5F863950BD79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Straight Connector 630">
              <a:extLst>
                <a:ext uri="{FF2B5EF4-FFF2-40B4-BE49-F238E27FC236}">
                  <a16:creationId xmlns:a16="http://schemas.microsoft.com/office/drawing/2014/main" id="{2BEC46F5-9571-B24A-9EF4-0DF777267608}"/>
                </a:ext>
              </a:extLst>
            </p:cNvPr>
            <p:cNvCxnSpPr/>
            <p:nvPr/>
          </p:nvCxnSpPr>
          <p:spPr>
            <a:xfrm>
              <a:off x="2107613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2" name="Group 631">
            <a:extLst>
              <a:ext uri="{FF2B5EF4-FFF2-40B4-BE49-F238E27FC236}">
                <a16:creationId xmlns:a16="http://schemas.microsoft.com/office/drawing/2014/main" id="{6B85D923-A2C8-7B49-99C5-9466093DC832}"/>
              </a:ext>
            </a:extLst>
          </p:cNvPr>
          <p:cNvGrpSpPr/>
          <p:nvPr/>
        </p:nvGrpSpPr>
        <p:grpSpPr>
          <a:xfrm>
            <a:off x="2679794" y="5344340"/>
            <a:ext cx="175613" cy="356594"/>
            <a:chOff x="1999365" y="4023280"/>
            <a:chExt cx="175613" cy="356594"/>
          </a:xfrm>
        </p:grpSpPr>
        <p:sp>
          <p:nvSpPr>
            <p:cNvPr id="633" name="Rectangle 632">
              <a:extLst>
                <a:ext uri="{FF2B5EF4-FFF2-40B4-BE49-F238E27FC236}">
                  <a16:creationId xmlns:a16="http://schemas.microsoft.com/office/drawing/2014/main" id="{5DB69497-BE0C-D648-8705-0D1628C95CC0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4" name="Straight Connector 633">
              <a:extLst>
                <a:ext uri="{FF2B5EF4-FFF2-40B4-BE49-F238E27FC236}">
                  <a16:creationId xmlns:a16="http://schemas.microsoft.com/office/drawing/2014/main" id="{7392A537-3850-C840-A35D-2CE5D27514A9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Straight Connector 634">
              <a:extLst>
                <a:ext uri="{FF2B5EF4-FFF2-40B4-BE49-F238E27FC236}">
                  <a16:creationId xmlns:a16="http://schemas.microsoft.com/office/drawing/2014/main" id="{64212097-2F4A-0F49-90E4-41236259EF04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6" name="Straight Connector 635">
              <a:extLst>
                <a:ext uri="{FF2B5EF4-FFF2-40B4-BE49-F238E27FC236}">
                  <a16:creationId xmlns:a16="http://schemas.microsoft.com/office/drawing/2014/main" id="{BC9C29B7-0439-044E-AB0D-0828A51988BA}"/>
                </a:ext>
              </a:extLst>
            </p:cNvPr>
            <p:cNvCxnSpPr/>
            <p:nvPr/>
          </p:nvCxnSpPr>
          <p:spPr>
            <a:xfrm>
              <a:off x="2115601" y="4184153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8" name="TextBox 637">
            <a:extLst>
              <a:ext uri="{FF2B5EF4-FFF2-40B4-BE49-F238E27FC236}">
                <a16:creationId xmlns:a16="http://schemas.microsoft.com/office/drawing/2014/main" id="{544959B1-D4AA-EF46-9C73-D9B74A549FDF}"/>
              </a:ext>
            </a:extLst>
          </p:cNvPr>
          <p:cNvSpPr txBox="1"/>
          <p:nvPr/>
        </p:nvSpPr>
        <p:spPr>
          <a:xfrm>
            <a:off x="748430" y="4758480"/>
            <a:ext cx="594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Spine</a:t>
            </a:r>
          </a:p>
        </p:txBody>
      </p:sp>
      <p:sp>
        <p:nvSpPr>
          <p:cNvPr id="639" name="TextBox 638">
            <a:extLst>
              <a:ext uri="{FF2B5EF4-FFF2-40B4-BE49-F238E27FC236}">
                <a16:creationId xmlns:a16="http://schemas.microsoft.com/office/drawing/2014/main" id="{5A4047A5-F839-8F45-992D-35C50B0DA99B}"/>
              </a:ext>
            </a:extLst>
          </p:cNvPr>
          <p:cNvSpPr txBox="1"/>
          <p:nvPr/>
        </p:nvSpPr>
        <p:spPr>
          <a:xfrm>
            <a:off x="616353" y="5278926"/>
            <a:ext cx="594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err="1"/>
              <a:t>ToR</a:t>
            </a:r>
            <a:endParaRPr lang="en-US" sz="1200"/>
          </a:p>
        </p:txBody>
      </p:sp>
      <p:cxnSp>
        <p:nvCxnSpPr>
          <p:cNvPr id="640" name="Straight Connector 639">
            <a:extLst>
              <a:ext uri="{FF2B5EF4-FFF2-40B4-BE49-F238E27FC236}">
                <a16:creationId xmlns:a16="http://schemas.microsoft.com/office/drawing/2014/main" id="{301B849C-0451-4945-A9C6-6864EA53E640}"/>
              </a:ext>
            </a:extLst>
          </p:cNvPr>
          <p:cNvCxnSpPr/>
          <p:nvPr/>
        </p:nvCxnSpPr>
        <p:spPr>
          <a:xfrm>
            <a:off x="1319176" y="5503664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1" name="Straight Connector 640">
            <a:extLst>
              <a:ext uri="{FF2B5EF4-FFF2-40B4-BE49-F238E27FC236}">
                <a16:creationId xmlns:a16="http://schemas.microsoft.com/office/drawing/2014/main" id="{613321AF-7187-6C43-8AB5-5CDD7A814170}"/>
              </a:ext>
            </a:extLst>
          </p:cNvPr>
          <p:cNvCxnSpPr/>
          <p:nvPr/>
        </p:nvCxnSpPr>
        <p:spPr>
          <a:xfrm>
            <a:off x="1645512" y="5507842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2" name="Straight Connector 641">
            <a:extLst>
              <a:ext uri="{FF2B5EF4-FFF2-40B4-BE49-F238E27FC236}">
                <a16:creationId xmlns:a16="http://schemas.microsoft.com/office/drawing/2014/main" id="{19F88FD3-8A64-EF4B-B4BB-D909174D4C77}"/>
              </a:ext>
            </a:extLst>
          </p:cNvPr>
          <p:cNvCxnSpPr/>
          <p:nvPr/>
        </p:nvCxnSpPr>
        <p:spPr>
          <a:xfrm>
            <a:off x="2838894" y="5507842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3" name="Group 642">
            <a:extLst>
              <a:ext uri="{FF2B5EF4-FFF2-40B4-BE49-F238E27FC236}">
                <a16:creationId xmlns:a16="http://schemas.microsoft.com/office/drawing/2014/main" id="{A76A6E72-0FCD-4646-A1A4-5F75E789C40A}"/>
              </a:ext>
            </a:extLst>
          </p:cNvPr>
          <p:cNvGrpSpPr/>
          <p:nvPr/>
        </p:nvGrpSpPr>
        <p:grpSpPr>
          <a:xfrm>
            <a:off x="2364898" y="5334432"/>
            <a:ext cx="175613" cy="356594"/>
            <a:chOff x="1999365" y="4023280"/>
            <a:chExt cx="175613" cy="356594"/>
          </a:xfrm>
        </p:grpSpPr>
        <p:sp>
          <p:nvSpPr>
            <p:cNvPr id="644" name="Rectangle 643">
              <a:extLst>
                <a:ext uri="{FF2B5EF4-FFF2-40B4-BE49-F238E27FC236}">
                  <a16:creationId xmlns:a16="http://schemas.microsoft.com/office/drawing/2014/main" id="{1969D461-D6DF-014D-B623-8A7BA66284BE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5" name="Straight Connector 644">
              <a:extLst>
                <a:ext uri="{FF2B5EF4-FFF2-40B4-BE49-F238E27FC236}">
                  <a16:creationId xmlns:a16="http://schemas.microsoft.com/office/drawing/2014/main" id="{F976584A-7FF7-8143-9ACB-6AE79C8FF48C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6" name="Straight Connector 645">
              <a:extLst>
                <a:ext uri="{FF2B5EF4-FFF2-40B4-BE49-F238E27FC236}">
                  <a16:creationId xmlns:a16="http://schemas.microsoft.com/office/drawing/2014/main" id="{BF9DC7BF-0A1C-3948-A30C-869160C13C53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4764EFD6-7431-1B46-9F72-3BB7800FBF3B}"/>
                </a:ext>
              </a:extLst>
            </p:cNvPr>
            <p:cNvCxnSpPr/>
            <p:nvPr/>
          </p:nvCxnSpPr>
          <p:spPr>
            <a:xfrm>
              <a:off x="2115601" y="4184153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8" name="Straight Connector 647">
            <a:extLst>
              <a:ext uri="{FF2B5EF4-FFF2-40B4-BE49-F238E27FC236}">
                <a16:creationId xmlns:a16="http://schemas.microsoft.com/office/drawing/2014/main" id="{22F3377D-81F1-E44F-9CD7-714E3BAFE341}"/>
              </a:ext>
            </a:extLst>
          </p:cNvPr>
          <p:cNvCxnSpPr/>
          <p:nvPr/>
        </p:nvCxnSpPr>
        <p:spPr>
          <a:xfrm>
            <a:off x="2531977" y="5491558"/>
            <a:ext cx="3031" cy="193092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9" name="Straight Connector 648">
            <a:extLst>
              <a:ext uri="{FF2B5EF4-FFF2-40B4-BE49-F238E27FC236}">
                <a16:creationId xmlns:a16="http://schemas.microsoft.com/office/drawing/2014/main" id="{7EFC4507-7C41-6348-BED9-1EA95B9107D7}"/>
              </a:ext>
            </a:extLst>
          </p:cNvPr>
          <p:cNvCxnSpPr>
            <a:cxnSpLocks/>
            <a:stCxn id="644" idx="0"/>
            <a:endCxn id="608" idx="2"/>
          </p:cNvCxnSpPr>
          <p:nvPr/>
        </p:nvCxnSpPr>
        <p:spPr>
          <a:xfrm flipH="1" flipV="1">
            <a:off x="1506010" y="4974842"/>
            <a:ext cx="946695" cy="35959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0" name="Straight Connector 649">
            <a:extLst>
              <a:ext uri="{FF2B5EF4-FFF2-40B4-BE49-F238E27FC236}">
                <a16:creationId xmlns:a16="http://schemas.microsoft.com/office/drawing/2014/main" id="{3697DA51-9B59-434F-BD38-116FD858081D}"/>
              </a:ext>
            </a:extLst>
          </p:cNvPr>
          <p:cNvCxnSpPr>
            <a:cxnSpLocks/>
            <a:stCxn id="644" idx="0"/>
            <a:endCxn id="609" idx="2"/>
          </p:cNvCxnSpPr>
          <p:nvPr/>
        </p:nvCxnSpPr>
        <p:spPr>
          <a:xfrm flipH="1" flipV="1">
            <a:off x="1740161" y="4974842"/>
            <a:ext cx="712544" cy="35959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1" name="Straight Connector 650">
            <a:extLst>
              <a:ext uri="{FF2B5EF4-FFF2-40B4-BE49-F238E27FC236}">
                <a16:creationId xmlns:a16="http://schemas.microsoft.com/office/drawing/2014/main" id="{EC2BE236-5F01-1B44-AEBB-8C0FDF24D394}"/>
              </a:ext>
            </a:extLst>
          </p:cNvPr>
          <p:cNvCxnSpPr>
            <a:cxnSpLocks/>
            <a:stCxn id="644" idx="0"/>
            <a:endCxn id="610" idx="2"/>
          </p:cNvCxnSpPr>
          <p:nvPr/>
        </p:nvCxnSpPr>
        <p:spPr>
          <a:xfrm flipV="1">
            <a:off x="2452705" y="4974842"/>
            <a:ext cx="1" cy="35959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2" name="Content Placeholder 24">
            <a:extLst>
              <a:ext uri="{FF2B5EF4-FFF2-40B4-BE49-F238E27FC236}">
                <a16:creationId xmlns:a16="http://schemas.microsoft.com/office/drawing/2014/main" id="{D04CCB3F-EC53-FC45-BDE2-03C96A0CC125}"/>
              </a:ext>
            </a:extLst>
          </p:cNvPr>
          <p:cNvSpPr txBox="1">
            <a:spLocks/>
          </p:cNvSpPr>
          <p:nvPr/>
        </p:nvSpPr>
        <p:spPr>
          <a:xfrm>
            <a:off x="3579130" y="3125687"/>
            <a:ext cx="7697966" cy="1244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Avoid spine</a:t>
            </a:r>
          </a:p>
        </p:txBody>
      </p:sp>
      <p:sp>
        <p:nvSpPr>
          <p:cNvPr id="653" name="Content Placeholder 24">
            <a:extLst>
              <a:ext uri="{FF2B5EF4-FFF2-40B4-BE49-F238E27FC236}">
                <a16:creationId xmlns:a16="http://schemas.microsoft.com/office/drawing/2014/main" id="{BE5301F3-5A91-A341-ADF5-0299BC0E80DB}"/>
              </a:ext>
            </a:extLst>
          </p:cNvPr>
          <p:cNvSpPr txBox="1">
            <a:spLocks/>
          </p:cNvSpPr>
          <p:nvPr/>
        </p:nvSpPr>
        <p:spPr>
          <a:xfrm>
            <a:off x="3579130" y="4685392"/>
            <a:ext cx="7697966" cy="12445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Readjust reachable prefixes in every spine</a:t>
            </a:r>
          </a:p>
          <a:p>
            <a:r>
              <a:rPr lang="en-US" sz="2400"/>
              <a:t>Use </a:t>
            </a:r>
            <a:r>
              <a:rPr lang="en-US" sz="2400" err="1">
                <a:solidFill>
                  <a:schemeClr val="accent1"/>
                </a:solidFill>
              </a:rPr>
              <a:t>supertrunks</a:t>
            </a:r>
            <a:r>
              <a:rPr lang="en-US" sz="2400"/>
              <a:t> to avoid prefix explosion (B4, ATC 2015)</a:t>
            </a:r>
          </a:p>
          <a:p>
            <a:r>
              <a:rPr lang="en-US" sz="2400"/>
              <a:t>Use WCMP to readjust load to </a:t>
            </a:r>
            <a:r>
              <a:rPr lang="en-US" sz="2400" err="1"/>
              <a:t>supertrunk</a:t>
            </a:r>
            <a:endParaRPr lang="en-US" sz="2400"/>
          </a:p>
        </p:txBody>
      </p:sp>
      <p:sp>
        <p:nvSpPr>
          <p:cNvPr id="656" name="TextBox 655">
            <a:extLst>
              <a:ext uri="{FF2B5EF4-FFF2-40B4-BE49-F238E27FC236}">
                <a16:creationId xmlns:a16="http://schemas.microsoft.com/office/drawing/2014/main" id="{56A9F852-951C-B842-A1CE-1002017D7119}"/>
              </a:ext>
            </a:extLst>
          </p:cNvPr>
          <p:cNvSpPr txBox="1"/>
          <p:nvPr/>
        </p:nvSpPr>
        <p:spPr>
          <a:xfrm>
            <a:off x="816700" y="2533562"/>
            <a:ext cx="2849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/>
              <a:t>Link failure</a:t>
            </a:r>
          </a:p>
        </p:txBody>
      </p:sp>
      <p:sp>
        <p:nvSpPr>
          <p:cNvPr id="657" name="TextBox 656">
            <a:extLst>
              <a:ext uri="{FF2B5EF4-FFF2-40B4-BE49-F238E27FC236}">
                <a16:creationId xmlns:a16="http://schemas.microsoft.com/office/drawing/2014/main" id="{0B7E33CE-A863-CF40-8C3C-7E006E586CA2}"/>
              </a:ext>
            </a:extLst>
          </p:cNvPr>
          <p:cNvSpPr txBox="1"/>
          <p:nvPr/>
        </p:nvSpPr>
        <p:spPr>
          <a:xfrm>
            <a:off x="821925" y="4128482"/>
            <a:ext cx="2849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/>
            </a:lvl1pPr>
          </a:lstStyle>
          <a:p>
            <a:r>
              <a:rPr lang="en-US"/>
              <a:t>Spine switch failure</a:t>
            </a:r>
          </a:p>
        </p:txBody>
      </p:sp>
      <p:sp>
        <p:nvSpPr>
          <p:cNvPr id="658" name="TextBox 657">
            <a:extLst>
              <a:ext uri="{FF2B5EF4-FFF2-40B4-BE49-F238E27FC236}">
                <a16:creationId xmlns:a16="http://schemas.microsoft.com/office/drawing/2014/main" id="{E6EAE390-5246-7647-B93E-B6F3B28D958A}"/>
              </a:ext>
            </a:extLst>
          </p:cNvPr>
          <p:cNvSpPr txBox="1"/>
          <p:nvPr/>
        </p:nvSpPr>
        <p:spPr>
          <a:xfrm>
            <a:off x="816700" y="5749616"/>
            <a:ext cx="2849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/>
            </a:lvl1pPr>
          </a:lstStyle>
          <a:p>
            <a:r>
              <a:rPr lang="en-US"/>
              <a:t>WAN link failure</a:t>
            </a:r>
          </a:p>
        </p:txBody>
      </p:sp>
      <p:sp>
        <p:nvSpPr>
          <p:cNvPr id="659" name="Rectangle 658">
            <a:extLst>
              <a:ext uri="{FF2B5EF4-FFF2-40B4-BE49-F238E27FC236}">
                <a16:creationId xmlns:a16="http://schemas.microsoft.com/office/drawing/2014/main" id="{37ED5768-DD18-BD49-8005-F0017C065678}"/>
              </a:ext>
            </a:extLst>
          </p:cNvPr>
          <p:cNvSpPr/>
          <p:nvPr/>
        </p:nvSpPr>
        <p:spPr>
          <a:xfrm>
            <a:off x="273178" y="1666621"/>
            <a:ext cx="2533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660" name="Rectangle 659">
            <a:extLst>
              <a:ext uri="{FF2B5EF4-FFF2-40B4-BE49-F238E27FC236}">
                <a16:creationId xmlns:a16="http://schemas.microsoft.com/office/drawing/2014/main" id="{C729EA08-29F1-B64E-B9D4-0BB3CD3DCDE1}"/>
              </a:ext>
            </a:extLst>
          </p:cNvPr>
          <p:cNvSpPr/>
          <p:nvPr/>
        </p:nvSpPr>
        <p:spPr>
          <a:xfrm>
            <a:off x="283852" y="3208386"/>
            <a:ext cx="2533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661" name="Rectangle 660">
            <a:extLst>
              <a:ext uri="{FF2B5EF4-FFF2-40B4-BE49-F238E27FC236}">
                <a16:creationId xmlns:a16="http://schemas.microsoft.com/office/drawing/2014/main" id="{838D0836-ECF7-6042-A013-03647AC402E4}"/>
              </a:ext>
            </a:extLst>
          </p:cNvPr>
          <p:cNvSpPr/>
          <p:nvPr/>
        </p:nvSpPr>
        <p:spPr>
          <a:xfrm>
            <a:off x="311442" y="4774975"/>
            <a:ext cx="2533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12674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FAC9C-B8A2-9141-B14E-C1AC18378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construct: </a:t>
            </a:r>
            <a:r>
              <a:rPr lang="en-US" err="1"/>
              <a:t>Supertrunks</a:t>
            </a:r>
            <a:endParaRPr lang="en-US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8CBE91EB-8986-EF44-BFB6-F5BB3DCAD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9130" y="1538537"/>
            <a:ext cx="7697966" cy="3372578"/>
          </a:xfrm>
        </p:spPr>
        <p:txBody>
          <a:bodyPr>
            <a:normAutofit/>
          </a:bodyPr>
          <a:lstStyle/>
          <a:p>
            <a:r>
              <a:rPr lang="en-US" sz="2400"/>
              <a:t>Multiple links between switches combined into a “trunk” with single prefix (</a:t>
            </a:r>
            <a:r>
              <a:rPr lang="en-US" sz="2400">
                <a:solidFill>
                  <a:schemeClr val="accent1"/>
                </a:solidFill>
              </a:rPr>
              <a:t>trade-off WAN increment granularity for table space</a:t>
            </a:r>
            <a:r>
              <a:rPr lang="en-US" sz="2400"/>
              <a:t>)</a:t>
            </a:r>
          </a:p>
          <a:p>
            <a:r>
              <a:rPr lang="en-US" sz="2400"/>
              <a:t>Single link failure masked by trunk </a:t>
            </a:r>
          </a:p>
          <a:p>
            <a:pPr lvl="1"/>
            <a:r>
              <a:rPr lang="en-US" sz="2000"/>
              <a:t>Prefix is still reachable but with reduced capacity</a:t>
            </a:r>
          </a:p>
        </p:txBody>
      </p:sp>
      <p:sp>
        <p:nvSpPr>
          <p:cNvPr id="468" name="Rectangle 467">
            <a:extLst>
              <a:ext uri="{FF2B5EF4-FFF2-40B4-BE49-F238E27FC236}">
                <a16:creationId xmlns:a16="http://schemas.microsoft.com/office/drawing/2014/main" id="{F66487ED-2B04-1F4D-8DCF-05DD15FC35D5}"/>
              </a:ext>
            </a:extLst>
          </p:cNvPr>
          <p:cNvSpPr/>
          <p:nvPr/>
        </p:nvSpPr>
        <p:spPr>
          <a:xfrm>
            <a:off x="1164876" y="2128286"/>
            <a:ext cx="175613" cy="163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Rectangle 468">
            <a:extLst>
              <a:ext uri="{FF2B5EF4-FFF2-40B4-BE49-F238E27FC236}">
                <a16:creationId xmlns:a16="http://schemas.microsoft.com/office/drawing/2014/main" id="{92A8373B-C3BF-0045-A792-A6FFFB27D6B6}"/>
              </a:ext>
            </a:extLst>
          </p:cNvPr>
          <p:cNvSpPr/>
          <p:nvPr/>
        </p:nvSpPr>
        <p:spPr>
          <a:xfrm>
            <a:off x="1418203" y="1595286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0" name="Rectangle 469">
            <a:extLst>
              <a:ext uri="{FF2B5EF4-FFF2-40B4-BE49-F238E27FC236}">
                <a16:creationId xmlns:a16="http://schemas.microsoft.com/office/drawing/2014/main" id="{2883DB83-B777-B145-9986-F05F19D7A190}"/>
              </a:ext>
            </a:extLst>
          </p:cNvPr>
          <p:cNvSpPr/>
          <p:nvPr/>
        </p:nvSpPr>
        <p:spPr>
          <a:xfrm>
            <a:off x="1652354" y="1595286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Rectangle 470">
            <a:extLst>
              <a:ext uri="{FF2B5EF4-FFF2-40B4-BE49-F238E27FC236}">
                <a16:creationId xmlns:a16="http://schemas.microsoft.com/office/drawing/2014/main" id="{8BCED4B8-99B9-774D-ADFF-9929DF67D86C}"/>
              </a:ext>
            </a:extLst>
          </p:cNvPr>
          <p:cNvSpPr/>
          <p:nvPr/>
        </p:nvSpPr>
        <p:spPr>
          <a:xfrm>
            <a:off x="2364899" y="1595286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2" name="TextBox 471">
            <a:extLst>
              <a:ext uri="{FF2B5EF4-FFF2-40B4-BE49-F238E27FC236}">
                <a16:creationId xmlns:a16="http://schemas.microsoft.com/office/drawing/2014/main" id="{D964B57D-F847-044C-A545-8D6023CFE38A}"/>
              </a:ext>
            </a:extLst>
          </p:cNvPr>
          <p:cNvSpPr txBox="1"/>
          <p:nvPr/>
        </p:nvSpPr>
        <p:spPr>
          <a:xfrm>
            <a:off x="1827967" y="1538537"/>
            <a:ext cx="510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 8..</a:t>
            </a:r>
          </a:p>
        </p:txBody>
      </p:sp>
      <p:sp>
        <p:nvSpPr>
          <p:cNvPr id="473" name="TextBox 472">
            <a:extLst>
              <a:ext uri="{FF2B5EF4-FFF2-40B4-BE49-F238E27FC236}">
                <a16:creationId xmlns:a16="http://schemas.microsoft.com/office/drawing/2014/main" id="{E3BE5DF7-AA31-D249-9119-B9D17F63EF39}"/>
              </a:ext>
            </a:extLst>
          </p:cNvPr>
          <p:cNvSpPr txBox="1"/>
          <p:nvPr/>
        </p:nvSpPr>
        <p:spPr>
          <a:xfrm>
            <a:off x="1909717" y="2057177"/>
            <a:ext cx="491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..32..</a:t>
            </a:r>
          </a:p>
        </p:txBody>
      </p:sp>
      <p:cxnSp>
        <p:nvCxnSpPr>
          <p:cNvPr id="474" name="Straight Connector 473">
            <a:extLst>
              <a:ext uri="{FF2B5EF4-FFF2-40B4-BE49-F238E27FC236}">
                <a16:creationId xmlns:a16="http://schemas.microsoft.com/office/drawing/2014/main" id="{73F126A1-9E81-A840-94A1-B44507892248}"/>
              </a:ext>
            </a:extLst>
          </p:cNvPr>
          <p:cNvCxnSpPr>
            <a:cxnSpLocks/>
            <a:stCxn id="468" idx="0"/>
            <a:endCxn id="469" idx="2"/>
          </p:cNvCxnSpPr>
          <p:nvPr/>
        </p:nvCxnSpPr>
        <p:spPr>
          <a:xfrm flipV="1">
            <a:off x="1252683" y="1758788"/>
            <a:ext cx="253327" cy="369498"/>
          </a:xfrm>
          <a:prstGeom prst="line">
            <a:avLst/>
          </a:prstGeom>
          <a:ln w="127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Straight Connector 474">
            <a:extLst>
              <a:ext uri="{FF2B5EF4-FFF2-40B4-BE49-F238E27FC236}">
                <a16:creationId xmlns:a16="http://schemas.microsoft.com/office/drawing/2014/main" id="{A0741CEB-4A41-9F40-A070-3ED4EF37A0AC}"/>
              </a:ext>
            </a:extLst>
          </p:cNvPr>
          <p:cNvCxnSpPr>
            <a:cxnSpLocks/>
            <a:stCxn id="468" idx="0"/>
            <a:endCxn id="470" idx="2"/>
          </p:cNvCxnSpPr>
          <p:nvPr/>
        </p:nvCxnSpPr>
        <p:spPr>
          <a:xfrm flipV="1">
            <a:off x="1252683" y="1758788"/>
            <a:ext cx="487478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Straight Connector 475">
            <a:extLst>
              <a:ext uri="{FF2B5EF4-FFF2-40B4-BE49-F238E27FC236}">
                <a16:creationId xmlns:a16="http://schemas.microsoft.com/office/drawing/2014/main" id="{13C698E4-EF47-6C4E-8AF8-B539F5ECA747}"/>
              </a:ext>
            </a:extLst>
          </p:cNvPr>
          <p:cNvCxnSpPr>
            <a:cxnSpLocks/>
            <a:stCxn id="468" idx="0"/>
            <a:endCxn id="471" idx="2"/>
          </p:cNvCxnSpPr>
          <p:nvPr/>
        </p:nvCxnSpPr>
        <p:spPr>
          <a:xfrm flipV="1">
            <a:off x="1252683" y="1758788"/>
            <a:ext cx="1200023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Straight Connector 476">
            <a:extLst>
              <a:ext uri="{FF2B5EF4-FFF2-40B4-BE49-F238E27FC236}">
                <a16:creationId xmlns:a16="http://schemas.microsoft.com/office/drawing/2014/main" id="{EDC93685-857A-5647-A062-6B946E055ADD}"/>
              </a:ext>
            </a:extLst>
          </p:cNvPr>
          <p:cNvCxnSpPr>
            <a:cxnSpLocks/>
            <a:endCxn id="469" idx="2"/>
          </p:cNvCxnSpPr>
          <p:nvPr/>
        </p:nvCxnSpPr>
        <p:spPr>
          <a:xfrm flipH="1" flipV="1">
            <a:off x="1506010" y="1758788"/>
            <a:ext cx="55512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Straight Connector 477">
            <a:extLst>
              <a:ext uri="{FF2B5EF4-FFF2-40B4-BE49-F238E27FC236}">
                <a16:creationId xmlns:a16="http://schemas.microsoft.com/office/drawing/2014/main" id="{D3445D4D-622E-C845-B91A-7840587DE0BE}"/>
              </a:ext>
            </a:extLst>
          </p:cNvPr>
          <p:cNvCxnSpPr>
            <a:cxnSpLocks/>
            <a:endCxn id="470" idx="2"/>
          </p:cNvCxnSpPr>
          <p:nvPr/>
        </p:nvCxnSpPr>
        <p:spPr>
          <a:xfrm flipV="1">
            <a:off x="1561522" y="1758788"/>
            <a:ext cx="178639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" name="Straight Connector 478">
            <a:extLst>
              <a:ext uri="{FF2B5EF4-FFF2-40B4-BE49-F238E27FC236}">
                <a16:creationId xmlns:a16="http://schemas.microsoft.com/office/drawing/2014/main" id="{2E0CC71B-7E11-6A42-932A-201C9E27DB61}"/>
              </a:ext>
            </a:extLst>
          </p:cNvPr>
          <p:cNvCxnSpPr>
            <a:cxnSpLocks/>
            <a:endCxn id="471" idx="2"/>
          </p:cNvCxnSpPr>
          <p:nvPr/>
        </p:nvCxnSpPr>
        <p:spPr>
          <a:xfrm flipV="1">
            <a:off x="1561522" y="1758788"/>
            <a:ext cx="891184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8101FEB0-4BF1-6C4C-8E09-E8E85CFBECB0}"/>
              </a:ext>
            </a:extLst>
          </p:cNvPr>
          <p:cNvCxnSpPr>
            <a:cxnSpLocks/>
            <a:endCxn id="469" idx="2"/>
          </p:cNvCxnSpPr>
          <p:nvPr/>
        </p:nvCxnSpPr>
        <p:spPr>
          <a:xfrm flipH="1" flipV="1">
            <a:off x="1506010" y="1758788"/>
            <a:ext cx="1273701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6E602837-87D1-5C45-8E8E-4E3F1F328459}"/>
              </a:ext>
            </a:extLst>
          </p:cNvPr>
          <p:cNvCxnSpPr>
            <a:cxnSpLocks/>
            <a:endCxn id="470" idx="2"/>
          </p:cNvCxnSpPr>
          <p:nvPr/>
        </p:nvCxnSpPr>
        <p:spPr>
          <a:xfrm flipH="1" flipV="1">
            <a:off x="1740161" y="1758788"/>
            <a:ext cx="1039550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Straight Connector 481">
            <a:extLst>
              <a:ext uri="{FF2B5EF4-FFF2-40B4-BE49-F238E27FC236}">
                <a16:creationId xmlns:a16="http://schemas.microsoft.com/office/drawing/2014/main" id="{1980F70C-4E81-0444-AF7B-11245514A2BC}"/>
              </a:ext>
            </a:extLst>
          </p:cNvPr>
          <p:cNvCxnSpPr>
            <a:cxnSpLocks/>
            <a:stCxn id="494" idx="0"/>
            <a:endCxn id="471" idx="2"/>
          </p:cNvCxnSpPr>
          <p:nvPr/>
        </p:nvCxnSpPr>
        <p:spPr>
          <a:xfrm flipH="1" flipV="1">
            <a:off x="2452706" y="1758788"/>
            <a:ext cx="314895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Straight Connector 484">
            <a:extLst>
              <a:ext uri="{FF2B5EF4-FFF2-40B4-BE49-F238E27FC236}">
                <a16:creationId xmlns:a16="http://schemas.microsoft.com/office/drawing/2014/main" id="{38A534A2-25DB-B843-8D8A-FCC9DE460303}"/>
              </a:ext>
            </a:extLst>
          </p:cNvPr>
          <p:cNvCxnSpPr>
            <a:cxnSpLocks/>
          </p:cNvCxnSpPr>
          <p:nvPr/>
        </p:nvCxnSpPr>
        <p:spPr>
          <a:xfrm>
            <a:off x="1229221" y="2291788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Straight Connector 485">
            <a:extLst>
              <a:ext uri="{FF2B5EF4-FFF2-40B4-BE49-F238E27FC236}">
                <a16:creationId xmlns:a16="http://schemas.microsoft.com/office/drawing/2014/main" id="{F156AA6C-A138-8947-B470-5F8C77B4F2AB}"/>
              </a:ext>
            </a:extLst>
          </p:cNvPr>
          <p:cNvCxnSpPr/>
          <p:nvPr/>
        </p:nvCxnSpPr>
        <p:spPr>
          <a:xfrm>
            <a:off x="1177747" y="2291788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7" name="Straight Connector 486">
            <a:extLst>
              <a:ext uri="{FF2B5EF4-FFF2-40B4-BE49-F238E27FC236}">
                <a16:creationId xmlns:a16="http://schemas.microsoft.com/office/drawing/2014/main" id="{E9EE8671-A31E-1B4D-9584-AEF56B23F1C5}"/>
              </a:ext>
            </a:extLst>
          </p:cNvPr>
          <p:cNvCxnSpPr/>
          <p:nvPr/>
        </p:nvCxnSpPr>
        <p:spPr>
          <a:xfrm>
            <a:off x="1273124" y="2291788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8" name="Group 487">
            <a:extLst>
              <a:ext uri="{FF2B5EF4-FFF2-40B4-BE49-F238E27FC236}">
                <a16:creationId xmlns:a16="http://schemas.microsoft.com/office/drawing/2014/main" id="{D5C4D4C3-7518-554E-B977-572ACE193CD6}"/>
              </a:ext>
            </a:extLst>
          </p:cNvPr>
          <p:cNvGrpSpPr/>
          <p:nvPr/>
        </p:nvGrpSpPr>
        <p:grpSpPr>
          <a:xfrm>
            <a:off x="1485579" y="2128286"/>
            <a:ext cx="175613" cy="356594"/>
            <a:chOff x="1999365" y="4023280"/>
            <a:chExt cx="175613" cy="356594"/>
          </a:xfrm>
        </p:grpSpPr>
        <p:sp>
          <p:nvSpPr>
            <p:cNvPr id="489" name="Rectangle 488">
              <a:extLst>
                <a:ext uri="{FF2B5EF4-FFF2-40B4-BE49-F238E27FC236}">
                  <a16:creationId xmlns:a16="http://schemas.microsoft.com/office/drawing/2014/main" id="{23D16BAA-9114-6449-91B8-989B5D9BC5FA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0" name="Straight Connector 489">
              <a:extLst>
                <a:ext uri="{FF2B5EF4-FFF2-40B4-BE49-F238E27FC236}">
                  <a16:creationId xmlns:a16="http://schemas.microsoft.com/office/drawing/2014/main" id="{52087EC1-88A7-F54B-8BA4-F098E538A197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>
              <a:extLst>
                <a:ext uri="{FF2B5EF4-FFF2-40B4-BE49-F238E27FC236}">
                  <a16:creationId xmlns:a16="http://schemas.microsoft.com/office/drawing/2014/main" id="{430A845F-E301-B943-B037-33CC153E16E9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>
              <a:extLst>
                <a:ext uri="{FF2B5EF4-FFF2-40B4-BE49-F238E27FC236}">
                  <a16:creationId xmlns:a16="http://schemas.microsoft.com/office/drawing/2014/main" id="{CD156C1C-2851-0541-A32E-D14C12188665}"/>
                </a:ext>
              </a:extLst>
            </p:cNvPr>
            <p:cNvCxnSpPr/>
            <p:nvPr/>
          </p:nvCxnSpPr>
          <p:spPr>
            <a:xfrm>
              <a:off x="2107613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4" name="Rectangle 493">
            <a:extLst>
              <a:ext uri="{FF2B5EF4-FFF2-40B4-BE49-F238E27FC236}">
                <a16:creationId xmlns:a16="http://schemas.microsoft.com/office/drawing/2014/main" id="{657002F9-7647-534E-860E-4FC0745E6EAE}"/>
              </a:ext>
            </a:extLst>
          </p:cNvPr>
          <p:cNvSpPr/>
          <p:nvPr/>
        </p:nvSpPr>
        <p:spPr>
          <a:xfrm>
            <a:off x="2679794" y="2128286"/>
            <a:ext cx="175613" cy="16350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2" name="Straight Connector 501">
            <a:extLst>
              <a:ext uri="{FF2B5EF4-FFF2-40B4-BE49-F238E27FC236}">
                <a16:creationId xmlns:a16="http://schemas.microsoft.com/office/drawing/2014/main" id="{DB81CED8-FD24-EF45-ADD4-467985701FBC}"/>
              </a:ext>
            </a:extLst>
          </p:cNvPr>
          <p:cNvCxnSpPr/>
          <p:nvPr/>
        </p:nvCxnSpPr>
        <p:spPr>
          <a:xfrm>
            <a:off x="1319176" y="2287610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Straight Connector 502">
            <a:extLst>
              <a:ext uri="{FF2B5EF4-FFF2-40B4-BE49-F238E27FC236}">
                <a16:creationId xmlns:a16="http://schemas.microsoft.com/office/drawing/2014/main" id="{2D588C88-FCAC-714B-8F47-5265E5468CF3}"/>
              </a:ext>
            </a:extLst>
          </p:cNvPr>
          <p:cNvCxnSpPr/>
          <p:nvPr/>
        </p:nvCxnSpPr>
        <p:spPr>
          <a:xfrm>
            <a:off x="1645512" y="2291788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6" name="Rectangle 505">
            <a:extLst>
              <a:ext uri="{FF2B5EF4-FFF2-40B4-BE49-F238E27FC236}">
                <a16:creationId xmlns:a16="http://schemas.microsoft.com/office/drawing/2014/main" id="{4DCB4464-2A24-4E4B-B8B0-93444F49BEFE}"/>
              </a:ext>
            </a:extLst>
          </p:cNvPr>
          <p:cNvSpPr/>
          <p:nvPr/>
        </p:nvSpPr>
        <p:spPr>
          <a:xfrm>
            <a:off x="2364898" y="2118378"/>
            <a:ext cx="175613" cy="16350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1" name="Straight Connector 510">
            <a:extLst>
              <a:ext uri="{FF2B5EF4-FFF2-40B4-BE49-F238E27FC236}">
                <a16:creationId xmlns:a16="http://schemas.microsoft.com/office/drawing/2014/main" id="{7BDE21BB-485D-D64D-A7B7-4F1EDBC05660}"/>
              </a:ext>
            </a:extLst>
          </p:cNvPr>
          <p:cNvCxnSpPr>
            <a:cxnSpLocks/>
            <a:stCxn id="506" idx="0"/>
            <a:endCxn id="469" idx="2"/>
          </p:cNvCxnSpPr>
          <p:nvPr/>
        </p:nvCxnSpPr>
        <p:spPr>
          <a:xfrm flipH="1" flipV="1">
            <a:off x="1506010" y="1758788"/>
            <a:ext cx="946695" cy="35959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Connector 511">
            <a:extLst>
              <a:ext uri="{FF2B5EF4-FFF2-40B4-BE49-F238E27FC236}">
                <a16:creationId xmlns:a16="http://schemas.microsoft.com/office/drawing/2014/main" id="{E2060D64-7025-0E4B-BEEE-7EE61CFB6226}"/>
              </a:ext>
            </a:extLst>
          </p:cNvPr>
          <p:cNvCxnSpPr>
            <a:cxnSpLocks/>
            <a:stCxn id="506" idx="0"/>
            <a:endCxn id="470" idx="2"/>
          </p:cNvCxnSpPr>
          <p:nvPr/>
        </p:nvCxnSpPr>
        <p:spPr>
          <a:xfrm flipH="1" flipV="1">
            <a:off x="1740161" y="1758788"/>
            <a:ext cx="712544" cy="35959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" name="Straight Connector 512">
            <a:extLst>
              <a:ext uri="{FF2B5EF4-FFF2-40B4-BE49-F238E27FC236}">
                <a16:creationId xmlns:a16="http://schemas.microsoft.com/office/drawing/2014/main" id="{34140774-3FE2-764F-BB8E-F31398CDA395}"/>
              </a:ext>
            </a:extLst>
          </p:cNvPr>
          <p:cNvCxnSpPr>
            <a:cxnSpLocks/>
            <a:stCxn id="506" idx="0"/>
            <a:endCxn id="471" idx="2"/>
          </p:cNvCxnSpPr>
          <p:nvPr/>
        </p:nvCxnSpPr>
        <p:spPr>
          <a:xfrm flipV="1">
            <a:off x="2452705" y="1758788"/>
            <a:ext cx="1" cy="35959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213E761-7995-5B49-9E2D-C7B1C13D5BC8}"/>
              </a:ext>
            </a:extLst>
          </p:cNvPr>
          <p:cNvGrpSpPr/>
          <p:nvPr/>
        </p:nvGrpSpPr>
        <p:grpSpPr>
          <a:xfrm rot="10800000">
            <a:off x="1148363" y="3182040"/>
            <a:ext cx="1690531" cy="696502"/>
            <a:chOff x="1141414" y="2977598"/>
            <a:chExt cx="1690531" cy="696502"/>
          </a:xfrm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8C0BCE6C-C142-C045-96CD-FA5520E0E3EE}"/>
                </a:ext>
              </a:extLst>
            </p:cNvPr>
            <p:cNvSpPr/>
            <p:nvPr/>
          </p:nvSpPr>
          <p:spPr>
            <a:xfrm>
              <a:off x="1141414" y="3510598"/>
              <a:ext cx="175613" cy="163502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CC7CB14F-F899-2D48-9229-A1C74B4013E2}"/>
                </a:ext>
              </a:extLst>
            </p:cNvPr>
            <p:cNvSpPr/>
            <p:nvPr/>
          </p:nvSpPr>
          <p:spPr>
            <a:xfrm>
              <a:off x="1394741" y="2977598"/>
              <a:ext cx="175613" cy="163502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2D3CC1AD-9844-AF4F-9064-6832C1D760A9}"/>
                </a:ext>
              </a:extLst>
            </p:cNvPr>
            <p:cNvSpPr/>
            <p:nvPr/>
          </p:nvSpPr>
          <p:spPr>
            <a:xfrm>
              <a:off x="1628892" y="2977598"/>
              <a:ext cx="175613" cy="163502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05113DB0-01EB-8446-9ADA-6E1218ACDE04}"/>
                </a:ext>
              </a:extLst>
            </p:cNvPr>
            <p:cNvSpPr/>
            <p:nvPr/>
          </p:nvSpPr>
          <p:spPr>
            <a:xfrm>
              <a:off x="2341437" y="2977598"/>
              <a:ext cx="175613" cy="163502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51016FB2-CA47-A54D-8357-7D823388C7E8}"/>
                </a:ext>
              </a:extLst>
            </p:cNvPr>
            <p:cNvCxnSpPr>
              <a:cxnSpLocks/>
              <a:stCxn id="140" idx="0"/>
              <a:endCxn id="141" idx="2"/>
            </p:cNvCxnSpPr>
            <p:nvPr/>
          </p:nvCxnSpPr>
          <p:spPr>
            <a:xfrm flipV="1">
              <a:off x="1229221" y="3141100"/>
              <a:ext cx="253327" cy="369498"/>
            </a:xfrm>
            <a:prstGeom prst="line">
              <a:avLst/>
            </a:prstGeom>
            <a:ln w="12700" cmpd="sng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A8E90D68-0CB7-ED4B-AC73-5F74EE737985}"/>
                </a:ext>
              </a:extLst>
            </p:cNvPr>
            <p:cNvCxnSpPr>
              <a:cxnSpLocks/>
              <a:stCxn id="140" idx="0"/>
              <a:endCxn id="142" idx="2"/>
            </p:cNvCxnSpPr>
            <p:nvPr/>
          </p:nvCxnSpPr>
          <p:spPr>
            <a:xfrm flipV="1">
              <a:off x="1229221" y="3141100"/>
              <a:ext cx="487478" cy="369498"/>
            </a:xfrm>
            <a:prstGeom prst="line">
              <a:avLst/>
            </a:prstGeom>
            <a:ln w="127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D1CDEA1B-91A8-5849-A598-EC54BB9FC4D1}"/>
                </a:ext>
              </a:extLst>
            </p:cNvPr>
            <p:cNvCxnSpPr>
              <a:cxnSpLocks/>
              <a:stCxn id="140" idx="0"/>
              <a:endCxn id="143" idx="2"/>
            </p:cNvCxnSpPr>
            <p:nvPr/>
          </p:nvCxnSpPr>
          <p:spPr>
            <a:xfrm flipV="1">
              <a:off x="1229221" y="3141100"/>
              <a:ext cx="1200023" cy="369498"/>
            </a:xfrm>
            <a:prstGeom prst="line">
              <a:avLst/>
            </a:prstGeom>
            <a:ln w="127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C9806F45-A22F-B84C-A474-07B8B7F4F80E}"/>
                </a:ext>
              </a:extLst>
            </p:cNvPr>
            <p:cNvCxnSpPr>
              <a:cxnSpLocks/>
              <a:endCxn id="141" idx="2"/>
            </p:cNvCxnSpPr>
            <p:nvPr/>
          </p:nvCxnSpPr>
          <p:spPr>
            <a:xfrm flipH="1" flipV="1">
              <a:off x="1482548" y="3141100"/>
              <a:ext cx="55512" cy="369498"/>
            </a:xfrm>
            <a:prstGeom prst="line">
              <a:avLst/>
            </a:prstGeom>
            <a:ln w="127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34AFE9C-B469-544C-878A-FDC08E17EBE0}"/>
                </a:ext>
              </a:extLst>
            </p:cNvPr>
            <p:cNvCxnSpPr>
              <a:cxnSpLocks/>
              <a:endCxn id="142" idx="2"/>
            </p:cNvCxnSpPr>
            <p:nvPr/>
          </p:nvCxnSpPr>
          <p:spPr>
            <a:xfrm flipV="1">
              <a:off x="1538060" y="3141100"/>
              <a:ext cx="178639" cy="369498"/>
            </a:xfrm>
            <a:prstGeom prst="line">
              <a:avLst/>
            </a:prstGeom>
            <a:ln w="127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631EBCF4-88DD-8A46-9125-3014A8EC5646}"/>
                </a:ext>
              </a:extLst>
            </p:cNvPr>
            <p:cNvCxnSpPr>
              <a:cxnSpLocks/>
              <a:endCxn id="143" idx="2"/>
            </p:cNvCxnSpPr>
            <p:nvPr/>
          </p:nvCxnSpPr>
          <p:spPr>
            <a:xfrm flipV="1">
              <a:off x="1538060" y="3141100"/>
              <a:ext cx="891184" cy="369498"/>
            </a:xfrm>
            <a:prstGeom prst="line">
              <a:avLst/>
            </a:prstGeom>
            <a:ln w="127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142895BE-3C36-3F4A-850E-9900FA26E46C}"/>
                </a:ext>
              </a:extLst>
            </p:cNvPr>
            <p:cNvCxnSpPr>
              <a:cxnSpLocks/>
              <a:endCxn id="141" idx="2"/>
            </p:cNvCxnSpPr>
            <p:nvPr/>
          </p:nvCxnSpPr>
          <p:spPr>
            <a:xfrm flipH="1" flipV="1">
              <a:off x="1482548" y="3141100"/>
              <a:ext cx="1273701" cy="369498"/>
            </a:xfrm>
            <a:prstGeom prst="line">
              <a:avLst/>
            </a:prstGeom>
            <a:ln w="127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45D8F10F-BF99-B64A-BE88-6DDF445FDD96}"/>
                </a:ext>
              </a:extLst>
            </p:cNvPr>
            <p:cNvCxnSpPr>
              <a:cxnSpLocks/>
              <a:endCxn id="142" idx="2"/>
            </p:cNvCxnSpPr>
            <p:nvPr/>
          </p:nvCxnSpPr>
          <p:spPr>
            <a:xfrm flipH="1" flipV="1">
              <a:off x="1716699" y="3141100"/>
              <a:ext cx="1039550" cy="369498"/>
            </a:xfrm>
            <a:prstGeom prst="line">
              <a:avLst/>
            </a:prstGeom>
            <a:ln w="127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9FD80206-8DA0-634C-A797-51A8D9F1FEEC}"/>
                </a:ext>
              </a:extLst>
            </p:cNvPr>
            <p:cNvCxnSpPr>
              <a:cxnSpLocks/>
              <a:stCxn id="164" idx="0"/>
              <a:endCxn id="143" idx="2"/>
            </p:cNvCxnSpPr>
            <p:nvPr/>
          </p:nvCxnSpPr>
          <p:spPr>
            <a:xfrm flipH="1" flipV="1">
              <a:off x="2429244" y="3141100"/>
              <a:ext cx="314895" cy="369498"/>
            </a:xfrm>
            <a:prstGeom prst="line">
              <a:avLst/>
            </a:prstGeom>
            <a:ln w="127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5EB46089-7B25-434E-992C-BB26049A882E}"/>
                </a:ext>
              </a:extLst>
            </p:cNvPr>
            <p:cNvSpPr/>
            <p:nvPr/>
          </p:nvSpPr>
          <p:spPr>
            <a:xfrm>
              <a:off x="1462117" y="3510598"/>
              <a:ext cx="175613" cy="163502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1D75E14E-E21C-C840-9EB2-48D2E90444C1}"/>
                </a:ext>
              </a:extLst>
            </p:cNvPr>
            <p:cNvSpPr/>
            <p:nvPr/>
          </p:nvSpPr>
          <p:spPr>
            <a:xfrm>
              <a:off x="2656332" y="3510598"/>
              <a:ext cx="175613" cy="163502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AFEE3D6E-E4E1-134F-B960-F48663506C87}"/>
                </a:ext>
              </a:extLst>
            </p:cNvPr>
            <p:cNvSpPr/>
            <p:nvPr/>
          </p:nvSpPr>
          <p:spPr>
            <a:xfrm>
              <a:off x="2341436" y="3500690"/>
              <a:ext cx="175613" cy="163502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D5C81827-70BE-1C4D-8F53-FCCC35327656}"/>
                </a:ext>
              </a:extLst>
            </p:cNvPr>
            <p:cNvCxnSpPr>
              <a:cxnSpLocks/>
              <a:stCxn id="172" idx="0"/>
              <a:endCxn id="141" idx="2"/>
            </p:cNvCxnSpPr>
            <p:nvPr/>
          </p:nvCxnSpPr>
          <p:spPr>
            <a:xfrm flipH="1" flipV="1">
              <a:off x="1482548" y="3141100"/>
              <a:ext cx="946695" cy="359590"/>
            </a:xfrm>
            <a:prstGeom prst="line">
              <a:avLst/>
            </a:prstGeom>
            <a:ln w="127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A22153D4-97C4-224A-8ACC-D2DE10493231}"/>
                </a:ext>
              </a:extLst>
            </p:cNvPr>
            <p:cNvCxnSpPr>
              <a:cxnSpLocks/>
              <a:stCxn id="172" idx="0"/>
              <a:endCxn id="142" idx="2"/>
            </p:cNvCxnSpPr>
            <p:nvPr/>
          </p:nvCxnSpPr>
          <p:spPr>
            <a:xfrm flipH="1" flipV="1">
              <a:off x="1716699" y="3141100"/>
              <a:ext cx="712544" cy="359590"/>
            </a:xfrm>
            <a:prstGeom prst="line">
              <a:avLst/>
            </a:prstGeom>
            <a:ln w="127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27A0B1AE-1A5F-6543-B300-6137F63B2248}"/>
                </a:ext>
              </a:extLst>
            </p:cNvPr>
            <p:cNvCxnSpPr>
              <a:cxnSpLocks/>
              <a:stCxn id="172" idx="0"/>
              <a:endCxn id="143" idx="2"/>
            </p:cNvCxnSpPr>
            <p:nvPr/>
          </p:nvCxnSpPr>
          <p:spPr>
            <a:xfrm flipV="1">
              <a:off x="2429243" y="3141100"/>
              <a:ext cx="1" cy="359590"/>
            </a:xfrm>
            <a:prstGeom prst="line">
              <a:avLst/>
            </a:prstGeom>
            <a:ln w="127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C18AB31-0265-7A4D-AF10-57C7F3053BA4}"/>
              </a:ext>
            </a:extLst>
          </p:cNvPr>
          <p:cNvCxnSpPr>
            <a:stCxn id="506" idx="2"/>
            <a:endCxn id="164" idx="2"/>
          </p:cNvCxnSpPr>
          <p:nvPr/>
        </p:nvCxnSpPr>
        <p:spPr>
          <a:xfrm flipH="1">
            <a:off x="1236169" y="2281880"/>
            <a:ext cx="1216536" cy="90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2530F90-FD42-E047-BEF9-021EE957E073}"/>
              </a:ext>
            </a:extLst>
          </p:cNvPr>
          <p:cNvCxnSpPr>
            <a:stCxn id="506" idx="2"/>
            <a:endCxn id="172" idx="2"/>
          </p:cNvCxnSpPr>
          <p:nvPr/>
        </p:nvCxnSpPr>
        <p:spPr>
          <a:xfrm flipH="1">
            <a:off x="1551065" y="2281880"/>
            <a:ext cx="901640" cy="910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C9BA1D9-525F-9B4E-AEFE-C28BD7DFEC78}"/>
              </a:ext>
            </a:extLst>
          </p:cNvPr>
          <p:cNvCxnSpPr>
            <a:stCxn id="506" idx="2"/>
            <a:endCxn id="159" idx="2"/>
          </p:cNvCxnSpPr>
          <p:nvPr/>
        </p:nvCxnSpPr>
        <p:spPr>
          <a:xfrm flipH="1">
            <a:off x="2430384" y="2281880"/>
            <a:ext cx="22321" cy="9001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89D377D-75B5-5C4B-AF33-44DC05CB4752}"/>
              </a:ext>
            </a:extLst>
          </p:cNvPr>
          <p:cNvCxnSpPr>
            <a:stCxn id="506" idx="2"/>
            <a:endCxn id="140" idx="2"/>
          </p:cNvCxnSpPr>
          <p:nvPr/>
        </p:nvCxnSpPr>
        <p:spPr>
          <a:xfrm>
            <a:off x="2452705" y="2281880"/>
            <a:ext cx="298382" cy="90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B0683F4-5C27-994E-9F54-7C5D35258006}"/>
              </a:ext>
            </a:extLst>
          </p:cNvPr>
          <p:cNvCxnSpPr>
            <a:stCxn id="494" idx="2"/>
            <a:endCxn id="164" idx="2"/>
          </p:cNvCxnSpPr>
          <p:nvPr/>
        </p:nvCxnSpPr>
        <p:spPr>
          <a:xfrm flipH="1">
            <a:off x="1236169" y="2291788"/>
            <a:ext cx="1531432" cy="890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5562F22-B60D-8F4B-8F5F-1B0E661FA77B}"/>
              </a:ext>
            </a:extLst>
          </p:cNvPr>
          <p:cNvCxnSpPr>
            <a:stCxn id="494" idx="2"/>
            <a:endCxn id="172" idx="2"/>
          </p:cNvCxnSpPr>
          <p:nvPr/>
        </p:nvCxnSpPr>
        <p:spPr>
          <a:xfrm flipH="1">
            <a:off x="1551065" y="2291788"/>
            <a:ext cx="1216536" cy="90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88C71FA-19C5-124C-8661-399B0E3528E8}"/>
              </a:ext>
            </a:extLst>
          </p:cNvPr>
          <p:cNvCxnSpPr>
            <a:stCxn id="494" idx="2"/>
            <a:endCxn id="159" idx="2"/>
          </p:cNvCxnSpPr>
          <p:nvPr/>
        </p:nvCxnSpPr>
        <p:spPr>
          <a:xfrm flipH="1">
            <a:off x="2430384" y="2291788"/>
            <a:ext cx="337217" cy="890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5EB3D89-CC92-2B4C-91C4-6BD28122A24F}"/>
              </a:ext>
            </a:extLst>
          </p:cNvPr>
          <p:cNvCxnSpPr>
            <a:stCxn id="494" idx="2"/>
            <a:endCxn id="140" idx="2"/>
          </p:cNvCxnSpPr>
          <p:nvPr/>
        </p:nvCxnSpPr>
        <p:spPr>
          <a:xfrm flipH="1">
            <a:off x="2751087" y="2291788"/>
            <a:ext cx="16514" cy="890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7F5EF37E-5FD5-5146-AEC0-CB4C96075F20}"/>
              </a:ext>
            </a:extLst>
          </p:cNvPr>
          <p:cNvSpPr/>
          <p:nvPr/>
        </p:nvSpPr>
        <p:spPr>
          <a:xfrm rot="948584">
            <a:off x="2547095" y="2349060"/>
            <a:ext cx="384880" cy="191021"/>
          </a:xfrm>
          <a:prstGeom prst="ellipse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7D09FF48-8174-7E4F-8A8C-65B1D07F13F9}"/>
              </a:ext>
            </a:extLst>
          </p:cNvPr>
          <p:cNvSpPr/>
          <p:nvPr/>
        </p:nvSpPr>
        <p:spPr>
          <a:xfrm rot="10800000">
            <a:off x="2153583" y="2321255"/>
            <a:ext cx="362433" cy="191021"/>
          </a:xfrm>
          <a:prstGeom prst="ellipse">
            <a:avLst/>
          </a:prstGeom>
          <a:solidFill>
            <a:srgbClr val="92D05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1F1B4C4D-5C7D-A346-8C0E-78E017A050E5}"/>
              </a:ext>
            </a:extLst>
          </p:cNvPr>
          <p:cNvSpPr/>
          <p:nvPr/>
        </p:nvSpPr>
        <p:spPr>
          <a:xfrm>
            <a:off x="965699" y="3075995"/>
            <a:ext cx="2061913" cy="9001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E3F7339F-00DD-3D4B-A632-DF48767E65D0}"/>
              </a:ext>
            </a:extLst>
          </p:cNvPr>
          <p:cNvSpPr txBox="1"/>
          <p:nvPr/>
        </p:nvSpPr>
        <p:spPr>
          <a:xfrm>
            <a:off x="857115" y="3991249"/>
            <a:ext cx="2322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WAN router</a:t>
            </a:r>
          </a:p>
        </p:txBody>
      </p:sp>
    </p:spTree>
    <p:extLst>
      <p:ext uri="{BB962C8B-B14F-4D97-AF65-F5344CB8AC3E}">
        <p14:creationId xmlns:p14="http://schemas.microsoft.com/office/powerpoint/2010/main" val="1804258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0B980F-4960-BB4D-9E2E-646CAC14C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optical cores for connectivity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017C7F4-8ED0-C442-968D-6A75228F5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To connect mini data centers within a region (120km radius)</a:t>
            </a:r>
          </a:p>
          <a:p>
            <a:pPr lvl="1"/>
            <a:r>
              <a:rPr lang="en-US" sz="2000"/>
              <a:t>Beyond the mega-data center: networking multi-data center regions, SIGCOMM 2020</a:t>
            </a:r>
          </a:p>
          <a:p>
            <a:r>
              <a:rPr lang="en-US" sz="2400"/>
              <a:t>Within the datacenter </a:t>
            </a:r>
          </a:p>
          <a:p>
            <a:pPr lvl="1"/>
            <a:r>
              <a:rPr lang="en-US" sz="2000"/>
              <a:t>Sirius: A Flat Datacenter Network with Nanosecond Optical Switching, SIGCOMM 2020</a:t>
            </a:r>
          </a:p>
          <a:p>
            <a:r>
              <a:rPr lang="en-US" sz="2400"/>
              <a:t>*Thoughts are my own, contact authors for clarifications</a:t>
            </a:r>
          </a:p>
          <a:p>
            <a:r>
              <a:rPr lang="en-US" sz="2400">
                <a:solidFill>
                  <a:schemeClr val="accent1"/>
                </a:solidFill>
              </a:rPr>
              <a:t>Trade-off ease of connectivity/routing for reduced power, lower latency</a:t>
            </a:r>
          </a:p>
          <a:p>
            <a:pPr lvl="1"/>
            <a:r>
              <a:rPr lang="en-US" sz="2000">
                <a:solidFill>
                  <a:schemeClr val="accent1"/>
                </a:solidFill>
              </a:rPr>
              <a:t>Optical switches require establishing n</a:t>
            </a:r>
            <a:r>
              <a:rPr lang="en-US" sz="2000" baseline="30000">
                <a:solidFill>
                  <a:schemeClr val="accent1"/>
                </a:solidFill>
              </a:rPr>
              <a:t>2</a:t>
            </a:r>
            <a:r>
              <a:rPr lang="en-US" sz="2000">
                <a:solidFill>
                  <a:schemeClr val="accent1"/>
                </a:solidFill>
              </a:rPr>
              <a:t> connections </a:t>
            </a:r>
          </a:p>
          <a:p>
            <a:pPr lvl="2"/>
            <a:r>
              <a:rPr lang="en-US" sz="1600">
                <a:solidFill>
                  <a:schemeClr val="accent1"/>
                </a:solidFill>
              </a:rPr>
              <a:t>A 128 port optical switch can connect 64 server pairs at a time. In contrast a 128 port electrical switch can connect all 128 servers to each other (16256 server pairs)</a:t>
            </a:r>
          </a:p>
          <a:p>
            <a:endParaRPr lang="en-US" sz="2400"/>
          </a:p>
          <a:p>
            <a:pPr marL="0" indent="0">
              <a:buNone/>
            </a:pPr>
            <a:endParaRPr lang="en-US" sz="2400"/>
          </a:p>
        </p:txBody>
      </p:sp>
      <p:pic>
        <p:nvPicPr>
          <p:cNvPr id="10" name="Picture 9" descr="A picture containing electronics, circuit&#10;&#10;Description automatically generated">
            <a:extLst>
              <a:ext uri="{FF2B5EF4-FFF2-40B4-BE49-F238E27FC236}">
                <a16:creationId xmlns:a16="http://schemas.microsoft.com/office/drawing/2014/main" id="{35B6850E-84DC-634D-80A9-CAF72A82D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6234" y="5010912"/>
            <a:ext cx="3745766" cy="167152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3264ADD-70B3-5E42-B188-C8A25A5AC9FD}"/>
              </a:ext>
            </a:extLst>
          </p:cNvPr>
          <p:cNvSpPr/>
          <p:nvPr/>
        </p:nvSpPr>
        <p:spPr>
          <a:xfrm>
            <a:off x="5780035" y="6646149"/>
            <a:ext cx="907816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/>
              <a:t>http://</a:t>
            </a:r>
            <a:r>
              <a:rPr lang="en-US" sz="1100" err="1"/>
              <a:t>www.fiber</a:t>
            </a:r>
            <a:r>
              <a:rPr lang="en-US" sz="1100"/>
              <a:t>-optical-</a:t>
            </a:r>
            <a:r>
              <a:rPr lang="en-US" sz="1100" err="1"/>
              <a:t>networking.com</a:t>
            </a:r>
            <a:r>
              <a:rPr lang="en-US" sz="1100"/>
              <a:t>/how-to-arrange-the-fiber-cables-in-the-fibre-optic-patch-panel.html</a:t>
            </a:r>
          </a:p>
        </p:txBody>
      </p:sp>
    </p:spTree>
    <p:extLst>
      <p:ext uri="{BB962C8B-B14F-4D97-AF65-F5344CB8AC3E}">
        <p14:creationId xmlns:p14="http://schemas.microsoft.com/office/powerpoint/2010/main" val="1762671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9479F-7156-4B40-9BBA-417E08065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Connecting data centers (Google)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BF9B4AC-3CB7-814A-B8C1-C8BDDB39F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0072" y="1825625"/>
            <a:ext cx="7771856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C65B3F-4E69-5240-962E-FA2FD968DD0A}"/>
              </a:ext>
            </a:extLst>
          </p:cNvPr>
          <p:cNvSpPr txBox="1"/>
          <p:nvPr/>
        </p:nvSpPr>
        <p:spPr>
          <a:xfrm>
            <a:off x="3272589" y="6556088"/>
            <a:ext cx="8919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1200"/>
              <a:t>Figure from Pluggable DWDM: Considerations For Campus and Metro DCI Applications, ECOC 2016</a:t>
            </a:r>
          </a:p>
        </p:txBody>
      </p:sp>
    </p:spTree>
    <p:extLst>
      <p:ext uri="{BB962C8B-B14F-4D97-AF65-F5344CB8AC3E}">
        <p14:creationId xmlns:p14="http://schemas.microsoft.com/office/powerpoint/2010/main" val="1491454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9479F-7156-4B40-9BBA-417E08065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Connecting data centers (Google)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BF9B4AC-3CB7-814A-B8C1-C8BDDB39F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0072" y="1825625"/>
            <a:ext cx="7771856" cy="4351338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B2F77E-2AD7-FD43-A66F-381D4D649DFF}"/>
              </a:ext>
            </a:extLst>
          </p:cNvPr>
          <p:cNvSpPr/>
          <p:nvPr/>
        </p:nvSpPr>
        <p:spPr>
          <a:xfrm>
            <a:off x="2210072" y="2585754"/>
            <a:ext cx="1900783" cy="14008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241D65-7C5B-2547-A059-94A8F96A3D6D}"/>
              </a:ext>
            </a:extLst>
          </p:cNvPr>
          <p:cNvSpPr/>
          <p:nvPr/>
        </p:nvSpPr>
        <p:spPr>
          <a:xfrm>
            <a:off x="5504567" y="2585754"/>
            <a:ext cx="1847059" cy="14008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1B7B20-7F0D-CE4B-BB52-3A7E39F1C8C9}"/>
              </a:ext>
            </a:extLst>
          </p:cNvPr>
          <p:cNvSpPr txBox="1"/>
          <p:nvPr/>
        </p:nvSpPr>
        <p:spPr>
          <a:xfrm>
            <a:off x="2210072" y="2601197"/>
            <a:ext cx="72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Sirius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30DB82-B51B-FF48-A092-73AA7908759F}"/>
              </a:ext>
            </a:extLst>
          </p:cNvPr>
          <p:cNvSpPr txBox="1"/>
          <p:nvPr/>
        </p:nvSpPr>
        <p:spPr>
          <a:xfrm>
            <a:off x="5450843" y="2523483"/>
            <a:ext cx="152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Iris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4F23A2-3553-E541-AB20-80B77F6FD82D}"/>
              </a:ext>
            </a:extLst>
          </p:cNvPr>
          <p:cNvSpPr txBox="1"/>
          <p:nvPr/>
        </p:nvSpPr>
        <p:spPr>
          <a:xfrm>
            <a:off x="3272589" y="6556088"/>
            <a:ext cx="8919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1200"/>
              <a:t>Figure from Pluggable DWDM: Considerations For Campus and Metro DCI Applications, ECOC 2016</a:t>
            </a:r>
          </a:p>
        </p:txBody>
      </p:sp>
    </p:spTree>
    <p:extLst>
      <p:ext uri="{BB962C8B-B14F-4D97-AF65-F5344CB8AC3E}">
        <p14:creationId xmlns:p14="http://schemas.microsoft.com/office/powerpoint/2010/main" val="2199561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F309-A329-4D49-AC5E-E8650C2EB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Iris: Connecting datacenters within 120km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B82D4-5A01-A547-8153-19D1DFA8B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Motivation</a:t>
            </a:r>
          </a:p>
          <a:p>
            <a:pPr lvl="1"/>
            <a:r>
              <a:rPr lang="en-US"/>
              <a:t>Data center space premium, cannot build mega data centers</a:t>
            </a:r>
          </a:p>
          <a:p>
            <a:pPr lvl="1"/>
            <a:r>
              <a:rPr lang="en-US"/>
              <a:t>Large amounts of unlit fiber already deployed in metro regions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50D896-1FBE-0649-A9B7-B6CF94FBE587}"/>
              </a:ext>
            </a:extLst>
          </p:cNvPr>
          <p:cNvSpPr/>
          <p:nvPr/>
        </p:nvSpPr>
        <p:spPr>
          <a:xfrm>
            <a:off x="240904" y="4549850"/>
            <a:ext cx="3449170" cy="14836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845928-6CDF-3046-A17C-3F71ED091139}"/>
              </a:ext>
            </a:extLst>
          </p:cNvPr>
          <p:cNvSpPr/>
          <p:nvPr/>
        </p:nvSpPr>
        <p:spPr>
          <a:xfrm>
            <a:off x="789427" y="5246935"/>
            <a:ext cx="175613" cy="163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BFDBFB-464D-8B45-A78C-707C19900951}"/>
              </a:ext>
            </a:extLst>
          </p:cNvPr>
          <p:cNvSpPr/>
          <p:nvPr/>
        </p:nvSpPr>
        <p:spPr>
          <a:xfrm>
            <a:off x="1042754" y="4713935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20AFD8-BDC0-1840-ADF1-1783881AFE7E}"/>
              </a:ext>
            </a:extLst>
          </p:cNvPr>
          <p:cNvSpPr/>
          <p:nvPr/>
        </p:nvSpPr>
        <p:spPr>
          <a:xfrm>
            <a:off x="1276905" y="4713935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4B7A61-494C-E247-85C4-CADD0AB211F8}"/>
              </a:ext>
            </a:extLst>
          </p:cNvPr>
          <p:cNvSpPr/>
          <p:nvPr/>
        </p:nvSpPr>
        <p:spPr>
          <a:xfrm>
            <a:off x="1989450" y="4713935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395EF1-F6D2-C64F-8E82-7C3B89057E7D}"/>
              </a:ext>
            </a:extLst>
          </p:cNvPr>
          <p:cNvSpPr txBox="1"/>
          <p:nvPr/>
        </p:nvSpPr>
        <p:spPr>
          <a:xfrm>
            <a:off x="1452518" y="4657186"/>
            <a:ext cx="510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 8..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5EC187-1A8F-1C4E-AEF7-EFABC058DDDD}"/>
              </a:ext>
            </a:extLst>
          </p:cNvPr>
          <p:cNvSpPr txBox="1"/>
          <p:nvPr/>
        </p:nvSpPr>
        <p:spPr>
          <a:xfrm>
            <a:off x="1534268" y="5175826"/>
            <a:ext cx="491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..32..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ED3F46-3581-E647-934B-42B7730688D1}"/>
              </a:ext>
            </a:extLst>
          </p:cNvPr>
          <p:cNvCxnSpPr>
            <a:stCxn id="5" idx="0"/>
            <a:endCxn id="6" idx="2"/>
          </p:cNvCxnSpPr>
          <p:nvPr/>
        </p:nvCxnSpPr>
        <p:spPr>
          <a:xfrm flipV="1">
            <a:off x="877234" y="4877437"/>
            <a:ext cx="253327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ECB446C-ADCD-0A41-BFD5-ADF4B2B9F9C1}"/>
              </a:ext>
            </a:extLst>
          </p:cNvPr>
          <p:cNvCxnSpPr>
            <a:stCxn id="5" idx="0"/>
            <a:endCxn id="7" idx="2"/>
          </p:cNvCxnSpPr>
          <p:nvPr/>
        </p:nvCxnSpPr>
        <p:spPr>
          <a:xfrm flipV="1">
            <a:off x="877234" y="4877437"/>
            <a:ext cx="487478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986C7B4-6241-4E49-B6EE-B106169470EE}"/>
              </a:ext>
            </a:extLst>
          </p:cNvPr>
          <p:cNvCxnSpPr>
            <a:stCxn id="5" idx="0"/>
            <a:endCxn id="8" idx="2"/>
          </p:cNvCxnSpPr>
          <p:nvPr/>
        </p:nvCxnSpPr>
        <p:spPr>
          <a:xfrm flipV="1">
            <a:off x="877234" y="4877437"/>
            <a:ext cx="1200023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A83CF3B-3E4B-4943-BD1A-C2F73E1815BA}"/>
              </a:ext>
            </a:extLst>
          </p:cNvPr>
          <p:cNvCxnSpPr>
            <a:cxnSpLocks/>
            <a:endCxn id="6" idx="2"/>
          </p:cNvCxnSpPr>
          <p:nvPr/>
        </p:nvCxnSpPr>
        <p:spPr>
          <a:xfrm flipH="1" flipV="1">
            <a:off x="1130561" y="4877437"/>
            <a:ext cx="55512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891FD44-685A-C64F-AA31-81FE1A8DB26C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1186073" y="4877437"/>
            <a:ext cx="178639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BC0FE57-C174-E840-9327-3C9653B8A632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1186073" y="4877437"/>
            <a:ext cx="891184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059128-E425-A04C-A119-9648EE4D1B04}"/>
              </a:ext>
            </a:extLst>
          </p:cNvPr>
          <p:cNvCxnSpPr>
            <a:cxnSpLocks/>
            <a:endCxn id="6" idx="2"/>
          </p:cNvCxnSpPr>
          <p:nvPr/>
        </p:nvCxnSpPr>
        <p:spPr>
          <a:xfrm flipH="1" flipV="1">
            <a:off x="1130561" y="4877437"/>
            <a:ext cx="1273701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FC47892-34BB-AF4F-8F8F-9EB8EB2A1521}"/>
              </a:ext>
            </a:extLst>
          </p:cNvPr>
          <p:cNvCxnSpPr>
            <a:cxnSpLocks/>
            <a:endCxn id="7" idx="2"/>
          </p:cNvCxnSpPr>
          <p:nvPr/>
        </p:nvCxnSpPr>
        <p:spPr>
          <a:xfrm flipH="1" flipV="1">
            <a:off x="1364712" y="4877437"/>
            <a:ext cx="1039550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EB891E9-EFFC-4C4A-AC9B-99F2D736F319}"/>
              </a:ext>
            </a:extLst>
          </p:cNvPr>
          <p:cNvCxnSpPr>
            <a:cxnSpLocks/>
            <a:stCxn id="31" idx="0"/>
            <a:endCxn id="8" idx="2"/>
          </p:cNvCxnSpPr>
          <p:nvPr/>
        </p:nvCxnSpPr>
        <p:spPr>
          <a:xfrm flipH="1" flipV="1">
            <a:off x="2077257" y="4877437"/>
            <a:ext cx="314895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2F040AA-8493-D144-AD31-3AD05DFED8C0}"/>
              </a:ext>
            </a:extLst>
          </p:cNvPr>
          <p:cNvSpPr txBox="1"/>
          <p:nvPr/>
        </p:nvSpPr>
        <p:spPr>
          <a:xfrm>
            <a:off x="2492068" y="5062236"/>
            <a:ext cx="127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32x16 uplinks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DF4686-F029-A84E-B2D0-B3148B7C624C}"/>
              </a:ext>
            </a:extLst>
          </p:cNvPr>
          <p:cNvSpPr txBox="1"/>
          <p:nvPr/>
        </p:nvSpPr>
        <p:spPr>
          <a:xfrm>
            <a:off x="2492068" y="4713935"/>
            <a:ext cx="127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8x32 downlinks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AC6CD97-B7E0-144A-B805-B424A0632360}"/>
              </a:ext>
            </a:extLst>
          </p:cNvPr>
          <p:cNvCxnSpPr>
            <a:cxnSpLocks/>
          </p:cNvCxnSpPr>
          <p:nvPr/>
        </p:nvCxnSpPr>
        <p:spPr>
          <a:xfrm>
            <a:off x="853772" y="5410437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D65540F-B8C5-724C-9634-1CA69FAB7F83}"/>
              </a:ext>
            </a:extLst>
          </p:cNvPr>
          <p:cNvCxnSpPr/>
          <p:nvPr/>
        </p:nvCxnSpPr>
        <p:spPr>
          <a:xfrm>
            <a:off x="802298" y="5410437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E4B1652-8301-3548-9051-F0CA3C8A6F56}"/>
              </a:ext>
            </a:extLst>
          </p:cNvPr>
          <p:cNvCxnSpPr/>
          <p:nvPr/>
        </p:nvCxnSpPr>
        <p:spPr>
          <a:xfrm>
            <a:off x="897675" y="5410437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2E30449-835B-5748-B3ED-8391BD05B326}"/>
              </a:ext>
            </a:extLst>
          </p:cNvPr>
          <p:cNvGrpSpPr/>
          <p:nvPr/>
        </p:nvGrpSpPr>
        <p:grpSpPr>
          <a:xfrm>
            <a:off x="1110130" y="5246935"/>
            <a:ext cx="175613" cy="356594"/>
            <a:chOff x="1999365" y="4023280"/>
            <a:chExt cx="175613" cy="35659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C0F4810-F3A2-114B-BC6B-E8B0555F56DE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95C61FE-B924-3E4F-8E96-4E61F2EA20AF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62F667A-4FF2-2644-BB4C-DCCFEFF9B765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4314E3C-0566-E541-AB6E-4C314251C8D5}"/>
                </a:ext>
              </a:extLst>
            </p:cNvPr>
            <p:cNvCxnSpPr/>
            <p:nvPr/>
          </p:nvCxnSpPr>
          <p:spPr>
            <a:xfrm>
              <a:off x="2107613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B36A01C-9F48-FC48-A73B-6FEBD6DAB9C2}"/>
              </a:ext>
            </a:extLst>
          </p:cNvPr>
          <p:cNvGrpSpPr/>
          <p:nvPr/>
        </p:nvGrpSpPr>
        <p:grpSpPr>
          <a:xfrm>
            <a:off x="2304345" y="5246935"/>
            <a:ext cx="175613" cy="356594"/>
            <a:chOff x="1999365" y="4023280"/>
            <a:chExt cx="175613" cy="35659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54807AE-497E-224A-B6BA-9F0D536BD0AA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CBAC439-5D5F-3248-98D9-5E5424648619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B399C9F-2F71-B24E-A0DB-962C74E985AA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654AB22-A5A2-4747-B40F-78A5C23E1225}"/>
                </a:ext>
              </a:extLst>
            </p:cNvPr>
            <p:cNvCxnSpPr/>
            <p:nvPr/>
          </p:nvCxnSpPr>
          <p:spPr>
            <a:xfrm>
              <a:off x="2115601" y="4184153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8C86E44-0ADF-D743-96D5-DC29A02505A0}"/>
              </a:ext>
            </a:extLst>
          </p:cNvPr>
          <p:cNvSpPr txBox="1"/>
          <p:nvPr/>
        </p:nvSpPr>
        <p:spPr>
          <a:xfrm>
            <a:off x="441251" y="5652211"/>
            <a:ext cx="2849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24x2 servers (blue </a:t>
            </a:r>
            <a:r>
              <a:rPr lang="en-US" sz="1200" err="1"/>
              <a:t>ToR</a:t>
            </a:r>
            <a:r>
              <a:rPr lang="en-US" sz="1200"/>
              <a:t> x 26), 6 WAN </a:t>
            </a:r>
            <a:r>
              <a:rPr lang="en-US" sz="1200" err="1"/>
              <a:t>ToRs</a:t>
            </a:r>
            <a:endParaRPr lang="en-US" sz="12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7F5CC7-0667-5045-9D68-31BB164C9ECE}"/>
              </a:ext>
            </a:extLst>
          </p:cNvPr>
          <p:cNvSpPr txBox="1"/>
          <p:nvPr/>
        </p:nvSpPr>
        <p:spPr>
          <a:xfrm>
            <a:off x="372981" y="4661075"/>
            <a:ext cx="594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Spine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683EBB7-C973-294F-9823-50C0F445BF36}"/>
              </a:ext>
            </a:extLst>
          </p:cNvPr>
          <p:cNvSpPr txBox="1"/>
          <p:nvPr/>
        </p:nvSpPr>
        <p:spPr>
          <a:xfrm>
            <a:off x="240904" y="5181521"/>
            <a:ext cx="594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err="1"/>
              <a:t>ToR</a:t>
            </a:r>
            <a:endParaRPr lang="en-US" sz="120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C674162-8C27-DC46-A6D9-99C9775511EE}"/>
              </a:ext>
            </a:extLst>
          </p:cNvPr>
          <p:cNvCxnSpPr/>
          <p:nvPr/>
        </p:nvCxnSpPr>
        <p:spPr>
          <a:xfrm>
            <a:off x="943727" y="5406259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9D79D61-3866-D646-AC88-440F142B3801}"/>
              </a:ext>
            </a:extLst>
          </p:cNvPr>
          <p:cNvCxnSpPr/>
          <p:nvPr/>
        </p:nvCxnSpPr>
        <p:spPr>
          <a:xfrm>
            <a:off x="1270063" y="5410437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824129D-878E-4F49-BA97-50C839D4BE18}"/>
              </a:ext>
            </a:extLst>
          </p:cNvPr>
          <p:cNvCxnSpPr/>
          <p:nvPr/>
        </p:nvCxnSpPr>
        <p:spPr>
          <a:xfrm>
            <a:off x="2463445" y="5410437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04908DD4-AC81-4A44-84E8-5FC595262331}"/>
              </a:ext>
            </a:extLst>
          </p:cNvPr>
          <p:cNvSpPr/>
          <p:nvPr/>
        </p:nvSpPr>
        <p:spPr>
          <a:xfrm>
            <a:off x="8042069" y="3578607"/>
            <a:ext cx="3449170" cy="14836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53D64C-BD84-C044-BF06-A86710B89EB5}"/>
              </a:ext>
            </a:extLst>
          </p:cNvPr>
          <p:cNvSpPr/>
          <p:nvPr/>
        </p:nvSpPr>
        <p:spPr>
          <a:xfrm>
            <a:off x="8590592" y="4275692"/>
            <a:ext cx="175613" cy="163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2D461A9-2AF4-0449-8947-DF3BB15C273B}"/>
              </a:ext>
            </a:extLst>
          </p:cNvPr>
          <p:cNvSpPr/>
          <p:nvPr/>
        </p:nvSpPr>
        <p:spPr>
          <a:xfrm>
            <a:off x="8843919" y="3742692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435EDC7-D26F-FA45-8237-DCCC4B912270}"/>
              </a:ext>
            </a:extLst>
          </p:cNvPr>
          <p:cNvSpPr/>
          <p:nvPr/>
        </p:nvSpPr>
        <p:spPr>
          <a:xfrm>
            <a:off x="9078070" y="3742692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5201187-2F51-6045-A752-C40C7E4CF62B}"/>
              </a:ext>
            </a:extLst>
          </p:cNvPr>
          <p:cNvSpPr/>
          <p:nvPr/>
        </p:nvSpPr>
        <p:spPr>
          <a:xfrm>
            <a:off x="9790615" y="3742692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36DA6A9-8725-3747-95D4-09DBC3FACD49}"/>
              </a:ext>
            </a:extLst>
          </p:cNvPr>
          <p:cNvSpPr txBox="1"/>
          <p:nvPr/>
        </p:nvSpPr>
        <p:spPr>
          <a:xfrm>
            <a:off x="9253683" y="3685943"/>
            <a:ext cx="510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 8..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95C2376-C921-6343-9535-8F34DD630D03}"/>
              </a:ext>
            </a:extLst>
          </p:cNvPr>
          <p:cNvSpPr txBox="1"/>
          <p:nvPr/>
        </p:nvSpPr>
        <p:spPr>
          <a:xfrm>
            <a:off x="9335433" y="4204583"/>
            <a:ext cx="491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..32..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CEBD738-A569-E443-85D7-A4EA9892351F}"/>
              </a:ext>
            </a:extLst>
          </p:cNvPr>
          <p:cNvCxnSpPr>
            <a:stCxn id="42" idx="0"/>
            <a:endCxn id="43" idx="2"/>
          </p:cNvCxnSpPr>
          <p:nvPr/>
        </p:nvCxnSpPr>
        <p:spPr>
          <a:xfrm flipV="1">
            <a:off x="8678399" y="3906194"/>
            <a:ext cx="253327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0F45F1A-44FD-7A42-B34A-3FEF217384DA}"/>
              </a:ext>
            </a:extLst>
          </p:cNvPr>
          <p:cNvCxnSpPr>
            <a:stCxn id="42" idx="0"/>
            <a:endCxn id="44" idx="2"/>
          </p:cNvCxnSpPr>
          <p:nvPr/>
        </p:nvCxnSpPr>
        <p:spPr>
          <a:xfrm flipV="1">
            <a:off x="8678399" y="3906194"/>
            <a:ext cx="487478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042DA0D-28F5-5B4A-A677-AF60F5CAF580}"/>
              </a:ext>
            </a:extLst>
          </p:cNvPr>
          <p:cNvCxnSpPr>
            <a:stCxn id="42" idx="0"/>
            <a:endCxn id="45" idx="2"/>
          </p:cNvCxnSpPr>
          <p:nvPr/>
        </p:nvCxnSpPr>
        <p:spPr>
          <a:xfrm flipV="1">
            <a:off x="8678399" y="3906194"/>
            <a:ext cx="1200023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EC58E86-F960-1F40-846F-566FAA734AD6}"/>
              </a:ext>
            </a:extLst>
          </p:cNvPr>
          <p:cNvCxnSpPr>
            <a:cxnSpLocks/>
            <a:endCxn id="43" idx="2"/>
          </p:cNvCxnSpPr>
          <p:nvPr/>
        </p:nvCxnSpPr>
        <p:spPr>
          <a:xfrm flipH="1" flipV="1">
            <a:off x="8931726" y="3906194"/>
            <a:ext cx="55512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44BCB7E-6FFD-FF48-89AD-35D7429EBA5E}"/>
              </a:ext>
            </a:extLst>
          </p:cNvPr>
          <p:cNvCxnSpPr>
            <a:cxnSpLocks/>
            <a:endCxn id="44" idx="2"/>
          </p:cNvCxnSpPr>
          <p:nvPr/>
        </p:nvCxnSpPr>
        <p:spPr>
          <a:xfrm flipV="1">
            <a:off x="8987238" y="3906194"/>
            <a:ext cx="178639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D9F9DD9-040B-CF41-BA7D-E5AE6B8A3167}"/>
              </a:ext>
            </a:extLst>
          </p:cNvPr>
          <p:cNvCxnSpPr>
            <a:cxnSpLocks/>
            <a:endCxn id="45" idx="2"/>
          </p:cNvCxnSpPr>
          <p:nvPr/>
        </p:nvCxnSpPr>
        <p:spPr>
          <a:xfrm flipV="1">
            <a:off x="8987238" y="3906194"/>
            <a:ext cx="891184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922646C-E55E-F14B-A163-74BFE8FB6D35}"/>
              </a:ext>
            </a:extLst>
          </p:cNvPr>
          <p:cNvCxnSpPr>
            <a:cxnSpLocks/>
            <a:endCxn id="43" idx="2"/>
          </p:cNvCxnSpPr>
          <p:nvPr/>
        </p:nvCxnSpPr>
        <p:spPr>
          <a:xfrm flipH="1" flipV="1">
            <a:off x="8931726" y="3906194"/>
            <a:ext cx="1273701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C456509-E66D-0749-8E99-33995F335318}"/>
              </a:ext>
            </a:extLst>
          </p:cNvPr>
          <p:cNvCxnSpPr>
            <a:cxnSpLocks/>
            <a:endCxn id="44" idx="2"/>
          </p:cNvCxnSpPr>
          <p:nvPr/>
        </p:nvCxnSpPr>
        <p:spPr>
          <a:xfrm flipH="1" flipV="1">
            <a:off x="9165877" y="3906194"/>
            <a:ext cx="1039550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5E305C8-8427-2045-9F56-4006FEBAF6E0}"/>
              </a:ext>
            </a:extLst>
          </p:cNvPr>
          <p:cNvCxnSpPr>
            <a:cxnSpLocks/>
            <a:stCxn id="68" idx="0"/>
            <a:endCxn id="45" idx="2"/>
          </p:cNvCxnSpPr>
          <p:nvPr/>
        </p:nvCxnSpPr>
        <p:spPr>
          <a:xfrm flipH="1" flipV="1">
            <a:off x="9878422" y="3906194"/>
            <a:ext cx="314895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CD9CC3A4-FCD9-1245-8276-60A5C56B3775}"/>
              </a:ext>
            </a:extLst>
          </p:cNvPr>
          <p:cNvSpPr txBox="1"/>
          <p:nvPr/>
        </p:nvSpPr>
        <p:spPr>
          <a:xfrm>
            <a:off x="10293233" y="4090993"/>
            <a:ext cx="127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32x16 uplinks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98C91FA-1E0E-C04A-B592-4725BB51995A}"/>
              </a:ext>
            </a:extLst>
          </p:cNvPr>
          <p:cNvSpPr txBox="1"/>
          <p:nvPr/>
        </p:nvSpPr>
        <p:spPr>
          <a:xfrm>
            <a:off x="10293233" y="3742692"/>
            <a:ext cx="127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8x32 downlinks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425B4FA-970C-024B-AF3F-B6743D03325A}"/>
              </a:ext>
            </a:extLst>
          </p:cNvPr>
          <p:cNvCxnSpPr>
            <a:cxnSpLocks/>
          </p:cNvCxnSpPr>
          <p:nvPr/>
        </p:nvCxnSpPr>
        <p:spPr>
          <a:xfrm>
            <a:off x="8654937" y="4439194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F9CCB19-C2D0-0E47-A9D6-EFEF350C2306}"/>
              </a:ext>
            </a:extLst>
          </p:cNvPr>
          <p:cNvCxnSpPr/>
          <p:nvPr/>
        </p:nvCxnSpPr>
        <p:spPr>
          <a:xfrm>
            <a:off x="8603463" y="4439194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106419B-BC08-A54B-BD20-B43A9709EB9C}"/>
              </a:ext>
            </a:extLst>
          </p:cNvPr>
          <p:cNvCxnSpPr/>
          <p:nvPr/>
        </p:nvCxnSpPr>
        <p:spPr>
          <a:xfrm>
            <a:off x="8698840" y="4439194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F3D2419-B7F1-7743-B538-0BF09EA751C7}"/>
              </a:ext>
            </a:extLst>
          </p:cNvPr>
          <p:cNvGrpSpPr/>
          <p:nvPr/>
        </p:nvGrpSpPr>
        <p:grpSpPr>
          <a:xfrm>
            <a:off x="8911295" y="4275692"/>
            <a:ext cx="175613" cy="356594"/>
            <a:chOff x="1999365" y="4023280"/>
            <a:chExt cx="175613" cy="356594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24F551E-8B6C-5E42-8E39-1C8A31284E14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FF650DB-3B83-6145-BBC9-E04AC4DF9CFE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DE6375A-BD89-FD4B-B463-F59C0820B336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92D0DE7-7A48-5B4B-96F9-104B42B908D0}"/>
                </a:ext>
              </a:extLst>
            </p:cNvPr>
            <p:cNvCxnSpPr/>
            <p:nvPr/>
          </p:nvCxnSpPr>
          <p:spPr>
            <a:xfrm>
              <a:off x="2107613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3DBB78D-C56C-D547-97A5-73119E8FF02A}"/>
              </a:ext>
            </a:extLst>
          </p:cNvPr>
          <p:cNvGrpSpPr/>
          <p:nvPr/>
        </p:nvGrpSpPr>
        <p:grpSpPr>
          <a:xfrm>
            <a:off x="10105510" y="4275692"/>
            <a:ext cx="175613" cy="356594"/>
            <a:chOff x="1999365" y="4023280"/>
            <a:chExt cx="175613" cy="356594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62A60B0-B07F-FB4A-B01F-0D9CA6EAF5BE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E838EF03-D4DA-2A41-8063-37AB28710E5D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9338B95-0799-F04F-92E7-71761B745031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FA9DA18-4CFD-3644-80C3-07440BBFBDAC}"/>
                </a:ext>
              </a:extLst>
            </p:cNvPr>
            <p:cNvCxnSpPr/>
            <p:nvPr/>
          </p:nvCxnSpPr>
          <p:spPr>
            <a:xfrm>
              <a:off x="2115601" y="4184153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E095C420-0C7F-904F-8704-BF50B0C40A34}"/>
              </a:ext>
            </a:extLst>
          </p:cNvPr>
          <p:cNvSpPr txBox="1"/>
          <p:nvPr/>
        </p:nvSpPr>
        <p:spPr>
          <a:xfrm>
            <a:off x="8242416" y="4680968"/>
            <a:ext cx="2849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24x2 servers (blue </a:t>
            </a:r>
            <a:r>
              <a:rPr lang="en-US" sz="1200" err="1"/>
              <a:t>ToR</a:t>
            </a:r>
            <a:r>
              <a:rPr lang="en-US" sz="1200"/>
              <a:t> x 26), 6 WAN </a:t>
            </a:r>
            <a:r>
              <a:rPr lang="en-US" sz="1200" err="1"/>
              <a:t>ToRs</a:t>
            </a:r>
            <a:endParaRPr lang="en-US" sz="120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73B9273-BF77-D84D-B1FC-6AB535A26ACE}"/>
              </a:ext>
            </a:extLst>
          </p:cNvPr>
          <p:cNvSpPr txBox="1"/>
          <p:nvPr/>
        </p:nvSpPr>
        <p:spPr>
          <a:xfrm>
            <a:off x="8174146" y="3689832"/>
            <a:ext cx="594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Spine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3A9B43F-8E1D-3C44-A4F8-489DC7B245A6}"/>
              </a:ext>
            </a:extLst>
          </p:cNvPr>
          <p:cNvSpPr txBox="1"/>
          <p:nvPr/>
        </p:nvSpPr>
        <p:spPr>
          <a:xfrm>
            <a:off x="8042069" y="4210278"/>
            <a:ext cx="594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err="1"/>
              <a:t>ToR</a:t>
            </a:r>
            <a:endParaRPr lang="en-US" sz="120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CD27A05-364B-3D49-ABF5-65AE08AEA746}"/>
              </a:ext>
            </a:extLst>
          </p:cNvPr>
          <p:cNvCxnSpPr/>
          <p:nvPr/>
        </p:nvCxnSpPr>
        <p:spPr>
          <a:xfrm>
            <a:off x="8744892" y="4435016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A9961BD-A095-154C-AE11-84D3B5C62412}"/>
              </a:ext>
            </a:extLst>
          </p:cNvPr>
          <p:cNvCxnSpPr/>
          <p:nvPr/>
        </p:nvCxnSpPr>
        <p:spPr>
          <a:xfrm>
            <a:off x="9071228" y="4439194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179D1D4-8376-8E4C-A535-7CC8BD70C2FF}"/>
              </a:ext>
            </a:extLst>
          </p:cNvPr>
          <p:cNvCxnSpPr/>
          <p:nvPr/>
        </p:nvCxnSpPr>
        <p:spPr>
          <a:xfrm>
            <a:off x="10264610" y="4439194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CD858668-53D3-824F-9FD8-0C8BC87EB817}"/>
              </a:ext>
            </a:extLst>
          </p:cNvPr>
          <p:cNvSpPr/>
          <p:nvPr/>
        </p:nvSpPr>
        <p:spPr>
          <a:xfrm>
            <a:off x="5639182" y="5339235"/>
            <a:ext cx="3449170" cy="14836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ECF586C-718B-7942-8EEF-F9695FA2FC67}"/>
              </a:ext>
            </a:extLst>
          </p:cNvPr>
          <p:cNvSpPr/>
          <p:nvPr/>
        </p:nvSpPr>
        <p:spPr>
          <a:xfrm>
            <a:off x="6187705" y="6036320"/>
            <a:ext cx="175613" cy="163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2A858B6-B702-BD40-B33C-739AC571FB7A}"/>
              </a:ext>
            </a:extLst>
          </p:cNvPr>
          <p:cNvSpPr/>
          <p:nvPr/>
        </p:nvSpPr>
        <p:spPr>
          <a:xfrm>
            <a:off x="6441032" y="5503320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907CBC7-75F8-3C4A-B0D7-6E00074BE9AE}"/>
              </a:ext>
            </a:extLst>
          </p:cNvPr>
          <p:cNvSpPr/>
          <p:nvPr/>
        </p:nvSpPr>
        <p:spPr>
          <a:xfrm>
            <a:off x="6675183" y="5503320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42B03BF-FB27-3B4C-94E2-6AFCFB578CE2}"/>
              </a:ext>
            </a:extLst>
          </p:cNvPr>
          <p:cNvSpPr/>
          <p:nvPr/>
        </p:nvSpPr>
        <p:spPr>
          <a:xfrm>
            <a:off x="7387728" y="5503320"/>
            <a:ext cx="175613" cy="1635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8F9C2C6-B010-C541-A038-669732904EC7}"/>
              </a:ext>
            </a:extLst>
          </p:cNvPr>
          <p:cNvSpPr txBox="1"/>
          <p:nvPr/>
        </p:nvSpPr>
        <p:spPr>
          <a:xfrm>
            <a:off x="6850796" y="5446571"/>
            <a:ext cx="510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 8..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4EC0702-488F-CD42-A039-AA54BC72CE8B}"/>
              </a:ext>
            </a:extLst>
          </p:cNvPr>
          <p:cNvSpPr txBox="1"/>
          <p:nvPr/>
        </p:nvSpPr>
        <p:spPr>
          <a:xfrm>
            <a:off x="6932546" y="5965211"/>
            <a:ext cx="491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..32..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0C1AE0B-B9D4-0043-A91A-D025DF90ED27}"/>
              </a:ext>
            </a:extLst>
          </p:cNvPr>
          <p:cNvCxnSpPr>
            <a:stCxn id="79" idx="0"/>
            <a:endCxn id="80" idx="2"/>
          </p:cNvCxnSpPr>
          <p:nvPr/>
        </p:nvCxnSpPr>
        <p:spPr>
          <a:xfrm flipV="1">
            <a:off x="6275512" y="5666822"/>
            <a:ext cx="253327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A1FAC65-7E67-F845-9B5F-DA71B824FBC4}"/>
              </a:ext>
            </a:extLst>
          </p:cNvPr>
          <p:cNvCxnSpPr>
            <a:stCxn id="79" idx="0"/>
            <a:endCxn id="81" idx="2"/>
          </p:cNvCxnSpPr>
          <p:nvPr/>
        </p:nvCxnSpPr>
        <p:spPr>
          <a:xfrm flipV="1">
            <a:off x="6275512" y="5666822"/>
            <a:ext cx="487478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6C6A83C-087B-ED41-8909-87668FB15881}"/>
              </a:ext>
            </a:extLst>
          </p:cNvPr>
          <p:cNvCxnSpPr>
            <a:stCxn id="79" idx="0"/>
            <a:endCxn id="82" idx="2"/>
          </p:cNvCxnSpPr>
          <p:nvPr/>
        </p:nvCxnSpPr>
        <p:spPr>
          <a:xfrm flipV="1">
            <a:off x="6275512" y="5666822"/>
            <a:ext cx="1200023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917C787-76FD-3944-B45F-376FF5554AB0}"/>
              </a:ext>
            </a:extLst>
          </p:cNvPr>
          <p:cNvCxnSpPr>
            <a:cxnSpLocks/>
            <a:endCxn id="80" idx="2"/>
          </p:cNvCxnSpPr>
          <p:nvPr/>
        </p:nvCxnSpPr>
        <p:spPr>
          <a:xfrm flipH="1" flipV="1">
            <a:off x="6528839" y="5666822"/>
            <a:ext cx="55512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839EBAF7-4370-F648-A2D5-49913AAA8B8D}"/>
              </a:ext>
            </a:extLst>
          </p:cNvPr>
          <p:cNvCxnSpPr>
            <a:cxnSpLocks/>
            <a:endCxn id="81" idx="2"/>
          </p:cNvCxnSpPr>
          <p:nvPr/>
        </p:nvCxnSpPr>
        <p:spPr>
          <a:xfrm flipV="1">
            <a:off x="6584351" y="5666822"/>
            <a:ext cx="178639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714419F5-FB0D-1640-A74D-9295DD6B29D6}"/>
              </a:ext>
            </a:extLst>
          </p:cNvPr>
          <p:cNvCxnSpPr>
            <a:cxnSpLocks/>
            <a:endCxn id="82" idx="2"/>
          </p:cNvCxnSpPr>
          <p:nvPr/>
        </p:nvCxnSpPr>
        <p:spPr>
          <a:xfrm flipV="1">
            <a:off x="6584351" y="5666822"/>
            <a:ext cx="891184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C959F08-A453-4740-9279-A5DF454A8AAC}"/>
              </a:ext>
            </a:extLst>
          </p:cNvPr>
          <p:cNvCxnSpPr>
            <a:cxnSpLocks/>
            <a:endCxn id="80" idx="2"/>
          </p:cNvCxnSpPr>
          <p:nvPr/>
        </p:nvCxnSpPr>
        <p:spPr>
          <a:xfrm flipH="1" flipV="1">
            <a:off x="6528839" y="5666822"/>
            <a:ext cx="1273701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439182CB-86DB-D347-A1C6-E8C3B4B84564}"/>
              </a:ext>
            </a:extLst>
          </p:cNvPr>
          <p:cNvCxnSpPr>
            <a:cxnSpLocks/>
            <a:endCxn id="81" idx="2"/>
          </p:cNvCxnSpPr>
          <p:nvPr/>
        </p:nvCxnSpPr>
        <p:spPr>
          <a:xfrm flipH="1" flipV="1">
            <a:off x="6762990" y="5666822"/>
            <a:ext cx="1039550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85A37ECC-28ED-FA44-92D4-3214B3F59B49}"/>
              </a:ext>
            </a:extLst>
          </p:cNvPr>
          <p:cNvCxnSpPr>
            <a:cxnSpLocks/>
            <a:stCxn id="105" idx="0"/>
            <a:endCxn id="82" idx="2"/>
          </p:cNvCxnSpPr>
          <p:nvPr/>
        </p:nvCxnSpPr>
        <p:spPr>
          <a:xfrm flipH="1" flipV="1">
            <a:off x="7475535" y="5666822"/>
            <a:ext cx="314895" cy="36949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AF4883E5-37A7-954E-9C8A-108E4C4BDF53}"/>
              </a:ext>
            </a:extLst>
          </p:cNvPr>
          <p:cNvSpPr txBox="1"/>
          <p:nvPr/>
        </p:nvSpPr>
        <p:spPr>
          <a:xfrm>
            <a:off x="7890346" y="5851621"/>
            <a:ext cx="127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32x16 uplinks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40E300E-5F00-4045-A30B-E5C6D1C7D44E}"/>
              </a:ext>
            </a:extLst>
          </p:cNvPr>
          <p:cNvSpPr txBox="1"/>
          <p:nvPr/>
        </p:nvSpPr>
        <p:spPr>
          <a:xfrm>
            <a:off x="7890346" y="5503320"/>
            <a:ext cx="127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8x32 downlinks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C1C84ABF-A104-A642-9B34-1174D3E974A5}"/>
              </a:ext>
            </a:extLst>
          </p:cNvPr>
          <p:cNvCxnSpPr>
            <a:cxnSpLocks/>
          </p:cNvCxnSpPr>
          <p:nvPr/>
        </p:nvCxnSpPr>
        <p:spPr>
          <a:xfrm>
            <a:off x="6252050" y="6199822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A3FB0FC-1515-7E4E-9D93-9DBA1305F829}"/>
              </a:ext>
            </a:extLst>
          </p:cNvPr>
          <p:cNvCxnSpPr/>
          <p:nvPr/>
        </p:nvCxnSpPr>
        <p:spPr>
          <a:xfrm>
            <a:off x="6200576" y="6199822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011362E6-945B-AA4F-BD9A-F40AA66838DB}"/>
              </a:ext>
            </a:extLst>
          </p:cNvPr>
          <p:cNvCxnSpPr/>
          <p:nvPr/>
        </p:nvCxnSpPr>
        <p:spPr>
          <a:xfrm>
            <a:off x="6295953" y="6199822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D2BD5AA-835E-8A46-A5E0-AB43B9B9CED1}"/>
              </a:ext>
            </a:extLst>
          </p:cNvPr>
          <p:cNvGrpSpPr/>
          <p:nvPr/>
        </p:nvGrpSpPr>
        <p:grpSpPr>
          <a:xfrm>
            <a:off x="6508408" y="6036320"/>
            <a:ext cx="175613" cy="356594"/>
            <a:chOff x="1999365" y="4023280"/>
            <a:chExt cx="175613" cy="356594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D8ECC29E-23E7-BF4E-B4E6-33484763C99B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0E5D22FB-9ADA-264D-98A7-2C1A41B5E965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1617DE0-93D6-9F40-AEDC-11F176A97045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FFD7FE20-A5F6-9547-A9C6-F54F3CD991DA}"/>
                </a:ext>
              </a:extLst>
            </p:cNvPr>
            <p:cNvCxnSpPr/>
            <p:nvPr/>
          </p:nvCxnSpPr>
          <p:spPr>
            <a:xfrm>
              <a:off x="2107613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5E90D4D-CD61-344F-AEB0-FCBE13F22613}"/>
              </a:ext>
            </a:extLst>
          </p:cNvPr>
          <p:cNvGrpSpPr/>
          <p:nvPr/>
        </p:nvGrpSpPr>
        <p:grpSpPr>
          <a:xfrm>
            <a:off x="7702623" y="6036320"/>
            <a:ext cx="175613" cy="356594"/>
            <a:chOff x="1999365" y="4023280"/>
            <a:chExt cx="175613" cy="356594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682DF4C3-AE64-C14E-82D5-A999B7BA835C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C73D1CC-EC81-A744-A935-E053E59FC7DD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EC100BE-F2E6-4C4C-8F5A-060CD98B14BF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B08D4B1-0593-C64C-B422-6BCFE8795B6D}"/>
                </a:ext>
              </a:extLst>
            </p:cNvPr>
            <p:cNvCxnSpPr/>
            <p:nvPr/>
          </p:nvCxnSpPr>
          <p:spPr>
            <a:xfrm>
              <a:off x="2115601" y="4184153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903AF5DC-6277-8D44-BC38-C16BB85EB333}"/>
              </a:ext>
            </a:extLst>
          </p:cNvPr>
          <p:cNvSpPr txBox="1"/>
          <p:nvPr/>
        </p:nvSpPr>
        <p:spPr>
          <a:xfrm>
            <a:off x="5839529" y="6441596"/>
            <a:ext cx="2849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24x2 servers (blue </a:t>
            </a:r>
            <a:r>
              <a:rPr lang="en-US" sz="1200" err="1"/>
              <a:t>ToR</a:t>
            </a:r>
            <a:r>
              <a:rPr lang="en-US" sz="1200"/>
              <a:t> x 26), 6 WAN </a:t>
            </a:r>
            <a:r>
              <a:rPr lang="en-US" sz="1200" err="1"/>
              <a:t>ToRs</a:t>
            </a:r>
            <a:endParaRPr lang="en-US" sz="120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059D985-198C-1048-8B07-44FE0AA701D8}"/>
              </a:ext>
            </a:extLst>
          </p:cNvPr>
          <p:cNvSpPr txBox="1"/>
          <p:nvPr/>
        </p:nvSpPr>
        <p:spPr>
          <a:xfrm>
            <a:off x="5771259" y="5450460"/>
            <a:ext cx="594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Spine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EAEBD3E-E9CD-814B-86EC-C29071767F72}"/>
              </a:ext>
            </a:extLst>
          </p:cNvPr>
          <p:cNvSpPr txBox="1"/>
          <p:nvPr/>
        </p:nvSpPr>
        <p:spPr>
          <a:xfrm>
            <a:off x="5639182" y="5970906"/>
            <a:ext cx="594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err="1"/>
              <a:t>ToR</a:t>
            </a:r>
            <a:endParaRPr lang="en-US" sz="1200"/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DDCBFC7B-B636-114C-BD90-3A8A90E8C81E}"/>
              </a:ext>
            </a:extLst>
          </p:cNvPr>
          <p:cNvCxnSpPr/>
          <p:nvPr/>
        </p:nvCxnSpPr>
        <p:spPr>
          <a:xfrm>
            <a:off x="6342005" y="6195644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ABDC46A8-E1DA-074B-8D61-073BC489883F}"/>
              </a:ext>
            </a:extLst>
          </p:cNvPr>
          <p:cNvCxnSpPr/>
          <p:nvPr/>
        </p:nvCxnSpPr>
        <p:spPr>
          <a:xfrm>
            <a:off x="6668341" y="6199822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CEFC0D66-3B42-5D4C-B5FC-2FCDFD81EDB4}"/>
              </a:ext>
            </a:extLst>
          </p:cNvPr>
          <p:cNvCxnSpPr/>
          <p:nvPr/>
        </p:nvCxnSpPr>
        <p:spPr>
          <a:xfrm>
            <a:off x="7861723" y="6199822"/>
            <a:ext cx="3031" cy="19309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Freeform 117">
            <a:extLst>
              <a:ext uri="{FF2B5EF4-FFF2-40B4-BE49-F238E27FC236}">
                <a16:creationId xmlns:a16="http://schemas.microsoft.com/office/drawing/2014/main" id="{00444892-D8BD-704C-8068-264BF54C5C68}"/>
              </a:ext>
            </a:extLst>
          </p:cNvPr>
          <p:cNvSpPr/>
          <p:nvPr/>
        </p:nvSpPr>
        <p:spPr>
          <a:xfrm>
            <a:off x="3706045" y="4214718"/>
            <a:ext cx="4323719" cy="1017346"/>
          </a:xfrm>
          <a:custGeom>
            <a:avLst/>
            <a:gdLst>
              <a:gd name="connsiteX0" fmla="*/ 0 w 4323719"/>
              <a:gd name="connsiteY0" fmla="*/ 1017346 h 1017346"/>
              <a:gd name="connsiteX1" fmla="*/ 36334 w 4323719"/>
              <a:gd name="connsiteY1" fmla="*/ 1011290 h 1017346"/>
              <a:gd name="connsiteX2" fmla="*/ 84779 w 4323719"/>
              <a:gd name="connsiteY2" fmla="*/ 999179 h 1017346"/>
              <a:gd name="connsiteX3" fmla="*/ 157446 w 4323719"/>
              <a:gd name="connsiteY3" fmla="*/ 981012 h 1017346"/>
              <a:gd name="connsiteX4" fmla="*/ 199836 w 4323719"/>
              <a:gd name="connsiteY4" fmla="*/ 968901 h 1017346"/>
              <a:gd name="connsiteX5" fmla="*/ 296726 w 4323719"/>
              <a:gd name="connsiteY5" fmla="*/ 944678 h 1017346"/>
              <a:gd name="connsiteX6" fmla="*/ 375449 w 4323719"/>
              <a:gd name="connsiteY6" fmla="*/ 920456 h 1017346"/>
              <a:gd name="connsiteX7" fmla="*/ 460228 w 4323719"/>
              <a:gd name="connsiteY7" fmla="*/ 896233 h 1017346"/>
              <a:gd name="connsiteX8" fmla="*/ 575285 w 4323719"/>
              <a:gd name="connsiteY8" fmla="*/ 853844 h 1017346"/>
              <a:gd name="connsiteX9" fmla="*/ 599507 w 4323719"/>
              <a:gd name="connsiteY9" fmla="*/ 847788 h 1017346"/>
              <a:gd name="connsiteX10" fmla="*/ 623730 w 4323719"/>
              <a:gd name="connsiteY10" fmla="*/ 835677 h 1017346"/>
              <a:gd name="connsiteX11" fmla="*/ 684286 w 4323719"/>
              <a:gd name="connsiteY11" fmla="*/ 817510 h 1017346"/>
              <a:gd name="connsiteX12" fmla="*/ 708509 w 4323719"/>
              <a:gd name="connsiteY12" fmla="*/ 805399 h 1017346"/>
              <a:gd name="connsiteX13" fmla="*/ 756954 w 4323719"/>
              <a:gd name="connsiteY13" fmla="*/ 787232 h 1017346"/>
              <a:gd name="connsiteX14" fmla="*/ 781176 w 4323719"/>
              <a:gd name="connsiteY14" fmla="*/ 781176 h 1017346"/>
              <a:gd name="connsiteX15" fmla="*/ 847788 w 4323719"/>
              <a:gd name="connsiteY15" fmla="*/ 756954 h 1017346"/>
              <a:gd name="connsiteX16" fmla="*/ 902289 w 4323719"/>
              <a:gd name="connsiteY16" fmla="*/ 738787 h 1017346"/>
              <a:gd name="connsiteX17" fmla="*/ 920456 w 4323719"/>
              <a:gd name="connsiteY17" fmla="*/ 732731 h 1017346"/>
              <a:gd name="connsiteX18" fmla="*/ 993123 w 4323719"/>
              <a:gd name="connsiteY18" fmla="*/ 702453 h 1017346"/>
              <a:gd name="connsiteX19" fmla="*/ 1017346 w 4323719"/>
              <a:gd name="connsiteY19" fmla="*/ 696397 h 1017346"/>
              <a:gd name="connsiteX20" fmla="*/ 1053680 w 4323719"/>
              <a:gd name="connsiteY20" fmla="*/ 678230 h 1017346"/>
              <a:gd name="connsiteX21" fmla="*/ 1108180 w 4323719"/>
              <a:gd name="connsiteY21" fmla="*/ 660063 h 1017346"/>
              <a:gd name="connsiteX22" fmla="*/ 1144514 w 4323719"/>
              <a:gd name="connsiteY22" fmla="*/ 641897 h 1017346"/>
              <a:gd name="connsiteX23" fmla="*/ 1217181 w 4323719"/>
              <a:gd name="connsiteY23" fmla="*/ 617674 h 1017346"/>
              <a:gd name="connsiteX24" fmla="*/ 1235348 w 4323719"/>
              <a:gd name="connsiteY24" fmla="*/ 611618 h 1017346"/>
              <a:gd name="connsiteX25" fmla="*/ 1259571 w 4323719"/>
              <a:gd name="connsiteY25" fmla="*/ 605563 h 1017346"/>
              <a:gd name="connsiteX26" fmla="*/ 1320127 w 4323719"/>
              <a:gd name="connsiteY26" fmla="*/ 587396 h 1017346"/>
              <a:gd name="connsiteX27" fmla="*/ 1344350 w 4323719"/>
              <a:gd name="connsiteY27" fmla="*/ 581340 h 1017346"/>
              <a:gd name="connsiteX28" fmla="*/ 1435184 w 4323719"/>
              <a:gd name="connsiteY28" fmla="*/ 557118 h 1017346"/>
              <a:gd name="connsiteX29" fmla="*/ 1562352 w 4323719"/>
              <a:gd name="connsiteY29" fmla="*/ 526840 h 1017346"/>
              <a:gd name="connsiteX30" fmla="*/ 1586575 w 4323719"/>
              <a:gd name="connsiteY30" fmla="*/ 514728 h 1017346"/>
              <a:gd name="connsiteX31" fmla="*/ 1604742 w 4323719"/>
              <a:gd name="connsiteY31" fmla="*/ 508673 h 1017346"/>
              <a:gd name="connsiteX32" fmla="*/ 1701632 w 4323719"/>
              <a:gd name="connsiteY32" fmla="*/ 484450 h 1017346"/>
              <a:gd name="connsiteX33" fmla="*/ 1756132 w 4323719"/>
              <a:gd name="connsiteY33" fmla="*/ 472339 h 1017346"/>
              <a:gd name="connsiteX34" fmla="*/ 1798522 w 4323719"/>
              <a:gd name="connsiteY34" fmla="*/ 460228 h 1017346"/>
              <a:gd name="connsiteX35" fmla="*/ 1895412 w 4323719"/>
              <a:gd name="connsiteY35" fmla="*/ 442061 h 1017346"/>
              <a:gd name="connsiteX36" fmla="*/ 2004413 w 4323719"/>
              <a:gd name="connsiteY36" fmla="*/ 411783 h 1017346"/>
              <a:gd name="connsiteX37" fmla="*/ 2040747 w 4323719"/>
              <a:gd name="connsiteY37" fmla="*/ 399671 h 1017346"/>
              <a:gd name="connsiteX38" fmla="*/ 2064970 w 4323719"/>
              <a:gd name="connsiteY38" fmla="*/ 393616 h 1017346"/>
              <a:gd name="connsiteX39" fmla="*/ 2149748 w 4323719"/>
              <a:gd name="connsiteY39" fmla="*/ 375449 h 1017346"/>
              <a:gd name="connsiteX40" fmla="*/ 2186082 w 4323719"/>
              <a:gd name="connsiteY40" fmla="*/ 363338 h 1017346"/>
              <a:gd name="connsiteX41" fmla="*/ 2355640 w 4323719"/>
              <a:gd name="connsiteY41" fmla="*/ 320948 h 1017346"/>
              <a:gd name="connsiteX42" fmla="*/ 2422252 w 4323719"/>
              <a:gd name="connsiteY42" fmla="*/ 308837 h 1017346"/>
              <a:gd name="connsiteX43" fmla="*/ 2470697 w 4323719"/>
              <a:gd name="connsiteY43" fmla="*/ 290670 h 1017346"/>
              <a:gd name="connsiteX44" fmla="*/ 2531253 w 4323719"/>
              <a:gd name="connsiteY44" fmla="*/ 278559 h 1017346"/>
              <a:gd name="connsiteX45" fmla="*/ 2555476 w 4323719"/>
              <a:gd name="connsiteY45" fmla="*/ 272503 h 1017346"/>
              <a:gd name="connsiteX46" fmla="*/ 2609976 w 4323719"/>
              <a:gd name="connsiteY46" fmla="*/ 260392 h 1017346"/>
              <a:gd name="connsiteX47" fmla="*/ 2646310 w 4323719"/>
              <a:gd name="connsiteY47" fmla="*/ 248281 h 1017346"/>
              <a:gd name="connsiteX48" fmla="*/ 2706866 w 4323719"/>
              <a:gd name="connsiteY48" fmla="*/ 236169 h 1017346"/>
              <a:gd name="connsiteX49" fmla="*/ 2737144 w 4323719"/>
              <a:gd name="connsiteY49" fmla="*/ 224058 h 1017346"/>
              <a:gd name="connsiteX50" fmla="*/ 2815868 w 4323719"/>
              <a:gd name="connsiteY50" fmla="*/ 205891 h 1017346"/>
              <a:gd name="connsiteX51" fmla="*/ 2834034 w 4323719"/>
              <a:gd name="connsiteY51" fmla="*/ 199836 h 1017346"/>
              <a:gd name="connsiteX52" fmla="*/ 2882480 w 4323719"/>
              <a:gd name="connsiteY52" fmla="*/ 187724 h 1017346"/>
              <a:gd name="connsiteX53" fmla="*/ 2900646 w 4323719"/>
              <a:gd name="connsiteY53" fmla="*/ 181669 h 1017346"/>
              <a:gd name="connsiteX54" fmla="*/ 2936980 w 4323719"/>
              <a:gd name="connsiteY54" fmla="*/ 175613 h 1017346"/>
              <a:gd name="connsiteX55" fmla="*/ 2985425 w 4323719"/>
              <a:gd name="connsiteY55" fmla="*/ 163502 h 1017346"/>
              <a:gd name="connsiteX56" fmla="*/ 3045981 w 4323719"/>
              <a:gd name="connsiteY56" fmla="*/ 157446 h 1017346"/>
              <a:gd name="connsiteX57" fmla="*/ 3136816 w 4323719"/>
              <a:gd name="connsiteY57" fmla="*/ 145335 h 1017346"/>
              <a:gd name="connsiteX58" fmla="*/ 3154983 w 4323719"/>
              <a:gd name="connsiteY58" fmla="*/ 139279 h 1017346"/>
              <a:gd name="connsiteX59" fmla="*/ 3179205 w 4323719"/>
              <a:gd name="connsiteY59" fmla="*/ 133224 h 1017346"/>
              <a:gd name="connsiteX60" fmla="*/ 3306374 w 4323719"/>
              <a:gd name="connsiteY60" fmla="*/ 121112 h 1017346"/>
              <a:gd name="connsiteX61" fmla="*/ 3336652 w 4323719"/>
              <a:gd name="connsiteY61" fmla="*/ 115057 h 1017346"/>
              <a:gd name="connsiteX62" fmla="*/ 3397208 w 4323719"/>
              <a:gd name="connsiteY62" fmla="*/ 102946 h 1017346"/>
              <a:gd name="connsiteX63" fmla="*/ 4075438 w 4323719"/>
              <a:gd name="connsiteY63" fmla="*/ 90834 h 1017346"/>
              <a:gd name="connsiteX64" fmla="*/ 4190495 w 4323719"/>
              <a:gd name="connsiteY64" fmla="*/ 72667 h 1017346"/>
              <a:gd name="connsiteX65" fmla="*/ 4226829 w 4323719"/>
              <a:gd name="connsiteY65" fmla="*/ 60556 h 1017346"/>
              <a:gd name="connsiteX66" fmla="*/ 4263163 w 4323719"/>
              <a:gd name="connsiteY66" fmla="*/ 48445 h 1017346"/>
              <a:gd name="connsiteX67" fmla="*/ 4293441 w 4323719"/>
              <a:gd name="connsiteY67" fmla="*/ 24222 h 1017346"/>
              <a:gd name="connsiteX68" fmla="*/ 4323719 w 4323719"/>
              <a:gd name="connsiteY68" fmla="*/ 0 h 101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4323719" h="1017346">
                <a:moveTo>
                  <a:pt x="0" y="1017346"/>
                </a:moveTo>
                <a:cubicBezTo>
                  <a:pt x="12111" y="1015327"/>
                  <a:pt x="24328" y="1013863"/>
                  <a:pt x="36334" y="1011290"/>
                </a:cubicBezTo>
                <a:cubicBezTo>
                  <a:pt x="52610" y="1007802"/>
                  <a:pt x="68631" y="1003216"/>
                  <a:pt x="84779" y="999179"/>
                </a:cubicBezTo>
                <a:cubicBezTo>
                  <a:pt x="109001" y="993123"/>
                  <a:pt x="133439" y="987871"/>
                  <a:pt x="157446" y="981012"/>
                </a:cubicBezTo>
                <a:cubicBezTo>
                  <a:pt x="171576" y="976975"/>
                  <a:pt x="185616" y="972610"/>
                  <a:pt x="199836" y="968901"/>
                </a:cubicBezTo>
                <a:cubicBezTo>
                  <a:pt x="232049" y="960498"/>
                  <a:pt x="264513" y="953081"/>
                  <a:pt x="296726" y="944678"/>
                </a:cubicBezTo>
                <a:cubicBezTo>
                  <a:pt x="365974" y="926613"/>
                  <a:pt x="312505" y="939339"/>
                  <a:pt x="375449" y="920456"/>
                </a:cubicBezTo>
                <a:cubicBezTo>
                  <a:pt x="403600" y="912011"/>
                  <a:pt x="432077" y="904678"/>
                  <a:pt x="460228" y="896233"/>
                </a:cubicBezTo>
                <a:cubicBezTo>
                  <a:pt x="508196" y="881843"/>
                  <a:pt x="517764" y="874146"/>
                  <a:pt x="575285" y="853844"/>
                </a:cubicBezTo>
                <a:cubicBezTo>
                  <a:pt x="583133" y="851074"/>
                  <a:pt x="591714" y="850710"/>
                  <a:pt x="599507" y="847788"/>
                </a:cubicBezTo>
                <a:cubicBezTo>
                  <a:pt x="607960" y="844618"/>
                  <a:pt x="615229" y="838713"/>
                  <a:pt x="623730" y="835677"/>
                </a:cubicBezTo>
                <a:cubicBezTo>
                  <a:pt x="643576" y="828589"/>
                  <a:pt x="664440" y="824598"/>
                  <a:pt x="684286" y="817510"/>
                </a:cubicBezTo>
                <a:cubicBezTo>
                  <a:pt x="692787" y="814474"/>
                  <a:pt x="700176" y="808871"/>
                  <a:pt x="708509" y="805399"/>
                </a:cubicBezTo>
                <a:cubicBezTo>
                  <a:pt x="724429" y="798766"/>
                  <a:pt x="740593" y="792686"/>
                  <a:pt x="756954" y="787232"/>
                </a:cubicBezTo>
                <a:cubicBezTo>
                  <a:pt x="764849" y="784600"/>
                  <a:pt x="773174" y="783463"/>
                  <a:pt x="781176" y="781176"/>
                </a:cubicBezTo>
                <a:cubicBezTo>
                  <a:pt x="797847" y="776413"/>
                  <a:pt x="841614" y="759133"/>
                  <a:pt x="847788" y="756954"/>
                </a:cubicBezTo>
                <a:cubicBezTo>
                  <a:pt x="865846" y="750581"/>
                  <a:pt x="884122" y="744843"/>
                  <a:pt x="902289" y="738787"/>
                </a:cubicBezTo>
                <a:cubicBezTo>
                  <a:pt x="908345" y="736768"/>
                  <a:pt x="915145" y="736272"/>
                  <a:pt x="920456" y="732731"/>
                </a:cubicBezTo>
                <a:cubicBezTo>
                  <a:pt x="952889" y="711109"/>
                  <a:pt x="936105" y="719997"/>
                  <a:pt x="993123" y="702453"/>
                </a:cubicBezTo>
                <a:cubicBezTo>
                  <a:pt x="1001078" y="700005"/>
                  <a:pt x="1009618" y="699488"/>
                  <a:pt x="1017346" y="696397"/>
                </a:cubicBezTo>
                <a:cubicBezTo>
                  <a:pt x="1029918" y="691368"/>
                  <a:pt x="1041108" y="683259"/>
                  <a:pt x="1053680" y="678230"/>
                </a:cubicBezTo>
                <a:cubicBezTo>
                  <a:pt x="1071460" y="671118"/>
                  <a:pt x="1091052" y="668626"/>
                  <a:pt x="1108180" y="660063"/>
                </a:cubicBezTo>
                <a:cubicBezTo>
                  <a:pt x="1120291" y="654008"/>
                  <a:pt x="1131894" y="646805"/>
                  <a:pt x="1144514" y="641897"/>
                </a:cubicBezTo>
                <a:cubicBezTo>
                  <a:pt x="1168311" y="632643"/>
                  <a:pt x="1192959" y="625748"/>
                  <a:pt x="1217181" y="617674"/>
                </a:cubicBezTo>
                <a:cubicBezTo>
                  <a:pt x="1223237" y="615655"/>
                  <a:pt x="1229155" y="613166"/>
                  <a:pt x="1235348" y="611618"/>
                </a:cubicBezTo>
                <a:cubicBezTo>
                  <a:pt x="1243422" y="609600"/>
                  <a:pt x="1251568" y="607849"/>
                  <a:pt x="1259571" y="605563"/>
                </a:cubicBezTo>
                <a:cubicBezTo>
                  <a:pt x="1279834" y="599774"/>
                  <a:pt x="1299864" y="593186"/>
                  <a:pt x="1320127" y="587396"/>
                </a:cubicBezTo>
                <a:cubicBezTo>
                  <a:pt x="1328130" y="585109"/>
                  <a:pt x="1336395" y="583788"/>
                  <a:pt x="1344350" y="581340"/>
                </a:cubicBezTo>
                <a:cubicBezTo>
                  <a:pt x="1422523" y="557286"/>
                  <a:pt x="1372251" y="567606"/>
                  <a:pt x="1435184" y="557118"/>
                </a:cubicBezTo>
                <a:cubicBezTo>
                  <a:pt x="1584390" y="507383"/>
                  <a:pt x="1379226" y="572622"/>
                  <a:pt x="1562352" y="526840"/>
                </a:cubicBezTo>
                <a:cubicBezTo>
                  <a:pt x="1571110" y="524650"/>
                  <a:pt x="1578277" y="518284"/>
                  <a:pt x="1586575" y="514728"/>
                </a:cubicBezTo>
                <a:cubicBezTo>
                  <a:pt x="1592442" y="512214"/>
                  <a:pt x="1598569" y="510297"/>
                  <a:pt x="1604742" y="508673"/>
                </a:cubicBezTo>
                <a:cubicBezTo>
                  <a:pt x="1636937" y="500201"/>
                  <a:pt x="1669134" y="491672"/>
                  <a:pt x="1701632" y="484450"/>
                </a:cubicBezTo>
                <a:cubicBezTo>
                  <a:pt x="1719799" y="480413"/>
                  <a:pt x="1738078" y="476852"/>
                  <a:pt x="1756132" y="472339"/>
                </a:cubicBezTo>
                <a:cubicBezTo>
                  <a:pt x="1770389" y="468775"/>
                  <a:pt x="1784162" y="463350"/>
                  <a:pt x="1798522" y="460228"/>
                </a:cubicBezTo>
                <a:cubicBezTo>
                  <a:pt x="1830632" y="453248"/>
                  <a:pt x="1895412" y="442061"/>
                  <a:pt x="1895412" y="442061"/>
                </a:cubicBezTo>
                <a:cubicBezTo>
                  <a:pt x="1973951" y="408401"/>
                  <a:pt x="1900058" y="436337"/>
                  <a:pt x="2004413" y="411783"/>
                </a:cubicBezTo>
                <a:cubicBezTo>
                  <a:pt x="2016840" y="408859"/>
                  <a:pt x="2028519" y="403339"/>
                  <a:pt x="2040747" y="399671"/>
                </a:cubicBezTo>
                <a:cubicBezTo>
                  <a:pt x="2048719" y="397279"/>
                  <a:pt x="2056845" y="395421"/>
                  <a:pt x="2064970" y="393616"/>
                </a:cubicBezTo>
                <a:cubicBezTo>
                  <a:pt x="2093183" y="387347"/>
                  <a:pt x="2121710" y="382458"/>
                  <a:pt x="2149748" y="375449"/>
                </a:cubicBezTo>
                <a:cubicBezTo>
                  <a:pt x="2162133" y="372353"/>
                  <a:pt x="2173788" y="366780"/>
                  <a:pt x="2186082" y="363338"/>
                </a:cubicBezTo>
                <a:cubicBezTo>
                  <a:pt x="2235965" y="349371"/>
                  <a:pt x="2301454" y="331785"/>
                  <a:pt x="2355640" y="320948"/>
                </a:cubicBezTo>
                <a:cubicBezTo>
                  <a:pt x="2377770" y="316522"/>
                  <a:pt x="2400048" y="312874"/>
                  <a:pt x="2422252" y="308837"/>
                </a:cubicBezTo>
                <a:cubicBezTo>
                  <a:pt x="2429058" y="306115"/>
                  <a:pt x="2459482" y="293258"/>
                  <a:pt x="2470697" y="290670"/>
                </a:cubicBezTo>
                <a:cubicBezTo>
                  <a:pt x="2490755" y="286041"/>
                  <a:pt x="2511125" y="282872"/>
                  <a:pt x="2531253" y="278559"/>
                </a:cubicBezTo>
                <a:cubicBezTo>
                  <a:pt x="2539391" y="276815"/>
                  <a:pt x="2547366" y="274374"/>
                  <a:pt x="2555476" y="272503"/>
                </a:cubicBezTo>
                <a:cubicBezTo>
                  <a:pt x="2573609" y="268318"/>
                  <a:pt x="2591995" y="265187"/>
                  <a:pt x="2609976" y="260392"/>
                </a:cubicBezTo>
                <a:cubicBezTo>
                  <a:pt x="2622311" y="257103"/>
                  <a:pt x="2633925" y="251377"/>
                  <a:pt x="2646310" y="248281"/>
                </a:cubicBezTo>
                <a:cubicBezTo>
                  <a:pt x="2666280" y="243288"/>
                  <a:pt x="2686976" y="241473"/>
                  <a:pt x="2706866" y="236169"/>
                </a:cubicBezTo>
                <a:cubicBezTo>
                  <a:pt x="2717369" y="233368"/>
                  <a:pt x="2726755" y="227255"/>
                  <a:pt x="2737144" y="224058"/>
                </a:cubicBezTo>
                <a:cubicBezTo>
                  <a:pt x="2802443" y="203966"/>
                  <a:pt x="2765020" y="218603"/>
                  <a:pt x="2815868" y="205891"/>
                </a:cubicBezTo>
                <a:cubicBezTo>
                  <a:pt x="2822060" y="204343"/>
                  <a:pt x="2827876" y="201515"/>
                  <a:pt x="2834034" y="199836"/>
                </a:cubicBezTo>
                <a:cubicBezTo>
                  <a:pt x="2850093" y="195456"/>
                  <a:pt x="2866421" y="192104"/>
                  <a:pt x="2882480" y="187724"/>
                </a:cubicBezTo>
                <a:cubicBezTo>
                  <a:pt x="2888638" y="186045"/>
                  <a:pt x="2894415" y="183054"/>
                  <a:pt x="2900646" y="181669"/>
                </a:cubicBezTo>
                <a:cubicBezTo>
                  <a:pt x="2912632" y="179005"/>
                  <a:pt x="2924974" y="178186"/>
                  <a:pt x="2936980" y="175613"/>
                </a:cubicBezTo>
                <a:cubicBezTo>
                  <a:pt x="2953256" y="172125"/>
                  <a:pt x="2968862" y="165158"/>
                  <a:pt x="2985425" y="163502"/>
                </a:cubicBezTo>
                <a:lnTo>
                  <a:pt x="3045981" y="157446"/>
                </a:lnTo>
                <a:cubicBezTo>
                  <a:pt x="3105396" y="142594"/>
                  <a:pt x="3025585" y="161226"/>
                  <a:pt x="3136816" y="145335"/>
                </a:cubicBezTo>
                <a:cubicBezTo>
                  <a:pt x="3143135" y="144432"/>
                  <a:pt x="3148845" y="141033"/>
                  <a:pt x="3154983" y="139279"/>
                </a:cubicBezTo>
                <a:cubicBezTo>
                  <a:pt x="3162985" y="136993"/>
                  <a:pt x="3170979" y="134489"/>
                  <a:pt x="3179205" y="133224"/>
                </a:cubicBezTo>
                <a:cubicBezTo>
                  <a:pt x="3210197" y="128456"/>
                  <a:pt x="3278877" y="123404"/>
                  <a:pt x="3306374" y="121112"/>
                </a:cubicBezTo>
                <a:cubicBezTo>
                  <a:pt x="3316467" y="119094"/>
                  <a:pt x="3326605" y="117290"/>
                  <a:pt x="3336652" y="115057"/>
                </a:cubicBezTo>
                <a:cubicBezTo>
                  <a:pt x="3361906" y="109445"/>
                  <a:pt x="3368715" y="105320"/>
                  <a:pt x="3397208" y="102946"/>
                </a:cubicBezTo>
                <a:cubicBezTo>
                  <a:pt x="3581642" y="87577"/>
                  <a:pt x="4064423" y="90951"/>
                  <a:pt x="4075438" y="90834"/>
                </a:cubicBezTo>
                <a:cubicBezTo>
                  <a:pt x="4098027" y="87607"/>
                  <a:pt x="4179639" y="76285"/>
                  <a:pt x="4190495" y="72667"/>
                </a:cubicBezTo>
                <a:lnTo>
                  <a:pt x="4226829" y="60556"/>
                </a:lnTo>
                <a:cubicBezTo>
                  <a:pt x="4226834" y="60554"/>
                  <a:pt x="4263159" y="48448"/>
                  <a:pt x="4263163" y="48445"/>
                </a:cubicBezTo>
                <a:cubicBezTo>
                  <a:pt x="4319079" y="11169"/>
                  <a:pt x="4250298" y="58738"/>
                  <a:pt x="4293441" y="24222"/>
                </a:cubicBezTo>
                <a:cubicBezTo>
                  <a:pt x="4331642" y="-6340"/>
                  <a:pt x="4294472" y="29247"/>
                  <a:pt x="432371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>
            <a:extLst>
              <a:ext uri="{FF2B5EF4-FFF2-40B4-BE49-F238E27FC236}">
                <a16:creationId xmlns:a16="http://schemas.microsoft.com/office/drawing/2014/main" id="{4804C471-4046-AA4E-904E-F87AE7659A0E}"/>
              </a:ext>
            </a:extLst>
          </p:cNvPr>
          <p:cNvSpPr/>
          <p:nvPr/>
        </p:nvSpPr>
        <p:spPr>
          <a:xfrm>
            <a:off x="3681823" y="4826336"/>
            <a:ext cx="2398029" cy="508673"/>
          </a:xfrm>
          <a:custGeom>
            <a:avLst/>
            <a:gdLst>
              <a:gd name="connsiteX0" fmla="*/ 0 w 2398029"/>
              <a:gd name="connsiteY0" fmla="*/ 472339 h 508673"/>
              <a:gd name="connsiteX1" fmla="*/ 308837 w 2398029"/>
              <a:gd name="connsiteY1" fmla="*/ 423894 h 508673"/>
              <a:gd name="connsiteX2" fmla="*/ 405727 w 2398029"/>
              <a:gd name="connsiteY2" fmla="*/ 399672 h 508673"/>
              <a:gd name="connsiteX3" fmla="*/ 429949 w 2398029"/>
              <a:gd name="connsiteY3" fmla="*/ 387561 h 508673"/>
              <a:gd name="connsiteX4" fmla="*/ 466283 w 2398029"/>
              <a:gd name="connsiteY4" fmla="*/ 375449 h 508673"/>
              <a:gd name="connsiteX5" fmla="*/ 520784 w 2398029"/>
              <a:gd name="connsiteY5" fmla="*/ 351227 h 508673"/>
              <a:gd name="connsiteX6" fmla="*/ 593451 w 2398029"/>
              <a:gd name="connsiteY6" fmla="*/ 333060 h 508673"/>
              <a:gd name="connsiteX7" fmla="*/ 654007 w 2398029"/>
              <a:gd name="connsiteY7" fmla="*/ 320949 h 508673"/>
              <a:gd name="connsiteX8" fmla="*/ 672174 w 2398029"/>
              <a:gd name="connsiteY8" fmla="*/ 314893 h 508673"/>
              <a:gd name="connsiteX9" fmla="*/ 702452 w 2398029"/>
              <a:gd name="connsiteY9" fmla="*/ 302782 h 508673"/>
              <a:gd name="connsiteX10" fmla="*/ 756953 w 2398029"/>
              <a:gd name="connsiteY10" fmla="*/ 290671 h 508673"/>
              <a:gd name="connsiteX11" fmla="*/ 799343 w 2398029"/>
              <a:gd name="connsiteY11" fmla="*/ 278559 h 508673"/>
              <a:gd name="connsiteX12" fmla="*/ 926511 w 2398029"/>
              <a:gd name="connsiteY12" fmla="*/ 248281 h 508673"/>
              <a:gd name="connsiteX13" fmla="*/ 999178 w 2398029"/>
              <a:gd name="connsiteY13" fmla="*/ 230114 h 508673"/>
              <a:gd name="connsiteX14" fmla="*/ 1047623 w 2398029"/>
              <a:gd name="connsiteY14" fmla="*/ 218003 h 508673"/>
              <a:gd name="connsiteX15" fmla="*/ 1077902 w 2398029"/>
              <a:gd name="connsiteY15" fmla="*/ 211947 h 508673"/>
              <a:gd name="connsiteX16" fmla="*/ 1108180 w 2398029"/>
              <a:gd name="connsiteY16" fmla="*/ 199836 h 508673"/>
              <a:gd name="connsiteX17" fmla="*/ 1132402 w 2398029"/>
              <a:gd name="connsiteY17" fmla="*/ 193781 h 508673"/>
              <a:gd name="connsiteX18" fmla="*/ 1205070 w 2398029"/>
              <a:gd name="connsiteY18" fmla="*/ 181669 h 508673"/>
              <a:gd name="connsiteX19" fmla="*/ 1265626 w 2398029"/>
              <a:gd name="connsiteY19" fmla="*/ 163502 h 508673"/>
              <a:gd name="connsiteX20" fmla="*/ 1314071 w 2398029"/>
              <a:gd name="connsiteY20" fmla="*/ 151391 h 508673"/>
              <a:gd name="connsiteX21" fmla="*/ 1338294 w 2398029"/>
              <a:gd name="connsiteY21" fmla="*/ 145336 h 508673"/>
              <a:gd name="connsiteX22" fmla="*/ 1392794 w 2398029"/>
              <a:gd name="connsiteY22" fmla="*/ 139280 h 508673"/>
              <a:gd name="connsiteX23" fmla="*/ 1441239 w 2398029"/>
              <a:gd name="connsiteY23" fmla="*/ 121113 h 508673"/>
              <a:gd name="connsiteX24" fmla="*/ 1501796 w 2398029"/>
              <a:gd name="connsiteY24" fmla="*/ 109002 h 508673"/>
              <a:gd name="connsiteX25" fmla="*/ 1544185 w 2398029"/>
              <a:gd name="connsiteY25" fmla="*/ 96890 h 508673"/>
              <a:gd name="connsiteX26" fmla="*/ 1598686 w 2398029"/>
              <a:gd name="connsiteY26" fmla="*/ 84779 h 508673"/>
              <a:gd name="connsiteX27" fmla="*/ 1677409 w 2398029"/>
              <a:gd name="connsiteY27" fmla="*/ 60557 h 508673"/>
              <a:gd name="connsiteX28" fmla="*/ 1762188 w 2398029"/>
              <a:gd name="connsiteY28" fmla="*/ 48445 h 508673"/>
              <a:gd name="connsiteX29" fmla="*/ 1804577 w 2398029"/>
              <a:gd name="connsiteY29" fmla="*/ 42390 h 508673"/>
              <a:gd name="connsiteX30" fmla="*/ 1834855 w 2398029"/>
              <a:gd name="connsiteY30" fmla="*/ 30279 h 508673"/>
              <a:gd name="connsiteX31" fmla="*/ 1943856 w 2398029"/>
              <a:gd name="connsiteY31" fmla="*/ 18167 h 508673"/>
              <a:gd name="connsiteX32" fmla="*/ 2071025 w 2398029"/>
              <a:gd name="connsiteY32" fmla="*/ 0 h 508673"/>
              <a:gd name="connsiteX33" fmla="*/ 2313250 w 2398029"/>
              <a:gd name="connsiteY33" fmla="*/ 6056 h 508673"/>
              <a:gd name="connsiteX34" fmla="*/ 2337472 w 2398029"/>
              <a:gd name="connsiteY34" fmla="*/ 18167 h 508673"/>
              <a:gd name="connsiteX35" fmla="*/ 2349584 w 2398029"/>
              <a:gd name="connsiteY35" fmla="*/ 36334 h 508673"/>
              <a:gd name="connsiteX36" fmla="*/ 2379862 w 2398029"/>
              <a:gd name="connsiteY36" fmla="*/ 78724 h 508673"/>
              <a:gd name="connsiteX37" fmla="*/ 2391973 w 2398029"/>
              <a:gd name="connsiteY37" fmla="*/ 121113 h 508673"/>
              <a:gd name="connsiteX38" fmla="*/ 2398029 w 2398029"/>
              <a:gd name="connsiteY38" fmla="*/ 157447 h 508673"/>
              <a:gd name="connsiteX39" fmla="*/ 2391973 w 2398029"/>
              <a:gd name="connsiteY39" fmla="*/ 205892 h 508673"/>
              <a:gd name="connsiteX40" fmla="*/ 2379862 w 2398029"/>
              <a:gd name="connsiteY40" fmla="*/ 242226 h 508673"/>
              <a:gd name="connsiteX41" fmla="*/ 2355639 w 2398029"/>
              <a:gd name="connsiteY41" fmla="*/ 320949 h 508673"/>
              <a:gd name="connsiteX42" fmla="*/ 2343528 w 2398029"/>
              <a:gd name="connsiteY42" fmla="*/ 357283 h 508673"/>
              <a:gd name="connsiteX43" fmla="*/ 2325361 w 2398029"/>
              <a:gd name="connsiteY43" fmla="*/ 381505 h 508673"/>
              <a:gd name="connsiteX44" fmla="*/ 2313250 w 2398029"/>
              <a:gd name="connsiteY44" fmla="*/ 405728 h 508673"/>
              <a:gd name="connsiteX45" fmla="*/ 2301139 w 2398029"/>
              <a:gd name="connsiteY45" fmla="*/ 442061 h 508673"/>
              <a:gd name="connsiteX46" fmla="*/ 2289027 w 2398029"/>
              <a:gd name="connsiteY46" fmla="*/ 460228 h 508673"/>
              <a:gd name="connsiteX47" fmla="*/ 2276916 w 2398029"/>
              <a:gd name="connsiteY47" fmla="*/ 508673 h 50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398029" h="508673">
                <a:moveTo>
                  <a:pt x="0" y="472339"/>
                </a:moveTo>
                <a:cubicBezTo>
                  <a:pt x="102946" y="456191"/>
                  <a:pt x="206265" y="442265"/>
                  <a:pt x="308837" y="423894"/>
                </a:cubicBezTo>
                <a:cubicBezTo>
                  <a:pt x="341606" y="418025"/>
                  <a:pt x="375951" y="414560"/>
                  <a:pt x="405727" y="399672"/>
                </a:cubicBezTo>
                <a:cubicBezTo>
                  <a:pt x="413801" y="395635"/>
                  <a:pt x="421568" y="390914"/>
                  <a:pt x="429949" y="387561"/>
                </a:cubicBezTo>
                <a:cubicBezTo>
                  <a:pt x="441802" y="382820"/>
                  <a:pt x="455661" y="382530"/>
                  <a:pt x="466283" y="375449"/>
                </a:cubicBezTo>
                <a:cubicBezTo>
                  <a:pt x="486856" y="361734"/>
                  <a:pt x="491957" y="356032"/>
                  <a:pt x="520784" y="351227"/>
                </a:cubicBezTo>
                <a:cubicBezTo>
                  <a:pt x="615865" y="335379"/>
                  <a:pt x="497478" y="357053"/>
                  <a:pt x="593451" y="333060"/>
                </a:cubicBezTo>
                <a:cubicBezTo>
                  <a:pt x="613421" y="328067"/>
                  <a:pt x="634478" y="327459"/>
                  <a:pt x="654007" y="320949"/>
                </a:cubicBezTo>
                <a:cubicBezTo>
                  <a:pt x="660063" y="318930"/>
                  <a:pt x="666197" y="317134"/>
                  <a:pt x="672174" y="314893"/>
                </a:cubicBezTo>
                <a:cubicBezTo>
                  <a:pt x="682352" y="311076"/>
                  <a:pt x="692140" y="306219"/>
                  <a:pt x="702452" y="302782"/>
                </a:cubicBezTo>
                <a:cubicBezTo>
                  <a:pt x="721114" y="296561"/>
                  <a:pt x="737740" y="295474"/>
                  <a:pt x="756953" y="290671"/>
                </a:cubicBezTo>
                <a:cubicBezTo>
                  <a:pt x="771210" y="287107"/>
                  <a:pt x="785086" y="282123"/>
                  <a:pt x="799343" y="278559"/>
                </a:cubicBezTo>
                <a:cubicBezTo>
                  <a:pt x="867010" y="261642"/>
                  <a:pt x="804290" y="289017"/>
                  <a:pt x="926511" y="248281"/>
                </a:cubicBezTo>
                <a:cubicBezTo>
                  <a:pt x="965110" y="235416"/>
                  <a:pt x="930352" y="246309"/>
                  <a:pt x="999178" y="230114"/>
                </a:cubicBezTo>
                <a:cubicBezTo>
                  <a:pt x="1015381" y="226301"/>
                  <a:pt x="1031404" y="221746"/>
                  <a:pt x="1047623" y="218003"/>
                </a:cubicBezTo>
                <a:cubicBezTo>
                  <a:pt x="1057652" y="215689"/>
                  <a:pt x="1068043" y="214905"/>
                  <a:pt x="1077902" y="211947"/>
                </a:cubicBezTo>
                <a:cubicBezTo>
                  <a:pt x="1088314" y="208824"/>
                  <a:pt x="1097868" y="203273"/>
                  <a:pt x="1108180" y="199836"/>
                </a:cubicBezTo>
                <a:cubicBezTo>
                  <a:pt x="1116075" y="197204"/>
                  <a:pt x="1124278" y="195586"/>
                  <a:pt x="1132402" y="193781"/>
                </a:cubicBezTo>
                <a:cubicBezTo>
                  <a:pt x="1188892" y="181228"/>
                  <a:pt x="1135551" y="194309"/>
                  <a:pt x="1205070" y="181669"/>
                </a:cubicBezTo>
                <a:cubicBezTo>
                  <a:pt x="1230879" y="176976"/>
                  <a:pt x="1237961" y="171406"/>
                  <a:pt x="1265626" y="163502"/>
                </a:cubicBezTo>
                <a:cubicBezTo>
                  <a:pt x="1281631" y="158929"/>
                  <a:pt x="1297923" y="155428"/>
                  <a:pt x="1314071" y="151391"/>
                </a:cubicBezTo>
                <a:cubicBezTo>
                  <a:pt x="1322145" y="149373"/>
                  <a:pt x="1330022" y="146255"/>
                  <a:pt x="1338294" y="145336"/>
                </a:cubicBezTo>
                <a:lnTo>
                  <a:pt x="1392794" y="139280"/>
                </a:lnTo>
                <a:cubicBezTo>
                  <a:pt x="1454972" y="123735"/>
                  <a:pt x="1377905" y="144863"/>
                  <a:pt x="1441239" y="121113"/>
                </a:cubicBezTo>
                <a:cubicBezTo>
                  <a:pt x="1459483" y="114272"/>
                  <a:pt x="1483646" y="113190"/>
                  <a:pt x="1501796" y="109002"/>
                </a:cubicBezTo>
                <a:cubicBezTo>
                  <a:pt x="1516115" y="105698"/>
                  <a:pt x="1529929" y="100454"/>
                  <a:pt x="1544185" y="96890"/>
                </a:cubicBezTo>
                <a:cubicBezTo>
                  <a:pt x="1562239" y="92376"/>
                  <a:pt x="1580704" y="89574"/>
                  <a:pt x="1598686" y="84779"/>
                </a:cubicBezTo>
                <a:cubicBezTo>
                  <a:pt x="1669661" y="65853"/>
                  <a:pt x="1598915" y="78671"/>
                  <a:pt x="1677409" y="60557"/>
                </a:cubicBezTo>
                <a:cubicBezTo>
                  <a:pt x="1699244" y="55518"/>
                  <a:pt x="1742053" y="51130"/>
                  <a:pt x="1762188" y="48445"/>
                </a:cubicBezTo>
                <a:lnTo>
                  <a:pt x="1804577" y="42390"/>
                </a:lnTo>
                <a:cubicBezTo>
                  <a:pt x="1814670" y="38353"/>
                  <a:pt x="1824263" y="32723"/>
                  <a:pt x="1834855" y="30279"/>
                </a:cubicBezTo>
                <a:cubicBezTo>
                  <a:pt x="1851746" y="26381"/>
                  <a:pt x="1931532" y="20016"/>
                  <a:pt x="1943856" y="18167"/>
                </a:cubicBezTo>
                <a:cubicBezTo>
                  <a:pt x="2096011" y="-4656"/>
                  <a:pt x="1908383" y="14787"/>
                  <a:pt x="2071025" y="0"/>
                </a:cubicBezTo>
                <a:cubicBezTo>
                  <a:pt x="2151767" y="2019"/>
                  <a:pt x="2232670" y="562"/>
                  <a:pt x="2313250" y="6056"/>
                </a:cubicBezTo>
                <a:cubicBezTo>
                  <a:pt x="2322256" y="6670"/>
                  <a:pt x="2330537" y="12388"/>
                  <a:pt x="2337472" y="18167"/>
                </a:cubicBezTo>
                <a:cubicBezTo>
                  <a:pt x="2343063" y="22826"/>
                  <a:pt x="2345354" y="30412"/>
                  <a:pt x="2349584" y="36334"/>
                </a:cubicBezTo>
                <a:cubicBezTo>
                  <a:pt x="2387122" y="88887"/>
                  <a:pt x="2351333" y="35929"/>
                  <a:pt x="2379862" y="78724"/>
                </a:cubicBezTo>
                <a:cubicBezTo>
                  <a:pt x="2385633" y="96037"/>
                  <a:pt x="2388171" y="102106"/>
                  <a:pt x="2391973" y="121113"/>
                </a:cubicBezTo>
                <a:cubicBezTo>
                  <a:pt x="2394381" y="133153"/>
                  <a:pt x="2396010" y="145336"/>
                  <a:pt x="2398029" y="157447"/>
                </a:cubicBezTo>
                <a:cubicBezTo>
                  <a:pt x="2396010" y="173595"/>
                  <a:pt x="2395383" y="189979"/>
                  <a:pt x="2391973" y="205892"/>
                </a:cubicBezTo>
                <a:cubicBezTo>
                  <a:pt x="2389298" y="218375"/>
                  <a:pt x="2382958" y="229841"/>
                  <a:pt x="2379862" y="242226"/>
                </a:cubicBezTo>
                <a:cubicBezTo>
                  <a:pt x="2359510" y="323636"/>
                  <a:pt x="2377593" y="260576"/>
                  <a:pt x="2355639" y="320949"/>
                </a:cubicBezTo>
                <a:cubicBezTo>
                  <a:pt x="2351276" y="332947"/>
                  <a:pt x="2351188" y="347070"/>
                  <a:pt x="2343528" y="357283"/>
                </a:cubicBezTo>
                <a:cubicBezTo>
                  <a:pt x="2337472" y="365357"/>
                  <a:pt x="2330710" y="372946"/>
                  <a:pt x="2325361" y="381505"/>
                </a:cubicBezTo>
                <a:cubicBezTo>
                  <a:pt x="2320577" y="389160"/>
                  <a:pt x="2316603" y="397346"/>
                  <a:pt x="2313250" y="405728"/>
                </a:cubicBezTo>
                <a:cubicBezTo>
                  <a:pt x="2308509" y="417581"/>
                  <a:pt x="2308221" y="431439"/>
                  <a:pt x="2301139" y="442061"/>
                </a:cubicBezTo>
                <a:lnTo>
                  <a:pt x="2289027" y="460228"/>
                </a:lnTo>
                <a:cubicBezTo>
                  <a:pt x="2275639" y="500392"/>
                  <a:pt x="2276916" y="483796"/>
                  <a:pt x="2276916" y="50867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>
            <a:extLst>
              <a:ext uri="{FF2B5EF4-FFF2-40B4-BE49-F238E27FC236}">
                <a16:creationId xmlns:a16="http://schemas.microsoft.com/office/drawing/2014/main" id="{F101FF42-5496-5441-A0BC-1F31E62A2BBB}"/>
              </a:ext>
            </a:extLst>
          </p:cNvPr>
          <p:cNvSpPr/>
          <p:nvPr/>
        </p:nvSpPr>
        <p:spPr>
          <a:xfrm>
            <a:off x="6140408" y="4353997"/>
            <a:ext cx="1877245" cy="993124"/>
          </a:xfrm>
          <a:custGeom>
            <a:avLst/>
            <a:gdLst>
              <a:gd name="connsiteX0" fmla="*/ 0 w 1877245"/>
              <a:gd name="connsiteY0" fmla="*/ 993124 h 993124"/>
              <a:gd name="connsiteX1" fmla="*/ 24222 w 1877245"/>
              <a:gd name="connsiteY1" fmla="*/ 502618 h 993124"/>
              <a:gd name="connsiteX2" fmla="*/ 66612 w 1877245"/>
              <a:gd name="connsiteY2" fmla="*/ 393616 h 993124"/>
              <a:gd name="connsiteX3" fmla="*/ 84779 w 1877245"/>
              <a:gd name="connsiteY3" fmla="*/ 363338 h 993124"/>
              <a:gd name="connsiteX4" fmla="*/ 115057 w 1877245"/>
              <a:gd name="connsiteY4" fmla="*/ 333060 h 993124"/>
              <a:gd name="connsiteX5" fmla="*/ 187724 w 1877245"/>
              <a:gd name="connsiteY5" fmla="*/ 320949 h 993124"/>
              <a:gd name="connsiteX6" fmla="*/ 266448 w 1877245"/>
              <a:gd name="connsiteY6" fmla="*/ 308837 h 993124"/>
              <a:gd name="connsiteX7" fmla="*/ 290670 w 1877245"/>
              <a:gd name="connsiteY7" fmla="*/ 302782 h 993124"/>
              <a:gd name="connsiteX8" fmla="*/ 351226 w 1877245"/>
              <a:gd name="connsiteY8" fmla="*/ 296726 h 993124"/>
              <a:gd name="connsiteX9" fmla="*/ 502617 w 1877245"/>
              <a:gd name="connsiteY9" fmla="*/ 278559 h 993124"/>
              <a:gd name="connsiteX10" fmla="*/ 563173 w 1877245"/>
              <a:gd name="connsiteY10" fmla="*/ 266448 h 993124"/>
              <a:gd name="connsiteX11" fmla="*/ 629785 w 1877245"/>
              <a:gd name="connsiteY11" fmla="*/ 260392 h 993124"/>
              <a:gd name="connsiteX12" fmla="*/ 817510 w 1877245"/>
              <a:gd name="connsiteY12" fmla="*/ 236170 h 993124"/>
              <a:gd name="connsiteX13" fmla="*/ 872011 w 1877245"/>
              <a:gd name="connsiteY13" fmla="*/ 224059 h 993124"/>
              <a:gd name="connsiteX14" fmla="*/ 932567 w 1877245"/>
              <a:gd name="connsiteY14" fmla="*/ 211947 h 993124"/>
              <a:gd name="connsiteX15" fmla="*/ 956789 w 1877245"/>
              <a:gd name="connsiteY15" fmla="*/ 205892 h 993124"/>
              <a:gd name="connsiteX16" fmla="*/ 987067 w 1877245"/>
              <a:gd name="connsiteY16" fmla="*/ 199836 h 993124"/>
              <a:gd name="connsiteX17" fmla="*/ 1029457 w 1877245"/>
              <a:gd name="connsiteY17" fmla="*/ 187725 h 993124"/>
              <a:gd name="connsiteX18" fmla="*/ 1138458 w 1877245"/>
              <a:gd name="connsiteY18" fmla="*/ 169558 h 993124"/>
              <a:gd name="connsiteX19" fmla="*/ 1168736 w 1877245"/>
              <a:gd name="connsiteY19" fmla="*/ 163502 h 993124"/>
              <a:gd name="connsiteX20" fmla="*/ 1205070 w 1877245"/>
              <a:gd name="connsiteY20" fmla="*/ 157447 h 993124"/>
              <a:gd name="connsiteX21" fmla="*/ 1271682 w 1877245"/>
              <a:gd name="connsiteY21" fmla="*/ 145335 h 993124"/>
              <a:gd name="connsiteX22" fmla="*/ 1332238 w 1877245"/>
              <a:gd name="connsiteY22" fmla="*/ 133224 h 993124"/>
              <a:gd name="connsiteX23" fmla="*/ 1356461 w 1877245"/>
              <a:gd name="connsiteY23" fmla="*/ 127169 h 993124"/>
              <a:gd name="connsiteX24" fmla="*/ 1392795 w 1877245"/>
              <a:gd name="connsiteY24" fmla="*/ 121113 h 993124"/>
              <a:gd name="connsiteX25" fmla="*/ 1423073 w 1877245"/>
              <a:gd name="connsiteY25" fmla="*/ 115057 h 993124"/>
              <a:gd name="connsiteX26" fmla="*/ 1489685 w 1877245"/>
              <a:gd name="connsiteY26" fmla="*/ 96890 h 993124"/>
              <a:gd name="connsiteX27" fmla="*/ 1532074 w 1877245"/>
              <a:gd name="connsiteY27" fmla="*/ 90835 h 993124"/>
              <a:gd name="connsiteX28" fmla="*/ 1604742 w 1877245"/>
              <a:gd name="connsiteY28" fmla="*/ 78724 h 993124"/>
              <a:gd name="connsiteX29" fmla="*/ 1677409 w 1877245"/>
              <a:gd name="connsiteY29" fmla="*/ 72668 h 993124"/>
              <a:gd name="connsiteX30" fmla="*/ 1737966 w 1877245"/>
              <a:gd name="connsiteY30" fmla="*/ 60557 h 993124"/>
              <a:gd name="connsiteX31" fmla="*/ 1816689 w 1877245"/>
              <a:gd name="connsiteY31" fmla="*/ 42390 h 993124"/>
              <a:gd name="connsiteX32" fmla="*/ 1853022 w 1877245"/>
              <a:gd name="connsiteY32" fmla="*/ 18167 h 993124"/>
              <a:gd name="connsiteX33" fmla="*/ 1877245 w 1877245"/>
              <a:gd name="connsiteY33" fmla="*/ 0 h 99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877245" h="993124">
                <a:moveTo>
                  <a:pt x="0" y="993124"/>
                </a:moveTo>
                <a:cubicBezTo>
                  <a:pt x="8074" y="829622"/>
                  <a:pt x="6144" y="665318"/>
                  <a:pt x="24222" y="502618"/>
                </a:cubicBezTo>
                <a:cubicBezTo>
                  <a:pt x="28527" y="463872"/>
                  <a:pt x="52734" y="430047"/>
                  <a:pt x="66612" y="393616"/>
                </a:cubicBezTo>
                <a:cubicBezTo>
                  <a:pt x="79998" y="358478"/>
                  <a:pt x="63211" y="390297"/>
                  <a:pt x="84779" y="363338"/>
                </a:cubicBezTo>
                <a:cubicBezTo>
                  <a:pt x="100929" y="343151"/>
                  <a:pt x="90832" y="345172"/>
                  <a:pt x="115057" y="333060"/>
                </a:cubicBezTo>
                <a:cubicBezTo>
                  <a:pt x="135349" y="322914"/>
                  <a:pt x="170449" y="322868"/>
                  <a:pt x="187724" y="320949"/>
                </a:cubicBezTo>
                <a:cubicBezTo>
                  <a:pt x="229872" y="306899"/>
                  <a:pt x="184490" y="320545"/>
                  <a:pt x="266448" y="308837"/>
                </a:cubicBezTo>
                <a:cubicBezTo>
                  <a:pt x="274687" y="307660"/>
                  <a:pt x="282431" y="303959"/>
                  <a:pt x="290670" y="302782"/>
                </a:cubicBezTo>
                <a:cubicBezTo>
                  <a:pt x="310752" y="299913"/>
                  <a:pt x="331144" y="299595"/>
                  <a:pt x="351226" y="296726"/>
                </a:cubicBezTo>
                <a:cubicBezTo>
                  <a:pt x="497246" y="275866"/>
                  <a:pt x="330633" y="290844"/>
                  <a:pt x="502617" y="278559"/>
                </a:cubicBezTo>
                <a:cubicBezTo>
                  <a:pt x="522802" y="274522"/>
                  <a:pt x="542795" y="269359"/>
                  <a:pt x="563173" y="266448"/>
                </a:cubicBezTo>
                <a:cubicBezTo>
                  <a:pt x="585244" y="263295"/>
                  <a:pt x="607626" y="262854"/>
                  <a:pt x="629785" y="260392"/>
                </a:cubicBezTo>
                <a:cubicBezTo>
                  <a:pt x="696121" y="253021"/>
                  <a:pt x="754534" y="247621"/>
                  <a:pt x="817510" y="236170"/>
                </a:cubicBezTo>
                <a:cubicBezTo>
                  <a:pt x="880922" y="224640"/>
                  <a:pt x="817609" y="235717"/>
                  <a:pt x="872011" y="224059"/>
                </a:cubicBezTo>
                <a:cubicBezTo>
                  <a:pt x="892139" y="219746"/>
                  <a:pt x="912596" y="216939"/>
                  <a:pt x="932567" y="211947"/>
                </a:cubicBezTo>
                <a:cubicBezTo>
                  <a:pt x="940641" y="209929"/>
                  <a:pt x="948665" y="207697"/>
                  <a:pt x="956789" y="205892"/>
                </a:cubicBezTo>
                <a:cubicBezTo>
                  <a:pt x="966836" y="203659"/>
                  <a:pt x="977082" y="202332"/>
                  <a:pt x="987067" y="199836"/>
                </a:cubicBezTo>
                <a:cubicBezTo>
                  <a:pt x="1050602" y="183951"/>
                  <a:pt x="950183" y="204711"/>
                  <a:pt x="1029457" y="187725"/>
                </a:cubicBezTo>
                <a:cubicBezTo>
                  <a:pt x="1129484" y="166292"/>
                  <a:pt x="1050998" y="183014"/>
                  <a:pt x="1138458" y="169558"/>
                </a:cubicBezTo>
                <a:cubicBezTo>
                  <a:pt x="1148631" y="167993"/>
                  <a:pt x="1158609" y="165343"/>
                  <a:pt x="1168736" y="163502"/>
                </a:cubicBezTo>
                <a:cubicBezTo>
                  <a:pt x="1180816" y="161306"/>
                  <a:pt x="1192959" y="159465"/>
                  <a:pt x="1205070" y="157447"/>
                </a:cubicBezTo>
                <a:cubicBezTo>
                  <a:pt x="1244046" y="144454"/>
                  <a:pt x="1203212" y="156747"/>
                  <a:pt x="1271682" y="145335"/>
                </a:cubicBezTo>
                <a:cubicBezTo>
                  <a:pt x="1291987" y="141951"/>
                  <a:pt x="1312267" y="138216"/>
                  <a:pt x="1332238" y="133224"/>
                </a:cubicBezTo>
                <a:cubicBezTo>
                  <a:pt x="1340312" y="131206"/>
                  <a:pt x="1348300" y="128801"/>
                  <a:pt x="1356461" y="127169"/>
                </a:cubicBezTo>
                <a:cubicBezTo>
                  <a:pt x="1368501" y="124761"/>
                  <a:pt x="1380715" y="123310"/>
                  <a:pt x="1392795" y="121113"/>
                </a:cubicBezTo>
                <a:cubicBezTo>
                  <a:pt x="1402922" y="119272"/>
                  <a:pt x="1413088" y="117553"/>
                  <a:pt x="1423073" y="115057"/>
                </a:cubicBezTo>
                <a:cubicBezTo>
                  <a:pt x="1462475" y="105207"/>
                  <a:pt x="1420852" y="106722"/>
                  <a:pt x="1489685" y="96890"/>
                </a:cubicBezTo>
                <a:cubicBezTo>
                  <a:pt x="1503815" y="94872"/>
                  <a:pt x="1517995" y="93181"/>
                  <a:pt x="1532074" y="90835"/>
                </a:cubicBezTo>
                <a:cubicBezTo>
                  <a:pt x="1577190" y="83316"/>
                  <a:pt x="1550996" y="84381"/>
                  <a:pt x="1604742" y="78724"/>
                </a:cubicBezTo>
                <a:cubicBezTo>
                  <a:pt x="1628915" y="76180"/>
                  <a:pt x="1653251" y="75352"/>
                  <a:pt x="1677409" y="72668"/>
                </a:cubicBezTo>
                <a:cubicBezTo>
                  <a:pt x="1716403" y="68335"/>
                  <a:pt x="1705593" y="67494"/>
                  <a:pt x="1737966" y="60557"/>
                </a:cubicBezTo>
                <a:cubicBezTo>
                  <a:pt x="1812795" y="44522"/>
                  <a:pt x="1776508" y="55782"/>
                  <a:pt x="1816689" y="42390"/>
                </a:cubicBezTo>
                <a:cubicBezTo>
                  <a:pt x="1828800" y="34316"/>
                  <a:pt x="1842729" y="28459"/>
                  <a:pt x="1853022" y="18167"/>
                </a:cubicBezTo>
                <a:cubicBezTo>
                  <a:pt x="1868326" y="2865"/>
                  <a:pt x="1860027" y="8609"/>
                  <a:pt x="187724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>
            <a:extLst>
              <a:ext uri="{FF2B5EF4-FFF2-40B4-BE49-F238E27FC236}">
                <a16:creationId xmlns:a16="http://schemas.microsoft.com/office/drawing/2014/main" id="{86CEF968-E07A-A64D-A9AE-7B433C0DC860}"/>
              </a:ext>
            </a:extLst>
          </p:cNvPr>
          <p:cNvSpPr/>
          <p:nvPr/>
        </p:nvSpPr>
        <p:spPr>
          <a:xfrm>
            <a:off x="3687878" y="4983783"/>
            <a:ext cx="2228472" cy="423894"/>
          </a:xfrm>
          <a:custGeom>
            <a:avLst/>
            <a:gdLst>
              <a:gd name="connsiteX0" fmla="*/ 0 w 2228472"/>
              <a:gd name="connsiteY0" fmla="*/ 423894 h 423894"/>
              <a:gd name="connsiteX1" fmla="*/ 1047624 w 2228472"/>
              <a:gd name="connsiteY1" fmla="*/ 242225 h 423894"/>
              <a:gd name="connsiteX2" fmla="*/ 1205070 w 2228472"/>
              <a:gd name="connsiteY2" fmla="*/ 199836 h 423894"/>
              <a:gd name="connsiteX3" fmla="*/ 1271682 w 2228472"/>
              <a:gd name="connsiteY3" fmla="*/ 187724 h 423894"/>
              <a:gd name="connsiteX4" fmla="*/ 1350405 w 2228472"/>
              <a:gd name="connsiteY4" fmla="*/ 163502 h 423894"/>
              <a:gd name="connsiteX5" fmla="*/ 1417017 w 2228472"/>
              <a:gd name="connsiteY5" fmla="*/ 145335 h 423894"/>
              <a:gd name="connsiteX6" fmla="*/ 1459407 w 2228472"/>
              <a:gd name="connsiteY6" fmla="*/ 133224 h 423894"/>
              <a:gd name="connsiteX7" fmla="*/ 1519963 w 2228472"/>
              <a:gd name="connsiteY7" fmla="*/ 121112 h 423894"/>
              <a:gd name="connsiteX8" fmla="*/ 1568408 w 2228472"/>
              <a:gd name="connsiteY8" fmla="*/ 109001 h 423894"/>
              <a:gd name="connsiteX9" fmla="*/ 1635020 w 2228472"/>
              <a:gd name="connsiteY9" fmla="*/ 96890 h 423894"/>
              <a:gd name="connsiteX10" fmla="*/ 1653187 w 2228472"/>
              <a:gd name="connsiteY10" fmla="*/ 90834 h 423894"/>
              <a:gd name="connsiteX11" fmla="*/ 1707688 w 2228472"/>
              <a:gd name="connsiteY11" fmla="*/ 78723 h 423894"/>
              <a:gd name="connsiteX12" fmla="*/ 1750077 w 2228472"/>
              <a:gd name="connsiteY12" fmla="*/ 66612 h 423894"/>
              <a:gd name="connsiteX13" fmla="*/ 1798522 w 2228472"/>
              <a:gd name="connsiteY13" fmla="*/ 60556 h 423894"/>
              <a:gd name="connsiteX14" fmla="*/ 1925690 w 2228472"/>
              <a:gd name="connsiteY14" fmla="*/ 36334 h 423894"/>
              <a:gd name="connsiteX15" fmla="*/ 1962024 w 2228472"/>
              <a:gd name="connsiteY15" fmla="*/ 30278 h 423894"/>
              <a:gd name="connsiteX16" fmla="*/ 1992302 w 2228472"/>
              <a:gd name="connsiteY16" fmla="*/ 24222 h 423894"/>
              <a:gd name="connsiteX17" fmla="*/ 2034692 w 2228472"/>
              <a:gd name="connsiteY17" fmla="*/ 18167 h 423894"/>
              <a:gd name="connsiteX18" fmla="*/ 2052858 w 2228472"/>
              <a:gd name="connsiteY18" fmla="*/ 12111 h 423894"/>
              <a:gd name="connsiteX19" fmla="*/ 2095248 w 2228472"/>
              <a:gd name="connsiteY19" fmla="*/ 0 h 423894"/>
              <a:gd name="connsiteX20" fmla="*/ 2137637 w 2228472"/>
              <a:gd name="connsiteY20" fmla="*/ 12111 h 423894"/>
              <a:gd name="connsiteX21" fmla="*/ 2155804 w 2228472"/>
              <a:gd name="connsiteY21" fmla="*/ 24222 h 423894"/>
              <a:gd name="connsiteX22" fmla="*/ 2204249 w 2228472"/>
              <a:gd name="connsiteY22" fmla="*/ 84779 h 423894"/>
              <a:gd name="connsiteX23" fmla="*/ 2216360 w 2228472"/>
              <a:gd name="connsiteY23" fmla="*/ 109001 h 423894"/>
              <a:gd name="connsiteX24" fmla="*/ 2228472 w 2228472"/>
              <a:gd name="connsiteY24" fmla="*/ 145335 h 423894"/>
              <a:gd name="connsiteX25" fmla="*/ 2222416 w 2228472"/>
              <a:gd name="connsiteY25" fmla="*/ 205891 h 423894"/>
              <a:gd name="connsiteX26" fmla="*/ 2210305 w 2228472"/>
              <a:gd name="connsiteY26" fmla="*/ 242225 h 423894"/>
              <a:gd name="connsiteX27" fmla="*/ 2198194 w 2228472"/>
              <a:gd name="connsiteY27" fmla="*/ 278559 h 423894"/>
              <a:gd name="connsiteX28" fmla="*/ 2192138 w 2228472"/>
              <a:gd name="connsiteY28" fmla="*/ 296726 h 423894"/>
              <a:gd name="connsiteX29" fmla="*/ 2186082 w 2228472"/>
              <a:gd name="connsiteY29" fmla="*/ 320948 h 423894"/>
              <a:gd name="connsiteX30" fmla="*/ 2186082 w 2228472"/>
              <a:gd name="connsiteY30" fmla="*/ 363338 h 42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228472" h="423894">
                <a:moveTo>
                  <a:pt x="0" y="423894"/>
                </a:moveTo>
                <a:lnTo>
                  <a:pt x="1047624" y="242225"/>
                </a:lnTo>
                <a:cubicBezTo>
                  <a:pt x="1101059" y="232290"/>
                  <a:pt x="1152259" y="212682"/>
                  <a:pt x="1205070" y="199836"/>
                </a:cubicBezTo>
                <a:cubicBezTo>
                  <a:pt x="1226999" y="194502"/>
                  <a:pt x="1249728" y="192951"/>
                  <a:pt x="1271682" y="187724"/>
                </a:cubicBezTo>
                <a:cubicBezTo>
                  <a:pt x="1339521" y="171572"/>
                  <a:pt x="1311892" y="175055"/>
                  <a:pt x="1350405" y="163502"/>
                </a:cubicBezTo>
                <a:cubicBezTo>
                  <a:pt x="1430994" y="139326"/>
                  <a:pt x="1361437" y="160493"/>
                  <a:pt x="1417017" y="145335"/>
                </a:cubicBezTo>
                <a:cubicBezTo>
                  <a:pt x="1431195" y="141468"/>
                  <a:pt x="1445102" y="136590"/>
                  <a:pt x="1459407" y="133224"/>
                </a:cubicBezTo>
                <a:cubicBezTo>
                  <a:pt x="1479445" y="128509"/>
                  <a:pt x="1499868" y="125578"/>
                  <a:pt x="1519963" y="121112"/>
                </a:cubicBezTo>
                <a:cubicBezTo>
                  <a:pt x="1536212" y="117501"/>
                  <a:pt x="1552031" y="111979"/>
                  <a:pt x="1568408" y="109001"/>
                </a:cubicBezTo>
                <a:cubicBezTo>
                  <a:pt x="1590612" y="104964"/>
                  <a:pt x="1612953" y="101619"/>
                  <a:pt x="1635020" y="96890"/>
                </a:cubicBezTo>
                <a:cubicBezTo>
                  <a:pt x="1641262" y="95553"/>
                  <a:pt x="1646994" y="92382"/>
                  <a:pt x="1653187" y="90834"/>
                </a:cubicBezTo>
                <a:cubicBezTo>
                  <a:pt x="1671241" y="86320"/>
                  <a:pt x="1689634" y="83237"/>
                  <a:pt x="1707688" y="78723"/>
                </a:cubicBezTo>
                <a:cubicBezTo>
                  <a:pt x="1736502" y="71519"/>
                  <a:pt x="1716072" y="72279"/>
                  <a:pt x="1750077" y="66612"/>
                </a:cubicBezTo>
                <a:cubicBezTo>
                  <a:pt x="1766130" y="63937"/>
                  <a:pt x="1782485" y="63321"/>
                  <a:pt x="1798522" y="60556"/>
                </a:cubicBezTo>
                <a:cubicBezTo>
                  <a:pt x="1841046" y="53224"/>
                  <a:pt x="1883260" y="44191"/>
                  <a:pt x="1925690" y="36334"/>
                </a:cubicBezTo>
                <a:cubicBezTo>
                  <a:pt x="1937763" y="34098"/>
                  <a:pt x="1949984" y="32686"/>
                  <a:pt x="1962024" y="30278"/>
                </a:cubicBezTo>
                <a:cubicBezTo>
                  <a:pt x="1972117" y="28259"/>
                  <a:pt x="1982149" y="25914"/>
                  <a:pt x="1992302" y="24222"/>
                </a:cubicBezTo>
                <a:cubicBezTo>
                  <a:pt x="2006381" y="21876"/>
                  <a:pt x="2020562" y="20185"/>
                  <a:pt x="2034692" y="18167"/>
                </a:cubicBezTo>
                <a:cubicBezTo>
                  <a:pt x="2040747" y="16148"/>
                  <a:pt x="2046721" y="13865"/>
                  <a:pt x="2052858" y="12111"/>
                </a:cubicBezTo>
                <a:cubicBezTo>
                  <a:pt x="2106119" y="-3107"/>
                  <a:pt x="2051664" y="14526"/>
                  <a:pt x="2095248" y="0"/>
                </a:cubicBezTo>
                <a:cubicBezTo>
                  <a:pt x="2103014" y="1941"/>
                  <a:pt x="2128946" y="7766"/>
                  <a:pt x="2137637" y="12111"/>
                </a:cubicBezTo>
                <a:cubicBezTo>
                  <a:pt x="2144147" y="15366"/>
                  <a:pt x="2150278" y="19486"/>
                  <a:pt x="2155804" y="24222"/>
                </a:cubicBezTo>
                <a:cubicBezTo>
                  <a:pt x="2175519" y="41120"/>
                  <a:pt x="2192560" y="61401"/>
                  <a:pt x="2204249" y="84779"/>
                </a:cubicBezTo>
                <a:cubicBezTo>
                  <a:pt x="2208286" y="92853"/>
                  <a:pt x="2213007" y="100620"/>
                  <a:pt x="2216360" y="109001"/>
                </a:cubicBezTo>
                <a:cubicBezTo>
                  <a:pt x="2221101" y="120854"/>
                  <a:pt x="2228472" y="145335"/>
                  <a:pt x="2228472" y="145335"/>
                </a:cubicBezTo>
                <a:cubicBezTo>
                  <a:pt x="2226453" y="165520"/>
                  <a:pt x="2226155" y="185952"/>
                  <a:pt x="2222416" y="205891"/>
                </a:cubicBezTo>
                <a:cubicBezTo>
                  <a:pt x="2220063" y="218439"/>
                  <a:pt x="2214342" y="230114"/>
                  <a:pt x="2210305" y="242225"/>
                </a:cubicBezTo>
                <a:lnTo>
                  <a:pt x="2198194" y="278559"/>
                </a:lnTo>
                <a:cubicBezTo>
                  <a:pt x="2196175" y="284615"/>
                  <a:pt x="2193686" y="290533"/>
                  <a:pt x="2192138" y="296726"/>
                </a:cubicBezTo>
                <a:cubicBezTo>
                  <a:pt x="2190119" y="304800"/>
                  <a:pt x="2186836" y="312660"/>
                  <a:pt x="2186082" y="320948"/>
                </a:cubicBezTo>
                <a:cubicBezTo>
                  <a:pt x="2184803" y="335020"/>
                  <a:pt x="2186082" y="349208"/>
                  <a:pt x="2186082" y="36333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>
            <a:extLst>
              <a:ext uri="{FF2B5EF4-FFF2-40B4-BE49-F238E27FC236}">
                <a16:creationId xmlns:a16="http://schemas.microsoft.com/office/drawing/2014/main" id="{C158A0B7-1587-A942-BDBA-D2141F54775E}"/>
              </a:ext>
            </a:extLst>
          </p:cNvPr>
          <p:cNvSpPr/>
          <p:nvPr/>
        </p:nvSpPr>
        <p:spPr>
          <a:xfrm>
            <a:off x="6188853" y="4493277"/>
            <a:ext cx="1840911" cy="829621"/>
          </a:xfrm>
          <a:custGeom>
            <a:avLst/>
            <a:gdLst>
              <a:gd name="connsiteX0" fmla="*/ 0 w 1840911"/>
              <a:gd name="connsiteY0" fmla="*/ 829621 h 829621"/>
              <a:gd name="connsiteX1" fmla="*/ 6056 w 1840911"/>
              <a:gd name="connsiteY1" fmla="*/ 708508 h 829621"/>
              <a:gd name="connsiteX2" fmla="*/ 12111 w 1840911"/>
              <a:gd name="connsiteY2" fmla="*/ 660063 h 829621"/>
              <a:gd name="connsiteX3" fmla="*/ 18167 w 1840911"/>
              <a:gd name="connsiteY3" fmla="*/ 587396 h 829621"/>
              <a:gd name="connsiteX4" fmla="*/ 30278 w 1840911"/>
              <a:gd name="connsiteY4" fmla="*/ 545006 h 829621"/>
              <a:gd name="connsiteX5" fmla="*/ 36334 w 1840911"/>
              <a:gd name="connsiteY5" fmla="*/ 502617 h 829621"/>
              <a:gd name="connsiteX6" fmla="*/ 48445 w 1840911"/>
              <a:gd name="connsiteY6" fmla="*/ 454172 h 829621"/>
              <a:gd name="connsiteX7" fmla="*/ 66612 w 1840911"/>
              <a:gd name="connsiteY7" fmla="*/ 405727 h 829621"/>
              <a:gd name="connsiteX8" fmla="*/ 72668 w 1840911"/>
              <a:gd name="connsiteY8" fmla="*/ 387560 h 829621"/>
              <a:gd name="connsiteX9" fmla="*/ 102946 w 1840911"/>
              <a:gd name="connsiteY9" fmla="*/ 357282 h 829621"/>
              <a:gd name="connsiteX10" fmla="*/ 139279 w 1840911"/>
              <a:gd name="connsiteY10" fmla="*/ 345171 h 829621"/>
              <a:gd name="connsiteX11" fmla="*/ 193780 w 1840911"/>
              <a:gd name="connsiteY11" fmla="*/ 327004 h 829621"/>
              <a:gd name="connsiteX12" fmla="*/ 211947 w 1840911"/>
              <a:gd name="connsiteY12" fmla="*/ 320948 h 829621"/>
              <a:gd name="connsiteX13" fmla="*/ 242225 w 1840911"/>
              <a:gd name="connsiteY13" fmla="*/ 308837 h 829621"/>
              <a:gd name="connsiteX14" fmla="*/ 266448 w 1840911"/>
              <a:gd name="connsiteY14" fmla="*/ 302781 h 829621"/>
              <a:gd name="connsiteX15" fmla="*/ 284615 w 1840911"/>
              <a:gd name="connsiteY15" fmla="*/ 296726 h 829621"/>
              <a:gd name="connsiteX16" fmla="*/ 314893 w 1840911"/>
              <a:gd name="connsiteY16" fmla="*/ 290670 h 829621"/>
              <a:gd name="connsiteX17" fmla="*/ 333060 w 1840911"/>
              <a:gd name="connsiteY17" fmla="*/ 284614 h 829621"/>
              <a:gd name="connsiteX18" fmla="*/ 466283 w 1840911"/>
              <a:gd name="connsiteY18" fmla="*/ 266448 h 829621"/>
              <a:gd name="connsiteX19" fmla="*/ 654008 w 1840911"/>
              <a:gd name="connsiteY19" fmla="*/ 254336 h 829621"/>
              <a:gd name="connsiteX20" fmla="*/ 690342 w 1840911"/>
              <a:gd name="connsiteY20" fmla="*/ 248281 h 829621"/>
              <a:gd name="connsiteX21" fmla="*/ 968901 w 1840911"/>
              <a:gd name="connsiteY21" fmla="*/ 224058 h 829621"/>
              <a:gd name="connsiteX22" fmla="*/ 1059735 w 1840911"/>
              <a:gd name="connsiteY22" fmla="*/ 211947 h 829621"/>
              <a:gd name="connsiteX23" fmla="*/ 1223237 w 1840911"/>
              <a:gd name="connsiteY23" fmla="*/ 193780 h 829621"/>
              <a:gd name="connsiteX24" fmla="*/ 1308016 w 1840911"/>
              <a:gd name="connsiteY24" fmla="*/ 181669 h 829621"/>
              <a:gd name="connsiteX25" fmla="*/ 1398850 w 1840911"/>
              <a:gd name="connsiteY25" fmla="*/ 163502 h 829621"/>
              <a:gd name="connsiteX26" fmla="*/ 1435184 w 1840911"/>
              <a:gd name="connsiteY26" fmla="*/ 151391 h 829621"/>
              <a:gd name="connsiteX27" fmla="*/ 1483629 w 1840911"/>
              <a:gd name="connsiteY27" fmla="*/ 145335 h 829621"/>
              <a:gd name="connsiteX28" fmla="*/ 1519963 w 1840911"/>
              <a:gd name="connsiteY28" fmla="*/ 139279 h 829621"/>
              <a:gd name="connsiteX29" fmla="*/ 1538130 w 1840911"/>
              <a:gd name="connsiteY29" fmla="*/ 133224 h 829621"/>
              <a:gd name="connsiteX30" fmla="*/ 1562352 w 1840911"/>
              <a:gd name="connsiteY30" fmla="*/ 127168 h 829621"/>
              <a:gd name="connsiteX31" fmla="*/ 1622909 w 1840911"/>
              <a:gd name="connsiteY31" fmla="*/ 115057 h 829621"/>
              <a:gd name="connsiteX32" fmla="*/ 1677409 w 1840911"/>
              <a:gd name="connsiteY32" fmla="*/ 96890 h 829621"/>
              <a:gd name="connsiteX33" fmla="*/ 1695576 w 1840911"/>
              <a:gd name="connsiteY33" fmla="*/ 90834 h 829621"/>
              <a:gd name="connsiteX34" fmla="*/ 1731910 w 1840911"/>
              <a:gd name="connsiteY34" fmla="*/ 66612 h 829621"/>
              <a:gd name="connsiteX35" fmla="*/ 1774299 w 1840911"/>
              <a:gd name="connsiteY35" fmla="*/ 48445 h 829621"/>
              <a:gd name="connsiteX36" fmla="*/ 1804577 w 1840911"/>
              <a:gd name="connsiteY36" fmla="*/ 30278 h 829621"/>
              <a:gd name="connsiteX37" fmla="*/ 1816689 w 1840911"/>
              <a:gd name="connsiteY37" fmla="*/ 18167 h 829621"/>
              <a:gd name="connsiteX38" fmla="*/ 1840911 w 1840911"/>
              <a:gd name="connsiteY38" fmla="*/ 0 h 82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840911" h="829621">
                <a:moveTo>
                  <a:pt x="0" y="829621"/>
                </a:moveTo>
                <a:cubicBezTo>
                  <a:pt x="2019" y="789250"/>
                  <a:pt x="3176" y="748827"/>
                  <a:pt x="6056" y="708508"/>
                </a:cubicBezTo>
                <a:cubicBezTo>
                  <a:pt x="7215" y="692275"/>
                  <a:pt x="10492" y="676256"/>
                  <a:pt x="12111" y="660063"/>
                </a:cubicBezTo>
                <a:cubicBezTo>
                  <a:pt x="14530" y="635877"/>
                  <a:pt x="14376" y="611405"/>
                  <a:pt x="18167" y="587396"/>
                </a:cubicBezTo>
                <a:cubicBezTo>
                  <a:pt x="20459" y="572880"/>
                  <a:pt x="27199" y="559375"/>
                  <a:pt x="30278" y="545006"/>
                </a:cubicBezTo>
                <a:cubicBezTo>
                  <a:pt x="33269" y="531050"/>
                  <a:pt x="33988" y="516696"/>
                  <a:pt x="36334" y="502617"/>
                </a:cubicBezTo>
                <a:cubicBezTo>
                  <a:pt x="47494" y="435655"/>
                  <a:pt x="36744" y="500972"/>
                  <a:pt x="48445" y="454172"/>
                </a:cubicBezTo>
                <a:cubicBezTo>
                  <a:pt x="65971" y="384073"/>
                  <a:pt x="41691" y="455570"/>
                  <a:pt x="66612" y="405727"/>
                </a:cubicBezTo>
                <a:cubicBezTo>
                  <a:pt x="69467" y="400018"/>
                  <a:pt x="69813" y="393269"/>
                  <a:pt x="72668" y="387560"/>
                </a:cubicBezTo>
                <a:cubicBezTo>
                  <a:pt x="80166" y="372564"/>
                  <a:pt x="87373" y="364203"/>
                  <a:pt x="102946" y="357282"/>
                </a:cubicBezTo>
                <a:cubicBezTo>
                  <a:pt x="114612" y="352097"/>
                  <a:pt x="127168" y="349208"/>
                  <a:pt x="139279" y="345171"/>
                </a:cubicBezTo>
                <a:lnTo>
                  <a:pt x="193780" y="327004"/>
                </a:lnTo>
                <a:cubicBezTo>
                  <a:pt x="199836" y="324985"/>
                  <a:pt x="206020" y="323319"/>
                  <a:pt x="211947" y="320948"/>
                </a:cubicBezTo>
                <a:cubicBezTo>
                  <a:pt x="222040" y="316911"/>
                  <a:pt x="231913" y="312274"/>
                  <a:pt x="242225" y="308837"/>
                </a:cubicBezTo>
                <a:cubicBezTo>
                  <a:pt x="250121" y="306205"/>
                  <a:pt x="258445" y="305067"/>
                  <a:pt x="266448" y="302781"/>
                </a:cubicBezTo>
                <a:cubicBezTo>
                  <a:pt x="272586" y="301027"/>
                  <a:pt x="278422" y="298274"/>
                  <a:pt x="284615" y="296726"/>
                </a:cubicBezTo>
                <a:cubicBezTo>
                  <a:pt x="294600" y="294230"/>
                  <a:pt x="304908" y="293166"/>
                  <a:pt x="314893" y="290670"/>
                </a:cubicBezTo>
                <a:cubicBezTo>
                  <a:pt x="321086" y="289122"/>
                  <a:pt x="326818" y="285951"/>
                  <a:pt x="333060" y="284614"/>
                </a:cubicBezTo>
                <a:cubicBezTo>
                  <a:pt x="389189" y="272586"/>
                  <a:pt x="409223" y="270524"/>
                  <a:pt x="466283" y="266448"/>
                </a:cubicBezTo>
                <a:lnTo>
                  <a:pt x="654008" y="254336"/>
                </a:lnTo>
                <a:cubicBezTo>
                  <a:pt x="666119" y="252318"/>
                  <a:pt x="678120" y="249456"/>
                  <a:pt x="690342" y="248281"/>
                </a:cubicBezTo>
                <a:cubicBezTo>
                  <a:pt x="783118" y="239360"/>
                  <a:pt x="876515" y="236376"/>
                  <a:pt x="968901" y="224058"/>
                </a:cubicBezTo>
                <a:lnTo>
                  <a:pt x="1059735" y="211947"/>
                </a:lnTo>
                <a:cubicBezTo>
                  <a:pt x="1114169" y="205143"/>
                  <a:pt x="1168872" y="201194"/>
                  <a:pt x="1223237" y="193780"/>
                </a:cubicBezTo>
                <a:cubicBezTo>
                  <a:pt x="1251522" y="189923"/>
                  <a:pt x="1280322" y="188593"/>
                  <a:pt x="1308016" y="181669"/>
                </a:cubicBezTo>
                <a:cubicBezTo>
                  <a:pt x="1370308" y="166095"/>
                  <a:pt x="1339983" y="171911"/>
                  <a:pt x="1398850" y="163502"/>
                </a:cubicBezTo>
                <a:cubicBezTo>
                  <a:pt x="1410961" y="159465"/>
                  <a:pt x="1422701" y="154066"/>
                  <a:pt x="1435184" y="151391"/>
                </a:cubicBezTo>
                <a:cubicBezTo>
                  <a:pt x="1451097" y="147981"/>
                  <a:pt x="1467519" y="147637"/>
                  <a:pt x="1483629" y="145335"/>
                </a:cubicBezTo>
                <a:cubicBezTo>
                  <a:pt x="1495784" y="143598"/>
                  <a:pt x="1507977" y="141942"/>
                  <a:pt x="1519963" y="139279"/>
                </a:cubicBezTo>
                <a:cubicBezTo>
                  <a:pt x="1526194" y="137894"/>
                  <a:pt x="1531992" y="134978"/>
                  <a:pt x="1538130" y="133224"/>
                </a:cubicBezTo>
                <a:cubicBezTo>
                  <a:pt x="1546132" y="130938"/>
                  <a:pt x="1554214" y="128912"/>
                  <a:pt x="1562352" y="127168"/>
                </a:cubicBezTo>
                <a:cubicBezTo>
                  <a:pt x="1582480" y="122855"/>
                  <a:pt x="1603380" y="121567"/>
                  <a:pt x="1622909" y="115057"/>
                </a:cubicBezTo>
                <a:lnTo>
                  <a:pt x="1677409" y="96890"/>
                </a:lnTo>
                <a:cubicBezTo>
                  <a:pt x="1683465" y="94871"/>
                  <a:pt x="1690265" y="94375"/>
                  <a:pt x="1695576" y="90834"/>
                </a:cubicBezTo>
                <a:cubicBezTo>
                  <a:pt x="1707687" y="82760"/>
                  <a:pt x="1718101" y="71215"/>
                  <a:pt x="1731910" y="66612"/>
                </a:cubicBezTo>
                <a:cubicBezTo>
                  <a:pt x="1748058" y="61229"/>
                  <a:pt x="1759333" y="58422"/>
                  <a:pt x="1774299" y="48445"/>
                </a:cubicBezTo>
                <a:cubicBezTo>
                  <a:pt x="1807550" y="26278"/>
                  <a:pt x="1762408" y="44336"/>
                  <a:pt x="1804577" y="30278"/>
                </a:cubicBezTo>
                <a:cubicBezTo>
                  <a:pt x="1808614" y="26241"/>
                  <a:pt x="1812231" y="21734"/>
                  <a:pt x="1816689" y="18167"/>
                </a:cubicBezTo>
                <a:cubicBezTo>
                  <a:pt x="1850921" y="-9218"/>
                  <a:pt x="1824341" y="16570"/>
                  <a:pt x="184091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>
            <a:extLst>
              <a:ext uri="{FF2B5EF4-FFF2-40B4-BE49-F238E27FC236}">
                <a16:creationId xmlns:a16="http://schemas.microsoft.com/office/drawing/2014/main" id="{C5658C78-F73F-A645-97C5-D76018B9E9B9}"/>
              </a:ext>
            </a:extLst>
          </p:cNvPr>
          <p:cNvSpPr/>
          <p:nvPr/>
        </p:nvSpPr>
        <p:spPr>
          <a:xfrm>
            <a:off x="3687878" y="4142050"/>
            <a:ext cx="4353997" cy="1023402"/>
          </a:xfrm>
          <a:custGeom>
            <a:avLst/>
            <a:gdLst>
              <a:gd name="connsiteX0" fmla="*/ 0 w 4353997"/>
              <a:gd name="connsiteY0" fmla="*/ 1023402 h 1023402"/>
              <a:gd name="connsiteX1" fmla="*/ 1392795 w 4353997"/>
              <a:gd name="connsiteY1" fmla="*/ 575285 h 1023402"/>
              <a:gd name="connsiteX2" fmla="*/ 1616853 w 4353997"/>
              <a:gd name="connsiteY2" fmla="*/ 484451 h 1023402"/>
              <a:gd name="connsiteX3" fmla="*/ 1635020 w 4353997"/>
              <a:gd name="connsiteY3" fmla="*/ 472339 h 1023402"/>
              <a:gd name="connsiteX4" fmla="*/ 1683465 w 4353997"/>
              <a:gd name="connsiteY4" fmla="*/ 454173 h 1023402"/>
              <a:gd name="connsiteX5" fmla="*/ 1744021 w 4353997"/>
              <a:gd name="connsiteY5" fmla="*/ 442061 h 1023402"/>
              <a:gd name="connsiteX6" fmla="*/ 1762188 w 4353997"/>
              <a:gd name="connsiteY6" fmla="*/ 436006 h 1023402"/>
              <a:gd name="connsiteX7" fmla="*/ 1834856 w 4353997"/>
              <a:gd name="connsiteY7" fmla="*/ 423894 h 1023402"/>
              <a:gd name="connsiteX8" fmla="*/ 1865134 w 4353997"/>
              <a:gd name="connsiteY8" fmla="*/ 417839 h 1023402"/>
              <a:gd name="connsiteX9" fmla="*/ 1901468 w 4353997"/>
              <a:gd name="connsiteY9" fmla="*/ 405727 h 1023402"/>
              <a:gd name="connsiteX10" fmla="*/ 1968080 w 4353997"/>
              <a:gd name="connsiteY10" fmla="*/ 393616 h 1023402"/>
              <a:gd name="connsiteX11" fmla="*/ 1992302 w 4353997"/>
              <a:gd name="connsiteY11" fmla="*/ 387561 h 1023402"/>
              <a:gd name="connsiteX12" fmla="*/ 2052858 w 4353997"/>
              <a:gd name="connsiteY12" fmla="*/ 363338 h 1023402"/>
              <a:gd name="connsiteX13" fmla="*/ 2131582 w 4353997"/>
              <a:gd name="connsiteY13" fmla="*/ 351227 h 1023402"/>
              <a:gd name="connsiteX14" fmla="*/ 2155804 w 4353997"/>
              <a:gd name="connsiteY14" fmla="*/ 345171 h 1023402"/>
              <a:gd name="connsiteX15" fmla="*/ 2222416 w 4353997"/>
              <a:gd name="connsiteY15" fmla="*/ 327004 h 1023402"/>
              <a:gd name="connsiteX16" fmla="*/ 2289028 w 4353997"/>
              <a:gd name="connsiteY16" fmla="*/ 314893 h 1023402"/>
              <a:gd name="connsiteX17" fmla="*/ 2307195 w 4353997"/>
              <a:gd name="connsiteY17" fmla="*/ 308837 h 1023402"/>
              <a:gd name="connsiteX18" fmla="*/ 2379862 w 4353997"/>
              <a:gd name="connsiteY18" fmla="*/ 290671 h 1023402"/>
              <a:gd name="connsiteX19" fmla="*/ 2507031 w 4353997"/>
              <a:gd name="connsiteY19" fmla="*/ 260392 h 1023402"/>
              <a:gd name="connsiteX20" fmla="*/ 2561531 w 4353997"/>
              <a:gd name="connsiteY20" fmla="*/ 248281 h 1023402"/>
              <a:gd name="connsiteX21" fmla="*/ 2579698 w 4353997"/>
              <a:gd name="connsiteY21" fmla="*/ 242225 h 1023402"/>
              <a:gd name="connsiteX22" fmla="*/ 2609976 w 4353997"/>
              <a:gd name="connsiteY22" fmla="*/ 236170 h 1023402"/>
              <a:gd name="connsiteX23" fmla="*/ 2652366 w 4353997"/>
              <a:gd name="connsiteY23" fmla="*/ 224059 h 1023402"/>
              <a:gd name="connsiteX24" fmla="*/ 2670533 w 4353997"/>
              <a:gd name="connsiteY24" fmla="*/ 218003 h 1023402"/>
              <a:gd name="connsiteX25" fmla="*/ 2779534 w 4353997"/>
              <a:gd name="connsiteY25" fmla="*/ 199836 h 1023402"/>
              <a:gd name="connsiteX26" fmla="*/ 2840090 w 4353997"/>
              <a:gd name="connsiteY26" fmla="*/ 187725 h 1023402"/>
              <a:gd name="connsiteX27" fmla="*/ 2918813 w 4353997"/>
              <a:gd name="connsiteY27" fmla="*/ 169558 h 1023402"/>
              <a:gd name="connsiteX28" fmla="*/ 3009648 w 4353997"/>
              <a:gd name="connsiteY28" fmla="*/ 157447 h 1023402"/>
              <a:gd name="connsiteX29" fmla="*/ 3094427 w 4353997"/>
              <a:gd name="connsiteY29" fmla="*/ 145335 h 1023402"/>
              <a:gd name="connsiteX30" fmla="*/ 3233706 w 4353997"/>
              <a:gd name="connsiteY30" fmla="*/ 133224 h 1023402"/>
              <a:gd name="connsiteX31" fmla="*/ 3360874 w 4353997"/>
              <a:gd name="connsiteY31" fmla="*/ 121113 h 1023402"/>
              <a:gd name="connsiteX32" fmla="*/ 3433542 w 4353997"/>
              <a:gd name="connsiteY32" fmla="*/ 115057 h 1023402"/>
              <a:gd name="connsiteX33" fmla="*/ 3524376 w 4353997"/>
              <a:gd name="connsiteY33" fmla="*/ 102946 h 1023402"/>
              <a:gd name="connsiteX34" fmla="*/ 3609155 w 4353997"/>
              <a:gd name="connsiteY34" fmla="*/ 96890 h 1023402"/>
              <a:gd name="connsiteX35" fmla="*/ 3681823 w 4353997"/>
              <a:gd name="connsiteY35" fmla="*/ 84779 h 1023402"/>
              <a:gd name="connsiteX36" fmla="*/ 3748435 w 4353997"/>
              <a:gd name="connsiteY36" fmla="*/ 78724 h 1023402"/>
              <a:gd name="connsiteX37" fmla="*/ 3802935 w 4353997"/>
              <a:gd name="connsiteY37" fmla="*/ 72668 h 1023402"/>
              <a:gd name="connsiteX38" fmla="*/ 3869547 w 4353997"/>
              <a:gd name="connsiteY38" fmla="*/ 60557 h 1023402"/>
              <a:gd name="connsiteX39" fmla="*/ 4002771 w 4353997"/>
              <a:gd name="connsiteY39" fmla="*/ 54501 h 1023402"/>
              <a:gd name="connsiteX40" fmla="*/ 4045160 w 4353997"/>
              <a:gd name="connsiteY40" fmla="*/ 48445 h 1023402"/>
              <a:gd name="connsiteX41" fmla="*/ 4075439 w 4353997"/>
              <a:gd name="connsiteY41" fmla="*/ 42390 h 1023402"/>
              <a:gd name="connsiteX42" fmla="*/ 4160217 w 4353997"/>
              <a:gd name="connsiteY42" fmla="*/ 30278 h 1023402"/>
              <a:gd name="connsiteX43" fmla="*/ 4220774 w 4353997"/>
              <a:gd name="connsiteY43" fmla="*/ 18167 h 1023402"/>
              <a:gd name="connsiteX44" fmla="*/ 4269219 w 4353997"/>
              <a:gd name="connsiteY44" fmla="*/ 6056 h 1023402"/>
              <a:gd name="connsiteX45" fmla="*/ 4353997 w 4353997"/>
              <a:gd name="connsiteY45" fmla="*/ 0 h 102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353997" h="1023402">
                <a:moveTo>
                  <a:pt x="0" y="1023402"/>
                </a:moveTo>
                <a:lnTo>
                  <a:pt x="1392795" y="575285"/>
                </a:lnTo>
                <a:cubicBezTo>
                  <a:pt x="1469249" y="549800"/>
                  <a:pt x="1549799" y="529156"/>
                  <a:pt x="1616853" y="484451"/>
                </a:cubicBezTo>
                <a:cubicBezTo>
                  <a:pt x="1622909" y="480414"/>
                  <a:pt x="1628510" y="475594"/>
                  <a:pt x="1635020" y="472339"/>
                </a:cubicBezTo>
                <a:cubicBezTo>
                  <a:pt x="1643557" y="468070"/>
                  <a:pt x="1671232" y="457668"/>
                  <a:pt x="1683465" y="454173"/>
                </a:cubicBezTo>
                <a:cubicBezTo>
                  <a:pt x="1725698" y="442107"/>
                  <a:pt x="1690481" y="453959"/>
                  <a:pt x="1744021" y="442061"/>
                </a:cubicBezTo>
                <a:cubicBezTo>
                  <a:pt x="1750252" y="440676"/>
                  <a:pt x="1755929" y="437258"/>
                  <a:pt x="1762188" y="436006"/>
                </a:cubicBezTo>
                <a:cubicBezTo>
                  <a:pt x="1786268" y="431190"/>
                  <a:pt x="1810673" y="428162"/>
                  <a:pt x="1834856" y="423894"/>
                </a:cubicBezTo>
                <a:cubicBezTo>
                  <a:pt x="1844992" y="422105"/>
                  <a:pt x="1855204" y="420547"/>
                  <a:pt x="1865134" y="417839"/>
                </a:cubicBezTo>
                <a:cubicBezTo>
                  <a:pt x="1877451" y="414480"/>
                  <a:pt x="1889041" y="408651"/>
                  <a:pt x="1901468" y="405727"/>
                </a:cubicBezTo>
                <a:cubicBezTo>
                  <a:pt x="1923436" y="400558"/>
                  <a:pt x="1945950" y="398042"/>
                  <a:pt x="1968080" y="393616"/>
                </a:cubicBezTo>
                <a:cubicBezTo>
                  <a:pt x="1976241" y="391984"/>
                  <a:pt x="1984464" y="390360"/>
                  <a:pt x="1992302" y="387561"/>
                </a:cubicBezTo>
                <a:cubicBezTo>
                  <a:pt x="2012776" y="380249"/>
                  <a:pt x="2032107" y="369823"/>
                  <a:pt x="2052858" y="363338"/>
                </a:cubicBezTo>
                <a:cubicBezTo>
                  <a:pt x="2061011" y="360790"/>
                  <a:pt x="2126164" y="352212"/>
                  <a:pt x="2131582" y="351227"/>
                </a:cubicBezTo>
                <a:cubicBezTo>
                  <a:pt x="2139770" y="349738"/>
                  <a:pt x="2147775" y="347361"/>
                  <a:pt x="2155804" y="345171"/>
                </a:cubicBezTo>
                <a:cubicBezTo>
                  <a:pt x="2168459" y="341720"/>
                  <a:pt x="2205310" y="330425"/>
                  <a:pt x="2222416" y="327004"/>
                </a:cubicBezTo>
                <a:cubicBezTo>
                  <a:pt x="2244546" y="322578"/>
                  <a:pt x="2266961" y="319622"/>
                  <a:pt x="2289028" y="314893"/>
                </a:cubicBezTo>
                <a:cubicBezTo>
                  <a:pt x="2295270" y="313556"/>
                  <a:pt x="2301027" y="310482"/>
                  <a:pt x="2307195" y="308837"/>
                </a:cubicBezTo>
                <a:cubicBezTo>
                  <a:pt x="2331320" y="302404"/>
                  <a:pt x="2355234" y="294776"/>
                  <a:pt x="2379862" y="290671"/>
                </a:cubicBezTo>
                <a:cubicBezTo>
                  <a:pt x="2479309" y="274096"/>
                  <a:pt x="2322146" y="301477"/>
                  <a:pt x="2507031" y="260392"/>
                </a:cubicBezTo>
                <a:cubicBezTo>
                  <a:pt x="2525198" y="256355"/>
                  <a:pt x="2543477" y="252795"/>
                  <a:pt x="2561531" y="248281"/>
                </a:cubicBezTo>
                <a:cubicBezTo>
                  <a:pt x="2567724" y="246733"/>
                  <a:pt x="2573505" y="243773"/>
                  <a:pt x="2579698" y="242225"/>
                </a:cubicBezTo>
                <a:cubicBezTo>
                  <a:pt x="2589683" y="239729"/>
                  <a:pt x="2599991" y="238666"/>
                  <a:pt x="2609976" y="236170"/>
                </a:cubicBezTo>
                <a:cubicBezTo>
                  <a:pt x="2624233" y="232606"/>
                  <a:pt x="2638290" y="228282"/>
                  <a:pt x="2652366" y="224059"/>
                </a:cubicBezTo>
                <a:cubicBezTo>
                  <a:pt x="2658480" y="222225"/>
                  <a:pt x="2664340" y="219551"/>
                  <a:pt x="2670533" y="218003"/>
                </a:cubicBezTo>
                <a:cubicBezTo>
                  <a:pt x="2758799" y="195936"/>
                  <a:pt x="2690898" y="213831"/>
                  <a:pt x="2779534" y="199836"/>
                </a:cubicBezTo>
                <a:cubicBezTo>
                  <a:pt x="2799867" y="196625"/>
                  <a:pt x="2819962" y="192038"/>
                  <a:pt x="2840090" y="187725"/>
                </a:cubicBezTo>
                <a:cubicBezTo>
                  <a:pt x="2902449" y="174362"/>
                  <a:pt x="2811285" y="189720"/>
                  <a:pt x="2918813" y="169558"/>
                </a:cubicBezTo>
                <a:cubicBezTo>
                  <a:pt x="2935542" y="166421"/>
                  <a:pt x="2994666" y="159320"/>
                  <a:pt x="3009648" y="157447"/>
                </a:cubicBezTo>
                <a:cubicBezTo>
                  <a:pt x="3049780" y="144069"/>
                  <a:pt x="3018617" y="152916"/>
                  <a:pt x="3094427" y="145335"/>
                </a:cubicBezTo>
                <a:cubicBezTo>
                  <a:pt x="3209212" y="133857"/>
                  <a:pt x="3080898" y="144139"/>
                  <a:pt x="3233706" y="133224"/>
                </a:cubicBezTo>
                <a:cubicBezTo>
                  <a:pt x="3298083" y="120350"/>
                  <a:pt x="3246268" y="129300"/>
                  <a:pt x="3360874" y="121113"/>
                </a:cubicBezTo>
                <a:cubicBezTo>
                  <a:pt x="3385119" y="119381"/>
                  <a:pt x="3409319" y="117076"/>
                  <a:pt x="3433542" y="115057"/>
                </a:cubicBezTo>
                <a:cubicBezTo>
                  <a:pt x="3477599" y="104044"/>
                  <a:pt x="3454283" y="108554"/>
                  <a:pt x="3524376" y="102946"/>
                </a:cubicBezTo>
                <a:lnTo>
                  <a:pt x="3609155" y="96890"/>
                </a:lnTo>
                <a:cubicBezTo>
                  <a:pt x="3633378" y="92853"/>
                  <a:pt x="3657472" y="87955"/>
                  <a:pt x="3681823" y="84779"/>
                </a:cubicBezTo>
                <a:cubicBezTo>
                  <a:pt x="3703931" y="81895"/>
                  <a:pt x="3726250" y="80942"/>
                  <a:pt x="3748435" y="78724"/>
                </a:cubicBezTo>
                <a:cubicBezTo>
                  <a:pt x="3766623" y="76905"/>
                  <a:pt x="3784768" y="74687"/>
                  <a:pt x="3802935" y="72668"/>
                </a:cubicBezTo>
                <a:cubicBezTo>
                  <a:pt x="3831842" y="63032"/>
                  <a:pt x="3826748" y="63410"/>
                  <a:pt x="3869547" y="60557"/>
                </a:cubicBezTo>
                <a:cubicBezTo>
                  <a:pt x="3913902" y="57600"/>
                  <a:pt x="3958363" y="56520"/>
                  <a:pt x="4002771" y="54501"/>
                </a:cubicBezTo>
                <a:cubicBezTo>
                  <a:pt x="4016901" y="52482"/>
                  <a:pt x="4031081" y="50791"/>
                  <a:pt x="4045160" y="48445"/>
                </a:cubicBezTo>
                <a:cubicBezTo>
                  <a:pt x="4055313" y="46753"/>
                  <a:pt x="4065272" y="43995"/>
                  <a:pt x="4075439" y="42390"/>
                </a:cubicBezTo>
                <a:cubicBezTo>
                  <a:pt x="4103636" y="37938"/>
                  <a:pt x="4132523" y="37201"/>
                  <a:pt x="4160217" y="30278"/>
                </a:cubicBezTo>
                <a:cubicBezTo>
                  <a:pt x="4236638" y="11175"/>
                  <a:pt x="4116797" y="40448"/>
                  <a:pt x="4220774" y="18167"/>
                </a:cubicBezTo>
                <a:cubicBezTo>
                  <a:pt x="4237050" y="14679"/>
                  <a:pt x="4252623" y="7333"/>
                  <a:pt x="4269219" y="6056"/>
                </a:cubicBezTo>
                <a:cubicBezTo>
                  <a:pt x="4349954" y="-155"/>
                  <a:pt x="4321623" y="0"/>
                  <a:pt x="435399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3C83FD16-5033-F845-9F71-C4B0A775F88F}"/>
              </a:ext>
            </a:extLst>
          </p:cNvPr>
          <p:cNvSpPr/>
          <p:nvPr/>
        </p:nvSpPr>
        <p:spPr>
          <a:xfrm>
            <a:off x="1472564" y="3645735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A167C54-36A0-614A-B7EF-6B42B4A85FD8}"/>
              </a:ext>
            </a:extLst>
          </p:cNvPr>
          <p:cNvSpPr/>
          <p:nvPr/>
        </p:nvSpPr>
        <p:spPr>
          <a:xfrm>
            <a:off x="9120015" y="5633814"/>
            <a:ext cx="561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8DFA5259-C06A-2C43-AF7F-B38C05492740}"/>
              </a:ext>
            </a:extLst>
          </p:cNvPr>
          <p:cNvSpPr/>
          <p:nvPr/>
        </p:nvSpPr>
        <p:spPr>
          <a:xfrm>
            <a:off x="11480809" y="3927229"/>
            <a:ext cx="561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D217C118-F7DE-1444-A0AE-D942928BA24C}"/>
              </a:ext>
            </a:extLst>
          </p:cNvPr>
          <p:cNvSpPr/>
          <p:nvPr/>
        </p:nvSpPr>
        <p:spPr>
          <a:xfrm>
            <a:off x="4541721" y="4628108"/>
            <a:ext cx="153165" cy="778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56EDAFF6-AD73-5E4B-9A3A-470A16241707}"/>
              </a:ext>
            </a:extLst>
          </p:cNvPr>
          <p:cNvSpPr/>
          <p:nvPr/>
        </p:nvSpPr>
        <p:spPr>
          <a:xfrm>
            <a:off x="6641246" y="4167425"/>
            <a:ext cx="153165" cy="778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6EBDFFA1-B32B-914B-B177-D85FF7A7C7A5}"/>
              </a:ext>
            </a:extLst>
          </p:cNvPr>
          <p:cNvSpPr txBox="1"/>
          <p:nvPr/>
        </p:nvSpPr>
        <p:spPr>
          <a:xfrm>
            <a:off x="4363142" y="3989207"/>
            <a:ext cx="73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Fiber hut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ACB2886-EF9C-9749-BB92-39AAC39D7699}"/>
              </a:ext>
            </a:extLst>
          </p:cNvPr>
          <p:cNvSpPr txBox="1"/>
          <p:nvPr/>
        </p:nvSpPr>
        <p:spPr>
          <a:xfrm>
            <a:off x="6452643" y="3537163"/>
            <a:ext cx="73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Fiber hut</a:t>
            </a:r>
          </a:p>
        </p:txBody>
      </p:sp>
    </p:spTree>
    <p:extLst>
      <p:ext uri="{BB962C8B-B14F-4D97-AF65-F5344CB8AC3E}">
        <p14:creationId xmlns:p14="http://schemas.microsoft.com/office/powerpoint/2010/main" val="2438318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F309-A329-4D49-AC5E-E8650C2EB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Iris: Connecting datacenters within 120km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B82D4-5A01-A547-8153-19D1DFA8B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Problem: what network connectivity must we overlay to manage traffic between data centers?</a:t>
            </a:r>
          </a:p>
          <a:p>
            <a:pPr lvl="1"/>
            <a:r>
              <a:rPr lang="en-US"/>
              <a:t>Solution 1: Use electrical switches at fiber huts to route traffic </a:t>
            </a:r>
          </a:p>
          <a:p>
            <a:pPr lvl="1"/>
            <a:r>
              <a:rPr lang="en-US"/>
              <a:t>Solution 2: Use optical switches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5D40792-55B6-7F45-85F0-610067A31B40}"/>
              </a:ext>
            </a:extLst>
          </p:cNvPr>
          <p:cNvGrpSpPr/>
          <p:nvPr/>
        </p:nvGrpSpPr>
        <p:grpSpPr>
          <a:xfrm>
            <a:off x="240904" y="3537163"/>
            <a:ext cx="11801276" cy="3285701"/>
            <a:chOff x="240904" y="3537163"/>
            <a:chExt cx="11801276" cy="328570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50D896-1FBE-0649-A9B7-B6CF94FBE587}"/>
                </a:ext>
              </a:extLst>
            </p:cNvPr>
            <p:cNvSpPr/>
            <p:nvPr/>
          </p:nvSpPr>
          <p:spPr>
            <a:xfrm>
              <a:off x="240904" y="4549850"/>
              <a:ext cx="3449170" cy="148362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E845928-6CDF-3046-A17C-3F71ED091139}"/>
                </a:ext>
              </a:extLst>
            </p:cNvPr>
            <p:cNvSpPr/>
            <p:nvPr/>
          </p:nvSpPr>
          <p:spPr>
            <a:xfrm>
              <a:off x="789427" y="5246935"/>
              <a:ext cx="175613" cy="163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BFDBFB-464D-8B45-A78C-707C19900951}"/>
                </a:ext>
              </a:extLst>
            </p:cNvPr>
            <p:cNvSpPr/>
            <p:nvPr/>
          </p:nvSpPr>
          <p:spPr>
            <a:xfrm>
              <a:off x="1042754" y="4713935"/>
              <a:ext cx="175613" cy="16350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20AFD8-BDC0-1840-ADF1-1783881AFE7E}"/>
                </a:ext>
              </a:extLst>
            </p:cNvPr>
            <p:cNvSpPr/>
            <p:nvPr/>
          </p:nvSpPr>
          <p:spPr>
            <a:xfrm>
              <a:off x="1276905" y="4713935"/>
              <a:ext cx="175613" cy="16350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94B7A61-494C-E247-85C4-CADD0AB211F8}"/>
                </a:ext>
              </a:extLst>
            </p:cNvPr>
            <p:cNvSpPr/>
            <p:nvPr/>
          </p:nvSpPr>
          <p:spPr>
            <a:xfrm>
              <a:off x="1989450" y="4713935"/>
              <a:ext cx="175613" cy="16350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1395EF1-F6D2-C64F-8E82-7C3B89057E7D}"/>
                </a:ext>
              </a:extLst>
            </p:cNvPr>
            <p:cNvSpPr txBox="1"/>
            <p:nvPr/>
          </p:nvSpPr>
          <p:spPr>
            <a:xfrm>
              <a:off x="1452518" y="4657186"/>
              <a:ext cx="5106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.. 8..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5EC187-1A8F-1C4E-AEF7-EFABC058DDDD}"/>
                </a:ext>
              </a:extLst>
            </p:cNvPr>
            <p:cNvSpPr txBox="1"/>
            <p:nvPr/>
          </p:nvSpPr>
          <p:spPr>
            <a:xfrm>
              <a:off x="1534268" y="5175826"/>
              <a:ext cx="4915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..32..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0ED3F46-3581-E647-934B-42B7730688D1}"/>
                </a:ext>
              </a:extLst>
            </p:cNvPr>
            <p:cNvCxnSpPr>
              <a:stCxn id="5" idx="0"/>
              <a:endCxn id="6" idx="2"/>
            </p:cNvCxnSpPr>
            <p:nvPr/>
          </p:nvCxnSpPr>
          <p:spPr>
            <a:xfrm flipV="1">
              <a:off x="877234" y="4877437"/>
              <a:ext cx="253327" cy="369498"/>
            </a:xfrm>
            <a:prstGeom prst="line">
              <a:avLst/>
            </a:prstGeom>
            <a:ln w="127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ECB446C-ADCD-0A41-BFD5-ADF4B2B9F9C1}"/>
                </a:ext>
              </a:extLst>
            </p:cNvPr>
            <p:cNvCxnSpPr>
              <a:stCxn id="5" idx="0"/>
              <a:endCxn id="7" idx="2"/>
            </p:cNvCxnSpPr>
            <p:nvPr/>
          </p:nvCxnSpPr>
          <p:spPr>
            <a:xfrm flipV="1">
              <a:off x="877234" y="4877437"/>
              <a:ext cx="487478" cy="369498"/>
            </a:xfrm>
            <a:prstGeom prst="line">
              <a:avLst/>
            </a:prstGeom>
            <a:ln w="127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986C7B4-6241-4E49-B6EE-B106169470EE}"/>
                </a:ext>
              </a:extLst>
            </p:cNvPr>
            <p:cNvCxnSpPr>
              <a:stCxn id="5" idx="0"/>
              <a:endCxn id="8" idx="2"/>
            </p:cNvCxnSpPr>
            <p:nvPr/>
          </p:nvCxnSpPr>
          <p:spPr>
            <a:xfrm flipV="1">
              <a:off x="877234" y="4877437"/>
              <a:ext cx="1200023" cy="369498"/>
            </a:xfrm>
            <a:prstGeom prst="line">
              <a:avLst/>
            </a:prstGeom>
            <a:ln w="127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A83CF3B-3E4B-4943-BD1A-C2F73E1815BA}"/>
                </a:ext>
              </a:extLst>
            </p:cNvPr>
            <p:cNvCxnSpPr>
              <a:cxnSpLocks/>
              <a:endCxn id="6" idx="2"/>
            </p:cNvCxnSpPr>
            <p:nvPr/>
          </p:nvCxnSpPr>
          <p:spPr>
            <a:xfrm flipH="1" flipV="1">
              <a:off x="1130561" y="4877437"/>
              <a:ext cx="55512" cy="369498"/>
            </a:xfrm>
            <a:prstGeom prst="line">
              <a:avLst/>
            </a:prstGeom>
            <a:ln w="127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891FD44-685A-C64F-AA31-81FE1A8DB26C}"/>
                </a:ext>
              </a:extLst>
            </p:cNvPr>
            <p:cNvCxnSpPr>
              <a:cxnSpLocks/>
              <a:endCxn id="7" idx="2"/>
            </p:cNvCxnSpPr>
            <p:nvPr/>
          </p:nvCxnSpPr>
          <p:spPr>
            <a:xfrm flipV="1">
              <a:off x="1186073" y="4877437"/>
              <a:ext cx="178639" cy="369498"/>
            </a:xfrm>
            <a:prstGeom prst="line">
              <a:avLst/>
            </a:prstGeom>
            <a:ln w="127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BC0FE57-C174-E840-9327-3C9653B8A632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 flipV="1">
              <a:off x="1186073" y="4877437"/>
              <a:ext cx="891184" cy="369498"/>
            </a:xfrm>
            <a:prstGeom prst="line">
              <a:avLst/>
            </a:prstGeom>
            <a:ln w="127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1059128-E425-A04C-A119-9648EE4D1B04}"/>
                </a:ext>
              </a:extLst>
            </p:cNvPr>
            <p:cNvCxnSpPr>
              <a:cxnSpLocks/>
              <a:endCxn id="6" idx="2"/>
            </p:cNvCxnSpPr>
            <p:nvPr/>
          </p:nvCxnSpPr>
          <p:spPr>
            <a:xfrm flipH="1" flipV="1">
              <a:off x="1130561" y="4877437"/>
              <a:ext cx="1273701" cy="369498"/>
            </a:xfrm>
            <a:prstGeom prst="line">
              <a:avLst/>
            </a:prstGeom>
            <a:ln w="127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FC47892-34BB-AF4F-8F8F-9EB8EB2A1521}"/>
                </a:ext>
              </a:extLst>
            </p:cNvPr>
            <p:cNvCxnSpPr>
              <a:cxnSpLocks/>
              <a:endCxn id="7" idx="2"/>
            </p:cNvCxnSpPr>
            <p:nvPr/>
          </p:nvCxnSpPr>
          <p:spPr>
            <a:xfrm flipH="1" flipV="1">
              <a:off x="1364712" y="4877437"/>
              <a:ext cx="1039550" cy="369498"/>
            </a:xfrm>
            <a:prstGeom prst="line">
              <a:avLst/>
            </a:prstGeom>
            <a:ln w="127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EB891E9-EFFC-4C4A-AC9B-99F2D736F319}"/>
                </a:ext>
              </a:extLst>
            </p:cNvPr>
            <p:cNvCxnSpPr>
              <a:cxnSpLocks/>
              <a:stCxn id="31" idx="0"/>
              <a:endCxn id="8" idx="2"/>
            </p:cNvCxnSpPr>
            <p:nvPr/>
          </p:nvCxnSpPr>
          <p:spPr>
            <a:xfrm flipH="1" flipV="1">
              <a:off x="2077257" y="4877437"/>
              <a:ext cx="314895" cy="369498"/>
            </a:xfrm>
            <a:prstGeom prst="line">
              <a:avLst/>
            </a:prstGeom>
            <a:ln w="127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2F040AA-8493-D144-AD31-3AD05DFED8C0}"/>
                </a:ext>
              </a:extLst>
            </p:cNvPr>
            <p:cNvSpPr txBox="1"/>
            <p:nvPr/>
          </p:nvSpPr>
          <p:spPr>
            <a:xfrm>
              <a:off x="2492068" y="5062236"/>
              <a:ext cx="1273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32x16 uplinks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7DF4686-F029-A84E-B2D0-B3148B7C624C}"/>
                </a:ext>
              </a:extLst>
            </p:cNvPr>
            <p:cNvSpPr txBox="1"/>
            <p:nvPr/>
          </p:nvSpPr>
          <p:spPr>
            <a:xfrm>
              <a:off x="2492068" y="4713935"/>
              <a:ext cx="1273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8x32 downlinks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AC6CD97-B7E0-144A-B805-B424A0632360}"/>
                </a:ext>
              </a:extLst>
            </p:cNvPr>
            <p:cNvCxnSpPr>
              <a:cxnSpLocks/>
            </p:cNvCxnSpPr>
            <p:nvPr/>
          </p:nvCxnSpPr>
          <p:spPr>
            <a:xfrm>
              <a:off x="853772" y="5410437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D65540F-B8C5-724C-9634-1CA69FAB7F83}"/>
                </a:ext>
              </a:extLst>
            </p:cNvPr>
            <p:cNvCxnSpPr/>
            <p:nvPr/>
          </p:nvCxnSpPr>
          <p:spPr>
            <a:xfrm>
              <a:off x="802298" y="5410437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E4B1652-8301-3548-9051-F0CA3C8A6F56}"/>
                </a:ext>
              </a:extLst>
            </p:cNvPr>
            <p:cNvCxnSpPr/>
            <p:nvPr/>
          </p:nvCxnSpPr>
          <p:spPr>
            <a:xfrm>
              <a:off x="897675" y="5410437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2E30449-835B-5748-B3ED-8391BD05B326}"/>
                </a:ext>
              </a:extLst>
            </p:cNvPr>
            <p:cNvGrpSpPr/>
            <p:nvPr/>
          </p:nvGrpSpPr>
          <p:grpSpPr>
            <a:xfrm>
              <a:off x="1110130" y="5246935"/>
              <a:ext cx="175613" cy="356594"/>
              <a:chOff x="1999365" y="4023280"/>
              <a:chExt cx="175613" cy="356594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C0F4810-F3A2-114B-BC6B-E8B0555F56DE}"/>
                  </a:ext>
                </a:extLst>
              </p:cNvPr>
              <p:cNvSpPr/>
              <p:nvPr/>
            </p:nvSpPr>
            <p:spPr>
              <a:xfrm>
                <a:off x="1999365" y="4023280"/>
                <a:ext cx="175613" cy="1635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95C61FE-B924-3E4F-8E96-4E61F2EA20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3710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62F667A-4FF2-2644-BB4C-DCCFEFF9B765}"/>
                  </a:ext>
                </a:extLst>
              </p:cNvPr>
              <p:cNvCxnSpPr/>
              <p:nvPr/>
            </p:nvCxnSpPr>
            <p:spPr>
              <a:xfrm>
                <a:off x="2012236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4314E3C-0566-E541-AB6E-4C314251C8D5}"/>
                  </a:ext>
                </a:extLst>
              </p:cNvPr>
              <p:cNvCxnSpPr/>
              <p:nvPr/>
            </p:nvCxnSpPr>
            <p:spPr>
              <a:xfrm>
                <a:off x="2107613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B36A01C-9F48-FC48-A73B-6FEBD6DAB9C2}"/>
                </a:ext>
              </a:extLst>
            </p:cNvPr>
            <p:cNvGrpSpPr/>
            <p:nvPr/>
          </p:nvGrpSpPr>
          <p:grpSpPr>
            <a:xfrm>
              <a:off x="2304345" y="5246935"/>
              <a:ext cx="175613" cy="356594"/>
              <a:chOff x="1999365" y="4023280"/>
              <a:chExt cx="175613" cy="356594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54807AE-497E-224A-B6BA-9F0D536BD0AA}"/>
                  </a:ext>
                </a:extLst>
              </p:cNvPr>
              <p:cNvSpPr/>
              <p:nvPr/>
            </p:nvSpPr>
            <p:spPr>
              <a:xfrm>
                <a:off x="1999365" y="4023280"/>
                <a:ext cx="175613" cy="163502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CBAC439-5D5F-3248-98D9-5E54246486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3710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B399C9F-2F71-B24E-A0DB-962C74E985AA}"/>
                  </a:ext>
                </a:extLst>
              </p:cNvPr>
              <p:cNvCxnSpPr/>
              <p:nvPr/>
            </p:nvCxnSpPr>
            <p:spPr>
              <a:xfrm>
                <a:off x="2012236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1654AB22-A5A2-4747-B40F-78A5C23E1225}"/>
                  </a:ext>
                </a:extLst>
              </p:cNvPr>
              <p:cNvCxnSpPr/>
              <p:nvPr/>
            </p:nvCxnSpPr>
            <p:spPr>
              <a:xfrm>
                <a:off x="2115601" y="4184153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8C86E44-0ADF-D743-96D5-DC29A02505A0}"/>
                </a:ext>
              </a:extLst>
            </p:cNvPr>
            <p:cNvSpPr txBox="1"/>
            <p:nvPr/>
          </p:nvSpPr>
          <p:spPr>
            <a:xfrm>
              <a:off x="441251" y="5652211"/>
              <a:ext cx="28499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24x2 servers (blue </a:t>
              </a:r>
              <a:r>
                <a:rPr lang="en-US" sz="1200" err="1"/>
                <a:t>ToR</a:t>
              </a:r>
              <a:r>
                <a:rPr lang="en-US" sz="1200"/>
                <a:t> x 26), 6 WAN </a:t>
              </a:r>
              <a:r>
                <a:rPr lang="en-US" sz="1200" err="1"/>
                <a:t>ToRs</a:t>
              </a:r>
              <a:endParaRPr lang="en-US" sz="120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C7F5CC7-0667-5045-9D68-31BB164C9ECE}"/>
                </a:ext>
              </a:extLst>
            </p:cNvPr>
            <p:cNvSpPr txBox="1"/>
            <p:nvPr/>
          </p:nvSpPr>
          <p:spPr>
            <a:xfrm>
              <a:off x="372981" y="4661075"/>
              <a:ext cx="5940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Spine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683EBB7-C973-294F-9823-50C0F445BF36}"/>
                </a:ext>
              </a:extLst>
            </p:cNvPr>
            <p:cNvSpPr txBox="1"/>
            <p:nvPr/>
          </p:nvSpPr>
          <p:spPr>
            <a:xfrm>
              <a:off x="240904" y="5181521"/>
              <a:ext cx="5940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err="1"/>
                <a:t>ToR</a:t>
              </a:r>
              <a:endParaRPr lang="en-US" sz="120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C674162-8C27-DC46-A6D9-99C9775511EE}"/>
                </a:ext>
              </a:extLst>
            </p:cNvPr>
            <p:cNvCxnSpPr/>
            <p:nvPr/>
          </p:nvCxnSpPr>
          <p:spPr>
            <a:xfrm>
              <a:off x="943727" y="5406259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9D79D61-3866-D646-AC88-440F142B3801}"/>
                </a:ext>
              </a:extLst>
            </p:cNvPr>
            <p:cNvCxnSpPr/>
            <p:nvPr/>
          </p:nvCxnSpPr>
          <p:spPr>
            <a:xfrm>
              <a:off x="1270063" y="5410437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824129D-878E-4F49-BA97-50C839D4BE18}"/>
                </a:ext>
              </a:extLst>
            </p:cNvPr>
            <p:cNvCxnSpPr/>
            <p:nvPr/>
          </p:nvCxnSpPr>
          <p:spPr>
            <a:xfrm>
              <a:off x="2463445" y="5410437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4908DD4-AC81-4A44-84E8-5FC595262331}"/>
                </a:ext>
              </a:extLst>
            </p:cNvPr>
            <p:cNvSpPr/>
            <p:nvPr/>
          </p:nvSpPr>
          <p:spPr>
            <a:xfrm>
              <a:off x="8042069" y="3578607"/>
              <a:ext cx="3449170" cy="148362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553D64C-BD84-C044-BF06-A86710B89EB5}"/>
                </a:ext>
              </a:extLst>
            </p:cNvPr>
            <p:cNvSpPr/>
            <p:nvPr/>
          </p:nvSpPr>
          <p:spPr>
            <a:xfrm>
              <a:off x="8590592" y="4275692"/>
              <a:ext cx="175613" cy="163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2D461A9-2AF4-0449-8947-DF3BB15C273B}"/>
                </a:ext>
              </a:extLst>
            </p:cNvPr>
            <p:cNvSpPr/>
            <p:nvPr/>
          </p:nvSpPr>
          <p:spPr>
            <a:xfrm>
              <a:off x="8843919" y="3742692"/>
              <a:ext cx="175613" cy="16350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435EDC7-D26F-FA45-8237-DCCC4B912270}"/>
                </a:ext>
              </a:extLst>
            </p:cNvPr>
            <p:cNvSpPr/>
            <p:nvPr/>
          </p:nvSpPr>
          <p:spPr>
            <a:xfrm>
              <a:off x="9078070" y="3742692"/>
              <a:ext cx="175613" cy="16350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5201187-2F51-6045-A752-C40C7E4CF62B}"/>
                </a:ext>
              </a:extLst>
            </p:cNvPr>
            <p:cNvSpPr/>
            <p:nvPr/>
          </p:nvSpPr>
          <p:spPr>
            <a:xfrm>
              <a:off x="9790615" y="3742692"/>
              <a:ext cx="175613" cy="16350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36DA6A9-8725-3747-95D4-09DBC3FACD49}"/>
                </a:ext>
              </a:extLst>
            </p:cNvPr>
            <p:cNvSpPr txBox="1"/>
            <p:nvPr/>
          </p:nvSpPr>
          <p:spPr>
            <a:xfrm>
              <a:off x="9253683" y="3685943"/>
              <a:ext cx="5106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.. 8..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95C2376-C921-6343-9535-8F34DD630D03}"/>
                </a:ext>
              </a:extLst>
            </p:cNvPr>
            <p:cNvSpPr txBox="1"/>
            <p:nvPr/>
          </p:nvSpPr>
          <p:spPr>
            <a:xfrm>
              <a:off x="9335433" y="4204583"/>
              <a:ext cx="4915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..32..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CEBD738-A569-E443-85D7-A4EA9892351F}"/>
                </a:ext>
              </a:extLst>
            </p:cNvPr>
            <p:cNvCxnSpPr>
              <a:stCxn id="42" idx="0"/>
              <a:endCxn id="43" idx="2"/>
            </p:cNvCxnSpPr>
            <p:nvPr/>
          </p:nvCxnSpPr>
          <p:spPr>
            <a:xfrm flipV="1">
              <a:off x="8678399" y="3906194"/>
              <a:ext cx="253327" cy="369498"/>
            </a:xfrm>
            <a:prstGeom prst="line">
              <a:avLst/>
            </a:prstGeom>
            <a:ln w="127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0F45F1A-44FD-7A42-B34A-3FEF217384DA}"/>
                </a:ext>
              </a:extLst>
            </p:cNvPr>
            <p:cNvCxnSpPr>
              <a:stCxn id="42" idx="0"/>
              <a:endCxn id="44" idx="2"/>
            </p:cNvCxnSpPr>
            <p:nvPr/>
          </p:nvCxnSpPr>
          <p:spPr>
            <a:xfrm flipV="1">
              <a:off x="8678399" y="3906194"/>
              <a:ext cx="487478" cy="369498"/>
            </a:xfrm>
            <a:prstGeom prst="line">
              <a:avLst/>
            </a:prstGeom>
            <a:ln w="127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042DA0D-28F5-5B4A-A677-AF60F5CAF580}"/>
                </a:ext>
              </a:extLst>
            </p:cNvPr>
            <p:cNvCxnSpPr>
              <a:stCxn id="42" idx="0"/>
              <a:endCxn id="45" idx="2"/>
            </p:cNvCxnSpPr>
            <p:nvPr/>
          </p:nvCxnSpPr>
          <p:spPr>
            <a:xfrm flipV="1">
              <a:off x="8678399" y="3906194"/>
              <a:ext cx="1200023" cy="369498"/>
            </a:xfrm>
            <a:prstGeom prst="line">
              <a:avLst/>
            </a:prstGeom>
            <a:ln w="127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EC58E86-F960-1F40-846F-566FAA734AD6}"/>
                </a:ext>
              </a:extLst>
            </p:cNvPr>
            <p:cNvCxnSpPr>
              <a:cxnSpLocks/>
              <a:endCxn id="43" idx="2"/>
            </p:cNvCxnSpPr>
            <p:nvPr/>
          </p:nvCxnSpPr>
          <p:spPr>
            <a:xfrm flipH="1" flipV="1">
              <a:off x="8931726" y="3906194"/>
              <a:ext cx="55512" cy="369498"/>
            </a:xfrm>
            <a:prstGeom prst="line">
              <a:avLst/>
            </a:prstGeom>
            <a:ln w="127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44BCB7E-6FFD-FF48-89AD-35D7429EBA5E}"/>
                </a:ext>
              </a:extLst>
            </p:cNvPr>
            <p:cNvCxnSpPr>
              <a:cxnSpLocks/>
              <a:endCxn id="44" idx="2"/>
            </p:cNvCxnSpPr>
            <p:nvPr/>
          </p:nvCxnSpPr>
          <p:spPr>
            <a:xfrm flipV="1">
              <a:off x="8987238" y="3906194"/>
              <a:ext cx="178639" cy="369498"/>
            </a:xfrm>
            <a:prstGeom prst="line">
              <a:avLst/>
            </a:prstGeom>
            <a:ln w="127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D9F9DD9-040B-CF41-BA7D-E5AE6B8A3167}"/>
                </a:ext>
              </a:extLst>
            </p:cNvPr>
            <p:cNvCxnSpPr>
              <a:cxnSpLocks/>
              <a:endCxn id="45" idx="2"/>
            </p:cNvCxnSpPr>
            <p:nvPr/>
          </p:nvCxnSpPr>
          <p:spPr>
            <a:xfrm flipV="1">
              <a:off x="8987238" y="3906194"/>
              <a:ext cx="891184" cy="369498"/>
            </a:xfrm>
            <a:prstGeom prst="line">
              <a:avLst/>
            </a:prstGeom>
            <a:ln w="127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922646C-E55E-F14B-A163-74BFE8FB6D35}"/>
                </a:ext>
              </a:extLst>
            </p:cNvPr>
            <p:cNvCxnSpPr>
              <a:cxnSpLocks/>
              <a:endCxn id="43" idx="2"/>
            </p:cNvCxnSpPr>
            <p:nvPr/>
          </p:nvCxnSpPr>
          <p:spPr>
            <a:xfrm flipH="1" flipV="1">
              <a:off x="8931726" y="3906194"/>
              <a:ext cx="1273701" cy="369498"/>
            </a:xfrm>
            <a:prstGeom prst="line">
              <a:avLst/>
            </a:prstGeom>
            <a:ln w="127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C456509-E66D-0749-8E99-33995F335318}"/>
                </a:ext>
              </a:extLst>
            </p:cNvPr>
            <p:cNvCxnSpPr>
              <a:cxnSpLocks/>
              <a:endCxn id="44" idx="2"/>
            </p:cNvCxnSpPr>
            <p:nvPr/>
          </p:nvCxnSpPr>
          <p:spPr>
            <a:xfrm flipH="1" flipV="1">
              <a:off x="9165877" y="3906194"/>
              <a:ext cx="1039550" cy="369498"/>
            </a:xfrm>
            <a:prstGeom prst="line">
              <a:avLst/>
            </a:prstGeom>
            <a:ln w="127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5E305C8-8427-2045-9F56-4006FEBAF6E0}"/>
                </a:ext>
              </a:extLst>
            </p:cNvPr>
            <p:cNvCxnSpPr>
              <a:cxnSpLocks/>
              <a:stCxn id="68" idx="0"/>
              <a:endCxn id="45" idx="2"/>
            </p:cNvCxnSpPr>
            <p:nvPr/>
          </p:nvCxnSpPr>
          <p:spPr>
            <a:xfrm flipH="1" flipV="1">
              <a:off x="9878422" y="3906194"/>
              <a:ext cx="314895" cy="369498"/>
            </a:xfrm>
            <a:prstGeom prst="line">
              <a:avLst/>
            </a:prstGeom>
            <a:ln w="127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D9CC3A4-FCD9-1245-8276-60A5C56B3775}"/>
                </a:ext>
              </a:extLst>
            </p:cNvPr>
            <p:cNvSpPr txBox="1"/>
            <p:nvPr/>
          </p:nvSpPr>
          <p:spPr>
            <a:xfrm>
              <a:off x="10293233" y="4090993"/>
              <a:ext cx="1273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32x16 uplinks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98C91FA-1E0E-C04A-B592-4725BB51995A}"/>
                </a:ext>
              </a:extLst>
            </p:cNvPr>
            <p:cNvSpPr txBox="1"/>
            <p:nvPr/>
          </p:nvSpPr>
          <p:spPr>
            <a:xfrm>
              <a:off x="10293233" y="3742692"/>
              <a:ext cx="1273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8x32 downlinks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425B4FA-970C-024B-AF3F-B6743D03325A}"/>
                </a:ext>
              </a:extLst>
            </p:cNvPr>
            <p:cNvCxnSpPr>
              <a:cxnSpLocks/>
            </p:cNvCxnSpPr>
            <p:nvPr/>
          </p:nvCxnSpPr>
          <p:spPr>
            <a:xfrm>
              <a:off x="8654937" y="4439194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F9CCB19-C2D0-0E47-A9D6-EFEF350C2306}"/>
                </a:ext>
              </a:extLst>
            </p:cNvPr>
            <p:cNvCxnSpPr/>
            <p:nvPr/>
          </p:nvCxnSpPr>
          <p:spPr>
            <a:xfrm>
              <a:off x="8603463" y="4439194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106419B-BC08-A54B-BD20-B43A9709EB9C}"/>
                </a:ext>
              </a:extLst>
            </p:cNvPr>
            <p:cNvCxnSpPr/>
            <p:nvPr/>
          </p:nvCxnSpPr>
          <p:spPr>
            <a:xfrm>
              <a:off x="8698840" y="4439194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F3D2419-B7F1-7743-B538-0BF09EA751C7}"/>
                </a:ext>
              </a:extLst>
            </p:cNvPr>
            <p:cNvGrpSpPr/>
            <p:nvPr/>
          </p:nvGrpSpPr>
          <p:grpSpPr>
            <a:xfrm>
              <a:off x="8911295" y="4275692"/>
              <a:ext cx="175613" cy="356594"/>
              <a:chOff x="1999365" y="4023280"/>
              <a:chExt cx="175613" cy="356594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24F551E-8B6C-5E42-8E39-1C8A31284E14}"/>
                  </a:ext>
                </a:extLst>
              </p:cNvPr>
              <p:cNvSpPr/>
              <p:nvPr/>
            </p:nvSpPr>
            <p:spPr>
              <a:xfrm>
                <a:off x="1999365" y="4023280"/>
                <a:ext cx="175613" cy="1635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2FF650DB-3B83-6145-BBC9-E04AC4DF9C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3710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ADE6375A-BD89-FD4B-B463-F59C0820B336}"/>
                  </a:ext>
                </a:extLst>
              </p:cNvPr>
              <p:cNvCxnSpPr/>
              <p:nvPr/>
            </p:nvCxnSpPr>
            <p:spPr>
              <a:xfrm>
                <a:off x="2012236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92D0DE7-7A48-5B4B-96F9-104B42B908D0}"/>
                  </a:ext>
                </a:extLst>
              </p:cNvPr>
              <p:cNvCxnSpPr/>
              <p:nvPr/>
            </p:nvCxnSpPr>
            <p:spPr>
              <a:xfrm>
                <a:off x="2107613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3DBB78D-C56C-D547-97A5-73119E8FF02A}"/>
                </a:ext>
              </a:extLst>
            </p:cNvPr>
            <p:cNvGrpSpPr/>
            <p:nvPr/>
          </p:nvGrpSpPr>
          <p:grpSpPr>
            <a:xfrm>
              <a:off x="10105510" y="4275692"/>
              <a:ext cx="175613" cy="356594"/>
              <a:chOff x="1999365" y="4023280"/>
              <a:chExt cx="175613" cy="356594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F62A60B0-B07F-FB4A-B01F-0D9CA6EAF5BE}"/>
                  </a:ext>
                </a:extLst>
              </p:cNvPr>
              <p:cNvSpPr/>
              <p:nvPr/>
            </p:nvSpPr>
            <p:spPr>
              <a:xfrm>
                <a:off x="1999365" y="4023280"/>
                <a:ext cx="175613" cy="163502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E838EF03-D4DA-2A41-8063-37AB28710E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3710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59338B95-0799-F04F-92E7-71761B745031}"/>
                  </a:ext>
                </a:extLst>
              </p:cNvPr>
              <p:cNvCxnSpPr/>
              <p:nvPr/>
            </p:nvCxnSpPr>
            <p:spPr>
              <a:xfrm>
                <a:off x="2012236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AFA9DA18-4CFD-3644-80C3-07440BBFBDAC}"/>
                  </a:ext>
                </a:extLst>
              </p:cNvPr>
              <p:cNvCxnSpPr/>
              <p:nvPr/>
            </p:nvCxnSpPr>
            <p:spPr>
              <a:xfrm>
                <a:off x="2115601" y="4184153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095C420-0C7F-904F-8704-BF50B0C40A34}"/>
                </a:ext>
              </a:extLst>
            </p:cNvPr>
            <p:cNvSpPr txBox="1"/>
            <p:nvPr/>
          </p:nvSpPr>
          <p:spPr>
            <a:xfrm>
              <a:off x="8242416" y="4680968"/>
              <a:ext cx="28499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24x2 servers (blue </a:t>
              </a:r>
              <a:r>
                <a:rPr lang="en-US" sz="1200" err="1"/>
                <a:t>ToR</a:t>
              </a:r>
              <a:r>
                <a:rPr lang="en-US" sz="1200"/>
                <a:t> x 26), 6 WAN </a:t>
              </a:r>
              <a:r>
                <a:rPr lang="en-US" sz="1200" err="1"/>
                <a:t>ToRs</a:t>
              </a:r>
              <a:endParaRPr lang="en-US" sz="120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73B9273-BF77-D84D-B1FC-6AB535A26ACE}"/>
                </a:ext>
              </a:extLst>
            </p:cNvPr>
            <p:cNvSpPr txBox="1"/>
            <p:nvPr/>
          </p:nvSpPr>
          <p:spPr>
            <a:xfrm>
              <a:off x="8174146" y="3689832"/>
              <a:ext cx="5940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Spine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3A9B43F-8E1D-3C44-A4F8-489DC7B245A6}"/>
                </a:ext>
              </a:extLst>
            </p:cNvPr>
            <p:cNvSpPr txBox="1"/>
            <p:nvPr/>
          </p:nvSpPr>
          <p:spPr>
            <a:xfrm>
              <a:off x="8042069" y="4210278"/>
              <a:ext cx="5940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err="1"/>
                <a:t>ToR</a:t>
              </a:r>
              <a:endParaRPr lang="en-US" sz="1200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CD27A05-364B-3D49-ABF5-65AE08AEA746}"/>
                </a:ext>
              </a:extLst>
            </p:cNvPr>
            <p:cNvCxnSpPr/>
            <p:nvPr/>
          </p:nvCxnSpPr>
          <p:spPr>
            <a:xfrm>
              <a:off x="8744892" y="4435016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1A9961BD-A095-154C-AE11-84D3B5C62412}"/>
                </a:ext>
              </a:extLst>
            </p:cNvPr>
            <p:cNvCxnSpPr/>
            <p:nvPr/>
          </p:nvCxnSpPr>
          <p:spPr>
            <a:xfrm>
              <a:off x="9071228" y="4439194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179D1D4-8376-8E4C-A535-7CC8BD70C2FF}"/>
                </a:ext>
              </a:extLst>
            </p:cNvPr>
            <p:cNvCxnSpPr/>
            <p:nvPr/>
          </p:nvCxnSpPr>
          <p:spPr>
            <a:xfrm>
              <a:off x="10264610" y="4439194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D858668-53D3-824F-9FD8-0C8BC87EB817}"/>
                </a:ext>
              </a:extLst>
            </p:cNvPr>
            <p:cNvSpPr/>
            <p:nvPr/>
          </p:nvSpPr>
          <p:spPr>
            <a:xfrm>
              <a:off x="5639182" y="5339235"/>
              <a:ext cx="3449170" cy="148362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DECF586C-718B-7942-8EEF-F9695FA2FC67}"/>
                </a:ext>
              </a:extLst>
            </p:cNvPr>
            <p:cNvSpPr/>
            <p:nvPr/>
          </p:nvSpPr>
          <p:spPr>
            <a:xfrm>
              <a:off x="6187705" y="6036320"/>
              <a:ext cx="175613" cy="163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2A858B6-B702-BD40-B33C-739AC571FB7A}"/>
                </a:ext>
              </a:extLst>
            </p:cNvPr>
            <p:cNvSpPr/>
            <p:nvPr/>
          </p:nvSpPr>
          <p:spPr>
            <a:xfrm>
              <a:off x="6441032" y="5503320"/>
              <a:ext cx="175613" cy="16350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907CBC7-75F8-3C4A-B0D7-6E00074BE9AE}"/>
                </a:ext>
              </a:extLst>
            </p:cNvPr>
            <p:cNvSpPr/>
            <p:nvPr/>
          </p:nvSpPr>
          <p:spPr>
            <a:xfrm>
              <a:off x="6675183" y="5503320"/>
              <a:ext cx="175613" cy="16350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42B03BF-FB27-3B4C-94E2-6AFCFB578CE2}"/>
                </a:ext>
              </a:extLst>
            </p:cNvPr>
            <p:cNvSpPr/>
            <p:nvPr/>
          </p:nvSpPr>
          <p:spPr>
            <a:xfrm>
              <a:off x="7387728" y="5503320"/>
              <a:ext cx="175613" cy="16350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B8F9C2C6-B010-C541-A038-669732904EC7}"/>
                </a:ext>
              </a:extLst>
            </p:cNvPr>
            <p:cNvSpPr txBox="1"/>
            <p:nvPr/>
          </p:nvSpPr>
          <p:spPr>
            <a:xfrm>
              <a:off x="6850796" y="5446571"/>
              <a:ext cx="5106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.. 8..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4EC0702-488F-CD42-A039-AA54BC72CE8B}"/>
                </a:ext>
              </a:extLst>
            </p:cNvPr>
            <p:cNvSpPr txBox="1"/>
            <p:nvPr/>
          </p:nvSpPr>
          <p:spPr>
            <a:xfrm>
              <a:off x="6932546" y="5965211"/>
              <a:ext cx="4915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..32..</a:t>
              </a: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0C1AE0B-B9D4-0043-A91A-D025DF90ED27}"/>
                </a:ext>
              </a:extLst>
            </p:cNvPr>
            <p:cNvCxnSpPr>
              <a:stCxn id="79" idx="0"/>
              <a:endCxn id="80" idx="2"/>
            </p:cNvCxnSpPr>
            <p:nvPr/>
          </p:nvCxnSpPr>
          <p:spPr>
            <a:xfrm flipV="1">
              <a:off x="6275512" y="5666822"/>
              <a:ext cx="253327" cy="369498"/>
            </a:xfrm>
            <a:prstGeom prst="line">
              <a:avLst/>
            </a:prstGeom>
            <a:ln w="127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A1FAC65-7E67-F845-9B5F-DA71B824FBC4}"/>
                </a:ext>
              </a:extLst>
            </p:cNvPr>
            <p:cNvCxnSpPr>
              <a:stCxn id="79" idx="0"/>
              <a:endCxn id="81" idx="2"/>
            </p:cNvCxnSpPr>
            <p:nvPr/>
          </p:nvCxnSpPr>
          <p:spPr>
            <a:xfrm flipV="1">
              <a:off x="6275512" y="5666822"/>
              <a:ext cx="487478" cy="369498"/>
            </a:xfrm>
            <a:prstGeom prst="line">
              <a:avLst/>
            </a:prstGeom>
            <a:ln w="127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6C6A83C-087B-ED41-8909-87668FB15881}"/>
                </a:ext>
              </a:extLst>
            </p:cNvPr>
            <p:cNvCxnSpPr>
              <a:stCxn id="79" idx="0"/>
              <a:endCxn id="82" idx="2"/>
            </p:cNvCxnSpPr>
            <p:nvPr/>
          </p:nvCxnSpPr>
          <p:spPr>
            <a:xfrm flipV="1">
              <a:off x="6275512" y="5666822"/>
              <a:ext cx="1200023" cy="369498"/>
            </a:xfrm>
            <a:prstGeom prst="line">
              <a:avLst/>
            </a:prstGeom>
            <a:ln w="127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917C787-76FD-3944-B45F-376FF5554AB0}"/>
                </a:ext>
              </a:extLst>
            </p:cNvPr>
            <p:cNvCxnSpPr>
              <a:cxnSpLocks/>
              <a:endCxn id="80" idx="2"/>
            </p:cNvCxnSpPr>
            <p:nvPr/>
          </p:nvCxnSpPr>
          <p:spPr>
            <a:xfrm flipH="1" flipV="1">
              <a:off x="6528839" y="5666822"/>
              <a:ext cx="55512" cy="369498"/>
            </a:xfrm>
            <a:prstGeom prst="line">
              <a:avLst/>
            </a:prstGeom>
            <a:ln w="127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39EBAF7-4370-F648-A2D5-49913AAA8B8D}"/>
                </a:ext>
              </a:extLst>
            </p:cNvPr>
            <p:cNvCxnSpPr>
              <a:cxnSpLocks/>
              <a:endCxn id="81" idx="2"/>
            </p:cNvCxnSpPr>
            <p:nvPr/>
          </p:nvCxnSpPr>
          <p:spPr>
            <a:xfrm flipV="1">
              <a:off x="6584351" y="5666822"/>
              <a:ext cx="178639" cy="369498"/>
            </a:xfrm>
            <a:prstGeom prst="line">
              <a:avLst/>
            </a:prstGeom>
            <a:ln w="127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14419F5-FB0D-1640-A74D-9295DD6B29D6}"/>
                </a:ext>
              </a:extLst>
            </p:cNvPr>
            <p:cNvCxnSpPr>
              <a:cxnSpLocks/>
              <a:endCxn id="82" idx="2"/>
            </p:cNvCxnSpPr>
            <p:nvPr/>
          </p:nvCxnSpPr>
          <p:spPr>
            <a:xfrm flipV="1">
              <a:off x="6584351" y="5666822"/>
              <a:ext cx="891184" cy="369498"/>
            </a:xfrm>
            <a:prstGeom prst="line">
              <a:avLst/>
            </a:prstGeom>
            <a:ln w="127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C959F08-A453-4740-9279-A5DF454A8AAC}"/>
                </a:ext>
              </a:extLst>
            </p:cNvPr>
            <p:cNvCxnSpPr>
              <a:cxnSpLocks/>
              <a:endCxn id="80" idx="2"/>
            </p:cNvCxnSpPr>
            <p:nvPr/>
          </p:nvCxnSpPr>
          <p:spPr>
            <a:xfrm flipH="1" flipV="1">
              <a:off x="6528839" y="5666822"/>
              <a:ext cx="1273701" cy="369498"/>
            </a:xfrm>
            <a:prstGeom prst="line">
              <a:avLst/>
            </a:prstGeom>
            <a:ln w="127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439182CB-86DB-D347-A1C6-E8C3B4B84564}"/>
                </a:ext>
              </a:extLst>
            </p:cNvPr>
            <p:cNvCxnSpPr>
              <a:cxnSpLocks/>
              <a:endCxn id="81" idx="2"/>
            </p:cNvCxnSpPr>
            <p:nvPr/>
          </p:nvCxnSpPr>
          <p:spPr>
            <a:xfrm flipH="1" flipV="1">
              <a:off x="6762990" y="5666822"/>
              <a:ext cx="1039550" cy="369498"/>
            </a:xfrm>
            <a:prstGeom prst="line">
              <a:avLst/>
            </a:prstGeom>
            <a:ln w="127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85A37ECC-28ED-FA44-92D4-3214B3F59B49}"/>
                </a:ext>
              </a:extLst>
            </p:cNvPr>
            <p:cNvCxnSpPr>
              <a:cxnSpLocks/>
              <a:stCxn id="105" idx="0"/>
              <a:endCxn id="82" idx="2"/>
            </p:cNvCxnSpPr>
            <p:nvPr/>
          </p:nvCxnSpPr>
          <p:spPr>
            <a:xfrm flipH="1" flipV="1">
              <a:off x="7475535" y="5666822"/>
              <a:ext cx="314895" cy="369498"/>
            </a:xfrm>
            <a:prstGeom prst="line">
              <a:avLst/>
            </a:prstGeom>
            <a:ln w="127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AF4883E5-37A7-954E-9C8A-108E4C4BDF53}"/>
                </a:ext>
              </a:extLst>
            </p:cNvPr>
            <p:cNvSpPr txBox="1"/>
            <p:nvPr/>
          </p:nvSpPr>
          <p:spPr>
            <a:xfrm>
              <a:off x="7890346" y="5851621"/>
              <a:ext cx="1273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32x16 uplinks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40E300E-5F00-4045-A30B-E5C6D1C7D44E}"/>
                </a:ext>
              </a:extLst>
            </p:cNvPr>
            <p:cNvSpPr txBox="1"/>
            <p:nvPr/>
          </p:nvSpPr>
          <p:spPr>
            <a:xfrm>
              <a:off x="7890346" y="5503320"/>
              <a:ext cx="1273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8x32 downlinks</a:t>
              </a:r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C1C84ABF-A104-A642-9B34-1174D3E974A5}"/>
                </a:ext>
              </a:extLst>
            </p:cNvPr>
            <p:cNvCxnSpPr>
              <a:cxnSpLocks/>
            </p:cNvCxnSpPr>
            <p:nvPr/>
          </p:nvCxnSpPr>
          <p:spPr>
            <a:xfrm>
              <a:off x="6252050" y="619982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A3FB0FC-1515-7E4E-9D93-9DBA1305F829}"/>
                </a:ext>
              </a:extLst>
            </p:cNvPr>
            <p:cNvCxnSpPr/>
            <p:nvPr/>
          </p:nvCxnSpPr>
          <p:spPr>
            <a:xfrm>
              <a:off x="6200576" y="619982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11362E6-945B-AA4F-BD9A-F40AA66838DB}"/>
                </a:ext>
              </a:extLst>
            </p:cNvPr>
            <p:cNvCxnSpPr/>
            <p:nvPr/>
          </p:nvCxnSpPr>
          <p:spPr>
            <a:xfrm>
              <a:off x="6295953" y="619982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CD2BD5AA-835E-8A46-A5E0-AB43B9B9CED1}"/>
                </a:ext>
              </a:extLst>
            </p:cNvPr>
            <p:cNvGrpSpPr/>
            <p:nvPr/>
          </p:nvGrpSpPr>
          <p:grpSpPr>
            <a:xfrm>
              <a:off x="6508408" y="6036320"/>
              <a:ext cx="175613" cy="356594"/>
              <a:chOff x="1999365" y="4023280"/>
              <a:chExt cx="175613" cy="356594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D8ECC29E-23E7-BF4E-B4E6-33484763C99B}"/>
                  </a:ext>
                </a:extLst>
              </p:cNvPr>
              <p:cNvSpPr/>
              <p:nvPr/>
            </p:nvSpPr>
            <p:spPr>
              <a:xfrm>
                <a:off x="1999365" y="4023280"/>
                <a:ext cx="175613" cy="1635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0E5D22FB-9ADA-264D-98A7-2C1A41B5E9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3710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C1617DE0-93D6-9F40-AEDC-11F176A97045}"/>
                  </a:ext>
                </a:extLst>
              </p:cNvPr>
              <p:cNvCxnSpPr/>
              <p:nvPr/>
            </p:nvCxnSpPr>
            <p:spPr>
              <a:xfrm>
                <a:off x="2012236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FFD7FE20-A5F6-9547-A9C6-F54F3CD991DA}"/>
                  </a:ext>
                </a:extLst>
              </p:cNvPr>
              <p:cNvCxnSpPr/>
              <p:nvPr/>
            </p:nvCxnSpPr>
            <p:spPr>
              <a:xfrm>
                <a:off x="2107613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D5E90D4D-CD61-344F-AEB0-FCBE13F22613}"/>
                </a:ext>
              </a:extLst>
            </p:cNvPr>
            <p:cNvGrpSpPr/>
            <p:nvPr/>
          </p:nvGrpSpPr>
          <p:grpSpPr>
            <a:xfrm>
              <a:off x="7702623" y="6036320"/>
              <a:ext cx="175613" cy="356594"/>
              <a:chOff x="1999365" y="4023280"/>
              <a:chExt cx="175613" cy="356594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682DF4C3-AE64-C14E-82D5-A999B7BA835C}"/>
                  </a:ext>
                </a:extLst>
              </p:cNvPr>
              <p:cNvSpPr/>
              <p:nvPr/>
            </p:nvSpPr>
            <p:spPr>
              <a:xfrm>
                <a:off x="1999365" y="4023280"/>
                <a:ext cx="175613" cy="163502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1C73D1CC-EC81-A744-A935-E053E59FC7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3710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8EC100BE-F2E6-4C4C-8F5A-060CD98B14BF}"/>
                  </a:ext>
                </a:extLst>
              </p:cNvPr>
              <p:cNvCxnSpPr/>
              <p:nvPr/>
            </p:nvCxnSpPr>
            <p:spPr>
              <a:xfrm>
                <a:off x="2012236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CB08D4B1-0593-C64C-B422-6BCFE8795B6D}"/>
                  </a:ext>
                </a:extLst>
              </p:cNvPr>
              <p:cNvCxnSpPr/>
              <p:nvPr/>
            </p:nvCxnSpPr>
            <p:spPr>
              <a:xfrm>
                <a:off x="2115601" y="4184153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903AF5DC-6277-8D44-BC38-C16BB85EB333}"/>
                </a:ext>
              </a:extLst>
            </p:cNvPr>
            <p:cNvSpPr txBox="1"/>
            <p:nvPr/>
          </p:nvSpPr>
          <p:spPr>
            <a:xfrm>
              <a:off x="5839529" y="6441596"/>
              <a:ext cx="28499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24x2 servers (blue </a:t>
              </a:r>
              <a:r>
                <a:rPr lang="en-US" sz="1200" err="1"/>
                <a:t>ToR</a:t>
              </a:r>
              <a:r>
                <a:rPr lang="en-US" sz="1200"/>
                <a:t> x 26), 6 WAN </a:t>
              </a:r>
              <a:r>
                <a:rPr lang="en-US" sz="1200" err="1"/>
                <a:t>ToRs</a:t>
              </a:r>
              <a:endParaRPr lang="en-US" sz="1200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9059D985-198C-1048-8B07-44FE0AA701D8}"/>
                </a:ext>
              </a:extLst>
            </p:cNvPr>
            <p:cNvSpPr txBox="1"/>
            <p:nvPr/>
          </p:nvSpPr>
          <p:spPr>
            <a:xfrm>
              <a:off x="5771259" y="5450460"/>
              <a:ext cx="5940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Spine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1EAEBD3E-E9CD-814B-86EC-C29071767F72}"/>
                </a:ext>
              </a:extLst>
            </p:cNvPr>
            <p:cNvSpPr txBox="1"/>
            <p:nvPr/>
          </p:nvSpPr>
          <p:spPr>
            <a:xfrm>
              <a:off x="5639182" y="5970906"/>
              <a:ext cx="5940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err="1"/>
                <a:t>ToR</a:t>
              </a:r>
              <a:endParaRPr lang="en-US" sz="1200"/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DDCBFC7B-B636-114C-BD90-3A8A90E8C81E}"/>
                </a:ext>
              </a:extLst>
            </p:cNvPr>
            <p:cNvCxnSpPr/>
            <p:nvPr/>
          </p:nvCxnSpPr>
          <p:spPr>
            <a:xfrm>
              <a:off x="6342005" y="6195644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BDC46A8-E1DA-074B-8D61-073BC489883F}"/>
                </a:ext>
              </a:extLst>
            </p:cNvPr>
            <p:cNvCxnSpPr/>
            <p:nvPr/>
          </p:nvCxnSpPr>
          <p:spPr>
            <a:xfrm>
              <a:off x="6668341" y="619982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EFC0D66-3B42-5D4C-B5FC-2FCDFD81EDB4}"/>
                </a:ext>
              </a:extLst>
            </p:cNvPr>
            <p:cNvCxnSpPr/>
            <p:nvPr/>
          </p:nvCxnSpPr>
          <p:spPr>
            <a:xfrm>
              <a:off x="7861723" y="619982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00444892-D8BD-704C-8068-264BF54C5C68}"/>
                </a:ext>
              </a:extLst>
            </p:cNvPr>
            <p:cNvSpPr/>
            <p:nvPr/>
          </p:nvSpPr>
          <p:spPr>
            <a:xfrm>
              <a:off x="3706045" y="4214718"/>
              <a:ext cx="4323719" cy="1017346"/>
            </a:xfrm>
            <a:custGeom>
              <a:avLst/>
              <a:gdLst>
                <a:gd name="connsiteX0" fmla="*/ 0 w 4323719"/>
                <a:gd name="connsiteY0" fmla="*/ 1017346 h 1017346"/>
                <a:gd name="connsiteX1" fmla="*/ 36334 w 4323719"/>
                <a:gd name="connsiteY1" fmla="*/ 1011290 h 1017346"/>
                <a:gd name="connsiteX2" fmla="*/ 84779 w 4323719"/>
                <a:gd name="connsiteY2" fmla="*/ 999179 h 1017346"/>
                <a:gd name="connsiteX3" fmla="*/ 157446 w 4323719"/>
                <a:gd name="connsiteY3" fmla="*/ 981012 h 1017346"/>
                <a:gd name="connsiteX4" fmla="*/ 199836 w 4323719"/>
                <a:gd name="connsiteY4" fmla="*/ 968901 h 1017346"/>
                <a:gd name="connsiteX5" fmla="*/ 296726 w 4323719"/>
                <a:gd name="connsiteY5" fmla="*/ 944678 h 1017346"/>
                <a:gd name="connsiteX6" fmla="*/ 375449 w 4323719"/>
                <a:gd name="connsiteY6" fmla="*/ 920456 h 1017346"/>
                <a:gd name="connsiteX7" fmla="*/ 460228 w 4323719"/>
                <a:gd name="connsiteY7" fmla="*/ 896233 h 1017346"/>
                <a:gd name="connsiteX8" fmla="*/ 575285 w 4323719"/>
                <a:gd name="connsiteY8" fmla="*/ 853844 h 1017346"/>
                <a:gd name="connsiteX9" fmla="*/ 599507 w 4323719"/>
                <a:gd name="connsiteY9" fmla="*/ 847788 h 1017346"/>
                <a:gd name="connsiteX10" fmla="*/ 623730 w 4323719"/>
                <a:gd name="connsiteY10" fmla="*/ 835677 h 1017346"/>
                <a:gd name="connsiteX11" fmla="*/ 684286 w 4323719"/>
                <a:gd name="connsiteY11" fmla="*/ 817510 h 1017346"/>
                <a:gd name="connsiteX12" fmla="*/ 708509 w 4323719"/>
                <a:gd name="connsiteY12" fmla="*/ 805399 h 1017346"/>
                <a:gd name="connsiteX13" fmla="*/ 756954 w 4323719"/>
                <a:gd name="connsiteY13" fmla="*/ 787232 h 1017346"/>
                <a:gd name="connsiteX14" fmla="*/ 781176 w 4323719"/>
                <a:gd name="connsiteY14" fmla="*/ 781176 h 1017346"/>
                <a:gd name="connsiteX15" fmla="*/ 847788 w 4323719"/>
                <a:gd name="connsiteY15" fmla="*/ 756954 h 1017346"/>
                <a:gd name="connsiteX16" fmla="*/ 902289 w 4323719"/>
                <a:gd name="connsiteY16" fmla="*/ 738787 h 1017346"/>
                <a:gd name="connsiteX17" fmla="*/ 920456 w 4323719"/>
                <a:gd name="connsiteY17" fmla="*/ 732731 h 1017346"/>
                <a:gd name="connsiteX18" fmla="*/ 993123 w 4323719"/>
                <a:gd name="connsiteY18" fmla="*/ 702453 h 1017346"/>
                <a:gd name="connsiteX19" fmla="*/ 1017346 w 4323719"/>
                <a:gd name="connsiteY19" fmla="*/ 696397 h 1017346"/>
                <a:gd name="connsiteX20" fmla="*/ 1053680 w 4323719"/>
                <a:gd name="connsiteY20" fmla="*/ 678230 h 1017346"/>
                <a:gd name="connsiteX21" fmla="*/ 1108180 w 4323719"/>
                <a:gd name="connsiteY21" fmla="*/ 660063 h 1017346"/>
                <a:gd name="connsiteX22" fmla="*/ 1144514 w 4323719"/>
                <a:gd name="connsiteY22" fmla="*/ 641897 h 1017346"/>
                <a:gd name="connsiteX23" fmla="*/ 1217181 w 4323719"/>
                <a:gd name="connsiteY23" fmla="*/ 617674 h 1017346"/>
                <a:gd name="connsiteX24" fmla="*/ 1235348 w 4323719"/>
                <a:gd name="connsiteY24" fmla="*/ 611618 h 1017346"/>
                <a:gd name="connsiteX25" fmla="*/ 1259571 w 4323719"/>
                <a:gd name="connsiteY25" fmla="*/ 605563 h 1017346"/>
                <a:gd name="connsiteX26" fmla="*/ 1320127 w 4323719"/>
                <a:gd name="connsiteY26" fmla="*/ 587396 h 1017346"/>
                <a:gd name="connsiteX27" fmla="*/ 1344350 w 4323719"/>
                <a:gd name="connsiteY27" fmla="*/ 581340 h 1017346"/>
                <a:gd name="connsiteX28" fmla="*/ 1435184 w 4323719"/>
                <a:gd name="connsiteY28" fmla="*/ 557118 h 1017346"/>
                <a:gd name="connsiteX29" fmla="*/ 1562352 w 4323719"/>
                <a:gd name="connsiteY29" fmla="*/ 526840 h 1017346"/>
                <a:gd name="connsiteX30" fmla="*/ 1586575 w 4323719"/>
                <a:gd name="connsiteY30" fmla="*/ 514728 h 1017346"/>
                <a:gd name="connsiteX31" fmla="*/ 1604742 w 4323719"/>
                <a:gd name="connsiteY31" fmla="*/ 508673 h 1017346"/>
                <a:gd name="connsiteX32" fmla="*/ 1701632 w 4323719"/>
                <a:gd name="connsiteY32" fmla="*/ 484450 h 1017346"/>
                <a:gd name="connsiteX33" fmla="*/ 1756132 w 4323719"/>
                <a:gd name="connsiteY33" fmla="*/ 472339 h 1017346"/>
                <a:gd name="connsiteX34" fmla="*/ 1798522 w 4323719"/>
                <a:gd name="connsiteY34" fmla="*/ 460228 h 1017346"/>
                <a:gd name="connsiteX35" fmla="*/ 1895412 w 4323719"/>
                <a:gd name="connsiteY35" fmla="*/ 442061 h 1017346"/>
                <a:gd name="connsiteX36" fmla="*/ 2004413 w 4323719"/>
                <a:gd name="connsiteY36" fmla="*/ 411783 h 1017346"/>
                <a:gd name="connsiteX37" fmla="*/ 2040747 w 4323719"/>
                <a:gd name="connsiteY37" fmla="*/ 399671 h 1017346"/>
                <a:gd name="connsiteX38" fmla="*/ 2064970 w 4323719"/>
                <a:gd name="connsiteY38" fmla="*/ 393616 h 1017346"/>
                <a:gd name="connsiteX39" fmla="*/ 2149748 w 4323719"/>
                <a:gd name="connsiteY39" fmla="*/ 375449 h 1017346"/>
                <a:gd name="connsiteX40" fmla="*/ 2186082 w 4323719"/>
                <a:gd name="connsiteY40" fmla="*/ 363338 h 1017346"/>
                <a:gd name="connsiteX41" fmla="*/ 2355640 w 4323719"/>
                <a:gd name="connsiteY41" fmla="*/ 320948 h 1017346"/>
                <a:gd name="connsiteX42" fmla="*/ 2422252 w 4323719"/>
                <a:gd name="connsiteY42" fmla="*/ 308837 h 1017346"/>
                <a:gd name="connsiteX43" fmla="*/ 2470697 w 4323719"/>
                <a:gd name="connsiteY43" fmla="*/ 290670 h 1017346"/>
                <a:gd name="connsiteX44" fmla="*/ 2531253 w 4323719"/>
                <a:gd name="connsiteY44" fmla="*/ 278559 h 1017346"/>
                <a:gd name="connsiteX45" fmla="*/ 2555476 w 4323719"/>
                <a:gd name="connsiteY45" fmla="*/ 272503 h 1017346"/>
                <a:gd name="connsiteX46" fmla="*/ 2609976 w 4323719"/>
                <a:gd name="connsiteY46" fmla="*/ 260392 h 1017346"/>
                <a:gd name="connsiteX47" fmla="*/ 2646310 w 4323719"/>
                <a:gd name="connsiteY47" fmla="*/ 248281 h 1017346"/>
                <a:gd name="connsiteX48" fmla="*/ 2706866 w 4323719"/>
                <a:gd name="connsiteY48" fmla="*/ 236169 h 1017346"/>
                <a:gd name="connsiteX49" fmla="*/ 2737144 w 4323719"/>
                <a:gd name="connsiteY49" fmla="*/ 224058 h 1017346"/>
                <a:gd name="connsiteX50" fmla="*/ 2815868 w 4323719"/>
                <a:gd name="connsiteY50" fmla="*/ 205891 h 1017346"/>
                <a:gd name="connsiteX51" fmla="*/ 2834034 w 4323719"/>
                <a:gd name="connsiteY51" fmla="*/ 199836 h 1017346"/>
                <a:gd name="connsiteX52" fmla="*/ 2882480 w 4323719"/>
                <a:gd name="connsiteY52" fmla="*/ 187724 h 1017346"/>
                <a:gd name="connsiteX53" fmla="*/ 2900646 w 4323719"/>
                <a:gd name="connsiteY53" fmla="*/ 181669 h 1017346"/>
                <a:gd name="connsiteX54" fmla="*/ 2936980 w 4323719"/>
                <a:gd name="connsiteY54" fmla="*/ 175613 h 1017346"/>
                <a:gd name="connsiteX55" fmla="*/ 2985425 w 4323719"/>
                <a:gd name="connsiteY55" fmla="*/ 163502 h 1017346"/>
                <a:gd name="connsiteX56" fmla="*/ 3045981 w 4323719"/>
                <a:gd name="connsiteY56" fmla="*/ 157446 h 1017346"/>
                <a:gd name="connsiteX57" fmla="*/ 3136816 w 4323719"/>
                <a:gd name="connsiteY57" fmla="*/ 145335 h 1017346"/>
                <a:gd name="connsiteX58" fmla="*/ 3154983 w 4323719"/>
                <a:gd name="connsiteY58" fmla="*/ 139279 h 1017346"/>
                <a:gd name="connsiteX59" fmla="*/ 3179205 w 4323719"/>
                <a:gd name="connsiteY59" fmla="*/ 133224 h 1017346"/>
                <a:gd name="connsiteX60" fmla="*/ 3306374 w 4323719"/>
                <a:gd name="connsiteY60" fmla="*/ 121112 h 1017346"/>
                <a:gd name="connsiteX61" fmla="*/ 3336652 w 4323719"/>
                <a:gd name="connsiteY61" fmla="*/ 115057 h 1017346"/>
                <a:gd name="connsiteX62" fmla="*/ 3397208 w 4323719"/>
                <a:gd name="connsiteY62" fmla="*/ 102946 h 1017346"/>
                <a:gd name="connsiteX63" fmla="*/ 4075438 w 4323719"/>
                <a:gd name="connsiteY63" fmla="*/ 90834 h 1017346"/>
                <a:gd name="connsiteX64" fmla="*/ 4190495 w 4323719"/>
                <a:gd name="connsiteY64" fmla="*/ 72667 h 1017346"/>
                <a:gd name="connsiteX65" fmla="*/ 4226829 w 4323719"/>
                <a:gd name="connsiteY65" fmla="*/ 60556 h 1017346"/>
                <a:gd name="connsiteX66" fmla="*/ 4263163 w 4323719"/>
                <a:gd name="connsiteY66" fmla="*/ 48445 h 1017346"/>
                <a:gd name="connsiteX67" fmla="*/ 4293441 w 4323719"/>
                <a:gd name="connsiteY67" fmla="*/ 24222 h 1017346"/>
                <a:gd name="connsiteX68" fmla="*/ 4323719 w 4323719"/>
                <a:gd name="connsiteY68" fmla="*/ 0 h 101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4323719" h="1017346">
                  <a:moveTo>
                    <a:pt x="0" y="1017346"/>
                  </a:moveTo>
                  <a:cubicBezTo>
                    <a:pt x="12111" y="1015327"/>
                    <a:pt x="24328" y="1013863"/>
                    <a:pt x="36334" y="1011290"/>
                  </a:cubicBezTo>
                  <a:cubicBezTo>
                    <a:pt x="52610" y="1007802"/>
                    <a:pt x="68631" y="1003216"/>
                    <a:pt x="84779" y="999179"/>
                  </a:cubicBezTo>
                  <a:cubicBezTo>
                    <a:pt x="109001" y="993123"/>
                    <a:pt x="133439" y="987871"/>
                    <a:pt x="157446" y="981012"/>
                  </a:cubicBezTo>
                  <a:cubicBezTo>
                    <a:pt x="171576" y="976975"/>
                    <a:pt x="185616" y="972610"/>
                    <a:pt x="199836" y="968901"/>
                  </a:cubicBezTo>
                  <a:cubicBezTo>
                    <a:pt x="232049" y="960498"/>
                    <a:pt x="264513" y="953081"/>
                    <a:pt x="296726" y="944678"/>
                  </a:cubicBezTo>
                  <a:cubicBezTo>
                    <a:pt x="365974" y="926613"/>
                    <a:pt x="312505" y="939339"/>
                    <a:pt x="375449" y="920456"/>
                  </a:cubicBezTo>
                  <a:cubicBezTo>
                    <a:pt x="403600" y="912011"/>
                    <a:pt x="432077" y="904678"/>
                    <a:pt x="460228" y="896233"/>
                  </a:cubicBezTo>
                  <a:cubicBezTo>
                    <a:pt x="508196" y="881843"/>
                    <a:pt x="517764" y="874146"/>
                    <a:pt x="575285" y="853844"/>
                  </a:cubicBezTo>
                  <a:cubicBezTo>
                    <a:pt x="583133" y="851074"/>
                    <a:pt x="591714" y="850710"/>
                    <a:pt x="599507" y="847788"/>
                  </a:cubicBezTo>
                  <a:cubicBezTo>
                    <a:pt x="607960" y="844618"/>
                    <a:pt x="615229" y="838713"/>
                    <a:pt x="623730" y="835677"/>
                  </a:cubicBezTo>
                  <a:cubicBezTo>
                    <a:pt x="643576" y="828589"/>
                    <a:pt x="664440" y="824598"/>
                    <a:pt x="684286" y="817510"/>
                  </a:cubicBezTo>
                  <a:cubicBezTo>
                    <a:pt x="692787" y="814474"/>
                    <a:pt x="700176" y="808871"/>
                    <a:pt x="708509" y="805399"/>
                  </a:cubicBezTo>
                  <a:cubicBezTo>
                    <a:pt x="724429" y="798766"/>
                    <a:pt x="740593" y="792686"/>
                    <a:pt x="756954" y="787232"/>
                  </a:cubicBezTo>
                  <a:cubicBezTo>
                    <a:pt x="764849" y="784600"/>
                    <a:pt x="773174" y="783463"/>
                    <a:pt x="781176" y="781176"/>
                  </a:cubicBezTo>
                  <a:cubicBezTo>
                    <a:pt x="797847" y="776413"/>
                    <a:pt x="841614" y="759133"/>
                    <a:pt x="847788" y="756954"/>
                  </a:cubicBezTo>
                  <a:cubicBezTo>
                    <a:pt x="865846" y="750581"/>
                    <a:pt x="884122" y="744843"/>
                    <a:pt x="902289" y="738787"/>
                  </a:cubicBezTo>
                  <a:cubicBezTo>
                    <a:pt x="908345" y="736768"/>
                    <a:pt x="915145" y="736272"/>
                    <a:pt x="920456" y="732731"/>
                  </a:cubicBezTo>
                  <a:cubicBezTo>
                    <a:pt x="952889" y="711109"/>
                    <a:pt x="936105" y="719997"/>
                    <a:pt x="993123" y="702453"/>
                  </a:cubicBezTo>
                  <a:cubicBezTo>
                    <a:pt x="1001078" y="700005"/>
                    <a:pt x="1009618" y="699488"/>
                    <a:pt x="1017346" y="696397"/>
                  </a:cubicBezTo>
                  <a:cubicBezTo>
                    <a:pt x="1029918" y="691368"/>
                    <a:pt x="1041108" y="683259"/>
                    <a:pt x="1053680" y="678230"/>
                  </a:cubicBezTo>
                  <a:cubicBezTo>
                    <a:pt x="1071460" y="671118"/>
                    <a:pt x="1091052" y="668626"/>
                    <a:pt x="1108180" y="660063"/>
                  </a:cubicBezTo>
                  <a:cubicBezTo>
                    <a:pt x="1120291" y="654008"/>
                    <a:pt x="1131894" y="646805"/>
                    <a:pt x="1144514" y="641897"/>
                  </a:cubicBezTo>
                  <a:cubicBezTo>
                    <a:pt x="1168311" y="632643"/>
                    <a:pt x="1192959" y="625748"/>
                    <a:pt x="1217181" y="617674"/>
                  </a:cubicBezTo>
                  <a:cubicBezTo>
                    <a:pt x="1223237" y="615655"/>
                    <a:pt x="1229155" y="613166"/>
                    <a:pt x="1235348" y="611618"/>
                  </a:cubicBezTo>
                  <a:cubicBezTo>
                    <a:pt x="1243422" y="609600"/>
                    <a:pt x="1251568" y="607849"/>
                    <a:pt x="1259571" y="605563"/>
                  </a:cubicBezTo>
                  <a:cubicBezTo>
                    <a:pt x="1279834" y="599774"/>
                    <a:pt x="1299864" y="593186"/>
                    <a:pt x="1320127" y="587396"/>
                  </a:cubicBezTo>
                  <a:cubicBezTo>
                    <a:pt x="1328130" y="585109"/>
                    <a:pt x="1336395" y="583788"/>
                    <a:pt x="1344350" y="581340"/>
                  </a:cubicBezTo>
                  <a:cubicBezTo>
                    <a:pt x="1422523" y="557286"/>
                    <a:pt x="1372251" y="567606"/>
                    <a:pt x="1435184" y="557118"/>
                  </a:cubicBezTo>
                  <a:cubicBezTo>
                    <a:pt x="1584390" y="507383"/>
                    <a:pt x="1379226" y="572622"/>
                    <a:pt x="1562352" y="526840"/>
                  </a:cubicBezTo>
                  <a:cubicBezTo>
                    <a:pt x="1571110" y="524650"/>
                    <a:pt x="1578277" y="518284"/>
                    <a:pt x="1586575" y="514728"/>
                  </a:cubicBezTo>
                  <a:cubicBezTo>
                    <a:pt x="1592442" y="512214"/>
                    <a:pt x="1598569" y="510297"/>
                    <a:pt x="1604742" y="508673"/>
                  </a:cubicBezTo>
                  <a:cubicBezTo>
                    <a:pt x="1636937" y="500201"/>
                    <a:pt x="1669134" y="491672"/>
                    <a:pt x="1701632" y="484450"/>
                  </a:cubicBezTo>
                  <a:cubicBezTo>
                    <a:pt x="1719799" y="480413"/>
                    <a:pt x="1738078" y="476852"/>
                    <a:pt x="1756132" y="472339"/>
                  </a:cubicBezTo>
                  <a:cubicBezTo>
                    <a:pt x="1770389" y="468775"/>
                    <a:pt x="1784162" y="463350"/>
                    <a:pt x="1798522" y="460228"/>
                  </a:cubicBezTo>
                  <a:cubicBezTo>
                    <a:pt x="1830632" y="453248"/>
                    <a:pt x="1895412" y="442061"/>
                    <a:pt x="1895412" y="442061"/>
                  </a:cubicBezTo>
                  <a:cubicBezTo>
                    <a:pt x="1973951" y="408401"/>
                    <a:pt x="1900058" y="436337"/>
                    <a:pt x="2004413" y="411783"/>
                  </a:cubicBezTo>
                  <a:cubicBezTo>
                    <a:pt x="2016840" y="408859"/>
                    <a:pt x="2028519" y="403339"/>
                    <a:pt x="2040747" y="399671"/>
                  </a:cubicBezTo>
                  <a:cubicBezTo>
                    <a:pt x="2048719" y="397279"/>
                    <a:pt x="2056845" y="395421"/>
                    <a:pt x="2064970" y="393616"/>
                  </a:cubicBezTo>
                  <a:cubicBezTo>
                    <a:pt x="2093183" y="387347"/>
                    <a:pt x="2121710" y="382458"/>
                    <a:pt x="2149748" y="375449"/>
                  </a:cubicBezTo>
                  <a:cubicBezTo>
                    <a:pt x="2162133" y="372353"/>
                    <a:pt x="2173788" y="366780"/>
                    <a:pt x="2186082" y="363338"/>
                  </a:cubicBezTo>
                  <a:cubicBezTo>
                    <a:pt x="2235965" y="349371"/>
                    <a:pt x="2301454" y="331785"/>
                    <a:pt x="2355640" y="320948"/>
                  </a:cubicBezTo>
                  <a:cubicBezTo>
                    <a:pt x="2377770" y="316522"/>
                    <a:pt x="2400048" y="312874"/>
                    <a:pt x="2422252" y="308837"/>
                  </a:cubicBezTo>
                  <a:cubicBezTo>
                    <a:pt x="2429058" y="306115"/>
                    <a:pt x="2459482" y="293258"/>
                    <a:pt x="2470697" y="290670"/>
                  </a:cubicBezTo>
                  <a:cubicBezTo>
                    <a:pt x="2490755" y="286041"/>
                    <a:pt x="2511125" y="282872"/>
                    <a:pt x="2531253" y="278559"/>
                  </a:cubicBezTo>
                  <a:cubicBezTo>
                    <a:pt x="2539391" y="276815"/>
                    <a:pt x="2547366" y="274374"/>
                    <a:pt x="2555476" y="272503"/>
                  </a:cubicBezTo>
                  <a:cubicBezTo>
                    <a:pt x="2573609" y="268318"/>
                    <a:pt x="2591995" y="265187"/>
                    <a:pt x="2609976" y="260392"/>
                  </a:cubicBezTo>
                  <a:cubicBezTo>
                    <a:pt x="2622311" y="257103"/>
                    <a:pt x="2633925" y="251377"/>
                    <a:pt x="2646310" y="248281"/>
                  </a:cubicBezTo>
                  <a:cubicBezTo>
                    <a:pt x="2666280" y="243288"/>
                    <a:pt x="2686976" y="241473"/>
                    <a:pt x="2706866" y="236169"/>
                  </a:cubicBezTo>
                  <a:cubicBezTo>
                    <a:pt x="2717369" y="233368"/>
                    <a:pt x="2726755" y="227255"/>
                    <a:pt x="2737144" y="224058"/>
                  </a:cubicBezTo>
                  <a:cubicBezTo>
                    <a:pt x="2802443" y="203966"/>
                    <a:pt x="2765020" y="218603"/>
                    <a:pt x="2815868" y="205891"/>
                  </a:cubicBezTo>
                  <a:cubicBezTo>
                    <a:pt x="2822060" y="204343"/>
                    <a:pt x="2827876" y="201515"/>
                    <a:pt x="2834034" y="199836"/>
                  </a:cubicBezTo>
                  <a:cubicBezTo>
                    <a:pt x="2850093" y="195456"/>
                    <a:pt x="2866421" y="192104"/>
                    <a:pt x="2882480" y="187724"/>
                  </a:cubicBezTo>
                  <a:cubicBezTo>
                    <a:pt x="2888638" y="186045"/>
                    <a:pt x="2894415" y="183054"/>
                    <a:pt x="2900646" y="181669"/>
                  </a:cubicBezTo>
                  <a:cubicBezTo>
                    <a:pt x="2912632" y="179005"/>
                    <a:pt x="2924974" y="178186"/>
                    <a:pt x="2936980" y="175613"/>
                  </a:cubicBezTo>
                  <a:cubicBezTo>
                    <a:pt x="2953256" y="172125"/>
                    <a:pt x="2968862" y="165158"/>
                    <a:pt x="2985425" y="163502"/>
                  </a:cubicBezTo>
                  <a:lnTo>
                    <a:pt x="3045981" y="157446"/>
                  </a:lnTo>
                  <a:cubicBezTo>
                    <a:pt x="3105396" y="142594"/>
                    <a:pt x="3025585" y="161226"/>
                    <a:pt x="3136816" y="145335"/>
                  </a:cubicBezTo>
                  <a:cubicBezTo>
                    <a:pt x="3143135" y="144432"/>
                    <a:pt x="3148845" y="141033"/>
                    <a:pt x="3154983" y="139279"/>
                  </a:cubicBezTo>
                  <a:cubicBezTo>
                    <a:pt x="3162985" y="136993"/>
                    <a:pt x="3170979" y="134489"/>
                    <a:pt x="3179205" y="133224"/>
                  </a:cubicBezTo>
                  <a:cubicBezTo>
                    <a:pt x="3210197" y="128456"/>
                    <a:pt x="3278877" y="123404"/>
                    <a:pt x="3306374" y="121112"/>
                  </a:cubicBezTo>
                  <a:cubicBezTo>
                    <a:pt x="3316467" y="119094"/>
                    <a:pt x="3326605" y="117290"/>
                    <a:pt x="3336652" y="115057"/>
                  </a:cubicBezTo>
                  <a:cubicBezTo>
                    <a:pt x="3361906" y="109445"/>
                    <a:pt x="3368715" y="105320"/>
                    <a:pt x="3397208" y="102946"/>
                  </a:cubicBezTo>
                  <a:cubicBezTo>
                    <a:pt x="3581642" y="87577"/>
                    <a:pt x="4064423" y="90951"/>
                    <a:pt x="4075438" y="90834"/>
                  </a:cubicBezTo>
                  <a:cubicBezTo>
                    <a:pt x="4098027" y="87607"/>
                    <a:pt x="4179639" y="76285"/>
                    <a:pt x="4190495" y="72667"/>
                  </a:cubicBezTo>
                  <a:lnTo>
                    <a:pt x="4226829" y="60556"/>
                  </a:lnTo>
                  <a:cubicBezTo>
                    <a:pt x="4226834" y="60554"/>
                    <a:pt x="4263159" y="48448"/>
                    <a:pt x="4263163" y="48445"/>
                  </a:cubicBezTo>
                  <a:cubicBezTo>
                    <a:pt x="4319079" y="11169"/>
                    <a:pt x="4250298" y="58738"/>
                    <a:pt x="4293441" y="24222"/>
                  </a:cubicBezTo>
                  <a:cubicBezTo>
                    <a:pt x="4331642" y="-6340"/>
                    <a:pt x="4294472" y="29247"/>
                    <a:pt x="4323719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4804C471-4046-AA4E-904E-F87AE7659A0E}"/>
                </a:ext>
              </a:extLst>
            </p:cNvPr>
            <p:cNvSpPr/>
            <p:nvPr/>
          </p:nvSpPr>
          <p:spPr>
            <a:xfrm>
              <a:off x="3681823" y="4826336"/>
              <a:ext cx="2398029" cy="508673"/>
            </a:xfrm>
            <a:custGeom>
              <a:avLst/>
              <a:gdLst>
                <a:gd name="connsiteX0" fmla="*/ 0 w 2398029"/>
                <a:gd name="connsiteY0" fmla="*/ 472339 h 508673"/>
                <a:gd name="connsiteX1" fmla="*/ 308837 w 2398029"/>
                <a:gd name="connsiteY1" fmla="*/ 423894 h 508673"/>
                <a:gd name="connsiteX2" fmla="*/ 405727 w 2398029"/>
                <a:gd name="connsiteY2" fmla="*/ 399672 h 508673"/>
                <a:gd name="connsiteX3" fmla="*/ 429949 w 2398029"/>
                <a:gd name="connsiteY3" fmla="*/ 387561 h 508673"/>
                <a:gd name="connsiteX4" fmla="*/ 466283 w 2398029"/>
                <a:gd name="connsiteY4" fmla="*/ 375449 h 508673"/>
                <a:gd name="connsiteX5" fmla="*/ 520784 w 2398029"/>
                <a:gd name="connsiteY5" fmla="*/ 351227 h 508673"/>
                <a:gd name="connsiteX6" fmla="*/ 593451 w 2398029"/>
                <a:gd name="connsiteY6" fmla="*/ 333060 h 508673"/>
                <a:gd name="connsiteX7" fmla="*/ 654007 w 2398029"/>
                <a:gd name="connsiteY7" fmla="*/ 320949 h 508673"/>
                <a:gd name="connsiteX8" fmla="*/ 672174 w 2398029"/>
                <a:gd name="connsiteY8" fmla="*/ 314893 h 508673"/>
                <a:gd name="connsiteX9" fmla="*/ 702452 w 2398029"/>
                <a:gd name="connsiteY9" fmla="*/ 302782 h 508673"/>
                <a:gd name="connsiteX10" fmla="*/ 756953 w 2398029"/>
                <a:gd name="connsiteY10" fmla="*/ 290671 h 508673"/>
                <a:gd name="connsiteX11" fmla="*/ 799343 w 2398029"/>
                <a:gd name="connsiteY11" fmla="*/ 278559 h 508673"/>
                <a:gd name="connsiteX12" fmla="*/ 926511 w 2398029"/>
                <a:gd name="connsiteY12" fmla="*/ 248281 h 508673"/>
                <a:gd name="connsiteX13" fmla="*/ 999178 w 2398029"/>
                <a:gd name="connsiteY13" fmla="*/ 230114 h 508673"/>
                <a:gd name="connsiteX14" fmla="*/ 1047623 w 2398029"/>
                <a:gd name="connsiteY14" fmla="*/ 218003 h 508673"/>
                <a:gd name="connsiteX15" fmla="*/ 1077902 w 2398029"/>
                <a:gd name="connsiteY15" fmla="*/ 211947 h 508673"/>
                <a:gd name="connsiteX16" fmla="*/ 1108180 w 2398029"/>
                <a:gd name="connsiteY16" fmla="*/ 199836 h 508673"/>
                <a:gd name="connsiteX17" fmla="*/ 1132402 w 2398029"/>
                <a:gd name="connsiteY17" fmla="*/ 193781 h 508673"/>
                <a:gd name="connsiteX18" fmla="*/ 1205070 w 2398029"/>
                <a:gd name="connsiteY18" fmla="*/ 181669 h 508673"/>
                <a:gd name="connsiteX19" fmla="*/ 1265626 w 2398029"/>
                <a:gd name="connsiteY19" fmla="*/ 163502 h 508673"/>
                <a:gd name="connsiteX20" fmla="*/ 1314071 w 2398029"/>
                <a:gd name="connsiteY20" fmla="*/ 151391 h 508673"/>
                <a:gd name="connsiteX21" fmla="*/ 1338294 w 2398029"/>
                <a:gd name="connsiteY21" fmla="*/ 145336 h 508673"/>
                <a:gd name="connsiteX22" fmla="*/ 1392794 w 2398029"/>
                <a:gd name="connsiteY22" fmla="*/ 139280 h 508673"/>
                <a:gd name="connsiteX23" fmla="*/ 1441239 w 2398029"/>
                <a:gd name="connsiteY23" fmla="*/ 121113 h 508673"/>
                <a:gd name="connsiteX24" fmla="*/ 1501796 w 2398029"/>
                <a:gd name="connsiteY24" fmla="*/ 109002 h 508673"/>
                <a:gd name="connsiteX25" fmla="*/ 1544185 w 2398029"/>
                <a:gd name="connsiteY25" fmla="*/ 96890 h 508673"/>
                <a:gd name="connsiteX26" fmla="*/ 1598686 w 2398029"/>
                <a:gd name="connsiteY26" fmla="*/ 84779 h 508673"/>
                <a:gd name="connsiteX27" fmla="*/ 1677409 w 2398029"/>
                <a:gd name="connsiteY27" fmla="*/ 60557 h 508673"/>
                <a:gd name="connsiteX28" fmla="*/ 1762188 w 2398029"/>
                <a:gd name="connsiteY28" fmla="*/ 48445 h 508673"/>
                <a:gd name="connsiteX29" fmla="*/ 1804577 w 2398029"/>
                <a:gd name="connsiteY29" fmla="*/ 42390 h 508673"/>
                <a:gd name="connsiteX30" fmla="*/ 1834855 w 2398029"/>
                <a:gd name="connsiteY30" fmla="*/ 30279 h 508673"/>
                <a:gd name="connsiteX31" fmla="*/ 1943856 w 2398029"/>
                <a:gd name="connsiteY31" fmla="*/ 18167 h 508673"/>
                <a:gd name="connsiteX32" fmla="*/ 2071025 w 2398029"/>
                <a:gd name="connsiteY32" fmla="*/ 0 h 508673"/>
                <a:gd name="connsiteX33" fmla="*/ 2313250 w 2398029"/>
                <a:gd name="connsiteY33" fmla="*/ 6056 h 508673"/>
                <a:gd name="connsiteX34" fmla="*/ 2337472 w 2398029"/>
                <a:gd name="connsiteY34" fmla="*/ 18167 h 508673"/>
                <a:gd name="connsiteX35" fmla="*/ 2349584 w 2398029"/>
                <a:gd name="connsiteY35" fmla="*/ 36334 h 508673"/>
                <a:gd name="connsiteX36" fmla="*/ 2379862 w 2398029"/>
                <a:gd name="connsiteY36" fmla="*/ 78724 h 508673"/>
                <a:gd name="connsiteX37" fmla="*/ 2391973 w 2398029"/>
                <a:gd name="connsiteY37" fmla="*/ 121113 h 508673"/>
                <a:gd name="connsiteX38" fmla="*/ 2398029 w 2398029"/>
                <a:gd name="connsiteY38" fmla="*/ 157447 h 508673"/>
                <a:gd name="connsiteX39" fmla="*/ 2391973 w 2398029"/>
                <a:gd name="connsiteY39" fmla="*/ 205892 h 508673"/>
                <a:gd name="connsiteX40" fmla="*/ 2379862 w 2398029"/>
                <a:gd name="connsiteY40" fmla="*/ 242226 h 508673"/>
                <a:gd name="connsiteX41" fmla="*/ 2355639 w 2398029"/>
                <a:gd name="connsiteY41" fmla="*/ 320949 h 508673"/>
                <a:gd name="connsiteX42" fmla="*/ 2343528 w 2398029"/>
                <a:gd name="connsiteY42" fmla="*/ 357283 h 508673"/>
                <a:gd name="connsiteX43" fmla="*/ 2325361 w 2398029"/>
                <a:gd name="connsiteY43" fmla="*/ 381505 h 508673"/>
                <a:gd name="connsiteX44" fmla="*/ 2313250 w 2398029"/>
                <a:gd name="connsiteY44" fmla="*/ 405728 h 508673"/>
                <a:gd name="connsiteX45" fmla="*/ 2301139 w 2398029"/>
                <a:gd name="connsiteY45" fmla="*/ 442061 h 508673"/>
                <a:gd name="connsiteX46" fmla="*/ 2289027 w 2398029"/>
                <a:gd name="connsiteY46" fmla="*/ 460228 h 508673"/>
                <a:gd name="connsiteX47" fmla="*/ 2276916 w 2398029"/>
                <a:gd name="connsiteY47" fmla="*/ 508673 h 508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398029" h="508673">
                  <a:moveTo>
                    <a:pt x="0" y="472339"/>
                  </a:moveTo>
                  <a:cubicBezTo>
                    <a:pt x="102946" y="456191"/>
                    <a:pt x="206265" y="442265"/>
                    <a:pt x="308837" y="423894"/>
                  </a:cubicBezTo>
                  <a:cubicBezTo>
                    <a:pt x="341606" y="418025"/>
                    <a:pt x="375951" y="414560"/>
                    <a:pt x="405727" y="399672"/>
                  </a:cubicBezTo>
                  <a:cubicBezTo>
                    <a:pt x="413801" y="395635"/>
                    <a:pt x="421568" y="390914"/>
                    <a:pt x="429949" y="387561"/>
                  </a:cubicBezTo>
                  <a:cubicBezTo>
                    <a:pt x="441802" y="382820"/>
                    <a:pt x="455661" y="382530"/>
                    <a:pt x="466283" y="375449"/>
                  </a:cubicBezTo>
                  <a:cubicBezTo>
                    <a:pt x="486856" y="361734"/>
                    <a:pt x="491957" y="356032"/>
                    <a:pt x="520784" y="351227"/>
                  </a:cubicBezTo>
                  <a:cubicBezTo>
                    <a:pt x="615865" y="335379"/>
                    <a:pt x="497478" y="357053"/>
                    <a:pt x="593451" y="333060"/>
                  </a:cubicBezTo>
                  <a:cubicBezTo>
                    <a:pt x="613421" y="328067"/>
                    <a:pt x="634478" y="327459"/>
                    <a:pt x="654007" y="320949"/>
                  </a:cubicBezTo>
                  <a:cubicBezTo>
                    <a:pt x="660063" y="318930"/>
                    <a:pt x="666197" y="317134"/>
                    <a:pt x="672174" y="314893"/>
                  </a:cubicBezTo>
                  <a:cubicBezTo>
                    <a:pt x="682352" y="311076"/>
                    <a:pt x="692140" y="306219"/>
                    <a:pt x="702452" y="302782"/>
                  </a:cubicBezTo>
                  <a:cubicBezTo>
                    <a:pt x="721114" y="296561"/>
                    <a:pt x="737740" y="295474"/>
                    <a:pt x="756953" y="290671"/>
                  </a:cubicBezTo>
                  <a:cubicBezTo>
                    <a:pt x="771210" y="287107"/>
                    <a:pt x="785086" y="282123"/>
                    <a:pt x="799343" y="278559"/>
                  </a:cubicBezTo>
                  <a:cubicBezTo>
                    <a:pt x="867010" y="261642"/>
                    <a:pt x="804290" y="289017"/>
                    <a:pt x="926511" y="248281"/>
                  </a:cubicBezTo>
                  <a:cubicBezTo>
                    <a:pt x="965110" y="235416"/>
                    <a:pt x="930352" y="246309"/>
                    <a:pt x="999178" y="230114"/>
                  </a:cubicBezTo>
                  <a:cubicBezTo>
                    <a:pt x="1015381" y="226301"/>
                    <a:pt x="1031404" y="221746"/>
                    <a:pt x="1047623" y="218003"/>
                  </a:cubicBezTo>
                  <a:cubicBezTo>
                    <a:pt x="1057652" y="215689"/>
                    <a:pt x="1068043" y="214905"/>
                    <a:pt x="1077902" y="211947"/>
                  </a:cubicBezTo>
                  <a:cubicBezTo>
                    <a:pt x="1088314" y="208824"/>
                    <a:pt x="1097868" y="203273"/>
                    <a:pt x="1108180" y="199836"/>
                  </a:cubicBezTo>
                  <a:cubicBezTo>
                    <a:pt x="1116075" y="197204"/>
                    <a:pt x="1124278" y="195586"/>
                    <a:pt x="1132402" y="193781"/>
                  </a:cubicBezTo>
                  <a:cubicBezTo>
                    <a:pt x="1188892" y="181228"/>
                    <a:pt x="1135551" y="194309"/>
                    <a:pt x="1205070" y="181669"/>
                  </a:cubicBezTo>
                  <a:cubicBezTo>
                    <a:pt x="1230879" y="176976"/>
                    <a:pt x="1237961" y="171406"/>
                    <a:pt x="1265626" y="163502"/>
                  </a:cubicBezTo>
                  <a:cubicBezTo>
                    <a:pt x="1281631" y="158929"/>
                    <a:pt x="1297923" y="155428"/>
                    <a:pt x="1314071" y="151391"/>
                  </a:cubicBezTo>
                  <a:cubicBezTo>
                    <a:pt x="1322145" y="149373"/>
                    <a:pt x="1330022" y="146255"/>
                    <a:pt x="1338294" y="145336"/>
                  </a:cubicBezTo>
                  <a:lnTo>
                    <a:pt x="1392794" y="139280"/>
                  </a:lnTo>
                  <a:cubicBezTo>
                    <a:pt x="1454972" y="123735"/>
                    <a:pt x="1377905" y="144863"/>
                    <a:pt x="1441239" y="121113"/>
                  </a:cubicBezTo>
                  <a:cubicBezTo>
                    <a:pt x="1459483" y="114272"/>
                    <a:pt x="1483646" y="113190"/>
                    <a:pt x="1501796" y="109002"/>
                  </a:cubicBezTo>
                  <a:cubicBezTo>
                    <a:pt x="1516115" y="105698"/>
                    <a:pt x="1529929" y="100454"/>
                    <a:pt x="1544185" y="96890"/>
                  </a:cubicBezTo>
                  <a:cubicBezTo>
                    <a:pt x="1562239" y="92376"/>
                    <a:pt x="1580704" y="89574"/>
                    <a:pt x="1598686" y="84779"/>
                  </a:cubicBezTo>
                  <a:cubicBezTo>
                    <a:pt x="1669661" y="65853"/>
                    <a:pt x="1598915" y="78671"/>
                    <a:pt x="1677409" y="60557"/>
                  </a:cubicBezTo>
                  <a:cubicBezTo>
                    <a:pt x="1699244" y="55518"/>
                    <a:pt x="1742053" y="51130"/>
                    <a:pt x="1762188" y="48445"/>
                  </a:cubicBezTo>
                  <a:lnTo>
                    <a:pt x="1804577" y="42390"/>
                  </a:lnTo>
                  <a:cubicBezTo>
                    <a:pt x="1814670" y="38353"/>
                    <a:pt x="1824263" y="32723"/>
                    <a:pt x="1834855" y="30279"/>
                  </a:cubicBezTo>
                  <a:cubicBezTo>
                    <a:pt x="1851746" y="26381"/>
                    <a:pt x="1931532" y="20016"/>
                    <a:pt x="1943856" y="18167"/>
                  </a:cubicBezTo>
                  <a:cubicBezTo>
                    <a:pt x="2096011" y="-4656"/>
                    <a:pt x="1908383" y="14787"/>
                    <a:pt x="2071025" y="0"/>
                  </a:cubicBezTo>
                  <a:cubicBezTo>
                    <a:pt x="2151767" y="2019"/>
                    <a:pt x="2232670" y="562"/>
                    <a:pt x="2313250" y="6056"/>
                  </a:cubicBezTo>
                  <a:cubicBezTo>
                    <a:pt x="2322256" y="6670"/>
                    <a:pt x="2330537" y="12388"/>
                    <a:pt x="2337472" y="18167"/>
                  </a:cubicBezTo>
                  <a:cubicBezTo>
                    <a:pt x="2343063" y="22826"/>
                    <a:pt x="2345354" y="30412"/>
                    <a:pt x="2349584" y="36334"/>
                  </a:cubicBezTo>
                  <a:cubicBezTo>
                    <a:pt x="2387122" y="88887"/>
                    <a:pt x="2351333" y="35929"/>
                    <a:pt x="2379862" y="78724"/>
                  </a:cubicBezTo>
                  <a:cubicBezTo>
                    <a:pt x="2385633" y="96037"/>
                    <a:pt x="2388171" y="102106"/>
                    <a:pt x="2391973" y="121113"/>
                  </a:cubicBezTo>
                  <a:cubicBezTo>
                    <a:pt x="2394381" y="133153"/>
                    <a:pt x="2396010" y="145336"/>
                    <a:pt x="2398029" y="157447"/>
                  </a:cubicBezTo>
                  <a:cubicBezTo>
                    <a:pt x="2396010" y="173595"/>
                    <a:pt x="2395383" y="189979"/>
                    <a:pt x="2391973" y="205892"/>
                  </a:cubicBezTo>
                  <a:cubicBezTo>
                    <a:pt x="2389298" y="218375"/>
                    <a:pt x="2382958" y="229841"/>
                    <a:pt x="2379862" y="242226"/>
                  </a:cubicBezTo>
                  <a:cubicBezTo>
                    <a:pt x="2359510" y="323636"/>
                    <a:pt x="2377593" y="260576"/>
                    <a:pt x="2355639" y="320949"/>
                  </a:cubicBezTo>
                  <a:cubicBezTo>
                    <a:pt x="2351276" y="332947"/>
                    <a:pt x="2351188" y="347070"/>
                    <a:pt x="2343528" y="357283"/>
                  </a:cubicBezTo>
                  <a:cubicBezTo>
                    <a:pt x="2337472" y="365357"/>
                    <a:pt x="2330710" y="372946"/>
                    <a:pt x="2325361" y="381505"/>
                  </a:cubicBezTo>
                  <a:cubicBezTo>
                    <a:pt x="2320577" y="389160"/>
                    <a:pt x="2316603" y="397346"/>
                    <a:pt x="2313250" y="405728"/>
                  </a:cubicBezTo>
                  <a:cubicBezTo>
                    <a:pt x="2308509" y="417581"/>
                    <a:pt x="2308221" y="431439"/>
                    <a:pt x="2301139" y="442061"/>
                  </a:cubicBezTo>
                  <a:lnTo>
                    <a:pt x="2289027" y="460228"/>
                  </a:lnTo>
                  <a:cubicBezTo>
                    <a:pt x="2275639" y="500392"/>
                    <a:pt x="2276916" y="483796"/>
                    <a:pt x="2276916" y="50867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F101FF42-5496-5441-A0BC-1F31E62A2BBB}"/>
                </a:ext>
              </a:extLst>
            </p:cNvPr>
            <p:cNvSpPr/>
            <p:nvPr/>
          </p:nvSpPr>
          <p:spPr>
            <a:xfrm>
              <a:off x="6140408" y="4353997"/>
              <a:ext cx="1877245" cy="993124"/>
            </a:xfrm>
            <a:custGeom>
              <a:avLst/>
              <a:gdLst>
                <a:gd name="connsiteX0" fmla="*/ 0 w 1877245"/>
                <a:gd name="connsiteY0" fmla="*/ 993124 h 993124"/>
                <a:gd name="connsiteX1" fmla="*/ 24222 w 1877245"/>
                <a:gd name="connsiteY1" fmla="*/ 502618 h 993124"/>
                <a:gd name="connsiteX2" fmla="*/ 66612 w 1877245"/>
                <a:gd name="connsiteY2" fmla="*/ 393616 h 993124"/>
                <a:gd name="connsiteX3" fmla="*/ 84779 w 1877245"/>
                <a:gd name="connsiteY3" fmla="*/ 363338 h 993124"/>
                <a:gd name="connsiteX4" fmla="*/ 115057 w 1877245"/>
                <a:gd name="connsiteY4" fmla="*/ 333060 h 993124"/>
                <a:gd name="connsiteX5" fmla="*/ 187724 w 1877245"/>
                <a:gd name="connsiteY5" fmla="*/ 320949 h 993124"/>
                <a:gd name="connsiteX6" fmla="*/ 266448 w 1877245"/>
                <a:gd name="connsiteY6" fmla="*/ 308837 h 993124"/>
                <a:gd name="connsiteX7" fmla="*/ 290670 w 1877245"/>
                <a:gd name="connsiteY7" fmla="*/ 302782 h 993124"/>
                <a:gd name="connsiteX8" fmla="*/ 351226 w 1877245"/>
                <a:gd name="connsiteY8" fmla="*/ 296726 h 993124"/>
                <a:gd name="connsiteX9" fmla="*/ 502617 w 1877245"/>
                <a:gd name="connsiteY9" fmla="*/ 278559 h 993124"/>
                <a:gd name="connsiteX10" fmla="*/ 563173 w 1877245"/>
                <a:gd name="connsiteY10" fmla="*/ 266448 h 993124"/>
                <a:gd name="connsiteX11" fmla="*/ 629785 w 1877245"/>
                <a:gd name="connsiteY11" fmla="*/ 260392 h 993124"/>
                <a:gd name="connsiteX12" fmla="*/ 817510 w 1877245"/>
                <a:gd name="connsiteY12" fmla="*/ 236170 h 993124"/>
                <a:gd name="connsiteX13" fmla="*/ 872011 w 1877245"/>
                <a:gd name="connsiteY13" fmla="*/ 224059 h 993124"/>
                <a:gd name="connsiteX14" fmla="*/ 932567 w 1877245"/>
                <a:gd name="connsiteY14" fmla="*/ 211947 h 993124"/>
                <a:gd name="connsiteX15" fmla="*/ 956789 w 1877245"/>
                <a:gd name="connsiteY15" fmla="*/ 205892 h 993124"/>
                <a:gd name="connsiteX16" fmla="*/ 987067 w 1877245"/>
                <a:gd name="connsiteY16" fmla="*/ 199836 h 993124"/>
                <a:gd name="connsiteX17" fmla="*/ 1029457 w 1877245"/>
                <a:gd name="connsiteY17" fmla="*/ 187725 h 993124"/>
                <a:gd name="connsiteX18" fmla="*/ 1138458 w 1877245"/>
                <a:gd name="connsiteY18" fmla="*/ 169558 h 993124"/>
                <a:gd name="connsiteX19" fmla="*/ 1168736 w 1877245"/>
                <a:gd name="connsiteY19" fmla="*/ 163502 h 993124"/>
                <a:gd name="connsiteX20" fmla="*/ 1205070 w 1877245"/>
                <a:gd name="connsiteY20" fmla="*/ 157447 h 993124"/>
                <a:gd name="connsiteX21" fmla="*/ 1271682 w 1877245"/>
                <a:gd name="connsiteY21" fmla="*/ 145335 h 993124"/>
                <a:gd name="connsiteX22" fmla="*/ 1332238 w 1877245"/>
                <a:gd name="connsiteY22" fmla="*/ 133224 h 993124"/>
                <a:gd name="connsiteX23" fmla="*/ 1356461 w 1877245"/>
                <a:gd name="connsiteY23" fmla="*/ 127169 h 993124"/>
                <a:gd name="connsiteX24" fmla="*/ 1392795 w 1877245"/>
                <a:gd name="connsiteY24" fmla="*/ 121113 h 993124"/>
                <a:gd name="connsiteX25" fmla="*/ 1423073 w 1877245"/>
                <a:gd name="connsiteY25" fmla="*/ 115057 h 993124"/>
                <a:gd name="connsiteX26" fmla="*/ 1489685 w 1877245"/>
                <a:gd name="connsiteY26" fmla="*/ 96890 h 993124"/>
                <a:gd name="connsiteX27" fmla="*/ 1532074 w 1877245"/>
                <a:gd name="connsiteY27" fmla="*/ 90835 h 993124"/>
                <a:gd name="connsiteX28" fmla="*/ 1604742 w 1877245"/>
                <a:gd name="connsiteY28" fmla="*/ 78724 h 993124"/>
                <a:gd name="connsiteX29" fmla="*/ 1677409 w 1877245"/>
                <a:gd name="connsiteY29" fmla="*/ 72668 h 993124"/>
                <a:gd name="connsiteX30" fmla="*/ 1737966 w 1877245"/>
                <a:gd name="connsiteY30" fmla="*/ 60557 h 993124"/>
                <a:gd name="connsiteX31" fmla="*/ 1816689 w 1877245"/>
                <a:gd name="connsiteY31" fmla="*/ 42390 h 993124"/>
                <a:gd name="connsiteX32" fmla="*/ 1853022 w 1877245"/>
                <a:gd name="connsiteY32" fmla="*/ 18167 h 993124"/>
                <a:gd name="connsiteX33" fmla="*/ 1877245 w 1877245"/>
                <a:gd name="connsiteY33" fmla="*/ 0 h 99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77245" h="993124">
                  <a:moveTo>
                    <a:pt x="0" y="993124"/>
                  </a:moveTo>
                  <a:cubicBezTo>
                    <a:pt x="8074" y="829622"/>
                    <a:pt x="6144" y="665318"/>
                    <a:pt x="24222" y="502618"/>
                  </a:cubicBezTo>
                  <a:cubicBezTo>
                    <a:pt x="28527" y="463872"/>
                    <a:pt x="52734" y="430047"/>
                    <a:pt x="66612" y="393616"/>
                  </a:cubicBezTo>
                  <a:cubicBezTo>
                    <a:pt x="79998" y="358478"/>
                    <a:pt x="63211" y="390297"/>
                    <a:pt x="84779" y="363338"/>
                  </a:cubicBezTo>
                  <a:cubicBezTo>
                    <a:pt x="100929" y="343151"/>
                    <a:pt x="90832" y="345172"/>
                    <a:pt x="115057" y="333060"/>
                  </a:cubicBezTo>
                  <a:cubicBezTo>
                    <a:pt x="135349" y="322914"/>
                    <a:pt x="170449" y="322868"/>
                    <a:pt x="187724" y="320949"/>
                  </a:cubicBezTo>
                  <a:cubicBezTo>
                    <a:pt x="229872" y="306899"/>
                    <a:pt x="184490" y="320545"/>
                    <a:pt x="266448" y="308837"/>
                  </a:cubicBezTo>
                  <a:cubicBezTo>
                    <a:pt x="274687" y="307660"/>
                    <a:pt x="282431" y="303959"/>
                    <a:pt x="290670" y="302782"/>
                  </a:cubicBezTo>
                  <a:cubicBezTo>
                    <a:pt x="310752" y="299913"/>
                    <a:pt x="331144" y="299595"/>
                    <a:pt x="351226" y="296726"/>
                  </a:cubicBezTo>
                  <a:cubicBezTo>
                    <a:pt x="497246" y="275866"/>
                    <a:pt x="330633" y="290844"/>
                    <a:pt x="502617" y="278559"/>
                  </a:cubicBezTo>
                  <a:cubicBezTo>
                    <a:pt x="522802" y="274522"/>
                    <a:pt x="542795" y="269359"/>
                    <a:pt x="563173" y="266448"/>
                  </a:cubicBezTo>
                  <a:cubicBezTo>
                    <a:pt x="585244" y="263295"/>
                    <a:pt x="607626" y="262854"/>
                    <a:pt x="629785" y="260392"/>
                  </a:cubicBezTo>
                  <a:cubicBezTo>
                    <a:pt x="696121" y="253021"/>
                    <a:pt x="754534" y="247621"/>
                    <a:pt x="817510" y="236170"/>
                  </a:cubicBezTo>
                  <a:cubicBezTo>
                    <a:pt x="880922" y="224640"/>
                    <a:pt x="817609" y="235717"/>
                    <a:pt x="872011" y="224059"/>
                  </a:cubicBezTo>
                  <a:cubicBezTo>
                    <a:pt x="892139" y="219746"/>
                    <a:pt x="912596" y="216939"/>
                    <a:pt x="932567" y="211947"/>
                  </a:cubicBezTo>
                  <a:cubicBezTo>
                    <a:pt x="940641" y="209929"/>
                    <a:pt x="948665" y="207697"/>
                    <a:pt x="956789" y="205892"/>
                  </a:cubicBezTo>
                  <a:cubicBezTo>
                    <a:pt x="966836" y="203659"/>
                    <a:pt x="977082" y="202332"/>
                    <a:pt x="987067" y="199836"/>
                  </a:cubicBezTo>
                  <a:cubicBezTo>
                    <a:pt x="1050602" y="183951"/>
                    <a:pt x="950183" y="204711"/>
                    <a:pt x="1029457" y="187725"/>
                  </a:cubicBezTo>
                  <a:cubicBezTo>
                    <a:pt x="1129484" y="166292"/>
                    <a:pt x="1050998" y="183014"/>
                    <a:pt x="1138458" y="169558"/>
                  </a:cubicBezTo>
                  <a:cubicBezTo>
                    <a:pt x="1148631" y="167993"/>
                    <a:pt x="1158609" y="165343"/>
                    <a:pt x="1168736" y="163502"/>
                  </a:cubicBezTo>
                  <a:cubicBezTo>
                    <a:pt x="1180816" y="161306"/>
                    <a:pt x="1192959" y="159465"/>
                    <a:pt x="1205070" y="157447"/>
                  </a:cubicBezTo>
                  <a:cubicBezTo>
                    <a:pt x="1244046" y="144454"/>
                    <a:pt x="1203212" y="156747"/>
                    <a:pt x="1271682" y="145335"/>
                  </a:cubicBezTo>
                  <a:cubicBezTo>
                    <a:pt x="1291987" y="141951"/>
                    <a:pt x="1312267" y="138216"/>
                    <a:pt x="1332238" y="133224"/>
                  </a:cubicBezTo>
                  <a:cubicBezTo>
                    <a:pt x="1340312" y="131206"/>
                    <a:pt x="1348300" y="128801"/>
                    <a:pt x="1356461" y="127169"/>
                  </a:cubicBezTo>
                  <a:cubicBezTo>
                    <a:pt x="1368501" y="124761"/>
                    <a:pt x="1380715" y="123310"/>
                    <a:pt x="1392795" y="121113"/>
                  </a:cubicBezTo>
                  <a:cubicBezTo>
                    <a:pt x="1402922" y="119272"/>
                    <a:pt x="1413088" y="117553"/>
                    <a:pt x="1423073" y="115057"/>
                  </a:cubicBezTo>
                  <a:cubicBezTo>
                    <a:pt x="1462475" y="105207"/>
                    <a:pt x="1420852" y="106722"/>
                    <a:pt x="1489685" y="96890"/>
                  </a:cubicBezTo>
                  <a:cubicBezTo>
                    <a:pt x="1503815" y="94872"/>
                    <a:pt x="1517995" y="93181"/>
                    <a:pt x="1532074" y="90835"/>
                  </a:cubicBezTo>
                  <a:cubicBezTo>
                    <a:pt x="1577190" y="83316"/>
                    <a:pt x="1550996" y="84381"/>
                    <a:pt x="1604742" y="78724"/>
                  </a:cubicBezTo>
                  <a:cubicBezTo>
                    <a:pt x="1628915" y="76180"/>
                    <a:pt x="1653251" y="75352"/>
                    <a:pt x="1677409" y="72668"/>
                  </a:cubicBezTo>
                  <a:cubicBezTo>
                    <a:pt x="1716403" y="68335"/>
                    <a:pt x="1705593" y="67494"/>
                    <a:pt x="1737966" y="60557"/>
                  </a:cubicBezTo>
                  <a:cubicBezTo>
                    <a:pt x="1812795" y="44522"/>
                    <a:pt x="1776508" y="55782"/>
                    <a:pt x="1816689" y="42390"/>
                  </a:cubicBezTo>
                  <a:cubicBezTo>
                    <a:pt x="1828800" y="34316"/>
                    <a:pt x="1842729" y="28459"/>
                    <a:pt x="1853022" y="18167"/>
                  </a:cubicBezTo>
                  <a:cubicBezTo>
                    <a:pt x="1868326" y="2865"/>
                    <a:pt x="1860027" y="8609"/>
                    <a:pt x="1877245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86CEF968-E07A-A64D-A9AE-7B433C0DC860}"/>
                </a:ext>
              </a:extLst>
            </p:cNvPr>
            <p:cNvSpPr/>
            <p:nvPr/>
          </p:nvSpPr>
          <p:spPr>
            <a:xfrm>
              <a:off x="3687878" y="4983783"/>
              <a:ext cx="2228472" cy="423894"/>
            </a:xfrm>
            <a:custGeom>
              <a:avLst/>
              <a:gdLst>
                <a:gd name="connsiteX0" fmla="*/ 0 w 2228472"/>
                <a:gd name="connsiteY0" fmla="*/ 423894 h 423894"/>
                <a:gd name="connsiteX1" fmla="*/ 1047624 w 2228472"/>
                <a:gd name="connsiteY1" fmla="*/ 242225 h 423894"/>
                <a:gd name="connsiteX2" fmla="*/ 1205070 w 2228472"/>
                <a:gd name="connsiteY2" fmla="*/ 199836 h 423894"/>
                <a:gd name="connsiteX3" fmla="*/ 1271682 w 2228472"/>
                <a:gd name="connsiteY3" fmla="*/ 187724 h 423894"/>
                <a:gd name="connsiteX4" fmla="*/ 1350405 w 2228472"/>
                <a:gd name="connsiteY4" fmla="*/ 163502 h 423894"/>
                <a:gd name="connsiteX5" fmla="*/ 1417017 w 2228472"/>
                <a:gd name="connsiteY5" fmla="*/ 145335 h 423894"/>
                <a:gd name="connsiteX6" fmla="*/ 1459407 w 2228472"/>
                <a:gd name="connsiteY6" fmla="*/ 133224 h 423894"/>
                <a:gd name="connsiteX7" fmla="*/ 1519963 w 2228472"/>
                <a:gd name="connsiteY7" fmla="*/ 121112 h 423894"/>
                <a:gd name="connsiteX8" fmla="*/ 1568408 w 2228472"/>
                <a:gd name="connsiteY8" fmla="*/ 109001 h 423894"/>
                <a:gd name="connsiteX9" fmla="*/ 1635020 w 2228472"/>
                <a:gd name="connsiteY9" fmla="*/ 96890 h 423894"/>
                <a:gd name="connsiteX10" fmla="*/ 1653187 w 2228472"/>
                <a:gd name="connsiteY10" fmla="*/ 90834 h 423894"/>
                <a:gd name="connsiteX11" fmla="*/ 1707688 w 2228472"/>
                <a:gd name="connsiteY11" fmla="*/ 78723 h 423894"/>
                <a:gd name="connsiteX12" fmla="*/ 1750077 w 2228472"/>
                <a:gd name="connsiteY12" fmla="*/ 66612 h 423894"/>
                <a:gd name="connsiteX13" fmla="*/ 1798522 w 2228472"/>
                <a:gd name="connsiteY13" fmla="*/ 60556 h 423894"/>
                <a:gd name="connsiteX14" fmla="*/ 1925690 w 2228472"/>
                <a:gd name="connsiteY14" fmla="*/ 36334 h 423894"/>
                <a:gd name="connsiteX15" fmla="*/ 1962024 w 2228472"/>
                <a:gd name="connsiteY15" fmla="*/ 30278 h 423894"/>
                <a:gd name="connsiteX16" fmla="*/ 1992302 w 2228472"/>
                <a:gd name="connsiteY16" fmla="*/ 24222 h 423894"/>
                <a:gd name="connsiteX17" fmla="*/ 2034692 w 2228472"/>
                <a:gd name="connsiteY17" fmla="*/ 18167 h 423894"/>
                <a:gd name="connsiteX18" fmla="*/ 2052858 w 2228472"/>
                <a:gd name="connsiteY18" fmla="*/ 12111 h 423894"/>
                <a:gd name="connsiteX19" fmla="*/ 2095248 w 2228472"/>
                <a:gd name="connsiteY19" fmla="*/ 0 h 423894"/>
                <a:gd name="connsiteX20" fmla="*/ 2137637 w 2228472"/>
                <a:gd name="connsiteY20" fmla="*/ 12111 h 423894"/>
                <a:gd name="connsiteX21" fmla="*/ 2155804 w 2228472"/>
                <a:gd name="connsiteY21" fmla="*/ 24222 h 423894"/>
                <a:gd name="connsiteX22" fmla="*/ 2204249 w 2228472"/>
                <a:gd name="connsiteY22" fmla="*/ 84779 h 423894"/>
                <a:gd name="connsiteX23" fmla="*/ 2216360 w 2228472"/>
                <a:gd name="connsiteY23" fmla="*/ 109001 h 423894"/>
                <a:gd name="connsiteX24" fmla="*/ 2228472 w 2228472"/>
                <a:gd name="connsiteY24" fmla="*/ 145335 h 423894"/>
                <a:gd name="connsiteX25" fmla="*/ 2222416 w 2228472"/>
                <a:gd name="connsiteY25" fmla="*/ 205891 h 423894"/>
                <a:gd name="connsiteX26" fmla="*/ 2210305 w 2228472"/>
                <a:gd name="connsiteY26" fmla="*/ 242225 h 423894"/>
                <a:gd name="connsiteX27" fmla="*/ 2198194 w 2228472"/>
                <a:gd name="connsiteY27" fmla="*/ 278559 h 423894"/>
                <a:gd name="connsiteX28" fmla="*/ 2192138 w 2228472"/>
                <a:gd name="connsiteY28" fmla="*/ 296726 h 423894"/>
                <a:gd name="connsiteX29" fmla="*/ 2186082 w 2228472"/>
                <a:gd name="connsiteY29" fmla="*/ 320948 h 423894"/>
                <a:gd name="connsiteX30" fmla="*/ 2186082 w 2228472"/>
                <a:gd name="connsiteY30" fmla="*/ 363338 h 42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28472" h="423894">
                  <a:moveTo>
                    <a:pt x="0" y="423894"/>
                  </a:moveTo>
                  <a:lnTo>
                    <a:pt x="1047624" y="242225"/>
                  </a:lnTo>
                  <a:cubicBezTo>
                    <a:pt x="1101059" y="232290"/>
                    <a:pt x="1152259" y="212682"/>
                    <a:pt x="1205070" y="199836"/>
                  </a:cubicBezTo>
                  <a:cubicBezTo>
                    <a:pt x="1226999" y="194502"/>
                    <a:pt x="1249728" y="192951"/>
                    <a:pt x="1271682" y="187724"/>
                  </a:cubicBezTo>
                  <a:cubicBezTo>
                    <a:pt x="1339521" y="171572"/>
                    <a:pt x="1311892" y="175055"/>
                    <a:pt x="1350405" y="163502"/>
                  </a:cubicBezTo>
                  <a:cubicBezTo>
                    <a:pt x="1430994" y="139326"/>
                    <a:pt x="1361437" y="160493"/>
                    <a:pt x="1417017" y="145335"/>
                  </a:cubicBezTo>
                  <a:cubicBezTo>
                    <a:pt x="1431195" y="141468"/>
                    <a:pt x="1445102" y="136590"/>
                    <a:pt x="1459407" y="133224"/>
                  </a:cubicBezTo>
                  <a:cubicBezTo>
                    <a:pt x="1479445" y="128509"/>
                    <a:pt x="1499868" y="125578"/>
                    <a:pt x="1519963" y="121112"/>
                  </a:cubicBezTo>
                  <a:cubicBezTo>
                    <a:pt x="1536212" y="117501"/>
                    <a:pt x="1552031" y="111979"/>
                    <a:pt x="1568408" y="109001"/>
                  </a:cubicBezTo>
                  <a:cubicBezTo>
                    <a:pt x="1590612" y="104964"/>
                    <a:pt x="1612953" y="101619"/>
                    <a:pt x="1635020" y="96890"/>
                  </a:cubicBezTo>
                  <a:cubicBezTo>
                    <a:pt x="1641262" y="95553"/>
                    <a:pt x="1646994" y="92382"/>
                    <a:pt x="1653187" y="90834"/>
                  </a:cubicBezTo>
                  <a:cubicBezTo>
                    <a:pt x="1671241" y="86320"/>
                    <a:pt x="1689634" y="83237"/>
                    <a:pt x="1707688" y="78723"/>
                  </a:cubicBezTo>
                  <a:cubicBezTo>
                    <a:pt x="1736502" y="71519"/>
                    <a:pt x="1716072" y="72279"/>
                    <a:pt x="1750077" y="66612"/>
                  </a:cubicBezTo>
                  <a:cubicBezTo>
                    <a:pt x="1766130" y="63937"/>
                    <a:pt x="1782485" y="63321"/>
                    <a:pt x="1798522" y="60556"/>
                  </a:cubicBezTo>
                  <a:cubicBezTo>
                    <a:pt x="1841046" y="53224"/>
                    <a:pt x="1883260" y="44191"/>
                    <a:pt x="1925690" y="36334"/>
                  </a:cubicBezTo>
                  <a:cubicBezTo>
                    <a:pt x="1937763" y="34098"/>
                    <a:pt x="1949984" y="32686"/>
                    <a:pt x="1962024" y="30278"/>
                  </a:cubicBezTo>
                  <a:cubicBezTo>
                    <a:pt x="1972117" y="28259"/>
                    <a:pt x="1982149" y="25914"/>
                    <a:pt x="1992302" y="24222"/>
                  </a:cubicBezTo>
                  <a:cubicBezTo>
                    <a:pt x="2006381" y="21876"/>
                    <a:pt x="2020562" y="20185"/>
                    <a:pt x="2034692" y="18167"/>
                  </a:cubicBezTo>
                  <a:cubicBezTo>
                    <a:pt x="2040747" y="16148"/>
                    <a:pt x="2046721" y="13865"/>
                    <a:pt x="2052858" y="12111"/>
                  </a:cubicBezTo>
                  <a:cubicBezTo>
                    <a:pt x="2106119" y="-3107"/>
                    <a:pt x="2051664" y="14526"/>
                    <a:pt x="2095248" y="0"/>
                  </a:cubicBezTo>
                  <a:cubicBezTo>
                    <a:pt x="2103014" y="1941"/>
                    <a:pt x="2128946" y="7766"/>
                    <a:pt x="2137637" y="12111"/>
                  </a:cubicBezTo>
                  <a:cubicBezTo>
                    <a:pt x="2144147" y="15366"/>
                    <a:pt x="2150278" y="19486"/>
                    <a:pt x="2155804" y="24222"/>
                  </a:cubicBezTo>
                  <a:cubicBezTo>
                    <a:pt x="2175519" y="41120"/>
                    <a:pt x="2192560" y="61401"/>
                    <a:pt x="2204249" y="84779"/>
                  </a:cubicBezTo>
                  <a:cubicBezTo>
                    <a:pt x="2208286" y="92853"/>
                    <a:pt x="2213007" y="100620"/>
                    <a:pt x="2216360" y="109001"/>
                  </a:cubicBezTo>
                  <a:cubicBezTo>
                    <a:pt x="2221101" y="120854"/>
                    <a:pt x="2228472" y="145335"/>
                    <a:pt x="2228472" y="145335"/>
                  </a:cubicBezTo>
                  <a:cubicBezTo>
                    <a:pt x="2226453" y="165520"/>
                    <a:pt x="2226155" y="185952"/>
                    <a:pt x="2222416" y="205891"/>
                  </a:cubicBezTo>
                  <a:cubicBezTo>
                    <a:pt x="2220063" y="218439"/>
                    <a:pt x="2214342" y="230114"/>
                    <a:pt x="2210305" y="242225"/>
                  </a:cubicBezTo>
                  <a:lnTo>
                    <a:pt x="2198194" y="278559"/>
                  </a:lnTo>
                  <a:cubicBezTo>
                    <a:pt x="2196175" y="284615"/>
                    <a:pt x="2193686" y="290533"/>
                    <a:pt x="2192138" y="296726"/>
                  </a:cubicBezTo>
                  <a:cubicBezTo>
                    <a:pt x="2190119" y="304800"/>
                    <a:pt x="2186836" y="312660"/>
                    <a:pt x="2186082" y="320948"/>
                  </a:cubicBezTo>
                  <a:cubicBezTo>
                    <a:pt x="2184803" y="335020"/>
                    <a:pt x="2186082" y="349208"/>
                    <a:pt x="2186082" y="36333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C158A0B7-1587-A942-BDBA-D2141F54775E}"/>
                </a:ext>
              </a:extLst>
            </p:cNvPr>
            <p:cNvSpPr/>
            <p:nvPr/>
          </p:nvSpPr>
          <p:spPr>
            <a:xfrm>
              <a:off x="6188853" y="4493277"/>
              <a:ext cx="1840911" cy="829621"/>
            </a:xfrm>
            <a:custGeom>
              <a:avLst/>
              <a:gdLst>
                <a:gd name="connsiteX0" fmla="*/ 0 w 1840911"/>
                <a:gd name="connsiteY0" fmla="*/ 829621 h 829621"/>
                <a:gd name="connsiteX1" fmla="*/ 6056 w 1840911"/>
                <a:gd name="connsiteY1" fmla="*/ 708508 h 829621"/>
                <a:gd name="connsiteX2" fmla="*/ 12111 w 1840911"/>
                <a:gd name="connsiteY2" fmla="*/ 660063 h 829621"/>
                <a:gd name="connsiteX3" fmla="*/ 18167 w 1840911"/>
                <a:gd name="connsiteY3" fmla="*/ 587396 h 829621"/>
                <a:gd name="connsiteX4" fmla="*/ 30278 w 1840911"/>
                <a:gd name="connsiteY4" fmla="*/ 545006 h 829621"/>
                <a:gd name="connsiteX5" fmla="*/ 36334 w 1840911"/>
                <a:gd name="connsiteY5" fmla="*/ 502617 h 829621"/>
                <a:gd name="connsiteX6" fmla="*/ 48445 w 1840911"/>
                <a:gd name="connsiteY6" fmla="*/ 454172 h 829621"/>
                <a:gd name="connsiteX7" fmla="*/ 66612 w 1840911"/>
                <a:gd name="connsiteY7" fmla="*/ 405727 h 829621"/>
                <a:gd name="connsiteX8" fmla="*/ 72668 w 1840911"/>
                <a:gd name="connsiteY8" fmla="*/ 387560 h 829621"/>
                <a:gd name="connsiteX9" fmla="*/ 102946 w 1840911"/>
                <a:gd name="connsiteY9" fmla="*/ 357282 h 829621"/>
                <a:gd name="connsiteX10" fmla="*/ 139279 w 1840911"/>
                <a:gd name="connsiteY10" fmla="*/ 345171 h 829621"/>
                <a:gd name="connsiteX11" fmla="*/ 193780 w 1840911"/>
                <a:gd name="connsiteY11" fmla="*/ 327004 h 829621"/>
                <a:gd name="connsiteX12" fmla="*/ 211947 w 1840911"/>
                <a:gd name="connsiteY12" fmla="*/ 320948 h 829621"/>
                <a:gd name="connsiteX13" fmla="*/ 242225 w 1840911"/>
                <a:gd name="connsiteY13" fmla="*/ 308837 h 829621"/>
                <a:gd name="connsiteX14" fmla="*/ 266448 w 1840911"/>
                <a:gd name="connsiteY14" fmla="*/ 302781 h 829621"/>
                <a:gd name="connsiteX15" fmla="*/ 284615 w 1840911"/>
                <a:gd name="connsiteY15" fmla="*/ 296726 h 829621"/>
                <a:gd name="connsiteX16" fmla="*/ 314893 w 1840911"/>
                <a:gd name="connsiteY16" fmla="*/ 290670 h 829621"/>
                <a:gd name="connsiteX17" fmla="*/ 333060 w 1840911"/>
                <a:gd name="connsiteY17" fmla="*/ 284614 h 829621"/>
                <a:gd name="connsiteX18" fmla="*/ 466283 w 1840911"/>
                <a:gd name="connsiteY18" fmla="*/ 266448 h 829621"/>
                <a:gd name="connsiteX19" fmla="*/ 654008 w 1840911"/>
                <a:gd name="connsiteY19" fmla="*/ 254336 h 829621"/>
                <a:gd name="connsiteX20" fmla="*/ 690342 w 1840911"/>
                <a:gd name="connsiteY20" fmla="*/ 248281 h 829621"/>
                <a:gd name="connsiteX21" fmla="*/ 968901 w 1840911"/>
                <a:gd name="connsiteY21" fmla="*/ 224058 h 829621"/>
                <a:gd name="connsiteX22" fmla="*/ 1059735 w 1840911"/>
                <a:gd name="connsiteY22" fmla="*/ 211947 h 829621"/>
                <a:gd name="connsiteX23" fmla="*/ 1223237 w 1840911"/>
                <a:gd name="connsiteY23" fmla="*/ 193780 h 829621"/>
                <a:gd name="connsiteX24" fmla="*/ 1308016 w 1840911"/>
                <a:gd name="connsiteY24" fmla="*/ 181669 h 829621"/>
                <a:gd name="connsiteX25" fmla="*/ 1398850 w 1840911"/>
                <a:gd name="connsiteY25" fmla="*/ 163502 h 829621"/>
                <a:gd name="connsiteX26" fmla="*/ 1435184 w 1840911"/>
                <a:gd name="connsiteY26" fmla="*/ 151391 h 829621"/>
                <a:gd name="connsiteX27" fmla="*/ 1483629 w 1840911"/>
                <a:gd name="connsiteY27" fmla="*/ 145335 h 829621"/>
                <a:gd name="connsiteX28" fmla="*/ 1519963 w 1840911"/>
                <a:gd name="connsiteY28" fmla="*/ 139279 h 829621"/>
                <a:gd name="connsiteX29" fmla="*/ 1538130 w 1840911"/>
                <a:gd name="connsiteY29" fmla="*/ 133224 h 829621"/>
                <a:gd name="connsiteX30" fmla="*/ 1562352 w 1840911"/>
                <a:gd name="connsiteY30" fmla="*/ 127168 h 829621"/>
                <a:gd name="connsiteX31" fmla="*/ 1622909 w 1840911"/>
                <a:gd name="connsiteY31" fmla="*/ 115057 h 829621"/>
                <a:gd name="connsiteX32" fmla="*/ 1677409 w 1840911"/>
                <a:gd name="connsiteY32" fmla="*/ 96890 h 829621"/>
                <a:gd name="connsiteX33" fmla="*/ 1695576 w 1840911"/>
                <a:gd name="connsiteY33" fmla="*/ 90834 h 829621"/>
                <a:gd name="connsiteX34" fmla="*/ 1731910 w 1840911"/>
                <a:gd name="connsiteY34" fmla="*/ 66612 h 829621"/>
                <a:gd name="connsiteX35" fmla="*/ 1774299 w 1840911"/>
                <a:gd name="connsiteY35" fmla="*/ 48445 h 829621"/>
                <a:gd name="connsiteX36" fmla="*/ 1804577 w 1840911"/>
                <a:gd name="connsiteY36" fmla="*/ 30278 h 829621"/>
                <a:gd name="connsiteX37" fmla="*/ 1816689 w 1840911"/>
                <a:gd name="connsiteY37" fmla="*/ 18167 h 829621"/>
                <a:gd name="connsiteX38" fmla="*/ 1840911 w 1840911"/>
                <a:gd name="connsiteY38" fmla="*/ 0 h 82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840911" h="829621">
                  <a:moveTo>
                    <a:pt x="0" y="829621"/>
                  </a:moveTo>
                  <a:cubicBezTo>
                    <a:pt x="2019" y="789250"/>
                    <a:pt x="3176" y="748827"/>
                    <a:pt x="6056" y="708508"/>
                  </a:cubicBezTo>
                  <a:cubicBezTo>
                    <a:pt x="7215" y="692275"/>
                    <a:pt x="10492" y="676256"/>
                    <a:pt x="12111" y="660063"/>
                  </a:cubicBezTo>
                  <a:cubicBezTo>
                    <a:pt x="14530" y="635877"/>
                    <a:pt x="14376" y="611405"/>
                    <a:pt x="18167" y="587396"/>
                  </a:cubicBezTo>
                  <a:cubicBezTo>
                    <a:pt x="20459" y="572880"/>
                    <a:pt x="27199" y="559375"/>
                    <a:pt x="30278" y="545006"/>
                  </a:cubicBezTo>
                  <a:cubicBezTo>
                    <a:pt x="33269" y="531050"/>
                    <a:pt x="33988" y="516696"/>
                    <a:pt x="36334" y="502617"/>
                  </a:cubicBezTo>
                  <a:cubicBezTo>
                    <a:pt x="47494" y="435655"/>
                    <a:pt x="36744" y="500972"/>
                    <a:pt x="48445" y="454172"/>
                  </a:cubicBezTo>
                  <a:cubicBezTo>
                    <a:pt x="65971" y="384073"/>
                    <a:pt x="41691" y="455570"/>
                    <a:pt x="66612" y="405727"/>
                  </a:cubicBezTo>
                  <a:cubicBezTo>
                    <a:pt x="69467" y="400018"/>
                    <a:pt x="69813" y="393269"/>
                    <a:pt x="72668" y="387560"/>
                  </a:cubicBezTo>
                  <a:cubicBezTo>
                    <a:pt x="80166" y="372564"/>
                    <a:pt x="87373" y="364203"/>
                    <a:pt x="102946" y="357282"/>
                  </a:cubicBezTo>
                  <a:cubicBezTo>
                    <a:pt x="114612" y="352097"/>
                    <a:pt x="127168" y="349208"/>
                    <a:pt x="139279" y="345171"/>
                  </a:cubicBezTo>
                  <a:lnTo>
                    <a:pt x="193780" y="327004"/>
                  </a:lnTo>
                  <a:cubicBezTo>
                    <a:pt x="199836" y="324985"/>
                    <a:pt x="206020" y="323319"/>
                    <a:pt x="211947" y="320948"/>
                  </a:cubicBezTo>
                  <a:cubicBezTo>
                    <a:pt x="222040" y="316911"/>
                    <a:pt x="231913" y="312274"/>
                    <a:pt x="242225" y="308837"/>
                  </a:cubicBezTo>
                  <a:cubicBezTo>
                    <a:pt x="250121" y="306205"/>
                    <a:pt x="258445" y="305067"/>
                    <a:pt x="266448" y="302781"/>
                  </a:cubicBezTo>
                  <a:cubicBezTo>
                    <a:pt x="272586" y="301027"/>
                    <a:pt x="278422" y="298274"/>
                    <a:pt x="284615" y="296726"/>
                  </a:cubicBezTo>
                  <a:cubicBezTo>
                    <a:pt x="294600" y="294230"/>
                    <a:pt x="304908" y="293166"/>
                    <a:pt x="314893" y="290670"/>
                  </a:cubicBezTo>
                  <a:cubicBezTo>
                    <a:pt x="321086" y="289122"/>
                    <a:pt x="326818" y="285951"/>
                    <a:pt x="333060" y="284614"/>
                  </a:cubicBezTo>
                  <a:cubicBezTo>
                    <a:pt x="389189" y="272586"/>
                    <a:pt x="409223" y="270524"/>
                    <a:pt x="466283" y="266448"/>
                  </a:cubicBezTo>
                  <a:lnTo>
                    <a:pt x="654008" y="254336"/>
                  </a:lnTo>
                  <a:cubicBezTo>
                    <a:pt x="666119" y="252318"/>
                    <a:pt x="678120" y="249456"/>
                    <a:pt x="690342" y="248281"/>
                  </a:cubicBezTo>
                  <a:cubicBezTo>
                    <a:pt x="783118" y="239360"/>
                    <a:pt x="876515" y="236376"/>
                    <a:pt x="968901" y="224058"/>
                  </a:cubicBezTo>
                  <a:lnTo>
                    <a:pt x="1059735" y="211947"/>
                  </a:lnTo>
                  <a:cubicBezTo>
                    <a:pt x="1114169" y="205143"/>
                    <a:pt x="1168872" y="201194"/>
                    <a:pt x="1223237" y="193780"/>
                  </a:cubicBezTo>
                  <a:cubicBezTo>
                    <a:pt x="1251522" y="189923"/>
                    <a:pt x="1280322" y="188593"/>
                    <a:pt x="1308016" y="181669"/>
                  </a:cubicBezTo>
                  <a:cubicBezTo>
                    <a:pt x="1370308" y="166095"/>
                    <a:pt x="1339983" y="171911"/>
                    <a:pt x="1398850" y="163502"/>
                  </a:cubicBezTo>
                  <a:cubicBezTo>
                    <a:pt x="1410961" y="159465"/>
                    <a:pt x="1422701" y="154066"/>
                    <a:pt x="1435184" y="151391"/>
                  </a:cubicBezTo>
                  <a:cubicBezTo>
                    <a:pt x="1451097" y="147981"/>
                    <a:pt x="1467519" y="147637"/>
                    <a:pt x="1483629" y="145335"/>
                  </a:cubicBezTo>
                  <a:cubicBezTo>
                    <a:pt x="1495784" y="143598"/>
                    <a:pt x="1507977" y="141942"/>
                    <a:pt x="1519963" y="139279"/>
                  </a:cubicBezTo>
                  <a:cubicBezTo>
                    <a:pt x="1526194" y="137894"/>
                    <a:pt x="1531992" y="134978"/>
                    <a:pt x="1538130" y="133224"/>
                  </a:cubicBezTo>
                  <a:cubicBezTo>
                    <a:pt x="1546132" y="130938"/>
                    <a:pt x="1554214" y="128912"/>
                    <a:pt x="1562352" y="127168"/>
                  </a:cubicBezTo>
                  <a:cubicBezTo>
                    <a:pt x="1582480" y="122855"/>
                    <a:pt x="1603380" y="121567"/>
                    <a:pt x="1622909" y="115057"/>
                  </a:cubicBezTo>
                  <a:lnTo>
                    <a:pt x="1677409" y="96890"/>
                  </a:lnTo>
                  <a:cubicBezTo>
                    <a:pt x="1683465" y="94871"/>
                    <a:pt x="1690265" y="94375"/>
                    <a:pt x="1695576" y="90834"/>
                  </a:cubicBezTo>
                  <a:cubicBezTo>
                    <a:pt x="1707687" y="82760"/>
                    <a:pt x="1718101" y="71215"/>
                    <a:pt x="1731910" y="66612"/>
                  </a:cubicBezTo>
                  <a:cubicBezTo>
                    <a:pt x="1748058" y="61229"/>
                    <a:pt x="1759333" y="58422"/>
                    <a:pt x="1774299" y="48445"/>
                  </a:cubicBezTo>
                  <a:cubicBezTo>
                    <a:pt x="1807550" y="26278"/>
                    <a:pt x="1762408" y="44336"/>
                    <a:pt x="1804577" y="30278"/>
                  </a:cubicBezTo>
                  <a:cubicBezTo>
                    <a:pt x="1808614" y="26241"/>
                    <a:pt x="1812231" y="21734"/>
                    <a:pt x="1816689" y="18167"/>
                  </a:cubicBezTo>
                  <a:cubicBezTo>
                    <a:pt x="1850921" y="-9218"/>
                    <a:pt x="1824341" y="16570"/>
                    <a:pt x="1840911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C5658C78-F73F-A645-97C5-D76018B9E9B9}"/>
                </a:ext>
              </a:extLst>
            </p:cNvPr>
            <p:cNvSpPr/>
            <p:nvPr/>
          </p:nvSpPr>
          <p:spPr>
            <a:xfrm>
              <a:off x="3687878" y="4142050"/>
              <a:ext cx="4353997" cy="1023402"/>
            </a:xfrm>
            <a:custGeom>
              <a:avLst/>
              <a:gdLst>
                <a:gd name="connsiteX0" fmla="*/ 0 w 4353997"/>
                <a:gd name="connsiteY0" fmla="*/ 1023402 h 1023402"/>
                <a:gd name="connsiteX1" fmla="*/ 1392795 w 4353997"/>
                <a:gd name="connsiteY1" fmla="*/ 575285 h 1023402"/>
                <a:gd name="connsiteX2" fmla="*/ 1616853 w 4353997"/>
                <a:gd name="connsiteY2" fmla="*/ 484451 h 1023402"/>
                <a:gd name="connsiteX3" fmla="*/ 1635020 w 4353997"/>
                <a:gd name="connsiteY3" fmla="*/ 472339 h 1023402"/>
                <a:gd name="connsiteX4" fmla="*/ 1683465 w 4353997"/>
                <a:gd name="connsiteY4" fmla="*/ 454173 h 1023402"/>
                <a:gd name="connsiteX5" fmla="*/ 1744021 w 4353997"/>
                <a:gd name="connsiteY5" fmla="*/ 442061 h 1023402"/>
                <a:gd name="connsiteX6" fmla="*/ 1762188 w 4353997"/>
                <a:gd name="connsiteY6" fmla="*/ 436006 h 1023402"/>
                <a:gd name="connsiteX7" fmla="*/ 1834856 w 4353997"/>
                <a:gd name="connsiteY7" fmla="*/ 423894 h 1023402"/>
                <a:gd name="connsiteX8" fmla="*/ 1865134 w 4353997"/>
                <a:gd name="connsiteY8" fmla="*/ 417839 h 1023402"/>
                <a:gd name="connsiteX9" fmla="*/ 1901468 w 4353997"/>
                <a:gd name="connsiteY9" fmla="*/ 405727 h 1023402"/>
                <a:gd name="connsiteX10" fmla="*/ 1968080 w 4353997"/>
                <a:gd name="connsiteY10" fmla="*/ 393616 h 1023402"/>
                <a:gd name="connsiteX11" fmla="*/ 1992302 w 4353997"/>
                <a:gd name="connsiteY11" fmla="*/ 387561 h 1023402"/>
                <a:gd name="connsiteX12" fmla="*/ 2052858 w 4353997"/>
                <a:gd name="connsiteY12" fmla="*/ 363338 h 1023402"/>
                <a:gd name="connsiteX13" fmla="*/ 2131582 w 4353997"/>
                <a:gd name="connsiteY13" fmla="*/ 351227 h 1023402"/>
                <a:gd name="connsiteX14" fmla="*/ 2155804 w 4353997"/>
                <a:gd name="connsiteY14" fmla="*/ 345171 h 1023402"/>
                <a:gd name="connsiteX15" fmla="*/ 2222416 w 4353997"/>
                <a:gd name="connsiteY15" fmla="*/ 327004 h 1023402"/>
                <a:gd name="connsiteX16" fmla="*/ 2289028 w 4353997"/>
                <a:gd name="connsiteY16" fmla="*/ 314893 h 1023402"/>
                <a:gd name="connsiteX17" fmla="*/ 2307195 w 4353997"/>
                <a:gd name="connsiteY17" fmla="*/ 308837 h 1023402"/>
                <a:gd name="connsiteX18" fmla="*/ 2379862 w 4353997"/>
                <a:gd name="connsiteY18" fmla="*/ 290671 h 1023402"/>
                <a:gd name="connsiteX19" fmla="*/ 2507031 w 4353997"/>
                <a:gd name="connsiteY19" fmla="*/ 260392 h 1023402"/>
                <a:gd name="connsiteX20" fmla="*/ 2561531 w 4353997"/>
                <a:gd name="connsiteY20" fmla="*/ 248281 h 1023402"/>
                <a:gd name="connsiteX21" fmla="*/ 2579698 w 4353997"/>
                <a:gd name="connsiteY21" fmla="*/ 242225 h 1023402"/>
                <a:gd name="connsiteX22" fmla="*/ 2609976 w 4353997"/>
                <a:gd name="connsiteY22" fmla="*/ 236170 h 1023402"/>
                <a:gd name="connsiteX23" fmla="*/ 2652366 w 4353997"/>
                <a:gd name="connsiteY23" fmla="*/ 224059 h 1023402"/>
                <a:gd name="connsiteX24" fmla="*/ 2670533 w 4353997"/>
                <a:gd name="connsiteY24" fmla="*/ 218003 h 1023402"/>
                <a:gd name="connsiteX25" fmla="*/ 2779534 w 4353997"/>
                <a:gd name="connsiteY25" fmla="*/ 199836 h 1023402"/>
                <a:gd name="connsiteX26" fmla="*/ 2840090 w 4353997"/>
                <a:gd name="connsiteY26" fmla="*/ 187725 h 1023402"/>
                <a:gd name="connsiteX27" fmla="*/ 2918813 w 4353997"/>
                <a:gd name="connsiteY27" fmla="*/ 169558 h 1023402"/>
                <a:gd name="connsiteX28" fmla="*/ 3009648 w 4353997"/>
                <a:gd name="connsiteY28" fmla="*/ 157447 h 1023402"/>
                <a:gd name="connsiteX29" fmla="*/ 3094427 w 4353997"/>
                <a:gd name="connsiteY29" fmla="*/ 145335 h 1023402"/>
                <a:gd name="connsiteX30" fmla="*/ 3233706 w 4353997"/>
                <a:gd name="connsiteY30" fmla="*/ 133224 h 1023402"/>
                <a:gd name="connsiteX31" fmla="*/ 3360874 w 4353997"/>
                <a:gd name="connsiteY31" fmla="*/ 121113 h 1023402"/>
                <a:gd name="connsiteX32" fmla="*/ 3433542 w 4353997"/>
                <a:gd name="connsiteY32" fmla="*/ 115057 h 1023402"/>
                <a:gd name="connsiteX33" fmla="*/ 3524376 w 4353997"/>
                <a:gd name="connsiteY33" fmla="*/ 102946 h 1023402"/>
                <a:gd name="connsiteX34" fmla="*/ 3609155 w 4353997"/>
                <a:gd name="connsiteY34" fmla="*/ 96890 h 1023402"/>
                <a:gd name="connsiteX35" fmla="*/ 3681823 w 4353997"/>
                <a:gd name="connsiteY35" fmla="*/ 84779 h 1023402"/>
                <a:gd name="connsiteX36" fmla="*/ 3748435 w 4353997"/>
                <a:gd name="connsiteY36" fmla="*/ 78724 h 1023402"/>
                <a:gd name="connsiteX37" fmla="*/ 3802935 w 4353997"/>
                <a:gd name="connsiteY37" fmla="*/ 72668 h 1023402"/>
                <a:gd name="connsiteX38" fmla="*/ 3869547 w 4353997"/>
                <a:gd name="connsiteY38" fmla="*/ 60557 h 1023402"/>
                <a:gd name="connsiteX39" fmla="*/ 4002771 w 4353997"/>
                <a:gd name="connsiteY39" fmla="*/ 54501 h 1023402"/>
                <a:gd name="connsiteX40" fmla="*/ 4045160 w 4353997"/>
                <a:gd name="connsiteY40" fmla="*/ 48445 h 1023402"/>
                <a:gd name="connsiteX41" fmla="*/ 4075439 w 4353997"/>
                <a:gd name="connsiteY41" fmla="*/ 42390 h 1023402"/>
                <a:gd name="connsiteX42" fmla="*/ 4160217 w 4353997"/>
                <a:gd name="connsiteY42" fmla="*/ 30278 h 1023402"/>
                <a:gd name="connsiteX43" fmla="*/ 4220774 w 4353997"/>
                <a:gd name="connsiteY43" fmla="*/ 18167 h 1023402"/>
                <a:gd name="connsiteX44" fmla="*/ 4269219 w 4353997"/>
                <a:gd name="connsiteY44" fmla="*/ 6056 h 1023402"/>
                <a:gd name="connsiteX45" fmla="*/ 4353997 w 4353997"/>
                <a:gd name="connsiteY45" fmla="*/ 0 h 1023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353997" h="1023402">
                  <a:moveTo>
                    <a:pt x="0" y="1023402"/>
                  </a:moveTo>
                  <a:lnTo>
                    <a:pt x="1392795" y="575285"/>
                  </a:lnTo>
                  <a:cubicBezTo>
                    <a:pt x="1469249" y="549800"/>
                    <a:pt x="1549799" y="529156"/>
                    <a:pt x="1616853" y="484451"/>
                  </a:cubicBezTo>
                  <a:cubicBezTo>
                    <a:pt x="1622909" y="480414"/>
                    <a:pt x="1628510" y="475594"/>
                    <a:pt x="1635020" y="472339"/>
                  </a:cubicBezTo>
                  <a:cubicBezTo>
                    <a:pt x="1643557" y="468070"/>
                    <a:pt x="1671232" y="457668"/>
                    <a:pt x="1683465" y="454173"/>
                  </a:cubicBezTo>
                  <a:cubicBezTo>
                    <a:pt x="1725698" y="442107"/>
                    <a:pt x="1690481" y="453959"/>
                    <a:pt x="1744021" y="442061"/>
                  </a:cubicBezTo>
                  <a:cubicBezTo>
                    <a:pt x="1750252" y="440676"/>
                    <a:pt x="1755929" y="437258"/>
                    <a:pt x="1762188" y="436006"/>
                  </a:cubicBezTo>
                  <a:cubicBezTo>
                    <a:pt x="1786268" y="431190"/>
                    <a:pt x="1810673" y="428162"/>
                    <a:pt x="1834856" y="423894"/>
                  </a:cubicBezTo>
                  <a:cubicBezTo>
                    <a:pt x="1844992" y="422105"/>
                    <a:pt x="1855204" y="420547"/>
                    <a:pt x="1865134" y="417839"/>
                  </a:cubicBezTo>
                  <a:cubicBezTo>
                    <a:pt x="1877451" y="414480"/>
                    <a:pt x="1889041" y="408651"/>
                    <a:pt x="1901468" y="405727"/>
                  </a:cubicBezTo>
                  <a:cubicBezTo>
                    <a:pt x="1923436" y="400558"/>
                    <a:pt x="1945950" y="398042"/>
                    <a:pt x="1968080" y="393616"/>
                  </a:cubicBezTo>
                  <a:cubicBezTo>
                    <a:pt x="1976241" y="391984"/>
                    <a:pt x="1984464" y="390360"/>
                    <a:pt x="1992302" y="387561"/>
                  </a:cubicBezTo>
                  <a:cubicBezTo>
                    <a:pt x="2012776" y="380249"/>
                    <a:pt x="2032107" y="369823"/>
                    <a:pt x="2052858" y="363338"/>
                  </a:cubicBezTo>
                  <a:cubicBezTo>
                    <a:pt x="2061011" y="360790"/>
                    <a:pt x="2126164" y="352212"/>
                    <a:pt x="2131582" y="351227"/>
                  </a:cubicBezTo>
                  <a:cubicBezTo>
                    <a:pt x="2139770" y="349738"/>
                    <a:pt x="2147775" y="347361"/>
                    <a:pt x="2155804" y="345171"/>
                  </a:cubicBezTo>
                  <a:cubicBezTo>
                    <a:pt x="2168459" y="341720"/>
                    <a:pt x="2205310" y="330425"/>
                    <a:pt x="2222416" y="327004"/>
                  </a:cubicBezTo>
                  <a:cubicBezTo>
                    <a:pt x="2244546" y="322578"/>
                    <a:pt x="2266961" y="319622"/>
                    <a:pt x="2289028" y="314893"/>
                  </a:cubicBezTo>
                  <a:cubicBezTo>
                    <a:pt x="2295270" y="313556"/>
                    <a:pt x="2301027" y="310482"/>
                    <a:pt x="2307195" y="308837"/>
                  </a:cubicBezTo>
                  <a:cubicBezTo>
                    <a:pt x="2331320" y="302404"/>
                    <a:pt x="2355234" y="294776"/>
                    <a:pt x="2379862" y="290671"/>
                  </a:cubicBezTo>
                  <a:cubicBezTo>
                    <a:pt x="2479309" y="274096"/>
                    <a:pt x="2322146" y="301477"/>
                    <a:pt x="2507031" y="260392"/>
                  </a:cubicBezTo>
                  <a:cubicBezTo>
                    <a:pt x="2525198" y="256355"/>
                    <a:pt x="2543477" y="252795"/>
                    <a:pt x="2561531" y="248281"/>
                  </a:cubicBezTo>
                  <a:cubicBezTo>
                    <a:pt x="2567724" y="246733"/>
                    <a:pt x="2573505" y="243773"/>
                    <a:pt x="2579698" y="242225"/>
                  </a:cubicBezTo>
                  <a:cubicBezTo>
                    <a:pt x="2589683" y="239729"/>
                    <a:pt x="2599991" y="238666"/>
                    <a:pt x="2609976" y="236170"/>
                  </a:cubicBezTo>
                  <a:cubicBezTo>
                    <a:pt x="2624233" y="232606"/>
                    <a:pt x="2638290" y="228282"/>
                    <a:pt x="2652366" y="224059"/>
                  </a:cubicBezTo>
                  <a:cubicBezTo>
                    <a:pt x="2658480" y="222225"/>
                    <a:pt x="2664340" y="219551"/>
                    <a:pt x="2670533" y="218003"/>
                  </a:cubicBezTo>
                  <a:cubicBezTo>
                    <a:pt x="2758799" y="195936"/>
                    <a:pt x="2690898" y="213831"/>
                    <a:pt x="2779534" y="199836"/>
                  </a:cubicBezTo>
                  <a:cubicBezTo>
                    <a:pt x="2799867" y="196625"/>
                    <a:pt x="2819962" y="192038"/>
                    <a:pt x="2840090" y="187725"/>
                  </a:cubicBezTo>
                  <a:cubicBezTo>
                    <a:pt x="2902449" y="174362"/>
                    <a:pt x="2811285" y="189720"/>
                    <a:pt x="2918813" y="169558"/>
                  </a:cubicBezTo>
                  <a:cubicBezTo>
                    <a:pt x="2935542" y="166421"/>
                    <a:pt x="2994666" y="159320"/>
                    <a:pt x="3009648" y="157447"/>
                  </a:cubicBezTo>
                  <a:cubicBezTo>
                    <a:pt x="3049780" y="144069"/>
                    <a:pt x="3018617" y="152916"/>
                    <a:pt x="3094427" y="145335"/>
                  </a:cubicBezTo>
                  <a:cubicBezTo>
                    <a:pt x="3209212" y="133857"/>
                    <a:pt x="3080898" y="144139"/>
                    <a:pt x="3233706" y="133224"/>
                  </a:cubicBezTo>
                  <a:cubicBezTo>
                    <a:pt x="3298083" y="120350"/>
                    <a:pt x="3246268" y="129300"/>
                    <a:pt x="3360874" y="121113"/>
                  </a:cubicBezTo>
                  <a:cubicBezTo>
                    <a:pt x="3385119" y="119381"/>
                    <a:pt x="3409319" y="117076"/>
                    <a:pt x="3433542" y="115057"/>
                  </a:cubicBezTo>
                  <a:cubicBezTo>
                    <a:pt x="3477599" y="104044"/>
                    <a:pt x="3454283" y="108554"/>
                    <a:pt x="3524376" y="102946"/>
                  </a:cubicBezTo>
                  <a:lnTo>
                    <a:pt x="3609155" y="96890"/>
                  </a:lnTo>
                  <a:cubicBezTo>
                    <a:pt x="3633378" y="92853"/>
                    <a:pt x="3657472" y="87955"/>
                    <a:pt x="3681823" y="84779"/>
                  </a:cubicBezTo>
                  <a:cubicBezTo>
                    <a:pt x="3703931" y="81895"/>
                    <a:pt x="3726250" y="80942"/>
                    <a:pt x="3748435" y="78724"/>
                  </a:cubicBezTo>
                  <a:cubicBezTo>
                    <a:pt x="3766623" y="76905"/>
                    <a:pt x="3784768" y="74687"/>
                    <a:pt x="3802935" y="72668"/>
                  </a:cubicBezTo>
                  <a:cubicBezTo>
                    <a:pt x="3831842" y="63032"/>
                    <a:pt x="3826748" y="63410"/>
                    <a:pt x="3869547" y="60557"/>
                  </a:cubicBezTo>
                  <a:cubicBezTo>
                    <a:pt x="3913902" y="57600"/>
                    <a:pt x="3958363" y="56520"/>
                    <a:pt x="4002771" y="54501"/>
                  </a:cubicBezTo>
                  <a:cubicBezTo>
                    <a:pt x="4016901" y="52482"/>
                    <a:pt x="4031081" y="50791"/>
                    <a:pt x="4045160" y="48445"/>
                  </a:cubicBezTo>
                  <a:cubicBezTo>
                    <a:pt x="4055313" y="46753"/>
                    <a:pt x="4065272" y="43995"/>
                    <a:pt x="4075439" y="42390"/>
                  </a:cubicBezTo>
                  <a:cubicBezTo>
                    <a:pt x="4103636" y="37938"/>
                    <a:pt x="4132523" y="37201"/>
                    <a:pt x="4160217" y="30278"/>
                  </a:cubicBezTo>
                  <a:cubicBezTo>
                    <a:pt x="4236638" y="11175"/>
                    <a:pt x="4116797" y="40448"/>
                    <a:pt x="4220774" y="18167"/>
                  </a:cubicBezTo>
                  <a:cubicBezTo>
                    <a:pt x="4237050" y="14679"/>
                    <a:pt x="4252623" y="7333"/>
                    <a:pt x="4269219" y="6056"/>
                  </a:cubicBezTo>
                  <a:cubicBezTo>
                    <a:pt x="4349954" y="-155"/>
                    <a:pt x="4321623" y="0"/>
                    <a:pt x="4353997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3C83FD16-5033-F845-9F71-C4B0A775F88F}"/>
                </a:ext>
              </a:extLst>
            </p:cNvPr>
            <p:cNvSpPr/>
            <p:nvPr/>
          </p:nvSpPr>
          <p:spPr>
            <a:xfrm>
              <a:off x="1472564" y="3645735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FA167C54-36A0-614A-B7EF-6B42B4A85FD8}"/>
                </a:ext>
              </a:extLst>
            </p:cNvPr>
            <p:cNvSpPr/>
            <p:nvPr/>
          </p:nvSpPr>
          <p:spPr>
            <a:xfrm>
              <a:off x="9120015" y="5633814"/>
              <a:ext cx="56137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</a:t>
              </a: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8DFA5259-C06A-2C43-AF7F-B38C05492740}"/>
                </a:ext>
              </a:extLst>
            </p:cNvPr>
            <p:cNvSpPr/>
            <p:nvPr/>
          </p:nvSpPr>
          <p:spPr>
            <a:xfrm>
              <a:off x="11480809" y="3927229"/>
              <a:ext cx="56137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C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3F6F68E-76BC-B345-8BCB-F0283F306B09}"/>
                </a:ext>
              </a:extLst>
            </p:cNvPr>
            <p:cNvSpPr/>
            <p:nvPr/>
          </p:nvSpPr>
          <p:spPr>
            <a:xfrm>
              <a:off x="4541721" y="4628108"/>
              <a:ext cx="153165" cy="7781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856D7CAF-E250-D948-9FC9-DC77C13CDCC6}"/>
                </a:ext>
              </a:extLst>
            </p:cNvPr>
            <p:cNvSpPr/>
            <p:nvPr/>
          </p:nvSpPr>
          <p:spPr>
            <a:xfrm>
              <a:off x="6641246" y="4167425"/>
              <a:ext cx="153165" cy="7781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689C1645-60A4-E940-9BF8-1A048D644E19}"/>
                </a:ext>
              </a:extLst>
            </p:cNvPr>
            <p:cNvSpPr txBox="1"/>
            <p:nvPr/>
          </p:nvSpPr>
          <p:spPr>
            <a:xfrm>
              <a:off x="4363142" y="3989207"/>
              <a:ext cx="7395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Fiber hut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D76600AC-23B2-CA4F-99D5-78AE681BD15B}"/>
                </a:ext>
              </a:extLst>
            </p:cNvPr>
            <p:cNvSpPr txBox="1"/>
            <p:nvPr/>
          </p:nvSpPr>
          <p:spPr>
            <a:xfrm>
              <a:off x="6452643" y="3537163"/>
              <a:ext cx="7395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Fiber hut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0818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F309-A329-4D49-AC5E-E8650C2EB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Iris: Connecting datacenters within 120km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B82D4-5A01-A547-8153-19D1DFA8B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Solution: Use optical switches</a:t>
            </a:r>
          </a:p>
          <a:p>
            <a:pPr lvl="1"/>
            <a:r>
              <a:rPr lang="en-US"/>
              <a:t>Electrical switches require optical transceivers to convert light to electrical signal and vice versa. </a:t>
            </a:r>
            <a:r>
              <a:rPr lang="en-US">
                <a:solidFill>
                  <a:srgbClr val="FF0000"/>
                </a:solidFill>
              </a:rPr>
              <a:t>Transceiver cost increases with cable length</a:t>
            </a:r>
          </a:p>
          <a:p>
            <a:pPr lvl="1"/>
            <a:r>
              <a:rPr lang="en-US">
                <a:solidFill>
                  <a:schemeClr val="accent1"/>
                </a:solidFill>
              </a:rPr>
              <a:t>Trade-off # of optical transceivers by using extra fiber (additional capacity) between DCs</a:t>
            </a:r>
          </a:p>
          <a:p>
            <a:pPr lvl="1"/>
            <a:r>
              <a:rPr lang="en-US"/>
              <a:t>Challenge: Managing amplification for light from optical cables of different length</a:t>
            </a:r>
          </a:p>
          <a:p>
            <a:pPr lvl="2"/>
            <a:r>
              <a:rPr lang="en-US"/>
              <a:t>Design construct: </a:t>
            </a:r>
          </a:p>
          <a:p>
            <a:pPr lvl="3"/>
            <a:r>
              <a:rPr lang="en-US"/>
              <a:t>power-limiters before each amplifier to bound input optical power</a:t>
            </a:r>
          </a:p>
          <a:p>
            <a:pPr lvl="3"/>
            <a:r>
              <a:rPr lang="en-US"/>
              <a:t>amplified spontaneous emission noise for unused spectrum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D54C85-3FE4-0543-A07B-1FF14DCF0EF1}"/>
              </a:ext>
            </a:extLst>
          </p:cNvPr>
          <p:cNvSpPr/>
          <p:nvPr/>
        </p:nvSpPr>
        <p:spPr>
          <a:xfrm>
            <a:off x="6342742" y="5481085"/>
            <a:ext cx="1727984" cy="7107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3E00E5-5367-9941-BF6A-FE5225252960}"/>
              </a:ext>
            </a:extLst>
          </p:cNvPr>
          <p:cNvSpPr/>
          <p:nvPr/>
        </p:nvSpPr>
        <p:spPr>
          <a:xfrm>
            <a:off x="6617544" y="5815027"/>
            <a:ext cx="87980" cy="78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36F479-42C8-2D48-AC26-9C133F246A9B}"/>
              </a:ext>
            </a:extLst>
          </p:cNvPr>
          <p:cNvSpPr/>
          <p:nvPr/>
        </p:nvSpPr>
        <p:spPr>
          <a:xfrm>
            <a:off x="6744457" y="5559691"/>
            <a:ext cx="87980" cy="7832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8546D4-86C3-A94D-9092-8BAF3B3FA876}"/>
              </a:ext>
            </a:extLst>
          </p:cNvPr>
          <p:cNvSpPr/>
          <p:nvPr/>
        </p:nvSpPr>
        <p:spPr>
          <a:xfrm>
            <a:off x="6861764" y="5559691"/>
            <a:ext cx="87980" cy="7832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282F51-8B9B-C942-BD2E-C22B0C49D2B0}"/>
              </a:ext>
            </a:extLst>
          </p:cNvPr>
          <p:cNvSpPr/>
          <p:nvPr/>
        </p:nvSpPr>
        <p:spPr>
          <a:xfrm>
            <a:off x="7218738" y="5559691"/>
            <a:ext cx="87980" cy="7832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737B5DA-6DC7-7940-BBFF-68BF91C01182}"/>
              </a:ext>
            </a:extLst>
          </p:cNvPr>
          <p:cNvCxnSpPr>
            <a:stCxn id="6" idx="0"/>
            <a:endCxn id="7" idx="2"/>
          </p:cNvCxnSpPr>
          <p:nvPr/>
        </p:nvCxnSpPr>
        <p:spPr>
          <a:xfrm flipV="1">
            <a:off x="6661534" y="5638017"/>
            <a:ext cx="126913" cy="17701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135381-86FB-A648-8184-58560369CEAA}"/>
              </a:ext>
            </a:extLst>
          </p:cNvPr>
          <p:cNvCxnSpPr>
            <a:stCxn id="6" idx="0"/>
            <a:endCxn id="8" idx="2"/>
          </p:cNvCxnSpPr>
          <p:nvPr/>
        </p:nvCxnSpPr>
        <p:spPr>
          <a:xfrm flipV="1">
            <a:off x="6661534" y="5638017"/>
            <a:ext cx="244219" cy="17701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CCCB51-9A9A-3C49-AE6A-9FE195316177}"/>
              </a:ext>
            </a:extLst>
          </p:cNvPr>
          <p:cNvCxnSpPr>
            <a:stCxn id="6" idx="0"/>
            <a:endCxn id="9" idx="2"/>
          </p:cNvCxnSpPr>
          <p:nvPr/>
        </p:nvCxnSpPr>
        <p:spPr>
          <a:xfrm flipV="1">
            <a:off x="6661534" y="5638017"/>
            <a:ext cx="601194" cy="17701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03A6DB-E309-FC4A-8BE1-9617C706EA2D}"/>
              </a:ext>
            </a:extLst>
          </p:cNvPr>
          <p:cNvCxnSpPr>
            <a:cxnSpLocks/>
            <a:endCxn id="7" idx="2"/>
          </p:cNvCxnSpPr>
          <p:nvPr/>
        </p:nvCxnSpPr>
        <p:spPr>
          <a:xfrm flipH="1" flipV="1">
            <a:off x="6788447" y="5638017"/>
            <a:ext cx="27811" cy="17701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A07D1A-4479-CB47-A2E5-E05C9E697B79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6816258" y="5638017"/>
            <a:ext cx="89496" cy="17701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A7CBE3-C953-3D4E-9467-44E6A00688E1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6816258" y="5638017"/>
            <a:ext cx="446470" cy="17701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29B2C2-C87A-D54B-BD26-4005E9DB588E}"/>
              </a:ext>
            </a:extLst>
          </p:cNvPr>
          <p:cNvCxnSpPr>
            <a:cxnSpLocks/>
            <a:endCxn id="7" idx="2"/>
          </p:cNvCxnSpPr>
          <p:nvPr/>
        </p:nvCxnSpPr>
        <p:spPr>
          <a:xfrm flipH="1" flipV="1">
            <a:off x="6788447" y="5638017"/>
            <a:ext cx="638106" cy="17701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94FD3C-FC61-4448-B4FF-416B70993E28}"/>
              </a:ext>
            </a:extLst>
          </p:cNvPr>
          <p:cNvCxnSpPr>
            <a:cxnSpLocks/>
            <a:endCxn id="8" idx="2"/>
          </p:cNvCxnSpPr>
          <p:nvPr/>
        </p:nvCxnSpPr>
        <p:spPr>
          <a:xfrm flipH="1" flipV="1">
            <a:off x="6905754" y="5638017"/>
            <a:ext cx="520800" cy="17701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D4FB05E-AAE4-C846-B9D5-8471C4D6B654}"/>
              </a:ext>
            </a:extLst>
          </p:cNvPr>
          <p:cNvCxnSpPr>
            <a:cxnSpLocks/>
            <a:stCxn id="121" idx="0"/>
            <a:endCxn id="9" idx="2"/>
          </p:cNvCxnSpPr>
          <p:nvPr/>
        </p:nvCxnSpPr>
        <p:spPr>
          <a:xfrm flipH="1" flipV="1">
            <a:off x="7262728" y="5638017"/>
            <a:ext cx="157758" cy="17701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8100AA9-E193-E14B-935B-98BDB4E5FD3F}"/>
              </a:ext>
            </a:extLst>
          </p:cNvPr>
          <p:cNvCxnSpPr>
            <a:cxnSpLocks/>
          </p:cNvCxnSpPr>
          <p:nvPr/>
        </p:nvCxnSpPr>
        <p:spPr>
          <a:xfrm>
            <a:off x="6649780" y="5893354"/>
            <a:ext cx="1518" cy="9250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0CDB5C-F1E7-0C4A-848A-F2B1F5F17759}"/>
              </a:ext>
            </a:extLst>
          </p:cNvPr>
          <p:cNvCxnSpPr/>
          <p:nvPr/>
        </p:nvCxnSpPr>
        <p:spPr>
          <a:xfrm>
            <a:off x="6623992" y="5893354"/>
            <a:ext cx="1518" cy="9250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7347B15-B0FE-D141-9D08-EBF5693DECF2}"/>
              </a:ext>
            </a:extLst>
          </p:cNvPr>
          <p:cNvCxnSpPr/>
          <p:nvPr/>
        </p:nvCxnSpPr>
        <p:spPr>
          <a:xfrm>
            <a:off x="6671775" y="5893354"/>
            <a:ext cx="1518" cy="9250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26A5F8D-937C-D04B-B9DA-D7B9EBB89C34}"/>
              </a:ext>
            </a:extLst>
          </p:cNvPr>
          <p:cNvGrpSpPr/>
          <p:nvPr/>
        </p:nvGrpSpPr>
        <p:grpSpPr>
          <a:xfrm>
            <a:off x="6778212" y="5815027"/>
            <a:ext cx="87980" cy="170828"/>
            <a:chOff x="1999365" y="4023280"/>
            <a:chExt cx="175613" cy="356594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314DBB0-609C-B443-BB3A-2F83B43C02F7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C0BA2C6D-43D0-0A47-BCD3-572D989F3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11A1FE96-EADE-FD43-8150-4F50E58CD304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7375F30A-56FC-AD40-B302-94DE22859A28}"/>
                </a:ext>
              </a:extLst>
            </p:cNvPr>
            <p:cNvCxnSpPr/>
            <p:nvPr/>
          </p:nvCxnSpPr>
          <p:spPr>
            <a:xfrm>
              <a:off x="2107613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3A1DEA3-8C89-484C-A346-4CAD1CCE3A6C}"/>
              </a:ext>
            </a:extLst>
          </p:cNvPr>
          <p:cNvGrpSpPr/>
          <p:nvPr/>
        </p:nvGrpSpPr>
        <p:grpSpPr>
          <a:xfrm>
            <a:off x="7376496" y="5815027"/>
            <a:ext cx="87980" cy="170828"/>
            <a:chOff x="1999365" y="4023280"/>
            <a:chExt cx="175613" cy="356594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3399BCB8-F15E-7B4A-953F-D8D0E8A071E9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AB6F7B9A-E63A-C647-B2CA-0972BBBD406F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00561A2E-0BBF-8B42-B578-7068CDEB2A47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02EAF892-EA9A-0A4A-967B-52062767D4BB}"/>
                </a:ext>
              </a:extLst>
            </p:cNvPr>
            <p:cNvCxnSpPr/>
            <p:nvPr/>
          </p:nvCxnSpPr>
          <p:spPr>
            <a:xfrm>
              <a:off x="2115601" y="4184153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949429F-BB32-0849-A1AC-149D78E38004}"/>
              </a:ext>
            </a:extLst>
          </p:cNvPr>
          <p:cNvCxnSpPr/>
          <p:nvPr/>
        </p:nvCxnSpPr>
        <p:spPr>
          <a:xfrm>
            <a:off x="6694846" y="5891352"/>
            <a:ext cx="1518" cy="9250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E5AF0F4-053D-724D-A6B2-27C44C3B423F}"/>
              </a:ext>
            </a:extLst>
          </p:cNvPr>
          <p:cNvCxnSpPr/>
          <p:nvPr/>
        </p:nvCxnSpPr>
        <p:spPr>
          <a:xfrm>
            <a:off x="6858336" y="5893354"/>
            <a:ext cx="1518" cy="9250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C66DFDE-0746-7D43-82BB-7A9961536ACC}"/>
              </a:ext>
            </a:extLst>
          </p:cNvPr>
          <p:cNvCxnSpPr/>
          <p:nvPr/>
        </p:nvCxnSpPr>
        <p:spPr>
          <a:xfrm>
            <a:off x="7456203" y="5893354"/>
            <a:ext cx="1518" cy="9250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Freeform 91">
            <a:extLst>
              <a:ext uri="{FF2B5EF4-FFF2-40B4-BE49-F238E27FC236}">
                <a16:creationId xmlns:a16="http://schemas.microsoft.com/office/drawing/2014/main" id="{B3CB5AA2-AF44-FB4C-8842-7FEA1CDC12F1}"/>
              </a:ext>
            </a:extLst>
          </p:cNvPr>
          <p:cNvSpPr/>
          <p:nvPr/>
        </p:nvSpPr>
        <p:spPr>
          <a:xfrm>
            <a:off x="8078728" y="5320538"/>
            <a:ext cx="2166121" cy="487365"/>
          </a:xfrm>
          <a:custGeom>
            <a:avLst/>
            <a:gdLst>
              <a:gd name="connsiteX0" fmla="*/ 0 w 4323719"/>
              <a:gd name="connsiteY0" fmla="*/ 1017346 h 1017346"/>
              <a:gd name="connsiteX1" fmla="*/ 36334 w 4323719"/>
              <a:gd name="connsiteY1" fmla="*/ 1011290 h 1017346"/>
              <a:gd name="connsiteX2" fmla="*/ 84779 w 4323719"/>
              <a:gd name="connsiteY2" fmla="*/ 999179 h 1017346"/>
              <a:gd name="connsiteX3" fmla="*/ 157446 w 4323719"/>
              <a:gd name="connsiteY3" fmla="*/ 981012 h 1017346"/>
              <a:gd name="connsiteX4" fmla="*/ 199836 w 4323719"/>
              <a:gd name="connsiteY4" fmla="*/ 968901 h 1017346"/>
              <a:gd name="connsiteX5" fmla="*/ 296726 w 4323719"/>
              <a:gd name="connsiteY5" fmla="*/ 944678 h 1017346"/>
              <a:gd name="connsiteX6" fmla="*/ 375449 w 4323719"/>
              <a:gd name="connsiteY6" fmla="*/ 920456 h 1017346"/>
              <a:gd name="connsiteX7" fmla="*/ 460228 w 4323719"/>
              <a:gd name="connsiteY7" fmla="*/ 896233 h 1017346"/>
              <a:gd name="connsiteX8" fmla="*/ 575285 w 4323719"/>
              <a:gd name="connsiteY8" fmla="*/ 853844 h 1017346"/>
              <a:gd name="connsiteX9" fmla="*/ 599507 w 4323719"/>
              <a:gd name="connsiteY9" fmla="*/ 847788 h 1017346"/>
              <a:gd name="connsiteX10" fmla="*/ 623730 w 4323719"/>
              <a:gd name="connsiteY10" fmla="*/ 835677 h 1017346"/>
              <a:gd name="connsiteX11" fmla="*/ 684286 w 4323719"/>
              <a:gd name="connsiteY11" fmla="*/ 817510 h 1017346"/>
              <a:gd name="connsiteX12" fmla="*/ 708509 w 4323719"/>
              <a:gd name="connsiteY12" fmla="*/ 805399 h 1017346"/>
              <a:gd name="connsiteX13" fmla="*/ 756954 w 4323719"/>
              <a:gd name="connsiteY13" fmla="*/ 787232 h 1017346"/>
              <a:gd name="connsiteX14" fmla="*/ 781176 w 4323719"/>
              <a:gd name="connsiteY14" fmla="*/ 781176 h 1017346"/>
              <a:gd name="connsiteX15" fmla="*/ 847788 w 4323719"/>
              <a:gd name="connsiteY15" fmla="*/ 756954 h 1017346"/>
              <a:gd name="connsiteX16" fmla="*/ 902289 w 4323719"/>
              <a:gd name="connsiteY16" fmla="*/ 738787 h 1017346"/>
              <a:gd name="connsiteX17" fmla="*/ 920456 w 4323719"/>
              <a:gd name="connsiteY17" fmla="*/ 732731 h 1017346"/>
              <a:gd name="connsiteX18" fmla="*/ 993123 w 4323719"/>
              <a:gd name="connsiteY18" fmla="*/ 702453 h 1017346"/>
              <a:gd name="connsiteX19" fmla="*/ 1017346 w 4323719"/>
              <a:gd name="connsiteY19" fmla="*/ 696397 h 1017346"/>
              <a:gd name="connsiteX20" fmla="*/ 1053680 w 4323719"/>
              <a:gd name="connsiteY20" fmla="*/ 678230 h 1017346"/>
              <a:gd name="connsiteX21" fmla="*/ 1108180 w 4323719"/>
              <a:gd name="connsiteY21" fmla="*/ 660063 h 1017346"/>
              <a:gd name="connsiteX22" fmla="*/ 1144514 w 4323719"/>
              <a:gd name="connsiteY22" fmla="*/ 641897 h 1017346"/>
              <a:gd name="connsiteX23" fmla="*/ 1217181 w 4323719"/>
              <a:gd name="connsiteY23" fmla="*/ 617674 h 1017346"/>
              <a:gd name="connsiteX24" fmla="*/ 1235348 w 4323719"/>
              <a:gd name="connsiteY24" fmla="*/ 611618 h 1017346"/>
              <a:gd name="connsiteX25" fmla="*/ 1259571 w 4323719"/>
              <a:gd name="connsiteY25" fmla="*/ 605563 h 1017346"/>
              <a:gd name="connsiteX26" fmla="*/ 1320127 w 4323719"/>
              <a:gd name="connsiteY26" fmla="*/ 587396 h 1017346"/>
              <a:gd name="connsiteX27" fmla="*/ 1344350 w 4323719"/>
              <a:gd name="connsiteY27" fmla="*/ 581340 h 1017346"/>
              <a:gd name="connsiteX28" fmla="*/ 1435184 w 4323719"/>
              <a:gd name="connsiteY28" fmla="*/ 557118 h 1017346"/>
              <a:gd name="connsiteX29" fmla="*/ 1562352 w 4323719"/>
              <a:gd name="connsiteY29" fmla="*/ 526840 h 1017346"/>
              <a:gd name="connsiteX30" fmla="*/ 1586575 w 4323719"/>
              <a:gd name="connsiteY30" fmla="*/ 514728 h 1017346"/>
              <a:gd name="connsiteX31" fmla="*/ 1604742 w 4323719"/>
              <a:gd name="connsiteY31" fmla="*/ 508673 h 1017346"/>
              <a:gd name="connsiteX32" fmla="*/ 1701632 w 4323719"/>
              <a:gd name="connsiteY32" fmla="*/ 484450 h 1017346"/>
              <a:gd name="connsiteX33" fmla="*/ 1756132 w 4323719"/>
              <a:gd name="connsiteY33" fmla="*/ 472339 h 1017346"/>
              <a:gd name="connsiteX34" fmla="*/ 1798522 w 4323719"/>
              <a:gd name="connsiteY34" fmla="*/ 460228 h 1017346"/>
              <a:gd name="connsiteX35" fmla="*/ 1895412 w 4323719"/>
              <a:gd name="connsiteY35" fmla="*/ 442061 h 1017346"/>
              <a:gd name="connsiteX36" fmla="*/ 2004413 w 4323719"/>
              <a:gd name="connsiteY36" fmla="*/ 411783 h 1017346"/>
              <a:gd name="connsiteX37" fmla="*/ 2040747 w 4323719"/>
              <a:gd name="connsiteY37" fmla="*/ 399671 h 1017346"/>
              <a:gd name="connsiteX38" fmla="*/ 2064970 w 4323719"/>
              <a:gd name="connsiteY38" fmla="*/ 393616 h 1017346"/>
              <a:gd name="connsiteX39" fmla="*/ 2149748 w 4323719"/>
              <a:gd name="connsiteY39" fmla="*/ 375449 h 1017346"/>
              <a:gd name="connsiteX40" fmla="*/ 2186082 w 4323719"/>
              <a:gd name="connsiteY40" fmla="*/ 363338 h 1017346"/>
              <a:gd name="connsiteX41" fmla="*/ 2355640 w 4323719"/>
              <a:gd name="connsiteY41" fmla="*/ 320948 h 1017346"/>
              <a:gd name="connsiteX42" fmla="*/ 2422252 w 4323719"/>
              <a:gd name="connsiteY42" fmla="*/ 308837 h 1017346"/>
              <a:gd name="connsiteX43" fmla="*/ 2470697 w 4323719"/>
              <a:gd name="connsiteY43" fmla="*/ 290670 h 1017346"/>
              <a:gd name="connsiteX44" fmla="*/ 2531253 w 4323719"/>
              <a:gd name="connsiteY44" fmla="*/ 278559 h 1017346"/>
              <a:gd name="connsiteX45" fmla="*/ 2555476 w 4323719"/>
              <a:gd name="connsiteY45" fmla="*/ 272503 h 1017346"/>
              <a:gd name="connsiteX46" fmla="*/ 2609976 w 4323719"/>
              <a:gd name="connsiteY46" fmla="*/ 260392 h 1017346"/>
              <a:gd name="connsiteX47" fmla="*/ 2646310 w 4323719"/>
              <a:gd name="connsiteY47" fmla="*/ 248281 h 1017346"/>
              <a:gd name="connsiteX48" fmla="*/ 2706866 w 4323719"/>
              <a:gd name="connsiteY48" fmla="*/ 236169 h 1017346"/>
              <a:gd name="connsiteX49" fmla="*/ 2737144 w 4323719"/>
              <a:gd name="connsiteY49" fmla="*/ 224058 h 1017346"/>
              <a:gd name="connsiteX50" fmla="*/ 2815868 w 4323719"/>
              <a:gd name="connsiteY50" fmla="*/ 205891 h 1017346"/>
              <a:gd name="connsiteX51" fmla="*/ 2834034 w 4323719"/>
              <a:gd name="connsiteY51" fmla="*/ 199836 h 1017346"/>
              <a:gd name="connsiteX52" fmla="*/ 2882480 w 4323719"/>
              <a:gd name="connsiteY52" fmla="*/ 187724 h 1017346"/>
              <a:gd name="connsiteX53" fmla="*/ 2900646 w 4323719"/>
              <a:gd name="connsiteY53" fmla="*/ 181669 h 1017346"/>
              <a:gd name="connsiteX54" fmla="*/ 2936980 w 4323719"/>
              <a:gd name="connsiteY54" fmla="*/ 175613 h 1017346"/>
              <a:gd name="connsiteX55" fmla="*/ 2985425 w 4323719"/>
              <a:gd name="connsiteY55" fmla="*/ 163502 h 1017346"/>
              <a:gd name="connsiteX56" fmla="*/ 3045981 w 4323719"/>
              <a:gd name="connsiteY56" fmla="*/ 157446 h 1017346"/>
              <a:gd name="connsiteX57" fmla="*/ 3136816 w 4323719"/>
              <a:gd name="connsiteY57" fmla="*/ 145335 h 1017346"/>
              <a:gd name="connsiteX58" fmla="*/ 3154983 w 4323719"/>
              <a:gd name="connsiteY58" fmla="*/ 139279 h 1017346"/>
              <a:gd name="connsiteX59" fmla="*/ 3179205 w 4323719"/>
              <a:gd name="connsiteY59" fmla="*/ 133224 h 1017346"/>
              <a:gd name="connsiteX60" fmla="*/ 3306374 w 4323719"/>
              <a:gd name="connsiteY60" fmla="*/ 121112 h 1017346"/>
              <a:gd name="connsiteX61" fmla="*/ 3336652 w 4323719"/>
              <a:gd name="connsiteY61" fmla="*/ 115057 h 1017346"/>
              <a:gd name="connsiteX62" fmla="*/ 3397208 w 4323719"/>
              <a:gd name="connsiteY62" fmla="*/ 102946 h 1017346"/>
              <a:gd name="connsiteX63" fmla="*/ 4075438 w 4323719"/>
              <a:gd name="connsiteY63" fmla="*/ 90834 h 1017346"/>
              <a:gd name="connsiteX64" fmla="*/ 4190495 w 4323719"/>
              <a:gd name="connsiteY64" fmla="*/ 72667 h 1017346"/>
              <a:gd name="connsiteX65" fmla="*/ 4226829 w 4323719"/>
              <a:gd name="connsiteY65" fmla="*/ 60556 h 1017346"/>
              <a:gd name="connsiteX66" fmla="*/ 4263163 w 4323719"/>
              <a:gd name="connsiteY66" fmla="*/ 48445 h 1017346"/>
              <a:gd name="connsiteX67" fmla="*/ 4293441 w 4323719"/>
              <a:gd name="connsiteY67" fmla="*/ 24222 h 1017346"/>
              <a:gd name="connsiteX68" fmla="*/ 4323719 w 4323719"/>
              <a:gd name="connsiteY68" fmla="*/ 0 h 101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4323719" h="1017346">
                <a:moveTo>
                  <a:pt x="0" y="1017346"/>
                </a:moveTo>
                <a:cubicBezTo>
                  <a:pt x="12111" y="1015327"/>
                  <a:pt x="24328" y="1013863"/>
                  <a:pt x="36334" y="1011290"/>
                </a:cubicBezTo>
                <a:cubicBezTo>
                  <a:pt x="52610" y="1007802"/>
                  <a:pt x="68631" y="1003216"/>
                  <a:pt x="84779" y="999179"/>
                </a:cubicBezTo>
                <a:cubicBezTo>
                  <a:pt x="109001" y="993123"/>
                  <a:pt x="133439" y="987871"/>
                  <a:pt x="157446" y="981012"/>
                </a:cubicBezTo>
                <a:cubicBezTo>
                  <a:pt x="171576" y="976975"/>
                  <a:pt x="185616" y="972610"/>
                  <a:pt x="199836" y="968901"/>
                </a:cubicBezTo>
                <a:cubicBezTo>
                  <a:pt x="232049" y="960498"/>
                  <a:pt x="264513" y="953081"/>
                  <a:pt x="296726" y="944678"/>
                </a:cubicBezTo>
                <a:cubicBezTo>
                  <a:pt x="365974" y="926613"/>
                  <a:pt x="312505" y="939339"/>
                  <a:pt x="375449" y="920456"/>
                </a:cubicBezTo>
                <a:cubicBezTo>
                  <a:pt x="403600" y="912011"/>
                  <a:pt x="432077" y="904678"/>
                  <a:pt x="460228" y="896233"/>
                </a:cubicBezTo>
                <a:cubicBezTo>
                  <a:pt x="508196" y="881843"/>
                  <a:pt x="517764" y="874146"/>
                  <a:pt x="575285" y="853844"/>
                </a:cubicBezTo>
                <a:cubicBezTo>
                  <a:pt x="583133" y="851074"/>
                  <a:pt x="591714" y="850710"/>
                  <a:pt x="599507" y="847788"/>
                </a:cubicBezTo>
                <a:cubicBezTo>
                  <a:pt x="607960" y="844618"/>
                  <a:pt x="615229" y="838713"/>
                  <a:pt x="623730" y="835677"/>
                </a:cubicBezTo>
                <a:cubicBezTo>
                  <a:pt x="643576" y="828589"/>
                  <a:pt x="664440" y="824598"/>
                  <a:pt x="684286" y="817510"/>
                </a:cubicBezTo>
                <a:cubicBezTo>
                  <a:pt x="692787" y="814474"/>
                  <a:pt x="700176" y="808871"/>
                  <a:pt x="708509" y="805399"/>
                </a:cubicBezTo>
                <a:cubicBezTo>
                  <a:pt x="724429" y="798766"/>
                  <a:pt x="740593" y="792686"/>
                  <a:pt x="756954" y="787232"/>
                </a:cubicBezTo>
                <a:cubicBezTo>
                  <a:pt x="764849" y="784600"/>
                  <a:pt x="773174" y="783463"/>
                  <a:pt x="781176" y="781176"/>
                </a:cubicBezTo>
                <a:cubicBezTo>
                  <a:pt x="797847" y="776413"/>
                  <a:pt x="841614" y="759133"/>
                  <a:pt x="847788" y="756954"/>
                </a:cubicBezTo>
                <a:cubicBezTo>
                  <a:pt x="865846" y="750581"/>
                  <a:pt x="884122" y="744843"/>
                  <a:pt x="902289" y="738787"/>
                </a:cubicBezTo>
                <a:cubicBezTo>
                  <a:pt x="908345" y="736768"/>
                  <a:pt x="915145" y="736272"/>
                  <a:pt x="920456" y="732731"/>
                </a:cubicBezTo>
                <a:cubicBezTo>
                  <a:pt x="952889" y="711109"/>
                  <a:pt x="936105" y="719997"/>
                  <a:pt x="993123" y="702453"/>
                </a:cubicBezTo>
                <a:cubicBezTo>
                  <a:pt x="1001078" y="700005"/>
                  <a:pt x="1009618" y="699488"/>
                  <a:pt x="1017346" y="696397"/>
                </a:cubicBezTo>
                <a:cubicBezTo>
                  <a:pt x="1029918" y="691368"/>
                  <a:pt x="1041108" y="683259"/>
                  <a:pt x="1053680" y="678230"/>
                </a:cubicBezTo>
                <a:cubicBezTo>
                  <a:pt x="1071460" y="671118"/>
                  <a:pt x="1091052" y="668626"/>
                  <a:pt x="1108180" y="660063"/>
                </a:cubicBezTo>
                <a:cubicBezTo>
                  <a:pt x="1120291" y="654008"/>
                  <a:pt x="1131894" y="646805"/>
                  <a:pt x="1144514" y="641897"/>
                </a:cubicBezTo>
                <a:cubicBezTo>
                  <a:pt x="1168311" y="632643"/>
                  <a:pt x="1192959" y="625748"/>
                  <a:pt x="1217181" y="617674"/>
                </a:cubicBezTo>
                <a:cubicBezTo>
                  <a:pt x="1223237" y="615655"/>
                  <a:pt x="1229155" y="613166"/>
                  <a:pt x="1235348" y="611618"/>
                </a:cubicBezTo>
                <a:cubicBezTo>
                  <a:pt x="1243422" y="609600"/>
                  <a:pt x="1251568" y="607849"/>
                  <a:pt x="1259571" y="605563"/>
                </a:cubicBezTo>
                <a:cubicBezTo>
                  <a:pt x="1279834" y="599774"/>
                  <a:pt x="1299864" y="593186"/>
                  <a:pt x="1320127" y="587396"/>
                </a:cubicBezTo>
                <a:cubicBezTo>
                  <a:pt x="1328130" y="585109"/>
                  <a:pt x="1336395" y="583788"/>
                  <a:pt x="1344350" y="581340"/>
                </a:cubicBezTo>
                <a:cubicBezTo>
                  <a:pt x="1422523" y="557286"/>
                  <a:pt x="1372251" y="567606"/>
                  <a:pt x="1435184" y="557118"/>
                </a:cubicBezTo>
                <a:cubicBezTo>
                  <a:pt x="1584390" y="507383"/>
                  <a:pt x="1379226" y="572622"/>
                  <a:pt x="1562352" y="526840"/>
                </a:cubicBezTo>
                <a:cubicBezTo>
                  <a:pt x="1571110" y="524650"/>
                  <a:pt x="1578277" y="518284"/>
                  <a:pt x="1586575" y="514728"/>
                </a:cubicBezTo>
                <a:cubicBezTo>
                  <a:pt x="1592442" y="512214"/>
                  <a:pt x="1598569" y="510297"/>
                  <a:pt x="1604742" y="508673"/>
                </a:cubicBezTo>
                <a:cubicBezTo>
                  <a:pt x="1636937" y="500201"/>
                  <a:pt x="1669134" y="491672"/>
                  <a:pt x="1701632" y="484450"/>
                </a:cubicBezTo>
                <a:cubicBezTo>
                  <a:pt x="1719799" y="480413"/>
                  <a:pt x="1738078" y="476852"/>
                  <a:pt x="1756132" y="472339"/>
                </a:cubicBezTo>
                <a:cubicBezTo>
                  <a:pt x="1770389" y="468775"/>
                  <a:pt x="1784162" y="463350"/>
                  <a:pt x="1798522" y="460228"/>
                </a:cubicBezTo>
                <a:cubicBezTo>
                  <a:pt x="1830632" y="453248"/>
                  <a:pt x="1895412" y="442061"/>
                  <a:pt x="1895412" y="442061"/>
                </a:cubicBezTo>
                <a:cubicBezTo>
                  <a:pt x="1973951" y="408401"/>
                  <a:pt x="1900058" y="436337"/>
                  <a:pt x="2004413" y="411783"/>
                </a:cubicBezTo>
                <a:cubicBezTo>
                  <a:pt x="2016840" y="408859"/>
                  <a:pt x="2028519" y="403339"/>
                  <a:pt x="2040747" y="399671"/>
                </a:cubicBezTo>
                <a:cubicBezTo>
                  <a:pt x="2048719" y="397279"/>
                  <a:pt x="2056845" y="395421"/>
                  <a:pt x="2064970" y="393616"/>
                </a:cubicBezTo>
                <a:cubicBezTo>
                  <a:pt x="2093183" y="387347"/>
                  <a:pt x="2121710" y="382458"/>
                  <a:pt x="2149748" y="375449"/>
                </a:cubicBezTo>
                <a:cubicBezTo>
                  <a:pt x="2162133" y="372353"/>
                  <a:pt x="2173788" y="366780"/>
                  <a:pt x="2186082" y="363338"/>
                </a:cubicBezTo>
                <a:cubicBezTo>
                  <a:pt x="2235965" y="349371"/>
                  <a:pt x="2301454" y="331785"/>
                  <a:pt x="2355640" y="320948"/>
                </a:cubicBezTo>
                <a:cubicBezTo>
                  <a:pt x="2377770" y="316522"/>
                  <a:pt x="2400048" y="312874"/>
                  <a:pt x="2422252" y="308837"/>
                </a:cubicBezTo>
                <a:cubicBezTo>
                  <a:pt x="2429058" y="306115"/>
                  <a:pt x="2459482" y="293258"/>
                  <a:pt x="2470697" y="290670"/>
                </a:cubicBezTo>
                <a:cubicBezTo>
                  <a:pt x="2490755" y="286041"/>
                  <a:pt x="2511125" y="282872"/>
                  <a:pt x="2531253" y="278559"/>
                </a:cubicBezTo>
                <a:cubicBezTo>
                  <a:pt x="2539391" y="276815"/>
                  <a:pt x="2547366" y="274374"/>
                  <a:pt x="2555476" y="272503"/>
                </a:cubicBezTo>
                <a:cubicBezTo>
                  <a:pt x="2573609" y="268318"/>
                  <a:pt x="2591995" y="265187"/>
                  <a:pt x="2609976" y="260392"/>
                </a:cubicBezTo>
                <a:cubicBezTo>
                  <a:pt x="2622311" y="257103"/>
                  <a:pt x="2633925" y="251377"/>
                  <a:pt x="2646310" y="248281"/>
                </a:cubicBezTo>
                <a:cubicBezTo>
                  <a:pt x="2666280" y="243288"/>
                  <a:pt x="2686976" y="241473"/>
                  <a:pt x="2706866" y="236169"/>
                </a:cubicBezTo>
                <a:cubicBezTo>
                  <a:pt x="2717369" y="233368"/>
                  <a:pt x="2726755" y="227255"/>
                  <a:pt x="2737144" y="224058"/>
                </a:cubicBezTo>
                <a:cubicBezTo>
                  <a:pt x="2802443" y="203966"/>
                  <a:pt x="2765020" y="218603"/>
                  <a:pt x="2815868" y="205891"/>
                </a:cubicBezTo>
                <a:cubicBezTo>
                  <a:pt x="2822060" y="204343"/>
                  <a:pt x="2827876" y="201515"/>
                  <a:pt x="2834034" y="199836"/>
                </a:cubicBezTo>
                <a:cubicBezTo>
                  <a:pt x="2850093" y="195456"/>
                  <a:pt x="2866421" y="192104"/>
                  <a:pt x="2882480" y="187724"/>
                </a:cubicBezTo>
                <a:cubicBezTo>
                  <a:pt x="2888638" y="186045"/>
                  <a:pt x="2894415" y="183054"/>
                  <a:pt x="2900646" y="181669"/>
                </a:cubicBezTo>
                <a:cubicBezTo>
                  <a:pt x="2912632" y="179005"/>
                  <a:pt x="2924974" y="178186"/>
                  <a:pt x="2936980" y="175613"/>
                </a:cubicBezTo>
                <a:cubicBezTo>
                  <a:pt x="2953256" y="172125"/>
                  <a:pt x="2968862" y="165158"/>
                  <a:pt x="2985425" y="163502"/>
                </a:cubicBezTo>
                <a:lnTo>
                  <a:pt x="3045981" y="157446"/>
                </a:lnTo>
                <a:cubicBezTo>
                  <a:pt x="3105396" y="142594"/>
                  <a:pt x="3025585" y="161226"/>
                  <a:pt x="3136816" y="145335"/>
                </a:cubicBezTo>
                <a:cubicBezTo>
                  <a:pt x="3143135" y="144432"/>
                  <a:pt x="3148845" y="141033"/>
                  <a:pt x="3154983" y="139279"/>
                </a:cubicBezTo>
                <a:cubicBezTo>
                  <a:pt x="3162985" y="136993"/>
                  <a:pt x="3170979" y="134489"/>
                  <a:pt x="3179205" y="133224"/>
                </a:cubicBezTo>
                <a:cubicBezTo>
                  <a:pt x="3210197" y="128456"/>
                  <a:pt x="3278877" y="123404"/>
                  <a:pt x="3306374" y="121112"/>
                </a:cubicBezTo>
                <a:cubicBezTo>
                  <a:pt x="3316467" y="119094"/>
                  <a:pt x="3326605" y="117290"/>
                  <a:pt x="3336652" y="115057"/>
                </a:cubicBezTo>
                <a:cubicBezTo>
                  <a:pt x="3361906" y="109445"/>
                  <a:pt x="3368715" y="105320"/>
                  <a:pt x="3397208" y="102946"/>
                </a:cubicBezTo>
                <a:cubicBezTo>
                  <a:pt x="3581642" y="87577"/>
                  <a:pt x="4064423" y="90951"/>
                  <a:pt x="4075438" y="90834"/>
                </a:cubicBezTo>
                <a:cubicBezTo>
                  <a:pt x="4098027" y="87607"/>
                  <a:pt x="4179639" y="76285"/>
                  <a:pt x="4190495" y="72667"/>
                </a:cubicBezTo>
                <a:lnTo>
                  <a:pt x="4226829" y="60556"/>
                </a:lnTo>
                <a:cubicBezTo>
                  <a:pt x="4226834" y="60554"/>
                  <a:pt x="4263159" y="48448"/>
                  <a:pt x="4263163" y="48445"/>
                </a:cubicBezTo>
                <a:cubicBezTo>
                  <a:pt x="4319079" y="11169"/>
                  <a:pt x="4250298" y="58738"/>
                  <a:pt x="4293441" y="24222"/>
                </a:cubicBezTo>
                <a:cubicBezTo>
                  <a:pt x="4331642" y="-6340"/>
                  <a:pt x="4294472" y="29247"/>
                  <a:pt x="432371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>
            <a:extLst>
              <a:ext uri="{FF2B5EF4-FFF2-40B4-BE49-F238E27FC236}">
                <a16:creationId xmlns:a16="http://schemas.microsoft.com/office/drawing/2014/main" id="{0FF91067-D056-E34D-AD7B-AE9119EE2069}"/>
              </a:ext>
            </a:extLst>
          </p:cNvPr>
          <p:cNvSpPr/>
          <p:nvPr/>
        </p:nvSpPr>
        <p:spPr>
          <a:xfrm>
            <a:off x="8066593" y="5613537"/>
            <a:ext cx="1201378" cy="243682"/>
          </a:xfrm>
          <a:custGeom>
            <a:avLst/>
            <a:gdLst>
              <a:gd name="connsiteX0" fmla="*/ 0 w 2398029"/>
              <a:gd name="connsiteY0" fmla="*/ 472339 h 508673"/>
              <a:gd name="connsiteX1" fmla="*/ 308837 w 2398029"/>
              <a:gd name="connsiteY1" fmla="*/ 423894 h 508673"/>
              <a:gd name="connsiteX2" fmla="*/ 405727 w 2398029"/>
              <a:gd name="connsiteY2" fmla="*/ 399672 h 508673"/>
              <a:gd name="connsiteX3" fmla="*/ 429949 w 2398029"/>
              <a:gd name="connsiteY3" fmla="*/ 387561 h 508673"/>
              <a:gd name="connsiteX4" fmla="*/ 466283 w 2398029"/>
              <a:gd name="connsiteY4" fmla="*/ 375449 h 508673"/>
              <a:gd name="connsiteX5" fmla="*/ 520784 w 2398029"/>
              <a:gd name="connsiteY5" fmla="*/ 351227 h 508673"/>
              <a:gd name="connsiteX6" fmla="*/ 593451 w 2398029"/>
              <a:gd name="connsiteY6" fmla="*/ 333060 h 508673"/>
              <a:gd name="connsiteX7" fmla="*/ 654007 w 2398029"/>
              <a:gd name="connsiteY7" fmla="*/ 320949 h 508673"/>
              <a:gd name="connsiteX8" fmla="*/ 672174 w 2398029"/>
              <a:gd name="connsiteY8" fmla="*/ 314893 h 508673"/>
              <a:gd name="connsiteX9" fmla="*/ 702452 w 2398029"/>
              <a:gd name="connsiteY9" fmla="*/ 302782 h 508673"/>
              <a:gd name="connsiteX10" fmla="*/ 756953 w 2398029"/>
              <a:gd name="connsiteY10" fmla="*/ 290671 h 508673"/>
              <a:gd name="connsiteX11" fmla="*/ 799343 w 2398029"/>
              <a:gd name="connsiteY11" fmla="*/ 278559 h 508673"/>
              <a:gd name="connsiteX12" fmla="*/ 926511 w 2398029"/>
              <a:gd name="connsiteY12" fmla="*/ 248281 h 508673"/>
              <a:gd name="connsiteX13" fmla="*/ 999178 w 2398029"/>
              <a:gd name="connsiteY13" fmla="*/ 230114 h 508673"/>
              <a:gd name="connsiteX14" fmla="*/ 1047623 w 2398029"/>
              <a:gd name="connsiteY14" fmla="*/ 218003 h 508673"/>
              <a:gd name="connsiteX15" fmla="*/ 1077902 w 2398029"/>
              <a:gd name="connsiteY15" fmla="*/ 211947 h 508673"/>
              <a:gd name="connsiteX16" fmla="*/ 1108180 w 2398029"/>
              <a:gd name="connsiteY16" fmla="*/ 199836 h 508673"/>
              <a:gd name="connsiteX17" fmla="*/ 1132402 w 2398029"/>
              <a:gd name="connsiteY17" fmla="*/ 193781 h 508673"/>
              <a:gd name="connsiteX18" fmla="*/ 1205070 w 2398029"/>
              <a:gd name="connsiteY18" fmla="*/ 181669 h 508673"/>
              <a:gd name="connsiteX19" fmla="*/ 1265626 w 2398029"/>
              <a:gd name="connsiteY19" fmla="*/ 163502 h 508673"/>
              <a:gd name="connsiteX20" fmla="*/ 1314071 w 2398029"/>
              <a:gd name="connsiteY20" fmla="*/ 151391 h 508673"/>
              <a:gd name="connsiteX21" fmla="*/ 1338294 w 2398029"/>
              <a:gd name="connsiteY21" fmla="*/ 145336 h 508673"/>
              <a:gd name="connsiteX22" fmla="*/ 1392794 w 2398029"/>
              <a:gd name="connsiteY22" fmla="*/ 139280 h 508673"/>
              <a:gd name="connsiteX23" fmla="*/ 1441239 w 2398029"/>
              <a:gd name="connsiteY23" fmla="*/ 121113 h 508673"/>
              <a:gd name="connsiteX24" fmla="*/ 1501796 w 2398029"/>
              <a:gd name="connsiteY24" fmla="*/ 109002 h 508673"/>
              <a:gd name="connsiteX25" fmla="*/ 1544185 w 2398029"/>
              <a:gd name="connsiteY25" fmla="*/ 96890 h 508673"/>
              <a:gd name="connsiteX26" fmla="*/ 1598686 w 2398029"/>
              <a:gd name="connsiteY26" fmla="*/ 84779 h 508673"/>
              <a:gd name="connsiteX27" fmla="*/ 1677409 w 2398029"/>
              <a:gd name="connsiteY27" fmla="*/ 60557 h 508673"/>
              <a:gd name="connsiteX28" fmla="*/ 1762188 w 2398029"/>
              <a:gd name="connsiteY28" fmla="*/ 48445 h 508673"/>
              <a:gd name="connsiteX29" fmla="*/ 1804577 w 2398029"/>
              <a:gd name="connsiteY29" fmla="*/ 42390 h 508673"/>
              <a:gd name="connsiteX30" fmla="*/ 1834855 w 2398029"/>
              <a:gd name="connsiteY30" fmla="*/ 30279 h 508673"/>
              <a:gd name="connsiteX31" fmla="*/ 1943856 w 2398029"/>
              <a:gd name="connsiteY31" fmla="*/ 18167 h 508673"/>
              <a:gd name="connsiteX32" fmla="*/ 2071025 w 2398029"/>
              <a:gd name="connsiteY32" fmla="*/ 0 h 508673"/>
              <a:gd name="connsiteX33" fmla="*/ 2313250 w 2398029"/>
              <a:gd name="connsiteY33" fmla="*/ 6056 h 508673"/>
              <a:gd name="connsiteX34" fmla="*/ 2337472 w 2398029"/>
              <a:gd name="connsiteY34" fmla="*/ 18167 h 508673"/>
              <a:gd name="connsiteX35" fmla="*/ 2349584 w 2398029"/>
              <a:gd name="connsiteY35" fmla="*/ 36334 h 508673"/>
              <a:gd name="connsiteX36" fmla="*/ 2379862 w 2398029"/>
              <a:gd name="connsiteY36" fmla="*/ 78724 h 508673"/>
              <a:gd name="connsiteX37" fmla="*/ 2391973 w 2398029"/>
              <a:gd name="connsiteY37" fmla="*/ 121113 h 508673"/>
              <a:gd name="connsiteX38" fmla="*/ 2398029 w 2398029"/>
              <a:gd name="connsiteY38" fmla="*/ 157447 h 508673"/>
              <a:gd name="connsiteX39" fmla="*/ 2391973 w 2398029"/>
              <a:gd name="connsiteY39" fmla="*/ 205892 h 508673"/>
              <a:gd name="connsiteX40" fmla="*/ 2379862 w 2398029"/>
              <a:gd name="connsiteY40" fmla="*/ 242226 h 508673"/>
              <a:gd name="connsiteX41" fmla="*/ 2355639 w 2398029"/>
              <a:gd name="connsiteY41" fmla="*/ 320949 h 508673"/>
              <a:gd name="connsiteX42" fmla="*/ 2343528 w 2398029"/>
              <a:gd name="connsiteY42" fmla="*/ 357283 h 508673"/>
              <a:gd name="connsiteX43" fmla="*/ 2325361 w 2398029"/>
              <a:gd name="connsiteY43" fmla="*/ 381505 h 508673"/>
              <a:gd name="connsiteX44" fmla="*/ 2313250 w 2398029"/>
              <a:gd name="connsiteY44" fmla="*/ 405728 h 508673"/>
              <a:gd name="connsiteX45" fmla="*/ 2301139 w 2398029"/>
              <a:gd name="connsiteY45" fmla="*/ 442061 h 508673"/>
              <a:gd name="connsiteX46" fmla="*/ 2289027 w 2398029"/>
              <a:gd name="connsiteY46" fmla="*/ 460228 h 508673"/>
              <a:gd name="connsiteX47" fmla="*/ 2276916 w 2398029"/>
              <a:gd name="connsiteY47" fmla="*/ 508673 h 50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398029" h="508673">
                <a:moveTo>
                  <a:pt x="0" y="472339"/>
                </a:moveTo>
                <a:cubicBezTo>
                  <a:pt x="102946" y="456191"/>
                  <a:pt x="206265" y="442265"/>
                  <a:pt x="308837" y="423894"/>
                </a:cubicBezTo>
                <a:cubicBezTo>
                  <a:pt x="341606" y="418025"/>
                  <a:pt x="375951" y="414560"/>
                  <a:pt x="405727" y="399672"/>
                </a:cubicBezTo>
                <a:cubicBezTo>
                  <a:pt x="413801" y="395635"/>
                  <a:pt x="421568" y="390914"/>
                  <a:pt x="429949" y="387561"/>
                </a:cubicBezTo>
                <a:cubicBezTo>
                  <a:pt x="441802" y="382820"/>
                  <a:pt x="455661" y="382530"/>
                  <a:pt x="466283" y="375449"/>
                </a:cubicBezTo>
                <a:cubicBezTo>
                  <a:pt x="486856" y="361734"/>
                  <a:pt x="491957" y="356032"/>
                  <a:pt x="520784" y="351227"/>
                </a:cubicBezTo>
                <a:cubicBezTo>
                  <a:pt x="615865" y="335379"/>
                  <a:pt x="497478" y="357053"/>
                  <a:pt x="593451" y="333060"/>
                </a:cubicBezTo>
                <a:cubicBezTo>
                  <a:pt x="613421" y="328067"/>
                  <a:pt x="634478" y="327459"/>
                  <a:pt x="654007" y="320949"/>
                </a:cubicBezTo>
                <a:cubicBezTo>
                  <a:pt x="660063" y="318930"/>
                  <a:pt x="666197" y="317134"/>
                  <a:pt x="672174" y="314893"/>
                </a:cubicBezTo>
                <a:cubicBezTo>
                  <a:pt x="682352" y="311076"/>
                  <a:pt x="692140" y="306219"/>
                  <a:pt x="702452" y="302782"/>
                </a:cubicBezTo>
                <a:cubicBezTo>
                  <a:pt x="721114" y="296561"/>
                  <a:pt x="737740" y="295474"/>
                  <a:pt x="756953" y="290671"/>
                </a:cubicBezTo>
                <a:cubicBezTo>
                  <a:pt x="771210" y="287107"/>
                  <a:pt x="785086" y="282123"/>
                  <a:pt x="799343" y="278559"/>
                </a:cubicBezTo>
                <a:cubicBezTo>
                  <a:pt x="867010" y="261642"/>
                  <a:pt x="804290" y="289017"/>
                  <a:pt x="926511" y="248281"/>
                </a:cubicBezTo>
                <a:cubicBezTo>
                  <a:pt x="965110" y="235416"/>
                  <a:pt x="930352" y="246309"/>
                  <a:pt x="999178" y="230114"/>
                </a:cubicBezTo>
                <a:cubicBezTo>
                  <a:pt x="1015381" y="226301"/>
                  <a:pt x="1031404" y="221746"/>
                  <a:pt x="1047623" y="218003"/>
                </a:cubicBezTo>
                <a:cubicBezTo>
                  <a:pt x="1057652" y="215689"/>
                  <a:pt x="1068043" y="214905"/>
                  <a:pt x="1077902" y="211947"/>
                </a:cubicBezTo>
                <a:cubicBezTo>
                  <a:pt x="1088314" y="208824"/>
                  <a:pt x="1097868" y="203273"/>
                  <a:pt x="1108180" y="199836"/>
                </a:cubicBezTo>
                <a:cubicBezTo>
                  <a:pt x="1116075" y="197204"/>
                  <a:pt x="1124278" y="195586"/>
                  <a:pt x="1132402" y="193781"/>
                </a:cubicBezTo>
                <a:cubicBezTo>
                  <a:pt x="1188892" y="181228"/>
                  <a:pt x="1135551" y="194309"/>
                  <a:pt x="1205070" y="181669"/>
                </a:cubicBezTo>
                <a:cubicBezTo>
                  <a:pt x="1230879" y="176976"/>
                  <a:pt x="1237961" y="171406"/>
                  <a:pt x="1265626" y="163502"/>
                </a:cubicBezTo>
                <a:cubicBezTo>
                  <a:pt x="1281631" y="158929"/>
                  <a:pt x="1297923" y="155428"/>
                  <a:pt x="1314071" y="151391"/>
                </a:cubicBezTo>
                <a:cubicBezTo>
                  <a:pt x="1322145" y="149373"/>
                  <a:pt x="1330022" y="146255"/>
                  <a:pt x="1338294" y="145336"/>
                </a:cubicBezTo>
                <a:lnTo>
                  <a:pt x="1392794" y="139280"/>
                </a:lnTo>
                <a:cubicBezTo>
                  <a:pt x="1454972" y="123735"/>
                  <a:pt x="1377905" y="144863"/>
                  <a:pt x="1441239" y="121113"/>
                </a:cubicBezTo>
                <a:cubicBezTo>
                  <a:pt x="1459483" y="114272"/>
                  <a:pt x="1483646" y="113190"/>
                  <a:pt x="1501796" y="109002"/>
                </a:cubicBezTo>
                <a:cubicBezTo>
                  <a:pt x="1516115" y="105698"/>
                  <a:pt x="1529929" y="100454"/>
                  <a:pt x="1544185" y="96890"/>
                </a:cubicBezTo>
                <a:cubicBezTo>
                  <a:pt x="1562239" y="92376"/>
                  <a:pt x="1580704" y="89574"/>
                  <a:pt x="1598686" y="84779"/>
                </a:cubicBezTo>
                <a:cubicBezTo>
                  <a:pt x="1669661" y="65853"/>
                  <a:pt x="1598915" y="78671"/>
                  <a:pt x="1677409" y="60557"/>
                </a:cubicBezTo>
                <a:cubicBezTo>
                  <a:pt x="1699244" y="55518"/>
                  <a:pt x="1742053" y="51130"/>
                  <a:pt x="1762188" y="48445"/>
                </a:cubicBezTo>
                <a:lnTo>
                  <a:pt x="1804577" y="42390"/>
                </a:lnTo>
                <a:cubicBezTo>
                  <a:pt x="1814670" y="38353"/>
                  <a:pt x="1824263" y="32723"/>
                  <a:pt x="1834855" y="30279"/>
                </a:cubicBezTo>
                <a:cubicBezTo>
                  <a:pt x="1851746" y="26381"/>
                  <a:pt x="1931532" y="20016"/>
                  <a:pt x="1943856" y="18167"/>
                </a:cubicBezTo>
                <a:cubicBezTo>
                  <a:pt x="2096011" y="-4656"/>
                  <a:pt x="1908383" y="14787"/>
                  <a:pt x="2071025" y="0"/>
                </a:cubicBezTo>
                <a:cubicBezTo>
                  <a:pt x="2151767" y="2019"/>
                  <a:pt x="2232670" y="562"/>
                  <a:pt x="2313250" y="6056"/>
                </a:cubicBezTo>
                <a:cubicBezTo>
                  <a:pt x="2322256" y="6670"/>
                  <a:pt x="2330537" y="12388"/>
                  <a:pt x="2337472" y="18167"/>
                </a:cubicBezTo>
                <a:cubicBezTo>
                  <a:pt x="2343063" y="22826"/>
                  <a:pt x="2345354" y="30412"/>
                  <a:pt x="2349584" y="36334"/>
                </a:cubicBezTo>
                <a:cubicBezTo>
                  <a:pt x="2387122" y="88887"/>
                  <a:pt x="2351333" y="35929"/>
                  <a:pt x="2379862" y="78724"/>
                </a:cubicBezTo>
                <a:cubicBezTo>
                  <a:pt x="2385633" y="96037"/>
                  <a:pt x="2388171" y="102106"/>
                  <a:pt x="2391973" y="121113"/>
                </a:cubicBezTo>
                <a:cubicBezTo>
                  <a:pt x="2394381" y="133153"/>
                  <a:pt x="2396010" y="145336"/>
                  <a:pt x="2398029" y="157447"/>
                </a:cubicBezTo>
                <a:cubicBezTo>
                  <a:pt x="2396010" y="173595"/>
                  <a:pt x="2395383" y="189979"/>
                  <a:pt x="2391973" y="205892"/>
                </a:cubicBezTo>
                <a:cubicBezTo>
                  <a:pt x="2389298" y="218375"/>
                  <a:pt x="2382958" y="229841"/>
                  <a:pt x="2379862" y="242226"/>
                </a:cubicBezTo>
                <a:cubicBezTo>
                  <a:pt x="2359510" y="323636"/>
                  <a:pt x="2377593" y="260576"/>
                  <a:pt x="2355639" y="320949"/>
                </a:cubicBezTo>
                <a:cubicBezTo>
                  <a:pt x="2351276" y="332947"/>
                  <a:pt x="2351188" y="347070"/>
                  <a:pt x="2343528" y="357283"/>
                </a:cubicBezTo>
                <a:cubicBezTo>
                  <a:pt x="2337472" y="365357"/>
                  <a:pt x="2330710" y="372946"/>
                  <a:pt x="2325361" y="381505"/>
                </a:cubicBezTo>
                <a:cubicBezTo>
                  <a:pt x="2320577" y="389160"/>
                  <a:pt x="2316603" y="397346"/>
                  <a:pt x="2313250" y="405728"/>
                </a:cubicBezTo>
                <a:cubicBezTo>
                  <a:pt x="2308509" y="417581"/>
                  <a:pt x="2308221" y="431439"/>
                  <a:pt x="2301139" y="442061"/>
                </a:cubicBezTo>
                <a:lnTo>
                  <a:pt x="2289027" y="460228"/>
                </a:lnTo>
                <a:cubicBezTo>
                  <a:pt x="2275639" y="500392"/>
                  <a:pt x="2276916" y="483796"/>
                  <a:pt x="2276916" y="50867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>
            <a:extLst>
              <a:ext uri="{FF2B5EF4-FFF2-40B4-BE49-F238E27FC236}">
                <a16:creationId xmlns:a16="http://schemas.microsoft.com/office/drawing/2014/main" id="{6B63669B-7B05-D84B-B5AC-8F30668A640B}"/>
              </a:ext>
            </a:extLst>
          </p:cNvPr>
          <p:cNvSpPr/>
          <p:nvPr/>
        </p:nvSpPr>
        <p:spPr>
          <a:xfrm>
            <a:off x="9298308" y="5387261"/>
            <a:ext cx="940473" cy="475761"/>
          </a:xfrm>
          <a:custGeom>
            <a:avLst/>
            <a:gdLst>
              <a:gd name="connsiteX0" fmla="*/ 0 w 1877245"/>
              <a:gd name="connsiteY0" fmla="*/ 993124 h 993124"/>
              <a:gd name="connsiteX1" fmla="*/ 24222 w 1877245"/>
              <a:gd name="connsiteY1" fmla="*/ 502618 h 993124"/>
              <a:gd name="connsiteX2" fmla="*/ 66612 w 1877245"/>
              <a:gd name="connsiteY2" fmla="*/ 393616 h 993124"/>
              <a:gd name="connsiteX3" fmla="*/ 84779 w 1877245"/>
              <a:gd name="connsiteY3" fmla="*/ 363338 h 993124"/>
              <a:gd name="connsiteX4" fmla="*/ 115057 w 1877245"/>
              <a:gd name="connsiteY4" fmla="*/ 333060 h 993124"/>
              <a:gd name="connsiteX5" fmla="*/ 187724 w 1877245"/>
              <a:gd name="connsiteY5" fmla="*/ 320949 h 993124"/>
              <a:gd name="connsiteX6" fmla="*/ 266448 w 1877245"/>
              <a:gd name="connsiteY6" fmla="*/ 308837 h 993124"/>
              <a:gd name="connsiteX7" fmla="*/ 290670 w 1877245"/>
              <a:gd name="connsiteY7" fmla="*/ 302782 h 993124"/>
              <a:gd name="connsiteX8" fmla="*/ 351226 w 1877245"/>
              <a:gd name="connsiteY8" fmla="*/ 296726 h 993124"/>
              <a:gd name="connsiteX9" fmla="*/ 502617 w 1877245"/>
              <a:gd name="connsiteY9" fmla="*/ 278559 h 993124"/>
              <a:gd name="connsiteX10" fmla="*/ 563173 w 1877245"/>
              <a:gd name="connsiteY10" fmla="*/ 266448 h 993124"/>
              <a:gd name="connsiteX11" fmla="*/ 629785 w 1877245"/>
              <a:gd name="connsiteY11" fmla="*/ 260392 h 993124"/>
              <a:gd name="connsiteX12" fmla="*/ 817510 w 1877245"/>
              <a:gd name="connsiteY12" fmla="*/ 236170 h 993124"/>
              <a:gd name="connsiteX13" fmla="*/ 872011 w 1877245"/>
              <a:gd name="connsiteY13" fmla="*/ 224059 h 993124"/>
              <a:gd name="connsiteX14" fmla="*/ 932567 w 1877245"/>
              <a:gd name="connsiteY14" fmla="*/ 211947 h 993124"/>
              <a:gd name="connsiteX15" fmla="*/ 956789 w 1877245"/>
              <a:gd name="connsiteY15" fmla="*/ 205892 h 993124"/>
              <a:gd name="connsiteX16" fmla="*/ 987067 w 1877245"/>
              <a:gd name="connsiteY16" fmla="*/ 199836 h 993124"/>
              <a:gd name="connsiteX17" fmla="*/ 1029457 w 1877245"/>
              <a:gd name="connsiteY17" fmla="*/ 187725 h 993124"/>
              <a:gd name="connsiteX18" fmla="*/ 1138458 w 1877245"/>
              <a:gd name="connsiteY18" fmla="*/ 169558 h 993124"/>
              <a:gd name="connsiteX19" fmla="*/ 1168736 w 1877245"/>
              <a:gd name="connsiteY19" fmla="*/ 163502 h 993124"/>
              <a:gd name="connsiteX20" fmla="*/ 1205070 w 1877245"/>
              <a:gd name="connsiteY20" fmla="*/ 157447 h 993124"/>
              <a:gd name="connsiteX21" fmla="*/ 1271682 w 1877245"/>
              <a:gd name="connsiteY21" fmla="*/ 145335 h 993124"/>
              <a:gd name="connsiteX22" fmla="*/ 1332238 w 1877245"/>
              <a:gd name="connsiteY22" fmla="*/ 133224 h 993124"/>
              <a:gd name="connsiteX23" fmla="*/ 1356461 w 1877245"/>
              <a:gd name="connsiteY23" fmla="*/ 127169 h 993124"/>
              <a:gd name="connsiteX24" fmla="*/ 1392795 w 1877245"/>
              <a:gd name="connsiteY24" fmla="*/ 121113 h 993124"/>
              <a:gd name="connsiteX25" fmla="*/ 1423073 w 1877245"/>
              <a:gd name="connsiteY25" fmla="*/ 115057 h 993124"/>
              <a:gd name="connsiteX26" fmla="*/ 1489685 w 1877245"/>
              <a:gd name="connsiteY26" fmla="*/ 96890 h 993124"/>
              <a:gd name="connsiteX27" fmla="*/ 1532074 w 1877245"/>
              <a:gd name="connsiteY27" fmla="*/ 90835 h 993124"/>
              <a:gd name="connsiteX28" fmla="*/ 1604742 w 1877245"/>
              <a:gd name="connsiteY28" fmla="*/ 78724 h 993124"/>
              <a:gd name="connsiteX29" fmla="*/ 1677409 w 1877245"/>
              <a:gd name="connsiteY29" fmla="*/ 72668 h 993124"/>
              <a:gd name="connsiteX30" fmla="*/ 1737966 w 1877245"/>
              <a:gd name="connsiteY30" fmla="*/ 60557 h 993124"/>
              <a:gd name="connsiteX31" fmla="*/ 1816689 w 1877245"/>
              <a:gd name="connsiteY31" fmla="*/ 42390 h 993124"/>
              <a:gd name="connsiteX32" fmla="*/ 1853022 w 1877245"/>
              <a:gd name="connsiteY32" fmla="*/ 18167 h 993124"/>
              <a:gd name="connsiteX33" fmla="*/ 1877245 w 1877245"/>
              <a:gd name="connsiteY33" fmla="*/ 0 h 99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877245" h="993124">
                <a:moveTo>
                  <a:pt x="0" y="993124"/>
                </a:moveTo>
                <a:cubicBezTo>
                  <a:pt x="8074" y="829622"/>
                  <a:pt x="6144" y="665318"/>
                  <a:pt x="24222" y="502618"/>
                </a:cubicBezTo>
                <a:cubicBezTo>
                  <a:pt x="28527" y="463872"/>
                  <a:pt x="52734" y="430047"/>
                  <a:pt x="66612" y="393616"/>
                </a:cubicBezTo>
                <a:cubicBezTo>
                  <a:pt x="79998" y="358478"/>
                  <a:pt x="63211" y="390297"/>
                  <a:pt x="84779" y="363338"/>
                </a:cubicBezTo>
                <a:cubicBezTo>
                  <a:pt x="100929" y="343151"/>
                  <a:pt x="90832" y="345172"/>
                  <a:pt x="115057" y="333060"/>
                </a:cubicBezTo>
                <a:cubicBezTo>
                  <a:pt x="135349" y="322914"/>
                  <a:pt x="170449" y="322868"/>
                  <a:pt x="187724" y="320949"/>
                </a:cubicBezTo>
                <a:cubicBezTo>
                  <a:pt x="229872" y="306899"/>
                  <a:pt x="184490" y="320545"/>
                  <a:pt x="266448" y="308837"/>
                </a:cubicBezTo>
                <a:cubicBezTo>
                  <a:pt x="274687" y="307660"/>
                  <a:pt x="282431" y="303959"/>
                  <a:pt x="290670" y="302782"/>
                </a:cubicBezTo>
                <a:cubicBezTo>
                  <a:pt x="310752" y="299913"/>
                  <a:pt x="331144" y="299595"/>
                  <a:pt x="351226" y="296726"/>
                </a:cubicBezTo>
                <a:cubicBezTo>
                  <a:pt x="497246" y="275866"/>
                  <a:pt x="330633" y="290844"/>
                  <a:pt x="502617" y="278559"/>
                </a:cubicBezTo>
                <a:cubicBezTo>
                  <a:pt x="522802" y="274522"/>
                  <a:pt x="542795" y="269359"/>
                  <a:pt x="563173" y="266448"/>
                </a:cubicBezTo>
                <a:cubicBezTo>
                  <a:pt x="585244" y="263295"/>
                  <a:pt x="607626" y="262854"/>
                  <a:pt x="629785" y="260392"/>
                </a:cubicBezTo>
                <a:cubicBezTo>
                  <a:pt x="696121" y="253021"/>
                  <a:pt x="754534" y="247621"/>
                  <a:pt x="817510" y="236170"/>
                </a:cubicBezTo>
                <a:cubicBezTo>
                  <a:pt x="880922" y="224640"/>
                  <a:pt x="817609" y="235717"/>
                  <a:pt x="872011" y="224059"/>
                </a:cubicBezTo>
                <a:cubicBezTo>
                  <a:pt x="892139" y="219746"/>
                  <a:pt x="912596" y="216939"/>
                  <a:pt x="932567" y="211947"/>
                </a:cubicBezTo>
                <a:cubicBezTo>
                  <a:pt x="940641" y="209929"/>
                  <a:pt x="948665" y="207697"/>
                  <a:pt x="956789" y="205892"/>
                </a:cubicBezTo>
                <a:cubicBezTo>
                  <a:pt x="966836" y="203659"/>
                  <a:pt x="977082" y="202332"/>
                  <a:pt x="987067" y="199836"/>
                </a:cubicBezTo>
                <a:cubicBezTo>
                  <a:pt x="1050602" y="183951"/>
                  <a:pt x="950183" y="204711"/>
                  <a:pt x="1029457" y="187725"/>
                </a:cubicBezTo>
                <a:cubicBezTo>
                  <a:pt x="1129484" y="166292"/>
                  <a:pt x="1050998" y="183014"/>
                  <a:pt x="1138458" y="169558"/>
                </a:cubicBezTo>
                <a:cubicBezTo>
                  <a:pt x="1148631" y="167993"/>
                  <a:pt x="1158609" y="165343"/>
                  <a:pt x="1168736" y="163502"/>
                </a:cubicBezTo>
                <a:cubicBezTo>
                  <a:pt x="1180816" y="161306"/>
                  <a:pt x="1192959" y="159465"/>
                  <a:pt x="1205070" y="157447"/>
                </a:cubicBezTo>
                <a:cubicBezTo>
                  <a:pt x="1244046" y="144454"/>
                  <a:pt x="1203212" y="156747"/>
                  <a:pt x="1271682" y="145335"/>
                </a:cubicBezTo>
                <a:cubicBezTo>
                  <a:pt x="1291987" y="141951"/>
                  <a:pt x="1312267" y="138216"/>
                  <a:pt x="1332238" y="133224"/>
                </a:cubicBezTo>
                <a:cubicBezTo>
                  <a:pt x="1340312" y="131206"/>
                  <a:pt x="1348300" y="128801"/>
                  <a:pt x="1356461" y="127169"/>
                </a:cubicBezTo>
                <a:cubicBezTo>
                  <a:pt x="1368501" y="124761"/>
                  <a:pt x="1380715" y="123310"/>
                  <a:pt x="1392795" y="121113"/>
                </a:cubicBezTo>
                <a:cubicBezTo>
                  <a:pt x="1402922" y="119272"/>
                  <a:pt x="1413088" y="117553"/>
                  <a:pt x="1423073" y="115057"/>
                </a:cubicBezTo>
                <a:cubicBezTo>
                  <a:pt x="1462475" y="105207"/>
                  <a:pt x="1420852" y="106722"/>
                  <a:pt x="1489685" y="96890"/>
                </a:cubicBezTo>
                <a:cubicBezTo>
                  <a:pt x="1503815" y="94872"/>
                  <a:pt x="1517995" y="93181"/>
                  <a:pt x="1532074" y="90835"/>
                </a:cubicBezTo>
                <a:cubicBezTo>
                  <a:pt x="1577190" y="83316"/>
                  <a:pt x="1550996" y="84381"/>
                  <a:pt x="1604742" y="78724"/>
                </a:cubicBezTo>
                <a:cubicBezTo>
                  <a:pt x="1628915" y="76180"/>
                  <a:pt x="1653251" y="75352"/>
                  <a:pt x="1677409" y="72668"/>
                </a:cubicBezTo>
                <a:cubicBezTo>
                  <a:pt x="1716403" y="68335"/>
                  <a:pt x="1705593" y="67494"/>
                  <a:pt x="1737966" y="60557"/>
                </a:cubicBezTo>
                <a:cubicBezTo>
                  <a:pt x="1812795" y="44522"/>
                  <a:pt x="1776508" y="55782"/>
                  <a:pt x="1816689" y="42390"/>
                </a:cubicBezTo>
                <a:cubicBezTo>
                  <a:pt x="1828800" y="34316"/>
                  <a:pt x="1842729" y="28459"/>
                  <a:pt x="1853022" y="18167"/>
                </a:cubicBezTo>
                <a:cubicBezTo>
                  <a:pt x="1868326" y="2865"/>
                  <a:pt x="1860027" y="8609"/>
                  <a:pt x="187724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>
            <a:extLst>
              <a:ext uri="{FF2B5EF4-FFF2-40B4-BE49-F238E27FC236}">
                <a16:creationId xmlns:a16="http://schemas.microsoft.com/office/drawing/2014/main" id="{CF215C46-7917-704B-A062-C8AAF92B8951}"/>
              </a:ext>
            </a:extLst>
          </p:cNvPr>
          <p:cNvSpPr/>
          <p:nvPr/>
        </p:nvSpPr>
        <p:spPr>
          <a:xfrm>
            <a:off x="8069626" y="5688963"/>
            <a:ext cx="1116432" cy="203069"/>
          </a:xfrm>
          <a:custGeom>
            <a:avLst/>
            <a:gdLst>
              <a:gd name="connsiteX0" fmla="*/ 0 w 2228472"/>
              <a:gd name="connsiteY0" fmla="*/ 423894 h 423894"/>
              <a:gd name="connsiteX1" fmla="*/ 1047624 w 2228472"/>
              <a:gd name="connsiteY1" fmla="*/ 242225 h 423894"/>
              <a:gd name="connsiteX2" fmla="*/ 1205070 w 2228472"/>
              <a:gd name="connsiteY2" fmla="*/ 199836 h 423894"/>
              <a:gd name="connsiteX3" fmla="*/ 1271682 w 2228472"/>
              <a:gd name="connsiteY3" fmla="*/ 187724 h 423894"/>
              <a:gd name="connsiteX4" fmla="*/ 1350405 w 2228472"/>
              <a:gd name="connsiteY4" fmla="*/ 163502 h 423894"/>
              <a:gd name="connsiteX5" fmla="*/ 1417017 w 2228472"/>
              <a:gd name="connsiteY5" fmla="*/ 145335 h 423894"/>
              <a:gd name="connsiteX6" fmla="*/ 1459407 w 2228472"/>
              <a:gd name="connsiteY6" fmla="*/ 133224 h 423894"/>
              <a:gd name="connsiteX7" fmla="*/ 1519963 w 2228472"/>
              <a:gd name="connsiteY7" fmla="*/ 121112 h 423894"/>
              <a:gd name="connsiteX8" fmla="*/ 1568408 w 2228472"/>
              <a:gd name="connsiteY8" fmla="*/ 109001 h 423894"/>
              <a:gd name="connsiteX9" fmla="*/ 1635020 w 2228472"/>
              <a:gd name="connsiteY9" fmla="*/ 96890 h 423894"/>
              <a:gd name="connsiteX10" fmla="*/ 1653187 w 2228472"/>
              <a:gd name="connsiteY10" fmla="*/ 90834 h 423894"/>
              <a:gd name="connsiteX11" fmla="*/ 1707688 w 2228472"/>
              <a:gd name="connsiteY11" fmla="*/ 78723 h 423894"/>
              <a:gd name="connsiteX12" fmla="*/ 1750077 w 2228472"/>
              <a:gd name="connsiteY12" fmla="*/ 66612 h 423894"/>
              <a:gd name="connsiteX13" fmla="*/ 1798522 w 2228472"/>
              <a:gd name="connsiteY13" fmla="*/ 60556 h 423894"/>
              <a:gd name="connsiteX14" fmla="*/ 1925690 w 2228472"/>
              <a:gd name="connsiteY14" fmla="*/ 36334 h 423894"/>
              <a:gd name="connsiteX15" fmla="*/ 1962024 w 2228472"/>
              <a:gd name="connsiteY15" fmla="*/ 30278 h 423894"/>
              <a:gd name="connsiteX16" fmla="*/ 1992302 w 2228472"/>
              <a:gd name="connsiteY16" fmla="*/ 24222 h 423894"/>
              <a:gd name="connsiteX17" fmla="*/ 2034692 w 2228472"/>
              <a:gd name="connsiteY17" fmla="*/ 18167 h 423894"/>
              <a:gd name="connsiteX18" fmla="*/ 2052858 w 2228472"/>
              <a:gd name="connsiteY18" fmla="*/ 12111 h 423894"/>
              <a:gd name="connsiteX19" fmla="*/ 2095248 w 2228472"/>
              <a:gd name="connsiteY19" fmla="*/ 0 h 423894"/>
              <a:gd name="connsiteX20" fmla="*/ 2137637 w 2228472"/>
              <a:gd name="connsiteY20" fmla="*/ 12111 h 423894"/>
              <a:gd name="connsiteX21" fmla="*/ 2155804 w 2228472"/>
              <a:gd name="connsiteY21" fmla="*/ 24222 h 423894"/>
              <a:gd name="connsiteX22" fmla="*/ 2204249 w 2228472"/>
              <a:gd name="connsiteY22" fmla="*/ 84779 h 423894"/>
              <a:gd name="connsiteX23" fmla="*/ 2216360 w 2228472"/>
              <a:gd name="connsiteY23" fmla="*/ 109001 h 423894"/>
              <a:gd name="connsiteX24" fmla="*/ 2228472 w 2228472"/>
              <a:gd name="connsiteY24" fmla="*/ 145335 h 423894"/>
              <a:gd name="connsiteX25" fmla="*/ 2222416 w 2228472"/>
              <a:gd name="connsiteY25" fmla="*/ 205891 h 423894"/>
              <a:gd name="connsiteX26" fmla="*/ 2210305 w 2228472"/>
              <a:gd name="connsiteY26" fmla="*/ 242225 h 423894"/>
              <a:gd name="connsiteX27" fmla="*/ 2198194 w 2228472"/>
              <a:gd name="connsiteY27" fmla="*/ 278559 h 423894"/>
              <a:gd name="connsiteX28" fmla="*/ 2192138 w 2228472"/>
              <a:gd name="connsiteY28" fmla="*/ 296726 h 423894"/>
              <a:gd name="connsiteX29" fmla="*/ 2186082 w 2228472"/>
              <a:gd name="connsiteY29" fmla="*/ 320948 h 423894"/>
              <a:gd name="connsiteX30" fmla="*/ 2186082 w 2228472"/>
              <a:gd name="connsiteY30" fmla="*/ 363338 h 42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228472" h="423894">
                <a:moveTo>
                  <a:pt x="0" y="423894"/>
                </a:moveTo>
                <a:lnTo>
                  <a:pt x="1047624" y="242225"/>
                </a:lnTo>
                <a:cubicBezTo>
                  <a:pt x="1101059" y="232290"/>
                  <a:pt x="1152259" y="212682"/>
                  <a:pt x="1205070" y="199836"/>
                </a:cubicBezTo>
                <a:cubicBezTo>
                  <a:pt x="1226999" y="194502"/>
                  <a:pt x="1249728" y="192951"/>
                  <a:pt x="1271682" y="187724"/>
                </a:cubicBezTo>
                <a:cubicBezTo>
                  <a:pt x="1339521" y="171572"/>
                  <a:pt x="1311892" y="175055"/>
                  <a:pt x="1350405" y="163502"/>
                </a:cubicBezTo>
                <a:cubicBezTo>
                  <a:pt x="1430994" y="139326"/>
                  <a:pt x="1361437" y="160493"/>
                  <a:pt x="1417017" y="145335"/>
                </a:cubicBezTo>
                <a:cubicBezTo>
                  <a:pt x="1431195" y="141468"/>
                  <a:pt x="1445102" y="136590"/>
                  <a:pt x="1459407" y="133224"/>
                </a:cubicBezTo>
                <a:cubicBezTo>
                  <a:pt x="1479445" y="128509"/>
                  <a:pt x="1499868" y="125578"/>
                  <a:pt x="1519963" y="121112"/>
                </a:cubicBezTo>
                <a:cubicBezTo>
                  <a:pt x="1536212" y="117501"/>
                  <a:pt x="1552031" y="111979"/>
                  <a:pt x="1568408" y="109001"/>
                </a:cubicBezTo>
                <a:cubicBezTo>
                  <a:pt x="1590612" y="104964"/>
                  <a:pt x="1612953" y="101619"/>
                  <a:pt x="1635020" y="96890"/>
                </a:cubicBezTo>
                <a:cubicBezTo>
                  <a:pt x="1641262" y="95553"/>
                  <a:pt x="1646994" y="92382"/>
                  <a:pt x="1653187" y="90834"/>
                </a:cubicBezTo>
                <a:cubicBezTo>
                  <a:pt x="1671241" y="86320"/>
                  <a:pt x="1689634" y="83237"/>
                  <a:pt x="1707688" y="78723"/>
                </a:cubicBezTo>
                <a:cubicBezTo>
                  <a:pt x="1736502" y="71519"/>
                  <a:pt x="1716072" y="72279"/>
                  <a:pt x="1750077" y="66612"/>
                </a:cubicBezTo>
                <a:cubicBezTo>
                  <a:pt x="1766130" y="63937"/>
                  <a:pt x="1782485" y="63321"/>
                  <a:pt x="1798522" y="60556"/>
                </a:cubicBezTo>
                <a:cubicBezTo>
                  <a:pt x="1841046" y="53224"/>
                  <a:pt x="1883260" y="44191"/>
                  <a:pt x="1925690" y="36334"/>
                </a:cubicBezTo>
                <a:cubicBezTo>
                  <a:pt x="1937763" y="34098"/>
                  <a:pt x="1949984" y="32686"/>
                  <a:pt x="1962024" y="30278"/>
                </a:cubicBezTo>
                <a:cubicBezTo>
                  <a:pt x="1972117" y="28259"/>
                  <a:pt x="1982149" y="25914"/>
                  <a:pt x="1992302" y="24222"/>
                </a:cubicBezTo>
                <a:cubicBezTo>
                  <a:pt x="2006381" y="21876"/>
                  <a:pt x="2020562" y="20185"/>
                  <a:pt x="2034692" y="18167"/>
                </a:cubicBezTo>
                <a:cubicBezTo>
                  <a:pt x="2040747" y="16148"/>
                  <a:pt x="2046721" y="13865"/>
                  <a:pt x="2052858" y="12111"/>
                </a:cubicBezTo>
                <a:cubicBezTo>
                  <a:pt x="2106119" y="-3107"/>
                  <a:pt x="2051664" y="14526"/>
                  <a:pt x="2095248" y="0"/>
                </a:cubicBezTo>
                <a:cubicBezTo>
                  <a:pt x="2103014" y="1941"/>
                  <a:pt x="2128946" y="7766"/>
                  <a:pt x="2137637" y="12111"/>
                </a:cubicBezTo>
                <a:cubicBezTo>
                  <a:pt x="2144147" y="15366"/>
                  <a:pt x="2150278" y="19486"/>
                  <a:pt x="2155804" y="24222"/>
                </a:cubicBezTo>
                <a:cubicBezTo>
                  <a:pt x="2175519" y="41120"/>
                  <a:pt x="2192560" y="61401"/>
                  <a:pt x="2204249" y="84779"/>
                </a:cubicBezTo>
                <a:cubicBezTo>
                  <a:pt x="2208286" y="92853"/>
                  <a:pt x="2213007" y="100620"/>
                  <a:pt x="2216360" y="109001"/>
                </a:cubicBezTo>
                <a:cubicBezTo>
                  <a:pt x="2221101" y="120854"/>
                  <a:pt x="2228472" y="145335"/>
                  <a:pt x="2228472" y="145335"/>
                </a:cubicBezTo>
                <a:cubicBezTo>
                  <a:pt x="2226453" y="165520"/>
                  <a:pt x="2226155" y="185952"/>
                  <a:pt x="2222416" y="205891"/>
                </a:cubicBezTo>
                <a:cubicBezTo>
                  <a:pt x="2220063" y="218439"/>
                  <a:pt x="2214342" y="230114"/>
                  <a:pt x="2210305" y="242225"/>
                </a:cubicBezTo>
                <a:lnTo>
                  <a:pt x="2198194" y="278559"/>
                </a:lnTo>
                <a:cubicBezTo>
                  <a:pt x="2196175" y="284615"/>
                  <a:pt x="2193686" y="290533"/>
                  <a:pt x="2192138" y="296726"/>
                </a:cubicBezTo>
                <a:cubicBezTo>
                  <a:pt x="2190119" y="304800"/>
                  <a:pt x="2186836" y="312660"/>
                  <a:pt x="2186082" y="320948"/>
                </a:cubicBezTo>
                <a:cubicBezTo>
                  <a:pt x="2184803" y="335020"/>
                  <a:pt x="2186082" y="349208"/>
                  <a:pt x="2186082" y="36333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>
            <a:extLst>
              <a:ext uri="{FF2B5EF4-FFF2-40B4-BE49-F238E27FC236}">
                <a16:creationId xmlns:a16="http://schemas.microsoft.com/office/drawing/2014/main" id="{06E83D3F-80CA-A34D-944F-084C9ADED021}"/>
              </a:ext>
            </a:extLst>
          </p:cNvPr>
          <p:cNvSpPr/>
          <p:nvPr/>
        </p:nvSpPr>
        <p:spPr>
          <a:xfrm>
            <a:off x="9322579" y="5453983"/>
            <a:ext cx="922270" cy="397434"/>
          </a:xfrm>
          <a:custGeom>
            <a:avLst/>
            <a:gdLst>
              <a:gd name="connsiteX0" fmla="*/ 0 w 1840911"/>
              <a:gd name="connsiteY0" fmla="*/ 829621 h 829621"/>
              <a:gd name="connsiteX1" fmla="*/ 6056 w 1840911"/>
              <a:gd name="connsiteY1" fmla="*/ 708508 h 829621"/>
              <a:gd name="connsiteX2" fmla="*/ 12111 w 1840911"/>
              <a:gd name="connsiteY2" fmla="*/ 660063 h 829621"/>
              <a:gd name="connsiteX3" fmla="*/ 18167 w 1840911"/>
              <a:gd name="connsiteY3" fmla="*/ 587396 h 829621"/>
              <a:gd name="connsiteX4" fmla="*/ 30278 w 1840911"/>
              <a:gd name="connsiteY4" fmla="*/ 545006 h 829621"/>
              <a:gd name="connsiteX5" fmla="*/ 36334 w 1840911"/>
              <a:gd name="connsiteY5" fmla="*/ 502617 h 829621"/>
              <a:gd name="connsiteX6" fmla="*/ 48445 w 1840911"/>
              <a:gd name="connsiteY6" fmla="*/ 454172 h 829621"/>
              <a:gd name="connsiteX7" fmla="*/ 66612 w 1840911"/>
              <a:gd name="connsiteY7" fmla="*/ 405727 h 829621"/>
              <a:gd name="connsiteX8" fmla="*/ 72668 w 1840911"/>
              <a:gd name="connsiteY8" fmla="*/ 387560 h 829621"/>
              <a:gd name="connsiteX9" fmla="*/ 102946 w 1840911"/>
              <a:gd name="connsiteY9" fmla="*/ 357282 h 829621"/>
              <a:gd name="connsiteX10" fmla="*/ 139279 w 1840911"/>
              <a:gd name="connsiteY10" fmla="*/ 345171 h 829621"/>
              <a:gd name="connsiteX11" fmla="*/ 193780 w 1840911"/>
              <a:gd name="connsiteY11" fmla="*/ 327004 h 829621"/>
              <a:gd name="connsiteX12" fmla="*/ 211947 w 1840911"/>
              <a:gd name="connsiteY12" fmla="*/ 320948 h 829621"/>
              <a:gd name="connsiteX13" fmla="*/ 242225 w 1840911"/>
              <a:gd name="connsiteY13" fmla="*/ 308837 h 829621"/>
              <a:gd name="connsiteX14" fmla="*/ 266448 w 1840911"/>
              <a:gd name="connsiteY14" fmla="*/ 302781 h 829621"/>
              <a:gd name="connsiteX15" fmla="*/ 284615 w 1840911"/>
              <a:gd name="connsiteY15" fmla="*/ 296726 h 829621"/>
              <a:gd name="connsiteX16" fmla="*/ 314893 w 1840911"/>
              <a:gd name="connsiteY16" fmla="*/ 290670 h 829621"/>
              <a:gd name="connsiteX17" fmla="*/ 333060 w 1840911"/>
              <a:gd name="connsiteY17" fmla="*/ 284614 h 829621"/>
              <a:gd name="connsiteX18" fmla="*/ 466283 w 1840911"/>
              <a:gd name="connsiteY18" fmla="*/ 266448 h 829621"/>
              <a:gd name="connsiteX19" fmla="*/ 654008 w 1840911"/>
              <a:gd name="connsiteY19" fmla="*/ 254336 h 829621"/>
              <a:gd name="connsiteX20" fmla="*/ 690342 w 1840911"/>
              <a:gd name="connsiteY20" fmla="*/ 248281 h 829621"/>
              <a:gd name="connsiteX21" fmla="*/ 968901 w 1840911"/>
              <a:gd name="connsiteY21" fmla="*/ 224058 h 829621"/>
              <a:gd name="connsiteX22" fmla="*/ 1059735 w 1840911"/>
              <a:gd name="connsiteY22" fmla="*/ 211947 h 829621"/>
              <a:gd name="connsiteX23" fmla="*/ 1223237 w 1840911"/>
              <a:gd name="connsiteY23" fmla="*/ 193780 h 829621"/>
              <a:gd name="connsiteX24" fmla="*/ 1308016 w 1840911"/>
              <a:gd name="connsiteY24" fmla="*/ 181669 h 829621"/>
              <a:gd name="connsiteX25" fmla="*/ 1398850 w 1840911"/>
              <a:gd name="connsiteY25" fmla="*/ 163502 h 829621"/>
              <a:gd name="connsiteX26" fmla="*/ 1435184 w 1840911"/>
              <a:gd name="connsiteY26" fmla="*/ 151391 h 829621"/>
              <a:gd name="connsiteX27" fmla="*/ 1483629 w 1840911"/>
              <a:gd name="connsiteY27" fmla="*/ 145335 h 829621"/>
              <a:gd name="connsiteX28" fmla="*/ 1519963 w 1840911"/>
              <a:gd name="connsiteY28" fmla="*/ 139279 h 829621"/>
              <a:gd name="connsiteX29" fmla="*/ 1538130 w 1840911"/>
              <a:gd name="connsiteY29" fmla="*/ 133224 h 829621"/>
              <a:gd name="connsiteX30" fmla="*/ 1562352 w 1840911"/>
              <a:gd name="connsiteY30" fmla="*/ 127168 h 829621"/>
              <a:gd name="connsiteX31" fmla="*/ 1622909 w 1840911"/>
              <a:gd name="connsiteY31" fmla="*/ 115057 h 829621"/>
              <a:gd name="connsiteX32" fmla="*/ 1677409 w 1840911"/>
              <a:gd name="connsiteY32" fmla="*/ 96890 h 829621"/>
              <a:gd name="connsiteX33" fmla="*/ 1695576 w 1840911"/>
              <a:gd name="connsiteY33" fmla="*/ 90834 h 829621"/>
              <a:gd name="connsiteX34" fmla="*/ 1731910 w 1840911"/>
              <a:gd name="connsiteY34" fmla="*/ 66612 h 829621"/>
              <a:gd name="connsiteX35" fmla="*/ 1774299 w 1840911"/>
              <a:gd name="connsiteY35" fmla="*/ 48445 h 829621"/>
              <a:gd name="connsiteX36" fmla="*/ 1804577 w 1840911"/>
              <a:gd name="connsiteY36" fmla="*/ 30278 h 829621"/>
              <a:gd name="connsiteX37" fmla="*/ 1816689 w 1840911"/>
              <a:gd name="connsiteY37" fmla="*/ 18167 h 829621"/>
              <a:gd name="connsiteX38" fmla="*/ 1840911 w 1840911"/>
              <a:gd name="connsiteY38" fmla="*/ 0 h 82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840911" h="829621">
                <a:moveTo>
                  <a:pt x="0" y="829621"/>
                </a:moveTo>
                <a:cubicBezTo>
                  <a:pt x="2019" y="789250"/>
                  <a:pt x="3176" y="748827"/>
                  <a:pt x="6056" y="708508"/>
                </a:cubicBezTo>
                <a:cubicBezTo>
                  <a:pt x="7215" y="692275"/>
                  <a:pt x="10492" y="676256"/>
                  <a:pt x="12111" y="660063"/>
                </a:cubicBezTo>
                <a:cubicBezTo>
                  <a:pt x="14530" y="635877"/>
                  <a:pt x="14376" y="611405"/>
                  <a:pt x="18167" y="587396"/>
                </a:cubicBezTo>
                <a:cubicBezTo>
                  <a:pt x="20459" y="572880"/>
                  <a:pt x="27199" y="559375"/>
                  <a:pt x="30278" y="545006"/>
                </a:cubicBezTo>
                <a:cubicBezTo>
                  <a:pt x="33269" y="531050"/>
                  <a:pt x="33988" y="516696"/>
                  <a:pt x="36334" y="502617"/>
                </a:cubicBezTo>
                <a:cubicBezTo>
                  <a:pt x="47494" y="435655"/>
                  <a:pt x="36744" y="500972"/>
                  <a:pt x="48445" y="454172"/>
                </a:cubicBezTo>
                <a:cubicBezTo>
                  <a:pt x="65971" y="384073"/>
                  <a:pt x="41691" y="455570"/>
                  <a:pt x="66612" y="405727"/>
                </a:cubicBezTo>
                <a:cubicBezTo>
                  <a:pt x="69467" y="400018"/>
                  <a:pt x="69813" y="393269"/>
                  <a:pt x="72668" y="387560"/>
                </a:cubicBezTo>
                <a:cubicBezTo>
                  <a:pt x="80166" y="372564"/>
                  <a:pt x="87373" y="364203"/>
                  <a:pt x="102946" y="357282"/>
                </a:cubicBezTo>
                <a:cubicBezTo>
                  <a:pt x="114612" y="352097"/>
                  <a:pt x="127168" y="349208"/>
                  <a:pt x="139279" y="345171"/>
                </a:cubicBezTo>
                <a:lnTo>
                  <a:pt x="193780" y="327004"/>
                </a:lnTo>
                <a:cubicBezTo>
                  <a:pt x="199836" y="324985"/>
                  <a:pt x="206020" y="323319"/>
                  <a:pt x="211947" y="320948"/>
                </a:cubicBezTo>
                <a:cubicBezTo>
                  <a:pt x="222040" y="316911"/>
                  <a:pt x="231913" y="312274"/>
                  <a:pt x="242225" y="308837"/>
                </a:cubicBezTo>
                <a:cubicBezTo>
                  <a:pt x="250121" y="306205"/>
                  <a:pt x="258445" y="305067"/>
                  <a:pt x="266448" y="302781"/>
                </a:cubicBezTo>
                <a:cubicBezTo>
                  <a:pt x="272586" y="301027"/>
                  <a:pt x="278422" y="298274"/>
                  <a:pt x="284615" y="296726"/>
                </a:cubicBezTo>
                <a:cubicBezTo>
                  <a:pt x="294600" y="294230"/>
                  <a:pt x="304908" y="293166"/>
                  <a:pt x="314893" y="290670"/>
                </a:cubicBezTo>
                <a:cubicBezTo>
                  <a:pt x="321086" y="289122"/>
                  <a:pt x="326818" y="285951"/>
                  <a:pt x="333060" y="284614"/>
                </a:cubicBezTo>
                <a:cubicBezTo>
                  <a:pt x="389189" y="272586"/>
                  <a:pt x="409223" y="270524"/>
                  <a:pt x="466283" y="266448"/>
                </a:cubicBezTo>
                <a:lnTo>
                  <a:pt x="654008" y="254336"/>
                </a:lnTo>
                <a:cubicBezTo>
                  <a:pt x="666119" y="252318"/>
                  <a:pt x="678120" y="249456"/>
                  <a:pt x="690342" y="248281"/>
                </a:cubicBezTo>
                <a:cubicBezTo>
                  <a:pt x="783118" y="239360"/>
                  <a:pt x="876515" y="236376"/>
                  <a:pt x="968901" y="224058"/>
                </a:cubicBezTo>
                <a:lnTo>
                  <a:pt x="1059735" y="211947"/>
                </a:lnTo>
                <a:cubicBezTo>
                  <a:pt x="1114169" y="205143"/>
                  <a:pt x="1168872" y="201194"/>
                  <a:pt x="1223237" y="193780"/>
                </a:cubicBezTo>
                <a:cubicBezTo>
                  <a:pt x="1251522" y="189923"/>
                  <a:pt x="1280322" y="188593"/>
                  <a:pt x="1308016" y="181669"/>
                </a:cubicBezTo>
                <a:cubicBezTo>
                  <a:pt x="1370308" y="166095"/>
                  <a:pt x="1339983" y="171911"/>
                  <a:pt x="1398850" y="163502"/>
                </a:cubicBezTo>
                <a:cubicBezTo>
                  <a:pt x="1410961" y="159465"/>
                  <a:pt x="1422701" y="154066"/>
                  <a:pt x="1435184" y="151391"/>
                </a:cubicBezTo>
                <a:cubicBezTo>
                  <a:pt x="1451097" y="147981"/>
                  <a:pt x="1467519" y="147637"/>
                  <a:pt x="1483629" y="145335"/>
                </a:cubicBezTo>
                <a:cubicBezTo>
                  <a:pt x="1495784" y="143598"/>
                  <a:pt x="1507977" y="141942"/>
                  <a:pt x="1519963" y="139279"/>
                </a:cubicBezTo>
                <a:cubicBezTo>
                  <a:pt x="1526194" y="137894"/>
                  <a:pt x="1531992" y="134978"/>
                  <a:pt x="1538130" y="133224"/>
                </a:cubicBezTo>
                <a:cubicBezTo>
                  <a:pt x="1546132" y="130938"/>
                  <a:pt x="1554214" y="128912"/>
                  <a:pt x="1562352" y="127168"/>
                </a:cubicBezTo>
                <a:cubicBezTo>
                  <a:pt x="1582480" y="122855"/>
                  <a:pt x="1603380" y="121567"/>
                  <a:pt x="1622909" y="115057"/>
                </a:cubicBezTo>
                <a:lnTo>
                  <a:pt x="1677409" y="96890"/>
                </a:lnTo>
                <a:cubicBezTo>
                  <a:pt x="1683465" y="94871"/>
                  <a:pt x="1690265" y="94375"/>
                  <a:pt x="1695576" y="90834"/>
                </a:cubicBezTo>
                <a:cubicBezTo>
                  <a:pt x="1707687" y="82760"/>
                  <a:pt x="1718101" y="71215"/>
                  <a:pt x="1731910" y="66612"/>
                </a:cubicBezTo>
                <a:cubicBezTo>
                  <a:pt x="1748058" y="61229"/>
                  <a:pt x="1759333" y="58422"/>
                  <a:pt x="1774299" y="48445"/>
                </a:cubicBezTo>
                <a:cubicBezTo>
                  <a:pt x="1807550" y="26278"/>
                  <a:pt x="1762408" y="44336"/>
                  <a:pt x="1804577" y="30278"/>
                </a:cubicBezTo>
                <a:cubicBezTo>
                  <a:pt x="1808614" y="26241"/>
                  <a:pt x="1812231" y="21734"/>
                  <a:pt x="1816689" y="18167"/>
                </a:cubicBezTo>
                <a:cubicBezTo>
                  <a:pt x="1850921" y="-9218"/>
                  <a:pt x="1824341" y="16570"/>
                  <a:pt x="184091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>
            <a:extLst>
              <a:ext uri="{FF2B5EF4-FFF2-40B4-BE49-F238E27FC236}">
                <a16:creationId xmlns:a16="http://schemas.microsoft.com/office/drawing/2014/main" id="{A807D817-DF32-954D-A6A7-9EC53E717BCD}"/>
              </a:ext>
            </a:extLst>
          </p:cNvPr>
          <p:cNvSpPr/>
          <p:nvPr/>
        </p:nvSpPr>
        <p:spPr>
          <a:xfrm>
            <a:off x="8069626" y="5285726"/>
            <a:ext cx="2181290" cy="490266"/>
          </a:xfrm>
          <a:custGeom>
            <a:avLst/>
            <a:gdLst>
              <a:gd name="connsiteX0" fmla="*/ 0 w 4353997"/>
              <a:gd name="connsiteY0" fmla="*/ 1023402 h 1023402"/>
              <a:gd name="connsiteX1" fmla="*/ 1392795 w 4353997"/>
              <a:gd name="connsiteY1" fmla="*/ 575285 h 1023402"/>
              <a:gd name="connsiteX2" fmla="*/ 1616853 w 4353997"/>
              <a:gd name="connsiteY2" fmla="*/ 484451 h 1023402"/>
              <a:gd name="connsiteX3" fmla="*/ 1635020 w 4353997"/>
              <a:gd name="connsiteY3" fmla="*/ 472339 h 1023402"/>
              <a:gd name="connsiteX4" fmla="*/ 1683465 w 4353997"/>
              <a:gd name="connsiteY4" fmla="*/ 454173 h 1023402"/>
              <a:gd name="connsiteX5" fmla="*/ 1744021 w 4353997"/>
              <a:gd name="connsiteY5" fmla="*/ 442061 h 1023402"/>
              <a:gd name="connsiteX6" fmla="*/ 1762188 w 4353997"/>
              <a:gd name="connsiteY6" fmla="*/ 436006 h 1023402"/>
              <a:gd name="connsiteX7" fmla="*/ 1834856 w 4353997"/>
              <a:gd name="connsiteY7" fmla="*/ 423894 h 1023402"/>
              <a:gd name="connsiteX8" fmla="*/ 1865134 w 4353997"/>
              <a:gd name="connsiteY8" fmla="*/ 417839 h 1023402"/>
              <a:gd name="connsiteX9" fmla="*/ 1901468 w 4353997"/>
              <a:gd name="connsiteY9" fmla="*/ 405727 h 1023402"/>
              <a:gd name="connsiteX10" fmla="*/ 1968080 w 4353997"/>
              <a:gd name="connsiteY10" fmla="*/ 393616 h 1023402"/>
              <a:gd name="connsiteX11" fmla="*/ 1992302 w 4353997"/>
              <a:gd name="connsiteY11" fmla="*/ 387561 h 1023402"/>
              <a:gd name="connsiteX12" fmla="*/ 2052858 w 4353997"/>
              <a:gd name="connsiteY12" fmla="*/ 363338 h 1023402"/>
              <a:gd name="connsiteX13" fmla="*/ 2131582 w 4353997"/>
              <a:gd name="connsiteY13" fmla="*/ 351227 h 1023402"/>
              <a:gd name="connsiteX14" fmla="*/ 2155804 w 4353997"/>
              <a:gd name="connsiteY14" fmla="*/ 345171 h 1023402"/>
              <a:gd name="connsiteX15" fmla="*/ 2222416 w 4353997"/>
              <a:gd name="connsiteY15" fmla="*/ 327004 h 1023402"/>
              <a:gd name="connsiteX16" fmla="*/ 2289028 w 4353997"/>
              <a:gd name="connsiteY16" fmla="*/ 314893 h 1023402"/>
              <a:gd name="connsiteX17" fmla="*/ 2307195 w 4353997"/>
              <a:gd name="connsiteY17" fmla="*/ 308837 h 1023402"/>
              <a:gd name="connsiteX18" fmla="*/ 2379862 w 4353997"/>
              <a:gd name="connsiteY18" fmla="*/ 290671 h 1023402"/>
              <a:gd name="connsiteX19" fmla="*/ 2507031 w 4353997"/>
              <a:gd name="connsiteY19" fmla="*/ 260392 h 1023402"/>
              <a:gd name="connsiteX20" fmla="*/ 2561531 w 4353997"/>
              <a:gd name="connsiteY20" fmla="*/ 248281 h 1023402"/>
              <a:gd name="connsiteX21" fmla="*/ 2579698 w 4353997"/>
              <a:gd name="connsiteY21" fmla="*/ 242225 h 1023402"/>
              <a:gd name="connsiteX22" fmla="*/ 2609976 w 4353997"/>
              <a:gd name="connsiteY22" fmla="*/ 236170 h 1023402"/>
              <a:gd name="connsiteX23" fmla="*/ 2652366 w 4353997"/>
              <a:gd name="connsiteY23" fmla="*/ 224059 h 1023402"/>
              <a:gd name="connsiteX24" fmla="*/ 2670533 w 4353997"/>
              <a:gd name="connsiteY24" fmla="*/ 218003 h 1023402"/>
              <a:gd name="connsiteX25" fmla="*/ 2779534 w 4353997"/>
              <a:gd name="connsiteY25" fmla="*/ 199836 h 1023402"/>
              <a:gd name="connsiteX26" fmla="*/ 2840090 w 4353997"/>
              <a:gd name="connsiteY26" fmla="*/ 187725 h 1023402"/>
              <a:gd name="connsiteX27" fmla="*/ 2918813 w 4353997"/>
              <a:gd name="connsiteY27" fmla="*/ 169558 h 1023402"/>
              <a:gd name="connsiteX28" fmla="*/ 3009648 w 4353997"/>
              <a:gd name="connsiteY28" fmla="*/ 157447 h 1023402"/>
              <a:gd name="connsiteX29" fmla="*/ 3094427 w 4353997"/>
              <a:gd name="connsiteY29" fmla="*/ 145335 h 1023402"/>
              <a:gd name="connsiteX30" fmla="*/ 3233706 w 4353997"/>
              <a:gd name="connsiteY30" fmla="*/ 133224 h 1023402"/>
              <a:gd name="connsiteX31" fmla="*/ 3360874 w 4353997"/>
              <a:gd name="connsiteY31" fmla="*/ 121113 h 1023402"/>
              <a:gd name="connsiteX32" fmla="*/ 3433542 w 4353997"/>
              <a:gd name="connsiteY32" fmla="*/ 115057 h 1023402"/>
              <a:gd name="connsiteX33" fmla="*/ 3524376 w 4353997"/>
              <a:gd name="connsiteY33" fmla="*/ 102946 h 1023402"/>
              <a:gd name="connsiteX34" fmla="*/ 3609155 w 4353997"/>
              <a:gd name="connsiteY34" fmla="*/ 96890 h 1023402"/>
              <a:gd name="connsiteX35" fmla="*/ 3681823 w 4353997"/>
              <a:gd name="connsiteY35" fmla="*/ 84779 h 1023402"/>
              <a:gd name="connsiteX36" fmla="*/ 3748435 w 4353997"/>
              <a:gd name="connsiteY36" fmla="*/ 78724 h 1023402"/>
              <a:gd name="connsiteX37" fmla="*/ 3802935 w 4353997"/>
              <a:gd name="connsiteY37" fmla="*/ 72668 h 1023402"/>
              <a:gd name="connsiteX38" fmla="*/ 3869547 w 4353997"/>
              <a:gd name="connsiteY38" fmla="*/ 60557 h 1023402"/>
              <a:gd name="connsiteX39" fmla="*/ 4002771 w 4353997"/>
              <a:gd name="connsiteY39" fmla="*/ 54501 h 1023402"/>
              <a:gd name="connsiteX40" fmla="*/ 4045160 w 4353997"/>
              <a:gd name="connsiteY40" fmla="*/ 48445 h 1023402"/>
              <a:gd name="connsiteX41" fmla="*/ 4075439 w 4353997"/>
              <a:gd name="connsiteY41" fmla="*/ 42390 h 1023402"/>
              <a:gd name="connsiteX42" fmla="*/ 4160217 w 4353997"/>
              <a:gd name="connsiteY42" fmla="*/ 30278 h 1023402"/>
              <a:gd name="connsiteX43" fmla="*/ 4220774 w 4353997"/>
              <a:gd name="connsiteY43" fmla="*/ 18167 h 1023402"/>
              <a:gd name="connsiteX44" fmla="*/ 4269219 w 4353997"/>
              <a:gd name="connsiteY44" fmla="*/ 6056 h 1023402"/>
              <a:gd name="connsiteX45" fmla="*/ 4353997 w 4353997"/>
              <a:gd name="connsiteY45" fmla="*/ 0 h 102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353997" h="1023402">
                <a:moveTo>
                  <a:pt x="0" y="1023402"/>
                </a:moveTo>
                <a:lnTo>
                  <a:pt x="1392795" y="575285"/>
                </a:lnTo>
                <a:cubicBezTo>
                  <a:pt x="1469249" y="549800"/>
                  <a:pt x="1549799" y="529156"/>
                  <a:pt x="1616853" y="484451"/>
                </a:cubicBezTo>
                <a:cubicBezTo>
                  <a:pt x="1622909" y="480414"/>
                  <a:pt x="1628510" y="475594"/>
                  <a:pt x="1635020" y="472339"/>
                </a:cubicBezTo>
                <a:cubicBezTo>
                  <a:pt x="1643557" y="468070"/>
                  <a:pt x="1671232" y="457668"/>
                  <a:pt x="1683465" y="454173"/>
                </a:cubicBezTo>
                <a:cubicBezTo>
                  <a:pt x="1725698" y="442107"/>
                  <a:pt x="1690481" y="453959"/>
                  <a:pt x="1744021" y="442061"/>
                </a:cubicBezTo>
                <a:cubicBezTo>
                  <a:pt x="1750252" y="440676"/>
                  <a:pt x="1755929" y="437258"/>
                  <a:pt x="1762188" y="436006"/>
                </a:cubicBezTo>
                <a:cubicBezTo>
                  <a:pt x="1786268" y="431190"/>
                  <a:pt x="1810673" y="428162"/>
                  <a:pt x="1834856" y="423894"/>
                </a:cubicBezTo>
                <a:cubicBezTo>
                  <a:pt x="1844992" y="422105"/>
                  <a:pt x="1855204" y="420547"/>
                  <a:pt x="1865134" y="417839"/>
                </a:cubicBezTo>
                <a:cubicBezTo>
                  <a:pt x="1877451" y="414480"/>
                  <a:pt x="1889041" y="408651"/>
                  <a:pt x="1901468" y="405727"/>
                </a:cubicBezTo>
                <a:cubicBezTo>
                  <a:pt x="1923436" y="400558"/>
                  <a:pt x="1945950" y="398042"/>
                  <a:pt x="1968080" y="393616"/>
                </a:cubicBezTo>
                <a:cubicBezTo>
                  <a:pt x="1976241" y="391984"/>
                  <a:pt x="1984464" y="390360"/>
                  <a:pt x="1992302" y="387561"/>
                </a:cubicBezTo>
                <a:cubicBezTo>
                  <a:pt x="2012776" y="380249"/>
                  <a:pt x="2032107" y="369823"/>
                  <a:pt x="2052858" y="363338"/>
                </a:cubicBezTo>
                <a:cubicBezTo>
                  <a:pt x="2061011" y="360790"/>
                  <a:pt x="2126164" y="352212"/>
                  <a:pt x="2131582" y="351227"/>
                </a:cubicBezTo>
                <a:cubicBezTo>
                  <a:pt x="2139770" y="349738"/>
                  <a:pt x="2147775" y="347361"/>
                  <a:pt x="2155804" y="345171"/>
                </a:cubicBezTo>
                <a:cubicBezTo>
                  <a:pt x="2168459" y="341720"/>
                  <a:pt x="2205310" y="330425"/>
                  <a:pt x="2222416" y="327004"/>
                </a:cubicBezTo>
                <a:cubicBezTo>
                  <a:pt x="2244546" y="322578"/>
                  <a:pt x="2266961" y="319622"/>
                  <a:pt x="2289028" y="314893"/>
                </a:cubicBezTo>
                <a:cubicBezTo>
                  <a:pt x="2295270" y="313556"/>
                  <a:pt x="2301027" y="310482"/>
                  <a:pt x="2307195" y="308837"/>
                </a:cubicBezTo>
                <a:cubicBezTo>
                  <a:pt x="2331320" y="302404"/>
                  <a:pt x="2355234" y="294776"/>
                  <a:pt x="2379862" y="290671"/>
                </a:cubicBezTo>
                <a:cubicBezTo>
                  <a:pt x="2479309" y="274096"/>
                  <a:pt x="2322146" y="301477"/>
                  <a:pt x="2507031" y="260392"/>
                </a:cubicBezTo>
                <a:cubicBezTo>
                  <a:pt x="2525198" y="256355"/>
                  <a:pt x="2543477" y="252795"/>
                  <a:pt x="2561531" y="248281"/>
                </a:cubicBezTo>
                <a:cubicBezTo>
                  <a:pt x="2567724" y="246733"/>
                  <a:pt x="2573505" y="243773"/>
                  <a:pt x="2579698" y="242225"/>
                </a:cubicBezTo>
                <a:cubicBezTo>
                  <a:pt x="2589683" y="239729"/>
                  <a:pt x="2599991" y="238666"/>
                  <a:pt x="2609976" y="236170"/>
                </a:cubicBezTo>
                <a:cubicBezTo>
                  <a:pt x="2624233" y="232606"/>
                  <a:pt x="2638290" y="228282"/>
                  <a:pt x="2652366" y="224059"/>
                </a:cubicBezTo>
                <a:cubicBezTo>
                  <a:pt x="2658480" y="222225"/>
                  <a:pt x="2664340" y="219551"/>
                  <a:pt x="2670533" y="218003"/>
                </a:cubicBezTo>
                <a:cubicBezTo>
                  <a:pt x="2758799" y="195936"/>
                  <a:pt x="2690898" y="213831"/>
                  <a:pt x="2779534" y="199836"/>
                </a:cubicBezTo>
                <a:cubicBezTo>
                  <a:pt x="2799867" y="196625"/>
                  <a:pt x="2819962" y="192038"/>
                  <a:pt x="2840090" y="187725"/>
                </a:cubicBezTo>
                <a:cubicBezTo>
                  <a:pt x="2902449" y="174362"/>
                  <a:pt x="2811285" y="189720"/>
                  <a:pt x="2918813" y="169558"/>
                </a:cubicBezTo>
                <a:cubicBezTo>
                  <a:pt x="2935542" y="166421"/>
                  <a:pt x="2994666" y="159320"/>
                  <a:pt x="3009648" y="157447"/>
                </a:cubicBezTo>
                <a:cubicBezTo>
                  <a:pt x="3049780" y="144069"/>
                  <a:pt x="3018617" y="152916"/>
                  <a:pt x="3094427" y="145335"/>
                </a:cubicBezTo>
                <a:cubicBezTo>
                  <a:pt x="3209212" y="133857"/>
                  <a:pt x="3080898" y="144139"/>
                  <a:pt x="3233706" y="133224"/>
                </a:cubicBezTo>
                <a:cubicBezTo>
                  <a:pt x="3298083" y="120350"/>
                  <a:pt x="3246268" y="129300"/>
                  <a:pt x="3360874" y="121113"/>
                </a:cubicBezTo>
                <a:cubicBezTo>
                  <a:pt x="3385119" y="119381"/>
                  <a:pt x="3409319" y="117076"/>
                  <a:pt x="3433542" y="115057"/>
                </a:cubicBezTo>
                <a:cubicBezTo>
                  <a:pt x="3477599" y="104044"/>
                  <a:pt x="3454283" y="108554"/>
                  <a:pt x="3524376" y="102946"/>
                </a:cubicBezTo>
                <a:lnTo>
                  <a:pt x="3609155" y="96890"/>
                </a:lnTo>
                <a:cubicBezTo>
                  <a:pt x="3633378" y="92853"/>
                  <a:pt x="3657472" y="87955"/>
                  <a:pt x="3681823" y="84779"/>
                </a:cubicBezTo>
                <a:cubicBezTo>
                  <a:pt x="3703931" y="81895"/>
                  <a:pt x="3726250" y="80942"/>
                  <a:pt x="3748435" y="78724"/>
                </a:cubicBezTo>
                <a:cubicBezTo>
                  <a:pt x="3766623" y="76905"/>
                  <a:pt x="3784768" y="74687"/>
                  <a:pt x="3802935" y="72668"/>
                </a:cubicBezTo>
                <a:cubicBezTo>
                  <a:pt x="3831842" y="63032"/>
                  <a:pt x="3826748" y="63410"/>
                  <a:pt x="3869547" y="60557"/>
                </a:cubicBezTo>
                <a:cubicBezTo>
                  <a:pt x="3913902" y="57600"/>
                  <a:pt x="3958363" y="56520"/>
                  <a:pt x="4002771" y="54501"/>
                </a:cubicBezTo>
                <a:cubicBezTo>
                  <a:pt x="4016901" y="52482"/>
                  <a:pt x="4031081" y="50791"/>
                  <a:pt x="4045160" y="48445"/>
                </a:cubicBezTo>
                <a:cubicBezTo>
                  <a:pt x="4055313" y="46753"/>
                  <a:pt x="4065272" y="43995"/>
                  <a:pt x="4075439" y="42390"/>
                </a:cubicBezTo>
                <a:cubicBezTo>
                  <a:pt x="4103636" y="37938"/>
                  <a:pt x="4132523" y="37201"/>
                  <a:pt x="4160217" y="30278"/>
                </a:cubicBezTo>
                <a:cubicBezTo>
                  <a:pt x="4236638" y="11175"/>
                  <a:pt x="4116797" y="40448"/>
                  <a:pt x="4220774" y="18167"/>
                </a:cubicBezTo>
                <a:cubicBezTo>
                  <a:pt x="4237050" y="14679"/>
                  <a:pt x="4252623" y="7333"/>
                  <a:pt x="4269219" y="6056"/>
                </a:cubicBezTo>
                <a:cubicBezTo>
                  <a:pt x="4349954" y="-155"/>
                  <a:pt x="4321623" y="0"/>
                  <a:pt x="435399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5425956E-D66D-E646-89C3-020FB696D67D}"/>
              </a:ext>
            </a:extLst>
          </p:cNvPr>
          <p:cNvSpPr/>
          <p:nvPr/>
        </p:nvSpPr>
        <p:spPr>
          <a:xfrm>
            <a:off x="8497389" y="5518575"/>
            <a:ext cx="76733" cy="372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F4A8A327-23E6-2147-87E8-BBFA41A01AC8}"/>
              </a:ext>
            </a:extLst>
          </p:cNvPr>
          <p:cNvSpPr/>
          <p:nvPr/>
        </p:nvSpPr>
        <p:spPr>
          <a:xfrm>
            <a:off x="9549221" y="5297882"/>
            <a:ext cx="76733" cy="372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8FCDBCDA-61FF-CB44-8275-834108DED519}"/>
              </a:ext>
            </a:extLst>
          </p:cNvPr>
          <p:cNvSpPr/>
          <p:nvPr/>
        </p:nvSpPr>
        <p:spPr>
          <a:xfrm>
            <a:off x="8685229" y="5852920"/>
            <a:ext cx="1727984" cy="7107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E580CA66-8A7D-7B49-BA2D-C1AA714BAA71}"/>
              </a:ext>
            </a:extLst>
          </p:cNvPr>
          <p:cNvSpPr/>
          <p:nvPr/>
        </p:nvSpPr>
        <p:spPr>
          <a:xfrm>
            <a:off x="8960031" y="6186862"/>
            <a:ext cx="87980" cy="78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02E95682-46AD-624A-9E83-E99FF4E5FA91}"/>
              </a:ext>
            </a:extLst>
          </p:cNvPr>
          <p:cNvSpPr/>
          <p:nvPr/>
        </p:nvSpPr>
        <p:spPr>
          <a:xfrm>
            <a:off x="9086944" y="5931526"/>
            <a:ext cx="87980" cy="7832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97F1E24-201E-1D4C-A841-86C08D61D59E}"/>
              </a:ext>
            </a:extLst>
          </p:cNvPr>
          <p:cNvSpPr/>
          <p:nvPr/>
        </p:nvSpPr>
        <p:spPr>
          <a:xfrm>
            <a:off x="9204251" y="5931526"/>
            <a:ext cx="87980" cy="7832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1F2257AD-97D0-8E4F-91E9-1FF2AFD16C15}"/>
              </a:ext>
            </a:extLst>
          </p:cNvPr>
          <p:cNvSpPr/>
          <p:nvPr/>
        </p:nvSpPr>
        <p:spPr>
          <a:xfrm>
            <a:off x="9561225" y="5931526"/>
            <a:ext cx="87980" cy="7832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3AC74BFC-3A45-8B4E-97BF-881E2070A998}"/>
              </a:ext>
            </a:extLst>
          </p:cNvPr>
          <p:cNvCxnSpPr>
            <a:stCxn id="131" idx="0"/>
            <a:endCxn id="132" idx="2"/>
          </p:cNvCxnSpPr>
          <p:nvPr/>
        </p:nvCxnSpPr>
        <p:spPr>
          <a:xfrm flipV="1">
            <a:off x="9004021" y="6009852"/>
            <a:ext cx="126913" cy="17701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F958637F-6350-3449-A696-F7704FFD3C88}"/>
              </a:ext>
            </a:extLst>
          </p:cNvPr>
          <p:cNvCxnSpPr>
            <a:stCxn id="131" idx="0"/>
            <a:endCxn id="133" idx="2"/>
          </p:cNvCxnSpPr>
          <p:nvPr/>
        </p:nvCxnSpPr>
        <p:spPr>
          <a:xfrm flipV="1">
            <a:off x="9004021" y="6009852"/>
            <a:ext cx="244219" cy="17701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C8C2D22-62E9-F64C-86FC-1F76C5627BDE}"/>
              </a:ext>
            </a:extLst>
          </p:cNvPr>
          <p:cNvCxnSpPr>
            <a:stCxn id="131" idx="0"/>
            <a:endCxn id="134" idx="2"/>
          </p:cNvCxnSpPr>
          <p:nvPr/>
        </p:nvCxnSpPr>
        <p:spPr>
          <a:xfrm flipV="1">
            <a:off x="9004021" y="6009852"/>
            <a:ext cx="601194" cy="17701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0DB09B13-936C-E942-9942-98299127FC11}"/>
              </a:ext>
            </a:extLst>
          </p:cNvPr>
          <p:cNvCxnSpPr>
            <a:cxnSpLocks/>
            <a:endCxn id="132" idx="2"/>
          </p:cNvCxnSpPr>
          <p:nvPr/>
        </p:nvCxnSpPr>
        <p:spPr>
          <a:xfrm flipH="1" flipV="1">
            <a:off x="9130934" y="6009852"/>
            <a:ext cx="27811" cy="17701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9BDBCC9E-78E9-6F4F-8251-F4E6E711229B}"/>
              </a:ext>
            </a:extLst>
          </p:cNvPr>
          <p:cNvCxnSpPr>
            <a:cxnSpLocks/>
            <a:endCxn id="133" idx="2"/>
          </p:cNvCxnSpPr>
          <p:nvPr/>
        </p:nvCxnSpPr>
        <p:spPr>
          <a:xfrm flipV="1">
            <a:off x="9158745" y="6009852"/>
            <a:ext cx="89496" cy="17701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4E9B93D9-B595-494E-A450-E4B499B63B79}"/>
              </a:ext>
            </a:extLst>
          </p:cNvPr>
          <p:cNvCxnSpPr>
            <a:cxnSpLocks/>
            <a:endCxn id="134" idx="2"/>
          </p:cNvCxnSpPr>
          <p:nvPr/>
        </p:nvCxnSpPr>
        <p:spPr>
          <a:xfrm flipV="1">
            <a:off x="9158745" y="6009852"/>
            <a:ext cx="446470" cy="17701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158F4365-430D-534F-9E65-FC59DC3BBAFB}"/>
              </a:ext>
            </a:extLst>
          </p:cNvPr>
          <p:cNvCxnSpPr>
            <a:cxnSpLocks/>
            <a:endCxn id="132" idx="2"/>
          </p:cNvCxnSpPr>
          <p:nvPr/>
        </p:nvCxnSpPr>
        <p:spPr>
          <a:xfrm flipH="1" flipV="1">
            <a:off x="9130934" y="6009852"/>
            <a:ext cx="638106" cy="17701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55087B71-2FCF-834F-A611-FE1DCBC64963}"/>
              </a:ext>
            </a:extLst>
          </p:cNvPr>
          <p:cNvCxnSpPr>
            <a:cxnSpLocks/>
            <a:endCxn id="133" idx="2"/>
          </p:cNvCxnSpPr>
          <p:nvPr/>
        </p:nvCxnSpPr>
        <p:spPr>
          <a:xfrm flipH="1" flipV="1">
            <a:off x="9248241" y="6009852"/>
            <a:ext cx="520800" cy="17701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11C9F9ED-1E7D-AF45-96F6-7CD9A91F1B5B}"/>
              </a:ext>
            </a:extLst>
          </p:cNvPr>
          <p:cNvCxnSpPr>
            <a:cxnSpLocks/>
            <a:stCxn id="153" idx="0"/>
            <a:endCxn id="134" idx="2"/>
          </p:cNvCxnSpPr>
          <p:nvPr/>
        </p:nvCxnSpPr>
        <p:spPr>
          <a:xfrm flipH="1" flipV="1">
            <a:off x="9605215" y="6009852"/>
            <a:ext cx="157758" cy="17701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9A97E66A-B60F-624A-972D-CA5D0EFE6A93}"/>
              </a:ext>
            </a:extLst>
          </p:cNvPr>
          <p:cNvCxnSpPr>
            <a:cxnSpLocks/>
          </p:cNvCxnSpPr>
          <p:nvPr/>
        </p:nvCxnSpPr>
        <p:spPr>
          <a:xfrm>
            <a:off x="8992267" y="6265189"/>
            <a:ext cx="1518" cy="9250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D8B76A21-E514-5E4B-B869-55545605F5FE}"/>
              </a:ext>
            </a:extLst>
          </p:cNvPr>
          <p:cNvCxnSpPr/>
          <p:nvPr/>
        </p:nvCxnSpPr>
        <p:spPr>
          <a:xfrm>
            <a:off x="8966479" y="6265189"/>
            <a:ext cx="1518" cy="9250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42EDB05D-4F90-8F49-9775-63136F9A9898}"/>
              </a:ext>
            </a:extLst>
          </p:cNvPr>
          <p:cNvCxnSpPr/>
          <p:nvPr/>
        </p:nvCxnSpPr>
        <p:spPr>
          <a:xfrm>
            <a:off x="9014262" y="6265189"/>
            <a:ext cx="1518" cy="9250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DC80A65B-5991-7547-B8F8-797011C464A4}"/>
              </a:ext>
            </a:extLst>
          </p:cNvPr>
          <p:cNvGrpSpPr/>
          <p:nvPr/>
        </p:nvGrpSpPr>
        <p:grpSpPr>
          <a:xfrm>
            <a:off x="9120699" y="6186862"/>
            <a:ext cx="87980" cy="170828"/>
            <a:chOff x="1999365" y="4023280"/>
            <a:chExt cx="175613" cy="356594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E514E6AE-68BA-844D-AA89-92D5C14D509F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5A7B905B-4328-224E-A4CA-78A517F9ADBF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5DB4E1E4-FC3D-A944-85F9-CECF782735C4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EE803DD7-1434-A744-AB33-C9539C5F6968}"/>
                </a:ext>
              </a:extLst>
            </p:cNvPr>
            <p:cNvCxnSpPr/>
            <p:nvPr/>
          </p:nvCxnSpPr>
          <p:spPr>
            <a:xfrm>
              <a:off x="2107613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F028F24A-459B-8C4D-9BD9-6090FFC71C59}"/>
              </a:ext>
            </a:extLst>
          </p:cNvPr>
          <p:cNvGrpSpPr/>
          <p:nvPr/>
        </p:nvGrpSpPr>
        <p:grpSpPr>
          <a:xfrm>
            <a:off x="9718983" y="6186862"/>
            <a:ext cx="87980" cy="170828"/>
            <a:chOff x="1999365" y="4023280"/>
            <a:chExt cx="175613" cy="356594"/>
          </a:xfrm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C702F9D6-4AE9-FE43-9494-E03B1FA1412C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75EC728D-EE7D-8549-8719-B4F4AB9FDFCC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8358D446-56A3-3E42-A71A-7405463E5361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EAA402FB-C998-1A40-B8F6-F813D81721B8}"/>
                </a:ext>
              </a:extLst>
            </p:cNvPr>
            <p:cNvCxnSpPr/>
            <p:nvPr/>
          </p:nvCxnSpPr>
          <p:spPr>
            <a:xfrm>
              <a:off x="2115601" y="4184153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2292FE28-459D-6940-8173-8D571F97A626}"/>
              </a:ext>
            </a:extLst>
          </p:cNvPr>
          <p:cNvCxnSpPr/>
          <p:nvPr/>
        </p:nvCxnSpPr>
        <p:spPr>
          <a:xfrm>
            <a:off x="9037333" y="6263187"/>
            <a:ext cx="1518" cy="9250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E8528B13-5139-B94D-A08A-472A65D54439}"/>
              </a:ext>
            </a:extLst>
          </p:cNvPr>
          <p:cNvCxnSpPr/>
          <p:nvPr/>
        </p:nvCxnSpPr>
        <p:spPr>
          <a:xfrm>
            <a:off x="9200823" y="6265189"/>
            <a:ext cx="1518" cy="9250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DF172AEB-7A8F-8A4B-B6F8-C2BC9B40BACC}"/>
              </a:ext>
            </a:extLst>
          </p:cNvPr>
          <p:cNvCxnSpPr/>
          <p:nvPr/>
        </p:nvCxnSpPr>
        <p:spPr>
          <a:xfrm>
            <a:off x="9798690" y="6265189"/>
            <a:ext cx="1518" cy="9250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Rectangle 159">
            <a:extLst>
              <a:ext uri="{FF2B5EF4-FFF2-40B4-BE49-F238E27FC236}">
                <a16:creationId xmlns:a16="http://schemas.microsoft.com/office/drawing/2014/main" id="{A41D8208-86B6-364A-A497-C1E1BC98B5F9}"/>
              </a:ext>
            </a:extLst>
          </p:cNvPr>
          <p:cNvSpPr/>
          <p:nvPr/>
        </p:nvSpPr>
        <p:spPr>
          <a:xfrm>
            <a:off x="10249816" y="4959919"/>
            <a:ext cx="1727984" cy="7107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79CDCBFE-CF89-4448-B225-27AA6ECBBE6D}"/>
              </a:ext>
            </a:extLst>
          </p:cNvPr>
          <p:cNvSpPr/>
          <p:nvPr/>
        </p:nvSpPr>
        <p:spPr>
          <a:xfrm>
            <a:off x="10524618" y="5293861"/>
            <a:ext cx="87980" cy="78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4DC26DF1-E809-4D43-8056-E04BD0C3A3EF}"/>
              </a:ext>
            </a:extLst>
          </p:cNvPr>
          <p:cNvSpPr/>
          <p:nvPr/>
        </p:nvSpPr>
        <p:spPr>
          <a:xfrm>
            <a:off x="10651531" y="5038525"/>
            <a:ext cx="87980" cy="7832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445FEE9D-399E-264B-8962-3FC2E733EDF1}"/>
              </a:ext>
            </a:extLst>
          </p:cNvPr>
          <p:cNvSpPr/>
          <p:nvPr/>
        </p:nvSpPr>
        <p:spPr>
          <a:xfrm>
            <a:off x="10768838" y="5038525"/>
            <a:ext cx="87980" cy="7832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2BA19040-6AFC-0949-A089-56CEBAA31802}"/>
              </a:ext>
            </a:extLst>
          </p:cNvPr>
          <p:cNvSpPr/>
          <p:nvPr/>
        </p:nvSpPr>
        <p:spPr>
          <a:xfrm>
            <a:off x="11125812" y="5038525"/>
            <a:ext cx="87980" cy="7832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C51A7DF1-5020-CE40-8D62-D825B704894B}"/>
              </a:ext>
            </a:extLst>
          </p:cNvPr>
          <p:cNvCxnSpPr>
            <a:stCxn id="161" idx="0"/>
            <a:endCxn id="162" idx="2"/>
          </p:cNvCxnSpPr>
          <p:nvPr/>
        </p:nvCxnSpPr>
        <p:spPr>
          <a:xfrm flipV="1">
            <a:off x="10568608" y="5116851"/>
            <a:ext cx="126913" cy="17701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0F0F2485-A636-4543-AD3A-0C6A7EF2C120}"/>
              </a:ext>
            </a:extLst>
          </p:cNvPr>
          <p:cNvCxnSpPr>
            <a:stCxn id="161" idx="0"/>
            <a:endCxn id="163" idx="2"/>
          </p:cNvCxnSpPr>
          <p:nvPr/>
        </p:nvCxnSpPr>
        <p:spPr>
          <a:xfrm flipV="1">
            <a:off x="10568608" y="5116851"/>
            <a:ext cx="244219" cy="17701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ACB96D44-E8EC-574E-B315-D343CC399B40}"/>
              </a:ext>
            </a:extLst>
          </p:cNvPr>
          <p:cNvCxnSpPr>
            <a:stCxn id="161" idx="0"/>
            <a:endCxn id="164" idx="2"/>
          </p:cNvCxnSpPr>
          <p:nvPr/>
        </p:nvCxnSpPr>
        <p:spPr>
          <a:xfrm flipV="1">
            <a:off x="10568608" y="5116851"/>
            <a:ext cx="601194" cy="17701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1BA76D48-C0E8-BB43-96BA-9D0A8CD18364}"/>
              </a:ext>
            </a:extLst>
          </p:cNvPr>
          <p:cNvCxnSpPr>
            <a:cxnSpLocks/>
            <a:endCxn id="162" idx="2"/>
          </p:cNvCxnSpPr>
          <p:nvPr/>
        </p:nvCxnSpPr>
        <p:spPr>
          <a:xfrm flipH="1" flipV="1">
            <a:off x="10695521" y="5116851"/>
            <a:ext cx="27811" cy="17701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2D450DFD-1D2E-6A44-80D9-B0F9A6997668}"/>
              </a:ext>
            </a:extLst>
          </p:cNvPr>
          <p:cNvCxnSpPr>
            <a:cxnSpLocks/>
            <a:endCxn id="163" idx="2"/>
          </p:cNvCxnSpPr>
          <p:nvPr/>
        </p:nvCxnSpPr>
        <p:spPr>
          <a:xfrm flipV="1">
            <a:off x="10723332" y="5116851"/>
            <a:ext cx="89496" cy="17701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1AFF7346-BFFE-AF4B-BFEB-48CFAD048939}"/>
              </a:ext>
            </a:extLst>
          </p:cNvPr>
          <p:cNvCxnSpPr>
            <a:cxnSpLocks/>
            <a:endCxn id="164" idx="2"/>
          </p:cNvCxnSpPr>
          <p:nvPr/>
        </p:nvCxnSpPr>
        <p:spPr>
          <a:xfrm flipV="1">
            <a:off x="10723332" y="5116851"/>
            <a:ext cx="446470" cy="17701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AB0BAD79-0FD2-F84A-B3F6-32C3727DC6D8}"/>
              </a:ext>
            </a:extLst>
          </p:cNvPr>
          <p:cNvCxnSpPr>
            <a:cxnSpLocks/>
            <a:endCxn id="162" idx="2"/>
          </p:cNvCxnSpPr>
          <p:nvPr/>
        </p:nvCxnSpPr>
        <p:spPr>
          <a:xfrm flipH="1" flipV="1">
            <a:off x="10695521" y="5116851"/>
            <a:ext cx="638106" cy="17701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B51E568C-500E-B14F-84A7-B30B11D20E35}"/>
              </a:ext>
            </a:extLst>
          </p:cNvPr>
          <p:cNvCxnSpPr>
            <a:cxnSpLocks/>
            <a:endCxn id="163" idx="2"/>
          </p:cNvCxnSpPr>
          <p:nvPr/>
        </p:nvCxnSpPr>
        <p:spPr>
          <a:xfrm flipH="1" flipV="1">
            <a:off x="10812828" y="5116851"/>
            <a:ext cx="520800" cy="17701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9ABD4DCB-8578-A24B-9D85-FDE241F81A94}"/>
              </a:ext>
            </a:extLst>
          </p:cNvPr>
          <p:cNvCxnSpPr>
            <a:cxnSpLocks/>
            <a:stCxn id="183" idx="0"/>
            <a:endCxn id="164" idx="2"/>
          </p:cNvCxnSpPr>
          <p:nvPr/>
        </p:nvCxnSpPr>
        <p:spPr>
          <a:xfrm flipH="1" flipV="1">
            <a:off x="11169802" y="5116851"/>
            <a:ext cx="157758" cy="17701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FBED3FB2-935C-774B-BA65-DB89BBA49995}"/>
              </a:ext>
            </a:extLst>
          </p:cNvPr>
          <p:cNvCxnSpPr>
            <a:cxnSpLocks/>
          </p:cNvCxnSpPr>
          <p:nvPr/>
        </p:nvCxnSpPr>
        <p:spPr>
          <a:xfrm>
            <a:off x="10556854" y="5372188"/>
            <a:ext cx="1518" cy="9250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3C00CF11-70C6-814C-9FED-D88A0F403089}"/>
              </a:ext>
            </a:extLst>
          </p:cNvPr>
          <p:cNvCxnSpPr/>
          <p:nvPr/>
        </p:nvCxnSpPr>
        <p:spPr>
          <a:xfrm>
            <a:off x="10531066" y="5372188"/>
            <a:ext cx="1518" cy="9250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4A3C87FB-22B9-2C44-8BE1-AC22690E7517}"/>
              </a:ext>
            </a:extLst>
          </p:cNvPr>
          <p:cNvCxnSpPr/>
          <p:nvPr/>
        </p:nvCxnSpPr>
        <p:spPr>
          <a:xfrm>
            <a:off x="10578849" y="5372188"/>
            <a:ext cx="1518" cy="9250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2DDC1A91-2B51-BD48-96A1-0B637725E64A}"/>
              </a:ext>
            </a:extLst>
          </p:cNvPr>
          <p:cNvGrpSpPr/>
          <p:nvPr/>
        </p:nvGrpSpPr>
        <p:grpSpPr>
          <a:xfrm>
            <a:off x="10685286" y="5293861"/>
            <a:ext cx="87980" cy="170828"/>
            <a:chOff x="1999365" y="4023280"/>
            <a:chExt cx="175613" cy="356594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430325FB-B9A0-4745-8A36-F4F7E8C25C60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F5DA2F19-D368-5F44-B03D-B044CB6CF315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44D71459-36D5-1643-BCD3-CD05740FF322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3ACD8471-DA51-8843-840D-78070B27B90A}"/>
                </a:ext>
              </a:extLst>
            </p:cNvPr>
            <p:cNvCxnSpPr/>
            <p:nvPr/>
          </p:nvCxnSpPr>
          <p:spPr>
            <a:xfrm>
              <a:off x="2107613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2F3A9784-7872-1F41-B305-5005157BAC65}"/>
              </a:ext>
            </a:extLst>
          </p:cNvPr>
          <p:cNvGrpSpPr/>
          <p:nvPr/>
        </p:nvGrpSpPr>
        <p:grpSpPr>
          <a:xfrm>
            <a:off x="11283570" y="5293861"/>
            <a:ext cx="87980" cy="170828"/>
            <a:chOff x="1999365" y="4023280"/>
            <a:chExt cx="175613" cy="356594"/>
          </a:xfrm>
        </p:grpSpPr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35A77369-612F-984D-9B65-0FDA6FA830AD}"/>
                </a:ext>
              </a:extLst>
            </p:cNvPr>
            <p:cNvSpPr/>
            <p:nvPr/>
          </p:nvSpPr>
          <p:spPr>
            <a:xfrm>
              <a:off x="1999365" y="4023280"/>
              <a:ext cx="175613" cy="16350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003B1A49-B554-0046-96C5-E43807A5A211}"/>
                </a:ext>
              </a:extLst>
            </p:cNvPr>
            <p:cNvCxnSpPr>
              <a:cxnSpLocks/>
            </p:cNvCxnSpPr>
            <p:nvPr/>
          </p:nvCxnSpPr>
          <p:spPr>
            <a:xfrm>
              <a:off x="2063710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639D11A1-8420-A847-8A4B-14A5786ABF17}"/>
                </a:ext>
              </a:extLst>
            </p:cNvPr>
            <p:cNvCxnSpPr/>
            <p:nvPr/>
          </p:nvCxnSpPr>
          <p:spPr>
            <a:xfrm>
              <a:off x="2012236" y="4186782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1533362F-F172-4941-9381-8113D6B5C79A}"/>
                </a:ext>
              </a:extLst>
            </p:cNvPr>
            <p:cNvCxnSpPr/>
            <p:nvPr/>
          </p:nvCxnSpPr>
          <p:spPr>
            <a:xfrm>
              <a:off x="2115601" y="4184153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A186C429-A4D3-644D-98AE-ADE89C8FC9CC}"/>
              </a:ext>
            </a:extLst>
          </p:cNvPr>
          <p:cNvCxnSpPr/>
          <p:nvPr/>
        </p:nvCxnSpPr>
        <p:spPr>
          <a:xfrm>
            <a:off x="10601920" y="5370186"/>
            <a:ext cx="1518" cy="9250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06D5C6BB-BF09-B243-A105-78C7D41BF0C4}"/>
              </a:ext>
            </a:extLst>
          </p:cNvPr>
          <p:cNvCxnSpPr/>
          <p:nvPr/>
        </p:nvCxnSpPr>
        <p:spPr>
          <a:xfrm>
            <a:off x="10765410" y="5372188"/>
            <a:ext cx="1518" cy="9250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8C7E3E40-678C-6743-B75C-5AD934FA60A2}"/>
              </a:ext>
            </a:extLst>
          </p:cNvPr>
          <p:cNvCxnSpPr/>
          <p:nvPr/>
        </p:nvCxnSpPr>
        <p:spPr>
          <a:xfrm>
            <a:off x="11363277" y="5372188"/>
            <a:ext cx="1518" cy="9250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349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F309-A329-4D49-AC5E-E8650C2EB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Sirius: Connecting </a:t>
            </a:r>
            <a:r>
              <a:rPr lang="en-US" err="1"/>
              <a:t>ToRs</a:t>
            </a:r>
            <a:r>
              <a:rPr lang="en-US"/>
              <a:t> with optics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B82D4-5A01-A547-8153-19D1DFA8B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695"/>
            <a:ext cx="10948261" cy="4837556"/>
          </a:xfrm>
        </p:spPr>
        <p:txBody>
          <a:bodyPr>
            <a:normAutofit/>
          </a:bodyPr>
          <a:lstStyle/>
          <a:p>
            <a:r>
              <a:rPr lang="en-US" sz="1800"/>
              <a:t>Motivation</a:t>
            </a:r>
          </a:p>
          <a:p>
            <a:pPr lvl="1"/>
            <a:r>
              <a:rPr lang="en-US" sz="1800"/>
              <a:t>End of Dennard scaling (+slowing of Moore’s law) </a:t>
            </a:r>
            <a:r>
              <a:rPr lang="en-US" sz="1800">
                <a:sym typeface="Wingdings" pitchFamily="2" charset="2"/>
              </a:rPr>
              <a:t> mega data centers with electrical switches are much more power hungry than data centers with optical switches</a:t>
            </a:r>
          </a:p>
          <a:p>
            <a:pPr marL="457200" lvl="1" indent="0">
              <a:buNone/>
            </a:pPr>
            <a:r>
              <a:rPr lang="en-US" sz="1800">
                <a:sym typeface="Wingdings" pitchFamily="2" charset="2"/>
              </a:rPr>
              <a:t> </a:t>
            </a:r>
            <a:endParaRPr lang="en-US" sz="1800"/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CCC3DFA2-AD37-7E45-8E57-47DE3283A6AF}"/>
              </a:ext>
            </a:extLst>
          </p:cNvPr>
          <p:cNvGrpSpPr/>
          <p:nvPr/>
        </p:nvGrpSpPr>
        <p:grpSpPr>
          <a:xfrm>
            <a:off x="7849972" y="2713259"/>
            <a:ext cx="5242776" cy="3759806"/>
            <a:chOff x="2681734" y="3031789"/>
            <a:chExt cx="3998034" cy="275848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DB2488D-C48A-7542-817F-4D5319AE37EF}"/>
                </a:ext>
              </a:extLst>
            </p:cNvPr>
            <p:cNvSpPr txBox="1"/>
            <p:nvPr/>
          </p:nvSpPr>
          <p:spPr>
            <a:xfrm>
              <a:off x="2919056" y="4173637"/>
              <a:ext cx="10326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Gratings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225AE16-5357-BB46-B4B4-52FA6F821FC9}"/>
                </a:ext>
              </a:extLst>
            </p:cNvPr>
            <p:cNvSpPr/>
            <p:nvPr/>
          </p:nvSpPr>
          <p:spPr>
            <a:xfrm>
              <a:off x="3270276" y="5144803"/>
              <a:ext cx="175613" cy="163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89820E-68DA-9F4D-AEDD-3AC495D4AA92}"/>
                </a:ext>
              </a:extLst>
            </p:cNvPr>
            <p:cNvSpPr/>
            <p:nvPr/>
          </p:nvSpPr>
          <p:spPr>
            <a:xfrm>
              <a:off x="3511019" y="4195358"/>
              <a:ext cx="175613" cy="16350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9706C0F-FF04-FF49-9864-D12D4B2B3D05}"/>
                </a:ext>
              </a:extLst>
            </p:cNvPr>
            <p:cNvSpPr/>
            <p:nvPr/>
          </p:nvSpPr>
          <p:spPr>
            <a:xfrm>
              <a:off x="3745170" y="4195358"/>
              <a:ext cx="175613" cy="16350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5CD79C-CAC6-1D4A-99CB-FC11F14138E9}"/>
                </a:ext>
              </a:extLst>
            </p:cNvPr>
            <p:cNvSpPr/>
            <p:nvPr/>
          </p:nvSpPr>
          <p:spPr>
            <a:xfrm>
              <a:off x="4457715" y="4195358"/>
              <a:ext cx="175613" cy="16350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BE19615-34D3-0140-9D22-CDB9DC04CACC}"/>
                </a:ext>
              </a:extLst>
            </p:cNvPr>
            <p:cNvSpPr txBox="1"/>
            <p:nvPr/>
          </p:nvSpPr>
          <p:spPr>
            <a:xfrm>
              <a:off x="3975280" y="4138609"/>
              <a:ext cx="5106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..16..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9E9E219-18F3-6E40-9E94-0186B6238593}"/>
                </a:ext>
              </a:extLst>
            </p:cNvPr>
            <p:cNvSpPr txBox="1"/>
            <p:nvPr/>
          </p:nvSpPr>
          <p:spPr>
            <a:xfrm>
              <a:off x="3875453" y="5112829"/>
              <a:ext cx="7181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..4096..</a:t>
              </a:r>
            </a:p>
          </p:txBody>
        </p: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7CA0C812-17BA-514D-886F-324A3CE49793}"/>
                </a:ext>
              </a:extLst>
            </p:cNvPr>
            <p:cNvGrpSpPr/>
            <p:nvPr/>
          </p:nvGrpSpPr>
          <p:grpSpPr>
            <a:xfrm>
              <a:off x="3358083" y="4358860"/>
              <a:ext cx="1514918" cy="785943"/>
              <a:chOff x="3358083" y="4358860"/>
              <a:chExt cx="1514918" cy="785943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1AD1E21-54F5-4B4D-BE73-CB013F0517F1}"/>
                  </a:ext>
                </a:extLst>
              </p:cNvPr>
              <p:cNvCxnSpPr>
                <a:stCxn id="5" idx="0"/>
                <a:endCxn id="6" idx="2"/>
              </p:cNvCxnSpPr>
              <p:nvPr/>
            </p:nvCxnSpPr>
            <p:spPr>
              <a:xfrm flipV="1">
                <a:off x="3358083" y="4358860"/>
                <a:ext cx="240743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833E851-485C-0A46-A436-224BE71BB040}"/>
                  </a:ext>
                </a:extLst>
              </p:cNvPr>
              <p:cNvCxnSpPr>
                <a:stCxn id="5" idx="0"/>
                <a:endCxn id="7" idx="2"/>
              </p:cNvCxnSpPr>
              <p:nvPr/>
            </p:nvCxnSpPr>
            <p:spPr>
              <a:xfrm flipV="1">
                <a:off x="3358083" y="4358860"/>
                <a:ext cx="474894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38DD290-3AC5-1E45-9112-3AD418455386}"/>
                  </a:ext>
                </a:extLst>
              </p:cNvPr>
              <p:cNvCxnSpPr>
                <a:stCxn id="5" idx="0"/>
                <a:endCxn id="8" idx="2"/>
              </p:cNvCxnSpPr>
              <p:nvPr/>
            </p:nvCxnSpPr>
            <p:spPr>
              <a:xfrm flipV="1">
                <a:off x="3358083" y="4358860"/>
                <a:ext cx="1187439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087785B-A21B-3D47-9E87-A424AA936930}"/>
                  </a:ext>
                </a:extLst>
              </p:cNvPr>
              <p:cNvCxnSpPr>
                <a:cxnSpLocks/>
                <a:stCxn id="24" idx="0"/>
                <a:endCxn id="6" idx="2"/>
              </p:cNvCxnSpPr>
              <p:nvPr/>
            </p:nvCxnSpPr>
            <p:spPr>
              <a:xfrm flipH="1" flipV="1">
                <a:off x="3598826" y="4358860"/>
                <a:ext cx="79960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842BA94-AE3A-CD4F-8102-408748C64A80}"/>
                  </a:ext>
                </a:extLst>
              </p:cNvPr>
              <p:cNvCxnSpPr>
                <a:cxnSpLocks/>
                <a:stCxn id="24" idx="0"/>
                <a:endCxn id="7" idx="2"/>
              </p:cNvCxnSpPr>
              <p:nvPr/>
            </p:nvCxnSpPr>
            <p:spPr>
              <a:xfrm flipV="1">
                <a:off x="3678786" y="4358860"/>
                <a:ext cx="154191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2CF5CFB1-B08D-6B4A-810B-A31D86E8A276}"/>
                  </a:ext>
                </a:extLst>
              </p:cNvPr>
              <p:cNvCxnSpPr>
                <a:cxnSpLocks/>
                <a:stCxn id="24" idx="0"/>
                <a:endCxn id="8" idx="2"/>
              </p:cNvCxnSpPr>
              <p:nvPr/>
            </p:nvCxnSpPr>
            <p:spPr>
              <a:xfrm flipV="1">
                <a:off x="3678786" y="4358860"/>
                <a:ext cx="866736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7BC05AA-932E-7549-BED1-EA22C79B315A}"/>
                  </a:ext>
                </a:extLst>
              </p:cNvPr>
              <p:cNvCxnSpPr>
                <a:cxnSpLocks/>
                <a:stCxn id="29" idx="0"/>
                <a:endCxn id="6" idx="2"/>
              </p:cNvCxnSpPr>
              <p:nvPr/>
            </p:nvCxnSpPr>
            <p:spPr>
              <a:xfrm flipH="1" flipV="1">
                <a:off x="3598826" y="4358860"/>
                <a:ext cx="1274175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2BB36EE-212F-C84D-A7B1-617804B14053}"/>
                  </a:ext>
                </a:extLst>
              </p:cNvPr>
              <p:cNvCxnSpPr>
                <a:cxnSpLocks/>
                <a:stCxn id="29" idx="0"/>
                <a:endCxn id="7" idx="2"/>
              </p:cNvCxnSpPr>
              <p:nvPr/>
            </p:nvCxnSpPr>
            <p:spPr>
              <a:xfrm flipH="1" flipV="1">
                <a:off x="3832977" y="4358860"/>
                <a:ext cx="1040024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CD8330C-0331-CE4D-BC19-64B7EBE41C06}"/>
                  </a:ext>
                </a:extLst>
              </p:cNvPr>
              <p:cNvCxnSpPr>
                <a:cxnSpLocks/>
                <a:stCxn id="29" idx="0"/>
                <a:endCxn id="8" idx="2"/>
              </p:cNvCxnSpPr>
              <p:nvPr/>
            </p:nvCxnSpPr>
            <p:spPr>
              <a:xfrm flipH="1" flipV="1">
                <a:off x="4545522" y="4358860"/>
                <a:ext cx="327479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59DA5BB-7E82-214E-B3A7-E60101CB2CF7}"/>
                </a:ext>
              </a:extLst>
            </p:cNvPr>
            <p:cNvCxnSpPr>
              <a:cxnSpLocks/>
            </p:cNvCxnSpPr>
            <p:nvPr/>
          </p:nvCxnSpPr>
          <p:spPr>
            <a:xfrm>
              <a:off x="3334621" y="530830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6902BCD-ABD9-7448-8F14-A6066F3E6612}"/>
                </a:ext>
              </a:extLst>
            </p:cNvPr>
            <p:cNvCxnSpPr/>
            <p:nvPr/>
          </p:nvCxnSpPr>
          <p:spPr>
            <a:xfrm>
              <a:off x="3283147" y="530830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DDB1E5D-2D03-E24E-A2A8-D02889D7FED9}"/>
                </a:ext>
              </a:extLst>
            </p:cNvPr>
            <p:cNvCxnSpPr/>
            <p:nvPr/>
          </p:nvCxnSpPr>
          <p:spPr>
            <a:xfrm>
              <a:off x="3378524" y="530830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4EF6BF0-C441-564D-8163-5807CF146306}"/>
                </a:ext>
              </a:extLst>
            </p:cNvPr>
            <p:cNvGrpSpPr/>
            <p:nvPr/>
          </p:nvGrpSpPr>
          <p:grpSpPr>
            <a:xfrm>
              <a:off x="3590979" y="5144803"/>
              <a:ext cx="175613" cy="356594"/>
              <a:chOff x="1999365" y="4023280"/>
              <a:chExt cx="175613" cy="356594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45E9026-83CC-FC48-8F74-7621592A16EB}"/>
                  </a:ext>
                </a:extLst>
              </p:cNvPr>
              <p:cNvSpPr/>
              <p:nvPr/>
            </p:nvSpPr>
            <p:spPr>
              <a:xfrm>
                <a:off x="1999365" y="4023280"/>
                <a:ext cx="175613" cy="1635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129B5FA-C7A4-DC46-B302-57DB7D573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3710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BE10CDE-9132-FB49-897A-1EA3674A6ABF}"/>
                  </a:ext>
                </a:extLst>
              </p:cNvPr>
              <p:cNvCxnSpPr/>
              <p:nvPr/>
            </p:nvCxnSpPr>
            <p:spPr>
              <a:xfrm>
                <a:off x="2012236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96919ED-3C2D-084B-8985-A4C3D84E2AF5}"/>
                  </a:ext>
                </a:extLst>
              </p:cNvPr>
              <p:cNvCxnSpPr/>
              <p:nvPr/>
            </p:nvCxnSpPr>
            <p:spPr>
              <a:xfrm>
                <a:off x="2107613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F7DBDBF-A20B-664F-81D7-910FA7AA066A}"/>
                </a:ext>
              </a:extLst>
            </p:cNvPr>
            <p:cNvGrpSpPr/>
            <p:nvPr/>
          </p:nvGrpSpPr>
          <p:grpSpPr>
            <a:xfrm>
              <a:off x="4785194" y="5144803"/>
              <a:ext cx="175613" cy="356594"/>
              <a:chOff x="1999365" y="4023280"/>
              <a:chExt cx="175613" cy="356594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B8F064-38BA-DB44-B23E-51A97B07988F}"/>
                  </a:ext>
                </a:extLst>
              </p:cNvPr>
              <p:cNvSpPr/>
              <p:nvPr/>
            </p:nvSpPr>
            <p:spPr>
              <a:xfrm>
                <a:off x="1999365" y="4023280"/>
                <a:ext cx="175613" cy="1635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2B1AE03-75A0-6C46-9385-18A94E048B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3710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C7FA114-003A-5C4C-915A-65A4FABA57C0}"/>
                  </a:ext>
                </a:extLst>
              </p:cNvPr>
              <p:cNvCxnSpPr/>
              <p:nvPr/>
            </p:nvCxnSpPr>
            <p:spPr>
              <a:xfrm>
                <a:off x="2012236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DDB5AFE-678A-994C-BD72-81BEB5D33727}"/>
                  </a:ext>
                </a:extLst>
              </p:cNvPr>
              <p:cNvCxnSpPr/>
              <p:nvPr/>
            </p:nvCxnSpPr>
            <p:spPr>
              <a:xfrm>
                <a:off x="2107613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DC0C55F-EB90-D346-95C2-8719BFAC720D}"/>
                </a:ext>
              </a:extLst>
            </p:cNvPr>
            <p:cNvSpPr txBox="1"/>
            <p:nvPr/>
          </p:nvSpPr>
          <p:spPr>
            <a:xfrm>
              <a:off x="3029377" y="5587050"/>
              <a:ext cx="2322305" cy="203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65536-131072 servers (16-32 servers per </a:t>
              </a:r>
              <a:r>
                <a:rPr lang="en-US" sz="1200" err="1"/>
                <a:t>ToR</a:t>
              </a:r>
              <a:r>
                <a:rPr lang="en-US" sz="1200"/>
                <a:t>)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182099B-DAE7-6D40-B86B-ECB103AFB4FC}"/>
                </a:ext>
              </a:extLst>
            </p:cNvPr>
            <p:cNvSpPr txBox="1"/>
            <p:nvPr/>
          </p:nvSpPr>
          <p:spPr>
            <a:xfrm>
              <a:off x="2683849" y="5097451"/>
              <a:ext cx="5940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err="1"/>
                <a:t>ToR</a:t>
              </a:r>
              <a:endParaRPr lang="en-US" sz="120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5E21416-EF93-754D-98CC-C610FB85DABD}"/>
                </a:ext>
              </a:extLst>
            </p:cNvPr>
            <p:cNvSpPr txBox="1"/>
            <p:nvPr/>
          </p:nvSpPr>
          <p:spPr>
            <a:xfrm>
              <a:off x="4924472" y="4952579"/>
              <a:ext cx="1273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16 x 16 uplinks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94D9954F-C355-3A43-8706-2D230FA13505}"/>
                </a:ext>
              </a:extLst>
            </p:cNvPr>
            <p:cNvCxnSpPr/>
            <p:nvPr/>
          </p:nvCxnSpPr>
          <p:spPr>
            <a:xfrm>
              <a:off x="3421665" y="5305078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2249BA8F-9F75-A547-8176-77FB3FEEE657}"/>
                </a:ext>
              </a:extLst>
            </p:cNvPr>
            <p:cNvCxnSpPr/>
            <p:nvPr/>
          </p:nvCxnSpPr>
          <p:spPr>
            <a:xfrm>
              <a:off x="3750912" y="530830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81C00D61-BF46-E743-B2F8-4E54ABB567B1}"/>
                </a:ext>
              </a:extLst>
            </p:cNvPr>
            <p:cNvCxnSpPr/>
            <p:nvPr/>
          </p:nvCxnSpPr>
          <p:spPr>
            <a:xfrm>
              <a:off x="4941883" y="530830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2AC0882A-E644-1849-A0ED-1BBB2727FF09}"/>
                </a:ext>
              </a:extLst>
            </p:cNvPr>
            <p:cNvGrpSpPr/>
            <p:nvPr/>
          </p:nvGrpSpPr>
          <p:grpSpPr>
            <a:xfrm rot="10800000">
              <a:off x="3260526" y="3031789"/>
              <a:ext cx="1690531" cy="427703"/>
              <a:chOff x="3260526" y="3031789"/>
              <a:chExt cx="1690531" cy="427703"/>
            </a:xfrm>
          </p:grpSpPr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46C49736-4BB3-3649-8AF5-AD84150BB4F7}"/>
                  </a:ext>
                </a:extLst>
              </p:cNvPr>
              <p:cNvSpPr/>
              <p:nvPr/>
            </p:nvSpPr>
            <p:spPr>
              <a:xfrm>
                <a:off x="3260526" y="3102898"/>
                <a:ext cx="175613" cy="16350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09997865-6E3C-4A45-A0C6-C8929F52571A}"/>
                  </a:ext>
                </a:extLst>
              </p:cNvPr>
              <p:cNvSpPr txBox="1"/>
              <p:nvPr/>
            </p:nvSpPr>
            <p:spPr>
              <a:xfrm rot="10800000">
                <a:off x="3935130" y="3031789"/>
                <a:ext cx="6482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/>
                  <a:t>..4096..</a:t>
                </a:r>
              </a:p>
            </p:txBody>
          </p: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58491A85-DB43-E746-9CDD-20100734DF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24871" y="3266400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FA0BE181-440D-7C4E-BC10-1912EC01D40A}"/>
                  </a:ext>
                </a:extLst>
              </p:cNvPr>
              <p:cNvCxnSpPr/>
              <p:nvPr/>
            </p:nvCxnSpPr>
            <p:spPr>
              <a:xfrm>
                <a:off x="3273397" y="3266400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42975EEB-024C-E74F-9EFD-CD7BF7F0EDF4}"/>
                  </a:ext>
                </a:extLst>
              </p:cNvPr>
              <p:cNvCxnSpPr/>
              <p:nvPr/>
            </p:nvCxnSpPr>
            <p:spPr>
              <a:xfrm>
                <a:off x="3368774" y="3266400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FBE8B715-2723-D741-A6F6-862274278CCF}"/>
                  </a:ext>
                </a:extLst>
              </p:cNvPr>
              <p:cNvGrpSpPr/>
              <p:nvPr/>
            </p:nvGrpSpPr>
            <p:grpSpPr>
              <a:xfrm>
                <a:off x="3581229" y="3102898"/>
                <a:ext cx="175613" cy="356594"/>
                <a:chOff x="1999365" y="4023280"/>
                <a:chExt cx="175613" cy="356594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949B329F-112B-3D4D-9ADD-2AB5EAB08B62}"/>
                    </a:ext>
                  </a:extLst>
                </p:cNvPr>
                <p:cNvSpPr/>
                <p:nvPr/>
              </p:nvSpPr>
              <p:spPr>
                <a:xfrm>
                  <a:off x="1999365" y="4023280"/>
                  <a:ext cx="175613" cy="163502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BD9C4DAB-8CB9-8748-9854-FB9B5F81E6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63710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2A3D9785-5C35-8B48-A418-5CB5FFB83B13}"/>
                    </a:ext>
                  </a:extLst>
                </p:cNvPr>
                <p:cNvCxnSpPr/>
                <p:nvPr/>
              </p:nvCxnSpPr>
              <p:spPr>
                <a:xfrm>
                  <a:off x="2012236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FFE94D6A-1C42-744C-A025-F76F520C006A}"/>
                    </a:ext>
                  </a:extLst>
                </p:cNvPr>
                <p:cNvCxnSpPr/>
                <p:nvPr/>
              </p:nvCxnSpPr>
              <p:spPr>
                <a:xfrm>
                  <a:off x="2107613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F3F90D33-2B60-6F4C-81E6-D6F19FF25209}"/>
                  </a:ext>
                </a:extLst>
              </p:cNvPr>
              <p:cNvGrpSpPr/>
              <p:nvPr/>
            </p:nvGrpSpPr>
            <p:grpSpPr>
              <a:xfrm>
                <a:off x="4775444" y="3102898"/>
                <a:ext cx="175613" cy="356594"/>
                <a:chOff x="1999365" y="4023280"/>
                <a:chExt cx="175613" cy="356594"/>
              </a:xfrm>
            </p:grpSpPr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CCE2B0BB-8CD4-ED48-84D3-5C222F940426}"/>
                    </a:ext>
                  </a:extLst>
                </p:cNvPr>
                <p:cNvSpPr/>
                <p:nvPr/>
              </p:nvSpPr>
              <p:spPr>
                <a:xfrm>
                  <a:off x="1999365" y="4023280"/>
                  <a:ext cx="175613" cy="163502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D46E2031-4584-B448-820B-D3F2C0948B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63710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81340196-E510-C143-994F-319E06DC32FD}"/>
                    </a:ext>
                  </a:extLst>
                </p:cNvPr>
                <p:cNvCxnSpPr/>
                <p:nvPr/>
              </p:nvCxnSpPr>
              <p:spPr>
                <a:xfrm>
                  <a:off x="2012236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24E49C18-F945-5B4E-833A-823F6899D0CB}"/>
                    </a:ext>
                  </a:extLst>
                </p:cNvPr>
                <p:cNvCxnSpPr/>
                <p:nvPr/>
              </p:nvCxnSpPr>
              <p:spPr>
                <a:xfrm>
                  <a:off x="2107613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6FDA628C-B4F1-194D-8A33-D9C4E5D2CE50}"/>
                  </a:ext>
                </a:extLst>
              </p:cNvPr>
              <p:cNvCxnSpPr/>
              <p:nvPr/>
            </p:nvCxnSpPr>
            <p:spPr>
              <a:xfrm>
                <a:off x="3411915" y="3263173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958CE618-4AC1-AD42-BF32-2F3CB65D03E0}"/>
                  </a:ext>
                </a:extLst>
              </p:cNvPr>
              <p:cNvCxnSpPr/>
              <p:nvPr/>
            </p:nvCxnSpPr>
            <p:spPr>
              <a:xfrm>
                <a:off x="3741162" y="3266400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1D6DF74D-2302-C349-87D6-C3446C8FE889}"/>
                  </a:ext>
                </a:extLst>
              </p:cNvPr>
              <p:cNvCxnSpPr/>
              <p:nvPr/>
            </p:nvCxnSpPr>
            <p:spPr>
              <a:xfrm>
                <a:off x="4932133" y="3266400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4779F1FA-B09A-E246-B260-988700EA1007}"/>
                </a:ext>
              </a:extLst>
            </p:cNvPr>
            <p:cNvGrpSpPr/>
            <p:nvPr/>
          </p:nvGrpSpPr>
          <p:grpSpPr>
            <a:xfrm rot="10800000">
              <a:off x="3348332" y="3388383"/>
              <a:ext cx="1514918" cy="806975"/>
              <a:chOff x="3294413" y="4352935"/>
              <a:chExt cx="1514918" cy="806975"/>
            </a:xfrm>
          </p:grpSpPr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6403E653-8836-2A4E-8378-3C9A4D8383FE}"/>
                  </a:ext>
                </a:extLst>
              </p:cNvPr>
              <p:cNvCxnSpPr>
                <a:cxnSpLocks/>
                <a:stCxn id="156" idx="0"/>
              </p:cNvCxnSpPr>
              <p:nvPr/>
            </p:nvCxnSpPr>
            <p:spPr>
              <a:xfrm rot="10800000" flipH="1">
                <a:off x="3294413" y="4358860"/>
                <a:ext cx="304412" cy="801050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DD1EC163-7A0E-174F-9778-DEF471BE983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3300909" y="4358592"/>
                <a:ext cx="1003268" cy="778601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2982C108-D830-8C41-8BFD-667A2E2D90B4}"/>
                  </a:ext>
                </a:extLst>
              </p:cNvPr>
              <p:cNvCxnSpPr>
                <a:cxnSpLocks/>
                <a:stCxn id="156" idx="0"/>
              </p:cNvCxnSpPr>
              <p:nvPr/>
            </p:nvCxnSpPr>
            <p:spPr>
              <a:xfrm rot="10800000" flipH="1">
                <a:off x="3294413" y="4358860"/>
                <a:ext cx="1251108" cy="801050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6A91D3A8-F0CD-4A47-9C92-3C278A3E1744}"/>
                  </a:ext>
                </a:extLst>
              </p:cNvPr>
              <p:cNvCxnSpPr>
                <a:cxnSpLocks/>
                <a:stCxn id="162" idx="0"/>
              </p:cNvCxnSpPr>
              <p:nvPr/>
            </p:nvCxnSpPr>
            <p:spPr>
              <a:xfrm rot="10800000">
                <a:off x="3598826" y="4358860"/>
                <a:ext cx="16290" cy="801050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DC764060-C677-DC42-BA0D-0CBBBF46EC37}"/>
                  </a:ext>
                </a:extLst>
              </p:cNvPr>
              <p:cNvCxnSpPr>
                <a:cxnSpLocks/>
                <a:stCxn id="162" idx="0"/>
                <a:endCxn id="7" idx="0"/>
              </p:cNvCxnSpPr>
              <p:nvPr/>
            </p:nvCxnSpPr>
            <p:spPr>
              <a:xfrm rot="10800000" flipH="1">
                <a:off x="3615116" y="4352935"/>
                <a:ext cx="709570" cy="806975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BF400D33-E5E0-7847-A959-E974D11F76EF}"/>
                  </a:ext>
                </a:extLst>
              </p:cNvPr>
              <p:cNvCxnSpPr>
                <a:cxnSpLocks/>
                <a:stCxn id="162" idx="0"/>
                <a:endCxn id="6" idx="0"/>
              </p:cNvCxnSpPr>
              <p:nvPr/>
            </p:nvCxnSpPr>
            <p:spPr>
              <a:xfrm rot="10800000" flipH="1">
                <a:off x="3615116" y="4352935"/>
                <a:ext cx="943721" cy="806975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1DA6FA50-88F4-AD4C-9961-7D0662B06B69}"/>
                  </a:ext>
                </a:extLst>
              </p:cNvPr>
              <p:cNvCxnSpPr>
                <a:cxnSpLocks/>
                <a:stCxn id="167" idx="0"/>
                <a:endCxn id="7" idx="0"/>
              </p:cNvCxnSpPr>
              <p:nvPr/>
            </p:nvCxnSpPr>
            <p:spPr>
              <a:xfrm rot="10800000">
                <a:off x="4324686" y="4352935"/>
                <a:ext cx="484645" cy="806975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1002E92A-B3D3-A14D-9651-0DBE2F748E8A}"/>
                  </a:ext>
                </a:extLst>
              </p:cNvPr>
              <p:cNvCxnSpPr>
                <a:cxnSpLocks/>
                <a:stCxn id="167" idx="0"/>
                <a:endCxn id="8" idx="0"/>
              </p:cNvCxnSpPr>
              <p:nvPr/>
            </p:nvCxnSpPr>
            <p:spPr>
              <a:xfrm rot="10800000">
                <a:off x="3612141" y="4352935"/>
                <a:ext cx="1197190" cy="806975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BBE5622B-CAAA-5E46-911C-DF23D42E76C8}"/>
                  </a:ext>
                </a:extLst>
              </p:cNvPr>
              <p:cNvCxnSpPr>
                <a:cxnSpLocks/>
                <a:stCxn id="167" idx="0"/>
                <a:endCxn id="6" idx="0"/>
              </p:cNvCxnSpPr>
              <p:nvPr/>
            </p:nvCxnSpPr>
            <p:spPr>
              <a:xfrm rot="10800000">
                <a:off x="4558837" y="4352935"/>
                <a:ext cx="250494" cy="806975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A9667A11-982C-1649-ABF0-6AD5DC2E5B51}"/>
                </a:ext>
              </a:extLst>
            </p:cNvPr>
            <p:cNvSpPr txBox="1"/>
            <p:nvPr/>
          </p:nvSpPr>
          <p:spPr>
            <a:xfrm>
              <a:off x="2681734" y="3182493"/>
              <a:ext cx="5940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err="1"/>
                <a:t>ToR</a:t>
              </a:r>
              <a:endParaRPr lang="en-US" sz="1200"/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41AD084E-4DC3-0948-A7CB-167EFA08B585}"/>
                </a:ext>
              </a:extLst>
            </p:cNvPr>
            <p:cNvSpPr txBox="1"/>
            <p:nvPr/>
          </p:nvSpPr>
          <p:spPr>
            <a:xfrm>
              <a:off x="4893441" y="3391471"/>
              <a:ext cx="17863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16 x 16 downlinks</a:t>
              </a:r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5C9271CF-AA71-234D-B7B8-AF363CA23737}"/>
              </a:ext>
            </a:extLst>
          </p:cNvPr>
          <p:cNvGrpSpPr/>
          <p:nvPr/>
        </p:nvGrpSpPr>
        <p:grpSpPr>
          <a:xfrm>
            <a:off x="81119" y="2431701"/>
            <a:ext cx="6624923" cy="4307958"/>
            <a:chOff x="4710454" y="1542063"/>
            <a:chExt cx="7240642" cy="5264088"/>
          </a:xfrm>
        </p:grpSpPr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8F5673DE-B944-DF4B-8090-C191F7F23793}"/>
                </a:ext>
              </a:extLst>
            </p:cNvPr>
            <p:cNvSpPr/>
            <p:nvPr/>
          </p:nvSpPr>
          <p:spPr>
            <a:xfrm>
              <a:off x="5061997" y="3888971"/>
              <a:ext cx="2989571" cy="785943"/>
            </a:xfrm>
            <a:prstGeom prst="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0859F53A-56FC-274A-B14A-EBF8C1A531F7}"/>
                </a:ext>
              </a:extLst>
            </p:cNvPr>
            <p:cNvSpPr/>
            <p:nvPr/>
          </p:nvSpPr>
          <p:spPr>
            <a:xfrm>
              <a:off x="5610520" y="5323033"/>
              <a:ext cx="175613" cy="163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1DD72816-3319-004D-8DB1-F085D58904D6}"/>
                </a:ext>
              </a:extLst>
            </p:cNvPr>
            <p:cNvSpPr/>
            <p:nvPr/>
          </p:nvSpPr>
          <p:spPr>
            <a:xfrm>
              <a:off x="5851263" y="4373588"/>
              <a:ext cx="175613" cy="163502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8679D766-6054-9E47-8432-6EC9CA794D0F}"/>
                </a:ext>
              </a:extLst>
            </p:cNvPr>
            <p:cNvSpPr/>
            <p:nvPr/>
          </p:nvSpPr>
          <p:spPr>
            <a:xfrm>
              <a:off x="6085414" y="4373588"/>
              <a:ext cx="175613" cy="163502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6D0EC022-7EFB-1D4C-A9F3-A4EFA53A0BCC}"/>
                </a:ext>
              </a:extLst>
            </p:cNvPr>
            <p:cNvSpPr/>
            <p:nvPr/>
          </p:nvSpPr>
          <p:spPr>
            <a:xfrm>
              <a:off x="6797959" y="4373588"/>
              <a:ext cx="175613" cy="163502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F9074315-6F16-0144-A437-7358A1919956}"/>
                </a:ext>
              </a:extLst>
            </p:cNvPr>
            <p:cNvSpPr txBox="1"/>
            <p:nvPr/>
          </p:nvSpPr>
          <p:spPr>
            <a:xfrm>
              <a:off x="6315524" y="4316839"/>
              <a:ext cx="5106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..4..</a:t>
              </a: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04EE8E5F-D7D7-C94E-8898-48BD5B216138}"/>
                </a:ext>
              </a:extLst>
            </p:cNvPr>
            <p:cNvSpPr txBox="1"/>
            <p:nvPr/>
          </p:nvSpPr>
          <p:spPr>
            <a:xfrm>
              <a:off x="6355361" y="5251924"/>
              <a:ext cx="4915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..8..</a:t>
              </a:r>
            </a:p>
          </p:txBody>
        </p: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96590AA0-C393-CF43-AD22-087DF5B73BF0}"/>
                </a:ext>
              </a:extLst>
            </p:cNvPr>
            <p:cNvCxnSpPr>
              <a:stCxn id="242" idx="0"/>
              <a:endCxn id="243" idx="2"/>
            </p:cNvCxnSpPr>
            <p:nvPr/>
          </p:nvCxnSpPr>
          <p:spPr>
            <a:xfrm flipV="1">
              <a:off x="5698327" y="4537090"/>
              <a:ext cx="240743" cy="785943"/>
            </a:xfrm>
            <a:prstGeom prst="line">
              <a:avLst/>
            </a:prstGeom>
            <a:ln w="25400" cmpd="dbl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7FE7E7BC-A15B-FA43-8863-009AB0A955D4}"/>
                </a:ext>
              </a:extLst>
            </p:cNvPr>
            <p:cNvCxnSpPr>
              <a:stCxn id="242" idx="0"/>
              <a:endCxn id="244" idx="2"/>
            </p:cNvCxnSpPr>
            <p:nvPr/>
          </p:nvCxnSpPr>
          <p:spPr>
            <a:xfrm flipV="1">
              <a:off x="5698327" y="4537090"/>
              <a:ext cx="474894" cy="785943"/>
            </a:xfrm>
            <a:prstGeom prst="line">
              <a:avLst/>
            </a:prstGeom>
            <a:ln w="25400" cmpd="dbl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6BD99453-50E0-B74D-AF37-93944B4566FB}"/>
                </a:ext>
              </a:extLst>
            </p:cNvPr>
            <p:cNvCxnSpPr>
              <a:stCxn id="242" idx="0"/>
              <a:endCxn id="245" idx="2"/>
            </p:cNvCxnSpPr>
            <p:nvPr/>
          </p:nvCxnSpPr>
          <p:spPr>
            <a:xfrm flipV="1">
              <a:off x="5698327" y="4537090"/>
              <a:ext cx="1187439" cy="785943"/>
            </a:xfrm>
            <a:prstGeom prst="line">
              <a:avLst/>
            </a:prstGeom>
            <a:ln w="25400" cmpd="dbl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E1F646D8-B02B-4647-A630-B5C31E064C80}"/>
                </a:ext>
              </a:extLst>
            </p:cNvPr>
            <p:cNvCxnSpPr>
              <a:cxnSpLocks/>
              <a:stCxn id="388" idx="0"/>
              <a:endCxn id="243" idx="2"/>
            </p:cNvCxnSpPr>
            <p:nvPr/>
          </p:nvCxnSpPr>
          <p:spPr>
            <a:xfrm flipH="1" flipV="1">
              <a:off x="5939070" y="4537090"/>
              <a:ext cx="79960" cy="785943"/>
            </a:xfrm>
            <a:prstGeom prst="line">
              <a:avLst/>
            </a:prstGeom>
            <a:ln w="25400" cmpd="dbl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D7543448-9407-F145-91E6-59DA75F3D3D0}"/>
                </a:ext>
              </a:extLst>
            </p:cNvPr>
            <p:cNvCxnSpPr>
              <a:cxnSpLocks/>
              <a:stCxn id="388" idx="0"/>
              <a:endCxn id="244" idx="2"/>
            </p:cNvCxnSpPr>
            <p:nvPr/>
          </p:nvCxnSpPr>
          <p:spPr>
            <a:xfrm flipV="1">
              <a:off x="6019030" y="4537090"/>
              <a:ext cx="154191" cy="785943"/>
            </a:xfrm>
            <a:prstGeom prst="line">
              <a:avLst/>
            </a:prstGeom>
            <a:ln w="25400" cmpd="dbl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291B9DED-9ADC-0B42-AC63-C11FA36701DF}"/>
                </a:ext>
              </a:extLst>
            </p:cNvPr>
            <p:cNvCxnSpPr>
              <a:cxnSpLocks/>
              <a:stCxn id="388" idx="0"/>
              <a:endCxn id="245" idx="2"/>
            </p:cNvCxnSpPr>
            <p:nvPr/>
          </p:nvCxnSpPr>
          <p:spPr>
            <a:xfrm flipV="1">
              <a:off x="6019030" y="4537090"/>
              <a:ext cx="866736" cy="785943"/>
            </a:xfrm>
            <a:prstGeom prst="line">
              <a:avLst/>
            </a:prstGeom>
            <a:ln w="25400" cmpd="dbl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5CE5B155-A515-3C48-8418-E8106441AAB8}"/>
                </a:ext>
              </a:extLst>
            </p:cNvPr>
            <p:cNvCxnSpPr>
              <a:cxnSpLocks/>
              <a:stCxn id="384" idx="0"/>
              <a:endCxn id="243" idx="2"/>
            </p:cNvCxnSpPr>
            <p:nvPr/>
          </p:nvCxnSpPr>
          <p:spPr>
            <a:xfrm flipH="1" flipV="1">
              <a:off x="5939070" y="4537090"/>
              <a:ext cx="1274175" cy="785943"/>
            </a:xfrm>
            <a:prstGeom prst="line">
              <a:avLst/>
            </a:prstGeom>
            <a:ln w="25400" cmpd="dbl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2B980732-9B56-0A41-AF7E-702EB1FF46E8}"/>
                </a:ext>
              </a:extLst>
            </p:cNvPr>
            <p:cNvCxnSpPr>
              <a:cxnSpLocks/>
              <a:stCxn id="384" idx="0"/>
              <a:endCxn id="244" idx="2"/>
            </p:cNvCxnSpPr>
            <p:nvPr/>
          </p:nvCxnSpPr>
          <p:spPr>
            <a:xfrm flipH="1" flipV="1">
              <a:off x="6173221" y="4537090"/>
              <a:ext cx="1040024" cy="785943"/>
            </a:xfrm>
            <a:prstGeom prst="line">
              <a:avLst/>
            </a:prstGeom>
            <a:ln w="25400" cmpd="dbl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54C2FCEE-A247-8347-8F49-F882C8B21B0D}"/>
                </a:ext>
              </a:extLst>
            </p:cNvPr>
            <p:cNvCxnSpPr>
              <a:cxnSpLocks/>
              <a:stCxn id="384" idx="0"/>
              <a:endCxn id="245" idx="2"/>
            </p:cNvCxnSpPr>
            <p:nvPr/>
          </p:nvCxnSpPr>
          <p:spPr>
            <a:xfrm flipH="1" flipV="1">
              <a:off x="6885766" y="4537090"/>
              <a:ext cx="327479" cy="785943"/>
            </a:xfrm>
            <a:prstGeom prst="line">
              <a:avLst/>
            </a:prstGeom>
            <a:ln w="25400" cmpd="dbl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9D4D7F56-7CEA-F248-8F6D-7651AF292444}"/>
                </a:ext>
              </a:extLst>
            </p:cNvPr>
            <p:cNvCxnSpPr>
              <a:cxnSpLocks/>
            </p:cNvCxnSpPr>
            <p:nvPr/>
          </p:nvCxnSpPr>
          <p:spPr>
            <a:xfrm>
              <a:off x="5674865" y="548653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6374D1BB-C141-B746-8409-CD3A525F994E}"/>
                </a:ext>
              </a:extLst>
            </p:cNvPr>
            <p:cNvCxnSpPr/>
            <p:nvPr/>
          </p:nvCxnSpPr>
          <p:spPr>
            <a:xfrm>
              <a:off x="5623391" y="548653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BC497A95-179C-EC49-A0B4-6651D77FFFCD}"/>
                </a:ext>
              </a:extLst>
            </p:cNvPr>
            <p:cNvCxnSpPr/>
            <p:nvPr/>
          </p:nvCxnSpPr>
          <p:spPr>
            <a:xfrm>
              <a:off x="5718768" y="548653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BAB937F9-62F2-AD47-8B0B-36EAB749CCB2}"/>
                </a:ext>
              </a:extLst>
            </p:cNvPr>
            <p:cNvGrpSpPr/>
            <p:nvPr/>
          </p:nvGrpSpPr>
          <p:grpSpPr>
            <a:xfrm>
              <a:off x="5931223" y="5323033"/>
              <a:ext cx="175613" cy="356594"/>
              <a:chOff x="1999365" y="4023280"/>
              <a:chExt cx="175613" cy="356594"/>
            </a:xfrm>
          </p:grpSpPr>
          <p:sp>
            <p:nvSpPr>
              <p:cNvPr id="388" name="Rectangle 387">
                <a:extLst>
                  <a:ext uri="{FF2B5EF4-FFF2-40B4-BE49-F238E27FC236}">
                    <a16:creationId xmlns:a16="http://schemas.microsoft.com/office/drawing/2014/main" id="{F6CE2BAE-2F46-1C4B-8032-F1DC6D29013A}"/>
                  </a:ext>
                </a:extLst>
              </p:cNvPr>
              <p:cNvSpPr/>
              <p:nvPr/>
            </p:nvSpPr>
            <p:spPr>
              <a:xfrm>
                <a:off x="1999365" y="4023280"/>
                <a:ext cx="175613" cy="1635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9" name="Straight Connector 388">
                <a:extLst>
                  <a:ext uri="{FF2B5EF4-FFF2-40B4-BE49-F238E27FC236}">
                    <a16:creationId xmlns:a16="http://schemas.microsoft.com/office/drawing/2014/main" id="{66398B6E-0444-CE43-BDC5-5C40954356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3710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Straight Connector 389">
                <a:extLst>
                  <a:ext uri="{FF2B5EF4-FFF2-40B4-BE49-F238E27FC236}">
                    <a16:creationId xmlns:a16="http://schemas.microsoft.com/office/drawing/2014/main" id="{629EFE1E-950C-AD4E-891C-F95AFCA9186B}"/>
                  </a:ext>
                </a:extLst>
              </p:cNvPr>
              <p:cNvCxnSpPr/>
              <p:nvPr/>
            </p:nvCxnSpPr>
            <p:spPr>
              <a:xfrm>
                <a:off x="2012236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>
                <a:extLst>
                  <a:ext uri="{FF2B5EF4-FFF2-40B4-BE49-F238E27FC236}">
                    <a16:creationId xmlns:a16="http://schemas.microsoft.com/office/drawing/2014/main" id="{D5662048-3F2C-9949-B858-F66B1D76C9CB}"/>
                  </a:ext>
                </a:extLst>
              </p:cNvPr>
              <p:cNvCxnSpPr/>
              <p:nvPr/>
            </p:nvCxnSpPr>
            <p:spPr>
              <a:xfrm>
                <a:off x="2107613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2AAC7DC7-A6E7-6047-A89C-6F80A02DEE82}"/>
                </a:ext>
              </a:extLst>
            </p:cNvPr>
            <p:cNvGrpSpPr/>
            <p:nvPr/>
          </p:nvGrpSpPr>
          <p:grpSpPr>
            <a:xfrm>
              <a:off x="7125438" y="5323033"/>
              <a:ext cx="175613" cy="356594"/>
              <a:chOff x="1999365" y="4023280"/>
              <a:chExt cx="175613" cy="356594"/>
            </a:xfrm>
          </p:grpSpPr>
          <p:sp>
            <p:nvSpPr>
              <p:cNvPr id="384" name="Rectangle 383">
                <a:extLst>
                  <a:ext uri="{FF2B5EF4-FFF2-40B4-BE49-F238E27FC236}">
                    <a16:creationId xmlns:a16="http://schemas.microsoft.com/office/drawing/2014/main" id="{3D02400E-A39C-5141-9066-04C8F6C3BDCB}"/>
                  </a:ext>
                </a:extLst>
              </p:cNvPr>
              <p:cNvSpPr/>
              <p:nvPr/>
            </p:nvSpPr>
            <p:spPr>
              <a:xfrm>
                <a:off x="1999365" y="4023280"/>
                <a:ext cx="175613" cy="1635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5" name="Straight Connector 384">
                <a:extLst>
                  <a:ext uri="{FF2B5EF4-FFF2-40B4-BE49-F238E27FC236}">
                    <a16:creationId xmlns:a16="http://schemas.microsoft.com/office/drawing/2014/main" id="{2B99FE91-D36B-4F48-9E83-1CFFFB659B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3710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385">
                <a:extLst>
                  <a:ext uri="{FF2B5EF4-FFF2-40B4-BE49-F238E27FC236}">
                    <a16:creationId xmlns:a16="http://schemas.microsoft.com/office/drawing/2014/main" id="{3ED32698-EE97-DD48-A278-9CD32992E8A3}"/>
                  </a:ext>
                </a:extLst>
              </p:cNvPr>
              <p:cNvCxnSpPr/>
              <p:nvPr/>
            </p:nvCxnSpPr>
            <p:spPr>
              <a:xfrm>
                <a:off x="2012236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386">
                <a:extLst>
                  <a:ext uri="{FF2B5EF4-FFF2-40B4-BE49-F238E27FC236}">
                    <a16:creationId xmlns:a16="http://schemas.microsoft.com/office/drawing/2014/main" id="{C44ED4C0-0D10-7942-9FF2-B87F6BD84DF0}"/>
                  </a:ext>
                </a:extLst>
              </p:cNvPr>
              <p:cNvCxnSpPr/>
              <p:nvPr/>
            </p:nvCxnSpPr>
            <p:spPr>
              <a:xfrm>
                <a:off x="2107613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0EA3B4A8-33CC-6F4B-A2A6-751E545D637E}"/>
                </a:ext>
              </a:extLst>
            </p:cNvPr>
            <p:cNvSpPr txBox="1"/>
            <p:nvPr/>
          </p:nvSpPr>
          <p:spPr>
            <a:xfrm>
              <a:off x="5262344" y="5728309"/>
              <a:ext cx="2322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24x2 servers</a:t>
              </a:r>
            </a:p>
          </p:txBody>
        </p: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00BCC519-176A-7D46-A745-869155CC4DB4}"/>
                </a:ext>
              </a:extLst>
            </p:cNvPr>
            <p:cNvSpPr txBox="1"/>
            <p:nvPr/>
          </p:nvSpPr>
          <p:spPr>
            <a:xfrm>
              <a:off x="5021719" y="4072934"/>
              <a:ext cx="1032677" cy="729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Aggregation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528CE984-8780-1F42-A484-04F0FB2A1D50}"/>
                </a:ext>
              </a:extLst>
            </p:cNvPr>
            <p:cNvSpPr txBox="1"/>
            <p:nvPr/>
          </p:nvSpPr>
          <p:spPr>
            <a:xfrm>
              <a:off x="5061997" y="5257619"/>
              <a:ext cx="5940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err="1"/>
                <a:t>ToR</a:t>
              </a:r>
              <a:endParaRPr lang="en-US" sz="1200"/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8B61EAD0-5AE2-C248-83FA-0CFDFF2D7431}"/>
                </a:ext>
              </a:extLst>
            </p:cNvPr>
            <p:cNvSpPr txBox="1"/>
            <p:nvPr/>
          </p:nvSpPr>
          <p:spPr>
            <a:xfrm>
              <a:off x="5291245" y="6102621"/>
              <a:ext cx="2322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~320 servers in one block</a:t>
              </a:r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37F88DC6-6C5A-254A-AFD3-67A91DFF6084}"/>
                </a:ext>
              </a:extLst>
            </p:cNvPr>
            <p:cNvSpPr/>
            <p:nvPr/>
          </p:nvSpPr>
          <p:spPr>
            <a:xfrm>
              <a:off x="5851263" y="3950699"/>
              <a:ext cx="175613" cy="163502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BF32FFD0-FF13-5D4D-B762-AE0492B8AE9C}"/>
                </a:ext>
              </a:extLst>
            </p:cNvPr>
            <p:cNvSpPr/>
            <p:nvPr/>
          </p:nvSpPr>
          <p:spPr>
            <a:xfrm>
              <a:off x="6085414" y="3950699"/>
              <a:ext cx="175613" cy="163502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B3284783-C06E-FA48-9A07-FBFE4BC632C8}"/>
                </a:ext>
              </a:extLst>
            </p:cNvPr>
            <p:cNvSpPr/>
            <p:nvPr/>
          </p:nvSpPr>
          <p:spPr>
            <a:xfrm>
              <a:off x="6797959" y="3950699"/>
              <a:ext cx="175613" cy="163502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E48252E1-1E83-2F4E-853A-33780B670063}"/>
                </a:ext>
              </a:extLst>
            </p:cNvPr>
            <p:cNvSpPr txBox="1"/>
            <p:nvPr/>
          </p:nvSpPr>
          <p:spPr>
            <a:xfrm>
              <a:off x="7264716" y="5130809"/>
              <a:ext cx="1273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8x8 uplinks</a:t>
              </a:r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CC2B23CC-E45A-8B42-8105-F9601197E9EE}"/>
                </a:ext>
              </a:extLst>
            </p:cNvPr>
            <p:cNvSpPr txBox="1"/>
            <p:nvPr/>
          </p:nvSpPr>
          <p:spPr>
            <a:xfrm>
              <a:off x="6951253" y="4350512"/>
              <a:ext cx="1273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4x16 downlinks</a:t>
              </a:r>
            </a:p>
          </p:txBody>
        </p: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AA203B2D-7E36-6F43-838A-0C87AE8CFBAC}"/>
                </a:ext>
              </a:extLst>
            </p:cNvPr>
            <p:cNvCxnSpPr>
              <a:cxnSpLocks/>
              <a:stCxn id="266" idx="2"/>
              <a:endCxn id="243" idx="0"/>
            </p:cNvCxnSpPr>
            <p:nvPr/>
          </p:nvCxnSpPr>
          <p:spPr>
            <a:xfrm>
              <a:off x="5939070" y="4114201"/>
              <a:ext cx="0" cy="259387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A9F943B9-B611-EB44-85F6-559D36AE36BE}"/>
                </a:ext>
              </a:extLst>
            </p:cNvPr>
            <p:cNvCxnSpPr>
              <a:cxnSpLocks/>
              <a:stCxn id="243" idx="0"/>
              <a:endCxn id="267" idx="2"/>
            </p:cNvCxnSpPr>
            <p:nvPr/>
          </p:nvCxnSpPr>
          <p:spPr>
            <a:xfrm flipV="1">
              <a:off x="5939070" y="4114201"/>
              <a:ext cx="234151" cy="259387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25C5827F-B1AE-9542-B978-BA52AA3181DF}"/>
                </a:ext>
              </a:extLst>
            </p:cNvPr>
            <p:cNvCxnSpPr>
              <a:cxnSpLocks/>
              <a:stCxn id="243" idx="0"/>
              <a:endCxn id="268" idx="2"/>
            </p:cNvCxnSpPr>
            <p:nvPr/>
          </p:nvCxnSpPr>
          <p:spPr>
            <a:xfrm flipV="1">
              <a:off x="5939070" y="4114201"/>
              <a:ext cx="946696" cy="259387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49A181EC-17C2-D148-9A1D-3DA722699A40}"/>
                </a:ext>
              </a:extLst>
            </p:cNvPr>
            <p:cNvCxnSpPr>
              <a:cxnSpLocks/>
              <a:stCxn id="244" idx="0"/>
              <a:endCxn id="266" idx="2"/>
            </p:cNvCxnSpPr>
            <p:nvPr/>
          </p:nvCxnSpPr>
          <p:spPr>
            <a:xfrm flipH="1" flipV="1">
              <a:off x="5939070" y="4114201"/>
              <a:ext cx="234151" cy="259387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847691DE-0E2F-AC4F-BD82-48813000504B}"/>
                </a:ext>
              </a:extLst>
            </p:cNvPr>
            <p:cNvCxnSpPr>
              <a:cxnSpLocks/>
              <a:stCxn id="244" idx="0"/>
              <a:endCxn id="267" idx="2"/>
            </p:cNvCxnSpPr>
            <p:nvPr/>
          </p:nvCxnSpPr>
          <p:spPr>
            <a:xfrm flipV="1">
              <a:off x="6173221" y="4114201"/>
              <a:ext cx="0" cy="259387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00DD0EFF-08D7-794C-9017-944A3BB220E1}"/>
                </a:ext>
              </a:extLst>
            </p:cNvPr>
            <p:cNvCxnSpPr>
              <a:cxnSpLocks/>
              <a:stCxn id="244" idx="0"/>
              <a:endCxn id="268" idx="2"/>
            </p:cNvCxnSpPr>
            <p:nvPr/>
          </p:nvCxnSpPr>
          <p:spPr>
            <a:xfrm flipV="1">
              <a:off x="6173221" y="4114201"/>
              <a:ext cx="712545" cy="259387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6955C025-C5D0-FE4A-B051-596EA0D9347F}"/>
                </a:ext>
              </a:extLst>
            </p:cNvPr>
            <p:cNvCxnSpPr>
              <a:cxnSpLocks/>
              <a:stCxn id="267" idx="2"/>
              <a:endCxn id="245" idx="0"/>
            </p:cNvCxnSpPr>
            <p:nvPr/>
          </p:nvCxnSpPr>
          <p:spPr>
            <a:xfrm>
              <a:off x="6173221" y="4114201"/>
              <a:ext cx="712545" cy="259387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BE0247D5-AF45-4744-AC2A-43490D806219}"/>
                </a:ext>
              </a:extLst>
            </p:cNvPr>
            <p:cNvCxnSpPr>
              <a:cxnSpLocks/>
              <a:stCxn id="266" idx="2"/>
              <a:endCxn id="245" idx="0"/>
            </p:cNvCxnSpPr>
            <p:nvPr/>
          </p:nvCxnSpPr>
          <p:spPr>
            <a:xfrm>
              <a:off x="5939070" y="4114201"/>
              <a:ext cx="946696" cy="259387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0D66369F-DCD0-BE43-91E2-CDA3C3CD1EBE}"/>
                </a:ext>
              </a:extLst>
            </p:cNvPr>
            <p:cNvCxnSpPr>
              <a:cxnSpLocks/>
              <a:stCxn id="268" idx="2"/>
              <a:endCxn id="245" idx="0"/>
            </p:cNvCxnSpPr>
            <p:nvPr/>
          </p:nvCxnSpPr>
          <p:spPr>
            <a:xfrm>
              <a:off x="6885766" y="4114201"/>
              <a:ext cx="0" cy="259387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9F1E7D89-07D4-9B46-A198-14C9FB24A3DE}"/>
                </a:ext>
              </a:extLst>
            </p:cNvPr>
            <p:cNvSpPr txBox="1"/>
            <p:nvPr/>
          </p:nvSpPr>
          <p:spPr>
            <a:xfrm>
              <a:off x="6888604" y="3551480"/>
              <a:ext cx="1273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4x16 uplinks</a:t>
              </a:r>
            </a:p>
          </p:txBody>
        </p: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130492DD-1661-BC44-AD62-3059D6B432EE}"/>
                </a:ext>
              </a:extLst>
            </p:cNvPr>
            <p:cNvSpPr/>
            <p:nvPr/>
          </p:nvSpPr>
          <p:spPr>
            <a:xfrm>
              <a:off x="5448126" y="1706535"/>
              <a:ext cx="2714178" cy="803979"/>
            </a:xfrm>
            <a:prstGeom prst="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2FF187BD-BDBB-554E-B571-2797AE7FFBA7}"/>
                </a:ext>
              </a:extLst>
            </p:cNvPr>
            <p:cNvSpPr/>
            <p:nvPr/>
          </p:nvSpPr>
          <p:spPr>
            <a:xfrm>
              <a:off x="5928551" y="2290264"/>
              <a:ext cx="175613" cy="16350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683A0D61-75B4-EB45-9C0E-73C669C54B8F}"/>
                </a:ext>
              </a:extLst>
            </p:cNvPr>
            <p:cNvSpPr/>
            <p:nvPr/>
          </p:nvSpPr>
          <p:spPr>
            <a:xfrm>
              <a:off x="6162702" y="2290264"/>
              <a:ext cx="175613" cy="16350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3F9CA697-D88F-6747-A63B-2917F0115BA6}"/>
                </a:ext>
              </a:extLst>
            </p:cNvPr>
            <p:cNvSpPr/>
            <p:nvPr/>
          </p:nvSpPr>
          <p:spPr>
            <a:xfrm>
              <a:off x="6875247" y="2290264"/>
              <a:ext cx="175613" cy="16350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E514DAED-1772-3845-9F2D-C466F53455BB}"/>
                </a:ext>
              </a:extLst>
            </p:cNvPr>
            <p:cNvSpPr txBox="1"/>
            <p:nvPr/>
          </p:nvSpPr>
          <p:spPr>
            <a:xfrm>
              <a:off x="6392812" y="2233515"/>
              <a:ext cx="5106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..4..</a:t>
              </a:r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CB232B88-D2F2-6247-83B3-EF0BABEB0EDD}"/>
                </a:ext>
              </a:extLst>
            </p:cNvPr>
            <p:cNvSpPr txBox="1"/>
            <p:nvPr/>
          </p:nvSpPr>
          <p:spPr>
            <a:xfrm>
              <a:off x="5474269" y="1995297"/>
              <a:ext cx="10326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Spine</a:t>
              </a:r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C0E138A5-6A61-6342-8EC2-CE5BF6A58203}"/>
                </a:ext>
              </a:extLst>
            </p:cNvPr>
            <p:cNvSpPr/>
            <p:nvPr/>
          </p:nvSpPr>
          <p:spPr>
            <a:xfrm>
              <a:off x="6191971" y="1874517"/>
              <a:ext cx="175613" cy="16350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097D6F3A-6302-1446-9159-B4A3C6F1A050}"/>
                </a:ext>
              </a:extLst>
            </p:cNvPr>
            <p:cNvSpPr/>
            <p:nvPr/>
          </p:nvSpPr>
          <p:spPr>
            <a:xfrm>
              <a:off x="6538825" y="1874517"/>
              <a:ext cx="175613" cy="16350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30FC9DCD-19B7-EA44-A28E-34526AF0D8EF}"/>
                </a:ext>
              </a:extLst>
            </p:cNvPr>
            <p:cNvSpPr txBox="1"/>
            <p:nvPr/>
          </p:nvSpPr>
          <p:spPr>
            <a:xfrm>
              <a:off x="7049505" y="2522019"/>
              <a:ext cx="1273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4x16 downlinks</a:t>
              </a:r>
            </a:p>
          </p:txBody>
        </p: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06D160F2-E56A-924C-B8BC-3A37A7A5FC94}"/>
                </a:ext>
              </a:extLst>
            </p:cNvPr>
            <p:cNvCxnSpPr>
              <a:cxnSpLocks/>
              <a:stCxn id="282" idx="0"/>
              <a:endCxn id="287" idx="2"/>
            </p:cNvCxnSpPr>
            <p:nvPr/>
          </p:nvCxnSpPr>
          <p:spPr>
            <a:xfrm flipV="1">
              <a:off x="6016358" y="2038019"/>
              <a:ext cx="263420" cy="252245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C6FE414D-6598-5D4B-A1BE-1DF712074AD7}"/>
                </a:ext>
              </a:extLst>
            </p:cNvPr>
            <p:cNvCxnSpPr>
              <a:cxnSpLocks/>
              <a:stCxn id="282" idx="0"/>
              <a:endCxn id="288" idx="2"/>
            </p:cNvCxnSpPr>
            <p:nvPr/>
          </p:nvCxnSpPr>
          <p:spPr>
            <a:xfrm flipV="1">
              <a:off x="6016358" y="2038019"/>
              <a:ext cx="610274" cy="252245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CDC095E8-B18C-C641-9CBD-11195F2D2A93}"/>
                </a:ext>
              </a:extLst>
            </p:cNvPr>
            <p:cNvCxnSpPr>
              <a:cxnSpLocks/>
              <a:stCxn id="283" idx="0"/>
              <a:endCxn id="287" idx="2"/>
            </p:cNvCxnSpPr>
            <p:nvPr/>
          </p:nvCxnSpPr>
          <p:spPr>
            <a:xfrm flipV="1">
              <a:off x="6250509" y="2038019"/>
              <a:ext cx="29269" cy="252245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024AA8F3-5050-1347-91E4-ABF71DA6A1A0}"/>
                </a:ext>
              </a:extLst>
            </p:cNvPr>
            <p:cNvCxnSpPr>
              <a:cxnSpLocks/>
              <a:stCxn id="283" idx="0"/>
              <a:endCxn id="288" idx="2"/>
            </p:cNvCxnSpPr>
            <p:nvPr/>
          </p:nvCxnSpPr>
          <p:spPr>
            <a:xfrm flipV="1">
              <a:off x="6250509" y="2038019"/>
              <a:ext cx="376123" cy="252245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C324FEA2-62D8-5943-8D79-A8EBAC117BBB}"/>
                </a:ext>
              </a:extLst>
            </p:cNvPr>
            <p:cNvCxnSpPr>
              <a:cxnSpLocks/>
              <a:stCxn id="287" idx="2"/>
              <a:endCxn id="284" idx="0"/>
            </p:cNvCxnSpPr>
            <p:nvPr/>
          </p:nvCxnSpPr>
          <p:spPr>
            <a:xfrm>
              <a:off x="6279778" y="2038019"/>
              <a:ext cx="683276" cy="252245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5E0AE8DD-2A74-DA48-85C4-FF4614867211}"/>
                </a:ext>
              </a:extLst>
            </p:cNvPr>
            <p:cNvCxnSpPr>
              <a:cxnSpLocks/>
              <a:stCxn id="288" idx="2"/>
              <a:endCxn id="284" idx="0"/>
            </p:cNvCxnSpPr>
            <p:nvPr/>
          </p:nvCxnSpPr>
          <p:spPr>
            <a:xfrm>
              <a:off x="6626632" y="2038019"/>
              <a:ext cx="336422" cy="252245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46100756-325B-FD4B-8E59-577594D66130}"/>
                </a:ext>
              </a:extLst>
            </p:cNvPr>
            <p:cNvSpPr txBox="1"/>
            <p:nvPr/>
          </p:nvSpPr>
          <p:spPr>
            <a:xfrm>
              <a:off x="7050557" y="1913191"/>
              <a:ext cx="1273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2x32 downlinks</a:t>
              </a:r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F7241FA9-34A5-004F-8470-687DB4E67F31}"/>
                </a:ext>
              </a:extLst>
            </p:cNvPr>
            <p:cNvSpPr/>
            <p:nvPr/>
          </p:nvSpPr>
          <p:spPr>
            <a:xfrm>
              <a:off x="4971087" y="3803221"/>
              <a:ext cx="3178253" cy="2299400"/>
            </a:xfrm>
            <a:prstGeom prst="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50DB2064-A5B6-2141-9A26-EF5B8779D5EF}"/>
                </a:ext>
              </a:extLst>
            </p:cNvPr>
            <p:cNvSpPr/>
            <p:nvPr/>
          </p:nvSpPr>
          <p:spPr>
            <a:xfrm>
              <a:off x="8649152" y="1706535"/>
              <a:ext cx="2714178" cy="803979"/>
            </a:xfrm>
            <a:prstGeom prst="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3CDB1103-2042-0C4C-A156-63251E9EC9CD}"/>
                </a:ext>
              </a:extLst>
            </p:cNvPr>
            <p:cNvSpPr/>
            <p:nvPr/>
          </p:nvSpPr>
          <p:spPr>
            <a:xfrm>
              <a:off x="9129577" y="2290264"/>
              <a:ext cx="175613" cy="16350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77103E10-12BC-BF43-9761-B105EE61F9C3}"/>
                </a:ext>
              </a:extLst>
            </p:cNvPr>
            <p:cNvSpPr/>
            <p:nvPr/>
          </p:nvSpPr>
          <p:spPr>
            <a:xfrm>
              <a:off x="9363728" y="2290264"/>
              <a:ext cx="175613" cy="16350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912DDD6C-425E-3B49-A782-35C6F3C663E2}"/>
                </a:ext>
              </a:extLst>
            </p:cNvPr>
            <p:cNvSpPr/>
            <p:nvPr/>
          </p:nvSpPr>
          <p:spPr>
            <a:xfrm>
              <a:off x="10076273" y="2290264"/>
              <a:ext cx="175613" cy="16350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4E4E92F9-FF53-6047-A8C1-01BEA0F7E91C}"/>
                </a:ext>
              </a:extLst>
            </p:cNvPr>
            <p:cNvSpPr txBox="1"/>
            <p:nvPr/>
          </p:nvSpPr>
          <p:spPr>
            <a:xfrm>
              <a:off x="9593838" y="2233515"/>
              <a:ext cx="5106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..4..</a:t>
              </a:r>
            </a:p>
          </p:txBody>
        </p: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C150AE3D-C635-8649-9F81-E89AFD4EC979}"/>
                </a:ext>
              </a:extLst>
            </p:cNvPr>
            <p:cNvSpPr txBox="1"/>
            <p:nvPr/>
          </p:nvSpPr>
          <p:spPr>
            <a:xfrm>
              <a:off x="8675295" y="1995297"/>
              <a:ext cx="10326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Spine</a:t>
              </a:r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A4247841-CA25-0D43-9DA4-E8706C2FC6D5}"/>
                </a:ext>
              </a:extLst>
            </p:cNvPr>
            <p:cNvSpPr/>
            <p:nvPr/>
          </p:nvSpPr>
          <p:spPr>
            <a:xfrm>
              <a:off x="9392997" y="1874517"/>
              <a:ext cx="175613" cy="16350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57A8960F-725B-3448-BA0B-FD2DEB8CB253}"/>
                </a:ext>
              </a:extLst>
            </p:cNvPr>
            <p:cNvSpPr/>
            <p:nvPr/>
          </p:nvSpPr>
          <p:spPr>
            <a:xfrm>
              <a:off x="9739851" y="1874517"/>
              <a:ext cx="175613" cy="16350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17283C99-65F8-D94A-93C6-7A5392B6C6B8}"/>
                </a:ext>
              </a:extLst>
            </p:cNvPr>
            <p:cNvSpPr txBox="1"/>
            <p:nvPr/>
          </p:nvSpPr>
          <p:spPr>
            <a:xfrm>
              <a:off x="10231745" y="2505548"/>
              <a:ext cx="1273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4x16 downlinks</a:t>
              </a:r>
            </a:p>
          </p:txBody>
        </p: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5838B17F-BA6E-E54F-8380-6F4DE71AD7C9}"/>
                </a:ext>
              </a:extLst>
            </p:cNvPr>
            <p:cNvCxnSpPr>
              <a:cxnSpLocks/>
              <a:stCxn id="299" idx="0"/>
              <a:endCxn id="304" idx="2"/>
            </p:cNvCxnSpPr>
            <p:nvPr/>
          </p:nvCxnSpPr>
          <p:spPr>
            <a:xfrm flipV="1">
              <a:off x="9217384" y="2038019"/>
              <a:ext cx="263420" cy="252245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85BF4A33-94A7-0C40-B6B4-265E8F2A4E9A}"/>
                </a:ext>
              </a:extLst>
            </p:cNvPr>
            <p:cNvCxnSpPr>
              <a:cxnSpLocks/>
              <a:stCxn id="299" idx="0"/>
              <a:endCxn id="305" idx="2"/>
            </p:cNvCxnSpPr>
            <p:nvPr/>
          </p:nvCxnSpPr>
          <p:spPr>
            <a:xfrm flipV="1">
              <a:off x="9217384" y="2038019"/>
              <a:ext cx="610274" cy="252245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4CC5A7B4-C3BA-6F4B-84D4-23D6C3B8A975}"/>
                </a:ext>
              </a:extLst>
            </p:cNvPr>
            <p:cNvCxnSpPr>
              <a:cxnSpLocks/>
              <a:stCxn id="300" idx="0"/>
              <a:endCxn id="304" idx="2"/>
            </p:cNvCxnSpPr>
            <p:nvPr/>
          </p:nvCxnSpPr>
          <p:spPr>
            <a:xfrm flipV="1">
              <a:off x="9451535" y="2038019"/>
              <a:ext cx="29269" cy="252245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F83A5CE6-AF7C-3B40-88AB-D842FD57AC22}"/>
                </a:ext>
              </a:extLst>
            </p:cNvPr>
            <p:cNvCxnSpPr>
              <a:cxnSpLocks/>
              <a:stCxn id="300" idx="0"/>
              <a:endCxn id="305" idx="2"/>
            </p:cNvCxnSpPr>
            <p:nvPr/>
          </p:nvCxnSpPr>
          <p:spPr>
            <a:xfrm flipV="1">
              <a:off x="9451535" y="2038019"/>
              <a:ext cx="376123" cy="252245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4782C711-7156-8942-8CAA-AB3C90E4EBEC}"/>
                </a:ext>
              </a:extLst>
            </p:cNvPr>
            <p:cNvCxnSpPr>
              <a:cxnSpLocks/>
              <a:stCxn id="304" idx="2"/>
              <a:endCxn id="301" idx="0"/>
            </p:cNvCxnSpPr>
            <p:nvPr/>
          </p:nvCxnSpPr>
          <p:spPr>
            <a:xfrm>
              <a:off x="9480804" y="2038019"/>
              <a:ext cx="683276" cy="252245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D7CF4ED8-8FF4-224F-AB61-C3C193D34F40}"/>
                </a:ext>
              </a:extLst>
            </p:cNvPr>
            <p:cNvCxnSpPr>
              <a:cxnSpLocks/>
              <a:stCxn id="305" idx="2"/>
              <a:endCxn id="301" idx="0"/>
            </p:cNvCxnSpPr>
            <p:nvPr/>
          </p:nvCxnSpPr>
          <p:spPr>
            <a:xfrm>
              <a:off x="9827658" y="2038019"/>
              <a:ext cx="336422" cy="252245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3980A855-EAAF-CB45-9053-5883EFD5F2DD}"/>
                </a:ext>
              </a:extLst>
            </p:cNvPr>
            <p:cNvSpPr txBox="1"/>
            <p:nvPr/>
          </p:nvSpPr>
          <p:spPr>
            <a:xfrm>
              <a:off x="10251583" y="1913191"/>
              <a:ext cx="1273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2x32 downlinks</a:t>
              </a:r>
            </a:p>
          </p:txBody>
        </p:sp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CD8EFCA2-BBC5-7846-9E25-4C3D1603E51B}"/>
                </a:ext>
              </a:extLst>
            </p:cNvPr>
            <p:cNvSpPr/>
            <p:nvPr/>
          </p:nvSpPr>
          <p:spPr>
            <a:xfrm>
              <a:off x="8719983" y="3888971"/>
              <a:ext cx="2989571" cy="785943"/>
            </a:xfrm>
            <a:prstGeom prst="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8FFC66AC-12C5-5740-99FF-50E083280607}"/>
                </a:ext>
              </a:extLst>
            </p:cNvPr>
            <p:cNvSpPr/>
            <p:nvPr/>
          </p:nvSpPr>
          <p:spPr>
            <a:xfrm>
              <a:off x="9268506" y="5323033"/>
              <a:ext cx="175613" cy="16350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EED4D5CF-0F41-5043-A83F-7D4DBE5BC861}"/>
                </a:ext>
              </a:extLst>
            </p:cNvPr>
            <p:cNvSpPr/>
            <p:nvPr/>
          </p:nvSpPr>
          <p:spPr>
            <a:xfrm>
              <a:off x="9509249" y="4373588"/>
              <a:ext cx="175613" cy="163502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F46D237B-B1F3-A044-8B2B-8F3895258B25}"/>
                </a:ext>
              </a:extLst>
            </p:cNvPr>
            <p:cNvSpPr/>
            <p:nvPr/>
          </p:nvSpPr>
          <p:spPr>
            <a:xfrm>
              <a:off x="9743400" y="4373588"/>
              <a:ext cx="175613" cy="163502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>
              <a:extLst>
                <a:ext uri="{FF2B5EF4-FFF2-40B4-BE49-F238E27FC236}">
                  <a16:creationId xmlns:a16="http://schemas.microsoft.com/office/drawing/2014/main" id="{57F8E9CB-8A80-354E-8DCC-F19369B4CC3B}"/>
                </a:ext>
              </a:extLst>
            </p:cNvPr>
            <p:cNvSpPr/>
            <p:nvPr/>
          </p:nvSpPr>
          <p:spPr>
            <a:xfrm>
              <a:off x="10455945" y="4373588"/>
              <a:ext cx="175613" cy="163502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TextBox 318">
              <a:extLst>
                <a:ext uri="{FF2B5EF4-FFF2-40B4-BE49-F238E27FC236}">
                  <a16:creationId xmlns:a16="http://schemas.microsoft.com/office/drawing/2014/main" id="{0B28492C-7980-234D-8451-624D3D3BD8CA}"/>
                </a:ext>
              </a:extLst>
            </p:cNvPr>
            <p:cNvSpPr txBox="1"/>
            <p:nvPr/>
          </p:nvSpPr>
          <p:spPr>
            <a:xfrm>
              <a:off x="9973510" y="4316839"/>
              <a:ext cx="5106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..4..</a:t>
              </a:r>
            </a:p>
          </p:txBody>
        </p:sp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C1071CD2-F1DC-854B-98FC-471EB9B8C4AB}"/>
                </a:ext>
              </a:extLst>
            </p:cNvPr>
            <p:cNvSpPr txBox="1"/>
            <p:nvPr/>
          </p:nvSpPr>
          <p:spPr>
            <a:xfrm>
              <a:off x="10013347" y="5251924"/>
              <a:ext cx="4915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..8..</a:t>
              </a:r>
            </a:p>
          </p:txBody>
        </p: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20AECA47-1971-DF44-9F3B-C9A9945D059A}"/>
                </a:ext>
              </a:extLst>
            </p:cNvPr>
            <p:cNvCxnSpPr>
              <a:stCxn id="315" idx="0"/>
              <a:endCxn id="316" idx="2"/>
            </p:cNvCxnSpPr>
            <p:nvPr/>
          </p:nvCxnSpPr>
          <p:spPr>
            <a:xfrm flipV="1">
              <a:off x="9356313" y="4537090"/>
              <a:ext cx="240743" cy="785943"/>
            </a:xfrm>
            <a:prstGeom prst="line">
              <a:avLst/>
            </a:prstGeom>
            <a:ln w="25400" cmpd="dbl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38C5ED60-94C7-1746-9EE9-6FC7BF6E546C}"/>
                </a:ext>
              </a:extLst>
            </p:cNvPr>
            <p:cNvCxnSpPr>
              <a:stCxn id="315" idx="0"/>
              <a:endCxn id="317" idx="2"/>
            </p:cNvCxnSpPr>
            <p:nvPr/>
          </p:nvCxnSpPr>
          <p:spPr>
            <a:xfrm flipV="1">
              <a:off x="9356313" y="4537090"/>
              <a:ext cx="474894" cy="785943"/>
            </a:xfrm>
            <a:prstGeom prst="line">
              <a:avLst/>
            </a:prstGeom>
            <a:ln w="25400" cmpd="dbl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069C6627-0816-BB49-9C4B-219259E608DE}"/>
                </a:ext>
              </a:extLst>
            </p:cNvPr>
            <p:cNvCxnSpPr>
              <a:stCxn id="315" idx="0"/>
              <a:endCxn id="318" idx="2"/>
            </p:cNvCxnSpPr>
            <p:nvPr/>
          </p:nvCxnSpPr>
          <p:spPr>
            <a:xfrm flipV="1">
              <a:off x="9356313" y="4537090"/>
              <a:ext cx="1187439" cy="785943"/>
            </a:xfrm>
            <a:prstGeom prst="line">
              <a:avLst/>
            </a:prstGeom>
            <a:ln w="25400" cmpd="dbl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7F58E1C5-40BA-0143-9F84-116AB9E38508}"/>
                </a:ext>
              </a:extLst>
            </p:cNvPr>
            <p:cNvCxnSpPr>
              <a:cxnSpLocks/>
              <a:stCxn id="380" idx="0"/>
              <a:endCxn id="316" idx="2"/>
            </p:cNvCxnSpPr>
            <p:nvPr/>
          </p:nvCxnSpPr>
          <p:spPr>
            <a:xfrm flipH="1" flipV="1">
              <a:off x="9597056" y="4537090"/>
              <a:ext cx="79960" cy="785943"/>
            </a:xfrm>
            <a:prstGeom prst="line">
              <a:avLst/>
            </a:prstGeom>
            <a:ln w="25400" cmpd="dbl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43AC9ADC-0DCA-4642-88B3-585F696CD680}"/>
                </a:ext>
              </a:extLst>
            </p:cNvPr>
            <p:cNvCxnSpPr>
              <a:cxnSpLocks/>
              <a:stCxn id="380" idx="0"/>
              <a:endCxn id="317" idx="2"/>
            </p:cNvCxnSpPr>
            <p:nvPr/>
          </p:nvCxnSpPr>
          <p:spPr>
            <a:xfrm flipV="1">
              <a:off x="9677016" y="4537090"/>
              <a:ext cx="154191" cy="785943"/>
            </a:xfrm>
            <a:prstGeom prst="line">
              <a:avLst/>
            </a:prstGeom>
            <a:ln w="25400" cmpd="dbl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00DA2CD0-8DEB-2248-9040-0066BE7FDAFE}"/>
                </a:ext>
              </a:extLst>
            </p:cNvPr>
            <p:cNvCxnSpPr>
              <a:cxnSpLocks/>
              <a:stCxn id="380" idx="0"/>
              <a:endCxn id="318" idx="2"/>
            </p:cNvCxnSpPr>
            <p:nvPr/>
          </p:nvCxnSpPr>
          <p:spPr>
            <a:xfrm flipV="1">
              <a:off x="9677016" y="4537090"/>
              <a:ext cx="866736" cy="785943"/>
            </a:xfrm>
            <a:prstGeom prst="line">
              <a:avLst/>
            </a:prstGeom>
            <a:ln w="25400" cmpd="dbl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31B8A9E0-49D9-7142-BC4A-4A5681AC44C8}"/>
                </a:ext>
              </a:extLst>
            </p:cNvPr>
            <p:cNvCxnSpPr>
              <a:cxnSpLocks/>
              <a:stCxn id="376" idx="0"/>
              <a:endCxn id="316" idx="2"/>
            </p:cNvCxnSpPr>
            <p:nvPr/>
          </p:nvCxnSpPr>
          <p:spPr>
            <a:xfrm flipH="1" flipV="1">
              <a:off x="9597056" y="4537090"/>
              <a:ext cx="1274175" cy="785943"/>
            </a:xfrm>
            <a:prstGeom prst="line">
              <a:avLst/>
            </a:prstGeom>
            <a:ln w="25400" cmpd="dbl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093E1B55-0850-F846-BF6B-55243F489AD3}"/>
                </a:ext>
              </a:extLst>
            </p:cNvPr>
            <p:cNvCxnSpPr>
              <a:cxnSpLocks/>
              <a:stCxn id="376" idx="0"/>
              <a:endCxn id="317" idx="2"/>
            </p:cNvCxnSpPr>
            <p:nvPr/>
          </p:nvCxnSpPr>
          <p:spPr>
            <a:xfrm flipH="1" flipV="1">
              <a:off x="9831207" y="4537090"/>
              <a:ext cx="1040024" cy="785943"/>
            </a:xfrm>
            <a:prstGeom prst="line">
              <a:avLst/>
            </a:prstGeom>
            <a:ln w="25400" cmpd="dbl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C70AD965-4297-384D-8DA0-26178828BB44}"/>
                </a:ext>
              </a:extLst>
            </p:cNvPr>
            <p:cNvCxnSpPr>
              <a:cxnSpLocks/>
              <a:stCxn id="376" idx="0"/>
              <a:endCxn id="318" idx="2"/>
            </p:cNvCxnSpPr>
            <p:nvPr/>
          </p:nvCxnSpPr>
          <p:spPr>
            <a:xfrm flipH="1" flipV="1">
              <a:off x="10543752" y="4537090"/>
              <a:ext cx="327479" cy="785943"/>
            </a:xfrm>
            <a:prstGeom prst="line">
              <a:avLst/>
            </a:prstGeom>
            <a:ln w="25400" cmpd="dbl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74B39207-9FE4-484A-9871-4ACC5D903B1B}"/>
                </a:ext>
              </a:extLst>
            </p:cNvPr>
            <p:cNvCxnSpPr>
              <a:cxnSpLocks/>
            </p:cNvCxnSpPr>
            <p:nvPr/>
          </p:nvCxnSpPr>
          <p:spPr>
            <a:xfrm>
              <a:off x="9332851" y="548653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31E1405C-7D07-1440-AADA-D78DE8F459DD}"/>
                </a:ext>
              </a:extLst>
            </p:cNvPr>
            <p:cNvCxnSpPr/>
            <p:nvPr/>
          </p:nvCxnSpPr>
          <p:spPr>
            <a:xfrm>
              <a:off x="9281377" y="548653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727CF4AC-D2AD-4E43-9045-B74332A3D8A9}"/>
                </a:ext>
              </a:extLst>
            </p:cNvPr>
            <p:cNvCxnSpPr/>
            <p:nvPr/>
          </p:nvCxnSpPr>
          <p:spPr>
            <a:xfrm>
              <a:off x="9376754" y="548653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3" name="Group 332">
              <a:extLst>
                <a:ext uri="{FF2B5EF4-FFF2-40B4-BE49-F238E27FC236}">
                  <a16:creationId xmlns:a16="http://schemas.microsoft.com/office/drawing/2014/main" id="{6553643F-A862-3B40-B1A1-A2F9878BD59A}"/>
                </a:ext>
              </a:extLst>
            </p:cNvPr>
            <p:cNvGrpSpPr/>
            <p:nvPr/>
          </p:nvGrpSpPr>
          <p:grpSpPr>
            <a:xfrm>
              <a:off x="9589209" y="5323033"/>
              <a:ext cx="175613" cy="356594"/>
              <a:chOff x="1999365" y="4023280"/>
              <a:chExt cx="175613" cy="356594"/>
            </a:xfrm>
          </p:grpSpPr>
          <p:sp>
            <p:nvSpPr>
              <p:cNvPr id="380" name="Rectangle 379">
                <a:extLst>
                  <a:ext uri="{FF2B5EF4-FFF2-40B4-BE49-F238E27FC236}">
                    <a16:creationId xmlns:a16="http://schemas.microsoft.com/office/drawing/2014/main" id="{B8601725-14A5-5B48-B2F8-1CB4D2C44C48}"/>
                  </a:ext>
                </a:extLst>
              </p:cNvPr>
              <p:cNvSpPr/>
              <p:nvPr/>
            </p:nvSpPr>
            <p:spPr>
              <a:xfrm>
                <a:off x="1999365" y="4023280"/>
                <a:ext cx="175613" cy="163502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1" name="Straight Connector 380">
                <a:extLst>
                  <a:ext uri="{FF2B5EF4-FFF2-40B4-BE49-F238E27FC236}">
                    <a16:creationId xmlns:a16="http://schemas.microsoft.com/office/drawing/2014/main" id="{4560111E-9DF2-ED49-9C5F-5C6E6D690C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3710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>
                <a:extLst>
                  <a:ext uri="{FF2B5EF4-FFF2-40B4-BE49-F238E27FC236}">
                    <a16:creationId xmlns:a16="http://schemas.microsoft.com/office/drawing/2014/main" id="{C2129E85-DF1D-FC40-8800-9129093686F0}"/>
                  </a:ext>
                </a:extLst>
              </p:cNvPr>
              <p:cNvCxnSpPr/>
              <p:nvPr/>
            </p:nvCxnSpPr>
            <p:spPr>
              <a:xfrm>
                <a:off x="2012236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>
                <a:extLst>
                  <a:ext uri="{FF2B5EF4-FFF2-40B4-BE49-F238E27FC236}">
                    <a16:creationId xmlns:a16="http://schemas.microsoft.com/office/drawing/2014/main" id="{5FB6E6FC-7100-C040-9C8D-F1D1060141A9}"/>
                  </a:ext>
                </a:extLst>
              </p:cNvPr>
              <p:cNvCxnSpPr/>
              <p:nvPr/>
            </p:nvCxnSpPr>
            <p:spPr>
              <a:xfrm>
                <a:off x="2107613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id="{C3447CA2-9310-C544-9F7F-E9FE9F06B8EC}"/>
                </a:ext>
              </a:extLst>
            </p:cNvPr>
            <p:cNvGrpSpPr/>
            <p:nvPr/>
          </p:nvGrpSpPr>
          <p:grpSpPr>
            <a:xfrm>
              <a:off x="10783424" y="5323033"/>
              <a:ext cx="175613" cy="356594"/>
              <a:chOff x="1999365" y="4023280"/>
              <a:chExt cx="175613" cy="356594"/>
            </a:xfrm>
          </p:grpSpPr>
          <p:sp>
            <p:nvSpPr>
              <p:cNvPr id="376" name="Rectangle 375">
                <a:extLst>
                  <a:ext uri="{FF2B5EF4-FFF2-40B4-BE49-F238E27FC236}">
                    <a16:creationId xmlns:a16="http://schemas.microsoft.com/office/drawing/2014/main" id="{335C2C59-18A5-334D-BFD5-C16E2B9F0061}"/>
                  </a:ext>
                </a:extLst>
              </p:cNvPr>
              <p:cNvSpPr/>
              <p:nvPr/>
            </p:nvSpPr>
            <p:spPr>
              <a:xfrm>
                <a:off x="1999365" y="4023280"/>
                <a:ext cx="175613" cy="163502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7" name="Straight Connector 376">
                <a:extLst>
                  <a:ext uri="{FF2B5EF4-FFF2-40B4-BE49-F238E27FC236}">
                    <a16:creationId xmlns:a16="http://schemas.microsoft.com/office/drawing/2014/main" id="{82987DB1-5FD7-6E46-895A-29BC9F5593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3710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Connector 377">
                <a:extLst>
                  <a:ext uri="{FF2B5EF4-FFF2-40B4-BE49-F238E27FC236}">
                    <a16:creationId xmlns:a16="http://schemas.microsoft.com/office/drawing/2014/main" id="{3286F1AA-2054-334C-905F-BCC4603D838B}"/>
                  </a:ext>
                </a:extLst>
              </p:cNvPr>
              <p:cNvCxnSpPr/>
              <p:nvPr/>
            </p:nvCxnSpPr>
            <p:spPr>
              <a:xfrm>
                <a:off x="2012236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>
                <a:extLst>
                  <a:ext uri="{FF2B5EF4-FFF2-40B4-BE49-F238E27FC236}">
                    <a16:creationId xmlns:a16="http://schemas.microsoft.com/office/drawing/2014/main" id="{EA981018-03DD-3A4D-B267-9A1BD45A3236}"/>
                  </a:ext>
                </a:extLst>
              </p:cNvPr>
              <p:cNvCxnSpPr/>
              <p:nvPr/>
            </p:nvCxnSpPr>
            <p:spPr>
              <a:xfrm>
                <a:off x="2107613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32AB28EE-1084-7149-BA00-23D5DCEE7E93}"/>
                </a:ext>
              </a:extLst>
            </p:cNvPr>
            <p:cNvSpPr txBox="1"/>
            <p:nvPr/>
          </p:nvSpPr>
          <p:spPr>
            <a:xfrm>
              <a:off x="8920330" y="5728309"/>
              <a:ext cx="2322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To Campus/WAN</a:t>
              </a:r>
            </a:p>
          </p:txBody>
        </p:sp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99B6A6FD-EB43-A74A-A75E-9116BCAAA232}"/>
                </a:ext>
              </a:extLst>
            </p:cNvPr>
            <p:cNvSpPr txBox="1"/>
            <p:nvPr/>
          </p:nvSpPr>
          <p:spPr>
            <a:xfrm>
              <a:off x="8679706" y="4072935"/>
              <a:ext cx="10326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Aggregation</a:t>
              </a:r>
            </a:p>
          </p:txBody>
        </p:sp>
        <p:sp>
          <p:nvSpPr>
            <p:cNvPr id="337" name="TextBox 336">
              <a:extLst>
                <a:ext uri="{FF2B5EF4-FFF2-40B4-BE49-F238E27FC236}">
                  <a16:creationId xmlns:a16="http://schemas.microsoft.com/office/drawing/2014/main" id="{423D0233-11A3-CB4E-B797-5C0A7927E67C}"/>
                </a:ext>
              </a:extLst>
            </p:cNvPr>
            <p:cNvSpPr txBox="1"/>
            <p:nvPr/>
          </p:nvSpPr>
          <p:spPr>
            <a:xfrm>
              <a:off x="8719983" y="5257619"/>
              <a:ext cx="5940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err="1"/>
                <a:t>ToR</a:t>
              </a:r>
              <a:endParaRPr lang="en-US" sz="1200"/>
            </a:p>
          </p:txBody>
        </p:sp>
        <p:sp>
          <p:nvSpPr>
            <p:cNvPr id="338" name="TextBox 337">
              <a:extLst>
                <a:ext uri="{FF2B5EF4-FFF2-40B4-BE49-F238E27FC236}">
                  <a16:creationId xmlns:a16="http://schemas.microsoft.com/office/drawing/2014/main" id="{ABF4722D-BE8A-074E-9E8A-B8F00C971DC8}"/>
                </a:ext>
              </a:extLst>
            </p:cNvPr>
            <p:cNvSpPr txBox="1"/>
            <p:nvPr/>
          </p:nvSpPr>
          <p:spPr>
            <a:xfrm>
              <a:off x="8949231" y="6102621"/>
              <a:ext cx="2322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4 Campus/WAN blocks</a:t>
              </a:r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0660B8D3-36AD-9D49-8A2F-D137D21C336B}"/>
                </a:ext>
              </a:extLst>
            </p:cNvPr>
            <p:cNvSpPr/>
            <p:nvPr/>
          </p:nvSpPr>
          <p:spPr>
            <a:xfrm>
              <a:off x="9509249" y="3950699"/>
              <a:ext cx="175613" cy="163502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74EA190B-ABBB-D342-BB4A-52D67BC9311C}"/>
                </a:ext>
              </a:extLst>
            </p:cNvPr>
            <p:cNvSpPr/>
            <p:nvPr/>
          </p:nvSpPr>
          <p:spPr>
            <a:xfrm>
              <a:off x="9743400" y="3950699"/>
              <a:ext cx="175613" cy="163502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C80FEA3A-13B2-E24D-B421-DDEFAE46041E}"/>
                </a:ext>
              </a:extLst>
            </p:cNvPr>
            <p:cNvSpPr/>
            <p:nvPr/>
          </p:nvSpPr>
          <p:spPr>
            <a:xfrm>
              <a:off x="10455945" y="3950699"/>
              <a:ext cx="175613" cy="163502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FBC63BE3-9E9F-CE45-A7EF-91944005BABA}"/>
                </a:ext>
              </a:extLst>
            </p:cNvPr>
            <p:cNvSpPr txBox="1"/>
            <p:nvPr/>
          </p:nvSpPr>
          <p:spPr>
            <a:xfrm>
              <a:off x="10609239" y="4350512"/>
              <a:ext cx="1273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4x16 downlinks</a:t>
              </a:r>
            </a:p>
          </p:txBody>
        </p: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4F747747-FFF4-F646-8174-58CEAE3D9560}"/>
                </a:ext>
              </a:extLst>
            </p:cNvPr>
            <p:cNvCxnSpPr>
              <a:cxnSpLocks/>
              <a:stCxn id="339" idx="2"/>
              <a:endCxn id="316" idx="0"/>
            </p:cNvCxnSpPr>
            <p:nvPr/>
          </p:nvCxnSpPr>
          <p:spPr>
            <a:xfrm>
              <a:off x="9597056" y="4114201"/>
              <a:ext cx="0" cy="259387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C146C88D-4387-B643-9871-1C9556F8B1CA}"/>
                </a:ext>
              </a:extLst>
            </p:cNvPr>
            <p:cNvCxnSpPr>
              <a:cxnSpLocks/>
              <a:stCxn id="316" idx="0"/>
              <a:endCxn id="340" idx="2"/>
            </p:cNvCxnSpPr>
            <p:nvPr/>
          </p:nvCxnSpPr>
          <p:spPr>
            <a:xfrm flipV="1">
              <a:off x="9597056" y="4114201"/>
              <a:ext cx="234151" cy="259387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0C1C96B4-E7EF-2642-BE0F-695C6B20825B}"/>
                </a:ext>
              </a:extLst>
            </p:cNvPr>
            <p:cNvCxnSpPr>
              <a:cxnSpLocks/>
              <a:stCxn id="316" idx="0"/>
              <a:endCxn id="341" idx="2"/>
            </p:cNvCxnSpPr>
            <p:nvPr/>
          </p:nvCxnSpPr>
          <p:spPr>
            <a:xfrm flipV="1">
              <a:off x="9597056" y="4114201"/>
              <a:ext cx="946696" cy="259387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047B3FB3-953B-464F-B596-D474FD289F3A}"/>
                </a:ext>
              </a:extLst>
            </p:cNvPr>
            <p:cNvCxnSpPr>
              <a:cxnSpLocks/>
              <a:stCxn id="317" idx="0"/>
              <a:endCxn id="339" idx="2"/>
            </p:cNvCxnSpPr>
            <p:nvPr/>
          </p:nvCxnSpPr>
          <p:spPr>
            <a:xfrm flipH="1" flipV="1">
              <a:off x="9597056" y="4114201"/>
              <a:ext cx="234151" cy="259387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74EB4EF5-D7E1-3D4D-8B19-6ABCC150834F}"/>
                </a:ext>
              </a:extLst>
            </p:cNvPr>
            <p:cNvCxnSpPr>
              <a:cxnSpLocks/>
              <a:stCxn id="317" idx="0"/>
              <a:endCxn id="340" idx="2"/>
            </p:cNvCxnSpPr>
            <p:nvPr/>
          </p:nvCxnSpPr>
          <p:spPr>
            <a:xfrm flipV="1">
              <a:off x="9831207" y="4114201"/>
              <a:ext cx="0" cy="259387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ECD7B5CE-D5BE-0447-886A-504249FB5817}"/>
                </a:ext>
              </a:extLst>
            </p:cNvPr>
            <p:cNvCxnSpPr>
              <a:cxnSpLocks/>
              <a:stCxn id="317" idx="0"/>
              <a:endCxn id="341" idx="2"/>
            </p:cNvCxnSpPr>
            <p:nvPr/>
          </p:nvCxnSpPr>
          <p:spPr>
            <a:xfrm flipV="1">
              <a:off x="9831207" y="4114201"/>
              <a:ext cx="712545" cy="259387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79870727-B156-C740-A2C0-8D96C94EA26B}"/>
                </a:ext>
              </a:extLst>
            </p:cNvPr>
            <p:cNvCxnSpPr>
              <a:cxnSpLocks/>
              <a:stCxn id="340" idx="2"/>
              <a:endCxn id="318" idx="0"/>
            </p:cNvCxnSpPr>
            <p:nvPr/>
          </p:nvCxnSpPr>
          <p:spPr>
            <a:xfrm>
              <a:off x="9831207" y="4114201"/>
              <a:ext cx="712545" cy="259387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31CCCD93-B23E-A341-8F5E-27FD964EDB7B}"/>
                </a:ext>
              </a:extLst>
            </p:cNvPr>
            <p:cNvCxnSpPr>
              <a:cxnSpLocks/>
              <a:stCxn id="339" idx="2"/>
              <a:endCxn id="318" idx="0"/>
            </p:cNvCxnSpPr>
            <p:nvPr/>
          </p:nvCxnSpPr>
          <p:spPr>
            <a:xfrm>
              <a:off x="9597056" y="4114201"/>
              <a:ext cx="946696" cy="259387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C8EC24B8-841D-FC42-B272-30CD73B1C527}"/>
                </a:ext>
              </a:extLst>
            </p:cNvPr>
            <p:cNvCxnSpPr>
              <a:cxnSpLocks/>
              <a:stCxn id="341" idx="2"/>
              <a:endCxn id="318" idx="0"/>
            </p:cNvCxnSpPr>
            <p:nvPr/>
          </p:nvCxnSpPr>
          <p:spPr>
            <a:xfrm>
              <a:off x="10543752" y="4114201"/>
              <a:ext cx="0" cy="259387"/>
            </a:xfrm>
            <a:prstGeom prst="line">
              <a:avLst/>
            </a:prstGeom>
            <a:ln w="254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2" name="TextBox 351">
              <a:extLst>
                <a:ext uri="{FF2B5EF4-FFF2-40B4-BE49-F238E27FC236}">
                  <a16:creationId xmlns:a16="http://schemas.microsoft.com/office/drawing/2014/main" id="{0EC1478F-3976-244D-8930-74157392B2B7}"/>
                </a:ext>
              </a:extLst>
            </p:cNvPr>
            <p:cNvSpPr txBox="1"/>
            <p:nvPr/>
          </p:nvSpPr>
          <p:spPr>
            <a:xfrm>
              <a:off x="10508895" y="3554970"/>
              <a:ext cx="1273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4x16 uplinks</a:t>
              </a:r>
            </a:p>
          </p:txBody>
        </p:sp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C1D81FDB-E8B4-4848-8C81-2F19C2C28B49}"/>
                </a:ext>
              </a:extLst>
            </p:cNvPr>
            <p:cNvSpPr/>
            <p:nvPr/>
          </p:nvSpPr>
          <p:spPr>
            <a:xfrm>
              <a:off x="8629073" y="3803219"/>
              <a:ext cx="3178253" cy="2299401"/>
            </a:xfrm>
            <a:prstGeom prst="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724A8F54-7536-2944-9B58-796A099AA0EB}"/>
                </a:ext>
              </a:extLst>
            </p:cNvPr>
            <p:cNvCxnSpPr>
              <a:stCxn id="266" idx="0"/>
              <a:endCxn id="282" idx="2"/>
            </p:cNvCxnSpPr>
            <p:nvPr/>
          </p:nvCxnSpPr>
          <p:spPr>
            <a:xfrm flipV="1">
              <a:off x="5939070" y="2453766"/>
              <a:ext cx="77288" cy="149693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A8F3B883-6FF8-DD40-A47B-99761F44CADD}"/>
                </a:ext>
              </a:extLst>
            </p:cNvPr>
            <p:cNvCxnSpPr>
              <a:stCxn id="266" idx="0"/>
              <a:endCxn id="299" idx="2"/>
            </p:cNvCxnSpPr>
            <p:nvPr/>
          </p:nvCxnSpPr>
          <p:spPr>
            <a:xfrm flipV="1">
              <a:off x="5939070" y="2453766"/>
              <a:ext cx="3278314" cy="149693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883ABBC6-43B7-974B-8299-C8BC9A8B8C9A}"/>
                </a:ext>
              </a:extLst>
            </p:cNvPr>
            <p:cNvCxnSpPr>
              <a:stCxn id="267" idx="0"/>
              <a:endCxn id="283" idx="2"/>
            </p:cNvCxnSpPr>
            <p:nvPr/>
          </p:nvCxnSpPr>
          <p:spPr>
            <a:xfrm flipV="1">
              <a:off x="6173221" y="2453766"/>
              <a:ext cx="77288" cy="149693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70D43823-1936-1146-90CF-6CB5C1DCDC3E}"/>
                </a:ext>
              </a:extLst>
            </p:cNvPr>
            <p:cNvCxnSpPr>
              <a:stCxn id="267" idx="0"/>
              <a:endCxn id="300" idx="2"/>
            </p:cNvCxnSpPr>
            <p:nvPr/>
          </p:nvCxnSpPr>
          <p:spPr>
            <a:xfrm flipV="1">
              <a:off x="6173221" y="2453766"/>
              <a:ext cx="3278314" cy="149693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F6CB22BC-42DD-374F-8764-D4A33AAF97EB}"/>
                </a:ext>
              </a:extLst>
            </p:cNvPr>
            <p:cNvCxnSpPr>
              <a:stCxn id="268" idx="0"/>
              <a:endCxn id="284" idx="2"/>
            </p:cNvCxnSpPr>
            <p:nvPr/>
          </p:nvCxnSpPr>
          <p:spPr>
            <a:xfrm flipV="1">
              <a:off x="6885766" y="2453766"/>
              <a:ext cx="77288" cy="149693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D53EEAD9-AFA0-994E-9638-82B8E5F53902}"/>
                </a:ext>
              </a:extLst>
            </p:cNvPr>
            <p:cNvCxnSpPr>
              <a:stCxn id="268" idx="0"/>
              <a:endCxn id="301" idx="2"/>
            </p:cNvCxnSpPr>
            <p:nvPr/>
          </p:nvCxnSpPr>
          <p:spPr>
            <a:xfrm flipV="1">
              <a:off x="6885766" y="2453766"/>
              <a:ext cx="3278314" cy="149693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F27B1D5A-23E3-F542-B3FA-3BE05AD3F043}"/>
                </a:ext>
              </a:extLst>
            </p:cNvPr>
            <p:cNvCxnSpPr>
              <a:stCxn id="339" idx="0"/>
              <a:endCxn id="282" idx="2"/>
            </p:cNvCxnSpPr>
            <p:nvPr/>
          </p:nvCxnSpPr>
          <p:spPr>
            <a:xfrm flipH="1" flipV="1">
              <a:off x="6016358" y="2453766"/>
              <a:ext cx="3580698" cy="149693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0C6E1A99-DA53-B54D-94A4-9DE6D493B649}"/>
                </a:ext>
              </a:extLst>
            </p:cNvPr>
            <p:cNvCxnSpPr>
              <a:stCxn id="339" idx="0"/>
              <a:endCxn id="299" idx="2"/>
            </p:cNvCxnSpPr>
            <p:nvPr/>
          </p:nvCxnSpPr>
          <p:spPr>
            <a:xfrm flipH="1" flipV="1">
              <a:off x="9217384" y="2453766"/>
              <a:ext cx="379672" cy="149693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30897DC9-283F-7F4F-8986-E7632BC5D60E}"/>
                </a:ext>
              </a:extLst>
            </p:cNvPr>
            <p:cNvCxnSpPr>
              <a:stCxn id="340" idx="0"/>
              <a:endCxn id="283" idx="2"/>
            </p:cNvCxnSpPr>
            <p:nvPr/>
          </p:nvCxnSpPr>
          <p:spPr>
            <a:xfrm flipH="1" flipV="1">
              <a:off x="6250509" y="2453766"/>
              <a:ext cx="3580698" cy="149693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A5700926-6B2F-5D44-A90E-BB2556E63272}"/>
                </a:ext>
              </a:extLst>
            </p:cNvPr>
            <p:cNvCxnSpPr>
              <a:stCxn id="340" idx="0"/>
              <a:endCxn id="300" idx="2"/>
            </p:cNvCxnSpPr>
            <p:nvPr/>
          </p:nvCxnSpPr>
          <p:spPr>
            <a:xfrm flipH="1" flipV="1">
              <a:off x="9451535" y="2453766"/>
              <a:ext cx="379672" cy="149693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33EF3BB7-2C18-E24E-AFC8-AE07D7B0270A}"/>
                </a:ext>
              </a:extLst>
            </p:cNvPr>
            <p:cNvCxnSpPr>
              <a:cxnSpLocks/>
              <a:stCxn id="341" idx="0"/>
              <a:endCxn id="284" idx="2"/>
            </p:cNvCxnSpPr>
            <p:nvPr/>
          </p:nvCxnSpPr>
          <p:spPr>
            <a:xfrm flipH="1" flipV="1">
              <a:off x="6963054" y="2453766"/>
              <a:ext cx="3580698" cy="149693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6938DC32-1837-9440-92BA-2F371AA0B78A}"/>
                </a:ext>
              </a:extLst>
            </p:cNvPr>
            <p:cNvCxnSpPr>
              <a:stCxn id="341" idx="0"/>
              <a:endCxn id="301" idx="2"/>
            </p:cNvCxnSpPr>
            <p:nvPr/>
          </p:nvCxnSpPr>
          <p:spPr>
            <a:xfrm flipH="1" flipV="1">
              <a:off x="10164080" y="2453766"/>
              <a:ext cx="379672" cy="149693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6" name="TextBox 365">
              <a:extLst>
                <a:ext uri="{FF2B5EF4-FFF2-40B4-BE49-F238E27FC236}">
                  <a16:creationId xmlns:a16="http://schemas.microsoft.com/office/drawing/2014/main" id="{EFABD49A-38CB-2946-8DBD-9046DA39CD66}"/>
                </a:ext>
              </a:extLst>
            </p:cNvPr>
            <p:cNvSpPr txBox="1"/>
            <p:nvPr/>
          </p:nvSpPr>
          <p:spPr>
            <a:xfrm>
              <a:off x="8186700" y="2026340"/>
              <a:ext cx="5106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..16..</a:t>
              </a:r>
            </a:p>
          </p:txBody>
        </p:sp>
        <p:sp>
          <p:nvSpPr>
            <p:cNvPr id="367" name="TextBox 366">
              <a:extLst>
                <a:ext uri="{FF2B5EF4-FFF2-40B4-BE49-F238E27FC236}">
                  <a16:creationId xmlns:a16="http://schemas.microsoft.com/office/drawing/2014/main" id="{09D71141-C4E9-F848-8299-45D4004C5BC9}"/>
                </a:ext>
              </a:extLst>
            </p:cNvPr>
            <p:cNvSpPr txBox="1"/>
            <p:nvPr/>
          </p:nvSpPr>
          <p:spPr>
            <a:xfrm>
              <a:off x="8149340" y="4487363"/>
              <a:ext cx="5106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..16..</a:t>
              </a:r>
            </a:p>
          </p:txBody>
        </p:sp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E46B0138-D4D1-044F-A03E-DB258C4C4267}"/>
                </a:ext>
              </a:extLst>
            </p:cNvPr>
            <p:cNvSpPr/>
            <p:nvPr/>
          </p:nvSpPr>
          <p:spPr>
            <a:xfrm>
              <a:off x="4710454" y="1542063"/>
              <a:ext cx="7240642" cy="4962865"/>
            </a:xfrm>
            <a:prstGeom prst="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8C327D96-4412-4647-9773-32452C8752EF}"/>
                </a:ext>
              </a:extLst>
            </p:cNvPr>
            <p:cNvCxnSpPr/>
            <p:nvPr/>
          </p:nvCxnSpPr>
          <p:spPr>
            <a:xfrm>
              <a:off x="5761909" y="5483308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1B3F9B26-566D-4043-A28C-2C8982E3603F}"/>
                </a:ext>
              </a:extLst>
            </p:cNvPr>
            <p:cNvCxnSpPr/>
            <p:nvPr/>
          </p:nvCxnSpPr>
          <p:spPr>
            <a:xfrm>
              <a:off x="6091156" y="548653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4CFC8106-6695-AB45-8877-F851B6002C8C}"/>
                </a:ext>
              </a:extLst>
            </p:cNvPr>
            <p:cNvCxnSpPr/>
            <p:nvPr/>
          </p:nvCxnSpPr>
          <p:spPr>
            <a:xfrm>
              <a:off x="7282127" y="548653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19ED052B-3AE5-4347-9219-5153D3F20AE2}"/>
                </a:ext>
              </a:extLst>
            </p:cNvPr>
            <p:cNvCxnSpPr/>
            <p:nvPr/>
          </p:nvCxnSpPr>
          <p:spPr>
            <a:xfrm>
              <a:off x="9427322" y="548653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66224052-1E7D-3F46-9D1E-BD852CF7BAE8}"/>
                </a:ext>
              </a:extLst>
            </p:cNvPr>
            <p:cNvCxnSpPr/>
            <p:nvPr/>
          </p:nvCxnSpPr>
          <p:spPr>
            <a:xfrm>
              <a:off x="10945785" y="548653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2584E315-A523-E34D-8C8D-43785F699692}"/>
                </a:ext>
              </a:extLst>
            </p:cNvPr>
            <p:cNvCxnSpPr/>
            <p:nvPr/>
          </p:nvCxnSpPr>
          <p:spPr>
            <a:xfrm>
              <a:off x="9749024" y="548653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5" name="TextBox 374">
              <a:extLst>
                <a:ext uri="{FF2B5EF4-FFF2-40B4-BE49-F238E27FC236}">
                  <a16:creationId xmlns:a16="http://schemas.microsoft.com/office/drawing/2014/main" id="{A9358B49-52C4-FB4C-81C7-3E40CFAFD2A5}"/>
                </a:ext>
              </a:extLst>
            </p:cNvPr>
            <p:cNvSpPr txBox="1"/>
            <p:nvPr/>
          </p:nvSpPr>
          <p:spPr>
            <a:xfrm>
              <a:off x="7351575" y="6529152"/>
              <a:ext cx="2322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~3840 servers in one block</a:t>
              </a:r>
            </a:p>
          </p:txBody>
        </p:sp>
      </p:grpSp>
      <p:cxnSp>
        <p:nvCxnSpPr>
          <p:cNvPr id="392" name="Straight Arrow Connector 391">
            <a:extLst>
              <a:ext uri="{FF2B5EF4-FFF2-40B4-BE49-F238E27FC236}">
                <a16:creationId xmlns:a16="http://schemas.microsoft.com/office/drawing/2014/main" id="{2B3BB165-3F1C-8441-AABD-0F34AE226C8C}"/>
              </a:ext>
            </a:extLst>
          </p:cNvPr>
          <p:cNvCxnSpPr>
            <a:cxnSpLocks/>
          </p:cNvCxnSpPr>
          <p:nvPr/>
        </p:nvCxnSpPr>
        <p:spPr>
          <a:xfrm>
            <a:off x="6709853" y="4524515"/>
            <a:ext cx="1082377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3" name="Rectangle 392">
            <a:extLst>
              <a:ext uri="{FF2B5EF4-FFF2-40B4-BE49-F238E27FC236}">
                <a16:creationId xmlns:a16="http://schemas.microsoft.com/office/drawing/2014/main" id="{0F459E33-53BA-9549-965E-9B60172E6FE5}"/>
              </a:ext>
            </a:extLst>
          </p:cNvPr>
          <p:cNvSpPr/>
          <p:nvPr/>
        </p:nvSpPr>
        <p:spPr>
          <a:xfrm>
            <a:off x="7792233" y="2420182"/>
            <a:ext cx="4275837" cy="40726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TextBox 394">
            <a:extLst>
              <a:ext uri="{FF2B5EF4-FFF2-40B4-BE49-F238E27FC236}">
                <a16:creationId xmlns:a16="http://schemas.microsoft.com/office/drawing/2014/main" id="{A4EC5E38-D6EA-0745-AB70-F336F408F5A7}"/>
              </a:ext>
            </a:extLst>
          </p:cNvPr>
          <p:cNvSpPr txBox="1"/>
          <p:nvPr/>
        </p:nvSpPr>
        <p:spPr>
          <a:xfrm>
            <a:off x="6709851" y="3092843"/>
            <a:ext cx="1082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Much more space</a:t>
            </a:r>
          </a:p>
          <a:p>
            <a:pPr algn="ctr"/>
            <a:r>
              <a:rPr lang="en-US" sz="1200"/>
              <a:t>Much larger scale</a:t>
            </a:r>
          </a:p>
          <a:p>
            <a:pPr algn="ctr"/>
            <a:r>
              <a:rPr lang="en-US" sz="1200" b="1"/>
              <a:t>64 port 400-800G </a:t>
            </a:r>
            <a:r>
              <a:rPr lang="en-US" sz="1200" b="1" err="1"/>
              <a:t>ToR</a:t>
            </a:r>
            <a:endParaRPr lang="en-US" sz="1200" b="1"/>
          </a:p>
        </p:txBody>
      </p:sp>
    </p:spTree>
    <p:extLst>
      <p:ext uri="{BB962C8B-B14F-4D97-AF65-F5344CB8AC3E}">
        <p14:creationId xmlns:p14="http://schemas.microsoft.com/office/powerpoint/2010/main" val="3343739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35DEE-5B5B-3D43-98DD-525341BF8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How data center topology design can impact</a:t>
            </a:r>
            <a:r>
              <a:rPr lang="en-US" i="1"/>
              <a:t> lifecycle</a:t>
            </a:r>
            <a:r>
              <a:rPr lang="en-US"/>
              <a:t> cost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394" name="Rectangle 393">
            <a:extLst>
              <a:ext uri="{FF2B5EF4-FFF2-40B4-BE49-F238E27FC236}">
                <a16:creationId xmlns:a16="http://schemas.microsoft.com/office/drawing/2014/main" id="{6CC1FE3D-529A-104F-96D7-8762F9E8A5BC}"/>
              </a:ext>
            </a:extLst>
          </p:cNvPr>
          <p:cNvSpPr/>
          <p:nvPr/>
        </p:nvSpPr>
        <p:spPr>
          <a:xfrm>
            <a:off x="518439" y="4994171"/>
            <a:ext cx="3525919" cy="1472658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Time to </a:t>
            </a:r>
            <a:r>
              <a:rPr lang="en-US" sz="1400" b="1">
                <a:solidFill>
                  <a:schemeClr val="tx1"/>
                </a:solidFill>
              </a:rPr>
              <a:t>bring up</a:t>
            </a:r>
            <a:r>
              <a:rPr lang="en-US" sz="1400">
                <a:solidFill>
                  <a:schemeClr val="tx1"/>
                </a:solidFill>
              </a:rPr>
              <a:t> network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Ordering components, cabling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O(types), O(connections)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Duration of </a:t>
            </a:r>
            <a:r>
              <a:rPr lang="en-US" sz="1400" b="1">
                <a:solidFill>
                  <a:schemeClr val="tx1"/>
                </a:solidFill>
              </a:rPr>
              <a:t>degraded capacity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O(size of network upgraded)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Cost of upgraded network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O(components)</a:t>
            </a:r>
          </a:p>
        </p:txBody>
      </p:sp>
      <p:sp>
        <p:nvSpPr>
          <p:cNvPr id="395" name="Rectangle 394">
            <a:extLst>
              <a:ext uri="{FF2B5EF4-FFF2-40B4-BE49-F238E27FC236}">
                <a16:creationId xmlns:a16="http://schemas.microsoft.com/office/drawing/2014/main" id="{F7C5B927-8509-CE4B-BBEF-2BBFB5697FDA}"/>
              </a:ext>
            </a:extLst>
          </p:cNvPr>
          <p:cNvSpPr/>
          <p:nvPr/>
        </p:nvSpPr>
        <p:spPr>
          <a:xfrm>
            <a:off x="4164289" y="4994169"/>
            <a:ext cx="3525919" cy="1472658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Time spent on </a:t>
            </a:r>
            <a:r>
              <a:rPr lang="en-US" sz="1400" b="1">
                <a:solidFill>
                  <a:schemeClr val="tx1"/>
                </a:solidFill>
              </a:rPr>
              <a:t>management</a:t>
            </a:r>
            <a:r>
              <a:rPr lang="en-US" sz="1400">
                <a:solidFill>
                  <a:schemeClr val="tx1"/>
                </a:solidFill>
              </a:rPr>
              <a:t> tasks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Planned: configuring, 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O(failure domains), O(controllers), O(heterogeneity), O(corner cases)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Unplanned: debugging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O(1/visibility)</a:t>
            </a:r>
          </a:p>
        </p:txBody>
      </p:sp>
      <p:sp>
        <p:nvSpPr>
          <p:cNvPr id="396" name="Rectangle 395">
            <a:extLst>
              <a:ext uri="{FF2B5EF4-FFF2-40B4-BE49-F238E27FC236}">
                <a16:creationId xmlns:a16="http://schemas.microsoft.com/office/drawing/2014/main" id="{2B3BDB5C-E1EC-BC41-B2C6-9B7AB39C45BD}"/>
              </a:ext>
            </a:extLst>
          </p:cNvPr>
          <p:cNvSpPr/>
          <p:nvPr/>
        </p:nvSpPr>
        <p:spPr>
          <a:xfrm>
            <a:off x="7820162" y="4994169"/>
            <a:ext cx="3525919" cy="1472658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Time to </a:t>
            </a:r>
            <a:r>
              <a:rPr lang="en-US" sz="1400" b="1">
                <a:solidFill>
                  <a:schemeClr val="tx1"/>
                </a:solidFill>
              </a:rPr>
              <a:t>tear down </a:t>
            </a:r>
            <a:r>
              <a:rPr lang="en-US" sz="1400">
                <a:solidFill>
                  <a:schemeClr val="tx1"/>
                </a:solidFill>
              </a:rPr>
              <a:t>network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Cabling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O(connections)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Duration of </a:t>
            </a:r>
            <a:r>
              <a:rPr lang="en-US" sz="1400" b="1">
                <a:solidFill>
                  <a:schemeClr val="tx1"/>
                </a:solidFill>
              </a:rPr>
              <a:t>degraded capacity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O(1/redundant capacity)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3FAE9-D8FB-BD43-BC2F-8C6EA071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we didn’t read (my hypothesis)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F29DC7-946C-7945-9A01-C9020C23E32D}"/>
              </a:ext>
            </a:extLst>
          </p:cNvPr>
          <p:cNvSpPr/>
          <p:nvPr/>
        </p:nvSpPr>
        <p:spPr>
          <a:xfrm>
            <a:off x="536180" y="2407956"/>
            <a:ext cx="3525919" cy="24002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EA485F8-4DF3-BC42-96F9-EE421979D046}"/>
              </a:ext>
            </a:extLst>
          </p:cNvPr>
          <p:cNvSpPr/>
          <p:nvPr/>
        </p:nvSpPr>
        <p:spPr>
          <a:xfrm>
            <a:off x="4182030" y="2407954"/>
            <a:ext cx="3525919" cy="2400269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4F6C03E-44C2-6048-9483-CE32F6560328}"/>
              </a:ext>
            </a:extLst>
          </p:cNvPr>
          <p:cNvSpPr/>
          <p:nvPr/>
        </p:nvSpPr>
        <p:spPr>
          <a:xfrm>
            <a:off x="7837903" y="2407954"/>
            <a:ext cx="3525919" cy="24002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68A37DD-F33E-8144-B857-4067CC132930}"/>
              </a:ext>
            </a:extLst>
          </p:cNvPr>
          <p:cNvSpPr/>
          <p:nvPr/>
        </p:nvSpPr>
        <p:spPr>
          <a:xfrm>
            <a:off x="1595527" y="2407956"/>
            <a:ext cx="1546654" cy="518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Upgrade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8BBD6B1-4EF0-064E-873E-F0C9F2E90A6B}"/>
              </a:ext>
            </a:extLst>
          </p:cNvPr>
          <p:cNvSpPr/>
          <p:nvPr/>
        </p:nvSpPr>
        <p:spPr>
          <a:xfrm>
            <a:off x="5299456" y="2404415"/>
            <a:ext cx="1546654" cy="518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Operate</a:t>
            </a:r>
          </a:p>
        </p:txBody>
      </p:sp>
      <p:pic>
        <p:nvPicPr>
          <p:cNvPr id="6" name="Graphic 5" descr="Gears with solid fill">
            <a:extLst>
              <a:ext uri="{FF2B5EF4-FFF2-40B4-BE49-F238E27FC236}">
                <a16:creationId xmlns:a16="http://schemas.microsoft.com/office/drawing/2014/main" id="{201A6857-86D7-A54F-9341-B6EBDB473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20987" y="2348691"/>
            <a:ext cx="728901" cy="728901"/>
          </a:xfrm>
          <a:prstGeom prst="rect">
            <a:avLst/>
          </a:prstGeom>
        </p:spPr>
      </p:pic>
      <p:sp>
        <p:nvSpPr>
          <p:cNvPr id="269" name="Rectangle 268">
            <a:extLst>
              <a:ext uri="{FF2B5EF4-FFF2-40B4-BE49-F238E27FC236}">
                <a16:creationId xmlns:a16="http://schemas.microsoft.com/office/drawing/2014/main" id="{D5C61479-CC49-2942-BC50-714BCAFC2951}"/>
              </a:ext>
            </a:extLst>
          </p:cNvPr>
          <p:cNvSpPr/>
          <p:nvPr/>
        </p:nvSpPr>
        <p:spPr>
          <a:xfrm>
            <a:off x="8551060" y="2411933"/>
            <a:ext cx="2299924" cy="518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Decommission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E80AE85C-A4EA-FA40-8CFA-2B857FAC346F}"/>
              </a:ext>
            </a:extLst>
          </p:cNvPr>
          <p:cNvGrpSpPr/>
          <p:nvPr/>
        </p:nvGrpSpPr>
        <p:grpSpPr>
          <a:xfrm>
            <a:off x="3787258" y="3367456"/>
            <a:ext cx="4268836" cy="520774"/>
            <a:chOff x="4653413" y="5981747"/>
            <a:chExt cx="4268836" cy="520774"/>
          </a:xfrm>
        </p:grpSpPr>
        <p:sp>
          <p:nvSpPr>
            <p:cNvPr id="133" name="Right Arrow 132">
              <a:extLst>
                <a:ext uri="{FF2B5EF4-FFF2-40B4-BE49-F238E27FC236}">
                  <a16:creationId xmlns:a16="http://schemas.microsoft.com/office/drawing/2014/main" id="{462D6E39-A02D-7449-9178-A1E083940274}"/>
                </a:ext>
              </a:extLst>
            </p:cNvPr>
            <p:cNvSpPr/>
            <p:nvPr/>
          </p:nvSpPr>
          <p:spPr>
            <a:xfrm>
              <a:off x="4653413" y="5985686"/>
              <a:ext cx="646043" cy="516835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ight Arrow 133">
              <a:extLst>
                <a:ext uri="{FF2B5EF4-FFF2-40B4-BE49-F238E27FC236}">
                  <a16:creationId xmlns:a16="http://schemas.microsoft.com/office/drawing/2014/main" id="{703726A9-7B23-BE4C-B0BE-5D2A8120D488}"/>
                </a:ext>
              </a:extLst>
            </p:cNvPr>
            <p:cNvSpPr/>
            <p:nvPr/>
          </p:nvSpPr>
          <p:spPr>
            <a:xfrm>
              <a:off x="8276206" y="5981747"/>
              <a:ext cx="646043" cy="516835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4691DD52-B079-BD47-ACCA-30FCDEA8CFB3}"/>
              </a:ext>
            </a:extLst>
          </p:cNvPr>
          <p:cNvGrpSpPr/>
          <p:nvPr/>
        </p:nvGrpSpPr>
        <p:grpSpPr>
          <a:xfrm>
            <a:off x="574662" y="3073720"/>
            <a:ext cx="3439792" cy="1341215"/>
            <a:chOff x="7894197" y="3887821"/>
            <a:chExt cx="3439792" cy="1341215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8E9D0977-3249-0240-853E-C5CE76018DBA}"/>
                </a:ext>
              </a:extLst>
            </p:cNvPr>
            <p:cNvGrpSpPr/>
            <p:nvPr/>
          </p:nvGrpSpPr>
          <p:grpSpPr>
            <a:xfrm>
              <a:off x="7894197" y="3887821"/>
              <a:ext cx="1669359" cy="1341215"/>
              <a:chOff x="8339587" y="-296318"/>
              <a:chExt cx="3507341" cy="1968801"/>
            </a:xfrm>
          </p:grpSpPr>
          <p:sp>
            <p:nvSpPr>
              <p:cNvPr id="238" name="Google Shape;5454;p40">
                <a:extLst>
                  <a:ext uri="{FF2B5EF4-FFF2-40B4-BE49-F238E27FC236}">
                    <a16:creationId xmlns:a16="http://schemas.microsoft.com/office/drawing/2014/main" id="{B9572B5E-D271-1E4E-8CAD-B0D622F2F741}"/>
                  </a:ext>
                </a:extLst>
              </p:cNvPr>
              <p:cNvSpPr/>
              <p:nvPr/>
            </p:nvSpPr>
            <p:spPr>
              <a:xfrm>
                <a:off x="8339587" y="1421383"/>
                <a:ext cx="647400" cy="251100"/>
              </a:xfrm>
              <a:prstGeom prst="rect">
                <a:avLst/>
              </a:prstGeom>
              <a:solidFill>
                <a:srgbClr val="92D05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39" name="Google Shape;5455;p40">
                <a:extLst>
                  <a:ext uri="{FF2B5EF4-FFF2-40B4-BE49-F238E27FC236}">
                    <a16:creationId xmlns:a16="http://schemas.microsoft.com/office/drawing/2014/main" id="{E566D1D6-51ED-AC45-8FFD-4A0CADB1E65F}"/>
                  </a:ext>
                </a:extLst>
              </p:cNvPr>
              <p:cNvCxnSpPr/>
              <p:nvPr/>
            </p:nvCxnSpPr>
            <p:spPr>
              <a:xfrm rot="-8659772" flipH="1">
                <a:off x="8470856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40" name="Google Shape;5456;p40">
                <a:extLst>
                  <a:ext uri="{FF2B5EF4-FFF2-40B4-BE49-F238E27FC236}">
                    <a16:creationId xmlns:a16="http://schemas.microsoft.com/office/drawing/2014/main" id="{5EFB3074-09D9-0241-9A16-F5AE7B971409}"/>
                  </a:ext>
                </a:extLst>
              </p:cNvPr>
              <p:cNvCxnSpPr/>
              <p:nvPr/>
            </p:nvCxnSpPr>
            <p:spPr>
              <a:xfrm rot="8535854">
                <a:off x="8472581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241" name="Google Shape;5457;p40">
                <a:extLst>
                  <a:ext uri="{FF2B5EF4-FFF2-40B4-BE49-F238E27FC236}">
                    <a16:creationId xmlns:a16="http://schemas.microsoft.com/office/drawing/2014/main" id="{685FE543-1899-224F-BCA6-06990D4833FE}"/>
                  </a:ext>
                </a:extLst>
              </p:cNvPr>
              <p:cNvSpPr/>
              <p:nvPr/>
            </p:nvSpPr>
            <p:spPr>
              <a:xfrm>
                <a:off x="9162310" y="1421383"/>
                <a:ext cx="647400" cy="251100"/>
              </a:xfrm>
              <a:prstGeom prst="rect">
                <a:avLst/>
              </a:prstGeom>
              <a:solidFill>
                <a:srgbClr val="92D05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42" name="Google Shape;5458;p40">
                <a:extLst>
                  <a:ext uri="{FF2B5EF4-FFF2-40B4-BE49-F238E27FC236}">
                    <a16:creationId xmlns:a16="http://schemas.microsoft.com/office/drawing/2014/main" id="{81B68032-5A92-0045-863A-223255FF2F20}"/>
                  </a:ext>
                </a:extLst>
              </p:cNvPr>
              <p:cNvCxnSpPr/>
              <p:nvPr/>
            </p:nvCxnSpPr>
            <p:spPr>
              <a:xfrm rot="-8659772" flipH="1">
                <a:off x="9293579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43" name="Google Shape;5459;p40">
                <a:extLst>
                  <a:ext uri="{FF2B5EF4-FFF2-40B4-BE49-F238E27FC236}">
                    <a16:creationId xmlns:a16="http://schemas.microsoft.com/office/drawing/2014/main" id="{26CF22E8-1DE7-B74E-827D-F0774E943FD3}"/>
                  </a:ext>
                </a:extLst>
              </p:cNvPr>
              <p:cNvCxnSpPr/>
              <p:nvPr/>
            </p:nvCxnSpPr>
            <p:spPr>
              <a:xfrm rot="8535854">
                <a:off x="9295304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244" name="Google Shape;5460;p40">
                <a:extLst>
                  <a:ext uri="{FF2B5EF4-FFF2-40B4-BE49-F238E27FC236}">
                    <a16:creationId xmlns:a16="http://schemas.microsoft.com/office/drawing/2014/main" id="{91AC50C0-C6F4-ED4A-A2D6-462C937721B6}"/>
                  </a:ext>
                </a:extLst>
              </p:cNvPr>
              <p:cNvSpPr/>
              <p:nvPr/>
            </p:nvSpPr>
            <p:spPr>
              <a:xfrm>
                <a:off x="10376805" y="1421383"/>
                <a:ext cx="647400" cy="251100"/>
              </a:xfrm>
              <a:prstGeom prst="rect">
                <a:avLst/>
              </a:prstGeom>
              <a:solidFill>
                <a:srgbClr val="92D05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45" name="Google Shape;5461;p40">
                <a:extLst>
                  <a:ext uri="{FF2B5EF4-FFF2-40B4-BE49-F238E27FC236}">
                    <a16:creationId xmlns:a16="http://schemas.microsoft.com/office/drawing/2014/main" id="{4D97563C-D67C-F548-8FE8-72CBEE56F3E6}"/>
                  </a:ext>
                </a:extLst>
              </p:cNvPr>
              <p:cNvCxnSpPr/>
              <p:nvPr/>
            </p:nvCxnSpPr>
            <p:spPr>
              <a:xfrm rot="-8659772" flipH="1">
                <a:off x="10508074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46" name="Google Shape;5462;p40">
                <a:extLst>
                  <a:ext uri="{FF2B5EF4-FFF2-40B4-BE49-F238E27FC236}">
                    <a16:creationId xmlns:a16="http://schemas.microsoft.com/office/drawing/2014/main" id="{60F3032C-A287-DA4D-BCE3-0001408ED058}"/>
                  </a:ext>
                </a:extLst>
              </p:cNvPr>
              <p:cNvCxnSpPr/>
              <p:nvPr/>
            </p:nvCxnSpPr>
            <p:spPr>
              <a:xfrm rot="8535854">
                <a:off x="10509799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247" name="Google Shape;5463;p40">
                <a:extLst>
                  <a:ext uri="{FF2B5EF4-FFF2-40B4-BE49-F238E27FC236}">
                    <a16:creationId xmlns:a16="http://schemas.microsoft.com/office/drawing/2014/main" id="{4C4B0ED5-3045-7F4A-ABE4-D194595DCB70}"/>
                  </a:ext>
                </a:extLst>
              </p:cNvPr>
              <p:cNvSpPr/>
              <p:nvPr/>
            </p:nvSpPr>
            <p:spPr>
              <a:xfrm>
                <a:off x="11199528" y="1421383"/>
                <a:ext cx="647400" cy="251100"/>
              </a:xfrm>
              <a:prstGeom prst="rect">
                <a:avLst/>
              </a:prstGeom>
              <a:solidFill>
                <a:srgbClr val="92D05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48" name="Google Shape;5464;p40">
                <a:extLst>
                  <a:ext uri="{FF2B5EF4-FFF2-40B4-BE49-F238E27FC236}">
                    <a16:creationId xmlns:a16="http://schemas.microsoft.com/office/drawing/2014/main" id="{6C0F93EE-476A-A246-878F-417FCD7C4961}"/>
                  </a:ext>
                </a:extLst>
              </p:cNvPr>
              <p:cNvCxnSpPr/>
              <p:nvPr/>
            </p:nvCxnSpPr>
            <p:spPr>
              <a:xfrm rot="-8659772" flipH="1">
                <a:off x="11330797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49" name="Google Shape;5465;p40">
                <a:extLst>
                  <a:ext uri="{FF2B5EF4-FFF2-40B4-BE49-F238E27FC236}">
                    <a16:creationId xmlns:a16="http://schemas.microsoft.com/office/drawing/2014/main" id="{B72B93C6-34AB-CF4A-9639-E8B4B3317407}"/>
                  </a:ext>
                </a:extLst>
              </p:cNvPr>
              <p:cNvCxnSpPr/>
              <p:nvPr/>
            </p:nvCxnSpPr>
            <p:spPr>
              <a:xfrm rot="8535854">
                <a:off x="11332523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250" name="Google Shape;5466;p40">
                <a:extLst>
                  <a:ext uri="{FF2B5EF4-FFF2-40B4-BE49-F238E27FC236}">
                    <a16:creationId xmlns:a16="http://schemas.microsoft.com/office/drawing/2014/main" id="{280F6452-8068-B04E-A413-BA816FF4C92E}"/>
                  </a:ext>
                </a:extLst>
              </p:cNvPr>
              <p:cNvSpPr/>
              <p:nvPr/>
            </p:nvSpPr>
            <p:spPr>
              <a:xfrm>
                <a:off x="8667796" y="-296187"/>
                <a:ext cx="647400" cy="251100"/>
              </a:xfrm>
              <a:prstGeom prst="rect">
                <a:avLst/>
              </a:prstGeom>
              <a:solidFill>
                <a:srgbClr val="6D9EEB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51" name="Google Shape;5467;p40">
                <a:extLst>
                  <a:ext uri="{FF2B5EF4-FFF2-40B4-BE49-F238E27FC236}">
                    <a16:creationId xmlns:a16="http://schemas.microsoft.com/office/drawing/2014/main" id="{36704804-E09F-A94C-945C-020AA971DA1D}"/>
                  </a:ext>
                </a:extLst>
              </p:cNvPr>
              <p:cNvCxnSpPr/>
              <p:nvPr/>
            </p:nvCxnSpPr>
            <p:spPr>
              <a:xfrm rot="-8659772" flipH="1">
                <a:off x="8799065" y="-26612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52" name="Google Shape;5468;p40">
                <a:extLst>
                  <a:ext uri="{FF2B5EF4-FFF2-40B4-BE49-F238E27FC236}">
                    <a16:creationId xmlns:a16="http://schemas.microsoft.com/office/drawing/2014/main" id="{3EA8ACD1-5656-3641-8C84-6EBF8283989C}"/>
                  </a:ext>
                </a:extLst>
              </p:cNvPr>
              <p:cNvCxnSpPr/>
              <p:nvPr/>
            </p:nvCxnSpPr>
            <p:spPr>
              <a:xfrm rot="8535854">
                <a:off x="8800790" y="-266939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253" name="Google Shape;5469;p40">
                <a:extLst>
                  <a:ext uri="{FF2B5EF4-FFF2-40B4-BE49-F238E27FC236}">
                    <a16:creationId xmlns:a16="http://schemas.microsoft.com/office/drawing/2014/main" id="{167231F3-7218-3E4C-B62D-41F06C8BD14F}"/>
                  </a:ext>
                </a:extLst>
              </p:cNvPr>
              <p:cNvSpPr/>
              <p:nvPr/>
            </p:nvSpPr>
            <p:spPr>
              <a:xfrm>
                <a:off x="10662832" y="-296318"/>
                <a:ext cx="647400" cy="251100"/>
              </a:xfrm>
              <a:prstGeom prst="rect">
                <a:avLst/>
              </a:prstGeom>
              <a:solidFill>
                <a:srgbClr val="6D9EEB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54" name="Google Shape;5470;p40">
                <a:extLst>
                  <a:ext uri="{FF2B5EF4-FFF2-40B4-BE49-F238E27FC236}">
                    <a16:creationId xmlns:a16="http://schemas.microsoft.com/office/drawing/2014/main" id="{10E6277A-F247-624A-9340-1C9A7A96E075}"/>
                  </a:ext>
                </a:extLst>
              </p:cNvPr>
              <p:cNvCxnSpPr/>
              <p:nvPr/>
            </p:nvCxnSpPr>
            <p:spPr>
              <a:xfrm rot="-8659772" flipH="1">
                <a:off x="10794101" y="-266251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55" name="Google Shape;5471;p40">
                <a:extLst>
                  <a:ext uri="{FF2B5EF4-FFF2-40B4-BE49-F238E27FC236}">
                    <a16:creationId xmlns:a16="http://schemas.microsoft.com/office/drawing/2014/main" id="{22210691-4C52-CC4D-8D77-20C9043621CE}"/>
                  </a:ext>
                </a:extLst>
              </p:cNvPr>
              <p:cNvCxnSpPr/>
              <p:nvPr/>
            </p:nvCxnSpPr>
            <p:spPr>
              <a:xfrm rot="8535854">
                <a:off x="10795827" y="-267070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56" name="Google Shape;5474;p40">
                <a:extLst>
                  <a:ext uri="{FF2B5EF4-FFF2-40B4-BE49-F238E27FC236}">
                    <a16:creationId xmlns:a16="http://schemas.microsoft.com/office/drawing/2014/main" id="{EBFE2B35-7715-5548-9036-4399082EA751}"/>
                  </a:ext>
                </a:extLst>
              </p:cNvPr>
              <p:cNvCxnSpPr>
                <a:stCxn id="238" idx="0"/>
                <a:endCxn id="253" idx="2"/>
              </p:cNvCxnSpPr>
              <p:nvPr/>
            </p:nvCxnSpPr>
            <p:spPr>
              <a:xfrm rot="10800000" flipH="1">
                <a:off x="8663287" y="-45317"/>
                <a:ext cx="23232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5476;p40">
                <a:extLst>
                  <a:ext uri="{FF2B5EF4-FFF2-40B4-BE49-F238E27FC236}">
                    <a16:creationId xmlns:a16="http://schemas.microsoft.com/office/drawing/2014/main" id="{BFE1A2AF-AE5F-8F4C-ADAF-D53EBC4FB3F8}"/>
                  </a:ext>
                </a:extLst>
              </p:cNvPr>
              <p:cNvCxnSpPr>
                <a:stCxn id="241" idx="0"/>
                <a:endCxn id="253" idx="2"/>
              </p:cNvCxnSpPr>
              <p:nvPr/>
            </p:nvCxnSpPr>
            <p:spPr>
              <a:xfrm rot="10800000" flipH="1">
                <a:off x="9486010" y="-45317"/>
                <a:ext cx="15006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5478;p40">
                <a:extLst>
                  <a:ext uri="{FF2B5EF4-FFF2-40B4-BE49-F238E27FC236}">
                    <a16:creationId xmlns:a16="http://schemas.microsoft.com/office/drawing/2014/main" id="{9E48CAA8-B7BA-A54D-8900-C4D11D1B9822}"/>
                  </a:ext>
                </a:extLst>
              </p:cNvPr>
              <p:cNvCxnSpPr>
                <a:stCxn id="244" idx="0"/>
                <a:endCxn id="253" idx="2"/>
              </p:cNvCxnSpPr>
              <p:nvPr/>
            </p:nvCxnSpPr>
            <p:spPr>
              <a:xfrm rot="10800000" flipH="1">
                <a:off x="10700505" y="-45317"/>
                <a:ext cx="2859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5479;p40">
                <a:extLst>
                  <a:ext uri="{FF2B5EF4-FFF2-40B4-BE49-F238E27FC236}">
                    <a16:creationId xmlns:a16="http://schemas.microsoft.com/office/drawing/2014/main" id="{15541DED-1337-C04C-A0A1-75D575016ACE}"/>
                  </a:ext>
                </a:extLst>
              </p:cNvPr>
              <p:cNvCxnSpPr>
                <a:stCxn id="247" idx="0"/>
                <a:endCxn id="253" idx="2"/>
              </p:cNvCxnSpPr>
              <p:nvPr/>
            </p:nvCxnSpPr>
            <p:spPr>
              <a:xfrm rot="10800000">
                <a:off x="10986528" y="-45317"/>
                <a:ext cx="5367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5481;p40">
                <a:extLst>
                  <a:ext uri="{FF2B5EF4-FFF2-40B4-BE49-F238E27FC236}">
                    <a16:creationId xmlns:a16="http://schemas.microsoft.com/office/drawing/2014/main" id="{8B9C25B6-D950-F347-BCFD-47592603E659}"/>
                  </a:ext>
                </a:extLst>
              </p:cNvPr>
              <p:cNvCxnSpPr>
                <a:endCxn id="250" idx="2"/>
              </p:cNvCxnSpPr>
              <p:nvPr/>
            </p:nvCxnSpPr>
            <p:spPr>
              <a:xfrm rot="10800000" flipH="1">
                <a:off x="8557696" y="-45087"/>
                <a:ext cx="4338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5484;p40">
                <a:extLst>
                  <a:ext uri="{FF2B5EF4-FFF2-40B4-BE49-F238E27FC236}">
                    <a16:creationId xmlns:a16="http://schemas.microsoft.com/office/drawing/2014/main" id="{0BF50DA4-9B1E-F541-8D12-8918DA7C6D88}"/>
                  </a:ext>
                </a:extLst>
              </p:cNvPr>
              <p:cNvCxnSpPr>
                <a:endCxn id="250" idx="2"/>
              </p:cNvCxnSpPr>
              <p:nvPr/>
            </p:nvCxnSpPr>
            <p:spPr>
              <a:xfrm rot="10800000">
                <a:off x="8991496" y="-45087"/>
                <a:ext cx="3891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5486;p40">
                <a:extLst>
                  <a:ext uri="{FF2B5EF4-FFF2-40B4-BE49-F238E27FC236}">
                    <a16:creationId xmlns:a16="http://schemas.microsoft.com/office/drawing/2014/main" id="{9B66F7C4-D4CA-004E-AC27-C392A539D0A6}"/>
                  </a:ext>
                </a:extLst>
              </p:cNvPr>
              <p:cNvCxnSpPr>
                <a:endCxn id="250" idx="2"/>
              </p:cNvCxnSpPr>
              <p:nvPr/>
            </p:nvCxnSpPr>
            <p:spPr>
              <a:xfrm rot="10800000">
                <a:off x="8991496" y="-45087"/>
                <a:ext cx="15735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5488;p40">
                <a:extLst>
                  <a:ext uri="{FF2B5EF4-FFF2-40B4-BE49-F238E27FC236}">
                    <a16:creationId xmlns:a16="http://schemas.microsoft.com/office/drawing/2014/main" id="{30F3CBDE-94CD-8741-BF01-1787428EC00C}"/>
                  </a:ext>
                </a:extLst>
              </p:cNvPr>
              <p:cNvCxnSpPr>
                <a:endCxn id="250" idx="2"/>
              </p:cNvCxnSpPr>
              <p:nvPr/>
            </p:nvCxnSpPr>
            <p:spPr>
              <a:xfrm rot="10800000">
                <a:off x="8991496" y="-45087"/>
                <a:ext cx="23706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F7D24301-D3D5-384C-9CAC-085ECA96F541}"/>
                </a:ext>
              </a:extLst>
            </p:cNvPr>
            <p:cNvGrpSpPr/>
            <p:nvPr/>
          </p:nvGrpSpPr>
          <p:grpSpPr>
            <a:xfrm>
              <a:off x="9664630" y="3887821"/>
              <a:ext cx="1669359" cy="1341215"/>
              <a:chOff x="8339587" y="-296318"/>
              <a:chExt cx="3507341" cy="1968801"/>
            </a:xfrm>
          </p:grpSpPr>
          <p:sp>
            <p:nvSpPr>
              <p:cNvPr id="212" name="Google Shape;5454;p40">
                <a:extLst>
                  <a:ext uri="{FF2B5EF4-FFF2-40B4-BE49-F238E27FC236}">
                    <a16:creationId xmlns:a16="http://schemas.microsoft.com/office/drawing/2014/main" id="{A356BF44-3229-824C-993E-6F274E066326}"/>
                  </a:ext>
                </a:extLst>
              </p:cNvPr>
              <p:cNvSpPr/>
              <p:nvPr/>
            </p:nvSpPr>
            <p:spPr>
              <a:xfrm>
                <a:off x="8339587" y="1421383"/>
                <a:ext cx="647400" cy="251100"/>
              </a:xfrm>
              <a:prstGeom prst="rect">
                <a:avLst/>
              </a:prstGeom>
              <a:solidFill>
                <a:srgbClr val="FFC00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13" name="Google Shape;5455;p40">
                <a:extLst>
                  <a:ext uri="{FF2B5EF4-FFF2-40B4-BE49-F238E27FC236}">
                    <a16:creationId xmlns:a16="http://schemas.microsoft.com/office/drawing/2014/main" id="{D055315E-404B-E346-8939-0152B63365B3}"/>
                  </a:ext>
                </a:extLst>
              </p:cNvPr>
              <p:cNvCxnSpPr/>
              <p:nvPr/>
            </p:nvCxnSpPr>
            <p:spPr>
              <a:xfrm rot="-8659772" flipH="1">
                <a:off x="8470856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14" name="Google Shape;5456;p40">
                <a:extLst>
                  <a:ext uri="{FF2B5EF4-FFF2-40B4-BE49-F238E27FC236}">
                    <a16:creationId xmlns:a16="http://schemas.microsoft.com/office/drawing/2014/main" id="{D209DF0B-F4E9-164D-83A2-21B4548920E0}"/>
                  </a:ext>
                </a:extLst>
              </p:cNvPr>
              <p:cNvCxnSpPr/>
              <p:nvPr/>
            </p:nvCxnSpPr>
            <p:spPr>
              <a:xfrm rot="8535854">
                <a:off x="8472581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215" name="Google Shape;5457;p40">
                <a:extLst>
                  <a:ext uri="{FF2B5EF4-FFF2-40B4-BE49-F238E27FC236}">
                    <a16:creationId xmlns:a16="http://schemas.microsoft.com/office/drawing/2014/main" id="{A55198F8-D84C-0A43-B87A-08C1C741B30A}"/>
                  </a:ext>
                </a:extLst>
              </p:cNvPr>
              <p:cNvSpPr/>
              <p:nvPr/>
            </p:nvSpPr>
            <p:spPr>
              <a:xfrm>
                <a:off x="9162310" y="1421383"/>
                <a:ext cx="647400" cy="251100"/>
              </a:xfrm>
              <a:prstGeom prst="rect">
                <a:avLst/>
              </a:prstGeom>
              <a:solidFill>
                <a:srgbClr val="FFC00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16" name="Google Shape;5458;p40">
                <a:extLst>
                  <a:ext uri="{FF2B5EF4-FFF2-40B4-BE49-F238E27FC236}">
                    <a16:creationId xmlns:a16="http://schemas.microsoft.com/office/drawing/2014/main" id="{BA52DCDA-92F4-0C4E-B5E1-C670ADF244CE}"/>
                  </a:ext>
                </a:extLst>
              </p:cNvPr>
              <p:cNvCxnSpPr/>
              <p:nvPr/>
            </p:nvCxnSpPr>
            <p:spPr>
              <a:xfrm rot="-8659772" flipH="1">
                <a:off x="9293579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17" name="Google Shape;5459;p40">
                <a:extLst>
                  <a:ext uri="{FF2B5EF4-FFF2-40B4-BE49-F238E27FC236}">
                    <a16:creationId xmlns:a16="http://schemas.microsoft.com/office/drawing/2014/main" id="{8D02697A-3F2E-0D4A-A6A8-399896758C5F}"/>
                  </a:ext>
                </a:extLst>
              </p:cNvPr>
              <p:cNvCxnSpPr/>
              <p:nvPr/>
            </p:nvCxnSpPr>
            <p:spPr>
              <a:xfrm rot="8535854">
                <a:off x="9295304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218" name="Google Shape;5460;p40">
                <a:extLst>
                  <a:ext uri="{FF2B5EF4-FFF2-40B4-BE49-F238E27FC236}">
                    <a16:creationId xmlns:a16="http://schemas.microsoft.com/office/drawing/2014/main" id="{1764C4C3-E08B-F441-A9FF-91A3EDBAED0B}"/>
                  </a:ext>
                </a:extLst>
              </p:cNvPr>
              <p:cNvSpPr/>
              <p:nvPr/>
            </p:nvSpPr>
            <p:spPr>
              <a:xfrm>
                <a:off x="10376805" y="1421383"/>
                <a:ext cx="647400" cy="251100"/>
              </a:xfrm>
              <a:prstGeom prst="rect">
                <a:avLst/>
              </a:prstGeom>
              <a:solidFill>
                <a:srgbClr val="FFC00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19" name="Google Shape;5461;p40">
                <a:extLst>
                  <a:ext uri="{FF2B5EF4-FFF2-40B4-BE49-F238E27FC236}">
                    <a16:creationId xmlns:a16="http://schemas.microsoft.com/office/drawing/2014/main" id="{84FB6967-8637-5A44-BAFD-852AC59FBA6F}"/>
                  </a:ext>
                </a:extLst>
              </p:cNvPr>
              <p:cNvCxnSpPr/>
              <p:nvPr/>
            </p:nvCxnSpPr>
            <p:spPr>
              <a:xfrm rot="-8659772" flipH="1">
                <a:off x="10508074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20" name="Google Shape;5462;p40">
                <a:extLst>
                  <a:ext uri="{FF2B5EF4-FFF2-40B4-BE49-F238E27FC236}">
                    <a16:creationId xmlns:a16="http://schemas.microsoft.com/office/drawing/2014/main" id="{B03D827E-B9CE-2447-9263-B87735BF5CD8}"/>
                  </a:ext>
                </a:extLst>
              </p:cNvPr>
              <p:cNvCxnSpPr/>
              <p:nvPr/>
            </p:nvCxnSpPr>
            <p:spPr>
              <a:xfrm rot="8535854">
                <a:off x="10509799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221" name="Google Shape;5463;p40">
                <a:extLst>
                  <a:ext uri="{FF2B5EF4-FFF2-40B4-BE49-F238E27FC236}">
                    <a16:creationId xmlns:a16="http://schemas.microsoft.com/office/drawing/2014/main" id="{2B5962D3-AD09-CC43-8C5B-C0EB5A032353}"/>
                  </a:ext>
                </a:extLst>
              </p:cNvPr>
              <p:cNvSpPr/>
              <p:nvPr/>
            </p:nvSpPr>
            <p:spPr>
              <a:xfrm>
                <a:off x="11199528" y="1421383"/>
                <a:ext cx="647400" cy="251100"/>
              </a:xfrm>
              <a:prstGeom prst="rect">
                <a:avLst/>
              </a:prstGeom>
              <a:solidFill>
                <a:srgbClr val="FFC00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22" name="Google Shape;5464;p40">
                <a:extLst>
                  <a:ext uri="{FF2B5EF4-FFF2-40B4-BE49-F238E27FC236}">
                    <a16:creationId xmlns:a16="http://schemas.microsoft.com/office/drawing/2014/main" id="{EA696453-3826-0A46-A469-4A5BC1541482}"/>
                  </a:ext>
                </a:extLst>
              </p:cNvPr>
              <p:cNvCxnSpPr/>
              <p:nvPr/>
            </p:nvCxnSpPr>
            <p:spPr>
              <a:xfrm rot="-8659772" flipH="1">
                <a:off x="11330797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23" name="Google Shape;5465;p40">
                <a:extLst>
                  <a:ext uri="{FF2B5EF4-FFF2-40B4-BE49-F238E27FC236}">
                    <a16:creationId xmlns:a16="http://schemas.microsoft.com/office/drawing/2014/main" id="{C6EEF245-41DE-624C-A287-F9940E77F11B}"/>
                  </a:ext>
                </a:extLst>
              </p:cNvPr>
              <p:cNvCxnSpPr/>
              <p:nvPr/>
            </p:nvCxnSpPr>
            <p:spPr>
              <a:xfrm rot="8535854">
                <a:off x="11332523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224" name="Google Shape;5466;p40">
                <a:extLst>
                  <a:ext uri="{FF2B5EF4-FFF2-40B4-BE49-F238E27FC236}">
                    <a16:creationId xmlns:a16="http://schemas.microsoft.com/office/drawing/2014/main" id="{FB21D63E-CA75-124A-B3AC-571CA63CFAF3}"/>
                  </a:ext>
                </a:extLst>
              </p:cNvPr>
              <p:cNvSpPr/>
              <p:nvPr/>
            </p:nvSpPr>
            <p:spPr>
              <a:xfrm>
                <a:off x="8667796" y="-296187"/>
                <a:ext cx="647400" cy="251100"/>
              </a:xfrm>
              <a:prstGeom prst="rect">
                <a:avLst/>
              </a:prstGeom>
              <a:solidFill>
                <a:srgbClr val="FFC00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25" name="Google Shape;5467;p40">
                <a:extLst>
                  <a:ext uri="{FF2B5EF4-FFF2-40B4-BE49-F238E27FC236}">
                    <a16:creationId xmlns:a16="http://schemas.microsoft.com/office/drawing/2014/main" id="{2613BE1B-285A-C841-AD23-523B4C96B053}"/>
                  </a:ext>
                </a:extLst>
              </p:cNvPr>
              <p:cNvCxnSpPr/>
              <p:nvPr/>
            </p:nvCxnSpPr>
            <p:spPr>
              <a:xfrm rot="-8659772" flipH="1">
                <a:off x="8799065" y="-26612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26" name="Google Shape;5468;p40">
                <a:extLst>
                  <a:ext uri="{FF2B5EF4-FFF2-40B4-BE49-F238E27FC236}">
                    <a16:creationId xmlns:a16="http://schemas.microsoft.com/office/drawing/2014/main" id="{5E15FCD8-60B9-C14B-8075-540B946973D5}"/>
                  </a:ext>
                </a:extLst>
              </p:cNvPr>
              <p:cNvCxnSpPr/>
              <p:nvPr/>
            </p:nvCxnSpPr>
            <p:spPr>
              <a:xfrm rot="8535854">
                <a:off x="8800790" y="-266939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227" name="Google Shape;5469;p40">
                <a:extLst>
                  <a:ext uri="{FF2B5EF4-FFF2-40B4-BE49-F238E27FC236}">
                    <a16:creationId xmlns:a16="http://schemas.microsoft.com/office/drawing/2014/main" id="{60087282-5E39-B746-BD62-1A4AFFFFF1CC}"/>
                  </a:ext>
                </a:extLst>
              </p:cNvPr>
              <p:cNvSpPr/>
              <p:nvPr/>
            </p:nvSpPr>
            <p:spPr>
              <a:xfrm>
                <a:off x="10662832" y="-296318"/>
                <a:ext cx="647400" cy="251100"/>
              </a:xfrm>
              <a:prstGeom prst="rect">
                <a:avLst/>
              </a:prstGeom>
              <a:solidFill>
                <a:srgbClr val="FFC00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28" name="Google Shape;5470;p40">
                <a:extLst>
                  <a:ext uri="{FF2B5EF4-FFF2-40B4-BE49-F238E27FC236}">
                    <a16:creationId xmlns:a16="http://schemas.microsoft.com/office/drawing/2014/main" id="{763DDBDA-AC40-4049-9E71-936C444869D3}"/>
                  </a:ext>
                </a:extLst>
              </p:cNvPr>
              <p:cNvCxnSpPr/>
              <p:nvPr/>
            </p:nvCxnSpPr>
            <p:spPr>
              <a:xfrm rot="-8659772" flipH="1">
                <a:off x="10794101" y="-266251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29" name="Google Shape;5471;p40">
                <a:extLst>
                  <a:ext uri="{FF2B5EF4-FFF2-40B4-BE49-F238E27FC236}">
                    <a16:creationId xmlns:a16="http://schemas.microsoft.com/office/drawing/2014/main" id="{887EB450-1C6F-894A-8570-9A25E83D9887}"/>
                  </a:ext>
                </a:extLst>
              </p:cNvPr>
              <p:cNvCxnSpPr/>
              <p:nvPr/>
            </p:nvCxnSpPr>
            <p:spPr>
              <a:xfrm rot="8535854">
                <a:off x="10795827" y="-267070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30" name="Google Shape;5474;p40">
                <a:extLst>
                  <a:ext uri="{FF2B5EF4-FFF2-40B4-BE49-F238E27FC236}">
                    <a16:creationId xmlns:a16="http://schemas.microsoft.com/office/drawing/2014/main" id="{77E13674-DE33-F94F-9710-3403E3DE9A81}"/>
                  </a:ext>
                </a:extLst>
              </p:cNvPr>
              <p:cNvCxnSpPr>
                <a:stCxn id="212" idx="0"/>
                <a:endCxn id="227" idx="2"/>
              </p:cNvCxnSpPr>
              <p:nvPr/>
            </p:nvCxnSpPr>
            <p:spPr>
              <a:xfrm rot="10800000" flipH="1">
                <a:off x="8663287" y="-45317"/>
                <a:ext cx="23232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" name="Google Shape;5476;p40">
                <a:extLst>
                  <a:ext uri="{FF2B5EF4-FFF2-40B4-BE49-F238E27FC236}">
                    <a16:creationId xmlns:a16="http://schemas.microsoft.com/office/drawing/2014/main" id="{8C777B60-0186-2B43-959D-27C2509E8CC8}"/>
                  </a:ext>
                </a:extLst>
              </p:cNvPr>
              <p:cNvCxnSpPr>
                <a:stCxn id="215" idx="0"/>
                <a:endCxn id="227" idx="2"/>
              </p:cNvCxnSpPr>
              <p:nvPr/>
            </p:nvCxnSpPr>
            <p:spPr>
              <a:xfrm rot="10800000" flipH="1">
                <a:off x="9486010" y="-45317"/>
                <a:ext cx="15006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" name="Google Shape;5478;p40">
                <a:extLst>
                  <a:ext uri="{FF2B5EF4-FFF2-40B4-BE49-F238E27FC236}">
                    <a16:creationId xmlns:a16="http://schemas.microsoft.com/office/drawing/2014/main" id="{E878B230-350D-7442-98A4-87FC2B7685C8}"/>
                  </a:ext>
                </a:extLst>
              </p:cNvPr>
              <p:cNvCxnSpPr>
                <a:stCxn id="218" idx="0"/>
                <a:endCxn id="227" idx="2"/>
              </p:cNvCxnSpPr>
              <p:nvPr/>
            </p:nvCxnSpPr>
            <p:spPr>
              <a:xfrm rot="10800000" flipH="1">
                <a:off x="10700505" y="-45317"/>
                <a:ext cx="2859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" name="Google Shape;5479;p40">
                <a:extLst>
                  <a:ext uri="{FF2B5EF4-FFF2-40B4-BE49-F238E27FC236}">
                    <a16:creationId xmlns:a16="http://schemas.microsoft.com/office/drawing/2014/main" id="{5B15C41F-A61D-7044-A1C1-87257A855F21}"/>
                  </a:ext>
                </a:extLst>
              </p:cNvPr>
              <p:cNvCxnSpPr>
                <a:stCxn id="221" idx="0"/>
                <a:endCxn id="227" idx="2"/>
              </p:cNvCxnSpPr>
              <p:nvPr/>
            </p:nvCxnSpPr>
            <p:spPr>
              <a:xfrm rot="10800000">
                <a:off x="10986528" y="-45317"/>
                <a:ext cx="5367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" name="Google Shape;5481;p40">
                <a:extLst>
                  <a:ext uri="{FF2B5EF4-FFF2-40B4-BE49-F238E27FC236}">
                    <a16:creationId xmlns:a16="http://schemas.microsoft.com/office/drawing/2014/main" id="{DD154987-D3D6-704E-BB2F-015894871AB0}"/>
                  </a:ext>
                </a:extLst>
              </p:cNvPr>
              <p:cNvCxnSpPr>
                <a:endCxn id="224" idx="2"/>
              </p:cNvCxnSpPr>
              <p:nvPr/>
            </p:nvCxnSpPr>
            <p:spPr>
              <a:xfrm rot="10800000" flipH="1">
                <a:off x="8557696" y="-45087"/>
                <a:ext cx="4338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" name="Google Shape;5484;p40">
                <a:extLst>
                  <a:ext uri="{FF2B5EF4-FFF2-40B4-BE49-F238E27FC236}">
                    <a16:creationId xmlns:a16="http://schemas.microsoft.com/office/drawing/2014/main" id="{7113785D-EDD1-4346-8D9E-D2A9DD22BB83}"/>
                  </a:ext>
                </a:extLst>
              </p:cNvPr>
              <p:cNvCxnSpPr>
                <a:endCxn id="224" idx="2"/>
              </p:cNvCxnSpPr>
              <p:nvPr/>
            </p:nvCxnSpPr>
            <p:spPr>
              <a:xfrm rot="10800000">
                <a:off x="8991496" y="-45087"/>
                <a:ext cx="3891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" name="Google Shape;5486;p40">
                <a:extLst>
                  <a:ext uri="{FF2B5EF4-FFF2-40B4-BE49-F238E27FC236}">
                    <a16:creationId xmlns:a16="http://schemas.microsoft.com/office/drawing/2014/main" id="{134F705F-5CF1-D54A-9B12-916A07E77C25}"/>
                  </a:ext>
                </a:extLst>
              </p:cNvPr>
              <p:cNvCxnSpPr>
                <a:endCxn id="224" idx="2"/>
              </p:cNvCxnSpPr>
              <p:nvPr/>
            </p:nvCxnSpPr>
            <p:spPr>
              <a:xfrm rot="10800000">
                <a:off x="8991496" y="-45087"/>
                <a:ext cx="15735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5488;p40">
                <a:extLst>
                  <a:ext uri="{FF2B5EF4-FFF2-40B4-BE49-F238E27FC236}">
                    <a16:creationId xmlns:a16="http://schemas.microsoft.com/office/drawing/2014/main" id="{F2CA9ABA-39FD-F146-A70B-E88E665AEB1C}"/>
                  </a:ext>
                </a:extLst>
              </p:cNvPr>
              <p:cNvCxnSpPr>
                <a:endCxn id="224" idx="2"/>
              </p:cNvCxnSpPr>
              <p:nvPr/>
            </p:nvCxnSpPr>
            <p:spPr>
              <a:xfrm rot="10800000">
                <a:off x="8991496" y="-45087"/>
                <a:ext cx="23706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1" name="Google Shape;5472;p40">
              <a:extLst>
                <a:ext uri="{FF2B5EF4-FFF2-40B4-BE49-F238E27FC236}">
                  <a16:creationId xmlns:a16="http://schemas.microsoft.com/office/drawing/2014/main" id="{CA023081-5613-6449-9F40-F71EC43D2287}"/>
                </a:ext>
              </a:extLst>
            </p:cNvPr>
            <p:cNvCxnSpPr>
              <a:cxnSpLocks/>
              <a:stCxn id="238" idx="0"/>
              <a:endCxn id="224" idx="2"/>
            </p:cNvCxnSpPr>
            <p:nvPr/>
          </p:nvCxnSpPr>
          <p:spPr>
            <a:xfrm flipV="1">
              <a:off x="8048266" y="4058968"/>
              <a:ext cx="1926648" cy="999010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5475;p40">
              <a:extLst>
                <a:ext uri="{FF2B5EF4-FFF2-40B4-BE49-F238E27FC236}">
                  <a16:creationId xmlns:a16="http://schemas.microsoft.com/office/drawing/2014/main" id="{D0972285-3F39-9D49-9986-1335E771E948}"/>
                </a:ext>
              </a:extLst>
            </p:cNvPr>
            <p:cNvCxnSpPr>
              <a:cxnSpLocks/>
              <a:stCxn id="241" idx="0"/>
              <a:endCxn id="224" idx="2"/>
            </p:cNvCxnSpPr>
            <p:nvPr/>
          </p:nvCxnSpPr>
          <p:spPr>
            <a:xfrm flipV="1">
              <a:off x="8439850" y="4058968"/>
              <a:ext cx="1535064" cy="999010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5482;p40">
              <a:extLst>
                <a:ext uri="{FF2B5EF4-FFF2-40B4-BE49-F238E27FC236}">
                  <a16:creationId xmlns:a16="http://schemas.microsoft.com/office/drawing/2014/main" id="{F795810F-6F97-5241-A74E-16F3C59964B7}"/>
                </a:ext>
              </a:extLst>
            </p:cNvPr>
            <p:cNvCxnSpPr>
              <a:cxnSpLocks/>
              <a:stCxn id="238" idx="0"/>
              <a:endCxn id="227" idx="2"/>
            </p:cNvCxnSpPr>
            <p:nvPr/>
          </p:nvCxnSpPr>
          <p:spPr>
            <a:xfrm flipV="1">
              <a:off x="8048266" y="4058879"/>
              <a:ext cx="2876208" cy="999099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5485;p40">
              <a:extLst>
                <a:ext uri="{FF2B5EF4-FFF2-40B4-BE49-F238E27FC236}">
                  <a16:creationId xmlns:a16="http://schemas.microsoft.com/office/drawing/2014/main" id="{A19336A7-2FC4-8848-9B94-B90975D4E98A}"/>
                </a:ext>
              </a:extLst>
            </p:cNvPr>
            <p:cNvCxnSpPr>
              <a:cxnSpLocks/>
              <a:endCxn id="227" idx="2"/>
            </p:cNvCxnSpPr>
            <p:nvPr/>
          </p:nvCxnSpPr>
          <p:spPr>
            <a:xfrm flipV="1">
              <a:off x="8460431" y="4058879"/>
              <a:ext cx="2464043" cy="999100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5477;p40">
              <a:extLst>
                <a:ext uri="{FF2B5EF4-FFF2-40B4-BE49-F238E27FC236}">
                  <a16:creationId xmlns:a16="http://schemas.microsoft.com/office/drawing/2014/main" id="{690D8402-8BBF-5446-9649-517FCC75CCAC}"/>
                </a:ext>
              </a:extLst>
            </p:cNvPr>
            <p:cNvCxnSpPr>
              <a:cxnSpLocks/>
              <a:stCxn id="244" idx="0"/>
              <a:endCxn id="224" idx="2"/>
            </p:cNvCxnSpPr>
            <p:nvPr/>
          </p:nvCxnSpPr>
          <p:spPr>
            <a:xfrm flipV="1">
              <a:off x="9017903" y="4058968"/>
              <a:ext cx="957011" cy="999010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5480;p40">
              <a:extLst>
                <a:ext uri="{FF2B5EF4-FFF2-40B4-BE49-F238E27FC236}">
                  <a16:creationId xmlns:a16="http://schemas.microsoft.com/office/drawing/2014/main" id="{4F3354F3-B9B0-5249-A029-DAB41F324D75}"/>
                </a:ext>
              </a:extLst>
            </p:cNvPr>
            <p:cNvCxnSpPr>
              <a:cxnSpLocks/>
              <a:endCxn id="224" idx="2"/>
            </p:cNvCxnSpPr>
            <p:nvPr/>
          </p:nvCxnSpPr>
          <p:spPr>
            <a:xfrm flipV="1">
              <a:off x="9377646" y="4058968"/>
              <a:ext cx="597268" cy="999010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5487;p40">
              <a:extLst>
                <a:ext uri="{FF2B5EF4-FFF2-40B4-BE49-F238E27FC236}">
                  <a16:creationId xmlns:a16="http://schemas.microsoft.com/office/drawing/2014/main" id="{897F08F0-4039-4242-A934-F8325E171662}"/>
                </a:ext>
              </a:extLst>
            </p:cNvPr>
            <p:cNvCxnSpPr>
              <a:cxnSpLocks/>
              <a:endCxn id="227" idx="2"/>
            </p:cNvCxnSpPr>
            <p:nvPr/>
          </p:nvCxnSpPr>
          <p:spPr>
            <a:xfrm flipV="1">
              <a:off x="8996653" y="4058879"/>
              <a:ext cx="1927821" cy="999384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5489;p40">
              <a:extLst>
                <a:ext uri="{FF2B5EF4-FFF2-40B4-BE49-F238E27FC236}">
                  <a16:creationId xmlns:a16="http://schemas.microsoft.com/office/drawing/2014/main" id="{EFA5C143-B91E-0C4F-9F89-DD70125ED764}"/>
                </a:ext>
              </a:extLst>
            </p:cNvPr>
            <p:cNvCxnSpPr>
              <a:cxnSpLocks/>
              <a:stCxn id="247" idx="0"/>
              <a:endCxn id="227" idx="2"/>
            </p:cNvCxnSpPr>
            <p:nvPr/>
          </p:nvCxnSpPr>
          <p:spPr>
            <a:xfrm flipV="1">
              <a:off x="9409488" y="4058879"/>
              <a:ext cx="1514986" cy="999099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CEBC0603-6D61-0D48-B0DE-9E74296CBA58}"/>
              </a:ext>
            </a:extLst>
          </p:cNvPr>
          <p:cNvGrpSpPr/>
          <p:nvPr/>
        </p:nvGrpSpPr>
        <p:grpSpPr>
          <a:xfrm>
            <a:off x="4229738" y="3077592"/>
            <a:ext cx="3439792" cy="1341215"/>
            <a:chOff x="7894197" y="3887821"/>
            <a:chExt cx="3439792" cy="1341215"/>
          </a:xfrm>
        </p:grpSpPr>
        <p:grpSp>
          <p:nvGrpSpPr>
            <p:cNvPr id="329" name="Group 328">
              <a:extLst>
                <a:ext uri="{FF2B5EF4-FFF2-40B4-BE49-F238E27FC236}">
                  <a16:creationId xmlns:a16="http://schemas.microsoft.com/office/drawing/2014/main" id="{ED147DFA-A59A-B94A-B0FD-7186D0016246}"/>
                </a:ext>
              </a:extLst>
            </p:cNvPr>
            <p:cNvGrpSpPr/>
            <p:nvPr/>
          </p:nvGrpSpPr>
          <p:grpSpPr>
            <a:xfrm>
              <a:off x="7894197" y="3887821"/>
              <a:ext cx="1669359" cy="1341215"/>
              <a:chOff x="8339587" y="-296318"/>
              <a:chExt cx="3507341" cy="1968801"/>
            </a:xfrm>
          </p:grpSpPr>
          <p:sp>
            <p:nvSpPr>
              <p:cNvPr id="365" name="Google Shape;5454;p40">
                <a:extLst>
                  <a:ext uri="{FF2B5EF4-FFF2-40B4-BE49-F238E27FC236}">
                    <a16:creationId xmlns:a16="http://schemas.microsoft.com/office/drawing/2014/main" id="{2EAC4639-3BEC-C943-B9AC-6EB18E9D0CEB}"/>
                  </a:ext>
                </a:extLst>
              </p:cNvPr>
              <p:cNvSpPr/>
              <p:nvPr/>
            </p:nvSpPr>
            <p:spPr>
              <a:xfrm>
                <a:off x="8339587" y="1421383"/>
                <a:ext cx="647400" cy="251100"/>
              </a:xfrm>
              <a:prstGeom prst="rect">
                <a:avLst/>
              </a:prstGeom>
              <a:solidFill>
                <a:srgbClr val="92D05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66" name="Google Shape;5455;p40">
                <a:extLst>
                  <a:ext uri="{FF2B5EF4-FFF2-40B4-BE49-F238E27FC236}">
                    <a16:creationId xmlns:a16="http://schemas.microsoft.com/office/drawing/2014/main" id="{E0DFE6C4-BE2E-4F4A-BD8E-D5D06228D3F1}"/>
                  </a:ext>
                </a:extLst>
              </p:cNvPr>
              <p:cNvCxnSpPr/>
              <p:nvPr/>
            </p:nvCxnSpPr>
            <p:spPr>
              <a:xfrm rot="-8659772" flipH="1">
                <a:off x="8470856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67" name="Google Shape;5456;p40">
                <a:extLst>
                  <a:ext uri="{FF2B5EF4-FFF2-40B4-BE49-F238E27FC236}">
                    <a16:creationId xmlns:a16="http://schemas.microsoft.com/office/drawing/2014/main" id="{D3E0B37D-F86A-1542-ACFC-6585F42A73E3}"/>
                  </a:ext>
                </a:extLst>
              </p:cNvPr>
              <p:cNvCxnSpPr/>
              <p:nvPr/>
            </p:nvCxnSpPr>
            <p:spPr>
              <a:xfrm rot="8535854">
                <a:off x="8472581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368" name="Google Shape;5457;p40">
                <a:extLst>
                  <a:ext uri="{FF2B5EF4-FFF2-40B4-BE49-F238E27FC236}">
                    <a16:creationId xmlns:a16="http://schemas.microsoft.com/office/drawing/2014/main" id="{DC413956-9DF5-A24D-8870-49435D7479DB}"/>
                  </a:ext>
                </a:extLst>
              </p:cNvPr>
              <p:cNvSpPr/>
              <p:nvPr/>
            </p:nvSpPr>
            <p:spPr>
              <a:xfrm>
                <a:off x="9162310" y="1421383"/>
                <a:ext cx="647400" cy="251100"/>
              </a:xfrm>
              <a:prstGeom prst="rect">
                <a:avLst/>
              </a:prstGeom>
              <a:solidFill>
                <a:srgbClr val="92D05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69" name="Google Shape;5458;p40">
                <a:extLst>
                  <a:ext uri="{FF2B5EF4-FFF2-40B4-BE49-F238E27FC236}">
                    <a16:creationId xmlns:a16="http://schemas.microsoft.com/office/drawing/2014/main" id="{78D3CCA6-8ADF-A54D-8746-37D58D37EBBF}"/>
                  </a:ext>
                </a:extLst>
              </p:cNvPr>
              <p:cNvCxnSpPr/>
              <p:nvPr/>
            </p:nvCxnSpPr>
            <p:spPr>
              <a:xfrm rot="-8659772" flipH="1">
                <a:off x="9293579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70" name="Google Shape;5459;p40">
                <a:extLst>
                  <a:ext uri="{FF2B5EF4-FFF2-40B4-BE49-F238E27FC236}">
                    <a16:creationId xmlns:a16="http://schemas.microsoft.com/office/drawing/2014/main" id="{49F8EFC0-7FB1-BF4F-9C7E-E07FED8E2650}"/>
                  </a:ext>
                </a:extLst>
              </p:cNvPr>
              <p:cNvCxnSpPr/>
              <p:nvPr/>
            </p:nvCxnSpPr>
            <p:spPr>
              <a:xfrm rot="8535854">
                <a:off x="9295304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371" name="Google Shape;5460;p40">
                <a:extLst>
                  <a:ext uri="{FF2B5EF4-FFF2-40B4-BE49-F238E27FC236}">
                    <a16:creationId xmlns:a16="http://schemas.microsoft.com/office/drawing/2014/main" id="{98DCBFD7-B49E-804C-BEA7-8F3DCF5BE436}"/>
                  </a:ext>
                </a:extLst>
              </p:cNvPr>
              <p:cNvSpPr/>
              <p:nvPr/>
            </p:nvSpPr>
            <p:spPr>
              <a:xfrm>
                <a:off x="10376805" y="1421383"/>
                <a:ext cx="647400" cy="251100"/>
              </a:xfrm>
              <a:prstGeom prst="rect">
                <a:avLst/>
              </a:prstGeom>
              <a:solidFill>
                <a:srgbClr val="92D05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72" name="Google Shape;5461;p40">
                <a:extLst>
                  <a:ext uri="{FF2B5EF4-FFF2-40B4-BE49-F238E27FC236}">
                    <a16:creationId xmlns:a16="http://schemas.microsoft.com/office/drawing/2014/main" id="{8F4ADD9E-296C-DE4C-8E09-B3245EB011D8}"/>
                  </a:ext>
                </a:extLst>
              </p:cNvPr>
              <p:cNvCxnSpPr/>
              <p:nvPr/>
            </p:nvCxnSpPr>
            <p:spPr>
              <a:xfrm rot="-8659772" flipH="1">
                <a:off x="10508074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73" name="Google Shape;5462;p40">
                <a:extLst>
                  <a:ext uri="{FF2B5EF4-FFF2-40B4-BE49-F238E27FC236}">
                    <a16:creationId xmlns:a16="http://schemas.microsoft.com/office/drawing/2014/main" id="{A46CDC07-9BA4-4C4A-A3C8-3DC4335029F1}"/>
                  </a:ext>
                </a:extLst>
              </p:cNvPr>
              <p:cNvCxnSpPr/>
              <p:nvPr/>
            </p:nvCxnSpPr>
            <p:spPr>
              <a:xfrm rot="8535854">
                <a:off x="10509799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374" name="Google Shape;5463;p40">
                <a:extLst>
                  <a:ext uri="{FF2B5EF4-FFF2-40B4-BE49-F238E27FC236}">
                    <a16:creationId xmlns:a16="http://schemas.microsoft.com/office/drawing/2014/main" id="{D07E2F6F-523D-FE4C-A94A-55B48E923AA6}"/>
                  </a:ext>
                </a:extLst>
              </p:cNvPr>
              <p:cNvSpPr/>
              <p:nvPr/>
            </p:nvSpPr>
            <p:spPr>
              <a:xfrm>
                <a:off x="11199528" y="1421383"/>
                <a:ext cx="647400" cy="251100"/>
              </a:xfrm>
              <a:prstGeom prst="rect">
                <a:avLst/>
              </a:prstGeom>
              <a:solidFill>
                <a:srgbClr val="92D05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75" name="Google Shape;5464;p40">
                <a:extLst>
                  <a:ext uri="{FF2B5EF4-FFF2-40B4-BE49-F238E27FC236}">
                    <a16:creationId xmlns:a16="http://schemas.microsoft.com/office/drawing/2014/main" id="{A11FBC7F-4F81-FF49-B79A-A88390D59FB9}"/>
                  </a:ext>
                </a:extLst>
              </p:cNvPr>
              <p:cNvCxnSpPr/>
              <p:nvPr/>
            </p:nvCxnSpPr>
            <p:spPr>
              <a:xfrm rot="-8659772" flipH="1">
                <a:off x="11330797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76" name="Google Shape;5465;p40">
                <a:extLst>
                  <a:ext uri="{FF2B5EF4-FFF2-40B4-BE49-F238E27FC236}">
                    <a16:creationId xmlns:a16="http://schemas.microsoft.com/office/drawing/2014/main" id="{138B6C4E-DEEC-864B-83BA-F736C0C268E2}"/>
                  </a:ext>
                </a:extLst>
              </p:cNvPr>
              <p:cNvCxnSpPr/>
              <p:nvPr/>
            </p:nvCxnSpPr>
            <p:spPr>
              <a:xfrm rot="8535854">
                <a:off x="11332523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377" name="Google Shape;5466;p40">
                <a:extLst>
                  <a:ext uri="{FF2B5EF4-FFF2-40B4-BE49-F238E27FC236}">
                    <a16:creationId xmlns:a16="http://schemas.microsoft.com/office/drawing/2014/main" id="{6F5089EE-BF03-944E-A89A-0BCFA061DB92}"/>
                  </a:ext>
                </a:extLst>
              </p:cNvPr>
              <p:cNvSpPr/>
              <p:nvPr/>
            </p:nvSpPr>
            <p:spPr>
              <a:xfrm>
                <a:off x="8667796" y="-296187"/>
                <a:ext cx="647400" cy="251100"/>
              </a:xfrm>
              <a:prstGeom prst="rect">
                <a:avLst/>
              </a:prstGeom>
              <a:solidFill>
                <a:srgbClr val="6D9EEB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78" name="Google Shape;5467;p40">
                <a:extLst>
                  <a:ext uri="{FF2B5EF4-FFF2-40B4-BE49-F238E27FC236}">
                    <a16:creationId xmlns:a16="http://schemas.microsoft.com/office/drawing/2014/main" id="{75215CF3-E9BF-F54C-903E-C3CE8571682C}"/>
                  </a:ext>
                </a:extLst>
              </p:cNvPr>
              <p:cNvCxnSpPr/>
              <p:nvPr/>
            </p:nvCxnSpPr>
            <p:spPr>
              <a:xfrm rot="-8659772" flipH="1">
                <a:off x="8799065" y="-26612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79" name="Google Shape;5468;p40">
                <a:extLst>
                  <a:ext uri="{FF2B5EF4-FFF2-40B4-BE49-F238E27FC236}">
                    <a16:creationId xmlns:a16="http://schemas.microsoft.com/office/drawing/2014/main" id="{1A822693-DF4D-3F46-8B2F-204A7443D3F9}"/>
                  </a:ext>
                </a:extLst>
              </p:cNvPr>
              <p:cNvCxnSpPr/>
              <p:nvPr/>
            </p:nvCxnSpPr>
            <p:spPr>
              <a:xfrm rot="8535854">
                <a:off x="8800790" y="-266939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380" name="Google Shape;5469;p40">
                <a:extLst>
                  <a:ext uri="{FF2B5EF4-FFF2-40B4-BE49-F238E27FC236}">
                    <a16:creationId xmlns:a16="http://schemas.microsoft.com/office/drawing/2014/main" id="{328D6372-3ADC-3849-BFDB-D3D813B289BE}"/>
                  </a:ext>
                </a:extLst>
              </p:cNvPr>
              <p:cNvSpPr/>
              <p:nvPr/>
            </p:nvSpPr>
            <p:spPr>
              <a:xfrm>
                <a:off x="10662832" y="-296318"/>
                <a:ext cx="647400" cy="251100"/>
              </a:xfrm>
              <a:prstGeom prst="rect">
                <a:avLst/>
              </a:prstGeom>
              <a:solidFill>
                <a:srgbClr val="6D9EEB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81" name="Google Shape;5470;p40">
                <a:extLst>
                  <a:ext uri="{FF2B5EF4-FFF2-40B4-BE49-F238E27FC236}">
                    <a16:creationId xmlns:a16="http://schemas.microsoft.com/office/drawing/2014/main" id="{D13DE2C2-2C03-6546-862C-9EFD7A50A78E}"/>
                  </a:ext>
                </a:extLst>
              </p:cNvPr>
              <p:cNvCxnSpPr/>
              <p:nvPr/>
            </p:nvCxnSpPr>
            <p:spPr>
              <a:xfrm rot="-8659772" flipH="1">
                <a:off x="10794101" y="-266251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82" name="Google Shape;5471;p40">
                <a:extLst>
                  <a:ext uri="{FF2B5EF4-FFF2-40B4-BE49-F238E27FC236}">
                    <a16:creationId xmlns:a16="http://schemas.microsoft.com/office/drawing/2014/main" id="{F7157EA1-9338-374E-9603-2388DA42FE1D}"/>
                  </a:ext>
                </a:extLst>
              </p:cNvPr>
              <p:cNvCxnSpPr/>
              <p:nvPr/>
            </p:nvCxnSpPr>
            <p:spPr>
              <a:xfrm rot="8535854">
                <a:off x="10795827" y="-267070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83" name="Google Shape;5474;p40">
                <a:extLst>
                  <a:ext uri="{FF2B5EF4-FFF2-40B4-BE49-F238E27FC236}">
                    <a16:creationId xmlns:a16="http://schemas.microsoft.com/office/drawing/2014/main" id="{C5443740-9282-4E4A-816F-A089FC49D61B}"/>
                  </a:ext>
                </a:extLst>
              </p:cNvPr>
              <p:cNvCxnSpPr>
                <a:stCxn id="365" idx="0"/>
                <a:endCxn id="380" idx="2"/>
              </p:cNvCxnSpPr>
              <p:nvPr/>
            </p:nvCxnSpPr>
            <p:spPr>
              <a:xfrm rot="10800000" flipH="1">
                <a:off x="8663287" y="-45317"/>
                <a:ext cx="23232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4" name="Google Shape;5476;p40">
                <a:extLst>
                  <a:ext uri="{FF2B5EF4-FFF2-40B4-BE49-F238E27FC236}">
                    <a16:creationId xmlns:a16="http://schemas.microsoft.com/office/drawing/2014/main" id="{0280423E-7D27-9946-9513-DFF156FD422E}"/>
                  </a:ext>
                </a:extLst>
              </p:cNvPr>
              <p:cNvCxnSpPr>
                <a:stCxn id="368" idx="0"/>
                <a:endCxn id="380" idx="2"/>
              </p:cNvCxnSpPr>
              <p:nvPr/>
            </p:nvCxnSpPr>
            <p:spPr>
              <a:xfrm rot="10800000" flipH="1">
                <a:off x="9486010" y="-45317"/>
                <a:ext cx="15006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5" name="Google Shape;5478;p40">
                <a:extLst>
                  <a:ext uri="{FF2B5EF4-FFF2-40B4-BE49-F238E27FC236}">
                    <a16:creationId xmlns:a16="http://schemas.microsoft.com/office/drawing/2014/main" id="{B08CD4E5-73CA-424A-B709-B461E0A0EC09}"/>
                  </a:ext>
                </a:extLst>
              </p:cNvPr>
              <p:cNvCxnSpPr>
                <a:stCxn id="371" idx="0"/>
                <a:endCxn id="380" idx="2"/>
              </p:cNvCxnSpPr>
              <p:nvPr/>
            </p:nvCxnSpPr>
            <p:spPr>
              <a:xfrm rot="10800000" flipH="1">
                <a:off x="10700505" y="-45317"/>
                <a:ext cx="2859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6" name="Google Shape;5479;p40">
                <a:extLst>
                  <a:ext uri="{FF2B5EF4-FFF2-40B4-BE49-F238E27FC236}">
                    <a16:creationId xmlns:a16="http://schemas.microsoft.com/office/drawing/2014/main" id="{4F50E877-2819-D440-AE0B-57D8F944316C}"/>
                  </a:ext>
                </a:extLst>
              </p:cNvPr>
              <p:cNvCxnSpPr>
                <a:stCxn id="374" idx="0"/>
                <a:endCxn id="380" idx="2"/>
              </p:cNvCxnSpPr>
              <p:nvPr/>
            </p:nvCxnSpPr>
            <p:spPr>
              <a:xfrm rot="10800000">
                <a:off x="10986528" y="-45317"/>
                <a:ext cx="5367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7" name="Google Shape;5481;p40">
                <a:extLst>
                  <a:ext uri="{FF2B5EF4-FFF2-40B4-BE49-F238E27FC236}">
                    <a16:creationId xmlns:a16="http://schemas.microsoft.com/office/drawing/2014/main" id="{79581B19-3628-6044-B48F-DF4E459B4F31}"/>
                  </a:ext>
                </a:extLst>
              </p:cNvPr>
              <p:cNvCxnSpPr>
                <a:endCxn id="377" idx="2"/>
              </p:cNvCxnSpPr>
              <p:nvPr/>
            </p:nvCxnSpPr>
            <p:spPr>
              <a:xfrm rot="10800000" flipH="1">
                <a:off x="8557696" y="-45087"/>
                <a:ext cx="4338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8" name="Google Shape;5484;p40">
                <a:extLst>
                  <a:ext uri="{FF2B5EF4-FFF2-40B4-BE49-F238E27FC236}">
                    <a16:creationId xmlns:a16="http://schemas.microsoft.com/office/drawing/2014/main" id="{07FC2133-9C39-1A41-BAE0-6E9B250B716F}"/>
                  </a:ext>
                </a:extLst>
              </p:cNvPr>
              <p:cNvCxnSpPr>
                <a:endCxn id="377" idx="2"/>
              </p:cNvCxnSpPr>
              <p:nvPr/>
            </p:nvCxnSpPr>
            <p:spPr>
              <a:xfrm rot="10800000">
                <a:off x="8991496" y="-45087"/>
                <a:ext cx="3891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9" name="Google Shape;5486;p40">
                <a:extLst>
                  <a:ext uri="{FF2B5EF4-FFF2-40B4-BE49-F238E27FC236}">
                    <a16:creationId xmlns:a16="http://schemas.microsoft.com/office/drawing/2014/main" id="{8E9EA059-EBEF-DD46-BA8A-478EB180EFA3}"/>
                  </a:ext>
                </a:extLst>
              </p:cNvPr>
              <p:cNvCxnSpPr>
                <a:endCxn id="377" idx="2"/>
              </p:cNvCxnSpPr>
              <p:nvPr/>
            </p:nvCxnSpPr>
            <p:spPr>
              <a:xfrm rot="10800000">
                <a:off x="8991496" y="-45087"/>
                <a:ext cx="15735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0" name="Google Shape;5488;p40">
                <a:extLst>
                  <a:ext uri="{FF2B5EF4-FFF2-40B4-BE49-F238E27FC236}">
                    <a16:creationId xmlns:a16="http://schemas.microsoft.com/office/drawing/2014/main" id="{C42D147D-894D-2C44-BFC7-BC9F37987CDE}"/>
                  </a:ext>
                </a:extLst>
              </p:cNvPr>
              <p:cNvCxnSpPr>
                <a:endCxn id="377" idx="2"/>
              </p:cNvCxnSpPr>
              <p:nvPr/>
            </p:nvCxnSpPr>
            <p:spPr>
              <a:xfrm rot="10800000">
                <a:off x="8991496" y="-45087"/>
                <a:ext cx="23706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30" name="Group 329">
              <a:extLst>
                <a:ext uri="{FF2B5EF4-FFF2-40B4-BE49-F238E27FC236}">
                  <a16:creationId xmlns:a16="http://schemas.microsoft.com/office/drawing/2014/main" id="{1EA8ECA6-96E8-6E4E-B594-301F112D7BDD}"/>
                </a:ext>
              </a:extLst>
            </p:cNvPr>
            <p:cNvGrpSpPr/>
            <p:nvPr/>
          </p:nvGrpSpPr>
          <p:grpSpPr>
            <a:xfrm>
              <a:off x="9664630" y="3887821"/>
              <a:ext cx="1669359" cy="1341215"/>
              <a:chOff x="8339587" y="-296318"/>
              <a:chExt cx="3507341" cy="1968801"/>
            </a:xfrm>
          </p:grpSpPr>
          <p:sp>
            <p:nvSpPr>
              <p:cNvPr id="339" name="Google Shape;5454;p40">
                <a:extLst>
                  <a:ext uri="{FF2B5EF4-FFF2-40B4-BE49-F238E27FC236}">
                    <a16:creationId xmlns:a16="http://schemas.microsoft.com/office/drawing/2014/main" id="{E8F137CC-5E96-BB41-B7B3-302C8C500159}"/>
                  </a:ext>
                </a:extLst>
              </p:cNvPr>
              <p:cNvSpPr/>
              <p:nvPr/>
            </p:nvSpPr>
            <p:spPr>
              <a:xfrm>
                <a:off x="8339587" y="1421383"/>
                <a:ext cx="647400" cy="251100"/>
              </a:xfrm>
              <a:prstGeom prst="rect">
                <a:avLst/>
              </a:prstGeom>
              <a:solidFill>
                <a:srgbClr val="FFC00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40" name="Google Shape;5455;p40">
                <a:extLst>
                  <a:ext uri="{FF2B5EF4-FFF2-40B4-BE49-F238E27FC236}">
                    <a16:creationId xmlns:a16="http://schemas.microsoft.com/office/drawing/2014/main" id="{A0955C34-56ED-5640-9B5A-6CBC000896E4}"/>
                  </a:ext>
                </a:extLst>
              </p:cNvPr>
              <p:cNvCxnSpPr/>
              <p:nvPr/>
            </p:nvCxnSpPr>
            <p:spPr>
              <a:xfrm rot="-8659772" flipH="1">
                <a:off x="8470856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41" name="Google Shape;5456;p40">
                <a:extLst>
                  <a:ext uri="{FF2B5EF4-FFF2-40B4-BE49-F238E27FC236}">
                    <a16:creationId xmlns:a16="http://schemas.microsoft.com/office/drawing/2014/main" id="{DDC8346E-EDA7-D840-BDE9-F5F641C03830}"/>
                  </a:ext>
                </a:extLst>
              </p:cNvPr>
              <p:cNvCxnSpPr/>
              <p:nvPr/>
            </p:nvCxnSpPr>
            <p:spPr>
              <a:xfrm rot="8535854">
                <a:off x="8472581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342" name="Google Shape;5457;p40">
                <a:extLst>
                  <a:ext uri="{FF2B5EF4-FFF2-40B4-BE49-F238E27FC236}">
                    <a16:creationId xmlns:a16="http://schemas.microsoft.com/office/drawing/2014/main" id="{C5E5257A-8ADC-A94C-8767-A0FB6E5DE442}"/>
                  </a:ext>
                </a:extLst>
              </p:cNvPr>
              <p:cNvSpPr/>
              <p:nvPr/>
            </p:nvSpPr>
            <p:spPr>
              <a:xfrm>
                <a:off x="9162310" y="1421383"/>
                <a:ext cx="647400" cy="251100"/>
              </a:xfrm>
              <a:prstGeom prst="rect">
                <a:avLst/>
              </a:prstGeom>
              <a:solidFill>
                <a:srgbClr val="FFC00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43" name="Google Shape;5458;p40">
                <a:extLst>
                  <a:ext uri="{FF2B5EF4-FFF2-40B4-BE49-F238E27FC236}">
                    <a16:creationId xmlns:a16="http://schemas.microsoft.com/office/drawing/2014/main" id="{22494C41-4BD1-C242-9880-5F88BFBDE1EA}"/>
                  </a:ext>
                </a:extLst>
              </p:cNvPr>
              <p:cNvCxnSpPr/>
              <p:nvPr/>
            </p:nvCxnSpPr>
            <p:spPr>
              <a:xfrm rot="-8659772" flipH="1">
                <a:off x="9293579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44" name="Google Shape;5459;p40">
                <a:extLst>
                  <a:ext uri="{FF2B5EF4-FFF2-40B4-BE49-F238E27FC236}">
                    <a16:creationId xmlns:a16="http://schemas.microsoft.com/office/drawing/2014/main" id="{4A46C0CF-B05E-5749-AFD4-5037919C4528}"/>
                  </a:ext>
                </a:extLst>
              </p:cNvPr>
              <p:cNvCxnSpPr/>
              <p:nvPr/>
            </p:nvCxnSpPr>
            <p:spPr>
              <a:xfrm rot="8535854">
                <a:off x="9295304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345" name="Google Shape;5460;p40">
                <a:extLst>
                  <a:ext uri="{FF2B5EF4-FFF2-40B4-BE49-F238E27FC236}">
                    <a16:creationId xmlns:a16="http://schemas.microsoft.com/office/drawing/2014/main" id="{625CE271-56B6-8D4B-9F8E-C6A727715E18}"/>
                  </a:ext>
                </a:extLst>
              </p:cNvPr>
              <p:cNvSpPr/>
              <p:nvPr/>
            </p:nvSpPr>
            <p:spPr>
              <a:xfrm>
                <a:off x="10376805" y="1421383"/>
                <a:ext cx="647400" cy="251100"/>
              </a:xfrm>
              <a:prstGeom prst="rect">
                <a:avLst/>
              </a:prstGeom>
              <a:solidFill>
                <a:srgbClr val="FFC00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46" name="Google Shape;5461;p40">
                <a:extLst>
                  <a:ext uri="{FF2B5EF4-FFF2-40B4-BE49-F238E27FC236}">
                    <a16:creationId xmlns:a16="http://schemas.microsoft.com/office/drawing/2014/main" id="{ABE093FF-27C2-5145-8463-0781D7404236}"/>
                  </a:ext>
                </a:extLst>
              </p:cNvPr>
              <p:cNvCxnSpPr/>
              <p:nvPr/>
            </p:nvCxnSpPr>
            <p:spPr>
              <a:xfrm rot="-8659772" flipH="1">
                <a:off x="10508074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47" name="Google Shape;5462;p40">
                <a:extLst>
                  <a:ext uri="{FF2B5EF4-FFF2-40B4-BE49-F238E27FC236}">
                    <a16:creationId xmlns:a16="http://schemas.microsoft.com/office/drawing/2014/main" id="{D6D696B8-E538-4A41-B0CC-E486B7E0058A}"/>
                  </a:ext>
                </a:extLst>
              </p:cNvPr>
              <p:cNvCxnSpPr/>
              <p:nvPr/>
            </p:nvCxnSpPr>
            <p:spPr>
              <a:xfrm rot="8535854">
                <a:off x="10509799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348" name="Google Shape;5463;p40">
                <a:extLst>
                  <a:ext uri="{FF2B5EF4-FFF2-40B4-BE49-F238E27FC236}">
                    <a16:creationId xmlns:a16="http://schemas.microsoft.com/office/drawing/2014/main" id="{53A42AD8-3013-5148-83C9-F5E644783650}"/>
                  </a:ext>
                </a:extLst>
              </p:cNvPr>
              <p:cNvSpPr/>
              <p:nvPr/>
            </p:nvSpPr>
            <p:spPr>
              <a:xfrm>
                <a:off x="11199528" y="1421383"/>
                <a:ext cx="647400" cy="251100"/>
              </a:xfrm>
              <a:prstGeom prst="rect">
                <a:avLst/>
              </a:prstGeom>
              <a:solidFill>
                <a:srgbClr val="FFC00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49" name="Google Shape;5464;p40">
                <a:extLst>
                  <a:ext uri="{FF2B5EF4-FFF2-40B4-BE49-F238E27FC236}">
                    <a16:creationId xmlns:a16="http://schemas.microsoft.com/office/drawing/2014/main" id="{08951217-60B7-6D46-92D4-0FD704253F00}"/>
                  </a:ext>
                </a:extLst>
              </p:cNvPr>
              <p:cNvCxnSpPr/>
              <p:nvPr/>
            </p:nvCxnSpPr>
            <p:spPr>
              <a:xfrm rot="-8659772" flipH="1">
                <a:off x="11330797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50" name="Google Shape;5465;p40">
                <a:extLst>
                  <a:ext uri="{FF2B5EF4-FFF2-40B4-BE49-F238E27FC236}">
                    <a16:creationId xmlns:a16="http://schemas.microsoft.com/office/drawing/2014/main" id="{5144F06D-E1A0-DB4E-9C40-608E13A1D691}"/>
                  </a:ext>
                </a:extLst>
              </p:cNvPr>
              <p:cNvCxnSpPr/>
              <p:nvPr/>
            </p:nvCxnSpPr>
            <p:spPr>
              <a:xfrm rot="8535854">
                <a:off x="11332523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351" name="Google Shape;5466;p40">
                <a:extLst>
                  <a:ext uri="{FF2B5EF4-FFF2-40B4-BE49-F238E27FC236}">
                    <a16:creationId xmlns:a16="http://schemas.microsoft.com/office/drawing/2014/main" id="{23892D51-2A15-4446-B038-6C6DC755AA42}"/>
                  </a:ext>
                </a:extLst>
              </p:cNvPr>
              <p:cNvSpPr/>
              <p:nvPr/>
            </p:nvSpPr>
            <p:spPr>
              <a:xfrm>
                <a:off x="8667796" y="-296187"/>
                <a:ext cx="647400" cy="251100"/>
              </a:xfrm>
              <a:prstGeom prst="rect">
                <a:avLst/>
              </a:prstGeom>
              <a:solidFill>
                <a:srgbClr val="FFC00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52" name="Google Shape;5467;p40">
                <a:extLst>
                  <a:ext uri="{FF2B5EF4-FFF2-40B4-BE49-F238E27FC236}">
                    <a16:creationId xmlns:a16="http://schemas.microsoft.com/office/drawing/2014/main" id="{1A056DC5-89D5-5B41-8723-C15DCD6C2BE0}"/>
                  </a:ext>
                </a:extLst>
              </p:cNvPr>
              <p:cNvCxnSpPr/>
              <p:nvPr/>
            </p:nvCxnSpPr>
            <p:spPr>
              <a:xfrm rot="-8659772" flipH="1">
                <a:off x="8799065" y="-26612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53" name="Google Shape;5468;p40">
                <a:extLst>
                  <a:ext uri="{FF2B5EF4-FFF2-40B4-BE49-F238E27FC236}">
                    <a16:creationId xmlns:a16="http://schemas.microsoft.com/office/drawing/2014/main" id="{6CBCAFAB-AC2A-B846-83AE-F0694E4CD523}"/>
                  </a:ext>
                </a:extLst>
              </p:cNvPr>
              <p:cNvCxnSpPr/>
              <p:nvPr/>
            </p:nvCxnSpPr>
            <p:spPr>
              <a:xfrm rot="8535854">
                <a:off x="8800790" y="-266939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354" name="Google Shape;5469;p40">
                <a:extLst>
                  <a:ext uri="{FF2B5EF4-FFF2-40B4-BE49-F238E27FC236}">
                    <a16:creationId xmlns:a16="http://schemas.microsoft.com/office/drawing/2014/main" id="{E91A4F90-EB6F-2F41-A925-94A53C0C0917}"/>
                  </a:ext>
                </a:extLst>
              </p:cNvPr>
              <p:cNvSpPr/>
              <p:nvPr/>
            </p:nvSpPr>
            <p:spPr>
              <a:xfrm>
                <a:off x="10662832" y="-296318"/>
                <a:ext cx="647400" cy="251100"/>
              </a:xfrm>
              <a:prstGeom prst="rect">
                <a:avLst/>
              </a:prstGeom>
              <a:solidFill>
                <a:srgbClr val="FFC00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55" name="Google Shape;5470;p40">
                <a:extLst>
                  <a:ext uri="{FF2B5EF4-FFF2-40B4-BE49-F238E27FC236}">
                    <a16:creationId xmlns:a16="http://schemas.microsoft.com/office/drawing/2014/main" id="{35CF146A-54AD-CC4A-9A8B-9AC958B576FC}"/>
                  </a:ext>
                </a:extLst>
              </p:cNvPr>
              <p:cNvCxnSpPr/>
              <p:nvPr/>
            </p:nvCxnSpPr>
            <p:spPr>
              <a:xfrm rot="-8659772" flipH="1">
                <a:off x="10794101" y="-266251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56" name="Google Shape;5471;p40">
                <a:extLst>
                  <a:ext uri="{FF2B5EF4-FFF2-40B4-BE49-F238E27FC236}">
                    <a16:creationId xmlns:a16="http://schemas.microsoft.com/office/drawing/2014/main" id="{CACB76DF-90D4-0E42-8186-B119DB41F04F}"/>
                  </a:ext>
                </a:extLst>
              </p:cNvPr>
              <p:cNvCxnSpPr/>
              <p:nvPr/>
            </p:nvCxnSpPr>
            <p:spPr>
              <a:xfrm rot="8535854">
                <a:off x="10795827" y="-267070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57" name="Google Shape;5474;p40">
                <a:extLst>
                  <a:ext uri="{FF2B5EF4-FFF2-40B4-BE49-F238E27FC236}">
                    <a16:creationId xmlns:a16="http://schemas.microsoft.com/office/drawing/2014/main" id="{FAE8A9D6-474B-7445-A70F-677FDE48E8FF}"/>
                  </a:ext>
                </a:extLst>
              </p:cNvPr>
              <p:cNvCxnSpPr>
                <a:stCxn id="339" idx="0"/>
                <a:endCxn id="354" idx="2"/>
              </p:cNvCxnSpPr>
              <p:nvPr/>
            </p:nvCxnSpPr>
            <p:spPr>
              <a:xfrm rot="10800000" flipH="1">
                <a:off x="8663287" y="-45317"/>
                <a:ext cx="23232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5476;p40">
                <a:extLst>
                  <a:ext uri="{FF2B5EF4-FFF2-40B4-BE49-F238E27FC236}">
                    <a16:creationId xmlns:a16="http://schemas.microsoft.com/office/drawing/2014/main" id="{494AFD8A-A148-E044-A351-45321751DAC7}"/>
                  </a:ext>
                </a:extLst>
              </p:cNvPr>
              <p:cNvCxnSpPr>
                <a:stCxn id="342" idx="0"/>
                <a:endCxn id="354" idx="2"/>
              </p:cNvCxnSpPr>
              <p:nvPr/>
            </p:nvCxnSpPr>
            <p:spPr>
              <a:xfrm rot="10800000" flipH="1">
                <a:off x="9486010" y="-45317"/>
                <a:ext cx="15006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9" name="Google Shape;5478;p40">
                <a:extLst>
                  <a:ext uri="{FF2B5EF4-FFF2-40B4-BE49-F238E27FC236}">
                    <a16:creationId xmlns:a16="http://schemas.microsoft.com/office/drawing/2014/main" id="{96D839FB-D2A6-9F43-87C7-A2BEF3C5606E}"/>
                  </a:ext>
                </a:extLst>
              </p:cNvPr>
              <p:cNvCxnSpPr>
                <a:stCxn id="345" idx="0"/>
                <a:endCxn id="354" idx="2"/>
              </p:cNvCxnSpPr>
              <p:nvPr/>
            </p:nvCxnSpPr>
            <p:spPr>
              <a:xfrm rot="10800000" flipH="1">
                <a:off x="10700505" y="-45317"/>
                <a:ext cx="2859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0" name="Google Shape;5479;p40">
                <a:extLst>
                  <a:ext uri="{FF2B5EF4-FFF2-40B4-BE49-F238E27FC236}">
                    <a16:creationId xmlns:a16="http://schemas.microsoft.com/office/drawing/2014/main" id="{F93992D1-2D23-9B45-9991-9B054D2E3ED7}"/>
                  </a:ext>
                </a:extLst>
              </p:cNvPr>
              <p:cNvCxnSpPr>
                <a:stCxn id="348" idx="0"/>
                <a:endCxn id="354" idx="2"/>
              </p:cNvCxnSpPr>
              <p:nvPr/>
            </p:nvCxnSpPr>
            <p:spPr>
              <a:xfrm rot="10800000">
                <a:off x="10986528" y="-45317"/>
                <a:ext cx="5367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1" name="Google Shape;5481;p40">
                <a:extLst>
                  <a:ext uri="{FF2B5EF4-FFF2-40B4-BE49-F238E27FC236}">
                    <a16:creationId xmlns:a16="http://schemas.microsoft.com/office/drawing/2014/main" id="{10BEC22E-75B8-9F4C-B7A8-51C7D79BA578}"/>
                  </a:ext>
                </a:extLst>
              </p:cNvPr>
              <p:cNvCxnSpPr>
                <a:endCxn id="351" idx="2"/>
              </p:cNvCxnSpPr>
              <p:nvPr/>
            </p:nvCxnSpPr>
            <p:spPr>
              <a:xfrm rot="10800000" flipH="1">
                <a:off x="8557696" y="-45087"/>
                <a:ext cx="4338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2" name="Google Shape;5484;p40">
                <a:extLst>
                  <a:ext uri="{FF2B5EF4-FFF2-40B4-BE49-F238E27FC236}">
                    <a16:creationId xmlns:a16="http://schemas.microsoft.com/office/drawing/2014/main" id="{33CB7C9C-DF0C-0349-B998-4A627923BE38}"/>
                  </a:ext>
                </a:extLst>
              </p:cNvPr>
              <p:cNvCxnSpPr>
                <a:endCxn id="351" idx="2"/>
              </p:cNvCxnSpPr>
              <p:nvPr/>
            </p:nvCxnSpPr>
            <p:spPr>
              <a:xfrm rot="10800000">
                <a:off x="8991496" y="-45087"/>
                <a:ext cx="3891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3" name="Google Shape;5486;p40">
                <a:extLst>
                  <a:ext uri="{FF2B5EF4-FFF2-40B4-BE49-F238E27FC236}">
                    <a16:creationId xmlns:a16="http://schemas.microsoft.com/office/drawing/2014/main" id="{B7F1CAA9-6DDF-B646-9269-165BC6E76763}"/>
                  </a:ext>
                </a:extLst>
              </p:cNvPr>
              <p:cNvCxnSpPr>
                <a:endCxn id="351" idx="2"/>
              </p:cNvCxnSpPr>
              <p:nvPr/>
            </p:nvCxnSpPr>
            <p:spPr>
              <a:xfrm rot="10800000">
                <a:off x="8991496" y="-45087"/>
                <a:ext cx="15735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4" name="Google Shape;5488;p40">
                <a:extLst>
                  <a:ext uri="{FF2B5EF4-FFF2-40B4-BE49-F238E27FC236}">
                    <a16:creationId xmlns:a16="http://schemas.microsoft.com/office/drawing/2014/main" id="{59B5EC79-30EC-374F-A1C3-0D815705F112}"/>
                  </a:ext>
                </a:extLst>
              </p:cNvPr>
              <p:cNvCxnSpPr>
                <a:endCxn id="351" idx="2"/>
              </p:cNvCxnSpPr>
              <p:nvPr/>
            </p:nvCxnSpPr>
            <p:spPr>
              <a:xfrm rot="10800000">
                <a:off x="8991496" y="-45087"/>
                <a:ext cx="23706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31" name="Google Shape;5472;p40">
              <a:extLst>
                <a:ext uri="{FF2B5EF4-FFF2-40B4-BE49-F238E27FC236}">
                  <a16:creationId xmlns:a16="http://schemas.microsoft.com/office/drawing/2014/main" id="{00A951B7-0910-9247-B3F4-B6DD2DF77E64}"/>
                </a:ext>
              </a:extLst>
            </p:cNvPr>
            <p:cNvCxnSpPr>
              <a:cxnSpLocks/>
              <a:stCxn id="365" idx="0"/>
              <a:endCxn id="351" idx="2"/>
            </p:cNvCxnSpPr>
            <p:nvPr/>
          </p:nvCxnSpPr>
          <p:spPr>
            <a:xfrm flipV="1">
              <a:off x="8048266" y="4058968"/>
              <a:ext cx="1926648" cy="999010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5475;p40">
              <a:extLst>
                <a:ext uri="{FF2B5EF4-FFF2-40B4-BE49-F238E27FC236}">
                  <a16:creationId xmlns:a16="http://schemas.microsoft.com/office/drawing/2014/main" id="{D2C5BC40-FAFD-574F-95D8-DC96DD967789}"/>
                </a:ext>
              </a:extLst>
            </p:cNvPr>
            <p:cNvCxnSpPr>
              <a:cxnSpLocks/>
              <a:stCxn id="368" idx="0"/>
              <a:endCxn id="351" idx="2"/>
            </p:cNvCxnSpPr>
            <p:nvPr/>
          </p:nvCxnSpPr>
          <p:spPr>
            <a:xfrm flipV="1">
              <a:off x="8439850" y="4058968"/>
              <a:ext cx="1535064" cy="999010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5482;p40">
              <a:extLst>
                <a:ext uri="{FF2B5EF4-FFF2-40B4-BE49-F238E27FC236}">
                  <a16:creationId xmlns:a16="http://schemas.microsoft.com/office/drawing/2014/main" id="{75A0382F-D347-E444-A2B1-14BEE7BE6987}"/>
                </a:ext>
              </a:extLst>
            </p:cNvPr>
            <p:cNvCxnSpPr>
              <a:cxnSpLocks/>
              <a:stCxn id="365" idx="0"/>
              <a:endCxn id="354" idx="2"/>
            </p:cNvCxnSpPr>
            <p:nvPr/>
          </p:nvCxnSpPr>
          <p:spPr>
            <a:xfrm flipV="1">
              <a:off x="8048266" y="4058879"/>
              <a:ext cx="2876208" cy="999099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5485;p40">
              <a:extLst>
                <a:ext uri="{FF2B5EF4-FFF2-40B4-BE49-F238E27FC236}">
                  <a16:creationId xmlns:a16="http://schemas.microsoft.com/office/drawing/2014/main" id="{6124620A-67C1-454B-8649-EFA408B30E7B}"/>
                </a:ext>
              </a:extLst>
            </p:cNvPr>
            <p:cNvCxnSpPr>
              <a:cxnSpLocks/>
              <a:endCxn id="354" idx="2"/>
            </p:cNvCxnSpPr>
            <p:nvPr/>
          </p:nvCxnSpPr>
          <p:spPr>
            <a:xfrm flipV="1">
              <a:off x="8460431" y="4058879"/>
              <a:ext cx="2464043" cy="999100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5477;p40">
              <a:extLst>
                <a:ext uri="{FF2B5EF4-FFF2-40B4-BE49-F238E27FC236}">
                  <a16:creationId xmlns:a16="http://schemas.microsoft.com/office/drawing/2014/main" id="{A3A708CE-ECE0-7846-8EDC-210E3D5DDDCF}"/>
                </a:ext>
              </a:extLst>
            </p:cNvPr>
            <p:cNvCxnSpPr>
              <a:cxnSpLocks/>
              <a:stCxn id="371" idx="0"/>
              <a:endCxn id="351" idx="2"/>
            </p:cNvCxnSpPr>
            <p:nvPr/>
          </p:nvCxnSpPr>
          <p:spPr>
            <a:xfrm flipV="1">
              <a:off x="9017903" y="4058968"/>
              <a:ext cx="957011" cy="999010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5480;p40">
              <a:extLst>
                <a:ext uri="{FF2B5EF4-FFF2-40B4-BE49-F238E27FC236}">
                  <a16:creationId xmlns:a16="http://schemas.microsoft.com/office/drawing/2014/main" id="{CC2F5ED7-01AE-9147-A808-F7E7A9A44EEF}"/>
                </a:ext>
              </a:extLst>
            </p:cNvPr>
            <p:cNvCxnSpPr>
              <a:cxnSpLocks/>
              <a:endCxn id="351" idx="2"/>
            </p:cNvCxnSpPr>
            <p:nvPr/>
          </p:nvCxnSpPr>
          <p:spPr>
            <a:xfrm flipV="1">
              <a:off x="9377646" y="4058968"/>
              <a:ext cx="597268" cy="999010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5487;p40">
              <a:extLst>
                <a:ext uri="{FF2B5EF4-FFF2-40B4-BE49-F238E27FC236}">
                  <a16:creationId xmlns:a16="http://schemas.microsoft.com/office/drawing/2014/main" id="{8CC08BB4-0895-EE47-80FB-8AB2C95F2C39}"/>
                </a:ext>
              </a:extLst>
            </p:cNvPr>
            <p:cNvCxnSpPr>
              <a:cxnSpLocks/>
              <a:endCxn id="354" idx="2"/>
            </p:cNvCxnSpPr>
            <p:nvPr/>
          </p:nvCxnSpPr>
          <p:spPr>
            <a:xfrm flipV="1">
              <a:off x="8996653" y="4058879"/>
              <a:ext cx="1927821" cy="999384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5489;p40">
              <a:extLst>
                <a:ext uri="{FF2B5EF4-FFF2-40B4-BE49-F238E27FC236}">
                  <a16:creationId xmlns:a16="http://schemas.microsoft.com/office/drawing/2014/main" id="{23DA5887-C4FD-504B-B0F5-EDB8F2B9536F}"/>
                </a:ext>
              </a:extLst>
            </p:cNvPr>
            <p:cNvCxnSpPr>
              <a:cxnSpLocks/>
              <a:stCxn id="374" idx="0"/>
              <a:endCxn id="354" idx="2"/>
            </p:cNvCxnSpPr>
            <p:nvPr/>
          </p:nvCxnSpPr>
          <p:spPr>
            <a:xfrm flipV="1">
              <a:off x="9409488" y="4058879"/>
              <a:ext cx="1514986" cy="999099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54" name="Oval 453">
            <a:extLst>
              <a:ext uri="{FF2B5EF4-FFF2-40B4-BE49-F238E27FC236}">
                <a16:creationId xmlns:a16="http://schemas.microsoft.com/office/drawing/2014/main" id="{B2DB89DE-212D-AA4C-AB15-8585F194D2B1}"/>
              </a:ext>
            </a:extLst>
          </p:cNvPr>
          <p:cNvSpPr/>
          <p:nvPr/>
        </p:nvSpPr>
        <p:spPr>
          <a:xfrm>
            <a:off x="310407" y="3836821"/>
            <a:ext cx="2157256" cy="99901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690C8E2C-71F4-394F-81A4-D39CDF398918}"/>
              </a:ext>
            </a:extLst>
          </p:cNvPr>
          <p:cNvGrpSpPr/>
          <p:nvPr/>
        </p:nvGrpSpPr>
        <p:grpSpPr>
          <a:xfrm>
            <a:off x="7879833" y="3073719"/>
            <a:ext cx="3439792" cy="1341215"/>
            <a:chOff x="7894197" y="3887821"/>
            <a:chExt cx="3439792" cy="1341215"/>
          </a:xfrm>
        </p:grpSpPr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E167DC9E-C3D8-7B4D-9A7B-11859ADF04E0}"/>
                </a:ext>
              </a:extLst>
            </p:cNvPr>
            <p:cNvGrpSpPr/>
            <p:nvPr/>
          </p:nvGrpSpPr>
          <p:grpSpPr>
            <a:xfrm>
              <a:off x="7894197" y="3887821"/>
              <a:ext cx="1669359" cy="1341215"/>
              <a:chOff x="8339587" y="-296318"/>
              <a:chExt cx="3507341" cy="1968801"/>
            </a:xfrm>
          </p:grpSpPr>
          <p:sp>
            <p:nvSpPr>
              <p:cNvPr id="302" name="Google Shape;5454;p40">
                <a:extLst>
                  <a:ext uri="{FF2B5EF4-FFF2-40B4-BE49-F238E27FC236}">
                    <a16:creationId xmlns:a16="http://schemas.microsoft.com/office/drawing/2014/main" id="{7D0FCBF3-1323-B541-BE45-2AD5E6452511}"/>
                  </a:ext>
                </a:extLst>
              </p:cNvPr>
              <p:cNvSpPr/>
              <p:nvPr/>
            </p:nvSpPr>
            <p:spPr>
              <a:xfrm>
                <a:off x="8339587" y="1421383"/>
                <a:ext cx="647400" cy="251100"/>
              </a:xfrm>
              <a:prstGeom prst="rect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03" name="Google Shape;5455;p40">
                <a:extLst>
                  <a:ext uri="{FF2B5EF4-FFF2-40B4-BE49-F238E27FC236}">
                    <a16:creationId xmlns:a16="http://schemas.microsoft.com/office/drawing/2014/main" id="{8A2924EE-D4DF-0B4A-94AC-1AA423DD77CA}"/>
                  </a:ext>
                </a:extLst>
              </p:cNvPr>
              <p:cNvCxnSpPr/>
              <p:nvPr/>
            </p:nvCxnSpPr>
            <p:spPr>
              <a:xfrm rot="-8659772" flipH="1">
                <a:off x="8470856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04" name="Google Shape;5456;p40">
                <a:extLst>
                  <a:ext uri="{FF2B5EF4-FFF2-40B4-BE49-F238E27FC236}">
                    <a16:creationId xmlns:a16="http://schemas.microsoft.com/office/drawing/2014/main" id="{35E7EE58-AAA8-1E48-82C8-EBF913A5A9C9}"/>
                  </a:ext>
                </a:extLst>
              </p:cNvPr>
              <p:cNvCxnSpPr/>
              <p:nvPr/>
            </p:nvCxnSpPr>
            <p:spPr>
              <a:xfrm rot="8535854">
                <a:off x="8472581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305" name="Google Shape;5457;p40">
                <a:extLst>
                  <a:ext uri="{FF2B5EF4-FFF2-40B4-BE49-F238E27FC236}">
                    <a16:creationId xmlns:a16="http://schemas.microsoft.com/office/drawing/2014/main" id="{44849159-2165-C344-B858-7DD2366D22FB}"/>
                  </a:ext>
                </a:extLst>
              </p:cNvPr>
              <p:cNvSpPr/>
              <p:nvPr/>
            </p:nvSpPr>
            <p:spPr>
              <a:xfrm>
                <a:off x="9162310" y="1421383"/>
                <a:ext cx="647400" cy="251100"/>
              </a:xfrm>
              <a:prstGeom prst="rect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06" name="Google Shape;5458;p40">
                <a:extLst>
                  <a:ext uri="{FF2B5EF4-FFF2-40B4-BE49-F238E27FC236}">
                    <a16:creationId xmlns:a16="http://schemas.microsoft.com/office/drawing/2014/main" id="{2A1BDA39-DBDB-404E-B851-D5187447DEED}"/>
                  </a:ext>
                </a:extLst>
              </p:cNvPr>
              <p:cNvCxnSpPr/>
              <p:nvPr/>
            </p:nvCxnSpPr>
            <p:spPr>
              <a:xfrm rot="-8659772" flipH="1">
                <a:off x="9293579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07" name="Google Shape;5459;p40">
                <a:extLst>
                  <a:ext uri="{FF2B5EF4-FFF2-40B4-BE49-F238E27FC236}">
                    <a16:creationId xmlns:a16="http://schemas.microsoft.com/office/drawing/2014/main" id="{8CE2D665-DECB-5046-B061-F76A1D48A767}"/>
                  </a:ext>
                </a:extLst>
              </p:cNvPr>
              <p:cNvCxnSpPr/>
              <p:nvPr/>
            </p:nvCxnSpPr>
            <p:spPr>
              <a:xfrm rot="8535854">
                <a:off x="9295304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308" name="Google Shape;5460;p40">
                <a:extLst>
                  <a:ext uri="{FF2B5EF4-FFF2-40B4-BE49-F238E27FC236}">
                    <a16:creationId xmlns:a16="http://schemas.microsoft.com/office/drawing/2014/main" id="{CD486581-EA1E-434A-A0A8-7F778FA00170}"/>
                  </a:ext>
                </a:extLst>
              </p:cNvPr>
              <p:cNvSpPr/>
              <p:nvPr/>
            </p:nvSpPr>
            <p:spPr>
              <a:xfrm>
                <a:off x="10376805" y="1421383"/>
                <a:ext cx="647400" cy="251100"/>
              </a:xfrm>
              <a:prstGeom prst="rect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09" name="Google Shape;5461;p40">
                <a:extLst>
                  <a:ext uri="{FF2B5EF4-FFF2-40B4-BE49-F238E27FC236}">
                    <a16:creationId xmlns:a16="http://schemas.microsoft.com/office/drawing/2014/main" id="{5DD6A312-D06E-584C-BB56-4F90EC7E8555}"/>
                  </a:ext>
                </a:extLst>
              </p:cNvPr>
              <p:cNvCxnSpPr/>
              <p:nvPr/>
            </p:nvCxnSpPr>
            <p:spPr>
              <a:xfrm rot="-8659772" flipH="1">
                <a:off x="10508074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10" name="Google Shape;5462;p40">
                <a:extLst>
                  <a:ext uri="{FF2B5EF4-FFF2-40B4-BE49-F238E27FC236}">
                    <a16:creationId xmlns:a16="http://schemas.microsoft.com/office/drawing/2014/main" id="{B333668C-6503-924B-9100-94420C430649}"/>
                  </a:ext>
                </a:extLst>
              </p:cNvPr>
              <p:cNvCxnSpPr/>
              <p:nvPr/>
            </p:nvCxnSpPr>
            <p:spPr>
              <a:xfrm rot="8535854">
                <a:off x="10509799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311" name="Google Shape;5463;p40">
                <a:extLst>
                  <a:ext uri="{FF2B5EF4-FFF2-40B4-BE49-F238E27FC236}">
                    <a16:creationId xmlns:a16="http://schemas.microsoft.com/office/drawing/2014/main" id="{E262A38F-4414-5C46-BC4C-3F1E11F748BE}"/>
                  </a:ext>
                </a:extLst>
              </p:cNvPr>
              <p:cNvSpPr/>
              <p:nvPr/>
            </p:nvSpPr>
            <p:spPr>
              <a:xfrm>
                <a:off x="11199528" y="1421383"/>
                <a:ext cx="647400" cy="251100"/>
              </a:xfrm>
              <a:prstGeom prst="rect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12" name="Google Shape;5464;p40">
                <a:extLst>
                  <a:ext uri="{FF2B5EF4-FFF2-40B4-BE49-F238E27FC236}">
                    <a16:creationId xmlns:a16="http://schemas.microsoft.com/office/drawing/2014/main" id="{B9E09E3C-CCBE-CF4C-9AA6-9049DE88C911}"/>
                  </a:ext>
                </a:extLst>
              </p:cNvPr>
              <p:cNvCxnSpPr/>
              <p:nvPr/>
            </p:nvCxnSpPr>
            <p:spPr>
              <a:xfrm rot="-8659772" flipH="1">
                <a:off x="11330797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13" name="Google Shape;5465;p40">
                <a:extLst>
                  <a:ext uri="{FF2B5EF4-FFF2-40B4-BE49-F238E27FC236}">
                    <a16:creationId xmlns:a16="http://schemas.microsoft.com/office/drawing/2014/main" id="{1693E4E1-63AD-3945-80EA-B8A96F1EC0B6}"/>
                  </a:ext>
                </a:extLst>
              </p:cNvPr>
              <p:cNvCxnSpPr/>
              <p:nvPr/>
            </p:nvCxnSpPr>
            <p:spPr>
              <a:xfrm rot="8535854">
                <a:off x="11332523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314" name="Google Shape;5466;p40">
                <a:extLst>
                  <a:ext uri="{FF2B5EF4-FFF2-40B4-BE49-F238E27FC236}">
                    <a16:creationId xmlns:a16="http://schemas.microsoft.com/office/drawing/2014/main" id="{40567186-C55A-5D42-9DC1-1E4FE85C6E85}"/>
                  </a:ext>
                </a:extLst>
              </p:cNvPr>
              <p:cNvSpPr/>
              <p:nvPr/>
            </p:nvSpPr>
            <p:spPr>
              <a:xfrm>
                <a:off x="8667796" y="-296187"/>
                <a:ext cx="647400" cy="251100"/>
              </a:xfrm>
              <a:prstGeom prst="rect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15" name="Google Shape;5467;p40">
                <a:extLst>
                  <a:ext uri="{FF2B5EF4-FFF2-40B4-BE49-F238E27FC236}">
                    <a16:creationId xmlns:a16="http://schemas.microsoft.com/office/drawing/2014/main" id="{7C18C600-2000-314E-AF3A-72F64E9AD213}"/>
                  </a:ext>
                </a:extLst>
              </p:cNvPr>
              <p:cNvCxnSpPr/>
              <p:nvPr/>
            </p:nvCxnSpPr>
            <p:spPr>
              <a:xfrm rot="-8659772" flipH="1">
                <a:off x="8799065" y="-26612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16" name="Google Shape;5468;p40">
                <a:extLst>
                  <a:ext uri="{FF2B5EF4-FFF2-40B4-BE49-F238E27FC236}">
                    <a16:creationId xmlns:a16="http://schemas.microsoft.com/office/drawing/2014/main" id="{D90FF56C-350E-6A47-97C4-E50F3E6153A8}"/>
                  </a:ext>
                </a:extLst>
              </p:cNvPr>
              <p:cNvCxnSpPr/>
              <p:nvPr/>
            </p:nvCxnSpPr>
            <p:spPr>
              <a:xfrm rot="8535854">
                <a:off x="8800790" y="-266939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317" name="Google Shape;5469;p40">
                <a:extLst>
                  <a:ext uri="{FF2B5EF4-FFF2-40B4-BE49-F238E27FC236}">
                    <a16:creationId xmlns:a16="http://schemas.microsoft.com/office/drawing/2014/main" id="{C54F7232-2FF2-5F4C-810B-0A2213248696}"/>
                  </a:ext>
                </a:extLst>
              </p:cNvPr>
              <p:cNvSpPr/>
              <p:nvPr/>
            </p:nvSpPr>
            <p:spPr>
              <a:xfrm>
                <a:off x="10662832" y="-296318"/>
                <a:ext cx="647400" cy="251100"/>
              </a:xfrm>
              <a:prstGeom prst="rect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18" name="Google Shape;5470;p40">
                <a:extLst>
                  <a:ext uri="{FF2B5EF4-FFF2-40B4-BE49-F238E27FC236}">
                    <a16:creationId xmlns:a16="http://schemas.microsoft.com/office/drawing/2014/main" id="{A5A9E6DF-AEDA-134B-8B32-530FB7413894}"/>
                  </a:ext>
                </a:extLst>
              </p:cNvPr>
              <p:cNvCxnSpPr/>
              <p:nvPr/>
            </p:nvCxnSpPr>
            <p:spPr>
              <a:xfrm rot="-8659772" flipH="1">
                <a:off x="10794101" y="-266251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19" name="Google Shape;5471;p40">
                <a:extLst>
                  <a:ext uri="{FF2B5EF4-FFF2-40B4-BE49-F238E27FC236}">
                    <a16:creationId xmlns:a16="http://schemas.microsoft.com/office/drawing/2014/main" id="{5A2BB552-23F3-D24F-B3D9-A5D280BFF967}"/>
                  </a:ext>
                </a:extLst>
              </p:cNvPr>
              <p:cNvCxnSpPr/>
              <p:nvPr/>
            </p:nvCxnSpPr>
            <p:spPr>
              <a:xfrm rot="8535854">
                <a:off x="10795827" y="-267070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20" name="Google Shape;5474;p40">
                <a:extLst>
                  <a:ext uri="{FF2B5EF4-FFF2-40B4-BE49-F238E27FC236}">
                    <a16:creationId xmlns:a16="http://schemas.microsoft.com/office/drawing/2014/main" id="{EFD0FF66-F898-EB41-8505-C32D30B11485}"/>
                  </a:ext>
                </a:extLst>
              </p:cNvPr>
              <p:cNvCxnSpPr>
                <a:stCxn id="302" idx="0"/>
                <a:endCxn id="317" idx="2"/>
              </p:cNvCxnSpPr>
              <p:nvPr/>
            </p:nvCxnSpPr>
            <p:spPr>
              <a:xfrm rot="10800000" flipH="1">
                <a:off x="8663287" y="-45317"/>
                <a:ext cx="23232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bg2">
                    <a:lumMod val="7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1" name="Google Shape;5476;p40">
                <a:extLst>
                  <a:ext uri="{FF2B5EF4-FFF2-40B4-BE49-F238E27FC236}">
                    <a16:creationId xmlns:a16="http://schemas.microsoft.com/office/drawing/2014/main" id="{5CD05553-BF7A-0140-9351-3C5B64CAC115}"/>
                  </a:ext>
                </a:extLst>
              </p:cNvPr>
              <p:cNvCxnSpPr>
                <a:stCxn id="305" idx="0"/>
                <a:endCxn id="317" idx="2"/>
              </p:cNvCxnSpPr>
              <p:nvPr/>
            </p:nvCxnSpPr>
            <p:spPr>
              <a:xfrm rot="10800000" flipH="1">
                <a:off x="9486010" y="-45317"/>
                <a:ext cx="15006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bg2">
                    <a:lumMod val="7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2" name="Google Shape;5478;p40">
                <a:extLst>
                  <a:ext uri="{FF2B5EF4-FFF2-40B4-BE49-F238E27FC236}">
                    <a16:creationId xmlns:a16="http://schemas.microsoft.com/office/drawing/2014/main" id="{2B330FF9-0AE4-9F45-9A9A-63079A6F0051}"/>
                  </a:ext>
                </a:extLst>
              </p:cNvPr>
              <p:cNvCxnSpPr>
                <a:stCxn id="308" idx="0"/>
                <a:endCxn id="317" idx="2"/>
              </p:cNvCxnSpPr>
              <p:nvPr/>
            </p:nvCxnSpPr>
            <p:spPr>
              <a:xfrm rot="10800000" flipH="1">
                <a:off x="10700505" y="-45317"/>
                <a:ext cx="2859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bg2">
                    <a:lumMod val="7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3" name="Google Shape;5479;p40">
                <a:extLst>
                  <a:ext uri="{FF2B5EF4-FFF2-40B4-BE49-F238E27FC236}">
                    <a16:creationId xmlns:a16="http://schemas.microsoft.com/office/drawing/2014/main" id="{997C6E8D-94D9-224D-8B9C-515630515158}"/>
                  </a:ext>
                </a:extLst>
              </p:cNvPr>
              <p:cNvCxnSpPr>
                <a:stCxn id="311" idx="0"/>
                <a:endCxn id="317" idx="2"/>
              </p:cNvCxnSpPr>
              <p:nvPr/>
            </p:nvCxnSpPr>
            <p:spPr>
              <a:xfrm rot="10800000">
                <a:off x="10986528" y="-45317"/>
                <a:ext cx="5367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bg2">
                    <a:lumMod val="7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" name="Google Shape;5481;p40">
                <a:extLst>
                  <a:ext uri="{FF2B5EF4-FFF2-40B4-BE49-F238E27FC236}">
                    <a16:creationId xmlns:a16="http://schemas.microsoft.com/office/drawing/2014/main" id="{45E0F196-869C-734E-BCDB-E386082C0642}"/>
                  </a:ext>
                </a:extLst>
              </p:cNvPr>
              <p:cNvCxnSpPr>
                <a:endCxn id="314" idx="2"/>
              </p:cNvCxnSpPr>
              <p:nvPr/>
            </p:nvCxnSpPr>
            <p:spPr>
              <a:xfrm rot="10800000" flipH="1">
                <a:off x="8557696" y="-45087"/>
                <a:ext cx="4338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bg2">
                    <a:lumMod val="7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5" name="Google Shape;5484;p40">
                <a:extLst>
                  <a:ext uri="{FF2B5EF4-FFF2-40B4-BE49-F238E27FC236}">
                    <a16:creationId xmlns:a16="http://schemas.microsoft.com/office/drawing/2014/main" id="{586AD5E9-9D10-7946-AB85-F3905B1B7C46}"/>
                  </a:ext>
                </a:extLst>
              </p:cNvPr>
              <p:cNvCxnSpPr>
                <a:endCxn id="314" idx="2"/>
              </p:cNvCxnSpPr>
              <p:nvPr/>
            </p:nvCxnSpPr>
            <p:spPr>
              <a:xfrm rot="10800000">
                <a:off x="8991496" y="-45087"/>
                <a:ext cx="3891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bg2">
                    <a:lumMod val="7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6" name="Google Shape;5486;p40">
                <a:extLst>
                  <a:ext uri="{FF2B5EF4-FFF2-40B4-BE49-F238E27FC236}">
                    <a16:creationId xmlns:a16="http://schemas.microsoft.com/office/drawing/2014/main" id="{EDFD8BA4-0D4F-B147-A91E-5A153F105EEA}"/>
                  </a:ext>
                </a:extLst>
              </p:cNvPr>
              <p:cNvCxnSpPr>
                <a:endCxn id="314" idx="2"/>
              </p:cNvCxnSpPr>
              <p:nvPr/>
            </p:nvCxnSpPr>
            <p:spPr>
              <a:xfrm rot="10800000">
                <a:off x="8991496" y="-45087"/>
                <a:ext cx="15735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bg2">
                    <a:lumMod val="7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7" name="Google Shape;5488;p40">
                <a:extLst>
                  <a:ext uri="{FF2B5EF4-FFF2-40B4-BE49-F238E27FC236}">
                    <a16:creationId xmlns:a16="http://schemas.microsoft.com/office/drawing/2014/main" id="{92EB8DAC-5C60-7240-B8F9-A11254AF9A83}"/>
                  </a:ext>
                </a:extLst>
              </p:cNvPr>
              <p:cNvCxnSpPr>
                <a:endCxn id="314" idx="2"/>
              </p:cNvCxnSpPr>
              <p:nvPr/>
            </p:nvCxnSpPr>
            <p:spPr>
              <a:xfrm rot="10800000">
                <a:off x="8991496" y="-45087"/>
                <a:ext cx="23706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bg2">
                    <a:lumMod val="7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2DE54109-5E3B-2241-9B22-102202BD04BB}"/>
                </a:ext>
              </a:extLst>
            </p:cNvPr>
            <p:cNvGrpSpPr/>
            <p:nvPr/>
          </p:nvGrpSpPr>
          <p:grpSpPr>
            <a:xfrm>
              <a:off x="9664630" y="3887821"/>
              <a:ext cx="1669359" cy="1341215"/>
              <a:chOff x="8339587" y="-296318"/>
              <a:chExt cx="3507341" cy="1968801"/>
            </a:xfrm>
          </p:grpSpPr>
          <p:sp>
            <p:nvSpPr>
              <p:cNvPr id="276" name="Google Shape;5454;p40">
                <a:extLst>
                  <a:ext uri="{FF2B5EF4-FFF2-40B4-BE49-F238E27FC236}">
                    <a16:creationId xmlns:a16="http://schemas.microsoft.com/office/drawing/2014/main" id="{E6848D46-BC34-1C42-B8BA-0E44F20B67CC}"/>
                  </a:ext>
                </a:extLst>
              </p:cNvPr>
              <p:cNvSpPr/>
              <p:nvPr/>
            </p:nvSpPr>
            <p:spPr>
              <a:xfrm>
                <a:off x="8339587" y="1421383"/>
                <a:ext cx="647400" cy="251100"/>
              </a:xfrm>
              <a:prstGeom prst="rect">
                <a:avLst/>
              </a:prstGeom>
              <a:solidFill>
                <a:srgbClr val="FFC00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77" name="Google Shape;5455;p40">
                <a:extLst>
                  <a:ext uri="{FF2B5EF4-FFF2-40B4-BE49-F238E27FC236}">
                    <a16:creationId xmlns:a16="http://schemas.microsoft.com/office/drawing/2014/main" id="{4FEA46B2-7C46-5841-A598-BBE36738C983}"/>
                  </a:ext>
                </a:extLst>
              </p:cNvPr>
              <p:cNvCxnSpPr/>
              <p:nvPr/>
            </p:nvCxnSpPr>
            <p:spPr>
              <a:xfrm rot="-8659772" flipH="1">
                <a:off x="8470856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78" name="Google Shape;5456;p40">
                <a:extLst>
                  <a:ext uri="{FF2B5EF4-FFF2-40B4-BE49-F238E27FC236}">
                    <a16:creationId xmlns:a16="http://schemas.microsoft.com/office/drawing/2014/main" id="{BC3631B5-4E6D-9742-9729-02CF800F4D65}"/>
                  </a:ext>
                </a:extLst>
              </p:cNvPr>
              <p:cNvCxnSpPr/>
              <p:nvPr/>
            </p:nvCxnSpPr>
            <p:spPr>
              <a:xfrm rot="8535854">
                <a:off x="8472581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279" name="Google Shape;5457;p40">
                <a:extLst>
                  <a:ext uri="{FF2B5EF4-FFF2-40B4-BE49-F238E27FC236}">
                    <a16:creationId xmlns:a16="http://schemas.microsoft.com/office/drawing/2014/main" id="{6E788358-5F33-1E40-B3BF-A24A015B6818}"/>
                  </a:ext>
                </a:extLst>
              </p:cNvPr>
              <p:cNvSpPr/>
              <p:nvPr/>
            </p:nvSpPr>
            <p:spPr>
              <a:xfrm>
                <a:off x="9162310" y="1421383"/>
                <a:ext cx="647400" cy="251100"/>
              </a:xfrm>
              <a:prstGeom prst="rect">
                <a:avLst/>
              </a:prstGeom>
              <a:solidFill>
                <a:srgbClr val="FFC00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80" name="Google Shape;5458;p40">
                <a:extLst>
                  <a:ext uri="{FF2B5EF4-FFF2-40B4-BE49-F238E27FC236}">
                    <a16:creationId xmlns:a16="http://schemas.microsoft.com/office/drawing/2014/main" id="{995FEB6D-43A0-354A-9B9B-ADE5A66DAB70}"/>
                  </a:ext>
                </a:extLst>
              </p:cNvPr>
              <p:cNvCxnSpPr/>
              <p:nvPr/>
            </p:nvCxnSpPr>
            <p:spPr>
              <a:xfrm rot="-8659772" flipH="1">
                <a:off x="9293579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81" name="Google Shape;5459;p40">
                <a:extLst>
                  <a:ext uri="{FF2B5EF4-FFF2-40B4-BE49-F238E27FC236}">
                    <a16:creationId xmlns:a16="http://schemas.microsoft.com/office/drawing/2014/main" id="{908CD1A5-F981-EC44-A6D0-9925CEB67160}"/>
                  </a:ext>
                </a:extLst>
              </p:cNvPr>
              <p:cNvCxnSpPr/>
              <p:nvPr/>
            </p:nvCxnSpPr>
            <p:spPr>
              <a:xfrm rot="8535854">
                <a:off x="9295304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282" name="Google Shape;5460;p40">
                <a:extLst>
                  <a:ext uri="{FF2B5EF4-FFF2-40B4-BE49-F238E27FC236}">
                    <a16:creationId xmlns:a16="http://schemas.microsoft.com/office/drawing/2014/main" id="{BCBAFAA8-FF81-FA41-8373-89F8BA53A381}"/>
                  </a:ext>
                </a:extLst>
              </p:cNvPr>
              <p:cNvSpPr/>
              <p:nvPr/>
            </p:nvSpPr>
            <p:spPr>
              <a:xfrm>
                <a:off x="10376805" y="1421383"/>
                <a:ext cx="647400" cy="251100"/>
              </a:xfrm>
              <a:prstGeom prst="rect">
                <a:avLst/>
              </a:prstGeom>
              <a:solidFill>
                <a:srgbClr val="FFC00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83" name="Google Shape;5461;p40">
                <a:extLst>
                  <a:ext uri="{FF2B5EF4-FFF2-40B4-BE49-F238E27FC236}">
                    <a16:creationId xmlns:a16="http://schemas.microsoft.com/office/drawing/2014/main" id="{E092C542-2A07-5B41-932E-91AB2716A31F}"/>
                  </a:ext>
                </a:extLst>
              </p:cNvPr>
              <p:cNvCxnSpPr/>
              <p:nvPr/>
            </p:nvCxnSpPr>
            <p:spPr>
              <a:xfrm rot="-8659772" flipH="1">
                <a:off x="10508074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84" name="Google Shape;5462;p40">
                <a:extLst>
                  <a:ext uri="{FF2B5EF4-FFF2-40B4-BE49-F238E27FC236}">
                    <a16:creationId xmlns:a16="http://schemas.microsoft.com/office/drawing/2014/main" id="{A08556F7-1B6B-C048-9AA7-61FEC7ED6405}"/>
                  </a:ext>
                </a:extLst>
              </p:cNvPr>
              <p:cNvCxnSpPr/>
              <p:nvPr/>
            </p:nvCxnSpPr>
            <p:spPr>
              <a:xfrm rot="8535854">
                <a:off x="10509799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285" name="Google Shape;5463;p40">
                <a:extLst>
                  <a:ext uri="{FF2B5EF4-FFF2-40B4-BE49-F238E27FC236}">
                    <a16:creationId xmlns:a16="http://schemas.microsoft.com/office/drawing/2014/main" id="{75223C29-2748-8547-BF3D-98BD7DAE8EB8}"/>
                  </a:ext>
                </a:extLst>
              </p:cNvPr>
              <p:cNvSpPr/>
              <p:nvPr/>
            </p:nvSpPr>
            <p:spPr>
              <a:xfrm>
                <a:off x="11199528" y="1421383"/>
                <a:ext cx="647400" cy="251100"/>
              </a:xfrm>
              <a:prstGeom prst="rect">
                <a:avLst/>
              </a:prstGeom>
              <a:solidFill>
                <a:srgbClr val="FFC00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86" name="Google Shape;5464;p40">
                <a:extLst>
                  <a:ext uri="{FF2B5EF4-FFF2-40B4-BE49-F238E27FC236}">
                    <a16:creationId xmlns:a16="http://schemas.microsoft.com/office/drawing/2014/main" id="{DAA7B443-9859-F340-A0C6-00F270DB3850}"/>
                  </a:ext>
                </a:extLst>
              </p:cNvPr>
              <p:cNvCxnSpPr/>
              <p:nvPr/>
            </p:nvCxnSpPr>
            <p:spPr>
              <a:xfrm rot="-8659772" flipH="1">
                <a:off x="11330797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87" name="Google Shape;5465;p40">
                <a:extLst>
                  <a:ext uri="{FF2B5EF4-FFF2-40B4-BE49-F238E27FC236}">
                    <a16:creationId xmlns:a16="http://schemas.microsoft.com/office/drawing/2014/main" id="{8043336C-A5A7-B74E-944B-72835198E983}"/>
                  </a:ext>
                </a:extLst>
              </p:cNvPr>
              <p:cNvCxnSpPr/>
              <p:nvPr/>
            </p:nvCxnSpPr>
            <p:spPr>
              <a:xfrm rot="8535854">
                <a:off x="11332523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288" name="Google Shape;5466;p40">
                <a:extLst>
                  <a:ext uri="{FF2B5EF4-FFF2-40B4-BE49-F238E27FC236}">
                    <a16:creationId xmlns:a16="http://schemas.microsoft.com/office/drawing/2014/main" id="{9C8F7B24-5D9A-C545-BF15-380974BBA022}"/>
                  </a:ext>
                </a:extLst>
              </p:cNvPr>
              <p:cNvSpPr/>
              <p:nvPr/>
            </p:nvSpPr>
            <p:spPr>
              <a:xfrm>
                <a:off x="8667796" y="-296187"/>
                <a:ext cx="647400" cy="251100"/>
              </a:xfrm>
              <a:prstGeom prst="rect">
                <a:avLst/>
              </a:prstGeom>
              <a:solidFill>
                <a:srgbClr val="FFC00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89" name="Google Shape;5467;p40">
                <a:extLst>
                  <a:ext uri="{FF2B5EF4-FFF2-40B4-BE49-F238E27FC236}">
                    <a16:creationId xmlns:a16="http://schemas.microsoft.com/office/drawing/2014/main" id="{6EFCC2F7-1150-E448-B080-3F1860DA5C68}"/>
                  </a:ext>
                </a:extLst>
              </p:cNvPr>
              <p:cNvCxnSpPr/>
              <p:nvPr/>
            </p:nvCxnSpPr>
            <p:spPr>
              <a:xfrm rot="-8659772" flipH="1">
                <a:off x="8799065" y="-26612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90" name="Google Shape;5468;p40">
                <a:extLst>
                  <a:ext uri="{FF2B5EF4-FFF2-40B4-BE49-F238E27FC236}">
                    <a16:creationId xmlns:a16="http://schemas.microsoft.com/office/drawing/2014/main" id="{E0BCC0B5-FE9E-9043-A3DB-9BC82CFB06D3}"/>
                  </a:ext>
                </a:extLst>
              </p:cNvPr>
              <p:cNvCxnSpPr/>
              <p:nvPr/>
            </p:nvCxnSpPr>
            <p:spPr>
              <a:xfrm rot="8535854">
                <a:off x="8800790" y="-266939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291" name="Google Shape;5469;p40">
                <a:extLst>
                  <a:ext uri="{FF2B5EF4-FFF2-40B4-BE49-F238E27FC236}">
                    <a16:creationId xmlns:a16="http://schemas.microsoft.com/office/drawing/2014/main" id="{98684FC6-9663-1E48-883D-68BDBAD64B05}"/>
                  </a:ext>
                </a:extLst>
              </p:cNvPr>
              <p:cNvSpPr/>
              <p:nvPr/>
            </p:nvSpPr>
            <p:spPr>
              <a:xfrm>
                <a:off x="10662832" y="-296318"/>
                <a:ext cx="647400" cy="251100"/>
              </a:xfrm>
              <a:prstGeom prst="rect">
                <a:avLst/>
              </a:prstGeom>
              <a:solidFill>
                <a:srgbClr val="FFC00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92" name="Google Shape;5470;p40">
                <a:extLst>
                  <a:ext uri="{FF2B5EF4-FFF2-40B4-BE49-F238E27FC236}">
                    <a16:creationId xmlns:a16="http://schemas.microsoft.com/office/drawing/2014/main" id="{2202AA8F-A0D7-294F-92C2-7CDE6AEC7489}"/>
                  </a:ext>
                </a:extLst>
              </p:cNvPr>
              <p:cNvCxnSpPr/>
              <p:nvPr/>
            </p:nvCxnSpPr>
            <p:spPr>
              <a:xfrm rot="-8659772" flipH="1">
                <a:off x="10794101" y="-266251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93" name="Google Shape;5471;p40">
                <a:extLst>
                  <a:ext uri="{FF2B5EF4-FFF2-40B4-BE49-F238E27FC236}">
                    <a16:creationId xmlns:a16="http://schemas.microsoft.com/office/drawing/2014/main" id="{22A114B9-D03E-A148-8705-E86DD132D87E}"/>
                  </a:ext>
                </a:extLst>
              </p:cNvPr>
              <p:cNvCxnSpPr/>
              <p:nvPr/>
            </p:nvCxnSpPr>
            <p:spPr>
              <a:xfrm rot="8535854">
                <a:off x="10795827" y="-267070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94" name="Google Shape;5474;p40">
                <a:extLst>
                  <a:ext uri="{FF2B5EF4-FFF2-40B4-BE49-F238E27FC236}">
                    <a16:creationId xmlns:a16="http://schemas.microsoft.com/office/drawing/2014/main" id="{AB7510E9-172A-4C40-8538-6BBD52A6EC49}"/>
                  </a:ext>
                </a:extLst>
              </p:cNvPr>
              <p:cNvCxnSpPr>
                <a:stCxn id="276" idx="0"/>
                <a:endCxn id="291" idx="2"/>
              </p:cNvCxnSpPr>
              <p:nvPr/>
            </p:nvCxnSpPr>
            <p:spPr>
              <a:xfrm rot="10800000" flipH="1">
                <a:off x="8663287" y="-45317"/>
                <a:ext cx="23232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5476;p40">
                <a:extLst>
                  <a:ext uri="{FF2B5EF4-FFF2-40B4-BE49-F238E27FC236}">
                    <a16:creationId xmlns:a16="http://schemas.microsoft.com/office/drawing/2014/main" id="{944817BA-997A-E944-B1B0-9E8929B49D50}"/>
                  </a:ext>
                </a:extLst>
              </p:cNvPr>
              <p:cNvCxnSpPr>
                <a:stCxn id="279" idx="0"/>
                <a:endCxn id="291" idx="2"/>
              </p:cNvCxnSpPr>
              <p:nvPr/>
            </p:nvCxnSpPr>
            <p:spPr>
              <a:xfrm rot="10800000" flipH="1">
                <a:off x="9486010" y="-45317"/>
                <a:ext cx="15006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5478;p40">
                <a:extLst>
                  <a:ext uri="{FF2B5EF4-FFF2-40B4-BE49-F238E27FC236}">
                    <a16:creationId xmlns:a16="http://schemas.microsoft.com/office/drawing/2014/main" id="{A4B2255D-3FF9-594C-A471-6D2F1D7720B1}"/>
                  </a:ext>
                </a:extLst>
              </p:cNvPr>
              <p:cNvCxnSpPr>
                <a:stCxn id="282" idx="0"/>
                <a:endCxn id="291" idx="2"/>
              </p:cNvCxnSpPr>
              <p:nvPr/>
            </p:nvCxnSpPr>
            <p:spPr>
              <a:xfrm rot="10800000" flipH="1">
                <a:off x="10700505" y="-45317"/>
                <a:ext cx="2859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5479;p40">
                <a:extLst>
                  <a:ext uri="{FF2B5EF4-FFF2-40B4-BE49-F238E27FC236}">
                    <a16:creationId xmlns:a16="http://schemas.microsoft.com/office/drawing/2014/main" id="{F7988A74-3E87-8548-A13A-25CDCEEA314D}"/>
                  </a:ext>
                </a:extLst>
              </p:cNvPr>
              <p:cNvCxnSpPr>
                <a:stCxn id="285" idx="0"/>
                <a:endCxn id="291" idx="2"/>
              </p:cNvCxnSpPr>
              <p:nvPr/>
            </p:nvCxnSpPr>
            <p:spPr>
              <a:xfrm rot="10800000">
                <a:off x="10986528" y="-45317"/>
                <a:ext cx="5367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5481;p40">
                <a:extLst>
                  <a:ext uri="{FF2B5EF4-FFF2-40B4-BE49-F238E27FC236}">
                    <a16:creationId xmlns:a16="http://schemas.microsoft.com/office/drawing/2014/main" id="{4E82A887-5F0E-E94E-9343-C688F18BDCDB}"/>
                  </a:ext>
                </a:extLst>
              </p:cNvPr>
              <p:cNvCxnSpPr>
                <a:endCxn id="288" idx="2"/>
              </p:cNvCxnSpPr>
              <p:nvPr/>
            </p:nvCxnSpPr>
            <p:spPr>
              <a:xfrm rot="10800000" flipH="1">
                <a:off x="8557696" y="-45087"/>
                <a:ext cx="4338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5484;p40">
                <a:extLst>
                  <a:ext uri="{FF2B5EF4-FFF2-40B4-BE49-F238E27FC236}">
                    <a16:creationId xmlns:a16="http://schemas.microsoft.com/office/drawing/2014/main" id="{423E718A-F23E-3945-A7CA-A269751C972B}"/>
                  </a:ext>
                </a:extLst>
              </p:cNvPr>
              <p:cNvCxnSpPr>
                <a:endCxn id="288" idx="2"/>
              </p:cNvCxnSpPr>
              <p:nvPr/>
            </p:nvCxnSpPr>
            <p:spPr>
              <a:xfrm rot="10800000">
                <a:off x="8991496" y="-45087"/>
                <a:ext cx="3891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5486;p40">
                <a:extLst>
                  <a:ext uri="{FF2B5EF4-FFF2-40B4-BE49-F238E27FC236}">
                    <a16:creationId xmlns:a16="http://schemas.microsoft.com/office/drawing/2014/main" id="{611C4A62-AFC1-1845-B717-CE672A1F736E}"/>
                  </a:ext>
                </a:extLst>
              </p:cNvPr>
              <p:cNvCxnSpPr>
                <a:endCxn id="288" idx="2"/>
              </p:cNvCxnSpPr>
              <p:nvPr/>
            </p:nvCxnSpPr>
            <p:spPr>
              <a:xfrm rot="10800000">
                <a:off x="8991496" y="-45087"/>
                <a:ext cx="15735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5488;p40">
                <a:extLst>
                  <a:ext uri="{FF2B5EF4-FFF2-40B4-BE49-F238E27FC236}">
                    <a16:creationId xmlns:a16="http://schemas.microsoft.com/office/drawing/2014/main" id="{BFA0462B-7BED-7F4B-B361-21C7A2EA1E81}"/>
                  </a:ext>
                </a:extLst>
              </p:cNvPr>
              <p:cNvCxnSpPr>
                <a:endCxn id="288" idx="2"/>
              </p:cNvCxnSpPr>
              <p:nvPr/>
            </p:nvCxnSpPr>
            <p:spPr>
              <a:xfrm rot="10800000">
                <a:off x="8991496" y="-45087"/>
                <a:ext cx="23706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7" name="Google Shape;5472;p40">
              <a:extLst>
                <a:ext uri="{FF2B5EF4-FFF2-40B4-BE49-F238E27FC236}">
                  <a16:creationId xmlns:a16="http://schemas.microsoft.com/office/drawing/2014/main" id="{4A276169-97A2-DC44-AC63-E7CC12FC5FE7}"/>
                </a:ext>
              </a:extLst>
            </p:cNvPr>
            <p:cNvCxnSpPr>
              <a:cxnSpLocks/>
              <a:stCxn id="302" idx="0"/>
              <a:endCxn id="288" idx="2"/>
            </p:cNvCxnSpPr>
            <p:nvPr/>
          </p:nvCxnSpPr>
          <p:spPr>
            <a:xfrm flipV="1">
              <a:off x="8048266" y="4058968"/>
              <a:ext cx="1926648" cy="999010"/>
            </a:xfrm>
            <a:prstGeom prst="straightConnector1">
              <a:avLst/>
            </a:prstGeom>
            <a:noFill/>
            <a:ln w="25400" cap="flat" cmpd="sng">
              <a:solidFill>
                <a:schemeClr val="bg2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5475;p40">
              <a:extLst>
                <a:ext uri="{FF2B5EF4-FFF2-40B4-BE49-F238E27FC236}">
                  <a16:creationId xmlns:a16="http://schemas.microsoft.com/office/drawing/2014/main" id="{906A91E6-6E9A-8044-A5B0-F643810CD635}"/>
                </a:ext>
              </a:extLst>
            </p:cNvPr>
            <p:cNvCxnSpPr>
              <a:cxnSpLocks/>
              <a:stCxn id="305" idx="0"/>
              <a:endCxn id="288" idx="2"/>
            </p:cNvCxnSpPr>
            <p:nvPr/>
          </p:nvCxnSpPr>
          <p:spPr>
            <a:xfrm flipV="1">
              <a:off x="8439850" y="4058968"/>
              <a:ext cx="1535064" cy="999010"/>
            </a:xfrm>
            <a:prstGeom prst="straightConnector1">
              <a:avLst/>
            </a:prstGeom>
            <a:noFill/>
            <a:ln w="25400" cap="flat" cmpd="sng">
              <a:solidFill>
                <a:schemeClr val="bg2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5482;p40">
              <a:extLst>
                <a:ext uri="{FF2B5EF4-FFF2-40B4-BE49-F238E27FC236}">
                  <a16:creationId xmlns:a16="http://schemas.microsoft.com/office/drawing/2014/main" id="{D942D352-CAD5-2240-9894-11BEA1C0B2B8}"/>
                </a:ext>
              </a:extLst>
            </p:cNvPr>
            <p:cNvCxnSpPr>
              <a:cxnSpLocks/>
              <a:stCxn id="302" idx="0"/>
              <a:endCxn id="291" idx="2"/>
            </p:cNvCxnSpPr>
            <p:nvPr/>
          </p:nvCxnSpPr>
          <p:spPr>
            <a:xfrm flipV="1">
              <a:off x="8048266" y="4058879"/>
              <a:ext cx="2876208" cy="999099"/>
            </a:xfrm>
            <a:prstGeom prst="straightConnector1">
              <a:avLst/>
            </a:prstGeom>
            <a:noFill/>
            <a:ln w="25400" cap="flat" cmpd="sng">
              <a:solidFill>
                <a:schemeClr val="bg2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5485;p40">
              <a:extLst>
                <a:ext uri="{FF2B5EF4-FFF2-40B4-BE49-F238E27FC236}">
                  <a16:creationId xmlns:a16="http://schemas.microsoft.com/office/drawing/2014/main" id="{86A819BC-5F2C-1C4E-9AD3-A348A84A17D6}"/>
                </a:ext>
              </a:extLst>
            </p:cNvPr>
            <p:cNvCxnSpPr>
              <a:cxnSpLocks/>
              <a:endCxn id="291" idx="2"/>
            </p:cNvCxnSpPr>
            <p:nvPr/>
          </p:nvCxnSpPr>
          <p:spPr>
            <a:xfrm flipV="1">
              <a:off x="8460431" y="4058879"/>
              <a:ext cx="2464043" cy="999100"/>
            </a:xfrm>
            <a:prstGeom prst="straightConnector1">
              <a:avLst/>
            </a:prstGeom>
            <a:noFill/>
            <a:ln w="25400" cap="flat" cmpd="sng">
              <a:solidFill>
                <a:schemeClr val="bg2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5477;p40">
              <a:extLst>
                <a:ext uri="{FF2B5EF4-FFF2-40B4-BE49-F238E27FC236}">
                  <a16:creationId xmlns:a16="http://schemas.microsoft.com/office/drawing/2014/main" id="{4C2CB258-A7D3-1943-BDA8-E5C072DA9387}"/>
                </a:ext>
              </a:extLst>
            </p:cNvPr>
            <p:cNvCxnSpPr>
              <a:cxnSpLocks/>
              <a:stCxn id="308" idx="0"/>
              <a:endCxn id="288" idx="2"/>
            </p:cNvCxnSpPr>
            <p:nvPr/>
          </p:nvCxnSpPr>
          <p:spPr>
            <a:xfrm flipV="1">
              <a:off x="9017903" y="4058968"/>
              <a:ext cx="957011" cy="999010"/>
            </a:xfrm>
            <a:prstGeom prst="straightConnector1">
              <a:avLst/>
            </a:prstGeom>
            <a:noFill/>
            <a:ln w="25400" cap="flat" cmpd="sng">
              <a:solidFill>
                <a:schemeClr val="bg2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5480;p40">
              <a:extLst>
                <a:ext uri="{FF2B5EF4-FFF2-40B4-BE49-F238E27FC236}">
                  <a16:creationId xmlns:a16="http://schemas.microsoft.com/office/drawing/2014/main" id="{2795B2BA-E8E9-B341-A11F-8F8195ED7D55}"/>
                </a:ext>
              </a:extLst>
            </p:cNvPr>
            <p:cNvCxnSpPr>
              <a:cxnSpLocks/>
              <a:endCxn id="288" idx="2"/>
            </p:cNvCxnSpPr>
            <p:nvPr/>
          </p:nvCxnSpPr>
          <p:spPr>
            <a:xfrm flipV="1">
              <a:off x="9377646" y="4058968"/>
              <a:ext cx="597268" cy="999010"/>
            </a:xfrm>
            <a:prstGeom prst="straightConnector1">
              <a:avLst/>
            </a:prstGeom>
            <a:noFill/>
            <a:ln w="25400" cap="flat" cmpd="sng">
              <a:solidFill>
                <a:schemeClr val="bg2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5487;p40">
              <a:extLst>
                <a:ext uri="{FF2B5EF4-FFF2-40B4-BE49-F238E27FC236}">
                  <a16:creationId xmlns:a16="http://schemas.microsoft.com/office/drawing/2014/main" id="{C8CB7015-0D51-C942-A2BD-3A4ECF1BCC1A}"/>
                </a:ext>
              </a:extLst>
            </p:cNvPr>
            <p:cNvCxnSpPr>
              <a:cxnSpLocks/>
              <a:endCxn id="291" idx="2"/>
            </p:cNvCxnSpPr>
            <p:nvPr/>
          </p:nvCxnSpPr>
          <p:spPr>
            <a:xfrm flipV="1">
              <a:off x="8996653" y="4058879"/>
              <a:ext cx="1927821" cy="999384"/>
            </a:xfrm>
            <a:prstGeom prst="straightConnector1">
              <a:avLst/>
            </a:prstGeom>
            <a:noFill/>
            <a:ln w="25400" cap="flat" cmpd="sng">
              <a:solidFill>
                <a:schemeClr val="bg2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5489;p40">
              <a:extLst>
                <a:ext uri="{FF2B5EF4-FFF2-40B4-BE49-F238E27FC236}">
                  <a16:creationId xmlns:a16="http://schemas.microsoft.com/office/drawing/2014/main" id="{ED9E8AC0-BEE5-DC4C-83A8-86FBF55C574F}"/>
                </a:ext>
              </a:extLst>
            </p:cNvPr>
            <p:cNvCxnSpPr>
              <a:cxnSpLocks/>
              <a:stCxn id="311" idx="0"/>
              <a:endCxn id="291" idx="2"/>
            </p:cNvCxnSpPr>
            <p:nvPr/>
          </p:nvCxnSpPr>
          <p:spPr>
            <a:xfrm flipV="1">
              <a:off x="9409488" y="4058879"/>
              <a:ext cx="1514986" cy="999099"/>
            </a:xfrm>
            <a:prstGeom prst="straightConnector1">
              <a:avLst/>
            </a:prstGeom>
            <a:noFill/>
            <a:ln w="25400" cap="flat" cmpd="sng">
              <a:solidFill>
                <a:schemeClr val="bg2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455" name="Oval 454">
            <a:extLst>
              <a:ext uri="{FF2B5EF4-FFF2-40B4-BE49-F238E27FC236}">
                <a16:creationId xmlns:a16="http://schemas.microsoft.com/office/drawing/2014/main" id="{660D26D4-150A-0442-9646-059F2F9172B9}"/>
              </a:ext>
            </a:extLst>
          </p:cNvPr>
          <p:cNvSpPr/>
          <p:nvPr/>
        </p:nvSpPr>
        <p:spPr>
          <a:xfrm>
            <a:off x="7627085" y="2675450"/>
            <a:ext cx="2157256" cy="220676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309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F309-A329-4D49-AC5E-E8650C2EB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Sirius: Connecting </a:t>
            </a:r>
            <a:r>
              <a:rPr lang="en-US" err="1"/>
              <a:t>ToRs</a:t>
            </a:r>
            <a:r>
              <a:rPr lang="en-US"/>
              <a:t> with optics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B82D4-5A01-A547-8153-19D1DFA8B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49695"/>
            <a:ext cx="4625860" cy="4837556"/>
          </a:xfrm>
        </p:spPr>
        <p:txBody>
          <a:bodyPr>
            <a:normAutofit/>
          </a:bodyPr>
          <a:lstStyle/>
          <a:p>
            <a:r>
              <a:rPr lang="en-US" sz="2200"/>
              <a:t>Key Ideas</a:t>
            </a:r>
          </a:p>
          <a:p>
            <a:pPr lvl="1"/>
            <a:r>
              <a:rPr lang="en-US" sz="1800">
                <a:sym typeface="Wingdings" pitchFamily="2" charset="2"/>
              </a:rPr>
              <a:t>Each </a:t>
            </a:r>
            <a:r>
              <a:rPr lang="en-US" sz="1800" err="1">
                <a:sym typeface="Wingdings" pitchFamily="2" charset="2"/>
              </a:rPr>
              <a:t>ToR</a:t>
            </a:r>
            <a:r>
              <a:rPr lang="en-US" sz="1800">
                <a:sym typeface="Wingdings" pitchFamily="2" charset="2"/>
              </a:rPr>
              <a:t> port connects twice (logically?) to 16 gratings (shown as uplink and downlink)</a:t>
            </a:r>
          </a:p>
          <a:p>
            <a:pPr lvl="1"/>
            <a:r>
              <a:rPr lang="en-US" sz="1800">
                <a:sym typeface="Wingdings" pitchFamily="2" charset="2"/>
              </a:rPr>
              <a:t>Each </a:t>
            </a:r>
            <a:r>
              <a:rPr lang="en-US" sz="1800" err="1">
                <a:sym typeface="Wingdings" pitchFamily="2" charset="2"/>
              </a:rPr>
              <a:t>ToR</a:t>
            </a:r>
            <a:r>
              <a:rPr lang="en-US" sz="1800">
                <a:sym typeface="Wingdings" pitchFamily="2" charset="2"/>
              </a:rPr>
              <a:t> port connects to a different destination </a:t>
            </a:r>
            <a:r>
              <a:rPr lang="en-US" sz="1800" err="1">
                <a:sym typeface="Wingdings" pitchFamily="2" charset="2"/>
              </a:rPr>
              <a:t>ToR</a:t>
            </a:r>
            <a:r>
              <a:rPr lang="en-US" sz="1800">
                <a:sym typeface="Wingdings" pitchFamily="2" charset="2"/>
              </a:rPr>
              <a:t> port by cycling through 16 wavelengths</a:t>
            </a:r>
          </a:p>
          <a:p>
            <a:pPr lvl="2"/>
            <a:r>
              <a:rPr lang="en-US" sz="1400">
                <a:sym typeface="Wingdings" pitchFamily="2" charset="2"/>
              </a:rPr>
              <a:t>Disaggregated tunable laser</a:t>
            </a:r>
          </a:p>
          <a:p>
            <a:pPr lvl="1"/>
            <a:r>
              <a:rPr lang="en-US" sz="1800">
                <a:sym typeface="Wingdings" pitchFamily="2" charset="2"/>
              </a:rPr>
              <a:t>Switching wavelengths takes 1ns </a:t>
            </a:r>
          </a:p>
          <a:p>
            <a:pPr lvl="1"/>
            <a:r>
              <a:rPr lang="en-US" sz="1800">
                <a:sym typeface="Wingdings" pitchFamily="2" charset="2"/>
              </a:rPr>
              <a:t>Packets can bounce of intermediate </a:t>
            </a:r>
            <a:r>
              <a:rPr lang="en-US" sz="1800" err="1">
                <a:sym typeface="Wingdings" pitchFamily="2" charset="2"/>
              </a:rPr>
              <a:t>ToRs</a:t>
            </a:r>
            <a:r>
              <a:rPr lang="en-US" sz="1800">
                <a:sym typeface="Wingdings" pitchFamily="2" charset="2"/>
              </a:rPr>
              <a:t> on their way to destination</a:t>
            </a:r>
          </a:p>
          <a:p>
            <a:r>
              <a:rPr lang="en-US" sz="2200">
                <a:sym typeface="Wingdings" pitchFamily="2" charset="2"/>
              </a:rPr>
              <a:t>Exercise parameters</a:t>
            </a:r>
          </a:p>
          <a:p>
            <a:pPr lvl="1"/>
            <a:r>
              <a:rPr lang="en-US" sz="1800"/>
              <a:t>64 port 800Gbps </a:t>
            </a:r>
            <a:r>
              <a:rPr lang="en-US" sz="1800" err="1"/>
              <a:t>ToR</a:t>
            </a:r>
            <a:r>
              <a:rPr lang="en-US" sz="1800"/>
              <a:t> switches</a:t>
            </a:r>
          </a:p>
          <a:p>
            <a:pPr lvl="1"/>
            <a:r>
              <a:rPr lang="en-US" sz="1800"/>
              <a:t>576B cells/packets</a:t>
            </a:r>
          </a:p>
          <a:p>
            <a:pPr lvl="1"/>
            <a:r>
              <a:rPr lang="en-US" sz="1800"/>
              <a:t>Switching time 1 ns</a:t>
            </a:r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CCC3DFA2-AD37-7E45-8E57-47DE3283A6AF}"/>
              </a:ext>
            </a:extLst>
          </p:cNvPr>
          <p:cNvGrpSpPr/>
          <p:nvPr/>
        </p:nvGrpSpPr>
        <p:grpSpPr>
          <a:xfrm>
            <a:off x="6507982" y="1986575"/>
            <a:ext cx="6445344" cy="4104788"/>
            <a:chOff x="2615467" y="3031789"/>
            <a:chExt cx="4064301" cy="278565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DB2488D-C48A-7542-817F-4D5319AE37EF}"/>
                </a:ext>
              </a:extLst>
            </p:cNvPr>
            <p:cNvSpPr txBox="1"/>
            <p:nvPr/>
          </p:nvSpPr>
          <p:spPr>
            <a:xfrm>
              <a:off x="2786700" y="4146068"/>
              <a:ext cx="1032677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Gratings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225AE16-5357-BB46-B4B4-52FA6F821FC9}"/>
                </a:ext>
              </a:extLst>
            </p:cNvPr>
            <p:cNvSpPr/>
            <p:nvPr/>
          </p:nvSpPr>
          <p:spPr>
            <a:xfrm>
              <a:off x="3270276" y="5144803"/>
              <a:ext cx="175613" cy="163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89820E-68DA-9F4D-AEDD-3AC495D4AA92}"/>
                </a:ext>
              </a:extLst>
            </p:cNvPr>
            <p:cNvSpPr/>
            <p:nvPr/>
          </p:nvSpPr>
          <p:spPr>
            <a:xfrm>
              <a:off x="3511019" y="4195358"/>
              <a:ext cx="175613" cy="16350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9706C0F-FF04-FF49-9864-D12D4B2B3D05}"/>
                </a:ext>
              </a:extLst>
            </p:cNvPr>
            <p:cNvSpPr/>
            <p:nvPr/>
          </p:nvSpPr>
          <p:spPr>
            <a:xfrm>
              <a:off x="3745170" y="4195358"/>
              <a:ext cx="175613" cy="16350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5CD79C-CAC6-1D4A-99CB-FC11F14138E9}"/>
                </a:ext>
              </a:extLst>
            </p:cNvPr>
            <p:cNvSpPr/>
            <p:nvPr/>
          </p:nvSpPr>
          <p:spPr>
            <a:xfrm>
              <a:off x="4457715" y="4195358"/>
              <a:ext cx="175613" cy="16350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BE19615-34D3-0140-9D22-CDB9DC04CACC}"/>
                </a:ext>
              </a:extLst>
            </p:cNvPr>
            <p:cNvSpPr txBox="1"/>
            <p:nvPr/>
          </p:nvSpPr>
          <p:spPr>
            <a:xfrm>
              <a:off x="3975280" y="4138609"/>
              <a:ext cx="510691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..16..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9E9E219-18F3-6E40-9E94-0186B6238593}"/>
                </a:ext>
              </a:extLst>
            </p:cNvPr>
            <p:cNvSpPr txBox="1"/>
            <p:nvPr/>
          </p:nvSpPr>
          <p:spPr>
            <a:xfrm>
              <a:off x="3875453" y="5112829"/>
              <a:ext cx="718110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..4096..</a:t>
              </a:r>
            </a:p>
          </p:txBody>
        </p: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7CA0C812-17BA-514D-886F-324A3CE49793}"/>
                </a:ext>
              </a:extLst>
            </p:cNvPr>
            <p:cNvGrpSpPr/>
            <p:nvPr/>
          </p:nvGrpSpPr>
          <p:grpSpPr>
            <a:xfrm>
              <a:off x="3358083" y="4358860"/>
              <a:ext cx="1514918" cy="785943"/>
              <a:chOff x="3358083" y="4358860"/>
              <a:chExt cx="1514918" cy="785943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1AD1E21-54F5-4B4D-BE73-CB013F0517F1}"/>
                  </a:ext>
                </a:extLst>
              </p:cNvPr>
              <p:cNvCxnSpPr>
                <a:stCxn id="5" idx="0"/>
                <a:endCxn id="6" idx="2"/>
              </p:cNvCxnSpPr>
              <p:nvPr/>
            </p:nvCxnSpPr>
            <p:spPr>
              <a:xfrm flipV="1">
                <a:off x="3358083" y="4358860"/>
                <a:ext cx="240743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833E851-485C-0A46-A436-224BE71BB040}"/>
                  </a:ext>
                </a:extLst>
              </p:cNvPr>
              <p:cNvCxnSpPr>
                <a:stCxn id="5" idx="0"/>
                <a:endCxn id="7" idx="2"/>
              </p:cNvCxnSpPr>
              <p:nvPr/>
            </p:nvCxnSpPr>
            <p:spPr>
              <a:xfrm flipV="1">
                <a:off x="3358083" y="4358860"/>
                <a:ext cx="474894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38DD290-3AC5-1E45-9112-3AD418455386}"/>
                  </a:ext>
                </a:extLst>
              </p:cNvPr>
              <p:cNvCxnSpPr>
                <a:stCxn id="5" idx="0"/>
                <a:endCxn id="8" idx="2"/>
              </p:cNvCxnSpPr>
              <p:nvPr/>
            </p:nvCxnSpPr>
            <p:spPr>
              <a:xfrm flipV="1">
                <a:off x="3358083" y="4358860"/>
                <a:ext cx="1187439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087785B-A21B-3D47-9E87-A424AA936930}"/>
                  </a:ext>
                </a:extLst>
              </p:cNvPr>
              <p:cNvCxnSpPr>
                <a:cxnSpLocks/>
                <a:stCxn id="24" idx="0"/>
                <a:endCxn id="6" idx="2"/>
              </p:cNvCxnSpPr>
              <p:nvPr/>
            </p:nvCxnSpPr>
            <p:spPr>
              <a:xfrm flipH="1" flipV="1">
                <a:off x="3598826" y="4358860"/>
                <a:ext cx="79960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842BA94-AE3A-CD4F-8102-408748C64A80}"/>
                  </a:ext>
                </a:extLst>
              </p:cNvPr>
              <p:cNvCxnSpPr>
                <a:cxnSpLocks/>
                <a:stCxn id="24" idx="0"/>
                <a:endCxn id="7" idx="2"/>
              </p:cNvCxnSpPr>
              <p:nvPr/>
            </p:nvCxnSpPr>
            <p:spPr>
              <a:xfrm flipV="1">
                <a:off x="3678786" y="4358860"/>
                <a:ext cx="154191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2CF5CFB1-B08D-6B4A-810B-A31D86E8A276}"/>
                  </a:ext>
                </a:extLst>
              </p:cNvPr>
              <p:cNvCxnSpPr>
                <a:cxnSpLocks/>
                <a:stCxn id="24" idx="0"/>
                <a:endCxn id="8" idx="2"/>
              </p:cNvCxnSpPr>
              <p:nvPr/>
            </p:nvCxnSpPr>
            <p:spPr>
              <a:xfrm flipV="1">
                <a:off x="3678786" y="4358860"/>
                <a:ext cx="866736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7BC05AA-932E-7549-BED1-EA22C79B315A}"/>
                  </a:ext>
                </a:extLst>
              </p:cNvPr>
              <p:cNvCxnSpPr>
                <a:cxnSpLocks/>
                <a:stCxn id="29" idx="0"/>
                <a:endCxn id="6" idx="2"/>
              </p:cNvCxnSpPr>
              <p:nvPr/>
            </p:nvCxnSpPr>
            <p:spPr>
              <a:xfrm flipH="1" flipV="1">
                <a:off x="3598826" y="4358860"/>
                <a:ext cx="1274175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2BB36EE-212F-C84D-A7B1-617804B14053}"/>
                  </a:ext>
                </a:extLst>
              </p:cNvPr>
              <p:cNvCxnSpPr>
                <a:cxnSpLocks/>
                <a:stCxn id="29" idx="0"/>
                <a:endCxn id="7" idx="2"/>
              </p:cNvCxnSpPr>
              <p:nvPr/>
            </p:nvCxnSpPr>
            <p:spPr>
              <a:xfrm flipH="1" flipV="1">
                <a:off x="3832977" y="4358860"/>
                <a:ext cx="1040024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CD8330C-0331-CE4D-BC19-64B7EBE41C06}"/>
                  </a:ext>
                </a:extLst>
              </p:cNvPr>
              <p:cNvCxnSpPr>
                <a:cxnSpLocks/>
                <a:stCxn id="29" idx="0"/>
                <a:endCxn id="8" idx="2"/>
              </p:cNvCxnSpPr>
              <p:nvPr/>
            </p:nvCxnSpPr>
            <p:spPr>
              <a:xfrm flipH="1" flipV="1">
                <a:off x="4545522" y="4358860"/>
                <a:ext cx="327479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59DA5BB-7E82-214E-B3A7-E60101CB2CF7}"/>
                </a:ext>
              </a:extLst>
            </p:cNvPr>
            <p:cNvCxnSpPr>
              <a:cxnSpLocks/>
            </p:cNvCxnSpPr>
            <p:nvPr/>
          </p:nvCxnSpPr>
          <p:spPr>
            <a:xfrm>
              <a:off x="3334621" y="530830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6902BCD-ABD9-7448-8F14-A6066F3E6612}"/>
                </a:ext>
              </a:extLst>
            </p:cNvPr>
            <p:cNvCxnSpPr/>
            <p:nvPr/>
          </p:nvCxnSpPr>
          <p:spPr>
            <a:xfrm>
              <a:off x="3283147" y="530830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DDB1E5D-2D03-E24E-A2A8-D02889D7FED9}"/>
                </a:ext>
              </a:extLst>
            </p:cNvPr>
            <p:cNvCxnSpPr/>
            <p:nvPr/>
          </p:nvCxnSpPr>
          <p:spPr>
            <a:xfrm>
              <a:off x="3378524" y="530830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4EF6BF0-C441-564D-8163-5807CF146306}"/>
                </a:ext>
              </a:extLst>
            </p:cNvPr>
            <p:cNvGrpSpPr/>
            <p:nvPr/>
          </p:nvGrpSpPr>
          <p:grpSpPr>
            <a:xfrm>
              <a:off x="3590979" y="5144803"/>
              <a:ext cx="175613" cy="356594"/>
              <a:chOff x="1999365" y="4023280"/>
              <a:chExt cx="175613" cy="356594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45E9026-83CC-FC48-8F74-7621592A16EB}"/>
                  </a:ext>
                </a:extLst>
              </p:cNvPr>
              <p:cNvSpPr/>
              <p:nvPr/>
            </p:nvSpPr>
            <p:spPr>
              <a:xfrm>
                <a:off x="1999365" y="4023280"/>
                <a:ext cx="175613" cy="1635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129B5FA-C7A4-DC46-B302-57DB7D573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3710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BE10CDE-9132-FB49-897A-1EA3674A6ABF}"/>
                  </a:ext>
                </a:extLst>
              </p:cNvPr>
              <p:cNvCxnSpPr/>
              <p:nvPr/>
            </p:nvCxnSpPr>
            <p:spPr>
              <a:xfrm>
                <a:off x="2012236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96919ED-3C2D-084B-8985-A4C3D84E2AF5}"/>
                  </a:ext>
                </a:extLst>
              </p:cNvPr>
              <p:cNvCxnSpPr/>
              <p:nvPr/>
            </p:nvCxnSpPr>
            <p:spPr>
              <a:xfrm>
                <a:off x="2107613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F7DBDBF-A20B-664F-81D7-910FA7AA066A}"/>
                </a:ext>
              </a:extLst>
            </p:cNvPr>
            <p:cNvGrpSpPr/>
            <p:nvPr/>
          </p:nvGrpSpPr>
          <p:grpSpPr>
            <a:xfrm>
              <a:off x="4785194" y="5144803"/>
              <a:ext cx="175613" cy="356594"/>
              <a:chOff x="1999365" y="4023280"/>
              <a:chExt cx="175613" cy="356594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B8F064-38BA-DB44-B23E-51A97B07988F}"/>
                  </a:ext>
                </a:extLst>
              </p:cNvPr>
              <p:cNvSpPr/>
              <p:nvPr/>
            </p:nvSpPr>
            <p:spPr>
              <a:xfrm>
                <a:off x="1999365" y="4023280"/>
                <a:ext cx="175613" cy="1635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2B1AE03-75A0-6C46-9385-18A94E048B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3710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C7FA114-003A-5C4C-915A-65A4FABA57C0}"/>
                  </a:ext>
                </a:extLst>
              </p:cNvPr>
              <p:cNvCxnSpPr/>
              <p:nvPr/>
            </p:nvCxnSpPr>
            <p:spPr>
              <a:xfrm>
                <a:off x="2012236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DDB5AFE-678A-994C-BD72-81BEB5D33727}"/>
                  </a:ext>
                </a:extLst>
              </p:cNvPr>
              <p:cNvCxnSpPr/>
              <p:nvPr/>
            </p:nvCxnSpPr>
            <p:spPr>
              <a:xfrm>
                <a:off x="2107613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DC0C55F-EB90-D346-95C2-8719BFAC720D}"/>
                </a:ext>
              </a:extLst>
            </p:cNvPr>
            <p:cNvSpPr txBox="1"/>
            <p:nvPr/>
          </p:nvSpPr>
          <p:spPr>
            <a:xfrm>
              <a:off x="2615467" y="5566802"/>
              <a:ext cx="2993373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65536-131072 servers (16-32 servers per </a:t>
              </a:r>
              <a:r>
                <a:rPr lang="en-US" err="1"/>
                <a:t>ToR</a:t>
              </a:r>
              <a:r>
                <a:rPr lang="en-US"/>
                <a:t>)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182099B-DAE7-6D40-B86B-ECB103AFB4FC}"/>
                </a:ext>
              </a:extLst>
            </p:cNvPr>
            <p:cNvSpPr txBox="1"/>
            <p:nvPr/>
          </p:nvSpPr>
          <p:spPr>
            <a:xfrm>
              <a:off x="2683849" y="5097451"/>
              <a:ext cx="594077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err="1"/>
                <a:t>ToR</a:t>
              </a:r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5E21416-EF93-754D-98CC-C610FB85DABD}"/>
                </a:ext>
              </a:extLst>
            </p:cNvPr>
            <p:cNvSpPr txBox="1"/>
            <p:nvPr/>
          </p:nvSpPr>
          <p:spPr>
            <a:xfrm>
              <a:off x="4924472" y="4952579"/>
              <a:ext cx="1273700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16 x 16 uplinks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94D9954F-C355-3A43-8706-2D230FA13505}"/>
                </a:ext>
              </a:extLst>
            </p:cNvPr>
            <p:cNvCxnSpPr/>
            <p:nvPr/>
          </p:nvCxnSpPr>
          <p:spPr>
            <a:xfrm>
              <a:off x="3421665" y="5305078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2249BA8F-9F75-A547-8176-77FB3FEEE657}"/>
                </a:ext>
              </a:extLst>
            </p:cNvPr>
            <p:cNvCxnSpPr/>
            <p:nvPr/>
          </p:nvCxnSpPr>
          <p:spPr>
            <a:xfrm>
              <a:off x="3750912" y="530830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81C00D61-BF46-E743-B2F8-4E54ABB567B1}"/>
                </a:ext>
              </a:extLst>
            </p:cNvPr>
            <p:cNvCxnSpPr/>
            <p:nvPr/>
          </p:nvCxnSpPr>
          <p:spPr>
            <a:xfrm>
              <a:off x="4941883" y="530830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2AC0882A-E644-1849-A0ED-1BBB2727FF09}"/>
                </a:ext>
              </a:extLst>
            </p:cNvPr>
            <p:cNvGrpSpPr/>
            <p:nvPr/>
          </p:nvGrpSpPr>
          <p:grpSpPr>
            <a:xfrm rot="10800000">
              <a:off x="3260526" y="3031789"/>
              <a:ext cx="1690531" cy="401345"/>
              <a:chOff x="3260526" y="3058147"/>
              <a:chExt cx="1690531" cy="401345"/>
            </a:xfrm>
          </p:grpSpPr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46C49736-4BB3-3649-8AF5-AD84150BB4F7}"/>
                  </a:ext>
                </a:extLst>
              </p:cNvPr>
              <p:cNvSpPr/>
              <p:nvPr/>
            </p:nvSpPr>
            <p:spPr>
              <a:xfrm>
                <a:off x="3260526" y="3102898"/>
                <a:ext cx="175613" cy="163502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09997865-6E3C-4A45-A0C6-C8929F52571A}"/>
                  </a:ext>
                </a:extLst>
              </p:cNvPr>
              <p:cNvSpPr txBox="1"/>
              <p:nvPr/>
            </p:nvSpPr>
            <p:spPr>
              <a:xfrm rot="10800000">
                <a:off x="3935130" y="3058147"/>
                <a:ext cx="648262" cy="250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..4096..</a:t>
                </a:r>
              </a:p>
            </p:txBody>
          </p: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58491A85-DB43-E746-9CDD-20100734DF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24871" y="3266400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FA0BE181-440D-7C4E-BC10-1912EC01D40A}"/>
                  </a:ext>
                </a:extLst>
              </p:cNvPr>
              <p:cNvCxnSpPr/>
              <p:nvPr/>
            </p:nvCxnSpPr>
            <p:spPr>
              <a:xfrm>
                <a:off x="3273397" y="3266400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42975EEB-024C-E74F-9EFD-CD7BF7F0EDF4}"/>
                  </a:ext>
                </a:extLst>
              </p:cNvPr>
              <p:cNvCxnSpPr/>
              <p:nvPr/>
            </p:nvCxnSpPr>
            <p:spPr>
              <a:xfrm>
                <a:off x="3368774" y="3266400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FBE8B715-2723-D741-A6F6-862274278CCF}"/>
                  </a:ext>
                </a:extLst>
              </p:cNvPr>
              <p:cNvGrpSpPr/>
              <p:nvPr/>
            </p:nvGrpSpPr>
            <p:grpSpPr>
              <a:xfrm>
                <a:off x="3581229" y="3102898"/>
                <a:ext cx="175613" cy="356594"/>
                <a:chOff x="1999365" y="4023280"/>
                <a:chExt cx="175613" cy="356594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949B329F-112B-3D4D-9ADD-2AB5EAB08B62}"/>
                    </a:ext>
                  </a:extLst>
                </p:cNvPr>
                <p:cNvSpPr/>
                <p:nvPr/>
              </p:nvSpPr>
              <p:spPr>
                <a:xfrm>
                  <a:off x="1999365" y="4023280"/>
                  <a:ext cx="175613" cy="163502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BD9C4DAB-8CB9-8748-9854-FB9B5F81E6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63710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2A3D9785-5C35-8B48-A418-5CB5FFB83B13}"/>
                    </a:ext>
                  </a:extLst>
                </p:cNvPr>
                <p:cNvCxnSpPr/>
                <p:nvPr/>
              </p:nvCxnSpPr>
              <p:spPr>
                <a:xfrm>
                  <a:off x="2012236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FFE94D6A-1C42-744C-A025-F76F520C006A}"/>
                    </a:ext>
                  </a:extLst>
                </p:cNvPr>
                <p:cNvCxnSpPr/>
                <p:nvPr/>
              </p:nvCxnSpPr>
              <p:spPr>
                <a:xfrm>
                  <a:off x="2107613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F3F90D33-2B60-6F4C-81E6-D6F19FF25209}"/>
                  </a:ext>
                </a:extLst>
              </p:cNvPr>
              <p:cNvGrpSpPr/>
              <p:nvPr/>
            </p:nvGrpSpPr>
            <p:grpSpPr>
              <a:xfrm>
                <a:off x="4775444" y="3102898"/>
                <a:ext cx="175613" cy="356594"/>
                <a:chOff x="1999365" y="4023280"/>
                <a:chExt cx="175613" cy="356594"/>
              </a:xfrm>
            </p:grpSpPr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CCE2B0BB-8CD4-ED48-84D3-5C222F940426}"/>
                    </a:ext>
                  </a:extLst>
                </p:cNvPr>
                <p:cNvSpPr/>
                <p:nvPr/>
              </p:nvSpPr>
              <p:spPr>
                <a:xfrm>
                  <a:off x="1999365" y="4023280"/>
                  <a:ext cx="175613" cy="163502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D46E2031-4584-B448-820B-D3F2C0948B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63710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81340196-E510-C143-994F-319E06DC32FD}"/>
                    </a:ext>
                  </a:extLst>
                </p:cNvPr>
                <p:cNvCxnSpPr/>
                <p:nvPr/>
              </p:nvCxnSpPr>
              <p:spPr>
                <a:xfrm>
                  <a:off x="2012236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24E49C18-F945-5B4E-833A-823F6899D0CB}"/>
                    </a:ext>
                  </a:extLst>
                </p:cNvPr>
                <p:cNvCxnSpPr/>
                <p:nvPr/>
              </p:nvCxnSpPr>
              <p:spPr>
                <a:xfrm>
                  <a:off x="2107613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6FDA628C-B4F1-194D-8A33-D9C4E5D2CE50}"/>
                  </a:ext>
                </a:extLst>
              </p:cNvPr>
              <p:cNvCxnSpPr/>
              <p:nvPr/>
            </p:nvCxnSpPr>
            <p:spPr>
              <a:xfrm>
                <a:off x="3411915" y="3263173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958CE618-4AC1-AD42-BF32-2F3CB65D03E0}"/>
                  </a:ext>
                </a:extLst>
              </p:cNvPr>
              <p:cNvCxnSpPr/>
              <p:nvPr/>
            </p:nvCxnSpPr>
            <p:spPr>
              <a:xfrm>
                <a:off x="3741162" y="3266400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1D6DF74D-2302-C349-87D6-C3446C8FE889}"/>
                  </a:ext>
                </a:extLst>
              </p:cNvPr>
              <p:cNvCxnSpPr/>
              <p:nvPr/>
            </p:nvCxnSpPr>
            <p:spPr>
              <a:xfrm>
                <a:off x="4932133" y="3266400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4779F1FA-B09A-E246-B260-988700EA1007}"/>
                </a:ext>
              </a:extLst>
            </p:cNvPr>
            <p:cNvGrpSpPr/>
            <p:nvPr/>
          </p:nvGrpSpPr>
          <p:grpSpPr>
            <a:xfrm rot="10800000">
              <a:off x="3348332" y="3388383"/>
              <a:ext cx="1514918" cy="806975"/>
              <a:chOff x="3294413" y="4352935"/>
              <a:chExt cx="1514918" cy="806975"/>
            </a:xfrm>
          </p:grpSpPr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6403E653-8836-2A4E-8378-3C9A4D8383FE}"/>
                  </a:ext>
                </a:extLst>
              </p:cNvPr>
              <p:cNvCxnSpPr>
                <a:cxnSpLocks/>
                <a:stCxn id="156" idx="0"/>
              </p:cNvCxnSpPr>
              <p:nvPr/>
            </p:nvCxnSpPr>
            <p:spPr>
              <a:xfrm rot="10800000" flipH="1">
                <a:off x="3294413" y="4358860"/>
                <a:ext cx="304412" cy="801050"/>
              </a:xfrm>
              <a:prstGeom prst="line">
                <a:avLst/>
              </a:prstGeom>
              <a:ln w="25400" cmpd="sng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DD1EC163-7A0E-174F-9778-DEF471BE983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3300909" y="4358592"/>
                <a:ext cx="1003268" cy="778601"/>
              </a:xfrm>
              <a:prstGeom prst="line">
                <a:avLst/>
              </a:prstGeom>
              <a:ln w="25400" cmpd="sng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2982C108-D830-8C41-8BFD-667A2E2D90B4}"/>
                  </a:ext>
                </a:extLst>
              </p:cNvPr>
              <p:cNvCxnSpPr>
                <a:cxnSpLocks/>
                <a:stCxn id="156" idx="0"/>
              </p:cNvCxnSpPr>
              <p:nvPr/>
            </p:nvCxnSpPr>
            <p:spPr>
              <a:xfrm rot="10800000" flipH="1">
                <a:off x="3294413" y="4358860"/>
                <a:ext cx="1251108" cy="801050"/>
              </a:xfrm>
              <a:prstGeom prst="line">
                <a:avLst/>
              </a:prstGeom>
              <a:ln w="25400" cmpd="sng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6A91D3A8-F0CD-4A47-9C92-3C278A3E1744}"/>
                  </a:ext>
                </a:extLst>
              </p:cNvPr>
              <p:cNvCxnSpPr>
                <a:cxnSpLocks/>
                <a:stCxn id="162" idx="0"/>
              </p:cNvCxnSpPr>
              <p:nvPr/>
            </p:nvCxnSpPr>
            <p:spPr>
              <a:xfrm rot="10800000">
                <a:off x="3598826" y="4358860"/>
                <a:ext cx="16290" cy="801050"/>
              </a:xfrm>
              <a:prstGeom prst="line">
                <a:avLst/>
              </a:prstGeom>
              <a:ln w="25400" cmpd="sng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DC764060-C677-DC42-BA0D-0CBBBF46EC37}"/>
                  </a:ext>
                </a:extLst>
              </p:cNvPr>
              <p:cNvCxnSpPr>
                <a:cxnSpLocks/>
                <a:stCxn id="162" idx="0"/>
                <a:endCxn id="7" idx="0"/>
              </p:cNvCxnSpPr>
              <p:nvPr/>
            </p:nvCxnSpPr>
            <p:spPr>
              <a:xfrm rot="10800000" flipH="1">
                <a:off x="3615116" y="4352935"/>
                <a:ext cx="709570" cy="806975"/>
              </a:xfrm>
              <a:prstGeom prst="line">
                <a:avLst/>
              </a:prstGeom>
              <a:ln w="25400" cmpd="sng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BF400D33-E5E0-7847-A959-E974D11F76EF}"/>
                  </a:ext>
                </a:extLst>
              </p:cNvPr>
              <p:cNvCxnSpPr>
                <a:cxnSpLocks/>
                <a:stCxn id="162" idx="0"/>
                <a:endCxn id="6" idx="0"/>
              </p:cNvCxnSpPr>
              <p:nvPr/>
            </p:nvCxnSpPr>
            <p:spPr>
              <a:xfrm rot="10800000" flipH="1">
                <a:off x="3615116" y="4352935"/>
                <a:ext cx="943721" cy="806975"/>
              </a:xfrm>
              <a:prstGeom prst="line">
                <a:avLst/>
              </a:prstGeom>
              <a:ln w="25400" cmpd="sng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1DA6FA50-88F4-AD4C-9961-7D0662B06B69}"/>
                  </a:ext>
                </a:extLst>
              </p:cNvPr>
              <p:cNvCxnSpPr>
                <a:cxnSpLocks/>
                <a:stCxn id="167" idx="0"/>
                <a:endCxn id="7" idx="0"/>
              </p:cNvCxnSpPr>
              <p:nvPr/>
            </p:nvCxnSpPr>
            <p:spPr>
              <a:xfrm rot="10800000">
                <a:off x="4324686" y="4352935"/>
                <a:ext cx="484645" cy="806975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1002E92A-B3D3-A14D-9651-0DBE2F748E8A}"/>
                  </a:ext>
                </a:extLst>
              </p:cNvPr>
              <p:cNvCxnSpPr>
                <a:cxnSpLocks/>
                <a:stCxn id="167" idx="0"/>
                <a:endCxn id="8" idx="0"/>
              </p:cNvCxnSpPr>
              <p:nvPr/>
            </p:nvCxnSpPr>
            <p:spPr>
              <a:xfrm rot="10800000">
                <a:off x="3612141" y="4352935"/>
                <a:ext cx="1197190" cy="806975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BBE5622B-CAAA-5E46-911C-DF23D42E76C8}"/>
                  </a:ext>
                </a:extLst>
              </p:cNvPr>
              <p:cNvCxnSpPr>
                <a:cxnSpLocks/>
                <a:stCxn id="167" idx="0"/>
                <a:endCxn id="6" idx="0"/>
              </p:cNvCxnSpPr>
              <p:nvPr/>
            </p:nvCxnSpPr>
            <p:spPr>
              <a:xfrm rot="10800000">
                <a:off x="4558837" y="4352935"/>
                <a:ext cx="250494" cy="806975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A9667A11-982C-1649-ABF0-6AD5DC2E5B51}"/>
                </a:ext>
              </a:extLst>
            </p:cNvPr>
            <p:cNvSpPr txBox="1"/>
            <p:nvPr/>
          </p:nvSpPr>
          <p:spPr>
            <a:xfrm>
              <a:off x="2681734" y="3182493"/>
              <a:ext cx="594077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err="1"/>
                <a:t>ToR</a:t>
              </a:r>
              <a:endParaRPr lang="en-US"/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41AD084E-4DC3-0948-A7CB-167EFA08B585}"/>
                </a:ext>
              </a:extLst>
            </p:cNvPr>
            <p:cNvSpPr txBox="1"/>
            <p:nvPr/>
          </p:nvSpPr>
          <p:spPr>
            <a:xfrm>
              <a:off x="4893441" y="3391471"/>
              <a:ext cx="1786327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16 x 16 downlinks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43777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F309-A329-4D49-AC5E-E8650C2EB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Sirius: Connecting </a:t>
            </a:r>
            <a:r>
              <a:rPr lang="en-US" err="1"/>
              <a:t>ToRs</a:t>
            </a:r>
            <a:r>
              <a:rPr lang="en-US"/>
              <a:t> with optics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B82D4-5A01-A547-8153-19D1DFA8B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49695"/>
            <a:ext cx="4625860" cy="4837556"/>
          </a:xfrm>
        </p:spPr>
        <p:txBody>
          <a:bodyPr>
            <a:normAutofit/>
          </a:bodyPr>
          <a:lstStyle/>
          <a:p>
            <a:r>
              <a:rPr lang="en-US" sz="2200">
                <a:sym typeface="Wingdings" pitchFamily="2" charset="2"/>
              </a:rPr>
              <a:t>Exercise parameters</a:t>
            </a:r>
          </a:p>
          <a:p>
            <a:pPr lvl="1"/>
            <a:r>
              <a:rPr lang="en-US" sz="1800"/>
              <a:t>64 port 800Gbps </a:t>
            </a:r>
            <a:r>
              <a:rPr lang="en-US" sz="1800" err="1"/>
              <a:t>ToR</a:t>
            </a:r>
            <a:r>
              <a:rPr lang="en-US" sz="1800"/>
              <a:t> switches</a:t>
            </a:r>
          </a:p>
          <a:p>
            <a:pPr lvl="1"/>
            <a:r>
              <a:rPr lang="en-US" sz="1800"/>
              <a:t>576B cells/packets</a:t>
            </a:r>
          </a:p>
          <a:p>
            <a:pPr lvl="1"/>
            <a:r>
              <a:rPr lang="en-US" sz="1800"/>
              <a:t>Switching time 1ns</a:t>
            </a:r>
          </a:p>
          <a:p>
            <a:r>
              <a:rPr lang="en-US" sz="2200"/>
              <a:t>Reachability</a:t>
            </a:r>
            <a:r>
              <a:rPr lang="en-US" sz="1800"/>
              <a:t>: </a:t>
            </a:r>
            <a:r>
              <a:rPr lang="en-US" sz="2200" b="1"/>
              <a:t>How are 4096 </a:t>
            </a:r>
            <a:r>
              <a:rPr lang="en-US" sz="2200" b="1" err="1"/>
              <a:t>ToRs</a:t>
            </a:r>
            <a:r>
              <a:rPr lang="en-US" sz="2200" b="1"/>
              <a:t> connected to each other?</a:t>
            </a:r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CCC3DFA2-AD37-7E45-8E57-47DE3283A6AF}"/>
              </a:ext>
            </a:extLst>
          </p:cNvPr>
          <p:cNvGrpSpPr/>
          <p:nvPr/>
        </p:nvGrpSpPr>
        <p:grpSpPr>
          <a:xfrm>
            <a:off x="6507982" y="1986575"/>
            <a:ext cx="6445344" cy="4104788"/>
            <a:chOff x="2615467" y="3031789"/>
            <a:chExt cx="4064301" cy="278565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DB2488D-C48A-7542-817F-4D5319AE37EF}"/>
                </a:ext>
              </a:extLst>
            </p:cNvPr>
            <p:cNvSpPr txBox="1"/>
            <p:nvPr/>
          </p:nvSpPr>
          <p:spPr>
            <a:xfrm>
              <a:off x="2786700" y="4146068"/>
              <a:ext cx="1032677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Gratings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225AE16-5357-BB46-B4B4-52FA6F821FC9}"/>
                </a:ext>
              </a:extLst>
            </p:cNvPr>
            <p:cNvSpPr/>
            <p:nvPr/>
          </p:nvSpPr>
          <p:spPr>
            <a:xfrm>
              <a:off x="3270276" y="5144803"/>
              <a:ext cx="175613" cy="163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89820E-68DA-9F4D-AEDD-3AC495D4AA92}"/>
                </a:ext>
              </a:extLst>
            </p:cNvPr>
            <p:cNvSpPr/>
            <p:nvPr/>
          </p:nvSpPr>
          <p:spPr>
            <a:xfrm>
              <a:off x="3511019" y="4195358"/>
              <a:ext cx="175613" cy="16350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9706C0F-FF04-FF49-9864-D12D4B2B3D05}"/>
                </a:ext>
              </a:extLst>
            </p:cNvPr>
            <p:cNvSpPr/>
            <p:nvPr/>
          </p:nvSpPr>
          <p:spPr>
            <a:xfrm>
              <a:off x="3745170" y="4195358"/>
              <a:ext cx="175613" cy="16350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5CD79C-CAC6-1D4A-99CB-FC11F14138E9}"/>
                </a:ext>
              </a:extLst>
            </p:cNvPr>
            <p:cNvSpPr/>
            <p:nvPr/>
          </p:nvSpPr>
          <p:spPr>
            <a:xfrm>
              <a:off x="4457715" y="4195358"/>
              <a:ext cx="175613" cy="16350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BE19615-34D3-0140-9D22-CDB9DC04CACC}"/>
                </a:ext>
              </a:extLst>
            </p:cNvPr>
            <p:cNvSpPr txBox="1"/>
            <p:nvPr/>
          </p:nvSpPr>
          <p:spPr>
            <a:xfrm>
              <a:off x="3975280" y="4138609"/>
              <a:ext cx="510691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..16..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9E9E219-18F3-6E40-9E94-0186B6238593}"/>
                </a:ext>
              </a:extLst>
            </p:cNvPr>
            <p:cNvSpPr txBox="1"/>
            <p:nvPr/>
          </p:nvSpPr>
          <p:spPr>
            <a:xfrm>
              <a:off x="3875453" y="5112829"/>
              <a:ext cx="718110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..4096..</a:t>
              </a:r>
            </a:p>
          </p:txBody>
        </p: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7CA0C812-17BA-514D-886F-324A3CE49793}"/>
                </a:ext>
              </a:extLst>
            </p:cNvPr>
            <p:cNvGrpSpPr/>
            <p:nvPr/>
          </p:nvGrpSpPr>
          <p:grpSpPr>
            <a:xfrm>
              <a:off x="3358083" y="4358860"/>
              <a:ext cx="1514918" cy="785943"/>
              <a:chOff x="3358083" y="4358860"/>
              <a:chExt cx="1514918" cy="785943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1AD1E21-54F5-4B4D-BE73-CB013F0517F1}"/>
                  </a:ext>
                </a:extLst>
              </p:cNvPr>
              <p:cNvCxnSpPr>
                <a:cxnSpLocks/>
                <a:stCxn id="5" idx="0"/>
                <a:endCxn id="6" idx="2"/>
              </p:cNvCxnSpPr>
              <p:nvPr/>
            </p:nvCxnSpPr>
            <p:spPr>
              <a:xfrm flipV="1">
                <a:off x="3358083" y="4358860"/>
                <a:ext cx="240743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833E851-485C-0A46-A436-224BE71BB040}"/>
                  </a:ext>
                </a:extLst>
              </p:cNvPr>
              <p:cNvCxnSpPr>
                <a:cxnSpLocks/>
                <a:stCxn id="5" idx="0"/>
                <a:endCxn id="7" idx="2"/>
              </p:cNvCxnSpPr>
              <p:nvPr/>
            </p:nvCxnSpPr>
            <p:spPr>
              <a:xfrm flipV="1">
                <a:off x="3358083" y="4358860"/>
                <a:ext cx="474894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38DD290-3AC5-1E45-9112-3AD418455386}"/>
                  </a:ext>
                </a:extLst>
              </p:cNvPr>
              <p:cNvCxnSpPr>
                <a:cxnSpLocks/>
                <a:stCxn id="5" idx="0"/>
                <a:endCxn id="8" idx="2"/>
              </p:cNvCxnSpPr>
              <p:nvPr/>
            </p:nvCxnSpPr>
            <p:spPr>
              <a:xfrm flipV="1">
                <a:off x="3358083" y="4358860"/>
                <a:ext cx="1187439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087785B-A21B-3D47-9E87-A424AA936930}"/>
                  </a:ext>
                </a:extLst>
              </p:cNvPr>
              <p:cNvCxnSpPr>
                <a:cxnSpLocks/>
                <a:stCxn id="24" idx="0"/>
                <a:endCxn id="6" idx="2"/>
              </p:cNvCxnSpPr>
              <p:nvPr/>
            </p:nvCxnSpPr>
            <p:spPr>
              <a:xfrm flipH="1" flipV="1">
                <a:off x="3598826" y="4358860"/>
                <a:ext cx="79960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842BA94-AE3A-CD4F-8102-408748C64A80}"/>
                  </a:ext>
                </a:extLst>
              </p:cNvPr>
              <p:cNvCxnSpPr>
                <a:cxnSpLocks/>
                <a:stCxn id="24" idx="0"/>
                <a:endCxn id="7" idx="2"/>
              </p:cNvCxnSpPr>
              <p:nvPr/>
            </p:nvCxnSpPr>
            <p:spPr>
              <a:xfrm flipV="1">
                <a:off x="3678786" y="4358860"/>
                <a:ext cx="154191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2CF5CFB1-B08D-6B4A-810B-A31D86E8A276}"/>
                  </a:ext>
                </a:extLst>
              </p:cNvPr>
              <p:cNvCxnSpPr>
                <a:cxnSpLocks/>
                <a:stCxn id="24" idx="0"/>
                <a:endCxn id="8" idx="2"/>
              </p:cNvCxnSpPr>
              <p:nvPr/>
            </p:nvCxnSpPr>
            <p:spPr>
              <a:xfrm flipV="1">
                <a:off x="3678786" y="4358860"/>
                <a:ext cx="866736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7BC05AA-932E-7549-BED1-EA22C79B315A}"/>
                  </a:ext>
                </a:extLst>
              </p:cNvPr>
              <p:cNvCxnSpPr>
                <a:cxnSpLocks/>
                <a:stCxn id="29" idx="0"/>
                <a:endCxn id="6" idx="2"/>
              </p:cNvCxnSpPr>
              <p:nvPr/>
            </p:nvCxnSpPr>
            <p:spPr>
              <a:xfrm flipH="1" flipV="1">
                <a:off x="3598826" y="4358860"/>
                <a:ext cx="1274175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2BB36EE-212F-C84D-A7B1-617804B14053}"/>
                  </a:ext>
                </a:extLst>
              </p:cNvPr>
              <p:cNvCxnSpPr>
                <a:cxnSpLocks/>
                <a:stCxn id="29" idx="0"/>
                <a:endCxn id="7" idx="2"/>
              </p:cNvCxnSpPr>
              <p:nvPr/>
            </p:nvCxnSpPr>
            <p:spPr>
              <a:xfrm flipH="1" flipV="1">
                <a:off x="3832977" y="4358860"/>
                <a:ext cx="1040024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CD8330C-0331-CE4D-BC19-64B7EBE41C06}"/>
                  </a:ext>
                </a:extLst>
              </p:cNvPr>
              <p:cNvCxnSpPr>
                <a:cxnSpLocks/>
                <a:stCxn id="29" idx="0"/>
                <a:endCxn id="8" idx="2"/>
              </p:cNvCxnSpPr>
              <p:nvPr/>
            </p:nvCxnSpPr>
            <p:spPr>
              <a:xfrm flipH="1" flipV="1">
                <a:off x="4545522" y="4358860"/>
                <a:ext cx="327479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59DA5BB-7E82-214E-B3A7-E60101CB2CF7}"/>
                </a:ext>
              </a:extLst>
            </p:cNvPr>
            <p:cNvCxnSpPr>
              <a:cxnSpLocks/>
            </p:cNvCxnSpPr>
            <p:nvPr/>
          </p:nvCxnSpPr>
          <p:spPr>
            <a:xfrm>
              <a:off x="3334621" y="530830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6902BCD-ABD9-7448-8F14-A6066F3E6612}"/>
                </a:ext>
              </a:extLst>
            </p:cNvPr>
            <p:cNvCxnSpPr/>
            <p:nvPr/>
          </p:nvCxnSpPr>
          <p:spPr>
            <a:xfrm>
              <a:off x="3283147" y="530830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DDB1E5D-2D03-E24E-A2A8-D02889D7FED9}"/>
                </a:ext>
              </a:extLst>
            </p:cNvPr>
            <p:cNvCxnSpPr/>
            <p:nvPr/>
          </p:nvCxnSpPr>
          <p:spPr>
            <a:xfrm>
              <a:off x="3378524" y="530830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4EF6BF0-C441-564D-8163-5807CF146306}"/>
                </a:ext>
              </a:extLst>
            </p:cNvPr>
            <p:cNvGrpSpPr/>
            <p:nvPr/>
          </p:nvGrpSpPr>
          <p:grpSpPr>
            <a:xfrm>
              <a:off x="3590979" y="5144803"/>
              <a:ext cx="175613" cy="356594"/>
              <a:chOff x="1999365" y="4023280"/>
              <a:chExt cx="175613" cy="356594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45E9026-83CC-FC48-8F74-7621592A16EB}"/>
                  </a:ext>
                </a:extLst>
              </p:cNvPr>
              <p:cNvSpPr/>
              <p:nvPr/>
            </p:nvSpPr>
            <p:spPr>
              <a:xfrm>
                <a:off x="1999365" y="4023280"/>
                <a:ext cx="175613" cy="1635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129B5FA-C7A4-DC46-B302-57DB7D573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3710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BE10CDE-9132-FB49-897A-1EA3674A6ABF}"/>
                  </a:ext>
                </a:extLst>
              </p:cNvPr>
              <p:cNvCxnSpPr/>
              <p:nvPr/>
            </p:nvCxnSpPr>
            <p:spPr>
              <a:xfrm>
                <a:off x="2012236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96919ED-3C2D-084B-8985-A4C3D84E2AF5}"/>
                  </a:ext>
                </a:extLst>
              </p:cNvPr>
              <p:cNvCxnSpPr/>
              <p:nvPr/>
            </p:nvCxnSpPr>
            <p:spPr>
              <a:xfrm>
                <a:off x="2107613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F7DBDBF-A20B-664F-81D7-910FA7AA066A}"/>
                </a:ext>
              </a:extLst>
            </p:cNvPr>
            <p:cNvGrpSpPr/>
            <p:nvPr/>
          </p:nvGrpSpPr>
          <p:grpSpPr>
            <a:xfrm>
              <a:off x="4785194" y="5144803"/>
              <a:ext cx="175613" cy="356594"/>
              <a:chOff x="1999365" y="4023280"/>
              <a:chExt cx="175613" cy="356594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B8F064-38BA-DB44-B23E-51A97B07988F}"/>
                  </a:ext>
                </a:extLst>
              </p:cNvPr>
              <p:cNvSpPr/>
              <p:nvPr/>
            </p:nvSpPr>
            <p:spPr>
              <a:xfrm>
                <a:off x="1999365" y="4023280"/>
                <a:ext cx="175613" cy="1635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2B1AE03-75A0-6C46-9385-18A94E048B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3710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C7FA114-003A-5C4C-915A-65A4FABA57C0}"/>
                  </a:ext>
                </a:extLst>
              </p:cNvPr>
              <p:cNvCxnSpPr/>
              <p:nvPr/>
            </p:nvCxnSpPr>
            <p:spPr>
              <a:xfrm>
                <a:off x="2012236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DDB5AFE-678A-994C-BD72-81BEB5D33727}"/>
                  </a:ext>
                </a:extLst>
              </p:cNvPr>
              <p:cNvCxnSpPr/>
              <p:nvPr/>
            </p:nvCxnSpPr>
            <p:spPr>
              <a:xfrm>
                <a:off x="2107613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DC0C55F-EB90-D346-95C2-8719BFAC720D}"/>
                </a:ext>
              </a:extLst>
            </p:cNvPr>
            <p:cNvSpPr txBox="1"/>
            <p:nvPr/>
          </p:nvSpPr>
          <p:spPr>
            <a:xfrm>
              <a:off x="2615467" y="5566802"/>
              <a:ext cx="2993373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65536-131072 servers (16-32 servers per </a:t>
              </a:r>
              <a:r>
                <a:rPr lang="en-US" err="1"/>
                <a:t>ToR</a:t>
              </a:r>
              <a:r>
                <a:rPr lang="en-US"/>
                <a:t>)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182099B-DAE7-6D40-B86B-ECB103AFB4FC}"/>
                </a:ext>
              </a:extLst>
            </p:cNvPr>
            <p:cNvSpPr txBox="1"/>
            <p:nvPr/>
          </p:nvSpPr>
          <p:spPr>
            <a:xfrm>
              <a:off x="2683849" y="5097451"/>
              <a:ext cx="594077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err="1"/>
                <a:t>ToR</a:t>
              </a:r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5E21416-EF93-754D-98CC-C610FB85DABD}"/>
                </a:ext>
              </a:extLst>
            </p:cNvPr>
            <p:cNvSpPr txBox="1"/>
            <p:nvPr/>
          </p:nvSpPr>
          <p:spPr>
            <a:xfrm>
              <a:off x="4924472" y="4952579"/>
              <a:ext cx="1273700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16 x 16 uplinks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94D9954F-C355-3A43-8706-2D230FA13505}"/>
                </a:ext>
              </a:extLst>
            </p:cNvPr>
            <p:cNvCxnSpPr/>
            <p:nvPr/>
          </p:nvCxnSpPr>
          <p:spPr>
            <a:xfrm>
              <a:off x="3421665" y="5305078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2249BA8F-9F75-A547-8176-77FB3FEEE657}"/>
                </a:ext>
              </a:extLst>
            </p:cNvPr>
            <p:cNvCxnSpPr/>
            <p:nvPr/>
          </p:nvCxnSpPr>
          <p:spPr>
            <a:xfrm>
              <a:off x="3750912" y="530830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81C00D61-BF46-E743-B2F8-4E54ABB567B1}"/>
                </a:ext>
              </a:extLst>
            </p:cNvPr>
            <p:cNvCxnSpPr/>
            <p:nvPr/>
          </p:nvCxnSpPr>
          <p:spPr>
            <a:xfrm>
              <a:off x="4941883" y="530830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2AC0882A-E644-1849-A0ED-1BBB2727FF09}"/>
                </a:ext>
              </a:extLst>
            </p:cNvPr>
            <p:cNvGrpSpPr/>
            <p:nvPr/>
          </p:nvGrpSpPr>
          <p:grpSpPr>
            <a:xfrm rot="10800000">
              <a:off x="3260526" y="3031789"/>
              <a:ext cx="1690531" cy="401345"/>
              <a:chOff x="3260526" y="3058147"/>
              <a:chExt cx="1690531" cy="401345"/>
            </a:xfrm>
          </p:grpSpPr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46C49736-4BB3-3649-8AF5-AD84150BB4F7}"/>
                  </a:ext>
                </a:extLst>
              </p:cNvPr>
              <p:cNvSpPr/>
              <p:nvPr/>
            </p:nvSpPr>
            <p:spPr>
              <a:xfrm>
                <a:off x="3260526" y="3102898"/>
                <a:ext cx="175613" cy="163502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09997865-6E3C-4A45-A0C6-C8929F52571A}"/>
                  </a:ext>
                </a:extLst>
              </p:cNvPr>
              <p:cNvSpPr txBox="1"/>
              <p:nvPr/>
            </p:nvSpPr>
            <p:spPr>
              <a:xfrm rot="10800000">
                <a:off x="3935130" y="3058147"/>
                <a:ext cx="648262" cy="250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..4096..</a:t>
                </a:r>
              </a:p>
            </p:txBody>
          </p: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58491A85-DB43-E746-9CDD-20100734DF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24871" y="3266400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FA0BE181-440D-7C4E-BC10-1912EC01D40A}"/>
                  </a:ext>
                </a:extLst>
              </p:cNvPr>
              <p:cNvCxnSpPr/>
              <p:nvPr/>
            </p:nvCxnSpPr>
            <p:spPr>
              <a:xfrm>
                <a:off x="3273397" y="3266400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42975EEB-024C-E74F-9EFD-CD7BF7F0EDF4}"/>
                  </a:ext>
                </a:extLst>
              </p:cNvPr>
              <p:cNvCxnSpPr/>
              <p:nvPr/>
            </p:nvCxnSpPr>
            <p:spPr>
              <a:xfrm>
                <a:off x="3368774" y="3266400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FBE8B715-2723-D741-A6F6-862274278CCF}"/>
                  </a:ext>
                </a:extLst>
              </p:cNvPr>
              <p:cNvGrpSpPr/>
              <p:nvPr/>
            </p:nvGrpSpPr>
            <p:grpSpPr>
              <a:xfrm>
                <a:off x="3581229" y="3102898"/>
                <a:ext cx="175613" cy="356594"/>
                <a:chOff x="1999365" y="4023280"/>
                <a:chExt cx="175613" cy="356594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949B329F-112B-3D4D-9ADD-2AB5EAB08B62}"/>
                    </a:ext>
                  </a:extLst>
                </p:cNvPr>
                <p:cNvSpPr/>
                <p:nvPr/>
              </p:nvSpPr>
              <p:spPr>
                <a:xfrm>
                  <a:off x="1999365" y="4023280"/>
                  <a:ext cx="175613" cy="163502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BD9C4DAB-8CB9-8748-9854-FB9B5F81E6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63710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2A3D9785-5C35-8B48-A418-5CB5FFB83B13}"/>
                    </a:ext>
                  </a:extLst>
                </p:cNvPr>
                <p:cNvCxnSpPr/>
                <p:nvPr/>
              </p:nvCxnSpPr>
              <p:spPr>
                <a:xfrm>
                  <a:off x="2012236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FFE94D6A-1C42-744C-A025-F76F520C006A}"/>
                    </a:ext>
                  </a:extLst>
                </p:cNvPr>
                <p:cNvCxnSpPr/>
                <p:nvPr/>
              </p:nvCxnSpPr>
              <p:spPr>
                <a:xfrm>
                  <a:off x="2107613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F3F90D33-2B60-6F4C-81E6-D6F19FF25209}"/>
                  </a:ext>
                </a:extLst>
              </p:cNvPr>
              <p:cNvGrpSpPr/>
              <p:nvPr/>
            </p:nvGrpSpPr>
            <p:grpSpPr>
              <a:xfrm>
                <a:off x="4775444" y="3102898"/>
                <a:ext cx="175613" cy="356594"/>
                <a:chOff x="1999365" y="4023280"/>
                <a:chExt cx="175613" cy="356594"/>
              </a:xfrm>
            </p:grpSpPr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CCE2B0BB-8CD4-ED48-84D3-5C222F940426}"/>
                    </a:ext>
                  </a:extLst>
                </p:cNvPr>
                <p:cNvSpPr/>
                <p:nvPr/>
              </p:nvSpPr>
              <p:spPr>
                <a:xfrm>
                  <a:off x="1999365" y="4023280"/>
                  <a:ext cx="175613" cy="163502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D46E2031-4584-B448-820B-D3F2C0948B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63710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81340196-E510-C143-994F-319E06DC32FD}"/>
                    </a:ext>
                  </a:extLst>
                </p:cNvPr>
                <p:cNvCxnSpPr/>
                <p:nvPr/>
              </p:nvCxnSpPr>
              <p:spPr>
                <a:xfrm>
                  <a:off x="2012236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24E49C18-F945-5B4E-833A-823F6899D0CB}"/>
                    </a:ext>
                  </a:extLst>
                </p:cNvPr>
                <p:cNvCxnSpPr/>
                <p:nvPr/>
              </p:nvCxnSpPr>
              <p:spPr>
                <a:xfrm>
                  <a:off x="2107613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6FDA628C-B4F1-194D-8A33-D9C4E5D2CE50}"/>
                  </a:ext>
                </a:extLst>
              </p:cNvPr>
              <p:cNvCxnSpPr/>
              <p:nvPr/>
            </p:nvCxnSpPr>
            <p:spPr>
              <a:xfrm>
                <a:off x="3411915" y="3263173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958CE618-4AC1-AD42-BF32-2F3CB65D03E0}"/>
                  </a:ext>
                </a:extLst>
              </p:cNvPr>
              <p:cNvCxnSpPr/>
              <p:nvPr/>
            </p:nvCxnSpPr>
            <p:spPr>
              <a:xfrm>
                <a:off x="3741162" y="3266400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1D6DF74D-2302-C349-87D6-C3446C8FE889}"/>
                  </a:ext>
                </a:extLst>
              </p:cNvPr>
              <p:cNvCxnSpPr/>
              <p:nvPr/>
            </p:nvCxnSpPr>
            <p:spPr>
              <a:xfrm>
                <a:off x="4932133" y="3266400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4779F1FA-B09A-E246-B260-988700EA1007}"/>
                </a:ext>
              </a:extLst>
            </p:cNvPr>
            <p:cNvGrpSpPr/>
            <p:nvPr/>
          </p:nvGrpSpPr>
          <p:grpSpPr>
            <a:xfrm rot="10800000">
              <a:off x="3348332" y="3388383"/>
              <a:ext cx="1514918" cy="806975"/>
              <a:chOff x="3294413" y="4352935"/>
              <a:chExt cx="1514918" cy="806975"/>
            </a:xfrm>
          </p:grpSpPr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6403E653-8836-2A4E-8378-3C9A4D8383FE}"/>
                  </a:ext>
                </a:extLst>
              </p:cNvPr>
              <p:cNvCxnSpPr>
                <a:cxnSpLocks/>
                <a:stCxn id="156" idx="0"/>
              </p:cNvCxnSpPr>
              <p:nvPr/>
            </p:nvCxnSpPr>
            <p:spPr>
              <a:xfrm rot="10800000" flipH="1">
                <a:off x="3294413" y="4358860"/>
                <a:ext cx="304412" cy="801050"/>
              </a:xfrm>
              <a:prstGeom prst="line">
                <a:avLst/>
              </a:prstGeom>
              <a:ln w="25400" cmpd="sng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DD1EC163-7A0E-174F-9778-DEF471BE983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3300909" y="4358592"/>
                <a:ext cx="1003268" cy="778601"/>
              </a:xfrm>
              <a:prstGeom prst="line">
                <a:avLst/>
              </a:prstGeom>
              <a:ln w="25400" cmpd="sng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2982C108-D830-8C41-8BFD-667A2E2D90B4}"/>
                  </a:ext>
                </a:extLst>
              </p:cNvPr>
              <p:cNvCxnSpPr>
                <a:cxnSpLocks/>
                <a:stCxn id="156" idx="0"/>
              </p:cNvCxnSpPr>
              <p:nvPr/>
            </p:nvCxnSpPr>
            <p:spPr>
              <a:xfrm rot="10800000" flipH="1">
                <a:off x="3294413" y="4358860"/>
                <a:ext cx="1251108" cy="801050"/>
              </a:xfrm>
              <a:prstGeom prst="line">
                <a:avLst/>
              </a:prstGeom>
              <a:ln w="25400" cmpd="sng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6A91D3A8-F0CD-4A47-9C92-3C278A3E1744}"/>
                  </a:ext>
                </a:extLst>
              </p:cNvPr>
              <p:cNvCxnSpPr>
                <a:cxnSpLocks/>
                <a:stCxn id="162" idx="0"/>
              </p:cNvCxnSpPr>
              <p:nvPr/>
            </p:nvCxnSpPr>
            <p:spPr>
              <a:xfrm rot="10800000">
                <a:off x="3598826" y="4358860"/>
                <a:ext cx="16290" cy="801050"/>
              </a:xfrm>
              <a:prstGeom prst="line">
                <a:avLst/>
              </a:prstGeom>
              <a:ln w="25400" cmpd="sng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DC764060-C677-DC42-BA0D-0CBBBF46EC37}"/>
                  </a:ext>
                </a:extLst>
              </p:cNvPr>
              <p:cNvCxnSpPr>
                <a:cxnSpLocks/>
                <a:stCxn id="162" idx="0"/>
                <a:endCxn id="7" idx="0"/>
              </p:cNvCxnSpPr>
              <p:nvPr/>
            </p:nvCxnSpPr>
            <p:spPr>
              <a:xfrm rot="10800000" flipH="1">
                <a:off x="3615116" y="4352935"/>
                <a:ext cx="709570" cy="806975"/>
              </a:xfrm>
              <a:prstGeom prst="line">
                <a:avLst/>
              </a:prstGeom>
              <a:ln w="25400" cmpd="sng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BF400D33-E5E0-7847-A959-E974D11F76EF}"/>
                  </a:ext>
                </a:extLst>
              </p:cNvPr>
              <p:cNvCxnSpPr>
                <a:cxnSpLocks/>
                <a:stCxn id="162" idx="0"/>
                <a:endCxn id="6" idx="0"/>
              </p:cNvCxnSpPr>
              <p:nvPr/>
            </p:nvCxnSpPr>
            <p:spPr>
              <a:xfrm rot="10800000" flipH="1">
                <a:off x="3615116" y="4352935"/>
                <a:ext cx="943721" cy="806975"/>
              </a:xfrm>
              <a:prstGeom prst="line">
                <a:avLst/>
              </a:prstGeom>
              <a:ln w="25400" cmpd="sng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1DA6FA50-88F4-AD4C-9961-7D0662B06B69}"/>
                  </a:ext>
                </a:extLst>
              </p:cNvPr>
              <p:cNvCxnSpPr>
                <a:cxnSpLocks/>
                <a:stCxn id="167" idx="0"/>
                <a:endCxn id="7" idx="0"/>
              </p:cNvCxnSpPr>
              <p:nvPr/>
            </p:nvCxnSpPr>
            <p:spPr>
              <a:xfrm rot="10800000">
                <a:off x="4324686" y="4352935"/>
                <a:ext cx="484645" cy="806975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1002E92A-B3D3-A14D-9651-0DBE2F748E8A}"/>
                  </a:ext>
                </a:extLst>
              </p:cNvPr>
              <p:cNvCxnSpPr>
                <a:cxnSpLocks/>
                <a:stCxn id="167" idx="0"/>
                <a:endCxn id="8" idx="0"/>
              </p:cNvCxnSpPr>
              <p:nvPr/>
            </p:nvCxnSpPr>
            <p:spPr>
              <a:xfrm rot="10800000">
                <a:off x="3612141" y="4352935"/>
                <a:ext cx="1197190" cy="806975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BBE5622B-CAAA-5E46-911C-DF23D42E76C8}"/>
                  </a:ext>
                </a:extLst>
              </p:cNvPr>
              <p:cNvCxnSpPr>
                <a:cxnSpLocks/>
                <a:stCxn id="167" idx="0"/>
                <a:endCxn id="6" idx="0"/>
              </p:cNvCxnSpPr>
              <p:nvPr/>
            </p:nvCxnSpPr>
            <p:spPr>
              <a:xfrm rot="10800000">
                <a:off x="4558837" y="4352935"/>
                <a:ext cx="250494" cy="806975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A9667A11-982C-1649-ABF0-6AD5DC2E5B51}"/>
                </a:ext>
              </a:extLst>
            </p:cNvPr>
            <p:cNvSpPr txBox="1"/>
            <p:nvPr/>
          </p:nvSpPr>
          <p:spPr>
            <a:xfrm>
              <a:off x="2681734" y="3182493"/>
              <a:ext cx="594077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err="1"/>
                <a:t>ToR</a:t>
              </a:r>
              <a:endParaRPr lang="en-US"/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41AD084E-4DC3-0948-A7CB-167EFA08B585}"/>
                </a:ext>
              </a:extLst>
            </p:cNvPr>
            <p:cNvSpPr txBox="1"/>
            <p:nvPr/>
          </p:nvSpPr>
          <p:spPr>
            <a:xfrm>
              <a:off x="4893441" y="3391471"/>
              <a:ext cx="1786327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16 x 16 downlinks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30155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F309-A329-4D49-AC5E-E8650C2EB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Sirius: Connecting </a:t>
            </a:r>
            <a:r>
              <a:rPr lang="en-US" err="1"/>
              <a:t>ToRs</a:t>
            </a:r>
            <a:r>
              <a:rPr lang="en-US"/>
              <a:t> with optics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B82D4-5A01-A547-8153-19D1DFA8B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49695"/>
            <a:ext cx="4625860" cy="4837556"/>
          </a:xfrm>
        </p:spPr>
        <p:txBody>
          <a:bodyPr>
            <a:normAutofit fontScale="85000" lnSpcReduction="10000"/>
          </a:bodyPr>
          <a:lstStyle/>
          <a:p>
            <a:r>
              <a:rPr lang="en-US" sz="2200">
                <a:sym typeface="Wingdings" pitchFamily="2" charset="2"/>
              </a:rPr>
              <a:t>Exercise parameters</a:t>
            </a:r>
          </a:p>
          <a:p>
            <a:pPr lvl="1"/>
            <a:r>
              <a:rPr lang="en-US" sz="1800"/>
              <a:t>64 port 800Gbps </a:t>
            </a:r>
            <a:r>
              <a:rPr lang="en-US" sz="1800" err="1"/>
              <a:t>ToR</a:t>
            </a:r>
            <a:r>
              <a:rPr lang="en-US" sz="1800"/>
              <a:t> switches</a:t>
            </a:r>
          </a:p>
          <a:p>
            <a:pPr lvl="1"/>
            <a:r>
              <a:rPr lang="en-US" sz="1800"/>
              <a:t>576B cells/packets</a:t>
            </a:r>
          </a:p>
          <a:p>
            <a:pPr lvl="1"/>
            <a:r>
              <a:rPr lang="en-US" sz="1800"/>
              <a:t>Switching time 1 ns</a:t>
            </a:r>
          </a:p>
          <a:p>
            <a:r>
              <a:rPr lang="en-US" sz="2200"/>
              <a:t>Reachability</a:t>
            </a:r>
            <a:r>
              <a:rPr lang="en-US" sz="1800"/>
              <a:t>: </a:t>
            </a:r>
            <a:r>
              <a:rPr lang="en-US" sz="2200" b="1"/>
              <a:t>How are 4096 </a:t>
            </a:r>
            <a:r>
              <a:rPr lang="en-US" sz="2200" b="1" err="1"/>
              <a:t>ToRs</a:t>
            </a:r>
            <a:r>
              <a:rPr lang="en-US" sz="2200" b="1"/>
              <a:t> connected to each other?</a:t>
            </a:r>
          </a:p>
          <a:p>
            <a:pPr lvl="1"/>
            <a:r>
              <a:rPr lang="en-US" sz="1800"/>
              <a:t>Each </a:t>
            </a:r>
            <a:r>
              <a:rPr lang="en-US" sz="1800" err="1"/>
              <a:t>ToR</a:t>
            </a:r>
            <a:r>
              <a:rPr lang="en-US" sz="1800"/>
              <a:t> port reaches 16 different ports using 16 wavelengths, one at a time </a:t>
            </a:r>
            <a:r>
              <a:rPr lang="en-US" sz="1800">
                <a:sym typeface="Wingdings" pitchFamily="2" charset="2"/>
              </a:rPr>
              <a:t> </a:t>
            </a:r>
            <a:r>
              <a:rPr lang="en-US" sz="1800">
                <a:solidFill>
                  <a:srgbClr val="0070C0"/>
                </a:solidFill>
                <a:sym typeface="Wingdings" pitchFamily="2" charset="2"/>
              </a:rPr>
              <a:t>Spread through time</a:t>
            </a:r>
            <a:endParaRPr lang="en-US" sz="1800">
              <a:solidFill>
                <a:srgbClr val="0070C0"/>
              </a:solidFill>
            </a:endParaRPr>
          </a:p>
          <a:p>
            <a:pPr lvl="1"/>
            <a:r>
              <a:rPr lang="en-US" sz="1800"/>
              <a:t>Each </a:t>
            </a:r>
            <a:r>
              <a:rPr lang="en-US" sz="1800" err="1"/>
              <a:t>ToR</a:t>
            </a:r>
            <a:r>
              <a:rPr lang="en-US" sz="1800"/>
              <a:t> has 16 uplinks </a:t>
            </a:r>
            <a:r>
              <a:rPr lang="en-US" sz="1800">
                <a:sym typeface="Wingdings" pitchFamily="2" charset="2"/>
              </a:rPr>
              <a:t> Each </a:t>
            </a:r>
            <a:r>
              <a:rPr lang="en-US" sz="1800" err="1">
                <a:sym typeface="Wingdings" pitchFamily="2" charset="2"/>
              </a:rPr>
              <a:t>ToR</a:t>
            </a:r>
            <a:r>
              <a:rPr lang="en-US" sz="1800">
                <a:sym typeface="Wingdings" pitchFamily="2" charset="2"/>
              </a:rPr>
              <a:t> reaches 16 wavelengths * 16 ports = 256 different </a:t>
            </a:r>
            <a:r>
              <a:rPr lang="en-US" sz="1800" err="1">
                <a:sym typeface="Wingdings" pitchFamily="2" charset="2"/>
              </a:rPr>
              <a:t>ToRs</a:t>
            </a:r>
            <a:endParaRPr lang="en-US" sz="1800">
              <a:sym typeface="Wingdings" pitchFamily="2" charset="2"/>
            </a:endParaRPr>
          </a:p>
          <a:p>
            <a:pPr lvl="1"/>
            <a:r>
              <a:rPr lang="en-US" sz="1800">
                <a:sym typeface="Wingdings" pitchFamily="2" charset="2"/>
              </a:rPr>
              <a:t>If these are intermediate </a:t>
            </a:r>
            <a:r>
              <a:rPr lang="en-US" sz="1800" err="1">
                <a:sym typeface="Wingdings" pitchFamily="2" charset="2"/>
              </a:rPr>
              <a:t>ToRs</a:t>
            </a:r>
            <a:r>
              <a:rPr lang="en-US" sz="1800">
                <a:sym typeface="Wingdings" pitchFamily="2" charset="2"/>
              </a:rPr>
              <a:t>, each of the 256 </a:t>
            </a:r>
            <a:r>
              <a:rPr lang="en-US" sz="1800" err="1">
                <a:sym typeface="Wingdings" pitchFamily="2" charset="2"/>
              </a:rPr>
              <a:t>ToRs</a:t>
            </a:r>
            <a:r>
              <a:rPr lang="en-US" sz="1800">
                <a:sym typeface="Wingdings" pitchFamily="2" charset="2"/>
              </a:rPr>
              <a:t> can reach 16 other </a:t>
            </a:r>
            <a:r>
              <a:rPr lang="en-US" sz="1800" err="1">
                <a:sym typeface="Wingdings" pitchFamily="2" charset="2"/>
              </a:rPr>
              <a:t>ToRs</a:t>
            </a:r>
            <a:r>
              <a:rPr lang="en-US" sz="1800">
                <a:sym typeface="Wingdings" pitchFamily="2" charset="2"/>
              </a:rPr>
              <a:t> via their uplinks</a:t>
            </a:r>
            <a:r>
              <a:rPr lang="en-US" sz="1400">
                <a:sym typeface="Wingdings" pitchFamily="2" charset="2"/>
              </a:rPr>
              <a:t>  </a:t>
            </a:r>
            <a:r>
              <a:rPr lang="en-US" sz="1800">
                <a:sym typeface="Wingdings" pitchFamily="2" charset="2"/>
              </a:rPr>
              <a:t>256 * 16 = </a:t>
            </a:r>
            <a:r>
              <a:rPr lang="en-US" sz="1800" b="1">
                <a:sym typeface="Wingdings" pitchFamily="2" charset="2"/>
              </a:rPr>
              <a:t>4096 </a:t>
            </a:r>
            <a:r>
              <a:rPr lang="en-US" sz="1800" b="1" err="1">
                <a:sym typeface="Wingdings" pitchFamily="2" charset="2"/>
              </a:rPr>
              <a:t>ToR</a:t>
            </a:r>
            <a:r>
              <a:rPr lang="en-US" sz="1800" b="1">
                <a:sym typeface="Wingdings" pitchFamily="2" charset="2"/>
              </a:rPr>
              <a:t> switches  </a:t>
            </a:r>
            <a:r>
              <a:rPr lang="en-US" sz="1800">
                <a:solidFill>
                  <a:srgbClr val="0070C0"/>
                </a:solidFill>
                <a:sym typeface="Wingdings" pitchFamily="2" charset="2"/>
              </a:rPr>
              <a:t>Spread through time</a:t>
            </a:r>
          </a:p>
          <a:p>
            <a:r>
              <a:rPr lang="en-US" sz="2200">
                <a:solidFill>
                  <a:srgbClr val="0070C0"/>
                </a:solidFill>
                <a:sym typeface="Wingdings" pitchFamily="2" charset="2"/>
              </a:rPr>
              <a:t>Contrast to equivalent electrical switches</a:t>
            </a:r>
          </a:p>
          <a:p>
            <a:pPr lvl="1"/>
            <a:r>
              <a:rPr lang="en-US" sz="1800">
                <a:solidFill>
                  <a:srgbClr val="0070C0"/>
                </a:solidFill>
                <a:sym typeface="Wingdings" pitchFamily="2" charset="2"/>
              </a:rPr>
              <a:t>Any switch can reach any other switch (spatial)</a:t>
            </a:r>
          </a:p>
          <a:p>
            <a:pPr lvl="1"/>
            <a:r>
              <a:rPr lang="en-US" sz="1800">
                <a:solidFill>
                  <a:srgbClr val="0070C0"/>
                </a:solidFill>
                <a:sym typeface="Wingdings" pitchFamily="2" charset="2"/>
              </a:rPr>
              <a:t>Paths have latency corresponding to switching latency</a:t>
            </a:r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CCC3DFA2-AD37-7E45-8E57-47DE3283A6AF}"/>
              </a:ext>
            </a:extLst>
          </p:cNvPr>
          <p:cNvGrpSpPr/>
          <p:nvPr/>
        </p:nvGrpSpPr>
        <p:grpSpPr>
          <a:xfrm>
            <a:off x="6507982" y="1986575"/>
            <a:ext cx="6445344" cy="4104788"/>
            <a:chOff x="2615467" y="3031789"/>
            <a:chExt cx="4064301" cy="278565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DB2488D-C48A-7542-817F-4D5319AE37EF}"/>
                </a:ext>
              </a:extLst>
            </p:cNvPr>
            <p:cNvSpPr txBox="1"/>
            <p:nvPr/>
          </p:nvSpPr>
          <p:spPr>
            <a:xfrm>
              <a:off x="2786700" y="4146068"/>
              <a:ext cx="1032677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Gratings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225AE16-5357-BB46-B4B4-52FA6F821FC9}"/>
                </a:ext>
              </a:extLst>
            </p:cNvPr>
            <p:cNvSpPr/>
            <p:nvPr/>
          </p:nvSpPr>
          <p:spPr>
            <a:xfrm>
              <a:off x="3270276" y="5144803"/>
              <a:ext cx="175613" cy="163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89820E-68DA-9F4D-AEDD-3AC495D4AA92}"/>
                </a:ext>
              </a:extLst>
            </p:cNvPr>
            <p:cNvSpPr/>
            <p:nvPr/>
          </p:nvSpPr>
          <p:spPr>
            <a:xfrm>
              <a:off x="3511019" y="4195358"/>
              <a:ext cx="175613" cy="16350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9706C0F-FF04-FF49-9864-D12D4B2B3D05}"/>
                </a:ext>
              </a:extLst>
            </p:cNvPr>
            <p:cNvSpPr/>
            <p:nvPr/>
          </p:nvSpPr>
          <p:spPr>
            <a:xfrm>
              <a:off x="3745170" y="4195358"/>
              <a:ext cx="175613" cy="16350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5CD79C-CAC6-1D4A-99CB-FC11F14138E9}"/>
                </a:ext>
              </a:extLst>
            </p:cNvPr>
            <p:cNvSpPr/>
            <p:nvPr/>
          </p:nvSpPr>
          <p:spPr>
            <a:xfrm>
              <a:off x="4457715" y="4195358"/>
              <a:ext cx="175613" cy="16350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BE19615-34D3-0140-9D22-CDB9DC04CACC}"/>
                </a:ext>
              </a:extLst>
            </p:cNvPr>
            <p:cNvSpPr txBox="1"/>
            <p:nvPr/>
          </p:nvSpPr>
          <p:spPr>
            <a:xfrm>
              <a:off x="3975280" y="4138609"/>
              <a:ext cx="510691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..16..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9E9E219-18F3-6E40-9E94-0186B6238593}"/>
                </a:ext>
              </a:extLst>
            </p:cNvPr>
            <p:cNvSpPr txBox="1"/>
            <p:nvPr/>
          </p:nvSpPr>
          <p:spPr>
            <a:xfrm>
              <a:off x="3875453" y="5112829"/>
              <a:ext cx="718110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..4096..</a:t>
              </a:r>
            </a:p>
          </p:txBody>
        </p: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7CA0C812-17BA-514D-886F-324A3CE49793}"/>
                </a:ext>
              </a:extLst>
            </p:cNvPr>
            <p:cNvGrpSpPr/>
            <p:nvPr/>
          </p:nvGrpSpPr>
          <p:grpSpPr>
            <a:xfrm>
              <a:off x="3358083" y="4358860"/>
              <a:ext cx="1514918" cy="785943"/>
              <a:chOff x="3358083" y="4358860"/>
              <a:chExt cx="1514918" cy="785943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1AD1E21-54F5-4B4D-BE73-CB013F0517F1}"/>
                  </a:ext>
                </a:extLst>
              </p:cNvPr>
              <p:cNvCxnSpPr>
                <a:cxnSpLocks/>
                <a:stCxn id="5" idx="0"/>
                <a:endCxn id="6" idx="2"/>
              </p:cNvCxnSpPr>
              <p:nvPr/>
            </p:nvCxnSpPr>
            <p:spPr>
              <a:xfrm flipV="1">
                <a:off x="3358083" y="4358860"/>
                <a:ext cx="240743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833E851-485C-0A46-A436-224BE71BB040}"/>
                  </a:ext>
                </a:extLst>
              </p:cNvPr>
              <p:cNvCxnSpPr>
                <a:cxnSpLocks/>
                <a:stCxn id="5" idx="0"/>
                <a:endCxn id="7" idx="2"/>
              </p:cNvCxnSpPr>
              <p:nvPr/>
            </p:nvCxnSpPr>
            <p:spPr>
              <a:xfrm flipV="1">
                <a:off x="3358083" y="4358860"/>
                <a:ext cx="474894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38DD290-3AC5-1E45-9112-3AD418455386}"/>
                  </a:ext>
                </a:extLst>
              </p:cNvPr>
              <p:cNvCxnSpPr>
                <a:cxnSpLocks/>
                <a:stCxn id="5" idx="0"/>
                <a:endCxn id="8" idx="2"/>
              </p:cNvCxnSpPr>
              <p:nvPr/>
            </p:nvCxnSpPr>
            <p:spPr>
              <a:xfrm flipV="1">
                <a:off x="3358083" y="4358860"/>
                <a:ext cx="1187439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087785B-A21B-3D47-9E87-A424AA936930}"/>
                  </a:ext>
                </a:extLst>
              </p:cNvPr>
              <p:cNvCxnSpPr>
                <a:cxnSpLocks/>
                <a:stCxn id="24" idx="0"/>
                <a:endCxn id="6" idx="2"/>
              </p:cNvCxnSpPr>
              <p:nvPr/>
            </p:nvCxnSpPr>
            <p:spPr>
              <a:xfrm flipH="1" flipV="1">
                <a:off x="3598826" y="4358860"/>
                <a:ext cx="79960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842BA94-AE3A-CD4F-8102-408748C64A80}"/>
                  </a:ext>
                </a:extLst>
              </p:cNvPr>
              <p:cNvCxnSpPr>
                <a:cxnSpLocks/>
                <a:stCxn id="24" idx="0"/>
                <a:endCxn id="7" idx="2"/>
              </p:cNvCxnSpPr>
              <p:nvPr/>
            </p:nvCxnSpPr>
            <p:spPr>
              <a:xfrm flipV="1">
                <a:off x="3678786" y="4358860"/>
                <a:ext cx="154191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2CF5CFB1-B08D-6B4A-810B-A31D86E8A276}"/>
                  </a:ext>
                </a:extLst>
              </p:cNvPr>
              <p:cNvCxnSpPr>
                <a:cxnSpLocks/>
                <a:stCxn id="24" idx="0"/>
                <a:endCxn id="8" idx="2"/>
              </p:cNvCxnSpPr>
              <p:nvPr/>
            </p:nvCxnSpPr>
            <p:spPr>
              <a:xfrm flipV="1">
                <a:off x="3678786" y="4358860"/>
                <a:ext cx="866736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7BC05AA-932E-7549-BED1-EA22C79B315A}"/>
                  </a:ext>
                </a:extLst>
              </p:cNvPr>
              <p:cNvCxnSpPr>
                <a:cxnSpLocks/>
                <a:stCxn id="29" idx="0"/>
                <a:endCxn id="6" idx="2"/>
              </p:cNvCxnSpPr>
              <p:nvPr/>
            </p:nvCxnSpPr>
            <p:spPr>
              <a:xfrm flipH="1" flipV="1">
                <a:off x="3598826" y="4358860"/>
                <a:ext cx="1274175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2BB36EE-212F-C84D-A7B1-617804B14053}"/>
                  </a:ext>
                </a:extLst>
              </p:cNvPr>
              <p:cNvCxnSpPr>
                <a:cxnSpLocks/>
                <a:stCxn id="29" idx="0"/>
                <a:endCxn id="7" idx="2"/>
              </p:cNvCxnSpPr>
              <p:nvPr/>
            </p:nvCxnSpPr>
            <p:spPr>
              <a:xfrm flipH="1" flipV="1">
                <a:off x="3832977" y="4358860"/>
                <a:ext cx="1040024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CD8330C-0331-CE4D-BC19-64B7EBE41C06}"/>
                  </a:ext>
                </a:extLst>
              </p:cNvPr>
              <p:cNvCxnSpPr>
                <a:cxnSpLocks/>
                <a:stCxn id="29" idx="0"/>
                <a:endCxn id="8" idx="2"/>
              </p:cNvCxnSpPr>
              <p:nvPr/>
            </p:nvCxnSpPr>
            <p:spPr>
              <a:xfrm flipH="1" flipV="1">
                <a:off x="4545522" y="4358860"/>
                <a:ext cx="327479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59DA5BB-7E82-214E-B3A7-E60101CB2CF7}"/>
                </a:ext>
              </a:extLst>
            </p:cNvPr>
            <p:cNvCxnSpPr>
              <a:cxnSpLocks/>
            </p:cNvCxnSpPr>
            <p:nvPr/>
          </p:nvCxnSpPr>
          <p:spPr>
            <a:xfrm>
              <a:off x="3334621" y="530830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6902BCD-ABD9-7448-8F14-A6066F3E6612}"/>
                </a:ext>
              </a:extLst>
            </p:cNvPr>
            <p:cNvCxnSpPr/>
            <p:nvPr/>
          </p:nvCxnSpPr>
          <p:spPr>
            <a:xfrm>
              <a:off x="3283147" y="530830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DDB1E5D-2D03-E24E-A2A8-D02889D7FED9}"/>
                </a:ext>
              </a:extLst>
            </p:cNvPr>
            <p:cNvCxnSpPr/>
            <p:nvPr/>
          </p:nvCxnSpPr>
          <p:spPr>
            <a:xfrm>
              <a:off x="3378524" y="530830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4EF6BF0-C441-564D-8163-5807CF146306}"/>
                </a:ext>
              </a:extLst>
            </p:cNvPr>
            <p:cNvGrpSpPr/>
            <p:nvPr/>
          </p:nvGrpSpPr>
          <p:grpSpPr>
            <a:xfrm>
              <a:off x="3590979" y="5144803"/>
              <a:ext cx="175613" cy="356594"/>
              <a:chOff x="1999365" y="4023280"/>
              <a:chExt cx="175613" cy="356594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45E9026-83CC-FC48-8F74-7621592A16EB}"/>
                  </a:ext>
                </a:extLst>
              </p:cNvPr>
              <p:cNvSpPr/>
              <p:nvPr/>
            </p:nvSpPr>
            <p:spPr>
              <a:xfrm>
                <a:off x="1999365" y="4023280"/>
                <a:ext cx="175613" cy="1635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129B5FA-C7A4-DC46-B302-57DB7D573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3710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BE10CDE-9132-FB49-897A-1EA3674A6ABF}"/>
                  </a:ext>
                </a:extLst>
              </p:cNvPr>
              <p:cNvCxnSpPr/>
              <p:nvPr/>
            </p:nvCxnSpPr>
            <p:spPr>
              <a:xfrm>
                <a:off x="2012236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96919ED-3C2D-084B-8985-A4C3D84E2AF5}"/>
                  </a:ext>
                </a:extLst>
              </p:cNvPr>
              <p:cNvCxnSpPr/>
              <p:nvPr/>
            </p:nvCxnSpPr>
            <p:spPr>
              <a:xfrm>
                <a:off x="2107613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F7DBDBF-A20B-664F-81D7-910FA7AA066A}"/>
                </a:ext>
              </a:extLst>
            </p:cNvPr>
            <p:cNvGrpSpPr/>
            <p:nvPr/>
          </p:nvGrpSpPr>
          <p:grpSpPr>
            <a:xfrm>
              <a:off x="4785194" y="5144803"/>
              <a:ext cx="175613" cy="356594"/>
              <a:chOff x="1999365" y="4023280"/>
              <a:chExt cx="175613" cy="356594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B8F064-38BA-DB44-B23E-51A97B07988F}"/>
                  </a:ext>
                </a:extLst>
              </p:cNvPr>
              <p:cNvSpPr/>
              <p:nvPr/>
            </p:nvSpPr>
            <p:spPr>
              <a:xfrm>
                <a:off x="1999365" y="4023280"/>
                <a:ext cx="175613" cy="1635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2B1AE03-75A0-6C46-9385-18A94E048B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3710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C7FA114-003A-5C4C-915A-65A4FABA57C0}"/>
                  </a:ext>
                </a:extLst>
              </p:cNvPr>
              <p:cNvCxnSpPr/>
              <p:nvPr/>
            </p:nvCxnSpPr>
            <p:spPr>
              <a:xfrm>
                <a:off x="2012236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DDB5AFE-678A-994C-BD72-81BEB5D33727}"/>
                  </a:ext>
                </a:extLst>
              </p:cNvPr>
              <p:cNvCxnSpPr/>
              <p:nvPr/>
            </p:nvCxnSpPr>
            <p:spPr>
              <a:xfrm>
                <a:off x="2107613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DC0C55F-EB90-D346-95C2-8719BFAC720D}"/>
                </a:ext>
              </a:extLst>
            </p:cNvPr>
            <p:cNvSpPr txBox="1"/>
            <p:nvPr/>
          </p:nvSpPr>
          <p:spPr>
            <a:xfrm>
              <a:off x="2615467" y="5566802"/>
              <a:ext cx="2993373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65536-131072 servers (16-32 servers per </a:t>
              </a:r>
              <a:r>
                <a:rPr lang="en-US" err="1"/>
                <a:t>ToR</a:t>
              </a:r>
              <a:r>
                <a:rPr lang="en-US"/>
                <a:t>)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182099B-DAE7-6D40-B86B-ECB103AFB4FC}"/>
                </a:ext>
              </a:extLst>
            </p:cNvPr>
            <p:cNvSpPr txBox="1"/>
            <p:nvPr/>
          </p:nvSpPr>
          <p:spPr>
            <a:xfrm>
              <a:off x="2683849" y="5097451"/>
              <a:ext cx="594077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err="1"/>
                <a:t>ToR</a:t>
              </a:r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5E21416-EF93-754D-98CC-C610FB85DABD}"/>
                </a:ext>
              </a:extLst>
            </p:cNvPr>
            <p:cNvSpPr txBox="1"/>
            <p:nvPr/>
          </p:nvSpPr>
          <p:spPr>
            <a:xfrm>
              <a:off x="4924472" y="4952579"/>
              <a:ext cx="1273700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16 x 16 uplinks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94D9954F-C355-3A43-8706-2D230FA13505}"/>
                </a:ext>
              </a:extLst>
            </p:cNvPr>
            <p:cNvCxnSpPr/>
            <p:nvPr/>
          </p:nvCxnSpPr>
          <p:spPr>
            <a:xfrm>
              <a:off x="3421665" y="5305078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2249BA8F-9F75-A547-8176-77FB3FEEE657}"/>
                </a:ext>
              </a:extLst>
            </p:cNvPr>
            <p:cNvCxnSpPr/>
            <p:nvPr/>
          </p:nvCxnSpPr>
          <p:spPr>
            <a:xfrm>
              <a:off x="3750912" y="530830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81C00D61-BF46-E743-B2F8-4E54ABB567B1}"/>
                </a:ext>
              </a:extLst>
            </p:cNvPr>
            <p:cNvCxnSpPr/>
            <p:nvPr/>
          </p:nvCxnSpPr>
          <p:spPr>
            <a:xfrm>
              <a:off x="4941883" y="530830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2AC0882A-E644-1849-A0ED-1BBB2727FF09}"/>
                </a:ext>
              </a:extLst>
            </p:cNvPr>
            <p:cNvGrpSpPr/>
            <p:nvPr/>
          </p:nvGrpSpPr>
          <p:grpSpPr>
            <a:xfrm rot="10800000">
              <a:off x="3260526" y="3031789"/>
              <a:ext cx="1690531" cy="401345"/>
              <a:chOff x="3260526" y="3058147"/>
              <a:chExt cx="1690531" cy="401345"/>
            </a:xfrm>
          </p:grpSpPr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46C49736-4BB3-3649-8AF5-AD84150BB4F7}"/>
                  </a:ext>
                </a:extLst>
              </p:cNvPr>
              <p:cNvSpPr/>
              <p:nvPr/>
            </p:nvSpPr>
            <p:spPr>
              <a:xfrm>
                <a:off x="3260526" y="3102898"/>
                <a:ext cx="175613" cy="163502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09997865-6E3C-4A45-A0C6-C8929F52571A}"/>
                  </a:ext>
                </a:extLst>
              </p:cNvPr>
              <p:cNvSpPr txBox="1"/>
              <p:nvPr/>
            </p:nvSpPr>
            <p:spPr>
              <a:xfrm rot="10800000">
                <a:off x="3935130" y="3058147"/>
                <a:ext cx="648262" cy="250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..4096..</a:t>
                </a:r>
              </a:p>
            </p:txBody>
          </p: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58491A85-DB43-E746-9CDD-20100734DF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24871" y="3266400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FA0BE181-440D-7C4E-BC10-1912EC01D40A}"/>
                  </a:ext>
                </a:extLst>
              </p:cNvPr>
              <p:cNvCxnSpPr/>
              <p:nvPr/>
            </p:nvCxnSpPr>
            <p:spPr>
              <a:xfrm>
                <a:off x="3273397" y="3266400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42975EEB-024C-E74F-9EFD-CD7BF7F0EDF4}"/>
                  </a:ext>
                </a:extLst>
              </p:cNvPr>
              <p:cNvCxnSpPr/>
              <p:nvPr/>
            </p:nvCxnSpPr>
            <p:spPr>
              <a:xfrm>
                <a:off x="3368774" y="3266400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FBE8B715-2723-D741-A6F6-862274278CCF}"/>
                  </a:ext>
                </a:extLst>
              </p:cNvPr>
              <p:cNvGrpSpPr/>
              <p:nvPr/>
            </p:nvGrpSpPr>
            <p:grpSpPr>
              <a:xfrm>
                <a:off x="3581229" y="3102898"/>
                <a:ext cx="175613" cy="356594"/>
                <a:chOff x="1999365" y="4023280"/>
                <a:chExt cx="175613" cy="356594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949B329F-112B-3D4D-9ADD-2AB5EAB08B62}"/>
                    </a:ext>
                  </a:extLst>
                </p:cNvPr>
                <p:cNvSpPr/>
                <p:nvPr/>
              </p:nvSpPr>
              <p:spPr>
                <a:xfrm>
                  <a:off x="1999365" y="4023280"/>
                  <a:ext cx="175613" cy="163502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BD9C4DAB-8CB9-8748-9854-FB9B5F81E6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63710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2A3D9785-5C35-8B48-A418-5CB5FFB83B13}"/>
                    </a:ext>
                  </a:extLst>
                </p:cNvPr>
                <p:cNvCxnSpPr/>
                <p:nvPr/>
              </p:nvCxnSpPr>
              <p:spPr>
                <a:xfrm>
                  <a:off x="2012236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FFE94D6A-1C42-744C-A025-F76F520C006A}"/>
                    </a:ext>
                  </a:extLst>
                </p:cNvPr>
                <p:cNvCxnSpPr/>
                <p:nvPr/>
              </p:nvCxnSpPr>
              <p:spPr>
                <a:xfrm>
                  <a:off x="2107613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F3F90D33-2B60-6F4C-81E6-D6F19FF25209}"/>
                  </a:ext>
                </a:extLst>
              </p:cNvPr>
              <p:cNvGrpSpPr/>
              <p:nvPr/>
            </p:nvGrpSpPr>
            <p:grpSpPr>
              <a:xfrm>
                <a:off x="4775444" y="3102898"/>
                <a:ext cx="175613" cy="356594"/>
                <a:chOff x="1999365" y="4023280"/>
                <a:chExt cx="175613" cy="356594"/>
              </a:xfrm>
            </p:grpSpPr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CCE2B0BB-8CD4-ED48-84D3-5C222F940426}"/>
                    </a:ext>
                  </a:extLst>
                </p:cNvPr>
                <p:cNvSpPr/>
                <p:nvPr/>
              </p:nvSpPr>
              <p:spPr>
                <a:xfrm>
                  <a:off x="1999365" y="4023280"/>
                  <a:ext cx="175613" cy="163502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D46E2031-4584-B448-820B-D3F2C0948B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63710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81340196-E510-C143-994F-319E06DC32FD}"/>
                    </a:ext>
                  </a:extLst>
                </p:cNvPr>
                <p:cNvCxnSpPr/>
                <p:nvPr/>
              </p:nvCxnSpPr>
              <p:spPr>
                <a:xfrm>
                  <a:off x="2012236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24E49C18-F945-5B4E-833A-823F6899D0CB}"/>
                    </a:ext>
                  </a:extLst>
                </p:cNvPr>
                <p:cNvCxnSpPr/>
                <p:nvPr/>
              </p:nvCxnSpPr>
              <p:spPr>
                <a:xfrm>
                  <a:off x="2107613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6FDA628C-B4F1-194D-8A33-D9C4E5D2CE50}"/>
                  </a:ext>
                </a:extLst>
              </p:cNvPr>
              <p:cNvCxnSpPr/>
              <p:nvPr/>
            </p:nvCxnSpPr>
            <p:spPr>
              <a:xfrm>
                <a:off x="3411915" y="3263173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958CE618-4AC1-AD42-BF32-2F3CB65D03E0}"/>
                  </a:ext>
                </a:extLst>
              </p:cNvPr>
              <p:cNvCxnSpPr/>
              <p:nvPr/>
            </p:nvCxnSpPr>
            <p:spPr>
              <a:xfrm>
                <a:off x="3741162" y="3266400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1D6DF74D-2302-C349-87D6-C3446C8FE889}"/>
                  </a:ext>
                </a:extLst>
              </p:cNvPr>
              <p:cNvCxnSpPr/>
              <p:nvPr/>
            </p:nvCxnSpPr>
            <p:spPr>
              <a:xfrm>
                <a:off x="4932133" y="3266400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4779F1FA-B09A-E246-B260-988700EA1007}"/>
                </a:ext>
              </a:extLst>
            </p:cNvPr>
            <p:cNvGrpSpPr/>
            <p:nvPr/>
          </p:nvGrpSpPr>
          <p:grpSpPr>
            <a:xfrm rot="10800000">
              <a:off x="3348332" y="3388383"/>
              <a:ext cx="1514918" cy="806975"/>
              <a:chOff x="3294413" y="4352935"/>
              <a:chExt cx="1514918" cy="806975"/>
            </a:xfrm>
          </p:grpSpPr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6403E653-8836-2A4E-8378-3C9A4D8383FE}"/>
                  </a:ext>
                </a:extLst>
              </p:cNvPr>
              <p:cNvCxnSpPr>
                <a:cxnSpLocks/>
                <a:stCxn id="156" idx="0"/>
              </p:cNvCxnSpPr>
              <p:nvPr/>
            </p:nvCxnSpPr>
            <p:spPr>
              <a:xfrm rot="10800000" flipH="1">
                <a:off x="3294413" y="4358860"/>
                <a:ext cx="304412" cy="801050"/>
              </a:xfrm>
              <a:prstGeom prst="line">
                <a:avLst/>
              </a:prstGeom>
              <a:ln w="25400" cmpd="sng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DD1EC163-7A0E-174F-9778-DEF471BE983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3300909" y="4358592"/>
                <a:ext cx="1003268" cy="778601"/>
              </a:xfrm>
              <a:prstGeom prst="line">
                <a:avLst/>
              </a:prstGeom>
              <a:ln w="25400" cmpd="sng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2982C108-D830-8C41-8BFD-667A2E2D90B4}"/>
                  </a:ext>
                </a:extLst>
              </p:cNvPr>
              <p:cNvCxnSpPr>
                <a:cxnSpLocks/>
                <a:stCxn id="156" idx="0"/>
              </p:cNvCxnSpPr>
              <p:nvPr/>
            </p:nvCxnSpPr>
            <p:spPr>
              <a:xfrm rot="10800000" flipH="1">
                <a:off x="3294413" y="4358860"/>
                <a:ext cx="1251108" cy="801050"/>
              </a:xfrm>
              <a:prstGeom prst="line">
                <a:avLst/>
              </a:prstGeom>
              <a:ln w="25400" cmpd="sng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6A91D3A8-F0CD-4A47-9C92-3C278A3E1744}"/>
                  </a:ext>
                </a:extLst>
              </p:cNvPr>
              <p:cNvCxnSpPr>
                <a:cxnSpLocks/>
                <a:stCxn id="162" idx="0"/>
              </p:cNvCxnSpPr>
              <p:nvPr/>
            </p:nvCxnSpPr>
            <p:spPr>
              <a:xfrm rot="10800000">
                <a:off x="3598826" y="4358860"/>
                <a:ext cx="16290" cy="801050"/>
              </a:xfrm>
              <a:prstGeom prst="line">
                <a:avLst/>
              </a:prstGeom>
              <a:ln w="25400" cmpd="sng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DC764060-C677-DC42-BA0D-0CBBBF46EC37}"/>
                  </a:ext>
                </a:extLst>
              </p:cNvPr>
              <p:cNvCxnSpPr>
                <a:cxnSpLocks/>
                <a:stCxn id="162" idx="0"/>
                <a:endCxn id="7" idx="0"/>
              </p:cNvCxnSpPr>
              <p:nvPr/>
            </p:nvCxnSpPr>
            <p:spPr>
              <a:xfrm rot="10800000" flipH="1">
                <a:off x="3615116" y="4352935"/>
                <a:ext cx="709570" cy="806975"/>
              </a:xfrm>
              <a:prstGeom prst="line">
                <a:avLst/>
              </a:prstGeom>
              <a:ln w="25400" cmpd="sng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BF400D33-E5E0-7847-A959-E974D11F76EF}"/>
                  </a:ext>
                </a:extLst>
              </p:cNvPr>
              <p:cNvCxnSpPr>
                <a:cxnSpLocks/>
                <a:stCxn id="162" idx="0"/>
                <a:endCxn id="6" idx="0"/>
              </p:cNvCxnSpPr>
              <p:nvPr/>
            </p:nvCxnSpPr>
            <p:spPr>
              <a:xfrm rot="10800000" flipH="1">
                <a:off x="3615116" y="4352935"/>
                <a:ext cx="943721" cy="806975"/>
              </a:xfrm>
              <a:prstGeom prst="line">
                <a:avLst/>
              </a:prstGeom>
              <a:ln w="25400" cmpd="sng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1DA6FA50-88F4-AD4C-9961-7D0662B06B69}"/>
                  </a:ext>
                </a:extLst>
              </p:cNvPr>
              <p:cNvCxnSpPr>
                <a:cxnSpLocks/>
                <a:stCxn id="167" idx="0"/>
                <a:endCxn id="7" idx="0"/>
              </p:cNvCxnSpPr>
              <p:nvPr/>
            </p:nvCxnSpPr>
            <p:spPr>
              <a:xfrm rot="10800000">
                <a:off x="4324686" y="4352935"/>
                <a:ext cx="484645" cy="806975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1002E92A-B3D3-A14D-9651-0DBE2F748E8A}"/>
                  </a:ext>
                </a:extLst>
              </p:cNvPr>
              <p:cNvCxnSpPr>
                <a:cxnSpLocks/>
                <a:stCxn id="167" idx="0"/>
                <a:endCxn id="8" idx="0"/>
              </p:cNvCxnSpPr>
              <p:nvPr/>
            </p:nvCxnSpPr>
            <p:spPr>
              <a:xfrm rot="10800000">
                <a:off x="3612141" y="4352935"/>
                <a:ext cx="1197190" cy="806975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BBE5622B-CAAA-5E46-911C-DF23D42E76C8}"/>
                  </a:ext>
                </a:extLst>
              </p:cNvPr>
              <p:cNvCxnSpPr>
                <a:cxnSpLocks/>
                <a:stCxn id="167" idx="0"/>
                <a:endCxn id="6" idx="0"/>
              </p:cNvCxnSpPr>
              <p:nvPr/>
            </p:nvCxnSpPr>
            <p:spPr>
              <a:xfrm rot="10800000">
                <a:off x="4558837" y="4352935"/>
                <a:ext cx="250494" cy="806975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A9667A11-982C-1649-ABF0-6AD5DC2E5B51}"/>
                </a:ext>
              </a:extLst>
            </p:cNvPr>
            <p:cNvSpPr txBox="1"/>
            <p:nvPr/>
          </p:nvSpPr>
          <p:spPr>
            <a:xfrm>
              <a:off x="2681734" y="3182493"/>
              <a:ext cx="594077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err="1"/>
                <a:t>ToR</a:t>
              </a:r>
              <a:endParaRPr lang="en-US"/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41AD084E-4DC3-0948-A7CB-167EFA08B585}"/>
                </a:ext>
              </a:extLst>
            </p:cNvPr>
            <p:cNvSpPr txBox="1"/>
            <p:nvPr/>
          </p:nvSpPr>
          <p:spPr>
            <a:xfrm>
              <a:off x="4893441" y="3391471"/>
              <a:ext cx="1786327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16 x 16 downlinks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34766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F309-A329-4D49-AC5E-E8650C2EB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Sirius: Connecting </a:t>
            </a:r>
            <a:r>
              <a:rPr lang="en-US" err="1"/>
              <a:t>ToRs</a:t>
            </a:r>
            <a:r>
              <a:rPr lang="en-US"/>
              <a:t> with optics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B82D4-5A01-A547-8153-19D1DFA8B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49695"/>
            <a:ext cx="4625860" cy="4837556"/>
          </a:xfrm>
        </p:spPr>
        <p:txBody>
          <a:bodyPr>
            <a:normAutofit/>
          </a:bodyPr>
          <a:lstStyle/>
          <a:p>
            <a:r>
              <a:rPr lang="en-US" sz="2200">
                <a:sym typeface="Wingdings" pitchFamily="2" charset="2"/>
              </a:rPr>
              <a:t>Exercise parameters</a:t>
            </a:r>
          </a:p>
          <a:p>
            <a:pPr lvl="1"/>
            <a:r>
              <a:rPr lang="en-US" sz="1800"/>
              <a:t>64 port 800Gbps </a:t>
            </a:r>
            <a:r>
              <a:rPr lang="en-US" sz="1800" err="1"/>
              <a:t>ToR</a:t>
            </a:r>
            <a:r>
              <a:rPr lang="en-US" sz="1800"/>
              <a:t> switches</a:t>
            </a:r>
          </a:p>
          <a:p>
            <a:pPr lvl="1"/>
            <a:r>
              <a:rPr lang="en-US" sz="1800"/>
              <a:t>576B cells/packets</a:t>
            </a:r>
          </a:p>
          <a:p>
            <a:pPr lvl="1"/>
            <a:r>
              <a:rPr lang="en-US" sz="1800"/>
              <a:t>Switching time 1 ns</a:t>
            </a:r>
          </a:p>
          <a:p>
            <a:r>
              <a:rPr lang="en-US" sz="2200"/>
              <a:t>Throughput</a:t>
            </a:r>
            <a:r>
              <a:rPr lang="en-US" sz="1800"/>
              <a:t>: </a:t>
            </a:r>
            <a:r>
              <a:rPr lang="en-US" sz="2200" b="1"/>
              <a:t>What is the effective bandwidth of each port?</a:t>
            </a:r>
            <a:endParaRPr lang="en-US" sz="2200">
              <a:solidFill>
                <a:srgbClr val="0070C0"/>
              </a:solidFill>
              <a:sym typeface="Wingdings" pitchFamily="2" charset="2"/>
            </a:endParaRPr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CCC3DFA2-AD37-7E45-8E57-47DE3283A6AF}"/>
              </a:ext>
            </a:extLst>
          </p:cNvPr>
          <p:cNvGrpSpPr/>
          <p:nvPr/>
        </p:nvGrpSpPr>
        <p:grpSpPr>
          <a:xfrm>
            <a:off x="6507982" y="1986575"/>
            <a:ext cx="6445344" cy="4104788"/>
            <a:chOff x="2615467" y="3031789"/>
            <a:chExt cx="4064301" cy="278565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DB2488D-C48A-7542-817F-4D5319AE37EF}"/>
                </a:ext>
              </a:extLst>
            </p:cNvPr>
            <p:cNvSpPr txBox="1"/>
            <p:nvPr/>
          </p:nvSpPr>
          <p:spPr>
            <a:xfrm>
              <a:off x="2786700" y="4146068"/>
              <a:ext cx="1032677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Gratings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225AE16-5357-BB46-B4B4-52FA6F821FC9}"/>
                </a:ext>
              </a:extLst>
            </p:cNvPr>
            <p:cNvSpPr/>
            <p:nvPr/>
          </p:nvSpPr>
          <p:spPr>
            <a:xfrm>
              <a:off x="3270276" y="5144803"/>
              <a:ext cx="175613" cy="163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89820E-68DA-9F4D-AEDD-3AC495D4AA92}"/>
                </a:ext>
              </a:extLst>
            </p:cNvPr>
            <p:cNvSpPr/>
            <p:nvPr/>
          </p:nvSpPr>
          <p:spPr>
            <a:xfrm>
              <a:off x="3511019" y="4195358"/>
              <a:ext cx="175613" cy="16350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9706C0F-FF04-FF49-9864-D12D4B2B3D05}"/>
                </a:ext>
              </a:extLst>
            </p:cNvPr>
            <p:cNvSpPr/>
            <p:nvPr/>
          </p:nvSpPr>
          <p:spPr>
            <a:xfrm>
              <a:off x="3745170" y="4195358"/>
              <a:ext cx="175613" cy="16350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5CD79C-CAC6-1D4A-99CB-FC11F14138E9}"/>
                </a:ext>
              </a:extLst>
            </p:cNvPr>
            <p:cNvSpPr/>
            <p:nvPr/>
          </p:nvSpPr>
          <p:spPr>
            <a:xfrm>
              <a:off x="4457715" y="4195358"/>
              <a:ext cx="175613" cy="16350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BE19615-34D3-0140-9D22-CDB9DC04CACC}"/>
                </a:ext>
              </a:extLst>
            </p:cNvPr>
            <p:cNvSpPr txBox="1"/>
            <p:nvPr/>
          </p:nvSpPr>
          <p:spPr>
            <a:xfrm>
              <a:off x="3975280" y="4138609"/>
              <a:ext cx="510691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..16..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9E9E219-18F3-6E40-9E94-0186B6238593}"/>
                </a:ext>
              </a:extLst>
            </p:cNvPr>
            <p:cNvSpPr txBox="1"/>
            <p:nvPr/>
          </p:nvSpPr>
          <p:spPr>
            <a:xfrm>
              <a:off x="3875453" y="5112829"/>
              <a:ext cx="718110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..4096..</a:t>
              </a:r>
            </a:p>
          </p:txBody>
        </p: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7CA0C812-17BA-514D-886F-324A3CE49793}"/>
                </a:ext>
              </a:extLst>
            </p:cNvPr>
            <p:cNvGrpSpPr/>
            <p:nvPr/>
          </p:nvGrpSpPr>
          <p:grpSpPr>
            <a:xfrm>
              <a:off x="3358083" y="4358860"/>
              <a:ext cx="1514918" cy="785943"/>
              <a:chOff x="3358083" y="4358860"/>
              <a:chExt cx="1514918" cy="785943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1AD1E21-54F5-4B4D-BE73-CB013F0517F1}"/>
                  </a:ext>
                </a:extLst>
              </p:cNvPr>
              <p:cNvCxnSpPr>
                <a:cxnSpLocks/>
                <a:stCxn id="5" idx="0"/>
                <a:endCxn id="6" idx="2"/>
              </p:cNvCxnSpPr>
              <p:nvPr/>
            </p:nvCxnSpPr>
            <p:spPr>
              <a:xfrm flipV="1">
                <a:off x="3358083" y="4358860"/>
                <a:ext cx="240743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833E851-485C-0A46-A436-224BE71BB040}"/>
                  </a:ext>
                </a:extLst>
              </p:cNvPr>
              <p:cNvCxnSpPr>
                <a:cxnSpLocks/>
                <a:stCxn id="5" idx="0"/>
                <a:endCxn id="7" idx="2"/>
              </p:cNvCxnSpPr>
              <p:nvPr/>
            </p:nvCxnSpPr>
            <p:spPr>
              <a:xfrm flipV="1">
                <a:off x="3358083" y="4358860"/>
                <a:ext cx="474894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38DD290-3AC5-1E45-9112-3AD418455386}"/>
                  </a:ext>
                </a:extLst>
              </p:cNvPr>
              <p:cNvCxnSpPr>
                <a:cxnSpLocks/>
                <a:stCxn id="5" idx="0"/>
                <a:endCxn id="8" idx="2"/>
              </p:cNvCxnSpPr>
              <p:nvPr/>
            </p:nvCxnSpPr>
            <p:spPr>
              <a:xfrm flipV="1">
                <a:off x="3358083" y="4358860"/>
                <a:ext cx="1187439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087785B-A21B-3D47-9E87-A424AA936930}"/>
                  </a:ext>
                </a:extLst>
              </p:cNvPr>
              <p:cNvCxnSpPr>
                <a:cxnSpLocks/>
                <a:stCxn id="24" idx="0"/>
                <a:endCxn id="6" idx="2"/>
              </p:cNvCxnSpPr>
              <p:nvPr/>
            </p:nvCxnSpPr>
            <p:spPr>
              <a:xfrm flipH="1" flipV="1">
                <a:off x="3598826" y="4358860"/>
                <a:ext cx="79960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842BA94-AE3A-CD4F-8102-408748C64A80}"/>
                  </a:ext>
                </a:extLst>
              </p:cNvPr>
              <p:cNvCxnSpPr>
                <a:cxnSpLocks/>
                <a:stCxn id="24" idx="0"/>
                <a:endCxn id="7" idx="2"/>
              </p:cNvCxnSpPr>
              <p:nvPr/>
            </p:nvCxnSpPr>
            <p:spPr>
              <a:xfrm flipV="1">
                <a:off x="3678786" y="4358860"/>
                <a:ext cx="154191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2CF5CFB1-B08D-6B4A-810B-A31D86E8A276}"/>
                  </a:ext>
                </a:extLst>
              </p:cNvPr>
              <p:cNvCxnSpPr>
                <a:cxnSpLocks/>
                <a:stCxn id="24" idx="0"/>
                <a:endCxn id="8" idx="2"/>
              </p:cNvCxnSpPr>
              <p:nvPr/>
            </p:nvCxnSpPr>
            <p:spPr>
              <a:xfrm flipV="1">
                <a:off x="3678786" y="4358860"/>
                <a:ext cx="866736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7BC05AA-932E-7549-BED1-EA22C79B315A}"/>
                  </a:ext>
                </a:extLst>
              </p:cNvPr>
              <p:cNvCxnSpPr>
                <a:cxnSpLocks/>
                <a:stCxn id="29" idx="0"/>
                <a:endCxn id="6" idx="2"/>
              </p:cNvCxnSpPr>
              <p:nvPr/>
            </p:nvCxnSpPr>
            <p:spPr>
              <a:xfrm flipH="1" flipV="1">
                <a:off x="3598826" y="4358860"/>
                <a:ext cx="1274175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2BB36EE-212F-C84D-A7B1-617804B14053}"/>
                  </a:ext>
                </a:extLst>
              </p:cNvPr>
              <p:cNvCxnSpPr>
                <a:cxnSpLocks/>
                <a:stCxn id="29" idx="0"/>
                <a:endCxn id="7" idx="2"/>
              </p:cNvCxnSpPr>
              <p:nvPr/>
            </p:nvCxnSpPr>
            <p:spPr>
              <a:xfrm flipH="1" flipV="1">
                <a:off x="3832977" y="4358860"/>
                <a:ext cx="1040024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CD8330C-0331-CE4D-BC19-64B7EBE41C06}"/>
                  </a:ext>
                </a:extLst>
              </p:cNvPr>
              <p:cNvCxnSpPr>
                <a:cxnSpLocks/>
                <a:stCxn id="29" idx="0"/>
                <a:endCxn id="8" idx="2"/>
              </p:cNvCxnSpPr>
              <p:nvPr/>
            </p:nvCxnSpPr>
            <p:spPr>
              <a:xfrm flipH="1" flipV="1">
                <a:off x="4545522" y="4358860"/>
                <a:ext cx="327479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59DA5BB-7E82-214E-B3A7-E60101CB2CF7}"/>
                </a:ext>
              </a:extLst>
            </p:cNvPr>
            <p:cNvCxnSpPr>
              <a:cxnSpLocks/>
            </p:cNvCxnSpPr>
            <p:nvPr/>
          </p:nvCxnSpPr>
          <p:spPr>
            <a:xfrm>
              <a:off x="3334621" y="530830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6902BCD-ABD9-7448-8F14-A6066F3E6612}"/>
                </a:ext>
              </a:extLst>
            </p:cNvPr>
            <p:cNvCxnSpPr/>
            <p:nvPr/>
          </p:nvCxnSpPr>
          <p:spPr>
            <a:xfrm>
              <a:off x="3283147" y="530830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DDB1E5D-2D03-E24E-A2A8-D02889D7FED9}"/>
                </a:ext>
              </a:extLst>
            </p:cNvPr>
            <p:cNvCxnSpPr/>
            <p:nvPr/>
          </p:nvCxnSpPr>
          <p:spPr>
            <a:xfrm>
              <a:off x="3378524" y="530830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4EF6BF0-C441-564D-8163-5807CF146306}"/>
                </a:ext>
              </a:extLst>
            </p:cNvPr>
            <p:cNvGrpSpPr/>
            <p:nvPr/>
          </p:nvGrpSpPr>
          <p:grpSpPr>
            <a:xfrm>
              <a:off x="3590979" y="5144803"/>
              <a:ext cx="175613" cy="356594"/>
              <a:chOff x="1999365" y="4023280"/>
              <a:chExt cx="175613" cy="356594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45E9026-83CC-FC48-8F74-7621592A16EB}"/>
                  </a:ext>
                </a:extLst>
              </p:cNvPr>
              <p:cNvSpPr/>
              <p:nvPr/>
            </p:nvSpPr>
            <p:spPr>
              <a:xfrm>
                <a:off x="1999365" y="4023280"/>
                <a:ext cx="175613" cy="1635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129B5FA-C7A4-DC46-B302-57DB7D573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3710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BE10CDE-9132-FB49-897A-1EA3674A6ABF}"/>
                  </a:ext>
                </a:extLst>
              </p:cNvPr>
              <p:cNvCxnSpPr/>
              <p:nvPr/>
            </p:nvCxnSpPr>
            <p:spPr>
              <a:xfrm>
                <a:off x="2012236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96919ED-3C2D-084B-8985-A4C3D84E2AF5}"/>
                  </a:ext>
                </a:extLst>
              </p:cNvPr>
              <p:cNvCxnSpPr/>
              <p:nvPr/>
            </p:nvCxnSpPr>
            <p:spPr>
              <a:xfrm>
                <a:off x="2107613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F7DBDBF-A20B-664F-81D7-910FA7AA066A}"/>
                </a:ext>
              </a:extLst>
            </p:cNvPr>
            <p:cNvGrpSpPr/>
            <p:nvPr/>
          </p:nvGrpSpPr>
          <p:grpSpPr>
            <a:xfrm>
              <a:off x="4785194" y="5144803"/>
              <a:ext cx="175613" cy="356594"/>
              <a:chOff x="1999365" y="4023280"/>
              <a:chExt cx="175613" cy="356594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B8F064-38BA-DB44-B23E-51A97B07988F}"/>
                  </a:ext>
                </a:extLst>
              </p:cNvPr>
              <p:cNvSpPr/>
              <p:nvPr/>
            </p:nvSpPr>
            <p:spPr>
              <a:xfrm>
                <a:off x="1999365" y="4023280"/>
                <a:ext cx="175613" cy="1635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2B1AE03-75A0-6C46-9385-18A94E048B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3710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C7FA114-003A-5C4C-915A-65A4FABA57C0}"/>
                  </a:ext>
                </a:extLst>
              </p:cNvPr>
              <p:cNvCxnSpPr/>
              <p:nvPr/>
            </p:nvCxnSpPr>
            <p:spPr>
              <a:xfrm>
                <a:off x="2012236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DDB5AFE-678A-994C-BD72-81BEB5D33727}"/>
                  </a:ext>
                </a:extLst>
              </p:cNvPr>
              <p:cNvCxnSpPr/>
              <p:nvPr/>
            </p:nvCxnSpPr>
            <p:spPr>
              <a:xfrm>
                <a:off x="2107613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DC0C55F-EB90-D346-95C2-8719BFAC720D}"/>
                </a:ext>
              </a:extLst>
            </p:cNvPr>
            <p:cNvSpPr txBox="1"/>
            <p:nvPr/>
          </p:nvSpPr>
          <p:spPr>
            <a:xfrm>
              <a:off x="2615467" y="5566802"/>
              <a:ext cx="2993373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65536-131072 servers (16-32 servers per </a:t>
              </a:r>
              <a:r>
                <a:rPr lang="en-US" err="1"/>
                <a:t>ToR</a:t>
              </a:r>
              <a:r>
                <a:rPr lang="en-US"/>
                <a:t>)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182099B-DAE7-6D40-B86B-ECB103AFB4FC}"/>
                </a:ext>
              </a:extLst>
            </p:cNvPr>
            <p:cNvSpPr txBox="1"/>
            <p:nvPr/>
          </p:nvSpPr>
          <p:spPr>
            <a:xfrm>
              <a:off x="2683849" y="5097451"/>
              <a:ext cx="594077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err="1"/>
                <a:t>ToR</a:t>
              </a:r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5E21416-EF93-754D-98CC-C610FB85DABD}"/>
                </a:ext>
              </a:extLst>
            </p:cNvPr>
            <p:cNvSpPr txBox="1"/>
            <p:nvPr/>
          </p:nvSpPr>
          <p:spPr>
            <a:xfrm>
              <a:off x="4924472" y="4952579"/>
              <a:ext cx="1273700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16 x 16 uplinks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94D9954F-C355-3A43-8706-2D230FA13505}"/>
                </a:ext>
              </a:extLst>
            </p:cNvPr>
            <p:cNvCxnSpPr/>
            <p:nvPr/>
          </p:nvCxnSpPr>
          <p:spPr>
            <a:xfrm>
              <a:off x="3421665" y="5305078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2249BA8F-9F75-A547-8176-77FB3FEEE657}"/>
                </a:ext>
              </a:extLst>
            </p:cNvPr>
            <p:cNvCxnSpPr/>
            <p:nvPr/>
          </p:nvCxnSpPr>
          <p:spPr>
            <a:xfrm>
              <a:off x="3750912" y="530830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81C00D61-BF46-E743-B2F8-4E54ABB567B1}"/>
                </a:ext>
              </a:extLst>
            </p:cNvPr>
            <p:cNvCxnSpPr/>
            <p:nvPr/>
          </p:nvCxnSpPr>
          <p:spPr>
            <a:xfrm>
              <a:off x="4941883" y="530830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2AC0882A-E644-1849-A0ED-1BBB2727FF09}"/>
                </a:ext>
              </a:extLst>
            </p:cNvPr>
            <p:cNvGrpSpPr/>
            <p:nvPr/>
          </p:nvGrpSpPr>
          <p:grpSpPr>
            <a:xfrm rot="10800000">
              <a:off x="3260526" y="3031789"/>
              <a:ext cx="1690531" cy="401345"/>
              <a:chOff x="3260526" y="3058147"/>
              <a:chExt cx="1690531" cy="401345"/>
            </a:xfrm>
          </p:grpSpPr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46C49736-4BB3-3649-8AF5-AD84150BB4F7}"/>
                  </a:ext>
                </a:extLst>
              </p:cNvPr>
              <p:cNvSpPr/>
              <p:nvPr/>
            </p:nvSpPr>
            <p:spPr>
              <a:xfrm>
                <a:off x="3260526" y="3102898"/>
                <a:ext cx="175613" cy="163502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09997865-6E3C-4A45-A0C6-C8929F52571A}"/>
                  </a:ext>
                </a:extLst>
              </p:cNvPr>
              <p:cNvSpPr txBox="1"/>
              <p:nvPr/>
            </p:nvSpPr>
            <p:spPr>
              <a:xfrm rot="10800000">
                <a:off x="3935130" y="3058147"/>
                <a:ext cx="648262" cy="250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..4096..</a:t>
                </a:r>
              </a:p>
            </p:txBody>
          </p: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58491A85-DB43-E746-9CDD-20100734DF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24871" y="3266400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FA0BE181-440D-7C4E-BC10-1912EC01D40A}"/>
                  </a:ext>
                </a:extLst>
              </p:cNvPr>
              <p:cNvCxnSpPr/>
              <p:nvPr/>
            </p:nvCxnSpPr>
            <p:spPr>
              <a:xfrm>
                <a:off x="3273397" y="3266400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42975EEB-024C-E74F-9EFD-CD7BF7F0EDF4}"/>
                  </a:ext>
                </a:extLst>
              </p:cNvPr>
              <p:cNvCxnSpPr/>
              <p:nvPr/>
            </p:nvCxnSpPr>
            <p:spPr>
              <a:xfrm>
                <a:off x="3368774" y="3266400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FBE8B715-2723-D741-A6F6-862274278CCF}"/>
                  </a:ext>
                </a:extLst>
              </p:cNvPr>
              <p:cNvGrpSpPr/>
              <p:nvPr/>
            </p:nvGrpSpPr>
            <p:grpSpPr>
              <a:xfrm>
                <a:off x="3581229" y="3102898"/>
                <a:ext cx="175613" cy="356594"/>
                <a:chOff x="1999365" y="4023280"/>
                <a:chExt cx="175613" cy="356594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949B329F-112B-3D4D-9ADD-2AB5EAB08B62}"/>
                    </a:ext>
                  </a:extLst>
                </p:cNvPr>
                <p:cNvSpPr/>
                <p:nvPr/>
              </p:nvSpPr>
              <p:spPr>
                <a:xfrm>
                  <a:off x="1999365" y="4023280"/>
                  <a:ext cx="175613" cy="163502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BD9C4DAB-8CB9-8748-9854-FB9B5F81E6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63710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2A3D9785-5C35-8B48-A418-5CB5FFB83B13}"/>
                    </a:ext>
                  </a:extLst>
                </p:cNvPr>
                <p:cNvCxnSpPr/>
                <p:nvPr/>
              </p:nvCxnSpPr>
              <p:spPr>
                <a:xfrm>
                  <a:off x="2012236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FFE94D6A-1C42-744C-A025-F76F520C006A}"/>
                    </a:ext>
                  </a:extLst>
                </p:cNvPr>
                <p:cNvCxnSpPr/>
                <p:nvPr/>
              </p:nvCxnSpPr>
              <p:spPr>
                <a:xfrm>
                  <a:off x="2107613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F3F90D33-2B60-6F4C-81E6-D6F19FF25209}"/>
                  </a:ext>
                </a:extLst>
              </p:cNvPr>
              <p:cNvGrpSpPr/>
              <p:nvPr/>
            </p:nvGrpSpPr>
            <p:grpSpPr>
              <a:xfrm>
                <a:off x="4775444" y="3102898"/>
                <a:ext cx="175613" cy="356594"/>
                <a:chOff x="1999365" y="4023280"/>
                <a:chExt cx="175613" cy="356594"/>
              </a:xfrm>
            </p:grpSpPr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CCE2B0BB-8CD4-ED48-84D3-5C222F940426}"/>
                    </a:ext>
                  </a:extLst>
                </p:cNvPr>
                <p:cNvSpPr/>
                <p:nvPr/>
              </p:nvSpPr>
              <p:spPr>
                <a:xfrm>
                  <a:off x="1999365" y="4023280"/>
                  <a:ext cx="175613" cy="163502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D46E2031-4584-B448-820B-D3F2C0948B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63710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81340196-E510-C143-994F-319E06DC32FD}"/>
                    </a:ext>
                  </a:extLst>
                </p:cNvPr>
                <p:cNvCxnSpPr/>
                <p:nvPr/>
              </p:nvCxnSpPr>
              <p:spPr>
                <a:xfrm>
                  <a:off x="2012236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24E49C18-F945-5B4E-833A-823F6899D0CB}"/>
                    </a:ext>
                  </a:extLst>
                </p:cNvPr>
                <p:cNvCxnSpPr/>
                <p:nvPr/>
              </p:nvCxnSpPr>
              <p:spPr>
                <a:xfrm>
                  <a:off x="2107613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6FDA628C-B4F1-194D-8A33-D9C4E5D2CE50}"/>
                  </a:ext>
                </a:extLst>
              </p:cNvPr>
              <p:cNvCxnSpPr/>
              <p:nvPr/>
            </p:nvCxnSpPr>
            <p:spPr>
              <a:xfrm>
                <a:off x="3411915" y="3263173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958CE618-4AC1-AD42-BF32-2F3CB65D03E0}"/>
                  </a:ext>
                </a:extLst>
              </p:cNvPr>
              <p:cNvCxnSpPr/>
              <p:nvPr/>
            </p:nvCxnSpPr>
            <p:spPr>
              <a:xfrm>
                <a:off x="3741162" y="3266400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1D6DF74D-2302-C349-87D6-C3446C8FE889}"/>
                  </a:ext>
                </a:extLst>
              </p:cNvPr>
              <p:cNvCxnSpPr/>
              <p:nvPr/>
            </p:nvCxnSpPr>
            <p:spPr>
              <a:xfrm>
                <a:off x="4932133" y="3266400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4779F1FA-B09A-E246-B260-988700EA1007}"/>
                </a:ext>
              </a:extLst>
            </p:cNvPr>
            <p:cNvGrpSpPr/>
            <p:nvPr/>
          </p:nvGrpSpPr>
          <p:grpSpPr>
            <a:xfrm rot="10800000">
              <a:off x="3348332" y="3388383"/>
              <a:ext cx="1514918" cy="806975"/>
              <a:chOff x="3294413" y="4352935"/>
              <a:chExt cx="1514918" cy="806975"/>
            </a:xfrm>
          </p:grpSpPr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6403E653-8836-2A4E-8378-3C9A4D8383FE}"/>
                  </a:ext>
                </a:extLst>
              </p:cNvPr>
              <p:cNvCxnSpPr>
                <a:cxnSpLocks/>
                <a:stCxn id="156" idx="0"/>
              </p:cNvCxnSpPr>
              <p:nvPr/>
            </p:nvCxnSpPr>
            <p:spPr>
              <a:xfrm rot="10800000" flipH="1">
                <a:off x="3294413" y="4358860"/>
                <a:ext cx="304412" cy="801050"/>
              </a:xfrm>
              <a:prstGeom prst="line">
                <a:avLst/>
              </a:prstGeom>
              <a:ln w="25400" cmpd="sng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DD1EC163-7A0E-174F-9778-DEF471BE983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3300909" y="4358592"/>
                <a:ext cx="1003268" cy="778601"/>
              </a:xfrm>
              <a:prstGeom prst="line">
                <a:avLst/>
              </a:prstGeom>
              <a:ln w="25400" cmpd="sng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2982C108-D830-8C41-8BFD-667A2E2D90B4}"/>
                  </a:ext>
                </a:extLst>
              </p:cNvPr>
              <p:cNvCxnSpPr>
                <a:cxnSpLocks/>
                <a:stCxn id="156" idx="0"/>
              </p:cNvCxnSpPr>
              <p:nvPr/>
            </p:nvCxnSpPr>
            <p:spPr>
              <a:xfrm rot="10800000" flipH="1">
                <a:off x="3294413" y="4358860"/>
                <a:ext cx="1251108" cy="801050"/>
              </a:xfrm>
              <a:prstGeom prst="line">
                <a:avLst/>
              </a:prstGeom>
              <a:ln w="25400" cmpd="sng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6A91D3A8-F0CD-4A47-9C92-3C278A3E1744}"/>
                  </a:ext>
                </a:extLst>
              </p:cNvPr>
              <p:cNvCxnSpPr>
                <a:cxnSpLocks/>
                <a:stCxn id="162" idx="0"/>
              </p:cNvCxnSpPr>
              <p:nvPr/>
            </p:nvCxnSpPr>
            <p:spPr>
              <a:xfrm rot="10800000">
                <a:off x="3598826" y="4358860"/>
                <a:ext cx="16290" cy="801050"/>
              </a:xfrm>
              <a:prstGeom prst="line">
                <a:avLst/>
              </a:prstGeom>
              <a:ln w="25400" cmpd="sng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DC764060-C677-DC42-BA0D-0CBBBF46EC37}"/>
                  </a:ext>
                </a:extLst>
              </p:cNvPr>
              <p:cNvCxnSpPr>
                <a:cxnSpLocks/>
                <a:stCxn id="162" idx="0"/>
                <a:endCxn id="7" idx="0"/>
              </p:cNvCxnSpPr>
              <p:nvPr/>
            </p:nvCxnSpPr>
            <p:spPr>
              <a:xfrm rot="10800000" flipH="1">
                <a:off x="3615116" y="4352935"/>
                <a:ext cx="709570" cy="806975"/>
              </a:xfrm>
              <a:prstGeom prst="line">
                <a:avLst/>
              </a:prstGeom>
              <a:ln w="25400" cmpd="sng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BF400D33-E5E0-7847-A959-E974D11F76EF}"/>
                  </a:ext>
                </a:extLst>
              </p:cNvPr>
              <p:cNvCxnSpPr>
                <a:cxnSpLocks/>
                <a:stCxn id="162" idx="0"/>
                <a:endCxn id="6" idx="0"/>
              </p:cNvCxnSpPr>
              <p:nvPr/>
            </p:nvCxnSpPr>
            <p:spPr>
              <a:xfrm rot="10800000" flipH="1">
                <a:off x="3615116" y="4352935"/>
                <a:ext cx="943721" cy="806975"/>
              </a:xfrm>
              <a:prstGeom prst="line">
                <a:avLst/>
              </a:prstGeom>
              <a:ln w="25400" cmpd="sng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1DA6FA50-88F4-AD4C-9961-7D0662B06B69}"/>
                  </a:ext>
                </a:extLst>
              </p:cNvPr>
              <p:cNvCxnSpPr>
                <a:cxnSpLocks/>
                <a:stCxn id="167" idx="0"/>
                <a:endCxn id="7" idx="0"/>
              </p:cNvCxnSpPr>
              <p:nvPr/>
            </p:nvCxnSpPr>
            <p:spPr>
              <a:xfrm rot="10800000">
                <a:off x="4324686" y="4352935"/>
                <a:ext cx="484645" cy="806975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1002E92A-B3D3-A14D-9651-0DBE2F748E8A}"/>
                  </a:ext>
                </a:extLst>
              </p:cNvPr>
              <p:cNvCxnSpPr>
                <a:cxnSpLocks/>
                <a:stCxn id="167" idx="0"/>
                <a:endCxn id="8" idx="0"/>
              </p:cNvCxnSpPr>
              <p:nvPr/>
            </p:nvCxnSpPr>
            <p:spPr>
              <a:xfrm rot="10800000">
                <a:off x="3612141" y="4352935"/>
                <a:ext cx="1197190" cy="806975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BBE5622B-CAAA-5E46-911C-DF23D42E76C8}"/>
                  </a:ext>
                </a:extLst>
              </p:cNvPr>
              <p:cNvCxnSpPr>
                <a:cxnSpLocks/>
                <a:stCxn id="167" idx="0"/>
                <a:endCxn id="6" idx="0"/>
              </p:cNvCxnSpPr>
              <p:nvPr/>
            </p:nvCxnSpPr>
            <p:spPr>
              <a:xfrm rot="10800000">
                <a:off x="4558837" y="4352935"/>
                <a:ext cx="250494" cy="806975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A9667A11-982C-1649-ABF0-6AD5DC2E5B51}"/>
                </a:ext>
              </a:extLst>
            </p:cNvPr>
            <p:cNvSpPr txBox="1"/>
            <p:nvPr/>
          </p:nvSpPr>
          <p:spPr>
            <a:xfrm>
              <a:off x="2681734" y="3182493"/>
              <a:ext cx="594077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err="1"/>
                <a:t>ToR</a:t>
              </a:r>
              <a:endParaRPr lang="en-US"/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41AD084E-4DC3-0948-A7CB-167EFA08B585}"/>
                </a:ext>
              </a:extLst>
            </p:cNvPr>
            <p:cNvSpPr txBox="1"/>
            <p:nvPr/>
          </p:nvSpPr>
          <p:spPr>
            <a:xfrm>
              <a:off x="4893441" y="3391471"/>
              <a:ext cx="1786327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16 x 16 downlinks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30608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F309-A329-4D49-AC5E-E8650C2EB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Sirius: Connecting </a:t>
            </a:r>
            <a:r>
              <a:rPr lang="en-US" err="1"/>
              <a:t>ToRs</a:t>
            </a:r>
            <a:r>
              <a:rPr lang="en-US"/>
              <a:t> with optics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B82D4-5A01-A547-8153-19D1DFA8B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49695"/>
            <a:ext cx="4625860" cy="4837556"/>
          </a:xfrm>
        </p:spPr>
        <p:txBody>
          <a:bodyPr>
            <a:normAutofit/>
          </a:bodyPr>
          <a:lstStyle/>
          <a:p>
            <a:r>
              <a:rPr lang="en-US" sz="2200">
                <a:sym typeface="Wingdings" pitchFamily="2" charset="2"/>
              </a:rPr>
              <a:t>Exercise parameters</a:t>
            </a:r>
          </a:p>
          <a:p>
            <a:pPr lvl="1"/>
            <a:r>
              <a:rPr lang="en-US" sz="1800"/>
              <a:t>64 port 800Gbps </a:t>
            </a:r>
            <a:r>
              <a:rPr lang="en-US" sz="1800" err="1"/>
              <a:t>ToR</a:t>
            </a:r>
            <a:r>
              <a:rPr lang="en-US" sz="1800"/>
              <a:t> switches</a:t>
            </a:r>
          </a:p>
          <a:p>
            <a:pPr lvl="1"/>
            <a:r>
              <a:rPr lang="en-US" sz="1800"/>
              <a:t>576B cells/packets</a:t>
            </a:r>
          </a:p>
          <a:p>
            <a:pPr lvl="1"/>
            <a:r>
              <a:rPr lang="en-US" sz="1800"/>
              <a:t>Switching time 1ns</a:t>
            </a:r>
          </a:p>
          <a:p>
            <a:r>
              <a:rPr lang="en-US" sz="2200"/>
              <a:t>Throughput</a:t>
            </a:r>
            <a:r>
              <a:rPr lang="en-US" sz="1800"/>
              <a:t>: </a:t>
            </a:r>
            <a:r>
              <a:rPr lang="en-US" sz="2200" b="1"/>
              <a:t>What is the effective bandwidth of each port?</a:t>
            </a:r>
          </a:p>
          <a:p>
            <a:pPr lvl="1"/>
            <a:r>
              <a:rPr lang="en-US" sz="1800"/>
              <a:t>Transmission time of 576B packet</a:t>
            </a:r>
            <a:endParaRPr lang="en-US" sz="1800">
              <a:solidFill>
                <a:srgbClr val="0070C0"/>
              </a:solidFill>
            </a:endParaRPr>
          </a:p>
          <a:p>
            <a:pPr lvl="1"/>
            <a:r>
              <a:rPr lang="en-US" sz="1800"/>
              <a:t>Time to transmit 16, 576B packets to 16 destinations</a:t>
            </a:r>
            <a:endParaRPr lang="en-US" sz="1400">
              <a:solidFill>
                <a:srgbClr val="0070C0"/>
              </a:solidFill>
              <a:sym typeface="Wingdings" pitchFamily="2" charset="2"/>
            </a:endParaRPr>
          </a:p>
          <a:p>
            <a:pPr lvl="1"/>
            <a:r>
              <a:rPr lang="en-US" sz="1800"/>
              <a:t>Throughput of the port</a:t>
            </a:r>
            <a:endParaRPr lang="en-US" sz="1800">
              <a:sym typeface="Wingdings" pitchFamily="2" charset="2"/>
            </a:endParaRPr>
          </a:p>
          <a:p>
            <a:pPr lvl="1"/>
            <a:endParaRPr lang="en-US" sz="1800">
              <a:sym typeface="Wingdings" pitchFamily="2" charset="2"/>
            </a:endParaRPr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CCC3DFA2-AD37-7E45-8E57-47DE3283A6AF}"/>
              </a:ext>
            </a:extLst>
          </p:cNvPr>
          <p:cNvGrpSpPr/>
          <p:nvPr/>
        </p:nvGrpSpPr>
        <p:grpSpPr>
          <a:xfrm>
            <a:off x="6507982" y="1986575"/>
            <a:ext cx="6445344" cy="4104788"/>
            <a:chOff x="2615467" y="3031789"/>
            <a:chExt cx="4064301" cy="278565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DB2488D-C48A-7542-817F-4D5319AE37EF}"/>
                </a:ext>
              </a:extLst>
            </p:cNvPr>
            <p:cNvSpPr txBox="1"/>
            <p:nvPr/>
          </p:nvSpPr>
          <p:spPr>
            <a:xfrm>
              <a:off x="2786700" y="4146068"/>
              <a:ext cx="1032677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Gratings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225AE16-5357-BB46-B4B4-52FA6F821FC9}"/>
                </a:ext>
              </a:extLst>
            </p:cNvPr>
            <p:cNvSpPr/>
            <p:nvPr/>
          </p:nvSpPr>
          <p:spPr>
            <a:xfrm>
              <a:off x="3270276" y="5144803"/>
              <a:ext cx="175613" cy="163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89820E-68DA-9F4D-AEDD-3AC495D4AA92}"/>
                </a:ext>
              </a:extLst>
            </p:cNvPr>
            <p:cNvSpPr/>
            <p:nvPr/>
          </p:nvSpPr>
          <p:spPr>
            <a:xfrm>
              <a:off x="3511019" y="4195358"/>
              <a:ext cx="175613" cy="16350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9706C0F-FF04-FF49-9864-D12D4B2B3D05}"/>
                </a:ext>
              </a:extLst>
            </p:cNvPr>
            <p:cNvSpPr/>
            <p:nvPr/>
          </p:nvSpPr>
          <p:spPr>
            <a:xfrm>
              <a:off x="3745170" y="4195358"/>
              <a:ext cx="175613" cy="16350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5CD79C-CAC6-1D4A-99CB-FC11F14138E9}"/>
                </a:ext>
              </a:extLst>
            </p:cNvPr>
            <p:cNvSpPr/>
            <p:nvPr/>
          </p:nvSpPr>
          <p:spPr>
            <a:xfrm>
              <a:off x="4457715" y="4195358"/>
              <a:ext cx="175613" cy="16350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BE19615-34D3-0140-9D22-CDB9DC04CACC}"/>
                </a:ext>
              </a:extLst>
            </p:cNvPr>
            <p:cNvSpPr txBox="1"/>
            <p:nvPr/>
          </p:nvSpPr>
          <p:spPr>
            <a:xfrm>
              <a:off x="3975280" y="4138609"/>
              <a:ext cx="510691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..16..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9E9E219-18F3-6E40-9E94-0186B6238593}"/>
                </a:ext>
              </a:extLst>
            </p:cNvPr>
            <p:cNvSpPr txBox="1"/>
            <p:nvPr/>
          </p:nvSpPr>
          <p:spPr>
            <a:xfrm>
              <a:off x="3875453" y="5112829"/>
              <a:ext cx="718110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..4096..</a:t>
              </a:r>
            </a:p>
          </p:txBody>
        </p: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7CA0C812-17BA-514D-886F-324A3CE49793}"/>
                </a:ext>
              </a:extLst>
            </p:cNvPr>
            <p:cNvGrpSpPr/>
            <p:nvPr/>
          </p:nvGrpSpPr>
          <p:grpSpPr>
            <a:xfrm>
              <a:off x="3358083" y="4358860"/>
              <a:ext cx="1514918" cy="785943"/>
              <a:chOff x="3358083" y="4358860"/>
              <a:chExt cx="1514918" cy="785943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1AD1E21-54F5-4B4D-BE73-CB013F0517F1}"/>
                  </a:ext>
                </a:extLst>
              </p:cNvPr>
              <p:cNvCxnSpPr>
                <a:cxnSpLocks/>
                <a:stCxn id="5" idx="0"/>
                <a:endCxn id="6" idx="2"/>
              </p:cNvCxnSpPr>
              <p:nvPr/>
            </p:nvCxnSpPr>
            <p:spPr>
              <a:xfrm flipV="1">
                <a:off x="3358083" y="4358860"/>
                <a:ext cx="240743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833E851-485C-0A46-A436-224BE71BB040}"/>
                  </a:ext>
                </a:extLst>
              </p:cNvPr>
              <p:cNvCxnSpPr>
                <a:cxnSpLocks/>
                <a:stCxn id="5" idx="0"/>
                <a:endCxn id="7" idx="2"/>
              </p:cNvCxnSpPr>
              <p:nvPr/>
            </p:nvCxnSpPr>
            <p:spPr>
              <a:xfrm flipV="1">
                <a:off x="3358083" y="4358860"/>
                <a:ext cx="474894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38DD290-3AC5-1E45-9112-3AD418455386}"/>
                  </a:ext>
                </a:extLst>
              </p:cNvPr>
              <p:cNvCxnSpPr>
                <a:cxnSpLocks/>
                <a:stCxn id="5" idx="0"/>
                <a:endCxn id="8" idx="2"/>
              </p:cNvCxnSpPr>
              <p:nvPr/>
            </p:nvCxnSpPr>
            <p:spPr>
              <a:xfrm flipV="1">
                <a:off x="3358083" y="4358860"/>
                <a:ext cx="1187439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087785B-A21B-3D47-9E87-A424AA936930}"/>
                  </a:ext>
                </a:extLst>
              </p:cNvPr>
              <p:cNvCxnSpPr>
                <a:cxnSpLocks/>
                <a:stCxn id="24" idx="0"/>
                <a:endCxn id="6" idx="2"/>
              </p:cNvCxnSpPr>
              <p:nvPr/>
            </p:nvCxnSpPr>
            <p:spPr>
              <a:xfrm flipH="1" flipV="1">
                <a:off x="3598826" y="4358860"/>
                <a:ext cx="79960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842BA94-AE3A-CD4F-8102-408748C64A80}"/>
                  </a:ext>
                </a:extLst>
              </p:cNvPr>
              <p:cNvCxnSpPr>
                <a:cxnSpLocks/>
                <a:stCxn id="24" idx="0"/>
                <a:endCxn id="7" idx="2"/>
              </p:cNvCxnSpPr>
              <p:nvPr/>
            </p:nvCxnSpPr>
            <p:spPr>
              <a:xfrm flipV="1">
                <a:off x="3678786" y="4358860"/>
                <a:ext cx="154191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2CF5CFB1-B08D-6B4A-810B-A31D86E8A276}"/>
                  </a:ext>
                </a:extLst>
              </p:cNvPr>
              <p:cNvCxnSpPr>
                <a:cxnSpLocks/>
                <a:stCxn id="24" idx="0"/>
                <a:endCxn id="8" idx="2"/>
              </p:cNvCxnSpPr>
              <p:nvPr/>
            </p:nvCxnSpPr>
            <p:spPr>
              <a:xfrm flipV="1">
                <a:off x="3678786" y="4358860"/>
                <a:ext cx="866736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7BC05AA-932E-7549-BED1-EA22C79B315A}"/>
                  </a:ext>
                </a:extLst>
              </p:cNvPr>
              <p:cNvCxnSpPr>
                <a:cxnSpLocks/>
                <a:stCxn id="29" idx="0"/>
                <a:endCxn id="6" idx="2"/>
              </p:cNvCxnSpPr>
              <p:nvPr/>
            </p:nvCxnSpPr>
            <p:spPr>
              <a:xfrm flipH="1" flipV="1">
                <a:off x="3598826" y="4358860"/>
                <a:ext cx="1274175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2BB36EE-212F-C84D-A7B1-617804B14053}"/>
                  </a:ext>
                </a:extLst>
              </p:cNvPr>
              <p:cNvCxnSpPr>
                <a:cxnSpLocks/>
                <a:stCxn id="29" idx="0"/>
                <a:endCxn id="7" idx="2"/>
              </p:cNvCxnSpPr>
              <p:nvPr/>
            </p:nvCxnSpPr>
            <p:spPr>
              <a:xfrm flipH="1" flipV="1">
                <a:off x="3832977" y="4358860"/>
                <a:ext cx="1040024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CD8330C-0331-CE4D-BC19-64B7EBE41C06}"/>
                  </a:ext>
                </a:extLst>
              </p:cNvPr>
              <p:cNvCxnSpPr>
                <a:cxnSpLocks/>
                <a:stCxn id="29" idx="0"/>
                <a:endCxn id="8" idx="2"/>
              </p:cNvCxnSpPr>
              <p:nvPr/>
            </p:nvCxnSpPr>
            <p:spPr>
              <a:xfrm flipH="1" flipV="1">
                <a:off x="4545522" y="4358860"/>
                <a:ext cx="327479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59DA5BB-7E82-214E-B3A7-E60101CB2CF7}"/>
                </a:ext>
              </a:extLst>
            </p:cNvPr>
            <p:cNvCxnSpPr>
              <a:cxnSpLocks/>
            </p:cNvCxnSpPr>
            <p:nvPr/>
          </p:nvCxnSpPr>
          <p:spPr>
            <a:xfrm>
              <a:off x="3334621" y="530830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6902BCD-ABD9-7448-8F14-A6066F3E6612}"/>
                </a:ext>
              </a:extLst>
            </p:cNvPr>
            <p:cNvCxnSpPr/>
            <p:nvPr/>
          </p:nvCxnSpPr>
          <p:spPr>
            <a:xfrm>
              <a:off x="3283147" y="530830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DDB1E5D-2D03-E24E-A2A8-D02889D7FED9}"/>
                </a:ext>
              </a:extLst>
            </p:cNvPr>
            <p:cNvCxnSpPr/>
            <p:nvPr/>
          </p:nvCxnSpPr>
          <p:spPr>
            <a:xfrm>
              <a:off x="3378524" y="530830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4EF6BF0-C441-564D-8163-5807CF146306}"/>
                </a:ext>
              </a:extLst>
            </p:cNvPr>
            <p:cNvGrpSpPr/>
            <p:nvPr/>
          </p:nvGrpSpPr>
          <p:grpSpPr>
            <a:xfrm>
              <a:off x="3590979" y="5144803"/>
              <a:ext cx="175613" cy="356594"/>
              <a:chOff x="1999365" y="4023280"/>
              <a:chExt cx="175613" cy="356594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45E9026-83CC-FC48-8F74-7621592A16EB}"/>
                  </a:ext>
                </a:extLst>
              </p:cNvPr>
              <p:cNvSpPr/>
              <p:nvPr/>
            </p:nvSpPr>
            <p:spPr>
              <a:xfrm>
                <a:off x="1999365" y="4023280"/>
                <a:ext cx="175613" cy="1635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129B5FA-C7A4-DC46-B302-57DB7D573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3710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BE10CDE-9132-FB49-897A-1EA3674A6ABF}"/>
                  </a:ext>
                </a:extLst>
              </p:cNvPr>
              <p:cNvCxnSpPr/>
              <p:nvPr/>
            </p:nvCxnSpPr>
            <p:spPr>
              <a:xfrm>
                <a:off x="2012236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96919ED-3C2D-084B-8985-A4C3D84E2AF5}"/>
                  </a:ext>
                </a:extLst>
              </p:cNvPr>
              <p:cNvCxnSpPr/>
              <p:nvPr/>
            </p:nvCxnSpPr>
            <p:spPr>
              <a:xfrm>
                <a:off x="2107613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F7DBDBF-A20B-664F-81D7-910FA7AA066A}"/>
                </a:ext>
              </a:extLst>
            </p:cNvPr>
            <p:cNvGrpSpPr/>
            <p:nvPr/>
          </p:nvGrpSpPr>
          <p:grpSpPr>
            <a:xfrm>
              <a:off x="4785194" y="5144803"/>
              <a:ext cx="175613" cy="356594"/>
              <a:chOff x="1999365" y="4023280"/>
              <a:chExt cx="175613" cy="356594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B8F064-38BA-DB44-B23E-51A97B07988F}"/>
                  </a:ext>
                </a:extLst>
              </p:cNvPr>
              <p:cNvSpPr/>
              <p:nvPr/>
            </p:nvSpPr>
            <p:spPr>
              <a:xfrm>
                <a:off x="1999365" y="4023280"/>
                <a:ext cx="175613" cy="1635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2B1AE03-75A0-6C46-9385-18A94E048B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3710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C7FA114-003A-5C4C-915A-65A4FABA57C0}"/>
                  </a:ext>
                </a:extLst>
              </p:cNvPr>
              <p:cNvCxnSpPr/>
              <p:nvPr/>
            </p:nvCxnSpPr>
            <p:spPr>
              <a:xfrm>
                <a:off x="2012236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DDB5AFE-678A-994C-BD72-81BEB5D33727}"/>
                  </a:ext>
                </a:extLst>
              </p:cNvPr>
              <p:cNvCxnSpPr/>
              <p:nvPr/>
            </p:nvCxnSpPr>
            <p:spPr>
              <a:xfrm>
                <a:off x="2107613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DC0C55F-EB90-D346-95C2-8719BFAC720D}"/>
                </a:ext>
              </a:extLst>
            </p:cNvPr>
            <p:cNvSpPr txBox="1"/>
            <p:nvPr/>
          </p:nvSpPr>
          <p:spPr>
            <a:xfrm>
              <a:off x="2615467" y="5566802"/>
              <a:ext cx="2993373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65536-131072 servers (16-32 servers per </a:t>
              </a:r>
              <a:r>
                <a:rPr lang="en-US" err="1"/>
                <a:t>ToR</a:t>
              </a:r>
              <a:r>
                <a:rPr lang="en-US"/>
                <a:t>)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182099B-DAE7-6D40-B86B-ECB103AFB4FC}"/>
                </a:ext>
              </a:extLst>
            </p:cNvPr>
            <p:cNvSpPr txBox="1"/>
            <p:nvPr/>
          </p:nvSpPr>
          <p:spPr>
            <a:xfrm>
              <a:off x="2683849" y="5097451"/>
              <a:ext cx="594077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err="1"/>
                <a:t>ToR</a:t>
              </a:r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5E21416-EF93-754D-98CC-C610FB85DABD}"/>
                </a:ext>
              </a:extLst>
            </p:cNvPr>
            <p:cNvSpPr txBox="1"/>
            <p:nvPr/>
          </p:nvSpPr>
          <p:spPr>
            <a:xfrm>
              <a:off x="4924472" y="4952579"/>
              <a:ext cx="1273700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16 x 16 uplinks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94D9954F-C355-3A43-8706-2D230FA13505}"/>
                </a:ext>
              </a:extLst>
            </p:cNvPr>
            <p:cNvCxnSpPr/>
            <p:nvPr/>
          </p:nvCxnSpPr>
          <p:spPr>
            <a:xfrm>
              <a:off x="3421665" y="5305078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2249BA8F-9F75-A547-8176-77FB3FEEE657}"/>
                </a:ext>
              </a:extLst>
            </p:cNvPr>
            <p:cNvCxnSpPr/>
            <p:nvPr/>
          </p:nvCxnSpPr>
          <p:spPr>
            <a:xfrm>
              <a:off x="3750912" y="530830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81C00D61-BF46-E743-B2F8-4E54ABB567B1}"/>
                </a:ext>
              </a:extLst>
            </p:cNvPr>
            <p:cNvCxnSpPr/>
            <p:nvPr/>
          </p:nvCxnSpPr>
          <p:spPr>
            <a:xfrm>
              <a:off x="4941883" y="530830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2AC0882A-E644-1849-A0ED-1BBB2727FF09}"/>
                </a:ext>
              </a:extLst>
            </p:cNvPr>
            <p:cNvGrpSpPr/>
            <p:nvPr/>
          </p:nvGrpSpPr>
          <p:grpSpPr>
            <a:xfrm rot="10800000">
              <a:off x="3260526" y="3031789"/>
              <a:ext cx="1690531" cy="401345"/>
              <a:chOff x="3260526" y="3058147"/>
              <a:chExt cx="1690531" cy="401345"/>
            </a:xfrm>
          </p:grpSpPr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46C49736-4BB3-3649-8AF5-AD84150BB4F7}"/>
                  </a:ext>
                </a:extLst>
              </p:cNvPr>
              <p:cNvSpPr/>
              <p:nvPr/>
            </p:nvSpPr>
            <p:spPr>
              <a:xfrm>
                <a:off x="3260526" y="3102898"/>
                <a:ext cx="175613" cy="163502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09997865-6E3C-4A45-A0C6-C8929F52571A}"/>
                  </a:ext>
                </a:extLst>
              </p:cNvPr>
              <p:cNvSpPr txBox="1"/>
              <p:nvPr/>
            </p:nvSpPr>
            <p:spPr>
              <a:xfrm rot="10800000">
                <a:off x="3935130" y="3058147"/>
                <a:ext cx="648262" cy="250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..4096..</a:t>
                </a:r>
              </a:p>
            </p:txBody>
          </p: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58491A85-DB43-E746-9CDD-20100734DF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24871" y="3266400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FA0BE181-440D-7C4E-BC10-1912EC01D40A}"/>
                  </a:ext>
                </a:extLst>
              </p:cNvPr>
              <p:cNvCxnSpPr/>
              <p:nvPr/>
            </p:nvCxnSpPr>
            <p:spPr>
              <a:xfrm>
                <a:off x="3273397" y="3266400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42975EEB-024C-E74F-9EFD-CD7BF7F0EDF4}"/>
                  </a:ext>
                </a:extLst>
              </p:cNvPr>
              <p:cNvCxnSpPr/>
              <p:nvPr/>
            </p:nvCxnSpPr>
            <p:spPr>
              <a:xfrm>
                <a:off x="3368774" y="3266400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FBE8B715-2723-D741-A6F6-862274278CCF}"/>
                  </a:ext>
                </a:extLst>
              </p:cNvPr>
              <p:cNvGrpSpPr/>
              <p:nvPr/>
            </p:nvGrpSpPr>
            <p:grpSpPr>
              <a:xfrm>
                <a:off x="3581229" y="3102898"/>
                <a:ext cx="175613" cy="356594"/>
                <a:chOff x="1999365" y="4023280"/>
                <a:chExt cx="175613" cy="356594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949B329F-112B-3D4D-9ADD-2AB5EAB08B62}"/>
                    </a:ext>
                  </a:extLst>
                </p:cNvPr>
                <p:cNvSpPr/>
                <p:nvPr/>
              </p:nvSpPr>
              <p:spPr>
                <a:xfrm>
                  <a:off x="1999365" y="4023280"/>
                  <a:ext cx="175613" cy="163502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BD9C4DAB-8CB9-8748-9854-FB9B5F81E6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63710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2A3D9785-5C35-8B48-A418-5CB5FFB83B13}"/>
                    </a:ext>
                  </a:extLst>
                </p:cNvPr>
                <p:cNvCxnSpPr/>
                <p:nvPr/>
              </p:nvCxnSpPr>
              <p:spPr>
                <a:xfrm>
                  <a:off x="2012236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FFE94D6A-1C42-744C-A025-F76F520C006A}"/>
                    </a:ext>
                  </a:extLst>
                </p:cNvPr>
                <p:cNvCxnSpPr/>
                <p:nvPr/>
              </p:nvCxnSpPr>
              <p:spPr>
                <a:xfrm>
                  <a:off x="2107613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F3F90D33-2B60-6F4C-81E6-D6F19FF25209}"/>
                  </a:ext>
                </a:extLst>
              </p:cNvPr>
              <p:cNvGrpSpPr/>
              <p:nvPr/>
            </p:nvGrpSpPr>
            <p:grpSpPr>
              <a:xfrm>
                <a:off x="4775444" y="3102898"/>
                <a:ext cx="175613" cy="356594"/>
                <a:chOff x="1999365" y="4023280"/>
                <a:chExt cx="175613" cy="356594"/>
              </a:xfrm>
            </p:grpSpPr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CCE2B0BB-8CD4-ED48-84D3-5C222F940426}"/>
                    </a:ext>
                  </a:extLst>
                </p:cNvPr>
                <p:cNvSpPr/>
                <p:nvPr/>
              </p:nvSpPr>
              <p:spPr>
                <a:xfrm>
                  <a:off x="1999365" y="4023280"/>
                  <a:ext cx="175613" cy="163502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D46E2031-4584-B448-820B-D3F2C0948B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63710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81340196-E510-C143-994F-319E06DC32FD}"/>
                    </a:ext>
                  </a:extLst>
                </p:cNvPr>
                <p:cNvCxnSpPr/>
                <p:nvPr/>
              </p:nvCxnSpPr>
              <p:spPr>
                <a:xfrm>
                  <a:off x="2012236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24E49C18-F945-5B4E-833A-823F6899D0CB}"/>
                    </a:ext>
                  </a:extLst>
                </p:cNvPr>
                <p:cNvCxnSpPr/>
                <p:nvPr/>
              </p:nvCxnSpPr>
              <p:spPr>
                <a:xfrm>
                  <a:off x="2107613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6FDA628C-B4F1-194D-8A33-D9C4E5D2CE50}"/>
                  </a:ext>
                </a:extLst>
              </p:cNvPr>
              <p:cNvCxnSpPr/>
              <p:nvPr/>
            </p:nvCxnSpPr>
            <p:spPr>
              <a:xfrm>
                <a:off x="3411915" y="3263173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958CE618-4AC1-AD42-BF32-2F3CB65D03E0}"/>
                  </a:ext>
                </a:extLst>
              </p:cNvPr>
              <p:cNvCxnSpPr/>
              <p:nvPr/>
            </p:nvCxnSpPr>
            <p:spPr>
              <a:xfrm>
                <a:off x="3741162" y="3266400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1D6DF74D-2302-C349-87D6-C3446C8FE889}"/>
                  </a:ext>
                </a:extLst>
              </p:cNvPr>
              <p:cNvCxnSpPr/>
              <p:nvPr/>
            </p:nvCxnSpPr>
            <p:spPr>
              <a:xfrm>
                <a:off x="4932133" y="3266400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4779F1FA-B09A-E246-B260-988700EA1007}"/>
                </a:ext>
              </a:extLst>
            </p:cNvPr>
            <p:cNvGrpSpPr/>
            <p:nvPr/>
          </p:nvGrpSpPr>
          <p:grpSpPr>
            <a:xfrm rot="10800000">
              <a:off x="3348332" y="3388383"/>
              <a:ext cx="1514918" cy="806975"/>
              <a:chOff x="3294413" y="4352935"/>
              <a:chExt cx="1514918" cy="806975"/>
            </a:xfrm>
          </p:grpSpPr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6403E653-8836-2A4E-8378-3C9A4D8383FE}"/>
                  </a:ext>
                </a:extLst>
              </p:cNvPr>
              <p:cNvCxnSpPr>
                <a:cxnSpLocks/>
                <a:stCxn id="156" idx="0"/>
              </p:cNvCxnSpPr>
              <p:nvPr/>
            </p:nvCxnSpPr>
            <p:spPr>
              <a:xfrm rot="10800000" flipH="1">
                <a:off x="3294413" y="4358860"/>
                <a:ext cx="304412" cy="801050"/>
              </a:xfrm>
              <a:prstGeom prst="line">
                <a:avLst/>
              </a:prstGeom>
              <a:ln w="25400" cmpd="sng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DD1EC163-7A0E-174F-9778-DEF471BE983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3300909" y="4358592"/>
                <a:ext cx="1003268" cy="778601"/>
              </a:xfrm>
              <a:prstGeom prst="line">
                <a:avLst/>
              </a:prstGeom>
              <a:ln w="25400" cmpd="sng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2982C108-D830-8C41-8BFD-667A2E2D90B4}"/>
                  </a:ext>
                </a:extLst>
              </p:cNvPr>
              <p:cNvCxnSpPr>
                <a:cxnSpLocks/>
                <a:stCxn id="156" idx="0"/>
              </p:cNvCxnSpPr>
              <p:nvPr/>
            </p:nvCxnSpPr>
            <p:spPr>
              <a:xfrm rot="10800000" flipH="1">
                <a:off x="3294413" y="4358860"/>
                <a:ext cx="1251108" cy="801050"/>
              </a:xfrm>
              <a:prstGeom prst="line">
                <a:avLst/>
              </a:prstGeom>
              <a:ln w="25400" cmpd="sng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6A91D3A8-F0CD-4A47-9C92-3C278A3E1744}"/>
                  </a:ext>
                </a:extLst>
              </p:cNvPr>
              <p:cNvCxnSpPr>
                <a:cxnSpLocks/>
                <a:stCxn id="162" idx="0"/>
              </p:cNvCxnSpPr>
              <p:nvPr/>
            </p:nvCxnSpPr>
            <p:spPr>
              <a:xfrm rot="10800000">
                <a:off x="3598826" y="4358860"/>
                <a:ext cx="16290" cy="801050"/>
              </a:xfrm>
              <a:prstGeom prst="line">
                <a:avLst/>
              </a:prstGeom>
              <a:ln w="25400" cmpd="sng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DC764060-C677-DC42-BA0D-0CBBBF46EC37}"/>
                  </a:ext>
                </a:extLst>
              </p:cNvPr>
              <p:cNvCxnSpPr>
                <a:cxnSpLocks/>
                <a:stCxn id="162" idx="0"/>
                <a:endCxn id="7" idx="0"/>
              </p:cNvCxnSpPr>
              <p:nvPr/>
            </p:nvCxnSpPr>
            <p:spPr>
              <a:xfrm rot="10800000" flipH="1">
                <a:off x="3615116" y="4352935"/>
                <a:ext cx="709570" cy="806975"/>
              </a:xfrm>
              <a:prstGeom prst="line">
                <a:avLst/>
              </a:prstGeom>
              <a:ln w="25400" cmpd="sng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BF400D33-E5E0-7847-A959-E974D11F76EF}"/>
                  </a:ext>
                </a:extLst>
              </p:cNvPr>
              <p:cNvCxnSpPr>
                <a:cxnSpLocks/>
                <a:stCxn id="162" idx="0"/>
                <a:endCxn id="6" idx="0"/>
              </p:cNvCxnSpPr>
              <p:nvPr/>
            </p:nvCxnSpPr>
            <p:spPr>
              <a:xfrm rot="10800000" flipH="1">
                <a:off x="3615116" y="4352935"/>
                <a:ext cx="943721" cy="806975"/>
              </a:xfrm>
              <a:prstGeom prst="line">
                <a:avLst/>
              </a:prstGeom>
              <a:ln w="25400" cmpd="sng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1DA6FA50-88F4-AD4C-9961-7D0662B06B69}"/>
                  </a:ext>
                </a:extLst>
              </p:cNvPr>
              <p:cNvCxnSpPr>
                <a:cxnSpLocks/>
                <a:stCxn id="167" idx="0"/>
                <a:endCxn id="7" idx="0"/>
              </p:cNvCxnSpPr>
              <p:nvPr/>
            </p:nvCxnSpPr>
            <p:spPr>
              <a:xfrm rot="10800000">
                <a:off x="4324686" y="4352935"/>
                <a:ext cx="484645" cy="806975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1002E92A-B3D3-A14D-9651-0DBE2F748E8A}"/>
                  </a:ext>
                </a:extLst>
              </p:cNvPr>
              <p:cNvCxnSpPr>
                <a:cxnSpLocks/>
                <a:stCxn id="167" idx="0"/>
                <a:endCxn id="8" idx="0"/>
              </p:cNvCxnSpPr>
              <p:nvPr/>
            </p:nvCxnSpPr>
            <p:spPr>
              <a:xfrm rot="10800000">
                <a:off x="3612141" y="4352935"/>
                <a:ext cx="1197190" cy="806975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BBE5622B-CAAA-5E46-911C-DF23D42E76C8}"/>
                  </a:ext>
                </a:extLst>
              </p:cNvPr>
              <p:cNvCxnSpPr>
                <a:cxnSpLocks/>
                <a:stCxn id="167" idx="0"/>
                <a:endCxn id="6" idx="0"/>
              </p:cNvCxnSpPr>
              <p:nvPr/>
            </p:nvCxnSpPr>
            <p:spPr>
              <a:xfrm rot="10800000">
                <a:off x="4558837" y="4352935"/>
                <a:ext cx="250494" cy="806975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A9667A11-982C-1649-ABF0-6AD5DC2E5B51}"/>
                </a:ext>
              </a:extLst>
            </p:cNvPr>
            <p:cNvSpPr txBox="1"/>
            <p:nvPr/>
          </p:nvSpPr>
          <p:spPr>
            <a:xfrm>
              <a:off x="2681734" y="3182493"/>
              <a:ext cx="594077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err="1"/>
                <a:t>ToR</a:t>
              </a:r>
              <a:endParaRPr lang="en-US"/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41AD084E-4DC3-0948-A7CB-167EFA08B585}"/>
                </a:ext>
              </a:extLst>
            </p:cNvPr>
            <p:cNvSpPr txBox="1"/>
            <p:nvPr/>
          </p:nvSpPr>
          <p:spPr>
            <a:xfrm>
              <a:off x="4893441" y="3391471"/>
              <a:ext cx="1786327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16 x 16 downlinks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66298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F309-A329-4D49-AC5E-E8650C2EB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Sirius: Connecting </a:t>
            </a:r>
            <a:r>
              <a:rPr lang="en-US" err="1"/>
              <a:t>ToRs</a:t>
            </a:r>
            <a:r>
              <a:rPr lang="en-US"/>
              <a:t> with optics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B82D4-5A01-A547-8153-19D1DFA8B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49695"/>
            <a:ext cx="4625860" cy="4837556"/>
          </a:xfrm>
        </p:spPr>
        <p:txBody>
          <a:bodyPr>
            <a:normAutofit fontScale="92500" lnSpcReduction="10000"/>
          </a:bodyPr>
          <a:lstStyle/>
          <a:p>
            <a:r>
              <a:rPr lang="en-US" sz="2200">
                <a:sym typeface="Wingdings" pitchFamily="2" charset="2"/>
              </a:rPr>
              <a:t>Exercise parameters</a:t>
            </a:r>
          </a:p>
          <a:p>
            <a:pPr lvl="1"/>
            <a:r>
              <a:rPr lang="en-US" sz="1800"/>
              <a:t>64 port 800Gbps </a:t>
            </a:r>
            <a:r>
              <a:rPr lang="en-US" sz="1800" err="1"/>
              <a:t>ToR</a:t>
            </a:r>
            <a:r>
              <a:rPr lang="en-US" sz="1800"/>
              <a:t> switches</a:t>
            </a:r>
          </a:p>
          <a:p>
            <a:pPr lvl="1"/>
            <a:r>
              <a:rPr lang="en-US" sz="1800"/>
              <a:t>576B cells/packets</a:t>
            </a:r>
          </a:p>
          <a:p>
            <a:pPr lvl="1"/>
            <a:r>
              <a:rPr lang="en-US" sz="1800"/>
              <a:t>Switching time 1ns</a:t>
            </a:r>
          </a:p>
          <a:p>
            <a:r>
              <a:rPr lang="en-US" sz="2200"/>
              <a:t>Throughput</a:t>
            </a:r>
            <a:r>
              <a:rPr lang="en-US" sz="1800"/>
              <a:t>: </a:t>
            </a:r>
            <a:r>
              <a:rPr lang="en-US" sz="2200" b="1"/>
              <a:t>What is the effective bandwidth of each port?</a:t>
            </a:r>
          </a:p>
          <a:p>
            <a:pPr lvl="1"/>
            <a:r>
              <a:rPr lang="en-US" sz="1800"/>
              <a:t>Transmission time of 576B packet</a:t>
            </a:r>
          </a:p>
          <a:p>
            <a:pPr lvl="2"/>
            <a:r>
              <a:rPr lang="en-US" sz="1600"/>
              <a:t>576*8/800 = 5.76ns</a:t>
            </a:r>
          </a:p>
          <a:p>
            <a:pPr lvl="1"/>
            <a:r>
              <a:rPr lang="en-US" sz="1800"/>
              <a:t>Time to transmit 16, 576B packets to 16 destinations</a:t>
            </a:r>
          </a:p>
          <a:p>
            <a:pPr lvl="2"/>
            <a:r>
              <a:rPr lang="en-US" sz="1600"/>
              <a:t>(5.76ns + 1ns) * 16 = 108.16ns</a:t>
            </a:r>
            <a:endParaRPr lang="en-US" sz="1600">
              <a:solidFill>
                <a:srgbClr val="0070C0"/>
              </a:solidFill>
              <a:sym typeface="Wingdings" pitchFamily="2" charset="2"/>
            </a:endParaRPr>
          </a:p>
          <a:p>
            <a:pPr lvl="1"/>
            <a:r>
              <a:rPr lang="en-US" sz="1800"/>
              <a:t>Throughput of the port </a:t>
            </a:r>
          </a:p>
          <a:p>
            <a:pPr lvl="2"/>
            <a:r>
              <a:rPr lang="en-US" sz="1600"/>
              <a:t>16 packets * 576 *8 bits/ 108.16 ns = 681.7Gbps</a:t>
            </a:r>
          </a:p>
          <a:p>
            <a:r>
              <a:rPr lang="en-US" sz="2200">
                <a:solidFill>
                  <a:srgbClr val="0070C0"/>
                </a:solidFill>
                <a:sym typeface="Wingdings" pitchFamily="2" charset="2"/>
              </a:rPr>
              <a:t>Contrast to equivalent electrical switches</a:t>
            </a:r>
          </a:p>
          <a:p>
            <a:pPr lvl="1"/>
            <a:r>
              <a:rPr lang="en-US" sz="1800">
                <a:solidFill>
                  <a:srgbClr val="0070C0"/>
                </a:solidFill>
                <a:sym typeface="Wingdings" pitchFamily="2" charset="2"/>
              </a:rPr>
              <a:t>Each port will be 800Gbps</a:t>
            </a:r>
          </a:p>
          <a:p>
            <a:endParaRPr lang="en-US" sz="2400"/>
          </a:p>
          <a:p>
            <a:endParaRPr lang="en-US" sz="2400"/>
          </a:p>
          <a:p>
            <a:pPr lvl="1"/>
            <a:endParaRPr lang="en-US" sz="1800">
              <a:sym typeface="Wingdings" pitchFamily="2" charset="2"/>
            </a:endParaRPr>
          </a:p>
          <a:p>
            <a:pPr lvl="1"/>
            <a:endParaRPr lang="en-US" sz="1800">
              <a:sym typeface="Wingdings" pitchFamily="2" charset="2"/>
            </a:endParaRPr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CCC3DFA2-AD37-7E45-8E57-47DE3283A6AF}"/>
              </a:ext>
            </a:extLst>
          </p:cNvPr>
          <p:cNvGrpSpPr/>
          <p:nvPr/>
        </p:nvGrpSpPr>
        <p:grpSpPr>
          <a:xfrm>
            <a:off x="6507982" y="1986575"/>
            <a:ext cx="6445344" cy="4104788"/>
            <a:chOff x="2615467" y="3031789"/>
            <a:chExt cx="4064301" cy="278565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DB2488D-C48A-7542-817F-4D5319AE37EF}"/>
                </a:ext>
              </a:extLst>
            </p:cNvPr>
            <p:cNvSpPr txBox="1"/>
            <p:nvPr/>
          </p:nvSpPr>
          <p:spPr>
            <a:xfrm>
              <a:off x="2786700" y="4146068"/>
              <a:ext cx="1032677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Gratings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225AE16-5357-BB46-B4B4-52FA6F821FC9}"/>
                </a:ext>
              </a:extLst>
            </p:cNvPr>
            <p:cNvSpPr/>
            <p:nvPr/>
          </p:nvSpPr>
          <p:spPr>
            <a:xfrm>
              <a:off x="3270276" y="5144803"/>
              <a:ext cx="175613" cy="163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89820E-68DA-9F4D-AEDD-3AC495D4AA92}"/>
                </a:ext>
              </a:extLst>
            </p:cNvPr>
            <p:cNvSpPr/>
            <p:nvPr/>
          </p:nvSpPr>
          <p:spPr>
            <a:xfrm>
              <a:off x="3511019" y="4195358"/>
              <a:ext cx="175613" cy="16350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9706C0F-FF04-FF49-9864-D12D4B2B3D05}"/>
                </a:ext>
              </a:extLst>
            </p:cNvPr>
            <p:cNvSpPr/>
            <p:nvPr/>
          </p:nvSpPr>
          <p:spPr>
            <a:xfrm>
              <a:off x="3745170" y="4195358"/>
              <a:ext cx="175613" cy="16350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5CD79C-CAC6-1D4A-99CB-FC11F14138E9}"/>
                </a:ext>
              </a:extLst>
            </p:cNvPr>
            <p:cNvSpPr/>
            <p:nvPr/>
          </p:nvSpPr>
          <p:spPr>
            <a:xfrm>
              <a:off x="4457715" y="4195358"/>
              <a:ext cx="175613" cy="16350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BE19615-34D3-0140-9D22-CDB9DC04CACC}"/>
                </a:ext>
              </a:extLst>
            </p:cNvPr>
            <p:cNvSpPr txBox="1"/>
            <p:nvPr/>
          </p:nvSpPr>
          <p:spPr>
            <a:xfrm>
              <a:off x="3975280" y="4138609"/>
              <a:ext cx="510691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..16..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9E9E219-18F3-6E40-9E94-0186B6238593}"/>
                </a:ext>
              </a:extLst>
            </p:cNvPr>
            <p:cNvSpPr txBox="1"/>
            <p:nvPr/>
          </p:nvSpPr>
          <p:spPr>
            <a:xfrm>
              <a:off x="3875453" y="5112829"/>
              <a:ext cx="718110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..4096..</a:t>
              </a:r>
            </a:p>
          </p:txBody>
        </p: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7CA0C812-17BA-514D-886F-324A3CE49793}"/>
                </a:ext>
              </a:extLst>
            </p:cNvPr>
            <p:cNvGrpSpPr/>
            <p:nvPr/>
          </p:nvGrpSpPr>
          <p:grpSpPr>
            <a:xfrm>
              <a:off x="3358083" y="4358860"/>
              <a:ext cx="1514918" cy="785943"/>
              <a:chOff x="3358083" y="4358860"/>
              <a:chExt cx="1514918" cy="785943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1AD1E21-54F5-4B4D-BE73-CB013F0517F1}"/>
                  </a:ext>
                </a:extLst>
              </p:cNvPr>
              <p:cNvCxnSpPr>
                <a:cxnSpLocks/>
                <a:stCxn id="5" idx="0"/>
                <a:endCxn id="6" idx="2"/>
              </p:cNvCxnSpPr>
              <p:nvPr/>
            </p:nvCxnSpPr>
            <p:spPr>
              <a:xfrm flipV="1">
                <a:off x="3358083" y="4358860"/>
                <a:ext cx="240743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833E851-485C-0A46-A436-224BE71BB040}"/>
                  </a:ext>
                </a:extLst>
              </p:cNvPr>
              <p:cNvCxnSpPr>
                <a:cxnSpLocks/>
                <a:stCxn id="5" idx="0"/>
                <a:endCxn id="7" idx="2"/>
              </p:cNvCxnSpPr>
              <p:nvPr/>
            </p:nvCxnSpPr>
            <p:spPr>
              <a:xfrm flipV="1">
                <a:off x="3358083" y="4358860"/>
                <a:ext cx="474894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38DD290-3AC5-1E45-9112-3AD418455386}"/>
                  </a:ext>
                </a:extLst>
              </p:cNvPr>
              <p:cNvCxnSpPr>
                <a:cxnSpLocks/>
                <a:stCxn id="5" idx="0"/>
                <a:endCxn id="8" idx="2"/>
              </p:cNvCxnSpPr>
              <p:nvPr/>
            </p:nvCxnSpPr>
            <p:spPr>
              <a:xfrm flipV="1">
                <a:off x="3358083" y="4358860"/>
                <a:ext cx="1187439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087785B-A21B-3D47-9E87-A424AA936930}"/>
                  </a:ext>
                </a:extLst>
              </p:cNvPr>
              <p:cNvCxnSpPr>
                <a:cxnSpLocks/>
                <a:stCxn id="24" idx="0"/>
                <a:endCxn id="6" idx="2"/>
              </p:cNvCxnSpPr>
              <p:nvPr/>
            </p:nvCxnSpPr>
            <p:spPr>
              <a:xfrm flipH="1" flipV="1">
                <a:off x="3598826" y="4358860"/>
                <a:ext cx="79960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842BA94-AE3A-CD4F-8102-408748C64A80}"/>
                  </a:ext>
                </a:extLst>
              </p:cNvPr>
              <p:cNvCxnSpPr>
                <a:cxnSpLocks/>
                <a:stCxn id="24" idx="0"/>
                <a:endCxn id="7" idx="2"/>
              </p:cNvCxnSpPr>
              <p:nvPr/>
            </p:nvCxnSpPr>
            <p:spPr>
              <a:xfrm flipV="1">
                <a:off x="3678786" y="4358860"/>
                <a:ext cx="154191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2CF5CFB1-B08D-6B4A-810B-A31D86E8A276}"/>
                  </a:ext>
                </a:extLst>
              </p:cNvPr>
              <p:cNvCxnSpPr>
                <a:cxnSpLocks/>
                <a:stCxn id="24" idx="0"/>
                <a:endCxn id="8" idx="2"/>
              </p:cNvCxnSpPr>
              <p:nvPr/>
            </p:nvCxnSpPr>
            <p:spPr>
              <a:xfrm flipV="1">
                <a:off x="3678786" y="4358860"/>
                <a:ext cx="866736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7BC05AA-932E-7549-BED1-EA22C79B315A}"/>
                  </a:ext>
                </a:extLst>
              </p:cNvPr>
              <p:cNvCxnSpPr>
                <a:cxnSpLocks/>
                <a:stCxn id="29" idx="0"/>
                <a:endCxn id="6" idx="2"/>
              </p:cNvCxnSpPr>
              <p:nvPr/>
            </p:nvCxnSpPr>
            <p:spPr>
              <a:xfrm flipH="1" flipV="1">
                <a:off x="3598826" y="4358860"/>
                <a:ext cx="1274175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2BB36EE-212F-C84D-A7B1-617804B14053}"/>
                  </a:ext>
                </a:extLst>
              </p:cNvPr>
              <p:cNvCxnSpPr>
                <a:cxnSpLocks/>
                <a:stCxn id="29" idx="0"/>
                <a:endCxn id="7" idx="2"/>
              </p:cNvCxnSpPr>
              <p:nvPr/>
            </p:nvCxnSpPr>
            <p:spPr>
              <a:xfrm flipH="1" flipV="1">
                <a:off x="3832977" y="4358860"/>
                <a:ext cx="1040024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CD8330C-0331-CE4D-BC19-64B7EBE41C06}"/>
                  </a:ext>
                </a:extLst>
              </p:cNvPr>
              <p:cNvCxnSpPr>
                <a:cxnSpLocks/>
                <a:stCxn id="29" idx="0"/>
                <a:endCxn id="8" idx="2"/>
              </p:cNvCxnSpPr>
              <p:nvPr/>
            </p:nvCxnSpPr>
            <p:spPr>
              <a:xfrm flipH="1" flipV="1">
                <a:off x="4545522" y="4358860"/>
                <a:ext cx="327479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59DA5BB-7E82-214E-B3A7-E60101CB2CF7}"/>
                </a:ext>
              </a:extLst>
            </p:cNvPr>
            <p:cNvCxnSpPr>
              <a:cxnSpLocks/>
            </p:cNvCxnSpPr>
            <p:nvPr/>
          </p:nvCxnSpPr>
          <p:spPr>
            <a:xfrm>
              <a:off x="3334621" y="530830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6902BCD-ABD9-7448-8F14-A6066F3E6612}"/>
                </a:ext>
              </a:extLst>
            </p:cNvPr>
            <p:cNvCxnSpPr/>
            <p:nvPr/>
          </p:nvCxnSpPr>
          <p:spPr>
            <a:xfrm>
              <a:off x="3283147" y="530830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DDB1E5D-2D03-E24E-A2A8-D02889D7FED9}"/>
                </a:ext>
              </a:extLst>
            </p:cNvPr>
            <p:cNvCxnSpPr/>
            <p:nvPr/>
          </p:nvCxnSpPr>
          <p:spPr>
            <a:xfrm>
              <a:off x="3378524" y="530830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4EF6BF0-C441-564D-8163-5807CF146306}"/>
                </a:ext>
              </a:extLst>
            </p:cNvPr>
            <p:cNvGrpSpPr/>
            <p:nvPr/>
          </p:nvGrpSpPr>
          <p:grpSpPr>
            <a:xfrm>
              <a:off x="3590979" y="5144803"/>
              <a:ext cx="175613" cy="356594"/>
              <a:chOff x="1999365" y="4023280"/>
              <a:chExt cx="175613" cy="356594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45E9026-83CC-FC48-8F74-7621592A16EB}"/>
                  </a:ext>
                </a:extLst>
              </p:cNvPr>
              <p:cNvSpPr/>
              <p:nvPr/>
            </p:nvSpPr>
            <p:spPr>
              <a:xfrm>
                <a:off x="1999365" y="4023280"/>
                <a:ext cx="175613" cy="1635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129B5FA-C7A4-DC46-B302-57DB7D573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3710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BE10CDE-9132-FB49-897A-1EA3674A6ABF}"/>
                  </a:ext>
                </a:extLst>
              </p:cNvPr>
              <p:cNvCxnSpPr/>
              <p:nvPr/>
            </p:nvCxnSpPr>
            <p:spPr>
              <a:xfrm>
                <a:off x="2012236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96919ED-3C2D-084B-8985-A4C3D84E2AF5}"/>
                  </a:ext>
                </a:extLst>
              </p:cNvPr>
              <p:cNvCxnSpPr/>
              <p:nvPr/>
            </p:nvCxnSpPr>
            <p:spPr>
              <a:xfrm>
                <a:off x="2107613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F7DBDBF-A20B-664F-81D7-910FA7AA066A}"/>
                </a:ext>
              </a:extLst>
            </p:cNvPr>
            <p:cNvGrpSpPr/>
            <p:nvPr/>
          </p:nvGrpSpPr>
          <p:grpSpPr>
            <a:xfrm>
              <a:off x="4785194" y="5144803"/>
              <a:ext cx="175613" cy="356594"/>
              <a:chOff x="1999365" y="4023280"/>
              <a:chExt cx="175613" cy="356594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B8F064-38BA-DB44-B23E-51A97B07988F}"/>
                  </a:ext>
                </a:extLst>
              </p:cNvPr>
              <p:cNvSpPr/>
              <p:nvPr/>
            </p:nvSpPr>
            <p:spPr>
              <a:xfrm>
                <a:off x="1999365" y="4023280"/>
                <a:ext cx="175613" cy="1635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2B1AE03-75A0-6C46-9385-18A94E048B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3710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C7FA114-003A-5C4C-915A-65A4FABA57C0}"/>
                  </a:ext>
                </a:extLst>
              </p:cNvPr>
              <p:cNvCxnSpPr/>
              <p:nvPr/>
            </p:nvCxnSpPr>
            <p:spPr>
              <a:xfrm>
                <a:off x="2012236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DDB5AFE-678A-994C-BD72-81BEB5D33727}"/>
                  </a:ext>
                </a:extLst>
              </p:cNvPr>
              <p:cNvCxnSpPr/>
              <p:nvPr/>
            </p:nvCxnSpPr>
            <p:spPr>
              <a:xfrm>
                <a:off x="2107613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DC0C55F-EB90-D346-95C2-8719BFAC720D}"/>
                </a:ext>
              </a:extLst>
            </p:cNvPr>
            <p:cNvSpPr txBox="1"/>
            <p:nvPr/>
          </p:nvSpPr>
          <p:spPr>
            <a:xfrm>
              <a:off x="2615467" y="5566802"/>
              <a:ext cx="2993373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65536-131072 servers (16-32 servers per </a:t>
              </a:r>
              <a:r>
                <a:rPr lang="en-US" err="1"/>
                <a:t>ToR</a:t>
              </a:r>
              <a:r>
                <a:rPr lang="en-US"/>
                <a:t>)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182099B-DAE7-6D40-B86B-ECB103AFB4FC}"/>
                </a:ext>
              </a:extLst>
            </p:cNvPr>
            <p:cNvSpPr txBox="1"/>
            <p:nvPr/>
          </p:nvSpPr>
          <p:spPr>
            <a:xfrm>
              <a:off x="2683849" y="5097451"/>
              <a:ext cx="594077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err="1"/>
                <a:t>ToR</a:t>
              </a:r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5E21416-EF93-754D-98CC-C610FB85DABD}"/>
                </a:ext>
              </a:extLst>
            </p:cNvPr>
            <p:cNvSpPr txBox="1"/>
            <p:nvPr/>
          </p:nvSpPr>
          <p:spPr>
            <a:xfrm>
              <a:off x="4924472" y="4952579"/>
              <a:ext cx="1273700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16 x 16 uplinks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94D9954F-C355-3A43-8706-2D230FA13505}"/>
                </a:ext>
              </a:extLst>
            </p:cNvPr>
            <p:cNvCxnSpPr/>
            <p:nvPr/>
          </p:nvCxnSpPr>
          <p:spPr>
            <a:xfrm>
              <a:off x="3421665" y="5305078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2249BA8F-9F75-A547-8176-77FB3FEEE657}"/>
                </a:ext>
              </a:extLst>
            </p:cNvPr>
            <p:cNvCxnSpPr/>
            <p:nvPr/>
          </p:nvCxnSpPr>
          <p:spPr>
            <a:xfrm>
              <a:off x="3750912" y="530830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81C00D61-BF46-E743-B2F8-4E54ABB567B1}"/>
                </a:ext>
              </a:extLst>
            </p:cNvPr>
            <p:cNvCxnSpPr/>
            <p:nvPr/>
          </p:nvCxnSpPr>
          <p:spPr>
            <a:xfrm>
              <a:off x="4941883" y="530830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2AC0882A-E644-1849-A0ED-1BBB2727FF09}"/>
                </a:ext>
              </a:extLst>
            </p:cNvPr>
            <p:cNvGrpSpPr/>
            <p:nvPr/>
          </p:nvGrpSpPr>
          <p:grpSpPr>
            <a:xfrm rot="10800000">
              <a:off x="3260526" y="3031789"/>
              <a:ext cx="1690531" cy="401345"/>
              <a:chOff x="3260526" y="3058147"/>
              <a:chExt cx="1690531" cy="401345"/>
            </a:xfrm>
          </p:grpSpPr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46C49736-4BB3-3649-8AF5-AD84150BB4F7}"/>
                  </a:ext>
                </a:extLst>
              </p:cNvPr>
              <p:cNvSpPr/>
              <p:nvPr/>
            </p:nvSpPr>
            <p:spPr>
              <a:xfrm>
                <a:off x="3260526" y="3102898"/>
                <a:ext cx="175613" cy="163502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09997865-6E3C-4A45-A0C6-C8929F52571A}"/>
                  </a:ext>
                </a:extLst>
              </p:cNvPr>
              <p:cNvSpPr txBox="1"/>
              <p:nvPr/>
            </p:nvSpPr>
            <p:spPr>
              <a:xfrm rot="10800000">
                <a:off x="3935130" y="3058147"/>
                <a:ext cx="648262" cy="250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..4096..</a:t>
                </a:r>
              </a:p>
            </p:txBody>
          </p: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58491A85-DB43-E746-9CDD-20100734DF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24871" y="3266400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FA0BE181-440D-7C4E-BC10-1912EC01D40A}"/>
                  </a:ext>
                </a:extLst>
              </p:cNvPr>
              <p:cNvCxnSpPr/>
              <p:nvPr/>
            </p:nvCxnSpPr>
            <p:spPr>
              <a:xfrm>
                <a:off x="3273397" y="3266400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42975EEB-024C-E74F-9EFD-CD7BF7F0EDF4}"/>
                  </a:ext>
                </a:extLst>
              </p:cNvPr>
              <p:cNvCxnSpPr/>
              <p:nvPr/>
            </p:nvCxnSpPr>
            <p:spPr>
              <a:xfrm>
                <a:off x="3368774" y="3266400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FBE8B715-2723-D741-A6F6-862274278CCF}"/>
                  </a:ext>
                </a:extLst>
              </p:cNvPr>
              <p:cNvGrpSpPr/>
              <p:nvPr/>
            </p:nvGrpSpPr>
            <p:grpSpPr>
              <a:xfrm>
                <a:off x="3581229" y="3102898"/>
                <a:ext cx="175613" cy="356594"/>
                <a:chOff x="1999365" y="4023280"/>
                <a:chExt cx="175613" cy="356594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949B329F-112B-3D4D-9ADD-2AB5EAB08B62}"/>
                    </a:ext>
                  </a:extLst>
                </p:cNvPr>
                <p:cNvSpPr/>
                <p:nvPr/>
              </p:nvSpPr>
              <p:spPr>
                <a:xfrm>
                  <a:off x="1999365" y="4023280"/>
                  <a:ext cx="175613" cy="163502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BD9C4DAB-8CB9-8748-9854-FB9B5F81E6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63710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2A3D9785-5C35-8B48-A418-5CB5FFB83B13}"/>
                    </a:ext>
                  </a:extLst>
                </p:cNvPr>
                <p:cNvCxnSpPr/>
                <p:nvPr/>
              </p:nvCxnSpPr>
              <p:spPr>
                <a:xfrm>
                  <a:off x="2012236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FFE94D6A-1C42-744C-A025-F76F520C006A}"/>
                    </a:ext>
                  </a:extLst>
                </p:cNvPr>
                <p:cNvCxnSpPr/>
                <p:nvPr/>
              </p:nvCxnSpPr>
              <p:spPr>
                <a:xfrm>
                  <a:off x="2107613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F3F90D33-2B60-6F4C-81E6-D6F19FF25209}"/>
                  </a:ext>
                </a:extLst>
              </p:cNvPr>
              <p:cNvGrpSpPr/>
              <p:nvPr/>
            </p:nvGrpSpPr>
            <p:grpSpPr>
              <a:xfrm>
                <a:off x="4775444" y="3102898"/>
                <a:ext cx="175613" cy="356594"/>
                <a:chOff x="1999365" y="4023280"/>
                <a:chExt cx="175613" cy="356594"/>
              </a:xfrm>
            </p:grpSpPr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CCE2B0BB-8CD4-ED48-84D3-5C222F940426}"/>
                    </a:ext>
                  </a:extLst>
                </p:cNvPr>
                <p:cNvSpPr/>
                <p:nvPr/>
              </p:nvSpPr>
              <p:spPr>
                <a:xfrm>
                  <a:off x="1999365" y="4023280"/>
                  <a:ext cx="175613" cy="163502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D46E2031-4584-B448-820B-D3F2C0948B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63710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81340196-E510-C143-994F-319E06DC32FD}"/>
                    </a:ext>
                  </a:extLst>
                </p:cNvPr>
                <p:cNvCxnSpPr/>
                <p:nvPr/>
              </p:nvCxnSpPr>
              <p:spPr>
                <a:xfrm>
                  <a:off x="2012236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24E49C18-F945-5B4E-833A-823F6899D0CB}"/>
                    </a:ext>
                  </a:extLst>
                </p:cNvPr>
                <p:cNvCxnSpPr/>
                <p:nvPr/>
              </p:nvCxnSpPr>
              <p:spPr>
                <a:xfrm>
                  <a:off x="2107613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6FDA628C-B4F1-194D-8A33-D9C4E5D2CE50}"/>
                  </a:ext>
                </a:extLst>
              </p:cNvPr>
              <p:cNvCxnSpPr/>
              <p:nvPr/>
            </p:nvCxnSpPr>
            <p:spPr>
              <a:xfrm>
                <a:off x="3411915" y="3263173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958CE618-4AC1-AD42-BF32-2F3CB65D03E0}"/>
                  </a:ext>
                </a:extLst>
              </p:cNvPr>
              <p:cNvCxnSpPr/>
              <p:nvPr/>
            </p:nvCxnSpPr>
            <p:spPr>
              <a:xfrm>
                <a:off x="3741162" y="3266400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1D6DF74D-2302-C349-87D6-C3446C8FE889}"/>
                  </a:ext>
                </a:extLst>
              </p:cNvPr>
              <p:cNvCxnSpPr/>
              <p:nvPr/>
            </p:nvCxnSpPr>
            <p:spPr>
              <a:xfrm>
                <a:off x="4932133" y="3266400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4779F1FA-B09A-E246-B260-988700EA1007}"/>
                </a:ext>
              </a:extLst>
            </p:cNvPr>
            <p:cNvGrpSpPr/>
            <p:nvPr/>
          </p:nvGrpSpPr>
          <p:grpSpPr>
            <a:xfrm rot="10800000">
              <a:off x="3348332" y="3388383"/>
              <a:ext cx="1514918" cy="806975"/>
              <a:chOff x="3294413" y="4352935"/>
              <a:chExt cx="1514918" cy="806975"/>
            </a:xfrm>
          </p:grpSpPr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6403E653-8836-2A4E-8378-3C9A4D8383FE}"/>
                  </a:ext>
                </a:extLst>
              </p:cNvPr>
              <p:cNvCxnSpPr>
                <a:cxnSpLocks/>
                <a:stCxn id="156" idx="0"/>
              </p:cNvCxnSpPr>
              <p:nvPr/>
            </p:nvCxnSpPr>
            <p:spPr>
              <a:xfrm rot="10800000" flipH="1">
                <a:off x="3294413" y="4358860"/>
                <a:ext cx="304412" cy="801050"/>
              </a:xfrm>
              <a:prstGeom prst="line">
                <a:avLst/>
              </a:prstGeom>
              <a:ln w="25400" cmpd="sng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DD1EC163-7A0E-174F-9778-DEF471BE983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3300909" y="4358592"/>
                <a:ext cx="1003268" cy="778601"/>
              </a:xfrm>
              <a:prstGeom prst="line">
                <a:avLst/>
              </a:prstGeom>
              <a:ln w="25400" cmpd="sng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2982C108-D830-8C41-8BFD-667A2E2D90B4}"/>
                  </a:ext>
                </a:extLst>
              </p:cNvPr>
              <p:cNvCxnSpPr>
                <a:cxnSpLocks/>
                <a:stCxn id="156" idx="0"/>
              </p:cNvCxnSpPr>
              <p:nvPr/>
            </p:nvCxnSpPr>
            <p:spPr>
              <a:xfrm rot="10800000" flipH="1">
                <a:off x="3294413" y="4358860"/>
                <a:ext cx="1251108" cy="801050"/>
              </a:xfrm>
              <a:prstGeom prst="line">
                <a:avLst/>
              </a:prstGeom>
              <a:ln w="25400" cmpd="sng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6A91D3A8-F0CD-4A47-9C92-3C278A3E1744}"/>
                  </a:ext>
                </a:extLst>
              </p:cNvPr>
              <p:cNvCxnSpPr>
                <a:cxnSpLocks/>
                <a:stCxn id="162" idx="0"/>
              </p:cNvCxnSpPr>
              <p:nvPr/>
            </p:nvCxnSpPr>
            <p:spPr>
              <a:xfrm rot="10800000">
                <a:off x="3598826" y="4358860"/>
                <a:ext cx="16290" cy="801050"/>
              </a:xfrm>
              <a:prstGeom prst="line">
                <a:avLst/>
              </a:prstGeom>
              <a:ln w="25400" cmpd="sng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DC764060-C677-DC42-BA0D-0CBBBF46EC37}"/>
                  </a:ext>
                </a:extLst>
              </p:cNvPr>
              <p:cNvCxnSpPr>
                <a:cxnSpLocks/>
                <a:stCxn id="162" idx="0"/>
                <a:endCxn id="7" idx="0"/>
              </p:cNvCxnSpPr>
              <p:nvPr/>
            </p:nvCxnSpPr>
            <p:spPr>
              <a:xfrm rot="10800000" flipH="1">
                <a:off x="3615116" y="4352935"/>
                <a:ext cx="709570" cy="806975"/>
              </a:xfrm>
              <a:prstGeom prst="line">
                <a:avLst/>
              </a:prstGeom>
              <a:ln w="25400" cmpd="sng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BF400D33-E5E0-7847-A959-E974D11F76EF}"/>
                  </a:ext>
                </a:extLst>
              </p:cNvPr>
              <p:cNvCxnSpPr>
                <a:cxnSpLocks/>
                <a:stCxn id="162" idx="0"/>
                <a:endCxn id="6" idx="0"/>
              </p:cNvCxnSpPr>
              <p:nvPr/>
            </p:nvCxnSpPr>
            <p:spPr>
              <a:xfrm rot="10800000" flipH="1">
                <a:off x="3615116" y="4352935"/>
                <a:ext cx="943721" cy="806975"/>
              </a:xfrm>
              <a:prstGeom prst="line">
                <a:avLst/>
              </a:prstGeom>
              <a:ln w="25400" cmpd="sng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1DA6FA50-88F4-AD4C-9961-7D0662B06B69}"/>
                  </a:ext>
                </a:extLst>
              </p:cNvPr>
              <p:cNvCxnSpPr>
                <a:cxnSpLocks/>
                <a:stCxn id="167" idx="0"/>
                <a:endCxn id="7" idx="0"/>
              </p:cNvCxnSpPr>
              <p:nvPr/>
            </p:nvCxnSpPr>
            <p:spPr>
              <a:xfrm rot="10800000">
                <a:off x="4324686" y="4352935"/>
                <a:ext cx="484645" cy="806975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1002E92A-B3D3-A14D-9651-0DBE2F748E8A}"/>
                  </a:ext>
                </a:extLst>
              </p:cNvPr>
              <p:cNvCxnSpPr>
                <a:cxnSpLocks/>
                <a:stCxn id="167" idx="0"/>
                <a:endCxn id="8" idx="0"/>
              </p:cNvCxnSpPr>
              <p:nvPr/>
            </p:nvCxnSpPr>
            <p:spPr>
              <a:xfrm rot="10800000">
                <a:off x="3612141" y="4352935"/>
                <a:ext cx="1197190" cy="806975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BBE5622B-CAAA-5E46-911C-DF23D42E76C8}"/>
                  </a:ext>
                </a:extLst>
              </p:cNvPr>
              <p:cNvCxnSpPr>
                <a:cxnSpLocks/>
                <a:stCxn id="167" idx="0"/>
                <a:endCxn id="6" idx="0"/>
              </p:cNvCxnSpPr>
              <p:nvPr/>
            </p:nvCxnSpPr>
            <p:spPr>
              <a:xfrm rot="10800000">
                <a:off x="4558837" y="4352935"/>
                <a:ext cx="250494" cy="806975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A9667A11-982C-1649-ABF0-6AD5DC2E5B51}"/>
                </a:ext>
              </a:extLst>
            </p:cNvPr>
            <p:cNvSpPr txBox="1"/>
            <p:nvPr/>
          </p:nvSpPr>
          <p:spPr>
            <a:xfrm>
              <a:off x="2681734" y="3182493"/>
              <a:ext cx="594077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err="1"/>
                <a:t>ToR</a:t>
              </a:r>
              <a:endParaRPr lang="en-US"/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41AD084E-4DC3-0948-A7CB-167EFA08B585}"/>
                </a:ext>
              </a:extLst>
            </p:cNvPr>
            <p:cNvSpPr txBox="1"/>
            <p:nvPr/>
          </p:nvSpPr>
          <p:spPr>
            <a:xfrm>
              <a:off x="4893441" y="3391471"/>
              <a:ext cx="1786327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16 x 16 downlinks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27076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F309-A329-4D49-AC5E-E8650C2EB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Sirius: Connecting </a:t>
            </a:r>
            <a:r>
              <a:rPr lang="en-US" err="1"/>
              <a:t>ToRs</a:t>
            </a:r>
            <a:r>
              <a:rPr lang="en-US"/>
              <a:t> with optics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B82D4-5A01-A547-8153-19D1DFA8B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49695"/>
            <a:ext cx="4625860" cy="4837556"/>
          </a:xfrm>
        </p:spPr>
        <p:txBody>
          <a:bodyPr>
            <a:normAutofit/>
          </a:bodyPr>
          <a:lstStyle/>
          <a:p>
            <a:r>
              <a:rPr lang="en-US" sz="2200">
                <a:sym typeface="Wingdings" pitchFamily="2" charset="2"/>
              </a:rPr>
              <a:t>Exercise parameters</a:t>
            </a:r>
          </a:p>
          <a:p>
            <a:pPr lvl="1"/>
            <a:r>
              <a:rPr lang="en-US" sz="1800"/>
              <a:t>64 port 800Gbps </a:t>
            </a:r>
            <a:r>
              <a:rPr lang="en-US" sz="1800" err="1"/>
              <a:t>ToR</a:t>
            </a:r>
            <a:r>
              <a:rPr lang="en-US" sz="1800"/>
              <a:t> switches</a:t>
            </a:r>
          </a:p>
          <a:p>
            <a:pPr lvl="1"/>
            <a:r>
              <a:rPr lang="en-US" sz="1800"/>
              <a:t>576B cells/packets</a:t>
            </a:r>
          </a:p>
          <a:p>
            <a:pPr lvl="1"/>
            <a:r>
              <a:rPr lang="en-US" sz="1800"/>
              <a:t>Switching time 1ns</a:t>
            </a:r>
          </a:p>
          <a:p>
            <a:pPr lvl="1"/>
            <a:r>
              <a:rPr lang="en-US" sz="1800">
                <a:solidFill>
                  <a:schemeClr val="accent1"/>
                </a:solidFill>
              </a:rPr>
              <a:t>100ns FEC</a:t>
            </a:r>
          </a:p>
          <a:p>
            <a:r>
              <a:rPr lang="en-US" sz="2200"/>
              <a:t>Buffering</a:t>
            </a:r>
            <a:r>
              <a:rPr lang="en-US" sz="1800"/>
              <a:t>: </a:t>
            </a:r>
            <a:r>
              <a:rPr lang="en-US" sz="2200" b="1"/>
              <a:t>How much receive buffering do you need at intermediate </a:t>
            </a:r>
            <a:r>
              <a:rPr lang="en-US" sz="2200" b="1" err="1"/>
              <a:t>ToRs</a:t>
            </a:r>
            <a:r>
              <a:rPr lang="en-US" sz="1800" b="1"/>
              <a:t>?*</a:t>
            </a:r>
          </a:p>
          <a:p>
            <a:pPr marL="0" indent="0">
              <a:buNone/>
            </a:pPr>
            <a:endParaRPr lang="en-US" sz="1800">
              <a:solidFill>
                <a:srgbClr val="0070C0"/>
              </a:solidFill>
              <a:sym typeface="Wingdings" pitchFamily="2" charset="2"/>
            </a:endParaRPr>
          </a:p>
          <a:p>
            <a:endParaRPr lang="en-US" sz="2400"/>
          </a:p>
          <a:p>
            <a:endParaRPr lang="en-US" sz="2400"/>
          </a:p>
          <a:p>
            <a:pPr lvl="1"/>
            <a:endParaRPr lang="en-US" sz="1800">
              <a:sym typeface="Wingdings" pitchFamily="2" charset="2"/>
            </a:endParaRPr>
          </a:p>
          <a:p>
            <a:pPr lvl="1"/>
            <a:endParaRPr lang="en-US" sz="1800">
              <a:sym typeface="Wingdings" pitchFamily="2" charset="2"/>
            </a:endParaRPr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CCC3DFA2-AD37-7E45-8E57-47DE3283A6AF}"/>
              </a:ext>
            </a:extLst>
          </p:cNvPr>
          <p:cNvGrpSpPr/>
          <p:nvPr/>
        </p:nvGrpSpPr>
        <p:grpSpPr>
          <a:xfrm>
            <a:off x="6507982" y="1986575"/>
            <a:ext cx="6445344" cy="4104788"/>
            <a:chOff x="2615467" y="3031789"/>
            <a:chExt cx="4064301" cy="278565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DB2488D-C48A-7542-817F-4D5319AE37EF}"/>
                </a:ext>
              </a:extLst>
            </p:cNvPr>
            <p:cNvSpPr txBox="1"/>
            <p:nvPr/>
          </p:nvSpPr>
          <p:spPr>
            <a:xfrm>
              <a:off x="2786700" y="4146068"/>
              <a:ext cx="1032677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Gratings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225AE16-5357-BB46-B4B4-52FA6F821FC9}"/>
                </a:ext>
              </a:extLst>
            </p:cNvPr>
            <p:cNvSpPr/>
            <p:nvPr/>
          </p:nvSpPr>
          <p:spPr>
            <a:xfrm>
              <a:off x="3270276" y="5144803"/>
              <a:ext cx="175613" cy="163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89820E-68DA-9F4D-AEDD-3AC495D4AA92}"/>
                </a:ext>
              </a:extLst>
            </p:cNvPr>
            <p:cNvSpPr/>
            <p:nvPr/>
          </p:nvSpPr>
          <p:spPr>
            <a:xfrm>
              <a:off x="3511019" y="4195358"/>
              <a:ext cx="175613" cy="16350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9706C0F-FF04-FF49-9864-D12D4B2B3D05}"/>
                </a:ext>
              </a:extLst>
            </p:cNvPr>
            <p:cNvSpPr/>
            <p:nvPr/>
          </p:nvSpPr>
          <p:spPr>
            <a:xfrm>
              <a:off x="3745170" y="4195358"/>
              <a:ext cx="175613" cy="16350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5CD79C-CAC6-1D4A-99CB-FC11F14138E9}"/>
                </a:ext>
              </a:extLst>
            </p:cNvPr>
            <p:cNvSpPr/>
            <p:nvPr/>
          </p:nvSpPr>
          <p:spPr>
            <a:xfrm>
              <a:off x="4457715" y="4195358"/>
              <a:ext cx="175613" cy="16350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BE19615-34D3-0140-9D22-CDB9DC04CACC}"/>
                </a:ext>
              </a:extLst>
            </p:cNvPr>
            <p:cNvSpPr txBox="1"/>
            <p:nvPr/>
          </p:nvSpPr>
          <p:spPr>
            <a:xfrm>
              <a:off x="3975280" y="4138609"/>
              <a:ext cx="510691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..16..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9E9E219-18F3-6E40-9E94-0186B6238593}"/>
                </a:ext>
              </a:extLst>
            </p:cNvPr>
            <p:cNvSpPr txBox="1"/>
            <p:nvPr/>
          </p:nvSpPr>
          <p:spPr>
            <a:xfrm>
              <a:off x="3875453" y="5112829"/>
              <a:ext cx="718110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..4096..</a:t>
              </a:r>
            </a:p>
          </p:txBody>
        </p: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7CA0C812-17BA-514D-886F-324A3CE49793}"/>
                </a:ext>
              </a:extLst>
            </p:cNvPr>
            <p:cNvGrpSpPr/>
            <p:nvPr/>
          </p:nvGrpSpPr>
          <p:grpSpPr>
            <a:xfrm>
              <a:off x="3358083" y="4358860"/>
              <a:ext cx="1514918" cy="785943"/>
              <a:chOff x="3358083" y="4358860"/>
              <a:chExt cx="1514918" cy="785943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1AD1E21-54F5-4B4D-BE73-CB013F0517F1}"/>
                  </a:ext>
                </a:extLst>
              </p:cNvPr>
              <p:cNvCxnSpPr>
                <a:cxnSpLocks/>
                <a:stCxn id="5" idx="0"/>
                <a:endCxn id="6" idx="2"/>
              </p:cNvCxnSpPr>
              <p:nvPr/>
            </p:nvCxnSpPr>
            <p:spPr>
              <a:xfrm flipV="1">
                <a:off x="3358083" y="4358860"/>
                <a:ext cx="240743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833E851-485C-0A46-A436-224BE71BB040}"/>
                  </a:ext>
                </a:extLst>
              </p:cNvPr>
              <p:cNvCxnSpPr>
                <a:cxnSpLocks/>
                <a:stCxn id="5" idx="0"/>
                <a:endCxn id="7" idx="2"/>
              </p:cNvCxnSpPr>
              <p:nvPr/>
            </p:nvCxnSpPr>
            <p:spPr>
              <a:xfrm flipV="1">
                <a:off x="3358083" y="4358860"/>
                <a:ext cx="474894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38DD290-3AC5-1E45-9112-3AD418455386}"/>
                  </a:ext>
                </a:extLst>
              </p:cNvPr>
              <p:cNvCxnSpPr>
                <a:cxnSpLocks/>
                <a:stCxn id="5" idx="0"/>
                <a:endCxn id="8" idx="2"/>
              </p:cNvCxnSpPr>
              <p:nvPr/>
            </p:nvCxnSpPr>
            <p:spPr>
              <a:xfrm flipV="1">
                <a:off x="3358083" y="4358860"/>
                <a:ext cx="1187439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087785B-A21B-3D47-9E87-A424AA936930}"/>
                  </a:ext>
                </a:extLst>
              </p:cNvPr>
              <p:cNvCxnSpPr>
                <a:cxnSpLocks/>
                <a:stCxn id="24" idx="0"/>
                <a:endCxn id="6" idx="2"/>
              </p:cNvCxnSpPr>
              <p:nvPr/>
            </p:nvCxnSpPr>
            <p:spPr>
              <a:xfrm flipH="1" flipV="1">
                <a:off x="3598826" y="4358860"/>
                <a:ext cx="79960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842BA94-AE3A-CD4F-8102-408748C64A80}"/>
                  </a:ext>
                </a:extLst>
              </p:cNvPr>
              <p:cNvCxnSpPr>
                <a:cxnSpLocks/>
                <a:stCxn id="24" idx="0"/>
                <a:endCxn id="7" idx="2"/>
              </p:cNvCxnSpPr>
              <p:nvPr/>
            </p:nvCxnSpPr>
            <p:spPr>
              <a:xfrm flipV="1">
                <a:off x="3678786" y="4358860"/>
                <a:ext cx="154191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2CF5CFB1-B08D-6B4A-810B-A31D86E8A276}"/>
                  </a:ext>
                </a:extLst>
              </p:cNvPr>
              <p:cNvCxnSpPr>
                <a:cxnSpLocks/>
                <a:stCxn id="24" idx="0"/>
                <a:endCxn id="8" idx="2"/>
              </p:cNvCxnSpPr>
              <p:nvPr/>
            </p:nvCxnSpPr>
            <p:spPr>
              <a:xfrm flipV="1">
                <a:off x="3678786" y="4358860"/>
                <a:ext cx="866736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7BC05AA-932E-7549-BED1-EA22C79B315A}"/>
                  </a:ext>
                </a:extLst>
              </p:cNvPr>
              <p:cNvCxnSpPr>
                <a:cxnSpLocks/>
                <a:stCxn id="29" idx="0"/>
                <a:endCxn id="6" idx="2"/>
              </p:cNvCxnSpPr>
              <p:nvPr/>
            </p:nvCxnSpPr>
            <p:spPr>
              <a:xfrm flipH="1" flipV="1">
                <a:off x="3598826" y="4358860"/>
                <a:ext cx="1274175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2BB36EE-212F-C84D-A7B1-617804B14053}"/>
                  </a:ext>
                </a:extLst>
              </p:cNvPr>
              <p:cNvCxnSpPr>
                <a:cxnSpLocks/>
                <a:stCxn id="29" idx="0"/>
                <a:endCxn id="7" idx="2"/>
              </p:cNvCxnSpPr>
              <p:nvPr/>
            </p:nvCxnSpPr>
            <p:spPr>
              <a:xfrm flipH="1" flipV="1">
                <a:off x="3832977" y="4358860"/>
                <a:ext cx="1040024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CD8330C-0331-CE4D-BC19-64B7EBE41C06}"/>
                  </a:ext>
                </a:extLst>
              </p:cNvPr>
              <p:cNvCxnSpPr>
                <a:cxnSpLocks/>
                <a:stCxn id="29" idx="0"/>
                <a:endCxn id="8" idx="2"/>
              </p:cNvCxnSpPr>
              <p:nvPr/>
            </p:nvCxnSpPr>
            <p:spPr>
              <a:xfrm flipH="1" flipV="1">
                <a:off x="4545522" y="4358860"/>
                <a:ext cx="327479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59DA5BB-7E82-214E-B3A7-E60101CB2CF7}"/>
                </a:ext>
              </a:extLst>
            </p:cNvPr>
            <p:cNvCxnSpPr>
              <a:cxnSpLocks/>
            </p:cNvCxnSpPr>
            <p:nvPr/>
          </p:nvCxnSpPr>
          <p:spPr>
            <a:xfrm>
              <a:off x="3334621" y="530830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6902BCD-ABD9-7448-8F14-A6066F3E6612}"/>
                </a:ext>
              </a:extLst>
            </p:cNvPr>
            <p:cNvCxnSpPr/>
            <p:nvPr/>
          </p:nvCxnSpPr>
          <p:spPr>
            <a:xfrm>
              <a:off x="3283147" y="530830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DDB1E5D-2D03-E24E-A2A8-D02889D7FED9}"/>
                </a:ext>
              </a:extLst>
            </p:cNvPr>
            <p:cNvCxnSpPr/>
            <p:nvPr/>
          </p:nvCxnSpPr>
          <p:spPr>
            <a:xfrm>
              <a:off x="3378524" y="530830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4EF6BF0-C441-564D-8163-5807CF146306}"/>
                </a:ext>
              </a:extLst>
            </p:cNvPr>
            <p:cNvGrpSpPr/>
            <p:nvPr/>
          </p:nvGrpSpPr>
          <p:grpSpPr>
            <a:xfrm>
              <a:off x="3590979" y="5144803"/>
              <a:ext cx="175613" cy="356594"/>
              <a:chOff x="1999365" y="4023280"/>
              <a:chExt cx="175613" cy="356594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45E9026-83CC-FC48-8F74-7621592A16EB}"/>
                  </a:ext>
                </a:extLst>
              </p:cNvPr>
              <p:cNvSpPr/>
              <p:nvPr/>
            </p:nvSpPr>
            <p:spPr>
              <a:xfrm>
                <a:off x="1999365" y="4023280"/>
                <a:ext cx="175613" cy="1635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129B5FA-C7A4-DC46-B302-57DB7D573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3710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BE10CDE-9132-FB49-897A-1EA3674A6ABF}"/>
                  </a:ext>
                </a:extLst>
              </p:cNvPr>
              <p:cNvCxnSpPr/>
              <p:nvPr/>
            </p:nvCxnSpPr>
            <p:spPr>
              <a:xfrm>
                <a:off x="2012236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96919ED-3C2D-084B-8985-A4C3D84E2AF5}"/>
                  </a:ext>
                </a:extLst>
              </p:cNvPr>
              <p:cNvCxnSpPr/>
              <p:nvPr/>
            </p:nvCxnSpPr>
            <p:spPr>
              <a:xfrm>
                <a:off x="2107613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F7DBDBF-A20B-664F-81D7-910FA7AA066A}"/>
                </a:ext>
              </a:extLst>
            </p:cNvPr>
            <p:cNvGrpSpPr/>
            <p:nvPr/>
          </p:nvGrpSpPr>
          <p:grpSpPr>
            <a:xfrm>
              <a:off x="4785194" y="5144803"/>
              <a:ext cx="175613" cy="356594"/>
              <a:chOff x="1999365" y="4023280"/>
              <a:chExt cx="175613" cy="356594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B8F064-38BA-DB44-B23E-51A97B07988F}"/>
                  </a:ext>
                </a:extLst>
              </p:cNvPr>
              <p:cNvSpPr/>
              <p:nvPr/>
            </p:nvSpPr>
            <p:spPr>
              <a:xfrm>
                <a:off x="1999365" y="4023280"/>
                <a:ext cx="175613" cy="1635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2B1AE03-75A0-6C46-9385-18A94E048B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3710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C7FA114-003A-5C4C-915A-65A4FABA57C0}"/>
                  </a:ext>
                </a:extLst>
              </p:cNvPr>
              <p:cNvCxnSpPr/>
              <p:nvPr/>
            </p:nvCxnSpPr>
            <p:spPr>
              <a:xfrm>
                <a:off x="2012236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DDB5AFE-678A-994C-BD72-81BEB5D33727}"/>
                  </a:ext>
                </a:extLst>
              </p:cNvPr>
              <p:cNvCxnSpPr/>
              <p:nvPr/>
            </p:nvCxnSpPr>
            <p:spPr>
              <a:xfrm>
                <a:off x="2107613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DC0C55F-EB90-D346-95C2-8719BFAC720D}"/>
                </a:ext>
              </a:extLst>
            </p:cNvPr>
            <p:cNvSpPr txBox="1"/>
            <p:nvPr/>
          </p:nvSpPr>
          <p:spPr>
            <a:xfrm>
              <a:off x="2615467" y="5566802"/>
              <a:ext cx="2993373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65536-131072 servers (16-32 servers per </a:t>
              </a:r>
              <a:r>
                <a:rPr lang="en-US" err="1"/>
                <a:t>ToR</a:t>
              </a:r>
              <a:r>
                <a:rPr lang="en-US"/>
                <a:t>)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182099B-DAE7-6D40-B86B-ECB103AFB4FC}"/>
                </a:ext>
              </a:extLst>
            </p:cNvPr>
            <p:cNvSpPr txBox="1"/>
            <p:nvPr/>
          </p:nvSpPr>
          <p:spPr>
            <a:xfrm>
              <a:off x="2683849" y="5097451"/>
              <a:ext cx="594077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err="1"/>
                <a:t>ToR</a:t>
              </a:r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5E21416-EF93-754D-98CC-C610FB85DABD}"/>
                </a:ext>
              </a:extLst>
            </p:cNvPr>
            <p:cNvSpPr txBox="1"/>
            <p:nvPr/>
          </p:nvSpPr>
          <p:spPr>
            <a:xfrm>
              <a:off x="4924472" y="4952579"/>
              <a:ext cx="1273700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16 x 16 uplinks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94D9954F-C355-3A43-8706-2D230FA13505}"/>
                </a:ext>
              </a:extLst>
            </p:cNvPr>
            <p:cNvCxnSpPr/>
            <p:nvPr/>
          </p:nvCxnSpPr>
          <p:spPr>
            <a:xfrm>
              <a:off x="3421665" y="5305078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2249BA8F-9F75-A547-8176-77FB3FEEE657}"/>
                </a:ext>
              </a:extLst>
            </p:cNvPr>
            <p:cNvCxnSpPr/>
            <p:nvPr/>
          </p:nvCxnSpPr>
          <p:spPr>
            <a:xfrm>
              <a:off x="3750912" y="530830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81C00D61-BF46-E743-B2F8-4E54ABB567B1}"/>
                </a:ext>
              </a:extLst>
            </p:cNvPr>
            <p:cNvCxnSpPr/>
            <p:nvPr/>
          </p:nvCxnSpPr>
          <p:spPr>
            <a:xfrm>
              <a:off x="4941883" y="530830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2AC0882A-E644-1849-A0ED-1BBB2727FF09}"/>
                </a:ext>
              </a:extLst>
            </p:cNvPr>
            <p:cNvGrpSpPr/>
            <p:nvPr/>
          </p:nvGrpSpPr>
          <p:grpSpPr>
            <a:xfrm rot="10800000">
              <a:off x="3260526" y="3031789"/>
              <a:ext cx="1690531" cy="401345"/>
              <a:chOff x="3260526" y="3058147"/>
              <a:chExt cx="1690531" cy="401345"/>
            </a:xfrm>
          </p:grpSpPr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46C49736-4BB3-3649-8AF5-AD84150BB4F7}"/>
                  </a:ext>
                </a:extLst>
              </p:cNvPr>
              <p:cNvSpPr/>
              <p:nvPr/>
            </p:nvSpPr>
            <p:spPr>
              <a:xfrm>
                <a:off x="3260526" y="3102898"/>
                <a:ext cx="175613" cy="163502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09997865-6E3C-4A45-A0C6-C8929F52571A}"/>
                  </a:ext>
                </a:extLst>
              </p:cNvPr>
              <p:cNvSpPr txBox="1"/>
              <p:nvPr/>
            </p:nvSpPr>
            <p:spPr>
              <a:xfrm rot="10800000">
                <a:off x="3935130" y="3058147"/>
                <a:ext cx="648262" cy="250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..4096..</a:t>
                </a:r>
              </a:p>
            </p:txBody>
          </p: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58491A85-DB43-E746-9CDD-20100734DF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24871" y="3266400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FA0BE181-440D-7C4E-BC10-1912EC01D40A}"/>
                  </a:ext>
                </a:extLst>
              </p:cNvPr>
              <p:cNvCxnSpPr/>
              <p:nvPr/>
            </p:nvCxnSpPr>
            <p:spPr>
              <a:xfrm>
                <a:off x="3273397" y="3266400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42975EEB-024C-E74F-9EFD-CD7BF7F0EDF4}"/>
                  </a:ext>
                </a:extLst>
              </p:cNvPr>
              <p:cNvCxnSpPr/>
              <p:nvPr/>
            </p:nvCxnSpPr>
            <p:spPr>
              <a:xfrm>
                <a:off x="3368774" y="3266400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FBE8B715-2723-D741-A6F6-862274278CCF}"/>
                  </a:ext>
                </a:extLst>
              </p:cNvPr>
              <p:cNvGrpSpPr/>
              <p:nvPr/>
            </p:nvGrpSpPr>
            <p:grpSpPr>
              <a:xfrm>
                <a:off x="3581229" y="3102898"/>
                <a:ext cx="175613" cy="356594"/>
                <a:chOff x="1999365" y="4023280"/>
                <a:chExt cx="175613" cy="356594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949B329F-112B-3D4D-9ADD-2AB5EAB08B62}"/>
                    </a:ext>
                  </a:extLst>
                </p:cNvPr>
                <p:cNvSpPr/>
                <p:nvPr/>
              </p:nvSpPr>
              <p:spPr>
                <a:xfrm>
                  <a:off x="1999365" y="4023280"/>
                  <a:ext cx="175613" cy="163502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BD9C4DAB-8CB9-8748-9854-FB9B5F81E6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63710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2A3D9785-5C35-8B48-A418-5CB5FFB83B13}"/>
                    </a:ext>
                  </a:extLst>
                </p:cNvPr>
                <p:cNvCxnSpPr/>
                <p:nvPr/>
              </p:nvCxnSpPr>
              <p:spPr>
                <a:xfrm>
                  <a:off x="2012236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FFE94D6A-1C42-744C-A025-F76F520C006A}"/>
                    </a:ext>
                  </a:extLst>
                </p:cNvPr>
                <p:cNvCxnSpPr/>
                <p:nvPr/>
              </p:nvCxnSpPr>
              <p:spPr>
                <a:xfrm>
                  <a:off x="2107613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F3F90D33-2B60-6F4C-81E6-D6F19FF25209}"/>
                  </a:ext>
                </a:extLst>
              </p:cNvPr>
              <p:cNvGrpSpPr/>
              <p:nvPr/>
            </p:nvGrpSpPr>
            <p:grpSpPr>
              <a:xfrm>
                <a:off x="4775444" y="3102898"/>
                <a:ext cx="175613" cy="356594"/>
                <a:chOff x="1999365" y="4023280"/>
                <a:chExt cx="175613" cy="356594"/>
              </a:xfrm>
            </p:grpSpPr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CCE2B0BB-8CD4-ED48-84D3-5C222F940426}"/>
                    </a:ext>
                  </a:extLst>
                </p:cNvPr>
                <p:cNvSpPr/>
                <p:nvPr/>
              </p:nvSpPr>
              <p:spPr>
                <a:xfrm>
                  <a:off x="1999365" y="4023280"/>
                  <a:ext cx="175613" cy="163502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D46E2031-4584-B448-820B-D3F2C0948B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63710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81340196-E510-C143-994F-319E06DC32FD}"/>
                    </a:ext>
                  </a:extLst>
                </p:cNvPr>
                <p:cNvCxnSpPr/>
                <p:nvPr/>
              </p:nvCxnSpPr>
              <p:spPr>
                <a:xfrm>
                  <a:off x="2012236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24E49C18-F945-5B4E-833A-823F6899D0CB}"/>
                    </a:ext>
                  </a:extLst>
                </p:cNvPr>
                <p:cNvCxnSpPr/>
                <p:nvPr/>
              </p:nvCxnSpPr>
              <p:spPr>
                <a:xfrm>
                  <a:off x="2107613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6FDA628C-B4F1-194D-8A33-D9C4E5D2CE50}"/>
                  </a:ext>
                </a:extLst>
              </p:cNvPr>
              <p:cNvCxnSpPr/>
              <p:nvPr/>
            </p:nvCxnSpPr>
            <p:spPr>
              <a:xfrm>
                <a:off x="3411915" y="3263173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958CE618-4AC1-AD42-BF32-2F3CB65D03E0}"/>
                  </a:ext>
                </a:extLst>
              </p:cNvPr>
              <p:cNvCxnSpPr/>
              <p:nvPr/>
            </p:nvCxnSpPr>
            <p:spPr>
              <a:xfrm>
                <a:off x="3741162" y="3266400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1D6DF74D-2302-C349-87D6-C3446C8FE889}"/>
                  </a:ext>
                </a:extLst>
              </p:cNvPr>
              <p:cNvCxnSpPr/>
              <p:nvPr/>
            </p:nvCxnSpPr>
            <p:spPr>
              <a:xfrm>
                <a:off x="4932133" y="3266400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4779F1FA-B09A-E246-B260-988700EA1007}"/>
                </a:ext>
              </a:extLst>
            </p:cNvPr>
            <p:cNvGrpSpPr/>
            <p:nvPr/>
          </p:nvGrpSpPr>
          <p:grpSpPr>
            <a:xfrm rot="10800000">
              <a:off x="3348332" y="3388383"/>
              <a:ext cx="1514918" cy="806975"/>
              <a:chOff x="3294413" y="4352935"/>
              <a:chExt cx="1514918" cy="806975"/>
            </a:xfrm>
          </p:grpSpPr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6403E653-8836-2A4E-8378-3C9A4D8383FE}"/>
                  </a:ext>
                </a:extLst>
              </p:cNvPr>
              <p:cNvCxnSpPr>
                <a:cxnSpLocks/>
                <a:stCxn id="156" idx="0"/>
              </p:cNvCxnSpPr>
              <p:nvPr/>
            </p:nvCxnSpPr>
            <p:spPr>
              <a:xfrm rot="10800000" flipH="1">
                <a:off x="3294413" y="4358860"/>
                <a:ext cx="304412" cy="801050"/>
              </a:xfrm>
              <a:prstGeom prst="line">
                <a:avLst/>
              </a:prstGeom>
              <a:ln w="25400" cmpd="sng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DD1EC163-7A0E-174F-9778-DEF471BE983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3300909" y="4358592"/>
                <a:ext cx="1003268" cy="778601"/>
              </a:xfrm>
              <a:prstGeom prst="line">
                <a:avLst/>
              </a:prstGeom>
              <a:ln w="25400" cmpd="sng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2982C108-D830-8C41-8BFD-667A2E2D90B4}"/>
                  </a:ext>
                </a:extLst>
              </p:cNvPr>
              <p:cNvCxnSpPr>
                <a:cxnSpLocks/>
                <a:stCxn id="156" idx="0"/>
              </p:cNvCxnSpPr>
              <p:nvPr/>
            </p:nvCxnSpPr>
            <p:spPr>
              <a:xfrm rot="10800000" flipH="1">
                <a:off x="3294413" y="4358860"/>
                <a:ext cx="1251108" cy="801050"/>
              </a:xfrm>
              <a:prstGeom prst="line">
                <a:avLst/>
              </a:prstGeom>
              <a:ln w="25400" cmpd="sng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6A91D3A8-F0CD-4A47-9C92-3C278A3E1744}"/>
                  </a:ext>
                </a:extLst>
              </p:cNvPr>
              <p:cNvCxnSpPr>
                <a:cxnSpLocks/>
                <a:stCxn id="162" idx="0"/>
              </p:cNvCxnSpPr>
              <p:nvPr/>
            </p:nvCxnSpPr>
            <p:spPr>
              <a:xfrm rot="10800000">
                <a:off x="3598826" y="4358860"/>
                <a:ext cx="16290" cy="801050"/>
              </a:xfrm>
              <a:prstGeom prst="line">
                <a:avLst/>
              </a:prstGeom>
              <a:ln w="25400" cmpd="sng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DC764060-C677-DC42-BA0D-0CBBBF46EC37}"/>
                  </a:ext>
                </a:extLst>
              </p:cNvPr>
              <p:cNvCxnSpPr>
                <a:cxnSpLocks/>
                <a:stCxn id="162" idx="0"/>
                <a:endCxn id="7" idx="0"/>
              </p:cNvCxnSpPr>
              <p:nvPr/>
            </p:nvCxnSpPr>
            <p:spPr>
              <a:xfrm rot="10800000" flipH="1">
                <a:off x="3615116" y="4352935"/>
                <a:ext cx="709570" cy="806975"/>
              </a:xfrm>
              <a:prstGeom prst="line">
                <a:avLst/>
              </a:prstGeom>
              <a:ln w="25400" cmpd="sng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BF400D33-E5E0-7847-A959-E974D11F76EF}"/>
                  </a:ext>
                </a:extLst>
              </p:cNvPr>
              <p:cNvCxnSpPr>
                <a:cxnSpLocks/>
                <a:stCxn id="162" idx="0"/>
                <a:endCxn id="6" idx="0"/>
              </p:cNvCxnSpPr>
              <p:nvPr/>
            </p:nvCxnSpPr>
            <p:spPr>
              <a:xfrm rot="10800000" flipH="1">
                <a:off x="3615116" y="4352935"/>
                <a:ext cx="943721" cy="806975"/>
              </a:xfrm>
              <a:prstGeom prst="line">
                <a:avLst/>
              </a:prstGeom>
              <a:ln w="25400" cmpd="sng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1DA6FA50-88F4-AD4C-9961-7D0662B06B69}"/>
                  </a:ext>
                </a:extLst>
              </p:cNvPr>
              <p:cNvCxnSpPr>
                <a:cxnSpLocks/>
                <a:stCxn id="167" idx="0"/>
                <a:endCxn id="7" idx="0"/>
              </p:cNvCxnSpPr>
              <p:nvPr/>
            </p:nvCxnSpPr>
            <p:spPr>
              <a:xfrm rot="10800000">
                <a:off x="4324686" y="4352935"/>
                <a:ext cx="484645" cy="806975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1002E92A-B3D3-A14D-9651-0DBE2F748E8A}"/>
                  </a:ext>
                </a:extLst>
              </p:cNvPr>
              <p:cNvCxnSpPr>
                <a:cxnSpLocks/>
                <a:stCxn id="167" idx="0"/>
                <a:endCxn id="8" idx="0"/>
              </p:cNvCxnSpPr>
              <p:nvPr/>
            </p:nvCxnSpPr>
            <p:spPr>
              <a:xfrm rot="10800000">
                <a:off x="3612141" y="4352935"/>
                <a:ext cx="1197190" cy="806975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BBE5622B-CAAA-5E46-911C-DF23D42E76C8}"/>
                  </a:ext>
                </a:extLst>
              </p:cNvPr>
              <p:cNvCxnSpPr>
                <a:cxnSpLocks/>
                <a:stCxn id="167" idx="0"/>
                <a:endCxn id="6" idx="0"/>
              </p:cNvCxnSpPr>
              <p:nvPr/>
            </p:nvCxnSpPr>
            <p:spPr>
              <a:xfrm rot="10800000">
                <a:off x="4558837" y="4352935"/>
                <a:ext cx="250494" cy="806975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A9667A11-982C-1649-ABF0-6AD5DC2E5B51}"/>
                </a:ext>
              </a:extLst>
            </p:cNvPr>
            <p:cNvSpPr txBox="1"/>
            <p:nvPr/>
          </p:nvSpPr>
          <p:spPr>
            <a:xfrm>
              <a:off x="2681734" y="3182493"/>
              <a:ext cx="594077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err="1"/>
                <a:t>ToR</a:t>
              </a:r>
              <a:endParaRPr lang="en-US"/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41AD084E-4DC3-0948-A7CB-167EFA08B585}"/>
                </a:ext>
              </a:extLst>
            </p:cNvPr>
            <p:cNvSpPr txBox="1"/>
            <p:nvPr/>
          </p:nvSpPr>
          <p:spPr>
            <a:xfrm>
              <a:off x="4893441" y="3391471"/>
              <a:ext cx="1786327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16 x 16 downlinks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E295A05B-AE18-9D4A-9058-C31BC1C6B356}"/>
              </a:ext>
            </a:extLst>
          </p:cNvPr>
          <p:cNvSpPr txBox="1"/>
          <p:nvPr/>
        </p:nvSpPr>
        <p:spPr>
          <a:xfrm>
            <a:off x="3272589" y="6556088"/>
            <a:ext cx="8919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1200"/>
              <a:t>*Calculation depends on </a:t>
            </a:r>
            <a:r>
              <a:rPr lang="en-US" sz="1200" err="1"/>
              <a:t>ToR</a:t>
            </a:r>
            <a:r>
              <a:rPr lang="en-US" sz="1200"/>
              <a:t> hardware design</a:t>
            </a:r>
          </a:p>
        </p:txBody>
      </p:sp>
    </p:spTree>
    <p:extLst>
      <p:ext uri="{BB962C8B-B14F-4D97-AF65-F5344CB8AC3E}">
        <p14:creationId xmlns:p14="http://schemas.microsoft.com/office/powerpoint/2010/main" val="805383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F309-A329-4D49-AC5E-E8650C2EB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Sirius: Connecting </a:t>
            </a:r>
            <a:r>
              <a:rPr lang="en-US" err="1"/>
              <a:t>ToRs</a:t>
            </a:r>
            <a:r>
              <a:rPr lang="en-US"/>
              <a:t> with optics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B82D4-5A01-A547-8153-19D1DFA8B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49695"/>
            <a:ext cx="4625860" cy="4837556"/>
          </a:xfrm>
        </p:spPr>
        <p:txBody>
          <a:bodyPr>
            <a:normAutofit/>
          </a:bodyPr>
          <a:lstStyle/>
          <a:p>
            <a:r>
              <a:rPr lang="en-US" sz="2200">
                <a:sym typeface="Wingdings" pitchFamily="2" charset="2"/>
              </a:rPr>
              <a:t>Exercise parameters</a:t>
            </a:r>
          </a:p>
          <a:p>
            <a:pPr lvl="1"/>
            <a:r>
              <a:rPr lang="en-US" sz="1800"/>
              <a:t>64 port 800Gbps </a:t>
            </a:r>
            <a:r>
              <a:rPr lang="en-US" sz="1800" err="1"/>
              <a:t>ToR</a:t>
            </a:r>
            <a:r>
              <a:rPr lang="en-US" sz="1800"/>
              <a:t> switches</a:t>
            </a:r>
          </a:p>
          <a:p>
            <a:pPr lvl="1"/>
            <a:r>
              <a:rPr lang="en-US" sz="1800"/>
              <a:t>576B cells/packets</a:t>
            </a:r>
          </a:p>
          <a:p>
            <a:pPr lvl="1"/>
            <a:r>
              <a:rPr lang="en-US" sz="1800"/>
              <a:t>Switching time 1ns</a:t>
            </a:r>
          </a:p>
          <a:p>
            <a:pPr lvl="1"/>
            <a:r>
              <a:rPr lang="en-US" sz="1800">
                <a:solidFill>
                  <a:schemeClr val="accent1"/>
                </a:solidFill>
              </a:rPr>
              <a:t>100ns FEC</a:t>
            </a:r>
          </a:p>
          <a:p>
            <a:r>
              <a:rPr lang="en-US" sz="2200"/>
              <a:t>Buffering</a:t>
            </a:r>
            <a:r>
              <a:rPr lang="en-US" sz="1800"/>
              <a:t>: </a:t>
            </a:r>
            <a:r>
              <a:rPr lang="en-US" sz="2200" b="1"/>
              <a:t>How much receive buffering do you need at intermediate </a:t>
            </a:r>
            <a:r>
              <a:rPr lang="en-US" sz="2200" b="1" err="1"/>
              <a:t>ToRs</a:t>
            </a:r>
            <a:r>
              <a:rPr lang="en-US" sz="1800" b="1"/>
              <a:t>?*</a:t>
            </a:r>
          </a:p>
          <a:p>
            <a:pPr lvl="1"/>
            <a:r>
              <a:rPr lang="en-US" sz="2100"/>
              <a:t>Total time to receive 16 576B packets from 16 ports</a:t>
            </a:r>
          </a:p>
          <a:p>
            <a:pPr lvl="1"/>
            <a:r>
              <a:rPr lang="en-US" sz="2100">
                <a:sym typeface="Wingdings" pitchFamily="2" charset="2"/>
              </a:rPr>
              <a:t>Number of packets received in that time</a:t>
            </a:r>
          </a:p>
          <a:p>
            <a:pPr lvl="1"/>
            <a:r>
              <a:rPr lang="en-US" sz="2100"/>
              <a:t>Amount of buffering needed to absorb 10us of that delay</a:t>
            </a:r>
          </a:p>
          <a:p>
            <a:endParaRPr lang="en-US" sz="2400"/>
          </a:p>
          <a:p>
            <a:endParaRPr lang="en-US" sz="2400"/>
          </a:p>
          <a:p>
            <a:pPr lvl="1"/>
            <a:endParaRPr lang="en-US" sz="1800">
              <a:sym typeface="Wingdings" pitchFamily="2" charset="2"/>
            </a:endParaRPr>
          </a:p>
          <a:p>
            <a:pPr lvl="1"/>
            <a:endParaRPr lang="en-US" sz="1800">
              <a:sym typeface="Wingdings" pitchFamily="2" charset="2"/>
            </a:endParaRPr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CCC3DFA2-AD37-7E45-8E57-47DE3283A6AF}"/>
              </a:ext>
            </a:extLst>
          </p:cNvPr>
          <p:cNvGrpSpPr/>
          <p:nvPr/>
        </p:nvGrpSpPr>
        <p:grpSpPr>
          <a:xfrm>
            <a:off x="6507982" y="1986575"/>
            <a:ext cx="6445344" cy="4104788"/>
            <a:chOff x="2615467" y="3031789"/>
            <a:chExt cx="4064301" cy="278565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DB2488D-C48A-7542-817F-4D5319AE37EF}"/>
                </a:ext>
              </a:extLst>
            </p:cNvPr>
            <p:cNvSpPr txBox="1"/>
            <p:nvPr/>
          </p:nvSpPr>
          <p:spPr>
            <a:xfrm>
              <a:off x="2786700" y="4146068"/>
              <a:ext cx="1032677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Gratings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225AE16-5357-BB46-B4B4-52FA6F821FC9}"/>
                </a:ext>
              </a:extLst>
            </p:cNvPr>
            <p:cNvSpPr/>
            <p:nvPr/>
          </p:nvSpPr>
          <p:spPr>
            <a:xfrm>
              <a:off x="3270276" y="5144803"/>
              <a:ext cx="175613" cy="163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89820E-68DA-9F4D-AEDD-3AC495D4AA92}"/>
                </a:ext>
              </a:extLst>
            </p:cNvPr>
            <p:cNvSpPr/>
            <p:nvPr/>
          </p:nvSpPr>
          <p:spPr>
            <a:xfrm>
              <a:off x="3511019" y="4195358"/>
              <a:ext cx="175613" cy="16350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9706C0F-FF04-FF49-9864-D12D4B2B3D05}"/>
                </a:ext>
              </a:extLst>
            </p:cNvPr>
            <p:cNvSpPr/>
            <p:nvPr/>
          </p:nvSpPr>
          <p:spPr>
            <a:xfrm>
              <a:off x="3745170" y="4195358"/>
              <a:ext cx="175613" cy="16350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5CD79C-CAC6-1D4A-99CB-FC11F14138E9}"/>
                </a:ext>
              </a:extLst>
            </p:cNvPr>
            <p:cNvSpPr/>
            <p:nvPr/>
          </p:nvSpPr>
          <p:spPr>
            <a:xfrm>
              <a:off x="4457715" y="4195358"/>
              <a:ext cx="175613" cy="16350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BE19615-34D3-0140-9D22-CDB9DC04CACC}"/>
                </a:ext>
              </a:extLst>
            </p:cNvPr>
            <p:cNvSpPr txBox="1"/>
            <p:nvPr/>
          </p:nvSpPr>
          <p:spPr>
            <a:xfrm>
              <a:off x="3975280" y="4138609"/>
              <a:ext cx="510691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..16..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9E9E219-18F3-6E40-9E94-0186B6238593}"/>
                </a:ext>
              </a:extLst>
            </p:cNvPr>
            <p:cNvSpPr txBox="1"/>
            <p:nvPr/>
          </p:nvSpPr>
          <p:spPr>
            <a:xfrm>
              <a:off x="3875453" y="5112829"/>
              <a:ext cx="718110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..4096..</a:t>
              </a:r>
            </a:p>
          </p:txBody>
        </p: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7CA0C812-17BA-514D-886F-324A3CE49793}"/>
                </a:ext>
              </a:extLst>
            </p:cNvPr>
            <p:cNvGrpSpPr/>
            <p:nvPr/>
          </p:nvGrpSpPr>
          <p:grpSpPr>
            <a:xfrm>
              <a:off x="3358083" y="4358860"/>
              <a:ext cx="1514918" cy="785943"/>
              <a:chOff x="3358083" y="4358860"/>
              <a:chExt cx="1514918" cy="785943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1AD1E21-54F5-4B4D-BE73-CB013F0517F1}"/>
                  </a:ext>
                </a:extLst>
              </p:cNvPr>
              <p:cNvCxnSpPr>
                <a:cxnSpLocks/>
                <a:stCxn id="5" idx="0"/>
                <a:endCxn id="6" idx="2"/>
              </p:cNvCxnSpPr>
              <p:nvPr/>
            </p:nvCxnSpPr>
            <p:spPr>
              <a:xfrm flipV="1">
                <a:off x="3358083" y="4358860"/>
                <a:ext cx="240743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833E851-485C-0A46-A436-224BE71BB040}"/>
                  </a:ext>
                </a:extLst>
              </p:cNvPr>
              <p:cNvCxnSpPr>
                <a:cxnSpLocks/>
                <a:stCxn id="5" idx="0"/>
                <a:endCxn id="7" idx="2"/>
              </p:cNvCxnSpPr>
              <p:nvPr/>
            </p:nvCxnSpPr>
            <p:spPr>
              <a:xfrm flipV="1">
                <a:off x="3358083" y="4358860"/>
                <a:ext cx="474894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38DD290-3AC5-1E45-9112-3AD418455386}"/>
                  </a:ext>
                </a:extLst>
              </p:cNvPr>
              <p:cNvCxnSpPr>
                <a:cxnSpLocks/>
                <a:stCxn id="5" idx="0"/>
                <a:endCxn id="8" idx="2"/>
              </p:cNvCxnSpPr>
              <p:nvPr/>
            </p:nvCxnSpPr>
            <p:spPr>
              <a:xfrm flipV="1">
                <a:off x="3358083" y="4358860"/>
                <a:ext cx="1187439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087785B-A21B-3D47-9E87-A424AA936930}"/>
                  </a:ext>
                </a:extLst>
              </p:cNvPr>
              <p:cNvCxnSpPr>
                <a:cxnSpLocks/>
                <a:stCxn id="24" idx="0"/>
                <a:endCxn id="6" idx="2"/>
              </p:cNvCxnSpPr>
              <p:nvPr/>
            </p:nvCxnSpPr>
            <p:spPr>
              <a:xfrm flipH="1" flipV="1">
                <a:off x="3598826" y="4358860"/>
                <a:ext cx="79960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842BA94-AE3A-CD4F-8102-408748C64A80}"/>
                  </a:ext>
                </a:extLst>
              </p:cNvPr>
              <p:cNvCxnSpPr>
                <a:cxnSpLocks/>
                <a:stCxn id="24" idx="0"/>
                <a:endCxn id="7" idx="2"/>
              </p:cNvCxnSpPr>
              <p:nvPr/>
            </p:nvCxnSpPr>
            <p:spPr>
              <a:xfrm flipV="1">
                <a:off x="3678786" y="4358860"/>
                <a:ext cx="154191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2CF5CFB1-B08D-6B4A-810B-A31D86E8A276}"/>
                  </a:ext>
                </a:extLst>
              </p:cNvPr>
              <p:cNvCxnSpPr>
                <a:cxnSpLocks/>
                <a:stCxn id="24" idx="0"/>
                <a:endCxn id="8" idx="2"/>
              </p:cNvCxnSpPr>
              <p:nvPr/>
            </p:nvCxnSpPr>
            <p:spPr>
              <a:xfrm flipV="1">
                <a:off x="3678786" y="4358860"/>
                <a:ext cx="866736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7BC05AA-932E-7549-BED1-EA22C79B315A}"/>
                  </a:ext>
                </a:extLst>
              </p:cNvPr>
              <p:cNvCxnSpPr>
                <a:cxnSpLocks/>
                <a:stCxn id="29" idx="0"/>
                <a:endCxn id="6" idx="2"/>
              </p:cNvCxnSpPr>
              <p:nvPr/>
            </p:nvCxnSpPr>
            <p:spPr>
              <a:xfrm flipH="1" flipV="1">
                <a:off x="3598826" y="4358860"/>
                <a:ext cx="1274175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2BB36EE-212F-C84D-A7B1-617804B14053}"/>
                  </a:ext>
                </a:extLst>
              </p:cNvPr>
              <p:cNvCxnSpPr>
                <a:cxnSpLocks/>
                <a:stCxn id="29" idx="0"/>
                <a:endCxn id="7" idx="2"/>
              </p:cNvCxnSpPr>
              <p:nvPr/>
            </p:nvCxnSpPr>
            <p:spPr>
              <a:xfrm flipH="1" flipV="1">
                <a:off x="3832977" y="4358860"/>
                <a:ext cx="1040024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CD8330C-0331-CE4D-BC19-64B7EBE41C06}"/>
                  </a:ext>
                </a:extLst>
              </p:cNvPr>
              <p:cNvCxnSpPr>
                <a:cxnSpLocks/>
                <a:stCxn id="29" idx="0"/>
                <a:endCxn id="8" idx="2"/>
              </p:cNvCxnSpPr>
              <p:nvPr/>
            </p:nvCxnSpPr>
            <p:spPr>
              <a:xfrm flipH="1" flipV="1">
                <a:off x="4545522" y="4358860"/>
                <a:ext cx="327479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59DA5BB-7E82-214E-B3A7-E60101CB2CF7}"/>
                </a:ext>
              </a:extLst>
            </p:cNvPr>
            <p:cNvCxnSpPr>
              <a:cxnSpLocks/>
            </p:cNvCxnSpPr>
            <p:nvPr/>
          </p:nvCxnSpPr>
          <p:spPr>
            <a:xfrm>
              <a:off x="3334621" y="530830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6902BCD-ABD9-7448-8F14-A6066F3E6612}"/>
                </a:ext>
              </a:extLst>
            </p:cNvPr>
            <p:cNvCxnSpPr/>
            <p:nvPr/>
          </p:nvCxnSpPr>
          <p:spPr>
            <a:xfrm>
              <a:off x="3283147" y="530830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DDB1E5D-2D03-E24E-A2A8-D02889D7FED9}"/>
                </a:ext>
              </a:extLst>
            </p:cNvPr>
            <p:cNvCxnSpPr/>
            <p:nvPr/>
          </p:nvCxnSpPr>
          <p:spPr>
            <a:xfrm>
              <a:off x="3378524" y="530830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4EF6BF0-C441-564D-8163-5807CF146306}"/>
                </a:ext>
              </a:extLst>
            </p:cNvPr>
            <p:cNvGrpSpPr/>
            <p:nvPr/>
          </p:nvGrpSpPr>
          <p:grpSpPr>
            <a:xfrm>
              <a:off x="3590979" y="5144803"/>
              <a:ext cx="175613" cy="356594"/>
              <a:chOff x="1999365" y="4023280"/>
              <a:chExt cx="175613" cy="356594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45E9026-83CC-FC48-8F74-7621592A16EB}"/>
                  </a:ext>
                </a:extLst>
              </p:cNvPr>
              <p:cNvSpPr/>
              <p:nvPr/>
            </p:nvSpPr>
            <p:spPr>
              <a:xfrm>
                <a:off x="1999365" y="4023280"/>
                <a:ext cx="175613" cy="1635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129B5FA-C7A4-DC46-B302-57DB7D573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3710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BE10CDE-9132-FB49-897A-1EA3674A6ABF}"/>
                  </a:ext>
                </a:extLst>
              </p:cNvPr>
              <p:cNvCxnSpPr/>
              <p:nvPr/>
            </p:nvCxnSpPr>
            <p:spPr>
              <a:xfrm>
                <a:off x="2012236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96919ED-3C2D-084B-8985-A4C3D84E2AF5}"/>
                  </a:ext>
                </a:extLst>
              </p:cNvPr>
              <p:cNvCxnSpPr/>
              <p:nvPr/>
            </p:nvCxnSpPr>
            <p:spPr>
              <a:xfrm>
                <a:off x="2107613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F7DBDBF-A20B-664F-81D7-910FA7AA066A}"/>
                </a:ext>
              </a:extLst>
            </p:cNvPr>
            <p:cNvGrpSpPr/>
            <p:nvPr/>
          </p:nvGrpSpPr>
          <p:grpSpPr>
            <a:xfrm>
              <a:off x="4785194" y="5144803"/>
              <a:ext cx="175613" cy="356594"/>
              <a:chOff x="1999365" y="4023280"/>
              <a:chExt cx="175613" cy="356594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B8F064-38BA-DB44-B23E-51A97B07988F}"/>
                  </a:ext>
                </a:extLst>
              </p:cNvPr>
              <p:cNvSpPr/>
              <p:nvPr/>
            </p:nvSpPr>
            <p:spPr>
              <a:xfrm>
                <a:off x="1999365" y="4023280"/>
                <a:ext cx="175613" cy="1635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2B1AE03-75A0-6C46-9385-18A94E048B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3710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C7FA114-003A-5C4C-915A-65A4FABA57C0}"/>
                  </a:ext>
                </a:extLst>
              </p:cNvPr>
              <p:cNvCxnSpPr/>
              <p:nvPr/>
            </p:nvCxnSpPr>
            <p:spPr>
              <a:xfrm>
                <a:off x="2012236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DDB5AFE-678A-994C-BD72-81BEB5D33727}"/>
                  </a:ext>
                </a:extLst>
              </p:cNvPr>
              <p:cNvCxnSpPr/>
              <p:nvPr/>
            </p:nvCxnSpPr>
            <p:spPr>
              <a:xfrm>
                <a:off x="2107613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DC0C55F-EB90-D346-95C2-8719BFAC720D}"/>
                </a:ext>
              </a:extLst>
            </p:cNvPr>
            <p:cNvSpPr txBox="1"/>
            <p:nvPr/>
          </p:nvSpPr>
          <p:spPr>
            <a:xfrm>
              <a:off x="2615467" y="5566802"/>
              <a:ext cx="2993373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65536-131072 servers (16-32 servers per </a:t>
              </a:r>
              <a:r>
                <a:rPr lang="en-US" err="1"/>
                <a:t>ToR</a:t>
              </a:r>
              <a:r>
                <a:rPr lang="en-US"/>
                <a:t>)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182099B-DAE7-6D40-B86B-ECB103AFB4FC}"/>
                </a:ext>
              </a:extLst>
            </p:cNvPr>
            <p:cNvSpPr txBox="1"/>
            <p:nvPr/>
          </p:nvSpPr>
          <p:spPr>
            <a:xfrm>
              <a:off x="2683849" y="5097451"/>
              <a:ext cx="594077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err="1"/>
                <a:t>ToR</a:t>
              </a:r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5E21416-EF93-754D-98CC-C610FB85DABD}"/>
                </a:ext>
              </a:extLst>
            </p:cNvPr>
            <p:cNvSpPr txBox="1"/>
            <p:nvPr/>
          </p:nvSpPr>
          <p:spPr>
            <a:xfrm>
              <a:off x="4924472" y="4952579"/>
              <a:ext cx="1273700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16 x 16 uplinks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94D9954F-C355-3A43-8706-2D230FA13505}"/>
                </a:ext>
              </a:extLst>
            </p:cNvPr>
            <p:cNvCxnSpPr/>
            <p:nvPr/>
          </p:nvCxnSpPr>
          <p:spPr>
            <a:xfrm>
              <a:off x="3421665" y="5305078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2249BA8F-9F75-A547-8176-77FB3FEEE657}"/>
                </a:ext>
              </a:extLst>
            </p:cNvPr>
            <p:cNvCxnSpPr/>
            <p:nvPr/>
          </p:nvCxnSpPr>
          <p:spPr>
            <a:xfrm>
              <a:off x="3750912" y="530830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81C00D61-BF46-E743-B2F8-4E54ABB567B1}"/>
                </a:ext>
              </a:extLst>
            </p:cNvPr>
            <p:cNvCxnSpPr/>
            <p:nvPr/>
          </p:nvCxnSpPr>
          <p:spPr>
            <a:xfrm>
              <a:off x="4941883" y="530830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2AC0882A-E644-1849-A0ED-1BBB2727FF09}"/>
                </a:ext>
              </a:extLst>
            </p:cNvPr>
            <p:cNvGrpSpPr/>
            <p:nvPr/>
          </p:nvGrpSpPr>
          <p:grpSpPr>
            <a:xfrm rot="10800000">
              <a:off x="3260526" y="3031789"/>
              <a:ext cx="1690531" cy="401345"/>
              <a:chOff x="3260526" y="3058147"/>
              <a:chExt cx="1690531" cy="401345"/>
            </a:xfrm>
          </p:grpSpPr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46C49736-4BB3-3649-8AF5-AD84150BB4F7}"/>
                  </a:ext>
                </a:extLst>
              </p:cNvPr>
              <p:cNvSpPr/>
              <p:nvPr/>
            </p:nvSpPr>
            <p:spPr>
              <a:xfrm>
                <a:off x="3260526" y="3102898"/>
                <a:ext cx="175613" cy="163502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09997865-6E3C-4A45-A0C6-C8929F52571A}"/>
                  </a:ext>
                </a:extLst>
              </p:cNvPr>
              <p:cNvSpPr txBox="1"/>
              <p:nvPr/>
            </p:nvSpPr>
            <p:spPr>
              <a:xfrm rot="10800000">
                <a:off x="3935130" y="3058147"/>
                <a:ext cx="648262" cy="250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..4096..</a:t>
                </a:r>
              </a:p>
            </p:txBody>
          </p: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58491A85-DB43-E746-9CDD-20100734DF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24871" y="3266400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FA0BE181-440D-7C4E-BC10-1912EC01D40A}"/>
                  </a:ext>
                </a:extLst>
              </p:cNvPr>
              <p:cNvCxnSpPr/>
              <p:nvPr/>
            </p:nvCxnSpPr>
            <p:spPr>
              <a:xfrm>
                <a:off x="3273397" y="3266400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42975EEB-024C-E74F-9EFD-CD7BF7F0EDF4}"/>
                  </a:ext>
                </a:extLst>
              </p:cNvPr>
              <p:cNvCxnSpPr/>
              <p:nvPr/>
            </p:nvCxnSpPr>
            <p:spPr>
              <a:xfrm>
                <a:off x="3368774" y="3266400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FBE8B715-2723-D741-A6F6-862274278CCF}"/>
                  </a:ext>
                </a:extLst>
              </p:cNvPr>
              <p:cNvGrpSpPr/>
              <p:nvPr/>
            </p:nvGrpSpPr>
            <p:grpSpPr>
              <a:xfrm>
                <a:off x="3581229" y="3102898"/>
                <a:ext cx="175613" cy="356594"/>
                <a:chOff x="1999365" y="4023280"/>
                <a:chExt cx="175613" cy="356594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949B329F-112B-3D4D-9ADD-2AB5EAB08B62}"/>
                    </a:ext>
                  </a:extLst>
                </p:cNvPr>
                <p:cNvSpPr/>
                <p:nvPr/>
              </p:nvSpPr>
              <p:spPr>
                <a:xfrm>
                  <a:off x="1999365" y="4023280"/>
                  <a:ext cx="175613" cy="163502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BD9C4DAB-8CB9-8748-9854-FB9B5F81E6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63710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2A3D9785-5C35-8B48-A418-5CB5FFB83B13}"/>
                    </a:ext>
                  </a:extLst>
                </p:cNvPr>
                <p:cNvCxnSpPr/>
                <p:nvPr/>
              </p:nvCxnSpPr>
              <p:spPr>
                <a:xfrm>
                  <a:off x="2012236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FFE94D6A-1C42-744C-A025-F76F520C006A}"/>
                    </a:ext>
                  </a:extLst>
                </p:cNvPr>
                <p:cNvCxnSpPr/>
                <p:nvPr/>
              </p:nvCxnSpPr>
              <p:spPr>
                <a:xfrm>
                  <a:off x="2107613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F3F90D33-2B60-6F4C-81E6-D6F19FF25209}"/>
                  </a:ext>
                </a:extLst>
              </p:cNvPr>
              <p:cNvGrpSpPr/>
              <p:nvPr/>
            </p:nvGrpSpPr>
            <p:grpSpPr>
              <a:xfrm>
                <a:off x="4775444" y="3102898"/>
                <a:ext cx="175613" cy="356594"/>
                <a:chOff x="1999365" y="4023280"/>
                <a:chExt cx="175613" cy="356594"/>
              </a:xfrm>
            </p:grpSpPr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CCE2B0BB-8CD4-ED48-84D3-5C222F940426}"/>
                    </a:ext>
                  </a:extLst>
                </p:cNvPr>
                <p:cNvSpPr/>
                <p:nvPr/>
              </p:nvSpPr>
              <p:spPr>
                <a:xfrm>
                  <a:off x="1999365" y="4023280"/>
                  <a:ext cx="175613" cy="163502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D46E2031-4584-B448-820B-D3F2C0948B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63710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81340196-E510-C143-994F-319E06DC32FD}"/>
                    </a:ext>
                  </a:extLst>
                </p:cNvPr>
                <p:cNvCxnSpPr/>
                <p:nvPr/>
              </p:nvCxnSpPr>
              <p:spPr>
                <a:xfrm>
                  <a:off x="2012236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24E49C18-F945-5B4E-833A-823F6899D0CB}"/>
                    </a:ext>
                  </a:extLst>
                </p:cNvPr>
                <p:cNvCxnSpPr/>
                <p:nvPr/>
              </p:nvCxnSpPr>
              <p:spPr>
                <a:xfrm>
                  <a:off x="2107613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6FDA628C-B4F1-194D-8A33-D9C4E5D2CE50}"/>
                  </a:ext>
                </a:extLst>
              </p:cNvPr>
              <p:cNvCxnSpPr/>
              <p:nvPr/>
            </p:nvCxnSpPr>
            <p:spPr>
              <a:xfrm>
                <a:off x="3411915" y="3263173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958CE618-4AC1-AD42-BF32-2F3CB65D03E0}"/>
                  </a:ext>
                </a:extLst>
              </p:cNvPr>
              <p:cNvCxnSpPr/>
              <p:nvPr/>
            </p:nvCxnSpPr>
            <p:spPr>
              <a:xfrm>
                <a:off x="3741162" y="3266400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1D6DF74D-2302-C349-87D6-C3446C8FE889}"/>
                  </a:ext>
                </a:extLst>
              </p:cNvPr>
              <p:cNvCxnSpPr/>
              <p:nvPr/>
            </p:nvCxnSpPr>
            <p:spPr>
              <a:xfrm>
                <a:off x="4932133" y="3266400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4779F1FA-B09A-E246-B260-988700EA1007}"/>
                </a:ext>
              </a:extLst>
            </p:cNvPr>
            <p:cNvGrpSpPr/>
            <p:nvPr/>
          </p:nvGrpSpPr>
          <p:grpSpPr>
            <a:xfrm rot="10800000">
              <a:off x="3348332" y="3388383"/>
              <a:ext cx="1514918" cy="806975"/>
              <a:chOff x="3294413" y="4352935"/>
              <a:chExt cx="1514918" cy="806975"/>
            </a:xfrm>
          </p:grpSpPr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6403E653-8836-2A4E-8378-3C9A4D8383FE}"/>
                  </a:ext>
                </a:extLst>
              </p:cNvPr>
              <p:cNvCxnSpPr>
                <a:cxnSpLocks/>
                <a:stCxn id="156" idx="0"/>
              </p:cNvCxnSpPr>
              <p:nvPr/>
            </p:nvCxnSpPr>
            <p:spPr>
              <a:xfrm rot="10800000" flipH="1">
                <a:off x="3294413" y="4358860"/>
                <a:ext cx="304412" cy="801050"/>
              </a:xfrm>
              <a:prstGeom prst="line">
                <a:avLst/>
              </a:prstGeom>
              <a:ln w="25400" cmpd="sng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DD1EC163-7A0E-174F-9778-DEF471BE983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3300909" y="4358592"/>
                <a:ext cx="1003268" cy="778601"/>
              </a:xfrm>
              <a:prstGeom prst="line">
                <a:avLst/>
              </a:prstGeom>
              <a:ln w="25400" cmpd="sng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2982C108-D830-8C41-8BFD-667A2E2D90B4}"/>
                  </a:ext>
                </a:extLst>
              </p:cNvPr>
              <p:cNvCxnSpPr>
                <a:cxnSpLocks/>
                <a:stCxn id="156" idx="0"/>
              </p:cNvCxnSpPr>
              <p:nvPr/>
            </p:nvCxnSpPr>
            <p:spPr>
              <a:xfrm rot="10800000" flipH="1">
                <a:off x="3294413" y="4358860"/>
                <a:ext cx="1251108" cy="801050"/>
              </a:xfrm>
              <a:prstGeom prst="line">
                <a:avLst/>
              </a:prstGeom>
              <a:ln w="25400" cmpd="sng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6A91D3A8-F0CD-4A47-9C92-3C278A3E1744}"/>
                  </a:ext>
                </a:extLst>
              </p:cNvPr>
              <p:cNvCxnSpPr>
                <a:cxnSpLocks/>
                <a:stCxn id="162" idx="0"/>
              </p:cNvCxnSpPr>
              <p:nvPr/>
            </p:nvCxnSpPr>
            <p:spPr>
              <a:xfrm rot="10800000">
                <a:off x="3598826" y="4358860"/>
                <a:ext cx="16290" cy="801050"/>
              </a:xfrm>
              <a:prstGeom prst="line">
                <a:avLst/>
              </a:prstGeom>
              <a:ln w="25400" cmpd="sng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DC764060-C677-DC42-BA0D-0CBBBF46EC37}"/>
                  </a:ext>
                </a:extLst>
              </p:cNvPr>
              <p:cNvCxnSpPr>
                <a:cxnSpLocks/>
                <a:stCxn id="162" idx="0"/>
                <a:endCxn id="7" idx="0"/>
              </p:cNvCxnSpPr>
              <p:nvPr/>
            </p:nvCxnSpPr>
            <p:spPr>
              <a:xfrm rot="10800000" flipH="1">
                <a:off x="3615116" y="4352935"/>
                <a:ext cx="709570" cy="806975"/>
              </a:xfrm>
              <a:prstGeom prst="line">
                <a:avLst/>
              </a:prstGeom>
              <a:ln w="25400" cmpd="sng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BF400D33-E5E0-7847-A959-E974D11F76EF}"/>
                  </a:ext>
                </a:extLst>
              </p:cNvPr>
              <p:cNvCxnSpPr>
                <a:cxnSpLocks/>
                <a:stCxn id="162" idx="0"/>
                <a:endCxn id="6" idx="0"/>
              </p:cNvCxnSpPr>
              <p:nvPr/>
            </p:nvCxnSpPr>
            <p:spPr>
              <a:xfrm rot="10800000" flipH="1">
                <a:off x="3615116" y="4352935"/>
                <a:ext cx="943721" cy="806975"/>
              </a:xfrm>
              <a:prstGeom prst="line">
                <a:avLst/>
              </a:prstGeom>
              <a:ln w="25400" cmpd="sng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1DA6FA50-88F4-AD4C-9961-7D0662B06B69}"/>
                  </a:ext>
                </a:extLst>
              </p:cNvPr>
              <p:cNvCxnSpPr>
                <a:cxnSpLocks/>
                <a:stCxn id="167" idx="0"/>
                <a:endCxn id="7" idx="0"/>
              </p:cNvCxnSpPr>
              <p:nvPr/>
            </p:nvCxnSpPr>
            <p:spPr>
              <a:xfrm rot="10800000">
                <a:off x="4324686" y="4352935"/>
                <a:ext cx="484645" cy="806975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1002E92A-B3D3-A14D-9651-0DBE2F748E8A}"/>
                  </a:ext>
                </a:extLst>
              </p:cNvPr>
              <p:cNvCxnSpPr>
                <a:cxnSpLocks/>
                <a:stCxn id="167" idx="0"/>
                <a:endCxn id="8" idx="0"/>
              </p:cNvCxnSpPr>
              <p:nvPr/>
            </p:nvCxnSpPr>
            <p:spPr>
              <a:xfrm rot="10800000">
                <a:off x="3612141" y="4352935"/>
                <a:ext cx="1197190" cy="806975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BBE5622B-CAAA-5E46-911C-DF23D42E76C8}"/>
                  </a:ext>
                </a:extLst>
              </p:cNvPr>
              <p:cNvCxnSpPr>
                <a:cxnSpLocks/>
                <a:stCxn id="167" idx="0"/>
                <a:endCxn id="6" idx="0"/>
              </p:cNvCxnSpPr>
              <p:nvPr/>
            </p:nvCxnSpPr>
            <p:spPr>
              <a:xfrm rot="10800000">
                <a:off x="4558837" y="4352935"/>
                <a:ext cx="250494" cy="806975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A9667A11-982C-1649-ABF0-6AD5DC2E5B51}"/>
                </a:ext>
              </a:extLst>
            </p:cNvPr>
            <p:cNvSpPr txBox="1"/>
            <p:nvPr/>
          </p:nvSpPr>
          <p:spPr>
            <a:xfrm>
              <a:off x="2681734" y="3182493"/>
              <a:ext cx="594077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err="1"/>
                <a:t>ToR</a:t>
              </a:r>
              <a:endParaRPr lang="en-US"/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41AD084E-4DC3-0948-A7CB-167EFA08B585}"/>
                </a:ext>
              </a:extLst>
            </p:cNvPr>
            <p:cNvSpPr txBox="1"/>
            <p:nvPr/>
          </p:nvSpPr>
          <p:spPr>
            <a:xfrm>
              <a:off x="4893441" y="3391471"/>
              <a:ext cx="1786327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16 x 16 downlinks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DE9F2FB2-CEF4-AE4F-8729-5042C12234F2}"/>
              </a:ext>
            </a:extLst>
          </p:cNvPr>
          <p:cNvSpPr txBox="1"/>
          <p:nvPr/>
        </p:nvSpPr>
        <p:spPr>
          <a:xfrm>
            <a:off x="3272589" y="6556088"/>
            <a:ext cx="8919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1200"/>
              <a:t>*Calculation depends on </a:t>
            </a:r>
            <a:r>
              <a:rPr lang="en-US" sz="1200" err="1"/>
              <a:t>ToR</a:t>
            </a:r>
            <a:r>
              <a:rPr lang="en-US" sz="1200"/>
              <a:t> hardware design</a:t>
            </a:r>
          </a:p>
        </p:txBody>
      </p:sp>
    </p:spTree>
    <p:extLst>
      <p:ext uri="{BB962C8B-B14F-4D97-AF65-F5344CB8AC3E}">
        <p14:creationId xmlns:p14="http://schemas.microsoft.com/office/powerpoint/2010/main" val="1615890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F309-A329-4D49-AC5E-E8650C2EB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Sirius: Connecting </a:t>
            </a:r>
            <a:r>
              <a:rPr lang="en-US" err="1"/>
              <a:t>ToRs</a:t>
            </a:r>
            <a:r>
              <a:rPr lang="en-US"/>
              <a:t> with optics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B82D4-5A01-A547-8153-19D1DFA8B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49695"/>
            <a:ext cx="4625860" cy="4837556"/>
          </a:xfrm>
        </p:spPr>
        <p:txBody>
          <a:bodyPr>
            <a:normAutofit fontScale="77500" lnSpcReduction="20000"/>
          </a:bodyPr>
          <a:lstStyle/>
          <a:p>
            <a:r>
              <a:rPr lang="en-US" sz="2200">
                <a:sym typeface="Wingdings" pitchFamily="2" charset="2"/>
              </a:rPr>
              <a:t>Exercise parameters</a:t>
            </a:r>
          </a:p>
          <a:p>
            <a:pPr lvl="1"/>
            <a:r>
              <a:rPr lang="en-US" sz="1800"/>
              <a:t>64 port 800Gbps </a:t>
            </a:r>
            <a:r>
              <a:rPr lang="en-US" sz="1800" err="1"/>
              <a:t>ToR</a:t>
            </a:r>
            <a:r>
              <a:rPr lang="en-US" sz="1800"/>
              <a:t> switches</a:t>
            </a:r>
          </a:p>
          <a:p>
            <a:pPr lvl="1"/>
            <a:r>
              <a:rPr lang="en-US" sz="1800"/>
              <a:t>576B cells/packets</a:t>
            </a:r>
          </a:p>
          <a:p>
            <a:pPr lvl="1"/>
            <a:r>
              <a:rPr lang="en-US" sz="1800"/>
              <a:t>Switching time 1ns</a:t>
            </a:r>
          </a:p>
          <a:p>
            <a:pPr lvl="1"/>
            <a:r>
              <a:rPr lang="en-US" sz="1800">
                <a:solidFill>
                  <a:schemeClr val="accent1"/>
                </a:solidFill>
              </a:rPr>
              <a:t>100ns FEC</a:t>
            </a:r>
          </a:p>
          <a:p>
            <a:r>
              <a:rPr lang="en-US" sz="2200"/>
              <a:t>Buffering</a:t>
            </a:r>
            <a:r>
              <a:rPr lang="en-US" sz="1800"/>
              <a:t>: </a:t>
            </a:r>
            <a:r>
              <a:rPr lang="en-US" sz="2200" b="1"/>
              <a:t>How much receive buffering do you need at intermediate </a:t>
            </a:r>
            <a:r>
              <a:rPr lang="en-US" sz="2200" b="1" err="1"/>
              <a:t>ToRs</a:t>
            </a:r>
            <a:r>
              <a:rPr lang="en-US" sz="1800" b="1"/>
              <a:t>?*</a:t>
            </a:r>
          </a:p>
          <a:p>
            <a:pPr lvl="1"/>
            <a:r>
              <a:rPr lang="en-US" sz="2100"/>
              <a:t>Total time to receive 16 576B packets from 16 ports</a:t>
            </a:r>
          </a:p>
          <a:p>
            <a:pPr lvl="2"/>
            <a:r>
              <a:rPr lang="en-US" sz="1700"/>
              <a:t>6.76ns + 100ns = 106.76ns</a:t>
            </a:r>
          </a:p>
          <a:p>
            <a:pPr lvl="1"/>
            <a:r>
              <a:rPr lang="en-US" sz="2100">
                <a:sym typeface="Wingdings" pitchFamily="2" charset="2"/>
              </a:rPr>
              <a:t>Number of packets received in that time</a:t>
            </a:r>
          </a:p>
          <a:p>
            <a:pPr lvl="2"/>
            <a:r>
              <a:rPr lang="en-US" sz="1700">
                <a:sym typeface="Wingdings" pitchFamily="2" charset="2"/>
              </a:rPr>
              <a:t>106.76 ns / 6.76 ns * 16 = 252.69 packets (145547.36B)</a:t>
            </a:r>
          </a:p>
          <a:p>
            <a:pPr lvl="1"/>
            <a:r>
              <a:rPr lang="en-US" sz="2100"/>
              <a:t>Amount of buffering needed to absorb 10us of that delay</a:t>
            </a:r>
          </a:p>
          <a:p>
            <a:pPr lvl="2"/>
            <a:r>
              <a:rPr lang="en-US" sz="1700"/>
              <a:t>10000 ns * 145547.36 B/106.76 ns = 13633136.09B = 13.63MB</a:t>
            </a:r>
          </a:p>
          <a:p>
            <a:r>
              <a:rPr lang="en-US" sz="2200">
                <a:solidFill>
                  <a:srgbClr val="0070C0"/>
                </a:solidFill>
                <a:sym typeface="Wingdings" pitchFamily="2" charset="2"/>
              </a:rPr>
              <a:t>Contrast to equivalent electrical switches</a:t>
            </a:r>
          </a:p>
          <a:p>
            <a:pPr lvl="1"/>
            <a:r>
              <a:rPr lang="en-US" sz="1800">
                <a:solidFill>
                  <a:srgbClr val="0070C0"/>
                </a:solidFill>
                <a:sym typeface="Wingdings" pitchFamily="2" charset="2"/>
              </a:rPr>
              <a:t>Tomahawk 3 ( 64port 200Gbps switch) already has 64MB buffering (40us)</a:t>
            </a:r>
          </a:p>
          <a:p>
            <a:pPr lvl="2"/>
            <a:r>
              <a:rPr lang="en-US" sz="1800">
                <a:solidFill>
                  <a:srgbClr val="0070C0"/>
                </a:solidFill>
              </a:rPr>
              <a:t>Backpressure Flow Control, </a:t>
            </a:r>
            <a:r>
              <a:rPr lang="en-US" sz="1800" err="1">
                <a:solidFill>
                  <a:srgbClr val="0070C0"/>
                </a:solidFill>
              </a:rPr>
              <a:t>arXiv</a:t>
            </a:r>
            <a:r>
              <a:rPr lang="en-US" sz="1800">
                <a:solidFill>
                  <a:srgbClr val="0070C0"/>
                </a:solidFill>
              </a:rPr>
              <a:t> 2019</a:t>
            </a:r>
            <a:endParaRPr lang="en-US" sz="1800">
              <a:solidFill>
                <a:srgbClr val="0070C0"/>
              </a:solidFill>
              <a:sym typeface="Wingdings" pitchFamily="2" charset="2"/>
            </a:endParaRPr>
          </a:p>
          <a:p>
            <a:pPr lvl="1"/>
            <a:r>
              <a:rPr lang="en-US" sz="1800">
                <a:solidFill>
                  <a:srgbClr val="0070C0"/>
                </a:solidFill>
                <a:sym typeface="Wingdings" pitchFamily="2" charset="2"/>
              </a:rPr>
              <a:t>Sirius might need additional buffering for intermediate switching</a:t>
            </a:r>
          </a:p>
          <a:p>
            <a:endParaRPr lang="en-US" sz="2400"/>
          </a:p>
          <a:p>
            <a:endParaRPr lang="en-US" sz="2400"/>
          </a:p>
          <a:p>
            <a:pPr lvl="1"/>
            <a:endParaRPr lang="en-US" sz="1800">
              <a:sym typeface="Wingdings" pitchFamily="2" charset="2"/>
            </a:endParaRPr>
          </a:p>
          <a:p>
            <a:pPr lvl="1"/>
            <a:endParaRPr lang="en-US" sz="1800">
              <a:sym typeface="Wingdings" pitchFamily="2" charset="2"/>
            </a:endParaRPr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CCC3DFA2-AD37-7E45-8E57-47DE3283A6AF}"/>
              </a:ext>
            </a:extLst>
          </p:cNvPr>
          <p:cNvGrpSpPr/>
          <p:nvPr/>
        </p:nvGrpSpPr>
        <p:grpSpPr>
          <a:xfrm>
            <a:off x="6507982" y="1986575"/>
            <a:ext cx="6445344" cy="4104788"/>
            <a:chOff x="2615467" y="3031789"/>
            <a:chExt cx="4064301" cy="278565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DB2488D-C48A-7542-817F-4D5319AE37EF}"/>
                </a:ext>
              </a:extLst>
            </p:cNvPr>
            <p:cNvSpPr txBox="1"/>
            <p:nvPr/>
          </p:nvSpPr>
          <p:spPr>
            <a:xfrm>
              <a:off x="2786700" y="4146068"/>
              <a:ext cx="1032677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Gratings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225AE16-5357-BB46-B4B4-52FA6F821FC9}"/>
                </a:ext>
              </a:extLst>
            </p:cNvPr>
            <p:cNvSpPr/>
            <p:nvPr/>
          </p:nvSpPr>
          <p:spPr>
            <a:xfrm>
              <a:off x="3270276" y="5144803"/>
              <a:ext cx="175613" cy="163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89820E-68DA-9F4D-AEDD-3AC495D4AA92}"/>
                </a:ext>
              </a:extLst>
            </p:cNvPr>
            <p:cNvSpPr/>
            <p:nvPr/>
          </p:nvSpPr>
          <p:spPr>
            <a:xfrm>
              <a:off x="3511019" y="4195358"/>
              <a:ext cx="175613" cy="16350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9706C0F-FF04-FF49-9864-D12D4B2B3D05}"/>
                </a:ext>
              </a:extLst>
            </p:cNvPr>
            <p:cNvSpPr/>
            <p:nvPr/>
          </p:nvSpPr>
          <p:spPr>
            <a:xfrm>
              <a:off x="3745170" y="4195358"/>
              <a:ext cx="175613" cy="16350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5CD79C-CAC6-1D4A-99CB-FC11F14138E9}"/>
                </a:ext>
              </a:extLst>
            </p:cNvPr>
            <p:cNvSpPr/>
            <p:nvPr/>
          </p:nvSpPr>
          <p:spPr>
            <a:xfrm>
              <a:off x="4457715" y="4195358"/>
              <a:ext cx="175613" cy="16350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BE19615-34D3-0140-9D22-CDB9DC04CACC}"/>
                </a:ext>
              </a:extLst>
            </p:cNvPr>
            <p:cNvSpPr txBox="1"/>
            <p:nvPr/>
          </p:nvSpPr>
          <p:spPr>
            <a:xfrm>
              <a:off x="3975280" y="4138609"/>
              <a:ext cx="510691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..16..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9E9E219-18F3-6E40-9E94-0186B6238593}"/>
                </a:ext>
              </a:extLst>
            </p:cNvPr>
            <p:cNvSpPr txBox="1"/>
            <p:nvPr/>
          </p:nvSpPr>
          <p:spPr>
            <a:xfrm>
              <a:off x="3875453" y="5112829"/>
              <a:ext cx="718110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..4096..</a:t>
              </a:r>
            </a:p>
          </p:txBody>
        </p: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7CA0C812-17BA-514D-886F-324A3CE49793}"/>
                </a:ext>
              </a:extLst>
            </p:cNvPr>
            <p:cNvGrpSpPr/>
            <p:nvPr/>
          </p:nvGrpSpPr>
          <p:grpSpPr>
            <a:xfrm>
              <a:off x="3358083" y="4358860"/>
              <a:ext cx="1514918" cy="785943"/>
              <a:chOff x="3358083" y="4358860"/>
              <a:chExt cx="1514918" cy="785943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1AD1E21-54F5-4B4D-BE73-CB013F0517F1}"/>
                  </a:ext>
                </a:extLst>
              </p:cNvPr>
              <p:cNvCxnSpPr>
                <a:cxnSpLocks/>
                <a:stCxn id="5" idx="0"/>
                <a:endCxn id="6" idx="2"/>
              </p:cNvCxnSpPr>
              <p:nvPr/>
            </p:nvCxnSpPr>
            <p:spPr>
              <a:xfrm flipV="1">
                <a:off x="3358083" y="4358860"/>
                <a:ext cx="240743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833E851-485C-0A46-A436-224BE71BB040}"/>
                  </a:ext>
                </a:extLst>
              </p:cNvPr>
              <p:cNvCxnSpPr>
                <a:cxnSpLocks/>
                <a:stCxn id="5" idx="0"/>
                <a:endCxn id="7" idx="2"/>
              </p:cNvCxnSpPr>
              <p:nvPr/>
            </p:nvCxnSpPr>
            <p:spPr>
              <a:xfrm flipV="1">
                <a:off x="3358083" y="4358860"/>
                <a:ext cx="474894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38DD290-3AC5-1E45-9112-3AD418455386}"/>
                  </a:ext>
                </a:extLst>
              </p:cNvPr>
              <p:cNvCxnSpPr>
                <a:cxnSpLocks/>
                <a:stCxn id="5" idx="0"/>
                <a:endCxn id="8" idx="2"/>
              </p:cNvCxnSpPr>
              <p:nvPr/>
            </p:nvCxnSpPr>
            <p:spPr>
              <a:xfrm flipV="1">
                <a:off x="3358083" y="4358860"/>
                <a:ext cx="1187439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087785B-A21B-3D47-9E87-A424AA936930}"/>
                  </a:ext>
                </a:extLst>
              </p:cNvPr>
              <p:cNvCxnSpPr>
                <a:cxnSpLocks/>
                <a:stCxn id="24" idx="0"/>
                <a:endCxn id="6" idx="2"/>
              </p:cNvCxnSpPr>
              <p:nvPr/>
            </p:nvCxnSpPr>
            <p:spPr>
              <a:xfrm flipH="1" flipV="1">
                <a:off x="3598826" y="4358860"/>
                <a:ext cx="79960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842BA94-AE3A-CD4F-8102-408748C64A80}"/>
                  </a:ext>
                </a:extLst>
              </p:cNvPr>
              <p:cNvCxnSpPr>
                <a:cxnSpLocks/>
                <a:stCxn id="24" idx="0"/>
                <a:endCxn id="7" idx="2"/>
              </p:cNvCxnSpPr>
              <p:nvPr/>
            </p:nvCxnSpPr>
            <p:spPr>
              <a:xfrm flipV="1">
                <a:off x="3678786" y="4358860"/>
                <a:ext cx="154191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2CF5CFB1-B08D-6B4A-810B-A31D86E8A276}"/>
                  </a:ext>
                </a:extLst>
              </p:cNvPr>
              <p:cNvCxnSpPr>
                <a:cxnSpLocks/>
                <a:stCxn id="24" idx="0"/>
                <a:endCxn id="8" idx="2"/>
              </p:cNvCxnSpPr>
              <p:nvPr/>
            </p:nvCxnSpPr>
            <p:spPr>
              <a:xfrm flipV="1">
                <a:off x="3678786" y="4358860"/>
                <a:ext cx="866736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7BC05AA-932E-7549-BED1-EA22C79B315A}"/>
                  </a:ext>
                </a:extLst>
              </p:cNvPr>
              <p:cNvCxnSpPr>
                <a:cxnSpLocks/>
                <a:stCxn id="29" idx="0"/>
                <a:endCxn id="6" idx="2"/>
              </p:cNvCxnSpPr>
              <p:nvPr/>
            </p:nvCxnSpPr>
            <p:spPr>
              <a:xfrm flipH="1" flipV="1">
                <a:off x="3598826" y="4358860"/>
                <a:ext cx="1274175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2BB36EE-212F-C84D-A7B1-617804B14053}"/>
                  </a:ext>
                </a:extLst>
              </p:cNvPr>
              <p:cNvCxnSpPr>
                <a:cxnSpLocks/>
                <a:stCxn id="29" idx="0"/>
                <a:endCxn id="7" idx="2"/>
              </p:cNvCxnSpPr>
              <p:nvPr/>
            </p:nvCxnSpPr>
            <p:spPr>
              <a:xfrm flipH="1" flipV="1">
                <a:off x="3832977" y="4358860"/>
                <a:ext cx="1040024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CD8330C-0331-CE4D-BC19-64B7EBE41C06}"/>
                  </a:ext>
                </a:extLst>
              </p:cNvPr>
              <p:cNvCxnSpPr>
                <a:cxnSpLocks/>
                <a:stCxn id="29" idx="0"/>
                <a:endCxn id="8" idx="2"/>
              </p:cNvCxnSpPr>
              <p:nvPr/>
            </p:nvCxnSpPr>
            <p:spPr>
              <a:xfrm flipH="1" flipV="1">
                <a:off x="4545522" y="4358860"/>
                <a:ext cx="327479" cy="785943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59DA5BB-7E82-214E-B3A7-E60101CB2CF7}"/>
                </a:ext>
              </a:extLst>
            </p:cNvPr>
            <p:cNvCxnSpPr>
              <a:cxnSpLocks/>
            </p:cNvCxnSpPr>
            <p:nvPr/>
          </p:nvCxnSpPr>
          <p:spPr>
            <a:xfrm>
              <a:off x="3334621" y="530830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6902BCD-ABD9-7448-8F14-A6066F3E6612}"/>
                </a:ext>
              </a:extLst>
            </p:cNvPr>
            <p:cNvCxnSpPr/>
            <p:nvPr/>
          </p:nvCxnSpPr>
          <p:spPr>
            <a:xfrm>
              <a:off x="3283147" y="530830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DDB1E5D-2D03-E24E-A2A8-D02889D7FED9}"/>
                </a:ext>
              </a:extLst>
            </p:cNvPr>
            <p:cNvCxnSpPr/>
            <p:nvPr/>
          </p:nvCxnSpPr>
          <p:spPr>
            <a:xfrm>
              <a:off x="3378524" y="530830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4EF6BF0-C441-564D-8163-5807CF146306}"/>
                </a:ext>
              </a:extLst>
            </p:cNvPr>
            <p:cNvGrpSpPr/>
            <p:nvPr/>
          </p:nvGrpSpPr>
          <p:grpSpPr>
            <a:xfrm>
              <a:off x="3590979" y="5144803"/>
              <a:ext cx="175613" cy="356594"/>
              <a:chOff x="1999365" y="4023280"/>
              <a:chExt cx="175613" cy="356594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45E9026-83CC-FC48-8F74-7621592A16EB}"/>
                  </a:ext>
                </a:extLst>
              </p:cNvPr>
              <p:cNvSpPr/>
              <p:nvPr/>
            </p:nvSpPr>
            <p:spPr>
              <a:xfrm>
                <a:off x="1999365" y="4023280"/>
                <a:ext cx="175613" cy="1635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129B5FA-C7A4-DC46-B302-57DB7D573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3710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BE10CDE-9132-FB49-897A-1EA3674A6ABF}"/>
                  </a:ext>
                </a:extLst>
              </p:cNvPr>
              <p:cNvCxnSpPr/>
              <p:nvPr/>
            </p:nvCxnSpPr>
            <p:spPr>
              <a:xfrm>
                <a:off x="2012236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96919ED-3C2D-084B-8985-A4C3D84E2AF5}"/>
                  </a:ext>
                </a:extLst>
              </p:cNvPr>
              <p:cNvCxnSpPr/>
              <p:nvPr/>
            </p:nvCxnSpPr>
            <p:spPr>
              <a:xfrm>
                <a:off x="2107613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F7DBDBF-A20B-664F-81D7-910FA7AA066A}"/>
                </a:ext>
              </a:extLst>
            </p:cNvPr>
            <p:cNvGrpSpPr/>
            <p:nvPr/>
          </p:nvGrpSpPr>
          <p:grpSpPr>
            <a:xfrm>
              <a:off x="4785194" y="5144803"/>
              <a:ext cx="175613" cy="356594"/>
              <a:chOff x="1999365" y="4023280"/>
              <a:chExt cx="175613" cy="356594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B8F064-38BA-DB44-B23E-51A97B07988F}"/>
                  </a:ext>
                </a:extLst>
              </p:cNvPr>
              <p:cNvSpPr/>
              <p:nvPr/>
            </p:nvSpPr>
            <p:spPr>
              <a:xfrm>
                <a:off x="1999365" y="4023280"/>
                <a:ext cx="175613" cy="1635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2B1AE03-75A0-6C46-9385-18A94E048B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3710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C7FA114-003A-5C4C-915A-65A4FABA57C0}"/>
                  </a:ext>
                </a:extLst>
              </p:cNvPr>
              <p:cNvCxnSpPr/>
              <p:nvPr/>
            </p:nvCxnSpPr>
            <p:spPr>
              <a:xfrm>
                <a:off x="2012236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DDB5AFE-678A-994C-BD72-81BEB5D33727}"/>
                  </a:ext>
                </a:extLst>
              </p:cNvPr>
              <p:cNvCxnSpPr/>
              <p:nvPr/>
            </p:nvCxnSpPr>
            <p:spPr>
              <a:xfrm>
                <a:off x="2107613" y="4186782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DC0C55F-EB90-D346-95C2-8719BFAC720D}"/>
                </a:ext>
              </a:extLst>
            </p:cNvPr>
            <p:cNvSpPr txBox="1"/>
            <p:nvPr/>
          </p:nvSpPr>
          <p:spPr>
            <a:xfrm>
              <a:off x="2615467" y="5566802"/>
              <a:ext cx="2993373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65536-131072 servers (16-32 servers per </a:t>
              </a:r>
              <a:r>
                <a:rPr lang="en-US" err="1"/>
                <a:t>ToR</a:t>
              </a:r>
              <a:r>
                <a:rPr lang="en-US"/>
                <a:t>)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182099B-DAE7-6D40-B86B-ECB103AFB4FC}"/>
                </a:ext>
              </a:extLst>
            </p:cNvPr>
            <p:cNvSpPr txBox="1"/>
            <p:nvPr/>
          </p:nvSpPr>
          <p:spPr>
            <a:xfrm>
              <a:off x="2683849" y="5097451"/>
              <a:ext cx="594077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err="1"/>
                <a:t>ToR</a:t>
              </a:r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5E21416-EF93-754D-98CC-C610FB85DABD}"/>
                </a:ext>
              </a:extLst>
            </p:cNvPr>
            <p:cNvSpPr txBox="1"/>
            <p:nvPr/>
          </p:nvSpPr>
          <p:spPr>
            <a:xfrm>
              <a:off x="4924472" y="4952579"/>
              <a:ext cx="1273700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16 x 16 uplinks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94D9954F-C355-3A43-8706-2D230FA13505}"/>
                </a:ext>
              </a:extLst>
            </p:cNvPr>
            <p:cNvCxnSpPr/>
            <p:nvPr/>
          </p:nvCxnSpPr>
          <p:spPr>
            <a:xfrm>
              <a:off x="3421665" y="5305078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2249BA8F-9F75-A547-8176-77FB3FEEE657}"/>
                </a:ext>
              </a:extLst>
            </p:cNvPr>
            <p:cNvCxnSpPr/>
            <p:nvPr/>
          </p:nvCxnSpPr>
          <p:spPr>
            <a:xfrm>
              <a:off x="3750912" y="530830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81C00D61-BF46-E743-B2F8-4E54ABB567B1}"/>
                </a:ext>
              </a:extLst>
            </p:cNvPr>
            <p:cNvCxnSpPr/>
            <p:nvPr/>
          </p:nvCxnSpPr>
          <p:spPr>
            <a:xfrm>
              <a:off x="4941883" y="5308305"/>
              <a:ext cx="3031" cy="193092"/>
            </a:xfrm>
            <a:prstGeom prst="line">
              <a:avLst/>
            </a:prstGeom>
            <a:ln w="381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2AC0882A-E644-1849-A0ED-1BBB2727FF09}"/>
                </a:ext>
              </a:extLst>
            </p:cNvPr>
            <p:cNvGrpSpPr/>
            <p:nvPr/>
          </p:nvGrpSpPr>
          <p:grpSpPr>
            <a:xfrm rot="10800000">
              <a:off x="3260526" y="3031789"/>
              <a:ext cx="1690531" cy="401345"/>
              <a:chOff x="3260526" y="3058147"/>
              <a:chExt cx="1690531" cy="401345"/>
            </a:xfrm>
          </p:grpSpPr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46C49736-4BB3-3649-8AF5-AD84150BB4F7}"/>
                  </a:ext>
                </a:extLst>
              </p:cNvPr>
              <p:cNvSpPr/>
              <p:nvPr/>
            </p:nvSpPr>
            <p:spPr>
              <a:xfrm>
                <a:off x="3260526" y="3102898"/>
                <a:ext cx="175613" cy="163502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09997865-6E3C-4A45-A0C6-C8929F52571A}"/>
                  </a:ext>
                </a:extLst>
              </p:cNvPr>
              <p:cNvSpPr txBox="1"/>
              <p:nvPr/>
            </p:nvSpPr>
            <p:spPr>
              <a:xfrm rot="10800000">
                <a:off x="3935130" y="3058147"/>
                <a:ext cx="648262" cy="250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..4096..</a:t>
                </a:r>
              </a:p>
            </p:txBody>
          </p: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58491A85-DB43-E746-9CDD-20100734DF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24871" y="3266400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FA0BE181-440D-7C4E-BC10-1912EC01D40A}"/>
                  </a:ext>
                </a:extLst>
              </p:cNvPr>
              <p:cNvCxnSpPr/>
              <p:nvPr/>
            </p:nvCxnSpPr>
            <p:spPr>
              <a:xfrm>
                <a:off x="3273397" y="3266400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42975EEB-024C-E74F-9EFD-CD7BF7F0EDF4}"/>
                  </a:ext>
                </a:extLst>
              </p:cNvPr>
              <p:cNvCxnSpPr/>
              <p:nvPr/>
            </p:nvCxnSpPr>
            <p:spPr>
              <a:xfrm>
                <a:off x="3368774" y="3266400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FBE8B715-2723-D741-A6F6-862274278CCF}"/>
                  </a:ext>
                </a:extLst>
              </p:cNvPr>
              <p:cNvGrpSpPr/>
              <p:nvPr/>
            </p:nvGrpSpPr>
            <p:grpSpPr>
              <a:xfrm>
                <a:off x="3581229" y="3102898"/>
                <a:ext cx="175613" cy="356594"/>
                <a:chOff x="1999365" y="4023280"/>
                <a:chExt cx="175613" cy="356594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949B329F-112B-3D4D-9ADD-2AB5EAB08B62}"/>
                    </a:ext>
                  </a:extLst>
                </p:cNvPr>
                <p:cNvSpPr/>
                <p:nvPr/>
              </p:nvSpPr>
              <p:spPr>
                <a:xfrm>
                  <a:off x="1999365" y="4023280"/>
                  <a:ext cx="175613" cy="163502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BD9C4DAB-8CB9-8748-9854-FB9B5F81E6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63710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2A3D9785-5C35-8B48-A418-5CB5FFB83B13}"/>
                    </a:ext>
                  </a:extLst>
                </p:cNvPr>
                <p:cNvCxnSpPr/>
                <p:nvPr/>
              </p:nvCxnSpPr>
              <p:spPr>
                <a:xfrm>
                  <a:off x="2012236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FFE94D6A-1C42-744C-A025-F76F520C006A}"/>
                    </a:ext>
                  </a:extLst>
                </p:cNvPr>
                <p:cNvCxnSpPr/>
                <p:nvPr/>
              </p:nvCxnSpPr>
              <p:spPr>
                <a:xfrm>
                  <a:off x="2107613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F3F90D33-2B60-6F4C-81E6-D6F19FF25209}"/>
                  </a:ext>
                </a:extLst>
              </p:cNvPr>
              <p:cNvGrpSpPr/>
              <p:nvPr/>
            </p:nvGrpSpPr>
            <p:grpSpPr>
              <a:xfrm>
                <a:off x="4775444" y="3102898"/>
                <a:ext cx="175613" cy="356594"/>
                <a:chOff x="1999365" y="4023280"/>
                <a:chExt cx="175613" cy="356594"/>
              </a:xfrm>
            </p:grpSpPr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CCE2B0BB-8CD4-ED48-84D3-5C222F940426}"/>
                    </a:ext>
                  </a:extLst>
                </p:cNvPr>
                <p:cNvSpPr/>
                <p:nvPr/>
              </p:nvSpPr>
              <p:spPr>
                <a:xfrm>
                  <a:off x="1999365" y="4023280"/>
                  <a:ext cx="175613" cy="163502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D46E2031-4584-B448-820B-D3F2C0948B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63710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81340196-E510-C143-994F-319E06DC32FD}"/>
                    </a:ext>
                  </a:extLst>
                </p:cNvPr>
                <p:cNvCxnSpPr/>
                <p:nvPr/>
              </p:nvCxnSpPr>
              <p:spPr>
                <a:xfrm>
                  <a:off x="2012236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24E49C18-F945-5B4E-833A-823F6899D0CB}"/>
                    </a:ext>
                  </a:extLst>
                </p:cNvPr>
                <p:cNvCxnSpPr/>
                <p:nvPr/>
              </p:nvCxnSpPr>
              <p:spPr>
                <a:xfrm>
                  <a:off x="2107613" y="4186782"/>
                  <a:ext cx="3031" cy="193092"/>
                </a:xfrm>
                <a:prstGeom prst="line">
                  <a:avLst/>
                </a:prstGeom>
                <a:ln w="38100" cmpd="dbl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6FDA628C-B4F1-194D-8A33-D9C4E5D2CE50}"/>
                  </a:ext>
                </a:extLst>
              </p:cNvPr>
              <p:cNvCxnSpPr/>
              <p:nvPr/>
            </p:nvCxnSpPr>
            <p:spPr>
              <a:xfrm>
                <a:off x="3411915" y="3263173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958CE618-4AC1-AD42-BF32-2F3CB65D03E0}"/>
                  </a:ext>
                </a:extLst>
              </p:cNvPr>
              <p:cNvCxnSpPr/>
              <p:nvPr/>
            </p:nvCxnSpPr>
            <p:spPr>
              <a:xfrm>
                <a:off x="3741162" y="3266400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1D6DF74D-2302-C349-87D6-C3446C8FE889}"/>
                  </a:ext>
                </a:extLst>
              </p:cNvPr>
              <p:cNvCxnSpPr/>
              <p:nvPr/>
            </p:nvCxnSpPr>
            <p:spPr>
              <a:xfrm>
                <a:off x="4932133" y="3266400"/>
                <a:ext cx="3031" cy="193092"/>
              </a:xfrm>
              <a:prstGeom prst="line">
                <a:avLst/>
              </a:prstGeom>
              <a:ln w="381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4779F1FA-B09A-E246-B260-988700EA1007}"/>
                </a:ext>
              </a:extLst>
            </p:cNvPr>
            <p:cNvGrpSpPr/>
            <p:nvPr/>
          </p:nvGrpSpPr>
          <p:grpSpPr>
            <a:xfrm rot="10800000">
              <a:off x="3348332" y="3388383"/>
              <a:ext cx="1514918" cy="806975"/>
              <a:chOff x="3294413" y="4352935"/>
              <a:chExt cx="1514918" cy="806975"/>
            </a:xfrm>
          </p:grpSpPr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6403E653-8836-2A4E-8378-3C9A4D8383FE}"/>
                  </a:ext>
                </a:extLst>
              </p:cNvPr>
              <p:cNvCxnSpPr>
                <a:cxnSpLocks/>
                <a:stCxn id="156" idx="0"/>
              </p:cNvCxnSpPr>
              <p:nvPr/>
            </p:nvCxnSpPr>
            <p:spPr>
              <a:xfrm rot="10800000" flipH="1">
                <a:off x="3294413" y="4358860"/>
                <a:ext cx="304412" cy="801050"/>
              </a:xfrm>
              <a:prstGeom prst="line">
                <a:avLst/>
              </a:prstGeom>
              <a:ln w="25400" cmpd="sng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DD1EC163-7A0E-174F-9778-DEF471BE983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3300909" y="4358592"/>
                <a:ext cx="1003268" cy="778601"/>
              </a:xfrm>
              <a:prstGeom prst="line">
                <a:avLst/>
              </a:prstGeom>
              <a:ln w="25400" cmpd="sng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2982C108-D830-8C41-8BFD-667A2E2D90B4}"/>
                  </a:ext>
                </a:extLst>
              </p:cNvPr>
              <p:cNvCxnSpPr>
                <a:cxnSpLocks/>
                <a:stCxn id="156" idx="0"/>
              </p:cNvCxnSpPr>
              <p:nvPr/>
            </p:nvCxnSpPr>
            <p:spPr>
              <a:xfrm rot="10800000" flipH="1">
                <a:off x="3294413" y="4358860"/>
                <a:ext cx="1251108" cy="801050"/>
              </a:xfrm>
              <a:prstGeom prst="line">
                <a:avLst/>
              </a:prstGeom>
              <a:ln w="25400" cmpd="sng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6A91D3A8-F0CD-4A47-9C92-3C278A3E1744}"/>
                  </a:ext>
                </a:extLst>
              </p:cNvPr>
              <p:cNvCxnSpPr>
                <a:cxnSpLocks/>
                <a:stCxn id="162" idx="0"/>
              </p:cNvCxnSpPr>
              <p:nvPr/>
            </p:nvCxnSpPr>
            <p:spPr>
              <a:xfrm rot="10800000">
                <a:off x="3598826" y="4358860"/>
                <a:ext cx="16290" cy="801050"/>
              </a:xfrm>
              <a:prstGeom prst="line">
                <a:avLst/>
              </a:prstGeom>
              <a:ln w="25400" cmpd="sng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DC764060-C677-DC42-BA0D-0CBBBF46EC37}"/>
                  </a:ext>
                </a:extLst>
              </p:cNvPr>
              <p:cNvCxnSpPr>
                <a:cxnSpLocks/>
                <a:stCxn id="162" idx="0"/>
                <a:endCxn id="7" idx="0"/>
              </p:cNvCxnSpPr>
              <p:nvPr/>
            </p:nvCxnSpPr>
            <p:spPr>
              <a:xfrm rot="10800000" flipH="1">
                <a:off x="3615116" y="4352935"/>
                <a:ext cx="709570" cy="806975"/>
              </a:xfrm>
              <a:prstGeom prst="line">
                <a:avLst/>
              </a:prstGeom>
              <a:ln w="25400" cmpd="sng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BF400D33-E5E0-7847-A959-E974D11F76EF}"/>
                  </a:ext>
                </a:extLst>
              </p:cNvPr>
              <p:cNvCxnSpPr>
                <a:cxnSpLocks/>
                <a:stCxn id="162" idx="0"/>
                <a:endCxn id="6" idx="0"/>
              </p:cNvCxnSpPr>
              <p:nvPr/>
            </p:nvCxnSpPr>
            <p:spPr>
              <a:xfrm rot="10800000" flipH="1">
                <a:off x="3615116" y="4352935"/>
                <a:ext cx="943721" cy="806975"/>
              </a:xfrm>
              <a:prstGeom prst="line">
                <a:avLst/>
              </a:prstGeom>
              <a:ln w="25400" cmpd="sng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1DA6FA50-88F4-AD4C-9961-7D0662B06B69}"/>
                  </a:ext>
                </a:extLst>
              </p:cNvPr>
              <p:cNvCxnSpPr>
                <a:cxnSpLocks/>
                <a:stCxn id="167" idx="0"/>
                <a:endCxn id="7" idx="0"/>
              </p:cNvCxnSpPr>
              <p:nvPr/>
            </p:nvCxnSpPr>
            <p:spPr>
              <a:xfrm rot="10800000">
                <a:off x="4324686" y="4352935"/>
                <a:ext cx="484645" cy="806975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1002E92A-B3D3-A14D-9651-0DBE2F748E8A}"/>
                  </a:ext>
                </a:extLst>
              </p:cNvPr>
              <p:cNvCxnSpPr>
                <a:cxnSpLocks/>
                <a:stCxn id="167" idx="0"/>
                <a:endCxn id="8" idx="0"/>
              </p:cNvCxnSpPr>
              <p:nvPr/>
            </p:nvCxnSpPr>
            <p:spPr>
              <a:xfrm rot="10800000">
                <a:off x="3612141" y="4352935"/>
                <a:ext cx="1197190" cy="806975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BBE5622B-CAAA-5E46-911C-DF23D42E76C8}"/>
                  </a:ext>
                </a:extLst>
              </p:cNvPr>
              <p:cNvCxnSpPr>
                <a:cxnSpLocks/>
                <a:stCxn id="167" idx="0"/>
                <a:endCxn id="6" idx="0"/>
              </p:cNvCxnSpPr>
              <p:nvPr/>
            </p:nvCxnSpPr>
            <p:spPr>
              <a:xfrm rot="10800000">
                <a:off x="4558837" y="4352935"/>
                <a:ext cx="250494" cy="806975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A9667A11-982C-1649-ABF0-6AD5DC2E5B51}"/>
                </a:ext>
              </a:extLst>
            </p:cNvPr>
            <p:cNvSpPr txBox="1"/>
            <p:nvPr/>
          </p:nvSpPr>
          <p:spPr>
            <a:xfrm>
              <a:off x="2681734" y="3182493"/>
              <a:ext cx="594077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err="1"/>
                <a:t>ToR</a:t>
              </a:r>
              <a:endParaRPr lang="en-US"/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41AD084E-4DC3-0948-A7CB-167EFA08B585}"/>
                </a:ext>
              </a:extLst>
            </p:cNvPr>
            <p:cNvSpPr txBox="1"/>
            <p:nvPr/>
          </p:nvSpPr>
          <p:spPr>
            <a:xfrm>
              <a:off x="4893441" y="3391471"/>
              <a:ext cx="1786327" cy="25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16 x 16 downlinks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45ED84F3-1A59-E749-8430-A8A4B655ACEA}"/>
              </a:ext>
            </a:extLst>
          </p:cNvPr>
          <p:cNvSpPr txBox="1"/>
          <p:nvPr/>
        </p:nvSpPr>
        <p:spPr>
          <a:xfrm>
            <a:off x="3272589" y="6556088"/>
            <a:ext cx="8919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1200"/>
              <a:t>*Calculation depends on </a:t>
            </a:r>
            <a:r>
              <a:rPr lang="en-US" sz="1200" err="1"/>
              <a:t>ToR</a:t>
            </a:r>
            <a:r>
              <a:rPr lang="en-US" sz="1200"/>
              <a:t> hardware design</a:t>
            </a:r>
          </a:p>
        </p:txBody>
      </p:sp>
    </p:spTree>
    <p:extLst>
      <p:ext uri="{BB962C8B-B14F-4D97-AF65-F5344CB8AC3E}">
        <p14:creationId xmlns:p14="http://schemas.microsoft.com/office/powerpoint/2010/main" val="3998955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D2850-1F79-8A46-8AC5-FF987F259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D3D1D-7114-8E4B-B2F9-7CE121378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Design of data center network topologies</a:t>
            </a:r>
          </a:p>
          <a:p>
            <a:pPr lvl="1"/>
            <a:r>
              <a:rPr lang="en-US"/>
              <a:t>Inputs</a:t>
            </a:r>
          </a:p>
          <a:p>
            <a:pPr lvl="2"/>
            <a:r>
              <a:rPr lang="en-US"/>
              <a:t>What parameters do you usually start with?</a:t>
            </a:r>
          </a:p>
          <a:p>
            <a:pPr lvl="1"/>
            <a:r>
              <a:rPr lang="en-US"/>
              <a:t>Trade-off considerations</a:t>
            </a:r>
          </a:p>
          <a:p>
            <a:pPr lvl="2"/>
            <a:r>
              <a:rPr lang="en-US"/>
              <a:t>What choices do you have to make?</a:t>
            </a:r>
          </a:p>
          <a:p>
            <a:pPr lvl="3"/>
            <a:r>
              <a:rPr lang="en-US">
                <a:solidFill>
                  <a:schemeClr val="accent1"/>
                </a:solidFill>
              </a:rPr>
              <a:t>Connecting DCs to campus/WAN (Iris SIGCOMM 2020)</a:t>
            </a:r>
          </a:p>
          <a:p>
            <a:pPr lvl="3"/>
            <a:r>
              <a:rPr lang="en-US">
                <a:solidFill>
                  <a:schemeClr val="accent1"/>
                </a:solidFill>
              </a:rPr>
              <a:t>Reacting to failures</a:t>
            </a:r>
          </a:p>
          <a:p>
            <a:pPr lvl="3"/>
            <a:r>
              <a:rPr lang="en-US">
                <a:solidFill>
                  <a:schemeClr val="accent1"/>
                </a:solidFill>
              </a:rPr>
              <a:t>Moving to optical cores (Sirius SIGCOMM 2020)</a:t>
            </a:r>
          </a:p>
          <a:p>
            <a:pPr lvl="1"/>
            <a:r>
              <a:rPr lang="en-US"/>
              <a:t>Outputs</a:t>
            </a:r>
          </a:p>
          <a:p>
            <a:pPr lvl="2"/>
            <a:r>
              <a:rPr lang="en-US"/>
              <a:t>What kinds of network designs emerge?</a:t>
            </a:r>
          </a:p>
          <a:p>
            <a:pPr lvl="1"/>
            <a:r>
              <a:rPr lang="en-US" b="1"/>
              <a:t>Design constructs</a:t>
            </a:r>
          </a:p>
          <a:p>
            <a:pPr lvl="2"/>
            <a:r>
              <a:rPr lang="en-US" b="1"/>
              <a:t>What are certain recurring abstractions of network design?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25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3FAE9-D8FB-BD43-BC2F-8C6EA071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we didn’t read (my hypothesis)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35DEE-5B5B-3D43-98DD-525341BF8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How data center topology design can impact</a:t>
            </a:r>
            <a:r>
              <a:rPr lang="en-US" i="1"/>
              <a:t> lifecycle</a:t>
            </a:r>
            <a:r>
              <a:rPr lang="en-US"/>
              <a:t> cost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F29DC7-946C-7945-9A01-C9020C23E32D}"/>
              </a:ext>
            </a:extLst>
          </p:cNvPr>
          <p:cNvSpPr/>
          <p:nvPr/>
        </p:nvSpPr>
        <p:spPr>
          <a:xfrm>
            <a:off x="536180" y="2407956"/>
            <a:ext cx="3525919" cy="24002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EA485F8-4DF3-BC42-96F9-EE421979D046}"/>
              </a:ext>
            </a:extLst>
          </p:cNvPr>
          <p:cNvSpPr/>
          <p:nvPr/>
        </p:nvSpPr>
        <p:spPr>
          <a:xfrm>
            <a:off x="4182030" y="2407954"/>
            <a:ext cx="3525919" cy="2400269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68A37DD-F33E-8144-B857-4067CC132930}"/>
              </a:ext>
            </a:extLst>
          </p:cNvPr>
          <p:cNvSpPr/>
          <p:nvPr/>
        </p:nvSpPr>
        <p:spPr>
          <a:xfrm>
            <a:off x="1595527" y="2407956"/>
            <a:ext cx="1546654" cy="518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Upgrade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8BBD6B1-4EF0-064E-873E-F0C9F2E90A6B}"/>
              </a:ext>
            </a:extLst>
          </p:cNvPr>
          <p:cNvSpPr/>
          <p:nvPr/>
        </p:nvSpPr>
        <p:spPr>
          <a:xfrm>
            <a:off x="5299456" y="2404415"/>
            <a:ext cx="1546654" cy="518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Operate</a:t>
            </a:r>
          </a:p>
        </p:txBody>
      </p:sp>
      <p:pic>
        <p:nvPicPr>
          <p:cNvPr id="6" name="Graphic 5" descr="Gears with solid fill">
            <a:extLst>
              <a:ext uri="{FF2B5EF4-FFF2-40B4-BE49-F238E27FC236}">
                <a16:creationId xmlns:a16="http://schemas.microsoft.com/office/drawing/2014/main" id="{201A6857-86D7-A54F-9341-B6EBDB473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0987" y="2348691"/>
            <a:ext cx="728901" cy="728901"/>
          </a:xfrm>
          <a:prstGeom prst="rect">
            <a:avLst/>
          </a:prstGeom>
        </p:spPr>
      </p:pic>
      <p:grpSp>
        <p:nvGrpSpPr>
          <p:cNvPr id="132" name="Group 131">
            <a:extLst>
              <a:ext uri="{FF2B5EF4-FFF2-40B4-BE49-F238E27FC236}">
                <a16:creationId xmlns:a16="http://schemas.microsoft.com/office/drawing/2014/main" id="{E80AE85C-A4EA-FA40-8CFA-2B857FAC346F}"/>
              </a:ext>
            </a:extLst>
          </p:cNvPr>
          <p:cNvGrpSpPr/>
          <p:nvPr/>
        </p:nvGrpSpPr>
        <p:grpSpPr>
          <a:xfrm>
            <a:off x="3787258" y="3367456"/>
            <a:ext cx="4268836" cy="520774"/>
            <a:chOff x="4653413" y="5981747"/>
            <a:chExt cx="4268836" cy="520774"/>
          </a:xfrm>
        </p:grpSpPr>
        <p:sp>
          <p:nvSpPr>
            <p:cNvPr id="133" name="Right Arrow 132">
              <a:extLst>
                <a:ext uri="{FF2B5EF4-FFF2-40B4-BE49-F238E27FC236}">
                  <a16:creationId xmlns:a16="http://schemas.microsoft.com/office/drawing/2014/main" id="{462D6E39-A02D-7449-9178-A1E083940274}"/>
                </a:ext>
              </a:extLst>
            </p:cNvPr>
            <p:cNvSpPr/>
            <p:nvPr/>
          </p:nvSpPr>
          <p:spPr>
            <a:xfrm>
              <a:off x="4653413" y="5985686"/>
              <a:ext cx="646043" cy="516835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ight Arrow 133">
              <a:extLst>
                <a:ext uri="{FF2B5EF4-FFF2-40B4-BE49-F238E27FC236}">
                  <a16:creationId xmlns:a16="http://schemas.microsoft.com/office/drawing/2014/main" id="{703726A9-7B23-BE4C-B0BE-5D2A8120D488}"/>
                </a:ext>
              </a:extLst>
            </p:cNvPr>
            <p:cNvSpPr/>
            <p:nvPr/>
          </p:nvSpPr>
          <p:spPr>
            <a:xfrm>
              <a:off x="8276206" y="5981747"/>
              <a:ext cx="646043" cy="516835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4691DD52-B079-BD47-ACCA-30FCDEA8CFB3}"/>
              </a:ext>
            </a:extLst>
          </p:cNvPr>
          <p:cNvGrpSpPr/>
          <p:nvPr/>
        </p:nvGrpSpPr>
        <p:grpSpPr>
          <a:xfrm>
            <a:off x="574662" y="3073720"/>
            <a:ext cx="3439792" cy="1341215"/>
            <a:chOff x="7894197" y="3887821"/>
            <a:chExt cx="3439792" cy="1341215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8E9D0977-3249-0240-853E-C5CE76018DBA}"/>
                </a:ext>
              </a:extLst>
            </p:cNvPr>
            <p:cNvGrpSpPr/>
            <p:nvPr/>
          </p:nvGrpSpPr>
          <p:grpSpPr>
            <a:xfrm>
              <a:off x="7894197" y="3887821"/>
              <a:ext cx="1669359" cy="1341215"/>
              <a:chOff x="8339587" y="-296318"/>
              <a:chExt cx="3507341" cy="1968801"/>
            </a:xfrm>
          </p:grpSpPr>
          <p:sp>
            <p:nvSpPr>
              <p:cNvPr id="238" name="Google Shape;5454;p40">
                <a:extLst>
                  <a:ext uri="{FF2B5EF4-FFF2-40B4-BE49-F238E27FC236}">
                    <a16:creationId xmlns:a16="http://schemas.microsoft.com/office/drawing/2014/main" id="{B9572B5E-D271-1E4E-8CAD-B0D622F2F741}"/>
                  </a:ext>
                </a:extLst>
              </p:cNvPr>
              <p:cNvSpPr/>
              <p:nvPr/>
            </p:nvSpPr>
            <p:spPr>
              <a:xfrm>
                <a:off x="8339587" y="1421383"/>
                <a:ext cx="647400" cy="251100"/>
              </a:xfrm>
              <a:prstGeom prst="rect">
                <a:avLst/>
              </a:prstGeom>
              <a:solidFill>
                <a:srgbClr val="92D05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39" name="Google Shape;5455;p40">
                <a:extLst>
                  <a:ext uri="{FF2B5EF4-FFF2-40B4-BE49-F238E27FC236}">
                    <a16:creationId xmlns:a16="http://schemas.microsoft.com/office/drawing/2014/main" id="{E566D1D6-51ED-AC45-8FFD-4A0CADB1E65F}"/>
                  </a:ext>
                </a:extLst>
              </p:cNvPr>
              <p:cNvCxnSpPr/>
              <p:nvPr/>
            </p:nvCxnSpPr>
            <p:spPr>
              <a:xfrm rot="-8659772" flipH="1">
                <a:off x="8470856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40" name="Google Shape;5456;p40">
                <a:extLst>
                  <a:ext uri="{FF2B5EF4-FFF2-40B4-BE49-F238E27FC236}">
                    <a16:creationId xmlns:a16="http://schemas.microsoft.com/office/drawing/2014/main" id="{5EFB3074-09D9-0241-9A16-F5AE7B971409}"/>
                  </a:ext>
                </a:extLst>
              </p:cNvPr>
              <p:cNvCxnSpPr/>
              <p:nvPr/>
            </p:nvCxnSpPr>
            <p:spPr>
              <a:xfrm rot="8535854">
                <a:off x="8472581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241" name="Google Shape;5457;p40">
                <a:extLst>
                  <a:ext uri="{FF2B5EF4-FFF2-40B4-BE49-F238E27FC236}">
                    <a16:creationId xmlns:a16="http://schemas.microsoft.com/office/drawing/2014/main" id="{685FE543-1899-224F-BCA6-06990D4833FE}"/>
                  </a:ext>
                </a:extLst>
              </p:cNvPr>
              <p:cNvSpPr/>
              <p:nvPr/>
            </p:nvSpPr>
            <p:spPr>
              <a:xfrm>
                <a:off x="9162310" y="1421383"/>
                <a:ext cx="647400" cy="251100"/>
              </a:xfrm>
              <a:prstGeom prst="rect">
                <a:avLst/>
              </a:prstGeom>
              <a:solidFill>
                <a:srgbClr val="92D05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42" name="Google Shape;5458;p40">
                <a:extLst>
                  <a:ext uri="{FF2B5EF4-FFF2-40B4-BE49-F238E27FC236}">
                    <a16:creationId xmlns:a16="http://schemas.microsoft.com/office/drawing/2014/main" id="{81B68032-5A92-0045-863A-223255FF2F20}"/>
                  </a:ext>
                </a:extLst>
              </p:cNvPr>
              <p:cNvCxnSpPr/>
              <p:nvPr/>
            </p:nvCxnSpPr>
            <p:spPr>
              <a:xfrm rot="-8659772" flipH="1">
                <a:off x="9293579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43" name="Google Shape;5459;p40">
                <a:extLst>
                  <a:ext uri="{FF2B5EF4-FFF2-40B4-BE49-F238E27FC236}">
                    <a16:creationId xmlns:a16="http://schemas.microsoft.com/office/drawing/2014/main" id="{26CF22E8-1DE7-B74E-827D-F0774E943FD3}"/>
                  </a:ext>
                </a:extLst>
              </p:cNvPr>
              <p:cNvCxnSpPr/>
              <p:nvPr/>
            </p:nvCxnSpPr>
            <p:spPr>
              <a:xfrm rot="8535854">
                <a:off x="9295304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244" name="Google Shape;5460;p40">
                <a:extLst>
                  <a:ext uri="{FF2B5EF4-FFF2-40B4-BE49-F238E27FC236}">
                    <a16:creationId xmlns:a16="http://schemas.microsoft.com/office/drawing/2014/main" id="{91AC50C0-C6F4-ED4A-A2D6-462C937721B6}"/>
                  </a:ext>
                </a:extLst>
              </p:cNvPr>
              <p:cNvSpPr/>
              <p:nvPr/>
            </p:nvSpPr>
            <p:spPr>
              <a:xfrm>
                <a:off x="10376805" y="1421383"/>
                <a:ext cx="647400" cy="251100"/>
              </a:xfrm>
              <a:prstGeom prst="rect">
                <a:avLst/>
              </a:prstGeom>
              <a:solidFill>
                <a:srgbClr val="92D05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45" name="Google Shape;5461;p40">
                <a:extLst>
                  <a:ext uri="{FF2B5EF4-FFF2-40B4-BE49-F238E27FC236}">
                    <a16:creationId xmlns:a16="http://schemas.microsoft.com/office/drawing/2014/main" id="{4D97563C-D67C-F548-8FE8-72CBEE56F3E6}"/>
                  </a:ext>
                </a:extLst>
              </p:cNvPr>
              <p:cNvCxnSpPr/>
              <p:nvPr/>
            </p:nvCxnSpPr>
            <p:spPr>
              <a:xfrm rot="-8659772" flipH="1">
                <a:off x="10508074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46" name="Google Shape;5462;p40">
                <a:extLst>
                  <a:ext uri="{FF2B5EF4-FFF2-40B4-BE49-F238E27FC236}">
                    <a16:creationId xmlns:a16="http://schemas.microsoft.com/office/drawing/2014/main" id="{60F3032C-A287-DA4D-BCE3-0001408ED058}"/>
                  </a:ext>
                </a:extLst>
              </p:cNvPr>
              <p:cNvCxnSpPr/>
              <p:nvPr/>
            </p:nvCxnSpPr>
            <p:spPr>
              <a:xfrm rot="8535854">
                <a:off x="10509799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247" name="Google Shape;5463;p40">
                <a:extLst>
                  <a:ext uri="{FF2B5EF4-FFF2-40B4-BE49-F238E27FC236}">
                    <a16:creationId xmlns:a16="http://schemas.microsoft.com/office/drawing/2014/main" id="{4C4B0ED5-3045-7F4A-ABE4-D194595DCB70}"/>
                  </a:ext>
                </a:extLst>
              </p:cNvPr>
              <p:cNvSpPr/>
              <p:nvPr/>
            </p:nvSpPr>
            <p:spPr>
              <a:xfrm>
                <a:off x="11199528" y="1421383"/>
                <a:ext cx="647400" cy="251100"/>
              </a:xfrm>
              <a:prstGeom prst="rect">
                <a:avLst/>
              </a:prstGeom>
              <a:solidFill>
                <a:srgbClr val="92D05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48" name="Google Shape;5464;p40">
                <a:extLst>
                  <a:ext uri="{FF2B5EF4-FFF2-40B4-BE49-F238E27FC236}">
                    <a16:creationId xmlns:a16="http://schemas.microsoft.com/office/drawing/2014/main" id="{6C0F93EE-476A-A246-878F-417FCD7C4961}"/>
                  </a:ext>
                </a:extLst>
              </p:cNvPr>
              <p:cNvCxnSpPr/>
              <p:nvPr/>
            </p:nvCxnSpPr>
            <p:spPr>
              <a:xfrm rot="-8659772" flipH="1">
                <a:off x="11330797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49" name="Google Shape;5465;p40">
                <a:extLst>
                  <a:ext uri="{FF2B5EF4-FFF2-40B4-BE49-F238E27FC236}">
                    <a16:creationId xmlns:a16="http://schemas.microsoft.com/office/drawing/2014/main" id="{B72B93C6-34AB-CF4A-9639-E8B4B3317407}"/>
                  </a:ext>
                </a:extLst>
              </p:cNvPr>
              <p:cNvCxnSpPr/>
              <p:nvPr/>
            </p:nvCxnSpPr>
            <p:spPr>
              <a:xfrm rot="8535854">
                <a:off x="11332523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250" name="Google Shape;5466;p40">
                <a:extLst>
                  <a:ext uri="{FF2B5EF4-FFF2-40B4-BE49-F238E27FC236}">
                    <a16:creationId xmlns:a16="http://schemas.microsoft.com/office/drawing/2014/main" id="{280F6452-8068-B04E-A413-BA816FF4C92E}"/>
                  </a:ext>
                </a:extLst>
              </p:cNvPr>
              <p:cNvSpPr/>
              <p:nvPr/>
            </p:nvSpPr>
            <p:spPr>
              <a:xfrm>
                <a:off x="8667796" y="-296187"/>
                <a:ext cx="647400" cy="251100"/>
              </a:xfrm>
              <a:prstGeom prst="rect">
                <a:avLst/>
              </a:prstGeom>
              <a:solidFill>
                <a:srgbClr val="6D9EEB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51" name="Google Shape;5467;p40">
                <a:extLst>
                  <a:ext uri="{FF2B5EF4-FFF2-40B4-BE49-F238E27FC236}">
                    <a16:creationId xmlns:a16="http://schemas.microsoft.com/office/drawing/2014/main" id="{36704804-E09F-A94C-945C-020AA971DA1D}"/>
                  </a:ext>
                </a:extLst>
              </p:cNvPr>
              <p:cNvCxnSpPr/>
              <p:nvPr/>
            </p:nvCxnSpPr>
            <p:spPr>
              <a:xfrm rot="-8659772" flipH="1">
                <a:off x="8799065" y="-26612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52" name="Google Shape;5468;p40">
                <a:extLst>
                  <a:ext uri="{FF2B5EF4-FFF2-40B4-BE49-F238E27FC236}">
                    <a16:creationId xmlns:a16="http://schemas.microsoft.com/office/drawing/2014/main" id="{3EA8ACD1-5656-3641-8C84-6EBF8283989C}"/>
                  </a:ext>
                </a:extLst>
              </p:cNvPr>
              <p:cNvCxnSpPr/>
              <p:nvPr/>
            </p:nvCxnSpPr>
            <p:spPr>
              <a:xfrm rot="8535854">
                <a:off x="8800790" y="-266939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253" name="Google Shape;5469;p40">
                <a:extLst>
                  <a:ext uri="{FF2B5EF4-FFF2-40B4-BE49-F238E27FC236}">
                    <a16:creationId xmlns:a16="http://schemas.microsoft.com/office/drawing/2014/main" id="{167231F3-7218-3E4C-B62D-41F06C8BD14F}"/>
                  </a:ext>
                </a:extLst>
              </p:cNvPr>
              <p:cNvSpPr/>
              <p:nvPr/>
            </p:nvSpPr>
            <p:spPr>
              <a:xfrm>
                <a:off x="10662832" y="-296318"/>
                <a:ext cx="647400" cy="251100"/>
              </a:xfrm>
              <a:prstGeom prst="rect">
                <a:avLst/>
              </a:prstGeom>
              <a:solidFill>
                <a:srgbClr val="6D9EEB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54" name="Google Shape;5470;p40">
                <a:extLst>
                  <a:ext uri="{FF2B5EF4-FFF2-40B4-BE49-F238E27FC236}">
                    <a16:creationId xmlns:a16="http://schemas.microsoft.com/office/drawing/2014/main" id="{10E6277A-F247-624A-9340-1C9A7A96E075}"/>
                  </a:ext>
                </a:extLst>
              </p:cNvPr>
              <p:cNvCxnSpPr/>
              <p:nvPr/>
            </p:nvCxnSpPr>
            <p:spPr>
              <a:xfrm rot="-8659772" flipH="1">
                <a:off x="10794101" y="-266251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55" name="Google Shape;5471;p40">
                <a:extLst>
                  <a:ext uri="{FF2B5EF4-FFF2-40B4-BE49-F238E27FC236}">
                    <a16:creationId xmlns:a16="http://schemas.microsoft.com/office/drawing/2014/main" id="{22210691-4C52-CC4D-8D77-20C9043621CE}"/>
                  </a:ext>
                </a:extLst>
              </p:cNvPr>
              <p:cNvCxnSpPr/>
              <p:nvPr/>
            </p:nvCxnSpPr>
            <p:spPr>
              <a:xfrm rot="8535854">
                <a:off x="10795827" y="-267070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56" name="Google Shape;5474;p40">
                <a:extLst>
                  <a:ext uri="{FF2B5EF4-FFF2-40B4-BE49-F238E27FC236}">
                    <a16:creationId xmlns:a16="http://schemas.microsoft.com/office/drawing/2014/main" id="{EBFE2B35-7715-5548-9036-4399082EA751}"/>
                  </a:ext>
                </a:extLst>
              </p:cNvPr>
              <p:cNvCxnSpPr>
                <a:stCxn id="238" idx="0"/>
                <a:endCxn id="253" idx="2"/>
              </p:cNvCxnSpPr>
              <p:nvPr/>
            </p:nvCxnSpPr>
            <p:spPr>
              <a:xfrm rot="10800000" flipH="1">
                <a:off x="8663287" y="-45317"/>
                <a:ext cx="23232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5476;p40">
                <a:extLst>
                  <a:ext uri="{FF2B5EF4-FFF2-40B4-BE49-F238E27FC236}">
                    <a16:creationId xmlns:a16="http://schemas.microsoft.com/office/drawing/2014/main" id="{BFE1A2AF-AE5F-8F4C-ADAF-D53EBC4FB3F8}"/>
                  </a:ext>
                </a:extLst>
              </p:cNvPr>
              <p:cNvCxnSpPr>
                <a:stCxn id="241" idx="0"/>
                <a:endCxn id="253" idx="2"/>
              </p:cNvCxnSpPr>
              <p:nvPr/>
            </p:nvCxnSpPr>
            <p:spPr>
              <a:xfrm rot="10800000" flipH="1">
                <a:off x="9486010" y="-45317"/>
                <a:ext cx="15006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5478;p40">
                <a:extLst>
                  <a:ext uri="{FF2B5EF4-FFF2-40B4-BE49-F238E27FC236}">
                    <a16:creationId xmlns:a16="http://schemas.microsoft.com/office/drawing/2014/main" id="{9E48CAA8-B7BA-A54D-8900-C4D11D1B9822}"/>
                  </a:ext>
                </a:extLst>
              </p:cNvPr>
              <p:cNvCxnSpPr>
                <a:stCxn id="244" idx="0"/>
                <a:endCxn id="253" idx="2"/>
              </p:cNvCxnSpPr>
              <p:nvPr/>
            </p:nvCxnSpPr>
            <p:spPr>
              <a:xfrm rot="10800000" flipH="1">
                <a:off x="10700505" y="-45317"/>
                <a:ext cx="2859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5479;p40">
                <a:extLst>
                  <a:ext uri="{FF2B5EF4-FFF2-40B4-BE49-F238E27FC236}">
                    <a16:creationId xmlns:a16="http://schemas.microsoft.com/office/drawing/2014/main" id="{15541DED-1337-C04C-A0A1-75D575016ACE}"/>
                  </a:ext>
                </a:extLst>
              </p:cNvPr>
              <p:cNvCxnSpPr>
                <a:stCxn id="247" idx="0"/>
                <a:endCxn id="253" idx="2"/>
              </p:cNvCxnSpPr>
              <p:nvPr/>
            </p:nvCxnSpPr>
            <p:spPr>
              <a:xfrm rot="10800000">
                <a:off x="10986528" y="-45317"/>
                <a:ext cx="5367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5481;p40">
                <a:extLst>
                  <a:ext uri="{FF2B5EF4-FFF2-40B4-BE49-F238E27FC236}">
                    <a16:creationId xmlns:a16="http://schemas.microsoft.com/office/drawing/2014/main" id="{8B9C25B6-D950-F347-BCFD-47592603E659}"/>
                  </a:ext>
                </a:extLst>
              </p:cNvPr>
              <p:cNvCxnSpPr>
                <a:endCxn id="250" idx="2"/>
              </p:cNvCxnSpPr>
              <p:nvPr/>
            </p:nvCxnSpPr>
            <p:spPr>
              <a:xfrm rot="10800000" flipH="1">
                <a:off x="8557696" y="-45087"/>
                <a:ext cx="4338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5484;p40">
                <a:extLst>
                  <a:ext uri="{FF2B5EF4-FFF2-40B4-BE49-F238E27FC236}">
                    <a16:creationId xmlns:a16="http://schemas.microsoft.com/office/drawing/2014/main" id="{0BF50DA4-9B1E-F541-8D12-8918DA7C6D88}"/>
                  </a:ext>
                </a:extLst>
              </p:cNvPr>
              <p:cNvCxnSpPr>
                <a:endCxn id="250" idx="2"/>
              </p:cNvCxnSpPr>
              <p:nvPr/>
            </p:nvCxnSpPr>
            <p:spPr>
              <a:xfrm rot="10800000">
                <a:off x="8991496" y="-45087"/>
                <a:ext cx="3891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5486;p40">
                <a:extLst>
                  <a:ext uri="{FF2B5EF4-FFF2-40B4-BE49-F238E27FC236}">
                    <a16:creationId xmlns:a16="http://schemas.microsoft.com/office/drawing/2014/main" id="{9B66F7C4-D4CA-004E-AC27-C392A539D0A6}"/>
                  </a:ext>
                </a:extLst>
              </p:cNvPr>
              <p:cNvCxnSpPr>
                <a:endCxn id="250" idx="2"/>
              </p:cNvCxnSpPr>
              <p:nvPr/>
            </p:nvCxnSpPr>
            <p:spPr>
              <a:xfrm rot="10800000">
                <a:off x="8991496" y="-45087"/>
                <a:ext cx="15735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5488;p40">
                <a:extLst>
                  <a:ext uri="{FF2B5EF4-FFF2-40B4-BE49-F238E27FC236}">
                    <a16:creationId xmlns:a16="http://schemas.microsoft.com/office/drawing/2014/main" id="{30F3CBDE-94CD-8741-BF01-1787428EC00C}"/>
                  </a:ext>
                </a:extLst>
              </p:cNvPr>
              <p:cNvCxnSpPr>
                <a:endCxn id="250" idx="2"/>
              </p:cNvCxnSpPr>
              <p:nvPr/>
            </p:nvCxnSpPr>
            <p:spPr>
              <a:xfrm rot="10800000">
                <a:off x="8991496" y="-45087"/>
                <a:ext cx="23706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F7D24301-D3D5-384C-9CAC-085ECA96F541}"/>
                </a:ext>
              </a:extLst>
            </p:cNvPr>
            <p:cNvGrpSpPr/>
            <p:nvPr/>
          </p:nvGrpSpPr>
          <p:grpSpPr>
            <a:xfrm>
              <a:off x="9664630" y="3887821"/>
              <a:ext cx="1669359" cy="1341215"/>
              <a:chOff x="8339587" y="-296318"/>
              <a:chExt cx="3507341" cy="1968801"/>
            </a:xfrm>
          </p:grpSpPr>
          <p:sp>
            <p:nvSpPr>
              <p:cNvPr id="212" name="Google Shape;5454;p40">
                <a:extLst>
                  <a:ext uri="{FF2B5EF4-FFF2-40B4-BE49-F238E27FC236}">
                    <a16:creationId xmlns:a16="http://schemas.microsoft.com/office/drawing/2014/main" id="{A356BF44-3229-824C-993E-6F274E066326}"/>
                  </a:ext>
                </a:extLst>
              </p:cNvPr>
              <p:cNvSpPr/>
              <p:nvPr/>
            </p:nvSpPr>
            <p:spPr>
              <a:xfrm>
                <a:off x="8339587" y="1421383"/>
                <a:ext cx="647400" cy="251100"/>
              </a:xfrm>
              <a:prstGeom prst="rect">
                <a:avLst/>
              </a:prstGeom>
              <a:solidFill>
                <a:srgbClr val="FFC00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13" name="Google Shape;5455;p40">
                <a:extLst>
                  <a:ext uri="{FF2B5EF4-FFF2-40B4-BE49-F238E27FC236}">
                    <a16:creationId xmlns:a16="http://schemas.microsoft.com/office/drawing/2014/main" id="{D055315E-404B-E346-8939-0152B63365B3}"/>
                  </a:ext>
                </a:extLst>
              </p:cNvPr>
              <p:cNvCxnSpPr/>
              <p:nvPr/>
            </p:nvCxnSpPr>
            <p:spPr>
              <a:xfrm rot="-8659772" flipH="1">
                <a:off x="8470856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14" name="Google Shape;5456;p40">
                <a:extLst>
                  <a:ext uri="{FF2B5EF4-FFF2-40B4-BE49-F238E27FC236}">
                    <a16:creationId xmlns:a16="http://schemas.microsoft.com/office/drawing/2014/main" id="{D209DF0B-F4E9-164D-83A2-21B4548920E0}"/>
                  </a:ext>
                </a:extLst>
              </p:cNvPr>
              <p:cNvCxnSpPr/>
              <p:nvPr/>
            </p:nvCxnSpPr>
            <p:spPr>
              <a:xfrm rot="8535854">
                <a:off x="8472581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215" name="Google Shape;5457;p40">
                <a:extLst>
                  <a:ext uri="{FF2B5EF4-FFF2-40B4-BE49-F238E27FC236}">
                    <a16:creationId xmlns:a16="http://schemas.microsoft.com/office/drawing/2014/main" id="{A55198F8-D84C-0A43-B87A-08C1C741B30A}"/>
                  </a:ext>
                </a:extLst>
              </p:cNvPr>
              <p:cNvSpPr/>
              <p:nvPr/>
            </p:nvSpPr>
            <p:spPr>
              <a:xfrm>
                <a:off x="9162310" y="1421383"/>
                <a:ext cx="647400" cy="251100"/>
              </a:xfrm>
              <a:prstGeom prst="rect">
                <a:avLst/>
              </a:prstGeom>
              <a:solidFill>
                <a:srgbClr val="FFC00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16" name="Google Shape;5458;p40">
                <a:extLst>
                  <a:ext uri="{FF2B5EF4-FFF2-40B4-BE49-F238E27FC236}">
                    <a16:creationId xmlns:a16="http://schemas.microsoft.com/office/drawing/2014/main" id="{BA52DCDA-92F4-0C4E-B5E1-C670ADF244CE}"/>
                  </a:ext>
                </a:extLst>
              </p:cNvPr>
              <p:cNvCxnSpPr/>
              <p:nvPr/>
            </p:nvCxnSpPr>
            <p:spPr>
              <a:xfrm rot="-8659772" flipH="1">
                <a:off x="9293579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17" name="Google Shape;5459;p40">
                <a:extLst>
                  <a:ext uri="{FF2B5EF4-FFF2-40B4-BE49-F238E27FC236}">
                    <a16:creationId xmlns:a16="http://schemas.microsoft.com/office/drawing/2014/main" id="{8D02697A-3F2E-0D4A-A6A8-399896758C5F}"/>
                  </a:ext>
                </a:extLst>
              </p:cNvPr>
              <p:cNvCxnSpPr/>
              <p:nvPr/>
            </p:nvCxnSpPr>
            <p:spPr>
              <a:xfrm rot="8535854">
                <a:off x="9295304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218" name="Google Shape;5460;p40">
                <a:extLst>
                  <a:ext uri="{FF2B5EF4-FFF2-40B4-BE49-F238E27FC236}">
                    <a16:creationId xmlns:a16="http://schemas.microsoft.com/office/drawing/2014/main" id="{1764C4C3-E08B-F441-A9FF-91A3EDBAED0B}"/>
                  </a:ext>
                </a:extLst>
              </p:cNvPr>
              <p:cNvSpPr/>
              <p:nvPr/>
            </p:nvSpPr>
            <p:spPr>
              <a:xfrm>
                <a:off x="10376805" y="1421383"/>
                <a:ext cx="647400" cy="251100"/>
              </a:xfrm>
              <a:prstGeom prst="rect">
                <a:avLst/>
              </a:prstGeom>
              <a:solidFill>
                <a:srgbClr val="FFC00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19" name="Google Shape;5461;p40">
                <a:extLst>
                  <a:ext uri="{FF2B5EF4-FFF2-40B4-BE49-F238E27FC236}">
                    <a16:creationId xmlns:a16="http://schemas.microsoft.com/office/drawing/2014/main" id="{84FB6967-8637-5A44-BAFD-852AC59FBA6F}"/>
                  </a:ext>
                </a:extLst>
              </p:cNvPr>
              <p:cNvCxnSpPr/>
              <p:nvPr/>
            </p:nvCxnSpPr>
            <p:spPr>
              <a:xfrm rot="-8659772" flipH="1">
                <a:off x="10508074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20" name="Google Shape;5462;p40">
                <a:extLst>
                  <a:ext uri="{FF2B5EF4-FFF2-40B4-BE49-F238E27FC236}">
                    <a16:creationId xmlns:a16="http://schemas.microsoft.com/office/drawing/2014/main" id="{B03D827E-B9CE-2447-9263-B87735BF5CD8}"/>
                  </a:ext>
                </a:extLst>
              </p:cNvPr>
              <p:cNvCxnSpPr/>
              <p:nvPr/>
            </p:nvCxnSpPr>
            <p:spPr>
              <a:xfrm rot="8535854">
                <a:off x="10509799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221" name="Google Shape;5463;p40">
                <a:extLst>
                  <a:ext uri="{FF2B5EF4-FFF2-40B4-BE49-F238E27FC236}">
                    <a16:creationId xmlns:a16="http://schemas.microsoft.com/office/drawing/2014/main" id="{2B5962D3-AD09-CC43-8C5B-C0EB5A032353}"/>
                  </a:ext>
                </a:extLst>
              </p:cNvPr>
              <p:cNvSpPr/>
              <p:nvPr/>
            </p:nvSpPr>
            <p:spPr>
              <a:xfrm>
                <a:off x="11199528" y="1421383"/>
                <a:ext cx="647400" cy="251100"/>
              </a:xfrm>
              <a:prstGeom prst="rect">
                <a:avLst/>
              </a:prstGeom>
              <a:solidFill>
                <a:srgbClr val="FFC00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22" name="Google Shape;5464;p40">
                <a:extLst>
                  <a:ext uri="{FF2B5EF4-FFF2-40B4-BE49-F238E27FC236}">
                    <a16:creationId xmlns:a16="http://schemas.microsoft.com/office/drawing/2014/main" id="{EA696453-3826-0A46-A469-4A5BC1541482}"/>
                  </a:ext>
                </a:extLst>
              </p:cNvPr>
              <p:cNvCxnSpPr/>
              <p:nvPr/>
            </p:nvCxnSpPr>
            <p:spPr>
              <a:xfrm rot="-8659772" flipH="1">
                <a:off x="11330797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23" name="Google Shape;5465;p40">
                <a:extLst>
                  <a:ext uri="{FF2B5EF4-FFF2-40B4-BE49-F238E27FC236}">
                    <a16:creationId xmlns:a16="http://schemas.microsoft.com/office/drawing/2014/main" id="{C6EEF245-41DE-624C-A287-F9940E77F11B}"/>
                  </a:ext>
                </a:extLst>
              </p:cNvPr>
              <p:cNvCxnSpPr/>
              <p:nvPr/>
            </p:nvCxnSpPr>
            <p:spPr>
              <a:xfrm rot="8535854">
                <a:off x="11332523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224" name="Google Shape;5466;p40">
                <a:extLst>
                  <a:ext uri="{FF2B5EF4-FFF2-40B4-BE49-F238E27FC236}">
                    <a16:creationId xmlns:a16="http://schemas.microsoft.com/office/drawing/2014/main" id="{FB21D63E-CA75-124A-B3AC-571CA63CFAF3}"/>
                  </a:ext>
                </a:extLst>
              </p:cNvPr>
              <p:cNvSpPr/>
              <p:nvPr/>
            </p:nvSpPr>
            <p:spPr>
              <a:xfrm>
                <a:off x="8667796" y="-296187"/>
                <a:ext cx="647400" cy="251100"/>
              </a:xfrm>
              <a:prstGeom prst="rect">
                <a:avLst/>
              </a:prstGeom>
              <a:solidFill>
                <a:srgbClr val="FFC00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25" name="Google Shape;5467;p40">
                <a:extLst>
                  <a:ext uri="{FF2B5EF4-FFF2-40B4-BE49-F238E27FC236}">
                    <a16:creationId xmlns:a16="http://schemas.microsoft.com/office/drawing/2014/main" id="{2613BE1B-285A-C841-AD23-523B4C96B053}"/>
                  </a:ext>
                </a:extLst>
              </p:cNvPr>
              <p:cNvCxnSpPr/>
              <p:nvPr/>
            </p:nvCxnSpPr>
            <p:spPr>
              <a:xfrm rot="-8659772" flipH="1">
                <a:off x="8799065" y="-26612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26" name="Google Shape;5468;p40">
                <a:extLst>
                  <a:ext uri="{FF2B5EF4-FFF2-40B4-BE49-F238E27FC236}">
                    <a16:creationId xmlns:a16="http://schemas.microsoft.com/office/drawing/2014/main" id="{5E15FCD8-60B9-C14B-8075-540B946973D5}"/>
                  </a:ext>
                </a:extLst>
              </p:cNvPr>
              <p:cNvCxnSpPr/>
              <p:nvPr/>
            </p:nvCxnSpPr>
            <p:spPr>
              <a:xfrm rot="8535854">
                <a:off x="8800790" y="-266939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227" name="Google Shape;5469;p40">
                <a:extLst>
                  <a:ext uri="{FF2B5EF4-FFF2-40B4-BE49-F238E27FC236}">
                    <a16:creationId xmlns:a16="http://schemas.microsoft.com/office/drawing/2014/main" id="{60087282-5E39-B746-BD62-1A4AFFFFF1CC}"/>
                  </a:ext>
                </a:extLst>
              </p:cNvPr>
              <p:cNvSpPr/>
              <p:nvPr/>
            </p:nvSpPr>
            <p:spPr>
              <a:xfrm>
                <a:off x="10662832" y="-296318"/>
                <a:ext cx="647400" cy="251100"/>
              </a:xfrm>
              <a:prstGeom prst="rect">
                <a:avLst/>
              </a:prstGeom>
              <a:solidFill>
                <a:srgbClr val="FFC00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28" name="Google Shape;5470;p40">
                <a:extLst>
                  <a:ext uri="{FF2B5EF4-FFF2-40B4-BE49-F238E27FC236}">
                    <a16:creationId xmlns:a16="http://schemas.microsoft.com/office/drawing/2014/main" id="{763DDBDA-AC40-4049-9E71-936C444869D3}"/>
                  </a:ext>
                </a:extLst>
              </p:cNvPr>
              <p:cNvCxnSpPr/>
              <p:nvPr/>
            </p:nvCxnSpPr>
            <p:spPr>
              <a:xfrm rot="-8659772" flipH="1">
                <a:off x="10794101" y="-266251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29" name="Google Shape;5471;p40">
                <a:extLst>
                  <a:ext uri="{FF2B5EF4-FFF2-40B4-BE49-F238E27FC236}">
                    <a16:creationId xmlns:a16="http://schemas.microsoft.com/office/drawing/2014/main" id="{887EB450-1C6F-894A-8570-9A25E83D9887}"/>
                  </a:ext>
                </a:extLst>
              </p:cNvPr>
              <p:cNvCxnSpPr/>
              <p:nvPr/>
            </p:nvCxnSpPr>
            <p:spPr>
              <a:xfrm rot="8535854">
                <a:off x="10795827" y="-267070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30" name="Google Shape;5474;p40">
                <a:extLst>
                  <a:ext uri="{FF2B5EF4-FFF2-40B4-BE49-F238E27FC236}">
                    <a16:creationId xmlns:a16="http://schemas.microsoft.com/office/drawing/2014/main" id="{77E13674-DE33-F94F-9710-3403E3DE9A81}"/>
                  </a:ext>
                </a:extLst>
              </p:cNvPr>
              <p:cNvCxnSpPr>
                <a:stCxn id="212" idx="0"/>
                <a:endCxn id="227" idx="2"/>
              </p:cNvCxnSpPr>
              <p:nvPr/>
            </p:nvCxnSpPr>
            <p:spPr>
              <a:xfrm rot="10800000" flipH="1">
                <a:off x="8663287" y="-45317"/>
                <a:ext cx="23232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" name="Google Shape;5476;p40">
                <a:extLst>
                  <a:ext uri="{FF2B5EF4-FFF2-40B4-BE49-F238E27FC236}">
                    <a16:creationId xmlns:a16="http://schemas.microsoft.com/office/drawing/2014/main" id="{8C777B60-0186-2B43-959D-27C2509E8CC8}"/>
                  </a:ext>
                </a:extLst>
              </p:cNvPr>
              <p:cNvCxnSpPr>
                <a:stCxn id="215" idx="0"/>
                <a:endCxn id="227" idx="2"/>
              </p:cNvCxnSpPr>
              <p:nvPr/>
            </p:nvCxnSpPr>
            <p:spPr>
              <a:xfrm rot="10800000" flipH="1">
                <a:off x="9486010" y="-45317"/>
                <a:ext cx="15006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" name="Google Shape;5478;p40">
                <a:extLst>
                  <a:ext uri="{FF2B5EF4-FFF2-40B4-BE49-F238E27FC236}">
                    <a16:creationId xmlns:a16="http://schemas.microsoft.com/office/drawing/2014/main" id="{E878B230-350D-7442-98A4-87FC2B7685C8}"/>
                  </a:ext>
                </a:extLst>
              </p:cNvPr>
              <p:cNvCxnSpPr>
                <a:stCxn id="218" idx="0"/>
                <a:endCxn id="227" idx="2"/>
              </p:cNvCxnSpPr>
              <p:nvPr/>
            </p:nvCxnSpPr>
            <p:spPr>
              <a:xfrm rot="10800000" flipH="1">
                <a:off x="10700505" y="-45317"/>
                <a:ext cx="2859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" name="Google Shape;5479;p40">
                <a:extLst>
                  <a:ext uri="{FF2B5EF4-FFF2-40B4-BE49-F238E27FC236}">
                    <a16:creationId xmlns:a16="http://schemas.microsoft.com/office/drawing/2014/main" id="{5B15C41F-A61D-7044-A1C1-87257A855F21}"/>
                  </a:ext>
                </a:extLst>
              </p:cNvPr>
              <p:cNvCxnSpPr>
                <a:stCxn id="221" idx="0"/>
                <a:endCxn id="227" idx="2"/>
              </p:cNvCxnSpPr>
              <p:nvPr/>
            </p:nvCxnSpPr>
            <p:spPr>
              <a:xfrm rot="10800000">
                <a:off x="10986528" y="-45317"/>
                <a:ext cx="5367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" name="Google Shape;5481;p40">
                <a:extLst>
                  <a:ext uri="{FF2B5EF4-FFF2-40B4-BE49-F238E27FC236}">
                    <a16:creationId xmlns:a16="http://schemas.microsoft.com/office/drawing/2014/main" id="{DD154987-D3D6-704E-BB2F-015894871AB0}"/>
                  </a:ext>
                </a:extLst>
              </p:cNvPr>
              <p:cNvCxnSpPr>
                <a:endCxn id="224" idx="2"/>
              </p:cNvCxnSpPr>
              <p:nvPr/>
            </p:nvCxnSpPr>
            <p:spPr>
              <a:xfrm rot="10800000" flipH="1">
                <a:off x="8557696" y="-45087"/>
                <a:ext cx="4338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" name="Google Shape;5484;p40">
                <a:extLst>
                  <a:ext uri="{FF2B5EF4-FFF2-40B4-BE49-F238E27FC236}">
                    <a16:creationId xmlns:a16="http://schemas.microsoft.com/office/drawing/2014/main" id="{7113785D-EDD1-4346-8D9E-D2A9DD22BB83}"/>
                  </a:ext>
                </a:extLst>
              </p:cNvPr>
              <p:cNvCxnSpPr>
                <a:endCxn id="224" idx="2"/>
              </p:cNvCxnSpPr>
              <p:nvPr/>
            </p:nvCxnSpPr>
            <p:spPr>
              <a:xfrm rot="10800000">
                <a:off x="8991496" y="-45087"/>
                <a:ext cx="3891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" name="Google Shape;5486;p40">
                <a:extLst>
                  <a:ext uri="{FF2B5EF4-FFF2-40B4-BE49-F238E27FC236}">
                    <a16:creationId xmlns:a16="http://schemas.microsoft.com/office/drawing/2014/main" id="{134F705F-5CF1-D54A-9B12-916A07E77C25}"/>
                  </a:ext>
                </a:extLst>
              </p:cNvPr>
              <p:cNvCxnSpPr>
                <a:endCxn id="224" idx="2"/>
              </p:cNvCxnSpPr>
              <p:nvPr/>
            </p:nvCxnSpPr>
            <p:spPr>
              <a:xfrm rot="10800000">
                <a:off x="8991496" y="-45087"/>
                <a:ext cx="15735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5488;p40">
                <a:extLst>
                  <a:ext uri="{FF2B5EF4-FFF2-40B4-BE49-F238E27FC236}">
                    <a16:creationId xmlns:a16="http://schemas.microsoft.com/office/drawing/2014/main" id="{F2CA9ABA-39FD-F146-A70B-E88E665AEB1C}"/>
                  </a:ext>
                </a:extLst>
              </p:cNvPr>
              <p:cNvCxnSpPr>
                <a:endCxn id="224" idx="2"/>
              </p:cNvCxnSpPr>
              <p:nvPr/>
            </p:nvCxnSpPr>
            <p:spPr>
              <a:xfrm rot="10800000">
                <a:off x="8991496" y="-45087"/>
                <a:ext cx="23706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1" name="Google Shape;5472;p40">
              <a:extLst>
                <a:ext uri="{FF2B5EF4-FFF2-40B4-BE49-F238E27FC236}">
                  <a16:creationId xmlns:a16="http://schemas.microsoft.com/office/drawing/2014/main" id="{CA023081-5613-6449-9F40-F71EC43D2287}"/>
                </a:ext>
              </a:extLst>
            </p:cNvPr>
            <p:cNvCxnSpPr>
              <a:cxnSpLocks/>
              <a:stCxn id="238" idx="0"/>
              <a:endCxn id="224" idx="2"/>
            </p:cNvCxnSpPr>
            <p:nvPr/>
          </p:nvCxnSpPr>
          <p:spPr>
            <a:xfrm flipV="1">
              <a:off x="8048266" y="4058968"/>
              <a:ext cx="1926648" cy="999010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5475;p40">
              <a:extLst>
                <a:ext uri="{FF2B5EF4-FFF2-40B4-BE49-F238E27FC236}">
                  <a16:creationId xmlns:a16="http://schemas.microsoft.com/office/drawing/2014/main" id="{D0972285-3F39-9D49-9986-1335E771E948}"/>
                </a:ext>
              </a:extLst>
            </p:cNvPr>
            <p:cNvCxnSpPr>
              <a:cxnSpLocks/>
              <a:stCxn id="241" idx="0"/>
              <a:endCxn id="224" idx="2"/>
            </p:cNvCxnSpPr>
            <p:nvPr/>
          </p:nvCxnSpPr>
          <p:spPr>
            <a:xfrm flipV="1">
              <a:off x="8439850" y="4058968"/>
              <a:ext cx="1535064" cy="999010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5482;p40">
              <a:extLst>
                <a:ext uri="{FF2B5EF4-FFF2-40B4-BE49-F238E27FC236}">
                  <a16:creationId xmlns:a16="http://schemas.microsoft.com/office/drawing/2014/main" id="{F795810F-6F97-5241-A74E-16F3C59964B7}"/>
                </a:ext>
              </a:extLst>
            </p:cNvPr>
            <p:cNvCxnSpPr>
              <a:cxnSpLocks/>
              <a:stCxn id="238" idx="0"/>
              <a:endCxn id="227" idx="2"/>
            </p:cNvCxnSpPr>
            <p:nvPr/>
          </p:nvCxnSpPr>
          <p:spPr>
            <a:xfrm flipV="1">
              <a:off x="8048266" y="4058879"/>
              <a:ext cx="2876208" cy="999099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5485;p40">
              <a:extLst>
                <a:ext uri="{FF2B5EF4-FFF2-40B4-BE49-F238E27FC236}">
                  <a16:creationId xmlns:a16="http://schemas.microsoft.com/office/drawing/2014/main" id="{A19336A7-2FC4-8848-9B94-B90975D4E98A}"/>
                </a:ext>
              </a:extLst>
            </p:cNvPr>
            <p:cNvCxnSpPr>
              <a:cxnSpLocks/>
              <a:endCxn id="227" idx="2"/>
            </p:cNvCxnSpPr>
            <p:nvPr/>
          </p:nvCxnSpPr>
          <p:spPr>
            <a:xfrm flipV="1">
              <a:off x="8460431" y="4058879"/>
              <a:ext cx="2464043" cy="999100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5477;p40">
              <a:extLst>
                <a:ext uri="{FF2B5EF4-FFF2-40B4-BE49-F238E27FC236}">
                  <a16:creationId xmlns:a16="http://schemas.microsoft.com/office/drawing/2014/main" id="{690D8402-8BBF-5446-9649-517FCC75CCAC}"/>
                </a:ext>
              </a:extLst>
            </p:cNvPr>
            <p:cNvCxnSpPr>
              <a:cxnSpLocks/>
              <a:stCxn id="244" idx="0"/>
              <a:endCxn id="224" idx="2"/>
            </p:cNvCxnSpPr>
            <p:nvPr/>
          </p:nvCxnSpPr>
          <p:spPr>
            <a:xfrm flipV="1">
              <a:off x="9017903" y="4058968"/>
              <a:ext cx="957011" cy="999010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5480;p40">
              <a:extLst>
                <a:ext uri="{FF2B5EF4-FFF2-40B4-BE49-F238E27FC236}">
                  <a16:creationId xmlns:a16="http://schemas.microsoft.com/office/drawing/2014/main" id="{4F3354F3-B9B0-5249-A029-DAB41F324D75}"/>
                </a:ext>
              </a:extLst>
            </p:cNvPr>
            <p:cNvCxnSpPr>
              <a:cxnSpLocks/>
              <a:endCxn id="224" idx="2"/>
            </p:cNvCxnSpPr>
            <p:nvPr/>
          </p:nvCxnSpPr>
          <p:spPr>
            <a:xfrm flipV="1">
              <a:off x="9377646" y="4058968"/>
              <a:ext cx="597268" cy="999010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5487;p40">
              <a:extLst>
                <a:ext uri="{FF2B5EF4-FFF2-40B4-BE49-F238E27FC236}">
                  <a16:creationId xmlns:a16="http://schemas.microsoft.com/office/drawing/2014/main" id="{897F08F0-4039-4242-A934-F8325E171662}"/>
                </a:ext>
              </a:extLst>
            </p:cNvPr>
            <p:cNvCxnSpPr>
              <a:cxnSpLocks/>
              <a:endCxn id="227" idx="2"/>
            </p:cNvCxnSpPr>
            <p:nvPr/>
          </p:nvCxnSpPr>
          <p:spPr>
            <a:xfrm flipV="1">
              <a:off x="8996653" y="4058879"/>
              <a:ext cx="1927821" cy="999384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5489;p40">
              <a:extLst>
                <a:ext uri="{FF2B5EF4-FFF2-40B4-BE49-F238E27FC236}">
                  <a16:creationId xmlns:a16="http://schemas.microsoft.com/office/drawing/2014/main" id="{EFA5C143-B91E-0C4F-9F89-DD70125ED764}"/>
                </a:ext>
              </a:extLst>
            </p:cNvPr>
            <p:cNvCxnSpPr>
              <a:cxnSpLocks/>
              <a:stCxn id="247" idx="0"/>
              <a:endCxn id="227" idx="2"/>
            </p:cNvCxnSpPr>
            <p:nvPr/>
          </p:nvCxnSpPr>
          <p:spPr>
            <a:xfrm flipV="1">
              <a:off x="9409488" y="4058879"/>
              <a:ext cx="1514986" cy="999099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CEBC0603-6D61-0D48-B0DE-9E74296CBA58}"/>
              </a:ext>
            </a:extLst>
          </p:cNvPr>
          <p:cNvGrpSpPr/>
          <p:nvPr/>
        </p:nvGrpSpPr>
        <p:grpSpPr>
          <a:xfrm>
            <a:off x="4229738" y="3077592"/>
            <a:ext cx="3439792" cy="1341215"/>
            <a:chOff x="7894197" y="3887821"/>
            <a:chExt cx="3439792" cy="1341215"/>
          </a:xfrm>
        </p:grpSpPr>
        <p:grpSp>
          <p:nvGrpSpPr>
            <p:cNvPr id="329" name="Group 328">
              <a:extLst>
                <a:ext uri="{FF2B5EF4-FFF2-40B4-BE49-F238E27FC236}">
                  <a16:creationId xmlns:a16="http://schemas.microsoft.com/office/drawing/2014/main" id="{ED147DFA-A59A-B94A-B0FD-7186D0016246}"/>
                </a:ext>
              </a:extLst>
            </p:cNvPr>
            <p:cNvGrpSpPr/>
            <p:nvPr/>
          </p:nvGrpSpPr>
          <p:grpSpPr>
            <a:xfrm>
              <a:off x="7894197" y="3887821"/>
              <a:ext cx="1669359" cy="1341215"/>
              <a:chOff x="8339587" y="-296318"/>
              <a:chExt cx="3507341" cy="1968801"/>
            </a:xfrm>
          </p:grpSpPr>
          <p:sp>
            <p:nvSpPr>
              <p:cNvPr id="365" name="Google Shape;5454;p40">
                <a:extLst>
                  <a:ext uri="{FF2B5EF4-FFF2-40B4-BE49-F238E27FC236}">
                    <a16:creationId xmlns:a16="http://schemas.microsoft.com/office/drawing/2014/main" id="{2EAC4639-3BEC-C943-B9AC-6EB18E9D0CEB}"/>
                  </a:ext>
                </a:extLst>
              </p:cNvPr>
              <p:cNvSpPr/>
              <p:nvPr/>
            </p:nvSpPr>
            <p:spPr>
              <a:xfrm>
                <a:off x="8339587" y="1421383"/>
                <a:ext cx="647400" cy="251100"/>
              </a:xfrm>
              <a:prstGeom prst="rect">
                <a:avLst/>
              </a:prstGeom>
              <a:solidFill>
                <a:srgbClr val="92D05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66" name="Google Shape;5455;p40">
                <a:extLst>
                  <a:ext uri="{FF2B5EF4-FFF2-40B4-BE49-F238E27FC236}">
                    <a16:creationId xmlns:a16="http://schemas.microsoft.com/office/drawing/2014/main" id="{E0DFE6C4-BE2E-4F4A-BD8E-D5D06228D3F1}"/>
                  </a:ext>
                </a:extLst>
              </p:cNvPr>
              <p:cNvCxnSpPr/>
              <p:nvPr/>
            </p:nvCxnSpPr>
            <p:spPr>
              <a:xfrm rot="-8659772" flipH="1">
                <a:off x="8470856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67" name="Google Shape;5456;p40">
                <a:extLst>
                  <a:ext uri="{FF2B5EF4-FFF2-40B4-BE49-F238E27FC236}">
                    <a16:creationId xmlns:a16="http://schemas.microsoft.com/office/drawing/2014/main" id="{D3E0B37D-F86A-1542-ACFC-6585F42A73E3}"/>
                  </a:ext>
                </a:extLst>
              </p:cNvPr>
              <p:cNvCxnSpPr/>
              <p:nvPr/>
            </p:nvCxnSpPr>
            <p:spPr>
              <a:xfrm rot="8535854">
                <a:off x="8472581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368" name="Google Shape;5457;p40">
                <a:extLst>
                  <a:ext uri="{FF2B5EF4-FFF2-40B4-BE49-F238E27FC236}">
                    <a16:creationId xmlns:a16="http://schemas.microsoft.com/office/drawing/2014/main" id="{DC413956-9DF5-A24D-8870-49435D7479DB}"/>
                  </a:ext>
                </a:extLst>
              </p:cNvPr>
              <p:cNvSpPr/>
              <p:nvPr/>
            </p:nvSpPr>
            <p:spPr>
              <a:xfrm>
                <a:off x="9162310" y="1421383"/>
                <a:ext cx="647400" cy="251100"/>
              </a:xfrm>
              <a:prstGeom prst="rect">
                <a:avLst/>
              </a:prstGeom>
              <a:solidFill>
                <a:srgbClr val="92D05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69" name="Google Shape;5458;p40">
                <a:extLst>
                  <a:ext uri="{FF2B5EF4-FFF2-40B4-BE49-F238E27FC236}">
                    <a16:creationId xmlns:a16="http://schemas.microsoft.com/office/drawing/2014/main" id="{78D3CCA6-8ADF-A54D-8746-37D58D37EBBF}"/>
                  </a:ext>
                </a:extLst>
              </p:cNvPr>
              <p:cNvCxnSpPr/>
              <p:nvPr/>
            </p:nvCxnSpPr>
            <p:spPr>
              <a:xfrm rot="-8659772" flipH="1">
                <a:off x="9293579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70" name="Google Shape;5459;p40">
                <a:extLst>
                  <a:ext uri="{FF2B5EF4-FFF2-40B4-BE49-F238E27FC236}">
                    <a16:creationId xmlns:a16="http://schemas.microsoft.com/office/drawing/2014/main" id="{49F8EFC0-7FB1-BF4F-9C7E-E07FED8E2650}"/>
                  </a:ext>
                </a:extLst>
              </p:cNvPr>
              <p:cNvCxnSpPr/>
              <p:nvPr/>
            </p:nvCxnSpPr>
            <p:spPr>
              <a:xfrm rot="8535854">
                <a:off x="9295304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371" name="Google Shape;5460;p40">
                <a:extLst>
                  <a:ext uri="{FF2B5EF4-FFF2-40B4-BE49-F238E27FC236}">
                    <a16:creationId xmlns:a16="http://schemas.microsoft.com/office/drawing/2014/main" id="{98DCBFD7-B49E-804C-BEA7-8F3DCF5BE436}"/>
                  </a:ext>
                </a:extLst>
              </p:cNvPr>
              <p:cNvSpPr/>
              <p:nvPr/>
            </p:nvSpPr>
            <p:spPr>
              <a:xfrm>
                <a:off x="10376805" y="1421383"/>
                <a:ext cx="647400" cy="251100"/>
              </a:xfrm>
              <a:prstGeom prst="rect">
                <a:avLst/>
              </a:prstGeom>
              <a:solidFill>
                <a:srgbClr val="92D05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72" name="Google Shape;5461;p40">
                <a:extLst>
                  <a:ext uri="{FF2B5EF4-FFF2-40B4-BE49-F238E27FC236}">
                    <a16:creationId xmlns:a16="http://schemas.microsoft.com/office/drawing/2014/main" id="{8F4ADD9E-296C-DE4C-8E09-B3245EB011D8}"/>
                  </a:ext>
                </a:extLst>
              </p:cNvPr>
              <p:cNvCxnSpPr/>
              <p:nvPr/>
            </p:nvCxnSpPr>
            <p:spPr>
              <a:xfrm rot="-8659772" flipH="1">
                <a:off x="10508074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73" name="Google Shape;5462;p40">
                <a:extLst>
                  <a:ext uri="{FF2B5EF4-FFF2-40B4-BE49-F238E27FC236}">
                    <a16:creationId xmlns:a16="http://schemas.microsoft.com/office/drawing/2014/main" id="{A46CDC07-9BA4-4C4A-A3C8-3DC4335029F1}"/>
                  </a:ext>
                </a:extLst>
              </p:cNvPr>
              <p:cNvCxnSpPr/>
              <p:nvPr/>
            </p:nvCxnSpPr>
            <p:spPr>
              <a:xfrm rot="8535854">
                <a:off x="10509799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374" name="Google Shape;5463;p40">
                <a:extLst>
                  <a:ext uri="{FF2B5EF4-FFF2-40B4-BE49-F238E27FC236}">
                    <a16:creationId xmlns:a16="http://schemas.microsoft.com/office/drawing/2014/main" id="{D07E2F6F-523D-FE4C-A94A-55B48E923AA6}"/>
                  </a:ext>
                </a:extLst>
              </p:cNvPr>
              <p:cNvSpPr/>
              <p:nvPr/>
            </p:nvSpPr>
            <p:spPr>
              <a:xfrm>
                <a:off x="11199528" y="1421383"/>
                <a:ext cx="647400" cy="251100"/>
              </a:xfrm>
              <a:prstGeom prst="rect">
                <a:avLst/>
              </a:prstGeom>
              <a:solidFill>
                <a:srgbClr val="92D05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75" name="Google Shape;5464;p40">
                <a:extLst>
                  <a:ext uri="{FF2B5EF4-FFF2-40B4-BE49-F238E27FC236}">
                    <a16:creationId xmlns:a16="http://schemas.microsoft.com/office/drawing/2014/main" id="{A11FBC7F-4F81-FF49-B79A-A88390D59FB9}"/>
                  </a:ext>
                </a:extLst>
              </p:cNvPr>
              <p:cNvCxnSpPr/>
              <p:nvPr/>
            </p:nvCxnSpPr>
            <p:spPr>
              <a:xfrm rot="-8659772" flipH="1">
                <a:off x="11330797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76" name="Google Shape;5465;p40">
                <a:extLst>
                  <a:ext uri="{FF2B5EF4-FFF2-40B4-BE49-F238E27FC236}">
                    <a16:creationId xmlns:a16="http://schemas.microsoft.com/office/drawing/2014/main" id="{138B6C4E-DEEC-864B-83BA-F736C0C268E2}"/>
                  </a:ext>
                </a:extLst>
              </p:cNvPr>
              <p:cNvCxnSpPr/>
              <p:nvPr/>
            </p:nvCxnSpPr>
            <p:spPr>
              <a:xfrm rot="8535854">
                <a:off x="11332523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377" name="Google Shape;5466;p40">
                <a:extLst>
                  <a:ext uri="{FF2B5EF4-FFF2-40B4-BE49-F238E27FC236}">
                    <a16:creationId xmlns:a16="http://schemas.microsoft.com/office/drawing/2014/main" id="{6F5089EE-BF03-944E-A89A-0BCFA061DB92}"/>
                  </a:ext>
                </a:extLst>
              </p:cNvPr>
              <p:cNvSpPr/>
              <p:nvPr/>
            </p:nvSpPr>
            <p:spPr>
              <a:xfrm>
                <a:off x="8667796" y="-296187"/>
                <a:ext cx="647400" cy="251100"/>
              </a:xfrm>
              <a:prstGeom prst="rect">
                <a:avLst/>
              </a:prstGeom>
              <a:solidFill>
                <a:srgbClr val="6D9EEB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78" name="Google Shape;5467;p40">
                <a:extLst>
                  <a:ext uri="{FF2B5EF4-FFF2-40B4-BE49-F238E27FC236}">
                    <a16:creationId xmlns:a16="http://schemas.microsoft.com/office/drawing/2014/main" id="{75215CF3-E9BF-F54C-903E-C3CE8571682C}"/>
                  </a:ext>
                </a:extLst>
              </p:cNvPr>
              <p:cNvCxnSpPr/>
              <p:nvPr/>
            </p:nvCxnSpPr>
            <p:spPr>
              <a:xfrm rot="-8659772" flipH="1">
                <a:off x="8799065" y="-26612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79" name="Google Shape;5468;p40">
                <a:extLst>
                  <a:ext uri="{FF2B5EF4-FFF2-40B4-BE49-F238E27FC236}">
                    <a16:creationId xmlns:a16="http://schemas.microsoft.com/office/drawing/2014/main" id="{1A822693-DF4D-3F46-8B2F-204A7443D3F9}"/>
                  </a:ext>
                </a:extLst>
              </p:cNvPr>
              <p:cNvCxnSpPr/>
              <p:nvPr/>
            </p:nvCxnSpPr>
            <p:spPr>
              <a:xfrm rot="8535854">
                <a:off x="8800790" y="-266939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380" name="Google Shape;5469;p40">
                <a:extLst>
                  <a:ext uri="{FF2B5EF4-FFF2-40B4-BE49-F238E27FC236}">
                    <a16:creationId xmlns:a16="http://schemas.microsoft.com/office/drawing/2014/main" id="{328D6372-3ADC-3849-BFDB-D3D813B289BE}"/>
                  </a:ext>
                </a:extLst>
              </p:cNvPr>
              <p:cNvSpPr/>
              <p:nvPr/>
            </p:nvSpPr>
            <p:spPr>
              <a:xfrm>
                <a:off x="10662832" y="-296318"/>
                <a:ext cx="647400" cy="251100"/>
              </a:xfrm>
              <a:prstGeom prst="rect">
                <a:avLst/>
              </a:prstGeom>
              <a:solidFill>
                <a:srgbClr val="6D9EEB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81" name="Google Shape;5470;p40">
                <a:extLst>
                  <a:ext uri="{FF2B5EF4-FFF2-40B4-BE49-F238E27FC236}">
                    <a16:creationId xmlns:a16="http://schemas.microsoft.com/office/drawing/2014/main" id="{D13DE2C2-2C03-6546-862C-9EFD7A50A78E}"/>
                  </a:ext>
                </a:extLst>
              </p:cNvPr>
              <p:cNvCxnSpPr/>
              <p:nvPr/>
            </p:nvCxnSpPr>
            <p:spPr>
              <a:xfrm rot="-8659772" flipH="1">
                <a:off x="10794101" y="-266251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82" name="Google Shape;5471;p40">
                <a:extLst>
                  <a:ext uri="{FF2B5EF4-FFF2-40B4-BE49-F238E27FC236}">
                    <a16:creationId xmlns:a16="http://schemas.microsoft.com/office/drawing/2014/main" id="{F7157EA1-9338-374E-9603-2388DA42FE1D}"/>
                  </a:ext>
                </a:extLst>
              </p:cNvPr>
              <p:cNvCxnSpPr/>
              <p:nvPr/>
            </p:nvCxnSpPr>
            <p:spPr>
              <a:xfrm rot="8535854">
                <a:off x="10795827" y="-267070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83" name="Google Shape;5474;p40">
                <a:extLst>
                  <a:ext uri="{FF2B5EF4-FFF2-40B4-BE49-F238E27FC236}">
                    <a16:creationId xmlns:a16="http://schemas.microsoft.com/office/drawing/2014/main" id="{C5443740-9282-4E4A-816F-A089FC49D61B}"/>
                  </a:ext>
                </a:extLst>
              </p:cNvPr>
              <p:cNvCxnSpPr>
                <a:stCxn id="365" idx="0"/>
                <a:endCxn id="380" idx="2"/>
              </p:cNvCxnSpPr>
              <p:nvPr/>
            </p:nvCxnSpPr>
            <p:spPr>
              <a:xfrm rot="10800000" flipH="1">
                <a:off x="8663287" y="-45317"/>
                <a:ext cx="23232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4" name="Google Shape;5476;p40">
                <a:extLst>
                  <a:ext uri="{FF2B5EF4-FFF2-40B4-BE49-F238E27FC236}">
                    <a16:creationId xmlns:a16="http://schemas.microsoft.com/office/drawing/2014/main" id="{0280423E-7D27-9946-9513-DFF156FD422E}"/>
                  </a:ext>
                </a:extLst>
              </p:cNvPr>
              <p:cNvCxnSpPr>
                <a:stCxn id="368" idx="0"/>
                <a:endCxn id="380" idx="2"/>
              </p:cNvCxnSpPr>
              <p:nvPr/>
            </p:nvCxnSpPr>
            <p:spPr>
              <a:xfrm rot="10800000" flipH="1">
                <a:off x="9486010" y="-45317"/>
                <a:ext cx="15006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5" name="Google Shape;5478;p40">
                <a:extLst>
                  <a:ext uri="{FF2B5EF4-FFF2-40B4-BE49-F238E27FC236}">
                    <a16:creationId xmlns:a16="http://schemas.microsoft.com/office/drawing/2014/main" id="{B08CD4E5-73CA-424A-B709-B461E0A0EC09}"/>
                  </a:ext>
                </a:extLst>
              </p:cNvPr>
              <p:cNvCxnSpPr>
                <a:stCxn id="371" idx="0"/>
                <a:endCxn id="380" idx="2"/>
              </p:cNvCxnSpPr>
              <p:nvPr/>
            </p:nvCxnSpPr>
            <p:spPr>
              <a:xfrm rot="10800000" flipH="1">
                <a:off x="10700505" y="-45317"/>
                <a:ext cx="2859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6" name="Google Shape;5479;p40">
                <a:extLst>
                  <a:ext uri="{FF2B5EF4-FFF2-40B4-BE49-F238E27FC236}">
                    <a16:creationId xmlns:a16="http://schemas.microsoft.com/office/drawing/2014/main" id="{4F50E877-2819-D440-AE0B-57D8F944316C}"/>
                  </a:ext>
                </a:extLst>
              </p:cNvPr>
              <p:cNvCxnSpPr>
                <a:stCxn id="374" idx="0"/>
                <a:endCxn id="380" idx="2"/>
              </p:cNvCxnSpPr>
              <p:nvPr/>
            </p:nvCxnSpPr>
            <p:spPr>
              <a:xfrm rot="10800000">
                <a:off x="10986528" y="-45317"/>
                <a:ext cx="5367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7" name="Google Shape;5481;p40">
                <a:extLst>
                  <a:ext uri="{FF2B5EF4-FFF2-40B4-BE49-F238E27FC236}">
                    <a16:creationId xmlns:a16="http://schemas.microsoft.com/office/drawing/2014/main" id="{79581B19-3628-6044-B48F-DF4E459B4F31}"/>
                  </a:ext>
                </a:extLst>
              </p:cNvPr>
              <p:cNvCxnSpPr>
                <a:endCxn id="377" idx="2"/>
              </p:cNvCxnSpPr>
              <p:nvPr/>
            </p:nvCxnSpPr>
            <p:spPr>
              <a:xfrm rot="10800000" flipH="1">
                <a:off x="8557696" y="-45087"/>
                <a:ext cx="4338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8" name="Google Shape;5484;p40">
                <a:extLst>
                  <a:ext uri="{FF2B5EF4-FFF2-40B4-BE49-F238E27FC236}">
                    <a16:creationId xmlns:a16="http://schemas.microsoft.com/office/drawing/2014/main" id="{07FC2133-9C39-1A41-BAE0-6E9B250B716F}"/>
                  </a:ext>
                </a:extLst>
              </p:cNvPr>
              <p:cNvCxnSpPr>
                <a:endCxn id="377" idx="2"/>
              </p:cNvCxnSpPr>
              <p:nvPr/>
            </p:nvCxnSpPr>
            <p:spPr>
              <a:xfrm rot="10800000">
                <a:off x="8991496" y="-45087"/>
                <a:ext cx="3891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9" name="Google Shape;5486;p40">
                <a:extLst>
                  <a:ext uri="{FF2B5EF4-FFF2-40B4-BE49-F238E27FC236}">
                    <a16:creationId xmlns:a16="http://schemas.microsoft.com/office/drawing/2014/main" id="{8E9EA059-EBEF-DD46-BA8A-478EB180EFA3}"/>
                  </a:ext>
                </a:extLst>
              </p:cNvPr>
              <p:cNvCxnSpPr>
                <a:endCxn id="377" idx="2"/>
              </p:cNvCxnSpPr>
              <p:nvPr/>
            </p:nvCxnSpPr>
            <p:spPr>
              <a:xfrm rot="10800000">
                <a:off x="8991496" y="-45087"/>
                <a:ext cx="15735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0" name="Google Shape;5488;p40">
                <a:extLst>
                  <a:ext uri="{FF2B5EF4-FFF2-40B4-BE49-F238E27FC236}">
                    <a16:creationId xmlns:a16="http://schemas.microsoft.com/office/drawing/2014/main" id="{C42D147D-894D-2C44-BFC7-BC9F37987CDE}"/>
                  </a:ext>
                </a:extLst>
              </p:cNvPr>
              <p:cNvCxnSpPr>
                <a:endCxn id="377" idx="2"/>
              </p:cNvCxnSpPr>
              <p:nvPr/>
            </p:nvCxnSpPr>
            <p:spPr>
              <a:xfrm rot="10800000">
                <a:off x="8991496" y="-45087"/>
                <a:ext cx="23706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30" name="Group 329">
              <a:extLst>
                <a:ext uri="{FF2B5EF4-FFF2-40B4-BE49-F238E27FC236}">
                  <a16:creationId xmlns:a16="http://schemas.microsoft.com/office/drawing/2014/main" id="{1EA8ECA6-96E8-6E4E-B594-301F112D7BDD}"/>
                </a:ext>
              </a:extLst>
            </p:cNvPr>
            <p:cNvGrpSpPr/>
            <p:nvPr/>
          </p:nvGrpSpPr>
          <p:grpSpPr>
            <a:xfrm>
              <a:off x="9664630" y="3887821"/>
              <a:ext cx="1669359" cy="1341215"/>
              <a:chOff x="8339587" y="-296318"/>
              <a:chExt cx="3507341" cy="1968801"/>
            </a:xfrm>
          </p:grpSpPr>
          <p:sp>
            <p:nvSpPr>
              <p:cNvPr id="339" name="Google Shape;5454;p40">
                <a:extLst>
                  <a:ext uri="{FF2B5EF4-FFF2-40B4-BE49-F238E27FC236}">
                    <a16:creationId xmlns:a16="http://schemas.microsoft.com/office/drawing/2014/main" id="{E8F137CC-5E96-BB41-B7B3-302C8C500159}"/>
                  </a:ext>
                </a:extLst>
              </p:cNvPr>
              <p:cNvSpPr/>
              <p:nvPr/>
            </p:nvSpPr>
            <p:spPr>
              <a:xfrm>
                <a:off x="8339587" y="1421383"/>
                <a:ext cx="647400" cy="251100"/>
              </a:xfrm>
              <a:prstGeom prst="rect">
                <a:avLst/>
              </a:prstGeom>
              <a:solidFill>
                <a:srgbClr val="FFC00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40" name="Google Shape;5455;p40">
                <a:extLst>
                  <a:ext uri="{FF2B5EF4-FFF2-40B4-BE49-F238E27FC236}">
                    <a16:creationId xmlns:a16="http://schemas.microsoft.com/office/drawing/2014/main" id="{A0955C34-56ED-5640-9B5A-6CBC000896E4}"/>
                  </a:ext>
                </a:extLst>
              </p:cNvPr>
              <p:cNvCxnSpPr/>
              <p:nvPr/>
            </p:nvCxnSpPr>
            <p:spPr>
              <a:xfrm rot="-8659772" flipH="1">
                <a:off x="8470856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41" name="Google Shape;5456;p40">
                <a:extLst>
                  <a:ext uri="{FF2B5EF4-FFF2-40B4-BE49-F238E27FC236}">
                    <a16:creationId xmlns:a16="http://schemas.microsoft.com/office/drawing/2014/main" id="{DDC8346E-EDA7-D840-BDE9-F5F641C03830}"/>
                  </a:ext>
                </a:extLst>
              </p:cNvPr>
              <p:cNvCxnSpPr/>
              <p:nvPr/>
            </p:nvCxnSpPr>
            <p:spPr>
              <a:xfrm rot="8535854">
                <a:off x="8472581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342" name="Google Shape;5457;p40">
                <a:extLst>
                  <a:ext uri="{FF2B5EF4-FFF2-40B4-BE49-F238E27FC236}">
                    <a16:creationId xmlns:a16="http://schemas.microsoft.com/office/drawing/2014/main" id="{C5E5257A-8ADC-A94C-8767-A0FB6E5DE442}"/>
                  </a:ext>
                </a:extLst>
              </p:cNvPr>
              <p:cNvSpPr/>
              <p:nvPr/>
            </p:nvSpPr>
            <p:spPr>
              <a:xfrm>
                <a:off x="9162310" y="1421383"/>
                <a:ext cx="647400" cy="251100"/>
              </a:xfrm>
              <a:prstGeom prst="rect">
                <a:avLst/>
              </a:prstGeom>
              <a:solidFill>
                <a:srgbClr val="FFC00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43" name="Google Shape;5458;p40">
                <a:extLst>
                  <a:ext uri="{FF2B5EF4-FFF2-40B4-BE49-F238E27FC236}">
                    <a16:creationId xmlns:a16="http://schemas.microsoft.com/office/drawing/2014/main" id="{22494C41-4BD1-C242-9880-5F88BFBDE1EA}"/>
                  </a:ext>
                </a:extLst>
              </p:cNvPr>
              <p:cNvCxnSpPr/>
              <p:nvPr/>
            </p:nvCxnSpPr>
            <p:spPr>
              <a:xfrm rot="-8659772" flipH="1">
                <a:off x="9293579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44" name="Google Shape;5459;p40">
                <a:extLst>
                  <a:ext uri="{FF2B5EF4-FFF2-40B4-BE49-F238E27FC236}">
                    <a16:creationId xmlns:a16="http://schemas.microsoft.com/office/drawing/2014/main" id="{4A46C0CF-B05E-5749-AFD4-5037919C4528}"/>
                  </a:ext>
                </a:extLst>
              </p:cNvPr>
              <p:cNvCxnSpPr/>
              <p:nvPr/>
            </p:nvCxnSpPr>
            <p:spPr>
              <a:xfrm rot="8535854">
                <a:off x="9295304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345" name="Google Shape;5460;p40">
                <a:extLst>
                  <a:ext uri="{FF2B5EF4-FFF2-40B4-BE49-F238E27FC236}">
                    <a16:creationId xmlns:a16="http://schemas.microsoft.com/office/drawing/2014/main" id="{625CE271-56B6-8D4B-9F8E-C6A727715E18}"/>
                  </a:ext>
                </a:extLst>
              </p:cNvPr>
              <p:cNvSpPr/>
              <p:nvPr/>
            </p:nvSpPr>
            <p:spPr>
              <a:xfrm>
                <a:off x="10376805" y="1421383"/>
                <a:ext cx="647400" cy="251100"/>
              </a:xfrm>
              <a:prstGeom prst="rect">
                <a:avLst/>
              </a:prstGeom>
              <a:solidFill>
                <a:srgbClr val="FFC00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46" name="Google Shape;5461;p40">
                <a:extLst>
                  <a:ext uri="{FF2B5EF4-FFF2-40B4-BE49-F238E27FC236}">
                    <a16:creationId xmlns:a16="http://schemas.microsoft.com/office/drawing/2014/main" id="{ABE093FF-27C2-5145-8463-0781D7404236}"/>
                  </a:ext>
                </a:extLst>
              </p:cNvPr>
              <p:cNvCxnSpPr/>
              <p:nvPr/>
            </p:nvCxnSpPr>
            <p:spPr>
              <a:xfrm rot="-8659772" flipH="1">
                <a:off x="10508074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47" name="Google Shape;5462;p40">
                <a:extLst>
                  <a:ext uri="{FF2B5EF4-FFF2-40B4-BE49-F238E27FC236}">
                    <a16:creationId xmlns:a16="http://schemas.microsoft.com/office/drawing/2014/main" id="{D6D696B8-E538-4A41-B0CC-E486B7E0058A}"/>
                  </a:ext>
                </a:extLst>
              </p:cNvPr>
              <p:cNvCxnSpPr/>
              <p:nvPr/>
            </p:nvCxnSpPr>
            <p:spPr>
              <a:xfrm rot="8535854">
                <a:off x="10509799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348" name="Google Shape;5463;p40">
                <a:extLst>
                  <a:ext uri="{FF2B5EF4-FFF2-40B4-BE49-F238E27FC236}">
                    <a16:creationId xmlns:a16="http://schemas.microsoft.com/office/drawing/2014/main" id="{53A42AD8-3013-5148-83C9-F5E644783650}"/>
                  </a:ext>
                </a:extLst>
              </p:cNvPr>
              <p:cNvSpPr/>
              <p:nvPr/>
            </p:nvSpPr>
            <p:spPr>
              <a:xfrm>
                <a:off x="11199528" y="1421383"/>
                <a:ext cx="647400" cy="251100"/>
              </a:xfrm>
              <a:prstGeom prst="rect">
                <a:avLst/>
              </a:prstGeom>
              <a:solidFill>
                <a:srgbClr val="FFC00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49" name="Google Shape;5464;p40">
                <a:extLst>
                  <a:ext uri="{FF2B5EF4-FFF2-40B4-BE49-F238E27FC236}">
                    <a16:creationId xmlns:a16="http://schemas.microsoft.com/office/drawing/2014/main" id="{08951217-60B7-6D46-92D4-0FD704253F00}"/>
                  </a:ext>
                </a:extLst>
              </p:cNvPr>
              <p:cNvCxnSpPr/>
              <p:nvPr/>
            </p:nvCxnSpPr>
            <p:spPr>
              <a:xfrm rot="-8659772" flipH="1">
                <a:off x="11330797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50" name="Google Shape;5465;p40">
                <a:extLst>
                  <a:ext uri="{FF2B5EF4-FFF2-40B4-BE49-F238E27FC236}">
                    <a16:creationId xmlns:a16="http://schemas.microsoft.com/office/drawing/2014/main" id="{5144F06D-E1A0-DB4E-9C40-608E13A1D691}"/>
                  </a:ext>
                </a:extLst>
              </p:cNvPr>
              <p:cNvCxnSpPr/>
              <p:nvPr/>
            </p:nvCxnSpPr>
            <p:spPr>
              <a:xfrm rot="8535854">
                <a:off x="11332523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351" name="Google Shape;5466;p40">
                <a:extLst>
                  <a:ext uri="{FF2B5EF4-FFF2-40B4-BE49-F238E27FC236}">
                    <a16:creationId xmlns:a16="http://schemas.microsoft.com/office/drawing/2014/main" id="{23892D51-2A15-4446-B038-6C6DC755AA42}"/>
                  </a:ext>
                </a:extLst>
              </p:cNvPr>
              <p:cNvSpPr/>
              <p:nvPr/>
            </p:nvSpPr>
            <p:spPr>
              <a:xfrm>
                <a:off x="8667796" y="-296187"/>
                <a:ext cx="647400" cy="251100"/>
              </a:xfrm>
              <a:prstGeom prst="rect">
                <a:avLst/>
              </a:prstGeom>
              <a:solidFill>
                <a:srgbClr val="FFC00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52" name="Google Shape;5467;p40">
                <a:extLst>
                  <a:ext uri="{FF2B5EF4-FFF2-40B4-BE49-F238E27FC236}">
                    <a16:creationId xmlns:a16="http://schemas.microsoft.com/office/drawing/2014/main" id="{1A056DC5-89D5-5B41-8723-C15DCD6C2BE0}"/>
                  </a:ext>
                </a:extLst>
              </p:cNvPr>
              <p:cNvCxnSpPr/>
              <p:nvPr/>
            </p:nvCxnSpPr>
            <p:spPr>
              <a:xfrm rot="-8659772" flipH="1">
                <a:off x="8799065" y="-26612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53" name="Google Shape;5468;p40">
                <a:extLst>
                  <a:ext uri="{FF2B5EF4-FFF2-40B4-BE49-F238E27FC236}">
                    <a16:creationId xmlns:a16="http://schemas.microsoft.com/office/drawing/2014/main" id="{6CBCAFAB-AC2A-B846-83AE-F0694E4CD523}"/>
                  </a:ext>
                </a:extLst>
              </p:cNvPr>
              <p:cNvCxnSpPr/>
              <p:nvPr/>
            </p:nvCxnSpPr>
            <p:spPr>
              <a:xfrm rot="8535854">
                <a:off x="8800790" y="-266939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354" name="Google Shape;5469;p40">
                <a:extLst>
                  <a:ext uri="{FF2B5EF4-FFF2-40B4-BE49-F238E27FC236}">
                    <a16:creationId xmlns:a16="http://schemas.microsoft.com/office/drawing/2014/main" id="{E91A4F90-EB6F-2F41-A925-94A53C0C0917}"/>
                  </a:ext>
                </a:extLst>
              </p:cNvPr>
              <p:cNvSpPr/>
              <p:nvPr/>
            </p:nvSpPr>
            <p:spPr>
              <a:xfrm>
                <a:off x="10662832" y="-296318"/>
                <a:ext cx="647400" cy="251100"/>
              </a:xfrm>
              <a:prstGeom prst="rect">
                <a:avLst/>
              </a:prstGeom>
              <a:solidFill>
                <a:srgbClr val="FFC00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55" name="Google Shape;5470;p40">
                <a:extLst>
                  <a:ext uri="{FF2B5EF4-FFF2-40B4-BE49-F238E27FC236}">
                    <a16:creationId xmlns:a16="http://schemas.microsoft.com/office/drawing/2014/main" id="{35CF146A-54AD-CC4A-9A8B-9AC958B576FC}"/>
                  </a:ext>
                </a:extLst>
              </p:cNvPr>
              <p:cNvCxnSpPr/>
              <p:nvPr/>
            </p:nvCxnSpPr>
            <p:spPr>
              <a:xfrm rot="-8659772" flipH="1">
                <a:off x="10794101" y="-266251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56" name="Google Shape;5471;p40">
                <a:extLst>
                  <a:ext uri="{FF2B5EF4-FFF2-40B4-BE49-F238E27FC236}">
                    <a16:creationId xmlns:a16="http://schemas.microsoft.com/office/drawing/2014/main" id="{CACB76DF-90D4-0E42-8186-B119DB41F04F}"/>
                  </a:ext>
                </a:extLst>
              </p:cNvPr>
              <p:cNvCxnSpPr/>
              <p:nvPr/>
            </p:nvCxnSpPr>
            <p:spPr>
              <a:xfrm rot="8535854">
                <a:off x="10795827" y="-267070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57" name="Google Shape;5474;p40">
                <a:extLst>
                  <a:ext uri="{FF2B5EF4-FFF2-40B4-BE49-F238E27FC236}">
                    <a16:creationId xmlns:a16="http://schemas.microsoft.com/office/drawing/2014/main" id="{FAE8A9D6-474B-7445-A70F-677FDE48E8FF}"/>
                  </a:ext>
                </a:extLst>
              </p:cNvPr>
              <p:cNvCxnSpPr>
                <a:stCxn id="339" idx="0"/>
                <a:endCxn id="354" idx="2"/>
              </p:cNvCxnSpPr>
              <p:nvPr/>
            </p:nvCxnSpPr>
            <p:spPr>
              <a:xfrm rot="10800000" flipH="1">
                <a:off x="8663287" y="-45317"/>
                <a:ext cx="23232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5476;p40">
                <a:extLst>
                  <a:ext uri="{FF2B5EF4-FFF2-40B4-BE49-F238E27FC236}">
                    <a16:creationId xmlns:a16="http://schemas.microsoft.com/office/drawing/2014/main" id="{494AFD8A-A148-E044-A351-45321751DAC7}"/>
                  </a:ext>
                </a:extLst>
              </p:cNvPr>
              <p:cNvCxnSpPr>
                <a:stCxn id="342" idx="0"/>
                <a:endCxn id="354" idx="2"/>
              </p:cNvCxnSpPr>
              <p:nvPr/>
            </p:nvCxnSpPr>
            <p:spPr>
              <a:xfrm rot="10800000" flipH="1">
                <a:off x="9486010" y="-45317"/>
                <a:ext cx="15006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9" name="Google Shape;5478;p40">
                <a:extLst>
                  <a:ext uri="{FF2B5EF4-FFF2-40B4-BE49-F238E27FC236}">
                    <a16:creationId xmlns:a16="http://schemas.microsoft.com/office/drawing/2014/main" id="{96D839FB-D2A6-9F43-87C7-A2BEF3C5606E}"/>
                  </a:ext>
                </a:extLst>
              </p:cNvPr>
              <p:cNvCxnSpPr>
                <a:stCxn id="345" idx="0"/>
                <a:endCxn id="354" idx="2"/>
              </p:cNvCxnSpPr>
              <p:nvPr/>
            </p:nvCxnSpPr>
            <p:spPr>
              <a:xfrm rot="10800000" flipH="1">
                <a:off x="10700505" y="-45317"/>
                <a:ext cx="2859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0" name="Google Shape;5479;p40">
                <a:extLst>
                  <a:ext uri="{FF2B5EF4-FFF2-40B4-BE49-F238E27FC236}">
                    <a16:creationId xmlns:a16="http://schemas.microsoft.com/office/drawing/2014/main" id="{F93992D1-2D23-9B45-9991-9B054D2E3ED7}"/>
                  </a:ext>
                </a:extLst>
              </p:cNvPr>
              <p:cNvCxnSpPr>
                <a:stCxn id="348" idx="0"/>
                <a:endCxn id="354" idx="2"/>
              </p:cNvCxnSpPr>
              <p:nvPr/>
            </p:nvCxnSpPr>
            <p:spPr>
              <a:xfrm rot="10800000">
                <a:off x="10986528" y="-45317"/>
                <a:ext cx="5367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1" name="Google Shape;5481;p40">
                <a:extLst>
                  <a:ext uri="{FF2B5EF4-FFF2-40B4-BE49-F238E27FC236}">
                    <a16:creationId xmlns:a16="http://schemas.microsoft.com/office/drawing/2014/main" id="{10BEC22E-75B8-9F4C-B7A8-51C7D79BA578}"/>
                  </a:ext>
                </a:extLst>
              </p:cNvPr>
              <p:cNvCxnSpPr>
                <a:endCxn id="351" idx="2"/>
              </p:cNvCxnSpPr>
              <p:nvPr/>
            </p:nvCxnSpPr>
            <p:spPr>
              <a:xfrm rot="10800000" flipH="1">
                <a:off x="8557696" y="-45087"/>
                <a:ext cx="4338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2" name="Google Shape;5484;p40">
                <a:extLst>
                  <a:ext uri="{FF2B5EF4-FFF2-40B4-BE49-F238E27FC236}">
                    <a16:creationId xmlns:a16="http://schemas.microsoft.com/office/drawing/2014/main" id="{33CB7C9C-DF0C-0349-B998-4A627923BE38}"/>
                  </a:ext>
                </a:extLst>
              </p:cNvPr>
              <p:cNvCxnSpPr>
                <a:endCxn id="351" idx="2"/>
              </p:cNvCxnSpPr>
              <p:nvPr/>
            </p:nvCxnSpPr>
            <p:spPr>
              <a:xfrm rot="10800000">
                <a:off x="8991496" y="-45087"/>
                <a:ext cx="3891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3" name="Google Shape;5486;p40">
                <a:extLst>
                  <a:ext uri="{FF2B5EF4-FFF2-40B4-BE49-F238E27FC236}">
                    <a16:creationId xmlns:a16="http://schemas.microsoft.com/office/drawing/2014/main" id="{B7F1CAA9-6DDF-B646-9269-165BC6E76763}"/>
                  </a:ext>
                </a:extLst>
              </p:cNvPr>
              <p:cNvCxnSpPr>
                <a:endCxn id="351" idx="2"/>
              </p:cNvCxnSpPr>
              <p:nvPr/>
            </p:nvCxnSpPr>
            <p:spPr>
              <a:xfrm rot="10800000">
                <a:off x="8991496" y="-45087"/>
                <a:ext cx="15735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4" name="Google Shape;5488;p40">
                <a:extLst>
                  <a:ext uri="{FF2B5EF4-FFF2-40B4-BE49-F238E27FC236}">
                    <a16:creationId xmlns:a16="http://schemas.microsoft.com/office/drawing/2014/main" id="{59B5EC79-30EC-374F-A1C3-0D815705F112}"/>
                  </a:ext>
                </a:extLst>
              </p:cNvPr>
              <p:cNvCxnSpPr>
                <a:endCxn id="351" idx="2"/>
              </p:cNvCxnSpPr>
              <p:nvPr/>
            </p:nvCxnSpPr>
            <p:spPr>
              <a:xfrm rot="10800000">
                <a:off x="8991496" y="-45087"/>
                <a:ext cx="23706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31" name="Google Shape;5472;p40">
              <a:extLst>
                <a:ext uri="{FF2B5EF4-FFF2-40B4-BE49-F238E27FC236}">
                  <a16:creationId xmlns:a16="http://schemas.microsoft.com/office/drawing/2014/main" id="{00A951B7-0910-9247-B3F4-B6DD2DF77E64}"/>
                </a:ext>
              </a:extLst>
            </p:cNvPr>
            <p:cNvCxnSpPr>
              <a:cxnSpLocks/>
              <a:stCxn id="365" idx="0"/>
              <a:endCxn id="351" idx="2"/>
            </p:cNvCxnSpPr>
            <p:nvPr/>
          </p:nvCxnSpPr>
          <p:spPr>
            <a:xfrm flipV="1">
              <a:off x="8048266" y="4058968"/>
              <a:ext cx="1926648" cy="999010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5475;p40">
              <a:extLst>
                <a:ext uri="{FF2B5EF4-FFF2-40B4-BE49-F238E27FC236}">
                  <a16:creationId xmlns:a16="http://schemas.microsoft.com/office/drawing/2014/main" id="{D2C5BC40-FAFD-574F-95D8-DC96DD967789}"/>
                </a:ext>
              </a:extLst>
            </p:cNvPr>
            <p:cNvCxnSpPr>
              <a:cxnSpLocks/>
              <a:stCxn id="368" idx="0"/>
              <a:endCxn id="351" idx="2"/>
            </p:cNvCxnSpPr>
            <p:nvPr/>
          </p:nvCxnSpPr>
          <p:spPr>
            <a:xfrm flipV="1">
              <a:off x="8439850" y="4058968"/>
              <a:ext cx="1535064" cy="999010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5482;p40">
              <a:extLst>
                <a:ext uri="{FF2B5EF4-FFF2-40B4-BE49-F238E27FC236}">
                  <a16:creationId xmlns:a16="http://schemas.microsoft.com/office/drawing/2014/main" id="{75A0382F-D347-E444-A2B1-14BEE7BE6987}"/>
                </a:ext>
              </a:extLst>
            </p:cNvPr>
            <p:cNvCxnSpPr>
              <a:cxnSpLocks/>
              <a:stCxn id="365" idx="0"/>
              <a:endCxn id="354" idx="2"/>
            </p:cNvCxnSpPr>
            <p:nvPr/>
          </p:nvCxnSpPr>
          <p:spPr>
            <a:xfrm flipV="1">
              <a:off x="8048266" y="4058879"/>
              <a:ext cx="2876208" cy="999099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5485;p40">
              <a:extLst>
                <a:ext uri="{FF2B5EF4-FFF2-40B4-BE49-F238E27FC236}">
                  <a16:creationId xmlns:a16="http://schemas.microsoft.com/office/drawing/2014/main" id="{6124620A-67C1-454B-8649-EFA408B30E7B}"/>
                </a:ext>
              </a:extLst>
            </p:cNvPr>
            <p:cNvCxnSpPr>
              <a:cxnSpLocks/>
              <a:endCxn id="354" idx="2"/>
            </p:cNvCxnSpPr>
            <p:nvPr/>
          </p:nvCxnSpPr>
          <p:spPr>
            <a:xfrm flipV="1">
              <a:off x="8460431" y="4058879"/>
              <a:ext cx="2464043" cy="999100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5477;p40">
              <a:extLst>
                <a:ext uri="{FF2B5EF4-FFF2-40B4-BE49-F238E27FC236}">
                  <a16:creationId xmlns:a16="http://schemas.microsoft.com/office/drawing/2014/main" id="{A3A708CE-ECE0-7846-8EDC-210E3D5DDDCF}"/>
                </a:ext>
              </a:extLst>
            </p:cNvPr>
            <p:cNvCxnSpPr>
              <a:cxnSpLocks/>
              <a:stCxn id="371" idx="0"/>
              <a:endCxn id="351" idx="2"/>
            </p:cNvCxnSpPr>
            <p:nvPr/>
          </p:nvCxnSpPr>
          <p:spPr>
            <a:xfrm flipV="1">
              <a:off x="9017903" y="4058968"/>
              <a:ext cx="957011" cy="999010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5480;p40">
              <a:extLst>
                <a:ext uri="{FF2B5EF4-FFF2-40B4-BE49-F238E27FC236}">
                  <a16:creationId xmlns:a16="http://schemas.microsoft.com/office/drawing/2014/main" id="{CC2F5ED7-01AE-9147-A808-F7E7A9A44EEF}"/>
                </a:ext>
              </a:extLst>
            </p:cNvPr>
            <p:cNvCxnSpPr>
              <a:cxnSpLocks/>
              <a:endCxn id="351" idx="2"/>
            </p:cNvCxnSpPr>
            <p:nvPr/>
          </p:nvCxnSpPr>
          <p:spPr>
            <a:xfrm flipV="1">
              <a:off x="9377646" y="4058968"/>
              <a:ext cx="597268" cy="999010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5487;p40">
              <a:extLst>
                <a:ext uri="{FF2B5EF4-FFF2-40B4-BE49-F238E27FC236}">
                  <a16:creationId xmlns:a16="http://schemas.microsoft.com/office/drawing/2014/main" id="{8CC08BB4-0895-EE47-80FB-8AB2C95F2C39}"/>
                </a:ext>
              </a:extLst>
            </p:cNvPr>
            <p:cNvCxnSpPr>
              <a:cxnSpLocks/>
              <a:endCxn id="354" idx="2"/>
            </p:cNvCxnSpPr>
            <p:nvPr/>
          </p:nvCxnSpPr>
          <p:spPr>
            <a:xfrm flipV="1">
              <a:off x="8996653" y="4058879"/>
              <a:ext cx="1927821" cy="999384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5489;p40">
              <a:extLst>
                <a:ext uri="{FF2B5EF4-FFF2-40B4-BE49-F238E27FC236}">
                  <a16:creationId xmlns:a16="http://schemas.microsoft.com/office/drawing/2014/main" id="{23DA5887-C4FD-504B-B0F5-EDB8F2B9536F}"/>
                </a:ext>
              </a:extLst>
            </p:cNvPr>
            <p:cNvCxnSpPr>
              <a:cxnSpLocks/>
              <a:stCxn id="374" idx="0"/>
              <a:endCxn id="354" idx="2"/>
            </p:cNvCxnSpPr>
            <p:nvPr/>
          </p:nvCxnSpPr>
          <p:spPr>
            <a:xfrm flipV="1">
              <a:off x="9409488" y="4058879"/>
              <a:ext cx="1514986" cy="999099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54" name="Oval 453">
            <a:extLst>
              <a:ext uri="{FF2B5EF4-FFF2-40B4-BE49-F238E27FC236}">
                <a16:creationId xmlns:a16="http://schemas.microsoft.com/office/drawing/2014/main" id="{B2DB89DE-212D-AA4C-AB15-8585F194D2B1}"/>
              </a:ext>
            </a:extLst>
          </p:cNvPr>
          <p:cNvSpPr/>
          <p:nvPr/>
        </p:nvSpPr>
        <p:spPr>
          <a:xfrm>
            <a:off x="310407" y="3836821"/>
            <a:ext cx="2157256" cy="99901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Rectangle 390">
            <a:extLst>
              <a:ext uri="{FF2B5EF4-FFF2-40B4-BE49-F238E27FC236}">
                <a16:creationId xmlns:a16="http://schemas.microsoft.com/office/drawing/2014/main" id="{6DB2BD58-7619-C543-A0D8-32450882ABBC}"/>
              </a:ext>
            </a:extLst>
          </p:cNvPr>
          <p:cNvSpPr/>
          <p:nvPr/>
        </p:nvSpPr>
        <p:spPr>
          <a:xfrm>
            <a:off x="7837903" y="2407954"/>
            <a:ext cx="3525919" cy="24002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Rectangle 391">
            <a:extLst>
              <a:ext uri="{FF2B5EF4-FFF2-40B4-BE49-F238E27FC236}">
                <a16:creationId xmlns:a16="http://schemas.microsoft.com/office/drawing/2014/main" id="{E4F68EE0-DB1D-6046-8AA6-D56406072AC7}"/>
              </a:ext>
            </a:extLst>
          </p:cNvPr>
          <p:cNvSpPr/>
          <p:nvPr/>
        </p:nvSpPr>
        <p:spPr>
          <a:xfrm>
            <a:off x="8551060" y="2411933"/>
            <a:ext cx="2182928" cy="518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err="1">
                <a:solidFill>
                  <a:schemeClr val="tx1"/>
                </a:solidFill>
              </a:rPr>
              <a:t>Decommision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93" name="Oval 392">
            <a:extLst>
              <a:ext uri="{FF2B5EF4-FFF2-40B4-BE49-F238E27FC236}">
                <a16:creationId xmlns:a16="http://schemas.microsoft.com/office/drawing/2014/main" id="{C6111F5B-E50C-C947-B05B-A405D7420955}"/>
              </a:ext>
            </a:extLst>
          </p:cNvPr>
          <p:cNvSpPr/>
          <p:nvPr/>
        </p:nvSpPr>
        <p:spPr>
          <a:xfrm>
            <a:off x="7804185" y="2776745"/>
            <a:ext cx="3758208" cy="80174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4E61872A-E4EE-6C4C-9A9D-28CE76D2BED6}"/>
              </a:ext>
            </a:extLst>
          </p:cNvPr>
          <p:cNvGrpSpPr/>
          <p:nvPr/>
        </p:nvGrpSpPr>
        <p:grpSpPr>
          <a:xfrm>
            <a:off x="7887871" y="3089254"/>
            <a:ext cx="3439792" cy="1341215"/>
            <a:chOff x="7894197" y="3887821"/>
            <a:chExt cx="3439792" cy="1341215"/>
          </a:xfrm>
        </p:grpSpPr>
        <p:grpSp>
          <p:nvGrpSpPr>
            <p:cNvPr id="395" name="Group 394">
              <a:extLst>
                <a:ext uri="{FF2B5EF4-FFF2-40B4-BE49-F238E27FC236}">
                  <a16:creationId xmlns:a16="http://schemas.microsoft.com/office/drawing/2014/main" id="{756947BC-3B1A-EE45-A949-9CFB5904E8B8}"/>
                </a:ext>
              </a:extLst>
            </p:cNvPr>
            <p:cNvGrpSpPr/>
            <p:nvPr/>
          </p:nvGrpSpPr>
          <p:grpSpPr>
            <a:xfrm>
              <a:off x="7894197" y="3887821"/>
              <a:ext cx="1669359" cy="1341215"/>
              <a:chOff x="8339587" y="-296318"/>
              <a:chExt cx="3507341" cy="1968801"/>
            </a:xfrm>
          </p:grpSpPr>
          <p:sp>
            <p:nvSpPr>
              <p:cNvPr id="431" name="Google Shape;5454;p40">
                <a:extLst>
                  <a:ext uri="{FF2B5EF4-FFF2-40B4-BE49-F238E27FC236}">
                    <a16:creationId xmlns:a16="http://schemas.microsoft.com/office/drawing/2014/main" id="{EDE58E7E-A28F-9747-89E2-06591BAFD03D}"/>
                  </a:ext>
                </a:extLst>
              </p:cNvPr>
              <p:cNvSpPr/>
              <p:nvPr/>
            </p:nvSpPr>
            <p:spPr>
              <a:xfrm>
                <a:off x="8339587" y="1421383"/>
                <a:ext cx="647400" cy="251100"/>
              </a:xfrm>
              <a:prstGeom prst="rect">
                <a:avLst/>
              </a:prstGeom>
              <a:solidFill>
                <a:srgbClr val="92D05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32" name="Google Shape;5455;p40">
                <a:extLst>
                  <a:ext uri="{FF2B5EF4-FFF2-40B4-BE49-F238E27FC236}">
                    <a16:creationId xmlns:a16="http://schemas.microsoft.com/office/drawing/2014/main" id="{711337C4-2555-284C-8BAD-271D76F1315D}"/>
                  </a:ext>
                </a:extLst>
              </p:cNvPr>
              <p:cNvCxnSpPr/>
              <p:nvPr/>
            </p:nvCxnSpPr>
            <p:spPr>
              <a:xfrm rot="-8659772" flipH="1">
                <a:off x="8470856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433" name="Google Shape;5456;p40">
                <a:extLst>
                  <a:ext uri="{FF2B5EF4-FFF2-40B4-BE49-F238E27FC236}">
                    <a16:creationId xmlns:a16="http://schemas.microsoft.com/office/drawing/2014/main" id="{8825E520-00F5-C141-B234-1B89CDE55083}"/>
                  </a:ext>
                </a:extLst>
              </p:cNvPr>
              <p:cNvCxnSpPr/>
              <p:nvPr/>
            </p:nvCxnSpPr>
            <p:spPr>
              <a:xfrm rot="8535854">
                <a:off x="8472581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434" name="Google Shape;5457;p40">
                <a:extLst>
                  <a:ext uri="{FF2B5EF4-FFF2-40B4-BE49-F238E27FC236}">
                    <a16:creationId xmlns:a16="http://schemas.microsoft.com/office/drawing/2014/main" id="{3339742F-4780-7A4F-9FFB-C4161B7E1CDD}"/>
                  </a:ext>
                </a:extLst>
              </p:cNvPr>
              <p:cNvSpPr/>
              <p:nvPr/>
            </p:nvSpPr>
            <p:spPr>
              <a:xfrm>
                <a:off x="9162310" y="1421383"/>
                <a:ext cx="647400" cy="251100"/>
              </a:xfrm>
              <a:prstGeom prst="rect">
                <a:avLst/>
              </a:prstGeom>
              <a:solidFill>
                <a:srgbClr val="92D05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35" name="Google Shape;5458;p40">
                <a:extLst>
                  <a:ext uri="{FF2B5EF4-FFF2-40B4-BE49-F238E27FC236}">
                    <a16:creationId xmlns:a16="http://schemas.microsoft.com/office/drawing/2014/main" id="{D2411682-0201-9242-B4A6-CB4432AE0898}"/>
                  </a:ext>
                </a:extLst>
              </p:cNvPr>
              <p:cNvCxnSpPr/>
              <p:nvPr/>
            </p:nvCxnSpPr>
            <p:spPr>
              <a:xfrm rot="-8659772" flipH="1">
                <a:off x="9293579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436" name="Google Shape;5459;p40">
                <a:extLst>
                  <a:ext uri="{FF2B5EF4-FFF2-40B4-BE49-F238E27FC236}">
                    <a16:creationId xmlns:a16="http://schemas.microsoft.com/office/drawing/2014/main" id="{C00D8A2C-7F18-9A46-B7E5-D79B3CF24797}"/>
                  </a:ext>
                </a:extLst>
              </p:cNvPr>
              <p:cNvCxnSpPr/>
              <p:nvPr/>
            </p:nvCxnSpPr>
            <p:spPr>
              <a:xfrm rot="8535854">
                <a:off x="9295304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437" name="Google Shape;5460;p40">
                <a:extLst>
                  <a:ext uri="{FF2B5EF4-FFF2-40B4-BE49-F238E27FC236}">
                    <a16:creationId xmlns:a16="http://schemas.microsoft.com/office/drawing/2014/main" id="{DD0E59D5-2E28-7E48-A5A0-772F42BC3928}"/>
                  </a:ext>
                </a:extLst>
              </p:cNvPr>
              <p:cNvSpPr/>
              <p:nvPr/>
            </p:nvSpPr>
            <p:spPr>
              <a:xfrm>
                <a:off x="10376805" y="1421383"/>
                <a:ext cx="647400" cy="251100"/>
              </a:xfrm>
              <a:prstGeom prst="rect">
                <a:avLst/>
              </a:prstGeom>
              <a:solidFill>
                <a:srgbClr val="92D05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38" name="Google Shape;5461;p40">
                <a:extLst>
                  <a:ext uri="{FF2B5EF4-FFF2-40B4-BE49-F238E27FC236}">
                    <a16:creationId xmlns:a16="http://schemas.microsoft.com/office/drawing/2014/main" id="{BD642A4E-D898-9B47-98E7-15B04E85465B}"/>
                  </a:ext>
                </a:extLst>
              </p:cNvPr>
              <p:cNvCxnSpPr/>
              <p:nvPr/>
            </p:nvCxnSpPr>
            <p:spPr>
              <a:xfrm rot="-8659772" flipH="1">
                <a:off x="10508074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439" name="Google Shape;5462;p40">
                <a:extLst>
                  <a:ext uri="{FF2B5EF4-FFF2-40B4-BE49-F238E27FC236}">
                    <a16:creationId xmlns:a16="http://schemas.microsoft.com/office/drawing/2014/main" id="{F1F009EB-F116-D641-9BC7-75C898C57205}"/>
                  </a:ext>
                </a:extLst>
              </p:cNvPr>
              <p:cNvCxnSpPr/>
              <p:nvPr/>
            </p:nvCxnSpPr>
            <p:spPr>
              <a:xfrm rot="8535854">
                <a:off x="10509799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440" name="Google Shape;5463;p40">
                <a:extLst>
                  <a:ext uri="{FF2B5EF4-FFF2-40B4-BE49-F238E27FC236}">
                    <a16:creationId xmlns:a16="http://schemas.microsoft.com/office/drawing/2014/main" id="{6D3382FA-C891-D54E-9D16-E27C2B9CE651}"/>
                  </a:ext>
                </a:extLst>
              </p:cNvPr>
              <p:cNvSpPr/>
              <p:nvPr/>
            </p:nvSpPr>
            <p:spPr>
              <a:xfrm>
                <a:off x="11199528" y="1421383"/>
                <a:ext cx="647400" cy="251100"/>
              </a:xfrm>
              <a:prstGeom prst="rect">
                <a:avLst/>
              </a:prstGeom>
              <a:solidFill>
                <a:srgbClr val="92D05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41" name="Google Shape;5464;p40">
                <a:extLst>
                  <a:ext uri="{FF2B5EF4-FFF2-40B4-BE49-F238E27FC236}">
                    <a16:creationId xmlns:a16="http://schemas.microsoft.com/office/drawing/2014/main" id="{FD4403C3-56AB-8A4E-9269-C5557665E784}"/>
                  </a:ext>
                </a:extLst>
              </p:cNvPr>
              <p:cNvCxnSpPr/>
              <p:nvPr/>
            </p:nvCxnSpPr>
            <p:spPr>
              <a:xfrm rot="-8659772" flipH="1">
                <a:off x="11330797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442" name="Google Shape;5465;p40">
                <a:extLst>
                  <a:ext uri="{FF2B5EF4-FFF2-40B4-BE49-F238E27FC236}">
                    <a16:creationId xmlns:a16="http://schemas.microsoft.com/office/drawing/2014/main" id="{FD3C4472-64D5-F345-9059-B0E165E0ACDA}"/>
                  </a:ext>
                </a:extLst>
              </p:cNvPr>
              <p:cNvCxnSpPr/>
              <p:nvPr/>
            </p:nvCxnSpPr>
            <p:spPr>
              <a:xfrm rot="8535854">
                <a:off x="11332523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443" name="Google Shape;5466;p40">
                <a:extLst>
                  <a:ext uri="{FF2B5EF4-FFF2-40B4-BE49-F238E27FC236}">
                    <a16:creationId xmlns:a16="http://schemas.microsoft.com/office/drawing/2014/main" id="{8845122F-71E9-E543-8872-7BD821B0C162}"/>
                  </a:ext>
                </a:extLst>
              </p:cNvPr>
              <p:cNvSpPr/>
              <p:nvPr/>
            </p:nvSpPr>
            <p:spPr>
              <a:xfrm>
                <a:off x="8667796" y="-296187"/>
                <a:ext cx="647400" cy="251100"/>
              </a:xfrm>
              <a:prstGeom prst="rect">
                <a:avLst/>
              </a:prstGeom>
              <a:noFill/>
              <a:ln w="9525" cap="flat" cmpd="sng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44" name="Google Shape;5467;p40">
                <a:extLst>
                  <a:ext uri="{FF2B5EF4-FFF2-40B4-BE49-F238E27FC236}">
                    <a16:creationId xmlns:a16="http://schemas.microsoft.com/office/drawing/2014/main" id="{3BB180A6-DECD-6748-993D-8BC7194D465C}"/>
                  </a:ext>
                </a:extLst>
              </p:cNvPr>
              <p:cNvCxnSpPr/>
              <p:nvPr/>
            </p:nvCxnSpPr>
            <p:spPr>
              <a:xfrm rot="-8659772" flipH="1">
                <a:off x="8799065" y="-26612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445" name="Google Shape;5468;p40">
                <a:extLst>
                  <a:ext uri="{FF2B5EF4-FFF2-40B4-BE49-F238E27FC236}">
                    <a16:creationId xmlns:a16="http://schemas.microsoft.com/office/drawing/2014/main" id="{53DFB64B-47B0-9F48-A4DB-164678EF2BEF}"/>
                  </a:ext>
                </a:extLst>
              </p:cNvPr>
              <p:cNvCxnSpPr/>
              <p:nvPr/>
            </p:nvCxnSpPr>
            <p:spPr>
              <a:xfrm rot="8535854">
                <a:off x="8800790" y="-266939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446" name="Google Shape;5469;p40">
                <a:extLst>
                  <a:ext uri="{FF2B5EF4-FFF2-40B4-BE49-F238E27FC236}">
                    <a16:creationId xmlns:a16="http://schemas.microsoft.com/office/drawing/2014/main" id="{3B149E84-C0D4-4645-97CB-E52A3EC08166}"/>
                  </a:ext>
                </a:extLst>
              </p:cNvPr>
              <p:cNvSpPr/>
              <p:nvPr/>
            </p:nvSpPr>
            <p:spPr>
              <a:xfrm>
                <a:off x="10662832" y="-296318"/>
                <a:ext cx="647400" cy="251100"/>
              </a:xfrm>
              <a:prstGeom prst="rect">
                <a:avLst/>
              </a:prstGeom>
              <a:noFill/>
              <a:ln w="9525" cap="flat" cmpd="sng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47" name="Google Shape;5470;p40">
                <a:extLst>
                  <a:ext uri="{FF2B5EF4-FFF2-40B4-BE49-F238E27FC236}">
                    <a16:creationId xmlns:a16="http://schemas.microsoft.com/office/drawing/2014/main" id="{AABAEA24-5CD8-C443-86F9-32DC763ABEDE}"/>
                  </a:ext>
                </a:extLst>
              </p:cNvPr>
              <p:cNvCxnSpPr/>
              <p:nvPr/>
            </p:nvCxnSpPr>
            <p:spPr>
              <a:xfrm rot="-8659772" flipH="1">
                <a:off x="10794101" y="-266251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448" name="Google Shape;5471;p40">
                <a:extLst>
                  <a:ext uri="{FF2B5EF4-FFF2-40B4-BE49-F238E27FC236}">
                    <a16:creationId xmlns:a16="http://schemas.microsoft.com/office/drawing/2014/main" id="{206AC945-5AE9-4B4D-8BB4-392BF06AE416}"/>
                  </a:ext>
                </a:extLst>
              </p:cNvPr>
              <p:cNvCxnSpPr/>
              <p:nvPr/>
            </p:nvCxnSpPr>
            <p:spPr>
              <a:xfrm rot="8535854">
                <a:off x="10795827" y="-267070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449" name="Google Shape;5474;p40">
                <a:extLst>
                  <a:ext uri="{FF2B5EF4-FFF2-40B4-BE49-F238E27FC236}">
                    <a16:creationId xmlns:a16="http://schemas.microsoft.com/office/drawing/2014/main" id="{2D54D891-A689-6949-9CB2-F73D81DF98FF}"/>
                  </a:ext>
                </a:extLst>
              </p:cNvPr>
              <p:cNvCxnSpPr>
                <a:cxnSpLocks/>
                <a:stCxn id="431" idx="0"/>
                <a:endCxn id="446" idx="2"/>
              </p:cNvCxnSpPr>
              <p:nvPr/>
            </p:nvCxnSpPr>
            <p:spPr>
              <a:xfrm rot="10800000" flipH="1">
                <a:off x="8663287" y="-45317"/>
                <a:ext cx="23232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5476;p40">
                <a:extLst>
                  <a:ext uri="{FF2B5EF4-FFF2-40B4-BE49-F238E27FC236}">
                    <a16:creationId xmlns:a16="http://schemas.microsoft.com/office/drawing/2014/main" id="{C24CEFF1-5CE9-8349-A8D5-F65A012CD36A}"/>
                  </a:ext>
                </a:extLst>
              </p:cNvPr>
              <p:cNvCxnSpPr>
                <a:cxnSpLocks/>
                <a:stCxn id="434" idx="0"/>
                <a:endCxn id="446" idx="2"/>
              </p:cNvCxnSpPr>
              <p:nvPr/>
            </p:nvCxnSpPr>
            <p:spPr>
              <a:xfrm rot="10800000" flipH="1">
                <a:off x="9486010" y="-45317"/>
                <a:ext cx="15006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5478;p40">
                <a:extLst>
                  <a:ext uri="{FF2B5EF4-FFF2-40B4-BE49-F238E27FC236}">
                    <a16:creationId xmlns:a16="http://schemas.microsoft.com/office/drawing/2014/main" id="{D618F60E-96A2-BC4C-8386-E30310D58F7C}"/>
                  </a:ext>
                </a:extLst>
              </p:cNvPr>
              <p:cNvCxnSpPr>
                <a:cxnSpLocks/>
                <a:stCxn id="437" idx="0"/>
                <a:endCxn id="446" idx="2"/>
              </p:cNvCxnSpPr>
              <p:nvPr/>
            </p:nvCxnSpPr>
            <p:spPr>
              <a:xfrm rot="10800000" flipH="1">
                <a:off x="10700505" y="-45317"/>
                <a:ext cx="2859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5479;p40">
                <a:extLst>
                  <a:ext uri="{FF2B5EF4-FFF2-40B4-BE49-F238E27FC236}">
                    <a16:creationId xmlns:a16="http://schemas.microsoft.com/office/drawing/2014/main" id="{95BE0C6C-BB3B-A845-B54D-1CABE54A6F91}"/>
                  </a:ext>
                </a:extLst>
              </p:cNvPr>
              <p:cNvCxnSpPr>
                <a:cxnSpLocks/>
                <a:stCxn id="440" idx="0"/>
                <a:endCxn id="446" idx="2"/>
              </p:cNvCxnSpPr>
              <p:nvPr/>
            </p:nvCxnSpPr>
            <p:spPr>
              <a:xfrm rot="10800000">
                <a:off x="10986528" y="-45317"/>
                <a:ext cx="5367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5481;p40">
                <a:extLst>
                  <a:ext uri="{FF2B5EF4-FFF2-40B4-BE49-F238E27FC236}">
                    <a16:creationId xmlns:a16="http://schemas.microsoft.com/office/drawing/2014/main" id="{2F0B234B-6096-7947-BBE2-AB81C578679E}"/>
                  </a:ext>
                </a:extLst>
              </p:cNvPr>
              <p:cNvCxnSpPr>
                <a:cxnSpLocks/>
                <a:endCxn id="443" idx="2"/>
              </p:cNvCxnSpPr>
              <p:nvPr/>
            </p:nvCxnSpPr>
            <p:spPr>
              <a:xfrm rot="10800000" flipH="1">
                <a:off x="8557696" y="-45087"/>
                <a:ext cx="4338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" name="Google Shape;5484;p40">
                <a:extLst>
                  <a:ext uri="{FF2B5EF4-FFF2-40B4-BE49-F238E27FC236}">
                    <a16:creationId xmlns:a16="http://schemas.microsoft.com/office/drawing/2014/main" id="{ABDA6BB0-6E1A-D04E-A8B4-DB64EA319754}"/>
                  </a:ext>
                </a:extLst>
              </p:cNvPr>
              <p:cNvCxnSpPr>
                <a:cxnSpLocks/>
                <a:endCxn id="443" idx="2"/>
              </p:cNvCxnSpPr>
              <p:nvPr/>
            </p:nvCxnSpPr>
            <p:spPr>
              <a:xfrm rot="10800000">
                <a:off x="8991496" y="-45087"/>
                <a:ext cx="3891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7" name="Google Shape;5486;p40">
                <a:extLst>
                  <a:ext uri="{FF2B5EF4-FFF2-40B4-BE49-F238E27FC236}">
                    <a16:creationId xmlns:a16="http://schemas.microsoft.com/office/drawing/2014/main" id="{629F17C1-84C6-534C-A81A-62C71AED4E2E}"/>
                  </a:ext>
                </a:extLst>
              </p:cNvPr>
              <p:cNvCxnSpPr>
                <a:cxnSpLocks/>
                <a:endCxn id="443" idx="2"/>
              </p:cNvCxnSpPr>
              <p:nvPr/>
            </p:nvCxnSpPr>
            <p:spPr>
              <a:xfrm rot="10800000">
                <a:off x="8991496" y="-45087"/>
                <a:ext cx="15735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8" name="Google Shape;5488;p40">
                <a:extLst>
                  <a:ext uri="{FF2B5EF4-FFF2-40B4-BE49-F238E27FC236}">
                    <a16:creationId xmlns:a16="http://schemas.microsoft.com/office/drawing/2014/main" id="{807240EC-8240-134B-BAF8-9D7334A88F1D}"/>
                  </a:ext>
                </a:extLst>
              </p:cNvPr>
              <p:cNvCxnSpPr>
                <a:cxnSpLocks/>
                <a:endCxn id="443" idx="2"/>
              </p:cNvCxnSpPr>
              <p:nvPr/>
            </p:nvCxnSpPr>
            <p:spPr>
              <a:xfrm rot="10800000">
                <a:off x="8991496" y="-45087"/>
                <a:ext cx="23706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96" name="Group 395">
              <a:extLst>
                <a:ext uri="{FF2B5EF4-FFF2-40B4-BE49-F238E27FC236}">
                  <a16:creationId xmlns:a16="http://schemas.microsoft.com/office/drawing/2014/main" id="{7BF7FB94-22D7-1E4F-9514-655F1B9F207C}"/>
                </a:ext>
              </a:extLst>
            </p:cNvPr>
            <p:cNvGrpSpPr/>
            <p:nvPr/>
          </p:nvGrpSpPr>
          <p:grpSpPr>
            <a:xfrm>
              <a:off x="9664630" y="3887821"/>
              <a:ext cx="1669359" cy="1341215"/>
              <a:chOff x="8339587" y="-296318"/>
              <a:chExt cx="3507341" cy="1968801"/>
            </a:xfrm>
          </p:grpSpPr>
          <p:sp>
            <p:nvSpPr>
              <p:cNvPr id="405" name="Google Shape;5454;p40">
                <a:extLst>
                  <a:ext uri="{FF2B5EF4-FFF2-40B4-BE49-F238E27FC236}">
                    <a16:creationId xmlns:a16="http://schemas.microsoft.com/office/drawing/2014/main" id="{FBE5948F-9F56-E44B-AAB5-B823B91C9A0D}"/>
                  </a:ext>
                </a:extLst>
              </p:cNvPr>
              <p:cNvSpPr/>
              <p:nvPr/>
            </p:nvSpPr>
            <p:spPr>
              <a:xfrm>
                <a:off x="8339587" y="1421383"/>
                <a:ext cx="647400" cy="251100"/>
              </a:xfrm>
              <a:prstGeom prst="rect">
                <a:avLst/>
              </a:prstGeom>
              <a:solidFill>
                <a:srgbClr val="FFC00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06" name="Google Shape;5455;p40">
                <a:extLst>
                  <a:ext uri="{FF2B5EF4-FFF2-40B4-BE49-F238E27FC236}">
                    <a16:creationId xmlns:a16="http://schemas.microsoft.com/office/drawing/2014/main" id="{A5350E2E-FA3B-D44C-A4DF-CD73F46B02A7}"/>
                  </a:ext>
                </a:extLst>
              </p:cNvPr>
              <p:cNvCxnSpPr/>
              <p:nvPr/>
            </p:nvCxnSpPr>
            <p:spPr>
              <a:xfrm rot="-8659772" flipH="1">
                <a:off x="8470856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407" name="Google Shape;5456;p40">
                <a:extLst>
                  <a:ext uri="{FF2B5EF4-FFF2-40B4-BE49-F238E27FC236}">
                    <a16:creationId xmlns:a16="http://schemas.microsoft.com/office/drawing/2014/main" id="{4ABAB689-3F30-A344-BCFE-20B1D9829F1E}"/>
                  </a:ext>
                </a:extLst>
              </p:cNvPr>
              <p:cNvCxnSpPr/>
              <p:nvPr/>
            </p:nvCxnSpPr>
            <p:spPr>
              <a:xfrm rot="8535854">
                <a:off x="8472581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408" name="Google Shape;5457;p40">
                <a:extLst>
                  <a:ext uri="{FF2B5EF4-FFF2-40B4-BE49-F238E27FC236}">
                    <a16:creationId xmlns:a16="http://schemas.microsoft.com/office/drawing/2014/main" id="{60E8D1DC-C6ED-B148-9E4C-C72146CFA1A7}"/>
                  </a:ext>
                </a:extLst>
              </p:cNvPr>
              <p:cNvSpPr/>
              <p:nvPr/>
            </p:nvSpPr>
            <p:spPr>
              <a:xfrm>
                <a:off x="9162310" y="1421383"/>
                <a:ext cx="647400" cy="251100"/>
              </a:xfrm>
              <a:prstGeom prst="rect">
                <a:avLst/>
              </a:prstGeom>
              <a:solidFill>
                <a:srgbClr val="FFC00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09" name="Google Shape;5458;p40">
                <a:extLst>
                  <a:ext uri="{FF2B5EF4-FFF2-40B4-BE49-F238E27FC236}">
                    <a16:creationId xmlns:a16="http://schemas.microsoft.com/office/drawing/2014/main" id="{52AD99D7-B90F-6E4A-BC82-8288AE553696}"/>
                  </a:ext>
                </a:extLst>
              </p:cNvPr>
              <p:cNvCxnSpPr/>
              <p:nvPr/>
            </p:nvCxnSpPr>
            <p:spPr>
              <a:xfrm rot="-8659772" flipH="1">
                <a:off x="9293579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410" name="Google Shape;5459;p40">
                <a:extLst>
                  <a:ext uri="{FF2B5EF4-FFF2-40B4-BE49-F238E27FC236}">
                    <a16:creationId xmlns:a16="http://schemas.microsoft.com/office/drawing/2014/main" id="{DC3CCD0B-588A-9F47-B7AE-F9715CC8D264}"/>
                  </a:ext>
                </a:extLst>
              </p:cNvPr>
              <p:cNvCxnSpPr/>
              <p:nvPr/>
            </p:nvCxnSpPr>
            <p:spPr>
              <a:xfrm rot="8535854">
                <a:off x="9295304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411" name="Google Shape;5460;p40">
                <a:extLst>
                  <a:ext uri="{FF2B5EF4-FFF2-40B4-BE49-F238E27FC236}">
                    <a16:creationId xmlns:a16="http://schemas.microsoft.com/office/drawing/2014/main" id="{BE7E3D79-0732-6B4C-97BE-39E5DE0EF947}"/>
                  </a:ext>
                </a:extLst>
              </p:cNvPr>
              <p:cNvSpPr/>
              <p:nvPr/>
            </p:nvSpPr>
            <p:spPr>
              <a:xfrm>
                <a:off x="10376805" y="1421383"/>
                <a:ext cx="647400" cy="251100"/>
              </a:xfrm>
              <a:prstGeom prst="rect">
                <a:avLst/>
              </a:prstGeom>
              <a:solidFill>
                <a:srgbClr val="FFC00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12" name="Google Shape;5461;p40">
                <a:extLst>
                  <a:ext uri="{FF2B5EF4-FFF2-40B4-BE49-F238E27FC236}">
                    <a16:creationId xmlns:a16="http://schemas.microsoft.com/office/drawing/2014/main" id="{29F2C814-D241-0546-B6BE-BC47BB9F420A}"/>
                  </a:ext>
                </a:extLst>
              </p:cNvPr>
              <p:cNvCxnSpPr/>
              <p:nvPr/>
            </p:nvCxnSpPr>
            <p:spPr>
              <a:xfrm rot="-8659772" flipH="1">
                <a:off x="10508074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413" name="Google Shape;5462;p40">
                <a:extLst>
                  <a:ext uri="{FF2B5EF4-FFF2-40B4-BE49-F238E27FC236}">
                    <a16:creationId xmlns:a16="http://schemas.microsoft.com/office/drawing/2014/main" id="{EC1A8138-4E5F-0740-8C04-214979D2F3E6}"/>
                  </a:ext>
                </a:extLst>
              </p:cNvPr>
              <p:cNvCxnSpPr/>
              <p:nvPr/>
            </p:nvCxnSpPr>
            <p:spPr>
              <a:xfrm rot="8535854">
                <a:off x="10509799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414" name="Google Shape;5463;p40">
                <a:extLst>
                  <a:ext uri="{FF2B5EF4-FFF2-40B4-BE49-F238E27FC236}">
                    <a16:creationId xmlns:a16="http://schemas.microsoft.com/office/drawing/2014/main" id="{CA70D78E-EE58-EC48-880B-0998E79FBC06}"/>
                  </a:ext>
                </a:extLst>
              </p:cNvPr>
              <p:cNvSpPr/>
              <p:nvPr/>
            </p:nvSpPr>
            <p:spPr>
              <a:xfrm>
                <a:off x="11199528" y="1421383"/>
                <a:ext cx="647400" cy="251100"/>
              </a:xfrm>
              <a:prstGeom prst="rect">
                <a:avLst/>
              </a:prstGeom>
              <a:solidFill>
                <a:srgbClr val="FFC000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15" name="Google Shape;5464;p40">
                <a:extLst>
                  <a:ext uri="{FF2B5EF4-FFF2-40B4-BE49-F238E27FC236}">
                    <a16:creationId xmlns:a16="http://schemas.microsoft.com/office/drawing/2014/main" id="{3392D977-36D9-8448-928C-20F5380EB841}"/>
                  </a:ext>
                </a:extLst>
              </p:cNvPr>
              <p:cNvCxnSpPr/>
              <p:nvPr/>
            </p:nvCxnSpPr>
            <p:spPr>
              <a:xfrm rot="-8659772" flipH="1">
                <a:off x="11330797" y="145145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416" name="Google Shape;5465;p40">
                <a:extLst>
                  <a:ext uri="{FF2B5EF4-FFF2-40B4-BE49-F238E27FC236}">
                    <a16:creationId xmlns:a16="http://schemas.microsoft.com/office/drawing/2014/main" id="{01CB85F3-B6D8-8347-87A0-119CB35F0569}"/>
                  </a:ext>
                </a:extLst>
              </p:cNvPr>
              <p:cNvCxnSpPr/>
              <p:nvPr/>
            </p:nvCxnSpPr>
            <p:spPr>
              <a:xfrm rot="8535854">
                <a:off x="11332523" y="1450631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417" name="Google Shape;5466;p40">
                <a:extLst>
                  <a:ext uri="{FF2B5EF4-FFF2-40B4-BE49-F238E27FC236}">
                    <a16:creationId xmlns:a16="http://schemas.microsoft.com/office/drawing/2014/main" id="{C99A4D3C-787B-9D43-82F7-9EA7811B7FD8}"/>
                  </a:ext>
                </a:extLst>
              </p:cNvPr>
              <p:cNvSpPr/>
              <p:nvPr/>
            </p:nvSpPr>
            <p:spPr>
              <a:xfrm>
                <a:off x="8667796" y="-296187"/>
                <a:ext cx="647400" cy="251100"/>
              </a:xfrm>
              <a:prstGeom prst="rect">
                <a:avLst/>
              </a:prstGeom>
              <a:noFill/>
              <a:ln w="9525" cap="flat" cmpd="sng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18" name="Google Shape;5467;p40">
                <a:extLst>
                  <a:ext uri="{FF2B5EF4-FFF2-40B4-BE49-F238E27FC236}">
                    <a16:creationId xmlns:a16="http://schemas.microsoft.com/office/drawing/2014/main" id="{A12770FD-0A53-F54F-9EAD-E2111A9E26FD}"/>
                  </a:ext>
                </a:extLst>
              </p:cNvPr>
              <p:cNvCxnSpPr/>
              <p:nvPr/>
            </p:nvCxnSpPr>
            <p:spPr>
              <a:xfrm rot="-8659772" flipH="1">
                <a:off x="8799065" y="-266120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419" name="Google Shape;5468;p40">
                <a:extLst>
                  <a:ext uri="{FF2B5EF4-FFF2-40B4-BE49-F238E27FC236}">
                    <a16:creationId xmlns:a16="http://schemas.microsoft.com/office/drawing/2014/main" id="{72294B18-2F17-6F44-AB8F-CF9A16D550F8}"/>
                  </a:ext>
                </a:extLst>
              </p:cNvPr>
              <p:cNvCxnSpPr/>
              <p:nvPr/>
            </p:nvCxnSpPr>
            <p:spPr>
              <a:xfrm rot="8535854">
                <a:off x="8800790" y="-266939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420" name="Google Shape;5469;p40">
                <a:extLst>
                  <a:ext uri="{FF2B5EF4-FFF2-40B4-BE49-F238E27FC236}">
                    <a16:creationId xmlns:a16="http://schemas.microsoft.com/office/drawing/2014/main" id="{10A4FCDD-C69D-FA49-BA07-11DCD3243115}"/>
                  </a:ext>
                </a:extLst>
              </p:cNvPr>
              <p:cNvSpPr/>
              <p:nvPr/>
            </p:nvSpPr>
            <p:spPr>
              <a:xfrm>
                <a:off x="10662832" y="-296318"/>
                <a:ext cx="647400" cy="251100"/>
              </a:xfrm>
              <a:prstGeom prst="rect">
                <a:avLst/>
              </a:prstGeom>
              <a:noFill/>
              <a:ln w="9525" cap="flat" cmpd="sng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21" name="Google Shape;5470;p40">
                <a:extLst>
                  <a:ext uri="{FF2B5EF4-FFF2-40B4-BE49-F238E27FC236}">
                    <a16:creationId xmlns:a16="http://schemas.microsoft.com/office/drawing/2014/main" id="{7201B82F-FD5E-874B-A300-F0ABD7F20A10}"/>
                  </a:ext>
                </a:extLst>
              </p:cNvPr>
              <p:cNvCxnSpPr/>
              <p:nvPr/>
            </p:nvCxnSpPr>
            <p:spPr>
              <a:xfrm rot="-8659772" flipH="1">
                <a:off x="10794101" y="-266251"/>
                <a:ext cx="361159" cy="19239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422" name="Google Shape;5471;p40">
                <a:extLst>
                  <a:ext uri="{FF2B5EF4-FFF2-40B4-BE49-F238E27FC236}">
                    <a16:creationId xmlns:a16="http://schemas.microsoft.com/office/drawing/2014/main" id="{721E5F6B-E7D9-3341-8F52-54787C21C801}"/>
                  </a:ext>
                </a:extLst>
              </p:cNvPr>
              <p:cNvCxnSpPr/>
              <p:nvPr/>
            </p:nvCxnSpPr>
            <p:spPr>
              <a:xfrm rot="8535854">
                <a:off x="10795827" y="-267070"/>
                <a:ext cx="357341" cy="19438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423" name="Google Shape;5474;p40">
                <a:extLst>
                  <a:ext uri="{FF2B5EF4-FFF2-40B4-BE49-F238E27FC236}">
                    <a16:creationId xmlns:a16="http://schemas.microsoft.com/office/drawing/2014/main" id="{6239D1F2-5B68-974B-A1AD-BC7D18F3ADA0}"/>
                  </a:ext>
                </a:extLst>
              </p:cNvPr>
              <p:cNvCxnSpPr>
                <a:cxnSpLocks/>
                <a:stCxn id="405" idx="0"/>
                <a:endCxn id="420" idx="2"/>
              </p:cNvCxnSpPr>
              <p:nvPr/>
            </p:nvCxnSpPr>
            <p:spPr>
              <a:xfrm rot="10800000" flipH="1">
                <a:off x="8663287" y="-45317"/>
                <a:ext cx="23232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5476;p40">
                <a:extLst>
                  <a:ext uri="{FF2B5EF4-FFF2-40B4-BE49-F238E27FC236}">
                    <a16:creationId xmlns:a16="http://schemas.microsoft.com/office/drawing/2014/main" id="{4F3BE0E3-EBD9-D948-B412-3F9DF6B88F36}"/>
                  </a:ext>
                </a:extLst>
              </p:cNvPr>
              <p:cNvCxnSpPr>
                <a:cxnSpLocks/>
                <a:stCxn id="408" idx="0"/>
                <a:endCxn id="420" idx="2"/>
              </p:cNvCxnSpPr>
              <p:nvPr/>
            </p:nvCxnSpPr>
            <p:spPr>
              <a:xfrm rot="10800000" flipH="1">
                <a:off x="9486010" y="-45317"/>
                <a:ext cx="15006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5478;p40">
                <a:extLst>
                  <a:ext uri="{FF2B5EF4-FFF2-40B4-BE49-F238E27FC236}">
                    <a16:creationId xmlns:a16="http://schemas.microsoft.com/office/drawing/2014/main" id="{24CF051F-F7CF-374D-A5CC-22E159BFA04D}"/>
                  </a:ext>
                </a:extLst>
              </p:cNvPr>
              <p:cNvCxnSpPr>
                <a:cxnSpLocks/>
                <a:stCxn id="411" idx="0"/>
                <a:endCxn id="420" idx="2"/>
              </p:cNvCxnSpPr>
              <p:nvPr/>
            </p:nvCxnSpPr>
            <p:spPr>
              <a:xfrm rot="10800000" flipH="1">
                <a:off x="10700505" y="-45317"/>
                <a:ext cx="2859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5479;p40">
                <a:extLst>
                  <a:ext uri="{FF2B5EF4-FFF2-40B4-BE49-F238E27FC236}">
                    <a16:creationId xmlns:a16="http://schemas.microsoft.com/office/drawing/2014/main" id="{60AAFF9C-AAE2-2A48-B841-B767F8F56A16}"/>
                  </a:ext>
                </a:extLst>
              </p:cNvPr>
              <p:cNvCxnSpPr>
                <a:cxnSpLocks/>
                <a:stCxn id="414" idx="0"/>
                <a:endCxn id="420" idx="2"/>
              </p:cNvCxnSpPr>
              <p:nvPr/>
            </p:nvCxnSpPr>
            <p:spPr>
              <a:xfrm rot="10800000">
                <a:off x="10986528" y="-45317"/>
                <a:ext cx="536700" cy="1466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5481;p40">
                <a:extLst>
                  <a:ext uri="{FF2B5EF4-FFF2-40B4-BE49-F238E27FC236}">
                    <a16:creationId xmlns:a16="http://schemas.microsoft.com/office/drawing/2014/main" id="{3A254993-FAC6-D44E-AFDD-318E545D4A4F}"/>
                  </a:ext>
                </a:extLst>
              </p:cNvPr>
              <p:cNvCxnSpPr>
                <a:cxnSpLocks/>
                <a:endCxn id="417" idx="2"/>
              </p:cNvCxnSpPr>
              <p:nvPr/>
            </p:nvCxnSpPr>
            <p:spPr>
              <a:xfrm rot="10800000" flipH="1">
                <a:off x="8557696" y="-45087"/>
                <a:ext cx="4338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5484;p40">
                <a:extLst>
                  <a:ext uri="{FF2B5EF4-FFF2-40B4-BE49-F238E27FC236}">
                    <a16:creationId xmlns:a16="http://schemas.microsoft.com/office/drawing/2014/main" id="{A1DBB509-130B-6648-9B03-4BDD57FCED7D}"/>
                  </a:ext>
                </a:extLst>
              </p:cNvPr>
              <p:cNvCxnSpPr>
                <a:cxnSpLocks/>
                <a:endCxn id="417" idx="2"/>
              </p:cNvCxnSpPr>
              <p:nvPr/>
            </p:nvCxnSpPr>
            <p:spPr>
              <a:xfrm rot="10800000">
                <a:off x="8991496" y="-45087"/>
                <a:ext cx="3891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" name="Google Shape;5486;p40">
                <a:extLst>
                  <a:ext uri="{FF2B5EF4-FFF2-40B4-BE49-F238E27FC236}">
                    <a16:creationId xmlns:a16="http://schemas.microsoft.com/office/drawing/2014/main" id="{DD273A50-BF56-C94A-B70E-1CED87C9E5AC}"/>
                  </a:ext>
                </a:extLst>
              </p:cNvPr>
              <p:cNvCxnSpPr>
                <a:cxnSpLocks/>
                <a:endCxn id="417" idx="2"/>
              </p:cNvCxnSpPr>
              <p:nvPr/>
            </p:nvCxnSpPr>
            <p:spPr>
              <a:xfrm rot="10800000">
                <a:off x="8991496" y="-45087"/>
                <a:ext cx="15735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5488;p40">
                <a:extLst>
                  <a:ext uri="{FF2B5EF4-FFF2-40B4-BE49-F238E27FC236}">
                    <a16:creationId xmlns:a16="http://schemas.microsoft.com/office/drawing/2014/main" id="{DE8CA953-3D97-A74B-9987-852F7F381A06}"/>
                  </a:ext>
                </a:extLst>
              </p:cNvPr>
              <p:cNvCxnSpPr>
                <a:cxnSpLocks/>
                <a:endCxn id="417" idx="2"/>
              </p:cNvCxnSpPr>
              <p:nvPr/>
            </p:nvCxnSpPr>
            <p:spPr>
              <a:xfrm rot="10800000">
                <a:off x="8991496" y="-45087"/>
                <a:ext cx="2370600" cy="146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97" name="Google Shape;5472;p40">
              <a:extLst>
                <a:ext uri="{FF2B5EF4-FFF2-40B4-BE49-F238E27FC236}">
                  <a16:creationId xmlns:a16="http://schemas.microsoft.com/office/drawing/2014/main" id="{3D8DC537-FA70-264B-BFF1-9C1175F13E4C}"/>
                </a:ext>
              </a:extLst>
            </p:cNvPr>
            <p:cNvCxnSpPr>
              <a:cxnSpLocks/>
              <a:stCxn id="431" idx="0"/>
              <a:endCxn id="417" idx="2"/>
            </p:cNvCxnSpPr>
            <p:nvPr/>
          </p:nvCxnSpPr>
          <p:spPr>
            <a:xfrm flipV="1">
              <a:off x="8048266" y="4058968"/>
              <a:ext cx="1926648" cy="999010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" name="Google Shape;5475;p40">
              <a:extLst>
                <a:ext uri="{FF2B5EF4-FFF2-40B4-BE49-F238E27FC236}">
                  <a16:creationId xmlns:a16="http://schemas.microsoft.com/office/drawing/2014/main" id="{65B4BE9E-13C7-2247-A205-24CC797020C0}"/>
                </a:ext>
              </a:extLst>
            </p:cNvPr>
            <p:cNvCxnSpPr>
              <a:cxnSpLocks/>
              <a:stCxn id="434" idx="0"/>
              <a:endCxn id="417" idx="2"/>
            </p:cNvCxnSpPr>
            <p:nvPr/>
          </p:nvCxnSpPr>
          <p:spPr>
            <a:xfrm flipV="1">
              <a:off x="8439850" y="4058968"/>
              <a:ext cx="1535064" cy="999010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9" name="Google Shape;5482;p40">
              <a:extLst>
                <a:ext uri="{FF2B5EF4-FFF2-40B4-BE49-F238E27FC236}">
                  <a16:creationId xmlns:a16="http://schemas.microsoft.com/office/drawing/2014/main" id="{20105992-EDFF-8B4A-99B1-25F32805CDDB}"/>
                </a:ext>
              </a:extLst>
            </p:cNvPr>
            <p:cNvCxnSpPr>
              <a:cxnSpLocks/>
              <a:stCxn id="431" idx="0"/>
              <a:endCxn id="420" idx="2"/>
            </p:cNvCxnSpPr>
            <p:nvPr/>
          </p:nvCxnSpPr>
          <p:spPr>
            <a:xfrm flipV="1">
              <a:off x="8048266" y="4058879"/>
              <a:ext cx="2876208" cy="999099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5485;p40">
              <a:extLst>
                <a:ext uri="{FF2B5EF4-FFF2-40B4-BE49-F238E27FC236}">
                  <a16:creationId xmlns:a16="http://schemas.microsoft.com/office/drawing/2014/main" id="{C9A2A113-169B-9341-B045-03A6668AE932}"/>
                </a:ext>
              </a:extLst>
            </p:cNvPr>
            <p:cNvCxnSpPr>
              <a:cxnSpLocks/>
              <a:endCxn id="420" idx="2"/>
            </p:cNvCxnSpPr>
            <p:nvPr/>
          </p:nvCxnSpPr>
          <p:spPr>
            <a:xfrm flipV="1">
              <a:off x="8460431" y="4058879"/>
              <a:ext cx="2464043" cy="999100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5477;p40">
              <a:extLst>
                <a:ext uri="{FF2B5EF4-FFF2-40B4-BE49-F238E27FC236}">
                  <a16:creationId xmlns:a16="http://schemas.microsoft.com/office/drawing/2014/main" id="{D2D2D9EE-937E-0248-89FD-F7B7FEE24D06}"/>
                </a:ext>
              </a:extLst>
            </p:cNvPr>
            <p:cNvCxnSpPr>
              <a:cxnSpLocks/>
              <a:stCxn id="437" idx="0"/>
              <a:endCxn id="417" idx="2"/>
            </p:cNvCxnSpPr>
            <p:nvPr/>
          </p:nvCxnSpPr>
          <p:spPr>
            <a:xfrm flipV="1">
              <a:off x="9017903" y="4058968"/>
              <a:ext cx="957011" cy="999010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5480;p40">
              <a:extLst>
                <a:ext uri="{FF2B5EF4-FFF2-40B4-BE49-F238E27FC236}">
                  <a16:creationId xmlns:a16="http://schemas.microsoft.com/office/drawing/2014/main" id="{8B4CBDC0-B4B8-BF44-ABFA-478458D84FF3}"/>
                </a:ext>
              </a:extLst>
            </p:cNvPr>
            <p:cNvCxnSpPr>
              <a:cxnSpLocks/>
              <a:endCxn id="417" idx="2"/>
            </p:cNvCxnSpPr>
            <p:nvPr/>
          </p:nvCxnSpPr>
          <p:spPr>
            <a:xfrm flipV="1">
              <a:off x="9377646" y="4058968"/>
              <a:ext cx="597268" cy="999010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5487;p40">
              <a:extLst>
                <a:ext uri="{FF2B5EF4-FFF2-40B4-BE49-F238E27FC236}">
                  <a16:creationId xmlns:a16="http://schemas.microsoft.com/office/drawing/2014/main" id="{32101E74-3D28-F641-B4FE-AA3CB9537A53}"/>
                </a:ext>
              </a:extLst>
            </p:cNvPr>
            <p:cNvCxnSpPr>
              <a:cxnSpLocks/>
              <a:endCxn id="420" idx="2"/>
            </p:cNvCxnSpPr>
            <p:nvPr/>
          </p:nvCxnSpPr>
          <p:spPr>
            <a:xfrm flipV="1">
              <a:off x="8996653" y="4058879"/>
              <a:ext cx="1927821" cy="999384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4" name="Google Shape;5489;p40">
              <a:extLst>
                <a:ext uri="{FF2B5EF4-FFF2-40B4-BE49-F238E27FC236}">
                  <a16:creationId xmlns:a16="http://schemas.microsoft.com/office/drawing/2014/main" id="{0B634138-33F2-D140-9C54-9ED217CF18ED}"/>
                </a:ext>
              </a:extLst>
            </p:cNvPr>
            <p:cNvCxnSpPr>
              <a:cxnSpLocks/>
              <a:stCxn id="440" idx="0"/>
              <a:endCxn id="420" idx="2"/>
            </p:cNvCxnSpPr>
            <p:nvPr/>
          </p:nvCxnSpPr>
          <p:spPr>
            <a:xfrm flipV="1">
              <a:off x="9409488" y="4058879"/>
              <a:ext cx="1514986" cy="999099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4" name="Rectangle 263">
            <a:extLst>
              <a:ext uri="{FF2B5EF4-FFF2-40B4-BE49-F238E27FC236}">
                <a16:creationId xmlns:a16="http://schemas.microsoft.com/office/drawing/2014/main" id="{2370D247-614D-F84F-8BC5-BD5FCF18CD58}"/>
              </a:ext>
            </a:extLst>
          </p:cNvPr>
          <p:cNvSpPr/>
          <p:nvPr/>
        </p:nvSpPr>
        <p:spPr>
          <a:xfrm>
            <a:off x="518439" y="4994171"/>
            <a:ext cx="3525919" cy="1472658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Time to </a:t>
            </a:r>
            <a:r>
              <a:rPr lang="en-US" sz="1400" b="1">
                <a:solidFill>
                  <a:schemeClr val="tx1"/>
                </a:solidFill>
              </a:rPr>
              <a:t>bring up</a:t>
            </a:r>
            <a:r>
              <a:rPr lang="en-US" sz="1400">
                <a:solidFill>
                  <a:schemeClr val="tx1"/>
                </a:solidFill>
              </a:rPr>
              <a:t> network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Ordering components, cabling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O(types), O(connections)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Duration of </a:t>
            </a:r>
            <a:r>
              <a:rPr lang="en-US" sz="1400" b="1">
                <a:solidFill>
                  <a:schemeClr val="tx1"/>
                </a:solidFill>
              </a:rPr>
              <a:t>degraded capacity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O(size of network upgraded)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Cost of upgraded network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O(components)</a:t>
            </a: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D3F9AC1E-E0F9-F84F-8B45-4E3A1CAB1256}"/>
              </a:ext>
            </a:extLst>
          </p:cNvPr>
          <p:cNvSpPr/>
          <p:nvPr/>
        </p:nvSpPr>
        <p:spPr>
          <a:xfrm>
            <a:off x="4164289" y="4994169"/>
            <a:ext cx="3525919" cy="1472658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Time spent on </a:t>
            </a:r>
            <a:r>
              <a:rPr lang="en-US" sz="1400" b="1">
                <a:solidFill>
                  <a:schemeClr val="tx1"/>
                </a:solidFill>
              </a:rPr>
              <a:t>management</a:t>
            </a:r>
            <a:r>
              <a:rPr lang="en-US" sz="1400">
                <a:solidFill>
                  <a:schemeClr val="tx1"/>
                </a:solidFill>
              </a:rPr>
              <a:t> tasks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Planned: configuring, 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O(failure domains), O(controllers), O(heterogeneity), O(corner cases)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Unplanned: debugging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O(1/visibility)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D13FDE37-231B-1D4E-9481-E1616A68884D}"/>
              </a:ext>
            </a:extLst>
          </p:cNvPr>
          <p:cNvSpPr/>
          <p:nvPr/>
        </p:nvSpPr>
        <p:spPr>
          <a:xfrm>
            <a:off x="7820162" y="4994169"/>
            <a:ext cx="3525919" cy="1472658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Time to </a:t>
            </a:r>
            <a:r>
              <a:rPr lang="en-US" sz="1400" b="1">
                <a:solidFill>
                  <a:schemeClr val="tx1"/>
                </a:solidFill>
              </a:rPr>
              <a:t>tear down </a:t>
            </a:r>
            <a:r>
              <a:rPr lang="en-US" sz="1400">
                <a:solidFill>
                  <a:schemeClr val="tx1"/>
                </a:solidFill>
              </a:rPr>
              <a:t>network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Cabling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O(connections)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Duration of </a:t>
            </a:r>
            <a:r>
              <a:rPr lang="en-US" sz="1400" b="1">
                <a:solidFill>
                  <a:schemeClr val="tx1"/>
                </a:solidFill>
              </a:rPr>
              <a:t>degraded capacity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O(1/redundant capacity)</a:t>
            </a:r>
          </a:p>
        </p:txBody>
      </p:sp>
    </p:spTree>
    <p:extLst>
      <p:ext uri="{BB962C8B-B14F-4D97-AF65-F5344CB8AC3E}">
        <p14:creationId xmlns:p14="http://schemas.microsoft.com/office/powerpoint/2010/main" val="36891800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D2850-1F79-8A46-8AC5-FF987F259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Happy to connect and chat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D3D1D-7114-8E4B-B2F9-7CE121378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err="1"/>
              <a:t>rniranjan@vmware.com</a:t>
            </a:r>
            <a:endParaRPr lang="en-US" b="1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360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3346A-A0A9-B647-9AC0-935E803C3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 of component features influencing topology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9F7CC-F25A-4947-9134-871BD3B53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Number of hash functions in a chip </a:t>
            </a:r>
            <a:r>
              <a:rPr lang="en-US">
                <a:sym typeface="Wingdings" pitchFamily="2" charset="2"/>
              </a:rPr>
              <a:t> number of effective outgoing links for ECMP</a:t>
            </a:r>
          </a:p>
          <a:p>
            <a:r>
              <a:rPr lang="en-US">
                <a:sym typeface="Wingdings" pitchFamily="2" charset="2"/>
              </a:rPr>
              <a:t>North/South port connection restrictions in patch panels</a:t>
            </a:r>
          </a:p>
          <a:p>
            <a:r>
              <a:rPr lang="en-US">
                <a:sym typeface="Wingdings" pitchFamily="2" charset="2"/>
              </a:rPr>
              <a:t>Table size, e.g., number of WCMP/ECMP entries in a table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34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D2850-1F79-8A46-8AC5-FF987F259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D3D1D-7114-8E4B-B2F9-7CE121378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Design of data center network topologies</a:t>
            </a:r>
          </a:p>
          <a:p>
            <a:pPr marL="0" indent="0">
              <a:buNone/>
            </a:pPr>
            <a:r>
              <a:rPr lang="en-US">
                <a:solidFill>
                  <a:srgbClr val="0070C0"/>
                </a:solidFill>
              </a:rPr>
              <a:t> *Topology: L1-L3 structure and components</a:t>
            </a:r>
          </a:p>
          <a:p>
            <a:pPr lvl="1"/>
            <a:r>
              <a:rPr lang="en-US"/>
              <a:t>Inputs</a:t>
            </a:r>
          </a:p>
          <a:p>
            <a:pPr lvl="2"/>
            <a:r>
              <a:rPr lang="en-US"/>
              <a:t>What parameters do you usually start with?</a:t>
            </a:r>
          </a:p>
          <a:p>
            <a:pPr lvl="1"/>
            <a:r>
              <a:rPr lang="en-US"/>
              <a:t>Trade-off considerations</a:t>
            </a:r>
          </a:p>
          <a:p>
            <a:pPr lvl="2"/>
            <a:r>
              <a:rPr lang="en-US"/>
              <a:t>What choices do you have to make?</a:t>
            </a:r>
          </a:p>
          <a:p>
            <a:pPr lvl="1"/>
            <a:r>
              <a:rPr lang="en-US"/>
              <a:t>Outputs</a:t>
            </a:r>
          </a:p>
          <a:p>
            <a:pPr lvl="2"/>
            <a:r>
              <a:rPr lang="en-US"/>
              <a:t>What kinds of network designs emerge?</a:t>
            </a:r>
          </a:p>
          <a:p>
            <a:pPr lvl="1"/>
            <a:r>
              <a:rPr lang="en-US" b="1"/>
              <a:t>Design constructs</a:t>
            </a:r>
          </a:p>
          <a:p>
            <a:pPr lvl="2"/>
            <a:r>
              <a:rPr lang="en-US" b="1"/>
              <a:t>What are certain recurring abstractions of network design?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39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D2850-1F79-8A46-8AC5-FF987F259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D3D1D-7114-8E4B-B2F9-7CE121378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Design of data center network topologies</a:t>
            </a:r>
          </a:p>
          <a:p>
            <a:pPr marL="0" indent="0">
              <a:buNone/>
            </a:pPr>
            <a:r>
              <a:rPr lang="en-US">
                <a:solidFill>
                  <a:srgbClr val="0070C0"/>
                </a:solidFill>
              </a:rPr>
              <a:t> *Topology: L1-L3 structure and components</a:t>
            </a:r>
            <a:endParaRPr lang="en-US"/>
          </a:p>
          <a:p>
            <a:pPr lvl="1"/>
            <a:r>
              <a:rPr lang="en-US"/>
              <a:t>Inputs</a:t>
            </a:r>
          </a:p>
          <a:p>
            <a:pPr lvl="2"/>
            <a:r>
              <a:rPr lang="en-US"/>
              <a:t>What parameters do you usually start with?</a:t>
            </a:r>
          </a:p>
          <a:p>
            <a:pPr lvl="1"/>
            <a:r>
              <a:rPr lang="en-US"/>
              <a:t>Trade-off considerations</a:t>
            </a:r>
          </a:p>
          <a:p>
            <a:pPr lvl="2"/>
            <a:r>
              <a:rPr lang="en-US"/>
              <a:t>What choices do you have to make?</a:t>
            </a:r>
          </a:p>
          <a:p>
            <a:pPr lvl="3"/>
            <a:r>
              <a:rPr lang="en-US">
                <a:solidFill>
                  <a:schemeClr val="accent1"/>
                </a:solidFill>
              </a:rPr>
              <a:t>Connecting DCs to campus/WAN (Iris SIGCOMM 2020)</a:t>
            </a:r>
          </a:p>
          <a:p>
            <a:pPr lvl="3"/>
            <a:r>
              <a:rPr lang="en-US">
                <a:solidFill>
                  <a:schemeClr val="accent1"/>
                </a:solidFill>
              </a:rPr>
              <a:t>Reacting to failures</a:t>
            </a:r>
          </a:p>
          <a:p>
            <a:pPr lvl="3"/>
            <a:r>
              <a:rPr lang="en-US">
                <a:solidFill>
                  <a:schemeClr val="accent1"/>
                </a:solidFill>
              </a:rPr>
              <a:t>Moving to optical cores (Sirius SIGCOMM 2020)</a:t>
            </a:r>
          </a:p>
          <a:p>
            <a:pPr lvl="1"/>
            <a:r>
              <a:rPr lang="en-US"/>
              <a:t>Outputs</a:t>
            </a:r>
          </a:p>
          <a:p>
            <a:pPr lvl="2"/>
            <a:r>
              <a:rPr lang="en-US"/>
              <a:t>What kinds of network designs emerge?</a:t>
            </a:r>
          </a:p>
          <a:p>
            <a:pPr lvl="1"/>
            <a:r>
              <a:rPr lang="en-US" b="1"/>
              <a:t>Design constructs</a:t>
            </a:r>
          </a:p>
          <a:p>
            <a:pPr lvl="2"/>
            <a:r>
              <a:rPr lang="en-US" b="1"/>
              <a:t>What are certain recurring abstractions of network design?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00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8EBA0-7E83-514C-A1B4-ECD3CBC32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Topology design constructs in the paper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7B3B15-646D-AA41-9A92-9DA8D4686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426781"/>
            <a:ext cx="3265415" cy="823912"/>
          </a:xfrm>
        </p:spPr>
        <p:txBody>
          <a:bodyPr/>
          <a:lstStyle/>
          <a:p>
            <a:pPr algn="ctr"/>
            <a:r>
              <a:rPr lang="en-US"/>
              <a:t>Wiring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96617-97BC-5E49-A6C0-E287EC801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265415" cy="3684588"/>
          </a:xfrm>
        </p:spPr>
        <p:txBody>
          <a:bodyPr>
            <a:normAutofit/>
          </a:bodyPr>
          <a:lstStyle/>
          <a:p>
            <a:r>
              <a:rPr lang="en-US"/>
              <a:t>Chassis backplane</a:t>
            </a:r>
          </a:p>
          <a:p>
            <a:r>
              <a:rPr lang="en-US"/>
              <a:t>Cable bundles (regularity)</a:t>
            </a:r>
          </a:p>
        </p:txBody>
      </p:sp>
      <p:sp>
        <p:nvSpPr>
          <p:cNvPr id="178" name="Text Placeholder 177">
            <a:extLst>
              <a:ext uri="{FF2B5EF4-FFF2-40B4-BE49-F238E27FC236}">
                <a16:creationId xmlns:a16="http://schemas.microsoft.com/office/drawing/2014/main" id="{7899E940-3FCB-164F-8CF3-28EFC9820E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94031" y="1424570"/>
            <a:ext cx="3281496" cy="823912"/>
          </a:xfrm>
        </p:spPr>
        <p:txBody>
          <a:bodyPr/>
          <a:lstStyle/>
          <a:p>
            <a:pPr algn="ctr"/>
            <a:r>
              <a:rPr lang="en-US"/>
              <a:t>Expansion</a:t>
            </a:r>
          </a:p>
        </p:txBody>
      </p:sp>
      <p:sp>
        <p:nvSpPr>
          <p:cNvPr id="179" name="Content Placeholder 178">
            <a:extLst>
              <a:ext uri="{FF2B5EF4-FFF2-40B4-BE49-F238E27FC236}">
                <a16:creationId xmlns:a16="http://schemas.microsoft.com/office/drawing/2014/main" id="{F464C026-7562-634B-8143-DC49B0AE46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94031" y="2505075"/>
            <a:ext cx="3281496" cy="3684588"/>
          </a:xfrm>
        </p:spPr>
        <p:txBody>
          <a:bodyPr>
            <a:normAutofit/>
          </a:bodyPr>
          <a:lstStyle/>
          <a:p>
            <a:r>
              <a:rPr lang="en-US"/>
              <a:t>Fat Edge</a:t>
            </a:r>
          </a:p>
          <a:p>
            <a:endParaRPr lang="en-US"/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AABE5F41-5A23-C640-8303-F84E9649A71B}"/>
              </a:ext>
            </a:extLst>
          </p:cNvPr>
          <p:cNvGrpSpPr/>
          <p:nvPr/>
        </p:nvGrpSpPr>
        <p:grpSpPr>
          <a:xfrm>
            <a:off x="4117935" y="3106221"/>
            <a:ext cx="3606444" cy="811998"/>
            <a:chOff x="53100" y="1269650"/>
            <a:chExt cx="9016553" cy="3361143"/>
          </a:xfrm>
        </p:grpSpPr>
        <p:sp>
          <p:nvSpPr>
            <p:cNvPr id="101" name="Google Shape;6536;p56">
              <a:extLst>
                <a:ext uri="{FF2B5EF4-FFF2-40B4-BE49-F238E27FC236}">
                  <a16:creationId xmlns:a16="http://schemas.microsoft.com/office/drawing/2014/main" id="{9EB8F678-2E3E-AC4E-BD16-0371152E2342}"/>
                </a:ext>
              </a:extLst>
            </p:cNvPr>
            <p:cNvSpPr/>
            <p:nvPr/>
          </p:nvSpPr>
          <p:spPr>
            <a:xfrm>
              <a:off x="1488825" y="2477300"/>
              <a:ext cx="6060900" cy="1349100"/>
            </a:xfrm>
            <a:prstGeom prst="rect">
              <a:avLst/>
            </a:prstGeom>
            <a:solidFill>
              <a:srgbClr val="F9CB9C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102" name="Google Shape;6537;p56">
              <a:extLst>
                <a:ext uri="{FF2B5EF4-FFF2-40B4-BE49-F238E27FC236}">
                  <a16:creationId xmlns:a16="http://schemas.microsoft.com/office/drawing/2014/main" id="{1277461C-CA2E-2846-B54D-6F5D71383520}"/>
                </a:ext>
              </a:extLst>
            </p:cNvPr>
            <p:cNvCxnSpPr/>
            <p:nvPr/>
          </p:nvCxnSpPr>
          <p:spPr>
            <a:xfrm>
              <a:off x="1680450" y="2057202"/>
              <a:ext cx="0" cy="420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6538;p56">
              <a:extLst>
                <a:ext uri="{FF2B5EF4-FFF2-40B4-BE49-F238E27FC236}">
                  <a16:creationId xmlns:a16="http://schemas.microsoft.com/office/drawing/2014/main" id="{F05BF00C-20DB-9845-8544-657476738E66}"/>
                </a:ext>
              </a:extLst>
            </p:cNvPr>
            <p:cNvCxnSpPr/>
            <p:nvPr/>
          </p:nvCxnSpPr>
          <p:spPr>
            <a:xfrm>
              <a:off x="2067995" y="2057202"/>
              <a:ext cx="0" cy="420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6539;p56">
              <a:extLst>
                <a:ext uri="{FF2B5EF4-FFF2-40B4-BE49-F238E27FC236}">
                  <a16:creationId xmlns:a16="http://schemas.microsoft.com/office/drawing/2014/main" id="{EE4B83AB-C256-D649-A2D6-DE563A666CFB}"/>
                </a:ext>
              </a:extLst>
            </p:cNvPr>
            <p:cNvCxnSpPr/>
            <p:nvPr/>
          </p:nvCxnSpPr>
          <p:spPr>
            <a:xfrm>
              <a:off x="2444699" y="2057202"/>
              <a:ext cx="0" cy="420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6540;p56">
              <a:extLst>
                <a:ext uri="{FF2B5EF4-FFF2-40B4-BE49-F238E27FC236}">
                  <a16:creationId xmlns:a16="http://schemas.microsoft.com/office/drawing/2014/main" id="{92EBCA0F-DE33-3A4E-9F80-306F6068348E}"/>
                </a:ext>
              </a:extLst>
            </p:cNvPr>
            <p:cNvCxnSpPr/>
            <p:nvPr/>
          </p:nvCxnSpPr>
          <p:spPr>
            <a:xfrm>
              <a:off x="2799723" y="2057202"/>
              <a:ext cx="0" cy="420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6541;p56">
              <a:extLst>
                <a:ext uri="{FF2B5EF4-FFF2-40B4-BE49-F238E27FC236}">
                  <a16:creationId xmlns:a16="http://schemas.microsoft.com/office/drawing/2014/main" id="{8C937231-A577-8A4F-B50A-E0AFD1D84E6D}"/>
                </a:ext>
              </a:extLst>
            </p:cNvPr>
            <p:cNvCxnSpPr/>
            <p:nvPr/>
          </p:nvCxnSpPr>
          <p:spPr>
            <a:xfrm>
              <a:off x="3193915" y="2057318"/>
              <a:ext cx="0" cy="420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6542;p56">
              <a:extLst>
                <a:ext uri="{FF2B5EF4-FFF2-40B4-BE49-F238E27FC236}">
                  <a16:creationId xmlns:a16="http://schemas.microsoft.com/office/drawing/2014/main" id="{F384FA44-D3CB-7E4D-9D5C-6DC73DD7A97A}"/>
                </a:ext>
              </a:extLst>
            </p:cNvPr>
            <p:cNvCxnSpPr/>
            <p:nvPr/>
          </p:nvCxnSpPr>
          <p:spPr>
            <a:xfrm>
              <a:off x="3581460" y="2057318"/>
              <a:ext cx="0" cy="420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6543;p56">
              <a:extLst>
                <a:ext uri="{FF2B5EF4-FFF2-40B4-BE49-F238E27FC236}">
                  <a16:creationId xmlns:a16="http://schemas.microsoft.com/office/drawing/2014/main" id="{A617BCE7-8897-1F44-B615-D33C48F85942}"/>
                </a:ext>
              </a:extLst>
            </p:cNvPr>
            <p:cNvCxnSpPr/>
            <p:nvPr/>
          </p:nvCxnSpPr>
          <p:spPr>
            <a:xfrm>
              <a:off x="3958164" y="2057318"/>
              <a:ext cx="0" cy="420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6544;p56">
              <a:extLst>
                <a:ext uri="{FF2B5EF4-FFF2-40B4-BE49-F238E27FC236}">
                  <a16:creationId xmlns:a16="http://schemas.microsoft.com/office/drawing/2014/main" id="{6F5C56E4-4786-BE44-923C-592B3620D9DA}"/>
                </a:ext>
              </a:extLst>
            </p:cNvPr>
            <p:cNvCxnSpPr/>
            <p:nvPr/>
          </p:nvCxnSpPr>
          <p:spPr>
            <a:xfrm>
              <a:off x="4313187" y="2057318"/>
              <a:ext cx="0" cy="420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6545;p56">
              <a:extLst>
                <a:ext uri="{FF2B5EF4-FFF2-40B4-BE49-F238E27FC236}">
                  <a16:creationId xmlns:a16="http://schemas.microsoft.com/office/drawing/2014/main" id="{2CC71161-6CA7-2843-BB7C-526BB180D1E0}"/>
                </a:ext>
              </a:extLst>
            </p:cNvPr>
            <p:cNvCxnSpPr/>
            <p:nvPr/>
          </p:nvCxnSpPr>
          <p:spPr>
            <a:xfrm>
              <a:off x="4757563" y="2057260"/>
              <a:ext cx="0" cy="420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6546;p56">
              <a:extLst>
                <a:ext uri="{FF2B5EF4-FFF2-40B4-BE49-F238E27FC236}">
                  <a16:creationId xmlns:a16="http://schemas.microsoft.com/office/drawing/2014/main" id="{2597506A-31FA-E042-81D9-AAD2239A22AB}"/>
                </a:ext>
              </a:extLst>
            </p:cNvPr>
            <p:cNvCxnSpPr/>
            <p:nvPr/>
          </p:nvCxnSpPr>
          <p:spPr>
            <a:xfrm>
              <a:off x="5145107" y="2057260"/>
              <a:ext cx="0" cy="420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6547;p56">
              <a:extLst>
                <a:ext uri="{FF2B5EF4-FFF2-40B4-BE49-F238E27FC236}">
                  <a16:creationId xmlns:a16="http://schemas.microsoft.com/office/drawing/2014/main" id="{1AFB122A-52D0-3F4F-B040-48DF3B5D8BA8}"/>
                </a:ext>
              </a:extLst>
            </p:cNvPr>
            <p:cNvCxnSpPr/>
            <p:nvPr/>
          </p:nvCxnSpPr>
          <p:spPr>
            <a:xfrm>
              <a:off x="5521812" y="2057260"/>
              <a:ext cx="0" cy="420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6548;p56">
              <a:extLst>
                <a:ext uri="{FF2B5EF4-FFF2-40B4-BE49-F238E27FC236}">
                  <a16:creationId xmlns:a16="http://schemas.microsoft.com/office/drawing/2014/main" id="{474724F1-948E-0E41-BE18-63A3CBB8A996}"/>
                </a:ext>
              </a:extLst>
            </p:cNvPr>
            <p:cNvCxnSpPr/>
            <p:nvPr/>
          </p:nvCxnSpPr>
          <p:spPr>
            <a:xfrm>
              <a:off x="5876835" y="2057260"/>
              <a:ext cx="0" cy="420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6549;p56">
              <a:extLst>
                <a:ext uri="{FF2B5EF4-FFF2-40B4-BE49-F238E27FC236}">
                  <a16:creationId xmlns:a16="http://schemas.microsoft.com/office/drawing/2014/main" id="{33D510CB-E88E-5B45-BC12-19162F61B5DE}"/>
                </a:ext>
              </a:extLst>
            </p:cNvPr>
            <p:cNvCxnSpPr/>
            <p:nvPr/>
          </p:nvCxnSpPr>
          <p:spPr>
            <a:xfrm>
              <a:off x="6271027" y="2057375"/>
              <a:ext cx="0" cy="420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6550;p56">
              <a:extLst>
                <a:ext uri="{FF2B5EF4-FFF2-40B4-BE49-F238E27FC236}">
                  <a16:creationId xmlns:a16="http://schemas.microsoft.com/office/drawing/2014/main" id="{D7A9941F-4C12-6740-9FB7-F138A4DA110D}"/>
                </a:ext>
              </a:extLst>
            </p:cNvPr>
            <p:cNvCxnSpPr/>
            <p:nvPr/>
          </p:nvCxnSpPr>
          <p:spPr>
            <a:xfrm>
              <a:off x="6658572" y="2057375"/>
              <a:ext cx="0" cy="420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6551;p56">
              <a:extLst>
                <a:ext uri="{FF2B5EF4-FFF2-40B4-BE49-F238E27FC236}">
                  <a16:creationId xmlns:a16="http://schemas.microsoft.com/office/drawing/2014/main" id="{7298F1F4-39C7-0C41-9774-A713944B5454}"/>
                </a:ext>
              </a:extLst>
            </p:cNvPr>
            <p:cNvCxnSpPr/>
            <p:nvPr/>
          </p:nvCxnSpPr>
          <p:spPr>
            <a:xfrm>
              <a:off x="7035277" y="2057375"/>
              <a:ext cx="0" cy="420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6552;p56">
              <a:extLst>
                <a:ext uri="{FF2B5EF4-FFF2-40B4-BE49-F238E27FC236}">
                  <a16:creationId xmlns:a16="http://schemas.microsoft.com/office/drawing/2014/main" id="{F4E589E0-174E-3241-B59C-311C924C19F9}"/>
                </a:ext>
              </a:extLst>
            </p:cNvPr>
            <p:cNvCxnSpPr/>
            <p:nvPr/>
          </p:nvCxnSpPr>
          <p:spPr>
            <a:xfrm>
              <a:off x="7390300" y="2057375"/>
              <a:ext cx="0" cy="420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8" name="Google Shape;6553;p56">
              <a:extLst>
                <a:ext uri="{FF2B5EF4-FFF2-40B4-BE49-F238E27FC236}">
                  <a16:creationId xmlns:a16="http://schemas.microsoft.com/office/drawing/2014/main" id="{76F1C9C6-AA09-534B-981C-42EBE84D69E4}"/>
                </a:ext>
              </a:extLst>
            </p:cNvPr>
            <p:cNvSpPr/>
            <p:nvPr/>
          </p:nvSpPr>
          <p:spPr>
            <a:xfrm rot="-5400000">
              <a:off x="2896600" y="4176175"/>
              <a:ext cx="297300" cy="328800"/>
            </a:xfrm>
            <a:prstGeom prst="ellipse">
              <a:avLst/>
            </a:prstGeom>
            <a:solidFill>
              <a:srgbClr val="3C78D8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6554;p56">
              <a:extLst>
                <a:ext uri="{FF2B5EF4-FFF2-40B4-BE49-F238E27FC236}">
                  <a16:creationId xmlns:a16="http://schemas.microsoft.com/office/drawing/2014/main" id="{11E9F25F-3AAB-3A44-97CE-034B9996B886}"/>
                </a:ext>
              </a:extLst>
            </p:cNvPr>
            <p:cNvSpPr/>
            <p:nvPr/>
          </p:nvSpPr>
          <p:spPr>
            <a:xfrm rot="-5400000">
              <a:off x="3314751" y="4176175"/>
              <a:ext cx="297300" cy="328800"/>
            </a:xfrm>
            <a:prstGeom prst="ellipse">
              <a:avLst/>
            </a:prstGeom>
            <a:solidFill>
              <a:srgbClr val="3C78D8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6555;p56">
              <a:extLst>
                <a:ext uri="{FF2B5EF4-FFF2-40B4-BE49-F238E27FC236}">
                  <a16:creationId xmlns:a16="http://schemas.microsoft.com/office/drawing/2014/main" id="{EE8CEA4C-9A76-9043-94E0-89B5CD8ABEF2}"/>
                </a:ext>
              </a:extLst>
            </p:cNvPr>
            <p:cNvSpPr/>
            <p:nvPr/>
          </p:nvSpPr>
          <p:spPr>
            <a:xfrm rot="-5400000">
              <a:off x="3732901" y="4176175"/>
              <a:ext cx="297300" cy="328800"/>
            </a:xfrm>
            <a:prstGeom prst="ellipse">
              <a:avLst/>
            </a:prstGeom>
            <a:solidFill>
              <a:srgbClr val="3C78D8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556;p56">
              <a:extLst>
                <a:ext uri="{FF2B5EF4-FFF2-40B4-BE49-F238E27FC236}">
                  <a16:creationId xmlns:a16="http://schemas.microsoft.com/office/drawing/2014/main" id="{51A60DF0-E084-9A47-AA25-8C45737EE354}"/>
                </a:ext>
              </a:extLst>
            </p:cNvPr>
            <p:cNvSpPr/>
            <p:nvPr/>
          </p:nvSpPr>
          <p:spPr>
            <a:xfrm rot="-5400000">
              <a:off x="4151052" y="4176175"/>
              <a:ext cx="297300" cy="328800"/>
            </a:xfrm>
            <a:prstGeom prst="ellipse">
              <a:avLst/>
            </a:prstGeom>
            <a:solidFill>
              <a:srgbClr val="3C78D8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557;p56">
              <a:extLst>
                <a:ext uri="{FF2B5EF4-FFF2-40B4-BE49-F238E27FC236}">
                  <a16:creationId xmlns:a16="http://schemas.microsoft.com/office/drawing/2014/main" id="{D9A22D6D-001E-F54A-9530-5C40ABCA061E}"/>
                </a:ext>
              </a:extLst>
            </p:cNvPr>
            <p:cNvSpPr/>
            <p:nvPr/>
          </p:nvSpPr>
          <p:spPr>
            <a:xfrm rot="-5400000">
              <a:off x="4577240" y="4176175"/>
              <a:ext cx="297300" cy="328800"/>
            </a:xfrm>
            <a:prstGeom prst="ellipse">
              <a:avLst/>
            </a:prstGeom>
            <a:solidFill>
              <a:srgbClr val="3C78D8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558;p56">
              <a:extLst>
                <a:ext uri="{FF2B5EF4-FFF2-40B4-BE49-F238E27FC236}">
                  <a16:creationId xmlns:a16="http://schemas.microsoft.com/office/drawing/2014/main" id="{EBC6E2BF-3138-534E-817C-21498EB2D35E}"/>
                </a:ext>
              </a:extLst>
            </p:cNvPr>
            <p:cNvSpPr/>
            <p:nvPr/>
          </p:nvSpPr>
          <p:spPr>
            <a:xfrm rot="-5400000">
              <a:off x="5003429" y="4176175"/>
              <a:ext cx="297300" cy="328800"/>
            </a:xfrm>
            <a:prstGeom prst="ellipse">
              <a:avLst/>
            </a:prstGeom>
            <a:solidFill>
              <a:srgbClr val="3C78D8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559;p56">
              <a:extLst>
                <a:ext uri="{FF2B5EF4-FFF2-40B4-BE49-F238E27FC236}">
                  <a16:creationId xmlns:a16="http://schemas.microsoft.com/office/drawing/2014/main" id="{95321376-7F35-FB43-87CB-36B3CE56494A}"/>
                </a:ext>
              </a:extLst>
            </p:cNvPr>
            <p:cNvSpPr/>
            <p:nvPr/>
          </p:nvSpPr>
          <p:spPr>
            <a:xfrm rot="-5400000">
              <a:off x="5421579" y="4176175"/>
              <a:ext cx="297300" cy="328800"/>
            </a:xfrm>
            <a:prstGeom prst="ellipse">
              <a:avLst/>
            </a:prstGeom>
            <a:solidFill>
              <a:srgbClr val="3C78D8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560;p56">
              <a:extLst>
                <a:ext uri="{FF2B5EF4-FFF2-40B4-BE49-F238E27FC236}">
                  <a16:creationId xmlns:a16="http://schemas.microsoft.com/office/drawing/2014/main" id="{48BC402B-1D15-7C46-804D-76F6C64EE76A}"/>
                </a:ext>
              </a:extLst>
            </p:cNvPr>
            <p:cNvSpPr/>
            <p:nvPr/>
          </p:nvSpPr>
          <p:spPr>
            <a:xfrm rot="-5400000">
              <a:off x="5839730" y="4176175"/>
              <a:ext cx="297300" cy="328800"/>
            </a:xfrm>
            <a:prstGeom prst="ellipse">
              <a:avLst/>
            </a:prstGeom>
            <a:solidFill>
              <a:srgbClr val="3C78D8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6561;p56">
              <a:extLst>
                <a:ext uri="{FF2B5EF4-FFF2-40B4-BE49-F238E27FC236}">
                  <a16:creationId xmlns:a16="http://schemas.microsoft.com/office/drawing/2014/main" id="{12362207-2A24-2D40-A4DA-911DF1F5AE08}"/>
                </a:ext>
              </a:extLst>
            </p:cNvPr>
            <p:cNvSpPr txBox="1"/>
            <p:nvPr/>
          </p:nvSpPr>
          <p:spPr>
            <a:xfrm>
              <a:off x="7034608" y="4159222"/>
              <a:ext cx="1912909" cy="471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FF"/>
                  </a:solidFill>
                  <a:latin typeface="Gill Sans"/>
                  <a:ea typeface="Gill Sans"/>
                  <a:cs typeface="Gill Sans"/>
                  <a:sym typeface="Gill Sans"/>
                </a:rPr>
                <a:t>Servers</a:t>
              </a:r>
              <a:endParaRPr sz="1200">
                <a:solidFill>
                  <a:srgbClr val="0000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cxnSp>
          <p:nvCxnSpPr>
            <p:cNvPr id="127" name="Google Shape;6562;p56">
              <a:extLst>
                <a:ext uri="{FF2B5EF4-FFF2-40B4-BE49-F238E27FC236}">
                  <a16:creationId xmlns:a16="http://schemas.microsoft.com/office/drawing/2014/main" id="{7E0F8A28-706F-8F41-9786-B8DA3672AEFD}"/>
                </a:ext>
              </a:extLst>
            </p:cNvPr>
            <p:cNvCxnSpPr/>
            <p:nvPr/>
          </p:nvCxnSpPr>
          <p:spPr>
            <a:xfrm>
              <a:off x="3045250" y="3826375"/>
              <a:ext cx="0" cy="3627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6563;p56">
              <a:extLst>
                <a:ext uri="{FF2B5EF4-FFF2-40B4-BE49-F238E27FC236}">
                  <a16:creationId xmlns:a16="http://schemas.microsoft.com/office/drawing/2014/main" id="{FA020665-BCEC-5F4A-A332-9446FA263F78}"/>
                </a:ext>
              </a:extLst>
            </p:cNvPr>
            <p:cNvCxnSpPr/>
            <p:nvPr/>
          </p:nvCxnSpPr>
          <p:spPr>
            <a:xfrm>
              <a:off x="3463399" y="3826375"/>
              <a:ext cx="0" cy="3627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6564;p56">
              <a:extLst>
                <a:ext uri="{FF2B5EF4-FFF2-40B4-BE49-F238E27FC236}">
                  <a16:creationId xmlns:a16="http://schemas.microsoft.com/office/drawing/2014/main" id="{F7A7F488-F169-DB49-A4F2-E7B7E0FFACC6}"/>
                </a:ext>
              </a:extLst>
            </p:cNvPr>
            <p:cNvCxnSpPr/>
            <p:nvPr/>
          </p:nvCxnSpPr>
          <p:spPr>
            <a:xfrm>
              <a:off x="3881548" y="3826375"/>
              <a:ext cx="0" cy="3627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6565;p56">
              <a:extLst>
                <a:ext uri="{FF2B5EF4-FFF2-40B4-BE49-F238E27FC236}">
                  <a16:creationId xmlns:a16="http://schemas.microsoft.com/office/drawing/2014/main" id="{9A3C23E1-5A8F-6C4E-9A8C-4DDCF6B103E2}"/>
                </a:ext>
              </a:extLst>
            </p:cNvPr>
            <p:cNvCxnSpPr/>
            <p:nvPr/>
          </p:nvCxnSpPr>
          <p:spPr>
            <a:xfrm>
              <a:off x="4299697" y="3826375"/>
              <a:ext cx="0" cy="3627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6566;p56">
              <a:extLst>
                <a:ext uri="{FF2B5EF4-FFF2-40B4-BE49-F238E27FC236}">
                  <a16:creationId xmlns:a16="http://schemas.microsoft.com/office/drawing/2014/main" id="{24DE73A6-6AF4-2444-B6FF-B93FDD60523A}"/>
                </a:ext>
              </a:extLst>
            </p:cNvPr>
            <p:cNvCxnSpPr/>
            <p:nvPr/>
          </p:nvCxnSpPr>
          <p:spPr>
            <a:xfrm>
              <a:off x="4733928" y="3826375"/>
              <a:ext cx="0" cy="3627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6567;p56">
              <a:extLst>
                <a:ext uri="{FF2B5EF4-FFF2-40B4-BE49-F238E27FC236}">
                  <a16:creationId xmlns:a16="http://schemas.microsoft.com/office/drawing/2014/main" id="{A642529E-0AD1-7B4E-93C1-2A4CB42CA27E}"/>
                </a:ext>
              </a:extLst>
            </p:cNvPr>
            <p:cNvCxnSpPr/>
            <p:nvPr/>
          </p:nvCxnSpPr>
          <p:spPr>
            <a:xfrm>
              <a:off x="5152077" y="3826375"/>
              <a:ext cx="0" cy="3627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6568;p56">
              <a:extLst>
                <a:ext uri="{FF2B5EF4-FFF2-40B4-BE49-F238E27FC236}">
                  <a16:creationId xmlns:a16="http://schemas.microsoft.com/office/drawing/2014/main" id="{F3B05A27-75E0-8D42-AC9B-EBBAD3EB43EF}"/>
                </a:ext>
              </a:extLst>
            </p:cNvPr>
            <p:cNvCxnSpPr/>
            <p:nvPr/>
          </p:nvCxnSpPr>
          <p:spPr>
            <a:xfrm>
              <a:off x="5570226" y="3826375"/>
              <a:ext cx="0" cy="362700"/>
            </a:xfrm>
            <a:prstGeom prst="straightConnector1">
              <a:avLst/>
            </a:prstGeom>
            <a:noFill/>
            <a:ln w="952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6569;p56">
              <a:extLst>
                <a:ext uri="{FF2B5EF4-FFF2-40B4-BE49-F238E27FC236}">
                  <a16:creationId xmlns:a16="http://schemas.microsoft.com/office/drawing/2014/main" id="{DF13AF71-3A5D-BB42-8236-DC67C0F08BE6}"/>
                </a:ext>
              </a:extLst>
            </p:cNvPr>
            <p:cNvCxnSpPr/>
            <p:nvPr/>
          </p:nvCxnSpPr>
          <p:spPr>
            <a:xfrm>
              <a:off x="5988375" y="3826375"/>
              <a:ext cx="0" cy="3627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5" name="Google Shape;6570;p56">
              <a:extLst>
                <a:ext uri="{FF2B5EF4-FFF2-40B4-BE49-F238E27FC236}">
                  <a16:creationId xmlns:a16="http://schemas.microsoft.com/office/drawing/2014/main" id="{29C42E7C-91D7-314B-A82B-24F938B4C048}"/>
                </a:ext>
              </a:extLst>
            </p:cNvPr>
            <p:cNvSpPr txBox="1"/>
            <p:nvPr/>
          </p:nvSpPr>
          <p:spPr>
            <a:xfrm>
              <a:off x="53100" y="4061425"/>
              <a:ext cx="2391600" cy="55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FF"/>
                  </a:solidFill>
                  <a:latin typeface="Gill Sans"/>
                  <a:ea typeface="Gill Sans"/>
                  <a:cs typeface="Gill Sans"/>
                  <a:sym typeface="Gill Sans"/>
                </a:rPr>
                <a:t>Southbound links</a:t>
              </a:r>
              <a:endParaRPr sz="1200">
                <a:solidFill>
                  <a:srgbClr val="0000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6" name="Google Shape;6572;p56">
              <a:extLst>
                <a:ext uri="{FF2B5EF4-FFF2-40B4-BE49-F238E27FC236}">
                  <a16:creationId xmlns:a16="http://schemas.microsoft.com/office/drawing/2014/main" id="{9D7E582D-B94E-6E42-B5C2-8C209D52DA74}"/>
                </a:ext>
              </a:extLst>
            </p:cNvPr>
            <p:cNvSpPr/>
            <p:nvPr/>
          </p:nvSpPr>
          <p:spPr>
            <a:xfrm>
              <a:off x="1536600" y="1804463"/>
              <a:ext cx="287700" cy="252900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3C47D"/>
                </a:solidFill>
              </a:endParaRPr>
            </a:p>
          </p:txBody>
        </p:sp>
        <p:sp>
          <p:nvSpPr>
            <p:cNvPr id="137" name="Google Shape;6573;p56">
              <a:extLst>
                <a:ext uri="{FF2B5EF4-FFF2-40B4-BE49-F238E27FC236}">
                  <a16:creationId xmlns:a16="http://schemas.microsoft.com/office/drawing/2014/main" id="{0C6AFD88-266C-4C46-AA03-C91362087BB8}"/>
                </a:ext>
              </a:extLst>
            </p:cNvPr>
            <p:cNvSpPr/>
            <p:nvPr/>
          </p:nvSpPr>
          <p:spPr>
            <a:xfrm>
              <a:off x="1918725" y="1804463"/>
              <a:ext cx="287700" cy="252900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3C47D"/>
                </a:solidFill>
              </a:endParaRPr>
            </a:p>
          </p:txBody>
        </p:sp>
        <p:sp>
          <p:nvSpPr>
            <p:cNvPr id="138" name="Google Shape;6574;p56">
              <a:extLst>
                <a:ext uri="{FF2B5EF4-FFF2-40B4-BE49-F238E27FC236}">
                  <a16:creationId xmlns:a16="http://schemas.microsoft.com/office/drawing/2014/main" id="{2A7DD267-C200-F141-93AD-C0995D616621}"/>
                </a:ext>
              </a:extLst>
            </p:cNvPr>
            <p:cNvSpPr/>
            <p:nvPr/>
          </p:nvSpPr>
          <p:spPr>
            <a:xfrm>
              <a:off x="2296050" y="1804463"/>
              <a:ext cx="287700" cy="252900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3C47D"/>
                </a:solidFill>
              </a:endParaRPr>
            </a:p>
          </p:txBody>
        </p:sp>
        <p:sp>
          <p:nvSpPr>
            <p:cNvPr id="139" name="Google Shape;6575;p56">
              <a:extLst>
                <a:ext uri="{FF2B5EF4-FFF2-40B4-BE49-F238E27FC236}">
                  <a16:creationId xmlns:a16="http://schemas.microsoft.com/office/drawing/2014/main" id="{265E1751-9755-024A-8D19-CD56F9AC5201}"/>
                </a:ext>
              </a:extLst>
            </p:cNvPr>
            <p:cNvSpPr/>
            <p:nvPr/>
          </p:nvSpPr>
          <p:spPr>
            <a:xfrm>
              <a:off x="2678175" y="1804463"/>
              <a:ext cx="287700" cy="252900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3C47D"/>
                </a:solidFill>
              </a:endParaRPr>
            </a:p>
          </p:txBody>
        </p:sp>
        <p:sp>
          <p:nvSpPr>
            <p:cNvPr id="140" name="Google Shape;6576;p56">
              <a:extLst>
                <a:ext uri="{FF2B5EF4-FFF2-40B4-BE49-F238E27FC236}">
                  <a16:creationId xmlns:a16="http://schemas.microsoft.com/office/drawing/2014/main" id="{4E8196EC-C876-9C42-A2E5-10D08294EA91}"/>
                </a:ext>
              </a:extLst>
            </p:cNvPr>
            <p:cNvSpPr/>
            <p:nvPr/>
          </p:nvSpPr>
          <p:spPr>
            <a:xfrm>
              <a:off x="3045250" y="1804463"/>
              <a:ext cx="287700" cy="252900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3C47D"/>
                </a:solidFill>
              </a:endParaRPr>
            </a:p>
          </p:txBody>
        </p:sp>
        <p:sp>
          <p:nvSpPr>
            <p:cNvPr id="141" name="Google Shape;6577;p56">
              <a:extLst>
                <a:ext uri="{FF2B5EF4-FFF2-40B4-BE49-F238E27FC236}">
                  <a16:creationId xmlns:a16="http://schemas.microsoft.com/office/drawing/2014/main" id="{CBDF9FD6-9DCA-0944-94B2-351D30137280}"/>
                </a:ext>
              </a:extLst>
            </p:cNvPr>
            <p:cNvSpPr/>
            <p:nvPr/>
          </p:nvSpPr>
          <p:spPr>
            <a:xfrm>
              <a:off x="3427375" y="1804463"/>
              <a:ext cx="287700" cy="252900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3C47D"/>
                </a:solidFill>
              </a:endParaRPr>
            </a:p>
          </p:txBody>
        </p:sp>
        <p:sp>
          <p:nvSpPr>
            <p:cNvPr id="142" name="Google Shape;6578;p56">
              <a:extLst>
                <a:ext uri="{FF2B5EF4-FFF2-40B4-BE49-F238E27FC236}">
                  <a16:creationId xmlns:a16="http://schemas.microsoft.com/office/drawing/2014/main" id="{8D032CD8-24BA-284B-9CDD-84FDD623E0AA}"/>
                </a:ext>
              </a:extLst>
            </p:cNvPr>
            <p:cNvSpPr/>
            <p:nvPr/>
          </p:nvSpPr>
          <p:spPr>
            <a:xfrm>
              <a:off x="3804700" y="1804463"/>
              <a:ext cx="287700" cy="252900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3C47D"/>
                </a:solidFill>
              </a:endParaRPr>
            </a:p>
          </p:txBody>
        </p:sp>
        <p:sp>
          <p:nvSpPr>
            <p:cNvPr id="143" name="Google Shape;6579;p56">
              <a:extLst>
                <a:ext uri="{FF2B5EF4-FFF2-40B4-BE49-F238E27FC236}">
                  <a16:creationId xmlns:a16="http://schemas.microsoft.com/office/drawing/2014/main" id="{81B46A83-40D5-AF44-BB0A-C5F67D2DCEEA}"/>
                </a:ext>
              </a:extLst>
            </p:cNvPr>
            <p:cNvSpPr/>
            <p:nvPr/>
          </p:nvSpPr>
          <p:spPr>
            <a:xfrm>
              <a:off x="4186825" y="1804463"/>
              <a:ext cx="287700" cy="252900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3C47D"/>
                </a:solidFill>
              </a:endParaRPr>
            </a:p>
          </p:txBody>
        </p:sp>
        <p:sp>
          <p:nvSpPr>
            <p:cNvPr id="144" name="Google Shape;6580;p56">
              <a:extLst>
                <a:ext uri="{FF2B5EF4-FFF2-40B4-BE49-F238E27FC236}">
                  <a16:creationId xmlns:a16="http://schemas.microsoft.com/office/drawing/2014/main" id="{13617F91-5728-244C-AD65-10C5C2C5B77C}"/>
                </a:ext>
              </a:extLst>
            </p:cNvPr>
            <p:cNvSpPr/>
            <p:nvPr/>
          </p:nvSpPr>
          <p:spPr>
            <a:xfrm>
              <a:off x="4611800" y="1804288"/>
              <a:ext cx="287700" cy="252900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3C47D"/>
                </a:solidFill>
              </a:endParaRPr>
            </a:p>
          </p:txBody>
        </p:sp>
        <p:sp>
          <p:nvSpPr>
            <p:cNvPr id="145" name="Google Shape;6581;p56">
              <a:extLst>
                <a:ext uri="{FF2B5EF4-FFF2-40B4-BE49-F238E27FC236}">
                  <a16:creationId xmlns:a16="http://schemas.microsoft.com/office/drawing/2014/main" id="{1D244E58-4E29-5942-A11F-4B1A766F22F9}"/>
                </a:ext>
              </a:extLst>
            </p:cNvPr>
            <p:cNvSpPr/>
            <p:nvPr/>
          </p:nvSpPr>
          <p:spPr>
            <a:xfrm>
              <a:off x="4993925" y="1804288"/>
              <a:ext cx="287700" cy="252900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3C47D"/>
                </a:solidFill>
              </a:endParaRPr>
            </a:p>
          </p:txBody>
        </p:sp>
        <p:sp>
          <p:nvSpPr>
            <p:cNvPr id="146" name="Google Shape;6582;p56">
              <a:extLst>
                <a:ext uri="{FF2B5EF4-FFF2-40B4-BE49-F238E27FC236}">
                  <a16:creationId xmlns:a16="http://schemas.microsoft.com/office/drawing/2014/main" id="{D9A9DB0C-132B-3840-ADAE-3877DD6BA891}"/>
                </a:ext>
              </a:extLst>
            </p:cNvPr>
            <p:cNvSpPr/>
            <p:nvPr/>
          </p:nvSpPr>
          <p:spPr>
            <a:xfrm>
              <a:off x="5371250" y="1804288"/>
              <a:ext cx="287700" cy="252900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3C47D"/>
                </a:solidFill>
              </a:endParaRPr>
            </a:p>
          </p:txBody>
        </p:sp>
        <p:sp>
          <p:nvSpPr>
            <p:cNvPr id="147" name="Google Shape;6583;p56">
              <a:extLst>
                <a:ext uri="{FF2B5EF4-FFF2-40B4-BE49-F238E27FC236}">
                  <a16:creationId xmlns:a16="http://schemas.microsoft.com/office/drawing/2014/main" id="{148767C9-6153-3E4B-BC10-13339F8158ED}"/>
                </a:ext>
              </a:extLst>
            </p:cNvPr>
            <p:cNvSpPr/>
            <p:nvPr/>
          </p:nvSpPr>
          <p:spPr>
            <a:xfrm>
              <a:off x="5753375" y="1804288"/>
              <a:ext cx="287700" cy="252900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3C47D"/>
                </a:solidFill>
              </a:endParaRPr>
            </a:p>
          </p:txBody>
        </p:sp>
        <p:sp>
          <p:nvSpPr>
            <p:cNvPr id="148" name="Google Shape;6584;p56">
              <a:extLst>
                <a:ext uri="{FF2B5EF4-FFF2-40B4-BE49-F238E27FC236}">
                  <a16:creationId xmlns:a16="http://schemas.microsoft.com/office/drawing/2014/main" id="{3CC8231A-9E25-2045-9217-D4F2A9AA1B13}"/>
                </a:ext>
              </a:extLst>
            </p:cNvPr>
            <p:cNvSpPr/>
            <p:nvPr/>
          </p:nvSpPr>
          <p:spPr>
            <a:xfrm>
              <a:off x="6120450" y="1804288"/>
              <a:ext cx="287700" cy="252900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3C47D"/>
                </a:solidFill>
              </a:endParaRPr>
            </a:p>
          </p:txBody>
        </p:sp>
        <p:sp>
          <p:nvSpPr>
            <p:cNvPr id="149" name="Google Shape;6585;p56">
              <a:extLst>
                <a:ext uri="{FF2B5EF4-FFF2-40B4-BE49-F238E27FC236}">
                  <a16:creationId xmlns:a16="http://schemas.microsoft.com/office/drawing/2014/main" id="{90190C7C-FF24-DD42-93E8-ADC999F9D84B}"/>
                </a:ext>
              </a:extLst>
            </p:cNvPr>
            <p:cNvSpPr/>
            <p:nvPr/>
          </p:nvSpPr>
          <p:spPr>
            <a:xfrm>
              <a:off x="6502575" y="1804288"/>
              <a:ext cx="287700" cy="252900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3C47D"/>
                </a:solidFill>
              </a:endParaRPr>
            </a:p>
          </p:txBody>
        </p:sp>
        <p:sp>
          <p:nvSpPr>
            <p:cNvPr id="150" name="Google Shape;6586;p56">
              <a:extLst>
                <a:ext uri="{FF2B5EF4-FFF2-40B4-BE49-F238E27FC236}">
                  <a16:creationId xmlns:a16="http://schemas.microsoft.com/office/drawing/2014/main" id="{21A4F2AF-650A-094B-B083-8C5ADF68AF4C}"/>
                </a:ext>
              </a:extLst>
            </p:cNvPr>
            <p:cNvSpPr/>
            <p:nvPr/>
          </p:nvSpPr>
          <p:spPr>
            <a:xfrm>
              <a:off x="6879900" y="1804288"/>
              <a:ext cx="287700" cy="252900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3C47D"/>
                </a:solidFill>
              </a:endParaRPr>
            </a:p>
          </p:txBody>
        </p:sp>
        <p:sp>
          <p:nvSpPr>
            <p:cNvPr id="151" name="Google Shape;6587;p56">
              <a:extLst>
                <a:ext uri="{FF2B5EF4-FFF2-40B4-BE49-F238E27FC236}">
                  <a16:creationId xmlns:a16="http://schemas.microsoft.com/office/drawing/2014/main" id="{634BBE1E-CFE5-BA45-9CF8-9ACB9F181DBA}"/>
                </a:ext>
              </a:extLst>
            </p:cNvPr>
            <p:cNvSpPr/>
            <p:nvPr/>
          </p:nvSpPr>
          <p:spPr>
            <a:xfrm>
              <a:off x="7262025" y="1804288"/>
              <a:ext cx="287700" cy="252900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3C47D"/>
                </a:solidFill>
              </a:endParaRPr>
            </a:p>
          </p:txBody>
        </p:sp>
        <p:sp>
          <p:nvSpPr>
            <p:cNvPr id="152" name="Google Shape;6588;p56">
              <a:extLst>
                <a:ext uri="{FF2B5EF4-FFF2-40B4-BE49-F238E27FC236}">
                  <a16:creationId xmlns:a16="http://schemas.microsoft.com/office/drawing/2014/main" id="{A4DC5A53-19C2-E54F-AD71-153592B0B970}"/>
                </a:ext>
              </a:extLst>
            </p:cNvPr>
            <p:cNvSpPr txBox="1"/>
            <p:nvPr/>
          </p:nvSpPr>
          <p:spPr>
            <a:xfrm>
              <a:off x="6912197" y="1269650"/>
              <a:ext cx="2157456" cy="432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Gill Sans"/>
                  <a:ea typeface="Gill Sans"/>
                  <a:cs typeface="Gill Sans"/>
                  <a:sym typeface="Gill Sans"/>
                </a:rPr>
                <a:t>Switches</a:t>
              </a:r>
              <a:endParaRPr sz="1200"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3" name="Google Shape;6589;p56">
              <a:extLst>
                <a:ext uri="{FF2B5EF4-FFF2-40B4-BE49-F238E27FC236}">
                  <a16:creationId xmlns:a16="http://schemas.microsoft.com/office/drawing/2014/main" id="{EA91E6F1-23A4-C94D-8D87-1618D89276D3}"/>
                </a:ext>
              </a:extLst>
            </p:cNvPr>
            <p:cNvSpPr/>
            <p:nvPr/>
          </p:nvSpPr>
          <p:spPr>
            <a:xfrm>
              <a:off x="2597102" y="3464225"/>
              <a:ext cx="608400" cy="171000"/>
            </a:xfrm>
            <a:prstGeom prst="rect">
              <a:avLst/>
            </a:prstGeom>
            <a:solidFill>
              <a:srgbClr val="FF99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6590;p56">
              <a:extLst>
                <a:ext uri="{FF2B5EF4-FFF2-40B4-BE49-F238E27FC236}">
                  <a16:creationId xmlns:a16="http://schemas.microsoft.com/office/drawing/2014/main" id="{5888811A-5DE0-A940-A5E2-713DE134790B}"/>
                </a:ext>
              </a:extLst>
            </p:cNvPr>
            <p:cNvSpPr/>
            <p:nvPr/>
          </p:nvSpPr>
          <p:spPr>
            <a:xfrm>
              <a:off x="3715459" y="3464225"/>
              <a:ext cx="608400" cy="171000"/>
            </a:xfrm>
            <a:prstGeom prst="rect">
              <a:avLst/>
            </a:prstGeom>
            <a:solidFill>
              <a:srgbClr val="FF99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6591;p56">
              <a:extLst>
                <a:ext uri="{FF2B5EF4-FFF2-40B4-BE49-F238E27FC236}">
                  <a16:creationId xmlns:a16="http://schemas.microsoft.com/office/drawing/2014/main" id="{90654D3B-D303-544A-BBC4-0496CA454893}"/>
                </a:ext>
              </a:extLst>
            </p:cNvPr>
            <p:cNvSpPr/>
            <p:nvPr/>
          </p:nvSpPr>
          <p:spPr>
            <a:xfrm>
              <a:off x="4833817" y="3464225"/>
              <a:ext cx="608400" cy="171000"/>
            </a:xfrm>
            <a:prstGeom prst="rect">
              <a:avLst/>
            </a:prstGeom>
            <a:solidFill>
              <a:srgbClr val="FF99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6592;p56">
              <a:extLst>
                <a:ext uri="{FF2B5EF4-FFF2-40B4-BE49-F238E27FC236}">
                  <a16:creationId xmlns:a16="http://schemas.microsoft.com/office/drawing/2014/main" id="{8BAB1DF5-511C-C546-9BDE-789812E0C743}"/>
                </a:ext>
              </a:extLst>
            </p:cNvPr>
            <p:cNvSpPr/>
            <p:nvPr/>
          </p:nvSpPr>
          <p:spPr>
            <a:xfrm>
              <a:off x="5952174" y="3464225"/>
              <a:ext cx="608400" cy="171000"/>
            </a:xfrm>
            <a:prstGeom prst="rect">
              <a:avLst/>
            </a:prstGeom>
            <a:solidFill>
              <a:srgbClr val="FF99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6593;p56">
              <a:extLst>
                <a:ext uri="{FF2B5EF4-FFF2-40B4-BE49-F238E27FC236}">
                  <a16:creationId xmlns:a16="http://schemas.microsoft.com/office/drawing/2014/main" id="{0CD07F4E-C2BF-464B-9D86-1A81E5BD73FC}"/>
                </a:ext>
              </a:extLst>
            </p:cNvPr>
            <p:cNvSpPr/>
            <p:nvPr/>
          </p:nvSpPr>
          <p:spPr>
            <a:xfrm>
              <a:off x="2597105" y="2668475"/>
              <a:ext cx="608400" cy="171000"/>
            </a:xfrm>
            <a:prstGeom prst="rect">
              <a:avLst/>
            </a:prstGeom>
            <a:solidFill>
              <a:srgbClr val="FF99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6594;p56">
              <a:extLst>
                <a:ext uri="{FF2B5EF4-FFF2-40B4-BE49-F238E27FC236}">
                  <a16:creationId xmlns:a16="http://schemas.microsoft.com/office/drawing/2014/main" id="{56EDF630-58A1-994B-8EA7-55C2D82A9F25}"/>
                </a:ext>
              </a:extLst>
            </p:cNvPr>
            <p:cNvSpPr/>
            <p:nvPr/>
          </p:nvSpPr>
          <p:spPr>
            <a:xfrm>
              <a:off x="3715471" y="2668475"/>
              <a:ext cx="608400" cy="171000"/>
            </a:xfrm>
            <a:prstGeom prst="rect">
              <a:avLst/>
            </a:prstGeom>
            <a:solidFill>
              <a:srgbClr val="FF99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6595;p56">
              <a:extLst>
                <a:ext uri="{FF2B5EF4-FFF2-40B4-BE49-F238E27FC236}">
                  <a16:creationId xmlns:a16="http://schemas.microsoft.com/office/drawing/2014/main" id="{02609373-D8C7-9A44-837B-A7031FC524A1}"/>
                </a:ext>
              </a:extLst>
            </p:cNvPr>
            <p:cNvSpPr/>
            <p:nvPr/>
          </p:nvSpPr>
          <p:spPr>
            <a:xfrm>
              <a:off x="4833836" y="2668475"/>
              <a:ext cx="608400" cy="171000"/>
            </a:xfrm>
            <a:prstGeom prst="rect">
              <a:avLst/>
            </a:prstGeom>
            <a:solidFill>
              <a:srgbClr val="FF99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6596;p56">
              <a:extLst>
                <a:ext uri="{FF2B5EF4-FFF2-40B4-BE49-F238E27FC236}">
                  <a16:creationId xmlns:a16="http://schemas.microsoft.com/office/drawing/2014/main" id="{36D2A9E5-36FE-6144-9925-65B532FD0A38}"/>
                </a:ext>
              </a:extLst>
            </p:cNvPr>
            <p:cNvSpPr/>
            <p:nvPr/>
          </p:nvSpPr>
          <p:spPr>
            <a:xfrm>
              <a:off x="5952202" y="2668475"/>
              <a:ext cx="608400" cy="171000"/>
            </a:xfrm>
            <a:prstGeom prst="rect">
              <a:avLst/>
            </a:prstGeom>
            <a:solidFill>
              <a:srgbClr val="FF99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61" name="Google Shape;6597;p56">
              <a:extLst>
                <a:ext uri="{FF2B5EF4-FFF2-40B4-BE49-F238E27FC236}">
                  <a16:creationId xmlns:a16="http://schemas.microsoft.com/office/drawing/2014/main" id="{F473DC41-33D2-2745-81E5-0B2ADF5CA79A}"/>
                </a:ext>
              </a:extLst>
            </p:cNvPr>
            <p:cNvCxnSpPr>
              <a:stCxn id="157" idx="2"/>
              <a:endCxn id="153" idx="0"/>
            </p:cNvCxnSpPr>
            <p:nvPr/>
          </p:nvCxnSpPr>
          <p:spPr>
            <a:xfrm>
              <a:off x="2901305" y="2839475"/>
              <a:ext cx="0" cy="624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6598;p56">
              <a:extLst>
                <a:ext uri="{FF2B5EF4-FFF2-40B4-BE49-F238E27FC236}">
                  <a16:creationId xmlns:a16="http://schemas.microsoft.com/office/drawing/2014/main" id="{C32DD880-F679-6542-A76A-306843DBF522}"/>
                </a:ext>
              </a:extLst>
            </p:cNvPr>
            <p:cNvCxnSpPr>
              <a:stCxn id="158" idx="2"/>
              <a:endCxn id="153" idx="0"/>
            </p:cNvCxnSpPr>
            <p:nvPr/>
          </p:nvCxnSpPr>
          <p:spPr>
            <a:xfrm flipH="1">
              <a:off x="2901271" y="2839475"/>
              <a:ext cx="1118400" cy="624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6599;p56">
              <a:extLst>
                <a:ext uri="{FF2B5EF4-FFF2-40B4-BE49-F238E27FC236}">
                  <a16:creationId xmlns:a16="http://schemas.microsoft.com/office/drawing/2014/main" id="{29B65163-DA71-E845-A5FF-40E12C681F04}"/>
                </a:ext>
              </a:extLst>
            </p:cNvPr>
            <p:cNvCxnSpPr>
              <a:stCxn id="159" idx="2"/>
              <a:endCxn id="153" idx="0"/>
            </p:cNvCxnSpPr>
            <p:nvPr/>
          </p:nvCxnSpPr>
          <p:spPr>
            <a:xfrm flipH="1">
              <a:off x="2901236" y="2839475"/>
              <a:ext cx="2236800" cy="624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6600;p56">
              <a:extLst>
                <a:ext uri="{FF2B5EF4-FFF2-40B4-BE49-F238E27FC236}">
                  <a16:creationId xmlns:a16="http://schemas.microsoft.com/office/drawing/2014/main" id="{25DAC6FB-2C52-7846-913A-B01D01E5DAD7}"/>
                </a:ext>
              </a:extLst>
            </p:cNvPr>
            <p:cNvCxnSpPr>
              <a:stCxn id="160" idx="2"/>
              <a:endCxn id="153" idx="0"/>
            </p:cNvCxnSpPr>
            <p:nvPr/>
          </p:nvCxnSpPr>
          <p:spPr>
            <a:xfrm flipH="1">
              <a:off x="2901202" y="2839475"/>
              <a:ext cx="3355200" cy="624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6601;p56">
              <a:extLst>
                <a:ext uri="{FF2B5EF4-FFF2-40B4-BE49-F238E27FC236}">
                  <a16:creationId xmlns:a16="http://schemas.microsoft.com/office/drawing/2014/main" id="{00B4E567-5F98-5F44-8F51-F0C266231065}"/>
                </a:ext>
              </a:extLst>
            </p:cNvPr>
            <p:cNvCxnSpPr>
              <a:stCxn id="157" idx="2"/>
              <a:endCxn id="154" idx="0"/>
            </p:cNvCxnSpPr>
            <p:nvPr/>
          </p:nvCxnSpPr>
          <p:spPr>
            <a:xfrm>
              <a:off x="2901305" y="2839475"/>
              <a:ext cx="1118400" cy="624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6602;p56">
              <a:extLst>
                <a:ext uri="{FF2B5EF4-FFF2-40B4-BE49-F238E27FC236}">
                  <a16:creationId xmlns:a16="http://schemas.microsoft.com/office/drawing/2014/main" id="{1F83FFF2-42D4-1F4D-BFBA-7CA226B36A10}"/>
                </a:ext>
              </a:extLst>
            </p:cNvPr>
            <p:cNvCxnSpPr>
              <a:stCxn id="158" idx="2"/>
              <a:endCxn id="154" idx="0"/>
            </p:cNvCxnSpPr>
            <p:nvPr/>
          </p:nvCxnSpPr>
          <p:spPr>
            <a:xfrm>
              <a:off x="4019671" y="2839475"/>
              <a:ext cx="0" cy="624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6603;p56">
              <a:extLst>
                <a:ext uri="{FF2B5EF4-FFF2-40B4-BE49-F238E27FC236}">
                  <a16:creationId xmlns:a16="http://schemas.microsoft.com/office/drawing/2014/main" id="{3E04D67B-0E95-4F45-9036-3F46C4B3850A}"/>
                </a:ext>
              </a:extLst>
            </p:cNvPr>
            <p:cNvCxnSpPr>
              <a:stCxn id="159" idx="2"/>
              <a:endCxn id="154" idx="0"/>
            </p:cNvCxnSpPr>
            <p:nvPr/>
          </p:nvCxnSpPr>
          <p:spPr>
            <a:xfrm flipH="1">
              <a:off x="4019636" y="2839475"/>
              <a:ext cx="1118400" cy="624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6604;p56">
              <a:extLst>
                <a:ext uri="{FF2B5EF4-FFF2-40B4-BE49-F238E27FC236}">
                  <a16:creationId xmlns:a16="http://schemas.microsoft.com/office/drawing/2014/main" id="{7C65BC75-5971-F246-B4F3-68A6B15CB77E}"/>
                </a:ext>
              </a:extLst>
            </p:cNvPr>
            <p:cNvCxnSpPr>
              <a:stCxn id="160" idx="2"/>
              <a:endCxn id="154" idx="0"/>
            </p:cNvCxnSpPr>
            <p:nvPr/>
          </p:nvCxnSpPr>
          <p:spPr>
            <a:xfrm flipH="1">
              <a:off x="4019602" y="2839475"/>
              <a:ext cx="2236800" cy="624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6605;p56">
              <a:extLst>
                <a:ext uri="{FF2B5EF4-FFF2-40B4-BE49-F238E27FC236}">
                  <a16:creationId xmlns:a16="http://schemas.microsoft.com/office/drawing/2014/main" id="{8884C2E7-B3C3-A140-BDBD-D137928AA95E}"/>
                </a:ext>
              </a:extLst>
            </p:cNvPr>
            <p:cNvCxnSpPr>
              <a:stCxn id="157" idx="2"/>
              <a:endCxn id="155" idx="0"/>
            </p:cNvCxnSpPr>
            <p:nvPr/>
          </p:nvCxnSpPr>
          <p:spPr>
            <a:xfrm>
              <a:off x="2901305" y="2839475"/>
              <a:ext cx="2236800" cy="624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6606;p56">
              <a:extLst>
                <a:ext uri="{FF2B5EF4-FFF2-40B4-BE49-F238E27FC236}">
                  <a16:creationId xmlns:a16="http://schemas.microsoft.com/office/drawing/2014/main" id="{84763A02-AABD-3F44-AF31-913E0E29B813}"/>
                </a:ext>
              </a:extLst>
            </p:cNvPr>
            <p:cNvCxnSpPr>
              <a:stCxn id="159" idx="2"/>
              <a:endCxn id="155" idx="0"/>
            </p:cNvCxnSpPr>
            <p:nvPr/>
          </p:nvCxnSpPr>
          <p:spPr>
            <a:xfrm>
              <a:off x="5138036" y="2839475"/>
              <a:ext cx="0" cy="624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6607;p56">
              <a:extLst>
                <a:ext uri="{FF2B5EF4-FFF2-40B4-BE49-F238E27FC236}">
                  <a16:creationId xmlns:a16="http://schemas.microsoft.com/office/drawing/2014/main" id="{D13FC1C7-C31E-7A4F-9386-BF2498F9F3E4}"/>
                </a:ext>
              </a:extLst>
            </p:cNvPr>
            <p:cNvCxnSpPr>
              <a:stCxn id="158" idx="2"/>
              <a:endCxn id="155" idx="0"/>
            </p:cNvCxnSpPr>
            <p:nvPr/>
          </p:nvCxnSpPr>
          <p:spPr>
            <a:xfrm>
              <a:off x="4019671" y="2839475"/>
              <a:ext cx="1118400" cy="624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6608;p56">
              <a:extLst>
                <a:ext uri="{FF2B5EF4-FFF2-40B4-BE49-F238E27FC236}">
                  <a16:creationId xmlns:a16="http://schemas.microsoft.com/office/drawing/2014/main" id="{3039EE2D-DA5E-744B-B18E-D921148E59BB}"/>
                </a:ext>
              </a:extLst>
            </p:cNvPr>
            <p:cNvCxnSpPr>
              <a:stCxn id="160" idx="2"/>
              <a:endCxn id="155" idx="0"/>
            </p:cNvCxnSpPr>
            <p:nvPr/>
          </p:nvCxnSpPr>
          <p:spPr>
            <a:xfrm flipH="1">
              <a:off x="5138002" y="2839475"/>
              <a:ext cx="1118400" cy="624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Google Shape;6609;p56">
              <a:extLst>
                <a:ext uri="{FF2B5EF4-FFF2-40B4-BE49-F238E27FC236}">
                  <a16:creationId xmlns:a16="http://schemas.microsoft.com/office/drawing/2014/main" id="{DEAD7B2F-EFC0-1146-9CDC-C0E5E40C0F2A}"/>
                </a:ext>
              </a:extLst>
            </p:cNvPr>
            <p:cNvCxnSpPr>
              <a:stCxn id="157" idx="2"/>
              <a:endCxn id="156" idx="0"/>
            </p:cNvCxnSpPr>
            <p:nvPr/>
          </p:nvCxnSpPr>
          <p:spPr>
            <a:xfrm>
              <a:off x="2901305" y="2839475"/>
              <a:ext cx="3355200" cy="624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" name="Google Shape;6610;p56">
              <a:extLst>
                <a:ext uri="{FF2B5EF4-FFF2-40B4-BE49-F238E27FC236}">
                  <a16:creationId xmlns:a16="http://schemas.microsoft.com/office/drawing/2014/main" id="{41BD4353-EA61-3B46-8F6F-0F68031AFBF7}"/>
                </a:ext>
              </a:extLst>
            </p:cNvPr>
            <p:cNvCxnSpPr>
              <a:stCxn id="158" idx="2"/>
              <a:endCxn id="156" idx="0"/>
            </p:cNvCxnSpPr>
            <p:nvPr/>
          </p:nvCxnSpPr>
          <p:spPr>
            <a:xfrm>
              <a:off x="4019671" y="2839475"/>
              <a:ext cx="2236800" cy="624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6611;p56">
              <a:extLst>
                <a:ext uri="{FF2B5EF4-FFF2-40B4-BE49-F238E27FC236}">
                  <a16:creationId xmlns:a16="http://schemas.microsoft.com/office/drawing/2014/main" id="{2B11190E-AAE1-C443-BC04-B5FC56A50743}"/>
                </a:ext>
              </a:extLst>
            </p:cNvPr>
            <p:cNvCxnSpPr>
              <a:stCxn id="159" idx="2"/>
              <a:endCxn id="156" idx="0"/>
            </p:cNvCxnSpPr>
            <p:nvPr/>
          </p:nvCxnSpPr>
          <p:spPr>
            <a:xfrm>
              <a:off x="5138036" y="2839475"/>
              <a:ext cx="1118400" cy="624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6612;p56">
              <a:extLst>
                <a:ext uri="{FF2B5EF4-FFF2-40B4-BE49-F238E27FC236}">
                  <a16:creationId xmlns:a16="http://schemas.microsoft.com/office/drawing/2014/main" id="{9944897C-1B19-CB43-80DF-BBC94DC34D4E}"/>
                </a:ext>
              </a:extLst>
            </p:cNvPr>
            <p:cNvCxnSpPr>
              <a:stCxn id="160" idx="2"/>
              <a:endCxn id="156" idx="0"/>
            </p:cNvCxnSpPr>
            <p:nvPr/>
          </p:nvCxnSpPr>
          <p:spPr>
            <a:xfrm>
              <a:off x="6256402" y="2839475"/>
              <a:ext cx="0" cy="624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81" name="Picture 180" descr="A picture containing text&#10;&#10;Description automatically generated">
            <a:extLst>
              <a:ext uri="{FF2B5EF4-FFF2-40B4-BE49-F238E27FC236}">
                <a16:creationId xmlns:a16="http://schemas.microsoft.com/office/drawing/2014/main" id="{FFA2CBB0-2944-5048-AE37-A2600E723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274" y="3918219"/>
            <a:ext cx="2676355" cy="2671648"/>
          </a:xfrm>
          <a:prstGeom prst="rect">
            <a:avLst/>
          </a:prstGeom>
        </p:spPr>
      </p:pic>
      <p:pic>
        <p:nvPicPr>
          <p:cNvPr id="183" name="Picture 18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5B91A534-B114-5949-86A5-224938694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2777" y="3347213"/>
            <a:ext cx="3820477" cy="2394926"/>
          </a:xfrm>
          <a:prstGeom prst="rect">
            <a:avLst/>
          </a:prstGeom>
        </p:spPr>
      </p:pic>
      <p:sp>
        <p:nvSpPr>
          <p:cNvPr id="182" name="Text Placeholder 177">
            <a:extLst>
              <a:ext uri="{FF2B5EF4-FFF2-40B4-BE49-F238E27FC236}">
                <a16:creationId xmlns:a16="http://schemas.microsoft.com/office/drawing/2014/main" id="{BA07C20A-2B97-CD4E-A81E-ECB0F644D73D}"/>
              </a:ext>
            </a:extLst>
          </p:cNvPr>
          <p:cNvSpPr txBox="1">
            <a:spLocks/>
          </p:cNvSpPr>
          <p:nvPr/>
        </p:nvSpPr>
        <p:spPr>
          <a:xfrm>
            <a:off x="8116308" y="1424570"/>
            <a:ext cx="3281496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Deployment</a:t>
            </a:r>
          </a:p>
        </p:txBody>
      </p:sp>
      <p:sp>
        <p:nvSpPr>
          <p:cNvPr id="184" name="Content Placeholder 178">
            <a:extLst>
              <a:ext uri="{FF2B5EF4-FFF2-40B4-BE49-F238E27FC236}">
                <a16:creationId xmlns:a16="http://schemas.microsoft.com/office/drawing/2014/main" id="{9AFCD7AA-DF08-D044-A564-4EED540842BD}"/>
              </a:ext>
            </a:extLst>
          </p:cNvPr>
          <p:cNvSpPr txBox="1">
            <a:spLocks/>
          </p:cNvSpPr>
          <p:nvPr/>
        </p:nvSpPr>
        <p:spPr>
          <a:xfrm>
            <a:off x="8116308" y="2505075"/>
            <a:ext cx="3281496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Building blocks (modularity)</a:t>
            </a:r>
          </a:p>
          <a:p>
            <a:endParaRPr lang="en-US"/>
          </a:p>
        </p:txBody>
      </p:sp>
      <p:sp>
        <p:nvSpPr>
          <p:cNvPr id="185" name="Google Shape;6570;p56">
            <a:extLst>
              <a:ext uri="{FF2B5EF4-FFF2-40B4-BE49-F238E27FC236}">
                <a16:creationId xmlns:a16="http://schemas.microsoft.com/office/drawing/2014/main" id="{1055CF4D-AE19-1F48-A410-26272E17E46F}"/>
              </a:ext>
            </a:extLst>
          </p:cNvPr>
          <p:cNvSpPr txBox="1"/>
          <p:nvPr/>
        </p:nvSpPr>
        <p:spPr>
          <a:xfrm>
            <a:off x="4102027" y="2927993"/>
            <a:ext cx="1026863" cy="134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Gill Sans"/>
                <a:ea typeface="Gill Sans"/>
                <a:cs typeface="Gill Sans"/>
                <a:sym typeface="Gill Sans"/>
              </a:rPr>
              <a:t>Northbound links</a:t>
            </a:r>
            <a:endParaRPr sz="12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ECCFF7FC-F05B-4A4B-8937-D856439D470E}"/>
              </a:ext>
            </a:extLst>
          </p:cNvPr>
          <p:cNvSpPr txBox="1"/>
          <p:nvPr/>
        </p:nvSpPr>
        <p:spPr>
          <a:xfrm>
            <a:off x="3272589" y="6556088"/>
            <a:ext cx="8919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Figure 9 and 13 from Jupiter Rising: A Decade of Clos Topologies and Centralized Control in Google’s Datacenter Network, SIGCOMM 2015</a:t>
            </a:r>
          </a:p>
        </p:txBody>
      </p:sp>
    </p:spTree>
    <p:extLst>
      <p:ext uri="{BB962C8B-B14F-4D97-AF65-F5344CB8AC3E}">
        <p14:creationId xmlns:p14="http://schemas.microsoft.com/office/powerpoint/2010/main" val="4004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258497C-0461-454B-927D-ECDE60048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talk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34A7E13-5AB1-CB49-9405-745EB9B791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/>
              <a:t>WCMP: Weighted Cost Multipathing for Improved Fairness in Data Centers, </a:t>
            </a:r>
            <a:r>
              <a:rPr lang="en-US" sz="1800" err="1"/>
              <a:t>Eurosys</a:t>
            </a:r>
            <a:r>
              <a:rPr lang="en-US" sz="1800"/>
              <a:t> 2014</a:t>
            </a:r>
          </a:p>
          <a:p>
            <a:r>
              <a:rPr lang="en-US" sz="1800"/>
              <a:t>Jupiter Rising: A Decade of Clos Topologies and Centralized Control in Google’s Datacenter Network, SIGCOMM 2015</a:t>
            </a:r>
          </a:p>
          <a:p>
            <a:pPr fontAlgn="base"/>
            <a:r>
              <a:rPr lang="en-US" sz="1800"/>
              <a:t>Experience with B4: Google's Private SDN Backbone, </a:t>
            </a:r>
            <a:r>
              <a:rPr lang="en-US" sz="1800" err="1"/>
              <a:t>Subhasree</a:t>
            </a:r>
            <a:r>
              <a:rPr lang="en-US" sz="1800"/>
              <a:t> Mandal, </a:t>
            </a:r>
            <a:r>
              <a:rPr lang="en-US" sz="1800" err="1"/>
              <a:t>Usenix</a:t>
            </a:r>
            <a:r>
              <a:rPr lang="en-US" sz="1800"/>
              <a:t> ATC 2015</a:t>
            </a:r>
          </a:p>
          <a:p>
            <a:pPr fontAlgn="base"/>
            <a:r>
              <a:rPr lang="en-US" sz="1800"/>
              <a:t>Pluggable DWDM: Considerations For Campus and Metro DCI Applications, ECOC 2016</a:t>
            </a:r>
          </a:p>
          <a:p>
            <a:pPr fontAlgn="base"/>
            <a:r>
              <a:rPr lang="en-US" sz="1800"/>
              <a:t>Sirius: A Flat Datacenter Network with Nanosecond Optical Switching, SIGCOMM 2020</a:t>
            </a:r>
          </a:p>
          <a:p>
            <a:pPr fontAlgn="base"/>
            <a:r>
              <a:rPr lang="en-US" sz="1800"/>
              <a:t>Beyond the mega-data center: networking multi-data center regions, SIGCOMM 2020</a:t>
            </a:r>
          </a:p>
          <a:p>
            <a:pPr marL="0" indent="0" fontAlgn="base">
              <a:buNone/>
            </a:pPr>
            <a:endParaRPr lang="en-US" sz="1800"/>
          </a:p>
          <a:p>
            <a:pPr marL="0" indent="0" fontAlgn="base">
              <a:buNone/>
            </a:pPr>
            <a:endParaRPr lang="en-US" sz="1800" i="1"/>
          </a:p>
          <a:p>
            <a:pPr fontAlgn="base"/>
            <a:endParaRPr lang="en-US" sz="1800" i="1"/>
          </a:p>
          <a:p>
            <a:pPr fontAlgn="base"/>
            <a:endParaRPr lang="en-US" sz="1800" i="1"/>
          </a:p>
          <a:p>
            <a:pPr fontAlgn="base"/>
            <a:endParaRPr lang="en-US" sz="1800"/>
          </a:p>
          <a:p>
            <a:endParaRPr lang="en-US" sz="18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1C09096-326A-5441-9E1E-A0A398ED13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800"/>
              <a:t>Condor: Better Topologies Through Declarative Design, SIGCOMM 2015</a:t>
            </a:r>
          </a:p>
          <a:p>
            <a:r>
              <a:rPr lang="en-US" sz="1800"/>
              <a:t>Understanding Lifecycle Management Complexity of Datacenter Topologies, NSDI 2019</a:t>
            </a:r>
          </a:p>
          <a:p>
            <a:endParaRPr lang="en-US" sz="1800"/>
          </a:p>
          <a:p>
            <a:pPr marL="0" indent="0">
              <a:buNone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73686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0B884-E8F0-F94F-8E79-C90A52FF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Problem: Designing (data center)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38C22-32A8-964A-98CA-D9E88EE6F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How do you connect compute, memory, storage so that it …</a:t>
            </a:r>
          </a:p>
          <a:p>
            <a:pPr lvl="1"/>
            <a:r>
              <a:rPr lang="en-US"/>
              <a:t>.. fits power budgets (including cooling)</a:t>
            </a:r>
          </a:p>
          <a:p>
            <a:pPr lvl="1"/>
            <a:r>
              <a:rPr lang="en-US"/>
              <a:t>.. fits space constraints</a:t>
            </a:r>
          </a:p>
          <a:p>
            <a:pPr lvl="1"/>
            <a:r>
              <a:rPr lang="en-US"/>
              <a:t>.. leverages current and emerging network hardware</a:t>
            </a:r>
          </a:p>
          <a:p>
            <a:pPr lvl="1"/>
            <a:r>
              <a:rPr lang="en-US"/>
              <a:t>.. supports current and future application traffic</a:t>
            </a:r>
          </a:p>
          <a:p>
            <a:pPr lvl="1"/>
            <a:r>
              <a:rPr lang="en-US"/>
              <a:t>.. is resilient to failures</a:t>
            </a:r>
          </a:p>
          <a:p>
            <a:pPr lvl="1"/>
            <a:r>
              <a:rPr lang="en-US"/>
              <a:t>.. is cheap to build (deploy, upgrade, expand, decommission)</a:t>
            </a:r>
          </a:p>
          <a:p>
            <a:pPr lvl="1"/>
            <a:r>
              <a:rPr lang="en-US"/>
              <a:t>.. is cheap to operate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0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41</Slides>
  <Notes>12</Notes>
  <HiddenSlides>1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Topology Design</vt:lpstr>
      <vt:lpstr>What we read</vt:lpstr>
      <vt:lpstr>What we didn’t read (my hypothesis)</vt:lpstr>
      <vt:lpstr>What we didn’t read (my hypothesis)</vt:lpstr>
      <vt:lpstr>This talk</vt:lpstr>
      <vt:lpstr>This talk</vt:lpstr>
      <vt:lpstr>Topology design constructs in the paper</vt:lpstr>
      <vt:lpstr>This talk </vt:lpstr>
      <vt:lpstr>Problem: Designing (data center) networks</vt:lpstr>
      <vt:lpstr>Problem: Designing (data center) networks with CSE 561</vt:lpstr>
      <vt:lpstr>Data center design inputs (rough)</vt:lpstr>
      <vt:lpstr>Connectivity</vt:lpstr>
      <vt:lpstr>Connecting the data center in blocks</vt:lpstr>
      <vt:lpstr>Connecting the data center in blocks</vt:lpstr>
      <vt:lpstr>Connecting the data center in blocks</vt:lpstr>
      <vt:lpstr>Connecting the data center in blocks</vt:lpstr>
      <vt:lpstr>Design construct: Wan connectivity design</vt:lpstr>
      <vt:lpstr>Connecting the data center in blocks</vt:lpstr>
      <vt:lpstr>Resilience</vt:lpstr>
      <vt:lpstr>Resilience: blast radius</vt:lpstr>
      <vt:lpstr>Resilience: control decision </vt:lpstr>
      <vt:lpstr>Design construct: Supertrunks</vt:lpstr>
      <vt:lpstr>Using optical cores for connectivity</vt:lpstr>
      <vt:lpstr>Connecting data centers (Google)</vt:lpstr>
      <vt:lpstr>Connecting data centers (Google)</vt:lpstr>
      <vt:lpstr>Iris: Connecting datacenters within 120km</vt:lpstr>
      <vt:lpstr>Iris: Connecting datacenters within 120km</vt:lpstr>
      <vt:lpstr>Iris: Connecting datacenters within 120km</vt:lpstr>
      <vt:lpstr>Sirius: Connecting ToRs with optics</vt:lpstr>
      <vt:lpstr>Sirius: Connecting ToRs with optics</vt:lpstr>
      <vt:lpstr>Sirius: Connecting ToRs with optics</vt:lpstr>
      <vt:lpstr>Sirius: Connecting ToRs with optics</vt:lpstr>
      <vt:lpstr>Sirius: Connecting ToRs with optics</vt:lpstr>
      <vt:lpstr>Sirius: Connecting ToRs with optics</vt:lpstr>
      <vt:lpstr>Sirius: Connecting ToRs with optics</vt:lpstr>
      <vt:lpstr>Sirius: Connecting ToRs with optics</vt:lpstr>
      <vt:lpstr>Sirius: Connecting ToRs with optics</vt:lpstr>
      <vt:lpstr>Sirius: Connecting ToRs with optics</vt:lpstr>
      <vt:lpstr>This talk</vt:lpstr>
      <vt:lpstr>Happy to connect and chat more</vt:lpstr>
      <vt:lpstr>Examples of component features influencing topology structure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Topology Design</dc:title>
  <dc:creator>Radhika Niranjan Mysore</dc:creator>
  <cp:revision>1</cp:revision>
  <dcterms:created xsi:type="dcterms:W3CDTF">2021-01-27T01:30:09Z</dcterms:created>
  <dcterms:modified xsi:type="dcterms:W3CDTF">2021-03-11T07:19:51Z</dcterms:modified>
</cp:coreProperties>
</file>