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32.xml" ContentType="application/vnd.openxmlformats-officedocument.presentationml.tags+xml"/>
  <Override PartName="/ppt/notesSlides/notesSlide34.xml" ContentType="application/vnd.openxmlformats-officedocument.presentationml.notesSlide+xml"/>
  <Override PartName="/ppt/tags/tag33.xml" ContentType="application/vnd.openxmlformats-officedocument.presentationml.tags+xml"/>
  <Override PartName="/ppt/notesSlides/notesSlide35.xml" ContentType="application/vnd.openxmlformats-officedocument.presentationml.notesSlide+xml"/>
  <Override PartName="/ppt/tags/tag34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1580" r:id="rId2"/>
    <p:sldId id="1604" r:id="rId3"/>
    <p:sldId id="1605" r:id="rId4"/>
    <p:sldId id="1602" r:id="rId5"/>
    <p:sldId id="1606" r:id="rId6"/>
    <p:sldId id="1603" r:id="rId7"/>
    <p:sldId id="1528" r:id="rId8"/>
    <p:sldId id="1607" r:id="rId9"/>
    <p:sldId id="1608" r:id="rId10"/>
    <p:sldId id="1449" r:id="rId11"/>
    <p:sldId id="1450" r:id="rId12"/>
    <p:sldId id="1451" r:id="rId13"/>
    <p:sldId id="1452" r:id="rId14"/>
    <p:sldId id="1453" r:id="rId15"/>
    <p:sldId id="1454" r:id="rId16"/>
    <p:sldId id="1490" r:id="rId17"/>
    <p:sldId id="1491" r:id="rId18"/>
    <p:sldId id="1492" r:id="rId19"/>
    <p:sldId id="1493" r:id="rId20"/>
    <p:sldId id="1494" r:id="rId21"/>
    <p:sldId id="1495" r:id="rId22"/>
    <p:sldId id="1496" r:id="rId23"/>
    <p:sldId id="1497" r:id="rId24"/>
    <p:sldId id="1498" r:id="rId25"/>
    <p:sldId id="1499" r:id="rId26"/>
    <p:sldId id="1500" r:id="rId27"/>
    <p:sldId id="1442" r:id="rId28"/>
    <p:sldId id="1404" r:id="rId29"/>
    <p:sldId id="267" r:id="rId30"/>
    <p:sldId id="1609" r:id="rId31"/>
    <p:sldId id="1542" r:id="rId32"/>
    <p:sldId id="1372" r:id="rId33"/>
    <p:sldId id="1373" r:id="rId34"/>
    <p:sldId id="1374" r:id="rId35"/>
    <p:sldId id="1418" r:id="rId36"/>
    <p:sldId id="1568" r:id="rId37"/>
    <p:sldId id="1569" r:id="rId38"/>
    <p:sldId id="1246" r:id="rId39"/>
    <p:sldId id="1570" r:id="rId40"/>
    <p:sldId id="1571" r:id="rId41"/>
    <p:sldId id="1441" r:id="rId42"/>
    <p:sldId id="1572" r:id="rId43"/>
    <p:sldId id="1610" r:id="rId44"/>
    <p:sldId id="1601" r:id="rId45"/>
    <p:sldId id="1611" r:id="rId46"/>
    <p:sldId id="1575" r:id="rId47"/>
    <p:sldId id="1527" r:id="rId48"/>
    <p:sldId id="1576" r:id="rId49"/>
    <p:sldId id="1577" r:id="rId50"/>
    <p:sldId id="1578" r:id="rId51"/>
    <p:sldId id="1612" r:id="rId52"/>
    <p:sldId id="1566" r:id="rId53"/>
    <p:sldId id="1613" r:id="rId54"/>
    <p:sldId id="1614" r:id="rId55"/>
    <p:sldId id="1615" r:id="rId56"/>
    <p:sldId id="1616" r:id="rId57"/>
    <p:sldId id="1291" r:id="rId58"/>
    <p:sldId id="1485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6D6FF"/>
    <a:srgbClr val="FFD579"/>
    <a:srgbClr val="3F41FF"/>
    <a:srgbClr val="5258D6"/>
    <a:srgbClr val="FBD8D4"/>
    <a:srgbClr val="870002"/>
    <a:srgbClr val="A10306"/>
    <a:srgbClr val="FBAEBF"/>
    <a:srgbClr val="2077B4"/>
    <a:srgbClr val="FF7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87"/>
    <p:restoredTop sz="87637"/>
  </p:normalViewPr>
  <p:slideViewPr>
    <p:cSldViewPr snapToGrid="0" snapToObjects="1">
      <p:cViewPr varScale="1">
        <p:scale>
          <a:sx n="110" d="100"/>
          <a:sy n="110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DB232-D30F-2E4D-B4FF-130882F41A92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99A3-7DEE-4F48-849C-1D6E801D1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9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14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32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81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9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69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95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AFC9-EC10-6547-9C34-5A9E5DD21D9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27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875CF-B54B-5846-90E7-265408F5AB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875CF-B54B-5846-90E7-265408F5AB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48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30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63FF-E091-6744-B580-F9B9283936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1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698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63FF-E091-6744-B580-F9B9283936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57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4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6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11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63FF-E091-6744-B580-F9B9283936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4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001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3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30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78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5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8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06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450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080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356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78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8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5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3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41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067B6-79AB-F549-B831-2B835A3053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8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1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B99A3-7DEE-4F48-849C-1D6E801D1B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82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19FF8-42F7-A841-8116-76F39C879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C683A-83F9-7544-8B3E-69D59F083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F9BF4-C07F-C743-A7E5-BCA330AA7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7FFC1-E8CA-E04E-8C1F-3119779E1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B483B-702A-454B-820E-3DAD096B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0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5949-3E26-7A4D-83CC-20D0B389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CF6FB2-A76D-A349-916A-A7F91E7D1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255C9-7081-FE41-AB4C-6C2BEB22C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0EBC-9E85-9045-BECB-2326CDF8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C216-FEA3-F246-8930-F05644F5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12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734AF8-8126-7944-BBB3-02F08A38C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EA531-0BAE-934B-AF7E-A8ECBE4A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E8447-F681-DD43-ACB6-EEA3DBA15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4366-9B53-AA4C-BCC7-4AC1B7D98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15B01-BEAE-C443-902D-2E52936E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5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4B13-4FB5-2649-A655-EB3DB8D28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16DE2-0542-7444-8177-FAC2DC446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2DDE3-EA8A-964E-8E1A-9D2204B05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ABDC9-DCD0-7240-B109-7A14A44A1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2C14D-467B-E14C-A6B3-ACA18A69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7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23AD7-E067-F542-8504-BA41A3C81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D9AD-01C3-1E42-8926-DE65248A4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989EE-DA4C-614F-B372-90AFB44E8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DE354-F224-1D41-84E5-572014FB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9A56B-EC92-2F4C-ACE9-2FDED5F89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71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36F5-806E-9540-9505-AD8823FBF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44632-83A8-A744-9A36-F3A9E7497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6FC22-769F-7149-A0E6-77D63B604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A5AA5-7813-4745-9D5C-495F3880F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7B817-C96C-8841-984A-0A36D1D05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FA16A-708F-CE47-87CA-94911E4A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5D3B7-9AA2-7444-B6FE-A2E6A77B1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B8356-D413-8E47-9EDF-8BB1E5B91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983F7-F6DE-5A48-B67F-59E9F5B0D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0AD5C8-CBCC-5B49-9B44-39FE2A98E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F3E54-2FB4-5143-9A1E-B30979412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489D32-FD65-234E-89F8-49BFB69E7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F2ED6A-A9F7-B248-94FD-9FA1FD86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22BE0-D4DB-6246-B34A-99A86496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5DD71-0B60-DF4C-8B4C-92C00217F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468E72-F505-984A-A3AC-8F9D53D8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22DDF-85A9-FB41-A9D2-83C26D576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67311-43A4-3948-BD54-BCCBF30C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1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A473DC-88C7-434C-803E-02E2D76CD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1C7BB6-B0F1-C54A-9B9B-6530FA2B4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86A79-B56F-EB4C-8F25-C48B350ED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43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E1D82-244D-344F-9488-0C0715FF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71F3B-2BEB-E343-B01B-435F40E67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0B50A-2533-464E-9368-3DC916E0D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3BA77-9271-1D44-8DB9-9F9F6721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3A91A-AB25-124F-8EE6-59C2B0EF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3DCF0-9A66-884B-B8AA-129D6D61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3EFD-0EB0-2746-865B-3BC82CDE2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C3A53-2163-414B-92FC-E8516224F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85DF1-DD5F-0042-A13F-9A3F5F8AB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58804-8AD6-5043-B16A-E7A63F346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7CE3D-E0A5-CD4F-A3EE-DECEBA97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78502-CA92-9741-ADF3-2820373DF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5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BBD42-803F-5D42-B3E8-575A547E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C4F19-2CB1-8E49-BABF-BC55F249F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E376-FDC1-A348-A8AA-B03F900BE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CE965-1CEF-F64A-B2FD-3F0B8C4965F9}" type="datetimeFigureOut">
              <a:rPr lang="en-US" smtClean="0"/>
              <a:t>2/24/21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C383B-D30B-754D-93DE-D9CFE9CC9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3474B-CC43-F948-BE86-D46AE3C3F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8429A-6A1C-1C4F-80FB-0115F81C6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3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2" Type="http://schemas.microsoft.com/office/2007/relationships/media" Target="../media/media1.mov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2" Type="http://schemas.microsoft.com/office/2007/relationships/media" Target="../media/media2.mov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2" Type="http://schemas.microsoft.com/office/2007/relationships/media" Target="../media/media3.mov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ov"/><Relationship Id="rId2" Type="http://schemas.microsoft.com/office/2007/relationships/media" Target="../media/media4.mov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emf"/><Relationship Id="rId4" Type="http://schemas.openxmlformats.org/officeDocument/2006/relationships/image" Target="../media/image53.png"/><Relationship Id="rId9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5.png"/><Relationship Id="rId5" Type="http://schemas.openxmlformats.org/officeDocument/2006/relationships/image" Target="../media/image480.png"/><Relationship Id="rId10" Type="http://schemas.openxmlformats.org/officeDocument/2006/relationships/image" Target="../media/image530.png"/><Relationship Id="rId4" Type="http://schemas.openxmlformats.org/officeDocument/2006/relationships/image" Target="../media/image470.png"/><Relationship Id="rId9" Type="http://schemas.openxmlformats.org/officeDocument/2006/relationships/image" Target="../media/image5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50.png"/><Relationship Id="rId5" Type="http://schemas.openxmlformats.org/officeDocument/2006/relationships/image" Target="../media/image5300.png"/><Relationship Id="rId4" Type="http://schemas.openxmlformats.org/officeDocument/2006/relationships/image" Target="../media/image22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3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video" Target="../media/media5.mp4"/><Relationship Id="rId7" Type="http://schemas.openxmlformats.org/officeDocument/2006/relationships/notesSlide" Target="../notesSlides/notesSlide32.xml"/><Relationship Id="rId2" Type="http://schemas.microsoft.com/office/2007/relationships/media" Target="../media/media5.mp4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6.mp4"/><Relationship Id="rId4" Type="http://schemas.microsoft.com/office/2007/relationships/media" Target="../media/media6.mp4"/><Relationship Id="rId9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2.emf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9.png"/><Relationship Id="rId9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9.emf"/><Relationship Id="rId5" Type="http://schemas.openxmlformats.org/officeDocument/2006/relationships/image" Target="../media/image20.emf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25625"/>
            <a:ext cx="103632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ML-Driven</a:t>
            </a:r>
            <a:br>
              <a:rPr lang="en-US" dirty="0"/>
            </a:br>
            <a:r>
              <a:rPr lang="en-US" dirty="0"/>
              <a:t>Networked Systems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6957"/>
            <a:ext cx="9144000" cy="147446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Mohammad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Alizadeh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80" y="5028059"/>
            <a:ext cx="1509213" cy="1509213"/>
          </a:xfrm>
          <a:prstGeom prst="rect">
            <a:avLst/>
          </a:prstGeom>
        </p:spPr>
      </p:pic>
      <p:pic>
        <p:nvPicPr>
          <p:cNvPr id="7" name="Picture 4" descr="https://lh4.googleusercontent.com/QvM5yJ5s5kBdWlKOhIg0P22-NTE324qLgAxPTk2ToAZEZNuJwWuYWj1xXLDVGq2voevQNdVgkYZFIG8AZ-J-4AAzUB90hongApwwxp0cQuWxFYMTDNW88HTG9iMzIiSmpFn8PLCz6j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36" y="5341422"/>
            <a:ext cx="3213075" cy="98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4"/>
    </mc:Choice>
    <mc:Fallback xmlns="">
      <p:transition spd="slow" advTm="2102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vie_fifo">
            <a:hlinkClick r:id="" action="ppaction://media"/>
            <a:extLst>
              <a:ext uri="{FF2B5EF4-FFF2-40B4-BE49-F238E27FC236}">
                <a16:creationId xmlns:a16="http://schemas.microsoft.com/office/drawing/2014/main" id="{CB6D27D6-0BF3-6B48-A11F-FE68CDED80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217" y="1433803"/>
            <a:ext cx="11254451" cy="5205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E7A25-9FAC-EB4B-A1D0-F443AE392088}"/>
              </a:ext>
            </a:extLst>
          </p:cNvPr>
          <p:cNvSpPr/>
          <p:nvPr/>
        </p:nvSpPr>
        <p:spPr>
          <a:xfrm>
            <a:off x="104172" y="1574157"/>
            <a:ext cx="706056" cy="45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D499AA-D6A4-0847-B60C-04C09E1F9035}"/>
              </a:ext>
            </a:extLst>
          </p:cNvPr>
          <p:cNvSpPr/>
          <p:nvPr/>
        </p:nvSpPr>
        <p:spPr>
          <a:xfrm>
            <a:off x="810228" y="6200775"/>
            <a:ext cx="6493397" cy="657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193E21-4457-2A4F-A424-179655B478DC}"/>
              </a:ext>
            </a:extLst>
          </p:cNvPr>
          <p:cNvSpPr txBox="1"/>
          <p:nvPr/>
        </p:nvSpPr>
        <p:spPr>
          <a:xfrm>
            <a:off x="8229611" y="1159100"/>
            <a:ext cx="3375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A4900"/>
                </a:solidFill>
              </a:rPr>
              <a:t>Number of servers working on this job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B51EEE-8377-BE45-A72B-832F69CFA994}"/>
              </a:ext>
            </a:extLst>
          </p:cNvPr>
          <p:cNvSpPr/>
          <p:nvPr/>
        </p:nvSpPr>
        <p:spPr>
          <a:xfrm>
            <a:off x="972272" y="1132032"/>
            <a:ext cx="5953728" cy="52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0E0CC8-66DA-0C48-93AA-33394D983F41}"/>
              </a:ext>
            </a:extLst>
          </p:cNvPr>
          <p:cNvSpPr/>
          <p:nvPr/>
        </p:nvSpPr>
        <p:spPr>
          <a:xfrm>
            <a:off x="7305595" y="1606463"/>
            <a:ext cx="652927" cy="353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961876E9-DF4F-4847-B060-C5F6304764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58879" y="1328377"/>
            <a:ext cx="393823" cy="292551"/>
          </a:xfrm>
          <a:prstGeom prst="curvedConnector2">
            <a:avLst/>
          </a:prstGeom>
          <a:ln w="19050">
            <a:solidFill>
              <a:srgbClr val="FA4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E32E710-0F07-F04C-B5AF-674BFFF4CAB4}"/>
              </a:ext>
            </a:extLst>
          </p:cNvPr>
          <p:cNvSpPr/>
          <p:nvPr/>
        </p:nvSpPr>
        <p:spPr>
          <a:xfrm>
            <a:off x="533400" y="1497654"/>
            <a:ext cx="6604000" cy="5141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234004" y="261335"/>
            <a:ext cx="4100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Scheduling policy: FIFO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3447" y="2848611"/>
            <a:ext cx="352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Average Job Completion </a:t>
            </a:r>
            <a:r>
              <a:rPr lang="en-US" sz="3200" dirty="0"/>
              <a:t>Time:</a:t>
            </a:r>
          </a:p>
          <a:p>
            <a:pPr algn="ctr"/>
            <a:r>
              <a:rPr lang="en-US" sz="3200" dirty="0"/>
              <a:t>225 sec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D4960D-A895-5248-BA15-556BA5D9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"/>
    </mc:Choice>
    <mc:Fallback xmlns="">
      <p:transition spd="slow" advTm="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43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19" grpId="0"/>
      <p:bldP spid="19" grpId="1"/>
      <p:bldP spid="27" grpId="0" animBg="1"/>
      <p:bldP spid="43" grpId="0" animBg="1"/>
      <p:bldP spid="44" grpId="0"/>
      <p:bldP spid="8" grpId="0"/>
    </p:bldLst>
  </p:timing>
  <p:extLst mod="1">
    <p:ext uri="{E180D4A7-C9FB-4DFB-919C-405C955672EB}">
      <p14:showEvtLst xmlns:p14="http://schemas.microsoft.com/office/powerpoint/2010/main">
        <p14:playEvt time="418" objId="5"/>
        <p14:stopEvt time="58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sj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225" y="1438658"/>
            <a:ext cx="11256179" cy="52059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B51EEE-8377-BE45-A72B-832F69CFA994}"/>
              </a:ext>
            </a:extLst>
          </p:cNvPr>
          <p:cNvSpPr/>
          <p:nvPr/>
        </p:nvSpPr>
        <p:spPr>
          <a:xfrm>
            <a:off x="972272" y="1132032"/>
            <a:ext cx="5953728" cy="52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234004" y="261335"/>
            <a:ext cx="6315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Scheduling policy: Shortest-Job-First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3447" y="2848611"/>
            <a:ext cx="352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135 sec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6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">
        <p:fade/>
      </p:transition>
    </mc:Choice>
    <mc:Fallback xmlns="">
      <p:transition spd="med" advTm="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8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  <p:extLst mod="1">
    <p:ext uri="{E180D4A7-C9FB-4DFB-919C-405C955672EB}">
      <p14:showEvtLst xmlns:p14="http://schemas.microsoft.com/office/powerpoint/2010/main">
        <p14:playEvt time="48" objId="2"/>
        <p14:stopEvt time="222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ie_fai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225" y="1438659"/>
            <a:ext cx="11256179" cy="52059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B51EEE-8377-BE45-A72B-832F69CFA994}"/>
              </a:ext>
            </a:extLst>
          </p:cNvPr>
          <p:cNvSpPr/>
          <p:nvPr/>
        </p:nvSpPr>
        <p:spPr>
          <a:xfrm>
            <a:off x="972272" y="1132032"/>
            <a:ext cx="5953728" cy="52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234004" y="261335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Scheduling policy: Fair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3447" y="2848611"/>
            <a:ext cx="352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120 sec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3">
        <p:fade/>
      </p:transition>
    </mc:Choice>
    <mc:Fallback xmlns="">
      <p:transition spd="med" advTm="3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  <p:extLst mod="1">
    <p:ext uri="{E180D4A7-C9FB-4DFB-919C-405C955672EB}">
      <p14:showEvtLst xmlns:p14="http://schemas.microsoft.com/office/powerpoint/2010/main">
        <p14:playEvt time="45" objId="3"/>
        <p14:stopEvt time="303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83" y="1123617"/>
            <a:ext cx="570890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7" y="1123617"/>
            <a:ext cx="5694864" cy="4145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8763118" y="428677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Fair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1557397" y="428677"/>
            <a:ext cx="3161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Shortest-Job-First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3199" y="5624732"/>
            <a:ext cx="5868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135 sec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1783" y="5624732"/>
            <a:ext cx="5868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120 sec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9897A-A945-FB48-A043-8E7996BB2549}"/>
              </a:ext>
            </a:extLst>
          </p:cNvPr>
          <p:cNvSpPr/>
          <p:nvPr/>
        </p:nvSpPr>
        <p:spPr>
          <a:xfrm>
            <a:off x="10040112" y="928390"/>
            <a:ext cx="1701019" cy="4234183"/>
          </a:xfrm>
          <a:prstGeom prst="rect">
            <a:avLst/>
          </a:prstGeom>
          <a:noFill/>
          <a:ln w="50800">
            <a:solidFill>
              <a:srgbClr val="FC6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686DAA-511C-C244-BB0D-013ED5B772A5}"/>
              </a:ext>
            </a:extLst>
          </p:cNvPr>
          <p:cNvSpPr/>
          <p:nvPr/>
        </p:nvSpPr>
        <p:spPr>
          <a:xfrm>
            <a:off x="4168397" y="928390"/>
            <a:ext cx="1701019" cy="4234183"/>
          </a:xfrm>
          <a:prstGeom prst="rect">
            <a:avLst/>
          </a:prstGeom>
          <a:noFill/>
          <a:ln w="50800">
            <a:solidFill>
              <a:srgbClr val="FC6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074AA179-B53F-D742-9F10-5CC8CE7C9FD7}"/>
              </a:ext>
            </a:extLst>
          </p:cNvPr>
          <p:cNvCxnSpPr>
            <a:stCxn id="11" idx="2"/>
          </p:cNvCxnSpPr>
          <p:nvPr/>
        </p:nvCxnSpPr>
        <p:spPr>
          <a:xfrm rot="16200000" flipH="1">
            <a:off x="7992586" y="2188894"/>
            <a:ext cx="12700" cy="5947359"/>
          </a:xfrm>
          <a:prstGeom prst="bentConnector4">
            <a:avLst>
              <a:gd name="adj1" fmla="val 3055819"/>
              <a:gd name="adj2" fmla="val 100003"/>
            </a:avLst>
          </a:prstGeom>
          <a:ln w="38100">
            <a:solidFill>
              <a:srgbClr val="FC6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579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"/>
    </mc:Choice>
    <mc:Fallback xmlns="">
      <p:transition spd="slow" advTm="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_decim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225" y="1438658"/>
            <a:ext cx="11256179" cy="520598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7B51EEE-8377-BE45-A72B-832F69CFA994}"/>
              </a:ext>
            </a:extLst>
          </p:cNvPr>
          <p:cNvSpPr/>
          <p:nvPr/>
        </p:nvSpPr>
        <p:spPr>
          <a:xfrm>
            <a:off x="972272" y="1132032"/>
            <a:ext cx="5953728" cy="528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234003" y="261335"/>
            <a:ext cx="4612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Scheduling policy: Decima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63447" y="2848611"/>
            <a:ext cx="352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98 sec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2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"/>
    </mc:Choice>
    <mc:Fallback xmlns="">
      <p:transition spd="slow" advTm="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  <p:extLst mod="1">
    <p:ext uri="{E180D4A7-C9FB-4DFB-919C-405C955672EB}">
      <p14:showEvtLst xmlns:p14="http://schemas.microsoft.com/office/powerpoint/2010/main">
        <p14:playEvt time="45" objId="2"/>
        <p14:stopEvt time="232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83" y="1123617"/>
            <a:ext cx="570890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1" y="1123616"/>
            <a:ext cx="5673956" cy="4145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8763118" y="428677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Fair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86D6CE-E7E6-7B43-9DF8-A4C92E1163F2}"/>
              </a:ext>
            </a:extLst>
          </p:cNvPr>
          <p:cNvSpPr txBox="1"/>
          <p:nvPr/>
        </p:nvSpPr>
        <p:spPr>
          <a:xfrm>
            <a:off x="2358245" y="428677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Decima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3199" y="5748337"/>
            <a:ext cx="5868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98 sec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9669" y="5748336"/>
            <a:ext cx="5868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Average Job Completion Time:</a:t>
            </a:r>
          </a:p>
          <a:p>
            <a:pPr algn="ctr"/>
            <a:r>
              <a:rPr lang="en-US" sz="3200" dirty="0"/>
              <a:t>120 sec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8303EF-1E47-B643-86EE-A99AD8E5DC0F}"/>
              </a:ext>
            </a:extLst>
          </p:cNvPr>
          <p:cNvGrpSpPr/>
          <p:nvPr/>
        </p:nvGrpSpPr>
        <p:grpSpPr>
          <a:xfrm>
            <a:off x="803849" y="4930349"/>
            <a:ext cx="6438863" cy="546523"/>
            <a:chOff x="803847" y="4930350"/>
            <a:chExt cx="6438863" cy="546522"/>
          </a:xfrm>
        </p:grpSpPr>
        <p:cxnSp>
          <p:nvCxnSpPr>
            <p:cNvPr id="21" name="Elbow Connector 20">
              <a:extLst>
                <a:ext uri="{FF2B5EF4-FFF2-40B4-BE49-F238E27FC236}">
                  <a16:creationId xmlns:a16="http://schemas.microsoft.com/office/drawing/2014/main" id="{0D9970D3-665C-5D48-8514-A33418C77CA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167352" y="5396145"/>
              <a:ext cx="5893840" cy="10315"/>
            </a:xfrm>
            <a:prstGeom prst="bentConnector5">
              <a:avLst>
                <a:gd name="adj1" fmla="val 27"/>
                <a:gd name="adj2" fmla="val -1406631"/>
                <a:gd name="adj3" fmla="val 100034"/>
              </a:avLst>
            </a:prstGeom>
            <a:ln w="25400">
              <a:solidFill>
                <a:srgbClr val="C0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FA83A435-F39B-F542-B440-6D80EB365F9D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803847" y="4930352"/>
              <a:ext cx="366680" cy="47849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83049D7-3E87-0C43-AEF0-FCBCF85E0C81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920750" y="4930350"/>
              <a:ext cx="249777" cy="47849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D37A7A2-26E7-5347-ABB6-1E7F2992900A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H="1" flipV="1">
              <a:off x="1093981" y="4930350"/>
              <a:ext cx="76546" cy="47849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45A3072-B920-714A-BC5B-890587822E07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V="1">
              <a:off x="1170527" y="4930350"/>
              <a:ext cx="153011" cy="47849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155737E-4255-5C4F-B219-00634AFEDF8F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V="1">
              <a:off x="1170527" y="4930350"/>
              <a:ext cx="261398" cy="47849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F2F794D-F1A4-C644-BBB1-0265518E81DE}"/>
                </a:ext>
              </a:extLst>
            </p:cNvPr>
            <p:cNvCxnSpPr>
              <a:cxnSpLocks/>
              <a:stCxn id="36" idx="1"/>
            </p:cNvCxnSpPr>
            <p:nvPr/>
          </p:nvCxnSpPr>
          <p:spPr>
            <a:xfrm flipV="1">
              <a:off x="1170527" y="4930350"/>
              <a:ext cx="347066" cy="478496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697CCE0-AD79-1748-B8C9-35D7C2B77B14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H="1" flipV="1">
              <a:off x="6830929" y="4948402"/>
              <a:ext cx="233438" cy="46044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CE2C285-CD1B-0E41-91E6-D010882E9DF7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H="1" flipV="1">
              <a:off x="6944261" y="4948402"/>
              <a:ext cx="120106" cy="46044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5355FA8-4067-F24A-9CBC-937937FF4A72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 flipV="1">
              <a:off x="7064367" y="4948402"/>
              <a:ext cx="178343" cy="460444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982D45F-1BD8-8E49-A28B-8EE814396CAD}"/>
                </a:ext>
              </a:extLst>
            </p:cNvPr>
            <p:cNvSpPr/>
            <p:nvPr/>
          </p:nvSpPr>
          <p:spPr>
            <a:xfrm>
              <a:off x="1170527" y="5340819"/>
              <a:ext cx="5893840" cy="1360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5736C1FD-64A2-4D46-A4F5-AAA23EF6C6E3}"/>
              </a:ext>
            </a:extLst>
          </p:cNvPr>
          <p:cNvSpPr/>
          <p:nvPr/>
        </p:nvSpPr>
        <p:spPr>
          <a:xfrm>
            <a:off x="10040112" y="928390"/>
            <a:ext cx="1701019" cy="4234183"/>
          </a:xfrm>
          <a:prstGeom prst="rect">
            <a:avLst/>
          </a:prstGeom>
          <a:noFill/>
          <a:ln w="50800">
            <a:solidFill>
              <a:srgbClr val="FC6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AE42240-84F7-3E4B-8883-D559603F1198}"/>
              </a:ext>
            </a:extLst>
          </p:cNvPr>
          <p:cNvSpPr/>
          <p:nvPr/>
        </p:nvSpPr>
        <p:spPr>
          <a:xfrm>
            <a:off x="4168397" y="928390"/>
            <a:ext cx="1701019" cy="4234183"/>
          </a:xfrm>
          <a:prstGeom prst="rect">
            <a:avLst/>
          </a:prstGeom>
          <a:noFill/>
          <a:ln w="50800">
            <a:solidFill>
              <a:srgbClr val="FC6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cxnSp>
        <p:nvCxnSpPr>
          <p:cNvPr id="91" name="Elbow Connector 90">
            <a:extLst>
              <a:ext uri="{FF2B5EF4-FFF2-40B4-BE49-F238E27FC236}">
                <a16:creationId xmlns:a16="http://schemas.microsoft.com/office/drawing/2014/main" id="{6310BB5E-43DB-F746-829F-51CF71024F8D}"/>
              </a:ext>
            </a:extLst>
          </p:cNvPr>
          <p:cNvCxnSpPr>
            <a:cxnSpLocks/>
            <a:stCxn id="90" idx="2"/>
          </p:cNvCxnSpPr>
          <p:nvPr/>
        </p:nvCxnSpPr>
        <p:spPr>
          <a:xfrm rot="16200000" flipH="1">
            <a:off x="7992586" y="2188894"/>
            <a:ext cx="12700" cy="5947359"/>
          </a:xfrm>
          <a:prstGeom prst="bentConnector4">
            <a:avLst>
              <a:gd name="adj1" fmla="val 4437961"/>
              <a:gd name="adj2" fmla="val 100003"/>
            </a:avLst>
          </a:prstGeom>
          <a:ln w="38100">
            <a:solidFill>
              <a:srgbClr val="FC6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760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"/>
    </mc:Choice>
    <mc:Fallback xmlns="">
      <p:transition spd="slow" advTm="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8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1965" y="185197"/>
            <a:ext cx="1669047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88054" y="50159"/>
            <a:ext cx="2197396" cy="543675"/>
            <a:chOff x="6613448" y="37619"/>
            <a:chExt cx="1648047" cy="407756"/>
          </a:xfrm>
        </p:grpSpPr>
        <p:sp>
          <p:nvSpPr>
            <p:cNvPr id="5" name="Rectangle 4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166 sec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8818" y="6339768"/>
            <a:ext cx="57846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Wingdings" charset="2"/>
              <a:buChar char="²"/>
            </a:pPr>
            <a:r>
              <a:rPr lang="en-US" sz="2133"/>
              <a:t>20 Spark jobs </a:t>
            </a:r>
            <a:r>
              <a:rPr lang="en-US" sz="2133" dirty="0"/>
              <a:t>(TPC-H queries), 50 executors</a:t>
            </a:r>
          </a:p>
        </p:txBody>
      </p:sp>
    </p:spTree>
    <p:extLst>
      <p:ext uri="{BB962C8B-B14F-4D97-AF65-F5344CB8AC3E}">
        <p14:creationId xmlns:p14="http://schemas.microsoft.com/office/powerpoint/2010/main" val="13256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"/>
    </mc:Choice>
    <mc:Fallback xmlns="">
      <p:transition spd="slow" advTm="7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640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675459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it=3000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88054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160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8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">
        <p:fade/>
      </p:transition>
    </mc:Choice>
    <mc:Fallback xmlns="">
      <p:transition spd="med" advTm="7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675459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it=6000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88054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148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70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">
        <p:fade/>
      </p:transition>
    </mc:Choice>
    <mc:Fallback xmlns="">
      <p:transition spd="med" advTm="4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675459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it=9000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44763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145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">
        <p:fade/>
      </p:transition>
    </mc:Choice>
    <mc:Fallback xmlns="">
      <p:transition spd="med" advTm="4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46278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Today’s networked systems rely on many </a:t>
            </a:r>
          </a:p>
          <a:p>
            <a:pPr algn="ctr"/>
            <a:r>
              <a:rPr lang="en-US" sz="4000" dirty="0">
                <a:solidFill>
                  <a:srgbClr val="C00000"/>
                </a:solidFill>
              </a:rPr>
              <a:t>resource management </a:t>
            </a:r>
            <a:r>
              <a:rPr lang="en-US" sz="4000" dirty="0"/>
              <a:t>algorithms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7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9"/>
    </mc:Choice>
    <mc:Fallback xmlns="">
      <p:transition spd="slow" advTm="2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it=12000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44763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142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05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">
        <p:fade/>
      </p:transition>
    </mc:Choice>
    <mc:Fallback xmlns="">
      <p:transition spd="med" advTm="25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it=15000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44763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126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7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">
        <p:fade/>
      </p:transition>
    </mc:Choice>
    <mc:Fallback xmlns="">
      <p:transition spd="med" advTm="27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it=18000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44763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111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89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">
        <p:fade/>
      </p:transition>
    </mc:Choice>
    <mc:Fallback xmlns="">
      <p:transition spd="med" advTm="6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it=21000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988054" y="50159"/>
            <a:ext cx="2197396" cy="543675"/>
            <a:chOff x="6613448" y="37619"/>
            <a:chExt cx="1648047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3" y="37619"/>
              <a:ext cx="1536402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/>
                <a:t>108 </a:t>
              </a:r>
              <a:r>
                <a:rPr lang="en-US" sz="2933" dirty="0"/>
                <a:t>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4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">
        <p:fade/>
      </p:transition>
    </mc:Choice>
    <mc:Fallback xmlns="">
      <p:transition spd="med" advTm="24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it=24000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88054" y="50159"/>
            <a:ext cx="2282455" cy="543675"/>
            <a:chOff x="6613448" y="37619"/>
            <a:chExt cx="1711841" cy="407756"/>
          </a:xfrm>
        </p:grpSpPr>
        <p:sp>
          <p:nvSpPr>
            <p:cNvPr id="6" name="Rectangle 5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725092" y="37619"/>
              <a:ext cx="160019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/>
                <a:t>107 </a:t>
              </a:r>
              <a:r>
                <a:rPr lang="en-US" sz="2933" dirty="0"/>
                <a:t>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363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">
        <p:fade/>
      </p:transition>
    </mc:Choice>
    <mc:Fallback xmlns="">
      <p:transition spd="med" advTm="27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it=27000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44763" y="50159"/>
            <a:ext cx="1814628" cy="543675"/>
            <a:chOff x="6613448" y="37619"/>
            <a:chExt cx="1360971" cy="407756"/>
          </a:xfrm>
        </p:grpSpPr>
        <p:sp>
          <p:nvSpPr>
            <p:cNvPr id="10" name="Rectangle 9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725093" y="37619"/>
              <a:ext cx="919716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93 sec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71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">
        <p:fade/>
      </p:transition>
    </mc:Choice>
    <mc:Fallback xmlns="">
      <p:transition spd="med" advTm="69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0"/>
            <a:ext cx="10363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965" y="185197"/>
            <a:ext cx="1917513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b="1" dirty="0"/>
              <a:t>Decima</a:t>
            </a:r>
          </a:p>
          <a:p>
            <a:r>
              <a:rPr lang="en-US" sz="3733" b="1" dirty="0"/>
              <a:t>it=30000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44763" y="50159"/>
            <a:ext cx="1814628" cy="543675"/>
            <a:chOff x="6613448" y="37619"/>
            <a:chExt cx="1360971" cy="407756"/>
          </a:xfrm>
        </p:grpSpPr>
        <p:sp>
          <p:nvSpPr>
            <p:cNvPr id="3" name="Rectangle 2"/>
            <p:cNvSpPr/>
            <p:nvPr/>
          </p:nvSpPr>
          <p:spPr>
            <a:xfrm>
              <a:off x="6613448" y="91765"/>
              <a:ext cx="1360971" cy="301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25093" y="37619"/>
              <a:ext cx="919716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33" dirty="0"/>
                <a:t>89 sec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22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">
        <p:fade/>
      </p:transition>
    </mc:Choice>
    <mc:Fallback xmlns="">
      <p:transition spd="med" advTm="65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05DDB5-2C9D-144C-A91D-81E8B7694779}"/>
              </a:ext>
            </a:extLst>
          </p:cNvPr>
          <p:cNvSpPr txBox="1"/>
          <p:nvPr/>
        </p:nvSpPr>
        <p:spPr>
          <a:xfrm>
            <a:off x="3895237" y="2998113"/>
            <a:ext cx="440152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/>
              <a:t>Decima’s Design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505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9"/>
    </mc:Choice>
    <mc:Fallback xmlns="">
      <p:transition spd="slow" advTm="751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Reinforcement Learning: </a:t>
            </a:r>
            <a:br>
              <a:rPr lang="en-US" b="1" dirty="0"/>
            </a:br>
            <a:r>
              <a:rPr lang="en-US" sz="4000" b="1" dirty="0"/>
              <a:t>Learn by interacting with the environment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091286" y="3506933"/>
            <a:ext cx="111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Agent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307807" y="3848108"/>
            <a:ext cx="2774963" cy="2823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275629" y="3506932"/>
            <a:ext cx="205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Environment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17305" y="3299628"/>
            <a:ext cx="181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Take action</a:t>
            </a:r>
            <a:endParaRPr lang="en-US" sz="28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588403" y="2267346"/>
            <a:ext cx="1052" cy="785251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8303155" y="4485911"/>
            <a:ext cx="3019" cy="985443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3589455" y="4485911"/>
            <a:ext cx="0" cy="985443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3589455" y="5471595"/>
            <a:ext cx="4716719" cy="2288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86008" y="4938508"/>
            <a:ext cx="2271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Observe state </a:t>
            </a:r>
            <a:endParaRPr lang="en-US" sz="28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99872" y="1764718"/>
            <a:ext cx="1283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Reward</a:t>
            </a:r>
            <a:endParaRPr lang="en-US" sz="2800" i="1" dirty="0"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871104" y="3051174"/>
            <a:ext cx="1436705" cy="1440383"/>
          </a:xfrm>
          <a:prstGeom prst="rect">
            <a:avLst/>
          </a:prstGeom>
          <a:noFill/>
          <a:ln w="2286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7" name="Rectangle 46"/>
          <p:cNvSpPr/>
          <p:nvPr/>
        </p:nvSpPr>
        <p:spPr>
          <a:xfrm>
            <a:off x="7082770" y="3045529"/>
            <a:ext cx="2356597" cy="1446029"/>
          </a:xfrm>
          <a:prstGeom prst="rect">
            <a:avLst/>
          </a:prstGeom>
          <a:noFill/>
          <a:ln w="2286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3586437" y="2265934"/>
            <a:ext cx="4716719" cy="2288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8303155" y="2265934"/>
            <a:ext cx="3019" cy="779352"/>
          </a:xfrm>
          <a:prstGeom prst="straightConnector1">
            <a:avLst/>
          </a:prstGeom>
          <a:ln w="22860" cmpd="sng">
            <a:solidFill>
              <a:srgbClr val="000000"/>
            </a:solidFill>
            <a:headEnd type="none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091232" y="5797353"/>
            <a:ext cx="7727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3167FF"/>
                </a:solidFill>
              </a:rPr>
              <a:t>Goal: </a:t>
            </a:r>
            <a:r>
              <a:rPr lang="en-US" sz="3200" dirty="0"/>
              <a:t>maximize expected total future reward </a:t>
            </a:r>
            <a:endParaRPr lang="en-US" sz="3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03" y="5091332"/>
            <a:ext cx="344723" cy="309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442" y="3439191"/>
            <a:ext cx="394973" cy="312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69" y="1904757"/>
            <a:ext cx="379860" cy="3354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727527" y="5577727"/>
            <a:ext cx="1423679" cy="1120312"/>
            <a:chOff x="7291266" y="2906236"/>
            <a:chExt cx="1067759" cy="840234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48" t="-3176" r="40392"/>
            <a:stretch/>
          </p:blipFill>
          <p:spPr>
            <a:xfrm>
              <a:off x="7291266" y="2918699"/>
              <a:ext cx="187564" cy="827771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77" t="-3176" b="-1553"/>
            <a:stretch/>
          </p:blipFill>
          <p:spPr>
            <a:xfrm>
              <a:off x="7478830" y="2906236"/>
              <a:ext cx="880195" cy="840234"/>
            </a:xfrm>
            <a:prstGeom prst="rect">
              <a:avLst/>
            </a:prstGeom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7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63"/>
    </mc:Choice>
    <mc:Fallback xmlns="">
      <p:transition spd="slow" advTm="5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4" grpId="0"/>
      <p:bldP spid="45" grpId="0"/>
      <p:bldP spid="46" grpId="0" animBg="1"/>
      <p:bldP spid="47" grpId="0" animBg="1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FCFCE5A2-A27F-294F-A481-5751C1C0381C}"/>
              </a:ext>
            </a:extLst>
          </p:cNvPr>
          <p:cNvSpPr txBox="1"/>
          <p:nvPr/>
        </p:nvSpPr>
        <p:spPr>
          <a:xfrm>
            <a:off x="653143" y="5396012"/>
            <a:ext cx="114219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Decima uses a neural network to pick (1) </a:t>
            </a:r>
            <a:r>
              <a:rPr lang="en-US" sz="2600" dirty="0">
                <a:solidFill>
                  <a:srgbClr val="C00000"/>
                </a:solidFill>
              </a:rPr>
              <a:t>node to schedule</a:t>
            </a:r>
            <a:r>
              <a:rPr lang="en-US" sz="2600" dirty="0"/>
              <a:t>, (2)</a:t>
            </a:r>
            <a:r>
              <a:rPr lang="en-US" sz="2600" dirty="0">
                <a:solidFill>
                  <a:srgbClr val="3F41FF"/>
                </a:solidFill>
              </a:rPr>
              <a:t> how many servers to use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Trains policy using 10s of thousands of trace-driven simulations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E0B80F27-97E3-744B-925F-7A1AC725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91" y="-28517"/>
            <a:ext cx="8728481" cy="99024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Design Overview</a:t>
            </a:r>
          </a:p>
        </p:txBody>
      </p:sp>
      <p:sp>
        <p:nvSpPr>
          <p:cNvPr id="4" name="Rectangle 3"/>
          <p:cNvSpPr/>
          <p:nvPr/>
        </p:nvSpPr>
        <p:spPr>
          <a:xfrm>
            <a:off x="748146" y="1439253"/>
            <a:ext cx="2759985" cy="326398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748146" y="1413356"/>
            <a:ext cx="997221" cy="37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</a:t>
            </a:r>
          </a:p>
        </p:txBody>
      </p:sp>
      <p:sp>
        <p:nvSpPr>
          <p:cNvPr id="6" name="Oval 5"/>
          <p:cNvSpPr/>
          <p:nvPr/>
        </p:nvSpPr>
        <p:spPr>
          <a:xfrm>
            <a:off x="1541210" y="1847007"/>
            <a:ext cx="261897" cy="26189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1017416" y="1847004"/>
            <a:ext cx="261897" cy="26189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Oval 7"/>
          <p:cNvSpPr/>
          <p:nvPr/>
        </p:nvSpPr>
        <p:spPr>
          <a:xfrm>
            <a:off x="1279313" y="2321761"/>
            <a:ext cx="261897" cy="261897"/>
          </a:xfrm>
          <a:prstGeom prst="ellipse">
            <a:avLst/>
          </a:prstGeom>
          <a:solidFill>
            <a:srgbClr val="FFD57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" name="Oval 8"/>
          <p:cNvSpPr/>
          <p:nvPr/>
        </p:nvSpPr>
        <p:spPr>
          <a:xfrm>
            <a:off x="1279314" y="2796521"/>
            <a:ext cx="261897" cy="261897"/>
          </a:xfrm>
          <a:prstGeom prst="ellipse">
            <a:avLst/>
          </a:prstGeom>
          <a:solidFill>
            <a:srgbClr val="FFD579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4" name="Straight Arrow Connector 13"/>
          <p:cNvCxnSpPr>
            <a:stCxn id="6" idx="4"/>
            <a:endCxn id="8" idx="7"/>
          </p:cNvCxnSpPr>
          <p:nvPr/>
        </p:nvCxnSpPr>
        <p:spPr>
          <a:xfrm flipH="1">
            <a:off x="1502856" y="2108904"/>
            <a:ext cx="169303" cy="25121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4"/>
            <a:endCxn id="8" idx="1"/>
          </p:cNvCxnSpPr>
          <p:nvPr/>
        </p:nvCxnSpPr>
        <p:spPr>
          <a:xfrm>
            <a:off x="1148365" y="2108901"/>
            <a:ext cx="169302" cy="25121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4"/>
            <a:endCxn id="9" idx="0"/>
          </p:cNvCxnSpPr>
          <p:nvPr/>
        </p:nvCxnSpPr>
        <p:spPr>
          <a:xfrm>
            <a:off x="1410262" y="2583658"/>
            <a:ext cx="1" cy="21286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831255" y="1847007"/>
            <a:ext cx="261897" cy="26189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Oval 10"/>
          <p:cNvSpPr/>
          <p:nvPr/>
        </p:nvSpPr>
        <p:spPr>
          <a:xfrm>
            <a:off x="2569358" y="2321761"/>
            <a:ext cx="261897" cy="261897"/>
          </a:xfrm>
          <a:prstGeom prst="ellipse">
            <a:avLst/>
          </a:prstGeom>
          <a:solidFill>
            <a:srgbClr val="76D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Oval 11"/>
          <p:cNvSpPr/>
          <p:nvPr/>
        </p:nvSpPr>
        <p:spPr>
          <a:xfrm>
            <a:off x="3093152" y="2321761"/>
            <a:ext cx="261897" cy="261897"/>
          </a:xfrm>
          <a:prstGeom prst="ellipse">
            <a:avLst/>
          </a:prstGeom>
          <a:solidFill>
            <a:srgbClr val="76D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Oval 12"/>
          <p:cNvSpPr/>
          <p:nvPr/>
        </p:nvSpPr>
        <p:spPr>
          <a:xfrm>
            <a:off x="2831255" y="2796517"/>
            <a:ext cx="261897" cy="261897"/>
          </a:xfrm>
          <a:prstGeom prst="ellipse">
            <a:avLst/>
          </a:prstGeom>
          <a:solidFill>
            <a:srgbClr val="76D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6" name="Straight Arrow Connector 25"/>
          <p:cNvCxnSpPr>
            <a:stCxn id="10" idx="3"/>
            <a:endCxn id="11" idx="0"/>
          </p:cNvCxnSpPr>
          <p:nvPr/>
        </p:nvCxnSpPr>
        <p:spPr>
          <a:xfrm flipH="1">
            <a:off x="2700307" y="2070549"/>
            <a:ext cx="169302" cy="25121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5"/>
            <a:endCxn id="12" idx="0"/>
          </p:cNvCxnSpPr>
          <p:nvPr/>
        </p:nvCxnSpPr>
        <p:spPr>
          <a:xfrm>
            <a:off x="3054798" y="2070549"/>
            <a:ext cx="169303" cy="25121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1" idx="4"/>
            <a:endCxn id="13" idx="1"/>
          </p:cNvCxnSpPr>
          <p:nvPr/>
        </p:nvCxnSpPr>
        <p:spPr>
          <a:xfrm>
            <a:off x="2700307" y="2583658"/>
            <a:ext cx="169302" cy="2512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2" idx="4"/>
            <a:endCxn id="13" idx="7"/>
          </p:cNvCxnSpPr>
          <p:nvPr/>
        </p:nvCxnSpPr>
        <p:spPr>
          <a:xfrm flipH="1">
            <a:off x="3054798" y="2583658"/>
            <a:ext cx="169303" cy="2512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21" y="3542627"/>
            <a:ext cx="661736" cy="6500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004" y="3542627"/>
            <a:ext cx="661736" cy="650059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880423" y="3055755"/>
            <a:ext cx="10345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Job DAG 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278134" y="3055755"/>
            <a:ext cx="1037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Job DAG n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949362" y="2426721"/>
            <a:ext cx="223543" cy="51976"/>
            <a:chOff x="1688653" y="1913855"/>
            <a:chExt cx="235962" cy="54864"/>
          </a:xfrm>
        </p:grpSpPr>
        <p:sp>
          <p:nvSpPr>
            <p:cNvPr id="64" name="Oval 63"/>
            <p:cNvSpPr/>
            <p:nvPr/>
          </p:nvSpPr>
          <p:spPr>
            <a:xfrm>
              <a:off x="1688653" y="191385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Oval 64"/>
            <p:cNvSpPr/>
            <p:nvPr/>
          </p:nvSpPr>
          <p:spPr>
            <a:xfrm>
              <a:off x="1779202" y="191385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Oval 65"/>
            <p:cNvSpPr/>
            <p:nvPr/>
          </p:nvSpPr>
          <p:spPr>
            <a:xfrm>
              <a:off x="1869751" y="191385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013708" y="3849237"/>
            <a:ext cx="223543" cy="51976"/>
            <a:chOff x="1688653" y="1913855"/>
            <a:chExt cx="235962" cy="54864"/>
          </a:xfrm>
        </p:grpSpPr>
        <p:sp>
          <p:nvSpPr>
            <p:cNvPr id="69" name="Oval 68"/>
            <p:cNvSpPr/>
            <p:nvPr/>
          </p:nvSpPr>
          <p:spPr>
            <a:xfrm>
              <a:off x="1688653" y="191385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Oval 69"/>
            <p:cNvSpPr/>
            <p:nvPr/>
          </p:nvSpPr>
          <p:spPr>
            <a:xfrm>
              <a:off x="1779202" y="191385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Oval 70"/>
            <p:cNvSpPr/>
            <p:nvPr/>
          </p:nvSpPr>
          <p:spPr>
            <a:xfrm>
              <a:off x="1869751" y="1913855"/>
              <a:ext cx="54864" cy="548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033272" y="4247844"/>
            <a:ext cx="872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Server 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377440" y="4251960"/>
            <a:ext cx="931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Server m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828095" y="1439253"/>
            <a:ext cx="5384504" cy="326398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5" name="TextBox 74"/>
          <p:cNvSpPr txBox="1"/>
          <p:nvPr/>
        </p:nvSpPr>
        <p:spPr>
          <a:xfrm>
            <a:off x="3890903" y="1441074"/>
            <a:ext cx="2918629" cy="37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Scheduling Agent</a:t>
            </a:r>
          </a:p>
        </p:txBody>
      </p:sp>
      <p:grpSp>
        <p:nvGrpSpPr>
          <p:cNvPr id="149" name="Group 148"/>
          <p:cNvGrpSpPr/>
          <p:nvPr/>
        </p:nvGrpSpPr>
        <p:grpSpPr>
          <a:xfrm>
            <a:off x="4555086" y="2073065"/>
            <a:ext cx="1681458" cy="2304780"/>
            <a:chOff x="4112310" y="1314807"/>
            <a:chExt cx="1926299" cy="268605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9" name="Trapezoid 78"/>
            <p:cNvSpPr/>
            <p:nvPr/>
          </p:nvSpPr>
          <p:spPr>
            <a:xfrm rot="5400000">
              <a:off x="3732435" y="1694682"/>
              <a:ext cx="2686050" cy="1926299"/>
            </a:xfrm>
            <a:prstGeom prst="trapezoid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p[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212966" y="2093313"/>
              <a:ext cx="1732503" cy="107607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Policy </a:t>
              </a:r>
            </a:p>
            <a:p>
              <a:pPr algn="ctr"/>
              <a:r>
                <a:rPr lang="en-US" dirty="0"/>
                <a:t>Neural Network</a:t>
              </a:r>
            </a:p>
          </p:txBody>
        </p:sp>
      </p:grpSp>
      <p:sp>
        <p:nvSpPr>
          <p:cNvPr id="158" name="Rectangle 157"/>
          <p:cNvSpPr/>
          <p:nvPr/>
        </p:nvSpPr>
        <p:spPr>
          <a:xfrm>
            <a:off x="9512339" y="1884029"/>
            <a:ext cx="2300670" cy="259287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9" name="TextBox 158"/>
          <p:cNvSpPr txBox="1"/>
          <p:nvPr/>
        </p:nvSpPr>
        <p:spPr>
          <a:xfrm>
            <a:off x="9518120" y="1877650"/>
            <a:ext cx="2023941" cy="379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Environment</a:t>
            </a:r>
          </a:p>
        </p:txBody>
      </p:sp>
      <p:cxnSp>
        <p:nvCxnSpPr>
          <p:cNvPr id="162" name="Straight Arrow Connector 161"/>
          <p:cNvCxnSpPr>
            <a:cxnSpLocks/>
          </p:cNvCxnSpPr>
          <p:nvPr/>
        </p:nvCxnSpPr>
        <p:spPr>
          <a:xfrm>
            <a:off x="9212599" y="3270785"/>
            <a:ext cx="323479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endCxn id="4" idx="2"/>
          </p:cNvCxnSpPr>
          <p:nvPr/>
        </p:nvCxnSpPr>
        <p:spPr>
          <a:xfrm flipV="1">
            <a:off x="2120929" y="4703234"/>
            <a:ext cx="0" cy="477078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cxnSpLocks/>
          </p:cNvCxnSpPr>
          <p:nvPr/>
        </p:nvCxnSpPr>
        <p:spPr>
          <a:xfrm flipH="1">
            <a:off x="2105888" y="5180313"/>
            <a:ext cx="8556786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cxnSpLocks/>
            <a:stCxn id="158" idx="2"/>
          </p:cNvCxnSpPr>
          <p:nvPr/>
        </p:nvCxnSpPr>
        <p:spPr>
          <a:xfrm flipH="1">
            <a:off x="10654636" y="4476900"/>
            <a:ext cx="8038" cy="703412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non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29B1E8-34C8-E04F-9C58-E0FB78AA5474}"/>
              </a:ext>
            </a:extLst>
          </p:cNvPr>
          <p:cNvGrpSpPr/>
          <p:nvPr/>
        </p:nvGrpSpPr>
        <p:grpSpPr>
          <a:xfrm>
            <a:off x="6438890" y="940815"/>
            <a:ext cx="4311942" cy="931343"/>
            <a:chOff x="6384627" y="885823"/>
            <a:chExt cx="4551500" cy="983085"/>
          </a:xfrm>
        </p:grpSpPr>
        <p:cxnSp>
          <p:nvCxnSpPr>
            <p:cNvPr id="179" name="Straight Arrow Connector 178"/>
            <p:cNvCxnSpPr>
              <a:stCxn id="176" idx="0"/>
            </p:cNvCxnSpPr>
            <p:nvPr/>
          </p:nvCxnSpPr>
          <p:spPr>
            <a:xfrm flipV="1">
              <a:off x="10284985" y="885823"/>
              <a:ext cx="0" cy="532357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cxnSpLocks/>
            </p:cNvCxnSpPr>
            <p:nvPr/>
          </p:nvCxnSpPr>
          <p:spPr>
            <a:xfrm flipH="1">
              <a:off x="6384627" y="898358"/>
              <a:ext cx="14735" cy="532357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BB4D103-0E84-774E-8B0A-2CC298728483}"/>
                </a:ext>
              </a:extLst>
            </p:cNvPr>
            <p:cNvGrpSpPr/>
            <p:nvPr/>
          </p:nvGrpSpPr>
          <p:grpSpPr>
            <a:xfrm>
              <a:off x="6388896" y="898358"/>
              <a:ext cx="4547231" cy="970550"/>
              <a:chOff x="6388896" y="898358"/>
              <a:chExt cx="4547231" cy="970550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9633841" y="1418183"/>
                <a:ext cx="1302286" cy="45072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1001">
                <a:schemeClr val="lt2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Objective</a:t>
                </a:r>
              </a:p>
            </p:txBody>
          </p:sp>
          <p:cxnSp>
            <p:nvCxnSpPr>
              <p:cNvPr id="182" name="Straight Arrow Connector 181"/>
              <p:cNvCxnSpPr/>
              <p:nvPr/>
            </p:nvCxnSpPr>
            <p:spPr>
              <a:xfrm flipH="1">
                <a:off x="6388896" y="898358"/>
                <a:ext cx="3895344" cy="0"/>
              </a:xfrm>
              <a:prstGeom prst="straightConnector1">
                <a:avLst/>
              </a:prstGeom>
              <a:ln w="25400" cmpd="sng">
                <a:solidFill>
                  <a:srgbClr val="000000"/>
                </a:solidFill>
                <a:headEnd type="none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TextBox 195"/>
              <p:cNvSpPr txBox="1"/>
              <p:nvPr/>
            </p:nvSpPr>
            <p:spPr>
              <a:xfrm>
                <a:off x="6441529" y="947146"/>
                <a:ext cx="20953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Reward</a:t>
                </a:r>
              </a:p>
            </p:txBody>
          </p:sp>
        </p:grpSp>
      </p:grpSp>
      <p:sp>
        <p:nvSpPr>
          <p:cNvPr id="197" name="TextBox 196"/>
          <p:cNvSpPr txBox="1"/>
          <p:nvPr/>
        </p:nvSpPr>
        <p:spPr>
          <a:xfrm>
            <a:off x="3929194" y="4761060"/>
            <a:ext cx="5496417" cy="408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Observation of jobs and cluster status</a:t>
            </a:r>
          </a:p>
        </p:txBody>
      </p:sp>
      <p:cxnSp>
        <p:nvCxnSpPr>
          <p:cNvPr id="198" name="Straight Arrow Connector 197"/>
          <p:cNvCxnSpPr>
            <a:cxnSpLocks/>
            <a:endCxn id="79" idx="2"/>
          </p:cNvCxnSpPr>
          <p:nvPr/>
        </p:nvCxnSpPr>
        <p:spPr>
          <a:xfrm flipV="1">
            <a:off x="3508131" y="3225455"/>
            <a:ext cx="1046955" cy="105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2236686" y="1847004"/>
            <a:ext cx="261897" cy="26189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78" name="Straight Arrow Connector 77"/>
          <p:cNvCxnSpPr>
            <a:stCxn id="76" idx="5"/>
          </p:cNvCxnSpPr>
          <p:nvPr/>
        </p:nvCxnSpPr>
        <p:spPr>
          <a:xfrm>
            <a:off x="2460229" y="2070547"/>
            <a:ext cx="162372" cy="26213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69FFB31-84F1-9045-89A4-810BBD460412}"/>
              </a:ext>
            </a:extLst>
          </p:cNvPr>
          <p:cNvCxnSpPr>
            <a:cxnSpLocks/>
            <a:stCxn id="79" idx="0"/>
          </p:cNvCxnSpPr>
          <p:nvPr/>
        </p:nvCxnSpPr>
        <p:spPr>
          <a:xfrm>
            <a:off x="6236543" y="3225455"/>
            <a:ext cx="726991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2F069977-C685-7947-A100-1AD3B941D959}"/>
              </a:ext>
            </a:extLst>
          </p:cNvPr>
          <p:cNvSpPr txBox="1"/>
          <p:nvPr/>
        </p:nvSpPr>
        <p:spPr>
          <a:xfrm>
            <a:off x="6246036" y="2850664"/>
            <a:ext cx="788474" cy="379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7D8569-5E99-BE49-ABB5-9C634393EC35}"/>
              </a:ext>
            </a:extLst>
          </p:cNvPr>
          <p:cNvSpPr/>
          <p:nvPr/>
        </p:nvSpPr>
        <p:spPr>
          <a:xfrm>
            <a:off x="6951171" y="3158447"/>
            <a:ext cx="131203" cy="15130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C3D3F535-D134-4549-A258-301EA1E09556}"/>
              </a:ext>
            </a:extLst>
          </p:cNvPr>
          <p:cNvCxnSpPr>
            <a:cxnSpLocks/>
            <a:stCxn id="19" idx="7"/>
          </p:cNvCxnSpPr>
          <p:nvPr/>
        </p:nvCxnSpPr>
        <p:spPr>
          <a:xfrm flipV="1">
            <a:off x="7063159" y="2637773"/>
            <a:ext cx="923075" cy="542832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9D1A478-F3C4-0E4A-B442-AE307EF7C576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7063159" y="3287594"/>
            <a:ext cx="923075" cy="681756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6FA3335D-2C4F-D146-A332-A374BA9A461D}"/>
              </a:ext>
            </a:extLst>
          </p:cNvPr>
          <p:cNvSpPr txBox="1"/>
          <p:nvPr/>
        </p:nvSpPr>
        <p:spPr>
          <a:xfrm>
            <a:off x="6728018" y="2265261"/>
            <a:ext cx="1140171" cy="67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Runnable Node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BEE3ACF-0097-C742-B4AE-64CB80D8BF1C}"/>
              </a:ext>
            </a:extLst>
          </p:cNvPr>
          <p:cNvSpPr txBox="1"/>
          <p:nvPr/>
        </p:nvSpPr>
        <p:spPr>
          <a:xfrm>
            <a:off x="6602910" y="3567448"/>
            <a:ext cx="1140171" cy="67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 of machines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41019B17-6085-B148-A095-F9DD9C7E61FA}"/>
              </a:ext>
            </a:extLst>
          </p:cNvPr>
          <p:cNvSpPr/>
          <p:nvPr/>
        </p:nvSpPr>
        <p:spPr>
          <a:xfrm>
            <a:off x="8675738" y="2502125"/>
            <a:ext cx="261897" cy="261897"/>
          </a:xfrm>
          <a:prstGeom prst="ellipse">
            <a:avLst/>
          </a:prstGeom>
          <a:solidFill>
            <a:srgbClr val="76D6FF">
              <a:alpha val="20000"/>
            </a:srgbClr>
          </a:solidFill>
          <a:ln w="25400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2E068E-D7E2-FE44-B8C0-BB28DEC351CD}"/>
              </a:ext>
            </a:extLst>
          </p:cNvPr>
          <p:cNvGrpSpPr/>
          <p:nvPr/>
        </p:nvGrpSpPr>
        <p:grpSpPr>
          <a:xfrm>
            <a:off x="7898023" y="2049868"/>
            <a:ext cx="987414" cy="1211410"/>
            <a:chOff x="7841700" y="2032742"/>
            <a:chExt cx="1042272" cy="1278712"/>
          </a:xfrm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80099250-DE9B-7D42-99A0-467137C7A47A}"/>
                </a:ext>
              </a:extLst>
            </p:cNvPr>
            <p:cNvSpPr/>
            <p:nvPr/>
          </p:nvSpPr>
          <p:spPr>
            <a:xfrm>
              <a:off x="8469301" y="2032745"/>
              <a:ext cx="276447" cy="276447"/>
            </a:xfrm>
            <a:prstGeom prst="ellipse">
              <a:avLst/>
            </a:prstGeom>
            <a:solidFill>
              <a:srgbClr val="009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76124B7-868B-044C-8211-D3156C9DEE34}"/>
                </a:ext>
              </a:extLst>
            </p:cNvPr>
            <p:cNvSpPr/>
            <p:nvPr/>
          </p:nvSpPr>
          <p:spPr>
            <a:xfrm>
              <a:off x="8192854" y="2533875"/>
              <a:ext cx="276447" cy="276447"/>
            </a:xfrm>
            <a:prstGeom prst="ellipse">
              <a:avLst/>
            </a:prstGeom>
            <a:solidFill>
              <a:srgbClr val="76D6FF">
                <a:alpha val="20000"/>
              </a:srgbClr>
            </a:solidFill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EBE189AE-DC9E-2549-90DA-B6D2056A7E6B}"/>
                </a:ext>
              </a:extLst>
            </p:cNvPr>
            <p:cNvSpPr/>
            <p:nvPr/>
          </p:nvSpPr>
          <p:spPr>
            <a:xfrm>
              <a:off x="8469301" y="3035007"/>
              <a:ext cx="276447" cy="276447"/>
            </a:xfrm>
            <a:prstGeom prst="ellipse">
              <a:avLst/>
            </a:prstGeom>
            <a:solidFill>
              <a:srgbClr val="76D6FF">
                <a:alpha val="20000"/>
              </a:srgbClr>
            </a:solidFill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FF8953A1-45B4-814A-A419-DB184C4EB067}"/>
                </a:ext>
              </a:extLst>
            </p:cNvPr>
            <p:cNvCxnSpPr>
              <a:stCxn id="106" idx="3"/>
              <a:endCxn id="107" idx="0"/>
            </p:cNvCxnSpPr>
            <p:nvPr/>
          </p:nvCxnSpPr>
          <p:spPr>
            <a:xfrm flipH="1">
              <a:off x="8331078" y="2268707"/>
              <a:ext cx="178708" cy="265168"/>
            </a:xfrm>
            <a:prstGeom prst="straightConnector1">
              <a:avLst/>
            </a:prstGeom>
            <a:ln w="25400">
              <a:solidFill>
                <a:schemeClr val="tx1">
                  <a:alpha val="1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DE99E56F-8B9A-524A-9727-2D227AACD98D}"/>
                </a:ext>
              </a:extLst>
            </p:cNvPr>
            <p:cNvCxnSpPr>
              <a:stCxn id="106" idx="5"/>
              <a:endCxn id="108" idx="0"/>
            </p:cNvCxnSpPr>
            <p:nvPr/>
          </p:nvCxnSpPr>
          <p:spPr>
            <a:xfrm>
              <a:off x="8705263" y="2268707"/>
              <a:ext cx="178709" cy="265168"/>
            </a:xfrm>
            <a:prstGeom prst="straightConnector1">
              <a:avLst/>
            </a:prstGeom>
            <a:ln w="25400">
              <a:solidFill>
                <a:schemeClr val="tx1">
                  <a:alpha val="1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16C43CDD-7807-A449-B6A4-640AC5ABA879}"/>
                </a:ext>
              </a:extLst>
            </p:cNvPr>
            <p:cNvCxnSpPr>
              <a:stCxn id="107" idx="4"/>
              <a:endCxn id="109" idx="1"/>
            </p:cNvCxnSpPr>
            <p:nvPr/>
          </p:nvCxnSpPr>
          <p:spPr>
            <a:xfrm>
              <a:off x="8331078" y="2810322"/>
              <a:ext cx="178708" cy="265170"/>
            </a:xfrm>
            <a:prstGeom prst="straightConnector1">
              <a:avLst/>
            </a:prstGeom>
            <a:ln w="25400">
              <a:solidFill>
                <a:schemeClr val="tx1">
                  <a:alpha val="1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D2B887DB-83EC-D344-835B-4E51F2225F23}"/>
                </a:ext>
              </a:extLst>
            </p:cNvPr>
            <p:cNvCxnSpPr>
              <a:stCxn id="108" idx="4"/>
              <a:endCxn id="109" idx="7"/>
            </p:cNvCxnSpPr>
            <p:nvPr/>
          </p:nvCxnSpPr>
          <p:spPr>
            <a:xfrm flipH="1">
              <a:off x="8705263" y="2810322"/>
              <a:ext cx="178709" cy="265170"/>
            </a:xfrm>
            <a:prstGeom prst="straightConnector1">
              <a:avLst/>
            </a:prstGeom>
            <a:ln w="25400">
              <a:solidFill>
                <a:schemeClr val="tx1">
                  <a:alpha val="1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66170A4A-503E-4C4A-B373-80684C5BE9EB}"/>
                </a:ext>
              </a:extLst>
            </p:cNvPr>
            <p:cNvSpPr/>
            <p:nvPr/>
          </p:nvSpPr>
          <p:spPr>
            <a:xfrm>
              <a:off x="7841700" y="2032742"/>
              <a:ext cx="276447" cy="276447"/>
            </a:xfrm>
            <a:prstGeom prst="ellipse">
              <a:avLst/>
            </a:prstGeom>
            <a:solidFill>
              <a:srgbClr val="76D6FF">
                <a:alpha val="20000"/>
              </a:srgbClr>
            </a:solidFill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C651C58F-73BD-AE4D-8EE4-F93AC466C5EE}"/>
                </a:ext>
              </a:extLst>
            </p:cNvPr>
            <p:cNvCxnSpPr>
              <a:stCxn id="114" idx="5"/>
            </p:cNvCxnSpPr>
            <p:nvPr/>
          </p:nvCxnSpPr>
          <p:spPr>
            <a:xfrm>
              <a:off x="8077662" y="2268704"/>
              <a:ext cx="171393" cy="276699"/>
            </a:xfrm>
            <a:prstGeom prst="straightConnector1">
              <a:avLst/>
            </a:prstGeom>
            <a:ln w="25400">
              <a:solidFill>
                <a:schemeClr val="tx1">
                  <a:alpha val="1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9C411CA-93DE-CD4C-B80F-6714FCD1698F}"/>
              </a:ext>
            </a:extLst>
          </p:cNvPr>
          <p:cNvSpPr txBox="1"/>
          <p:nvPr/>
        </p:nvSpPr>
        <p:spPr>
          <a:xfrm>
            <a:off x="8243708" y="3840778"/>
            <a:ext cx="398710" cy="37905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570E6A9-6991-DB4F-89AB-97780957BDE4}"/>
              </a:ext>
            </a:extLst>
          </p:cNvPr>
          <p:cNvSpPr txBox="1"/>
          <p:nvPr/>
        </p:nvSpPr>
        <p:spPr>
          <a:xfrm>
            <a:off x="9532563" y="2668664"/>
            <a:ext cx="2233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Analytics System</a:t>
            </a:r>
          </a:p>
          <a:p>
            <a:pPr algn="ctr"/>
            <a:r>
              <a:rPr lang="en-US" dirty="0"/>
              <a:t>(e.g., Spark, Hadoop, </a:t>
            </a:r>
            <a:r>
              <a:rPr lang="en-US" dirty="0" err="1"/>
              <a:t>Tez</a:t>
            </a:r>
            <a:r>
              <a:rPr lang="en-US" dirty="0"/>
              <a:t>, Druid, Scope, …)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10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22"/>
    </mc:Choice>
    <mc:Fallback xmlns="">
      <p:transition spd="slow" advTm="116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/>
          <p:cNvSpPr txBox="1"/>
          <p:nvPr/>
        </p:nvSpPr>
        <p:spPr>
          <a:xfrm>
            <a:off x="358351" y="246627"/>
            <a:ext cx="5657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  <a:ea typeface="Calibri" charset="0"/>
                <a:cs typeface="Calibri" charset="0"/>
              </a:rPr>
              <a:t>Internet Video Delivery</a:t>
            </a:r>
          </a:p>
        </p:txBody>
      </p:sp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6" y="3152674"/>
            <a:ext cx="1037236" cy="103723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380018" y="3782297"/>
            <a:ext cx="528836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8" y="3043788"/>
            <a:ext cx="1807832" cy="13541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95474" y="4489978"/>
            <a:ext cx="1808465" cy="533496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pPr algn="ctr"/>
            <a:r>
              <a:rPr lang="en-US" sz="2667" dirty="0"/>
              <a:t>Encoding</a:t>
            </a:r>
          </a:p>
        </p:txBody>
      </p:sp>
      <p:pic>
        <p:nvPicPr>
          <p:cNvPr id="22" name="Picture 4" descr="cloud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308" y="1886749"/>
            <a:ext cx="6165841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/>
          <p:cNvGrpSpPr/>
          <p:nvPr/>
        </p:nvGrpSpPr>
        <p:grpSpPr>
          <a:xfrm>
            <a:off x="5380089" y="1674519"/>
            <a:ext cx="4521308" cy="3734013"/>
            <a:chOff x="5877650" y="1691384"/>
            <a:chExt cx="5425571" cy="4480816"/>
          </a:xfrm>
        </p:grpSpPr>
        <p:pic>
          <p:nvPicPr>
            <p:cNvPr id="24" name="Picture 9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80116" y="5382295"/>
              <a:ext cx="922193" cy="78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5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629286" y="5333192"/>
              <a:ext cx="922193" cy="78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501100" y="1925382"/>
              <a:ext cx="922194" cy="789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3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77650" y="2229078"/>
              <a:ext cx="922193" cy="78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4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79495" y="1691384"/>
              <a:ext cx="922194" cy="789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5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83390" y="4455578"/>
              <a:ext cx="922194" cy="789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6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381027" y="3479835"/>
              <a:ext cx="922194" cy="789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6" descr="Akamai_Serv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06398" y="3215286"/>
              <a:ext cx="922194" cy="789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Group 536"/>
          <p:cNvGrpSpPr>
            <a:grpSpLocks/>
          </p:cNvGrpSpPr>
          <p:nvPr/>
        </p:nvGrpSpPr>
        <p:grpSpPr bwMode="auto">
          <a:xfrm>
            <a:off x="9028922" y="1221615"/>
            <a:ext cx="819044" cy="819151"/>
            <a:chOff x="19770438" y="6161089"/>
            <a:chExt cx="3879272" cy="3879272"/>
          </a:xfrm>
        </p:grpSpPr>
        <p:pic>
          <p:nvPicPr>
            <p:cNvPr id="33" name="Picture 537" descr="End_User-green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70438" y="6161089"/>
              <a:ext cx="3879272" cy="387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538" descr="site1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393891" y="6774874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536"/>
          <p:cNvGrpSpPr>
            <a:grpSpLocks/>
          </p:cNvGrpSpPr>
          <p:nvPr/>
        </p:nvGrpSpPr>
        <p:grpSpPr bwMode="auto">
          <a:xfrm>
            <a:off x="8952602" y="5023409"/>
            <a:ext cx="819044" cy="819151"/>
            <a:chOff x="19770438" y="6161089"/>
            <a:chExt cx="3879272" cy="3879272"/>
          </a:xfrm>
        </p:grpSpPr>
        <p:pic>
          <p:nvPicPr>
            <p:cNvPr id="36" name="Picture 537" descr="End_User-green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770438" y="6161089"/>
              <a:ext cx="3879272" cy="3879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538" descr="site1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393891" y="6774874"/>
              <a:ext cx="2743200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TextBox 47"/>
          <p:cNvSpPr txBox="1"/>
          <p:nvPr/>
        </p:nvSpPr>
        <p:spPr>
          <a:xfrm>
            <a:off x="2117042" y="1687235"/>
            <a:ext cx="3408841" cy="943928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pPr algn="ctr"/>
            <a:r>
              <a:rPr lang="en-US" sz="2667" dirty="0"/>
              <a:t>Content Distribution</a:t>
            </a:r>
          </a:p>
          <a:p>
            <a:pPr algn="ctr"/>
            <a:r>
              <a:rPr lang="en-US" sz="2667" dirty="0"/>
              <a:t>&amp; Caching</a:t>
            </a:r>
          </a:p>
        </p:txBody>
      </p:sp>
      <p:sp>
        <p:nvSpPr>
          <p:cNvPr id="49" name="Line 183"/>
          <p:cNvSpPr>
            <a:spLocks noChangeShapeType="1"/>
          </p:cNvSpPr>
          <p:nvPr/>
        </p:nvSpPr>
        <p:spPr bwMode="auto">
          <a:xfrm>
            <a:off x="7930787" y="1704861"/>
            <a:ext cx="1316303" cy="481177"/>
          </a:xfrm>
          <a:custGeom>
            <a:avLst/>
            <a:gdLst>
              <a:gd name="connsiteX0" fmla="*/ 0 w 13056"/>
              <a:gd name="connsiteY0" fmla="*/ 9291 h 9291"/>
              <a:gd name="connsiteX1" fmla="*/ 13056 w 13056"/>
              <a:gd name="connsiteY1" fmla="*/ 0 h 9291"/>
              <a:gd name="connsiteX0" fmla="*/ 0 w 9919"/>
              <a:gd name="connsiteY0" fmla="*/ 7458 h 7458"/>
              <a:gd name="connsiteX1" fmla="*/ 9919 w 9919"/>
              <a:gd name="connsiteY1" fmla="*/ 0 h 7458"/>
              <a:gd name="connsiteX0" fmla="*/ 0 w 36812"/>
              <a:gd name="connsiteY0" fmla="*/ 48297 h 48297"/>
              <a:gd name="connsiteX1" fmla="*/ 36812 w 36812"/>
              <a:gd name="connsiteY1" fmla="*/ 0 h 48297"/>
              <a:gd name="connsiteX0" fmla="*/ 0 w 36812"/>
              <a:gd name="connsiteY0" fmla="*/ 48297 h 48297"/>
              <a:gd name="connsiteX1" fmla="*/ 26699 w 36812"/>
              <a:gd name="connsiteY1" fmla="*/ 11574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36812 w 36812"/>
              <a:gd name="connsiteY1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148"/>
              <a:gd name="connsiteY0" fmla="*/ 48930 h 48930"/>
              <a:gd name="connsiteX1" fmla="*/ 26788 w 37148"/>
              <a:gd name="connsiteY1" fmla="*/ 12951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9233 h 48930"/>
              <a:gd name="connsiteX2" fmla="*/ 36812 w 37148"/>
              <a:gd name="connsiteY2" fmla="*/ 633 h 48930"/>
              <a:gd name="connsiteX0" fmla="*/ 0 w 10449"/>
              <a:gd name="connsiteY0" fmla="*/ 9233 h 9233"/>
              <a:gd name="connsiteX1" fmla="*/ 10113 w 10449"/>
              <a:gd name="connsiteY1" fmla="*/ 633 h 9233"/>
              <a:gd name="connsiteX0" fmla="*/ 0 w 9915"/>
              <a:gd name="connsiteY0" fmla="*/ 11611 h 11611"/>
              <a:gd name="connsiteX1" fmla="*/ 9593 w 9915"/>
              <a:gd name="connsiteY1" fmla="*/ 686 h 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5" h="11611">
                <a:moveTo>
                  <a:pt x="0" y="11611"/>
                </a:moveTo>
                <a:cubicBezTo>
                  <a:pt x="4461" y="6565"/>
                  <a:pt x="9915" y="0"/>
                  <a:pt x="9593" y="686"/>
                </a:cubicBezTo>
              </a:path>
            </a:pathLst>
          </a:cu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  <a:effectLst>
            <a:outerShdw dist="25400" dir="5400000" algn="ctr" rotWithShape="0">
              <a:srgbClr val="000000">
                <a:alpha val="39999"/>
              </a:srgbClr>
            </a:outerShdw>
          </a:effectLst>
        </p:spPr>
        <p:txBody>
          <a:bodyPr wrap="none" lIns="45708" tIns="22853" rIns="45708" bIns="22853" anchor="ctr"/>
          <a:lstStyle/>
          <a:p>
            <a:pPr defTabSz="1088321">
              <a:defRPr/>
            </a:pPr>
            <a:endParaRPr lang="en-US" sz="1333" baseline="-25000" dirty="0">
              <a:solidFill>
                <a:srgbClr val="FFFFFF"/>
              </a:solidFill>
              <a:latin typeface="Verdana" pitchFamily="-65" charset="0"/>
            </a:endParaRPr>
          </a:p>
        </p:txBody>
      </p:sp>
      <p:sp>
        <p:nvSpPr>
          <p:cNvPr id="51" name="Line 183"/>
          <p:cNvSpPr>
            <a:spLocks noChangeShapeType="1"/>
          </p:cNvSpPr>
          <p:nvPr/>
        </p:nvSpPr>
        <p:spPr bwMode="auto">
          <a:xfrm>
            <a:off x="7781270" y="1810794"/>
            <a:ext cx="1580855" cy="1393111"/>
          </a:xfrm>
          <a:custGeom>
            <a:avLst/>
            <a:gdLst>
              <a:gd name="connsiteX0" fmla="*/ 0 w 13056"/>
              <a:gd name="connsiteY0" fmla="*/ 9291 h 9291"/>
              <a:gd name="connsiteX1" fmla="*/ 13056 w 13056"/>
              <a:gd name="connsiteY1" fmla="*/ 0 h 9291"/>
              <a:gd name="connsiteX0" fmla="*/ 0 w 9919"/>
              <a:gd name="connsiteY0" fmla="*/ 7458 h 7458"/>
              <a:gd name="connsiteX1" fmla="*/ 9919 w 9919"/>
              <a:gd name="connsiteY1" fmla="*/ 0 h 7458"/>
              <a:gd name="connsiteX0" fmla="*/ 0 w 36812"/>
              <a:gd name="connsiteY0" fmla="*/ 48297 h 48297"/>
              <a:gd name="connsiteX1" fmla="*/ 36812 w 36812"/>
              <a:gd name="connsiteY1" fmla="*/ 0 h 48297"/>
              <a:gd name="connsiteX0" fmla="*/ 0 w 36812"/>
              <a:gd name="connsiteY0" fmla="*/ 48297 h 48297"/>
              <a:gd name="connsiteX1" fmla="*/ 26699 w 36812"/>
              <a:gd name="connsiteY1" fmla="*/ 11574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36812 w 36812"/>
              <a:gd name="connsiteY1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148"/>
              <a:gd name="connsiteY0" fmla="*/ 48930 h 48930"/>
              <a:gd name="connsiteX1" fmla="*/ 26788 w 37148"/>
              <a:gd name="connsiteY1" fmla="*/ 12951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9233 h 48930"/>
              <a:gd name="connsiteX2" fmla="*/ 36812 w 37148"/>
              <a:gd name="connsiteY2" fmla="*/ 633 h 48930"/>
              <a:gd name="connsiteX0" fmla="*/ 0 w 10449"/>
              <a:gd name="connsiteY0" fmla="*/ 9233 h 9233"/>
              <a:gd name="connsiteX1" fmla="*/ 10113 w 10449"/>
              <a:gd name="connsiteY1" fmla="*/ 633 h 9233"/>
              <a:gd name="connsiteX0" fmla="*/ 0 w 9915"/>
              <a:gd name="connsiteY0" fmla="*/ 11611 h 11611"/>
              <a:gd name="connsiteX1" fmla="*/ 9593 w 9915"/>
              <a:gd name="connsiteY1" fmla="*/ 686 h 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5" h="11611">
                <a:moveTo>
                  <a:pt x="0" y="11611"/>
                </a:moveTo>
                <a:cubicBezTo>
                  <a:pt x="4461" y="6565"/>
                  <a:pt x="9915" y="0"/>
                  <a:pt x="9593" y="686"/>
                </a:cubicBezTo>
              </a:path>
            </a:pathLst>
          </a:cu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  <a:effectLst>
            <a:outerShdw dist="25400" dir="5400000" algn="ctr" rotWithShape="0">
              <a:srgbClr val="000000">
                <a:alpha val="39999"/>
              </a:srgbClr>
            </a:outerShdw>
          </a:effectLst>
        </p:spPr>
        <p:txBody>
          <a:bodyPr wrap="none" lIns="45708" tIns="22853" rIns="45708" bIns="22853" anchor="ctr"/>
          <a:lstStyle/>
          <a:p>
            <a:pPr defTabSz="1088321">
              <a:defRPr/>
            </a:pPr>
            <a:endParaRPr lang="en-US" sz="1333" baseline="-25000" dirty="0">
              <a:solidFill>
                <a:srgbClr val="FFFFFF"/>
              </a:solidFill>
              <a:latin typeface="Verdana" pitchFamily="-65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50725" y="788572"/>
            <a:ext cx="3182991" cy="533496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pPr algn="ctr"/>
            <a:r>
              <a:rPr lang="en-US" sz="2667"/>
              <a:t>CDN Server </a:t>
            </a:r>
            <a:r>
              <a:rPr lang="en-US" sz="2667" dirty="0"/>
              <a:t>Selection</a:t>
            </a:r>
          </a:p>
        </p:txBody>
      </p:sp>
      <p:sp>
        <p:nvSpPr>
          <p:cNvPr id="53" name="Line 183"/>
          <p:cNvSpPr>
            <a:spLocks noChangeShapeType="1"/>
          </p:cNvSpPr>
          <p:nvPr/>
        </p:nvSpPr>
        <p:spPr bwMode="auto">
          <a:xfrm>
            <a:off x="9256619" y="1777745"/>
            <a:ext cx="213959" cy="1385323"/>
          </a:xfrm>
          <a:custGeom>
            <a:avLst/>
            <a:gdLst>
              <a:gd name="connsiteX0" fmla="*/ 0 w 13056"/>
              <a:gd name="connsiteY0" fmla="*/ 9291 h 9291"/>
              <a:gd name="connsiteX1" fmla="*/ 13056 w 13056"/>
              <a:gd name="connsiteY1" fmla="*/ 0 h 9291"/>
              <a:gd name="connsiteX0" fmla="*/ 0 w 9919"/>
              <a:gd name="connsiteY0" fmla="*/ 7458 h 7458"/>
              <a:gd name="connsiteX1" fmla="*/ 9919 w 9919"/>
              <a:gd name="connsiteY1" fmla="*/ 0 h 7458"/>
              <a:gd name="connsiteX0" fmla="*/ 0 w 36812"/>
              <a:gd name="connsiteY0" fmla="*/ 48297 h 48297"/>
              <a:gd name="connsiteX1" fmla="*/ 36812 w 36812"/>
              <a:gd name="connsiteY1" fmla="*/ 0 h 48297"/>
              <a:gd name="connsiteX0" fmla="*/ 0 w 36812"/>
              <a:gd name="connsiteY0" fmla="*/ 48297 h 48297"/>
              <a:gd name="connsiteX1" fmla="*/ 26699 w 36812"/>
              <a:gd name="connsiteY1" fmla="*/ 11574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36812 w 36812"/>
              <a:gd name="connsiteY1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6812"/>
              <a:gd name="connsiteY0" fmla="*/ 48297 h 48297"/>
              <a:gd name="connsiteX1" fmla="*/ 26699 w 36812"/>
              <a:gd name="connsiteY1" fmla="*/ 9715 h 48297"/>
              <a:gd name="connsiteX2" fmla="*/ 36812 w 36812"/>
              <a:gd name="connsiteY2" fmla="*/ 0 h 48297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10348 h 48930"/>
              <a:gd name="connsiteX2" fmla="*/ 36812 w 37148"/>
              <a:gd name="connsiteY2" fmla="*/ 633 h 48930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237"/>
              <a:gd name="connsiteY0" fmla="*/ 46327 h 46327"/>
              <a:gd name="connsiteX1" fmla="*/ 26788 w 37237"/>
              <a:gd name="connsiteY1" fmla="*/ 10348 h 46327"/>
              <a:gd name="connsiteX2" fmla="*/ 36901 w 37237"/>
              <a:gd name="connsiteY2" fmla="*/ 633 h 46327"/>
              <a:gd name="connsiteX0" fmla="*/ 0 w 37148"/>
              <a:gd name="connsiteY0" fmla="*/ 48930 h 48930"/>
              <a:gd name="connsiteX1" fmla="*/ 26788 w 37148"/>
              <a:gd name="connsiteY1" fmla="*/ 12951 h 48930"/>
              <a:gd name="connsiteX2" fmla="*/ 36812 w 37148"/>
              <a:gd name="connsiteY2" fmla="*/ 633 h 48930"/>
              <a:gd name="connsiteX0" fmla="*/ 0 w 37148"/>
              <a:gd name="connsiteY0" fmla="*/ 48930 h 48930"/>
              <a:gd name="connsiteX1" fmla="*/ 26699 w 37148"/>
              <a:gd name="connsiteY1" fmla="*/ 9233 h 48930"/>
              <a:gd name="connsiteX2" fmla="*/ 36812 w 37148"/>
              <a:gd name="connsiteY2" fmla="*/ 633 h 48930"/>
              <a:gd name="connsiteX0" fmla="*/ 0 w 10449"/>
              <a:gd name="connsiteY0" fmla="*/ 9233 h 9233"/>
              <a:gd name="connsiteX1" fmla="*/ 10113 w 10449"/>
              <a:gd name="connsiteY1" fmla="*/ 633 h 9233"/>
              <a:gd name="connsiteX0" fmla="*/ 0 w 9915"/>
              <a:gd name="connsiteY0" fmla="*/ 11611 h 11611"/>
              <a:gd name="connsiteX1" fmla="*/ 9593 w 9915"/>
              <a:gd name="connsiteY1" fmla="*/ 686 h 11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15" h="11611">
                <a:moveTo>
                  <a:pt x="0" y="11611"/>
                </a:moveTo>
                <a:cubicBezTo>
                  <a:pt x="4461" y="6565"/>
                  <a:pt x="9915" y="0"/>
                  <a:pt x="9593" y="686"/>
                </a:cubicBezTo>
              </a:path>
            </a:pathLst>
          </a:custGeom>
          <a:noFill/>
          <a:ln w="76200">
            <a:solidFill>
              <a:schemeClr val="accent2"/>
            </a:solidFill>
            <a:prstDash val="sysDot"/>
            <a:round/>
            <a:headEnd/>
            <a:tailEnd/>
          </a:ln>
          <a:effectLst>
            <a:outerShdw dist="25400" dir="5400000" algn="ctr" rotWithShape="0">
              <a:srgbClr val="000000">
                <a:alpha val="39999"/>
              </a:srgbClr>
            </a:outerShdw>
          </a:effectLst>
        </p:spPr>
        <p:txBody>
          <a:bodyPr wrap="none" lIns="45708" tIns="22853" rIns="45708" bIns="22853" anchor="ctr"/>
          <a:lstStyle/>
          <a:p>
            <a:pPr defTabSz="1088321">
              <a:defRPr/>
            </a:pPr>
            <a:endParaRPr lang="en-US" sz="1333" baseline="-25000" dirty="0">
              <a:solidFill>
                <a:srgbClr val="FFFFFF"/>
              </a:solidFill>
              <a:latin typeface="Verdana" pitchFamily="-65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04155" y="2099987"/>
            <a:ext cx="2305135" cy="943928"/>
          </a:xfrm>
          <a:prstGeom prst="rect">
            <a:avLst/>
          </a:prstGeom>
          <a:noFill/>
        </p:spPr>
        <p:txBody>
          <a:bodyPr wrap="square" lIns="121872" tIns="60936" rIns="121872" bIns="60936" rtlCol="0">
            <a:spAutoFit/>
          </a:bodyPr>
          <a:lstStyle/>
          <a:p>
            <a:pPr algn="ctr"/>
            <a:r>
              <a:rPr lang="en-US" sz="2667" dirty="0"/>
              <a:t>Bitrate Adaptation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871893" y="539951"/>
            <a:ext cx="2169064" cy="1449749"/>
            <a:chOff x="6136341" y="1953553"/>
            <a:chExt cx="2672786" cy="2053186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345" y="1953554"/>
              <a:ext cx="2672782" cy="1761766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6136345" y="1953553"/>
              <a:ext cx="2672782" cy="199373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 b="1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136341" y="3720065"/>
              <a:ext cx="1857728" cy="23197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 b="1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36341" y="3720065"/>
              <a:ext cx="1086687" cy="231971"/>
            </a:xfrm>
            <a:prstGeom prst="rect">
              <a:avLst/>
            </a:prstGeom>
            <a:solidFill>
              <a:srgbClr val="D52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 b="1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136343" y="3717097"/>
              <a:ext cx="2672784" cy="231971"/>
            </a:xfrm>
            <a:prstGeom prst="rect">
              <a:avLst/>
            </a:prstGeom>
            <a:noFill/>
            <a:ln w="158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 b="1"/>
            </a:p>
          </p:txBody>
        </p:sp>
        <p:sp>
          <p:nvSpPr>
            <p:cNvPr id="63" name="Oval 62"/>
            <p:cNvSpPr/>
            <p:nvPr/>
          </p:nvSpPr>
          <p:spPr>
            <a:xfrm>
              <a:off x="7058687" y="3677713"/>
              <a:ext cx="329026" cy="329026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76200" dir="2700000" sx="83000" sy="8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 b="1"/>
            </a:p>
          </p:txBody>
        </p:sp>
        <p:sp>
          <p:nvSpPr>
            <p:cNvPr id="64" name="Oval 63"/>
            <p:cNvSpPr/>
            <p:nvPr/>
          </p:nvSpPr>
          <p:spPr>
            <a:xfrm>
              <a:off x="7154789" y="3778176"/>
              <a:ext cx="128099" cy="12809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67" b="1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44932" y="3170110"/>
              <a:ext cx="853894" cy="54167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720P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8128311" y="4019359"/>
            <a:ext cx="3916668" cy="2661870"/>
            <a:chOff x="5983585" y="2903686"/>
            <a:chExt cx="3050150" cy="1996402"/>
          </a:xfrm>
        </p:grpSpPr>
        <p:sp>
          <p:nvSpPr>
            <p:cNvPr id="66" name="TextBox 65"/>
            <p:cNvSpPr txBox="1"/>
            <p:nvPr/>
          </p:nvSpPr>
          <p:spPr>
            <a:xfrm>
              <a:off x="6376516" y="4523014"/>
              <a:ext cx="2435255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/>
                <a:t>Congestion Control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983585" y="2903686"/>
              <a:ext cx="3050150" cy="1635263"/>
              <a:chOff x="-309266" y="2048292"/>
              <a:chExt cx="5459908" cy="2927197"/>
            </a:xfrm>
          </p:grpSpPr>
          <p:pic>
            <p:nvPicPr>
              <p:cNvPr id="68" name="Picture 67" descr="Screen Shot 2016-09-07 at 11.28.05 PM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9266" y="2048292"/>
                <a:ext cx="5459908" cy="2927197"/>
              </a:xfrm>
              <a:prstGeom prst="rect">
                <a:avLst/>
              </a:prstGeom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1507453" y="2063931"/>
                <a:ext cx="2366728" cy="248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3875379" y="2376069"/>
            <a:ext cx="5258571" cy="2549236"/>
            <a:chOff x="2909455" y="1653309"/>
            <a:chExt cx="3943928" cy="1911927"/>
          </a:xfrm>
        </p:grpSpPr>
        <p:sp>
          <p:nvSpPr>
            <p:cNvPr id="75" name="Freeform 74"/>
            <p:cNvSpPr/>
            <p:nvPr/>
          </p:nvSpPr>
          <p:spPr>
            <a:xfrm>
              <a:off x="2909455" y="2664675"/>
              <a:ext cx="1856509" cy="263252"/>
            </a:xfrm>
            <a:custGeom>
              <a:avLst/>
              <a:gdLst>
                <a:gd name="connsiteX0" fmla="*/ 0 w 1856509"/>
                <a:gd name="connsiteY0" fmla="*/ 23107 h 263252"/>
                <a:gd name="connsiteX1" fmla="*/ 1209964 w 1856509"/>
                <a:gd name="connsiteY1" fmla="*/ 23107 h 263252"/>
                <a:gd name="connsiteX2" fmla="*/ 1856509 w 1856509"/>
                <a:gd name="connsiteY2" fmla="*/ 263252 h 26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6509" h="263252">
                  <a:moveTo>
                    <a:pt x="0" y="23107"/>
                  </a:moveTo>
                  <a:cubicBezTo>
                    <a:pt x="450273" y="3095"/>
                    <a:pt x="900546" y="-16917"/>
                    <a:pt x="1209964" y="23107"/>
                  </a:cubicBezTo>
                  <a:cubicBezTo>
                    <a:pt x="1519382" y="63131"/>
                    <a:pt x="1856509" y="263252"/>
                    <a:pt x="1856509" y="263252"/>
                  </a:cubicBez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2927927" y="2697018"/>
              <a:ext cx="1237673" cy="738909"/>
            </a:xfrm>
            <a:custGeom>
              <a:avLst/>
              <a:gdLst>
                <a:gd name="connsiteX0" fmla="*/ 0 w 1237673"/>
                <a:gd name="connsiteY0" fmla="*/ 0 h 738909"/>
                <a:gd name="connsiteX1" fmla="*/ 942109 w 1237673"/>
                <a:gd name="connsiteY1" fmla="*/ 193964 h 738909"/>
                <a:gd name="connsiteX2" fmla="*/ 1237673 w 1237673"/>
                <a:gd name="connsiteY2" fmla="*/ 738909 h 738909"/>
                <a:gd name="connsiteX0" fmla="*/ 0 w 1237673"/>
                <a:gd name="connsiteY0" fmla="*/ 0 h 738909"/>
                <a:gd name="connsiteX1" fmla="*/ 979054 w 1237673"/>
                <a:gd name="connsiteY1" fmla="*/ 120073 h 738909"/>
                <a:gd name="connsiteX2" fmla="*/ 1237673 w 1237673"/>
                <a:gd name="connsiteY2" fmla="*/ 738909 h 738909"/>
                <a:gd name="connsiteX0" fmla="*/ 0 w 1237673"/>
                <a:gd name="connsiteY0" fmla="*/ 0 h 738909"/>
                <a:gd name="connsiteX1" fmla="*/ 942108 w 1237673"/>
                <a:gd name="connsiteY1" fmla="*/ 101600 h 738909"/>
                <a:gd name="connsiteX2" fmla="*/ 1237673 w 1237673"/>
                <a:gd name="connsiteY2" fmla="*/ 738909 h 738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7673" h="738909">
                  <a:moveTo>
                    <a:pt x="0" y="0"/>
                  </a:moveTo>
                  <a:cubicBezTo>
                    <a:pt x="367915" y="35406"/>
                    <a:pt x="735829" y="-21551"/>
                    <a:pt x="942108" y="101600"/>
                  </a:cubicBezTo>
                  <a:cubicBezTo>
                    <a:pt x="1148387" y="224752"/>
                    <a:pt x="1237673" y="738909"/>
                    <a:pt x="1237673" y="738909"/>
                  </a:cubicBez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5080000" y="2466109"/>
              <a:ext cx="452582" cy="526473"/>
            </a:xfrm>
            <a:custGeom>
              <a:avLst/>
              <a:gdLst>
                <a:gd name="connsiteX0" fmla="*/ 0 w 452582"/>
                <a:gd name="connsiteY0" fmla="*/ 526473 h 526473"/>
                <a:gd name="connsiteX1" fmla="*/ 452582 w 452582"/>
                <a:gd name="connsiteY1" fmla="*/ 0 h 52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2582" h="526473">
                  <a:moveTo>
                    <a:pt x="0" y="526473"/>
                  </a:moveTo>
                  <a:lnTo>
                    <a:pt x="452582" y="0"/>
                  </a:ln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4359563" y="1921163"/>
              <a:ext cx="544945" cy="951345"/>
            </a:xfrm>
            <a:custGeom>
              <a:avLst/>
              <a:gdLst>
                <a:gd name="connsiteX0" fmla="*/ 609600 w 609600"/>
                <a:gd name="connsiteY0" fmla="*/ 988291 h 988291"/>
                <a:gd name="connsiteX1" fmla="*/ 314036 w 609600"/>
                <a:gd name="connsiteY1" fmla="*/ 230909 h 988291"/>
                <a:gd name="connsiteX2" fmla="*/ 0 w 609600"/>
                <a:gd name="connsiteY2" fmla="*/ 0 h 988291"/>
                <a:gd name="connsiteX0" fmla="*/ 609600 w 609600"/>
                <a:gd name="connsiteY0" fmla="*/ 988291 h 988291"/>
                <a:gd name="connsiteX1" fmla="*/ 369454 w 609600"/>
                <a:gd name="connsiteY1" fmla="*/ 360218 h 988291"/>
                <a:gd name="connsiteX2" fmla="*/ 0 w 609600"/>
                <a:gd name="connsiteY2" fmla="*/ 0 h 988291"/>
                <a:gd name="connsiteX0" fmla="*/ 609600 w 609600"/>
                <a:gd name="connsiteY0" fmla="*/ 988291 h 988291"/>
                <a:gd name="connsiteX1" fmla="*/ 369454 w 609600"/>
                <a:gd name="connsiteY1" fmla="*/ 406400 h 988291"/>
                <a:gd name="connsiteX2" fmla="*/ 0 w 609600"/>
                <a:gd name="connsiteY2" fmla="*/ 0 h 988291"/>
                <a:gd name="connsiteX0" fmla="*/ 544945 w 544945"/>
                <a:gd name="connsiteY0" fmla="*/ 1006763 h 1006763"/>
                <a:gd name="connsiteX1" fmla="*/ 369454 w 544945"/>
                <a:gd name="connsiteY1" fmla="*/ 406400 h 1006763"/>
                <a:gd name="connsiteX2" fmla="*/ 0 w 544945"/>
                <a:gd name="connsiteY2" fmla="*/ 0 h 1006763"/>
                <a:gd name="connsiteX0" fmla="*/ 544945 w 544945"/>
                <a:gd name="connsiteY0" fmla="*/ 1006763 h 1006763"/>
                <a:gd name="connsiteX1" fmla="*/ 369454 w 544945"/>
                <a:gd name="connsiteY1" fmla="*/ 406400 h 1006763"/>
                <a:gd name="connsiteX2" fmla="*/ 0 w 544945"/>
                <a:gd name="connsiteY2" fmla="*/ 0 h 1006763"/>
                <a:gd name="connsiteX0" fmla="*/ 544945 w 544945"/>
                <a:gd name="connsiteY0" fmla="*/ 951345 h 951345"/>
                <a:gd name="connsiteX1" fmla="*/ 369454 w 544945"/>
                <a:gd name="connsiteY1" fmla="*/ 406400 h 951345"/>
                <a:gd name="connsiteX2" fmla="*/ 0 w 544945"/>
                <a:gd name="connsiteY2" fmla="*/ 0 h 951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945" h="951345">
                  <a:moveTo>
                    <a:pt x="544945" y="951345"/>
                  </a:moveTo>
                  <a:cubicBezTo>
                    <a:pt x="512618" y="618065"/>
                    <a:pt x="460278" y="564957"/>
                    <a:pt x="369454" y="406400"/>
                  </a:cubicBezTo>
                  <a:cubicBezTo>
                    <a:pt x="278630" y="247843"/>
                    <a:pt x="0" y="0"/>
                    <a:pt x="0" y="0"/>
                  </a:cubicBez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5032387" y="1653309"/>
              <a:ext cx="121737" cy="1302326"/>
            </a:xfrm>
            <a:custGeom>
              <a:avLst/>
              <a:gdLst>
                <a:gd name="connsiteX0" fmla="*/ 0 w 148016"/>
                <a:gd name="connsiteY0" fmla="*/ 1228436 h 1228436"/>
                <a:gd name="connsiteX1" fmla="*/ 147782 w 148016"/>
                <a:gd name="connsiteY1" fmla="*/ 489527 h 1228436"/>
                <a:gd name="connsiteX2" fmla="*/ 36946 w 148016"/>
                <a:gd name="connsiteY2" fmla="*/ 0 h 1228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016" h="1228436">
                  <a:moveTo>
                    <a:pt x="0" y="1228436"/>
                  </a:moveTo>
                  <a:cubicBezTo>
                    <a:pt x="70812" y="961351"/>
                    <a:pt x="141624" y="694266"/>
                    <a:pt x="147782" y="489527"/>
                  </a:cubicBezTo>
                  <a:cubicBezTo>
                    <a:pt x="153940" y="284788"/>
                    <a:pt x="36946" y="0"/>
                    <a:pt x="36946" y="0"/>
                  </a:cubicBez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5107709" y="3251200"/>
              <a:ext cx="674255" cy="314036"/>
            </a:xfrm>
            <a:custGeom>
              <a:avLst/>
              <a:gdLst>
                <a:gd name="connsiteX0" fmla="*/ 0 w 674255"/>
                <a:gd name="connsiteY0" fmla="*/ 0 h 314036"/>
                <a:gd name="connsiteX1" fmla="*/ 674255 w 674255"/>
                <a:gd name="connsiteY1" fmla="*/ 314036 h 31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4255" h="314036">
                  <a:moveTo>
                    <a:pt x="0" y="0"/>
                  </a:moveTo>
                  <a:cubicBezTo>
                    <a:pt x="294024" y="140854"/>
                    <a:pt x="588049" y="281709"/>
                    <a:pt x="674255" y="314036"/>
                  </a:cubicBez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5754612" y="1782618"/>
              <a:ext cx="92006" cy="407824"/>
            </a:xfrm>
            <a:custGeom>
              <a:avLst/>
              <a:gdLst>
                <a:gd name="connsiteX0" fmla="*/ 0 w 129309"/>
                <a:gd name="connsiteY0" fmla="*/ 350982 h 350982"/>
                <a:gd name="connsiteX1" fmla="*/ 129309 w 129309"/>
                <a:gd name="connsiteY1" fmla="*/ 0 h 350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09" h="350982">
                  <a:moveTo>
                    <a:pt x="0" y="350982"/>
                  </a:moveTo>
                  <a:lnTo>
                    <a:pt x="129309" y="0"/>
                  </a:ln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5821008" y="2287647"/>
              <a:ext cx="1032375" cy="192597"/>
            </a:xfrm>
            <a:custGeom>
              <a:avLst/>
              <a:gdLst>
                <a:gd name="connsiteX0" fmla="*/ 0 w 1025237"/>
                <a:gd name="connsiteY0" fmla="*/ 93458 h 148876"/>
                <a:gd name="connsiteX1" fmla="*/ 461819 w 1025237"/>
                <a:gd name="connsiteY1" fmla="*/ 1094 h 148876"/>
                <a:gd name="connsiteX2" fmla="*/ 1025237 w 1025237"/>
                <a:gd name="connsiteY2" fmla="*/ 148876 h 14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237" h="148876">
                  <a:moveTo>
                    <a:pt x="0" y="93458"/>
                  </a:moveTo>
                  <a:cubicBezTo>
                    <a:pt x="145473" y="42658"/>
                    <a:pt x="290946" y="-8142"/>
                    <a:pt x="461819" y="1094"/>
                  </a:cubicBezTo>
                  <a:cubicBezTo>
                    <a:pt x="632692" y="10330"/>
                    <a:pt x="828964" y="79603"/>
                    <a:pt x="1025237" y="148876"/>
                  </a:cubicBezTo>
                </a:path>
              </a:pathLst>
            </a:custGeom>
            <a:noFill/>
            <a:ln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956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9"/>
    </mc:Choice>
    <mc:Fallback xmlns="">
      <p:transition spd="slow" advTm="48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52" grpId="0"/>
      <p:bldP spid="5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>
            <a:extLst>
              <a:ext uri="{FF2B5EF4-FFF2-40B4-BE49-F238E27FC236}">
                <a16:creationId xmlns:a16="http://schemas.microsoft.com/office/drawing/2014/main" id="{E0B80F27-97E3-744B-925F-7A1AC725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91" y="-28517"/>
            <a:ext cx="8728481" cy="99024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Design Overview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C1F034-E399-954F-A504-6FCA7F4B3B8B}"/>
              </a:ext>
            </a:extLst>
          </p:cNvPr>
          <p:cNvGrpSpPr/>
          <p:nvPr/>
        </p:nvGrpSpPr>
        <p:grpSpPr>
          <a:xfrm>
            <a:off x="748146" y="952690"/>
            <a:ext cx="11064863" cy="4227623"/>
            <a:chOff x="748146" y="952690"/>
            <a:chExt cx="11064863" cy="4227623"/>
          </a:xfrm>
        </p:grpSpPr>
        <p:sp>
          <p:nvSpPr>
            <p:cNvPr id="4" name="Rectangle 3"/>
            <p:cNvSpPr/>
            <p:nvPr/>
          </p:nvSpPr>
          <p:spPr>
            <a:xfrm>
              <a:off x="748146" y="1439253"/>
              <a:ext cx="2759985" cy="326398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8146" y="1413356"/>
              <a:ext cx="997221" cy="379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State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41210" y="1847007"/>
              <a:ext cx="261897" cy="26189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  <a:p>
              <a:pPr algn="ctr"/>
              <a:endParaRPr lang="en-US" sz="1600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1017416" y="1847004"/>
              <a:ext cx="261897" cy="26189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Oval 7"/>
            <p:cNvSpPr/>
            <p:nvPr/>
          </p:nvSpPr>
          <p:spPr>
            <a:xfrm>
              <a:off x="1279313" y="2321761"/>
              <a:ext cx="261897" cy="26189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1279314" y="2796521"/>
              <a:ext cx="261897" cy="26189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4" name="Straight Arrow Connector 13"/>
            <p:cNvCxnSpPr>
              <a:stCxn id="6" idx="4"/>
              <a:endCxn id="8" idx="7"/>
            </p:cNvCxnSpPr>
            <p:nvPr/>
          </p:nvCxnSpPr>
          <p:spPr>
            <a:xfrm flipH="1">
              <a:off x="1502856" y="2108904"/>
              <a:ext cx="169303" cy="2512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7" idx="4"/>
              <a:endCxn id="8" idx="1"/>
            </p:cNvCxnSpPr>
            <p:nvPr/>
          </p:nvCxnSpPr>
          <p:spPr>
            <a:xfrm>
              <a:off x="1148365" y="2108901"/>
              <a:ext cx="169302" cy="2512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8" idx="4"/>
              <a:endCxn id="9" idx="0"/>
            </p:cNvCxnSpPr>
            <p:nvPr/>
          </p:nvCxnSpPr>
          <p:spPr>
            <a:xfrm>
              <a:off x="1410262" y="2583658"/>
              <a:ext cx="1" cy="21286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2831255" y="1847007"/>
              <a:ext cx="261897" cy="261897"/>
            </a:xfrm>
            <a:prstGeom prst="ellipse">
              <a:avLst/>
            </a:prstGeom>
            <a:solidFill>
              <a:srgbClr val="009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Oval 10"/>
            <p:cNvSpPr/>
            <p:nvPr/>
          </p:nvSpPr>
          <p:spPr>
            <a:xfrm>
              <a:off x="2569358" y="2321761"/>
              <a:ext cx="261897" cy="26189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Oval 11"/>
            <p:cNvSpPr/>
            <p:nvPr/>
          </p:nvSpPr>
          <p:spPr>
            <a:xfrm>
              <a:off x="3093152" y="2321761"/>
              <a:ext cx="261897" cy="26189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Oval 12"/>
            <p:cNvSpPr/>
            <p:nvPr/>
          </p:nvSpPr>
          <p:spPr>
            <a:xfrm>
              <a:off x="2831255" y="2796517"/>
              <a:ext cx="261897" cy="26189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6" name="Straight Arrow Connector 25"/>
            <p:cNvCxnSpPr>
              <a:stCxn id="10" idx="3"/>
              <a:endCxn id="11" idx="0"/>
            </p:cNvCxnSpPr>
            <p:nvPr/>
          </p:nvCxnSpPr>
          <p:spPr>
            <a:xfrm flipH="1">
              <a:off x="2700307" y="2070549"/>
              <a:ext cx="169302" cy="2512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0" idx="5"/>
              <a:endCxn id="12" idx="0"/>
            </p:cNvCxnSpPr>
            <p:nvPr/>
          </p:nvCxnSpPr>
          <p:spPr>
            <a:xfrm>
              <a:off x="3054798" y="2070549"/>
              <a:ext cx="169303" cy="2512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1" idx="4"/>
              <a:endCxn id="13" idx="1"/>
            </p:cNvCxnSpPr>
            <p:nvPr/>
          </p:nvCxnSpPr>
          <p:spPr>
            <a:xfrm>
              <a:off x="2700307" y="2583658"/>
              <a:ext cx="169302" cy="2512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2" idx="4"/>
              <a:endCxn id="13" idx="7"/>
            </p:cNvCxnSpPr>
            <p:nvPr/>
          </p:nvCxnSpPr>
          <p:spPr>
            <a:xfrm flipH="1">
              <a:off x="3054798" y="2583658"/>
              <a:ext cx="169303" cy="2512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221" y="3542627"/>
              <a:ext cx="661736" cy="65005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7004" y="3542627"/>
              <a:ext cx="661736" cy="650059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80423" y="3055755"/>
              <a:ext cx="10345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Job DAG 1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78134" y="3055755"/>
              <a:ext cx="10377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Job DAG n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949362" y="2426721"/>
              <a:ext cx="223543" cy="51976"/>
              <a:chOff x="1688653" y="1913855"/>
              <a:chExt cx="235962" cy="5486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1688653" y="1913855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779202" y="1913855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1869751" y="1913855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2013708" y="3849237"/>
              <a:ext cx="223543" cy="51976"/>
              <a:chOff x="1688653" y="1913855"/>
              <a:chExt cx="235962" cy="54864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1688653" y="1913855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779202" y="1913855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869751" y="1913855"/>
                <a:ext cx="54864" cy="5486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1037834" y="4247844"/>
              <a:ext cx="872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Server 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379576" y="4251960"/>
              <a:ext cx="9316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Server m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828095" y="1439253"/>
              <a:ext cx="5384504" cy="326398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890903" y="1441074"/>
              <a:ext cx="2918629" cy="379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Scheduling Agent</a:t>
              </a:r>
            </a:p>
          </p:txBody>
        </p:sp>
        <p:grpSp>
          <p:nvGrpSpPr>
            <p:cNvPr id="149" name="Group 148"/>
            <p:cNvGrpSpPr/>
            <p:nvPr/>
          </p:nvGrpSpPr>
          <p:grpSpPr>
            <a:xfrm>
              <a:off x="4555086" y="2073065"/>
              <a:ext cx="1681458" cy="2304780"/>
              <a:chOff x="4112310" y="1314807"/>
              <a:chExt cx="1926299" cy="268605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9" name="Trapezoid 78"/>
              <p:cNvSpPr/>
              <p:nvPr/>
            </p:nvSpPr>
            <p:spPr>
              <a:xfrm rot="5400000">
                <a:off x="3732435" y="1694682"/>
                <a:ext cx="2686050" cy="1926299"/>
              </a:xfrm>
              <a:prstGeom prst="trapezoid">
                <a:avLst/>
              </a:prstGeom>
              <a:grp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p[</a:t>
                </a:r>
              </a:p>
            </p:txBody>
          </p:sp>
          <p:sp>
            <p:nvSpPr>
              <p:cNvPr id="147" name="TextBox 146"/>
              <p:cNvSpPr txBox="1"/>
              <p:nvPr/>
            </p:nvSpPr>
            <p:spPr>
              <a:xfrm>
                <a:off x="4212966" y="2093313"/>
                <a:ext cx="1732503" cy="107607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Policy </a:t>
                </a:r>
              </a:p>
              <a:p>
                <a:pPr algn="ctr"/>
                <a:r>
                  <a:rPr lang="en-US" dirty="0"/>
                  <a:t>Neural Network</a:t>
                </a:r>
              </a:p>
            </p:txBody>
          </p:sp>
        </p:grpSp>
        <p:sp>
          <p:nvSpPr>
            <p:cNvPr id="158" name="Rectangle 157"/>
            <p:cNvSpPr/>
            <p:nvPr/>
          </p:nvSpPr>
          <p:spPr>
            <a:xfrm>
              <a:off x="9512339" y="1884029"/>
              <a:ext cx="2300670" cy="259287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9518120" y="1877650"/>
              <a:ext cx="2023941" cy="379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Environment</a:t>
              </a:r>
            </a:p>
          </p:txBody>
        </p:sp>
        <p:cxnSp>
          <p:nvCxnSpPr>
            <p:cNvPr id="162" name="Straight Arrow Connector 161"/>
            <p:cNvCxnSpPr>
              <a:cxnSpLocks/>
            </p:cNvCxnSpPr>
            <p:nvPr/>
          </p:nvCxnSpPr>
          <p:spPr>
            <a:xfrm>
              <a:off x="9212599" y="3270785"/>
              <a:ext cx="323479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endCxn id="4" idx="2"/>
            </p:cNvCxnSpPr>
            <p:nvPr/>
          </p:nvCxnSpPr>
          <p:spPr>
            <a:xfrm flipV="1">
              <a:off x="2120929" y="4703234"/>
              <a:ext cx="0" cy="477078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>
              <a:cxnSpLocks/>
            </p:cNvCxnSpPr>
            <p:nvPr/>
          </p:nvCxnSpPr>
          <p:spPr>
            <a:xfrm flipH="1">
              <a:off x="2105888" y="5180313"/>
              <a:ext cx="8556786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/>
            <p:cNvCxnSpPr>
              <a:cxnSpLocks/>
              <a:stCxn id="158" idx="2"/>
            </p:cNvCxnSpPr>
            <p:nvPr/>
          </p:nvCxnSpPr>
          <p:spPr>
            <a:xfrm>
              <a:off x="10662674" y="4476900"/>
              <a:ext cx="0" cy="703412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29B1E8-34C8-E04F-9C58-E0FB78AA5474}"/>
                </a:ext>
              </a:extLst>
            </p:cNvPr>
            <p:cNvGrpSpPr/>
            <p:nvPr/>
          </p:nvGrpSpPr>
          <p:grpSpPr>
            <a:xfrm>
              <a:off x="6438890" y="952690"/>
              <a:ext cx="4307192" cy="931340"/>
              <a:chOff x="6384627" y="898358"/>
              <a:chExt cx="4546486" cy="983082"/>
            </a:xfrm>
          </p:grpSpPr>
          <p:cxnSp>
            <p:nvCxnSpPr>
              <p:cNvPr id="179" name="Straight Arrow Connector 178"/>
              <p:cNvCxnSpPr>
                <a:stCxn id="176" idx="0"/>
              </p:cNvCxnSpPr>
              <p:nvPr/>
            </p:nvCxnSpPr>
            <p:spPr>
              <a:xfrm flipV="1">
                <a:off x="10279970" y="898358"/>
                <a:ext cx="0" cy="532357"/>
              </a:xfrm>
              <a:prstGeom prst="straightConnector1">
                <a:avLst/>
              </a:prstGeom>
              <a:ln w="25400" cmpd="sng">
                <a:solidFill>
                  <a:srgbClr val="000000"/>
                </a:solidFill>
                <a:headEnd type="none"/>
                <a:tailEnd type="none" w="med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>
                <a:cxnSpLocks/>
              </p:cNvCxnSpPr>
              <p:nvPr/>
            </p:nvCxnSpPr>
            <p:spPr>
              <a:xfrm flipH="1">
                <a:off x="6384627" y="898358"/>
                <a:ext cx="14735" cy="532357"/>
              </a:xfrm>
              <a:prstGeom prst="straightConnector1">
                <a:avLst/>
              </a:prstGeom>
              <a:ln w="25400" cmpd="sng">
                <a:solidFill>
                  <a:srgbClr val="000000"/>
                </a:solidFill>
                <a:headEnd type="none"/>
                <a:tailEnd type="triangl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2BB4D103-0E84-774E-8B0A-2CC298728483}"/>
                  </a:ext>
                </a:extLst>
              </p:cNvPr>
              <p:cNvGrpSpPr/>
              <p:nvPr/>
            </p:nvGrpSpPr>
            <p:grpSpPr>
              <a:xfrm>
                <a:off x="6388896" y="898358"/>
                <a:ext cx="4542217" cy="983082"/>
                <a:chOff x="6388896" y="898358"/>
                <a:chExt cx="4542217" cy="983082"/>
              </a:xfrm>
            </p:grpSpPr>
            <p:sp>
              <p:nvSpPr>
                <p:cNvPr id="176" name="Rectangle 175"/>
                <p:cNvSpPr/>
                <p:nvPr/>
              </p:nvSpPr>
              <p:spPr>
                <a:xfrm>
                  <a:off x="9628827" y="1430715"/>
                  <a:ext cx="1302286" cy="450725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Objective</a:t>
                  </a:r>
                </a:p>
              </p:txBody>
            </p:sp>
            <p:cxnSp>
              <p:nvCxnSpPr>
                <p:cNvPr id="182" name="Straight Arrow Connector 181"/>
                <p:cNvCxnSpPr/>
                <p:nvPr/>
              </p:nvCxnSpPr>
              <p:spPr>
                <a:xfrm flipH="1">
                  <a:off x="6388896" y="898358"/>
                  <a:ext cx="3895344" cy="0"/>
                </a:xfrm>
                <a:prstGeom prst="straightConnector1">
                  <a:avLst/>
                </a:prstGeom>
                <a:ln w="25400" cmpd="sng">
                  <a:solidFill>
                    <a:srgbClr val="000000"/>
                  </a:solidFill>
                  <a:headEnd type="none"/>
                  <a:tailEnd type="none" w="med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TextBox 195"/>
                <p:cNvSpPr txBox="1"/>
                <p:nvPr/>
              </p:nvSpPr>
              <p:spPr>
                <a:xfrm>
                  <a:off x="6441529" y="947146"/>
                  <a:ext cx="209532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Reward</a:t>
                  </a:r>
                </a:p>
              </p:txBody>
            </p:sp>
          </p:grpSp>
        </p:grpSp>
        <p:sp>
          <p:nvSpPr>
            <p:cNvPr id="197" name="TextBox 196"/>
            <p:cNvSpPr txBox="1"/>
            <p:nvPr/>
          </p:nvSpPr>
          <p:spPr>
            <a:xfrm>
              <a:off x="3929194" y="4761060"/>
              <a:ext cx="5496417" cy="408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Observation of jobs and cluster status</a:t>
              </a:r>
            </a:p>
          </p:txBody>
        </p:sp>
        <p:cxnSp>
          <p:nvCxnSpPr>
            <p:cNvPr id="198" name="Straight Arrow Connector 197"/>
            <p:cNvCxnSpPr>
              <a:cxnSpLocks/>
              <a:endCxn id="79" idx="2"/>
            </p:cNvCxnSpPr>
            <p:nvPr/>
          </p:nvCxnSpPr>
          <p:spPr>
            <a:xfrm flipV="1">
              <a:off x="3508131" y="3225455"/>
              <a:ext cx="1046955" cy="105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2236686" y="1847004"/>
              <a:ext cx="261897" cy="261897"/>
            </a:xfrm>
            <a:prstGeom prst="ellipse">
              <a:avLst/>
            </a:prstGeom>
            <a:solidFill>
              <a:srgbClr val="009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78" name="Straight Arrow Connector 77"/>
            <p:cNvCxnSpPr>
              <a:stCxn id="76" idx="5"/>
            </p:cNvCxnSpPr>
            <p:nvPr/>
          </p:nvCxnSpPr>
          <p:spPr>
            <a:xfrm>
              <a:off x="2460229" y="2070547"/>
              <a:ext cx="162372" cy="2621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769FFB31-84F1-9045-89A4-810BBD460412}"/>
                </a:ext>
              </a:extLst>
            </p:cNvPr>
            <p:cNvCxnSpPr>
              <a:cxnSpLocks/>
              <a:stCxn id="79" idx="0"/>
            </p:cNvCxnSpPr>
            <p:nvPr/>
          </p:nvCxnSpPr>
          <p:spPr>
            <a:xfrm>
              <a:off x="6236543" y="3225455"/>
              <a:ext cx="726991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F069977-C685-7947-A100-1AD3B941D959}"/>
                </a:ext>
              </a:extLst>
            </p:cNvPr>
            <p:cNvSpPr txBox="1"/>
            <p:nvPr/>
          </p:nvSpPr>
          <p:spPr>
            <a:xfrm>
              <a:off x="6246036" y="2850664"/>
              <a:ext cx="788474" cy="37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action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17D8569-5E99-BE49-ABB5-9C634393EC35}"/>
                </a:ext>
              </a:extLst>
            </p:cNvPr>
            <p:cNvSpPr/>
            <p:nvPr/>
          </p:nvSpPr>
          <p:spPr>
            <a:xfrm>
              <a:off x="6951171" y="3158447"/>
              <a:ext cx="131203" cy="15130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C3D3F535-D134-4549-A258-301EA1E09556}"/>
                </a:ext>
              </a:extLst>
            </p:cNvPr>
            <p:cNvCxnSpPr>
              <a:cxnSpLocks/>
              <a:stCxn id="19" idx="7"/>
            </p:cNvCxnSpPr>
            <p:nvPr/>
          </p:nvCxnSpPr>
          <p:spPr>
            <a:xfrm flipV="1">
              <a:off x="7063159" y="2637773"/>
              <a:ext cx="923075" cy="542832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F9D1A478-F3C4-0E4A-B442-AE307EF7C576}"/>
                </a:ext>
              </a:extLst>
            </p:cNvPr>
            <p:cNvCxnSpPr>
              <a:cxnSpLocks/>
              <a:stCxn id="19" idx="5"/>
            </p:cNvCxnSpPr>
            <p:nvPr/>
          </p:nvCxnSpPr>
          <p:spPr>
            <a:xfrm>
              <a:off x="7063159" y="3287594"/>
              <a:ext cx="923075" cy="681756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FA3335D-2C4F-D146-A332-A374BA9A461D}"/>
                </a:ext>
              </a:extLst>
            </p:cNvPr>
            <p:cNvSpPr txBox="1"/>
            <p:nvPr/>
          </p:nvSpPr>
          <p:spPr>
            <a:xfrm>
              <a:off x="6728018" y="2265261"/>
              <a:ext cx="1140171" cy="6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Runnable Node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BEE3ACF-0097-C742-B4AE-64CB80D8BF1C}"/>
                </a:ext>
              </a:extLst>
            </p:cNvPr>
            <p:cNvSpPr txBox="1"/>
            <p:nvPr/>
          </p:nvSpPr>
          <p:spPr>
            <a:xfrm>
              <a:off x="6602910" y="3567448"/>
              <a:ext cx="1140171" cy="67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# of machines</a:t>
              </a: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1019B17-6085-B148-A095-F9DD9C7E61FA}"/>
                </a:ext>
              </a:extLst>
            </p:cNvPr>
            <p:cNvSpPr/>
            <p:nvPr/>
          </p:nvSpPr>
          <p:spPr>
            <a:xfrm>
              <a:off x="8675738" y="2502125"/>
              <a:ext cx="261897" cy="261897"/>
            </a:xfrm>
            <a:prstGeom prst="ellipse">
              <a:avLst/>
            </a:prstGeom>
            <a:solidFill>
              <a:srgbClr val="76D6FF">
                <a:alpha val="20000"/>
              </a:srgbClr>
            </a:solidFill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2E068E-D7E2-FE44-B8C0-BB28DEC351CD}"/>
                </a:ext>
              </a:extLst>
            </p:cNvPr>
            <p:cNvGrpSpPr/>
            <p:nvPr/>
          </p:nvGrpSpPr>
          <p:grpSpPr>
            <a:xfrm>
              <a:off x="7898023" y="2049868"/>
              <a:ext cx="987414" cy="1211410"/>
              <a:chOff x="7841700" y="2032742"/>
              <a:chExt cx="1042272" cy="1278712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099250-DE9B-7D42-99A0-467137C7A47A}"/>
                  </a:ext>
                </a:extLst>
              </p:cNvPr>
              <p:cNvSpPr/>
              <p:nvPr/>
            </p:nvSpPr>
            <p:spPr>
              <a:xfrm>
                <a:off x="8469301" y="2032745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76124B7-868B-044C-8211-D3156C9DEE34}"/>
                  </a:ext>
                </a:extLst>
              </p:cNvPr>
              <p:cNvSpPr/>
              <p:nvPr/>
            </p:nvSpPr>
            <p:spPr>
              <a:xfrm>
                <a:off x="8192854" y="2533875"/>
                <a:ext cx="276447" cy="276447"/>
              </a:xfrm>
              <a:prstGeom prst="ellipse">
                <a:avLst/>
              </a:prstGeom>
              <a:solidFill>
                <a:srgbClr val="76D6FF">
                  <a:alpha val="20000"/>
                </a:srgbClr>
              </a:solidFill>
              <a:ln w="25400">
                <a:solidFill>
                  <a:schemeClr val="tx1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EBE189AE-DC9E-2549-90DA-B6D2056A7E6B}"/>
                  </a:ext>
                </a:extLst>
              </p:cNvPr>
              <p:cNvSpPr/>
              <p:nvPr/>
            </p:nvSpPr>
            <p:spPr>
              <a:xfrm>
                <a:off x="8469301" y="3035007"/>
                <a:ext cx="276447" cy="276447"/>
              </a:xfrm>
              <a:prstGeom prst="ellipse">
                <a:avLst/>
              </a:prstGeom>
              <a:solidFill>
                <a:srgbClr val="76D6FF">
                  <a:alpha val="20000"/>
                </a:srgbClr>
              </a:solidFill>
              <a:ln w="25400">
                <a:solidFill>
                  <a:schemeClr val="tx1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FF8953A1-45B4-814A-A419-DB184C4EB067}"/>
                  </a:ext>
                </a:extLst>
              </p:cNvPr>
              <p:cNvCxnSpPr>
                <a:stCxn id="106" idx="3"/>
                <a:endCxn id="107" idx="0"/>
              </p:cNvCxnSpPr>
              <p:nvPr/>
            </p:nvCxnSpPr>
            <p:spPr>
              <a:xfrm flipH="1">
                <a:off x="8331078" y="2268707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>
                    <a:alpha val="1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DE99E56F-8B9A-524A-9727-2D227AACD98D}"/>
                  </a:ext>
                </a:extLst>
              </p:cNvPr>
              <p:cNvCxnSpPr>
                <a:stCxn id="106" idx="5"/>
                <a:endCxn id="108" idx="0"/>
              </p:cNvCxnSpPr>
              <p:nvPr/>
            </p:nvCxnSpPr>
            <p:spPr>
              <a:xfrm>
                <a:off x="8705263" y="2268707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>
                    <a:alpha val="1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16C43CDD-7807-A449-B6A4-640AC5ABA879}"/>
                  </a:ext>
                </a:extLst>
              </p:cNvPr>
              <p:cNvCxnSpPr>
                <a:stCxn id="107" idx="4"/>
                <a:endCxn id="109" idx="1"/>
              </p:cNvCxnSpPr>
              <p:nvPr/>
            </p:nvCxnSpPr>
            <p:spPr>
              <a:xfrm>
                <a:off x="8331078" y="2810322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>
                    <a:alpha val="1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D2B887DB-83EC-D344-835B-4E51F2225F23}"/>
                  </a:ext>
                </a:extLst>
              </p:cNvPr>
              <p:cNvCxnSpPr>
                <a:stCxn id="108" idx="4"/>
                <a:endCxn id="109" idx="7"/>
              </p:cNvCxnSpPr>
              <p:nvPr/>
            </p:nvCxnSpPr>
            <p:spPr>
              <a:xfrm flipH="1">
                <a:off x="8705263" y="2810322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>
                    <a:alpha val="1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66170A4A-503E-4C4A-B373-80684C5BE9EB}"/>
                  </a:ext>
                </a:extLst>
              </p:cNvPr>
              <p:cNvSpPr/>
              <p:nvPr/>
            </p:nvSpPr>
            <p:spPr>
              <a:xfrm>
                <a:off x="7841700" y="2032742"/>
                <a:ext cx="276447" cy="276447"/>
              </a:xfrm>
              <a:prstGeom prst="ellipse">
                <a:avLst/>
              </a:prstGeom>
              <a:solidFill>
                <a:srgbClr val="76D6FF">
                  <a:alpha val="20000"/>
                </a:srgbClr>
              </a:solidFill>
              <a:ln w="25400">
                <a:solidFill>
                  <a:schemeClr val="tx1">
                    <a:alpha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C651C58F-73BD-AE4D-8EE4-F93AC466C5EE}"/>
                  </a:ext>
                </a:extLst>
              </p:cNvPr>
              <p:cNvCxnSpPr>
                <a:stCxn id="114" idx="5"/>
              </p:cNvCxnSpPr>
              <p:nvPr/>
            </p:nvCxnSpPr>
            <p:spPr>
              <a:xfrm>
                <a:off x="8077662" y="2268704"/>
                <a:ext cx="171393" cy="276699"/>
              </a:xfrm>
              <a:prstGeom prst="straightConnector1">
                <a:avLst/>
              </a:prstGeom>
              <a:ln w="25400">
                <a:solidFill>
                  <a:schemeClr val="tx1">
                    <a:alpha val="1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C411CA-93DE-CD4C-B80F-6714FCD1698F}"/>
                </a:ext>
              </a:extLst>
            </p:cNvPr>
            <p:cNvSpPr txBox="1"/>
            <p:nvPr/>
          </p:nvSpPr>
          <p:spPr>
            <a:xfrm>
              <a:off x="8243708" y="3840778"/>
              <a:ext cx="398710" cy="37905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 8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70E6A9-6991-DB4F-89AB-97780957BDE4}"/>
                </a:ext>
              </a:extLst>
            </p:cNvPr>
            <p:cNvSpPr txBox="1"/>
            <p:nvPr/>
          </p:nvSpPr>
          <p:spPr>
            <a:xfrm>
              <a:off x="9524005" y="2672868"/>
              <a:ext cx="22579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Data Analytics System</a:t>
              </a:r>
            </a:p>
            <a:p>
              <a:pPr algn="ctr"/>
              <a:r>
                <a:rPr lang="en-US" dirty="0"/>
                <a:t>(e.g., Spark, Hadoop, </a:t>
              </a:r>
              <a:r>
                <a:rPr lang="en-US" dirty="0" err="1"/>
                <a:t>Tez</a:t>
              </a:r>
              <a:r>
                <a:rPr lang="en-US" dirty="0"/>
                <a:t>, Druid, Scope, …) 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1D635EB8-DE61-1C47-936D-A0E493484ED9}"/>
              </a:ext>
            </a:extLst>
          </p:cNvPr>
          <p:cNvSpPr txBox="1"/>
          <p:nvPr/>
        </p:nvSpPr>
        <p:spPr>
          <a:xfrm>
            <a:off x="748146" y="4129811"/>
            <a:ext cx="1116148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Challenges and Ideas:</a:t>
            </a:r>
          </a:p>
          <a:p>
            <a:endParaRPr lang="en-US" sz="1600" dirty="0"/>
          </a:p>
          <a:p>
            <a:r>
              <a:rPr lang="en-US" sz="2800" dirty="0"/>
              <a:t>1. Huge state and action space                                                                                </a:t>
            </a:r>
            <a:r>
              <a:rPr lang="en-US" sz="2800" dirty="0">
                <a:solidFill>
                  <a:srgbClr val="1D00FF"/>
                </a:solidFill>
              </a:rPr>
              <a:t>→ Compact encoding of scheduling policy</a:t>
            </a:r>
          </a:p>
          <a:p>
            <a:endParaRPr lang="en-US" sz="800" dirty="0"/>
          </a:p>
          <a:p>
            <a:r>
              <a:rPr lang="en-US" sz="2800" dirty="0"/>
              <a:t>2. Training for online, stochastic job arrivals                                                                       </a:t>
            </a:r>
            <a:r>
              <a:rPr lang="en-US" sz="2800" dirty="0">
                <a:solidFill>
                  <a:srgbClr val="1D00FF"/>
                </a:solidFill>
              </a:rPr>
              <a:t>→ New learning techniques for RL in “input-driven” systems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469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21"/>
    </mc:Choice>
    <mc:Fallback xmlns="">
      <p:transition spd="slow" advTm="111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3.95833E-6 -0.1199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02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Decima Agent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5189" y="1988427"/>
            <a:ext cx="2207379" cy="3543267"/>
            <a:chOff x="1727300" y="2047852"/>
            <a:chExt cx="2207378" cy="3543267"/>
          </a:xfrm>
        </p:grpSpPr>
        <p:grpSp>
          <p:nvGrpSpPr>
            <p:cNvPr id="6" name="Group 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733599" y="2496797"/>
              <a:ext cx="1594476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7300" y="4721007"/>
              <a:ext cx="1635524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2349260" y="3867433"/>
            <a:ext cx="44916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i="1" dirty="0">
                <a:solidFill>
                  <a:srgbClr val="0370C0"/>
                </a:solidFill>
              </a:rPr>
              <a:t>x</a:t>
            </a:r>
            <a:r>
              <a:rPr lang="en-US" sz="2667" b="1" i="1" baseline="-25000" dirty="0">
                <a:solidFill>
                  <a:srgbClr val="0370C0"/>
                </a:solidFill>
              </a:rPr>
              <a:t>v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96646" y="2301962"/>
            <a:ext cx="3857671" cy="271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/>
              <a:t>Node features: </a:t>
            </a:r>
          </a:p>
          <a:p>
            <a:pPr marL="213355" indent="-213355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# of tasks  </a:t>
            </a:r>
          </a:p>
          <a:p>
            <a:pPr marL="213355" indent="-213355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avg. task duration </a:t>
            </a:r>
          </a:p>
          <a:p>
            <a:pPr marL="213355" indent="-213355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# of executors currently assigned to the node</a:t>
            </a:r>
          </a:p>
          <a:p>
            <a:pPr marL="213355" indent="-213355">
              <a:buFont typeface="Arial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are free executors local to this job?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233018" y="1585180"/>
            <a:ext cx="4650396" cy="4919618"/>
            <a:chOff x="5424763" y="1188884"/>
            <a:chExt cx="3487797" cy="3689714"/>
          </a:xfrm>
        </p:grpSpPr>
        <p:grpSp>
          <p:nvGrpSpPr>
            <p:cNvPr id="42" name="Group 41"/>
            <p:cNvGrpSpPr/>
            <p:nvPr/>
          </p:nvGrpSpPr>
          <p:grpSpPr>
            <a:xfrm>
              <a:off x="5438518" y="1188884"/>
              <a:ext cx="1635695" cy="2598358"/>
              <a:chOff x="7233017" y="2450067"/>
              <a:chExt cx="2180927" cy="3464474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017" y="2450067"/>
                <a:ext cx="698500" cy="68617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017" y="3368825"/>
                <a:ext cx="698500" cy="686174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44729" y="5228367"/>
                <a:ext cx="698500" cy="686174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8049233" y="2608688"/>
                <a:ext cx="1352999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Executor 1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8049233" y="3475042"/>
                <a:ext cx="1352999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Executor 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060945" y="5386787"/>
                <a:ext cx="1352999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/>
                  <a:t>Executor 4</a:t>
                </a:r>
                <a:endParaRPr lang="en-US" sz="2133" dirty="0"/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3018" y="4287584"/>
                <a:ext cx="698500" cy="686174"/>
              </a:xfrm>
              <a:prstGeom prst="rect">
                <a:avLst/>
              </a:prstGeom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8049233" y="4393804"/>
                <a:ext cx="1352999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/>
                  <a:t>Executor 3</a:t>
                </a:r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4763" y="4363968"/>
              <a:ext cx="523875" cy="514630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5709239" y="3972533"/>
              <a:ext cx="48006" cy="220191"/>
              <a:chOff x="2654376" y="3144385"/>
              <a:chExt cx="64008" cy="293588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6036925" y="4482783"/>
              <a:ext cx="1074862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m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202912" y="2531550"/>
              <a:ext cx="1709648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Set of identical </a:t>
              </a:r>
            </a:p>
            <a:p>
              <a:pPr algn="ctr"/>
              <a:r>
                <a:rPr lang="en-US" sz="2400" dirty="0"/>
                <a:t>free executors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0" y="5453869"/>
            <a:ext cx="12192000" cy="1416303"/>
          </a:xfrm>
          <a:prstGeom prst="rect">
            <a:avLst/>
          </a:prstGeom>
          <a:solidFill>
            <a:srgbClr val="CB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How to encode scheduling decisions as actions?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03883" y="1327289"/>
            <a:ext cx="2279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Scheduling Events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20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9"/>
    </mc:Choice>
    <mc:Fallback xmlns="">
      <p:transition spd="slow" advTm="11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1" grpId="0" animBg="1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67" b="1" dirty="0"/>
              <a:t>Option 1: Assign all Executors in 1 Action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1256" y="5923746"/>
            <a:ext cx="4875244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Problem: huge </a:t>
            </a:r>
            <a:r>
              <a:rPr lang="en-US" sz="3200" b="1"/>
              <a:t>action space</a:t>
            </a:r>
            <a:endParaRPr lang="en-US" sz="3200" b="1" dirty="0"/>
          </a:p>
        </p:txBody>
      </p:sp>
      <p:grpSp>
        <p:nvGrpSpPr>
          <p:cNvPr id="45" name="Group 44"/>
          <p:cNvGrpSpPr/>
          <p:nvPr/>
        </p:nvGrpSpPr>
        <p:grpSpPr>
          <a:xfrm>
            <a:off x="1620620" y="1988427"/>
            <a:ext cx="2207379" cy="3543267"/>
            <a:chOff x="1727300" y="2047852"/>
            <a:chExt cx="2207378" cy="3543267"/>
          </a:xfrm>
        </p:grpSpPr>
        <p:grpSp>
          <p:nvGrpSpPr>
            <p:cNvPr id="46" name="Group 4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107" name="Straight Arrow Connector 106"/>
              <p:cNvCxnSpPr>
                <a:stCxn id="120" idx="4"/>
              </p:cNvCxnSpPr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1733599" y="2496797"/>
              <a:ext cx="1594476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27300" y="4721007"/>
              <a:ext cx="1635524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7251358" y="1585179"/>
            <a:ext cx="2180927" cy="3464478"/>
            <a:chOff x="7233017" y="2450067"/>
            <a:chExt cx="2180927" cy="346447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29" y="5228367"/>
              <a:ext cx="698500" cy="686174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8049233" y="2608688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049233" y="3475042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060945" y="5386787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/>
                <a:t>Executor 4</a:t>
              </a:r>
              <a:endParaRPr lang="en-US" sz="2133" dirty="0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8049233" y="4393804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3</a:t>
              </a:r>
            </a:p>
          </p:txBody>
        </p: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18" y="5818624"/>
            <a:ext cx="698500" cy="686173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7582268" y="5274295"/>
            <a:ext cx="64008" cy="293588"/>
            <a:chOff x="2654376" y="3144385"/>
            <a:chExt cx="64008" cy="293588"/>
          </a:xfrm>
        </p:grpSpPr>
        <p:sp>
          <p:nvSpPr>
            <p:cNvPr id="124" name="Oval 123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125" name="Oval 124"/>
            <p:cNvSpPr/>
            <p:nvPr/>
          </p:nvSpPr>
          <p:spPr>
            <a:xfrm>
              <a:off x="2654376" y="325748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126" name="Oval 125"/>
            <p:cNvSpPr/>
            <p:nvPr/>
          </p:nvSpPr>
          <p:spPr>
            <a:xfrm>
              <a:off x="2654376" y="337396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8049234" y="5977044"/>
            <a:ext cx="143314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Executor m</a:t>
            </a:r>
          </a:p>
        </p:txBody>
      </p:sp>
      <p:cxnSp>
        <p:nvCxnSpPr>
          <p:cNvPr id="130" name="Straight Arrow Connector 129"/>
          <p:cNvCxnSpPr>
            <a:stCxn id="64" idx="5"/>
            <a:endCxn id="120" idx="1"/>
          </p:cNvCxnSpPr>
          <p:nvPr/>
        </p:nvCxnSpPr>
        <p:spPr>
          <a:xfrm>
            <a:off x="3234618" y="2224388"/>
            <a:ext cx="4016741" cy="154139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endCxn id="116" idx="1"/>
          </p:cNvCxnSpPr>
          <p:nvPr/>
        </p:nvCxnSpPr>
        <p:spPr>
          <a:xfrm>
            <a:off x="3558907" y="4404638"/>
            <a:ext cx="3704163" cy="301932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endCxn id="114" idx="1"/>
          </p:cNvCxnSpPr>
          <p:nvPr/>
        </p:nvCxnSpPr>
        <p:spPr>
          <a:xfrm flipV="1">
            <a:off x="3827997" y="1928267"/>
            <a:ext cx="3423360" cy="17820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55" idx="6"/>
          </p:cNvCxnSpPr>
          <p:nvPr/>
        </p:nvCxnSpPr>
        <p:spPr>
          <a:xfrm flipV="1">
            <a:off x="3551551" y="2917661"/>
            <a:ext cx="3681467" cy="14735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55" idx="6"/>
          </p:cNvCxnSpPr>
          <p:nvPr/>
        </p:nvCxnSpPr>
        <p:spPr>
          <a:xfrm>
            <a:off x="3551552" y="4391208"/>
            <a:ext cx="3717345" cy="167940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Oval 134"/>
          <p:cNvSpPr/>
          <p:nvPr/>
        </p:nvSpPr>
        <p:spPr>
          <a:xfrm>
            <a:off x="7489727" y="1428534"/>
            <a:ext cx="276447" cy="27644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 dirty="0"/>
          </a:p>
        </p:txBody>
      </p:sp>
      <p:sp>
        <p:nvSpPr>
          <p:cNvPr id="136" name="Oval 135"/>
          <p:cNvSpPr/>
          <p:nvPr/>
        </p:nvSpPr>
        <p:spPr>
          <a:xfrm>
            <a:off x="7508053" y="3284473"/>
            <a:ext cx="276447" cy="27644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 dirty="0"/>
          </a:p>
        </p:txBody>
      </p:sp>
      <p:sp>
        <p:nvSpPr>
          <p:cNvPr id="137" name="Oval 136"/>
          <p:cNvSpPr/>
          <p:nvPr/>
        </p:nvSpPr>
        <p:spPr>
          <a:xfrm>
            <a:off x="7508701" y="2335725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138" name="Oval 137"/>
          <p:cNvSpPr/>
          <p:nvPr/>
        </p:nvSpPr>
        <p:spPr>
          <a:xfrm>
            <a:off x="7508053" y="4199021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139" name="Oval 138"/>
          <p:cNvSpPr/>
          <p:nvPr/>
        </p:nvSpPr>
        <p:spPr>
          <a:xfrm>
            <a:off x="7489727" y="5655273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3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98"/>
    </mc:Choice>
    <mc:Fallback xmlns="">
      <p:transition spd="slow" advTm="32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67" b="1" dirty="0"/>
              <a:t>Option 2: Assign 1 Executor per Action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80203" y="5909206"/>
            <a:ext cx="5589799" cy="58477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Problem: long action sequences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1620620" y="1988427"/>
            <a:ext cx="2207379" cy="3543267"/>
            <a:chOff x="1727300" y="2047852"/>
            <a:chExt cx="2207378" cy="3543267"/>
          </a:xfrm>
        </p:grpSpPr>
        <p:grpSp>
          <p:nvGrpSpPr>
            <p:cNvPr id="46" name="Group 4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107" name="Straight Arrow Connector 106"/>
              <p:cNvCxnSpPr>
                <a:stCxn id="120" idx="4"/>
              </p:cNvCxnSpPr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TextBox 47"/>
            <p:cNvSpPr txBox="1"/>
            <p:nvPr/>
          </p:nvSpPr>
          <p:spPr>
            <a:xfrm>
              <a:off x="1733599" y="2496797"/>
              <a:ext cx="1594476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27300" y="4721007"/>
              <a:ext cx="1635524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7251358" y="1585179"/>
            <a:ext cx="2180927" cy="3464478"/>
            <a:chOff x="7233017" y="2450067"/>
            <a:chExt cx="2180927" cy="3464474"/>
          </a:xfrm>
        </p:grpSpPr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29" y="5228367"/>
              <a:ext cx="698500" cy="686174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8049233" y="2608688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1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049233" y="3475042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2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060945" y="5386787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/>
                <a:t>Executor 4</a:t>
              </a:r>
              <a:endParaRPr lang="en-US" sz="2133" dirty="0"/>
            </a:p>
          </p:txBody>
        </p:sp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8049233" y="4393804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3</a:t>
              </a:r>
            </a:p>
          </p:txBody>
        </p:sp>
      </p:grpSp>
      <p:pic>
        <p:nvPicPr>
          <p:cNvPr id="122" name="Picture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18" y="5818624"/>
            <a:ext cx="698500" cy="686173"/>
          </a:xfrm>
          <a:prstGeom prst="rect">
            <a:avLst/>
          </a:prstGeom>
        </p:spPr>
      </p:pic>
      <p:grpSp>
        <p:nvGrpSpPr>
          <p:cNvPr id="123" name="Group 122"/>
          <p:cNvGrpSpPr/>
          <p:nvPr/>
        </p:nvGrpSpPr>
        <p:grpSpPr>
          <a:xfrm>
            <a:off x="7582268" y="5274295"/>
            <a:ext cx="64008" cy="293588"/>
            <a:chOff x="2654376" y="3144385"/>
            <a:chExt cx="64008" cy="293588"/>
          </a:xfrm>
        </p:grpSpPr>
        <p:sp>
          <p:nvSpPr>
            <p:cNvPr id="124" name="Oval 123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125" name="Oval 124"/>
            <p:cNvSpPr/>
            <p:nvPr/>
          </p:nvSpPr>
          <p:spPr>
            <a:xfrm>
              <a:off x="2654376" y="325748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126" name="Oval 125"/>
            <p:cNvSpPr/>
            <p:nvPr/>
          </p:nvSpPr>
          <p:spPr>
            <a:xfrm>
              <a:off x="2654376" y="337396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8049234" y="5977044"/>
            <a:ext cx="143314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Executor m</a:t>
            </a:r>
          </a:p>
        </p:txBody>
      </p:sp>
      <p:cxnSp>
        <p:nvCxnSpPr>
          <p:cNvPr id="130" name="Straight Arrow Connector 129"/>
          <p:cNvCxnSpPr>
            <a:stCxn id="64" idx="5"/>
            <a:endCxn id="120" idx="1"/>
          </p:cNvCxnSpPr>
          <p:nvPr/>
        </p:nvCxnSpPr>
        <p:spPr>
          <a:xfrm>
            <a:off x="3234618" y="2224388"/>
            <a:ext cx="4016741" cy="1541397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>
            <a:endCxn id="116" idx="1"/>
          </p:cNvCxnSpPr>
          <p:nvPr/>
        </p:nvCxnSpPr>
        <p:spPr>
          <a:xfrm>
            <a:off x="3558907" y="4404638"/>
            <a:ext cx="3704163" cy="301932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endCxn id="114" idx="1"/>
          </p:cNvCxnSpPr>
          <p:nvPr/>
        </p:nvCxnSpPr>
        <p:spPr>
          <a:xfrm flipV="1">
            <a:off x="3827997" y="1928267"/>
            <a:ext cx="3423360" cy="17820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55" idx="6"/>
          </p:cNvCxnSpPr>
          <p:nvPr/>
        </p:nvCxnSpPr>
        <p:spPr>
          <a:xfrm flipV="1">
            <a:off x="3551551" y="2917661"/>
            <a:ext cx="3681467" cy="147354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55" idx="6"/>
          </p:cNvCxnSpPr>
          <p:nvPr/>
        </p:nvCxnSpPr>
        <p:spPr>
          <a:xfrm>
            <a:off x="3551552" y="4391208"/>
            <a:ext cx="3717345" cy="167940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7489727" y="1428534"/>
            <a:ext cx="276447" cy="27644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 dirty="0"/>
          </a:p>
        </p:txBody>
      </p:sp>
      <p:sp>
        <p:nvSpPr>
          <p:cNvPr id="67" name="Oval 66"/>
          <p:cNvSpPr/>
          <p:nvPr/>
        </p:nvSpPr>
        <p:spPr>
          <a:xfrm>
            <a:off x="7508053" y="3284473"/>
            <a:ext cx="276447" cy="27644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 dirty="0"/>
          </a:p>
        </p:txBody>
      </p:sp>
      <p:sp>
        <p:nvSpPr>
          <p:cNvPr id="68" name="Oval 67"/>
          <p:cNvSpPr/>
          <p:nvPr/>
        </p:nvSpPr>
        <p:spPr>
          <a:xfrm>
            <a:off x="7508701" y="2335725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69" name="Oval 68"/>
          <p:cNvSpPr/>
          <p:nvPr/>
        </p:nvSpPr>
        <p:spPr>
          <a:xfrm>
            <a:off x="7508053" y="4199021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70" name="Oval 69"/>
          <p:cNvSpPr/>
          <p:nvPr/>
        </p:nvSpPr>
        <p:spPr>
          <a:xfrm>
            <a:off x="7489727" y="5655273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8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96"/>
    </mc:Choice>
    <mc:Fallback xmlns="">
      <p:transition spd="slow" advTm="7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4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7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267" b="1" dirty="0"/>
              <a:t>Decima: Assign Groups of Executors per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20620" y="1988427"/>
            <a:ext cx="2207379" cy="3543267"/>
            <a:chOff x="1727300" y="2047852"/>
            <a:chExt cx="2207378" cy="3543267"/>
          </a:xfrm>
        </p:grpSpPr>
        <p:grpSp>
          <p:nvGrpSpPr>
            <p:cNvPr id="6" name="Group 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733599" y="2496797"/>
              <a:ext cx="1594476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1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7300" y="4721007"/>
              <a:ext cx="1635524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488004" y="3676481"/>
              <a:ext cx="64008" cy="293588"/>
              <a:chOff x="2654376" y="3144385"/>
              <a:chExt cx="64008" cy="293588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7251358" y="1585179"/>
            <a:ext cx="2180927" cy="3464478"/>
            <a:chOff x="7233017" y="2450067"/>
            <a:chExt cx="2180927" cy="346447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29" y="5228367"/>
              <a:ext cx="698500" cy="6861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8049233" y="2608688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49233" y="3475042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60945" y="5386787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/>
                <a:t>Executor 4</a:t>
              </a:r>
              <a:endParaRPr lang="en-US" sz="2133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8049233" y="4393804"/>
              <a:ext cx="135299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/>
                <a:t>Executor 3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18" y="5818624"/>
            <a:ext cx="698500" cy="68617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582268" y="5274295"/>
            <a:ext cx="64008" cy="293588"/>
            <a:chOff x="2654376" y="3144385"/>
            <a:chExt cx="64008" cy="293588"/>
          </a:xfrm>
        </p:grpSpPr>
        <p:sp>
          <p:nvSpPr>
            <p:cNvPr id="40" name="Oval 39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41" name="Oval 40"/>
            <p:cNvSpPr/>
            <p:nvPr/>
          </p:nvSpPr>
          <p:spPr>
            <a:xfrm>
              <a:off x="2654376" y="325748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42" name="Oval 41"/>
            <p:cNvSpPr/>
            <p:nvPr/>
          </p:nvSpPr>
          <p:spPr>
            <a:xfrm>
              <a:off x="2654376" y="337396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8049234" y="5977044"/>
            <a:ext cx="143314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/>
              <a:t>Executor m</a:t>
            </a:r>
          </a:p>
        </p:txBody>
      </p:sp>
      <p:cxnSp>
        <p:nvCxnSpPr>
          <p:cNvPr id="47" name="Straight Arrow Connector 46"/>
          <p:cNvCxnSpPr>
            <a:stCxn id="14" idx="7"/>
          </p:cNvCxnSpPr>
          <p:nvPr/>
        </p:nvCxnSpPr>
        <p:spPr>
          <a:xfrm flipV="1">
            <a:off x="3511065" y="3681064"/>
            <a:ext cx="3414864" cy="61240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509713" y="1407514"/>
            <a:ext cx="276447" cy="27644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 dirty="0"/>
          </a:p>
        </p:txBody>
      </p:sp>
      <p:sp>
        <p:nvSpPr>
          <p:cNvPr id="50" name="Oval 49"/>
          <p:cNvSpPr/>
          <p:nvPr/>
        </p:nvSpPr>
        <p:spPr>
          <a:xfrm>
            <a:off x="7474095" y="5656123"/>
            <a:ext cx="276447" cy="276447"/>
          </a:xfrm>
          <a:prstGeom prst="ellipse">
            <a:avLst/>
          </a:prstGeom>
          <a:solidFill>
            <a:srgbClr val="FF93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 dirty="0"/>
          </a:p>
        </p:txBody>
      </p:sp>
      <p:sp>
        <p:nvSpPr>
          <p:cNvPr id="52" name="Oval 51"/>
          <p:cNvSpPr/>
          <p:nvPr/>
        </p:nvSpPr>
        <p:spPr>
          <a:xfrm>
            <a:off x="7500234" y="2330917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53" name="Oval 52"/>
          <p:cNvSpPr/>
          <p:nvPr/>
        </p:nvSpPr>
        <p:spPr>
          <a:xfrm>
            <a:off x="7503059" y="3255490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57" name="Oval 56"/>
          <p:cNvSpPr/>
          <p:nvPr/>
        </p:nvSpPr>
        <p:spPr>
          <a:xfrm>
            <a:off x="7509713" y="4194331"/>
            <a:ext cx="276447" cy="276447"/>
          </a:xfrm>
          <a:prstGeom prst="ellipse">
            <a:avLst/>
          </a:prstGeom>
          <a:solidFill>
            <a:srgbClr val="00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33"/>
          </a:p>
        </p:txBody>
      </p:sp>
      <p:sp>
        <p:nvSpPr>
          <p:cNvPr id="59" name="Rounded Rectangle 58"/>
          <p:cNvSpPr/>
          <p:nvPr/>
        </p:nvSpPr>
        <p:spPr>
          <a:xfrm>
            <a:off x="6925930" y="1276732"/>
            <a:ext cx="2710439" cy="537416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61" name="TextBox 60"/>
          <p:cNvSpPr txBox="1"/>
          <p:nvPr/>
        </p:nvSpPr>
        <p:spPr>
          <a:xfrm>
            <a:off x="4233072" y="3980322"/>
            <a:ext cx="190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Use 3 executors</a:t>
            </a:r>
          </a:p>
        </p:txBody>
      </p:sp>
      <p:cxnSp>
        <p:nvCxnSpPr>
          <p:cNvPr id="62" name="Straight Arrow Connector 61"/>
          <p:cNvCxnSpPr>
            <a:stCxn id="22" idx="6"/>
          </p:cNvCxnSpPr>
          <p:nvPr/>
        </p:nvCxnSpPr>
        <p:spPr>
          <a:xfrm>
            <a:off x="3827997" y="2126654"/>
            <a:ext cx="3097931" cy="1487455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584804" y="1887881"/>
            <a:ext cx="190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Use 1 executor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3257036" y="2206810"/>
            <a:ext cx="3650056" cy="1452093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613175" y="2810953"/>
            <a:ext cx="1907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Use 1 executor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202374" y="1366563"/>
            <a:ext cx="2232735" cy="91493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0" name="Rectangle 69"/>
          <p:cNvSpPr/>
          <p:nvPr/>
        </p:nvSpPr>
        <p:spPr>
          <a:xfrm>
            <a:off x="7121916" y="2296436"/>
            <a:ext cx="2254929" cy="278745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1" name="TextBox 70"/>
          <p:cNvSpPr txBox="1"/>
          <p:nvPr/>
        </p:nvSpPr>
        <p:spPr>
          <a:xfrm>
            <a:off x="555220" y="5869547"/>
            <a:ext cx="5742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Action = (node</a:t>
            </a:r>
            <a:r>
              <a:rPr lang="en-US" sz="3200" b="1"/>
              <a:t>, parallelism limit</a:t>
            </a:r>
            <a:r>
              <a:rPr lang="en-US" sz="3200" b="1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3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21"/>
    </mc:Choice>
    <mc:Fallback xmlns="">
      <p:transition spd="slow" advTm="6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2" grpId="0" animBg="1"/>
      <p:bldP spid="53" grpId="0" animBg="1"/>
      <p:bldP spid="57" grpId="0" animBg="1"/>
      <p:bldP spid="59" grpId="0" animBg="1"/>
      <p:bldP spid="61" grpId="0"/>
      <p:bldP spid="61" grpId="1"/>
      <p:bldP spid="65" grpId="0"/>
      <p:bldP spid="65" grpId="1"/>
      <p:bldP spid="68" grpId="0"/>
      <p:bldP spid="69" grpId="0" animBg="1"/>
      <p:bldP spid="70" grpId="0" animBg="1"/>
      <p:bldP spid="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14025" y="1925539"/>
            <a:ext cx="2207379" cy="3543267"/>
            <a:chOff x="1727300" y="2047852"/>
            <a:chExt cx="2207378" cy="3543267"/>
          </a:xfrm>
        </p:grpSpPr>
        <p:grpSp>
          <p:nvGrpSpPr>
            <p:cNvPr id="6" name="Group 5"/>
            <p:cNvGrpSpPr/>
            <p:nvPr/>
          </p:nvGrpSpPr>
          <p:grpSpPr>
            <a:xfrm>
              <a:off x="3105336" y="2047852"/>
              <a:ext cx="829341" cy="1278716"/>
              <a:chOff x="3105337" y="2185792"/>
              <a:chExt cx="829341" cy="1278716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658231" y="2185795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105337" y="218579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381784" y="2686925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381785" y="3188061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H="1">
                <a:off x="3617746" y="246224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3243561" y="2462239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3520007" y="2971184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105337" y="4312410"/>
              <a:ext cx="829341" cy="1278709"/>
              <a:chOff x="3105337" y="4312410"/>
              <a:chExt cx="829341" cy="127870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381784" y="4312410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3105337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658231" y="4813540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381784" y="5314672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3243561" y="4548372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617746" y="4548372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243561" y="5089987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3617746" y="5089987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1733600" y="2294666"/>
              <a:ext cx="1310501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33" dirty="0"/>
                <a:t>Job DAG 1</a:t>
              </a:r>
            </a:p>
            <a:p>
              <a:pPr algn="ctr"/>
              <a:r>
                <a:rPr lang="en-US" sz="2133" i="1" dirty="0"/>
                <a:t>G</a:t>
              </a:r>
              <a:r>
                <a:rPr lang="en-US" sz="2133" baseline="-25000" dirty="0"/>
                <a:t>1</a:t>
              </a:r>
              <a:endParaRPr lang="en-US" sz="2133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7300" y="4721007"/>
              <a:ext cx="1635524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dirty="0"/>
                <a:t>Job DAG 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488002" y="3644644"/>
              <a:ext cx="64010" cy="356071"/>
              <a:chOff x="2654374" y="3112548"/>
              <a:chExt cx="64010" cy="35607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2654376" y="3112548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654374" y="3404611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133"/>
              </a:p>
            </p:txBody>
          </p:sp>
        </p:grp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09160A19-AD90-D44D-878A-4AB9363CC6BA}"/>
              </a:ext>
            </a:extLst>
          </p:cNvPr>
          <p:cNvSpPr/>
          <p:nvPr/>
        </p:nvSpPr>
        <p:spPr>
          <a:xfrm rot="10800000">
            <a:off x="1870357" y="1952031"/>
            <a:ext cx="385156" cy="3499103"/>
          </a:xfrm>
          <a:prstGeom prst="rightBrace">
            <a:avLst>
              <a:gd name="adj1" fmla="val 3365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7ABF7F-D405-DD47-954E-3B3A2CECED5B}"/>
              </a:ext>
            </a:extLst>
          </p:cNvPr>
          <p:cNvSpPr txBox="1"/>
          <p:nvPr/>
        </p:nvSpPr>
        <p:spPr>
          <a:xfrm>
            <a:off x="454142" y="3052936"/>
            <a:ext cx="1463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Arbitrary number of jobs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EFB3318-2ADC-644B-A113-7E57D9A5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02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Policy Representation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12DF88-0F41-FC44-A589-E965FED08509}"/>
              </a:ext>
            </a:extLst>
          </p:cNvPr>
          <p:cNvSpPr txBox="1"/>
          <p:nvPr/>
        </p:nvSpPr>
        <p:spPr>
          <a:xfrm>
            <a:off x="2420325" y="4943458"/>
            <a:ext cx="131050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i="1" dirty="0" err="1"/>
              <a:t>G</a:t>
            </a:r>
            <a:r>
              <a:rPr lang="en-US" sz="2133" baseline="-25000" dirty="0" err="1"/>
              <a:t>n</a:t>
            </a:r>
            <a:endParaRPr lang="en-US" sz="2133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9194431-5867-AB48-9790-2BE975AA63EB}"/>
              </a:ext>
            </a:extLst>
          </p:cNvPr>
          <p:cNvCxnSpPr>
            <a:cxnSpLocks/>
          </p:cNvCxnSpPr>
          <p:nvPr/>
        </p:nvCxnSpPr>
        <p:spPr>
          <a:xfrm>
            <a:off x="5236143" y="3667263"/>
            <a:ext cx="1193533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0220343-FAF7-0344-8F93-6C9FA1063B42}"/>
                  </a:ext>
                </a:extLst>
              </p:cNvPr>
              <p:cNvSpPr txBox="1"/>
              <p:nvPr/>
            </p:nvSpPr>
            <p:spPr>
              <a:xfrm>
                <a:off x="6904022" y="3226104"/>
                <a:ext cx="3497981" cy="6564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533" dirty="0"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𝜋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{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,…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</a:rPr>
                                <m:t>n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},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𝑎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charset="0"/>
                            </a:rPr>
                            <m:t>;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467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0220343-FAF7-0344-8F93-6C9FA1063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4022" y="3226104"/>
                <a:ext cx="3497981" cy="656462"/>
              </a:xfrm>
              <a:prstGeom prst="rect">
                <a:avLst/>
              </a:prstGeom>
              <a:blipFill>
                <a:blip r:embed="rId4"/>
                <a:stretch>
                  <a:fillRect l="-3261" r="-2899" b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E4FDEA6C-8DC5-5048-AB1B-B8D42E6CBC94}"/>
              </a:ext>
            </a:extLst>
          </p:cNvPr>
          <p:cNvGrpSpPr/>
          <p:nvPr/>
        </p:nvGrpSpPr>
        <p:grpSpPr>
          <a:xfrm>
            <a:off x="6978316" y="2126072"/>
            <a:ext cx="3031958" cy="1127266"/>
            <a:chOff x="1796799" y="3345812"/>
            <a:chExt cx="2375026" cy="104656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1DC3E6-F3F8-D949-B3B1-679F9E151CA6}"/>
                </a:ext>
              </a:extLst>
            </p:cNvPr>
            <p:cNvSpPr/>
            <p:nvPr/>
          </p:nvSpPr>
          <p:spPr>
            <a:xfrm>
              <a:off x="1796799" y="3345812"/>
              <a:ext cx="2375026" cy="542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00" dirty="0">
                  <a:ea typeface="Cambria Math" charset="0"/>
                  <a:cs typeface="Cambria Math" charset="0"/>
                </a:rPr>
                <a:t>policy parameters</a:t>
              </a:r>
              <a:endParaRPr lang="en-US" sz="3200" dirty="0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20127F4-CA34-8745-BF75-C2031226FDDE}"/>
                </a:ext>
              </a:extLst>
            </p:cNvPr>
            <p:cNvCxnSpPr>
              <a:cxnSpLocks/>
            </p:cNvCxnSpPr>
            <p:nvPr/>
          </p:nvCxnSpPr>
          <p:spPr>
            <a:xfrm>
              <a:off x="3212029" y="3905491"/>
              <a:ext cx="876858" cy="4868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AE0101-99CC-4140-ABB8-BD32FED248FA}"/>
              </a:ext>
            </a:extLst>
          </p:cNvPr>
          <p:cNvGrpSpPr/>
          <p:nvPr/>
        </p:nvGrpSpPr>
        <p:grpSpPr>
          <a:xfrm>
            <a:off x="6752559" y="4045559"/>
            <a:ext cx="3853747" cy="1446550"/>
            <a:chOff x="6752559" y="4257316"/>
            <a:chExt cx="3853747" cy="144655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A475D2B-830E-3B4B-A174-039E65C556EB}"/>
                </a:ext>
              </a:extLst>
            </p:cNvPr>
            <p:cNvSpPr/>
            <p:nvPr/>
          </p:nvSpPr>
          <p:spPr>
            <a:xfrm>
              <a:off x="6752559" y="4257316"/>
              <a:ext cx="3853747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s-IS" sz="3200" dirty="0">
                  <a:ea typeface="Cambria Math" charset="0"/>
                  <a:cs typeface="Cambria Math" charset="0"/>
                </a:rPr>
                <a:t>Probability of action </a:t>
              </a:r>
              <a:r>
                <a:rPr lang="is-IS" sz="3200" i="1" dirty="0">
                  <a:ea typeface="Cambria Math" charset="0"/>
                  <a:cs typeface="Cambria Math" charset="0"/>
                </a:rPr>
                <a:t>a</a:t>
              </a:r>
            </a:p>
            <a:p>
              <a:pPr algn="ctr"/>
              <a:r>
                <a:rPr lang="is-IS" sz="2800" dirty="0">
                  <a:solidFill>
                    <a:srgbClr val="3F41FF"/>
                  </a:solidFill>
                  <a:ea typeface="Cambria Math" charset="0"/>
                </a:rPr>
                <a:t>schedule a node </a:t>
              </a:r>
              <a:r>
                <a:rPr lang="is-IS" sz="2800" i="1" dirty="0">
                  <a:solidFill>
                    <a:srgbClr val="3F41FF"/>
                  </a:solidFill>
                  <a:ea typeface="Cambria Math" charset="0"/>
                </a:rPr>
                <a:t>v</a:t>
              </a:r>
              <a:r>
                <a:rPr lang="is-IS" sz="2800" dirty="0">
                  <a:solidFill>
                    <a:srgbClr val="3F41FF"/>
                  </a:solidFill>
                  <a:ea typeface="Cambria Math" charset="0"/>
                </a:rPr>
                <a:t>, </a:t>
              </a:r>
            </a:p>
            <a:p>
              <a:pPr algn="ctr"/>
              <a:r>
                <a:rPr lang="is-IS" sz="2800" dirty="0">
                  <a:solidFill>
                    <a:srgbClr val="3F41FF"/>
                  </a:solidFill>
                  <a:ea typeface="Cambria Math" charset="0"/>
                </a:rPr>
                <a:t>with parallelism limit </a:t>
              </a:r>
              <a:r>
                <a:rPr lang="is-IS" sz="2800" i="1" dirty="0">
                  <a:solidFill>
                    <a:srgbClr val="3F41FF"/>
                  </a:solidFill>
                  <a:ea typeface="Cambria Math" charset="0"/>
                </a:rPr>
                <a:t>l</a:t>
              </a:r>
              <a:endParaRPr lang="en-US" sz="2800" dirty="0">
                <a:solidFill>
                  <a:srgbClr val="3F41FF"/>
                </a:solidFill>
              </a:endParaRPr>
            </a:p>
          </p:txBody>
        </p:sp>
        <p:sp>
          <p:nvSpPr>
            <p:cNvPr id="45" name="Left Bracket 44">
              <a:extLst>
                <a:ext uri="{FF2B5EF4-FFF2-40B4-BE49-F238E27FC236}">
                  <a16:creationId xmlns:a16="http://schemas.microsoft.com/office/drawing/2014/main" id="{0D66DABA-2D39-DB49-AF34-30725FE547D6}"/>
                </a:ext>
              </a:extLst>
            </p:cNvPr>
            <p:cNvSpPr/>
            <p:nvPr/>
          </p:nvSpPr>
          <p:spPr>
            <a:xfrm>
              <a:off x="6978316" y="4820078"/>
              <a:ext cx="113095" cy="870112"/>
            </a:xfrm>
            <a:prstGeom prst="leftBracket">
              <a:avLst/>
            </a:prstGeom>
            <a:ln w="25400">
              <a:solidFill>
                <a:srgbClr val="3F4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Left Bracket 45">
              <a:extLst>
                <a:ext uri="{FF2B5EF4-FFF2-40B4-BE49-F238E27FC236}">
                  <a16:creationId xmlns:a16="http://schemas.microsoft.com/office/drawing/2014/main" id="{6B640F11-5088-084D-974B-6E4A501E6DA7}"/>
                </a:ext>
              </a:extLst>
            </p:cNvPr>
            <p:cNvSpPr/>
            <p:nvPr/>
          </p:nvSpPr>
          <p:spPr>
            <a:xfrm flipH="1">
              <a:off x="10288908" y="4811494"/>
              <a:ext cx="113095" cy="870112"/>
            </a:xfrm>
            <a:prstGeom prst="leftBracket">
              <a:avLst/>
            </a:prstGeom>
            <a:ln w="25400">
              <a:solidFill>
                <a:srgbClr val="3F4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F3A03442-0A49-184A-9F6D-1E3A27685123}"/>
              </a:ext>
            </a:extLst>
          </p:cNvPr>
          <p:cNvSpPr/>
          <p:nvPr/>
        </p:nvSpPr>
        <p:spPr>
          <a:xfrm>
            <a:off x="930827" y="5903393"/>
            <a:ext cx="10122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3200" dirty="0">
                <a:ea typeface="Cambria Math" charset="0"/>
                <a:cs typeface="Cambria Math" charset="0"/>
              </a:rPr>
              <a:t>Decima uses a graph neural network to represent the policy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2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00"/>
    </mc:Choice>
    <mc:Fallback xmlns="">
      <p:transition spd="slow" advTm="9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9553" y="2125137"/>
            <a:ext cx="2172641" cy="3349879"/>
            <a:chOff x="3105337" y="2185792"/>
            <a:chExt cx="829341" cy="1278716"/>
          </a:xfrm>
        </p:grpSpPr>
        <p:sp>
          <p:nvSpPr>
            <p:cNvPr id="22" name="Oval 21"/>
            <p:cNvSpPr/>
            <p:nvPr/>
          </p:nvSpPr>
          <p:spPr>
            <a:xfrm>
              <a:off x="3658231" y="2185795"/>
              <a:ext cx="276447" cy="27644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3105337" y="2185792"/>
              <a:ext cx="276447" cy="27644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24" name="Oval 23"/>
            <p:cNvSpPr/>
            <p:nvPr/>
          </p:nvSpPr>
          <p:spPr>
            <a:xfrm>
              <a:off x="3381784" y="2686925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sp>
          <p:nvSpPr>
            <p:cNvPr id="25" name="Oval 24"/>
            <p:cNvSpPr/>
            <p:nvPr/>
          </p:nvSpPr>
          <p:spPr>
            <a:xfrm>
              <a:off x="3381785" y="3188061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133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617746" y="2462242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243561" y="2462239"/>
              <a:ext cx="178708" cy="2651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520007" y="2971184"/>
              <a:ext cx="1" cy="2246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4EFB3318-2ADC-644B-A113-7E57D9A5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021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Graph Neural Network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7CEFCE-EC57-6E4A-930B-A01D872262EE}"/>
              </a:ext>
            </a:extLst>
          </p:cNvPr>
          <p:cNvSpPr txBox="1"/>
          <p:nvPr/>
        </p:nvSpPr>
        <p:spPr>
          <a:xfrm>
            <a:off x="2008633" y="5741209"/>
            <a:ext cx="15944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Job DAG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EC58BC-3C73-964B-B364-B45711170953}"/>
              </a:ext>
            </a:extLst>
          </p:cNvPr>
          <p:cNvGrpSpPr/>
          <p:nvPr/>
        </p:nvGrpSpPr>
        <p:grpSpPr>
          <a:xfrm>
            <a:off x="8005310" y="2108194"/>
            <a:ext cx="2194614" cy="3383758"/>
            <a:chOff x="3105337" y="2185792"/>
            <a:chExt cx="829341" cy="127871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5793291-50C0-D64C-BE99-B388C30FA640}"/>
                </a:ext>
              </a:extLst>
            </p:cNvPr>
            <p:cNvSpPr/>
            <p:nvPr/>
          </p:nvSpPr>
          <p:spPr>
            <a:xfrm>
              <a:off x="3658231" y="2185795"/>
              <a:ext cx="276447" cy="27644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0C6E7A-4D42-9D45-BE6A-B39ABFF8D7A9}"/>
                </a:ext>
              </a:extLst>
            </p:cNvPr>
            <p:cNvSpPr/>
            <p:nvPr/>
          </p:nvSpPr>
          <p:spPr>
            <a:xfrm>
              <a:off x="3105337" y="2185792"/>
              <a:ext cx="276447" cy="27644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203878-CCDF-2844-A36E-0C0420604F9A}"/>
                </a:ext>
              </a:extLst>
            </p:cNvPr>
            <p:cNvSpPr/>
            <p:nvPr/>
          </p:nvSpPr>
          <p:spPr>
            <a:xfrm>
              <a:off x="3381784" y="2686925"/>
              <a:ext cx="276447" cy="27644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326D73A-9F34-6943-8384-28685321E447}"/>
                </a:ext>
              </a:extLst>
            </p:cNvPr>
            <p:cNvSpPr/>
            <p:nvPr/>
          </p:nvSpPr>
          <p:spPr>
            <a:xfrm>
              <a:off x="3381785" y="3188061"/>
              <a:ext cx="276447" cy="27644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E52DA58-DA8E-C044-845C-0662074B92BB}"/>
                </a:ext>
              </a:extLst>
            </p:cNvPr>
            <p:cNvCxnSpPr/>
            <p:nvPr/>
          </p:nvCxnSpPr>
          <p:spPr>
            <a:xfrm flipH="1">
              <a:off x="3617746" y="2462242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CC438F5-4320-CF4F-8D3D-CFD3291410D1}"/>
                </a:ext>
              </a:extLst>
            </p:cNvPr>
            <p:cNvCxnSpPr/>
            <p:nvPr/>
          </p:nvCxnSpPr>
          <p:spPr>
            <a:xfrm>
              <a:off x="3243561" y="2462239"/>
              <a:ext cx="178708" cy="2651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B5709D-DF00-B54E-83F5-59792442C920}"/>
                </a:ext>
              </a:extLst>
            </p:cNvPr>
            <p:cNvCxnSpPr/>
            <p:nvPr/>
          </p:nvCxnSpPr>
          <p:spPr>
            <a:xfrm>
              <a:off x="3520007" y="2971184"/>
              <a:ext cx="1" cy="2246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A6B7D1E-12AF-5540-9DD6-0BC502687142}"/>
              </a:ext>
            </a:extLst>
          </p:cNvPr>
          <p:cNvSpPr txBox="1"/>
          <p:nvPr/>
        </p:nvSpPr>
        <p:spPr>
          <a:xfrm>
            <a:off x="8060587" y="5578696"/>
            <a:ext cx="2084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Score on each node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F9A7C7-6F70-0A4D-B15D-5988746887FD}"/>
              </a:ext>
            </a:extLst>
          </p:cNvPr>
          <p:cNvCxnSpPr>
            <a:cxnSpLocks/>
          </p:cNvCxnSpPr>
          <p:nvPr/>
        </p:nvCxnSpPr>
        <p:spPr>
          <a:xfrm>
            <a:off x="4582810" y="3800077"/>
            <a:ext cx="302638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089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73"/>
    </mc:Choice>
    <mc:Fallback xmlns="">
      <p:transition spd="slow" advTm="10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115"/>
          <p:cNvGrpSpPr/>
          <p:nvPr/>
        </p:nvGrpSpPr>
        <p:grpSpPr>
          <a:xfrm>
            <a:off x="3263481" y="2566419"/>
            <a:ext cx="2999107" cy="3901701"/>
            <a:chOff x="3331212" y="2566419"/>
            <a:chExt cx="2999107" cy="39017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3331212" y="2566419"/>
              <a:ext cx="0" cy="384048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3" name="Group 92"/>
            <p:cNvGrpSpPr/>
            <p:nvPr/>
          </p:nvGrpSpPr>
          <p:grpSpPr>
            <a:xfrm>
              <a:off x="4651025" y="2658571"/>
              <a:ext cx="1679294" cy="3809548"/>
              <a:chOff x="5930913" y="2759408"/>
              <a:chExt cx="1679294" cy="3809548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483808" y="2759411"/>
                <a:ext cx="276447" cy="276447"/>
              </a:xfrm>
              <a:prstGeom prst="ellipse">
                <a:avLst/>
              </a:prstGeom>
              <a:solidFill>
                <a:srgbClr val="FFD579">
                  <a:alpha val="20000"/>
                </a:srgbClr>
              </a:solidFill>
              <a:ln w="25400"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930914" y="2759408"/>
                <a:ext cx="276447" cy="276447"/>
              </a:xfrm>
              <a:prstGeom prst="ellipse">
                <a:avLst/>
              </a:prstGeom>
              <a:solidFill>
                <a:srgbClr val="FFD579">
                  <a:alpha val="20000"/>
                </a:srgbClr>
              </a:solidFill>
              <a:ln w="25400">
                <a:solidFill>
                  <a:schemeClr val="tx1">
                    <a:alpha val="3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cxnSp>
            <p:nvCxnSpPr>
              <p:cNvPr id="50" name="Straight Arrow Connector 49"/>
              <p:cNvCxnSpPr>
                <a:stCxn id="49" idx="4"/>
              </p:cNvCxnSpPr>
              <p:nvPr/>
            </p:nvCxnSpPr>
            <p:spPr>
              <a:xfrm flipH="1">
                <a:off x="6443323" y="3035858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>
                <a:stCxn id="50" idx="4"/>
              </p:cNvCxnSpPr>
              <p:nvPr/>
            </p:nvCxnSpPr>
            <p:spPr>
              <a:xfrm>
                <a:off x="6069138" y="3035855"/>
                <a:ext cx="178708" cy="265171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345585" y="3536988"/>
                <a:ext cx="1" cy="22468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6207362" y="3761677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207361" y="3260541"/>
                <a:ext cx="276447" cy="276447"/>
              </a:xfrm>
              <a:prstGeom prst="ellipse">
                <a:avLst/>
              </a:prstGeom>
              <a:pattFill prst="wdUpDiag">
                <a:fgClr>
                  <a:schemeClr val="tx1"/>
                </a:fgClr>
                <a:bgClr>
                  <a:srgbClr val="FFD579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207360" y="4886026"/>
                <a:ext cx="276447" cy="276447"/>
              </a:xfrm>
              <a:prstGeom prst="ellipse">
                <a:avLst/>
              </a:prstGeom>
              <a:solidFill>
                <a:srgbClr val="0096FF">
                  <a:alpha val="20000"/>
                </a:srgbClr>
              </a:solidFill>
              <a:ln w="25400">
                <a:solidFill>
                  <a:schemeClr val="tx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>
                <a:off x="6069137" y="5121988"/>
                <a:ext cx="178708" cy="26516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6443322" y="5121988"/>
                <a:ext cx="178709" cy="26516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6069137" y="5663603"/>
                <a:ext cx="178708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>
                <a:off x="6443322" y="5663603"/>
                <a:ext cx="178709" cy="2651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/>
              <p:cNvSpPr/>
              <p:nvPr/>
            </p:nvSpPr>
            <p:spPr>
              <a:xfrm>
                <a:off x="5930913" y="5387156"/>
                <a:ext cx="276447" cy="276447"/>
              </a:xfrm>
              <a:prstGeom prst="ellipse">
                <a:avLst/>
              </a:prstGeom>
              <a:pattFill prst="wdUpDiag">
                <a:fgClr>
                  <a:schemeClr val="tx1"/>
                </a:fgClr>
                <a:bgClr>
                  <a:srgbClr val="76D6FF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483807" y="5387156"/>
                <a:ext cx="276447" cy="276447"/>
              </a:xfrm>
              <a:prstGeom prst="ellipse">
                <a:avLst/>
              </a:prstGeom>
              <a:pattFill prst="wdUpDiag">
                <a:fgClr>
                  <a:schemeClr val="tx1"/>
                </a:fgClr>
                <a:bgClr>
                  <a:srgbClr val="76D6FF"/>
                </a:bgClr>
              </a:patt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207360" y="5888288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74682" y="6153458"/>
                <a:ext cx="16355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/>
                  <a:t>Step 1</a:t>
                </a:r>
                <a:endParaRPr lang="en-US" sz="21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74682" y="4034646"/>
                <a:ext cx="163552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/>
                  <a:t>Step 1</a:t>
                </a:r>
                <a:endParaRPr lang="en-US" sz="2100" dirty="0"/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1124991" y="2473371"/>
            <a:ext cx="1638244" cy="4018522"/>
            <a:chOff x="4165594" y="2550435"/>
            <a:chExt cx="1638244" cy="4018521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7465" y="2550435"/>
              <a:ext cx="284813" cy="36576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6600" y="4650609"/>
              <a:ext cx="340277" cy="365760"/>
            </a:xfrm>
            <a:prstGeom prst="rect">
              <a:avLst/>
            </a:prstGeom>
          </p:spPr>
        </p:pic>
        <p:sp>
          <p:nvSpPr>
            <p:cNvPr id="72" name="Oval 71"/>
            <p:cNvSpPr/>
            <p:nvPr/>
          </p:nvSpPr>
          <p:spPr>
            <a:xfrm>
              <a:off x="4964715" y="2759411"/>
              <a:ext cx="276447" cy="27644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73" name="Oval 72"/>
            <p:cNvSpPr/>
            <p:nvPr/>
          </p:nvSpPr>
          <p:spPr>
            <a:xfrm>
              <a:off x="4411821" y="2759408"/>
              <a:ext cx="276447" cy="27644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74" name="Oval 73"/>
            <p:cNvSpPr/>
            <p:nvPr/>
          </p:nvSpPr>
          <p:spPr>
            <a:xfrm>
              <a:off x="4688268" y="3260541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75" name="Oval 74"/>
            <p:cNvSpPr/>
            <p:nvPr/>
          </p:nvSpPr>
          <p:spPr>
            <a:xfrm>
              <a:off x="4688269" y="3761677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76" name="Straight Arrow Connector 75"/>
            <p:cNvCxnSpPr>
              <a:stCxn id="77" idx="4"/>
              <a:endCxn id="79" idx="7"/>
            </p:cNvCxnSpPr>
            <p:nvPr/>
          </p:nvCxnSpPr>
          <p:spPr>
            <a:xfrm flipH="1">
              <a:off x="4924230" y="3035858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8" idx="4"/>
              <a:endCxn id="79" idx="1"/>
            </p:cNvCxnSpPr>
            <p:nvPr/>
          </p:nvCxnSpPr>
          <p:spPr>
            <a:xfrm>
              <a:off x="4550045" y="3035855"/>
              <a:ext cx="178708" cy="2651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79" idx="4"/>
              <a:endCxn id="80" idx="0"/>
            </p:cNvCxnSpPr>
            <p:nvPr/>
          </p:nvCxnSpPr>
          <p:spPr>
            <a:xfrm>
              <a:off x="4826492" y="3536988"/>
              <a:ext cx="1" cy="2246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4688268" y="4886026"/>
              <a:ext cx="276447" cy="276447"/>
            </a:xfrm>
            <a:prstGeom prst="ellipse">
              <a:avLst/>
            </a:prstGeom>
            <a:solidFill>
              <a:srgbClr val="009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80" name="Oval 79"/>
            <p:cNvSpPr/>
            <p:nvPr/>
          </p:nvSpPr>
          <p:spPr>
            <a:xfrm>
              <a:off x="4411821" y="5387156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81" name="Oval 80"/>
            <p:cNvSpPr/>
            <p:nvPr/>
          </p:nvSpPr>
          <p:spPr>
            <a:xfrm>
              <a:off x="4964715" y="5387156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82" name="Oval 81"/>
            <p:cNvSpPr/>
            <p:nvPr/>
          </p:nvSpPr>
          <p:spPr>
            <a:xfrm>
              <a:off x="4688268" y="5888288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4550045" y="5121988"/>
              <a:ext cx="178708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4924230" y="5121988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>
              <a:off x="4550045" y="5663603"/>
              <a:ext cx="178708" cy="2651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H="1">
              <a:off x="4924230" y="5663603"/>
              <a:ext cx="178709" cy="2651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209362" y="4025532"/>
              <a:ext cx="159447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Job DAG 1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165594" y="6153458"/>
              <a:ext cx="163552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Job DAG n</a:t>
              </a: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794487" y="4450628"/>
              <a:ext cx="64008" cy="293588"/>
              <a:chOff x="2654376" y="3144385"/>
              <a:chExt cx="64008" cy="293588"/>
            </a:xfrm>
          </p:grpSpPr>
          <p:sp>
            <p:nvSpPr>
              <p:cNvPr id="90" name="Oval 89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2654376" y="325748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2654376" y="337396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6702705" y="2537870"/>
            <a:ext cx="1144151" cy="3961588"/>
            <a:chOff x="7176627" y="2603049"/>
            <a:chExt cx="1144150" cy="396158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4535" y="4694656"/>
              <a:ext cx="307298" cy="365760"/>
            </a:xfrm>
            <a:prstGeom prst="rect">
              <a:avLst/>
            </a:prstGeom>
          </p:spPr>
        </p:pic>
        <p:sp>
          <p:nvSpPr>
            <p:cNvPr id="97" name="Oval 96"/>
            <p:cNvSpPr/>
            <p:nvPr/>
          </p:nvSpPr>
          <p:spPr>
            <a:xfrm>
              <a:off x="7729523" y="2773581"/>
              <a:ext cx="276447" cy="276447"/>
            </a:xfrm>
            <a:prstGeom prst="ellipse">
              <a:avLst/>
            </a:prstGeom>
            <a:pattFill prst="wdUpDiag">
              <a:fgClr>
                <a:schemeClr val="tx1"/>
              </a:fgClr>
              <a:bgClr>
                <a:srgbClr val="FF9300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98" name="Oval 97"/>
            <p:cNvSpPr/>
            <p:nvPr/>
          </p:nvSpPr>
          <p:spPr>
            <a:xfrm>
              <a:off x="7176629" y="2773578"/>
              <a:ext cx="276447" cy="276447"/>
            </a:xfrm>
            <a:prstGeom prst="ellipse">
              <a:avLst/>
            </a:prstGeom>
            <a:pattFill prst="wdUpDiag">
              <a:fgClr>
                <a:schemeClr val="tx1"/>
              </a:fgClr>
              <a:bgClr>
                <a:srgbClr val="FF9300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99" name="Oval 98"/>
            <p:cNvSpPr/>
            <p:nvPr/>
          </p:nvSpPr>
          <p:spPr>
            <a:xfrm>
              <a:off x="7453077" y="3775847"/>
              <a:ext cx="276447" cy="276447"/>
            </a:xfrm>
            <a:prstGeom prst="ellipse">
              <a:avLst/>
            </a:prstGeom>
            <a:solidFill>
              <a:srgbClr val="FFD579">
                <a:alpha val="20000"/>
              </a:srgbClr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flipH="1">
              <a:off x="7689038" y="3050028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>
              <a:off x="7314853" y="3050025"/>
              <a:ext cx="178708" cy="26517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7591300" y="3551158"/>
              <a:ext cx="1" cy="224689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7453076" y="3274711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104" name="Oval 103"/>
            <p:cNvSpPr/>
            <p:nvPr/>
          </p:nvSpPr>
          <p:spPr>
            <a:xfrm>
              <a:off x="7453074" y="4922193"/>
              <a:ext cx="276447" cy="276447"/>
            </a:xfrm>
            <a:prstGeom prst="ellipse">
              <a:avLst/>
            </a:prstGeom>
            <a:pattFill prst="wdUpDiag">
              <a:fgClr>
                <a:schemeClr val="tx1"/>
              </a:fgClr>
              <a:bgClr>
                <a:srgbClr val="0096FF"/>
              </a:bgClr>
            </a:patt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 flipH="1">
              <a:off x="7314851" y="5158155"/>
              <a:ext cx="178708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7689036" y="5158155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7453074" y="5924455"/>
              <a:ext cx="276447" cy="276447"/>
            </a:xfrm>
            <a:prstGeom prst="ellipse">
              <a:avLst/>
            </a:prstGeom>
            <a:solidFill>
              <a:srgbClr val="76D6FF">
                <a:alpha val="20000"/>
              </a:srgbClr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7314851" y="5699770"/>
              <a:ext cx="178708" cy="26517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7689036" y="5699770"/>
              <a:ext cx="178709" cy="265170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7729521" y="5423323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111" name="Oval 110"/>
            <p:cNvSpPr/>
            <p:nvPr/>
          </p:nvSpPr>
          <p:spPr>
            <a:xfrm>
              <a:off x="7176627" y="5423323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455" y="2603049"/>
              <a:ext cx="274320" cy="36576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7250834" y="6149138"/>
              <a:ext cx="106994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Step 2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250834" y="4030326"/>
              <a:ext cx="106994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Step 2</a:t>
              </a:r>
            </a:p>
          </p:txBody>
        </p:sp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98" y="3070252"/>
            <a:ext cx="3538123" cy="12781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354663" y="3957200"/>
            <a:ext cx="2166905" cy="919176"/>
            <a:chOff x="6221381" y="3604430"/>
            <a:chExt cx="2465419" cy="694752"/>
          </a:xfrm>
        </p:grpSpPr>
        <p:sp>
          <p:nvSpPr>
            <p:cNvPr id="4" name="TextBox 3"/>
            <p:cNvSpPr txBox="1"/>
            <p:nvPr/>
          </p:nvSpPr>
          <p:spPr>
            <a:xfrm>
              <a:off x="6221381" y="3919170"/>
              <a:ext cx="2465419" cy="380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/>
                <a:t>Children of </a:t>
              </a:r>
              <a:r>
                <a:rPr lang="en-US" sz="2667" i="1" dirty="0"/>
                <a:t>v</a:t>
              </a:r>
              <a:endParaRPr lang="en-US" sz="2667" dirty="0"/>
            </a:p>
          </p:txBody>
        </p:sp>
        <p:cxnSp>
          <p:nvCxnSpPr>
            <p:cNvPr id="6" name="Straight Arrow Connector 5"/>
            <p:cNvCxnSpPr>
              <a:stCxn id="4" idx="0"/>
            </p:cNvCxnSpPr>
            <p:nvPr/>
          </p:nvCxnSpPr>
          <p:spPr>
            <a:xfrm flipV="1">
              <a:off x="7454091" y="3604430"/>
              <a:ext cx="127728" cy="31474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105230" y="3342701"/>
                <a:ext cx="3903120" cy="5682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67" i="1">
                              <a:latin typeface="Cambria Math" charset="0"/>
                            </a:rPr>
                            <m:t>𝑒</m:t>
                          </m:r>
                        </m:e>
                        <m:sub>
                          <m:r>
                            <a:rPr lang="en-US" sz="2667" i="1">
                              <a:latin typeface="Cambria Math" charset="0"/>
                            </a:rPr>
                            <m:t>𝑣</m:t>
                          </m:r>
                        </m:sub>
                      </m:sSub>
                      <m:r>
                        <a:rPr lang="en-US" sz="2667">
                          <a:latin typeface="Cambria Math" charset="0"/>
                        </a:rPr>
                        <m:t>=</m:t>
                      </m:r>
                      <m:r>
                        <a:rPr lang="en-US" sz="2667" i="1">
                          <a:latin typeface="Cambria Math" charset="0"/>
                        </a:rPr>
                        <m:t>𝐹</m:t>
                      </m:r>
                      <m:d>
                        <m:d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667" i="1">
                                  <a:latin typeface="Cambria Math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2667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67" i="1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b>
                                      <m:r>
                                        <a:rPr lang="en-US" sz="2667" i="1">
                                          <a:latin typeface="Cambria Math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667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667">
                                  <a:latin typeface="Cambria Math" charset="0"/>
                                </a:rPr>
                                <m:t>∈</m:t>
                              </m:r>
                              <m:r>
                                <a:rPr lang="en-US" sz="2667" i="1">
                                  <a:latin typeface="Cambria Math" charset="0"/>
                                </a:rPr>
                                <m:t>𝜉</m:t>
                              </m:r>
                              <m:d>
                                <m:dPr>
                                  <m:ctrlPr>
                                    <a:rPr lang="en-US" sz="2667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667" i="1"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2667">
                              <a:latin typeface="Cambria Math" charset="0"/>
                            </a:rPr>
                            <m:t>;</m:t>
                          </m:r>
                          <m:r>
                            <a:rPr lang="en-US" sz="2667" i="1">
                              <a:latin typeface="Cambria Math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230" y="3342701"/>
                <a:ext cx="3903120" cy="568297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itle 1">
            <a:extLst>
              <a:ext uri="{FF2B5EF4-FFF2-40B4-BE49-F238E27FC236}">
                <a16:creationId xmlns:a16="http://schemas.microsoft.com/office/drawing/2014/main" id="{1792E801-779D-8948-B40D-3E3CA029DE59}"/>
              </a:ext>
            </a:extLst>
          </p:cNvPr>
          <p:cNvSpPr txBox="1">
            <a:spLocks/>
          </p:cNvSpPr>
          <p:nvPr/>
        </p:nvSpPr>
        <p:spPr>
          <a:xfrm>
            <a:off x="2051455" y="352755"/>
            <a:ext cx="8198817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Graph Neural Network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C0ED1-D752-504E-8152-7B2E31471ABD}"/>
              </a:ext>
            </a:extLst>
          </p:cNvPr>
          <p:cNvSpPr txBox="1"/>
          <p:nvPr/>
        </p:nvSpPr>
        <p:spPr>
          <a:xfrm>
            <a:off x="8234764" y="5069676"/>
            <a:ext cx="36701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</a:rPr>
              <a:t>Same aggregation applied to all nodes for each DAG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D65A8F-3863-BC4A-980C-EAA91A4C080C}"/>
              </a:ext>
            </a:extLst>
          </p:cNvPr>
          <p:cNvSpPr txBox="1"/>
          <p:nvPr/>
        </p:nvSpPr>
        <p:spPr>
          <a:xfrm>
            <a:off x="9012130" y="2088908"/>
            <a:ext cx="246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f(.) and g(.) are small Neural Nets</a:t>
            </a:r>
          </a:p>
        </p:txBody>
      </p:sp>
    </p:spTree>
    <p:extLst>
      <p:ext uri="{BB962C8B-B14F-4D97-AF65-F5344CB8AC3E}">
        <p14:creationId xmlns:p14="http://schemas.microsoft.com/office/powerpoint/2010/main" val="355211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7" grpId="0"/>
      <p:bldP spid="9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67EB50-8B8C-864D-B281-61CEFE909081}"/>
              </a:ext>
            </a:extLst>
          </p:cNvPr>
          <p:cNvSpPr/>
          <p:nvPr/>
        </p:nvSpPr>
        <p:spPr>
          <a:xfrm>
            <a:off x="-135352" y="7413665"/>
            <a:ext cx="12192000" cy="1416303"/>
          </a:xfrm>
          <a:prstGeom prst="rect">
            <a:avLst/>
          </a:prstGeom>
          <a:solidFill>
            <a:srgbClr val="CB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Tip: use supervised learning to verify a representation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FA722D-1C36-FA41-9CE6-086DBC608155}"/>
              </a:ext>
            </a:extLst>
          </p:cNvPr>
          <p:cNvSpPr txBox="1">
            <a:spLocks/>
          </p:cNvSpPr>
          <p:nvPr/>
        </p:nvSpPr>
        <p:spPr>
          <a:xfrm>
            <a:off x="2051455" y="352755"/>
            <a:ext cx="8198817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Policy Representation is Key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C081201-8371-3848-B8F0-52F526A6FD96}"/>
              </a:ext>
            </a:extLst>
          </p:cNvPr>
          <p:cNvSpPr/>
          <p:nvPr/>
        </p:nvSpPr>
        <p:spPr>
          <a:xfrm>
            <a:off x="8457953" y="4827246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B7DB91-8FDC-F748-AB98-0B9420FF2220}"/>
              </a:ext>
            </a:extLst>
          </p:cNvPr>
          <p:cNvSpPr/>
          <p:nvPr/>
        </p:nvSpPr>
        <p:spPr>
          <a:xfrm>
            <a:off x="7903991" y="5826202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F38E35-48ED-D742-98FD-1D1833E21D5B}"/>
              </a:ext>
            </a:extLst>
          </p:cNvPr>
          <p:cNvSpPr/>
          <p:nvPr/>
        </p:nvSpPr>
        <p:spPr>
          <a:xfrm>
            <a:off x="9044791" y="5826202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4E3B25-149C-CE42-916B-0F03CBA39E22}"/>
              </a:ext>
            </a:extLst>
          </p:cNvPr>
          <p:cNvCxnSpPr>
            <a:cxnSpLocks/>
            <a:stCxn id="20" idx="3"/>
            <a:endCxn id="21" idx="0"/>
          </p:cNvCxnSpPr>
          <p:nvPr/>
        </p:nvCxnSpPr>
        <p:spPr>
          <a:xfrm flipH="1">
            <a:off x="8139102" y="5228605"/>
            <a:ext cx="387713" cy="59759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AD0D22-CADF-DB45-BB53-841477C536A5}"/>
              </a:ext>
            </a:extLst>
          </p:cNvPr>
          <p:cNvCxnSpPr>
            <a:cxnSpLocks/>
            <a:stCxn id="20" idx="5"/>
            <a:endCxn id="22" idx="0"/>
          </p:cNvCxnSpPr>
          <p:nvPr/>
        </p:nvCxnSpPr>
        <p:spPr>
          <a:xfrm>
            <a:off x="8859312" y="5228605"/>
            <a:ext cx="420590" cy="59759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BDD6A02A-D184-974E-8FAE-45FFB1780F8B}"/>
              </a:ext>
            </a:extLst>
          </p:cNvPr>
          <p:cNvSpPr/>
          <p:nvPr/>
        </p:nvSpPr>
        <p:spPr>
          <a:xfrm>
            <a:off x="6042406" y="4827246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160AEB6-2363-3842-B457-68CC1F1FD580}"/>
              </a:ext>
            </a:extLst>
          </p:cNvPr>
          <p:cNvSpPr/>
          <p:nvPr/>
        </p:nvSpPr>
        <p:spPr>
          <a:xfrm>
            <a:off x="5434484" y="5826204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E5EB1A9-9EB8-FB41-869E-D5049A89C78D}"/>
              </a:ext>
            </a:extLst>
          </p:cNvPr>
          <p:cNvSpPr/>
          <p:nvPr/>
        </p:nvSpPr>
        <p:spPr>
          <a:xfrm>
            <a:off x="6575284" y="5826203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B92008-7428-CA48-B79B-A329C129527A}"/>
              </a:ext>
            </a:extLst>
          </p:cNvPr>
          <p:cNvCxnSpPr>
            <a:cxnSpLocks/>
            <a:stCxn id="37" idx="3"/>
            <a:endCxn id="38" idx="0"/>
          </p:cNvCxnSpPr>
          <p:nvPr/>
        </p:nvCxnSpPr>
        <p:spPr>
          <a:xfrm flipH="1">
            <a:off x="5669595" y="5228605"/>
            <a:ext cx="441673" cy="597599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938386C-9F3C-3D43-AD08-B66BD709EEEC}"/>
              </a:ext>
            </a:extLst>
          </p:cNvPr>
          <p:cNvCxnSpPr>
            <a:cxnSpLocks/>
            <a:stCxn id="37" idx="5"/>
            <a:endCxn id="39" idx="0"/>
          </p:cNvCxnSpPr>
          <p:nvPr/>
        </p:nvCxnSpPr>
        <p:spPr>
          <a:xfrm>
            <a:off x="6443765" y="5228605"/>
            <a:ext cx="366630" cy="59759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7A0228C-9B64-F040-B227-C0D347392DDB}"/>
              </a:ext>
            </a:extLst>
          </p:cNvPr>
          <p:cNvSpPr/>
          <p:nvPr/>
        </p:nvSpPr>
        <p:spPr>
          <a:xfrm>
            <a:off x="7274860" y="2142182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C49E00C-79DC-9745-AAF8-D4CA270CFD02}"/>
              </a:ext>
            </a:extLst>
          </p:cNvPr>
          <p:cNvSpPr/>
          <p:nvPr/>
        </p:nvSpPr>
        <p:spPr>
          <a:xfrm>
            <a:off x="6771894" y="3599374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50BC2B6-885C-7B4D-973D-763FB0265C72}"/>
              </a:ext>
            </a:extLst>
          </p:cNvPr>
          <p:cNvSpPr/>
          <p:nvPr/>
        </p:nvSpPr>
        <p:spPr>
          <a:xfrm>
            <a:off x="7745081" y="3599374"/>
            <a:ext cx="470221" cy="470221"/>
          </a:xfrm>
          <a:prstGeom prst="ellips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351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C32B036-ABF0-5C40-89F3-A96CEE28DA60}"/>
              </a:ext>
            </a:extLst>
          </p:cNvPr>
          <p:cNvCxnSpPr>
            <a:cxnSpLocks/>
            <a:stCxn id="48" idx="3"/>
            <a:endCxn id="37" idx="0"/>
          </p:cNvCxnSpPr>
          <p:nvPr/>
        </p:nvCxnSpPr>
        <p:spPr>
          <a:xfrm flipH="1">
            <a:off x="6277517" y="4000733"/>
            <a:ext cx="563239" cy="8265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425FB9F-4C70-1948-B6C8-4FDD1A44BE1B}"/>
              </a:ext>
            </a:extLst>
          </p:cNvPr>
          <p:cNvCxnSpPr>
            <a:cxnSpLocks/>
            <a:stCxn id="49" idx="5"/>
            <a:endCxn id="20" idx="0"/>
          </p:cNvCxnSpPr>
          <p:nvPr/>
        </p:nvCxnSpPr>
        <p:spPr>
          <a:xfrm>
            <a:off x="8146440" y="4000733"/>
            <a:ext cx="546624" cy="82651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7AEEFE75-10B1-2340-89E5-CED4927B3DD8}"/>
              </a:ext>
            </a:extLst>
          </p:cNvPr>
          <p:cNvCxnSpPr>
            <a:cxnSpLocks/>
            <a:stCxn id="47" idx="3"/>
            <a:endCxn id="48" idx="0"/>
          </p:cNvCxnSpPr>
          <p:nvPr/>
        </p:nvCxnSpPr>
        <p:spPr>
          <a:xfrm flipH="1">
            <a:off x="7007005" y="2543541"/>
            <a:ext cx="336717" cy="105583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5C1B2D0-F887-6B49-91B2-9D6F33C6A2E4}"/>
              </a:ext>
            </a:extLst>
          </p:cNvPr>
          <p:cNvCxnSpPr>
            <a:cxnSpLocks/>
            <a:stCxn id="47" idx="5"/>
            <a:endCxn id="49" idx="0"/>
          </p:cNvCxnSpPr>
          <p:nvPr/>
        </p:nvCxnSpPr>
        <p:spPr>
          <a:xfrm>
            <a:off x="7676219" y="2543541"/>
            <a:ext cx="303973" cy="1055833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696B112C-9FD6-FE43-828C-584249593A7E}"/>
              </a:ext>
            </a:extLst>
          </p:cNvPr>
          <p:cNvSpPr txBox="1"/>
          <p:nvPr/>
        </p:nvSpPr>
        <p:spPr>
          <a:xfrm>
            <a:off x="7676219" y="1625433"/>
            <a:ext cx="18154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Critical path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7F802A-84CB-FF4B-900C-8539BA375AEA}"/>
              </a:ext>
            </a:extLst>
          </p:cNvPr>
          <p:cNvGrpSpPr/>
          <p:nvPr/>
        </p:nvGrpSpPr>
        <p:grpSpPr>
          <a:xfrm>
            <a:off x="6646008" y="2746789"/>
            <a:ext cx="3411271" cy="2847434"/>
            <a:chOff x="6657334" y="2861957"/>
            <a:chExt cx="3411271" cy="2847434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E7E1C2C-427A-1241-B36E-70A41B96095E}"/>
                </a:ext>
              </a:extLst>
            </p:cNvPr>
            <p:cNvCxnSpPr>
              <a:cxnSpLocks/>
            </p:cNvCxnSpPr>
            <p:nvPr/>
          </p:nvCxnSpPr>
          <p:spPr>
            <a:xfrm>
              <a:off x="7980191" y="5527403"/>
              <a:ext cx="1511525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DA565DE-46E7-6A45-81DE-7CC277C7B8CF}"/>
                </a:ext>
              </a:extLst>
            </p:cNvPr>
            <p:cNvCxnSpPr>
              <a:cxnSpLocks/>
            </p:cNvCxnSpPr>
            <p:nvPr/>
          </p:nvCxnSpPr>
          <p:spPr>
            <a:xfrm>
              <a:off x="7939924" y="4413989"/>
              <a:ext cx="1036057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2FA77C2-09ED-2047-8215-684B90B2C068}"/>
                </a:ext>
              </a:extLst>
            </p:cNvPr>
            <p:cNvCxnSpPr>
              <a:cxnSpLocks/>
            </p:cNvCxnSpPr>
            <p:nvPr/>
          </p:nvCxnSpPr>
          <p:spPr>
            <a:xfrm>
              <a:off x="6657334" y="3071457"/>
              <a:ext cx="1675624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0FF9380-B889-0449-8BE9-AEDC89669FF4}"/>
                </a:ext>
              </a:extLst>
            </p:cNvPr>
            <p:cNvSpPr txBox="1"/>
            <p:nvPr/>
          </p:nvSpPr>
          <p:spPr>
            <a:xfrm>
              <a:off x="9491716" y="5340059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max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49F9EE0-3A27-2C40-8BC1-3C14BA42CEB9}"/>
                </a:ext>
              </a:extLst>
            </p:cNvPr>
            <p:cNvSpPr txBox="1"/>
            <p:nvPr/>
          </p:nvSpPr>
          <p:spPr>
            <a:xfrm>
              <a:off x="8971377" y="4213950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max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0BF3C62-342B-D347-A8AC-433A3335D127}"/>
                </a:ext>
              </a:extLst>
            </p:cNvPr>
            <p:cNvSpPr txBox="1"/>
            <p:nvPr/>
          </p:nvSpPr>
          <p:spPr>
            <a:xfrm>
              <a:off x="8351285" y="2861957"/>
              <a:ext cx="576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max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E59EBB-F676-2A44-8C25-AC2C2F5CC95E}"/>
              </a:ext>
            </a:extLst>
          </p:cNvPr>
          <p:cNvGrpSpPr/>
          <p:nvPr/>
        </p:nvGrpSpPr>
        <p:grpSpPr>
          <a:xfrm>
            <a:off x="669761" y="1774821"/>
            <a:ext cx="3636606" cy="1788707"/>
            <a:chOff x="669761" y="1774821"/>
            <a:chExt cx="3636606" cy="1788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E652D07-FC8B-5E4E-9090-95AD48136F4C}"/>
                    </a:ext>
                  </a:extLst>
                </p:cNvPr>
                <p:cNvSpPr/>
                <p:nvPr/>
              </p:nvSpPr>
              <p:spPr>
                <a:xfrm>
                  <a:off x="669761" y="2210144"/>
                  <a:ext cx="3573414" cy="13533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begChr m:val="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3200" i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en-US" sz="32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sub>
                          <m:sup/>
                          <m:e>
                            <m:d>
                              <m:dPr>
                                <m:begChr m:val="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E652D07-FC8B-5E4E-9090-95AD48136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61" y="2210144"/>
                  <a:ext cx="3573414" cy="1353384"/>
                </a:xfrm>
                <a:prstGeom prst="rect">
                  <a:avLst/>
                </a:prstGeom>
                <a:blipFill>
                  <a:blip r:embed="rId3"/>
                  <a:stretch>
                    <a:fillRect l="-2482" t="-125926" r="-8156" b="-16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78229D-0FAE-FA49-89A2-7EB1B0AC7F09}"/>
                </a:ext>
              </a:extLst>
            </p:cNvPr>
            <p:cNvSpPr txBox="1"/>
            <p:nvPr/>
          </p:nvSpPr>
          <p:spPr>
            <a:xfrm>
              <a:off x="831647" y="1774821"/>
              <a:ext cx="3474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Sum pooling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75671E-C303-FD4B-BA41-6EB3581AF2BD}"/>
              </a:ext>
            </a:extLst>
          </p:cNvPr>
          <p:cNvGrpSpPr/>
          <p:nvPr/>
        </p:nvGrpSpPr>
        <p:grpSpPr>
          <a:xfrm>
            <a:off x="669761" y="4134339"/>
            <a:ext cx="3920689" cy="1779975"/>
            <a:chOff x="669761" y="4134339"/>
            <a:chExt cx="3920689" cy="1779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B7181F2-3231-4443-B0D3-64E00774EC6A}"/>
                    </a:ext>
                  </a:extLst>
                </p:cNvPr>
                <p:cNvSpPr/>
                <p:nvPr/>
              </p:nvSpPr>
              <p:spPr>
                <a:xfrm>
                  <a:off x="669761" y="4560930"/>
                  <a:ext cx="3920689" cy="1353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d>
                                  <m:dPr>
                                    <m:begChr m:val="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3200" i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en-US" sz="3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  <m:sup/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3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B7181F2-3231-4443-B0D3-64E00774E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61" y="4560930"/>
                  <a:ext cx="3920689" cy="1353384"/>
                </a:xfrm>
                <a:prstGeom prst="rect">
                  <a:avLst/>
                </a:prstGeom>
                <a:blipFill>
                  <a:blip r:embed="rId4"/>
                  <a:stretch>
                    <a:fillRect t="-125926" r="-7443" b="-16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3373E1-BC18-5241-B19A-5EDD710C6517}"/>
                </a:ext>
              </a:extLst>
            </p:cNvPr>
            <p:cNvSpPr txBox="1"/>
            <p:nvPr/>
          </p:nvSpPr>
          <p:spPr>
            <a:xfrm>
              <a:off x="747239" y="4134339"/>
              <a:ext cx="3474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Non-linear pooling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98993D-15E3-CD40-A9F3-0E098610B9D8}"/>
              </a:ext>
            </a:extLst>
          </p:cNvPr>
          <p:cNvGrpSpPr/>
          <p:nvPr/>
        </p:nvGrpSpPr>
        <p:grpSpPr>
          <a:xfrm>
            <a:off x="7277711" y="2144693"/>
            <a:ext cx="1653314" cy="4154241"/>
            <a:chOff x="9838031" y="2179809"/>
            <a:chExt cx="1653314" cy="415424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50484B-EDE3-494A-A5E9-796A4313AABB}"/>
                </a:ext>
              </a:extLst>
            </p:cNvPr>
            <p:cNvSpPr/>
            <p:nvPr/>
          </p:nvSpPr>
          <p:spPr>
            <a:xfrm>
              <a:off x="11021124" y="4864873"/>
              <a:ext cx="470221" cy="470221"/>
            </a:xfrm>
            <a:prstGeom prst="ellipse">
              <a:avLst/>
            </a:prstGeom>
            <a:solidFill>
              <a:srgbClr val="CA452D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DB98D26-D74C-F049-A40E-00D22B972F70}"/>
                </a:ext>
              </a:extLst>
            </p:cNvPr>
            <p:cNvSpPr/>
            <p:nvPr/>
          </p:nvSpPr>
          <p:spPr>
            <a:xfrm>
              <a:off x="10467162" y="5863829"/>
              <a:ext cx="470221" cy="470221"/>
            </a:xfrm>
            <a:prstGeom prst="ellipse">
              <a:avLst/>
            </a:prstGeom>
            <a:solidFill>
              <a:srgbClr val="CA452D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3541D52-BBAF-0247-97E3-D63251534A10}"/>
                </a:ext>
              </a:extLst>
            </p:cNvPr>
            <p:cNvCxnSpPr>
              <a:cxnSpLocks/>
              <a:stCxn id="42" idx="3"/>
              <a:endCxn id="43" idx="0"/>
            </p:cNvCxnSpPr>
            <p:nvPr/>
          </p:nvCxnSpPr>
          <p:spPr>
            <a:xfrm flipH="1">
              <a:off x="10702273" y="5266232"/>
              <a:ext cx="387713" cy="597597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F40AC09-FBC2-9C4C-A743-CF8D9ACB9F99}"/>
                </a:ext>
              </a:extLst>
            </p:cNvPr>
            <p:cNvSpPr/>
            <p:nvPr/>
          </p:nvSpPr>
          <p:spPr>
            <a:xfrm>
              <a:off x="9838031" y="2179809"/>
              <a:ext cx="470221" cy="470221"/>
            </a:xfrm>
            <a:prstGeom prst="ellipse">
              <a:avLst/>
            </a:prstGeom>
            <a:solidFill>
              <a:srgbClr val="CA452D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2DA65F2-E785-BE49-A69C-C7940DE0470C}"/>
                </a:ext>
              </a:extLst>
            </p:cNvPr>
            <p:cNvSpPr/>
            <p:nvPr/>
          </p:nvSpPr>
          <p:spPr>
            <a:xfrm>
              <a:off x="10308252" y="3637001"/>
              <a:ext cx="470221" cy="470221"/>
            </a:xfrm>
            <a:prstGeom prst="ellipse">
              <a:avLst/>
            </a:prstGeom>
            <a:solidFill>
              <a:srgbClr val="CA452D"/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4A47A0B-312B-D94B-8775-42D52B71E35E}"/>
                </a:ext>
              </a:extLst>
            </p:cNvPr>
            <p:cNvCxnSpPr>
              <a:cxnSpLocks/>
              <a:stCxn id="46" idx="5"/>
              <a:endCxn id="42" idx="0"/>
            </p:cNvCxnSpPr>
            <p:nvPr/>
          </p:nvCxnSpPr>
          <p:spPr>
            <a:xfrm>
              <a:off x="10709611" y="4038360"/>
              <a:ext cx="546624" cy="82651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13861E5-F782-C24D-85DE-24988913E561}"/>
                </a:ext>
              </a:extLst>
            </p:cNvPr>
            <p:cNvCxnSpPr>
              <a:cxnSpLocks/>
              <a:stCxn id="45" idx="5"/>
              <a:endCxn id="46" idx="0"/>
            </p:cNvCxnSpPr>
            <p:nvPr/>
          </p:nvCxnSpPr>
          <p:spPr>
            <a:xfrm>
              <a:off x="10239390" y="2581168"/>
              <a:ext cx="303973" cy="1055833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74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6FA722D-1C36-FA41-9CE6-086DBC608155}"/>
              </a:ext>
            </a:extLst>
          </p:cNvPr>
          <p:cNvSpPr txBox="1">
            <a:spLocks/>
          </p:cNvSpPr>
          <p:nvPr/>
        </p:nvSpPr>
        <p:spPr>
          <a:xfrm>
            <a:off x="2051455" y="352755"/>
            <a:ext cx="8198817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Policy Representation is Key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E59EBB-F676-2A44-8C25-AC2C2F5CC95E}"/>
              </a:ext>
            </a:extLst>
          </p:cNvPr>
          <p:cNvGrpSpPr/>
          <p:nvPr/>
        </p:nvGrpSpPr>
        <p:grpSpPr>
          <a:xfrm>
            <a:off x="669761" y="1774821"/>
            <a:ext cx="3636606" cy="1788707"/>
            <a:chOff x="669761" y="1774821"/>
            <a:chExt cx="3636606" cy="17887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E652D07-FC8B-5E4E-9090-95AD48136F4C}"/>
                    </a:ext>
                  </a:extLst>
                </p:cNvPr>
                <p:cNvSpPr/>
                <p:nvPr/>
              </p:nvSpPr>
              <p:spPr>
                <a:xfrm>
                  <a:off x="669761" y="2210144"/>
                  <a:ext cx="3573414" cy="13533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begChr m:val="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  <m:r>
                                  <a:rPr lang="en-US" sz="3200" i="0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  <m:r>
                                  <a:rPr lang="en-US" sz="32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sub>
                          <m:sup/>
                          <m:e>
                            <m:d>
                              <m:dPr>
                                <m:begChr m:val="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0E652D07-FC8B-5E4E-9090-95AD48136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61" y="2210144"/>
                  <a:ext cx="3573414" cy="1353384"/>
                </a:xfrm>
                <a:prstGeom prst="rect">
                  <a:avLst/>
                </a:prstGeom>
                <a:blipFill>
                  <a:blip r:embed="rId3"/>
                  <a:stretch>
                    <a:fillRect l="-2482" t="-125926" r="-8156" b="-16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78229D-0FAE-FA49-89A2-7EB1B0AC7F09}"/>
                </a:ext>
              </a:extLst>
            </p:cNvPr>
            <p:cNvSpPr txBox="1"/>
            <p:nvPr/>
          </p:nvSpPr>
          <p:spPr>
            <a:xfrm>
              <a:off x="831647" y="1774821"/>
              <a:ext cx="3474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Sum pooling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75671E-C303-FD4B-BA41-6EB3581AF2BD}"/>
              </a:ext>
            </a:extLst>
          </p:cNvPr>
          <p:cNvGrpSpPr/>
          <p:nvPr/>
        </p:nvGrpSpPr>
        <p:grpSpPr>
          <a:xfrm>
            <a:off x="669761" y="4134339"/>
            <a:ext cx="3920689" cy="1779975"/>
            <a:chOff x="669761" y="4134339"/>
            <a:chExt cx="3920689" cy="1779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B7181F2-3231-4443-B0D3-64E00774EC6A}"/>
                    </a:ext>
                  </a:extLst>
                </p:cNvPr>
                <p:cNvSpPr/>
                <p:nvPr/>
              </p:nvSpPr>
              <p:spPr>
                <a:xfrm>
                  <a:off x="669761" y="4560930"/>
                  <a:ext cx="3920689" cy="135338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sz="3200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d>
                                  <m:dPr>
                                    <m:begChr m:val="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3200" i="0">
                                        <a:latin typeface="Cambria Math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  <m:r>
                                      <a:rPr lang="en-US" sz="3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sub>
                              <m:sup/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320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b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B7181F2-3231-4443-B0D3-64E00774E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761" y="4560930"/>
                  <a:ext cx="3920689" cy="1353384"/>
                </a:xfrm>
                <a:prstGeom prst="rect">
                  <a:avLst/>
                </a:prstGeom>
                <a:blipFill>
                  <a:blip r:embed="rId4"/>
                  <a:stretch>
                    <a:fillRect t="-125926" r="-7443" b="-169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33373E1-BC18-5241-B19A-5EDD710C6517}"/>
                </a:ext>
              </a:extLst>
            </p:cNvPr>
            <p:cNvSpPr txBox="1"/>
            <p:nvPr/>
          </p:nvSpPr>
          <p:spPr>
            <a:xfrm>
              <a:off x="747239" y="4134339"/>
              <a:ext cx="3474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Non-linear pooling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30BA1EC-8A39-C543-9AA1-E7623AC1E806}"/>
              </a:ext>
            </a:extLst>
          </p:cNvPr>
          <p:cNvGrpSpPr/>
          <p:nvPr/>
        </p:nvGrpSpPr>
        <p:grpSpPr>
          <a:xfrm>
            <a:off x="4590450" y="1889095"/>
            <a:ext cx="7265984" cy="3599501"/>
            <a:chOff x="2051455" y="2905744"/>
            <a:chExt cx="7265984" cy="3599501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D403F73-AB44-BA45-BBD5-AA2265F7A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1455" y="3248644"/>
              <a:ext cx="7265984" cy="325660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61780E9-CA98-AC43-A359-9C49C11C9B3B}"/>
                </a:ext>
              </a:extLst>
            </p:cNvPr>
            <p:cNvSpPr txBox="1"/>
            <p:nvPr/>
          </p:nvSpPr>
          <p:spPr>
            <a:xfrm>
              <a:off x="3700535" y="2905744"/>
              <a:ext cx="4790927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/>
                <a:t>Supervised learning training curve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A4842F6-D755-D943-870A-437F001D33B7}"/>
              </a:ext>
            </a:extLst>
          </p:cNvPr>
          <p:cNvSpPr txBox="1"/>
          <p:nvPr/>
        </p:nvSpPr>
        <p:spPr>
          <a:xfrm>
            <a:off x="7495777" y="3769575"/>
            <a:ext cx="37018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Sum pooling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05CCEF-5EA7-7743-A933-0808FCF07D5F}"/>
              </a:ext>
            </a:extLst>
          </p:cNvPr>
          <p:cNvSpPr txBox="1"/>
          <p:nvPr/>
        </p:nvSpPr>
        <p:spPr>
          <a:xfrm>
            <a:off x="7480786" y="4152430"/>
            <a:ext cx="40016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Non-linear pooling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67EB50-8B8C-864D-B281-61CEFE909081}"/>
              </a:ext>
            </a:extLst>
          </p:cNvPr>
          <p:cNvSpPr/>
          <p:nvPr/>
        </p:nvSpPr>
        <p:spPr>
          <a:xfrm>
            <a:off x="0" y="5334420"/>
            <a:ext cx="12192000" cy="1416303"/>
          </a:xfrm>
          <a:prstGeom prst="rect">
            <a:avLst/>
          </a:prstGeom>
          <a:solidFill>
            <a:srgbClr val="CB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bg1"/>
                </a:solidFill>
              </a:rPr>
              <a:t>Tip: use supervised learning to verify the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80109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95B7AE-DBF4-FE42-A386-53466CA7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70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Trends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BC36-DA02-8A4B-9BAF-29269DCA53C7}"/>
              </a:ext>
            </a:extLst>
          </p:cNvPr>
          <p:cNvSpPr txBox="1"/>
          <p:nvPr/>
        </p:nvSpPr>
        <p:spPr>
          <a:xfrm>
            <a:off x="666415" y="1544323"/>
            <a:ext cx="1136422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End of Moore’s law “free lunch”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Extreme performance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00FF"/>
                </a:solidFill>
              </a:rPr>
              <a:t>Interactivity has become a must; users leave if experience isn’t seamless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00FF"/>
                </a:solidFill>
              </a:rPr>
              <a:t>Latency is 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D00FF"/>
                </a:solidFill>
              </a:rPr>
              <a:t>Small &amp; rare hiccups matter (e.g., microseconds at the tail) 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Explosion of data, AI at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Significant diversity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D00FF"/>
                </a:solidFill>
              </a:rPr>
              <a:t>In networks, hardware, software, user preferences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1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08"/>
    </mc:Choice>
    <mc:Fallback xmlns="">
      <p:transition spd="slow" advTm="17440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716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Decima’s Neural Network Policy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51" y="4432775"/>
            <a:ext cx="286523" cy="3663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14" y="2166216"/>
            <a:ext cx="263703" cy="36639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511013" y="2421032"/>
            <a:ext cx="1419771" cy="1542895"/>
            <a:chOff x="2064678" y="1429371"/>
            <a:chExt cx="1594476" cy="1732751"/>
          </a:xfrm>
        </p:grpSpPr>
        <p:sp>
          <p:nvSpPr>
            <p:cNvPr id="41" name="Oval 40"/>
            <p:cNvSpPr/>
            <p:nvPr/>
          </p:nvSpPr>
          <p:spPr>
            <a:xfrm>
              <a:off x="2820031" y="1429374"/>
              <a:ext cx="276447" cy="27644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42" name="Oval 41"/>
            <p:cNvSpPr/>
            <p:nvPr/>
          </p:nvSpPr>
          <p:spPr>
            <a:xfrm>
              <a:off x="2267137" y="1429371"/>
              <a:ext cx="276447" cy="27644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43" name="Oval 42"/>
            <p:cNvSpPr/>
            <p:nvPr/>
          </p:nvSpPr>
          <p:spPr>
            <a:xfrm>
              <a:off x="2543584" y="1930504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44" name="Oval 43"/>
            <p:cNvSpPr/>
            <p:nvPr/>
          </p:nvSpPr>
          <p:spPr>
            <a:xfrm>
              <a:off x="2543585" y="2431640"/>
              <a:ext cx="276447" cy="276447"/>
            </a:xfrm>
            <a:prstGeom prst="ellipse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>
              <a:off x="2779546" y="1705821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405361" y="1705818"/>
              <a:ext cx="178708" cy="2651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681808" y="2206951"/>
              <a:ext cx="1" cy="2246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064678" y="2695496"/>
              <a:ext cx="1594476" cy="46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Job DAG 1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492739" y="4663505"/>
            <a:ext cx="1456320" cy="1544058"/>
            <a:chOff x="2020910" y="3694885"/>
            <a:chExt cx="1635524" cy="1734058"/>
          </a:xfrm>
        </p:grpSpPr>
        <p:sp>
          <p:nvSpPr>
            <p:cNvPr id="50" name="Oval 49"/>
            <p:cNvSpPr/>
            <p:nvPr/>
          </p:nvSpPr>
          <p:spPr>
            <a:xfrm>
              <a:off x="2543584" y="3694885"/>
              <a:ext cx="276447" cy="276447"/>
            </a:xfrm>
            <a:prstGeom prst="ellipse">
              <a:avLst/>
            </a:prstGeom>
            <a:solidFill>
              <a:srgbClr val="009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51" name="Oval 50"/>
            <p:cNvSpPr/>
            <p:nvPr/>
          </p:nvSpPr>
          <p:spPr>
            <a:xfrm>
              <a:off x="2267137" y="4196015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52" name="Oval 51"/>
            <p:cNvSpPr/>
            <p:nvPr/>
          </p:nvSpPr>
          <p:spPr>
            <a:xfrm>
              <a:off x="2820031" y="4196015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53" name="Oval 52"/>
            <p:cNvSpPr/>
            <p:nvPr/>
          </p:nvSpPr>
          <p:spPr>
            <a:xfrm>
              <a:off x="2543584" y="4697147"/>
              <a:ext cx="276447" cy="27644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>
              <a:off x="2405361" y="3930847"/>
              <a:ext cx="178708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779546" y="3930847"/>
              <a:ext cx="178709" cy="26516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2405361" y="4472462"/>
              <a:ext cx="178708" cy="2651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2779546" y="4472462"/>
              <a:ext cx="178709" cy="2651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020910" y="4962317"/>
              <a:ext cx="1635524" cy="466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/>
                <a:t>Job DAG n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009713" y="4041927"/>
            <a:ext cx="60959" cy="367781"/>
            <a:chOff x="2654376" y="3144385"/>
            <a:chExt cx="64008" cy="386179"/>
          </a:xfrm>
        </p:grpSpPr>
        <p:sp>
          <p:nvSpPr>
            <p:cNvPr id="120" name="Oval 119"/>
            <p:cNvSpPr/>
            <p:nvPr/>
          </p:nvSpPr>
          <p:spPr>
            <a:xfrm>
              <a:off x="2654376" y="3144385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121" name="Oval 120"/>
            <p:cNvSpPr/>
            <p:nvPr/>
          </p:nvSpPr>
          <p:spPr>
            <a:xfrm>
              <a:off x="2654376" y="3308920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122" name="Oval 121"/>
            <p:cNvSpPr/>
            <p:nvPr/>
          </p:nvSpPr>
          <p:spPr>
            <a:xfrm>
              <a:off x="2654376" y="3466556"/>
              <a:ext cx="64008" cy="64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</p:grpSp>
      <p:grpSp>
        <p:nvGrpSpPr>
          <p:cNvPr id="589" name="Group 588"/>
          <p:cNvGrpSpPr/>
          <p:nvPr/>
        </p:nvGrpSpPr>
        <p:grpSpPr>
          <a:xfrm>
            <a:off x="2419642" y="1296899"/>
            <a:ext cx="3823797" cy="5010117"/>
            <a:chOff x="1814731" y="972674"/>
            <a:chExt cx="2867848" cy="3757588"/>
          </a:xfrm>
        </p:grpSpPr>
        <p:sp>
          <p:nvSpPr>
            <p:cNvPr id="30" name="Rectangle 29"/>
            <p:cNvSpPr/>
            <p:nvPr/>
          </p:nvSpPr>
          <p:spPr>
            <a:xfrm>
              <a:off x="2267701" y="1331020"/>
              <a:ext cx="1481665" cy="3399242"/>
            </a:xfrm>
            <a:prstGeom prst="rect">
              <a:avLst/>
            </a:prstGeom>
            <a:noFill/>
            <a:ln w="254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356" y="4384430"/>
              <a:ext cx="192548" cy="274796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6366" y="1347730"/>
              <a:ext cx="170678" cy="27479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394" y="2503069"/>
              <a:ext cx="209895" cy="27479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186" y="3107324"/>
              <a:ext cx="224393" cy="274796"/>
            </a:xfrm>
            <a:prstGeom prst="rect">
              <a:avLst/>
            </a:prstGeom>
          </p:spPr>
        </p:pic>
        <p:sp>
          <p:nvSpPr>
            <p:cNvPr id="61" name="Rectangle 60"/>
            <p:cNvSpPr/>
            <p:nvPr/>
          </p:nvSpPr>
          <p:spPr>
            <a:xfrm>
              <a:off x="2479645" y="2341778"/>
              <a:ext cx="1031416" cy="54802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chemeClr val="tx1"/>
                  </a:solidFill>
                </a:rPr>
                <a:t>DAG Embedding</a:t>
              </a:r>
            </a:p>
          </p:txBody>
        </p:sp>
        <p:cxnSp>
          <p:nvCxnSpPr>
            <p:cNvPr id="66" name="Straight Arrow Connector 65"/>
            <p:cNvCxnSpPr>
              <a:endCxn id="136" idx="1"/>
            </p:cNvCxnSpPr>
            <p:nvPr/>
          </p:nvCxnSpPr>
          <p:spPr>
            <a:xfrm flipV="1">
              <a:off x="1822320" y="1879175"/>
              <a:ext cx="661857" cy="23764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1814731" y="2216458"/>
              <a:ext cx="638240" cy="3125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endCxn id="517" idx="1"/>
            </p:cNvCxnSpPr>
            <p:nvPr/>
          </p:nvCxnSpPr>
          <p:spPr>
            <a:xfrm flipV="1">
              <a:off x="1938896" y="3442878"/>
              <a:ext cx="550603" cy="31355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515" idx="1"/>
            </p:cNvCxnSpPr>
            <p:nvPr/>
          </p:nvCxnSpPr>
          <p:spPr>
            <a:xfrm>
              <a:off x="1935325" y="3912762"/>
              <a:ext cx="549642" cy="26673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3011587" y="2150353"/>
              <a:ext cx="0" cy="1914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/>
            <p:cNvGrpSpPr/>
            <p:nvPr/>
          </p:nvGrpSpPr>
          <p:grpSpPr>
            <a:xfrm>
              <a:off x="4147355" y="1605257"/>
              <a:ext cx="184619" cy="874891"/>
              <a:chOff x="6313386" y="573172"/>
              <a:chExt cx="276449" cy="1310064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313388" y="573172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313387" y="917711"/>
                <a:ext cx="276447" cy="276447"/>
              </a:xfrm>
              <a:prstGeom prst="ellipse">
                <a:avLst/>
              </a:prstGeom>
              <a:solidFill>
                <a:srgbClr val="FF9300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313386" y="1262250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313386" y="1606789"/>
                <a:ext cx="276447" cy="276447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4151363" y="3614317"/>
              <a:ext cx="184623" cy="872666"/>
              <a:chOff x="6313385" y="4827541"/>
              <a:chExt cx="276454" cy="1306733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6313385" y="4827541"/>
                <a:ext cx="276447" cy="276447"/>
              </a:xfrm>
              <a:prstGeom prst="ellipse">
                <a:avLst/>
              </a:prstGeom>
              <a:solidFill>
                <a:srgbClr val="009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6313385" y="5168748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6313386" y="5513288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6313392" y="5857827"/>
                <a:ext cx="276447" cy="276447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</p:grpSp>
        <p:sp>
          <p:nvSpPr>
            <p:cNvPr id="82" name="Rectangle 81"/>
            <p:cNvSpPr/>
            <p:nvPr/>
          </p:nvSpPr>
          <p:spPr>
            <a:xfrm>
              <a:off x="4118708" y="3123696"/>
              <a:ext cx="252295" cy="252295"/>
            </a:xfrm>
            <a:prstGeom prst="rect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125090" y="2593841"/>
              <a:ext cx="252297" cy="252297"/>
            </a:xfrm>
            <a:prstGeom prst="rect">
              <a:avLst/>
            </a:prstGeom>
            <a:solidFill>
              <a:srgbClr val="FFD579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85" name="Straight Arrow Connector 84"/>
            <p:cNvCxnSpPr>
              <a:stCxn id="61" idx="3"/>
              <a:endCxn id="83" idx="1"/>
            </p:cNvCxnSpPr>
            <p:nvPr/>
          </p:nvCxnSpPr>
          <p:spPr>
            <a:xfrm>
              <a:off x="3511061" y="2615791"/>
              <a:ext cx="614029" cy="10419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>
              <a:stCxn id="517" idx="3"/>
              <a:endCxn id="82" idx="1"/>
            </p:cNvCxnSpPr>
            <p:nvPr/>
          </p:nvCxnSpPr>
          <p:spPr>
            <a:xfrm flipV="1">
              <a:off x="3516384" y="3249844"/>
              <a:ext cx="602324" cy="1930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136" idx="3"/>
              <a:endCxn id="73" idx="2"/>
            </p:cNvCxnSpPr>
            <p:nvPr/>
          </p:nvCxnSpPr>
          <p:spPr>
            <a:xfrm flipV="1">
              <a:off x="3511062" y="1697566"/>
              <a:ext cx="636294" cy="1816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stCxn id="136" idx="3"/>
              <a:endCxn id="74" idx="2"/>
            </p:cNvCxnSpPr>
            <p:nvPr/>
          </p:nvCxnSpPr>
          <p:spPr>
            <a:xfrm>
              <a:off x="3511062" y="1879175"/>
              <a:ext cx="636294" cy="484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>
              <a:stCxn id="515" idx="3"/>
              <a:endCxn id="81" idx="2"/>
            </p:cNvCxnSpPr>
            <p:nvPr/>
          </p:nvCxnSpPr>
          <p:spPr>
            <a:xfrm>
              <a:off x="3516383" y="4179494"/>
              <a:ext cx="634985" cy="21518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stCxn id="515" idx="3"/>
              <a:endCxn id="78" idx="2"/>
            </p:cNvCxnSpPr>
            <p:nvPr/>
          </p:nvCxnSpPr>
          <p:spPr>
            <a:xfrm flipV="1">
              <a:off x="3516383" y="3706626"/>
              <a:ext cx="634980" cy="4728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>
              <a:stCxn id="515" idx="3"/>
              <a:endCxn id="79" idx="2"/>
            </p:cNvCxnSpPr>
            <p:nvPr/>
          </p:nvCxnSpPr>
          <p:spPr>
            <a:xfrm flipV="1">
              <a:off x="3516383" y="3934492"/>
              <a:ext cx="634980" cy="24500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515" idx="3"/>
              <a:endCxn id="80" idx="2"/>
            </p:cNvCxnSpPr>
            <p:nvPr/>
          </p:nvCxnSpPr>
          <p:spPr>
            <a:xfrm flipV="1">
              <a:off x="3516383" y="4164583"/>
              <a:ext cx="634981" cy="149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154427" y="972674"/>
              <a:ext cx="1714319" cy="31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3" b="1" dirty="0"/>
                <a:t>Graph Neural Net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484177" y="1601769"/>
              <a:ext cx="1026885" cy="55481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chemeClr val="tx1"/>
                  </a:solidFill>
                </a:rPr>
                <a:t>Node Embedding</a:t>
              </a:r>
            </a:p>
          </p:txBody>
        </p:sp>
        <p:cxnSp>
          <p:nvCxnSpPr>
            <p:cNvPr id="440" name="Straight Arrow Connector 439"/>
            <p:cNvCxnSpPr>
              <a:stCxn id="136" idx="3"/>
              <a:endCxn id="76" idx="2"/>
            </p:cNvCxnSpPr>
            <p:nvPr/>
          </p:nvCxnSpPr>
          <p:spPr>
            <a:xfrm>
              <a:off x="3511062" y="1879175"/>
              <a:ext cx="636293" cy="5086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Arrow Connector 507"/>
            <p:cNvCxnSpPr>
              <a:stCxn id="136" idx="3"/>
              <a:endCxn id="75" idx="2"/>
            </p:cNvCxnSpPr>
            <p:nvPr/>
          </p:nvCxnSpPr>
          <p:spPr>
            <a:xfrm>
              <a:off x="3511062" y="1879175"/>
              <a:ext cx="636293" cy="2785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5" name="Rectangle 514"/>
            <p:cNvSpPr/>
            <p:nvPr/>
          </p:nvSpPr>
          <p:spPr>
            <a:xfrm>
              <a:off x="2484967" y="3905481"/>
              <a:ext cx="1031416" cy="54802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chemeClr val="tx1"/>
                  </a:solidFill>
                </a:rPr>
                <a:t>Node Embedding</a:t>
              </a:r>
            </a:p>
          </p:txBody>
        </p:sp>
        <p:cxnSp>
          <p:nvCxnSpPr>
            <p:cNvPr id="516" name="Straight Arrow Connector 515"/>
            <p:cNvCxnSpPr>
              <a:cxnSpLocks/>
            </p:cNvCxnSpPr>
            <p:nvPr/>
          </p:nvCxnSpPr>
          <p:spPr>
            <a:xfrm flipV="1">
              <a:off x="2997620" y="3730418"/>
              <a:ext cx="5322" cy="1667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7" name="Rectangle 516"/>
            <p:cNvSpPr/>
            <p:nvPr/>
          </p:nvSpPr>
          <p:spPr>
            <a:xfrm>
              <a:off x="2489499" y="3165472"/>
              <a:ext cx="1026885" cy="55481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67" dirty="0">
                  <a:solidFill>
                    <a:schemeClr val="tx1"/>
                  </a:solidFill>
                </a:rPr>
                <a:t>DAG Embedding</a:t>
              </a:r>
            </a:p>
          </p:txBody>
        </p:sp>
      </p:grpSp>
      <p:grpSp>
        <p:nvGrpSpPr>
          <p:cNvPr id="590" name="Group 589"/>
          <p:cNvGrpSpPr/>
          <p:nvPr/>
        </p:nvGrpSpPr>
        <p:grpSpPr>
          <a:xfrm>
            <a:off x="5775966" y="1296901"/>
            <a:ext cx="4633025" cy="4562664"/>
            <a:chOff x="4331974" y="972676"/>
            <a:chExt cx="3474769" cy="3421998"/>
          </a:xfrm>
        </p:grpSpPr>
        <p:cxnSp>
          <p:nvCxnSpPr>
            <p:cNvPr id="102" name="Straight Arrow Connector 101"/>
            <p:cNvCxnSpPr>
              <a:stCxn id="73" idx="6"/>
              <a:endCxn id="96" idx="2"/>
            </p:cNvCxnSpPr>
            <p:nvPr/>
          </p:nvCxnSpPr>
          <p:spPr>
            <a:xfrm flipV="1">
              <a:off x="4331974" y="1316636"/>
              <a:ext cx="741919" cy="3809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83" idx="3"/>
              <a:endCxn id="96" idx="3"/>
            </p:cNvCxnSpPr>
            <p:nvPr/>
          </p:nvCxnSpPr>
          <p:spPr>
            <a:xfrm flipV="1">
              <a:off x="4377387" y="1381907"/>
              <a:ext cx="723543" cy="133808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82" idx="3"/>
              <a:endCxn id="97" idx="2"/>
            </p:cNvCxnSpPr>
            <p:nvPr/>
          </p:nvCxnSpPr>
          <p:spPr>
            <a:xfrm flipV="1">
              <a:off x="4371003" y="2612948"/>
              <a:ext cx="702891" cy="6368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81" idx="6"/>
              <a:endCxn id="97" idx="3"/>
            </p:cNvCxnSpPr>
            <p:nvPr/>
          </p:nvCxnSpPr>
          <p:spPr>
            <a:xfrm flipV="1">
              <a:off x="4335986" y="2678219"/>
              <a:ext cx="764945" cy="17164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5073893" y="1224327"/>
              <a:ext cx="184617" cy="184617"/>
            </a:xfrm>
            <a:prstGeom prst="ellipse">
              <a:avLst/>
            </a:prstGeom>
            <a:solidFill>
              <a:srgbClr val="FF93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97" name="Oval 96"/>
            <p:cNvSpPr/>
            <p:nvPr/>
          </p:nvSpPr>
          <p:spPr>
            <a:xfrm>
              <a:off x="5073894" y="2520639"/>
              <a:ext cx="184617" cy="184617"/>
            </a:xfrm>
            <a:prstGeom prst="ellipse">
              <a:avLst/>
            </a:prstGeom>
            <a:solidFill>
              <a:srgbClr val="76D6FF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5143480" y="1745950"/>
              <a:ext cx="68891" cy="415639"/>
              <a:chOff x="2654376" y="3144385"/>
              <a:chExt cx="64008" cy="386179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2654376" y="330892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2654376" y="3466556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 rot="5400000">
              <a:off x="4871865" y="1765179"/>
              <a:ext cx="1685004" cy="34036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dirty="0" err="1">
                  <a:solidFill>
                    <a:schemeClr val="tx1"/>
                  </a:solidFill>
                </a:rPr>
                <a:t>Softmax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flipV="1">
              <a:off x="5258511" y="1316636"/>
              <a:ext cx="285672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V="1">
              <a:off x="5258512" y="2612946"/>
              <a:ext cx="292813" cy="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Oval 110"/>
            <p:cNvSpPr/>
            <p:nvPr/>
          </p:nvSpPr>
          <p:spPr>
            <a:xfrm>
              <a:off x="6177365" y="1227378"/>
              <a:ext cx="184617" cy="18461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sp>
          <p:nvSpPr>
            <p:cNvPr id="112" name="Oval 111"/>
            <p:cNvSpPr/>
            <p:nvPr/>
          </p:nvSpPr>
          <p:spPr>
            <a:xfrm>
              <a:off x="6177365" y="2520638"/>
              <a:ext cx="184617" cy="18461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1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5873814" y="1316636"/>
              <a:ext cx="3035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>
              <a:off x="5884551" y="2612946"/>
              <a:ext cx="292813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6204373" y="1745950"/>
              <a:ext cx="68891" cy="415639"/>
              <a:chOff x="2654376" y="3144385"/>
              <a:chExt cx="64008" cy="386179"/>
            </a:xfrm>
          </p:grpSpPr>
          <p:sp>
            <p:nvSpPr>
              <p:cNvPr id="116" name="Oval 115"/>
              <p:cNvSpPr/>
              <p:nvPr/>
            </p:nvSpPr>
            <p:spPr>
              <a:xfrm>
                <a:off x="2654376" y="3144385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654376" y="3308920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2654376" y="3466556"/>
                <a:ext cx="64008" cy="6400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351"/>
              </a:p>
            </p:txBody>
          </p:sp>
        </p:grp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904" y="1697566"/>
              <a:ext cx="933839" cy="36055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75515" y="1537682"/>
              <a:ext cx="1917128" cy="78711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5E5058-4FA9-774E-B036-D5FC41867381}"/>
              </a:ext>
            </a:extLst>
          </p:cNvPr>
          <p:cNvGrpSpPr/>
          <p:nvPr/>
        </p:nvGrpSpPr>
        <p:grpSpPr>
          <a:xfrm>
            <a:off x="5828004" y="3626652"/>
            <a:ext cx="5057053" cy="3214770"/>
            <a:chOff x="5828004" y="3626652"/>
            <a:chExt cx="5057053" cy="3214770"/>
          </a:xfrm>
        </p:grpSpPr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07D6659-FFC9-2346-9A57-E0E4D87F88D9}"/>
                </a:ext>
              </a:extLst>
            </p:cNvPr>
            <p:cNvCxnSpPr>
              <a:cxnSpLocks/>
              <a:stCxn id="83" idx="3"/>
              <a:endCxn id="131" idx="7"/>
            </p:cNvCxnSpPr>
            <p:nvPr/>
          </p:nvCxnSpPr>
          <p:spPr>
            <a:xfrm>
              <a:off x="5836516" y="3626653"/>
              <a:ext cx="986423" cy="12952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AC906B8D-374A-2949-AF9C-CD750D1D35B5}"/>
                </a:ext>
              </a:extLst>
            </p:cNvPr>
            <p:cNvCxnSpPr>
              <a:cxnSpLocks/>
              <a:stCxn id="82" idx="3"/>
              <a:endCxn id="144" idx="7"/>
            </p:cNvCxnSpPr>
            <p:nvPr/>
          </p:nvCxnSpPr>
          <p:spPr>
            <a:xfrm>
              <a:off x="5828004" y="4333125"/>
              <a:ext cx="983705" cy="206945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FA7823-77A2-514A-9330-92901ED57D4A}"/>
                </a:ext>
              </a:extLst>
            </p:cNvPr>
            <p:cNvGrpSpPr/>
            <p:nvPr/>
          </p:nvGrpSpPr>
          <p:grpSpPr>
            <a:xfrm>
              <a:off x="5828004" y="3626652"/>
              <a:ext cx="5057053" cy="3214770"/>
              <a:chOff x="5828004" y="3626652"/>
              <a:chExt cx="5057053" cy="3214770"/>
            </a:xfrm>
          </p:grpSpPr>
          <p:grpSp>
            <p:nvGrpSpPr>
              <p:cNvPr id="596" name="Group 595"/>
              <p:cNvGrpSpPr/>
              <p:nvPr/>
            </p:nvGrpSpPr>
            <p:grpSpPr>
              <a:xfrm>
                <a:off x="5828004" y="3626652"/>
                <a:ext cx="5057053" cy="3094824"/>
                <a:chOff x="4371003" y="2719989"/>
                <a:chExt cx="3792790" cy="2321118"/>
              </a:xfrm>
            </p:grpSpPr>
            <p:grpSp>
              <p:nvGrpSpPr>
                <p:cNvPr id="591" name="Group 590"/>
                <p:cNvGrpSpPr/>
                <p:nvPr/>
              </p:nvGrpSpPr>
              <p:grpSpPr>
                <a:xfrm>
                  <a:off x="4371003" y="2719989"/>
                  <a:ext cx="3792790" cy="2321118"/>
                  <a:chOff x="4371003" y="2719989"/>
                  <a:chExt cx="3792790" cy="2321118"/>
                </a:xfrm>
              </p:grpSpPr>
              <p:grpSp>
                <p:nvGrpSpPr>
                  <p:cNvPr id="545" name="Group 544"/>
                  <p:cNvGrpSpPr/>
                  <p:nvPr/>
                </p:nvGrpSpPr>
                <p:grpSpPr>
                  <a:xfrm rot="16200000">
                    <a:off x="5863745" y="3371062"/>
                    <a:ext cx="755010" cy="177774"/>
                    <a:chOff x="5270827" y="2164529"/>
                    <a:chExt cx="1174078" cy="276448"/>
                  </a:xfrm>
                </p:grpSpPr>
                <p:sp>
                  <p:nvSpPr>
                    <p:cNvPr id="547" name="Oval 546"/>
                    <p:cNvSpPr/>
                    <p:nvPr/>
                  </p:nvSpPr>
                  <p:spPr>
                    <a:xfrm>
                      <a:off x="6168458" y="2164531"/>
                      <a:ext cx="276447" cy="2764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2400"/>
                    </a:p>
                  </p:txBody>
                </p:sp>
                <p:pic>
                  <p:nvPicPr>
                    <p:cNvPr id="548" name="Picture 547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5808890" y="2156448"/>
                      <a:ext cx="63609" cy="29260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49" name="Oval 548"/>
                    <p:cNvSpPr/>
                    <p:nvPr/>
                  </p:nvSpPr>
                  <p:spPr>
                    <a:xfrm>
                      <a:off x="5270827" y="2164529"/>
                      <a:ext cx="276446" cy="27644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2400"/>
                    </a:p>
                  </p:txBody>
                </p:sp>
              </p:grpSp>
              <p:cxnSp>
                <p:nvCxnSpPr>
                  <p:cNvPr id="555" name="Straight Arrow Connector 554"/>
                  <p:cNvCxnSpPr>
                    <a:cxnSpLocks/>
                    <a:stCxn id="83" idx="3"/>
                    <a:endCxn id="129" idx="0"/>
                  </p:cNvCxnSpPr>
                  <p:nvPr/>
                </p:nvCxnSpPr>
                <p:spPr>
                  <a:xfrm>
                    <a:off x="4377387" y="2719989"/>
                    <a:ext cx="713785" cy="457048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62" name="Group 561"/>
                  <p:cNvGrpSpPr/>
                  <p:nvPr/>
                </p:nvGrpSpPr>
                <p:grpSpPr>
                  <a:xfrm rot="16200000">
                    <a:off x="5829493" y="4489219"/>
                    <a:ext cx="823503" cy="177774"/>
                    <a:chOff x="5282816" y="2164528"/>
                    <a:chExt cx="1280591" cy="276448"/>
                  </a:xfrm>
                </p:grpSpPr>
                <p:sp>
                  <p:nvSpPr>
                    <p:cNvPr id="567" name="Oval 566"/>
                    <p:cNvSpPr/>
                    <p:nvPr/>
                  </p:nvSpPr>
                  <p:spPr>
                    <a:xfrm>
                      <a:off x="6286960" y="2164529"/>
                      <a:ext cx="276447" cy="2764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2400"/>
                    </a:p>
                  </p:txBody>
                </p:sp>
                <p:pic>
                  <p:nvPicPr>
                    <p:cNvPr id="568" name="Picture 567"/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5400000">
                      <a:off x="5900049" y="2156448"/>
                      <a:ext cx="63610" cy="29260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69" name="Oval 568"/>
                    <p:cNvSpPr/>
                    <p:nvPr/>
                  </p:nvSpPr>
                  <p:spPr>
                    <a:xfrm>
                      <a:off x="5282816" y="2164528"/>
                      <a:ext cx="276446" cy="27644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54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2400"/>
                    </a:p>
                  </p:txBody>
                </p:sp>
              </p:grpSp>
              <p:cxnSp>
                <p:nvCxnSpPr>
                  <p:cNvPr id="570" name="Straight Arrow Connector 569"/>
                  <p:cNvCxnSpPr>
                    <a:cxnSpLocks/>
                    <a:stCxn id="82" idx="3"/>
                    <a:endCxn id="142" idx="7"/>
                  </p:cNvCxnSpPr>
                  <p:nvPr/>
                </p:nvCxnSpPr>
                <p:spPr>
                  <a:xfrm>
                    <a:off x="4371003" y="3249844"/>
                    <a:ext cx="737780" cy="974856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73" name="Picture 572" descr="Screen Shot 2016-07-15 at 8.47.09 PM.png"/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339975" y="4108061"/>
                    <a:ext cx="649896" cy="933046"/>
                  </a:xfrm>
                  <a:prstGeom prst="rect">
                    <a:avLst/>
                  </a:prstGeom>
                </p:spPr>
              </p:pic>
              <p:pic>
                <p:nvPicPr>
                  <p:cNvPr id="574" name="Picture 573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6095288" y="3111830"/>
                    <a:ext cx="1110081" cy="681154"/>
                  </a:xfrm>
                  <a:prstGeom prst="rect">
                    <a:avLst/>
                  </a:prstGeom>
                </p:spPr>
              </p:pic>
              <p:pic>
                <p:nvPicPr>
                  <p:cNvPr id="584" name="Picture 583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72904" y="3796108"/>
                    <a:ext cx="1290889" cy="35594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93" name="TextBox 592"/>
                <p:cNvSpPr txBox="1"/>
                <p:nvPr/>
              </p:nvSpPr>
              <p:spPr>
                <a:xfrm>
                  <a:off x="6523903" y="2897366"/>
                  <a:ext cx="683563" cy="3116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Job 1</a:t>
                  </a:r>
                </a:p>
              </p:txBody>
            </p:sp>
          </p:grp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054F974E-CEC1-FF4A-A3F0-0356ED14B886}"/>
                  </a:ext>
                </a:extLst>
              </p:cNvPr>
              <p:cNvSpPr/>
              <p:nvPr/>
            </p:nvSpPr>
            <p:spPr>
              <a:xfrm rot="5400000">
                <a:off x="7097769" y="4385440"/>
                <a:ext cx="1033248" cy="45382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Softmax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3132D546-014C-384E-8B29-2D0ADE7F86B7}"/>
                  </a:ext>
                </a:extLst>
              </p:cNvPr>
              <p:cNvSpPr/>
              <p:nvPr/>
            </p:nvSpPr>
            <p:spPr>
              <a:xfrm rot="16200000">
                <a:off x="6788228" y="4117535"/>
                <a:ext cx="237032" cy="237030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/>
              </a:p>
            </p:txBody>
          </p:sp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FCAF7BFC-387E-D949-B7FB-0E4ACF3D4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9472" y="4510153"/>
                <a:ext cx="54540" cy="250888"/>
              </a:xfrm>
              <a:prstGeom prst="rect">
                <a:avLst/>
              </a:prstGeom>
            </p:spPr>
          </p:pic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67EC187-E008-F24B-8FDF-B082D70CCDD5}"/>
                  </a:ext>
                </a:extLst>
              </p:cNvPr>
              <p:cNvSpPr/>
              <p:nvPr/>
            </p:nvSpPr>
            <p:spPr>
              <a:xfrm rot="16200000">
                <a:off x="6788225" y="4887185"/>
                <a:ext cx="237031" cy="237028"/>
              </a:xfrm>
              <a:prstGeom prst="ellipse">
                <a:avLst/>
              </a:prstGeom>
              <a:solidFill>
                <a:srgbClr val="FFD579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/>
              </a:p>
            </p:txBody>
          </p: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B15D70CC-201F-6A40-A684-85EDEB561B81}"/>
                  </a:ext>
                </a:extLst>
              </p:cNvPr>
              <p:cNvCxnSpPr>
                <a:cxnSpLocks/>
                <a:endCxn id="547" idx="0"/>
              </p:cNvCxnSpPr>
              <p:nvPr/>
            </p:nvCxnSpPr>
            <p:spPr>
              <a:xfrm flipV="1">
                <a:off x="7831753" y="4228441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382E3224-8A44-A84D-8BEA-48D4CCDB503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3494" y="5005699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F783F591-A990-BD4B-A184-787E8FADB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2545" y="4237542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>
                <a:extLst>
                  <a:ext uri="{FF2B5EF4-FFF2-40B4-BE49-F238E27FC236}">
                    <a16:creationId xmlns:a16="http://schemas.microsoft.com/office/drawing/2014/main" id="{30FBC85B-7E3E-7A49-BB66-B8995B094F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34286" y="5014800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C23E42D-371A-0F45-A2DA-DF108F41FF81}"/>
                  </a:ext>
                </a:extLst>
              </p:cNvPr>
              <p:cNvSpPr txBox="1"/>
              <p:nvPr/>
            </p:nvSpPr>
            <p:spPr>
              <a:xfrm>
                <a:off x="8694631" y="6425925"/>
                <a:ext cx="911417" cy="415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Job 2</a:t>
                </a: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60D9E17-2FD1-D041-849F-D657B593457B}"/>
                  </a:ext>
                </a:extLst>
              </p:cNvPr>
              <p:cNvSpPr/>
              <p:nvPr/>
            </p:nvSpPr>
            <p:spPr>
              <a:xfrm rot="5400000">
                <a:off x="7085125" y="5890138"/>
                <a:ext cx="1033248" cy="453824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err="1">
                    <a:solidFill>
                      <a:schemeClr val="tx1"/>
                    </a:solidFill>
                  </a:rPr>
                  <a:t>Softmax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F1E985D5-3397-7148-9915-96CAE787B4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22568" y="5688131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210F2BBB-F335-0B49-888C-67DE40D183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24309" y="6532765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5690155-F8F6-9548-89F4-5FBE82516393}"/>
                  </a:ext>
                </a:extLst>
              </p:cNvPr>
              <p:cNvSpPr/>
              <p:nvPr/>
            </p:nvSpPr>
            <p:spPr>
              <a:xfrm rot="16200000">
                <a:off x="6776998" y="5598221"/>
                <a:ext cx="237032" cy="237030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/>
              </a:p>
            </p:txBody>
          </p:sp>
          <p:pic>
            <p:nvPicPr>
              <p:cNvPr id="143" name="Picture 142">
                <a:extLst>
                  <a:ext uri="{FF2B5EF4-FFF2-40B4-BE49-F238E27FC236}">
                    <a16:creationId xmlns:a16="http://schemas.microsoft.com/office/drawing/2014/main" id="{028DF18D-FA20-174E-ACFE-48FC81FD6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68242" y="5990839"/>
                <a:ext cx="54540" cy="250888"/>
              </a:xfrm>
              <a:prstGeom prst="rect">
                <a:avLst/>
              </a:prstGeom>
            </p:spPr>
          </p:pic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1466B674-3EF7-7D4C-992C-361689EC7281}"/>
                  </a:ext>
                </a:extLst>
              </p:cNvPr>
              <p:cNvSpPr/>
              <p:nvPr/>
            </p:nvSpPr>
            <p:spPr>
              <a:xfrm rot="16200000">
                <a:off x="6776995" y="6367871"/>
                <a:ext cx="237031" cy="237028"/>
              </a:xfrm>
              <a:prstGeom prst="ellipse">
                <a:avLst/>
              </a:prstGeom>
              <a:solidFill>
                <a:srgbClr val="76D6FF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400"/>
              </a:p>
            </p:txBody>
          </p: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DA550D57-61B6-634D-8944-51A72A083D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1788" y="5734856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F1B7F847-6F8C-6D4C-8417-F6A7F1594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3529" y="6512114"/>
                <a:ext cx="371400" cy="117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3791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>
            <a:extLst>
              <a:ext uri="{FF2B5EF4-FFF2-40B4-BE49-F238E27FC236}">
                <a16:creationId xmlns:a16="http://schemas.microsoft.com/office/drawing/2014/main" id="{E40C76F2-A7D4-524D-96F9-BB58E690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91" y="489723"/>
            <a:ext cx="8728481" cy="990249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/>
              <a:t>Training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851E79-61F1-EB47-8297-920F5A31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DB7152-7DC7-3443-B8A6-C035A9782B32}"/>
                  </a:ext>
                </a:extLst>
              </p:cNvPr>
              <p:cNvSpPr txBox="1"/>
              <p:nvPr/>
            </p:nvSpPr>
            <p:spPr>
              <a:xfrm>
                <a:off x="0" y="1541897"/>
                <a:ext cx="12192000" cy="6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mbria Math" charset="0"/>
                    <a:cs typeface="Cambria Math" charset="0"/>
                  </a:rPr>
                  <a:t>Goal:   maximize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𝐽</m:t>
                    </m:r>
                    <m:d>
                      <m:d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d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𝔼</m:t>
                        </m:r>
                      </m:e>
                      <m:sub>
                        <m:sSub>
                          <m:sSubPr>
                            <m:ctrlP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𝜋</m:t>
                            </m:r>
                          </m:e>
                          <m:sub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𝜃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kumimoji="0" lang="mr-IN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ctrlPr>
                              <a:rPr kumimoji="0" lang="is-I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=0</m:t>
                            </m:r>
                          </m:sub>
                          <m:sup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𝑇</m:t>
                            </m:r>
                            <m:r>
                              <a:rPr kumimoji="0" 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−1</m:t>
                            </m:r>
                          </m:sup>
                          <m:e>
                            <m:sSub>
                              <m:sSubPr>
                                <m:ctrlPr>
                                  <a:rPr kumimoji="0" 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kumimoji="0" 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kumimoji="0" 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DB7152-7DC7-3443-B8A6-C035A9782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41897"/>
                <a:ext cx="12192000" cy="653962"/>
              </a:xfrm>
              <a:prstGeom prst="rect">
                <a:avLst/>
              </a:prstGeom>
              <a:blipFill>
                <a:blip r:embed="rId4"/>
                <a:stretch>
                  <a:fillRect t="-111321" b="-171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C7556B-7852-2C4B-B18C-EC2CF4038989}"/>
                  </a:ext>
                </a:extLst>
              </p:cNvPr>
              <p:cNvSpPr txBox="1"/>
              <p:nvPr/>
            </p:nvSpPr>
            <p:spPr>
              <a:xfrm>
                <a:off x="3311091" y="2178066"/>
                <a:ext cx="5630778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kumimoji="0" lang="en-US" sz="2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e>
                      <m:sub>
                        <m:r>
                          <a:rPr kumimoji="0" lang="en-US" sz="2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b>
                    </m:sSub>
                    <m:r>
                      <a:rPr kumimoji="0" lang="en-US" sz="2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kumimoji="0" lang="en-US" sz="2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kumimoji="0" lang="en-US" sz="2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kumimoji="0" lang="en-US" sz="2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kumimoji="0" lang="en-US" sz="2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: policy with parameters </a:t>
                </a:r>
                <a:r>
                  <a:rPr kumimoji="0" lang="en-US" sz="26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θ</a:t>
                </a:r>
                <a:r>
                  <a:rPr kumimoji="0" lang="en-US" sz="2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C7556B-7852-2C4B-B18C-EC2CF4038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091" y="2178066"/>
                <a:ext cx="5630778" cy="492443"/>
              </a:xfrm>
              <a:prstGeom prst="rect">
                <a:avLst/>
              </a:prstGeom>
              <a:blipFill>
                <a:blip r:embed="rId5"/>
                <a:stretch>
                  <a:fillRect l="-1802" t="-10256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45C8B2BE-896A-D449-B40B-0948DC50E79C}"/>
              </a:ext>
            </a:extLst>
          </p:cNvPr>
          <p:cNvGrpSpPr/>
          <p:nvPr/>
        </p:nvGrpSpPr>
        <p:grpSpPr>
          <a:xfrm>
            <a:off x="1318661" y="3003121"/>
            <a:ext cx="10183527" cy="3664694"/>
            <a:chOff x="1318661" y="3003121"/>
            <a:chExt cx="10183527" cy="366469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9E8C7C-43E0-1645-83E2-4A4F03BEB16A}"/>
                </a:ext>
              </a:extLst>
            </p:cNvPr>
            <p:cNvSpPr/>
            <p:nvPr/>
          </p:nvSpPr>
          <p:spPr>
            <a:xfrm>
              <a:off x="1318661" y="4079188"/>
              <a:ext cx="1582016" cy="162015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Decima agent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1A9005-7430-614B-9AF9-5653A54C7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610" y="4659246"/>
              <a:ext cx="604248" cy="6434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0750AC-FEB9-E045-BB5D-3510825A0B84}"/>
                </a:ext>
              </a:extLst>
            </p:cNvPr>
            <p:cNvSpPr/>
            <p:nvPr/>
          </p:nvSpPr>
          <p:spPr>
            <a:xfrm>
              <a:off x="3924790" y="4079188"/>
              <a:ext cx="1582015" cy="162015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endParaRPr lang="en-US" sz="5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cluster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0721A87-EE08-7548-8FE9-F4B64FAE2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88514" y="4212381"/>
              <a:ext cx="1300914" cy="67688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4B464F-939F-F540-8C69-3FA0D08A2CF4}"/>
                </a:ext>
              </a:extLst>
            </p:cNvPr>
            <p:cNvSpPr/>
            <p:nvPr/>
          </p:nvSpPr>
          <p:spPr>
            <a:xfrm>
              <a:off x="7045692" y="4339336"/>
              <a:ext cx="4456496" cy="9922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8C479C-FC9B-134E-BECC-996FA7ADE98E}"/>
                    </a:ext>
                  </a:extLst>
                </p:cNvPr>
                <p:cNvSpPr txBox="1"/>
                <p:nvPr/>
              </p:nvSpPr>
              <p:spPr>
                <a:xfrm>
                  <a:off x="2040555" y="3003121"/>
                  <a:ext cx="721894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1. Collect “experience”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mr-IN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</m:oMath>
                  </a14:m>
                  <a:r>
                    <a:rPr lang="en-US" sz="2800" dirty="0"/>
                    <a:t>with policy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8C479C-FC9B-134E-BECC-996FA7ADE9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0555" y="3003121"/>
                  <a:ext cx="7218947" cy="523220"/>
                </a:xfrm>
                <a:prstGeom prst="rect">
                  <a:avLst/>
                </a:prstGeom>
                <a:blipFill>
                  <a:blip r:embed="rId8"/>
                  <a:stretch>
                    <a:fillRect l="-1757" t="-9302" b="-27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852D32E-84D7-0642-9905-79618304BA7F}"/>
                    </a:ext>
                  </a:extLst>
                </p:cNvPr>
                <p:cNvSpPr txBox="1"/>
                <p:nvPr/>
              </p:nvSpPr>
              <p:spPr>
                <a:xfrm>
                  <a:off x="7175442" y="4543058"/>
                  <a:ext cx="41969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2. Estimate gradient of </a:t>
                  </a:r>
                  <a14:m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𝐽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d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852D32E-84D7-0642-9905-79618304BA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5442" y="4543058"/>
                  <a:ext cx="4196997" cy="523220"/>
                </a:xfrm>
                <a:prstGeom prst="rect">
                  <a:avLst/>
                </a:prstGeom>
                <a:blipFill>
                  <a:blip r:embed="rId9"/>
                  <a:stretch>
                    <a:fillRect l="-3021" t="-11905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66842EA-F960-3242-9A35-926507959223}"/>
                </a:ext>
              </a:extLst>
            </p:cNvPr>
            <p:cNvSpPr/>
            <p:nvPr/>
          </p:nvSpPr>
          <p:spPr>
            <a:xfrm>
              <a:off x="2040556" y="3640605"/>
              <a:ext cx="7113070" cy="667606"/>
            </a:xfrm>
            <a:custGeom>
              <a:avLst/>
              <a:gdLst>
                <a:gd name="connsiteX0" fmla="*/ 0 w 7113069"/>
                <a:gd name="connsiteY0" fmla="*/ 596766 h 866273"/>
                <a:gd name="connsiteX1" fmla="*/ 0 w 7113069"/>
                <a:gd name="connsiteY1" fmla="*/ 0 h 866273"/>
                <a:gd name="connsiteX2" fmla="*/ 7113069 w 7113069"/>
                <a:gd name="connsiteY2" fmla="*/ 0 h 866273"/>
                <a:gd name="connsiteX3" fmla="*/ 7113069 w 7113069"/>
                <a:gd name="connsiteY3" fmla="*/ 866273 h 866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3069" h="866273">
                  <a:moveTo>
                    <a:pt x="0" y="596766"/>
                  </a:moveTo>
                  <a:lnTo>
                    <a:pt x="0" y="0"/>
                  </a:lnTo>
                  <a:lnTo>
                    <a:pt x="7113069" y="0"/>
                  </a:lnTo>
                  <a:lnTo>
                    <a:pt x="7113069" y="866273"/>
                  </a:ln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09CA22E-0AFD-1E40-A419-86B0EA726074}"/>
                </a:ext>
              </a:extLst>
            </p:cNvPr>
            <p:cNvSpPr/>
            <p:nvPr/>
          </p:nvSpPr>
          <p:spPr>
            <a:xfrm flipH="1" flipV="1">
              <a:off x="2040555" y="5333851"/>
              <a:ext cx="7113069" cy="864309"/>
            </a:xfrm>
            <a:custGeom>
              <a:avLst/>
              <a:gdLst>
                <a:gd name="connsiteX0" fmla="*/ 0 w 7113069"/>
                <a:gd name="connsiteY0" fmla="*/ 596766 h 866273"/>
                <a:gd name="connsiteX1" fmla="*/ 0 w 7113069"/>
                <a:gd name="connsiteY1" fmla="*/ 0 h 866273"/>
                <a:gd name="connsiteX2" fmla="*/ 7113069 w 7113069"/>
                <a:gd name="connsiteY2" fmla="*/ 0 h 866273"/>
                <a:gd name="connsiteX3" fmla="*/ 7113069 w 7113069"/>
                <a:gd name="connsiteY3" fmla="*/ 866273 h 866273"/>
                <a:gd name="connsiteX0" fmla="*/ 0 w 7113069"/>
                <a:gd name="connsiteY0" fmla="*/ 596766 h 596766"/>
                <a:gd name="connsiteX1" fmla="*/ 0 w 7113069"/>
                <a:gd name="connsiteY1" fmla="*/ 0 h 596766"/>
                <a:gd name="connsiteX2" fmla="*/ 7113069 w 7113069"/>
                <a:gd name="connsiteY2" fmla="*/ 0 h 596766"/>
                <a:gd name="connsiteX3" fmla="*/ 7084193 w 7113069"/>
                <a:gd name="connsiteY3" fmla="*/ 341254 h 596766"/>
                <a:gd name="connsiteX0" fmla="*/ 0 w 7113069"/>
                <a:gd name="connsiteY0" fmla="*/ 596766 h 596766"/>
                <a:gd name="connsiteX1" fmla="*/ 0 w 7113069"/>
                <a:gd name="connsiteY1" fmla="*/ 0 h 596766"/>
                <a:gd name="connsiteX2" fmla="*/ 7113069 w 7113069"/>
                <a:gd name="connsiteY2" fmla="*/ 0 h 596766"/>
                <a:gd name="connsiteX3" fmla="*/ 7103444 w 7113069"/>
                <a:gd name="connsiteY3" fmla="*/ 354546 h 59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13069" h="596766">
                  <a:moveTo>
                    <a:pt x="0" y="596766"/>
                  </a:moveTo>
                  <a:lnTo>
                    <a:pt x="0" y="0"/>
                  </a:lnTo>
                  <a:lnTo>
                    <a:pt x="7113069" y="0"/>
                  </a:lnTo>
                  <a:lnTo>
                    <a:pt x="7103444" y="354546"/>
                  </a:lnTo>
                </a:path>
              </a:pathLst>
            </a:custGeom>
            <a:noFill/>
            <a:ln w="25400"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23EF4D2-C286-D142-9CA8-29C4967E0881}"/>
                    </a:ext>
                  </a:extLst>
                </p:cNvPr>
                <p:cNvSpPr txBox="1"/>
                <p:nvPr/>
              </p:nvSpPr>
              <p:spPr>
                <a:xfrm>
                  <a:off x="4088514" y="6144595"/>
                  <a:ext cx="524010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3. Update policy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sub>
                      </m:sSub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23EF4D2-C286-D142-9CA8-29C4967E0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8514" y="6144595"/>
                  <a:ext cx="5240102" cy="523220"/>
                </a:xfrm>
                <a:prstGeom prst="rect">
                  <a:avLst/>
                </a:prstGeom>
                <a:blipFill>
                  <a:blip r:embed="rId10"/>
                  <a:stretch>
                    <a:fillRect l="-2174" t="-11905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17050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93"/>
    </mc:Choice>
    <mc:Fallback xmlns="">
      <p:transition spd="slow" advTm="6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Review: Policy Gradient RL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" y="1505054"/>
                <a:ext cx="11309684" cy="17168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endParaRPr lang="en-US" sz="533" dirty="0">
                  <a:ea typeface="Cambria Math" charset="0"/>
                  <a:cs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3733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←</m:t>
                      </m:r>
                      <m:r>
                        <a:rPr lang="en-US" sz="3733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3733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r>
                        <a:rPr lang="en-US" sz="3733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func>
                        <m:funcPr>
                          <m:ctrlPr>
                            <a:rPr lang="en-US" sz="3733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3733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3733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3733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37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733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3733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7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733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733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733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733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733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mr-IN" sz="3733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is-IS" sz="3733" i="1">
                                      <a:solidFill>
                                        <a:srgbClr val="1D00FF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naryPr>
                                <m:sub>
                                  <m:sSup>
                                    <m:sSupPr>
                                      <m:ctrlPr>
                                        <a:rPr lang="is-IS" sz="3733" i="1">
                                          <a:solidFill>
                                            <a:srgbClr val="1D00FF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733" i="1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3733" i="1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3733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=</m:t>
                                  </m:r>
                                  <m:r>
                                    <a:rPr lang="en-US" sz="3733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3733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𝑇</m:t>
                                  </m:r>
                                  <m:r>
                                    <a:rPr lang="en-US" sz="3733" i="1">
                                      <a:solidFill>
                                        <a:srgbClr val="1D00FF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−1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3733" i="1">
                                          <a:solidFill>
                                            <a:srgbClr val="1D00FF"/>
                                          </a:solidFill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733" i="1">
                                          <a:solidFill>
                                            <a:srgbClr val="1D00FF"/>
                                          </a:solidFill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3733" i="1">
                                              <a:solidFill>
                                                <a:srgbClr val="1D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733" i="1">
                                              <a:solidFill>
                                                <a:srgbClr val="1D00FF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𝑡</m:t>
                                          </m:r>
                                        </m:e>
                                        <m:sup>
                                          <m:r>
                                            <a:rPr lang="en-US" sz="3733" i="1">
                                              <a:solidFill>
                                                <a:srgbClr val="1D00FF"/>
                                              </a:solidFill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</m:sSub>
                                </m:e>
                              </m:nary>
                              <m:r>
                                <a:rPr lang="en-US" sz="3733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3733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  <m:r>
                                <a:rPr lang="en-US" sz="3733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3733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73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3733" i="1">
                                      <a:solidFill>
                                        <a:srgbClr val="C00000"/>
                                      </a:solidFill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3733" i="1">
                                  <a:solidFill>
                                    <a:srgbClr val="C0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467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505054"/>
                <a:ext cx="11309684" cy="1716817"/>
              </a:xfrm>
              <a:prstGeom prst="rect">
                <a:avLst/>
              </a:prstGeom>
              <a:blipFill>
                <a:blip r:embed="rId3"/>
                <a:stretch>
                  <a:fillRect t="-100735" b="-163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2294067" y="2725295"/>
            <a:ext cx="4459660" cy="1291028"/>
            <a:chOff x="1842218" y="2732943"/>
            <a:chExt cx="3344745" cy="968271"/>
          </a:xfrm>
        </p:grpSpPr>
        <p:sp>
          <p:nvSpPr>
            <p:cNvPr id="6" name="Rectangle 5"/>
            <p:cNvSpPr/>
            <p:nvPr/>
          </p:nvSpPr>
          <p:spPr>
            <a:xfrm>
              <a:off x="1842218" y="3201124"/>
              <a:ext cx="3050499" cy="5000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733" dirty="0">
                  <a:solidFill>
                    <a:srgbClr val="1D00FF"/>
                  </a:solidFill>
                  <a:ea typeface="Cambria Math" charset="0"/>
                  <a:cs typeface="Cambria Math" charset="0"/>
                </a:rPr>
                <a:t>“return” from step </a:t>
              </a:r>
              <a:r>
                <a:rPr lang="is-IS" sz="3733" i="1" dirty="0">
                  <a:solidFill>
                    <a:srgbClr val="1D00FF"/>
                  </a:solidFill>
                  <a:ea typeface="Cambria Math" charset="0"/>
                  <a:cs typeface="Cambria Math" charset="0"/>
                </a:rPr>
                <a:t>t</a:t>
              </a:r>
              <a:endParaRPr lang="en-US" sz="3733" dirty="0">
                <a:solidFill>
                  <a:srgbClr val="1D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3875521" y="2732943"/>
              <a:ext cx="1311442" cy="468181"/>
            </a:xfrm>
            <a:prstGeom prst="straightConnector1">
              <a:avLst/>
            </a:prstGeom>
            <a:ln w="31750">
              <a:solidFill>
                <a:srgbClr val="1D00FF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7396694" y="4175021"/>
            <a:ext cx="41869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>
                <a:solidFill>
                  <a:srgbClr val="C00000"/>
                </a:solidFill>
              </a:rPr>
              <a:t>“baseline” </a:t>
            </a:r>
          </a:p>
          <a:p>
            <a:pPr algn="ctr"/>
            <a:r>
              <a:rPr lang="en-US" sz="3733" dirty="0">
                <a:solidFill>
                  <a:srgbClr val="C00000"/>
                </a:solidFill>
              </a:rPr>
              <a:t>Expected return from state </a:t>
            </a:r>
            <a:r>
              <a:rPr lang="en-US" sz="3733" i="1" dirty="0" err="1">
                <a:solidFill>
                  <a:srgbClr val="C00000"/>
                </a:solidFill>
              </a:rPr>
              <a:t>s</a:t>
            </a:r>
            <a:r>
              <a:rPr lang="en-US" sz="3733" i="1" baseline="-25000" dirty="0" err="1">
                <a:solidFill>
                  <a:srgbClr val="C00000"/>
                </a:solidFill>
              </a:rPr>
              <a:t>t</a:t>
            </a:r>
            <a:endParaRPr lang="en-US" sz="3733" dirty="0">
              <a:solidFill>
                <a:srgbClr val="C00000"/>
              </a:solidFill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H="1" flipV="1">
            <a:off x="9160044" y="3000832"/>
            <a:ext cx="330145" cy="1174189"/>
          </a:xfrm>
          <a:prstGeom prst="straightConnector1">
            <a:avLst/>
          </a:prstGeom>
          <a:ln w="31750"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94315" y="4644776"/>
            <a:ext cx="7002379" cy="15442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Increase probability of actions with better-than-expected returns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7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896"/>
    </mc:Choice>
    <mc:Fallback xmlns="">
      <p:transition spd="slow" advTm="98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173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Training for Continual, Stochastic Job Arrivals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184333" y="1334638"/>
            <a:ext cx="3683808" cy="5113811"/>
            <a:chOff x="5146160" y="1734953"/>
            <a:chExt cx="2232837" cy="309959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6160" y="1734953"/>
              <a:ext cx="2232837" cy="309959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04366" y="2732567"/>
              <a:ext cx="1026043" cy="4359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33" dirty="0">
                  <a:solidFill>
                    <a:schemeClr val="tx1"/>
                  </a:solidFill>
                </a:rPr>
                <a:t>Scheduler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14641" y="1955499"/>
            <a:ext cx="6083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scheduler must handle an infinite, random sequence of jobs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380454-3EC5-204B-A589-E5025E507A3F}"/>
              </a:ext>
            </a:extLst>
          </p:cNvPr>
          <p:cNvSpPr txBox="1"/>
          <p:nvPr/>
        </p:nvSpPr>
        <p:spPr>
          <a:xfrm>
            <a:off x="814641" y="3239279"/>
            <a:ext cx="62559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Real workloads have </a:t>
            </a:r>
            <a:r>
              <a:rPr lang="en-US" sz="3200" dirty="0">
                <a:solidFill>
                  <a:srgbClr val="C00000"/>
                </a:solidFill>
              </a:rPr>
              <a:t>high variance </a:t>
            </a:r>
            <a:r>
              <a:rPr lang="en-US" sz="3200" dirty="0"/>
              <a:t>(e.g., heavy-tailed job sizes &amp;         inter-arrival times)</a:t>
            </a:r>
          </a:p>
          <a:p>
            <a:r>
              <a:rPr lang="en-US" sz="3200" dirty="0"/>
              <a:t>→ this can throw off RL training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03"/>
    </mc:Choice>
    <mc:Fallback xmlns="">
      <p:transition spd="slow" advTm="40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43305" y="1879017"/>
            <a:ext cx="1453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Job size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519329" y="4566069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Time</a:t>
            </a:r>
            <a:endParaRPr lang="en-US" sz="3200" dirty="0"/>
          </a:p>
        </p:txBody>
      </p:sp>
      <p:grpSp>
        <p:nvGrpSpPr>
          <p:cNvPr id="59" name="Group 58"/>
          <p:cNvGrpSpPr/>
          <p:nvPr/>
        </p:nvGrpSpPr>
        <p:grpSpPr>
          <a:xfrm>
            <a:off x="2083251" y="2852953"/>
            <a:ext cx="3295192" cy="2061328"/>
            <a:chOff x="1583703" y="2413262"/>
            <a:chExt cx="2471394" cy="1545996"/>
          </a:xfrm>
        </p:grpSpPr>
        <p:cxnSp>
          <p:nvCxnSpPr>
            <p:cNvPr id="60" name="Straight Connector 59"/>
            <p:cNvCxnSpPr/>
            <p:nvPr/>
          </p:nvCxnSpPr>
          <p:spPr>
            <a:xfrm flipV="1">
              <a:off x="1583703" y="3044858"/>
              <a:ext cx="0" cy="914400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83237" y="2413262"/>
              <a:ext cx="7856" cy="1545996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2403835" y="3582186"/>
              <a:ext cx="3142" cy="377072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2724346" y="3770722"/>
              <a:ext cx="0" cy="188536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 flipV="1">
              <a:off x="3186260" y="3502058"/>
              <a:ext cx="0" cy="457200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3684308" y="3044858"/>
              <a:ext cx="0" cy="914400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2575088" y="3412503"/>
              <a:ext cx="0" cy="546755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4053526" y="3685880"/>
              <a:ext cx="1571" cy="273378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194875" y="3835201"/>
              <a:ext cx="0" cy="124057"/>
            </a:xfrm>
            <a:prstGeom prst="line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184671" y="3185879"/>
            <a:ext cx="408495" cy="2216086"/>
            <a:chOff x="3909767" y="1928380"/>
            <a:chExt cx="306371" cy="2341979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053526" y="1928380"/>
              <a:ext cx="0" cy="1409285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909767" y="3652364"/>
              <a:ext cx="306371" cy="61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029940" y="1346223"/>
            <a:ext cx="3016579" cy="3580629"/>
            <a:chOff x="4543719" y="1283213"/>
            <a:chExt cx="2262434" cy="2685472"/>
          </a:xfrm>
        </p:grpSpPr>
        <p:cxnSp>
          <p:nvCxnSpPr>
            <p:cNvPr id="73" name="Straight Connector 72"/>
            <p:cNvCxnSpPr/>
            <p:nvPr/>
          </p:nvCxnSpPr>
          <p:spPr>
            <a:xfrm flipV="1">
              <a:off x="4543719" y="1998482"/>
              <a:ext cx="0" cy="1962347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4718858" y="2215299"/>
              <a:ext cx="0" cy="1743960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 flipV="1">
              <a:off x="4911365" y="1682806"/>
              <a:ext cx="0" cy="2285879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5089646" y="2488676"/>
              <a:ext cx="828" cy="1470583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400731" y="1283213"/>
              <a:ext cx="11240" cy="2676045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872071" y="2762054"/>
              <a:ext cx="828" cy="1206631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 flipV="1">
              <a:off x="6080289" y="2337847"/>
              <a:ext cx="0" cy="1621411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 flipV="1">
              <a:off x="6806153" y="3044858"/>
              <a:ext cx="0" cy="914400"/>
            </a:xfrm>
            <a:prstGeom prst="line">
              <a:avLst/>
            </a:prstGeom>
            <a:ln w="63500">
              <a:solidFill>
                <a:srgbClr val="C41E1F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5904251" y="4122431"/>
            <a:ext cx="3695307" cy="804423"/>
            <a:chOff x="4449452" y="3365369"/>
            <a:chExt cx="2771480" cy="603317"/>
          </a:xfrm>
        </p:grpSpPr>
        <p:cxnSp>
          <p:nvCxnSpPr>
            <p:cNvPr id="82" name="Straight Connector 81"/>
            <p:cNvCxnSpPr/>
            <p:nvPr/>
          </p:nvCxnSpPr>
          <p:spPr>
            <a:xfrm flipH="1" flipV="1">
              <a:off x="4449452" y="3582186"/>
              <a:ext cx="0" cy="370790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5260157" y="3767581"/>
              <a:ext cx="1571" cy="193249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 flipV="1">
              <a:off x="5778631" y="3365369"/>
              <a:ext cx="3142" cy="595461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6235831" y="3730658"/>
              <a:ext cx="0" cy="230172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6482499" y="3663099"/>
              <a:ext cx="0" cy="305587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7219361" y="3582186"/>
              <a:ext cx="1571" cy="378644"/>
            </a:xfrm>
            <a:prstGeom prst="line">
              <a:avLst/>
            </a:prstGeom>
            <a:ln w="63500">
              <a:solidFill>
                <a:srgbClr val="0070C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8859722" y="1364049"/>
            <a:ext cx="23021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D24C48"/>
                </a:solidFill>
              </a:rPr>
              <a:t>Future </a:t>
            </a:r>
          </a:p>
          <a:p>
            <a:r>
              <a:rPr lang="en-US" sz="3200" b="1" dirty="0">
                <a:solidFill>
                  <a:srgbClr val="D24C48"/>
                </a:solidFill>
              </a:rPr>
              <a:t>workload #1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300061" y="3185877"/>
            <a:ext cx="23021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982C0"/>
                </a:solidFill>
              </a:rPr>
              <a:t>Future </a:t>
            </a:r>
          </a:p>
          <a:p>
            <a:r>
              <a:rPr lang="en-US" sz="3200" b="1" dirty="0">
                <a:solidFill>
                  <a:srgbClr val="0982C0"/>
                </a:solidFill>
              </a:rPr>
              <a:t>workload #2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1756457" y="1696602"/>
            <a:ext cx="8760644" cy="3242820"/>
            <a:chOff x="1338606" y="1545997"/>
            <a:chExt cx="6570483" cy="2432115"/>
          </a:xfrm>
        </p:grpSpPr>
        <p:cxnSp>
          <p:nvCxnSpPr>
            <p:cNvPr id="91" name="Straight Arrow Connector 90"/>
            <p:cNvCxnSpPr/>
            <p:nvPr/>
          </p:nvCxnSpPr>
          <p:spPr>
            <a:xfrm flipV="1">
              <a:off x="1348033" y="1545997"/>
              <a:ext cx="0" cy="24321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>
              <a:off x="1338606" y="3968685"/>
              <a:ext cx="657048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2189965" y="1469086"/>
            <a:ext cx="2868895" cy="1743975"/>
            <a:chOff x="2203302" y="252278"/>
            <a:chExt cx="2151671" cy="1307981"/>
          </a:xfrm>
        </p:grpSpPr>
        <p:grpSp>
          <p:nvGrpSpPr>
            <p:cNvPr id="94" name="Group 93"/>
            <p:cNvGrpSpPr/>
            <p:nvPr/>
          </p:nvGrpSpPr>
          <p:grpSpPr>
            <a:xfrm rot="16200000">
              <a:off x="3889558" y="1094845"/>
              <a:ext cx="330078" cy="600749"/>
              <a:chOff x="4948391" y="4439601"/>
              <a:chExt cx="330078" cy="60074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4948392" y="4861290"/>
                <a:ext cx="330077" cy="179060"/>
              </a:xfrm>
              <a:prstGeom prst="rect">
                <a:avLst/>
              </a:prstGeom>
              <a:solidFill>
                <a:srgbClr val="C7E6BA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6" name="Straight Connector 105"/>
              <p:cNvCxnSpPr/>
              <p:nvPr/>
            </p:nvCxnSpPr>
            <p:spPr>
              <a:xfrm>
                <a:off x="4948391" y="4439601"/>
                <a:ext cx="1" cy="5027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5278469" y="4439601"/>
                <a:ext cx="0" cy="50272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 rot="16200000">
              <a:off x="3889559" y="604441"/>
              <a:ext cx="330078" cy="600749"/>
              <a:chOff x="6967315" y="4441472"/>
              <a:chExt cx="330078" cy="600749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6967316" y="4668608"/>
                <a:ext cx="330077" cy="373613"/>
              </a:xfrm>
              <a:prstGeom prst="rect">
                <a:avLst/>
              </a:prstGeom>
              <a:solidFill>
                <a:srgbClr val="F8BBBA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3" name="Straight Connector 102"/>
              <p:cNvCxnSpPr/>
              <p:nvPr/>
            </p:nvCxnSpPr>
            <p:spPr>
              <a:xfrm>
                <a:off x="6967315" y="4441472"/>
                <a:ext cx="1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7297393" y="4441472"/>
                <a:ext cx="0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Curved Connector 95"/>
            <p:cNvCxnSpPr/>
            <p:nvPr/>
          </p:nvCxnSpPr>
          <p:spPr>
            <a:xfrm>
              <a:off x="2639504" y="843470"/>
              <a:ext cx="1228288" cy="551749"/>
            </a:xfrm>
            <a:prstGeom prst="curvedConnector3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2203302" y="351523"/>
              <a:ext cx="135039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action </a:t>
              </a:r>
              <a:r>
                <a:rPr lang="en-US" sz="3200" dirty="0"/>
                <a:t>a</a:t>
              </a:r>
              <a:r>
                <a:rPr lang="en-US" sz="3200" baseline="-25000" dirty="0"/>
                <a:t>t</a:t>
              </a:r>
              <a:endParaRPr lang="en-US" sz="3200" dirty="0"/>
            </a:p>
          </p:txBody>
        </p:sp>
        <p:grpSp>
          <p:nvGrpSpPr>
            <p:cNvPr id="98" name="Group 97"/>
            <p:cNvGrpSpPr/>
            <p:nvPr/>
          </p:nvGrpSpPr>
          <p:grpSpPr>
            <a:xfrm rot="16200000">
              <a:off x="3889558" y="116943"/>
              <a:ext cx="330079" cy="600750"/>
              <a:chOff x="6967315" y="4441472"/>
              <a:chExt cx="330079" cy="60075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6967317" y="4778481"/>
                <a:ext cx="330077" cy="26374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>
                <a:off x="6967315" y="4441472"/>
                <a:ext cx="1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7297393" y="4441472"/>
                <a:ext cx="0" cy="46029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0" name="Group 109"/>
          <p:cNvGrpSpPr/>
          <p:nvPr/>
        </p:nvGrpSpPr>
        <p:grpSpPr>
          <a:xfrm>
            <a:off x="5160419" y="1450248"/>
            <a:ext cx="494547" cy="1786803"/>
            <a:chOff x="7233017" y="2450067"/>
            <a:chExt cx="698501" cy="252369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2450067"/>
              <a:ext cx="698500" cy="686174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7" y="3368825"/>
              <a:ext cx="698500" cy="686174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018" y="4287584"/>
              <a:ext cx="698500" cy="6861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70887" y="5302902"/>
                <a:ext cx="11369749" cy="66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dirty="0"/>
                  <a:t>Score for action </a:t>
                </a:r>
                <a:r>
                  <a:rPr lang="en-US" sz="3733" i="1" dirty="0"/>
                  <a:t>a</a:t>
                </a:r>
                <a:r>
                  <a:rPr lang="en-US" sz="3733" i="1" baseline="-25000" dirty="0"/>
                  <a:t>t  </a:t>
                </a:r>
                <a:r>
                  <a:rPr lang="en-US" sz="3733" dirty="0"/>
                  <a:t>=</a:t>
                </a:r>
                <a:r>
                  <a:rPr lang="en-US" sz="3733" i="1" dirty="0"/>
                  <a:t> </a:t>
                </a:r>
                <a:r>
                  <a:rPr lang="en-US" sz="3733" dirty="0">
                    <a:solidFill>
                      <a:srgbClr val="1D00FF"/>
                    </a:solidFill>
                  </a:rPr>
                  <a:t>(</a:t>
                </a:r>
                <a:r>
                  <a:rPr lang="en-US" sz="3733" i="1" dirty="0">
                    <a:solidFill>
                      <a:srgbClr val="1D00FF"/>
                    </a:solidFill>
                  </a:rPr>
                  <a:t>return after a</a:t>
                </a:r>
                <a:r>
                  <a:rPr lang="en-US" sz="3733" i="1" baseline="-25000" dirty="0">
                    <a:solidFill>
                      <a:srgbClr val="1D00FF"/>
                    </a:solidFill>
                  </a:rPr>
                  <a:t>t</a:t>
                </a:r>
                <a:r>
                  <a:rPr lang="en-US" sz="3733" dirty="0">
                    <a:solidFill>
                      <a:srgbClr val="1D00FF"/>
                    </a:solidFill>
                  </a:rPr>
                  <a:t>)</a:t>
                </a:r>
                <a:r>
                  <a:rPr lang="en-US" sz="3733" i="1" dirty="0">
                    <a:solidFill>
                      <a:srgbClr val="1D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733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</m:oMath>
                </a14:m>
                <a:r>
                  <a:rPr lang="en-US" sz="3733" i="1" dirty="0"/>
                  <a:t> </a:t>
                </a:r>
                <a:r>
                  <a:rPr lang="en-US" sz="3733" dirty="0">
                    <a:solidFill>
                      <a:srgbClr val="C00000"/>
                    </a:solidFill>
                  </a:rPr>
                  <a:t>(</a:t>
                </a:r>
                <a:r>
                  <a:rPr lang="en-US" sz="3733" i="1" dirty="0">
                    <a:solidFill>
                      <a:srgbClr val="C00000"/>
                    </a:solidFill>
                  </a:rPr>
                  <a:t>baseline for </a:t>
                </a:r>
                <a:r>
                  <a:rPr lang="en-US" sz="3733" i="1" dirty="0" err="1">
                    <a:solidFill>
                      <a:srgbClr val="C00000"/>
                    </a:solidFill>
                  </a:rPr>
                  <a:t>s</a:t>
                </a:r>
                <a:r>
                  <a:rPr lang="en-US" sz="3733" i="1" baseline="-25000" dirty="0" err="1">
                    <a:solidFill>
                      <a:srgbClr val="C00000"/>
                    </a:solidFill>
                  </a:rPr>
                  <a:t>t</a:t>
                </a:r>
                <a:r>
                  <a:rPr lang="en-US" sz="3733" dirty="0">
                    <a:solidFill>
                      <a:srgbClr val="C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65" y="3977176"/>
                <a:ext cx="8527312" cy="523220"/>
              </a:xfrm>
              <a:prstGeom prst="rect">
                <a:avLst/>
              </a:prstGeom>
              <a:blipFill rotWithShape="0">
                <a:blip r:embed="rId5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Rectangle 120"/>
              <p:cNvSpPr/>
              <p:nvPr/>
            </p:nvSpPr>
            <p:spPr>
              <a:xfrm>
                <a:off x="3966645" y="5954778"/>
                <a:ext cx="6006068" cy="735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s-IS" sz="3733" dirty="0">
                    <a:ea typeface="Cambria Math" charset="0"/>
                    <a:cs typeface="Cambria Math" charset="0"/>
                  </a:rPr>
                  <a:t>=</a:t>
                </a:r>
                <a:r>
                  <a:rPr lang="is-IS" sz="3733" dirty="0">
                    <a:solidFill>
                      <a:srgbClr val="1D00FF"/>
                    </a:solidFill>
                    <a:ea typeface="Cambria Math" charset="0"/>
                    <a:cs typeface="Cambria Math" charset="0"/>
                  </a:rPr>
                  <a:t>  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3733" i="1">
                            <a:solidFill>
                              <a:srgbClr val="1D00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s-IS" sz="3733" i="1">
                                <a:solidFill>
                                  <a:srgbClr val="1D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en-US" sz="3733" i="1">
                        <a:solidFill>
                          <a:srgbClr val="1D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   </m:t>
                    </m:r>
                    <m:r>
                      <a:rPr lang="en-US" sz="3733" i="1">
                        <a:latin typeface="Cambria Math" charset="0"/>
                        <a:ea typeface="Cambria Math" charset="0"/>
                        <a:cs typeface="Cambria Math" charset="0"/>
                      </a:rPr>
                      <m:t>−         </m:t>
                    </m:r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21" name="Rectangle 1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984" y="4466083"/>
                <a:ext cx="4540025" cy="574260"/>
              </a:xfrm>
              <a:prstGeom prst="rect">
                <a:avLst/>
              </a:prstGeom>
              <a:blipFill rotWithShape="0">
                <a:blip r:embed="rId6"/>
                <a:stretch>
                  <a:fillRect l="-2685" t="-4255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0" name="Group 129"/>
          <p:cNvGrpSpPr/>
          <p:nvPr/>
        </p:nvGrpSpPr>
        <p:grpSpPr>
          <a:xfrm>
            <a:off x="0" y="1119391"/>
            <a:ext cx="12192000" cy="4241283"/>
            <a:chOff x="0" y="839543"/>
            <a:chExt cx="9144000" cy="3180962"/>
          </a:xfrm>
        </p:grpSpPr>
        <p:sp>
          <p:nvSpPr>
            <p:cNvPr id="129" name="Rectangle 128"/>
            <p:cNvSpPr/>
            <p:nvPr/>
          </p:nvSpPr>
          <p:spPr>
            <a:xfrm>
              <a:off x="0" y="839543"/>
              <a:ext cx="9144000" cy="3180962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0" y="2055311"/>
              <a:ext cx="9144000" cy="1008207"/>
            </a:xfrm>
            <a:prstGeom prst="rect">
              <a:avLst/>
            </a:prstGeom>
            <a:solidFill>
              <a:srgbClr val="C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33" dirty="0">
                  <a:solidFill>
                    <a:schemeClr val="bg1"/>
                  </a:solidFill>
                </a:rPr>
                <a:t>Must consider future job sequence to score actions</a:t>
              </a:r>
            </a:p>
          </p:txBody>
        </p:sp>
      </p:grpSp>
      <p:sp>
        <p:nvSpPr>
          <p:cNvPr id="108" name="Title 1">
            <a:extLst>
              <a:ext uri="{FF2B5EF4-FFF2-40B4-BE49-F238E27FC236}">
                <a16:creationId xmlns:a16="http://schemas.microsoft.com/office/drawing/2014/main" id="{5914D368-CAE8-1241-A109-331A20DF8658}"/>
              </a:ext>
            </a:extLst>
          </p:cNvPr>
          <p:cNvSpPr txBox="1">
            <a:spLocks/>
          </p:cNvSpPr>
          <p:nvPr/>
        </p:nvSpPr>
        <p:spPr>
          <a:xfrm>
            <a:off x="0" y="352756"/>
            <a:ext cx="12192000" cy="10935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Problem: High Variance from Job Arrival Process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525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38"/>
    </mc:Choice>
    <mc:Fallback xmlns="">
      <p:transition spd="slow" advTm="16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120" grpId="0"/>
      <p:bldP spid="1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Input-Dependent Baseline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911" y="2980075"/>
            <a:ext cx="9158176" cy="107721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Expected reward for trajectories from state </a:t>
            </a:r>
            <a:r>
              <a:rPr lang="en-US" sz="3200" i="1" dirty="0" err="1"/>
              <a:t>s</a:t>
            </a:r>
            <a:r>
              <a:rPr lang="en-US" sz="3200" i="1" baseline="-25000" dirty="0" err="1"/>
              <a:t>t</a:t>
            </a:r>
            <a:r>
              <a:rPr lang="en-US" sz="3200" baseline="-25000" dirty="0"/>
              <a:t>  </a:t>
            </a:r>
            <a:r>
              <a:rPr lang="en-US" sz="3200" dirty="0">
                <a:solidFill>
                  <a:srgbClr val="C00000"/>
                </a:solidFill>
              </a:rPr>
              <a:t>with input sequence </a:t>
            </a:r>
            <a:r>
              <a:rPr lang="en-US" sz="3200" i="1" dirty="0" err="1">
                <a:solidFill>
                  <a:srgbClr val="C00000"/>
                </a:solidFill>
              </a:rPr>
              <a:t>z</a:t>
            </a:r>
            <a:r>
              <a:rPr lang="en-US" sz="3200" i="1" baseline="-25000" dirty="0" err="1">
                <a:solidFill>
                  <a:srgbClr val="C00000"/>
                </a:solidFill>
              </a:rPr>
              <a:t>t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i="1" dirty="0">
                <a:solidFill>
                  <a:srgbClr val="C00000"/>
                </a:solidFill>
              </a:rPr>
              <a:t>z</a:t>
            </a:r>
            <a:r>
              <a:rPr lang="en-US" sz="3200" i="1" baseline="-25000" dirty="0">
                <a:solidFill>
                  <a:srgbClr val="C00000"/>
                </a:solidFill>
              </a:rPr>
              <a:t>t+1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mr-IN" sz="3200" dirty="0">
                <a:solidFill>
                  <a:srgbClr val="C00000"/>
                </a:solidFill>
              </a:rPr>
              <a:t>…</a:t>
            </a:r>
            <a:endParaRPr lang="en-US" sz="3200" i="1" baseline="-250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4518365"/>
            <a:ext cx="12192000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dirty="0"/>
              <a:t>Theorem: </a:t>
            </a:r>
            <a:r>
              <a:rPr lang="en-US" sz="2933" dirty="0"/>
              <a:t>Input-dependent baselines reduce variance without adding bias</a:t>
            </a:r>
          </a:p>
          <a:p>
            <a:pPr algn="ctr"/>
            <a:endParaRPr lang="en-US" sz="533" dirty="0"/>
          </a:p>
          <a:p>
            <a:pPr algn="ctr"/>
            <a:endParaRPr lang="en-US" sz="53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255181" y="1642850"/>
                <a:ext cx="10490791" cy="73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dirty="0"/>
                  <a:t>Score for action </a:t>
                </a:r>
                <a:r>
                  <a:rPr lang="en-US" sz="3733" i="1" dirty="0"/>
                  <a:t>a</a:t>
                </a:r>
                <a:r>
                  <a:rPr lang="en-US" sz="3733" i="1" baseline="-25000" dirty="0"/>
                  <a:t>t  </a:t>
                </a:r>
                <a:r>
                  <a:rPr lang="en-US" sz="3733" dirty="0"/>
                  <a:t>=</a:t>
                </a:r>
                <a:r>
                  <a:rPr lang="en-US" sz="3733" i="1" dirty="0"/>
                  <a:t> </a:t>
                </a:r>
                <a:r>
                  <a:rPr lang="is-IS" sz="3733" dirty="0">
                    <a:solidFill>
                      <a:srgbClr val="1D00FF"/>
                    </a:solidFill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3733" i="1">
                            <a:solidFill>
                              <a:srgbClr val="1D00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s-IS" sz="3733" i="1">
                                <a:solidFill>
                                  <a:srgbClr val="1D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en-US" sz="3733" i="1">
                        <a:solidFill>
                          <a:srgbClr val="1D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3733" i="1">
                        <a:latin typeface="Cambria Math" charset="0"/>
                        <a:ea typeface="Cambria Math" charset="0"/>
                        <a:cs typeface="Cambria Math" charset="0"/>
                      </a:rPr>
                      <m:t>− </m:t>
                    </m:r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1386" y="1232137"/>
                <a:ext cx="7868093" cy="574260"/>
              </a:xfrm>
              <a:prstGeom prst="rect">
                <a:avLst/>
              </a:prstGeom>
              <a:blipFill rotWithShape="0">
                <a:blip r:embed="rId6"/>
                <a:stretch>
                  <a:fillRect t="-3191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" y="1644935"/>
                <a:ext cx="12192000" cy="735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33" dirty="0"/>
                  <a:t>Score for action </a:t>
                </a:r>
                <a:r>
                  <a:rPr lang="en-US" sz="3733" i="1" dirty="0"/>
                  <a:t>a</a:t>
                </a:r>
                <a:r>
                  <a:rPr lang="en-US" sz="3733" i="1" baseline="-25000" dirty="0"/>
                  <a:t>t  </a:t>
                </a:r>
                <a:r>
                  <a:rPr lang="en-US" sz="3733" dirty="0"/>
                  <a:t>=</a:t>
                </a:r>
                <a:r>
                  <a:rPr lang="en-US" sz="3733" i="1" dirty="0"/>
                  <a:t> </a:t>
                </a:r>
                <a:r>
                  <a:rPr lang="is-IS" sz="3733" dirty="0">
                    <a:solidFill>
                      <a:srgbClr val="1D00FF"/>
                    </a:solidFill>
                    <a:ea typeface="Cambria Math" charset="0"/>
                    <a:cs typeface="Cambria Math" charset="0"/>
                  </a:rPr>
                  <a:t>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3733" i="1">
                            <a:solidFill>
                              <a:srgbClr val="1D00FF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is-IS" sz="3733" i="1">
                                <a:solidFill>
                                  <a:srgbClr val="1D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  <m:sup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  <m:r>
                          <a:rPr lang="en-US" sz="3733" i="1">
                            <a:solidFill>
                              <a:srgbClr val="1D00FF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3733" i="1">
                                <a:solidFill>
                                  <a:srgbClr val="1D00FF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3733" i="1">
                                    <a:solidFill>
                                      <a:srgbClr val="1D00FF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</m:sSub>
                      </m:e>
                    </m:nary>
                    <m:r>
                      <a:rPr lang="en-US" sz="3733" i="1">
                        <a:solidFill>
                          <a:srgbClr val="1D00F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sz="3733" i="1">
                        <a:latin typeface="Cambria Math" charset="0"/>
                        <a:ea typeface="Cambria Math" charset="0"/>
                        <a:cs typeface="Cambria Math" charset="0"/>
                      </a:rPr>
                      <m:t>− </m:t>
                    </m:r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sz="3733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𝑡</m:t>
                        </m:r>
                        <m:r>
                          <a:rPr lang="en-US" sz="3733" i="1">
                            <a:solidFill>
                              <a:srgbClr val="C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+1</m:t>
                        </m:r>
                      </m:sub>
                    </m:sSub>
                    <m:r>
                      <a:rPr lang="en-US" sz="3733" i="1">
                        <a:solidFill>
                          <a:srgbClr val="C0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,…)</m:t>
                    </m:r>
                  </m:oMath>
                </a14:m>
                <a:endParaRPr lang="en-US" sz="3733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33701"/>
                <a:ext cx="9144000" cy="574260"/>
              </a:xfrm>
              <a:prstGeom prst="rect">
                <a:avLst/>
              </a:prstGeom>
              <a:blipFill rotWithShape="0">
                <a:blip r:embed="rId7"/>
                <a:stretch>
                  <a:fillRect t="-315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7116726" y="2408529"/>
            <a:ext cx="1233377" cy="3984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254793" y="5141533"/>
                <a:ext cx="7938199" cy="6667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733">
                        <a:latin typeface="Cambria Math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3733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ctrlPr>
                              <a:rPr lang="en-US" sz="3733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733">
                                <a:latin typeface="Cambria Math" charset="0"/>
                              </a:rPr>
                              <m:t>𝛻</m:t>
                            </m:r>
                            <m:func>
                              <m:func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733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733" i="1">
                                        <a:latin typeface="Cambria Math" charset="0"/>
                                      </a:rPr>
                                      <m:t>𝜋</m:t>
                                    </m:r>
                                  </m:e>
                                  <m:sub>
                                    <m:r>
                                      <a:rPr lang="en-US" sz="3733" i="1">
                                        <a:latin typeface="Cambria Math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33" i="1">
                                            <a:latin typeface="Cambria Math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3733">
                                        <a:latin typeface="Cambria Math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3733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733" i="1">
                                            <a:latin typeface="Cambria Math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3733" i="1">
                                            <a:latin typeface="Cambria Math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  <m:r>
                              <a:rPr lang="en-US" sz="3733" i="1">
                                <a:latin typeface="Cambria Math" charset="0"/>
                              </a:rPr>
                              <m:t>𝑏</m:t>
                            </m:r>
                            <m:r>
                              <a:rPr lang="en-US" sz="3733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sz="3733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733" i="1">
                                        <a:latin typeface="Cambria Math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sz="3733" i="1">
                                        <a:latin typeface="Cambria Math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3733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sz="3733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733" i="1">
                                    <a:latin typeface="Cambria Math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3733">
                                <a:latin typeface="Cambria Math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3733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733" i="1"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3733" i="1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sz="3733">
                                    <a:latin typeface="Cambria Math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3733">
                                <a:latin typeface="Cambria Math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733" dirty="0"/>
                  <a:t> = 0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094" y="3856150"/>
                <a:ext cx="5985613" cy="523220"/>
              </a:xfrm>
              <a:prstGeom prst="rect">
                <a:avLst/>
              </a:prstGeom>
              <a:blipFill rotWithShape="0">
                <a:blip r:embed="rId8"/>
                <a:stretch>
                  <a:fillRect t="-11765" r="-1426" b="-34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-55037" y="6210847"/>
            <a:ext cx="1197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243834">
              <a:buFont typeface="Arial" panose="020B0604020202020204" pitchFamily="34" charset="0"/>
              <a:buChar char="•"/>
            </a:pPr>
            <a:r>
              <a:rPr lang="en-US" sz="1600" b="1" dirty="0"/>
              <a:t>Variance reduction for reinforcement learning in input-driven environments</a:t>
            </a:r>
            <a:r>
              <a:rPr lang="en-US" sz="1600" dirty="0"/>
              <a:t>. Hongzi Mao, </a:t>
            </a:r>
            <a:r>
              <a:rPr lang="en-US" sz="1600" dirty="0" err="1"/>
              <a:t>Shaileshh</a:t>
            </a:r>
            <a:r>
              <a:rPr lang="en-US" sz="1600" dirty="0"/>
              <a:t> Bojja </a:t>
            </a:r>
            <a:r>
              <a:rPr lang="en-US" sz="1600" dirty="0" err="1"/>
              <a:t>Venkatakrishnan</a:t>
            </a:r>
            <a:r>
              <a:rPr lang="en-US" sz="1600" dirty="0"/>
              <a:t>, Malte Schwarzkopf,  Mohammad Alizadeh. </a:t>
            </a:r>
            <a:r>
              <a:rPr lang="en-US" sz="1600" i="1" dirty="0"/>
              <a:t>International Conference on Learning Representations (ICLR)</a:t>
            </a:r>
            <a:r>
              <a:rPr lang="en-US" sz="1600" dirty="0"/>
              <a:t>, 2019.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53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8"/>
    </mc:Choice>
    <mc:Fallback xmlns="">
      <p:transition spd="slow" advTm="68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7" grpId="0"/>
      <p:bldP spid="7" grpId="1"/>
      <p:bldP spid="10" grpId="0"/>
      <p:bldP spid="11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"/>
    </mc:Choice>
    <mc:Fallback xmlns="">
      <p:transition spd="slow" advTm="997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E68279-4380-064B-B919-CE8F5AA27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701" y="1337098"/>
            <a:ext cx="5972889" cy="2677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FA2B4-3632-D74D-8395-ED97B0EE1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447" y="3971133"/>
            <a:ext cx="6172548" cy="27235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940193" y="1337098"/>
            <a:ext cx="1403499" cy="5357621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0FC9DE-04E3-D140-ACDA-7279595A44A8}"/>
              </a:ext>
            </a:extLst>
          </p:cNvPr>
          <p:cNvSpPr txBox="1">
            <a:spLocks/>
          </p:cNvSpPr>
          <p:nvPr/>
        </p:nvSpPr>
        <p:spPr>
          <a:xfrm>
            <a:off x="1" y="352756"/>
            <a:ext cx="121920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/>
              <a:t>Decima </a:t>
            </a:r>
            <a:r>
              <a:rPr lang="en-US" sz="3600" b="1" dirty="0"/>
              <a:t>with Continual Job Arrivals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6972" y="1573210"/>
            <a:ext cx="4722313" cy="37643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933" dirty="0"/>
              <a:t>1000 jobs arrives as a Poisson process with avg. inter-arrival time = 25 sec</a:t>
            </a:r>
          </a:p>
        </p:txBody>
      </p:sp>
      <p:sp>
        <p:nvSpPr>
          <p:cNvPr id="9" name="Rectangle 8"/>
          <p:cNvSpPr/>
          <p:nvPr/>
        </p:nvSpPr>
        <p:spPr>
          <a:xfrm>
            <a:off x="166300" y="4299007"/>
            <a:ext cx="5043653" cy="1616419"/>
          </a:xfrm>
          <a:prstGeom prst="rect">
            <a:avLst/>
          </a:prstGeom>
          <a:solidFill>
            <a:srgbClr val="CA452D"/>
          </a:solidFill>
          <a:ln w="25400">
            <a:solidFill>
              <a:srgbClr val="A103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33" dirty="0">
                <a:solidFill>
                  <a:schemeClr val="bg1"/>
                </a:solidFill>
              </a:rPr>
              <a:t>Decima achieves 28% lower average JCT than best heuristic, </a:t>
            </a:r>
          </a:p>
          <a:p>
            <a:r>
              <a:rPr lang="en-US" sz="2933" dirty="0">
                <a:solidFill>
                  <a:schemeClr val="bg1"/>
                </a:solidFill>
              </a:rPr>
              <a:t>and 2X better JCT in overload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D3821E4F-C021-BD48-8BDC-16E5E167F1CB}"/>
              </a:ext>
            </a:extLst>
          </p:cNvPr>
          <p:cNvSpPr/>
          <p:nvPr/>
        </p:nvSpPr>
        <p:spPr>
          <a:xfrm rot="16200000">
            <a:off x="10469622" y="1776873"/>
            <a:ext cx="1175657" cy="768332"/>
          </a:xfrm>
          <a:prstGeom prst="leftArrow">
            <a:avLst>
              <a:gd name="adj1" fmla="val 68547"/>
              <a:gd name="adj2" fmla="val 5463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Better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0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02"/>
    </mc:Choice>
    <mc:Fallback xmlns="">
      <p:transition spd="slow" advTm="63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Decima Doing?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97149" y="1973284"/>
            <a:ext cx="10174337" cy="4280691"/>
            <a:chOff x="-851827" y="1568662"/>
            <a:chExt cx="7405027" cy="31155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015" y="1568662"/>
              <a:ext cx="3319185" cy="305651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1827" y="1568662"/>
              <a:ext cx="3638858" cy="311554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7035994" y="3338284"/>
            <a:ext cx="3124007" cy="2292373"/>
            <a:chOff x="5214174" y="2475793"/>
            <a:chExt cx="2343005" cy="1719280"/>
          </a:xfrm>
        </p:grpSpPr>
        <p:sp>
          <p:nvSpPr>
            <p:cNvPr id="15" name="Oval 14"/>
            <p:cNvSpPr/>
            <p:nvPr/>
          </p:nvSpPr>
          <p:spPr>
            <a:xfrm>
              <a:off x="5214174" y="3504037"/>
              <a:ext cx="1339026" cy="691036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6324017" y="2475793"/>
              <a:ext cx="1233162" cy="1028244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06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3468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Performance: Alibaba Workload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71" y="1502734"/>
            <a:ext cx="4019555" cy="4182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67" b="1" dirty="0"/>
              <a:t>Industrial trace (Alibaba): </a:t>
            </a:r>
            <a:r>
              <a:rPr lang="en-US" sz="2667" dirty="0"/>
              <a:t>20,000 jobs from production cluster</a:t>
            </a:r>
          </a:p>
          <a:p>
            <a:pPr marL="0" indent="0">
              <a:buNone/>
            </a:pPr>
            <a:endParaRPr lang="en-US" sz="2667" b="1" dirty="0"/>
          </a:p>
          <a:p>
            <a:pPr marL="0" indent="0">
              <a:buNone/>
            </a:pPr>
            <a:r>
              <a:rPr lang="en-US" sz="2667" b="1" dirty="0"/>
              <a:t>4 types of executors: </a:t>
            </a:r>
          </a:p>
          <a:p>
            <a:pPr marL="0" indent="0">
              <a:buNone/>
            </a:pPr>
            <a:r>
              <a:rPr lang="en-US" sz="2667" dirty="0"/>
              <a:t>1 core + {0.25, 0.5, 0.75, 1} memory 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56747" y="1408752"/>
            <a:ext cx="6995775" cy="5117051"/>
            <a:chOff x="3195420" y="1056564"/>
            <a:chExt cx="4120830" cy="301417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5420" y="1056564"/>
              <a:ext cx="4120830" cy="3014176"/>
            </a:xfrm>
            <a:prstGeom prst="rect">
              <a:avLst/>
            </a:prstGeom>
          </p:spPr>
        </p:pic>
        <p:sp>
          <p:nvSpPr>
            <p:cNvPr id="6" name="Left Arrow 5"/>
            <p:cNvSpPr/>
            <p:nvPr/>
          </p:nvSpPr>
          <p:spPr>
            <a:xfrm>
              <a:off x="5695566" y="1644923"/>
              <a:ext cx="872125" cy="492205"/>
            </a:xfrm>
            <a:prstGeom prst="leftArrow">
              <a:avLst>
                <a:gd name="adj1" fmla="val 57059"/>
                <a:gd name="adj2" fmla="val 55231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44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C21426-B03A-5345-8250-E1E9471DB7F6}"/>
              </a:ext>
            </a:extLst>
          </p:cNvPr>
          <p:cNvSpPr/>
          <p:nvPr/>
        </p:nvSpPr>
        <p:spPr>
          <a:xfrm>
            <a:off x="0" y="2735077"/>
            <a:ext cx="121920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dirty="0"/>
              <a:t>Can machine learning help tame the complexity </a:t>
            </a:r>
          </a:p>
          <a:p>
            <a:pPr algn="ctr"/>
            <a:r>
              <a:rPr lang="en-US" sz="3733" dirty="0"/>
              <a:t>of designing high performance systems? </a:t>
            </a:r>
          </a:p>
        </p:txBody>
      </p:sp>
    </p:spTree>
    <p:extLst>
      <p:ext uri="{BB962C8B-B14F-4D97-AF65-F5344CB8AC3E}">
        <p14:creationId xmlns:p14="http://schemas.microsoft.com/office/powerpoint/2010/main" val="36088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3"/>
    </mc:Choice>
    <mc:Fallback xmlns="">
      <p:transition spd="slow" advTm="5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en-US" b="1" dirty="0"/>
              <a:t>Flexibility: Different Objectives &amp;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95285" y="1704457"/>
            <a:ext cx="27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Objective: </a:t>
            </a:r>
            <a:r>
              <a:rPr lang="en-US" sz="2400" b="1" dirty="0" err="1"/>
              <a:t>Avg</a:t>
            </a:r>
            <a:r>
              <a:rPr lang="en-US" sz="2400" b="1" dirty="0"/>
              <a:t> JCT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7899" y="1704457"/>
            <a:ext cx="4512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Objective: </a:t>
            </a:r>
            <a:r>
              <a:rPr lang="en-US" sz="2400" b="1" dirty="0" err="1"/>
              <a:t>Makespan</a:t>
            </a:r>
            <a:endParaRPr lang="en-US" sz="2400" b="1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36" y="2478384"/>
            <a:ext cx="5740400" cy="364066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" y="2514929"/>
            <a:ext cx="5774267" cy="36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35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A93E3C5-32FF-D74A-9EEB-C36EA335D6A1}"/>
              </a:ext>
            </a:extLst>
          </p:cNvPr>
          <p:cNvSpPr txBox="1">
            <a:spLocks/>
          </p:cNvSpPr>
          <p:nvPr/>
        </p:nvSpPr>
        <p:spPr>
          <a:xfrm>
            <a:off x="0" y="203459"/>
            <a:ext cx="121920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Other Applications of Input-Dependent Baselines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92447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Broadly applicable to environments with exogenous processes: </a:t>
            </a:r>
          </a:p>
          <a:p>
            <a:pPr algn="ctr"/>
            <a:r>
              <a:rPr lang="en-US" sz="2800" dirty="0"/>
              <a:t>Adaptive video streaming, load balancing, caching, robotics with disturbance…</a:t>
            </a:r>
          </a:p>
        </p:txBody>
      </p:sp>
      <p:pic>
        <p:nvPicPr>
          <p:cNvPr id="11" name="HalfCheetah on floating tiles, meta baseline">
            <a:hlinkClick r:id="" action="ppaction://media"/>
            <a:extLst>
              <a:ext uri="{FF2B5EF4-FFF2-40B4-BE49-F238E27FC236}">
                <a16:creationId xmlns:a16="http://schemas.microsoft.com/office/drawing/2014/main" id="{83D58178-08EF-8E40-B096-AF9B767629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1698" y="2105321"/>
            <a:ext cx="5412351" cy="3484079"/>
          </a:xfrm>
          <a:prstGeom prst="rect">
            <a:avLst/>
          </a:prstGeom>
        </p:spPr>
      </p:pic>
      <p:pic>
        <p:nvPicPr>
          <p:cNvPr id="12" name="HalfCheetah on floating tiles, vanilla TRPO">
            <a:hlinkClick r:id="" action="ppaction://media"/>
            <a:extLst>
              <a:ext uri="{FF2B5EF4-FFF2-40B4-BE49-F238E27FC236}">
                <a16:creationId xmlns:a16="http://schemas.microsoft.com/office/drawing/2014/main" id="{455EA3E5-9338-BC42-B7D9-5885042063F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4011" y="2115084"/>
            <a:ext cx="5412351" cy="34865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3A567F-355B-B647-82B0-99B635ED8443}"/>
              </a:ext>
            </a:extLst>
          </p:cNvPr>
          <p:cNvSpPr txBox="1"/>
          <p:nvPr/>
        </p:nvSpPr>
        <p:spPr>
          <a:xfrm>
            <a:off x="484809" y="5681635"/>
            <a:ext cx="532155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/>
              <a:t>Train with standard baseline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B23834-6CE7-A44B-9204-6E0C9AA250F0}"/>
              </a:ext>
            </a:extLst>
          </p:cNvPr>
          <p:cNvSpPr txBox="1"/>
          <p:nvPr/>
        </p:nvSpPr>
        <p:spPr>
          <a:xfrm>
            <a:off x="6096000" y="5681635"/>
            <a:ext cx="580339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/>
              <a:t>Train with input-dependent baseline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55037" y="6210847"/>
            <a:ext cx="1197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243834">
              <a:buFont typeface="Arial" panose="020B0604020202020204" pitchFamily="34" charset="0"/>
              <a:buChar char="•"/>
            </a:pPr>
            <a:r>
              <a:rPr lang="en-US" sz="1600" b="1" dirty="0"/>
              <a:t>Variance reduction for reinforcement learning in input-driven environments</a:t>
            </a:r>
            <a:r>
              <a:rPr lang="en-US" sz="1600" dirty="0"/>
              <a:t>. Hongzi Mao, </a:t>
            </a:r>
            <a:r>
              <a:rPr lang="en-US" sz="1600" dirty="0" err="1"/>
              <a:t>Shaileshh</a:t>
            </a:r>
            <a:r>
              <a:rPr lang="en-US" sz="1600" dirty="0"/>
              <a:t> Bojja </a:t>
            </a:r>
            <a:r>
              <a:rPr lang="en-US" sz="1600" dirty="0" err="1"/>
              <a:t>Venkatakrishnan</a:t>
            </a:r>
            <a:r>
              <a:rPr lang="en-US" sz="1600" dirty="0"/>
              <a:t>, Malte Schwarzkopf,  Mohammad Alizadeh. </a:t>
            </a:r>
            <a:r>
              <a:rPr lang="en-US" sz="1600" i="1" dirty="0"/>
              <a:t>International Conference on Learning Representations (ICLR)</a:t>
            </a:r>
            <a:r>
              <a:rPr lang="en-US" sz="1600" dirty="0"/>
              <a:t>, 2019.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09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20"/>
    </mc:Choice>
    <mc:Fallback xmlns="">
      <p:transition spd="slow" advTm="109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7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8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/>
      <p:bldP spid="15" grpId="0"/>
    </p:bldLst>
  </p:timing>
  <p:extLst mod="1">
    <p:ext uri="{E180D4A7-C9FB-4DFB-919C-405C955672EB}">
      <p14:showEvtLst xmlns:p14="http://schemas.microsoft.com/office/powerpoint/2010/main">
        <p14:playEvt time="82394" objId="12"/>
        <p14:pauseEvt time="94542" objId="12"/>
        <p14:playEvt time="95190" objId="11"/>
        <p14:stopEvt time="109820" objId="11"/>
        <p14:stopEvt time="109820" objId="12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6C4-102A-AE4F-9776-8235299D2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Lessons for Applying RL to 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04E3-3B10-414B-8515-E3D7D6703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977748" cy="5068927"/>
          </a:xfrm>
        </p:spPr>
        <p:txBody>
          <a:bodyPr>
            <a:normAutofit/>
          </a:bodyPr>
          <a:lstStyle/>
          <a:p>
            <a:r>
              <a:rPr lang="en-US" dirty="0"/>
              <a:t>Understand the system deeply</a:t>
            </a:r>
          </a:p>
          <a:p>
            <a:pPr lvl="1"/>
            <a:r>
              <a:rPr lang="en-US" dirty="0"/>
              <a:t>Build intuition by developing your own heuristics </a:t>
            </a:r>
          </a:p>
          <a:p>
            <a:pPr lvl="1"/>
            <a:r>
              <a:rPr lang="en-US" dirty="0"/>
              <a:t>Ask what </a:t>
            </a:r>
            <a:r>
              <a:rPr lang="en-US" i="1" dirty="0"/>
              <a:t>specifically</a:t>
            </a:r>
            <a:r>
              <a:rPr lang="en-US" dirty="0"/>
              <a:t> could ML do better than your heuristics </a:t>
            </a:r>
          </a:p>
          <a:p>
            <a:pPr lvl="1"/>
            <a:r>
              <a:rPr lang="en-US" dirty="0"/>
              <a:t>Helps you formulate the problem (e.g.,  states and actions)</a:t>
            </a:r>
          </a:p>
          <a:p>
            <a:endParaRPr lang="en-US" sz="1400" dirty="0"/>
          </a:p>
          <a:p>
            <a:r>
              <a:rPr lang="en-US" dirty="0"/>
              <a:t>Think carefully about ML model</a:t>
            </a:r>
          </a:p>
          <a:p>
            <a:pPr lvl="1"/>
            <a:r>
              <a:rPr lang="en-US" dirty="0"/>
              <a:t>Need to balance expressive power and model complexity</a:t>
            </a:r>
          </a:p>
          <a:p>
            <a:pPr lvl="1"/>
            <a:r>
              <a:rPr lang="en-US" dirty="0"/>
              <a:t>Good test: can the model imitate good known policies (supervised learning)?</a:t>
            </a:r>
          </a:p>
          <a:p>
            <a:endParaRPr lang="en-US" sz="1400" dirty="0"/>
          </a:p>
          <a:p>
            <a:r>
              <a:rPr lang="en-US" dirty="0"/>
              <a:t>Visualize training data</a:t>
            </a:r>
          </a:p>
          <a:p>
            <a:pPr lvl="1"/>
            <a:r>
              <a:rPr lang="en-US" dirty="0"/>
              <a:t>E.g., freeze policy at different stages of training, plot rewards for several episodes</a:t>
            </a:r>
          </a:p>
          <a:p>
            <a:pPr lvl="1"/>
            <a:r>
              <a:rPr lang="en-US" dirty="0"/>
              <a:t>How good is the reward signal? Is there any “noise” that can be removed?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478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95B7AE-DBF4-FE42-A386-53466CA7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70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Road to Deployment: What is Missing?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BC36-DA02-8A4B-9BAF-29269DCA53C7}"/>
              </a:ext>
            </a:extLst>
          </p:cNvPr>
          <p:cNvSpPr txBox="1"/>
          <p:nvPr/>
        </p:nvSpPr>
        <p:spPr>
          <a:xfrm>
            <a:off x="666415" y="2133600"/>
            <a:ext cx="108591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Generalization and safety are key hurdles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Most existing systems are trained offline, in simulators or trace-driven experiments on dedicated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But no amount of offline training can capture </a:t>
            </a:r>
            <a:r>
              <a:rPr lang="en-US" sz="3200" i="1" dirty="0"/>
              <a:t>all </a:t>
            </a:r>
            <a:r>
              <a:rPr lang="en-US" sz="3200" dirty="0"/>
              <a:t>possible dynamics of a complex system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5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6"/>
    </mc:Choice>
    <mc:Fallback xmlns="">
      <p:transition spd="slow" advTm="4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E7C8CA-C7AA-1B47-B8DD-FC17948DA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2929985"/>
            <a:ext cx="9893300" cy="266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C1D226-6497-E64A-83DA-45732D38DB8D}"/>
              </a:ext>
            </a:extLst>
          </p:cNvPr>
          <p:cNvSpPr txBox="1"/>
          <p:nvPr/>
        </p:nvSpPr>
        <p:spPr>
          <a:xfrm>
            <a:off x="2221576" y="3048835"/>
            <a:ext cx="2955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size </a:t>
            </a:r>
            <a:r>
              <a:rPr lang="en-US" dirty="0">
                <a:latin typeface="Times" pitchFamily="2" charset="0"/>
              </a:rPr>
              <a:t>~</a:t>
            </a:r>
            <a:r>
              <a:rPr lang="en-US" dirty="0"/>
              <a:t> Pareto(shape = 1.5)</a:t>
            </a:r>
          </a:p>
          <a:p>
            <a:r>
              <a:rPr lang="en-US" dirty="0"/>
              <a:t>Arrival </a:t>
            </a:r>
            <a:r>
              <a:rPr lang="en-US" dirty="0">
                <a:latin typeface="Times" pitchFamily="2" charset="0"/>
              </a:rPr>
              <a:t>~</a:t>
            </a:r>
            <a:r>
              <a:rPr lang="en-US" dirty="0"/>
              <a:t> Poisson(</a:t>
            </a:r>
            <a:r>
              <a:rPr lang="el-GR" dirty="0"/>
              <a:t>λ</a:t>
            </a:r>
            <a:r>
              <a:rPr lang="en-US" dirty="0"/>
              <a:t> = 30)</a:t>
            </a:r>
          </a:p>
          <a:p>
            <a:r>
              <a:rPr lang="en-US" dirty="0"/>
              <a:t>Effective load: 36%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5CC155-595F-E24A-BDAB-909BAD0AFD22}"/>
              </a:ext>
            </a:extLst>
          </p:cNvPr>
          <p:cNvSpPr/>
          <p:nvPr/>
        </p:nvSpPr>
        <p:spPr>
          <a:xfrm>
            <a:off x="6051755" y="2969727"/>
            <a:ext cx="4585719" cy="2004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64A6E7-5A24-A34E-BC64-049753FE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70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Simple Example: Load Balancing Proxy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FCC80D-0490-C644-9F88-2FAD092274C1}"/>
              </a:ext>
            </a:extLst>
          </p:cNvPr>
          <p:cNvSpPr txBox="1"/>
          <p:nvPr/>
        </p:nvSpPr>
        <p:spPr>
          <a:xfrm>
            <a:off x="6461760" y="1766407"/>
            <a:ext cx="2955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Job size </a:t>
            </a:r>
            <a:r>
              <a:rPr lang="en-US" dirty="0">
                <a:latin typeface="Times" pitchFamily="2" charset="0"/>
              </a:rPr>
              <a:t>~</a:t>
            </a:r>
            <a:r>
              <a:rPr lang="en-US" dirty="0"/>
              <a:t> Pareto(shape = 1.5)</a:t>
            </a:r>
          </a:p>
          <a:p>
            <a:r>
              <a:rPr lang="en-US" dirty="0"/>
              <a:t>Arrival </a:t>
            </a:r>
            <a:r>
              <a:rPr lang="en-US" dirty="0">
                <a:latin typeface="Times" pitchFamily="2" charset="0"/>
              </a:rPr>
              <a:t>~</a:t>
            </a:r>
            <a:r>
              <a:rPr lang="en-US" dirty="0"/>
              <a:t> Poisson(</a:t>
            </a:r>
            <a:r>
              <a:rPr lang="el-GR" dirty="0"/>
              <a:t>λ</a:t>
            </a:r>
            <a:r>
              <a:rPr lang="en-US" dirty="0"/>
              <a:t> = 60)</a:t>
            </a:r>
          </a:p>
          <a:p>
            <a:r>
              <a:rPr lang="en-US" dirty="0"/>
              <a:t>Effective load: 72%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52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2"/>
    </mc:Choice>
    <mc:Fallback xmlns="">
      <p:transition spd="slow" advTm="5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64A6E7-5A24-A34E-BC64-049753FE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70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What if we train online in a live system?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53800" y="1585732"/>
            <a:ext cx="9477455" cy="4974261"/>
            <a:chOff x="2353800" y="1585732"/>
            <a:chExt cx="9477455" cy="49742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805D65-A874-354C-810E-52017DE68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298"/>
            <a:stretch/>
          </p:blipFill>
          <p:spPr>
            <a:xfrm>
              <a:off x="2353800" y="1585732"/>
              <a:ext cx="6767051" cy="4974261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7974957" y="4328932"/>
              <a:ext cx="1273215" cy="671331"/>
            </a:xfrm>
            <a:prstGeom prst="straightConnector1">
              <a:avLst/>
            </a:prstGeom>
            <a:ln w="38100">
              <a:solidFill>
                <a:srgbClr val="2077B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7245751" y="2815501"/>
              <a:ext cx="1875100" cy="0"/>
            </a:xfrm>
            <a:prstGeom prst="straightConnector1">
              <a:avLst/>
            </a:prstGeom>
            <a:ln w="38100">
              <a:solidFill>
                <a:srgbClr val="FF7F0E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248172" y="2553891"/>
              <a:ext cx="250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7F0E"/>
                  </a:solidFill>
                </a:rPr>
                <a:t>Online training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331124" y="3910058"/>
              <a:ext cx="25001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2077B4"/>
                  </a:solidFill>
                </a:rPr>
                <a:t>Offline training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561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38"/>
    </mc:Choice>
    <mc:Fallback xmlns="">
      <p:transition spd="slow" advTm="2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E6B6-5CC0-F147-BD53-5490C92E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Ideas – nothing settled in this space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E3E1F-496C-8945-826E-8EC69C666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861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Learn robust models</a:t>
            </a:r>
          </a:p>
          <a:p>
            <a:pPr lvl="1"/>
            <a:r>
              <a:rPr lang="en-US" dirty="0"/>
              <a:t>Formally prove safety properties</a:t>
            </a:r>
          </a:p>
          <a:p>
            <a:pPr lvl="1"/>
            <a:r>
              <a:rPr lang="en-US" dirty="0"/>
              <a:t>Adversarial learning techniques</a:t>
            </a:r>
          </a:p>
          <a:p>
            <a:endParaRPr lang="en-US" dirty="0"/>
          </a:p>
          <a:p>
            <a:r>
              <a:rPr lang="en-US" dirty="0"/>
              <a:t>Design systems to be resilient to errors in learned components</a:t>
            </a:r>
          </a:p>
          <a:p>
            <a:pPr lvl="1"/>
            <a:r>
              <a:rPr lang="en-US" dirty="0"/>
              <a:t>Detect misbehaving models / distribution shifts and switch to default algorithms</a:t>
            </a:r>
          </a:p>
          <a:p>
            <a:endParaRPr lang="en-US" dirty="0"/>
          </a:p>
          <a:p>
            <a:r>
              <a:rPr lang="en-US" dirty="0"/>
              <a:t>Combine models with human-designed algorithms </a:t>
            </a:r>
          </a:p>
          <a:p>
            <a:pPr lvl="1"/>
            <a:r>
              <a:rPr lang="en-US" dirty="0"/>
              <a:t>Learn parameters in an existing algorithm</a:t>
            </a:r>
          </a:p>
          <a:p>
            <a:pPr lvl="1"/>
            <a:r>
              <a:rPr lang="en-US" dirty="0"/>
              <a:t>Learn to rank decisions output by several existing algorithms</a:t>
            </a:r>
          </a:p>
          <a:p>
            <a:pPr lvl="1"/>
            <a:r>
              <a:rPr lang="en-US" dirty="0"/>
              <a:t>Learn to predict some aspects of system (e.g., job perf vs. parallelism); then use standard planners/schedulers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15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1117"/>
          </a:xfrm>
        </p:spPr>
        <p:txBody>
          <a:bodyPr/>
          <a:lstStyle/>
          <a:p>
            <a:pPr algn="ctr"/>
            <a:r>
              <a:rPr lang="en-US" b="1" dirty="0"/>
              <a:t>Looking Ahead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00201"/>
            <a:ext cx="11498639" cy="5121275"/>
          </a:xfrm>
        </p:spPr>
        <p:txBody>
          <a:bodyPr>
            <a:normAutofit/>
          </a:bodyPr>
          <a:lstStyle/>
          <a:p>
            <a:r>
              <a:rPr lang="en-US" dirty="0"/>
              <a:t>ML has the </a:t>
            </a:r>
            <a:r>
              <a:rPr lang="en-US" b="1" i="1" dirty="0"/>
              <a:t>potential</a:t>
            </a:r>
            <a:r>
              <a:rPr lang="en-US" dirty="0"/>
              <a:t> to change how we design systems</a:t>
            </a:r>
          </a:p>
          <a:p>
            <a:endParaRPr lang="en-US" sz="800" dirty="0"/>
          </a:p>
          <a:p>
            <a:r>
              <a:rPr lang="en-US" dirty="0"/>
              <a:t>But, many questions remain</a:t>
            </a:r>
          </a:p>
          <a:p>
            <a:pPr lvl="1"/>
            <a:r>
              <a:rPr lang="en-US" sz="2667" dirty="0"/>
              <a:t>Robustness </a:t>
            </a:r>
          </a:p>
          <a:p>
            <a:pPr lvl="1"/>
            <a:r>
              <a:rPr lang="en-US" sz="2667" dirty="0"/>
              <a:t>Safe training &amp; deployment</a:t>
            </a:r>
          </a:p>
          <a:p>
            <a:pPr lvl="1"/>
            <a:r>
              <a:rPr lang="en-US" sz="2667" dirty="0"/>
              <a:t>Interpretability </a:t>
            </a:r>
          </a:p>
          <a:p>
            <a:pPr lvl="1"/>
            <a:r>
              <a:rPr lang="mr-IN" sz="2667" dirty="0"/>
              <a:t>…</a:t>
            </a:r>
            <a:endParaRPr lang="en-US" sz="2667" dirty="0"/>
          </a:p>
          <a:p>
            <a:pPr lvl="1"/>
            <a:endParaRPr lang="en-US" sz="800" dirty="0"/>
          </a:p>
          <a:p>
            <a:r>
              <a:rPr lang="en-US" dirty="0"/>
              <a:t>Success will hinge on systematic &amp; reliable design methodologies</a:t>
            </a:r>
          </a:p>
          <a:p>
            <a:endParaRPr lang="en-US" sz="800" dirty="0"/>
          </a:p>
          <a:p>
            <a:r>
              <a:rPr lang="en-US" dirty="0"/>
              <a:t>Exciting research area for both systems and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45"/>
    </mc:Choice>
    <mc:Fallback xmlns="">
      <p:transition spd="slow" advTm="5104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8235"/>
            <a:ext cx="12192000" cy="7410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ML-Driven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1713" y="1641026"/>
            <a:ext cx="2490420" cy="3697403"/>
            <a:chOff x="374057" y="689418"/>
            <a:chExt cx="2861772" cy="4226349"/>
          </a:xfrm>
        </p:grpSpPr>
        <p:sp>
          <p:nvSpPr>
            <p:cNvPr id="8" name="TextBox 7"/>
            <p:cNvSpPr txBox="1"/>
            <p:nvPr/>
          </p:nvSpPr>
          <p:spPr>
            <a:xfrm>
              <a:off x="447021" y="689418"/>
              <a:ext cx="2788808" cy="809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Video Streaming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[SIGCOMM’17]</a:t>
              </a: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626478" y="3081601"/>
              <a:ext cx="2387671" cy="1834166"/>
              <a:chOff x="4252111" y="67132"/>
              <a:chExt cx="2672786" cy="205318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2115" y="67133"/>
                <a:ext cx="2672782" cy="1761767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1429" y="796408"/>
                <a:ext cx="641416" cy="479141"/>
              </a:xfrm>
              <a:prstGeom prst="rect">
                <a:avLst/>
              </a:prstGeom>
            </p:spPr>
          </p:pic>
          <p:sp>
            <p:nvSpPr>
              <p:cNvPr id="76" name="Rectangle 75"/>
              <p:cNvSpPr/>
              <p:nvPr/>
            </p:nvSpPr>
            <p:spPr>
              <a:xfrm>
                <a:off x="4252115" y="67132"/>
                <a:ext cx="2672782" cy="1993737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252111" y="1833644"/>
                <a:ext cx="1857728" cy="23197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52111" y="1833644"/>
                <a:ext cx="1086687" cy="231971"/>
              </a:xfrm>
              <a:prstGeom prst="rect">
                <a:avLst/>
              </a:prstGeom>
              <a:solidFill>
                <a:srgbClr val="D52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252113" y="1830676"/>
                <a:ext cx="2672784" cy="231971"/>
              </a:xfrm>
              <a:prstGeom prst="rect">
                <a:avLst/>
              </a:prstGeom>
              <a:noFill/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174457" y="1791293"/>
                <a:ext cx="303071" cy="329025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76200" dir="2700000" sx="83000" sy="83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270559" y="1891755"/>
                <a:ext cx="117994" cy="12809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4260702" y="1340400"/>
                <a:ext cx="870824" cy="484966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prstClr val="white"/>
                    </a:solidFill>
                  </a:rPr>
                  <a:t>720P</a:t>
                </a:r>
              </a:p>
            </p:txBody>
          </p:sp>
        </p:grpSp>
        <p:cxnSp>
          <p:nvCxnSpPr>
            <p:cNvPr id="69" name="Straight Arrow Connector 68"/>
            <p:cNvCxnSpPr/>
            <p:nvPr/>
          </p:nvCxnSpPr>
          <p:spPr>
            <a:xfrm flipV="1">
              <a:off x="893789" y="2788310"/>
              <a:ext cx="2120360" cy="1"/>
            </a:xfrm>
            <a:prstGeom prst="straightConnector1">
              <a:avLst/>
            </a:prstGeom>
            <a:ln w="19050">
              <a:solidFill>
                <a:schemeClr val="tx1">
                  <a:alpha val="99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893789" y="1918358"/>
              <a:ext cx="0" cy="877712"/>
            </a:xfrm>
            <a:prstGeom prst="straightConnector1">
              <a:avLst/>
            </a:prstGeom>
            <a:ln w="19050">
              <a:solidFill>
                <a:schemeClr val="tx1">
                  <a:alpha val="99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540075" y="2469130"/>
              <a:ext cx="536911" cy="339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Time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 rot="16200000">
              <a:off x="160486" y="2164704"/>
              <a:ext cx="1090266" cy="339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1600">
                  <a:solidFill>
                    <a:prstClr val="black"/>
                  </a:solidFill>
                </a:rPr>
                <a:t>Bandwidth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8" y="1786723"/>
              <a:ext cx="2178385" cy="967676"/>
            </a:xfrm>
            <a:prstGeom prst="rect">
              <a:avLst/>
            </a:prstGeom>
          </p:spPr>
        </p:pic>
        <p:cxnSp>
          <p:nvCxnSpPr>
            <p:cNvPr id="85" name="Straight Arrow Connector 84"/>
            <p:cNvCxnSpPr/>
            <p:nvPr/>
          </p:nvCxnSpPr>
          <p:spPr>
            <a:xfrm>
              <a:off x="379928" y="4338985"/>
              <a:ext cx="246550" cy="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ysDash"/>
              <a:headEnd type="none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>
              <a:endCxn id="72" idx="0"/>
            </p:cNvCxnSpPr>
            <p:nvPr/>
          </p:nvCxnSpPr>
          <p:spPr>
            <a:xfrm flipV="1">
              <a:off x="374057" y="2334491"/>
              <a:ext cx="161777" cy="3260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ysDash"/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374057" y="2347680"/>
              <a:ext cx="0" cy="1997177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prstDash val="sysDash"/>
              <a:headEnd type="none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6010759"/>
            <a:ext cx="12192000" cy="659137"/>
            <a:chOff x="0" y="6010759"/>
            <a:chExt cx="12192000" cy="659137"/>
          </a:xfrm>
        </p:grpSpPr>
        <p:sp>
          <p:nvSpPr>
            <p:cNvPr id="64" name="TextBox 63"/>
            <p:cNvSpPr txBox="1"/>
            <p:nvPr/>
          </p:nvSpPr>
          <p:spPr>
            <a:xfrm>
              <a:off x="3017184" y="6126221"/>
              <a:ext cx="6548843" cy="543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33" dirty="0">
                  <a:solidFill>
                    <a:prstClr val="black"/>
                  </a:solidFill>
                </a:rPr>
                <a:t>Reinforcement Learning</a:t>
              </a:r>
              <a:endParaRPr lang="en-US" sz="2667" dirty="0">
                <a:solidFill>
                  <a:prstClr val="black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0759"/>
              <a:ext cx="121920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/>
          <p:cNvSpPr txBox="1"/>
          <p:nvPr/>
        </p:nvSpPr>
        <p:spPr>
          <a:xfrm>
            <a:off x="4308088" y="1632031"/>
            <a:ext cx="3040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ML Task Placement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[NeurIPS’19]</a:t>
            </a:r>
          </a:p>
          <a:p>
            <a:pPr algn="ctr"/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846291" y="1602681"/>
            <a:ext cx="2745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Query Optimization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[VLDB’19, SIGMOD’21]</a:t>
            </a:r>
          </a:p>
          <a:p>
            <a:pPr algn="ctr"/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7001"/>
          <a:stretch/>
        </p:blipFill>
        <p:spPr>
          <a:xfrm>
            <a:off x="7030070" y="2624369"/>
            <a:ext cx="2562006" cy="2693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76"/>
          <a:stretch/>
        </p:blipFill>
        <p:spPr>
          <a:xfrm rot="16200000">
            <a:off x="4336299" y="3123400"/>
            <a:ext cx="2826253" cy="18748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24574E-54C1-DD40-9574-4F7494F5256F}"/>
              </a:ext>
            </a:extLst>
          </p:cNvPr>
          <p:cNvGrpSpPr/>
          <p:nvPr/>
        </p:nvGrpSpPr>
        <p:grpSpPr>
          <a:xfrm>
            <a:off x="2523705" y="1634164"/>
            <a:ext cx="2194294" cy="3806062"/>
            <a:chOff x="3338693" y="883765"/>
            <a:chExt cx="3332299" cy="486453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DD8D124-1A3D-EE43-A04E-4D0909F5E171}"/>
                </a:ext>
              </a:extLst>
            </p:cNvPr>
            <p:cNvGrpSpPr/>
            <p:nvPr/>
          </p:nvGrpSpPr>
          <p:grpSpPr>
            <a:xfrm>
              <a:off x="3770251" y="1981290"/>
              <a:ext cx="2593357" cy="3767007"/>
              <a:chOff x="3706527" y="1903644"/>
              <a:chExt cx="2593357" cy="3767007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ADF8392-CF20-F145-924C-151BC53DE3B8}"/>
                  </a:ext>
                </a:extLst>
              </p:cNvPr>
              <p:cNvGrpSpPr/>
              <p:nvPr/>
            </p:nvGrpSpPr>
            <p:grpSpPr>
              <a:xfrm>
                <a:off x="3706527" y="1903644"/>
                <a:ext cx="2593357" cy="3767007"/>
                <a:chOff x="3900494" y="1806661"/>
                <a:chExt cx="2593357" cy="3767007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A6982F8E-A176-6C4E-AF53-EAB2FFCA34B4}"/>
                    </a:ext>
                  </a:extLst>
                </p:cNvPr>
                <p:cNvGrpSpPr/>
                <p:nvPr/>
              </p:nvGrpSpPr>
              <p:grpSpPr>
                <a:xfrm>
                  <a:off x="3900494" y="2348925"/>
                  <a:ext cx="2180859" cy="3224743"/>
                  <a:chOff x="3900494" y="2348925"/>
                  <a:chExt cx="2180859" cy="3224743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F36897D8-326A-0242-9813-356A23ACA8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3900494" y="2348925"/>
                    <a:ext cx="766817" cy="3216052"/>
                  </a:xfrm>
                  <a:prstGeom prst="rect">
                    <a:avLst/>
                  </a:prstGeom>
                </p:spPr>
              </p:pic>
              <p:pic>
                <p:nvPicPr>
                  <p:cNvPr id="97" name="Picture 96">
                    <a:extLst>
                      <a:ext uri="{FF2B5EF4-FFF2-40B4-BE49-F238E27FC236}">
                        <a16:creationId xmlns:a16="http://schemas.microsoft.com/office/drawing/2014/main" id="{DBD3DE74-1D57-7F47-9A45-B36D27CFA9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323853" y="2357615"/>
                    <a:ext cx="757500" cy="321605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2D455DD0-9662-9D48-AD37-FCDB61291395}"/>
                    </a:ext>
                  </a:extLst>
                </p:cNvPr>
                <p:cNvSpPr txBox="1"/>
                <p:nvPr/>
              </p:nvSpPr>
              <p:spPr>
                <a:xfrm>
                  <a:off x="3931787" y="1806661"/>
                  <a:ext cx="897011" cy="472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Jobs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FFD9597F-4B94-E343-8B49-13AAA754879D}"/>
                    </a:ext>
                  </a:extLst>
                </p:cNvPr>
                <p:cNvSpPr txBox="1"/>
                <p:nvPr/>
              </p:nvSpPr>
              <p:spPr>
                <a:xfrm>
                  <a:off x="5170439" y="1824498"/>
                  <a:ext cx="1323412" cy="472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Servers</a:t>
                  </a:r>
                </a:p>
              </p:txBody>
            </p:sp>
          </p:grp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783B0C69-13CF-F24E-BD75-BE51C571F1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4459" y="2604136"/>
                <a:ext cx="1172880" cy="11544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86EDD060-1AB9-5D4D-A188-2BFB791CEC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93406" y="2871223"/>
                <a:ext cx="897032" cy="165636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4251BC95-2E97-BD43-86B7-2349B9D418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3130" y="4527586"/>
                <a:ext cx="916756" cy="75800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92907DC-C8D5-4F43-B282-92C647C66406}"/>
                </a:ext>
              </a:extLst>
            </p:cNvPr>
            <p:cNvSpPr txBox="1"/>
            <p:nvPr/>
          </p:nvSpPr>
          <p:spPr>
            <a:xfrm>
              <a:off x="3338693" y="883765"/>
              <a:ext cx="3332299" cy="904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Cluster Scheduling</a:t>
              </a:r>
            </a:p>
            <a:p>
              <a:pPr algn="ctr"/>
              <a:r>
                <a:rPr lang="en-US" sz="2000" dirty="0">
                  <a:solidFill>
                    <a:prstClr val="black"/>
                  </a:solidFill>
                </a:rPr>
                <a:t>[SIGCOMM’19]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043FDA4-923D-0641-9384-6D56920F94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9914" y="2746222"/>
            <a:ext cx="2466643" cy="209619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1EC9C3B-3C99-084A-95B6-AFF2C8780CD2}"/>
              </a:ext>
            </a:extLst>
          </p:cNvPr>
          <p:cNvSpPr txBox="1"/>
          <p:nvPr/>
        </p:nvSpPr>
        <p:spPr>
          <a:xfrm>
            <a:off x="9418652" y="1603455"/>
            <a:ext cx="2880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Massive MIMO 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</a:rPr>
              <a:t>Signal Detection [ToW’20]</a:t>
            </a:r>
          </a:p>
          <a:p>
            <a:pPr algn="ctr"/>
            <a:endParaRPr lang="en-US" sz="20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75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15"/>
    </mc:Choice>
    <mc:Fallback xmlns="">
      <p:transition spd="slow" advTm="9191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95B7AE-DBF4-FE42-A386-53466CA7F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170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Benefits of ML-Based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EBC36-DA02-8A4B-9BAF-29269DCA53C7}"/>
              </a:ext>
            </a:extLst>
          </p:cNvPr>
          <p:cNvSpPr txBox="1"/>
          <p:nvPr/>
        </p:nvSpPr>
        <p:spPr>
          <a:xfrm>
            <a:off x="666415" y="1544323"/>
            <a:ext cx="1132666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Tailor policies for a specific environment; examples:</a:t>
            </a: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Video streaming app that adapts to the network (nature of bandwidth variation)</a:t>
            </a: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Database that adapts to query/data distribution</a:t>
            </a:r>
          </a:p>
          <a:p>
            <a:pPr lvl="1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Handle hard-to-model system dynamics</a:t>
            </a: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E.g., interference between workloads on shared resources like CPU caches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Optimize for high-level system objectives directly</a:t>
            </a: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E.g., job completion time, rather than low-level metrics like server utilization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Learn data-driven heuristics for hard algorithmic problems</a:t>
            </a:r>
          </a:p>
          <a:p>
            <a:pPr marL="557213" lvl="1" indent="-214313" defTabSz="68580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E.g., scheduling often involves combinatorial optimization problems with no general efficient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78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"/>
    </mc:Choice>
    <mc:Fallback xmlns="">
      <p:transition spd="slow" advTm="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82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Decima: A Learned Cluster Scheduler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363" y="1190813"/>
            <a:ext cx="11681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3200" dirty="0"/>
              <a:t>Learns </a:t>
            </a:r>
            <a:r>
              <a:rPr lang="en-US" sz="3200" dirty="0">
                <a:solidFill>
                  <a:srgbClr val="C00000"/>
                </a:solidFill>
              </a:rPr>
              <a:t>workload-specific</a:t>
            </a:r>
            <a:r>
              <a:rPr lang="en-US" sz="3200" dirty="0"/>
              <a:t> scheduling algorithms for jobs with dependencies (represented as DAGs)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61280" y="2558051"/>
            <a:ext cx="10473170" cy="4203667"/>
            <a:chOff x="570959" y="1918538"/>
            <a:chExt cx="7854878" cy="31527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59" y="2038690"/>
              <a:ext cx="1688282" cy="269493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17398" y="4694213"/>
              <a:ext cx="1115900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Job DAG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854" y="1918538"/>
              <a:ext cx="1583657" cy="285636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93" y="1927114"/>
              <a:ext cx="1722721" cy="28150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801948" y="4626419"/>
              <a:ext cx="785535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Job 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62275" y="4622105"/>
              <a:ext cx="785535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Job 3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6941917" y="3132334"/>
              <a:ext cx="590227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flipH="1">
              <a:off x="5989058" y="3376568"/>
              <a:ext cx="1206461" cy="346249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Scheduler</a:t>
              </a:r>
              <a:endParaRPr lang="en-US" sz="2400" dirty="0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27727" y="2885809"/>
              <a:ext cx="641192" cy="490581"/>
            </a:xfrm>
            <a:prstGeom prst="rect">
              <a:avLst/>
            </a:prstGeom>
          </p:spPr>
        </p:pic>
        <p:cxnSp>
          <p:nvCxnSpPr>
            <p:cNvPr id="37" name="Straight Arrow Connector 36"/>
            <p:cNvCxnSpPr/>
            <p:nvPr/>
          </p:nvCxnSpPr>
          <p:spPr>
            <a:xfrm flipH="1">
              <a:off x="5684700" y="3125879"/>
              <a:ext cx="456403" cy="0"/>
            </a:xfrm>
            <a:prstGeom prst="straightConnector1">
              <a:avLst/>
            </a:prstGeom>
            <a:ln w="25400" cmpd="sng">
              <a:solidFill>
                <a:srgbClr val="000000"/>
              </a:solidFill>
              <a:headEnd type="triangle" w="med" len="lg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/>
            <p:cNvGrpSpPr/>
            <p:nvPr/>
          </p:nvGrpSpPr>
          <p:grpSpPr>
            <a:xfrm>
              <a:off x="7578009" y="1923427"/>
              <a:ext cx="847828" cy="2868937"/>
              <a:chOff x="7891537" y="1144600"/>
              <a:chExt cx="901210" cy="3593033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853" y="1144600"/>
                <a:ext cx="515171" cy="541435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853" y="3876967"/>
                <a:ext cx="515171" cy="541435"/>
              </a:xfrm>
              <a:prstGeom prst="rect">
                <a:avLst/>
              </a:prstGeom>
            </p:spPr>
          </p:pic>
          <p:sp>
            <p:nvSpPr>
              <p:cNvPr id="42" name="Oval 41"/>
              <p:cNvSpPr/>
              <p:nvPr/>
            </p:nvSpPr>
            <p:spPr>
              <a:xfrm>
                <a:off x="8307705" y="3084673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8307705" y="3228797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937389" y="1696935"/>
                <a:ext cx="853926" cy="318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</a:rPr>
                  <a:t>Executor 1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891537" y="4419631"/>
                <a:ext cx="901210" cy="318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</a:rPr>
                  <a:t>Executor m</a:t>
                </a: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66853" y="2033987"/>
                <a:ext cx="515171" cy="541435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7937389" y="2586322"/>
                <a:ext cx="853927" cy="3180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>
                  <a:defRPr/>
                </a:pPr>
                <a:r>
                  <a:rPr lang="en-US" sz="1600" kern="0" dirty="0">
                    <a:solidFill>
                      <a:prstClr val="black"/>
                    </a:solidFill>
                  </a:rPr>
                  <a:t>Executor 2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307705" y="3383377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307705" y="3527501"/>
                <a:ext cx="40464" cy="43291"/>
              </a:xfrm>
              <a:prstGeom prst="ellips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1600" kern="0">
                  <a:solidFill>
                    <a:prstClr val="white"/>
                  </a:solidFill>
                  <a:latin typeface="Calibri" panose="020F0502020204030204"/>
                  <a:ea typeface=""/>
                  <a:cs typeface=""/>
                </a:endParaRPr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2793878" y="2462402"/>
            <a:ext cx="9219911" cy="441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2485172" y="3109795"/>
            <a:ext cx="7514723" cy="1569660"/>
            <a:chOff x="1763146" y="2004241"/>
            <a:chExt cx="6512782" cy="1177245"/>
          </a:xfrm>
        </p:grpSpPr>
        <p:cxnSp>
          <p:nvCxnSpPr>
            <p:cNvPr id="51" name="Straight Arrow Connector 50"/>
            <p:cNvCxnSpPr/>
            <p:nvPr/>
          </p:nvCxnSpPr>
          <p:spPr>
            <a:xfrm flipH="1">
              <a:off x="1763146" y="2225041"/>
              <a:ext cx="3237696" cy="745845"/>
            </a:xfrm>
            <a:prstGeom prst="straightConnector1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dash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4497153" y="2004241"/>
              <a:ext cx="3778775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</a:rPr>
                <a:t>Node: “Stage” of computation, comprising of multiple parallel tasks  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34347" y="4700456"/>
            <a:ext cx="6215255" cy="1194455"/>
            <a:chOff x="1476887" y="3270647"/>
            <a:chExt cx="4661440" cy="895841"/>
          </a:xfrm>
        </p:grpSpPr>
        <p:sp>
          <p:nvSpPr>
            <p:cNvPr id="55" name="TextBox 54"/>
            <p:cNvSpPr txBox="1"/>
            <p:nvPr/>
          </p:nvSpPr>
          <p:spPr>
            <a:xfrm>
              <a:off x="3021848" y="3727907"/>
              <a:ext cx="311647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Edge: Data dependency 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 flipH="1" flipV="1">
              <a:off x="1476887" y="3270647"/>
              <a:ext cx="1996200" cy="447735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dash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51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05"/>
    </mc:Choice>
    <mc:Fallback xmlns="">
      <p:transition spd="slow" advTm="6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8824"/>
            <a:ext cx="12192000" cy="85179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Decima: A Learned Cluster Scheduler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CD73-591A-42F9-B2E2-6A603CD60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0363" y="1190813"/>
            <a:ext cx="11681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sz="3200" dirty="0"/>
              <a:t>Learns </a:t>
            </a:r>
            <a:r>
              <a:rPr lang="en-US" sz="3200" dirty="0">
                <a:solidFill>
                  <a:srgbClr val="C00000"/>
                </a:solidFill>
              </a:rPr>
              <a:t>workload-specific</a:t>
            </a:r>
            <a:r>
              <a:rPr lang="en-US" sz="3200" dirty="0"/>
              <a:t> scheduling algorithms for jobs with dependencies (represented as DAGs)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1279" y="2718254"/>
            <a:ext cx="2251043" cy="3970189"/>
            <a:chOff x="570959" y="2038690"/>
            <a:chExt cx="1688282" cy="297764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59" y="2038690"/>
              <a:ext cx="1688282" cy="269493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43341" y="4639257"/>
              <a:ext cx="78553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/>
                <a:t>Job 1</a:t>
              </a:r>
              <a:endParaRPr lang="en-US" sz="2667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229138" y="2579772"/>
            <a:ext cx="2296961" cy="4101840"/>
            <a:chOff x="2141493" y="1927114"/>
            <a:chExt cx="1722721" cy="307638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1493" y="1927114"/>
              <a:ext cx="1722721" cy="281508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801948" y="4626419"/>
              <a:ext cx="78553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Job 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3899362" y="2657387"/>
            <a:ext cx="2111543" cy="4107522"/>
            <a:chOff x="3942854" y="1918538"/>
            <a:chExt cx="1583657" cy="308064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2854" y="1918538"/>
              <a:ext cx="1583657" cy="28563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462275" y="4622105"/>
              <a:ext cx="785535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/>
                <a:t>Job 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299013" y="4141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C92C4C6-3B06-C043-8B1D-0F193FEE7973}"/>
              </a:ext>
            </a:extLst>
          </p:cNvPr>
          <p:cNvCxnSpPr/>
          <p:nvPr/>
        </p:nvCxnSpPr>
        <p:spPr>
          <a:xfrm flipH="1">
            <a:off x="9443452" y="4116925"/>
            <a:ext cx="786969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C6D46D3-C4BA-1540-B510-AC3FF118479D}"/>
              </a:ext>
            </a:extLst>
          </p:cNvPr>
          <p:cNvSpPr txBox="1"/>
          <p:nvPr/>
        </p:nvSpPr>
        <p:spPr>
          <a:xfrm flipH="1">
            <a:off x="8091241" y="4451177"/>
            <a:ext cx="1608615" cy="461665"/>
          </a:xfrm>
          <a:prstGeom prst="rect">
            <a:avLst/>
          </a:prstGeom>
          <a:noFill/>
          <a:ln w="1905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Scheduler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F698873-0FE6-3D43-9111-3C36DF4DF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7374" y="3390040"/>
            <a:ext cx="1062481" cy="1095147"/>
          </a:xfrm>
          <a:prstGeom prst="rect">
            <a:avLst/>
          </a:prstGeom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A4DCEE4-29DA-D948-A67D-FA5C352DF31A}"/>
              </a:ext>
            </a:extLst>
          </p:cNvPr>
          <p:cNvCxnSpPr/>
          <p:nvPr/>
        </p:nvCxnSpPr>
        <p:spPr>
          <a:xfrm flipH="1">
            <a:off x="7565231" y="4116925"/>
            <a:ext cx="608537" cy="0"/>
          </a:xfrm>
          <a:prstGeom prst="straightConnector1">
            <a:avLst/>
          </a:prstGeom>
          <a:ln w="25400" cmpd="sng">
            <a:solidFill>
              <a:srgbClr val="000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D0354B7-DAE2-364D-B07A-008548A68D44}"/>
              </a:ext>
            </a:extLst>
          </p:cNvPr>
          <p:cNvGrpSpPr/>
          <p:nvPr/>
        </p:nvGrpSpPr>
        <p:grpSpPr>
          <a:xfrm>
            <a:off x="10337073" y="2513654"/>
            <a:ext cx="931665" cy="3842696"/>
            <a:chOff x="7992979" y="1144600"/>
            <a:chExt cx="742745" cy="360942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95BC49D-1B7D-DB4C-9723-F7B8D2AE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3" y="1144600"/>
              <a:ext cx="515171" cy="54143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441CA79-1096-5A49-A790-980D51EDB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3" y="3876967"/>
              <a:ext cx="515171" cy="541435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CFCE254-3CB6-B748-A633-FA22DDF0EC25}"/>
                </a:ext>
              </a:extLst>
            </p:cNvPr>
            <p:cNvSpPr/>
            <p:nvPr/>
          </p:nvSpPr>
          <p:spPr>
            <a:xfrm>
              <a:off x="8307705" y="3084673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1600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C8AA63B-ABE2-0345-9C88-8A6319A44E4B}"/>
                </a:ext>
              </a:extLst>
            </p:cNvPr>
            <p:cNvSpPr/>
            <p:nvPr/>
          </p:nvSpPr>
          <p:spPr>
            <a:xfrm>
              <a:off x="8307705" y="3228797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1600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B2EFB01-F704-C345-A432-E00CF7C6AA04}"/>
                </a:ext>
              </a:extLst>
            </p:cNvPr>
            <p:cNvSpPr txBox="1"/>
            <p:nvPr/>
          </p:nvSpPr>
          <p:spPr>
            <a:xfrm>
              <a:off x="8016621" y="1700084"/>
              <a:ext cx="695462" cy="318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Server 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9FCE261-EBAE-1143-A006-6F3C5EBBBC12}"/>
                </a:ext>
              </a:extLst>
            </p:cNvPr>
            <p:cNvSpPr txBox="1"/>
            <p:nvPr/>
          </p:nvSpPr>
          <p:spPr>
            <a:xfrm>
              <a:off x="7992979" y="4436019"/>
              <a:ext cx="742745" cy="318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Server m</a:t>
              </a: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80DCF92-2C3E-4B4B-990A-A8357033E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853" y="2033987"/>
              <a:ext cx="515171" cy="541435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002E4FC-A4E3-EC42-AC7F-688D6976D7FA}"/>
                </a:ext>
              </a:extLst>
            </p:cNvPr>
            <p:cNvSpPr txBox="1"/>
            <p:nvPr/>
          </p:nvSpPr>
          <p:spPr>
            <a:xfrm>
              <a:off x="8016621" y="2591324"/>
              <a:ext cx="695462" cy="318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Server 2</a:t>
              </a: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D38B824-8BBF-F143-9F64-CDF05A3839EA}"/>
                </a:ext>
              </a:extLst>
            </p:cNvPr>
            <p:cNvSpPr/>
            <p:nvPr/>
          </p:nvSpPr>
          <p:spPr>
            <a:xfrm>
              <a:off x="8307705" y="3383377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1600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271F0C1-3B03-0C42-9CD7-BEEFDFC3C508}"/>
                </a:ext>
              </a:extLst>
            </p:cNvPr>
            <p:cNvSpPr/>
            <p:nvPr/>
          </p:nvSpPr>
          <p:spPr>
            <a:xfrm>
              <a:off x="8307705" y="3527501"/>
              <a:ext cx="40464" cy="43291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1600" kern="0">
                <a:solidFill>
                  <a:prstClr val="white"/>
                </a:solidFill>
                <a:latin typeface="Calibri" panose="020F0502020204030204"/>
                <a:ea typeface=""/>
                <a:cs typeface="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178AE61-28C6-7342-B95D-26C624BFDEA3}"/>
              </a:ext>
            </a:extLst>
          </p:cNvPr>
          <p:cNvSpPr/>
          <p:nvPr/>
        </p:nvSpPr>
        <p:spPr>
          <a:xfrm>
            <a:off x="0" y="5440123"/>
            <a:ext cx="12192000" cy="1416303"/>
          </a:xfrm>
          <a:prstGeom prst="rect">
            <a:avLst/>
          </a:prstGeom>
          <a:solidFill>
            <a:srgbClr val="CB4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</a:rPr>
              <a:t>Goal: </a:t>
            </a:r>
            <a:r>
              <a:rPr lang="en-US" sz="3200" dirty="0">
                <a:solidFill>
                  <a:schemeClr val="bg1"/>
                </a:solidFill>
              </a:rPr>
              <a:t>Decide, at any time, which node to execute on each server to optimize performance (e.g., minimize average job completion time).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6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74">
        <p:fade/>
      </p:transition>
    </mc:Choice>
    <mc:Fallback xmlns="">
      <p:transition spd="med" advTm="440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6.17284E-7 L 0.37621 -0.002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3.20988E-6 L 0.4033 0.0015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74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4792 -0.0101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9.8|19.1|6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6|6.3|4.1|5.4|1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|29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35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7.7|33.4|4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6|2.2|3.4|2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2.4|1.1|1.7|0.4|5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7.8|8.2|9.7|0.8|1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|24.3|28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8.9|47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7.6|11.8|24|46.8|9.6|4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.9|24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51.1|12.1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|4.6|2.3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4.7|1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.2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34862</TotalTime>
  <Words>1881</Words>
  <Application>Microsoft Macintosh PowerPoint</Application>
  <PresentationFormat>Widescreen</PresentationFormat>
  <Paragraphs>500</Paragraphs>
  <Slides>58</Slides>
  <Notes>36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Cambria Math</vt:lpstr>
      <vt:lpstr>Mangal</vt:lpstr>
      <vt:lpstr>Times</vt:lpstr>
      <vt:lpstr>Verdana</vt:lpstr>
      <vt:lpstr>Wingdings</vt:lpstr>
      <vt:lpstr>Office Theme</vt:lpstr>
      <vt:lpstr>Towards ML-Driven Networked Systems</vt:lpstr>
      <vt:lpstr>PowerPoint Presentation</vt:lpstr>
      <vt:lpstr>PowerPoint Presentation</vt:lpstr>
      <vt:lpstr>Trends</vt:lpstr>
      <vt:lpstr>PowerPoint Presentation</vt:lpstr>
      <vt:lpstr>ML-Driven Systems</vt:lpstr>
      <vt:lpstr>Benefits of ML-Based Systems</vt:lpstr>
      <vt:lpstr>Decima: A Learned Cluster Scheduler</vt:lpstr>
      <vt:lpstr>Decima: A Learned Cluster Scheduler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Reinforcement Learning:  Learn by interacting with the environment</vt:lpstr>
      <vt:lpstr>Design Overview</vt:lpstr>
      <vt:lpstr>Design Overview</vt:lpstr>
      <vt:lpstr>Decima Agent Design</vt:lpstr>
      <vt:lpstr>Option 1: Assign all Executors in 1 Action</vt:lpstr>
      <vt:lpstr>Option 2: Assign 1 Executor per Action</vt:lpstr>
      <vt:lpstr>Decima: Assign Groups of Executors per Action</vt:lpstr>
      <vt:lpstr>Policy Representation</vt:lpstr>
      <vt:lpstr>Graph Neural Network</vt:lpstr>
      <vt:lpstr>PowerPoint Presentation</vt:lpstr>
      <vt:lpstr>PowerPoint Presentation</vt:lpstr>
      <vt:lpstr>PowerPoint Presentation</vt:lpstr>
      <vt:lpstr>Decima’s Neural Network Policy</vt:lpstr>
      <vt:lpstr>Training</vt:lpstr>
      <vt:lpstr>Review: Policy Gradient RL Methods</vt:lpstr>
      <vt:lpstr>Training for Continual, Stochastic Job Arrivals</vt:lpstr>
      <vt:lpstr>PowerPoint Presentation</vt:lpstr>
      <vt:lpstr>Input-Dependent Baseline</vt:lpstr>
      <vt:lpstr>Results</vt:lpstr>
      <vt:lpstr>PowerPoint Presentation</vt:lpstr>
      <vt:lpstr>What is Decima Doing?</vt:lpstr>
      <vt:lpstr>Performance: Alibaba Workload</vt:lpstr>
      <vt:lpstr>Flexibility: Different Objectives &amp; Systems</vt:lpstr>
      <vt:lpstr>PowerPoint Presentation</vt:lpstr>
      <vt:lpstr>Lessons for Applying RL to Systems </vt:lpstr>
      <vt:lpstr>Road to Deployment: What is Missing?</vt:lpstr>
      <vt:lpstr>Simple Example: Load Balancing Proxy</vt:lpstr>
      <vt:lpstr>What if we train online in a live system?</vt:lpstr>
      <vt:lpstr>Some Ideas – nothing settled in this space </vt:lpstr>
      <vt:lpstr>Looking Ahead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to Adapt Bitrates with Repomen </dc:title>
  <dc:creator>Hongzi Mao</dc:creator>
  <cp:lastModifiedBy>Microsoft Office User</cp:lastModifiedBy>
  <cp:revision>2538</cp:revision>
  <dcterms:created xsi:type="dcterms:W3CDTF">2018-07-14T21:06:20Z</dcterms:created>
  <dcterms:modified xsi:type="dcterms:W3CDTF">2021-02-26T22:19:49Z</dcterms:modified>
</cp:coreProperties>
</file>